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5808" r:id="rId3"/>
    <p:sldId id="2147375360" r:id="rId4"/>
    <p:sldId id="470" r:id="rId5"/>
    <p:sldId id="2147375361" r:id="rId6"/>
    <p:sldId id="21473753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8"/>
    <p:restoredTop sz="96351"/>
  </p:normalViewPr>
  <p:slideViewPr>
    <p:cSldViewPr snapToGrid="0" snapToObjects="1">
      <p:cViewPr varScale="1">
        <p:scale>
          <a:sx n="123" d="100"/>
          <a:sy n="123" d="100"/>
        </p:scale>
        <p:origin x="3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5D173-5F29-A640-A555-FF51733A1258}" type="datetimeFigureOut">
              <a:rPr lang="en-US" smtClean="0"/>
              <a:t>2/5/25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0108C-99C5-2542-8825-EA4E2A705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5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5839EF-EF2D-A244-8B03-02564FD3872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26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2CE04-3271-4D4C-8556-43177EC47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241D54-C43B-6B4A-BE3D-BB2A08E722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F6999-69A2-A547-A8A0-DAFFDB335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6CD73-0E90-394B-8658-8589A304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3DB8E-5362-1444-9D2E-F075F0602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5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A9D82-3925-7B46-A13C-001D817DB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9A071-D094-B742-8067-F7C63AA14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52A0E-6CB2-B44D-8D9F-D19FAAB76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C4E3E-653F-314A-8C25-CA5E4AA7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06D17-28FC-9340-863C-1EA395FE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6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BDE4C1-DF6A-E141-AC8E-3051A77102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45ACF-0723-0D41-BED8-0AAF8BAE2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50A74-BD85-0E43-9995-D993595F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8C83C-9A1E-AB4B-99E0-AE3CE22F8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0AF42-3BEC-014A-97B4-CBA51A014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41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4785F67-179E-4145-8BCB-4A0C61A89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1649" y="6533724"/>
            <a:ext cx="432486" cy="294041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33A556B-7C63-244D-9B7C-B0EA8042B3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7E7747BA-6145-3552-2339-5F4BF5DF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579" y="0"/>
            <a:ext cx="11499925" cy="629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65258C7-5BE3-51E9-6313-6F03042F3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579" y="975365"/>
            <a:ext cx="11499925" cy="4865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988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 -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56E40-B484-1283-A234-15FBD88553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 [Layout: Content 1 – Bulleted]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7E89AC-E876-D4E3-122F-C3259C4670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963" y="930274"/>
            <a:ext cx="11521440" cy="5212080"/>
          </a:xfrm>
        </p:spPr>
        <p:txBody>
          <a:bodyPr/>
          <a:lstStyle>
            <a:lvl1pPr>
              <a:defRPr/>
            </a:lvl1pPr>
            <a:lvl2pPr marL="515938" indent="-228600">
              <a:defRPr/>
            </a:lvl2pPr>
            <a:lvl3pPr marL="744538" indent="-169863">
              <a:defRPr/>
            </a:lvl3pPr>
            <a:lvl4pPr marL="973138" indent="-169863">
              <a:defRPr/>
            </a:lvl4pPr>
            <a:lvl5pPr marL="1201738" indent="-169863">
              <a:defRPr/>
            </a:lvl5pPr>
          </a:lstStyle>
          <a:p>
            <a:pPr lvl="0"/>
            <a:r>
              <a:rPr lang="en-US" dirty="0"/>
              <a:t>Level 1 – Arial 24</a:t>
            </a:r>
          </a:p>
          <a:p>
            <a:pPr lvl="1"/>
            <a:r>
              <a:rPr lang="en-US" dirty="0"/>
              <a:t>Level 2 – Arial 20</a:t>
            </a:r>
          </a:p>
          <a:p>
            <a:pPr lvl="2"/>
            <a:r>
              <a:rPr lang="en-US" dirty="0"/>
              <a:t>Level 3 – Arial 18</a:t>
            </a:r>
          </a:p>
          <a:p>
            <a:pPr lvl="3"/>
            <a:r>
              <a:rPr lang="en-US" dirty="0"/>
              <a:t>Level 4 – Arial 16</a:t>
            </a:r>
          </a:p>
          <a:p>
            <a:pPr lvl="4"/>
            <a:r>
              <a:rPr lang="en-US" dirty="0"/>
              <a:t>Level 5 – Arial 16</a:t>
            </a:r>
          </a:p>
        </p:txBody>
      </p:sp>
    </p:spTree>
    <p:extLst>
      <p:ext uri="{BB962C8B-B14F-4D97-AF65-F5344CB8AC3E}">
        <p14:creationId xmlns:p14="http://schemas.microsoft.com/office/powerpoint/2010/main" val="36415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0E940-A536-D244-878B-9E209A666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F5F85-5D96-B642-9D43-9673623B8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EB43F-0247-4E42-90F1-C5B16E498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945EF-E44B-C548-AD00-E889470D1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769E0-DD14-DB42-B143-4947A893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4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F2B3A-B623-9945-A9C8-D36700F46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5C1C1D-6C7F-2440-8424-12E19D6E2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FA31B-D9CF-5941-94C7-7092CDDAD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44549-AC4F-824B-95F2-F32D4D57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1A792-4E36-8F47-9866-21B57CACB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2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64F08-7761-2A4B-AB2A-036DDAA59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280EB-64F0-9649-ACAD-DDBE096B23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2C585-B719-E540-B346-3F1B6C013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DEADC-38F9-B848-BC7D-D5E504954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7F440C-D567-5646-A508-425CF8EBD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C6DD3-59C1-1843-875E-ADCE019B9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0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47EEE-2419-974C-8F73-D2B36EF3E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C46A45-B1C0-6F40-9C4C-AC4E28528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ADC3F-1D15-4349-A2D7-D8DB49FC0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36EA8B-C6F5-CF41-A8B7-82E1B4513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062D39-50B0-544D-AE2C-D1B27B2E6D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C44D54-E839-D542-A8A9-AB1961B62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AFEB76-5778-9244-BFBF-FB535B84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C5265-24C5-3140-B981-596BD23EA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90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A16A4-6F70-1542-8138-816B87AC6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C94598-A751-6447-9444-60F1857BE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AF0D55-E9A5-0E4B-A2C5-26B272628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7E807-F304-1740-AAFF-F801CFFF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9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62307A-FCDC-EC40-A995-AA8E1196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B88BC8-5BB2-2749-A968-18DEA878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968BD-F737-B248-AD9D-854365259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32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64B2D-FF39-6344-B58C-1EAA29B15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F0BE4-CBE0-E745-A850-438916CFD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8FE54-DF13-4748-947B-42D3337EC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B9BAF-BAC2-7A47-A919-F0C6CA5E6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8C44F3-71D9-3246-873E-220D46456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BFF06-8E13-A74F-8F8A-248FA0B6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2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A3DFB-C57D-AE4A-AA46-C310D5200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52A08C-100B-6741-B1A7-586D366D2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527ED-0731-1F4D-A1EA-FCA299E8F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6C719-822B-1F45-8DD7-798E7C5CC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D9C05D-6029-B14B-96B9-161730DEC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AC8C9-2167-9248-AB81-769D8E63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07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0F10BA-20EE-484B-8B90-84FCE224B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29D78D-90AE-2A47-9568-84232520D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173C5-E61E-6D47-A3E8-5B354EF9D1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D0703-B5DD-2444-AA55-F6D13C45DD23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D2E04-78AF-F34E-A706-90E87325D9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66563-BC42-2C45-B5AD-603177FD2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BB90E-A31B-D74B-AE82-AF1BCA956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5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D39638A-8573-DC44-8381-CCAC8EFBE127}"/>
              </a:ext>
            </a:extLst>
          </p:cNvPr>
          <p:cNvSpPr txBox="1">
            <a:spLocks/>
          </p:cNvSpPr>
          <p:nvPr/>
        </p:nvSpPr>
        <p:spPr>
          <a:xfrm>
            <a:off x="432955" y="240174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chemeClr val="accent1"/>
                </a:solidFill>
              </a:rPr>
              <a:t>What our goals for 2025 from the WG Perspective?</a:t>
            </a:r>
          </a:p>
          <a:p>
            <a:endParaRPr lang="en-US" sz="4800" b="1" dirty="0">
              <a:solidFill>
                <a:schemeClr val="accent1"/>
              </a:solidFill>
            </a:endParaRPr>
          </a:p>
          <a:p>
            <a:r>
              <a:rPr lang="en-US" sz="4800" b="1" dirty="0">
                <a:solidFill>
                  <a:schemeClr val="accent1"/>
                </a:solidFill>
              </a:rPr>
              <a:t>Open Discussion.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031898-4C61-9749-93E4-0A9AD32F1BA6}"/>
              </a:ext>
            </a:extLst>
          </p:cNvPr>
          <p:cNvSpPr txBox="1"/>
          <p:nvPr/>
        </p:nvSpPr>
        <p:spPr>
          <a:xfrm>
            <a:off x="800100" y="426027"/>
            <a:ext cx="5453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ePIC</a:t>
            </a:r>
            <a:r>
              <a:rPr lang="en-US" sz="2400" dirty="0"/>
              <a:t> Calorimetry WG meeting. 02.02.2025</a:t>
            </a:r>
          </a:p>
          <a:p>
            <a:r>
              <a:rPr lang="en-US" sz="2400" dirty="0"/>
              <a:t>O. Tsai</a:t>
            </a:r>
          </a:p>
        </p:txBody>
      </p:sp>
    </p:spTree>
    <p:extLst>
      <p:ext uri="{BB962C8B-B14F-4D97-AF65-F5344CB8AC3E}">
        <p14:creationId xmlns:p14="http://schemas.microsoft.com/office/powerpoint/2010/main" val="346811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6E072-18BA-B131-3B18-156D27F63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Looking back, From the Spokesperson’s Perspective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11067F-3168-D589-C1B6-B29166D2A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r>
              <a:rPr lang="en-US" sz="3600" dirty="0"/>
              <a:t>What do we need to accomplish in 2024?</a:t>
            </a:r>
          </a:p>
          <a:p>
            <a:pPr lvl="1"/>
            <a:r>
              <a:rPr lang="en-US" sz="2800" dirty="0"/>
              <a:t>We need to continue to evolve the </a:t>
            </a:r>
            <a:r>
              <a:rPr lang="en-US" sz="2800" dirty="0" err="1"/>
              <a:t>ePIC</a:t>
            </a:r>
            <a:r>
              <a:rPr lang="en-US" sz="2800" dirty="0"/>
              <a:t> Technical Design towards 90% completion and document this in the </a:t>
            </a:r>
            <a:r>
              <a:rPr lang="en-US" sz="2800" dirty="0" err="1"/>
              <a:t>ePIC</a:t>
            </a:r>
            <a:r>
              <a:rPr lang="en-US" sz="2800" dirty="0"/>
              <a:t> contributions to the EIC TDR. </a:t>
            </a:r>
          </a:p>
          <a:p>
            <a:pPr lvl="1"/>
            <a:r>
              <a:rPr lang="en-US" sz="2800" dirty="0"/>
              <a:t>We need to continue to grow the </a:t>
            </a:r>
            <a:r>
              <a:rPr lang="en-US" sz="2800" dirty="0" err="1"/>
              <a:t>ePIC</a:t>
            </a:r>
            <a:r>
              <a:rPr lang="en-US" sz="2800" dirty="0"/>
              <a:t> collaboration</a:t>
            </a:r>
          </a:p>
          <a:p>
            <a:pPr lvl="2"/>
            <a:r>
              <a:rPr lang="en-US" sz="2400" dirty="0"/>
              <a:t>The collaboration needs to grow to realize our goal of building </a:t>
            </a:r>
            <a:r>
              <a:rPr lang="en-US" sz="2400" dirty="0" err="1"/>
              <a:t>ePIC</a:t>
            </a:r>
            <a:endParaRPr lang="en-US" sz="2400" dirty="0"/>
          </a:p>
          <a:p>
            <a:pPr lvl="2"/>
            <a:r>
              <a:rPr lang="en-US" sz="2400" dirty="0"/>
              <a:t>Continue to talk about EIC science to the NP community</a:t>
            </a:r>
            <a:endParaRPr lang="en-US" sz="2800" dirty="0"/>
          </a:p>
          <a:p>
            <a:pPr lvl="1"/>
            <a:r>
              <a:rPr lang="en-US" sz="2800" dirty="0"/>
              <a:t>We need to keep people </a:t>
            </a:r>
            <a:r>
              <a:rPr lang="en-US" sz="2800" i="1" dirty="0"/>
              <a:t>engaged</a:t>
            </a:r>
            <a:r>
              <a:rPr lang="en-US" sz="2800" dirty="0"/>
              <a:t> in </a:t>
            </a:r>
            <a:r>
              <a:rPr lang="en-US" sz="2800" dirty="0" err="1"/>
              <a:t>ePIC</a:t>
            </a:r>
            <a:endParaRPr lang="en-US" sz="2800" dirty="0"/>
          </a:p>
          <a:p>
            <a:pPr lvl="2"/>
            <a:r>
              <a:rPr lang="en-US" sz="2400" dirty="0"/>
              <a:t>Continue to work to make </a:t>
            </a:r>
            <a:r>
              <a:rPr lang="en-US" sz="2400" dirty="0" err="1"/>
              <a:t>ePIC</a:t>
            </a:r>
            <a:r>
              <a:rPr lang="en-US" sz="2400" dirty="0"/>
              <a:t> a collaboration where people’s contributions are valued, recognized and encouraged</a:t>
            </a:r>
          </a:p>
          <a:p>
            <a:pPr marL="914400" lvl="2" indent="0">
              <a:buNone/>
            </a:pPr>
            <a:endParaRPr lang="en-US" sz="2400" dirty="0"/>
          </a:p>
          <a:p>
            <a:pPr lvl="1"/>
            <a:endParaRPr lang="en-US" sz="36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F9E762-3F1A-BC85-FD7E-0743E5CFD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1/12/2024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9F35C5-405A-B6B2-F96C-09CB7DFF5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Collaboration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7CE51E-6615-EDC7-6974-A5E9AA51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49A8-7CCD-4D90-AA9A-1451BFC6FB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6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82091-11E4-5B23-0EC6-6768A097B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Looking Forward to 2025+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E749-87D2-3EB1-A8AE-AC91D6ECE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21275"/>
          </a:xfrm>
        </p:spPr>
        <p:txBody>
          <a:bodyPr>
            <a:normAutofit/>
          </a:bodyPr>
          <a:lstStyle/>
          <a:p>
            <a:r>
              <a:rPr lang="en-US" dirty="0" err="1"/>
              <a:t>ePIC</a:t>
            </a:r>
            <a:r>
              <a:rPr lang="en-US" dirty="0"/>
              <a:t> faces significant challenges in the coming years: </a:t>
            </a:r>
          </a:p>
          <a:p>
            <a:r>
              <a:rPr lang="en-US" dirty="0"/>
              <a:t>External Challenges: </a:t>
            </a:r>
          </a:p>
          <a:p>
            <a:pPr lvl="1"/>
            <a:r>
              <a:rPr lang="en-US" dirty="0"/>
              <a:t>New US Administration with new programs and priorities</a:t>
            </a:r>
          </a:p>
          <a:p>
            <a:pPr lvl="1"/>
            <a:r>
              <a:rPr lang="en-US" dirty="0"/>
              <a:t>The EIC project has made design changes for the electron injector complex and is reorganizing the project plan around subprojects – schedule is </a:t>
            </a:r>
            <a:r>
              <a:rPr lang="en-US"/>
              <a:t>an issue</a:t>
            </a:r>
            <a:endParaRPr lang="en-US" dirty="0"/>
          </a:p>
          <a:p>
            <a:pPr lvl="1"/>
            <a:r>
              <a:rPr lang="en-US" dirty="0"/>
              <a:t>Funding and support for groups working in the EIC/</a:t>
            </a:r>
            <a:r>
              <a:rPr lang="en-US" dirty="0" err="1"/>
              <a:t>ePIC</a:t>
            </a:r>
            <a:endParaRPr lang="en-US" dirty="0"/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Internal Challenges: </a:t>
            </a:r>
          </a:p>
          <a:p>
            <a:pPr lvl="1"/>
            <a:r>
              <a:rPr lang="en-US" dirty="0"/>
              <a:t>Engagement and workforce continue to be issues</a:t>
            </a:r>
          </a:p>
          <a:p>
            <a:pPr lvl="1"/>
            <a:r>
              <a:rPr lang="en-US" dirty="0"/>
              <a:t>Detector integration and performance</a:t>
            </a:r>
          </a:p>
          <a:p>
            <a:pPr lvl="1"/>
            <a:r>
              <a:rPr lang="en-US" dirty="0"/>
              <a:t>Still an enormous amount of work to do to reach 90% design maturity</a:t>
            </a:r>
          </a:p>
          <a:p>
            <a:pPr lvl="1"/>
            <a:r>
              <a:rPr lang="en-US" dirty="0"/>
              <a:t>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C076E-2A40-9CDE-2203-7E703633A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93034-E297-AF3C-CE16-63F12E25D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Jan 2025 Collaboration Meeting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85BD2-12C0-997B-2AA2-47A97749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49A8-7CCD-4D90-AA9A-1451BFC6FB3A}" type="slidenum">
              <a:rPr lang="en-US" smtClean="0"/>
              <a:t>3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CA4E78-1131-2841-9175-720E6E740DA8}"/>
              </a:ext>
            </a:extLst>
          </p:cNvPr>
          <p:cNvSpPr txBox="1">
            <a:spLocks/>
          </p:cNvSpPr>
          <p:nvPr/>
        </p:nvSpPr>
        <p:spPr>
          <a:xfrm>
            <a:off x="838200" y="-2976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1"/>
                </a:solidFill>
              </a:rPr>
              <a:t>From the Spokesperson’s Perspective</a:t>
            </a:r>
          </a:p>
        </p:txBody>
      </p:sp>
    </p:spTree>
    <p:extLst>
      <p:ext uri="{BB962C8B-B14F-4D97-AF65-F5344CB8AC3E}">
        <p14:creationId xmlns:p14="http://schemas.microsoft.com/office/powerpoint/2010/main" val="71468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4FB7E43-EA58-8662-0490-A1FD121E3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832" y="1456855"/>
            <a:ext cx="10360480" cy="44057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D7F87F-4417-AE66-F0C1-881F752A1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63" y="0"/>
            <a:ext cx="11499234" cy="814866"/>
          </a:xfrm>
        </p:spPr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DC5662-DFDC-10B0-D6F8-1D8664F7F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963" y="930274"/>
            <a:ext cx="11521440" cy="1064064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Under finalization; Mostly Technically Driven after FY2027</a:t>
            </a:r>
          </a:p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1E58F5E-FFE0-33FB-5034-BC899C9C1782}"/>
              </a:ext>
            </a:extLst>
          </p:cNvPr>
          <p:cNvSpPr txBox="1">
            <a:spLocks/>
          </p:cNvSpPr>
          <p:nvPr/>
        </p:nvSpPr>
        <p:spPr>
          <a:xfrm>
            <a:off x="393138" y="5822045"/>
            <a:ext cx="11659090" cy="9107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Since CD-1, the critical path is on the Accelerator systems.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1450" marR="0" lvl="0" indent="-17145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1450" marR="0" lvl="0" indent="-17145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514350" marR="0" lvl="1" indent="-171450" algn="ctr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9F12FA-BCF6-C353-C3A8-E9C80ED273BE}"/>
              </a:ext>
            </a:extLst>
          </p:cNvPr>
          <p:cNvSpPr txBox="1"/>
          <p:nvPr/>
        </p:nvSpPr>
        <p:spPr>
          <a:xfrm rot="16200000">
            <a:off x="3625351" y="3735594"/>
            <a:ext cx="3236310" cy="246221"/>
          </a:xfrm>
          <a:prstGeom prst="rect">
            <a:avLst/>
          </a:prstGeom>
          <a:noFill/>
          <a:ln w="63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RHIC Operations is planned for the </a:t>
            </a:r>
            <a:r>
              <a:rPr kumimoji="0" lang="en-US" sz="10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end of CY2025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480DF4-866A-3F97-738D-DE892F15C1FB}"/>
              </a:ext>
            </a:extLst>
          </p:cNvPr>
          <p:cNvSpPr txBox="1"/>
          <p:nvPr/>
        </p:nvSpPr>
        <p:spPr>
          <a:xfrm>
            <a:off x="7295949" y="2516798"/>
            <a:ext cx="4665248" cy="1384995"/>
          </a:xfrm>
          <a:prstGeom prst="rect">
            <a:avLst/>
          </a:prstGeom>
          <a:solidFill>
            <a:srgbClr val="6FB0DF"/>
          </a:solidFill>
          <a:ln w="6350">
            <a:solidFill>
              <a:srgbClr val="6FB0D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Sub-Projects (SP) delivery strategy  is planning to help the start the Early Science program @ Early CD-4 timeframe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70E7AFC2-9B21-05BA-AFC1-99F320384809}"/>
              </a:ext>
            </a:extLst>
          </p:cNvPr>
          <p:cNvSpPr/>
          <p:nvPr/>
        </p:nvSpPr>
        <p:spPr>
          <a:xfrm>
            <a:off x="5565344" y="2190776"/>
            <a:ext cx="195714" cy="358275"/>
          </a:xfrm>
          <a:prstGeom prst="diamond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05D127C9-92EB-489D-8429-52C2D5354BCB}"/>
              </a:ext>
            </a:extLst>
          </p:cNvPr>
          <p:cNvSpPr/>
          <p:nvPr/>
        </p:nvSpPr>
        <p:spPr>
          <a:xfrm>
            <a:off x="5980642" y="2195380"/>
            <a:ext cx="195714" cy="358275"/>
          </a:xfrm>
          <a:prstGeom prst="diamond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B849FE5E-CF8A-3533-96DE-E6F8CC965717}"/>
              </a:ext>
            </a:extLst>
          </p:cNvPr>
          <p:cNvSpPr/>
          <p:nvPr/>
        </p:nvSpPr>
        <p:spPr>
          <a:xfrm>
            <a:off x="6381409" y="2190776"/>
            <a:ext cx="195714" cy="358275"/>
          </a:xfrm>
          <a:prstGeom prst="diamond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CF8B48-FC18-9396-2F0D-EF9047D1D648}"/>
              </a:ext>
            </a:extLst>
          </p:cNvPr>
          <p:cNvSpPr txBox="1"/>
          <p:nvPr/>
        </p:nvSpPr>
        <p:spPr>
          <a:xfrm>
            <a:off x="5194224" y="2585436"/>
            <a:ext cx="8277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CD2/3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SP1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0E2D6A-916B-B43C-A0EB-996DC568F923}"/>
              </a:ext>
            </a:extLst>
          </p:cNvPr>
          <p:cNvSpPr txBox="1"/>
          <p:nvPr/>
        </p:nvSpPr>
        <p:spPr>
          <a:xfrm>
            <a:off x="5664613" y="2588395"/>
            <a:ext cx="8277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CD2/3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SP2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10CF7F-5AEC-5C31-0250-71AC904CA9A9}"/>
              </a:ext>
            </a:extLst>
          </p:cNvPr>
          <p:cNvSpPr txBox="1"/>
          <p:nvPr/>
        </p:nvSpPr>
        <p:spPr>
          <a:xfrm>
            <a:off x="6144039" y="2585225"/>
            <a:ext cx="8277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CD2/3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SP3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5E1854-4B30-10FF-27FC-DBFC2B62A27D}"/>
              </a:ext>
            </a:extLst>
          </p:cNvPr>
          <p:cNvSpPr txBox="1"/>
          <p:nvPr/>
        </p:nvSpPr>
        <p:spPr>
          <a:xfrm>
            <a:off x="3017864" y="233613"/>
            <a:ext cx="44497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From L. Lari CD-3B Plenary Presentation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E24CC4C-B338-6C6D-75B6-A9D459601067}"/>
              </a:ext>
            </a:extLst>
          </p:cNvPr>
          <p:cNvGrpSpPr/>
          <p:nvPr/>
        </p:nvGrpSpPr>
        <p:grpSpPr>
          <a:xfrm>
            <a:off x="5131334" y="173564"/>
            <a:ext cx="6595112" cy="2896959"/>
            <a:chOff x="5131334" y="173564"/>
            <a:chExt cx="6595112" cy="289695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A5AE75E-1B21-B9C0-0385-2384401095CF}"/>
                </a:ext>
              </a:extLst>
            </p:cNvPr>
            <p:cNvSpPr/>
            <p:nvPr/>
          </p:nvSpPr>
          <p:spPr>
            <a:xfrm>
              <a:off x="5131334" y="1963073"/>
              <a:ext cx="1929332" cy="1107450"/>
            </a:xfrm>
            <a:prstGeom prst="ellipse">
              <a:avLst/>
            </a:prstGeom>
            <a:noFill/>
            <a:ln w="31750">
              <a:solidFill>
                <a:schemeClr val="accent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2C928FF-4764-29A1-14CF-0ADF2F447BE6}"/>
                </a:ext>
              </a:extLst>
            </p:cNvPr>
            <p:cNvCxnSpPr/>
            <p:nvPr/>
          </p:nvCxnSpPr>
          <p:spPr>
            <a:xfrm flipH="1">
              <a:off x="6764482" y="602945"/>
              <a:ext cx="1330036" cy="13913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39A819C-072D-39DB-D0C0-60EFECD44820}"/>
                </a:ext>
              </a:extLst>
            </p:cNvPr>
            <p:cNvSpPr txBox="1"/>
            <p:nvPr/>
          </p:nvSpPr>
          <p:spPr>
            <a:xfrm>
              <a:off x="8109149" y="173564"/>
              <a:ext cx="36172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Notional – project plan to be defined and reviewed in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366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1030FF-4EC3-4C32-819B-7C84D28F4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33A556B-7C63-244D-9B7C-B0EA8042B330}" type="slidenum">
              <a:rPr lang="en-US" sz="800" dirty="0" smtClean="0"/>
              <a:pPr algn="ctr"/>
              <a:t>5</a:t>
            </a:fld>
            <a:endParaRPr lang="en-US" sz="800"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48C8811-D18B-4038-B0EB-5A6855D9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F2ECC64-0196-4112-B7E1-C118BDB8EF41}"/>
              </a:ext>
            </a:extLst>
          </p:cNvPr>
          <p:cNvSpPr txBox="1">
            <a:spLocks/>
          </p:cNvSpPr>
          <p:nvPr/>
        </p:nvSpPr>
        <p:spPr>
          <a:xfrm>
            <a:off x="462579" y="629920"/>
            <a:ext cx="11464963" cy="5215467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4325" indent="-285750">
              <a:lnSpc>
                <a:spcPct val="110000"/>
              </a:lnSpc>
              <a:spcAft>
                <a:spcPts val="675"/>
              </a:spcAft>
            </a:pPr>
            <a:r>
              <a:rPr lang="en-US" sz="2000" b="1" dirty="0"/>
              <a:t>EIC is a unique, high-energy, high-luminosity, polarized beam collider that will be one of the most challenging and exciting accelerator complexes ever built -- only new collider in the next decades.</a:t>
            </a:r>
          </a:p>
          <a:p>
            <a:pPr marL="299720" indent="-257175">
              <a:lnSpc>
                <a:spcPct val="110000"/>
              </a:lnSpc>
              <a:spcAft>
                <a:spcPts val="506"/>
              </a:spcAft>
              <a:buFont typeface="Arial"/>
              <a:buChar char="•"/>
            </a:pPr>
            <a:r>
              <a:rPr lang="en-US" sz="2000" b="1" dirty="0">
                <a:ea typeface="Calibri" panose="020F0502020204030204" pitchFamily="34" charset="0"/>
                <a:cs typeface="Arial"/>
              </a:rPr>
              <a:t>Priorities for 2025 include:</a:t>
            </a:r>
          </a:p>
          <a:p>
            <a:pPr marL="528320" lvl="1" indent="-257175">
              <a:lnSpc>
                <a:spcPct val="110000"/>
              </a:lnSpc>
              <a:spcAft>
                <a:spcPts val="506"/>
              </a:spcAft>
              <a:buFont typeface="Arial"/>
              <a:buChar char="•"/>
            </a:pPr>
            <a:r>
              <a:rPr lang="en-US" dirty="0">
                <a:ea typeface="Calibri" panose="020F0502020204030204" pitchFamily="34" charset="0"/>
                <a:cs typeface="Arial"/>
              </a:rPr>
              <a:t>Execute the CD-3A and CD-3B procurements;</a:t>
            </a:r>
          </a:p>
          <a:p>
            <a:pPr marL="528320" lvl="1" indent="-257175">
              <a:lnSpc>
                <a:spcPct val="110000"/>
              </a:lnSpc>
              <a:spcAft>
                <a:spcPts val="506"/>
              </a:spcAft>
              <a:buFont typeface="Arial"/>
              <a:buChar char="•"/>
            </a:pPr>
            <a:r>
              <a:rPr lang="en-US" dirty="0">
                <a:ea typeface="Calibri" panose="020F0502020204030204" pitchFamily="34" charset="0"/>
                <a:cs typeface="Arial"/>
              </a:rPr>
              <a:t>Prepare plans for addressing the “portfolio” of project dependencies; and,</a:t>
            </a:r>
          </a:p>
          <a:p>
            <a:pPr marL="528320" lvl="1" indent="-257175">
              <a:lnSpc>
                <a:spcPct val="110000"/>
              </a:lnSpc>
              <a:spcAft>
                <a:spcPts val="506"/>
              </a:spcAft>
              <a:buFont typeface="Arial"/>
              <a:buChar char="•"/>
            </a:pPr>
            <a:r>
              <a:rPr lang="en-US" dirty="0">
                <a:ea typeface="Calibri" panose="020F0502020204030204" pitchFamily="34" charset="0"/>
                <a:cs typeface="Arial"/>
              </a:rPr>
              <a:t>Prepare the performance baseline for the entire project, define appropriate subprojects and prepare the first subproject for approval.</a:t>
            </a:r>
          </a:p>
          <a:p>
            <a:pPr>
              <a:lnSpc>
                <a:spcPct val="110000"/>
              </a:lnSpc>
              <a:spcAft>
                <a:spcPts val="506"/>
              </a:spcAft>
            </a:pPr>
            <a:r>
              <a:rPr lang="en-US" sz="2000" b="1" dirty="0">
                <a:solidFill>
                  <a:srgbClr val="212121"/>
                </a:solidFill>
                <a:cs typeface="Arial"/>
              </a:rPr>
              <a:t>CD-3A procurements are on track with numerous contracts</a:t>
            </a:r>
            <a:r>
              <a:rPr lang="en-US" sz="2000" b="1" dirty="0">
                <a:cs typeface="Arial"/>
              </a:rPr>
              <a:t> awarded. </a:t>
            </a:r>
          </a:p>
          <a:p>
            <a:pPr>
              <a:lnSpc>
                <a:spcPct val="110000"/>
              </a:lnSpc>
              <a:spcAft>
                <a:spcPts val="506"/>
              </a:spcAft>
            </a:pPr>
            <a:r>
              <a:rPr lang="en-US" sz="2000" b="1" dirty="0">
                <a:cs typeface="Arial" panose="020B0604020202020204" pitchFamily="34" charset="0"/>
              </a:rPr>
              <a:t>Recent DOE Independent Project Review recommended approval of CD-3B procurements</a:t>
            </a:r>
            <a:endParaRPr lang="en-US" sz="2000" b="1" dirty="0">
              <a:ea typeface="Calibri" panose="020F0502020204030204" pitchFamily="34" charset="0"/>
              <a:cs typeface="Arial"/>
            </a:endParaRPr>
          </a:p>
          <a:p>
            <a:pPr marL="528320" lvl="1" indent="-257175">
              <a:lnSpc>
                <a:spcPct val="110000"/>
              </a:lnSpc>
              <a:spcAft>
                <a:spcPts val="506"/>
              </a:spcAft>
              <a:buFont typeface="Arial"/>
              <a:buChar char="•"/>
            </a:pPr>
            <a:r>
              <a:rPr lang="en-US" sz="1600" b="1" dirty="0">
                <a:solidFill>
                  <a:srgbClr val="212121"/>
                </a:solidFill>
                <a:cs typeface="Arial" panose="020B0604020202020204" pitchFamily="34" charset="0"/>
              </a:rPr>
              <a:t>CD-3B Long Lead Procurement items are critical to further reduce project risk.</a:t>
            </a:r>
          </a:p>
          <a:p>
            <a:pPr marL="528320" lvl="1" indent="-257175">
              <a:lnSpc>
                <a:spcPct val="110000"/>
              </a:lnSpc>
              <a:spcAft>
                <a:spcPts val="506"/>
              </a:spcAft>
              <a:buFont typeface="Arial"/>
              <a:buChar char="•"/>
            </a:pPr>
            <a:r>
              <a:rPr lang="en-US" sz="1600" b="1" dirty="0">
                <a:solidFill>
                  <a:srgbClr val="212121"/>
                </a:solidFill>
                <a:cs typeface="Arial" panose="020B0604020202020204" pitchFamily="34" charset="0"/>
              </a:rPr>
              <a:t>Anticipate DOE Office of Science authorization of CD-3B this quarter.</a:t>
            </a:r>
          </a:p>
          <a:p>
            <a:pPr marL="71120" indent="-257175">
              <a:lnSpc>
                <a:spcPct val="110000"/>
              </a:lnSpc>
              <a:spcAft>
                <a:spcPts val="506"/>
              </a:spcAft>
              <a:buFont typeface="Arial"/>
              <a:buChar char="•"/>
            </a:pPr>
            <a:r>
              <a:rPr lang="en-US" sz="2100" b="1" dirty="0">
                <a:solidFill>
                  <a:srgbClr val="FF0000"/>
                </a:solidFill>
                <a:cs typeface="Arial" panose="020B0604020202020204" pitchFamily="34" charset="0"/>
              </a:rPr>
              <a:t>For the Detector the goal remains to be fully ready for CD-2/CD-3 in late CY2026</a:t>
            </a:r>
            <a:endParaRPr lang="en-US" sz="26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1639E65-D1E2-C748-998C-63A7BC045AB4}"/>
              </a:ext>
            </a:extLst>
          </p:cNvPr>
          <p:cNvSpPr txBox="1">
            <a:spLocks/>
          </p:cNvSpPr>
          <p:nvPr/>
        </p:nvSpPr>
        <p:spPr>
          <a:xfrm>
            <a:off x="2667000" y="-347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31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E749-87D2-3EB1-A8AE-AC91D6ECE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5964"/>
            <a:ext cx="10515600" cy="512127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/>
              <a:t>preTDR</a:t>
            </a:r>
            <a:r>
              <a:rPr lang="en-US" dirty="0"/>
              <a:t> efforts.  (TIC-&gt; WG -&gt; DSL/DSC).  </a:t>
            </a:r>
          </a:p>
          <a:p>
            <a:pPr marL="514350" indent="-514350">
              <a:buAutoNum type="arabicPeriod"/>
            </a:pPr>
            <a:r>
              <a:rPr lang="en-US" dirty="0"/>
              <a:t>Provide platform for groups with sub-critical mass to discuss sub-system issues. </a:t>
            </a:r>
          </a:p>
          <a:p>
            <a:pPr marL="514350" indent="-514350">
              <a:buAutoNum type="arabicPeriod" startAt="3"/>
            </a:pPr>
            <a:r>
              <a:rPr lang="en-US" dirty="0"/>
              <a:t>Discuss topics interesting to all sub-systems (</a:t>
            </a:r>
            <a:r>
              <a:rPr lang="en-US" dirty="0" err="1"/>
              <a:t>SiPMs</a:t>
            </a:r>
            <a:r>
              <a:rPr lang="en-US" dirty="0"/>
              <a:t> rad damages…)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Looking forward:</a:t>
            </a:r>
          </a:p>
          <a:p>
            <a:r>
              <a:rPr lang="en-US" dirty="0"/>
              <a:t>1 &amp; 2 will be with us for quite some time, but I can’t see how these two topics can keep WG fully engaged in 2025+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Let’s think how to make these meetings useful, interesting for all of us and engaging as a consequence.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                 </a:t>
            </a:r>
            <a:r>
              <a:rPr lang="en-US" sz="5700" dirty="0">
                <a:solidFill>
                  <a:srgbClr val="0070C0"/>
                </a:solidFill>
              </a:rPr>
              <a:t>Start of discussion.</a:t>
            </a:r>
          </a:p>
          <a:p>
            <a:pPr marL="0" indent="0" algn="ctr">
              <a:buNone/>
            </a:pPr>
            <a:r>
              <a:rPr lang="en-US" sz="6000" dirty="0">
                <a:solidFill>
                  <a:schemeClr val="accent1"/>
                </a:solidFill>
              </a:rPr>
              <a:t>What our goals for 2025 from the WG Perspective?</a:t>
            </a:r>
          </a:p>
          <a:p>
            <a:pPr algn="ctr"/>
            <a:endParaRPr lang="en-US" sz="6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C076E-2A40-9CDE-2203-7E703633A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93034-E297-AF3C-CE16-63F12E25D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Jan 2025 Collaboration Meeting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85BD2-12C0-997B-2AA2-47A97749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949A8-7CCD-4D90-AA9A-1451BFC6FB3A}" type="slidenum">
              <a:rPr lang="en-US" smtClean="0"/>
              <a:t>6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CA4E78-1131-2841-9175-720E6E740DA8}"/>
              </a:ext>
            </a:extLst>
          </p:cNvPr>
          <p:cNvSpPr txBox="1">
            <a:spLocks/>
          </p:cNvSpPr>
          <p:nvPr/>
        </p:nvSpPr>
        <p:spPr>
          <a:xfrm>
            <a:off x="838200" y="-8983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Calorimetry WG modus operandi 2024</a:t>
            </a:r>
            <a:r>
              <a:rPr lang="en-US" sz="4000" b="1" dirty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537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561</Words>
  <Application>Microsoft Macintosh PowerPoint</Application>
  <PresentationFormat>Widescreen</PresentationFormat>
  <Paragraphs>76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Looking back, From the Spokesperson’s Perspective</vt:lpstr>
      <vt:lpstr>Looking Forward to 2025+</vt:lpstr>
      <vt:lpstr>Schedule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</cp:revision>
  <dcterms:created xsi:type="dcterms:W3CDTF">2025-02-05T15:34:37Z</dcterms:created>
  <dcterms:modified xsi:type="dcterms:W3CDTF">2025-02-05T18:36:11Z</dcterms:modified>
</cp:coreProperties>
</file>