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24"/>
  </p:notesMasterIdLst>
  <p:sldIdLst>
    <p:sldId id="256" r:id="rId5"/>
    <p:sldId id="5918" r:id="rId6"/>
    <p:sldId id="2147375393" r:id="rId7"/>
    <p:sldId id="5903" r:id="rId8"/>
    <p:sldId id="540" r:id="rId9"/>
    <p:sldId id="5931" r:id="rId10"/>
    <p:sldId id="292" r:id="rId11"/>
    <p:sldId id="2147375403" r:id="rId12"/>
    <p:sldId id="5842" r:id="rId13"/>
    <p:sldId id="2147375386" r:id="rId14"/>
    <p:sldId id="2147375397" r:id="rId15"/>
    <p:sldId id="2147375398" r:id="rId16"/>
    <p:sldId id="2147375399" r:id="rId17"/>
    <p:sldId id="2147375400" r:id="rId18"/>
    <p:sldId id="2147375392" r:id="rId19"/>
    <p:sldId id="2147375408" r:id="rId20"/>
    <p:sldId id="2147375409" r:id="rId21"/>
    <p:sldId id="5913" r:id="rId22"/>
    <p:sldId id="214737540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95" autoAdjust="0"/>
    <p:restoredTop sz="94694"/>
  </p:normalViewPr>
  <p:slideViewPr>
    <p:cSldViewPr snapToGrid="0" snapToObjects="1">
      <p:cViewPr varScale="1">
        <p:scale>
          <a:sx n="115" d="100"/>
          <a:sy n="115" d="100"/>
        </p:scale>
        <p:origin x="23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2/2/25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498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022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136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1481540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4712963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3441178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99D03B-F4BD-85C1-5955-B2BB7ACF4A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6314" y="472833"/>
            <a:ext cx="1632203" cy="45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6D9F0E-4B80-0FD1-A24A-1C1B60A4BB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566183" y="472833"/>
            <a:ext cx="1787236" cy="45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496317-0189-6060-26F4-32FD0508897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7685" y="472833"/>
            <a:ext cx="1825604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1649" y="6533724"/>
            <a:ext cx="432486" cy="29404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E7747BA-6145-3552-2339-5F4BF5DF2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79" y="0"/>
            <a:ext cx="11499925" cy="825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65258C7-5BE3-51E9-6313-6F03042F3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579" y="975365"/>
            <a:ext cx="11499925" cy="4865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2579" y="975360"/>
            <a:ext cx="5524500" cy="489111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4923" y="975360"/>
            <a:ext cx="5755084" cy="489111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F058090-69E1-4C76-B04E-24949BD11A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1649" y="6533724"/>
            <a:ext cx="432486" cy="29404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B42B81B-128F-476E-A68E-8CDACD50C9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1422" y="6534374"/>
            <a:ext cx="4509516" cy="294041"/>
          </a:xfrm>
        </p:spPr>
        <p:txBody>
          <a:bodyPr>
            <a:no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EIC CD-3B Director’s Review, October 22-24, 2024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0171F31-104B-4D09-AAF4-2CA962F380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01373" y="6534374"/>
            <a:ext cx="3151015" cy="294041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Presenter First Initial, Last Name</a:t>
            </a:r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D45B976-F9BD-96F9-4119-FEAF693C373D}"/>
              </a:ext>
            </a:extLst>
          </p:cNvPr>
          <p:cNvCxnSpPr/>
          <p:nvPr userDrawn="1"/>
        </p:nvCxnSpPr>
        <p:spPr>
          <a:xfrm>
            <a:off x="462579" y="6111240"/>
            <a:ext cx="114999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69E67-D399-4DBB-BAA8-0F33523D2B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1649" y="6533724"/>
            <a:ext cx="432486" cy="29404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6D2D2E4-6E67-48B3-BA12-35766E148F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1422" y="6534374"/>
            <a:ext cx="4509516" cy="294041"/>
          </a:xfrm>
        </p:spPr>
        <p:txBody>
          <a:bodyPr>
            <a:no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EIC CD-3B Director’s Review, October 22-24, 2024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2B1FEBD-D691-4390-9587-AA03ECE9CA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01373" y="6534374"/>
            <a:ext cx="3151015" cy="294041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Presenter First Initial, Last Name</a:t>
            </a:r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1 -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5DF06110-C640-A894-14E8-BD25EAE92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091" y="0"/>
            <a:ext cx="11347413" cy="825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FD237C-9841-DB8A-1F2D-8184DAFB47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5952" y="930274"/>
            <a:ext cx="11346553" cy="5212080"/>
          </a:xfrm>
        </p:spPr>
        <p:txBody>
          <a:bodyPr/>
          <a:lstStyle>
            <a:lvl1pPr>
              <a:defRPr/>
            </a:lvl1pPr>
            <a:lvl2pPr marL="400050" indent="-169863">
              <a:defRPr/>
            </a:lvl2pPr>
            <a:lvl3pPr marL="630238" indent="-173038">
              <a:defRPr/>
            </a:lvl3pPr>
            <a:lvl4pPr marL="857250" indent="-169863">
              <a:defRPr/>
            </a:lvl4pPr>
            <a:lvl5pPr marL="1087438" indent="-173038"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  <a:p>
            <a:pPr lvl="4"/>
            <a:r>
              <a:rPr lang="en-US"/>
              <a:t>Level 5 – Arial 16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3A344A4-52E5-440E-A989-AC19662003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27522" y="6316595"/>
            <a:ext cx="432486" cy="36512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000"/>
            </a:lvl1pPr>
          </a:lstStyle>
          <a:p>
            <a:pPr algn="ctr"/>
            <a:fld id="{933A556B-7C63-244D-9B7C-B0EA8042B33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181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0018" y="6316597"/>
            <a:ext cx="432487" cy="36512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750"/>
            </a:lvl1pPr>
          </a:lstStyle>
          <a:p>
            <a:pPr algn="ctr"/>
            <a:fld id="{933A556B-7C63-244D-9B7C-B0EA8042B33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E7747BA-6145-3552-2339-5F4BF5DF2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80" y="0"/>
            <a:ext cx="11499925" cy="825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65258C7-5BE3-51E9-6313-6F03042F3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580" y="975365"/>
            <a:ext cx="11499925" cy="4865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7899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D91B-7801-B3EC-7CA4-44C5BF1D94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963" y="0"/>
            <a:ext cx="11499235" cy="79552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Title Only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05EE45CA-61A9-4927-9F75-2FBCAADC90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0018" y="6316597"/>
            <a:ext cx="432487" cy="36512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25" b="1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89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1649" y="6533724"/>
            <a:ext cx="432486" cy="29404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E7747BA-6145-3552-2339-5F4BF5DF2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79" y="0"/>
            <a:ext cx="11499925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97171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79" y="0"/>
            <a:ext cx="11499925" cy="825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2579" y="975365"/>
            <a:ext cx="11499925" cy="4865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B150B5-704F-CF21-3183-8DB97C07706C}"/>
              </a:ext>
            </a:extLst>
          </p:cNvPr>
          <p:cNvCxnSpPr>
            <a:cxnSpLocks/>
          </p:cNvCxnSpPr>
          <p:nvPr userDrawn="1"/>
        </p:nvCxnSpPr>
        <p:spPr>
          <a:xfrm>
            <a:off x="462579" y="825178"/>
            <a:ext cx="11499925" cy="0"/>
          </a:xfrm>
          <a:prstGeom prst="line">
            <a:avLst/>
          </a:prstGeom>
          <a:ln w="25400">
            <a:gradFill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958D2D7-4525-7982-81CE-BAFE8EFB999D}"/>
              </a:ext>
            </a:extLst>
          </p:cNvPr>
          <p:cNvCxnSpPr/>
          <p:nvPr userDrawn="1"/>
        </p:nvCxnSpPr>
        <p:spPr>
          <a:xfrm>
            <a:off x="462579" y="6111240"/>
            <a:ext cx="114999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B2AFF6D-0928-4D72-853B-80E1EFEDB3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1649" y="6533724"/>
            <a:ext cx="432486" cy="29404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7" r:id="rId4"/>
    <p:sldLayoutId id="2147483668" r:id="rId5"/>
    <p:sldLayoutId id="2147483669" r:id="rId6"/>
    <p:sldLayoutId id="2147483670" r:id="rId7"/>
    <p:sldLayoutId id="2147483671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u="none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jpeg"/><Relationship Id="rId7" Type="http://schemas.openxmlformats.org/officeDocument/2006/relationships/image" Target="../media/image15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emf"/><Relationship Id="rId11" Type="http://schemas.openxmlformats.org/officeDocument/2006/relationships/image" Target="../media/image25.emf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wmf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974" y="1526050"/>
            <a:ext cx="10334625" cy="660527"/>
          </a:xfrm>
        </p:spPr>
        <p:txBody>
          <a:bodyPr>
            <a:normAutofit/>
          </a:bodyPr>
          <a:lstStyle/>
          <a:p>
            <a:r>
              <a:rPr lang="en-US" sz="3600" dirty="0"/>
              <a:t>EIC Project Overview</a:t>
            </a:r>
          </a:p>
        </p:txBody>
      </p:sp>
      <p:sp>
        <p:nvSpPr>
          <p:cNvPr id="15" name="Text Placeholder 37">
            <a:extLst>
              <a:ext uri="{FF2B5EF4-FFF2-40B4-BE49-F238E27FC236}">
                <a16:creationId xmlns:a16="http://schemas.microsoft.com/office/drawing/2014/main" id="{C1B2002E-00D6-4CAD-A65D-64D3BAA92F63}"/>
              </a:ext>
            </a:extLst>
          </p:cNvPr>
          <p:cNvSpPr txBox="1">
            <a:spLocks/>
          </p:cNvSpPr>
          <p:nvPr/>
        </p:nvSpPr>
        <p:spPr>
          <a:xfrm>
            <a:off x="482974" y="3056556"/>
            <a:ext cx="5282825" cy="50165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Jim Yeck </a:t>
            </a:r>
          </a:p>
        </p:txBody>
      </p:sp>
      <p:sp>
        <p:nvSpPr>
          <p:cNvPr id="16" name="Text Placeholder 37">
            <a:extLst>
              <a:ext uri="{FF2B5EF4-FFF2-40B4-BE49-F238E27FC236}">
                <a16:creationId xmlns:a16="http://schemas.microsoft.com/office/drawing/2014/main" id="{089BC854-B888-4A23-A414-786CF2F4989B}"/>
              </a:ext>
            </a:extLst>
          </p:cNvPr>
          <p:cNvSpPr txBox="1">
            <a:spLocks/>
          </p:cNvSpPr>
          <p:nvPr/>
        </p:nvSpPr>
        <p:spPr>
          <a:xfrm>
            <a:off x="482973" y="3532808"/>
            <a:ext cx="5282825" cy="50165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EIC Project Director</a:t>
            </a:r>
          </a:p>
        </p:txBody>
      </p:sp>
      <p:sp>
        <p:nvSpPr>
          <p:cNvPr id="17" name="Text Placeholder 37">
            <a:extLst>
              <a:ext uri="{FF2B5EF4-FFF2-40B4-BE49-F238E27FC236}">
                <a16:creationId xmlns:a16="http://schemas.microsoft.com/office/drawing/2014/main" id="{2FC2202B-5021-46F5-AFDB-5E6FB0EB7782}"/>
              </a:ext>
            </a:extLst>
          </p:cNvPr>
          <p:cNvSpPr txBox="1">
            <a:spLocks/>
          </p:cNvSpPr>
          <p:nvPr/>
        </p:nvSpPr>
        <p:spPr>
          <a:xfrm>
            <a:off x="482974" y="4034458"/>
            <a:ext cx="5282825" cy="50165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BNL Associate Laboratory Director </a:t>
            </a:r>
          </a:p>
        </p:txBody>
      </p:sp>
      <p:sp>
        <p:nvSpPr>
          <p:cNvPr id="18" name="Text Placeholder 37">
            <a:extLst>
              <a:ext uri="{FF2B5EF4-FFF2-40B4-BE49-F238E27FC236}">
                <a16:creationId xmlns:a16="http://schemas.microsoft.com/office/drawing/2014/main" id="{86BF940C-484A-47DD-A144-785578E150B7}"/>
              </a:ext>
            </a:extLst>
          </p:cNvPr>
          <p:cNvSpPr txBox="1">
            <a:spLocks/>
          </p:cNvSpPr>
          <p:nvPr/>
        </p:nvSpPr>
        <p:spPr>
          <a:xfrm>
            <a:off x="482973" y="5001686"/>
            <a:ext cx="5694803" cy="50165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RIKEN &amp; University of Tokyo Collaboration Discussion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February 3, 2025</a:t>
            </a: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06E92F-835D-3BDC-70C4-2325546D65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A6599-419C-1795-FB9C-EA399CBAF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0"/>
            <a:ext cx="11499234" cy="814866"/>
          </a:xfrm>
        </p:spPr>
        <p:txBody>
          <a:bodyPr/>
          <a:lstStyle/>
          <a:p>
            <a:r>
              <a:rPr lang="en-US" dirty="0"/>
              <a:t>DOE CD-3B Request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70A711-179F-BE06-A579-01FE9905D229}"/>
              </a:ext>
            </a:extLst>
          </p:cNvPr>
          <p:cNvSpPr txBox="1"/>
          <p:nvPr/>
        </p:nvSpPr>
        <p:spPr>
          <a:xfrm>
            <a:off x="461963" y="955059"/>
            <a:ext cx="11499234" cy="430887"/>
          </a:xfrm>
          <a:prstGeom prst="rect">
            <a:avLst/>
          </a:prstGeom>
          <a:solidFill>
            <a:srgbClr val="6FB0DF"/>
          </a:solidFill>
          <a:ln w="6350">
            <a:solidFill>
              <a:srgbClr val="6FB0D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chemeClr val="tx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 The EIC Project requests authority to execute ~ </a:t>
            </a:r>
            <a:r>
              <a:rPr lang="en-US" sz="2200" b="1" dirty="0">
                <a:solidFill>
                  <a:schemeClr val="tx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$</a:t>
            </a:r>
            <a:r>
              <a:rPr lang="en-US" sz="2200" b="1" dirty="0">
                <a:solidFill>
                  <a:schemeClr val="tx2">
                    <a:lumMod val="50000"/>
                  </a:schemeClr>
                </a:solidFill>
                <a:ea typeface="Times New Roman" panose="02020603050405020304" pitchFamily="18" charset="0"/>
              </a:rPr>
              <a:t>53</a:t>
            </a:r>
            <a:r>
              <a:rPr lang="en-US" sz="2200" b="1" dirty="0">
                <a:solidFill>
                  <a:schemeClr val="tx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M 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in LLPs, including 35% contingency.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9AF23D-697E-BF96-3683-4F341F394C11}"/>
              </a:ext>
            </a:extLst>
          </p:cNvPr>
          <p:cNvSpPr txBox="1"/>
          <p:nvPr/>
        </p:nvSpPr>
        <p:spPr>
          <a:xfrm>
            <a:off x="4264182" y="1574622"/>
            <a:ext cx="7377486" cy="480131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 fontAlgn="base">
              <a:buFont typeface="+mj-lt"/>
              <a:buAutoNum type="arabicPeriod"/>
            </a:pPr>
            <a:r>
              <a:rPr lang="en-US" sz="1700" dirty="0"/>
              <a:t>Electron Storage Ring (ESR) Dipole Magnets</a:t>
            </a:r>
            <a:endParaRPr lang="en-US" dirty="0"/>
          </a:p>
          <a:p>
            <a:pPr marL="342900" indent="-342900" fontAlgn="base">
              <a:buFont typeface="+mj-lt"/>
              <a:buAutoNum type="arabicPeriod"/>
            </a:pPr>
            <a:r>
              <a:rPr lang="en-US" sz="1700" dirty="0"/>
              <a:t>Advanced Photon Source (APS) Sextupole Magnet Refurbishment, Testing, and Measurement </a:t>
            </a:r>
            <a:endParaRPr lang="en-US" sz="1700" dirty="0">
              <a:cs typeface="Arial"/>
            </a:endParaRPr>
          </a:p>
          <a:p>
            <a:pPr marL="342900" indent="-342900" fontAlgn="base">
              <a:buFont typeface="+mj-lt"/>
              <a:buAutoNum type="arabicPeriod"/>
            </a:pPr>
            <a:r>
              <a:rPr lang="en-US" sz="1700" dirty="0"/>
              <a:t>ESR Magnetic Measurement Bench </a:t>
            </a:r>
            <a:endParaRPr lang="en-US" sz="1700" dirty="0">
              <a:cs typeface="Arial"/>
            </a:endParaRPr>
          </a:p>
          <a:p>
            <a:pPr marL="342900" indent="-342900" fontAlgn="base">
              <a:buFont typeface="+mj-lt"/>
              <a:buAutoNum type="arabicPeriod"/>
            </a:pPr>
            <a:r>
              <a:rPr lang="en-US" sz="1700" dirty="0"/>
              <a:t>APS Quadrupole Magnet Refurbishment, Testing, and Measurement</a:t>
            </a:r>
            <a:endParaRPr lang="en-US" sz="1700" dirty="0">
              <a:cs typeface="Arial" panose="020B0604020202020204"/>
            </a:endParaRPr>
          </a:p>
          <a:p>
            <a:pPr marL="342900" indent="-342900" fontAlgn="base">
              <a:buFont typeface="+mj-lt"/>
              <a:buAutoNum type="arabicPeriod"/>
            </a:pPr>
            <a:r>
              <a:rPr lang="en-US" sz="1700" dirty="0"/>
              <a:t>ESR APS Quadrupole Magnetic Measurement Stand</a:t>
            </a:r>
            <a:endParaRPr lang="en-US" sz="1700" dirty="0">
              <a:cs typeface="Arial" panose="020B0604020202020204"/>
            </a:endParaRPr>
          </a:p>
          <a:p>
            <a:endParaRPr lang="en-US" sz="1700" dirty="0"/>
          </a:p>
          <a:p>
            <a:pPr marL="342900" indent="-342900" fontAlgn="base">
              <a:buFont typeface="+mj-lt"/>
              <a:buAutoNum type="arabicPeriod" startAt="6"/>
            </a:pPr>
            <a:r>
              <a:rPr lang="en-US" sz="1700" dirty="0"/>
              <a:t>* Lead Tungstate Crystals for the Detector Backward Electromagnetic (EM) Calorimeter - Batch 3 and Batch 4</a:t>
            </a:r>
            <a:endParaRPr lang="en-US" sz="1700" dirty="0">
              <a:cs typeface="Arial"/>
            </a:endParaRPr>
          </a:p>
          <a:p>
            <a:pPr marL="342900" indent="-342900" fontAlgn="base">
              <a:buFont typeface="+mj-lt"/>
              <a:buAutoNum type="arabicPeriod" startAt="6"/>
            </a:pPr>
            <a:r>
              <a:rPr lang="en-US" sz="1700" dirty="0"/>
              <a:t>* Scintillating Fibers for the Detector Barrel - Bath 2 and Forward - Batch 2 EM Calorimeters  </a:t>
            </a:r>
            <a:endParaRPr lang="en-US" sz="1700" dirty="0">
              <a:cs typeface="Arial"/>
            </a:endParaRPr>
          </a:p>
          <a:p>
            <a:pPr marL="342900" indent="-342900" fontAlgn="base">
              <a:buFont typeface="+mj-lt"/>
              <a:buAutoNum type="arabicPeriod" startAt="6"/>
            </a:pPr>
            <a:r>
              <a:rPr lang="en-US" sz="1700" dirty="0"/>
              <a:t>* Steel for the Detector Forward Hadronic Calorimeter</a:t>
            </a:r>
            <a:endParaRPr lang="en-US" sz="1700" dirty="0">
              <a:cs typeface="Arial"/>
            </a:endParaRPr>
          </a:p>
          <a:p>
            <a:pPr marL="342900" indent="-342900" fontAlgn="base">
              <a:buFont typeface="+mj-lt"/>
              <a:buAutoNum type="arabicPeriod" startAt="6"/>
            </a:pPr>
            <a:r>
              <a:rPr lang="en-US" sz="1700" dirty="0"/>
              <a:t>Detector Solenoid Magnet Power Supply</a:t>
            </a:r>
            <a:endParaRPr lang="en-US" sz="1700" dirty="0">
              <a:cs typeface="Arial"/>
            </a:endParaRPr>
          </a:p>
          <a:p>
            <a:pPr marL="342900" indent="-342900" fontAlgn="base">
              <a:buFont typeface="+mj-lt"/>
              <a:buAutoNum type="arabicPeriod" startAt="6"/>
            </a:pPr>
            <a:r>
              <a:rPr lang="en-US" sz="1700" dirty="0"/>
              <a:t>Detector Electronics Versatile Link Plus Transceiver (VRTX+) and Low Power Giga-bit Transceiver (1pGBT)</a:t>
            </a:r>
            <a:endParaRPr lang="en-US" sz="1700" dirty="0">
              <a:cs typeface="Arial"/>
            </a:endParaRPr>
          </a:p>
          <a:p>
            <a:pPr marL="342900" indent="-342900" fontAlgn="base">
              <a:buFont typeface="+mj-lt"/>
              <a:buAutoNum type="arabicPeriod" startAt="6"/>
            </a:pPr>
            <a:r>
              <a:rPr lang="en-US" sz="1700" dirty="0"/>
              <a:t>Detector Endcap Structures – Flux Return Steel</a:t>
            </a:r>
            <a:endParaRPr lang="en-US" sz="1700" dirty="0">
              <a:cs typeface="Arial"/>
            </a:endParaRPr>
          </a:p>
          <a:p>
            <a:pPr fontAlgn="base"/>
            <a:endParaRPr lang="en-US" sz="1700" dirty="0">
              <a:cs typeface="Arial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7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6C0ED9-BE4E-E226-0E8C-5F10EB937EF6}"/>
              </a:ext>
            </a:extLst>
          </p:cNvPr>
          <p:cNvSpPr/>
          <p:nvPr/>
        </p:nvSpPr>
        <p:spPr>
          <a:xfrm>
            <a:off x="4153064" y="1517443"/>
            <a:ext cx="7632535" cy="180020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F7A059-B60C-97BC-E385-69EDB0FF6056}"/>
              </a:ext>
            </a:extLst>
          </p:cNvPr>
          <p:cNvSpPr/>
          <p:nvPr/>
        </p:nvSpPr>
        <p:spPr>
          <a:xfrm>
            <a:off x="4153064" y="3391578"/>
            <a:ext cx="7632535" cy="257274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1AC87EB-3202-5A15-3134-023DB609121D}"/>
              </a:ext>
            </a:extLst>
          </p:cNvPr>
          <p:cNvSpPr/>
          <p:nvPr/>
        </p:nvSpPr>
        <p:spPr>
          <a:xfrm>
            <a:off x="10246454" y="1511986"/>
            <a:ext cx="1529819" cy="346693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Accelerator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5DFF77-657D-6A16-D302-AA14B452D8C8}"/>
              </a:ext>
            </a:extLst>
          </p:cNvPr>
          <p:cNvSpPr/>
          <p:nvPr/>
        </p:nvSpPr>
        <p:spPr>
          <a:xfrm>
            <a:off x="10220197" y="5607849"/>
            <a:ext cx="1529819" cy="346693"/>
          </a:xfrm>
          <a:prstGeom prst="rect">
            <a:avLst/>
          </a:prstGeom>
          <a:solidFill>
            <a:srgbClr val="0070C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Detector</a:t>
            </a:r>
          </a:p>
        </p:txBody>
      </p:sp>
      <p:pic>
        <p:nvPicPr>
          <p:cNvPr id="1028" name="Picture 4" descr="page24image1608197216">
            <a:extLst>
              <a:ext uri="{FF2B5EF4-FFF2-40B4-BE49-F238E27FC236}">
                <a16:creationId xmlns:a16="http://schemas.microsoft.com/office/drawing/2014/main" id="{591292D5-EC0E-A4C8-6F6B-B5E0A767A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522" y="4173004"/>
            <a:ext cx="739275" cy="118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page24image1608197216">
            <a:extLst>
              <a:ext uri="{FF2B5EF4-FFF2-40B4-BE49-F238E27FC236}">
                <a16:creationId xmlns:a16="http://schemas.microsoft.com/office/drawing/2014/main" id="{8572E974-A653-55BD-872D-7BE7E0B2F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470" y="5455109"/>
            <a:ext cx="677283" cy="68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>
            <a:extLst>
              <a:ext uri="{FF2B5EF4-FFF2-40B4-BE49-F238E27FC236}">
                <a16:creationId xmlns:a16="http://schemas.microsoft.com/office/drawing/2014/main" id="{15E32FF4-B6B7-DE44-13A1-DA34CABBE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1145" y="4924037"/>
            <a:ext cx="707988" cy="130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570176-4318-6926-9C4A-BB3133C9DC5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4639" y="3200243"/>
            <a:ext cx="1043820" cy="17237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C54FD1-7936-4775-9E0E-2217AD8F37E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6836" y="3429000"/>
            <a:ext cx="1394942" cy="7819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073458-2C9A-6931-BB03-315119454A3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111" y="3200243"/>
            <a:ext cx="1094338" cy="1225659"/>
          </a:xfrm>
          <a:prstGeom prst="rect">
            <a:avLst/>
          </a:prstGeom>
        </p:spPr>
      </p:pic>
      <p:pic>
        <p:nvPicPr>
          <p:cNvPr id="1035" name="Picture 11" descr="A diagram of a power supply&#10;&#10;Description automatically generated">
            <a:extLst>
              <a:ext uri="{FF2B5EF4-FFF2-40B4-BE49-F238E27FC236}">
                <a16:creationId xmlns:a16="http://schemas.microsoft.com/office/drawing/2014/main" id="{418ABA17-DFD3-2F73-CDA8-2305FB0C0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2658" y="4553892"/>
            <a:ext cx="1388878" cy="1441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A picture containing LEGO, toy&#10;&#10;Description automatically generated">
            <a:extLst>
              <a:ext uri="{FF2B5EF4-FFF2-40B4-BE49-F238E27FC236}">
                <a16:creationId xmlns:a16="http://schemas.microsoft.com/office/drawing/2014/main" id="{0A761606-B779-8F80-18B6-A1D3B3A05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524" y="1487070"/>
            <a:ext cx="1794516" cy="114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15">
            <a:extLst>
              <a:ext uri="{FF2B5EF4-FFF2-40B4-BE49-F238E27FC236}">
                <a16:creationId xmlns:a16="http://schemas.microsoft.com/office/drawing/2014/main" id="{19B42120-EDA9-6945-6E09-C6C71720EAB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80717" y="324945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AutoShape 17">
            <a:extLst>
              <a:ext uri="{FF2B5EF4-FFF2-40B4-BE49-F238E27FC236}">
                <a16:creationId xmlns:a16="http://schemas.microsoft.com/office/drawing/2014/main" id="{656E099B-2C4C-8E06-BA41-0FC391B99A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44306DB-EE22-4BAF-1959-69F3CDCE548D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9380" y="1504011"/>
            <a:ext cx="1094338" cy="125067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0C4CB6D-6F9D-B8DF-FE8E-C22A8BB03565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6773" y="2419971"/>
            <a:ext cx="1794516" cy="851694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D8C252B0-F38D-DDCA-7B21-65EE5FDAAE43}"/>
              </a:ext>
            </a:extLst>
          </p:cNvPr>
          <p:cNvSpPr txBox="1">
            <a:spLocks/>
          </p:cNvSpPr>
          <p:nvPr/>
        </p:nvSpPr>
        <p:spPr>
          <a:xfrm>
            <a:off x="4117481" y="5849609"/>
            <a:ext cx="8074519" cy="539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 </a:t>
            </a:r>
            <a:r>
              <a:rPr lang="en-US" sz="1200" dirty="0">
                <a:solidFill>
                  <a:srgbClr val="000000"/>
                </a:solidFill>
                <a:latin typeface="Arial" panose="020B0604020202020204"/>
              </a:rPr>
              <a:t>Continuation of CD-3A contracts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7B8D7E57-90A9-103D-6667-493E13F25891}"/>
              </a:ext>
            </a:extLst>
          </p:cNvPr>
          <p:cNvSpPr txBox="1">
            <a:spLocks/>
          </p:cNvSpPr>
          <p:nvPr/>
        </p:nvSpPr>
        <p:spPr>
          <a:xfrm>
            <a:off x="11682418" y="6468997"/>
            <a:ext cx="432487" cy="365125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latinLnBrk="0" hangingPunct="1">
              <a:defRPr sz="82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3A556B-7C63-244D-9B7C-B0EA8042B33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837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29A1C-E5B9-47F6-9007-8EEE8C96A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EIC Project-Critical Decisions and Plans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71C32F-5CEA-4F09-B3C4-0F5255AB7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0018" y="6316597"/>
            <a:ext cx="432487" cy="365125"/>
          </a:xfrm>
        </p:spPr>
        <p:txBody>
          <a:bodyPr/>
          <a:lstStyle/>
          <a:p>
            <a:fld id="{933A556B-7C63-244D-9B7C-B0EA8042B330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6B004B-BE8C-4208-A5A1-89701B722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251" y="898504"/>
            <a:ext cx="11029518" cy="39030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AAD5F2-23CC-4DEE-B246-EB60FA934835}"/>
              </a:ext>
            </a:extLst>
          </p:cNvPr>
          <p:cNvSpPr txBox="1"/>
          <p:nvPr/>
        </p:nvSpPr>
        <p:spPr>
          <a:xfrm>
            <a:off x="2418167" y="4666530"/>
            <a:ext cx="906413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>
                <a:cs typeface="Arial"/>
              </a:rPr>
              <a:t>2019</a:t>
            </a:r>
            <a:endParaRPr lang="en-US" sz="1200" b="1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C6D871-3D90-4C71-BDD6-DEAF3C18BB55}"/>
              </a:ext>
            </a:extLst>
          </p:cNvPr>
          <p:cNvSpPr txBox="1"/>
          <p:nvPr/>
        </p:nvSpPr>
        <p:spPr>
          <a:xfrm>
            <a:off x="4003247" y="4666531"/>
            <a:ext cx="835559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>
                <a:cs typeface="Arial"/>
              </a:rPr>
              <a:t>2021</a:t>
            </a:r>
            <a:endParaRPr lang="en-US" sz="1600" b="1" dirty="0"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772580-A649-43C5-9911-F1F818105885}"/>
              </a:ext>
            </a:extLst>
          </p:cNvPr>
          <p:cNvSpPr txBox="1"/>
          <p:nvPr/>
        </p:nvSpPr>
        <p:spPr>
          <a:xfrm>
            <a:off x="586251" y="5266671"/>
            <a:ext cx="1057321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600" b="1" dirty="0">
                <a:cs typeface="Arial"/>
              </a:rPr>
              <a:t>CD-3A, Long-Lead Procurement, approved March 2024.  Excellent use of IRA funding.</a:t>
            </a:r>
            <a:endParaRPr lang="en-US" sz="1600" dirty="0">
              <a:cs typeface="Arial"/>
            </a:endParaRPr>
          </a:p>
          <a:p>
            <a:pPr marL="171450" indent="-171450">
              <a:buFont typeface="Arial"/>
              <a:buChar char="•"/>
            </a:pPr>
            <a:r>
              <a:rPr lang="en-US" sz="1600" b="1" dirty="0">
                <a:cs typeface="Arial"/>
              </a:rPr>
              <a:t>CD-3B, Long-Lead Procurement, approval planned for March 2025.</a:t>
            </a:r>
            <a:endParaRPr lang="en-US" sz="1600" b="1" dirty="0">
              <a:solidFill>
                <a:srgbClr val="444444"/>
              </a:solidFill>
              <a:latin typeface="Arial"/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0AD916-19AD-4C63-89DF-3DD434DDF2F9}"/>
              </a:ext>
            </a:extLst>
          </p:cNvPr>
          <p:cNvSpPr txBox="1"/>
          <p:nvPr/>
        </p:nvSpPr>
        <p:spPr>
          <a:xfrm>
            <a:off x="5638800" y="4666530"/>
            <a:ext cx="2754086" cy="276999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 dirty="0">
                <a:cs typeface="Arial"/>
              </a:rPr>
              <a:t>CD-2 and CD-3 in Preparation</a:t>
            </a:r>
            <a:endParaRPr lang="en-US" sz="1200" dirty="0">
              <a:cs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80A66D-C39F-4814-8D52-416475A2C340}"/>
              </a:ext>
            </a:extLst>
          </p:cNvPr>
          <p:cNvSpPr txBox="1"/>
          <p:nvPr/>
        </p:nvSpPr>
        <p:spPr>
          <a:xfrm>
            <a:off x="8801962" y="4666530"/>
            <a:ext cx="2048175" cy="27699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>
                <a:cs typeface="Arial"/>
              </a:rPr>
              <a:t>CD-4 Early Finish 2034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982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7F87F-4417-AE66-F0C1-881F752A1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0"/>
            <a:ext cx="11499234" cy="814866"/>
          </a:xfrm>
        </p:spPr>
        <p:txBody>
          <a:bodyPr/>
          <a:lstStyle/>
          <a:p>
            <a:r>
              <a:rPr lang="en-US" dirty="0"/>
              <a:t>Reference Schedule</a:t>
            </a:r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13884CF2-AF98-4243-93B9-9C98DF82911D}"/>
              </a:ext>
            </a:extLst>
          </p:cNvPr>
          <p:cNvSpPr txBox="1">
            <a:spLocks/>
          </p:cNvSpPr>
          <p:nvPr/>
        </p:nvSpPr>
        <p:spPr>
          <a:xfrm>
            <a:off x="11528710" y="6352349"/>
            <a:ext cx="432487" cy="365125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3A556B-7C63-244D-9B7C-B0EA8042B330}" type="slidenum">
              <a:rPr lang="en-US" sz="1100" smtClean="0"/>
              <a:pPr/>
              <a:t>12</a:t>
            </a:fld>
            <a:endParaRPr lang="en-US" sz="1100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826821EF-6C63-493F-97D9-AF8ED65F77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1756" y="814866"/>
            <a:ext cx="11066469" cy="76494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EIC project moving from the R&amp;D and design phase into construction phase.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F638416-91F2-43E9-8B39-CA86FEBD8AAA}"/>
              </a:ext>
            </a:extLst>
          </p:cNvPr>
          <p:cNvSpPr txBox="1">
            <a:spLocks/>
          </p:cNvSpPr>
          <p:nvPr/>
        </p:nvSpPr>
        <p:spPr>
          <a:xfrm>
            <a:off x="818411" y="5041220"/>
            <a:ext cx="11198684" cy="1396925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600" dirty="0"/>
              <a:t>Since CD-1, the critical path is on the Accelerator systems.</a:t>
            </a:r>
          </a:p>
          <a:p>
            <a:pPr marL="0" indent="0" algn="ctr">
              <a:buNone/>
            </a:pPr>
            <a:endParaRPr lang="en-US" sz="900" dirty="0"/>
          </a:p>
          <a:p>
            <a:pPr marL="176213" indent="0">
              <a:buNone/>
            </a:pPr>
            <a:r>
              <a:rPr lang="en-US" sz="2600" dirty="0"/>
              <a:t>DOE and the project team will update the reference schedule after the FY2025 funding is determined.</a:t>
            </a:r>
          </a:p>
          <a:p>
            <a:pPr marL="0" indent="0" algn="ctr">
              <a:buNone/>
            </a:pPr>
            <a:r>
              <a:rPr lang="en-US" sz="1500" dirty="0"/>
              <a:t> </a:t>
            </a:r>
            <a:endParaRPr lang="en-US" sz="1200" dirty="0"/>
          </a:p>
          <a:p>
            <a:pPr algn="ctr"/>
            <a:endParaRPr lang="en-US" sz="1200" dirty="0"/>
          </a:p>
          <a:p>
            <a:pPr algn="ctr"/>
            <a:endParaRPr lang="en-US" sz="1350" dirty="0"/>
          </a:p>
          <a:p>
            <a:pPr lvl="1" algn="ctr"/>
            <a:endParaRPr lang="en-US" sz="1125" dirty="0"/>
          </a:p>
        </p:txBody>
      </p:sp>
      <p:pic>
        <p:nvPicPr>
          <p:cNvPr id="16" name="Picture 2" descr="Timeline&#10;&#10;Description automatically generated">
            <a:extLst>
              <a:ext uri="{FF2B5EF4-FFF2-40B4-BE49-F238E27FC236}">
                <a16:creationId xmlns:a16="http://schemas.microsoft.com/office/drawing/2014/main" id="{B1EB541C-0134-4832-9117-394DD143C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0245" y="1197336"/>
            <a:ext cx="9971510" cy="4275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12F9E11-892E-495D-A84E-A7E63ACEA99E}"/>
              </a:ext>
            </a:extLst>
          </p:cNvPr>
          <p:cNvSpPr txBox="1"/>
          <p:nvPr/>
        </p:nvSpPr>
        <p:spPr>
          <a:xfrm rot="16200000">
            <a:off x="3233370" y="3613919"/>
            <a:ext cx="4275976" cy="207751"/>
          </a:xfrm>
          <a:prstGeom prst="rect">
            <a:avLst/>
          </a:prstGeom>
          <a:noFill/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750" kern="0" dirty="0">
                <a:solidFill>
                  <a:prstClr val="black"/>
                </a:solidFill>
              </a:rPr>
              <a:t>RHIC Operations is planned for the </a:t>
            </a:r>
            <a:r>
              <a:rPr lang="en-US" sz="750" b="1" kern="0" dirty="0">
                <a:solidFill>
                  <a:srgbClr val="FF0000"/>
                </a:solidFill>
              </a:rPr>
              <a:t>end of CY2025</a:t>
            </a:r>
            <a:endParaRPr lang="en-US" sz="7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294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C400F4-73FD-4056-ABFA-B2F9B2B8C2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b="1" smtClean="0"/>
              <a:pPr/>
              <a:t>13</a:t>
            </a:fld>
            <a:endParaRPr lang="en-US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6A7C0D-00B2-4DEF-9556-3D7D21C73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EIC Project CD-2 and CD-3 Planning 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B391F81-DE48-43EC-8A4D-FD2AD9184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580" y="1137373"/>
            <a:ext cx="11499925" cy="483105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000" b="1" dirty="0"/>
              <a:t>CD-2 Project Planning Objectives and Constraints:</a:t>
            </a:r>
          </a:p>
          <a:p>
            <a:pPr marL="581025" indent="-349250">
              <a:spcBef>
                <a:spcPts val="300"/>
              </a:spcBef>
            </a:pPr>
            <a:r>
              <a:rPr lang="en-US" sz="2000" dirty="0"/>
              <a:t>Scope required for the DOE Project Key Performance Parameters (KPPs)</a:t>
            </a:r>
            <a:endParaRPr lang="en-US" sz="2000" dirty="0">
              <a:cs typeface="Arial"/>
            </a:endParaRPr>
          </a:p>
          <a:p>
            <a:pPr marL="581025" indent="-349250">
              <a:spcBef>
                <a:spcPts val="300"/>
              </a:spcBef>
            </a:pPr>
            <a:r>
              <a:rPr lang="en-US" sz="2000" dirty="0"/>
              <a:t>Develop plans for the execution of the portfolio of “off-project” scope</a:t>
            </a:r>
            <a:endParaRPr lang="en-US" sz="2000" dirty="0">
              <a:cs typeface="Arial" panose="020B0604020202020204"/>
            </a:endParaRPr>
          </a:p>
          <a:p>
            <a:pPr marL="581025" indent="-349250">
              <a:spcBef>
                <a:spcPts val="300"/>
              </a:spcBef>
            </a:pPr>
            <a:r>
              <a:rPr lang="en-US" sz="2000" dirty="0"/>
              <a:t>EIC Project total cost less than $3B (working to optimize scope within this objective)</a:t>
            </a:r>
            <a:endParaRPr lang="en-US" sz="2000" dirty="0">
              <a:cs typeface="Arial" panose="020B0604020202020204"/>
            </a:endParaRPr>
          </a:p>
          <a:p>
            <a:pPr marL="581025" indent="-349250">
              <a:spcBef>
                <a:spcPts val="300"/>
              </a:spcBef>
            </a:pPr>
            <a:r>
              <a:rPr lang="en-US" sz="2000" dirty="0"/>
              <a:t>DOE annual project funding not to exceed $300M per year</a:t>
            </a:r>
            <a:endParaRPr lang="en-US" sz="2000" dirty="0">
              <a:cs typeface="Arial" panose="020B0604020202020204"/>
            </a:endParaRPr>
          </a:p>
          <a:p>
            <a:pPr marL="581025" indent="-349250">
              <a:spcBef>
                <a:spcPts val="300"/>
              </a:spcBef>
            </a:pPr>
            <a:r>
              <a:rPr lang="en-US" sz="2000" dirty="0"/>
              <a:t>EIC construction start following the conclusion of RHIC operations</a:t>
            </a:r>
            <a:endParaRPr lang="en-US" sz="2000" dirty="0">
              <a:cs typeface="Arial" panose="020B0604020202020204"/>
            </a:endParaRPr>
          </a:p>
          <a:p>
            <a:pPr marL="581025" indent="-349250">
              <a:spcBef>
                <a:spcPts val="300"/>
              </a:spcBef>
            </a:pPr>
            <a:r>
              <a:rPr lang="en-US" sz="2000" dirty="0"/>
              <a:t>Start Early Science Program when electron-ion collisions begin!</a:t>
            </a:r>
          </a:p>
          <a:p>
            <a:pPr marL="0" indent="0"/>
            <a:endParaRPr lang="en-US" sz="800" dirty="0"/>
          </a:p>
          <a:p>
            <a:pPr marL="0" indent="0">
              <a:buNone/>
            </a:pPr>
            <a:r>
              <a:rPr lang="en-US" sz="2000" dirty="0"/>
              <a:t>The constraints result in a longer construction schedule and “dark period” than desirable.  This can be partially mitigated by constructing EIC in two stages:</a:t>
            </a:r>
          </a:p>
          <a:p>
            <a:pPr marL="2061845" indent="-1139825">
              <a:buNone/>
              <a:tabLst>
                <a:tab pos="4678363" algn="l"/>
              </a:tabLst>
            </a:pPr>
            <a:r>
              <a:rPr lang="en-US" sz="2000" b="1" dirty="0"/>
              <a:t>Early Science:              </a:t>
            </a:r>
            <a:r>
              <a:rPr lang="en-US" sz="2000" dirty="0"/>
              <a:t>Electron-ion collisions with the ePIC detector</a:t>
            </a:r>
            <a:endParaRPr lang="en-US" sz="2000" dirty="0">
              <a:cs typeface="Arial"/>
            </a:endParaRPr>
          </a:p>
          <a:p>
            <a:pPr marL="2061845" indent="-1139825">
              <a:buNone/>
              <a:tabLst>
                <a:tab pos="4678363" algn="l"/>
              </a:tabLst>
            </a:pPr>
            <a:r>
              <a:rPr lang="en-US" sz="2000" b="1" dirty="0"/>
              <a:t>Mission Need:              </a:t>
            </a:r>
            <a:r>
              <a:rPr lang="en-US" sz="2000" dirty="0"/>
              <a:t>Additional project scope required to meet the Mission Need</a:t>
            </a:r>
            <a:endParaRPr lang="en-US" sz="800" dirty="0">
              <a:cs typeface="Arial" panose="020B0604020202020204"/>
            </a:endParaRPr>
          </a:p>
          <a:p>
            <a:pPr marL="9525" indent="-9525">
              <a:buNone/>
              <a:tabLst>
                <a:tab pos="2046288" algn="l"/>
              </a:tabLst>
            </a:pPr>
            <a:endParaRPr lang="en-US" sz="800" dirty="0"/>
          </a:p>
          <a:p>
            <a:pPr marL="9525" indent="-9525">
              <a:buNone/>
              <a:tabLst>
                <a:tab pos="2046288" algn="l"/>
              </a:tabLst>
            </a:pPr>
            <a:r>
              <a:rPr lang="en-US" sz="2000" b="1" dirty="0"/>
              <a:t>One integrated project delivery plan for the EIC aligned with annual funding constraints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0560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2622B7-7D3B-E8EC-F17F-98AD90F46E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z="1000" b="1" smtClean="0"/>
              <a:pPr/>
              <a:t>14</a:t>
            </a:fld>
            <a:endParaRPr lang="en-US" sz="1000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6A12225-67E9-2799-D228-32AD78874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Preparation for CD-2 and CD-3 w/ Subprojects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C12358-FE59-8E85-9359-DD9A90EF3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580" y="975364"/>
            <a:ext cx="11499925" cy="515873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Requirements</a:t>
            </a:r>
          </a:p>
          <a:p>
            <a:pPr>
              <a:lnSpc>
                <a:spcPct val="110000"/>
              </a:lnSpc>
            </a:pPr>
            <a:r>
              <a:rPr lang="en-US" dirty="0"/>
              <a:t>EIC is a single, integrated line-item project.</a:t>
            </a:r>
          </a:p>
          <a:p>
            <a:pPr>
              <a:lnSpc>
                <a:spcPct val="110000"/>
              </a:lnSpc>
            </a:pPr>
            <a:r>
              <a:rPr lang="en-US" dirty="0"/>
              <a:t>Subprojects require well-defined deliverables and interfaces.</a:t>
            </a:r>
          </a:p>
          <a:p>
            <a:pPr>
              <a:lnSpc>
                <a:spcPct val="110000"/>
              </a:lnSpc>
            </a:pPr>
            <a:r>
              <a:rPr lang="en-US" dirty="0"/>
              <a:t>Completed subprojects enable the start of the EIC “early science program.”</a:t>
            </a:r>
          </a:p>
          <a:p>
            <a:pPr>
              <a:lnSpc>
                <a:spcPct val="110000"/>
              </a:lnSpc>
            </a:pPr>
            <a:r>
              <a:rPr lang="en-US" dirty="0"/>
              <a:t>Annual funding profile for the subprojects must be consistent with DOE guidance.</a:t>
            </a:r>
          </a:p>
          <a:p>
            <a:pPr marL="0" indent="0">
              <a:lnSpc>
                <a:spcPct val="110000"/>
              </a:lnSpc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dirty="0"/>
              <a:t>EIC Scope:</a:t>
            </a:r>
            <a:endParaRPr lang="en-US" dirty="0">
              <a:cs typeface="Arial"/>
            </a:endParaRPr>
          </a:p>
          <a:p>
            <a:pPr marL="9525" indent="0">
              <a:buNone/>
              <a:tabLst>
                <a:tab pos="904875" algn="l"/>
                <a:tab pos="2049463" algn="l"/>
              </a:tabLst>
            </a:pPr>
            <a:r>
              <a:rPr lang="en-US" dirty="0"/>
              <a:t>	Collider – Infrastructure, HSR, ESR, Install</a:t>
            </a:r>
          </a:p>
          <a:p>
            <a:pPr marL="9525" indent="0">
              <a:buNone/>
              <a:tabLst>
                <a:tab pos="904875" algn="l"/>
                <a:tab pos="2049463" algn="l"/>
              </a:tabLst>
            </a:pPr>
            <a:r>
              <a:rPr lang="en-US" dirty="0"/>
              <a:t>	Electron Injector – Infrastructure, LINAC, RCS, Install </a:t>
            </a:r>
          </a:p>
          <a:p>
            <a:pPr marL="9525" indent="0">
              <a:buNone/>
              <a:tabLst>
                <a:tab pos="904875" algn="l"/>
                <a:tab pos="2049463" algn="l"/>
              </a:tabLst>
            </a:pPr>
            <a:r>
              <a:rPr lang="en-US" dirty="0"/>
              <a:t>	Interaction Region (IR) SC Magnets, Crab Cavities, Integration, Install</a:t>
            </a:r>
            <a:endParaRPr lang="en-US" b="1" dirty="0">
              <a:cs typeface="Arial" panose="020B0604020202020204"/>
            </a:endParaRPr>
          </a:p>
          <a:p>
            <a:pPr marL="9525" indent="0">
              <a:buNone/>
              <a:tabLst>
                <a:tab pos="904875" algn="l"/>
                <a:tab pos="2049463" algn="l"/>
              </a:tabLst>
            </a:pPr>
            <a:r>
              <a:rPr lang="en-US" dirty="0"/>
              <a:t>	Detector, Integration, Install</a:t>
            </a:r>
          </a:p>
          <a:p>
            <a:pPr marL="9525" indent="0">
              <a:buNone/>
              <a:tabLst>
                <a:tab pos="904875" algn="l"/>
                <a:tab pos="2049463" algn="l"/>
              </a:tabLst>
            </a:pPr>
            <a:r>
              <a:rPr lang="en-US" b="1" dirty="0"/>
              <a:t>		Start Science Program (Early Science Program)</a:t>
            </a:r>
            <a:endParaRPr lang="en-US" dirty="0"/>
          </a:p>
          <a:p>
            <a:pPr marL="9525" indent="0">
              <a:buNone/>
              <a:tabLst>
                <a:tab pos="904875" algn="l"/>
                <a:tab pos="2049463" algn="l"/>
              </a:tabLst>
            </a:pPr>
            <a:r>
              <a:rPr lang="en-US" dirty="0"/>
              <a:t>	EIC Full Capabilities</a:t>
            </a:r>
          </a:p>
        </p:txBody>
      </p:sp>
    </p:spTree>
    <p:extLst>
      <p:ext uri="{BB962C8B-B14F-4D97-AF65-F5344CB8AC3E}">
        <p14:creationId xmlns:p14="http://schemas.microsoft.com/office/powerpoint/2010/main" val="3922257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05E17-5834-94F8-9EAF-713856A57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EIC Subproject Plans</a:t>
            </a:r>
            <a:endParaRPr lang="en-US" dirty="0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241303C-6968-61FA-A0CF-7383409CAE6B}"/>
              </a:ext>
            </a:extLst>
          </p:cNvPr>
          <p:cNvGraphicFramePr>
            <a:graphicFrameLocks noGrp="1"/>
          </p:cNvGraphicFramePr>
          <p:nvPr/>
        </p:nvGraphicFramePr>
        <p:xfrm>
          <a:off x="461964" y="1520010"/>
          <a:ext cx="11499234" cy="39116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5385">
                  <a:extLst>
                    <a:ext uri="{9D8B030D-6E8A-4147-A177-3AD203B41FA5}">
                      <a16:colId xmlns:a16="http://schemas.microsoft.com/office/drawing/2014/main" val="4267192169"/>
                    </a:ext>
                  </a:extLst>
                </a:gridCol>
                <a:gridCol w="1045385">
                  <a:extLst>
                    <a:ext uri="{9D8B030D-6E8A-4147-A177-3AD203B41FA5}">
                      <a16:colId xmlns:a16="http://schemas.microsoft.com/office/drawing/2014/main" val="1848210868"/>
                    </a:ext>
                  </a:extLst>
                </a:gridCol>
                <a:gridCol w="1045385">
                  <a:extLst>
                    <a:ext uri="{9D8B030D-6E8A-4147-A177-3AD203B41FA5}">
                      <a16:colId xmlns:a16="http://schemas.microsoft.com/office/drawing/2014/main" val="3706449747"/>
                    </a:ext>
                  </a:extLst>
                </a:gridCol>
                <a:gridCol w="1045385">
                  <a:extLst>
                    <a:ext uri="{9D8B030D-6E8A-4147-A177-3AD203B41FA5}">
                      <a16:colId xmlns:a16="http://schemas.microsoft.com/office/drawing/2014/main" val="2803747133"/>
                    </a:ext>
                  </a:extLst>
                </a:gridCol>
                <a:gridCol w="1045385">
                  <a:extLst>
                    <a:ext uri="{9D8B030D-6E8A-4147-A177-3AD203B41FA5}">
                      <a16:colId xmlns:a16="http://schemas.microsoft.com/office/drawing/2014/main" val="1965218733"/>
                    </a:ext>
                  </a:extLst>
                </a:gridCol>
                <a:gridCol w="1045385">
                  <a:extLst>
                    <a:ext uri="{9D8B030D-6E8A-4147-A177-3AD203B41FA5}">
                      <a16:colId xmlns:a16="http://schemas.microsoft.com/office/drawing/2014/main" val="2110868151"/>
                    </a:ext>
                  </a:extLst>
                </a:gridCol>
                <a:gridCol w="261347">
                  <a:extLst>
                    <a:ext uri="{9D8B030D-6E8A-4147-A177-3AD203B41FA5}">
                      <a16:colId xmlns:a16="http://schemas.microsoft.com/office/drawing/2014/main" val="4087921596"/>
                    </a:ext>
                  </a:extLst>
                </a:gridCol>
                <a:gridCol w="1306732">
                  <a:extLst>
                    <a:ext uri="{9D8B030D-6E8A-4147-A177-3AD203B41FA5}">
                      <a16:colId xmlns:a16="http://schemas.microsoft.com/office/drawing/2014/main" val="3842122787"/>
                    </a:ext>
                  </a:extLst>
                </a:gridCol>
                <a:gridCol w="1568075">
                  <a:extLst>
                    <a:ext uri="{9D8B030D-6E8A-4147-A177-3AD203B41FA5}">
                      <a16:colId xmlns:a16="http://schemas.microsoft.com/office/drawing/2014/main" val="4270859259"/>
                    </a:ext>
                  </a:extLst>
                </a:gridCol>
                <a:gridCol w="1045385">
                  <a:extLst>
                    <a:ext uri="{9D8B030D-6E8A-4147-A177-3AD203B41FA5}">
                      <a16:colId xmlns:a16="http://schemas.microsoft.com/office/drawing/2014/main" val="3373425343"/>
                    </a:ext>
                  </a:extLst>
                </a:gridCol>
                <a:gridCol w="1045385">
                  <a:extLst>
                    <a:ext uri="{9D8B030D-6E8A-4147-A177-3AD203B41FA5}">
                      <a16:colId xmlns:a16="http://schemas.microsoft.com/office/drawing/2014/main" val="3396014618"/>
                    </a:ext>
                  </a:extLst>
                </a:gridCol>
              </a:tblGrid>
              <a:tr h="542046">
                <a:tc gridSpan="1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Project Office Integrated Support, CD-3A, CD-3B, …. (L. Lari)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68580" marR="68580" marT="34290" marB="3429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4428818"/>
                  </a:ext>
                </a:extLst>
              </a:tr>
              <a:tr h="299600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NYS Infrastructure Project (C. Folz)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5295447"/>
                  </a:ext>
                </a:extLst>
              </a:tr>
              <a:tr h="644972">
                <a:tc>
                  <a:txBody>
                    <a:bodyPr/>
                    <a:lstStyle/>
                    <a:p>
                      <a:pPr algn="l"/>
                      <a:r>
                        <a:rPr lang="en-US" sz="1700" dirty="0">
                          <a:solidFill>
                            <a:schemeClr val="bg1"/>
                          </a:solidFill>
                        </a:rPr>
                        <a:t>SP</a:t>
                      </a:r>
                    </a:p>
                  </a:txBody>
                  <a:tcPr marL="68580" marR="68580" marT="34290" marB="3429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rgbClr val="0432FF">
                        <a:alpha val="75000"/>
                      </a:srgb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Collider – Infrastructure, HSR, ESR, Installation (C. Folz, SPM)</a:t>
                      </a:r>
                    </a:p>
                  </a:txBody>
                  <a:tcPr marL="68580" marR="68580" marT="34290" marB="34290" anchor="ctr">
                    <a:solidFill>
                      <a:srgbClr val="0432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0432FF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0432FF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2340029"/>
                  </a:ext>
                </a:extLst>
              </a:tr>
              <a:tr h="62954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SP</a:t>
                      </a:r>
                    </a:p>
                    <a:p>
                      <a:pPr algn="l"/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rgbClr val="0432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rgbClr val="0432FF">
                        <a:alpha val="75000"/>
                      </a:srgb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Electron Injector – Infras., LINAC, RCS, Install (Q. Wu, POC for April Review)</a:t>
                      </a:r>
                    </a:p>
                  </a:txBody>
                  <a:tcPr marL="68580" marR="68580" marT="34290" marB="34290" anchor="ctr">
                    <a:solidFill>
                      <a:srgbClr val="0432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rgbClr val="0432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68580" marR="68580" marT="34290" marB="34290" anchor="ctr">
                    <a:solidFill>
                      <a:srgbClr val="0432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rgbClr val="0432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4209051"/>
                  </a:ext>
                </a:extLst>
              </a:tr>
              <a:tr h="629546">
                <a:tc row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SP</a:t>
                      </a:r>
                    </a:p>
                  </a:txBody>
                  <a:tcPr marL="68580" marR="68580" marT="34290" marB="3429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rgbClr val="0432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rgbClr val="0432FF">
                        <a:alpha val="75000"/>
                      </a:srgb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IR SC Magnets, Crab Cavities, Integration, Install</a:t>
                      </a:r>
                    </a:p>
                  </a:txBody>
                  <a:tcPr marL="68580" marR="68580" marT="34290" marB="34290" anchor="ctr">
                    <a:solidFill>
                      <a:srgbClr val="0432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68580" marR="68580" marT="34290" marB="34290" anchor="ctr">
                    <a:solidFill>
                      <a:srgbClr val="0432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0432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0432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499242"/>
                  </a:ext>
                </a:extLst>
              </a:tr>
              <a:tr h="543528">
                <a:tc v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alpha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Detector, Integration, Install</a:t>
                      </a: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5812555"/>
                  </a:ext>
                </a:extLst>
              </a:tr>
              <a:tr h="60958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SP</a:t>
                      </a:r>
                    </a:p>
                  </a:txBody>
                  <a:tcPr marL="68580" marR="68580" marT="34290" marB="3429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rgbClr val="0432FF">
                        <a:alpha val="242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rgbClr val="0432FF">
                        <a:alpha val="242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rgbClr val="0432FF">
                        <a:alpha val="242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rgbClr val="0432FF">
                        <a:alpha val="2423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rgbClr val="0432FF">
                        <a:alpha val="2423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rgbClr val="0432FF">
                        <a:alpha val="7612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EIC Full Capabilities (K. Wilson, POC)</a:t>
                      </a:r>
                    </a:p>
                  </a:txBody>
                  <a:tcPr marL="68580" marR="68580" marT="34290" marB="34290" anchor="ctr">
                    <a:solidFill>
                      <a:srgbClr val="0432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rgbClr val="043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308299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403FB89-6159-E6FB-F936-FA5A02878F25}"/>
              </a:ext>
            </a:extLst>
          </p:cNvPr>
          <p:cNvSpPr txBox="1"/>
          <p:nvPr/>
        </p:nvSpPr>
        <p:spPr>
          <a:xfrm>
            <a:off x="380940" y="868281"/>
            <a:ext cx="49616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/>
              </a:rPr>
              <a:t>Project Office, CD-3A execution underway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/>
              </a:rPr>
              <a:t>NYS Project execution underway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091BB2-ED70-E024-A45F-A0028CB462CD}"/>
              </a:ext>
            </a:extLst>
          </p:cNvPr>
          <p:cNvSpPr txBox="1"/>
          <p:nvPr/>
        </p:nvSpPr>
        <p:spPr>
          <a:xfrm>
            <a:off x="6211580" y="868191"/>
            <a:ext cx="49359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/>
              </a:rPr>
              <a:t>Collider into construction in 2026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/>
              </a:rPr>
              <a:t>IR, ePIC, E-Injector baseline quality in 2026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A19E54-0B42-DB68-6FCF-3F3484F5C401}"/>
              </a:ext>
            </a:extLst>
          </p:cNvPr>
          <p:cNvSpPr txBox="1"/>
          <p:nvPr/>
        </p:nvSpPr>
        <p:spPr>
          <a:xfrm>
            <a:off x="1298857" y="5492679"/>
            <a:ext cx="10662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▲ DOE mini-IPR Jul/Aug 2025 Assesses Tailoring Strategy and Project Execution Plans</a:t>
            </a:r>
          </a:p>
          <a:p>
            <a:r>
              <a:rPr lang="en-US" dirty="0"/>
              <a:t>	  ▲ DOE IPR in 2026 supports CD approvals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C0FC47-D4BB-4A0E-A4EB-F38CC9F1D52C}"/>
              </a:ext>
            </a:extLst>
          </p:cNvPr>
          <p:cNvSpPr txBox="1"/>
          <p:nvPr/>
        </p:nvSpPr>
        <p:spPr>
          <a:xfrm>
            <a:off x="4999127" y="6470483"/>
            <a:ext cx="24255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J. Yeck</a:t>
            </a: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039DFAAE-40FB-467C-B0DD-1DDF338A6E0E}"/>
              </a:ext>
            </a:extLst>
          </p:cNvPr>
          <p:cNvSpPr txBox="1">
            <a:spLocks/>
          </p:cNvSpPr>
          <p:nvPr/>
        </p:nvSpPr>
        <p:spPr>
          <a:xfrm>
            <a:off x="11529327" y="6413135"/>
            <a:ext cx="43248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33A556B-7C63-244D-9B7C-B0EA8042B330}" type="slidenum">
              <a:rPr lang="en-US" sz="1000" b="1" smtClean="0">
                <a:solidFill>
                  <a:schemeClr val="bg2"/>
                </a:solidFill>
              </a:rPr>
              <a:pPr algn="ctr"/>
              <a:t>15</a:t>
            </a:fld>
            <a:endParaRPr lang="en-US" sz="10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752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8CBC1-92BD-3EC2-60A0-F73154E7D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78059"/>
            <a:ext cx="11499235" cy="795528"/>
          </a:xfrm>
        </p:spPr>
        <p:txBody>
          <a:bodyPr>
            <a:normAutofit/>
          </a:bodyPr>
          <a:lstStyle/>
          <a:p>
            <a:r>
              <a:rPr lang="en-US" dirty="0"/>
              <a:t>Detector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Reviews 2025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7E6E18-6C70-4667-5BFB-0F5C3422EF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C0F249-06C2-BCE5-AE3F-01C27FCCE40E}"/>
              </a:ext>
            </a:extLst>
          </p:cNvPr>
          <p:cNvSpPr txBox="1"/>
          <p:nvPr/>
        </p:nvSpPr>
        <p:spPr>
          <a:xfrm>
            <a:off x="461962" y="873587"/>
            <a:ext cx="11499235" cy="58785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Preliminary Design Reviews (60% design maturity, called PDR, PDR2 or PDR3, depending on the subsystem)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PDR2: MPGD Tracking Detectors (6.10.03.02) – </a:t>
            </a:r>
            <a:r>
              <a:rPr lang="en-US" sz="1400" b="1" dirty="0">
                <a:solidFill>
                  <a:srgbClr val="FF0000"/>
                </a:solidFill>
              </a:rPr>
              <a:t>Summer 2025 </a:t>
            </a:r>
            <a:r>
              <a:rPr lang="en-US" sz="1400" dirty="0"/>
              <a:t>– exact timing linked to progress on first engineering test articles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PDR2: Silicon Tracking Detectors (6.10.03.01) – Fall 2025 – After early results of ITS3 ER2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PDR2: Cherenkov-based Particle Identification Detectors (6.10.04; </a:t>
            </a:r>
            <a:r>
              <a:rPr lang="en-US" sz="1400" dirty="0" err="1"/>
              <a:t>pfRICH</a:t>
            </a:r>
            <a:r>
              <a:rPr lang="en-US" sz="1400" dirty="0"/>
              <a:t>, </a:t>
            </a:r>
            <a:r>
              <a:rPr lang="en-US" sz="1400" dirty="0" err="1"/>
              <a:t>hpDIRC</a:t>
            </a:r>
            <a:r>
              <a:rPr lang="en-US" sz="1400" dirty="0"/>
              <a:t>, </a:t>
            </a:r>
            <a:r>
              <a:rPr lang="en-US" sz="1400" dirty="0" err="1"/>
              <a:t>dRICH</a:t>
            </a:r>
            <a:r>
              <a:rPr lang="en-US" sz="1400" dirty="0"/>
              <a:t>) – </a:t>
            </a:r>
            <a:r>
              <a:rPr lang="en-US" sz="1400" b="1" dirty="0">
                <a:solidFill>
                  <a:srgbClr val="FF0000"/>
                </a:solidFill>
                <a:sym typeface="Wingdings" panose="05000000000000000000" pitchFamily="2" charset="2"/>
              </a:rPr>
              <a:t>early March 2025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ym typeface="Wingdings" panose="05000000000000000000" pitchFamily="2" charset="2"/>
              </a:rPr>
              <a:t>PDR2: AC-LGAD-based Particle Identification Detectors (6.10.04; BTOF, FTOF, common systems) – Fall 2025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ym typeface="Wingdings" panose="05000000000000000000" pitchFamily="2" charset="2"/>
              </a:rPr>
              <a:t>PDR3: Barrel EM Cal (6.10.05.02) – ~August 2025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ym typeface="Wingdings" panose="05000000000000000000" pitchFamily="2" charset="2"/>
              </a:rPr>
              <a:t>PDR2: Backward HCAL (6.10.06.01) – ~September 2025</a:t>
            </a:r>
            <a:endParaRPr lang="en-U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PDR: Magnet Cryogenics and infrastructure (6.10.07) – September/October 2025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PDR3: Electronics/DAQ-computing (6.10.08. 6.10.09.01) – </a:t>
            </a:r>
            <a:r>
              <a:rPr lang="en-US" sz="1400" b="1" dirty="0">
                <a:solidFill>
                  <a:srgbClr val="FF0000"/>
                </a:solidFill>
              </a:rPr>
              <a:t>Late August 2025 </a:t>
            </a:r>
            <a:r>
              <a:rPr lang="en-US" sz="1400" dirty="0"/>
              <a:t>– this does not include slow controls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PDR: DAQ-Slow Controls (6.10.09.02) – November/December 2025 – Later to ensure integration DAQ in the collider common platform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PDR: Integration, Infrastructure and Installation (6.10.10) – September/October – everything outside GST, includes cradle, HCAL, etc.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PDR: Integration, Infrastructure and Installation (6.10.10) – November/December 2025 – everything inside GST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PDR3: IR Integration and Auxiliary Detectors (6.10.11) – November/December 2025 – includes 6.10.14 </a:t>
            </a:r>
            <a:r>
              <a:rPr lang="en-US" sz="1400" dirty="0" err="1"/>
              <a:t>lumi</a:t>
            </a:r>
            <a:r>
              <a:rPr lang="en-US" sz="1400" dirty="0"/>
              <a:t> detector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PDR2: Polarimetry (6.10.014) – September/October 2025</a:t>
            </a:r>
          </a:p>
          <a:p>
            <a:pPr lvl="1"/>
            <a:endParaRPr lang="en-US" sz="800" dirty="0"/>
          </a:p>
          <a:p>
            <a:r>
              <a:rPr lang="en-US" dirty="0"/>
              <a:t>Final Design Reviews (FDR):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FDR: Backward &amp; Forward EM Calorimetry, Barrel &amp; Forward HCAL (6.10.05.01; 6.10.05.03; 6.10.06.02; 6.10.06.03) – </a:t>
            </a:r>
            <a:r>
              <a:rPr lang="en-US" sz="1400" b="1" dirty="0">
                <a:solidFill>
                  <a:srgbClr val="FF0000"/>
                </a:solidFill>
              </a:rPr>
              <a:t>May 2025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800" dirty="0"/>
          </a:p>
          <a:p>
            <a:r>
              <a:rPr lang="en-US" dirty="0"/>
              <a:t>Project Reviews: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400" dirty="0"/>
              <a:t>OPA CD-3B Review – January 7-9, 2025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OPA Project Status Review – Summer 2025 (~6 months after CD-3B Review)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800" dirty="0"/>
          </a:p>
          <a:p>
            <a:r>
              <a:rPr lang="en-US" dirty="0"/>
              <a:t>Other Meetings: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Detector R&amp;D Day hosted by </a:t>
            </a:r>
            <a:r>
              <a:rPr lang="en-US" sz="1400" dirty="0" err="1"/>
              <a:t>ePIC</a:t>
            </a:r>
            <a:r>
              <a:rPr lang="en-US" sz="1400" dirty="0"/>
              <a:t> and EIC Project: </a:t>
            </a:r>
            <a:r>
              <a:rPr lang="en-US" sz="1400" b="1" dirty="0">
                <a:solidFill>
                  <a:srgbClr val="FF0000"/>
                </a:solidFill>
              </a:rPr>
              <a:t>~April 2025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DAC Meeting – </a:t>
            </a:r>
            <a:r>
              <a:rPr lang="en-US" sz="1400" b="1" dirty="0">
                <a:solidFill>
                  <a:srgbClr val="FF0000"/>
                </a:solidFill>
              </a:rPr>
              <a:t>Spring 2025 </a:t>
            </a:r>
            <a:r>
              <a:rPr lang="en-US" sz="1400" dirty="0"/>
              <a:t>– Comprehensive look to design status and readiness for CD-2. Plan for 3-4 separate days to split topics.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5</a:t>
            </a:r>
            <a:r>
              <a:rPr lang="en-US" sz="1400" baseline="30000" dirty="0"/>
              <a:t>th</a:t>
            </a:r>
            <a:r>
              <a:rPr lang="en-US" sz="1400" dirty="0"/>
              <a:t> RRB Meeting: June 5-6, 2025 – Prague, Czech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ePIC</a:t>
            </a:r>
            <a:r>
              <a:rPr lang="en-US" sz="1400" dirty="0"/>
              <a:t> Software &amp; Computing review by host labs: ~April 2025 for status check?</a:t>
            </a:r>
          </a:p>
        </p:txBody>
      </p:sp>
    </p:spTree>
    <p:extLst>
      <p:ext uri="{BB962C8B-B14F-4D97-AF65-F5344CB8AC3E}">
        <p14:creationId xmlns:p14="http://schemas.microsoft.com/office/powerpoint/2010/main" val="3766387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9745CD-2E53-4FF5-931C-8DE1C41F58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23A4F9E-42AC-41F8-8D54-B5249B930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210" y="279094"/>
            <a:ext cx="11499925" cy="457200"/>
          </a:xfrm>
        </p:spPr>
        <p:txBody>
          <a:bodyPr>
            <a:normAutofit fontScale="90000"/>
          </a:bodyPr>
          <a:lstStyle/>
          <a:p>
            <a:r>
              <a:rPr lang="en-US" dirty="0"/>
              <a:t>Outlook to CD-2 – Design Maturity</a:t>
            </a:r>
          </a:p>
        </p:txBody>
      </p:sp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09179333-8BEB-3DB5-81EA-2A17F0ABDC9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641"/>
          <a:stretch/>
        </p:blipFill>
        <p:spPr>
          <a:xfrm>
            <a:off x="3936862" y="1005016"/>
            <a:ext cx="7719392" cy="4991264"/>
          </a:xfrm>
          <a:prstGeom prst="rect">
            <a:avLst/>
          </a:prstGeom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42A7CAF-6D7E-D3AB-F9D7-11484ABEDB4A}"/>
              </a:ext>
            </a:extLst>
          </p:cNvPr>
          <p:cNvSpPr txBox="1">
            <a:spLocks/>
          </p:cNvSpPr>
          <p:nvPr/>
        </p:nvSpPr>
        <p:spPr>
          <a:xfrm>
            <a:off x="713832" y="963394"/>
            <a:ext cx="3103581" cy="49021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Wingdings" pitchFamily="2" charset="2"/>
              <a:buNone/>
            </a:pPr>
            <a:r>
              <a:rPr lang="en-US" dirty="0"/>
              <a:t>Cost-weighted design maturity:</a:t>
            </a:r>
          </a:p>
          <a:p>
            <a:pPr>
              <a:lnSpc>
                <a:spcPct val="120000"/>
              </a:lnSpc>
            </a:pPr>
            <a:r>
              <a:rPr lang="en-US" dirty="0"/>
              <a:t>Present design maturity at 60%</a:t>
            </a:r>
          </a:p>
          <a:p>
            <a:pPr>
              <a:lnSpc>
                <a:spcPct val="120000"/>
              </a:lnSpc>
            </a:pPr>
            <a:r>
              <a:rPr lang="en-US" dirty="0"/>
              <a:t>Projected &gt; 80% at end of July 1, 2026</a:t>
            </a:r>
          </a:p>
          <a:p>
            <a:pPr marL="0" indent="0">
              <a:lnSpc>
                <a:spcPct val="12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Detector itself will be ready for CD-2/CD-3 late CY2026.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7980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BC31D5-343F-C544-559F-04ABC7F234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933A556B-7C63-244D-9B7C-B0EA8042B330}" type="slidenum">
              <a:rPr lang="en-US" sz="800" dirty="0" smtClean="0"/>
              <a:pPr algn="ctr"/>
              <a:t>18</a:t>
            </a:fld>
            <a:endParaRPr lang="en-US" sz="8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7574BA9-91FF-4292-9B95-BF4028A46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091" y="0"/>
            <a:ext cx="11347413" cy="825178"/>
          </a:xfrm>
        </p:spPr>
        <p:txBody>
          <a:bodyPr/>
          <a:lstStyle/>
          <a:p>
            <a:r>
              <a:rPr lang="en-US" dirty="0"/>
              <a:t>EIC Portfolio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177A9E6-1E79-471E-9A28-E5D7733125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24110"/>
              </p:ext>
            </p:extLst>
          </p:nvPr>
        </p:nvGraphicFramePr>
        <p:xfrm>
          <a:off x="558651" y="1063949"/>
          <a:ext cx="11403853" cy="47301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0551">
                  <a:extLst>
                    <a:ext uri="{9D8B030D-6E8A-4147-A177-3AD203B41FA5}">
                      <a16:colId xmlns:a16="http://schemas.microsoft.com/office/drawing/2014/main" val="3028470753"/>
                    </a:ext>
                  </a:extLst>
                </a:gridCol>
                <a:gridCol w="475698">
                  <a:extLst>
                    <a:ext uri="{9D8B030D-6E8A-4147-A177-3AD203B41FA5}">
                      <a16:colId xmlns:a16="http://schemas.microsoft.com/office/drawing/2014/main" val="295407379"/>
                    </a:ext>
                  </a:extLst>
                </a:gridCol>
                <a:gridCol w="6657604">
                  <a:extLst>
                    <a:ext uri="{9D8B030D-6E8A-4147-A177-3AD203B41FA5}">
                      <a16:colId xmlns:a16="http://schemas.microsoft.com/office/drawing/2014/main" val="1730904804"/>
                    </a:ext>
                  </a:extLst>
                </a:gridCol>
              </a:tblGrid>
              <a:tr h="49261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Project Scope and Dependencies </a:t>
                      </a:r>
                    </a:p>
                  </a:txBody>
                  <a:tcPr marL="68580" marR="68580" marT="34290" marB="3429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3391443"/>
                  </a:ext>
                </a:extLst>
              </a:tr>
              <a:tr h="106420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DOE EIC Line-Item Project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(Subprojects)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DOE Order 413.3B, Resource Loaded Schedule (P6), Earned Value Management System (EVMS), Reporting, etc.  Contingency included to cover the risks associated with In-Kind Contributions and the NYS ESD Grant.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4060301"/>
                  </a:ext>
                </a:extLst>
              </a:tr>
              <a:tr h="82095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In-Kind Contributions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Accelerator/Detector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Deliverables/specifications agreed with Partners and Partners secure funding.  Milestones in P6 with schedule tracking and technical integration.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9001003"/>
                  </a:ext>
                </a:extLst>
              </a:tr>
              <a:tr h="2524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NYS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P6, EVMS, NYS ESD Grant Compliance.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1827592"/>
                  </a:ext>
                </a:extLst>
              </a:tr>
              <a:tr h="51454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Off-Project Scope and Dependencies </a:t>
                      </a:r>
                    </a:p>
                  </a:txBody>
                  <a:tcPr marL="68580" marR="68580" marT="34290" marB="3429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0371373"/>
                  </a:ext>
                </a:extLst>
              </a:tr>
              <a:tr h="57771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Accelerator &amp; Infrastructure</a:t>
                      </a:r>
                    </a:p>
                  </a:txBody>
                  <a:tcPr marL="68580" marR="68580" marT="34290" marB="3429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BNL accelerators, infrastructure, and lifetime extension needed for EIC.  </a:t>
                      </a:r>
                      <a:r>
                        <a:rPr lang="en-US" sz="1600" b="1" dirty="0"/>
                        <a:t>RHIC Removal and Repurposing (D&amp;D) as needed for EIC</a:t>
                      </a:r>
                      <a:r>
                        <a:rPr lang="en-US" sz="1600" dirty="0"/>
                        <a:t>.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6625729"/>
                  </a:ext>
                </a:extLst>
              </a:tr>
              <a:tr h="57771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Detector</a:t>
                      </a:r>
                    </a:p>
                  </a:txBody>
                  <a:tcPr marL="68580" marR="68580" marT="34290" marB="3429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BNL and JLab facilities and resources required for the success of the EIC experimental program.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239462"/>
                  </a:ext>
                </a:extLst>
              </a:tr>
              <a:tr h="36993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Host Laboratory</a:t>
                      </a:r>
                    </a:p>
                  </a:txBody>
                  <a:tcPr marL="68580" marR="68580" marT="34290" marB="3429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BNL support for the EIC project, guests, and users.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08074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45163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1030FF-4EC3-4C32-819B-7C84D28F4D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933A556B-7C63-244D-9B7C-B0EA8042B330}" type="slidenum">
              <a:rPr lang="en-US" sz="800" dirty="0" smtClean="0"/>
              <a:pPr algn="ctr"/>
              <a:t>19</a:t>
            </a:fld>
            <a:endParaRPr lang="en-US" sz="800" dirty="0">
              <a:cs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8C8811-D18B-4038-B0EB-5A6855D9B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Priorities for 2025 and 2026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F2ECC64-0196-4112-B7E1-C118BDB8EF41}"/>
              </a:ext>
            </a:extLst>
          </p:cNvPr>
          <p:cNvSpPr txBox="1">
            <a:spLocks/>
          </p:cNvSpPr>
          <p:nvPr/>
        </p:nvSpPr>
        <p:spPr>
          <a:xfrm>
            <a:off x="328556" y="914400"/>
            <a:ext cx="11464963" cy="5215467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9720" indent="-257175">
              <a:lnSpc>
                <a:spcPct val="110000"/>
              </a:lnSpc>
              <a:spcAft>
                <a:spcPts val="506"/>
              </a:spcAft>
              <a:buFont typeface="Arial"/>
              <a:buChar char="•"/>
            </a:pPr>
            <a:r>
              <a:rPr lang="en-US" b="1" dirty="0">
                <a:ea typeface="Calibri" panose="020F0502020204030204" pitchFamily="34" charset="0"/>
                <a:cs typeface="Arial"/>
              </a:rPr>
              <a:t>Priorities for 2025 include:</a:t>
            </a:r>
          </a:p>
          <a:p>
            <a:pPr marL="528320" lvl="1" indent="-257175">
              <a:lnSpc>
                <a:spcPct val="110000"/>
              </a:lnSpc>
              <a:spcAft>
                <a:spcPts val="506"/>
              </a:spcAft>
              <a:buFont typeface="Arial"/>
              <a:buChar char="•"/>
            </a:pPr>
            <a:r>
              <a:rPr lang="en-US" sz="2400" dirty="0">
                <a:ea typeface="Calibri" panose="020F0502020204030204" pitchFamily="34" charset="0"/>
                <a:cs typeface="Arial"/>
              </a:rPr>
              <a:t>Execute the CD-3A and CD-3B procurements.</a:t>
            </a:r>
          </a:p>
          <a:p>
            <a:pPr marL="528320" lvl="1" indent="-257175">
              <a:lnSpc>
                <a:spcPct val="110000"/>
              </a:lnSpc>
              <a:spcAft>
                <a:spcPts val="506"/>
              </a:spcAft>
              <a:buFont typeface="Arial"/>
              <a:buChar char="•"/>
            </a:pPr>
            <a:r>
              <a:rPr lang="en-US" sz="2400" dirty="0">
                <a:ea typeface="Calibri" panose="020F0502020204030204" pitchFamily="34" charset="0"/>
                <a:cs typeface="Arial"/>
              </a:rPr>
              <a:t>Prepare plans for addressing the “portfolio” of project dependencies including the Removal and Repurposing (R&amp;R) of RHIC facilities (</a:t>
            </a:r>
            <a:r>
              <a:rPr lang="en-US" sz="2400" b="1" dirty="0">
                <a:ea typeface="Calibri" panose="020F0502020204030204" pitchFamily="34" charset="0"/>
                <a:cs typeface="Arial"/>
              </a:rPr>
              <a:t>IP6 prepared for </a:t>
            </a:r>
            <a:r>
              <a:rPr lang="en-US" sz="2400" b="1" dirty="0" err="1">
                <a:ea typeface="Calibri" panose="020F0502020204030204" pitchFamily="34" charset="0"/>
                <a:cs typeface="Arial"/>
              </a:rPr>
              <a:t>ePIC</a:t>
            </a:r>
            <a:r>
              <a:rPr lang="en-US" sz="2400" dirty="0">
                <a:ea typeface="Calibri" panose="020F0502020204030204" pitchFamily="34" charset="0"/>
                <a:cs typeface="Arial"/>
              </a:rPr>
              <a:t>).</a:t>
            </a:r>
          </a:p>
          <a:p>
            <a:pPr marL="528320" lvl="1" indent="-257175">
              <a:lnSpc>
                <a:spcPct val="110000"/>
              </a:lnSpc>
              <a:spcAft>
                <a:spcPts val="506"/>
              </a:spcAft>
              <a:buFont typeface="Arial"/>
              <a:buChar char="•"/>
            </a:pPr>
            <a:r>
              <a:rPr lang="en-US" sz="2400" dirty="0">
                <a:ea typeface="Calibri" panose="020F0502020204030204" pitchFamily="34" charset="0"/>
                <a:cs typeface="Arial"/>
              </a:rPr>
              <a:t>Clarify scope of the subprojects and prepare a CD-2 quality performance baseline for the entire project (all subprojects).</a:t>
            </a:r>
          </a:p>
          <a:p>
            <a:pPr marL="528320" lvl="1" indent="-257175">
              <a:lnSpc>
                <a:spcPct val="110000"/>
              </a:lnSpc>
              <a:spcAft>
                <a:spcPts val="506"/>
              </a:spcAft>
              <a:buFont typeface="Arial"/>
              <a:buChar char="•"/>
            </a:pPr>
            <a:r>
              <a:rPr lang="en-US" sz="2400" dirty="0">
                <a:ea typeface="Calibri" panose="020F0502020204030204" pitchFamily="34" charset="0"/>
                <a:cs typeface="Arial"/>
              </a:rPr>
              <a:t>Conduct reviews to assess status of CD-2 preparations for each subproject and prepare the collider subproject for DOE approvals in 2026.</a:t>
            </a:r>
          </a:p>
          <a:p>
            <a:pPr>
              <a:lnSpc>
                <a:spcPct val="110000"/>
              </a:lnSpc>
              <a:spcAft>
                <a:spcPts val="506"/>
              </a:spcAft>
            </a:pPr>
            <a:r>
              <a:rPr lang="en-US" b="1" dirty="0">
                <a:solidFill>
                  <a:srgbClr val="212121"/>
                </a:solidFill>
                <a:cs typeface="Arial"/>
              </a:rPr>
              <a:t>R&amp;R work starts upon the completion of the RHIC run in December 2025.</a:t>
            </a:r>
          </a:p>
          <a:p>
            <a:pPr>
              <a:lnSpc>
                <a:spcPct val="110000"/>
              </a:lnSpc>
              <a:spcAft>
                <a:spcPts val="506"/>
              </a:spcAft>
            </a:pPr>
            <a:r>
              <a:rPr lang="en-US" b="1" dirty="0">
                <a:solidFill>
                  <a:srgbClr val="212121"/>
                </a:solidFill>
                <a:cs typeface="Arial"/>
              </a:rPr>
              <a:t>Complete the DOE reviews needed to start EIC construction in 2026 with the approval of the collider subproject.  Detector should be baseline ready.</a:t>
            </a:r>
            <a:endParaRPr lang="en-US" b="1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3920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2C1D76-A9F0-4E40-8B8C-86493116EA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3FE8055-3B58-4AD4-B345-2B34E91C1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2024 Highlights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9C6C1D-3FDC-4091-B077-758EE148FEA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51422" y="6534374"/>
            <a:ext cx="5017532" cy="293391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D0ED8F-14BB-4DFC-80D6-A5FB65513FA1}"/>
              </a:ext>
            </a:extLst>
          </p:cNvPr>
          <p:cNvSpPr txBox="1"/>
          <p:nvPr/>
        </p:nvSpPr>
        <p:spPr>
          <a:xfrm>
            <a:off x="174578" y="6181434"/>
            <a:ext cx="11974286" cy="646331"/>
          </a:xfrm>
          <a:prstGeom prst="rect">
            <a:avLst/>
          </a:prstGeom>
          <a:solidFill>
            <a:schemeClr val="tx2"/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Significant Progress in 2024, Started Awarding Contracts!</a:t>
            </a:r>
          </a:p>
          <a:p>
            <a:pPr algn="ctr"/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4634D4-6AC1-4D46-B9DA-E65CFC6F6FE5}"/>
              </a:ext>
            </a:extLst>
          </p:cNvPr>
          <p:cNvSpPr txBox="1"/>
          <p:nvPr/>
        </p:nvSpPr>
        <p:spPr>
          <a:xfrm>
            <a:off x="367949" y="716719"/>
            <a:ext cx="5769145" cy="5424562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50" b="1" dirty="0"/>
              <a:t>Major Project Milestones</a:t>
            </a:r>
            <a:endParaRPr lang="en-US" sz="1650" b="1" dirty="0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50" dirty="0"/>
              <a:t>CD-3A LLP approved at ~$90M and initial contracts awarded! Examples:</a:t>
            </a:r>
            <a:endParaRPr lang="en-US" sz="1650" dirty="0">
              <a:cs typeface="Arial"/>
            </a:endParaRPr>
          </a:p>
          <a:p>
            <a:pPr marL="629920" lvl="1" indent="-285750">
              <a:buFontTx/>
              <a:buChar char="-"/>
            </a:pPr>
            <a:r>
              <a:rPr lang="en-US" sz="1650" dirty="0"/>
              <a:t>Accelerator superconducting strand, $163K</a:t>
            </a:r>
            <a:endParaRPr lang="en-US" sz="1650" dirty="0">
              <a:cs typeface="Arial"/>
            </a:endParaRPr>
          </a:p>
          <a:p>
            <a:pPr marL="629920" lvl="1" indent="-285750">
              <a:buFontTx/>
              <a:buChar char="-"/>
            </a:pPr>
            <a:r>
              <a:rPr lang="en-US" sz="1650" dirty="0"/>
              <a:t>Detector EMCal and HCal fibers, $2.3M</a:t>
            </a:r>
            <a:endParaRPr lang="en-US" sz="1650" dirty="0">
              <a:cs typeface="Arial"/>
            </a:endParaRPr>
          </a:p>
          <a:p>
            <a:pPr marL="629920" lvl="1" indent="-285750">
              <a:buFontTx/>
              <a:buChar char="-"/>
            </a:pPr>
            <a:r>
              <a:rPr lang="en-US" sz="1650" dirty="0"/>
              <a:t>Infrastructure electrical substations, $11.2M</a:t>
            </a:r>
            <a:endParaRPr lang="en-US" sz="1650" dirty="0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50" dirty="0"/>
              <a:t>CD-3B Final Design Reviews (FDRs) complete, one FDR repeated</a:t>
            </a:r>
            <a:endParaRPr lang="en-US" sz="1650" dirty="0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50" dirty="0"/>
              <a:t>Requirements/interfaces for CD-3B items complete</a:t>
            </a:r>
            <a:endParaRPr lang="en-US" sz="1650" dirty="0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50" dirty="0"/>
              <a:t>Project is benefiting from lessons learned on CD-3A.</a:t>
            </a:r>
            <a:endParaRPr lang="en-US" sz="1650" dirty="0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>
              <a:cs typeface="Arial"/>
            </a:endParaRPr>
          </a:p>
          <a:p>
            <a:r>
              <a:rPr lang="en-US" sz="1650" b="1" dirty="0"/>
              <a:t>Reviews, Board, and Advisory Committees</a:t>
            </a:r>
            <a:endParaRPr lang="en-US" sz="1650" b="1" dirty="0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50" dirty="0"/>
              <a:t>More than 20 design reviews</a:t>
            </a:r>
            <a:endParaRPr lang="en-US" sz="1650" dirty="0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50" dirty="0"/>
              <a:t>6 Advisory Committee Meetings</a:t>
            </a:r>
            <a:endParaRPr lang="en-US" sz="1650" dirty="0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50" dirty="0"/>
              <a:t>5 Advisory Board and two Resource Review Board Meetings </a:t>
            </a:r>
            <a:endParaRPr lang="en-US" sz="1650" dirty="0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50" dirty="0"/>
              <a:t>5 Reviews of “Off-Project” Scope </a:t>
            </a:r>
            <a:endParaRPr lang="en-US" sz="1650" dirty="0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50" dirty="0"/>
              <a:t>Interaction Region Superconducting Magnet Steering Group established</a:t>
            </a:r>
            <a:endParaRPr lang="en-US" sz="1650" dirty="0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50" dirty="0"/>
              <a:t>Annual Director’s Review in October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50" dirty="0">
                <a:cs typeface="Arial"/>
              </a:rPr>
              <a:t>DOE CD-3B/Status Review in January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884FC1-9E10-408B-B03F-6904D216C9A3}"/>
              </a:ext>
            </a:extLst>
          </p:cNvPr>
          <p:cNvSpPr txBox="1"/>
          <p:nvPr/>
        </p:nvSpPr>
        <p:spPr>
          <a:xfrm>
            <a:off x="6096000" y="709983"/>
            <a:ext cx="6005466" cy="5424562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50" b="1" dirty="0"/>
              <a:t>Accelerator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50" dirty="0"/>
              <a:t>New Technical Director in January </a:t>
            </a:r>
            <a:endParaRPr lang="en-US" sz="1650" dirty="0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50" dirty="0"/>
              <a:t>Received and assessed Advanced Photon Source  magnets at BNL and JLab</a:t>
            </a:r>
            <a:endParaRPr lang="en-US" sz="1650" dirty="0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50" dirty="0"/>
              <a:t>Optimized design and scope to mitigate risk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50" dirty="0"/>
              <a:t>Electron injector modifications eliminate many risks and meet the Mission Need.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50" dirty="0"/>
              <a:t>International EIC Accelerator Collaboration established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50" dirty="0"/>
          </a:p>
          <a:p>
            <a:r>
              <a:rPr lang="en-US" sz="1650" b="1" dirty="0"/>
              <a:t>Detector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50" dirty="0"/>
              <a:t>R&amp;D nearly complete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50" dirty="0"/>
              <a:t>ePIC Detector technical baseline defined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50" dirty="0"/>
              <a:t>Preliminary Design Report in preparation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50" dirty="0"/>
              <a:t>Plans are developing for the EIC Science Program</a:t>
            </a:r>
            <a:endParaRPr lang="en-US" sz="1650" dirty="0">
              <a:cs typeface="Arial"/>
            </a:endParaRPr>
          </a:p>
          <a:p>
            <a:endParaRPr lang="en-US" sz="1650" dirty="0"/>
          </a:p>
          <a:p>
            <a:r>
              <a:rPr lang="en-US" sz="1650" b="1" dirty="0"/>
              <a:t>Infrastructure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50" dirty="0"/>
              <a:t>$100M New York State Grant for EIC buildings in February</a:t>
            </a:r>
            <a:endParaRPr lang="en-US" sz="165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50" dirty="0"/>
              <a:t>30% Detailed Design submission received in August </a:t>
            </a:r>
            <a:endParaRPr lang="en-US" sz="1650" dirty="0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50" dirty="0"/>
              <a:t>60% Detailed Design submission received in December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50" dirty="0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5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6171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7A4027-644D-4883-A2B8-E6B01FBCA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2E3579-8AD0-41CA-83AF-FDF629267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Support from Partners &amp; Collaborators</a:t>
            </a:r>
          </a:p>
        </p:txBody>
      </p:sp>
      <p:pic>
        <p:nvPicPr>
          <p:cNvPr id="5" name="Picture 2" descr="John Hill and Ruqaiyah Patel shaking hands in agreement">
            <a:extLst>
              <a:ext uri="{FF2B5EF4-FFF2-40B4-BE49-F238E27FC236}">
                <a16:creationId xmlns:a16="http://schemas.microsoft.com/office/drawing/2014/main" id="{633F76A8-9E43-4EDA-9CEC-D6CBEB1966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04266" y="3478962"/>
            <a:ext cx="3341012" cy="2235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90421A9-0787-4958-8DA4-05705E67C7D0}"/>
              </a:ext>
            </a:extLst>
          </p:cNvPr>
          <p:cNvSpPr/>
          <p:nvPr/>
        </p:nvSpPr>
        <p:spPr>
          <a:xfrm>
            <a:off x="395923" y="1001532"/>
            <a:ext cx="4108343" cy="529375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ea typeface="MS Minch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ea typeface="MS Mincho"/>
              </a:rPr>
              <a:t>New York State </a:t>
            </a:r>
            <a:r>
              <a:rPr lang="en-US" sz="2000" dirty="0">
                <a:ea typeface="MS Mincho"/>
              </a:rPr>
              <a:t>committed </a:t>
            </a:r>
            <a:r>
              <a:rPr lang="en-US" sz="2000" b="1" dirty="0">
                <a:ea typeface="MS Mincho"/>
              </a:rPr>
              <a:t>$100M </a:t>
            </a:r>
            <a:r>
              <a:rPr lang="en-US" sz="2000" dirty="0">
                <a:ea typeface="MS Mincho"/>
              </a:rPr>
              <a:t>toward construction of EIC buildings and infrastructure. </a:t>
            </a:r>
            <a:br>
              <a:rPr lang="en-US" sz="2000" dirty="0">
                <a:ea typeface="MS Mincho"/>
              </a:rPr>
            </a:br>
            <a:endParaRPr lang="en-US" sz="2000" dirty="0">
              <a:ea typeface="MS Mincho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EIC Accelerator Collaboration </a:t>
            </a:r>
            <a:r>
              <a:rPr lang="en-US" sz="2000" dirty="0"/>
              <a:t>kicked off at the International Particle Accelerator Conference with over 150 participants expressing interest in contributing to the global EIC effort.</a:t>
            </a:r>
            <a:endParaRPr lang="en-US" sz="2000" dirty="0">
              <a:cs typeface="Arial"/>
            </a:endParaRPr>
          </a:p>
          <a:p>
            <a:endParaRPr lang="en-US" sz="2000" b="1" dirty="0">
              <a:ea typeface="MS Minch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ea typeface="MS Mincho"/>
              </a:rPr>
              <a:t>UK</a:t>
            </a:r>
            <a:r>
              <a:rPr lang="en-US" sz="2000" dirty="0">
                <a:ea typeface="MS Mincho"/>
              </a:rPr>
              <a:t> announced £58 million (</a:t>
            </a:r>
            <a:r>
              <a:rPr lang="en-US" sz="2000" b="1" dirty="0">
                <a:ea typeface="MS Mincho"/>
              </a:rPr>
              <a:t>$75M</a:t>
            </a:r>
            <a:r>
              <a:rPr lang="en-US" sz="2000" dirty="0">
                <a:ea typeface="MS Mincho"/>
              </a:rPr>
              <a:t>) for the EIC.</a:t>
            </a:r>
            <a:br>
              <a:rPr lang="en-US" sz="2000" dirty="0">
                <a:ea typeface="MS Mincho"/>
              </a:rPr>
            </a:br>
            <a:r>
              <a:rPr lang="en-US" sz="2000" dirty="0">
                <a:ea typeface="MS Mincho"/>
              </a:rPr>
              <a:t> </a:t>
            </a:r>
            <a:endParaRPr lang="en-US" sz="2000" dirty="0">
              <a:ea typeface="TimesNewRomanPSMT"/>
              <a:cs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5E631E-C14B-472D-A6DC-4ADEE7EAB9B6}"/>
              </a:ext>
            </a:extLst>
          </p:cNvPr>
          <p:cNvSpPr/>
          <p:nvPr/>
        </p:nvSpPr>
        <p:spPr>
          <a:xfrm>
            <a:off x="8137185" y="3572878"/>
            <a:ext cx="3825319" cy="233602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EIC Resource Review Board </a:t>
            </a:r>
            <a:r>
              <a:rPr lang="en-US" dirty="0"/>
              <a:t>Meetings in Rome in May 2024 and at BNL in Oct. 2024</a:t>
            </a:r>
            <a:r>
              <a:rPr lang="en-US" b="1" dirty="0"/>
              <a:t>. </a:t>
            </a:r>
            <a:r>
              <a:rPr lang="en-US" dirty="0"/>
              <a:t>Strong participation from </a:t>
            </a:r>
            <a:r>
              <a:rPr lang="en-US" b="1" dirty="0"/>
              <a:t>Canada, Czech Republic, France, India, Israel, Italy, Japan, Poland, South Korea, United Kingdom, </a:t>
            </a:r>
            <a:r>
              <a:rPr lang="en-US" dirty="0"/>
              <a:t>and</a:t>
            </a:r>
            <a:r>
              <a:rPr lang="en-US" b="1" dirty="0"/>
              <a:t> Taiwan. </a:t>
            </a:r>
            <a:r>
              <a:rPr lang="en-US" dirty="0">
                <a:cs typeface="Arial"/>
              </a:rPr>
              <a:t>Next meeting to be held in Prague in June 2025.</a:t>
            </a:r>
            <a:endParaRPr lang="en-US" sz="1600" dirty="0">
              <a:cs typeface="Arial"/>
            </a:endParaRPr>
          </a:p>
        </p:txBody>
      </p:sp>
      <p:pic>
        <p:nvPicPr>
          <p:cNvPr id="8" name="Picture 7" descr="A person signing a document&#10;&#10;Description automatically generated">
            <a:extLst>
              <a:ext uri="{FF2B5EF4-FFF2-40B4-BE49-F238E27FC236}">
                <a16:creationId xmlns:a16="http://schemas.microsoft.com/office/drawing/2014/main" id="{AA5385C6-2043-480D-8CC5-A39C18D496E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2035" y="981576"/>
            <a:ext cx="3341012" cy="21538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99BD407-20A9-4A13-A085-481A867DE472}"/>
              </a:ext>
            </a:extLst>
          </p:cNvPr>
          <p:cNvSpPr txBox="1"/>
          <p:nvPr/>
        </p:nvSpPr>
        <p:spPr>
          <a:xfrm>
            <a:off x="194927" y="6121862"/>
            <a:ext cx="11994038" cy="400110"/>
          </a:xfrm>
          <a:prstGeom prst="rect">
            <a:avLst/>
          </a:prstGeom>
          <a:solidFill>
            <a:schemeClr val="tx2"/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In-kind contributions are ~30% of the Detector and ~5% of the Accelerator.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E2A454D-1B53-4B4B-8D85-26C12D759FE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1611" y="942535"/>
            <a:ext cx="3780893" cy="245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39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EF99A8-9EB8-4E6F-893B-4E24FD74C2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0018" y="6225294"/>
            <a:ext cx="432487" cy="365125"/>
          </a:xfrm>
        </p:spPr>
        <p:txBody>
          <a:bodyPr/>
          <a:lstStyle/>
          <a:p>
            <a:pPr algn="ctr"/>
            <a:fld id="{933A556B-7C63-244D-9B7C-B0EA8042B330}" type="slidenum">
              <a:rPr lang="en-US" smtClean="0"/>
              <a:pPr algn="ctr"/>
              <a:t>4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457FB1-1940-4F80-BE7F-044CCA1E7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10428"/>
            <a:ext cx="11620500" cy="59560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/>
              </a:rPr>
              <a:t>Compelling EIC Science (National Academy Report)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E8B34D-9443-427E-9F37-D791D70088FA}"/>
              </a:ext>
            </a:extLst>
          </p:cNvPr>
          <p:cNvSpPr txBox="1"/>
          <p:nvPr/>
        </p:nvSpPr>
        <p:spPr>
          <a:xfrm>
            <a:off x="4001984" y="6416375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E317EC-A8F9-4E46-9483-5042C3BAF01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6717" y="923174"/>
            <a:ext cx="1576572" cy="1368167"/>
          </a:xfrm>
          <a:prstGeom prst="rect">
            <a:avLst/>
          </a:prstGeom>
        </p:spPr>
      </p:pic>
      <p:pic>
        <p:nvPicPr>
          <p:cNvPr id="9" name="Picture 8" descr="A scale with a bowl of food and a bowl of nuts&#10;&#10;Description automatically generated with medium confidence">
            <a:extLst>
              <a:ext uri="{FF2B5EF4-FFF2-40B4-BE49-F238E27FC236}">
                <a16:creationId xmlns:a16="http://schemas.microsoft.com/office/drawing/2014/main" id="{75F734F1-7A1D-49A3-BEA7-8C03950FFE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1586" y="923174"/>
            <a:ext cx="1694335" cy="1308874"/>
          </a:xfrm>
          <a:prstGeom prst="rect">
            <a:avLst/>
          </a:prstGeom>
        </p:spPr>
      </p:pic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492F4D91-96F3-4D21-BA76-A417E728564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49458" y="923174"/>
            <a:ext cx="1472100" cy="1459470"/>
          </a:xfrm>
          <a:prstGeom prst="rect">
            <a:avLst/>
          </a:prstGeom>
        </p:spPr>
      </p:pic>
      <p:pic>
        <p:nvPicPr>
          <p:cNvPr id="11" name="Picture 10" descr="A picture containing indoor&#10;&#10;Description automatically generated">
            <a:extLst>
              <a:ext uri="{FF2B5EF4-FFF2-40B4-BE49-F238E27FC236}">
                <a16:creationId xmlns:a16="http://schemas.microsoft.com/office/drawing/2014/main" id="{2756D71F-F81D-41C4-ACA1-693A5FF72A2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79030" y="923174"/>
            <a:ext cx="1545792" cy="1524618"/>
          </a:xfrm>
          <a:prstGeom prst="rect">
            <a:avLst/>
          </a:prstGeom>
        </p:spPr>
      </p:pic>
      <p:pic>
        <p:nvPicPr>
          <p:cNvPr id="12" name="Picture 11" descr="A picture containing colorful&#10;&#10;Description automatically generated">
            <a:extLst>
              <a:ext uri="{FF2B5EF4-FFF2-40B4-BE49-F238E27FC236}">
                <a16:creationId xmlns:a16="http://schemas.microsoft.com/office/drawing/2014/main" id="{A43CD33A-B7A7-44BD-A500-313E0318219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9241" y="971524"/>
            <a:ext cx="1912997" cy="147626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94C256E-6F78-4AFC-A878-E2CAD8556BBA}"/>
              </a:ext>
            </a:extLst>
          </p:cNvPr>
          <p:cNvSpPr txBox="1"/>
          <p:nvPr/>
        </p:nvSpPr>
        <p:spPr>
          <a:xfrm>
            <a:off x="353680" y="2530800"/>
            <a:ext cx="2404489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3">
                    <a:lumMod val="75000"/>
                  </a:schemeClr>
                </a:solidFill>
                <a:ea typeface="Comic Sans MS" charset="0"/>
                <a:cs typeface="Comic Sans MS" charset="0"/>
              </a:rPr>
              <a:t>How do quarks, gluons, and orbital angular momentum contribute to proton spin?</a:t>
            </a:r>
          </a:p>
          <a:p>
            <a:endParaRPr lang="en-US" sz="1400" dirty="0">
              <a:ea typeface="Comic Sans MS" charset="0"/>
              <a:cs typeface="Comic Sans MS" charset="0"/>
            </a:endParaRPr>
          </a:p>
          <a:p>
            <a:r>
              <a:rPr lang="en-US" sz="1300" dirty="0">
                <a:ea typeface="Comic Sans MS" charset="0"/>
                <a:cs typeface="Comic Sans MS" charset="0"/>
              </a:rPr>
              <a:t>Spin: a fundamental property of matter</a:t>
            </a:r>
          </a:p>
          <a:p>
            <a:endParaRPr lang="en-US" sz="1300" dirty="0">
              <a:ea typeface="Comic Sans MS" charset="0"/>
              <a:cs typeface="Comic Sans MS" charset="0"/>
            </a:endParaRPr>
          </a:p>
          <a:p>
            <a:r>
              <a:rPr lang="en-US" sz="1300" dirty="0">
                <a:ea typeface="Comic Sans MS" charset="0"/>
                <a:cs typeface="Comic Sans MS" charset="0"/>
              </a:rPr>
              <a:t>All elementary particles, </a:t>
            </a:r>
          </a:p>
          <a:p>
            <a:r>
              <a:rPr lang="en-US" sz="1300" dirty="0">
                <a:ea typeface="Comic Sans MS" charset="0"/>
                <a:cs typeface="Comic Sans MS" charset="0"/>
              </a:rPr>
              <a:t>but the Higgs carry spin</a:t>
            </a:r>
          </a:p>
          <a:p>
            <a:endParaRPr lang="en-US" sz="1300" dirty="0">
              <a:ea typeface="Comic Sans MS" charset="0"/>
              <a:cs typeface="Comic Sans MS" charset="0"/>
            </a:endParaRPr>
          </a:p>
          <a:p>
            <a:r>
              <a:rPr lang="en-US" sz="1300" dirty="0">
                <a:ea typeface="Comic Sans MS" charset="0"/>
                <a:cs typeface="Comic Sans MS" charset="0"/>
              </a:rPr>
              <a:t>Spin cannot be explained by a static picture, rather the interplay between the properties and interactions of quarks and gluons inside</a:t>
            </a:r>
          </a:p>
          <a:p>
            <a:r>
              <a:rPr lang="en-US" sz="1300" dirty="0">
                <a:ea typeface="Comic Sans MS" charset="0"/>
                <a:cs typeface="Comic Sans MS" charset="0"/>
              </a:rPr>
              <a:t>the proton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C012BB-67B7-4B70-92B4-08070A759DC8}"/>
              </a:ext>
            </a:extLst>
          </p:cNvPr>
          <p:cNvSpPr txBox="1"/>
          <p:nvPr/>
        </p:nvSpPr>
        <p:spPr>
          <a:xfrm>
            <a:off x="2731492" y="2530800"/>
            <a:ext cx="2229105" cy="3185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432FF"/>
                </a:solidFill>
              </a:rPr>
              <a:t>Does the mass of visible matter emerge from quark-gluon interactions?</a:t>
            </a:r>
          </a:p>
          <a:p>
            <a:endParaRPr lang="en-US" sz="1400" dirty="0">
              <a:solidFill>
                <a:srgbClr val="0432FF"/>
              </a:solidFill>
            </a:endParaRPr>
          </a:p>
          <a:p>
            <a:r>
              <a:rPr lang="en-US" sz="1300" dirty="0"/>
              <a:t>Atom: Binding/Mass = 0.00000001</a:t>
            </a:r>
            <a:endParaRPr lang="en-US" sz="1300" baseline="30000" dirty="0"/>
          </a:p>
          <a:p>
            <a:r>
              <a:rPr lang="en-US" sz="1300" dirty="0"/>
              <a:t>Nucleus: Binding/Mass = 0.01</a:t>
            </a:r>
          </a:p>
          <a:p>
            <a:r>
              <a:rPr lang="en-US" sz="1300" dirty="0"/>
              <a:t>Proton: Binding/Mass = 100</a:t>
            </a:r>
          </a:p>
          <a:p>
            <a:endParaRPr lang="en-US" sz="1300" dirty="0"/>
          </a:p>
          <a:p>
            <a:r>
              <a:rPr lang="en-US" sz="1300" dirty="0">
                <a:cs typeface="Arial"/>
              </a:rPr>
              <a:t>The EIC will determine an important term contributing to the </a:t>
            </a:r>
            <a:r>
              <a:rPr lang="en-US" sz="1300" dirty="0">
                <a:solidFill>
                  <a:srgbClr val="282DDD"/>
                </a:solidFill>
                <a:cs typeface="Arial"/>
              </a:rPr>
              <a:t>proton</a:t>
            </a:r>
            <a:r>
              <a:rPr lang="en-US" sz="1300" dirty="0">
                <a:solidFill>
                  <a:srgbClr val="2628BD"/>
                </a:solidFill>
                <a:cs typeface="Arial"/>
              </a:rPr>
              <a:t> </a:t>
            </a:r>
            <a:r>
              <a:rPr lang="en-US" sz="1300" dirty="0">
                <a:cs typeface="Arial"/>
              </a:rPr>
              <a:t>mass, the so-called “QCD trace anomal</a:t>
            </a:r>
            <a:r>
              <a:rPr lang="en-US" sz="1400" dirty="0">
                <a:cs typeface="Arial"/>
              </a:rPr>
              <a:t>y.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AFB3AE-CE6E-4F0B-8B56-EFBD0E7C2482}"/>
              </a:ext>
            </a:extLst>
          </p:cNvPr>
          <p:cNvSpPr txBox="1"/>
          <p:nvPr/>
        </p:nvSpPr>
        <p:spPr>
          <a:xfrm>
            <a:off x="4985914" y="2535444"/>
            <a:ext cx="1912997" cy="3436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  <a:cs typeface="Arial"/>
              </a:rPr>
              <a:t>How can we understand the QCD dynamics and the relation to confinement?</a:t>
            </a:r>
          </a:p>
          <a:p>
            <a:endParaRPr lang="en-US" sz="1400" b="1" dirty="0">
              <a:solidFill>
                <a:srgbClr val="00B050"/>
              </a:solidFill>
              <a:cs typeface="Arial"/>
            </a:endParaRPr>
          </a:p>
          <a:p>
            <a:pPr>
              <a:spcBef>
                <a:spcPts val="225"/>
              </a:spcBef>
            </a:pPr>
            <a:r>
              <a:rPr lang="en-US" sz="1300" dirty="0">
                <a:cs typeface="Comic Sans MS"/>
              </a:rPr>
              <a:t>EIC will image  quarks and gluons in </a:t>
            </a:r>
            <a:r>
              <a:rPr lang="en-US" sz="1300" dirty="0">
                <a:solidFill>
                  <a:srgbClr val="00B050"/>
                </a:solidFill>
                <a:cs typeface="Comic Sans MS"/>
              </a:rPr>
              <a:t>3D in space and momentum </a:t>
            </a:r>
            <a:r>
              <a:rPr lang="en-US" sz="1300" dirty="0">
                <a:cs typeface="Comic Sans MS"/>
              </a:rPr>
              <a:t>inside the nucleon &amp; nuclei </a:t>
            </a:r>
          </a:p>
          <a:p>
            <a:pPr>
              <a:spcBef>
                <a:spcPts val="225"/>
              </a:spcBef>
            </a:pPr>
            <a:r>
              <a:rPr lang="en-US" sz="1300" dirty="0">
                <a:cs typeface="Comic Sans MS"/>
              </a:rPr>
              <a:t>Uncover how the </a:t>
            </a:r>
            <a:r>
              <a:rPr lang="en-US" sz="1300" dirty="0">
                <a:solidFill>
                  <a:srgbClr val="00B050"/>
                </a:solidFill>
                <a:cs typeface="Comic Sans MS"/>
              </a:rPr>
              <a:t>nucleon properties emerge </a:t>
            </a:r>
            <a:r>
              <a:rPr lang="en-US" sz="1300" dirty="0">
                <a:cs typeface="Comic Sans MS"/>
              </a:rPr>
              <a:t>from quarks and gluons and their interactions.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4D0669-2331-447C-8E93-2115B354BFC2}"/>
              </a:ext>
            </a:extLst>
          </p:cNvPr>
          <p:cNvSpPr txBox="1"/>
          <p:nvPr/>
        </p:nvSpPr>
        <p:spPr>
          <a:xfrm>
            <a:off x="7305463" y="2569234"/>
            <a:ext cx="1834304" cy="3288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25"/>
              </a:spcBef>
            </a:pPr>
            <a:r>
              <a:rPr lang="en-US" sz="1400" b="1" dirty="0">
                <a:solidFill>
                  <a:srgbClr val="00B0F0"/>
                </a:solidFill>
                <a:cs typeface="Comic Sans MS"/>
              </a:rPr>
              <a:t>How do the quark-gluon interactions create nuclear binding?</a:t>
            </a:r>
          </a:p>
          <a:p>
            <a:pPr>
              <a:spcBef>
                <a:spcPts val="225"/>
              </a:spcBef>
            </a:pPr>
            <a:endParaRPr lang="en-US" sz="1400" dirty="0">
              <a:solidFill>
                <a:srgbClr val="292934"/>
              </a:solidFill>
              <a:cs typeface="Comic Sans MS"/>
            </a:endParaRPr>
          </a:p>
          <a:p>
            <a:pPr>
              <a:spcBef>
                <a:spcPts val="225"/>
              </a:spcBef>
            </a:pPr>
            <a:r>
              <a:rPr lang="en-US" sz="1300" dirty="0">
                <a:solidFill>
                  <a:srgbClr val="292934"/>
                </a:solidFill>
                <a:cs typeface="Comic Sans MS"/>
              </a:rPr>
              <a:t>Is the structure of a </a:t>
            </a:r>
            <a:r>
              <a:rPr lang="en-US" sz="1300" dirty="0">
                <a:solidFill>
                  <a:schemeClr val="accent2"/>
                </a:solidFill>
                <a:cs typeface="Comic Sans MS"/>
              </a:rPr>
              <a:t>free and bound </a:t>
            </a:r>
            <a:r>
              <a:rPr lang="en-US" sz="1300" dirty="0">
                <a:solidFill>
                  <a:srgbClr val="292934"/>
                </a:solidFill>
                <a:cs typeface="Comic Sans MS"/>
              </a:rPr>
              <a:t>nucleon the same?</a:t>
            </a:r>
          </a:p>
          <a:p>
            <a:pPr>
              <a:spcBef>
                <a:spcPts val="225"/>
              </a:spcBef>
            </a:pPr>
            <a:r>
              <a:rPr lang="en-US" sz="1300" dirty="0">
                <a:solidFill>
                  <a:srgbClr val="292934"/>
                </a:solidFill>
                <a:cs typeface="Comic Sans MS"/>
              </a:rPr>
              <a:t>How do quarks and gluons, </a:t>
            </a:r>
            <a:r>
              <a:rPr lang="en-US" sz="1300" dirty="0">
                <a:solidFill>
                  <a:schemeClr val="accent2"/>
                </a:solidFill>
                <a:cs typeface="Comic Sans MS"/>
              </a:rPr>
              <a:t>interact with a nuclear medium?</a:t>
            </a:r>
          </a:p>
          <a:p>
            <a:pPr>
              <a:spcBef>
                <a:spcPts val="225"/>
              </a:spcBef>
            </a:pPr>
            <a:r>
              <a:rPr lang="en-US" sz="1300" dirty="0">
                <a:solidFill>
                  <a:srgbClr val="292934"/>
                </a:solidFill>
                <a:cs typeface="Comic Sans MS"/>
              </a:rPr>
              <a:t>How do the </a:t>
            </a:r>
            <a:r>
              <a:rPr lang="en-US" sz="1300" dirty="0">
                <a:solidFill>
                  <a:schemeClr val="accent2"/>
                </a:solidFill>
                <a:cs typeface="Comic Sans MS"/>
              </a:rPr>
              <a:t>confined hadronic states emerge </a:t>
            </a:r>
            <a:r>
              <a:rPr lang="en-US" sz="1300" dirty="0">
                <a:solidFill>
                  <a:srgbClr val="292934"/>
                </a:solidFill>
                <a:cs typeface="Comic Sans MS"/>
              </a:rPr>
              <a:t>from these quarks and gluons?</a:t>
            </a:r>
            <a:r>
              <a:rPr lang="en-US" sz="1400" dirty="0">
                <a:solidFill>
                  <a:srgbClr val="292934"/>
                </a:solidFill>
                <a:cs typeface="Comic Sans MS"/>
              </a:rPr>
              <a:t> 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6D6D23-D838-4376-81EB-B3E7ABD4BC4C}"/>
              </a:ext>
            </a:extLst>
          </p:cNvPr>
          <p:cNvSpPr txBox="1"/>
          <p:nvPr/>
        </p:nvSpPr>
        <p:spPr>
          <a:xfrm>
            <a:off x="9546319" y="2615057"/>
            <a:ext cx="2188038" cy="2672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25"/>
              </a:spcBef>
            </a:pPr>
            <a:r>
              <a:rPr lang="en-US" sz="1400" b="1" dirty="0">
                <a:solidFill>
                  <a:srgbClr val="FF0000"/>
                </a:solidFill>
                <a:cs typeface="Comic Sans MS"/>
              </a:rPr>
              <a:t>Does gluon density in nuclei saturate at high energy?</a:t>
            </a:r>
          </a:p>
          <a:p>
            <a:pPr>
              <a:spcBef>
                <a:spcPts val="225"/>
              </a:spcBef>
            </a:pPr>
            <a:endParaRPr lang="en-US" sz="1400" b="1" dirty="0">
              <a:solidFill>
                <a:srgbClr val="FF0000"/>
              </a:solidFill>
              <a:cs typeface="Comic Sans MS"/>
            </a:endParaRPr>
          </a:p>
          <a:p>
            <a:pPr>
              <a:spcBef>
                <a:spcPts val="225"/>
              </a:spcBef>
            </a:pPr>
            <a:endParaRPr lang="en-US" sz="1400" b="1" dirty="0">
              <a:solidFill>
                <a:srgbClr val="FF0000"/>
              </a:solidFill>
              <a:cs typeface="Comic Sans MS"/>
            </a:endParaRPr>
          </a:p>
          <a:p>
            <a:pPr>
              <a:spcBef>
                <a:spcPts val="225"/>
              </a:spcBef>
            </a:pPr>
            <a:r>
              <a:rPr lang="en-US" sz="1300" dirty="0">
                <a:solidFill>
                  <a:srgbClr val="292934"/>
                </a:solidFill>
                <a:cs typeface="Comic Sans MS"/>
              </a:rPr>
              <a:t>How many gluons can fit in a proton?</a:t>
            </a:r>
          </a:p>
          <a:p>
            <a:pPr>
              <a:spcBef>
                <a:spcPts val="225"/>
              </a:spcBef>
            </a:pPr>
            <a:r>
              <a:rPr lang="en-US" sz="1300" dirty="0">
                <a:solidFill>
                  <a:srgbClr val="292934"/>
                </a:solidFill>
                <a:cs typeface="Comic Sans MS"/>
              </a:rPr>
              <a:t>How does </a:t>
            </a:r>
            <a:r>
              <a:rPr lang="en-US" sz="1300" dirty="0">
                <a:solidFill>
                  <a:srgbClr val="FF0000"/>
                </a:solidFill>
                <a:cs typeface="Comic Sans MS"/>
              </a:rPr>
              <a:t>a dense nuclear environment affect </a:t>
            </a:r>
            <a:r>
              <a:rPr lang="en-US" sz="1300" dirty="0">
                <a:solidFill>
                  <a:srgbClr val="292934"/>
                </a:solidFill>
                <a:cs typeface="Comic Sans MS"/>
              </a:rPr>
              <a:t>the quarks and gluons, their correlations and interactions?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F73D742-AFDA-4734-AC7C-690D753272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42149" y="5333231"/>
            <a:ext cx="859427" cy="5188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0CAEBE2-B010-48C5-9075-C3036D0C24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20703" y="5356939"/>
            <a:ext cx="1007230" cy="43585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5DF010E-C604-44A5-BFC4-D4BE56D5B0A7}"/>
              </a:ext>
            </a:extLst>
          </p:cNvPr>
          <p:cNvSpPr txBox="1"/>
          <p:nvPr/>
        </p:nvSpPr>
        <p:spPr>
          <a:xfrm>
            <a:off x="10338788" y="5262509"/>
            <a:ext cx="60979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  <a:cs typeface="Comic Sans MS"/>
              </a:rPr>
              <a:t>=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4EFDEB6-9968-427F-9C85-C40CDB331877}"/>
              </a:ext>
            </a:extLst>
          </p:cNvPr>
          <p:cNvSpPr txBox="1"/>
          <p:nvPr/>
        </p:nvSpPr>
        <p:spPr>
          <a:xfrm>
            <a:off x="10369191" y="5606766"/>
            <a:ext cx="63651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  <a:cs typeface="Comic Sans MS"/>
              </a:rPr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EDD3164-0EC8-45EA-B9EE-C0E8F7A8C8F2}"/>
              </a:ext>
            </a:extLst>
          </p:cNvPr>
          <p:cNvSpPr txBox="1"/>
          <p:nvPr/>
        </p:nvSpPr>
        <p:spPr>
          <a:xfrm>
            <a:off x="6381750" y="5627006"/>
            <a:ext cx="65017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gluon</a:t>
            </a:r>
          </a:p>
          <a:p>
            <a:pPr algn="ctr"/>
            <a:r>
              <a:rPr lang="en-US" sz="1200" dirty="0"/>
              <a:t>splitting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689085D-7F76-4264-A37A-20B96CF67986}"/>
              </a:ext>
            </a:extLst>
          </p:cNvPr>
          <p:cNvSpPr txBox="1"/>
          <p:nvPr/>
        </p:nvSpPr>
        <p:spPr>
          <a:xfrm>
            <a:off x="8097932" y="5622170"/>
            <a:ext cx="65017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gluon</a:t>
            </a:r>
          </a:p>
          <a:p>
            <a:pPr algn="ctr"/>
            <a:r>
              <a:rPr lang="en-US" sz="1200" dirty="0"/>
              <a:t>recombination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F8D5614-1050-4F69-A35B-1CDA1F7821FD}"/>
              </a:ext>
            </a:extLst>
          </p:cNvPr>
          <p:cNvSpPr/>
          <p:nvPr/>
        </p:nvSpPr>
        <p:spPr>
          <a:xfrm>
            <a:off x="1084028" y="6392100"/>
            <a:ext cx="10163422" cy="373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Aft>
                <a:spcPts val="400"/>
              </a:spcAft>
            </a:pPr>
            <a:r>
              <a:rPr lang="en-US" dirty="0">
                <a:solidFill>
                  <a:schemeClr val="bg1"/>
                </a:solidFill>
              </a:rPr>
              <a:t>All Nobel-Worthy Questions!</a:t>
            </a:r>
            <a:r>
              <a:rPr lang="en-US" dirty="0">
                <a:solidFill>
                  <a:srgbClr val="000000"/>
                </a:solidFill>
              </a:rPr>
              <a:t> 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2760411-E9D9-411E-A484-00410599BFEE}"/>
              </a:ext>
            </a:extLst>
          </p:cNvPr>
          <p:cNvSpPr txBox="1"/>
          <p:nvPr/>
        </p:nvSpPr>
        <p:spPr>
          <a:xfrm>
            <a:off x="342006" y="6144045"/>
            <a:ext cx="11674198" cy="584775"/>
          </a:xfrm>
          <a:prstGeom prst="rect">
            <a:avLst/>
          </a:prstGeom>
          <a:solidFill>
            <a:schemeClr val="tx2"/>
          </a:solidFill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Nobel-Worthy Questions</a:t>
            </a:r>
          </a:p>
          <a:p>
            <a:pPr algn="ctr"/>
            <a:endParaRPr lang="en-US" sz="12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25" name="Slide Number Placeholder 1">
            <a:extLst>
              <a:ext uri="{FF2B5EF4-FFF2-40B4-BE49-F238E27FC236}">
                <a16:creationId xmlns:a16="http://schemas.microsoft.com/office/drawing/2014/main" id="{CEBEA050-AFA3-48AA-897C-EA7EE93F8819}"/>
              </a:ext>
            </a:extLst>
          </p:cNvPr>
          <p:cNvSpPr txBox="1">
            <a:spLocks/>
          </p:cNvSpPr>
          <p:nvPr/>
        </p:nvSpPr>
        <p:spPr>
          <a:xfrm>
            <a:off x="11592238" y="6392100"/>
            <a:ext cx="432486" cy="29404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latinLnBrk="0" hangingPunct="1"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3A556B-7C63-244D-9B7C-B0EA8042B33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748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7F87F-4417-AE66-F0C1-881F752A1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956" y="88675"/>
            <a:ext cx="11101062" cy="795528"/>
          </a:xfrm>
        </p:spPr>
        <p:txBody>
          <a:bodyPr>
            <a:noAutofit/>
          </a:bodyPr>
          <a:lstStyle/>
          <a:p>
            <a:r>
              <a:rPr lang="en-US" dirty="0"/>
              <a:t>EIC Scientific Case Built Over Decades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9804C0-4D59-476A-1B9E-26B9D311B5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z="1000"/>
              <a:pPr/>
              <a:t>5</a:t>
            </a:fld>
            <a:endParaRPr lang="en-US" sz="10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051DC41-88CB-3BE9-7ECF-42EBE0CC6E63}"/>
              </a:ext>
            </a:extLst>
          </p:cNvPr>
          <p:cNvGrpSpPr/>
          <p:nvPr/>
        </p:nvGrpSpPr>
        <p:grpSpPr>
          <a:xfrm>
            <a:off x="1390618" y="1014240"/>
            <a:ext cx="1388088" cy="1951861"/>
            <a:chOff x="5715000" y="3251721"/>
            <a:chExt cx="2003425" cy="2920479"/>
          </a:xfrm>
        </p:grpSpPr>
        <p:sp>
          <p:nvSpPr>
            <p:cNvPr id="12" name="Text Box 33">
              <a:extLst>
                <a:ext uri="{FF2B5EF4-FFF2-40B4-BE49-F238E27FC236}">
                  <a16:creationId xmlns:a16="http://schemas.microsoft.com/office/drawing/2014/main" id="{3AD9754C-7BEE-0653-00E4-11DDE8A4C6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65970" y="3251721"/>
              <a:ext cx="800624" cy="369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61544" tIns="30772" rIns="61544" bIns="30772">
              <a:spAutoFit/>
            </a:bodyPr>
            <a:lstStyle/>
            <a:p>
              <a:pPr defTabSz="615554">
                <a:defRPr/>
              </a:pPr>
              <a:r>
                <a:rPr lang="en-US" sz="1200" b="1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Arial" panose="020B0604020202020204" pitchFamily="34" charset="0"/>
                </a:rPr>
                <a:t>2002</a:t>
              </a:r>
            </a:p>
          </p:txBody>
        </p:sp>
        <p:pic>
          <p:nvPicPr>
            <p:cNvPr id="13" name="Picture 35" descr="LRP2002_Cover">
              <a:extLst>
                <a:ext uri="{FF2B5EF4-FFF2-40B4-BE49-F238E27FC236}">
                  <a16:creationId xmlns:a16="http://schemas.microsoft.com/office/drawing/2014/main" id="{969F2F09-5F56-DB5D-7ED7-48738FFB62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3581400"/>
              <a:ext cx="2003425" cy="259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544F29E-446B-2D34-FA7F-C1F1F3E97A54}"/>
              </a:ext>
            </a:extLst>
          </p:cNvPr>
          <p:cNvGrpSpPr/>
          <p:nvPr/>
        </p:nvGrpSpPr>
        <p:grpSpPr>
          <a:xfrm>
            <a:off x="2317217" y="1293294"/>
            <a:ext cx="1414360" cy="1893223"/>
            <a:chOff x="6796088" y="3969766"/>
            <a:chExt cx="2066925" cy="2888234"/>
          </a:xfrm>
        </p:grpSpPr>
        <p:sp>
          <p:nvSpPr>
            <p:cNvPr id="15" name="Text Box 38">
              <a:extLst>
                <a:ext uri="{FF2B5EF4-FFF2-40B4-BE49-F238E27FC236}">
                  <a16:creationId xmlns:a16="http://schemas.microsoft.com/office/drawing/2014/main" id="{55890C62-83F5-5B65-890D-2D3B7BC94F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26427" y="3969766"/>
              <a:ext cx="736415" cy="658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61544" tIns="30772" rIns="61544" bIns="30772">
              <a:spAutoFit/>
            </a:bodyPr>
            <a:lstStyle/>
            <a:p>
              <a:pPr defTabSz="615554">
                <a:defRPr/>
              </a:pPr>
              <a:r>
                <a:rPr lang="en-US" sz="1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panose="020B0604020202020204" pitchFamily="34" charset="0"/>
                </a:rPr>
                <a:t>2007</a:t>
              </a:r>
            </a:p>
          </p:txBody>
        </p:sp>
        <p:pic>
          <p:nvPicPr>
            <p:cNvPr id="16" name="Picture 39">
              <a:extLst>
                <a:ext uri="{FF2B5EF4-FFF2-40B4-BE49-F238E27FC236}">
                  <a16:creationId xmlns:a16="http://schemas.microsoft.com/office/drawing/2014/main" id="{EC1489B2-9A2A-6FA9-2566-3BACCF585C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6088" y="4281488"/>
              <a:ext cx="2066925" cy="2576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Picture 13">
            <a:extLst>
              <a:ext uri="{FF2B5EF4-FFF2-40B4-BE49-F238E27FC236}">
                <a16:creationId xmlns:a16="http://schemas.microsoft.com/office/drawing/2014/main" id="{7CB1C770-3A90-A9DE-9A4E-FE3021B0A6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44252" y="1672311"/>
            <a:ext cx="1329656" cy="16521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Text Box 38">
            <a:extLst>
              <a:ext uri="{FF2B5EF4-FFF2-40B4-BE49-F238E27FC236}">
                <a16:creationId xmlns:a16="http://schemas.microsoft.com/office/drawing/2014/main" id="{FF374C6F-9B0E-CCE9-C4D3-652A776F7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9745" y="1429849"/>
            <a:ext cx="583237" cy="246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44" tIns="30772" rIns="61544" bIns="30772">
            <a:spAutoFit/>
          </a:bodyPr>
          <a:lstStyle/>
          <a:p>
            <a:pPr defTabSz="615554">
              <a:defRPr/>
            </a:pPr>
            <a:r>
              <a:rPr lang="en-US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2009</a:t>
            </a:r>
          </a:p>
        </p:txBody>
      </p:sp>
      <p:sp>
        <p:nvSpPr>
          <p:cNvPr id="19" name="Text Box 38">
            <a:extLst>
              <a:ext uri="{FF2B5EF4-FFF2-40B4-BE49-F238E27FC236}">
                <a16:creationId xmlns:a16="http://schemas.microsoft.com/office/drawing/2014/main" id="{0E49FEB6-DC61-6A0F-3A1C-283B11BE5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7084" y="2123121"/>
            <a:ext cx="561757" cy="246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44" tIns="30772" rIns="61544" bIns="30772">
            <a:spAutoFit/>
          </a:bodyPr>
          <a:lstStyle/>
          <a:p>
            <a:pPr defTabSz="615554">
              <a:defRPr/>
            </a:pPr>
            <a:r>
              <a:rPr lang="en-US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2013</a:t>
            </a:r>
          </a:p>
        </p:txBody>
      </p:sp>
      <p:sp>
        <p:nvSpPr>
          <p:cNvPr id="20" name="Text Box 38">
            <a:extLst>
              <a:ext uri="{FF2B5EF4-FFF2-40B4-BE49-F238E27FC236}">
                <a16:creationId xmlns:a16="http://schemas.microsoft.com/office/drawing/2014/main" id="{5DB4EB5E-DC17-3534-BC95-6100F33242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9953" y="2396372"/>
            <a:ext cx="513650" cy="246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44" tIns="30772" rIns="61544" bIns="30772">
            <a:spAutoFit/>
          </a:bodyPr>
          <a:lstStyle/>
          <a:p>
            <a:pPr defTabSz="615554">
              <a:defRPr/>
            </a:pPr>
            <a:r>
              <a:rPr lang="en-US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2015</a:t>
            </a:r>
          </a:p>
        </p:txBody>
      </p:sp>
      <p:sp>
        <p:nvSpPr>
          <p:cNvPr id="21" name="Text Box 38">
            <a:extLst>
              <a:ext uri="{FF2B5EF4-FFF2-40B4-BE49-F238E27FC236}">
                <a16:creationId xmlns:a16="http://schemas.microsoft.com/office/drawing/2014/main" id="{530DC20C-08EE-AC15-19B7-89CA8B20C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7137" y="2648975"/>
            <a:ext cx="552300" cy="246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44" tIns="30772" rIns="61544" bIns="30772">
            <a:spAutoFit/>
          </a:bodyPr>
          <a:lstStyle/>
          <a:p>
            <a:pPr defTabSz="615554">
              <a:defRPr/>
            </a:pPr>
            <a:r>
              <a:rPr lang="en-US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2018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15262A3-71FE-C9B9-3E52-B78E0AE75B8B}"/>
              </a:ext>
            </a:extLst>
          </p:cNvPr>
          <p:cNvGrpSpPr/>
          <p:nvPr/>
        </p:nvGrpSpPr>
        <p:grpSpPr>
          <a:xfrm>
            <a:off x="3491681" y="1793119"/>
            <a:ext cx="1545587" cy="1811781"/>
            <a:chOff x="3231954" y="1902260"/>
            <a:chExt cx="2060784" cy="2415709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D56D1E6-E44A-D816-E9A7-1A475B34946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31954" y="2215053"/>
              <a:ext cx="1628839" cy="210291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4" name="Text Box 38">
              <a:extLst>
                <a:ext uri="{FF2B5EF4-FFF2-40B4-BE49-F238E27FC236}">
                  <a16:creationId xmlns:a16="http://schemas.microsoft.com/office/drawing/2014/main" id="{6B332EE3-6C0D-0174-D96E-69A44F36ED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0016" y="1902260"/>
              <a:ext cx="802722" cy="3290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61544" tIns="30772" rIns="61544" bIns="30772">
              <a:spAutoFit/>
            </a:bodyPr>
            <a:lstStyle/>
            <a:p>
              <a:pPr defTabSz="615554">
                <a:defRPr/>
              </a:pPr>
              <a:r>
                <a:rPr lang="en-US" sz="1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2010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4152FA6-FEB4-CCC5-F3C4-92169FBA8AD2}"/>
                </a:ext>
              </a:extLst>
            </p:cNvPr>
            <p:cNvSpPr txBox="1"/>
            <p:nvPr/>
          </p:nvSpPr>
          <p:spPr>
            <a:xfrm>
              <a:off x="3357006" y="2215875"/>
              <a:ext cx="1542250" cy="7386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prstClr val="black"/>
                  </a:solidFill>
                </a:rPr>
                <a:t>Gluons and the Quark Sea at High Energies</a:t>
              </a:r>
            </a:p>
          </p:txBody>
        </p:sp>
      </p:grpSp>
      <p:sp>
        <p:nvSpPr>
          <p:cNvPr id="26" name="Text Box 38">
            <a:extLst>
              <a:ext uri="{FF2B5EF4-FFF2-40B4-BE49-F238E27FC236}">
                <a16:creationId xmlns:a16="http://schemas.microsoft.com/office/drawing/2014/main" id="{72EA7164-D289-A853-6F4E-6AA729426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8419" y="1922466"/>
            <a:ext cx="572067" cy="246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44" tIns="30772" rIns="61544" bIns="30772">
            <a:spAutoFit/>
          </a:bodyPr>
          <a:lstStyle/>
          <a:p>
            <a:pPr defTabSz="615554">
              <a:defRPr/>
            </a:pPr>
            <a:r>
              <a:rPr lang="en-US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2012</a:t>
            </a:r>
          </a:p>
        </p:txBody>
      </p:sp>
      <p:sp>
        <p:nvSpPr>
          <p:cNvPr id="30" name="Rectangle 4">
            <a:extLst>
              <a:ext uri="{FF2B5EF4-FFF2-40B4-BE49-F238E27FC236}">
                <a16:creationId xmlns:a16="http://schemas.microsoft.com/office/drawing/2014/main" id="{0D0D0AD7-A23E-CA4F-C3A1-56EA2C139D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0263" y="4339593"/>
            <a:ext cx="138564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b="1" dirty="0"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6EB4B53-B4D8-0F31-6046-1DE10E4120D6}"/>
              </a:ext>
            </a:extLst>
          </p:cNvPr>
          <p:cNvSpPr txBox="1"/>
          <p:nvPr/>
        </p:nvSpPr>
        <p:spPr>
          <a:xfrm>
            <a:off x="1004837" y="4306896"/>
            <a:ext cx="4972530" cy="14773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uFill>
                  <a:solidFill>
                    <a:srgbClr val="413E40"/>
                  </a:solidFill>
                </a:uFill>
                <a:ea typeface="ＭＳ Ｐゴシック"/>
                <a:cs typeface="Arial"/>
              </a:rPr>
              <a:t>“The science questions that an EIC will answer are central to completing an understanding of atoms as well as being integral to the agenda of nuclear physics today.” (2018)</a:t>
            </a:r>
            <a:endParaRPr lang="en-US" b="1" dirty="0">
              <a:cs typeface="Arial" panose="020B0604020202020204" pitchFamily="34" charset="0"/>
            </a:endParaRPr>
          </a:p>
        </p:txBody>
      </p:sp>
      <p:pic>
        <p:nvPicPr>
          <p:cNvPr id="35" name="Picture 2">
            <a:extLst>
              <a:ext uri="{FF2B5EF4-FFF2-40B4-BE49-F238E27FC236}">
                <a16:creationId xmlns:a16="http://schemas.microsoft.com/office/drawing/2014/main" id="{F40D6D1A-DE01-B328-35F0-BB6159851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4257" y="2175339"/>
            <a:ext cx="1206803" cy="1600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744B3E41-B281-E97F-A041-3673CEB9DA8B}"/>
              </a:ext>
            </a:extLst>
          </p:cNvPr>
          <p:cNvGrpSpPr/>
          <p:nvPr/>
        </p:nvGrpSpPr>
        <p:grpSpPr>
          <a:xfrm>
            <a:off x="5072612" y="2387650"/>
            <a:ext cx="1239485" cy="1535387"/>
            <a:chOff x="5134513" y="2818820"/>
            <a:chExt cx="1652649" cy="2047183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910FCFBC-658B-AC85-D905-81FAE38885E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34513" y="2818820"/>
              <a:ext cx="1525844" cy="19718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894197C-D237-5F27-2EBF-B997622AB948}"/>
                </a:ext>
              </a:extLst>
            </p:cNvPr>
            <p:cNvSpPr txBox="1"/>
            <p:nvPr/>
          </p:nvSpPr>
          <p:spPr>
            <a:xfrm>
              <a:off x="5279018" y="3067799"/>
              <a:ext cx="1206502" cy="16312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solidFill>
                    <a:prstClr val="black"/>
                  </a:solidFill>
                </a:rPr>
                <a:t>Major Nuclear Physics Facilities for the Next Decade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A76D339-604B-F9CF-05EC-9DFECB95C3DB}"/>
                </a:ext>
              </a:extLst>
            </p:cNvPr>
            <p:cNvSpPr txBox="1"/>
            <p:nvPr/>
          </p:nvSpPr>
          <p:spPr>
            <a:xfrm>
              <a:off x="5226485" y="2834671"/>
              <a:ext cx="88314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prstClr val="black"/>
                  </a:solidFill>
                </a:rPr>
                <a:t>NSAC 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DA01534-6E5D-D66F-B644-77C269B62061}"/>
                </a:ext>
              </a:extLst>
            </p:cNvPr>
            <p:cNvSpPr txBox="1"/>
            <p:nvPr/>
          </p:nvSpPr>
          <p:spPr>
            <a:xfrm>
              <a:off x="5260674" y="4527448"/>
              <a:ext cx="1526488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>
                  <a:solidFill>
                    <a:prstClr val="black"/>
                  </a:solidFill>
                </a:rPr>
                <a:t>March 14, 2013</a:t>
              </a:r>
            </a:p>
          </p:txBody>
        </p:sp>
      </p:grpSp>
      <p:pic>
        <p:nvPicPr>
          <p:cNvPr id="41" name="Picture 2">
            <a:extLst>
              <a:ext uri="{FF2B5EF4-FFF2-40B4-BE49-F238E27FC236}">
                <a16:creationId xmlns:a16="http://schemas.microsoft.com/office/drawing/2014/main" id="{300A28D8-05FD-8B60-E130-2728B63C3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0348" y="2607946"/>
            <a:ext cx="1186790" cy="15320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611EB44-8260-C075-57EB-619CCA8BF0D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2099" y="2854952"/>
            <a:ext cx="1221341" cy="1744772"/>
          </a:xfrm>
          <a:prstGeom prst="rect">
            <a:avLst/>
          </a:prstGeom>
        </p:spPr>
      </p:pic>
      <p:sp>
        <p:nvSpPr>
          <p:cNvPr id="43" name="Text Box 38">
            <a:extLst>
              <a:ext uri="{FF2B5EF4-FFF2-40B4-BE49-F238E27FC236}">
                <a16:creationId xmlns:a16="http://schemas.microsoft.com/office/drawing/2014/main" id="{9E116AD3-27B3-F0B4-2D49-379A5895A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8890" y="2961890"/>
            <a:ext cx="494148" cy="246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44" tIns="30772" rIns="61544" bIns="30772">
            <a:spAutoFit/>
          </a:bodyPr>
          <a:lstStyle/>
          <a:p>
            <a:pPr defTabSz="615554">
              <a:defRPr/>
            </a:pPr>
            <a:r>
              <a:rPr lang="en-US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2021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5E6BD3E6-60BC-E0F3-D216-AE578E89096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5012" y="3162534"/>
            <a:ext cx="1241108" cy="1604486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28F4ABFD-9AB2-B8D6-154A-234EF31BF583}"/>
              </a:ext>
            </a:extLst>
          </p:cNvPr>
          <p:cNvSpPr txBox="1"/>
          <p:nvPr/>
        </p:nvSpPr>
        <p:spPr>
          <a:xfrm>
            <a:off x="7222147" y="4547360"/>
            <a:ext cx="12089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cs typeface="Arial" panose="020B0604020202020204" pitchFamily="34" charset="0"/>
              </a:rPr>
              <a:t>arXiv:2103.05419</a:t>
            </a:r>
          </a:p>
        </p:txBody>
      </p:sp>
      <p:sp>
        <p:nvSpPr>
          <p:cNvPr id="47" name="Text Box 38">
            <a:extLst>
              <a:ext uri="{FF2B5EF4-FFF2-40B4-BE49-F238E27FC236}">
                <a16:creationId xmlns:a16="http://schemas.microsoft.com/office/drawing/2014/main" id="{DADF2C76-EF5C-9364-15EB-79031495D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9041" y="3204218"/>
            <a:ext cx="511731" cy="246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44" tIns="30772" rIns="61544" bIns="30772">
            <a:spAutoFit/>
          </a:bodyPr>
          <a:lstStyle/>
          <a:p>
            <a:pPr defTabSz="615554">
              <a:defRPr/>
            </a:pPr>
            <a:r>
              <a:rPr lang="en-US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5E32C38-C905-5FDB-BA25-97C6F8CF5B5A}"/>
              </a:ext>
            </a:extLst>
          </p:cNvPr>
          <p:cNvSpPr txBox="1"/>
          <p:nvPr/>
        </p:nvSpPr>
        <p:spPr>
          <a:xfrm>
            <a:off x="9117277" y="1427866"/>
            <a:ext cx="2765890" cy="17543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latin typeface="Arial"/>
                <a:cs typeface="Arial"/>
              </a:rPr>
              <a:t>“We recommend the expeditious completion of the EIC as the highest priority for facility construction.” (2023)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5534255E-2F59-122C-9875-BADFABB7050F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9052" y="3401855"/>
            <a:ext cx="1376443" cy="18099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33550F-2D09-156F-AE39-9D38FBB4A991}"/>
              </a:ext>
            </a:extLst>
          </p:cNvPr>
          <p:cNvSpPr txBox="1"/>
          <p:nvPr/>
        </p:nvSpPr>
        <p:spPr>
          <a:xfrm>
            <a:off x="225591" y="6139378"/>
            <a:ext cx="11968295" cy="716168"/>
          </a:xfrm>
          <a:prstGeom prst="rect">
            <a:avLst/>
          </a:prstGeom>
          <a:solidFill>
            <a:schemeClr val="tx2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EIC will be the only operating particle collider in the U.S. and the only large collider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to be built in the world in the next 20-30 years.</a:t>
            </a:r>
            <a:endParaRPr lang="en-US" sz="20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45" name="Slide Number Placeholder 1">
            <a:extLst>
              <a:ext uri="{FF2B5EF4-FFF2-40B4-BE49-F238E27FC236}">
                <a16:creationId xmlns:a16="http://schemas.microsoft.com/office/drawing/2014/main" id="{DFA3572C-BEC8-46B0-A6FC-76774B4E9E9F}"/>
              </a:ext>
            </a:extLst>
          </p:cNvPr>
          <p:cNvSpPr txBox="1">
            <a:spLocks/>
          </p:cNvSpPr>
          <p:nvPr/>
        </p:nvSpPr>
        <p:spPr>
          <a:xfrm>
            <a:off x="11451649" y="6533724"/>
            <a:ext cx="432486" cy="29404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latinLnBrk="0" hangingPunct="1">
              <a:defRPr sz="82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3A556B-7C63-244D-9B7C-B0EA8042B33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342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3487D-7C00-4965-B9F6-DF4413481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Facility Performance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9CE013-0016-4CCA-B555-49EDF1708E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0018" y="6316597"/>
            <a:ext cx="432487" cy="365125"/>
          </a:xfrm>
        </p:spPr>
        <p:txBody>
          <a:bodyPr/>
          <a:lstStyle/>
          <a:p>
            <a:fld id="{933A556B-7C63-244D-9B7C-B0EA8042B33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219660-8900-45DA-9409-D6C5645F0E16}"/>
              </a:ext>
            </a:extLst>
          </p:cNvPr>
          <p:cNvSpPr txBox="1">
            <a:spLocks/>
          </p:cNvSpPr>
          <p:nvPr/>
        </p:nvSpPr>
        <p:spPr>
          <a:xfrm>
            <a:off x="569148" y="4428566"/>
            <a:ext cx="6678408" cy="133882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chemeClr val="bg1"/>
                </a:solidFill>
                <a:cs typeface="Arial"/>
              </a:rPr>
              <a:t>The EIC design, project scope, and performance parameters address the requirements established by the U.S. Nuclear Science Advisory Committee (NSAC) Long Range Plans (2015 &amp; 2023) and endorsed by the U.S. National Academy of Sciences (2018).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CA9A1762-B27B-4AE0-9366-3FB924FA21FD}"/>
              </a:ext>
            </a:extLst>
          </p:cNvPr>
          <p:cNvSpPr txBox="1">
            <a:spLocks/>
          </p:cNvSpPr>
          <p:nvPr/>
        </p:nvSpPr>
        <p:spPr>
          <a:xfrm>
            <a:off x="461963" y="1246914"/>
            <a:ext cx="6892779" cy="2828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0050" indent="-16986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0238" indent="-173038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6986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7438" indent="-173038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6454775" algn="r"/>
              </a:tabLst>
            </a:pPr>
            <a:r>
              <a:rPr lang="en-US" sz="2000" dirty="0"/>
              <a:t>High Luminosity: L= 10</a:t>
            </a:r>
            <a:r>
              <a:rPr lang="en-US" sz="2000" baseline="30000" dirty="0"/>
              <a:t>33</a:t>
            </a:r>
            <a:r>
              <a:rPr lang="en-US" sz="2000" dirty="0"/>
              <a:t> – 10</a:t>
            </a:r>
            <a:r>
              <a:rPr lang="en-US" sz="2000" baseline="30000" dirty="0"/>
              <a:t>34</a:t>
            </a:r>
            <a:r>
              <a:rPr lang="en-US" sz="2000" dirty="0"/>
              <a:t>cm</a:t>
            </a:r>
            <a:r>
              <a:rPr lang="en-US" sz="2000" baseline="30000" dirty="0"/>
              <a:t>-2</a:t>
            </a:r>
            <a:r>
              <a:rPr lang="en-US" sz="2000" dirty="0"/>
              <a:t>sec</a:t>
            </a:r>
            <a:r>
              <a:rPr lang="en-US" sz="2000" baseline="30000" dirty="0"/>
              <a:t>-1</a:t>
            </a:r>
            <a:endParaRPr lang="en-US" sz="2000" dirty="0"/>
          </a:p>
          <a:p>
            <a:pPr>
              <a:tabLst>
                <a:tab pos="6454775" algn="r"/>
              </a:tabLst>
            </a:pPr>
            <a:r>
              <a:rPr lang="en-US" sz="2000" dirty="0"/>
              <a:t>Highly Polarized Beams:  70%</a:t>
            </a:r>
          </a:p>
          <a:p>
            <a:pPr>
              <a:tabLst>
                <a:tab pos="6454775" algn="r"/>
              </a:tabLst>
            </a:pPr>
            <a:r>
              <a:rPr lang="en-US" sz="2000" dirty="0"/>
              <a:t>Large Center of Mass Energy Range: E</a:t>
            </a:r>
            <a:r>
              <a:rPr lang="en-US" sz="2000" baseline="-25000" dirty="0"/>
              <a:t>cm</a:t>
            </a:r>
            <a:r>
              <a:rPr lang="en-US" sz="2000" dirty="0"/>
              <a:t> = 20 – 140 GeV</a:t>
            </a:r>
          </a:p>
          <a:p>
            <a:pPr>
              <a:tabLst>
                <a:tab pos="6454775" algn="r"/>
              </a:tabLst>
            </a:pPr>
            <a:r>
              <a:rPr lang="en-US" sz="2000" dirty="0"/>
              <a:t>Large Ion Species Range:  protons – Uranium</a:t>
            </a:r>
          </a:p>
          <a:p>
            <a:pPr>
              <a:tabLst>
                <a:tab pos="6454775" algn="r"/>
              </a:tabLst>
            </a:pPr>
            <a:r>
              <a:rPr lang="en-US" sz="2000" dirty="0"/>
              <a:t>Large Detector Acceptance and Good Background Conditions</a:t>
            </a:r>
          </a:p>
          <a:p>
            <a:pPr>
              <a:tabLst>
                <a:tab pos="6454775" algn="r"/>
              </a:tabLst>
            </a:pPr>
            <a:r>
              <a:rPr lang="en-US" sz="2000" dirty="0"/>
              <a:t>Possibility to implement a Second Interaction Region (IR)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EFFA42-AD80-49AE-AC64-40B6EC49C4B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2522" y="1060898"/>
            <a:ext cx="4518678" cy="470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491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AF08AF0-DBDD-06F1-0FAF-C6E855081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EIC Concept and Machine Parameters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92E715-839A-E4F4-B769-E9A84F90F4BE}"/>
              </a:ext>
            </a:extLst>
          </p:cNvPr>
          <p:cNvSpPr txBox="1"/>
          <p:nvPr/>
        </p:nvSpPr>
        <p:spPr>
          <a:xfrm>
            <a:off x="303559" y="3121570"/>
            <a:ext cx="7187155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600" b="1" i="1"/>
              <a:t>Accelerator Status in a glance:</a:t>
            </a:r>
          </a:p>
          <a:p>
            <a:pPr marL="401638" indent="-401638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sz="1600"/>
              <a:t>Polarized ion/proton source</a:t>
            </a:r>
          </a:p>
          <a:p>
            <a:pPr marL="401638" indent="-401638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sz="1600"/>
              <a:t>Ion injection and initial acceleration systems – </a:t>
            </a:r>
            <a:r>
              <a:rPr lang="en-US" sz="1600" err="1"/>
              <a:t>Linac</a:t>
            </a:r>
            <a:r>
              <a:rPr lang="en-US" sz="1600"/>
              <a:t> (200 MeV), Booster (1.5 GeV), AGS (25 GeV)</a:t>
            </a:r>
          </a:p>
          <a:p>
            <a:pPr marL="401638" indent="-401638">
              <a:spcAft>
                <a:spcPts val="300"/>
              </a:spcAft>
              <a:buBlip>
                <a:blip r:embed="rId2"/>
              </a:buBlip>
            </a:pPr>
            <a:r>
              <a:rPr lang="en-US" sz="1600"/>
              <a:t>Hadron Storage Ring (40-275 GeV) – </a:t>
            </a:r>
            <a:r>
              <a:rPr lang="en-US" sz="1600">
                <a:solidFill>
                  <a:srgbClr val="3A5C84"/>
                </a:solidFill>
              </a:rPr>
              <a:t>HSR</a:t>
            </a:r>
            <a:r>
              <a:rPr lang="en-US" sz="1600"/>
              <a:t> </a:t>
            </a:r>
          </a:p>
          <a:p>
            <a:pPr marL="401638" indent="-401638">
              <a:spcAft>
                <a:spcPts val="300"/>
              </a:spcAft>
              <a:buSzPct val="120000"/>
              <a:buBlip>
                <a:blip r:embed="rId3"/>
              </a:buBlip>
            </a:pPr>
            <a:r>
              <a:rPr lang="en-US" sz="1600"/>
              <a:t>Electron Pre-Injector (750 MeV </a:t>
            </a:r>
            <a:r>
              <a:rPr lang="en-US" sz="1600" err="1"/>
              <a:t>linac</a:t>
            </a:r>
            <a:r>
              <a:rPr lang="en-US" sz="1600"/>
              <a:t>) – </a:t>
            </a:r>
            <a:r>
              <a:rPr lang="en-US" sz="1600">
                <a:solidFill>
                  <a:srgbClr val="3A5C84"/>
                </a:solidFill>
              </a:rPr>
              <a:t>EPI</a:t>
            </a:r>
          </a:p>
          <a:p>
            <a:pPr marL="401638" indent="-401638">
              <a:spcAft>
                <a:spcPts val="300"/>
              </a:spcAft>
              <a:buSzPct val="120000"/>
              <a:buBlip>
                <a:blip r:embed="rId3"/>
              </a:buBlip>
            </a:pPr>
            <a:r>
              <a:rPr lang="en-US" sz="1600"/>
              <a:t>Electron Rapid Cycling Synchrotron (0.75 GeV – top energy) – </a:t>
            </a:r>
            <a:r>
              <a:rPr lang="en-US" sz="1600">
                <a:solidFill>
                  <a:srgbClr val="3A5C84"/>
                </a:solidFill>
              </a:rPr>
              <a:t>RCS</a:t>
            </a:r>
            <a:r>
              <a:rPr lang="en-US" sz="1600"/>
              <a:t>  </a:t>
            </a:r>
          </a:p>
          <a:p>
            <a:pPr marL="401638" indent="-401638">
              <a:spcAft>
                <a:spcPts val="300"/>
              </a:spcAft>
              <a:buSzPct val="120000"/>
              <a:buBlip>
                <a:blip r:embed="rId3"/>
              </a:buBlip>
            </a:pPr>
            <a:r>
              <a:rPr lang="en-US" sz="1600"/>
              <a:t>Electron Storage Ring (5 GeV – 18 GeV) – </a:t>
            </a:r>
            <a:r>
              <a:rPr lang="en-US" sz="1600">
                <a:solidFill>
                  <a:srgbClr val="3A5C84"/>
                </a:solidFill>
              </a:rPr>
              <a:t>ESR</a:t>
            </a:r>
            <a:r>
              <a:rPr lang="en-US" sz="1600"/>
              <a:t> </a:t>
            </a:r>
          </a:p>
          <a:p>
            <a:pPr marL="401638" indent="-401638">
              <a:spcAft>
                <a:spcPts val="300"/>
              </a:spcAft>
              <a:buSzPct val="120000"/>
              <a:buBlip>
                <a:blip r:embed="rId3"/>
              </a:buBlip>
            </a:pPr>
            <a:r>
              <a:rPr lang="en-US" altLang="zh-CN" sz="1600"/>
              <a:t>Interaction Region(s) – </a:t>
            </a:r>
            <a:r>
              <a:rPr lang="en-US" altLang="zh-CN" sz="1600">
                <a:solidFill>
                  <a:srgbClr val="3A5C84"/>
                </a:solidFill>
              </a:rPr>
              <a:t>IR</a:t>
            </a:r>
          </a:p>
          <a:p>
            <a:pPr marL="401638" indent="-401638">
              <a:spcAft>
                <a:spcPts val="300"/>
              </a:spcAft>
              <a:buSzPct val="120000"/>
              <a:buBlip>
                <a:blip r:embed="rId3"/>
              </a:buBlip>
            </a:pPr>
            <a:r>
              <a:rPr lang="en-US" sz="1600"/>
              <a:t>Hadron  Injection Cooling System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001EE3-E123-C191-FBC9-AD118314D76C}"/>
              </a:ext>
            </a:extLst>
          </p:cNvPr>
          <p:cNvSpPr/>
          <p:nvPr/>
        </p:nvSpPr>
        <p:spPr>
          <a:xfrm>
            <a:off x="303559" y="879974"/>
            <a:ext cx="7704367" cy="18928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i="1" dirty="0"/>
              <a:t>Ultimate EIC Performance Parameters: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High Luminosity: L= 10</a:t>
            </a:r>
            <a:r>
              <a:rPr lang="en-US" sz="1600" baseline="30000" dirty="0"/>
              <a:t>33</a:t>
            </a:r>
            <a:r>
              <a:rPr lang="en-US" sz="1600" dirty="0"/>
              <a:t> – 10</a:t>
            </a:r>
            <a:r>
              <a:rPr lang="en-US" sz="1600" baseline="30000" dirty="0"/>
              <a:t>34</a:t>
            </a:r>
            <a:r>
              <a:rPr lang="en-US" sz="1600" dirty="0"/>
              <a:t>cm</a:t>
            </a:r>
            <a:r>
              <a:rPr lang="en-US" sz="1600" baseline="30000" dirty="0"/>
              <a:t>-2</a:t>
            </a:r>
            <a:r>
              <a:rPr lang="en-US" sz="1600" dirty="0"/>
              <a:t>sec</a:t>
            </a:r>
            <a:r>
              <a:rPr lang="en-US" sz="1600" baseline="30000" dirty="0"/>
              <a:t>-1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Highly Polarized Beams:  70%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Large Center of Mass Energy Range: </a:t>
            </a:r>
            <a:r>
              <a:rPr lang="en-US" sz="1600" dirty="0" err="1"/>
              <a:t>Ecm</a:t>
            </a:r>
            <a:r>
              <a:rPr lang="en-US" sz="1600" dirty="0"/>
              <a:t> = 28 – 140 GeV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Large Ion Species Range:  protons – Uranium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Large Detector Forward Acceptance and  Low-Background Conditions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Possibility to Implement a Second Interaction Region (IR)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A130B4F7-623A-3A9E-567D-D411AE7DABD0}"/>
              </a:ext>
            </a:extLst>
          </p:cNvPr>
          <p:cNvSpPr txBox="1">
            <a:spLocks/>
          </p:cNvSpPr>
          <p:nvPr/>
        </p:nvSpPr>
        <p:spPr>
          <a:xfrm>
            <a:off x="11451649" y="6533724"/>
            <a:ext cx="432486" cy="29404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3A556B-7C63-244D-9B7C-B0EA8042B330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7D4309FE-1E4E-A674-14BC-64CC78D945B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5802" y="1159589"/>
            <a:ext cx="4816198" cy="471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82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27BD391B-092D-1DD5-BB21-F4D386638D63}"/>
              </a:ext>
            </a:extLst>
          </p:cNvPr>
          <p:cNvSpPr/>
          <p:nvPr/>
        </p:nvSpPr>
        <p:spPr>
          <a:xfrm>
            <a:off x="0" y="5078579"/>
            <a:ext cx="12192000" cy="14907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D106E4-D4A3-411A-96F9-541611F7D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13" y="170551"/>
            <a:ext cx="11499234" cy="62992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Detector Technical Baseline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C7F50E-EF92-91B6-06C2-774F59C36BF1}"/>
              </a:ext>
            </a:extLst>
          </p:cNvPr>
          <p:cNvSpPr txBox="1"/>
          <p:nvPr/>
        </p:nvSpPr>
        <p:spPr>
          <a:xfrm>
            <a:off x="376835" y="1050858"/>
            <a:ext cx="11610726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Aft>
                <a:spcPts val="600"/>
              </a:spcAft>
              <a:buClr>
                <a:srgbClr val="00B0F0"/>
              </a:buClr>
              <a:buFont typeface="Wingdings" pitchFamily="2" charset="2"/>
              <a:buChar char="§"/>
              <a:defRPr/>
            </a:pPr>
            <a:r>
              <a:rPr lang="en-US" dirty="0">
                <a:solidFill>
                  <a:srgbClr val="000000"/>
                </a:solidFill>
              </a:rPr>
              <a:t>Central Detector Baseline Technology choices completed in 2023</a:t>
            </a:r>
          </a:p>
          <a:p>
            <a:pPr marL="285750" lvl="0" indent="-285750">
              <a:spcAft>
                <a:spcPts val="600"/>
              </a:spcAft>
              <a:buClr>
                <a:srgbClr val="00B0F0"/>
              </a:buClr>
              <a:buFont typeface="Wingdings" pitchFamily="2" charset="2"/>
              <a:buChar char="§"/>
              <a:defRPr/>
            </a:pPr>
            <a:r>
              <a:rPr lang="en-US" dirty="0">
                <a:solidFill>
                  <a:srgbClr val="000000"/>
                </a:solidFill>
              </a:rPr>
              <a:t>Far-Forward/Far-Backward Baseline Technology choices completed (February 2024 IR Integration and Auxiliary Detectors preliminary design review)</a:t>
            </a:r>
          </a:p>
          <a:p>
            <a:pPr marL="742950" lvl="1" indent="-285750">
              <a:spcAft>
                <a:spcPts val="600"/>
              </a:spcAft>
              <a:buClr>
                <a:srgbClr val="00B0F0"/>
              </a:buClr>
              <a:buFont typeface="Wingdings" pitchFamily="2" charset="2"/>
              <a:buChar char="§"/>
            </a:pPr>
            <a:r>
              <a:rPr lang="en-US" sz="1600" dirty="0"/>
              <a:t>Aligned with the international </a:t>
            </a:r>
            <a:r>
              <a:rPr lang="en-US" sz="1600" dirty="0" err="1"/>
              <a:t>ePIC</a:t>
            </a:r>
            <a:r>
              <a:rPr lang="en-US" sz="1600" dirty="0"/>
              <a:t> collaboration interests and built on synergies with the central detector</a:t>
            </a:r>
          </a:p>
          <a:p>
            <a:pPr marL="285750" lvl="0" indent="-285750">
              <a:spcAft>
                <a:spcPts val="600"/>
              </a:spcAft>
              <a:buClr>
                <a:srgbClr val="00B0F0"/>
              </a:buClr>
              <a:buFont typeface="Wingdings" pitchFamily="2" charset="2"/>
              <a:buChar char="§"/>
              <a:defRPr/>
            </a:pPr>
            <a:r>
              <a:rPr lang="en-US" dirty="0">
                <a:solidFill>
                  <a:srgbClr val="000000"/>
                </a:solidFill>
              </a:rPr>
              <a:t>No significant technology decisions outstanding; emphasis shifted to documenting what-if alternate detector choices to mitigate risk caused by R&amp;D delays and/or dependencies.</a:t>
            </a:r>
          </a:p>
          <a:p>
            <a:pPr marL="285750" lvl="0" indent="-285750">
              <a:spcAft>
                <a:spcPts val="600"/>
              </a:spcAft>
              <a:buClr>
                <a:srgbClr val="00B0F0"/>
              </a:buClr>
              <a:buFont typeface="Wingdings" pitchFamily="2" charset="2"/>
              <a:buChar char="§"/>
              <a:defRPr/>
            </a:pPr>
            <a:r>
              <a:rPr lang="en-US" dirty="0"/>
              <a:t>Changes to the baseline technology are possible when there are in-kind opportunities and:</a:t>
            </a:r>
          </a:p>
          <a:p>
            <a:pPr marL="742950" lvl="1" indent="-285750">
              <a:spcAft>
                <a:spcPts val="600"/>
              </a:spcAft>
              <a:buClr>
                <a:srgbClr val="00B0F0"/>
              </a:buClr>
              <a:buFont typeface="Wingdings" pitchFamily="2" charset="2"/>
              <a:buChar char="§"/>
            </a:pPr>
            <a:r>
              <a:rPr lang="en-US" sz="1600" dirty="0"/>
              <a:t>Alternative detector technology meets requirements</a:t>
            </a:r>
          </a:p>
          <a:p>
            <a:pPr marL="742950" lvl="1" indent="-285750">
              <a:spcAft>
                <a:spcPts val="600"/>
              </a:spcAft>
              <a:buClr>
                <a:srgbClr val="00B0F0"/>
              </a:buClr>
              <a:buFont typeface="Wingdings" pitchFamily="2" charset="2"/>
              <a:buChar char="§"/>
            </a:pPr>
            <a:r>
              <a:rPr lang="en-US" sz="1600" dirty="0"/>
              <a:t>No adverse impact on schedule, risk, and subsystem interfaces</a:t>
            </a:r>
          </a:p>
          <a:p>
            <a:pPr marL="742950" lvl="1" indent="-285750">
              <a:spcAft>
                <a:spcPts val="600"/>
              </a:spcAft>
              <a:buClr>
                <a:srgbClr val="00B0F0"/>
              </a:buClr>
              <a:buFont typeface="Wingdings" pitchFamily="2" charset="2"/>
              <a:buChar char="§"/>
            </a:pPr>
            <a:r>
              <a:rPr lang="en-US" sz="1600" dirty="0"/>
              <a:t>Positive cost impact due including an agreement for in-kind contributions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BCB8BA02-2439-435A-A045-FA3964A9F1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37315" y="6591136"/>
            <a:ext cx="432486" cy="294041"/>
          </a:xfrm>
        </p:spPr>
        <p:txBody>
          <a:bodyPr/>
          <a:lstStyle/>
          <a:p>
            <a:fld id="{933A556B-7C63-244D-9B7C-B0EA8042B330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EE809F5-9DB9-D4F5-792E-A0E35C5E58EF}"/>
              </a:ext>
            </a:extLst>
          </p:cNvPr>
          <p:cNvGrpSpPr/>
          <p:nvPr/>
        </p:nvGrpSpPr>
        <p:grpSpPr>
          <a:xfrm>
            <a:off x="0" y="4579065"/>
            <a:ext cx="12192000" cy="2387165"/>
            <a:chOff x="0" y="2918221"/>
            <a:chExt cx="12192000" cy="1500107"/>
          </a:xfrm>
          <a:noFill/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8B741E1-A31F-FCE1-B065-D55D9F4D4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348172"/>
              <a:ext cx="12192000" cy="691216"/>
            </a:xfrm>
            <a:prstGeom prst="rect">
              <a:avLst/>
            </a:prstGeom>
            <a:grpFill/>
          </p:spPr>
        </p:pic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588F5C4C-3469-247A-B404-9F285CC387BF}"/>
                </a:ext>
              </a:extLst>
            </p:cNvPr>
            <p:cNvCxnSpPr>
              <a:cxnSpLocks/>
            </p:cNvCxnSpPr>
            <p:nvPr/>
          </p:nvCxnSpPr>
          <p:spPr>
            <a:xfrm>
              <a:off x="9775372" y="3348172"/>
              <a:ext cx="301187" cy="294914"/>
            </a:xfrm>
            <a:prstGeom prst="straightConnector1">
              <a:avLst/>
            </a:prstGeom>
            <a:grpFill/>
            <a:ln w="635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13833C4-849D-79FF-4DF2-D006CE7C86AB}"/>
                </a:ext>
              </a:extLst>
            </p:cNvPr>
            <p:cNvSpPr txBox="1"/>
            <p:nvPr/>
          </p:nvSpPr>
          <p:spPr>
            <a:xfrm>
              <a:off x="9405257" y="3153228"/>
              <a:ext cx="611065" cy="24622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Dipoles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DD613376-3FB2-CFC1-9A83-293D5831E9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405257" y="3348172"/>
              <a:ext cx="249640" cy="282187"/>
            </a:xfrm>
            <a:prstGeom prst="straightConnector1">
              <a:avLst/>
            </a:prstGeom>
            <a:grpFill/>
            <a:ln w="635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C251B71-57DD-D668-2CF7-50E99D8957C3}"/>
                </a:ext>
              </a:extLst>
            </p:cNvPr>
            <p:cNvSpPr txBox="1"/>
            <p:nvPr/>
          </p:nvSpPr>
          <p:spPr>
            <a:xfrm>
              <a:off x="10016322" y="4002102"/>
              <a:ext cx="901209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Zero Degree</a:t>
              </a:r>
            </a:p>
            <a:p>
              <a:pPr algn="ctr"/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Calorimeter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D46C562-9B52-5D7E-9D9A-FF9A4D2303B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016322" y="3799114"/>
              <a:ext cx="172707" cy="296274"/>
            </a:xfrm>
            <a:prstGeom prst="straightConnector1">
              <a:avLst/>
            </a:prstGeom>
            <a:grpFill/>
            <a:ln w="635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8E491D5-0374-23B9-8168-39D65384D66C}"/>
                </a:ext>
              </a:extLst>
            </p:cNvPr>
            <p:cNvSpPr txBox="1"/>
            <p:nvPr/>
          </p:nvSpPr>
          <p:spPr>
            <a:xfrm>
              <a:off x="8344370" y="3991481"/>
              <a:ext cx="1029448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Off Momentum</a:t>
              </a:r>
            </a:p>
            <a:p>
              <a:pPr algn="ctr"/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Detectors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89075C3-D905-0EF2-FE4B-3E925006CA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08143" y="3817511"/>
              <a:ext cx="59521" cy="274607"/>
            </a:xfrm>
            <a:prstGeom prst="straightConnector1">
              <a:avLst/>
            </a:prstGeom>
            <a:grpFill/>
            <a:ln w="635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A8A9B391-2B79-7D62-6991-D72466D8506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830926" y="3817511"/>
              <a:ext cx="28168" cy="265140"/>
            </a:xfrm>
            <a:prstGeom prst="straightConnector1">
              <a:avLst/>
            </a:prstGeom>
            <a:grpFill/>
            <a:ln w="635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493E2361-0143-1DB0-34E5-65EF9D7D86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08029" y="3806626"/>
              <a:ext cx="59521" cy="274607"/>
            </a:xfrm>
            <a:prstGeom prst="straightConnector1">
              <a:avLst/>
            </a:prstGeom>
            <a:grpFill/>
            <a:ln w="635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C3EF90C2-22EB-AB2E-C7E9-1DDC8F4089F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730812" y="3806626"/>
              <a:ext cx="28168" cy="265140"/>
            </a:xfrm>
            <a:prstGeom prst="straightConnector1">
              <a:avLst/>
            </a:prstGeom>
            <a:grpFill/>
            <a:ln w="635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AEC7647-3A61-8DF4-E862-2B532CC53A78}"/>
                </a:ext>
              </a:extLst>
            </p:cNvPr>
            <p:cNvSpPr txBox="1"/>
            <p:nvPr/>
          </p:nvSpPr>
          <p:spPr>
            <a:xfrm>
              <a:off x="9493754" y="4007520"/>
              <a:ext cx="596637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Roman</a:t>
              </a:r>
            </a:p>
            <a:p>
              <a:pPr algn="ctr"/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Pots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7ECCC7C-D0A1-939A-653D-7689B23E5C73}"/>
                </a:ext>
              </a:extLst>
            </p:cNvPr>
            <p:cNvSpPr txBox="1"/>
            <p:nvPr/>
          </p:nvSpPr>
          <p:spPr>
            <a:xfrm>
              <a:off x="7805056" y="3050645"/>
              <a:ext cx="881973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Far Forward</a:t>
              </a:r>
            </a:p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SC Magnets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7352463E-4BDE-86BA-4D19-7E9D9EBAD36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57457" y="3362600"/>
              <a:ext cx="249640" cy="282187"/>
            </a:xfrm>
            <a:prstGeom prst="straightConnector1">
              <a:avLst/>
            </a:prstGeom>
            <a:grpFill/>
            <a:ln w="635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DDB538B-98FB-9175-F9AF-3A91365DC923}"/>
                </a:ext>
              </a:extLst>
            </p:cNvPr>
            <p:cNvSpPr txBox="1"/>
            <p:nvPr/>
          </p:nvSpPr>
          <p:spPr>
            <a:xfrm>
              <a:off x="6940717" y="2918221"/>
              <a:ext cx="864339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B0 Magnets</a:t>
              </a:r>
            </a:p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&amp; Detectors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244E463A-16D4-04D8-4806-179D32A012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02251" y="3261063"/>
              <a:ext cx="156126" cy="315889"/>
            </a:xfrm>
            <a:prstGeom prst="straightConnector1">
              <a:avLst/>
            </a:prstGeom>
            <a:grpFill/>
            <a:ln w="635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28272E5-F61E-E49C-C6F6-C2F6F1B97A33}"/>
                </a:ext>
              </a:extLst>
            </p:cNvPr>
            <p:cNvSpPr txBox="1"/>
            <p:nvPr/>
          </p:nvSpPr>
          <p:spPr>
            <a:xfrm>
              <a:off x="5064058" y="2979963"/>
              <a:ext cx="881973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Rear</a:t>
              </a:r>
            </a:p>
            <a:p>
              <a:pPr algn="ctr"/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SC Magnets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AEBB03E1-D586-A0C9-E26B-436115D2079F}"/>
                </a:ext>
              </a:extLst>
            </p:cNvPr>
            <p:cNvCxnSpPr>
              <a:cxnSpLocks/>
            </p:cNvCxnSpPr>
            <p:nvPr/>
          </p:nvCxnSpPr>
          <p:spPr>
            <a:xfrm>
              <a:off x="5482771" y="3315794"/>
              <a:ext cx="80333" cy="280997"/>
            </a:xfrm>
            <a:prstGeom prst="straightConnector1">
              <a:avLst/>
            </a:prstGeom>
            <a:grpFill/>
            <a:ln w="635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26" name="Picture 25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BD2ED9A3-2040-95C4-5AAD-6981F02C35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37826" y="3429000"/>
              <a:ext cx="330690" cy="237913"/>
            </a:xfrm>
            <a:prstGeom prst="rect">
              <a:avLst/>
            </a:prstGeom>
            <a:grpFill/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3F7F8D3-7709-1F5B-F32E-110DD42A3AB1}"/>
                </a:ext>
              </a:extLst>
            </p:cNvPr>
            <p:cNvSpPr txBox="1"/>
            <p:nvPr/>
          </p:nvSpPr>
          <p:spPr>
            <a:xfrm>
              <a:off x="3034703" y="4018218"/>
              <a:ext cx="652743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Low Q</a:t>
              </a:r>
              <a:r>
                <a:rPr lang="en-US" sz="10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  <a:p>
              <a:pPr algn="ctr"/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Taggers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8E92D489-C719-2BF4-AF78-B585A4337E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80697" y="3791146"/>
              <a:ext cx="401154" cy="313193"/>
            </a:xfrm>
            <a:prstGeom prst="straightConnector1">
              <a:avLst/>
            </a:prstGeom>
            <a:grpFill/>
            <a:ln w="635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598CEB2D-D633-AE2C-6058-6F161416055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736233" y="3804089"/>
              <a:ext cx="599839" cy="300250"/>
            </a:xfrm>
            <a:prstGeom prst="straightConnector1">
              <a:avLst/>
            </a:prstGeom>
            <a:grpFill/>
            <a:ln w="635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7C02743-C028-D0AE-BE76-90F6C1F53516}"/>
                </a:ext>
              </a:extLst>
            </p:cNvPr>
            <p:cNvSpPr txBox="1"/>
            <p:nvPr/>
          </p:nvSpPr>
          <p:spPr>
            <a:xfrm>
              <a:off x="3167677" y="2966258"/>
              <a:ext cx="838691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pC</a:t>
              </a: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Hadron</a:t>
              </a:r>
            </a:p>
            <a:p>
              <a:pPr algn="ctr"/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Polarimeter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DF9EE403-C0C9-3859-DBCD-1155C7384078}"/>
                </a:ext>
              </a:extLst>
            </p:cNvPr>
            <p:cNvCxnSpPr>
              <a:cxnSpLocks/>
            </p:cNvCxnSpPr>
            <p:nvPr/>
          </p:nvCxnSpPr>
          <p:spPr>
            <a:xfrm>
              <a:off x="3564748" y="3302089"/>
              <a:ext cx="80333" cy="280997"/>
            </a:xfrm>
            <a:prstGeom prst="straightConnector1">
              <a:avLst/>
            </a:prstGeom>
            <a:grpFill/>
            <a:ln w="635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7AEC75A-1F77-2570-04CC-B717E5DB9274}"/>
                </a:ext>
              </a:extLst>
            </p:cNvPr>
            <p:cNvSpPr/>
            <p:nvPr/>
          </p:nvSpPr>
          <p:spPr>
            <a:xfrm>
              <a:off x="388413" y="3666913"/>
              <a:ext cx="1073901" cy="120605"/>
            </a:xfrm>
            <a:prstGeom prst="rect">
              <a:avLst/>
            </a:prstGeom>
            <a:grpFill/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F9F10A9-C9D6-2FB2-C7C4-809C3EADCAA7}"/>
                </a:ext>
              </a:extLst>
            </p:cNvPr>
            <p:cNvSpPr txBox="1"/>
            <p:nvPr/>
          </p:nvSpPr>
          <p:spPr>
            <a:xfrm>
              <a:off x="495304" y="3060972"/>
              <a:ext cx="830677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Luminosity </a:t>
              </a:r>
            </a:p>
            <a:p>
              <a:pPr algn="ctr"/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Monitor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CCDBF43B-C7FD-2152-A63E-004BEABE2846}"/>
                </a:ext>
              </a:extLst>
            </p:cNvPr>
            <p:cNvCxnSpPr>
              <a:cxnSpLocks/>
            </p:cNvCxnSpPr>
            <p:nvPr/>
          </p:nvCxnSpPr>
          <p:spPr>
            <a:xfrm>
              <a:off x="888367" y="3396803"/>
              <a:ext cx="80333" cy="280997"/>
            </a:xfrm>
            <a:prstGeom prst="straightConnector1">
              <a:avLst/>
            </a:prstGeom>
            <a:grpFill/>
            <a:ln w="635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6886199-323E-4578-6E21-71434106825D}"/>
                </a:ext>
              </a:extLst>
            </p:cNvPr>
            <p:cNvSpPr txBox="1"/>
            <p:nvPr/>
          </p:nvSpPr>
          <p:spPr>
            <a:xfrm>
              <a:off x="2010620" y="3023922"/>
              <a:ext cx="587019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Photon</a:t>
              </a:r>
            </a:p>
            <a:p>
              <a:pPr algn="ctr"/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Beam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545103B7-9B6B-A9A9-F68B-884A86263F8B}"/>
                </a:ext>
              </a:extLst>
            </p:cNvPr>
            <p:cNvCxnSpPr>
              <a:cxnSpLocks/>
            </p:cNvCxnSpPr>
            <p:nvPr/>
          </p:nvCxnSpPr>
          <p:spPr>
            <a:xfrm>
              <a:off x="2285832" y="3318270"/>
              <a:ext cx="83613" cy="416834"/>
            </a:xfrm>
            <a:prstGeom prst="straightConnector1">
              <a:avLst/>
            </a:prstGeom>
            <a:grpFill/>
            <a:ln w="635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C6B3A2E-A5CD-7317-0674-05E496E161C4}"/>
                </a:ext>
              </a:extLst>
            </p:cNvPr>
            <p:cNvSpPr txBox="1"/>
            <p:nvPr/>
          </p:nvSpPr>
          <p:spPr>
            <a:xfrm>
              <a:off x="3849624" y="3421817"/>
              <a:ext cx="1319592" cy="24622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>
                <a:buClr>
                  <a:srgbClr val="FFFF00"/>
                </a:buClr>
                <a:buSzPct val="200000"/>
              </a:pPr>
              <a:r>
                <a:rPr lang="en-US" sz="1000" dirty="0">
                  <a:solidFill>
                    <a:srgbClr val="FFFF00"/>
                  </a:solidFill>
                </a:rPr>
                <a:t>Hadron Storage Ring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6283651-62F7-4A76-F687-3884670EA4A7}"/>
                </a:ext>
              </a:extLst>
            </p:cNvPr>
            <p:cNvSpPr txBox="1"/>
            <p:nvPr/>
          </p:nvSpPr>
          <p:spPr>
            <a:xfrm>
              <a:off x="10546943" y="3403576"/>
              <a:ext cx="1367682" cy="24622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>
                <a:buClr>
                  <a:srgbClr val="FFFF00"/>
                </a:buClr>
                <a:buSzPct val="200000"/>
              </a:pPr>
              <a:r>
                <a:rPr lang="en-US" sz="1000" dirty="0">
                  <a:solidFill>
                    <a:srgbClr val="FF8AD8"/>
                  </a:solidFill>
                </a:rPr>
                <a:t>Electron Storage Ring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1163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E0197-0FFC-84D1-DECB-3DF4901CC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Japanese Groups in EIC</a:t>
            </a:r>
          </a:p>
        </p:txBody>
      </p:sp>
      <p:sp>
        <p:nvSpPr>
          <p:cNvPr id="3" name="コンテンツ プレースホルダー 4">
            <a:extLst>
              <a:ext uri="{FF2B5EF4-FFF2-40B4-BE49-F238E27FC236}">
                <a16:creationId xmlns:a16="http://schemas.microsoft.com/office/drawing/2014/main" id="{CD9AB10C-A48C-54F0-5417-9928D91689D7}"/>
              </a:ext>
            </a:extLst>
          </p:cNvPr>
          <p:cNvSpPr txBox="1">
            <a:spLocks/>
          </p:cNvSpPr>
          <p:nvPr/>
        </p:nvSpPr>
        <p:spPr>
          <a:xfrm>
            <a:off x="461963" y="640913"/>
            <a:ext cx="11521280" cy="621708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0375" indent="-2333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7388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1413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kumimoji="1" lang="en-US" altLang="ja-JP" sz="1400" dirty="0"/>
              <a:t>2015.4: EIC Letter of Interest from Asian countries 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ja-JP" sz="1200" dirty="0"/>
              <a:t>20 participants from Japan: RIKEN, Yamagata, Tokyo Tech, Juntendo, KEK, </a:t>
            </a:r>
            <a:r>
              <a:rPr lang="en-US" altLang="ja-JP" sz="1200" dirty="0" err="1"/>
              <a:t>Kyorin</a:t>
            </a:r>
            <a:r>
              <a:rPr lang="en-US" altLang="ja-JP" sz="1200" dirty="0"/>
              <a:t>, Kyoto, Niigata, Tohoku, Tokyo Science </a:t>
            </a:r>
          </a:p>
          <a:p>
            <a:pPr>
              <a:buFont typeface="Wingdings" pitchFamily="2" charset="2"/>
              <a:buChar char="§"/>
            </a:pPr>
            <a:r>
              <a:rPr lang="en-US" altLang="ja-JP" sz="1400" dirty="0"/>
              <a:t>2019: Science Council of Japan Master Plan 2020 proposal of EIC 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ja-JP" sz="1200" dirty="0"/>
              <a:t>Collaboration including nuclear-physics community and high-energy community 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ja-JP" sz="1200" dirty="0"/>
              <a:t>Core institutions: Yamagata and RIKEN 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ja-JP" sz="1200" dirty="0"/>
              <a:t>Participating institutions: Kobe, Nihon, KEK, etc. </a:t>
            </a:r>
          </a:p>
          <a:p>
            <a:pPr>
              <a:buFont typeface="Wingdings" pitchFamily="2" charset="2"/>
              <a:buChar char="§"/>
            </a:pPr>
            <a:r>
              <a:rPr lang="en-US" altLang="ja-JP" sz="1400" dirty="0"/>
              <a:t>2020: Yellow Report </a:t>
            </a:r>
          </a:p>
          <a:p>
            <a:pPr>
              <a:buFont typeface="Wingdings" pitchFamily="2" charset="2"/>
              <a:buChar char="§"/>
            </a:pPr>
            <a:r>
              <a:rPr lang="en-US" altLang="ja-JP" sz="1400" dirty="0"/>
              <a:t>2020.5: eRD27 “developing a high resolution ZDC for the EIC”</a:t>
            </a:r>
          </a:p>
          <a:p>
            <a:pPr>
              <a:buFont typeface="Wingdings" pitchFamily="2" charset="2"/>
              <a:buChar char="§"/>
            </a:pPr>
            <a:r>
              <a:rPr kumimoji="1" lang="en-US" altLang="ja-JP" sz="1400" dirty="0"/>
              <a:t>2020.11: Expression of Interest (EOI) from EIC-Japan </a:t>
            </a:r>
          </a:p>
          <a:p>
            <a:pPr>
              <a:buFont typeface="Wingdings" pitchFamily="2" charset="2"/>
              <a:buChar char="§"/>
            </a:pPr>
            <a:r>
              <a:rPr lang="en-US" altLang="ja-JP" sz="1400" dirty="0"/>
              <a:t>2021.3-12: Call for detector proposal from the EIC project 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ja-JP" sz="1200" dirty="0"/>
              <a:t>EIC-Japan group participates in the ECCE detector consortium </a:t>
            </a:r>
            <a:endParaRPr lang="ja-JP" altLang="en-US" sz="1200"/>
          </a:p>
          <a:p>
            <a:pPr>
              <a:buFont typeface="Wingdings" pitchFamily="2" charset="2"/>
              <a:buChar char="§"/>
            </a:pPr>
            <a:r>
              <a:rPr lang="en-US" altLang="ja-JP" sz="1400" dirty="0"/>
              <a:t>2022: Science Council of Japan “Medium- and Long-term Research Strategy for Science” 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ja-JP" sz="1200" dirty="0"/>
              <a:t>EIC project proposal to be submitted as a part of the High-Energy QCD Frontier Initiative </a:t>
            </a:r>
          </a:p>
          <a:p>
            <a:pPr>
              <a:buFont typeface="Wingdings" pitchFamily="2" charset="2"/>
              <a:buChar char="§"/>
            </a:pPr>
            <a:r>
              <a:rPr lang="en-US" altLang="ja-JP" sz="1400" dirty="0"/>
              <a:t>2023 10 Institutions joined </a:t>
            </a:r>
            <a:r>
              <a:rPr lang="en-US" altLang="ja-JP" sz="1400" dirty="0" err="1"/>
              <a:t>ePIC</a:t>
            </a:r>
            <a:r>
              <a:rPr lang="en-US" altLang="ja-JP" sz="1400" dirty="0"/>
              <a:t>, </a:t>
            </a:r>
            <a:r>
              <a:rPr lang="en-US" sz="1400" b="0" i="0" u="none" strike="noStrike" dirty="0">
                <a:effectLst/>
              </a:rPr>
              <a:t>Tohoku University</a:t>
            </a:r>
            <a:r>
              <a:rPr lang="en-US" altLang="ja-JP" sz="1400" dirty="0"/>
              <a:t> asking member ship right now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ja-JP" sz="1200" dirty="0"/>
              <a:t>Japanese Colleagues hold important positions</a:t>
            </a:r>
          </a:p>
          <a:p>
            <a:pPr lvl="1">
              <a:buFont typeface="Wingdings" pitchFamily="2" charset="2"/>
              <a:buChar char="§"/>
            </a:pPr>
            <a:r>
              <a:rPr lang="en-US" sz="1200" b="0" i="0" u="none" strike="noStrike" dirty="0">
                <a:effectLst/>
              </a:rPr>
              <a:t>T. </a:t>
            </a:r>
            <a:r>
              <a:rPr lang="en-US" sz="1200" b="0" i="0" u="none" strike="noStrike" dirty="0" err="1">
                <a:effectLst/>
              </a:rPr>
              <a:t>Gunji</a:t>
            </a:r>
            <a:r>
              <a:rPr lang="en-US" sz="1200" b="0" i="0" u="none" strike="noStrike" dirty="0">
                <a:effectLst/>
              </a:rPr>
              <a:t> (Tokyo) as </a:t>
            </a:r>
            <a:r>
              <a:rPr lang="en-US" sz="1200" b="0" i="0" u="none" strike="noStrike" dirty="0" err="1">
                <a:effectLst/>
              </a:rPr>
              <a:t>ePIC</a:t>
            </a:r>
            <a:r>
              <a:rPr lang="en-US" sz="1200" b="0" i="0" u="none" strike="noStrike" dirty="0">
                <a:effectLst/>
              </a:rPr>
              <a:t> Executive Board member</a:t>
            </a:r>
          </a:p>
          <a:p>
            <a:pPr lvl="1">
              <a:buFont typeface="Wingdings" pitchFamily="2" charset="2"/>
              <a:buChar char="§"/>
            </a:pPr>
            <a:r>
              <a:rPr lang="en-US" sz="1200" b="0" i="0" u="none" strike="noStrike" dirty="0">
                <a:effectLst/>
              </a:rPr>
              <a:t>Y. Goto (RIKEN) as </a:t>
            </a:r>
            <a:r>
              <a:rPr lang="en-US" sz="1200" b="0" i="0" u="none" strike="noStrike" dirty="0" err="1">
                <a:effectLst/>
              </a:rPr>
              <a:t>ePIC</a:t>
            </a:r>
            <a:r>
              <a:rPr lang="en-US" sz="1200" b="0" i="0" u="none" strike="noStrike" dirty="0">
                <a:effectLst/>
              </a:rPr>
              <a:t> Far-Forward (ZDC) Co-D</a:t>
            </a:r>
            <a:r>
              <a:rPr lang="en-US" sz="1000" b="0" i="0" u="none" strike="noStrike" dirty="0">
                <a:effectLst/>
              </a:rPr>
              <a:t>etector</a:t>
            </a:r>
            <a:r>
              <a:rPr lang="en-US" sz="1200" b="0" i="0" u="none" strike="noStrike" dirty="0">
                <a:effectLst/>
              </a:rPr>
              <a:t> S</a:t>
            </a:r>
            <a:r>
              <a:rPr lang="en-US" sz="1000" b="0" i="0" u="none" strike="noStrike" dirty="0">
                <a:effectLst/>
              </a:rPr>
              <a:t>ubsystem</a:t>
            </a:r>
            <a:r>
              <a:rPr lang="en-US" sz="1200" b="0" i="0" u="none" strike="noStrike" dirty="0">
                <a:effectLst/>
              </a:rPr>
              <a:t> T</a:t>
            </a:r>
            <a:r>
              <a:rPr lang="en-US" sz="1000" b="0" i="0" u="none" strike="noStrike" dirty="0">
                <a:effectLst/>
              </a:rPr>
              <a:t>echnical</a:t>
            </a:r>
            <a:r>
              <a:rPr lang="en-US" sz="1200" b="0" i="0" u="none" strike="noStrike" dirty="0">
                <a:effectLst/>
              </a:rPr>
              <a:t> C</a:t>
            </a:r>
            <a:r>
              <a:rPr lang="en-US" sz="1000" b="0" i="0" u="none" strike="noStrike" dirty="0">
                <a:effectLst/>
              </a:rPr>
              <a:t>oordinator</a:t>
            </a:r>
            <a:r>
              <a:rPr lang="en-US" sz="1200" b="0" i="0" u="none" strike="noStrike" dirty="0">
                <a:effectLst/>
              </a:rPr>
              <a:t> </a:t>
            </a:r>
          </a:p>
          <a:p>
            <a:pPr lvl="1">
              <a:buFont typeface="Wingdings" pitchFamily="2" charset="2"/>
              <a:buChar char="§"/>
            </a:pPr>
            <a:r>
              <a:rPr lang="en-US" sz="1200" b="0" i="0" u="none" strike="noStrike" dirty="0">
                <a:effectLst/>
              </a:rPr>
              <a:t>S. Yano (Hiroshima) as </a:t>
            </a:r>
            <a:r>
              <a:rPr lang="en-US" sz="1200" b="0" i="0" u="none" strike="noStrike" dirty="0" err="1">
                <a:effectLst/>
              </a:rPr>
              <a:t>ePIC</a:t>
            </a:r>
            <a:r>
              <a:rPr lang="en-US" sz="1200" b="0" i="0" u="none" strike="noStrike" dirty="0">
                <a:effectLst/>
              </a:rPr>
              <a:t> TOF Deputy D</a:t>
            </a:r>
            <a:r>
              <a:rPr lang="en-US" sz="1000" b="0" i="0" u="none" strike="noStrike" dirty="0">
                <a:effectLst/>
              </a:rPr>
              <a:t>etector</a:t>
            </a:r>
            <a:r>
              <a:rPr lang="en-US" sz="1200" b="0" i="0" u="none" strike="noStrike" dirty="0">
                <a:effectLst/>
              </a:rPr>
              <a:t> S</a:t>
            </a:r>
            <a:r>
              <a:rPr lang="en-US" sz="1000" b="0" i="0" u="none" strike="noStrike" dirty="0">
                <a:effectLst/>
              </a:rPr>
              <a:t>ubsystem</a:t>
            </a:r>
            <a:r>
              <a:rPr lang="en-US" sz="1200" b="0" i="0" u="none" strike="noStrike" dirty="0">
                <a:effectLst/>
              </a:rPr>
              <a:t> L</a:t>
            </a:r>
            <a:r>
              <a:rPr lang="en-US" sz="1000" b="0" i="0" u="none" strike="noStrike" dirty="0">
                <a:effectLst/>
              </a:rPr>
              <a:t>eader</a:t>
            </a:r>
          </a:p>
          <a:p>
            <a:pPr lvl="1">
              <a:buFont typeface="Wingdings" pitchFamily="2" charset="2"/>
              <a:buChar char="§"/>
            </a:pPr>
            <a:r>
              <a:rPr lang="en-US" sz="1200" b="0" i="0" u="none" strike="noStrike" dirty="0">
                <a:effectLst/>
              </a:rPr>
              <a:t>R. Seidel (RIKEN) as </a:t>
            </a:r>
            <a:r>
              <a:rPr lang="en-US" sz="1200" b="0" i="0" u="none" strike="noStrike" dirty="0" err="1">
                <a:effectLst/>
              </a:rPr>
              <a:t>ePIC</a:t>
            </a:r>
            <a:r>
              <a:rPr lang="en-US" sz="1200" b="0" i="0" u="none" strike="noStrike" dirty="0">
                <a:effectLst/>
              </a:rPr>
              <a:t> Semi-inclusive DIS physics working group convener</a:t>
            </a:r>
          </a:p>
          <a:p>
            <a:pPr>
              <a:buFont typeface="Wingdings" pitchFamily="2" charset="2"/>
              <a:buChar char="§"/>
            </a:pPr>
            <a:r>
              <a:rPr lang="en-US" altLang="ja-JP" sz="1400" dirty="0"/>
              <a:t>2024 </a:t>
            </a:r>
            <a:r>
              <a:rPr lang="en-US" sz="1400" b="0" i="0" u="none" strike="noStrike" dirty="0">
                <a:effectLst/>
              </a:rPr>
              <a:t>RIKEN and University consortium (the University of Tokyo &amp; Osaka University) submitted EIC proposal for funding to MEXT</a:t>
            </a:r>
          </a:p>
          <a:p>
            <a:pPr marL="0" indent="0" algn="l">
              <a:buNone/>
            </a:pPr>
            <a:r>
              <a:rPr lang="en-US" sz="1400" b="1" i="1" u="none" strike="noStrike" dirty="0">
                <a:effectLst/>
                <a:latin typeface="tahoma" panose="020B0604030504040204" pitchFamily="34" charset="0"/>
              </a:rPr>
              <a:t>In Summary:</a:t>
            </a:r>
          </a:p>
          <a:p>
            <a:pPr marL="0" indent="0" algn="l">
              <a:buNone/>
            </a:pPr>
            <a:r>
              <a:rPr lang="en-US" sz="1400" b="0" i="1" u="none" strike="noStrike" dirty="0">
                <a:effectLst/>
                <a:latin typeface="tahoma" panose="020B0604030504040204" pitchFamily="34" charset="0"/>
              </a:rPr>
              <a:t>The EIC project anticipates significant contributions from Japan, drawing on expertise in nuclear physics and experience at RHIC, J-PARC, RIBF, etc. Japanese researchers will bring innovative detector technologies, advanced data analysis techniques, and unique insights into EIC physics from low-energy to high-energy nuclear physics, potentially leading to groundbreaking discoveries in nuclear physics. </a:t>
            </a:r>
            <a:endParaRPr lang="en-US" sz="1400" b="0" i="0" u="none" strike="noStrike" dirty="0">
              <a:effectLst/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375130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_NSLS-II">
      <a:dk1>
        <a:srgbClr val="000000"/>
      </a:dk1>
      <a:lt1>
        <a:srgbClr val="FFFFFF"/>
      </a:lt1>
      <a:dk2>
        <a:srgbClr val="105B78"/>
      </a:dk2>
      <a:lt2>
        <a:srgbClr val="00ACDB"/>
      </a:lt2>
      <a:accent1>
        <a:srgbClr val="B2D33A"/>
      </a:accent1>
      <a:accent2>
        <a:srgbClr val="F68A1F"/>
      </a:accent2>
      <a:accent3>
        <a:srgbClr val="B62466"/>
      </a:accent3>
      <a:accent4>
        <a:srgbClr val="FFCC33"/>
      </a:accent4>
      <a:accent5>
        <a:srgbClr val="DA3525"/>
      </a:accent5>
      <a:accent6>
        <a:srgbClr val="50489D"/>
      </a:accent6>
      <a:hlink>
        <a:srgbClr val="4881C3"/>
      </a:hlink>
      <a:folHlink>
        <a:srgbClr val="24B574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D-3B Page Turn-J. Yeck" id="{4DBB1704-266C-4C24-B124-620E3AE71FC2}" vid="{93C3F5E3-F49F-4F78-B248-132842FDA21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22971035B90B488C28E28B538808BF" ma:contentTypeVersion="9" ma:contentTypeDescription="Create a new document." ma:contentTypeScope="" ma:versionID="a8b245ed2c85c46f72e4fbead3ed5cdc">
  <xsd:schema xmlns:xsd="http://www.w3.org/2001/XMLSchema" xmlns:xs="http://www.w3.org/2001/XMLSchema" xmlns:p="http://schemas.microsoft.com/office/2006/metadata/properties" xmlns:ns2="a40006a3-106a-4008-970c-b5965e02afd5" targetNamespace="http://schemas.microsoft.com/office/2006/metadata/properties" ma:root="true" ma:fieldsID="e32d0662a7e46ef9bb47fc9a03ad1a10" ns2:_="">
    <xsd:import namespace="a40006a3-106a-4008-970c-b5965e02afd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Not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0006a3-106a-4008-970c-b5965e02af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12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 xmlns="a40006a3-106a-4008-970c-b5965e02afd5" xsi:nil="true"/>
  </documentManagement>
</p:properties>
</file>

<file path=customXml/itemProps1.xml><?xml version="1.0" encoding="utf-8"?>
<ds:datastoreItem xmlns:ds="http://schemas.openxmlformats.org/officeDocument/2006/customXml" ds:itemID="{DE22D85F-60BA-4A51-A1DF-FC43A3B6C64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612EE0B-026F-4EFB-A32F-2A1DFEF6AA17}"/>
</file>

<file path=customXml/itemProps3.xml><?xml version="1.0" encoding="utf-8"?>
<ds:datastoreItem xmlns:ds="http://schemas.openxmlformats.org/officeDocument/2006/customXml" ds:itemID="{B9E88647-562A-460A-88A0-13D05ABABF01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3243247e-8d7f-4cff-a9ba-5f4d23375e99"/>
    <ds:schemaRef ds:uri="http://purl.org/dc/terms/"/>
    <ds:schemaRef ds:uri="50e8a399-bf5a-4ab5-aaed-678af10ca500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CD-3B Project Overview- Page Turn-J. Yeck</Template>
  <TotalTime>27467</TotalTime>
  <Words>2829</Words>
  <Application>Microsoft Macintosh PowerPoint</Application>
  <PresentationFormat>Widescreen</PresentationFormat>
  <Paragraphs>350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MS Mincho</vt:lpstr>
      <vt:lpstr>ＭＳ Ｐゴシック</vt:lpstr>
      <vt:lpstr>Arial</vt:lpstr>
      <vt:lpstr>Calibri</vt:lpstr>
      <vt:lpstr>Comic Sans MS</vt:lpstr>
      <vt:lpstr>tahoma</vt:lpstr>
      <vt:lpstr>Times New Roman</vt:lpstr>
      <vt:lpstr>TimesNewRomanPSMT</vt:lpstr>
      <vt:lpstr>Wingdings</vt:lpstr>
      <vt:lpstr>BNL</vt:lpstr>
      <vt:lpstr>EIC Project Overview</vt:lpstr>
      <vt:lpstr>2024 Highlights</vt:lpstr>
      <vt:lpstr>Strong Support from Partners &amp; Collaborators</vt:lpstr>
      <vt:lpstr>Compelling EIC Science (National Academy Report)</vt:lpstr>
      <vt:lpstr>EIC Scientific Case Built Over Decades</vt:lpstr>
      <vt:lpstr>Facility Performance </vt:lpstr>
      <vt:lpstr>EIC Concept and Machine Parameters</vt:lpstr>
      <vt:lpstr>Detector Technical Baseline</vt:lpstr>
      <vt:lpstr>Japanese Groups in EIC</vt:lpstr>
      <vt:lpstr>DOE CD-3B Request </vt:lpstr>
      <vt:lpstr>EIC Project-Critical Decisions and Plans </vt:lpstr>
      <vt:lpstr>Reference Schedule</vt:lpstr>
      <vt:lpstr>EIC Project CD-2 and CD-3 Planning </vt:lpstr>
      <vt:lpstr>Preparation for CD-2 and CD-3 w/ Subprojects</vt:lpstr>
      <vt:lpstr>EIC Subproject Plans</vt:lpstr>
      <vt:lpstr>Detector Reviews 2025</vt:lpstr>
      <vt:lpstr>Outlook to CD-2 – Design Maturity</vt:lpstr>
      <vt:lpstr>EIC Portfolio</vt:lpstr>
      <vt:lpstr>Priorities for 2025 and 2026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Overview</dc:title>
  <dc:subject/>
  <dc:creator>Petrone, Alyssa</dc:creator>
  <cp:keywords/>
  <dc:description/>
  <cp:lastModifiedBy>Yeck, Jim</cp:lastModifiedBy>
  <cp:revision>817</cp:revision>
  <dcterms:created xsi:type="dcterms:W3CDTF">2024-09-26T19:03:28Z</dcterms:created>
  <dcterms:modified xsi:type="dcterms:W3CDTF">2025-02-03T11:51:52Z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0x0101008E22971035B90B488C28E28B538808BF</vt:lpwstr>
  </property>
  <property fmtid="{D5CDD505-2E9C-101B-9397-08002B2CF9AE}" pid="3" name="MediaServiceImageTags">
    <vt:lpwstr/>
  </property>
  <property fmtid="{D5CDD505-2E9C-101B-9397-08002B2CF9AE}" pid="4" name="Order">
    <vt:lpwstr>9800.00000000000</vt:lpwstr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xd_Signature">
    <vt:lpwstr/>
  </property>
  <property fmtid="{D5CDD505-2E9C-101B-9397-08002B2CF9AE}" pid="11" name="Sequence">
    <vt:lpwstr>01</vt:lpwstr>
  </property>
  <property fmtid="{D5CDD505-2E9C-101B-9397-08002B2CF9AE}" pid="12" name="Status">
    <vt:lpwstr>Posted</vt:lpwstr>
  </property>
</Properties>
</file>