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9" r:id="rId5"/>
    <p:sldMasterId id="2147483672" r:id="rId6"/>
  </p:sldMasterIdLst>
  <p:notesMasterIdLst>
    <p:notesMasterId r:id="rId16"/>
  </p:notesMasterIdLst>
  <p:sldIdLst>
    <p:sldId id="5613" r:id="rId7"/>
    <p:sldId id="2147375447" r:id="rId8"/>
    <p:sldId id="2420" r:id="rId9"/>
    <p:sldId id="5614" r:id="rId10"/>
    <p:sldId id="267" r:id="rId11"/>
    <p:sldId id="5202" r:id="rId12"/>
    <p:sldId id="5717" r:id="rId13"/>
    <p:sldId id="5596" r:id="rId14"/>
    <p:sldId id="560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09705D-F35A-4C53-A082-D4B1A1793DA7}">
          <p14:sldIdLst>
            <p14:sldId id="5613"/>
            <p14:sldId id="2147375447"/>
            <p14:sldId id="2420"/>
            <p14:sldId id="5614"/>
            <p14:sldId id="267"/>
            <p14:sldId id="5202"/>
            <p14:sldId id="5717"/>
            <p14:sldId id="5596"/>
            <p14:sldId id="5605"/>
          </p14:sldIdLst>
        </p14:section>
      </p14:sectionLst>
    </p:ext>
    <p:ext uri="{EFAFB233-063F-42B5-8137-9DF3F51BA10A}">
      <p15:sldGuideLst xmlns:p15="http://schemas.microsoft.com/office/powerpoint/2012/main">
        <p15:guide id="1" orient="horz" pos="1512" userDrawn="1">
          <p15:clr>
            <a:srgbClr val="A4A3A4"/>
          </p15:clr>
        </p15:guide>
        <p15:guide id="2" orient="horz" pos="3432" userDrawn="1">
          <p15:clr>
            <a:srgbClr val="A4A3A4"/>
          </p15:clr>
        </p15:guide>
        <p15:guide id="3" pos="1992" userDrawn="1">
          <p15:clr>
            <a:srgbClr val="A4A3A4"/>
          </p15:clr>
        </p15:guide>
        <p15:guide id="4" orient="horz" pos="2448" userDrawn="1">
          <p15:clr>
            <a:srgbClr val="A4A3A4"/>
          </p15:clr>
        </p15:guide>
        <p15:guide id="6" pos="4920" userDrawn="1">
          <p15:clr>
            <a:srgbClr val="A4A3A4"/>
          </p15:clr>
        </p15:guide>
        <p15:guide id="7" pos="55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llier, Martin" initials="FM" lastIdx="1" clrIdx="0">
    <p:extLst>
      <p:ext uri="{19B8F6BF-5375-455C-9EA6-DF929625EA0E}">
        <p15:presenceInfo xmlns:p15="http://schemas.microsoft.com/office/powerpoint/2012/main" userId="S::fallier@bnl.gov::21b12a06-9d9e-4fc9-beec-aaa86cfa326c" providerId="AD"/>
      </p:ext>
    </p:extLst>
  </p:cmAuthor>
  <p:cmAuthor id="2" name="Hunt, Erick" initials="HE" lastIdx="1" clrIdx="1">
    <p:extLst>
      <p:ext uri="{19B8F6BF-5375-455C-9EA6-DF929625EA0E}">
        <p15:presenceInfo xmlns:p15="http://schemas.microsoft.com/office/powerpoint/2012/main" userId="S::ehunt@bnl.gov::feb574a4-dbbd-470d-bb89-594869b62a80" providerId="AD"/>
      </p:ext>
    </p:extLst>
  </p:cmAuthor>
  <p:cmAuthor id="3" name="Barkigia, Kathleen" initials="BK" lastIdx="1" clrIdx="2">
    <p:extLst>
      <p:ext uri="{19B8F6BF-5375-455C-9EA6-DF929625EA0E}">
        <p15:presenceInfo xmlns:p15="http://schemas.microsoft.com/office/powerpoint/2012/main" userId="S::barkigia@bnl.gov::efb86ea5-9197-467b-a0af-58ab9fe7d8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86"/>
    <a:srgbClr val="33CC33"/>
    <a:srgbClr val="B6CAD6"/>
    <a:srgbClr val="DDDDDD"/>
    <a:srgbClr val="CCECFF"/>
    <a:srgbClr val="FFFF99"/>
    <a:srgbClr val="000000"/>
    <a:srgbClr val="CC99FF"/>
    <a:srgbClr val="A0A9B0"/>
    <a:srgbClr val="B6C8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5238" autoAdjust="0"/>
  </p:normalViewPr>
  <p:slideViewPr>
    <p:cSldViewPr snapToGrid="0">
      <p:cViewPr varScale="1">
        <p:scale>
          <a:sx n="86" d="100"/>
          <a:sy n="86" d="100"/>
        </p:scale>
        <p:origin x="384" y="68"/>
      </p:cViewPr>
      <p:guideLst>
        <p:guide orient="horz" pos="1512"/>
        <p:guide orient="horz" pos="3432"/>
        <p:guide pos="1992"/>
        <p:guide orient="horz" pos="2448"/>
        <p:guide pos="4920"/>
        <p:guide pos="5568"/>
      </p:guideLst>
    </p:cSldViewPr>
  </p:slideViewPr>
  <p:notesTextViewPr>
    <p:cViewPr>
      <p:scale>
        <a:sx n="3" d="2"/>
        <a:sy n="3" d="2"/>
      </p:scale>
      <p:origin x="0" y="0"/>
    </p:cViewPr>
  </p:notesTextViewPr>
  <p:sorterViewPr>
    <p:cViewPr>
      <p:scale>
        <a:sx n="1" d="1"/>
        <a:sy n="1" d="1"/>
      </p:scale>
      <p:origin x="0" y="-30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E36F475-F7F5-6C41-B37C-656C49194CAF}" type="datetimeFigureOut">
              <a:rPr lang="en-US" smtClean="0"/>
              <a:t>2/2/2025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5839EF-EF2D-A244-8B03-02564FD38722}" type="slidenum">
              <a:rPr lang="en-US" smtClean="0"/>
              <a:t>‹#›</a:t>
            </a:fld>
            <a:endParaRPr lang="en-US" dirty="0"/>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89956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3EFD-E904-87DD-237E-C50DA7D7E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14D82-933B-132E-47A4-C60AAA7DE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716A6-21AF-79AC-5569-5967C89012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3902FDD-A3D3-11CF-29BC-C31F948EF2D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FAEFD-96D9-A84F-BD55-65BBA4B490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76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69D19-FDD2-BD44-9F61-C527F760F687}" type="slidenum">
              <a:rPr lang="en-US" smtClean="0"/>
              <a:t>3</a:t>
            </a:fld>
            <a:endParaRPr lang="en-US" dirty="0"/>
          </a:p>
        </p:txBody>
      </p:sp>
    </p:spTree>
    <p:extLst>
      <p:ext uri="{BB962C8B-B14F-4D97-AF65-F5344CB8AC3E}">
        <p14:creationId xmlns:p14="http://schemas.microsoft.com/office/powerpoint/2010/main" val="61642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pPr/>
              <a:t>4</a:t>
            </a:fld>
            <a:endParaRPr lang="en-US" dirty="0"/>
          </a:p>
        </p:txBody>
      </p:sp>
    </p:spTree>
    <p:extLst>
      <p:ext uri="{BB962C8B-B14F-4D97-AF65-F5344CB8AC3E}">
        <p14:creationId xmlns:p14="http://schemas.microsoft.com/office/powerpoint/2010/main" val="150192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p>
          <a:p>
            <a:pPr marL="228600" indent="-228600">
              <a:buAutoNum type="arabicPeriod"/>
            </a:pPr>
            <a:r>
              <a:rPr lang="en-US" dirty="0"/>
              <a:t>Graph at the top left: Superconducting qubit lifetime was limited by materials loss. Tantalum qubit makes the latest significant improvement to qubit T1 for its thin, chemically simple native oxide.</a:t>
            </a:r>
          </a:p>
          <a:p>
            <a:pPr marL="228600" indent="-228600">
              <a:buAutoNum type="arabicPeriod"/>
            </a:pPr>
            <a:r>
              <a:rPr lang="en-US" dirty="0"/>
              <a:t>Graph at the bottom left: Despite of the advantage, the native oxide of Ta remains an amorphous structure that hosts various structural defects. These defects (shown by the oxygen atoms that can move between two spots) can couple to qubits and leads to quantum decoherence.</a:t>
            </a:r>
          </a:p>
          <a:p>
            <a:pPr marL="228600" indent="-228600">
              <a:buAutoNum type="arabicPeriod"/>
            </a:pPr>
            <a:r>
              <a:rPr lang="en-US" dirty="0"/>
              <a:t>Graph at the right side: A promising idea is to encapsulate tantalum surface with oxygen barrier material to inhibit the oxidation of tantalum. It was shown that an ultrathin coating of magnesium can effectively block the oxygen diffusion.</a:t>
            </a:r>
          </a:p>
          <a:p>
            <a:r>
              <a:rPr lang="en-US" dirty="0"/>
              <a:t>	</a:t>
            </a:r>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76581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provides more details on Mg/Ta project): </a:t>
            </a:r>
          </a:p>
          <a:p>
            <a:pPr marL="342900" lvl="1" indent="-342900">
              <a:lnSpc>
                <a:spcPct val="90000"/>
              </a:lnSpc>
              <a:spcAft>
                <a:spcPts val="600"/>
              </a:spcAft>
              <a:buClr>
                <a:srgbClr val="1A68B4"/>
              </a:buClr>
              <a:buFont typeface="Wingdings" pitchFamily="2" charset="2"/>
              <a:buAutoNum type="arabicPeriod"/>
            </a:pPr>
            <a:r>
              <a:rPr lang="en-US" sz="1700" dirty="0">
                <a:solidFill>
                  <a:srgbClr val="000000"/>
                </a:solidFill>
                <a:latin typeface="Arial"/>
                <a:cs typeface="Arial"/>
              </a:rPr>
              <a:t>The two graphs at left and at middle: Mg encapsulation not only blocks Ta oxidation but also improves the superconducting property of Ta. This is shown by the higher </a:t>
            </a:r>
            <a:r>
              <a:rPr lang="en-US" sz="1700" i="1" dirty="0">
                <a:solidFill>
                  <a:srgbClr val="000000"/>
                </a:solidFill>
                <a:latin typeface="Arial"/>
                <a:cs typeface="Arial"/>
              </a:rPr>
              <a:t>T</a:t>
            </a:r>
            <a:r>
              <a:rPr lang="en-US" sz="1700" baseline="-25000" dirty="0">
                <a:solidFill>
                  <a:srgbClr val="000000"/>
                </a:solidFill>
                <a:latin typeface="Arial"/>
                <a:cs typeface="Arial"/>
              </a:rPr>
              <a:t>c</a:t>
            </a:r>
            <a:r>
              <a:rPr lang="en-US" sz="1700" dirty="0">
                <a:solidFill>
                  <a:srgbClr val="000000"/>
                </a:solidFill>
                <a:latin typeface="Arial"/>
                <a:cs typeface="Arial"/>
              </a:rPr>
              <a:t> and sharper Meissner transition to superconducting state</a:t>
            </a:r>
          </a:p>
          <a:p>
            <a:pPr marL="342900" lvl="1" indent="-342900">
              <a:lnSpc>
                <a:spcPct val="90000"/>
              </a:lnSpc>
              <a:spcAft>
                <a:spcPts val="600"/>
              </a:spcAft>
              <a:buClr>
                <a:srgbClr val="1A68B4"/>
              </a:buClr>
              <a:buFont typeface="Wingdings" pitchFamily="2" charset="2"/>
              <a:buAutoNum type="arabicPeriod"/>
            </a:pPr>
            <a:r>
              <a:rPr lang="en-US" altLang="ko-KR" sz="1700" dirty="0">
                <a:solidFill>
                  <a:srgbClr val="000000"/>
                </a:solidFill>
                <a:latin typeface="Arial"/>
                <a:cs typeface="Arial"/>
              </a:rPr>
              <a:t>Graph at right side: </a:t>
            </a:r>
            <a:r>
              <a:rPr lang="en-US" sz="1700" dirty="0">
                <a:solidFill>
                  <a:srgbClr val="000000"/>
                </a:solidFill>
                <a:latin typeface="Arial"/>
                <a:cs typeface="Arial"/>
              </a:rPr>
              <a:t>First-principles calculation reveals that Mg can purify underlying Ta by gettering impurity elements</a:t>
            </a:r>
            <a:endParaRPr lang="en-US" altLang="ko-KR" sz="1700" dirty="0">
              <a:solidFill>
                <a:srgbClr val="000000"/>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151306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E3F72C-8F7F-4A2C-B242-24C5AC53F0BD}"/>
              </a:ext>
            </a:extLst>
          </p:cNvPr>
          <p:cNvSpPr>
            <a:spLocks noGrp="1"/>
          </p:cNvSpPr>
          <p:nvPr>
            <p:ph type="body" idx="1"/>
          </p:nvPr>
        </p:nvSpPr>
        <p:spPr/>
        <p:txBody>
          <a:bodyPr/>
          <a:lstStyle/>
          <a:p>
            <a:r>
              <a:rPr lang="en-US"/>
              <a:t>Linear resonators are measured as a function of power and temperature. One of the main parameters of a linear resonator is the Q-factor. It is extremely important to use materials with low losses in order to achieve a long photon lifetime (high Q-factor). A linear resonator is just a resonant circuit with a linear response -- either an LC resonator or a half-wave transmission line resonator -- as opposed to a qubit, which has a strong non-linearity that means it can only have at most one photon in it at a time.  The material is tantalum/tantalum oxide.  Packaging loss is the loss associated with the packaging of the device -- parasitic modes, resistive elements, etc.</a:t>
            </a:r>
          </a:p>
          <a:p>
            <a:endParaRPr lang="en-US"/>
          </a:p>
          <a:p>
            <a:r>
              <a:rPr lang="en-US"/>
              <a:t>Device coherence (Q) is non-monotonic with temperature, related to the decoherence and then saturation of parasitic two-level systems in the nearby materials.  By changing device parameters – metal and substrate choice, processing conditions, deposition techniques, design and packaging – we can isolate sources of decoherence.  We have improved the limit on coherence imposed by packaging by an order of magnitude and can reliably reduce the dominant source of loss – parasitic two-level systems – by a factor of four over the typical achievable results in the field at the start of the program.</a:t>
            </a:r>
          </a:p>
          <a:p>
            <a:br>
              <a:rPr lang="en-US"/>
            </a:br>
            <a:endParaRPr lang="en-US"/>
          </a:p>
          <a:p>
            <a:endParaRPr lang="en-US"/>
          </a:p>
          <a:p>
            <a:endParaRPr lang="en-US"/>
          </a:p>
        </p:txBody>
      </p:sp>
    </p:spTree>
    <p:extLst>
      <p:ext uri="{BB962C8B-B14F-4D97-AF65-F5344CB8AC3E}">
        <p14:creationId xmlns:p14="http://schemas.microsoft.com/office/powerpoint/2010/main" val="409973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dirty="0"/>
          </a:p>
        </p:txBody>
      </p:sp>
    </p:spTree>
    <p:extLst>
      <p:ext uri="{BB962C8B-B14F-4D97-AF65-F5344CB8AC3E}">
        <p14:creationId xmlns:p14="http://schemas.microsoft.com/office/powerpoint/2010/main" val="437044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775B90-F8E3-3C4D-B3B2-EFF49BB590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FC790EB-FA12-40F8-920D-3021FF4C24E9}"/>
              </a:ext>
            </a:extLst>
          </p:cNvPr>
          <p:cNvSpPr>
            <a:spLocks noGrp="1"/>
          </p:cNvSpPr>
          <p:nvPr>
            <p:ph type="sldNum" sz="quarter" idx="12"/>
          </p:nvPr>
        </p:nvSpPr>
        <p:spPr>
          <a:xfrm>
            <a:off x="4724400" y="6489087"/>
            <a:ext cx="2743200" cy="276532"/>
          </a:xfrm>
        </p:spPr>
        <p:txBody>
          <a:bodyPr/>
          <a:lstStyle>
            <a:lvl1pPr algn="ctr">
              <a:defRPr/>
            </a:lvl1pPr>
          </a:lstStyle>
          <a:p>
            <a:fld id="{F69B839F-E292-4E64-BDB8-45A1D4AC837A}" type="slidenum">
              <a:rPr lang="en-US" smtClean="0"/>
              <a:pPr/>
              <a:t>‹#›</a:t>
            </a:fld>
            <a:endParaRPr lang="en-US" dirty="0"/>
          </a:p>
        </p:txBody>
      </p:sp>
      <p:sp>
        <p:nvSpPr>
          <p:cNvPr id="8" name="Title 1">
            <a:extLst>
              <a:ext uri="{FF2B5EF4-FFF2-40B4-BE49-F238E27FC236}">
                <a16:creationId xmlns:a16="http://schemas.microsoft.com/office/drawing/2014/main" id="{FFD0D1E6-1FFD-EB49-973B-510B40DD9C3B}"/>
              </a:ext>
            </a:extLst>
          </p:cNvPr>
          <p:cNvSpPr>
            <a:spLocks noGrp="1"/>
          </p:cNvSpPr>
          <p:nvPr>
            <p:ph type="title"/>
          </p:nvPr>
        </p:nvSpPr>
        <p:spPr>
          <a:xfrm>
            <a:off x="4724400" y="1726131"/>
            <a:ext cx="7255476" cy="784178"/>
          </a:xfrm>
        </p:spPr>
        <p:txBody>
          <a:bodyPr anchor="b">
            <a:normAutofit/>
          </a:bodyPr>
          <a:lstStyle>
            <a:lvl1pPr>
              <a:defRPr sz="3200">
                <a:solidFill>
                  <a:srgbClr val="007A8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F826C539-D1AB-2746-9F02-062EF3425A74}"/>
              </a:ext>
            </a:extLst>
          </p:cNvPr>
          <p:cNvSpPr>
            <a:spLocks noGrp="1"/>
          </p:cNvSpPr>
          <p:nvPr>
            <p:ph type="body" idx="1" hasCustomPrompt="1"/>
          </p:nvPr>
        </p:nvSpPr>
        <p:spPr>
          <a:xfrm>
            <a:off x="4724400" y="2624602"/>
            <a:ext cx="7255476" cy="587430"/>
          </a:xfr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cxnSp>
        <p:nvCxnSpPr>
          <p:cNvPr id="3" name="Straight Connector 2">
            <a:extLst>
              <a:ext uri="{FF2B5EF4-FFF2-40B4-BE49-F238E27FC236}">
                <a16:creationId xmlns:a16="http://schemas.microsoft.com/office/drawing/2014/main" id="{3D02E8C7-8F4F-A34D-A547-2C1F15E6A0B8}"/>
              </a:ext>
            </a:extLst>
          </p:cNvPr>
          <p:cNvCxnSpPr/>
          <p:nvPr userDrawn="1"/>
        </p:nvCxnSpPr>
        <p:spPr>
          <a:xfrm>
            <a:off x="4619480" y="1952779"/>
            <a:ext cx="0" cy="1087395"/>
          </a:xfrm>
          <a:prstGeom prst="line">
            <a:avLst/>
          </a:prstGeom>
          <a:ln w="15875">
            <a:solidFill>
              <a:srgbClr val="F5B87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BA67BB7-85E6-BB40-A223-52DE22857D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927" y="1726131"/>
            <a:ext cx="2616660" cy="1314043"/>
          </a:xfrm>
          <a:prstGeom prst="rect">
            <a:avLst/>
          </a:prstGeom>
        </p:spPr>
      </p:pic>
    </p:spTree>
    <p:extLst>
      <p:ext uri="{BB962C8B-B14F-4D97-AF65-F5344CB8AC3E}">
        <p14:creationId xmlns:p14="http://schemas.microsoft.com/office/powerpoint/2010/main" val="870692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3CED-F2F3-435E-A266-B35B5817DB35}"/>
              </a:ext>
            </a:extLst>
          </p:cNvPr>
          <p:cNvSpPr>
            <a:spLocks noGrp="1"/>
          </p:cNvSpPr>
          <p:nvPr>
            <p:ph type="title"/>
          </p:nvPr>
        </p:nvSpPr>
        <p:spPr/>
        <p:txBody>
          <a:bodyPr>
            <a:normAutofit/>
          </a:bodyPr>
          <a:lstStyle>
            <a:lvl1pPr>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44F0951-7CCA-481B-8880-D4B832452CF5}"/>
              </a:ext>
            </a:extLst>
          </p:cNvPr>
          <p:cNvSpPr>
            <a:spLocks noGrp="1"/>
          </p:cNvSpPr>
          <p:nvPr>
            <p:ph idx="1"/>
          </p:nvPr>
        </p:nvSpPr>
        <p:spPr>
          <a:xfrm>
            <a:off x="838200" y="185644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BAC2C-6952-4567-B46F-04AD88D67A0B}"/>
              </a:ext>
            </a:extLst>
          </p:cNvPr>
          <p:cNvSpPr>
            <a:spLocks noGrp="1"/>
          </p:cNvSpPr>
          <p:nvPr>
            <p:ph type="dt" sz="half" idx="10"/>
          </p:nvPr>
        </p:nvSpPr>
        <p:spPr/>
        <p:txBody>
          <a:bodyPr/>
          <a:lstStyle/>
          <a:p>
            <a:fld id="{203F9547-86C5-4ACA-9E09-1AF0CD23B8FB}" type="datetimeFigureOut">
              <a:rPr lang="en-US" smtClean="0"/>
              <a:t>2/2/2025</a:t>
            </a:fld>
            <a:endParaRPr lang="en-US" dirty="0"/>
          </a:p>
        </p:txBody>
      </p:sp>
      <p:sp>
        <p:nvSpPr>
          <p:cNvPr id="5" name="Footer Placeholder 4">
            <a:extLst>
              <a:ext uri="{FF2B5EF4-FFF2-40B4-BE49-F238E27FC236}">
                <a16:creationId xmlns:a16="http://schemas.microsoft.com/office/drawing/2014/main" id="{8C31A71A-96A5-4187-AE05-D13C3FC627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68C814-178C-46B1-9B0B-7B453136E1A8}"/>
              </a:ext>
            </a:extLst>
          </p:cNvPr>
          <p:cNvSpPr>
            <a:spLocks noGrp="1"/>
          </p:cNvSpPr>
          <p:nvPr>
            <p:ph type="sldNum" sz="quarter" idx="12"/>
          </p:nvPr>
        </p:nvSpPr>
        <p:spPr/>
        <p:txBody>
          <a:bodyPr/>
          <a:lstStyle/>
          <a:p>
            <a:fld id="{F69B839F-E292-4E64-BDB8-45A1D4AC837A}" type="slidenum">
              <a:rPr lang="en-US" smtClean="0"/>
              <a:t>‹#›</a:t>
            </a:fld>
            <a:endParaRPr lang="en-US" dirty="0"/>
          </a:p>
        </p:txBody>
      </p:sp>
    </p:spTree>
    <p:extLst>
      <p:ext uri="{BB962C8B-B14F-4D97-AF65-F5344CB8AC3E}">
        <p14:creationId xmlns:p14="http://schemas.microsoft.com/office/powerpoint/2010/main" val="67831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5918-699C-4F91-BA3F-F41F9197D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DCBD5-124D-446E-BED7-581CAD3CF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3DB10-9C2F-4870-95F6-B058357BF1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B72620-E5F3-4572-8D29-82521BD07904}"/>
              </a:ext>
            </a:extLst>
          </p:cNvPr>
          <p:cNvSpPr>
            <a:spLocks noGrp="1"/>
          </p:cNvSpPr>
          <p:nvPr>
            <p:ph type="dt" sz="half" idx="10"/>
          </p:nvPr>
        </p:nvSpPr>
        <p:spPr/>
        <p:txBody>
          <a:bodyPr/>
          <a:lstStyle/>
          <a:p>
            <a:fld id="{203F9547-86C5-4ACA-9E09-1AF0CD23B8FB}" type="datetimeFigureOut">
              <a:rPr lang="en-US" smtClean="0"/>
              <a:t>2/2/2025</a:t>
            </a:fld>
            <a:endParaRPr lang="en-US" dirty="0"/>
          </a:p>
        </p:txBody>
      </p:sp>
      <p:sp>
        <p:nvSpPr>
          <p:cNvPr id="6" name="Footer Placeholder 5">
            <a:extLst>
              <a:ext uri="{FF2B5EF4-FFF2-40B4-BE49-F238E27FC236}">
                <a16:creationId xmlns:a16="http://schemas.microsoft.com/office/drawing/2014/main" id="{1EC7C2DA-D378-47BC-975F-B450C14927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FC198C-8AC7-4CDD-962B-997C8A004A72}"/>
              </a:ext>
            </a:extLst>
          </p:cNvPr>
          <p:cNvSpPr>
            <a:spLocks noGrp="1"/>
          </p:cNvSpPr>
          <p:nvPr>
            <p:ph type="sldNum" sz="quarter" idx="12"/>
          </p:nvPr>
        </p:nvSpPr>
        <p:spPr/>
        <p:txBody>
          <a:bodyPr/>
          <a:lstStyle/>
          <a:p>
            <a:fld id="{F69B839F-E292-4E64-BDB8-45A1D4AC837A}" type="slidenum">
              <a:rPr lang="en-US" smtClean="0"/>
              <a:t>‹#›</a:t>
            </a:fld>
            <a:endParaRPr lang="en-US" dirty="0"/>
          </a:p>
        </p:txBody>
      </p:sp>
    </p:spTree>
    <p:extLst>
      <p:ext uri="{BB962C8B-B14F-4D97-AF65-F5344CB8AC3E}">
        <p14:creationId xmlns:p14="http://schemas.microsoft.com/office/powerpoint/2010/main" val="340653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4F96B-7CA3-614C-BEDD-1BDC93EF7A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70E8C82-A0D1-4C16-AB0E-3232B028CFB1}"/>
              </a:ext>
            </a:extLst>
          </p:cNvPr>
          <p:cNvSpPr>
            <a:spLocks noGrp="1"/>
          </p:cNvSpPr>
          <p:nvPr>
            <p:ph type="dt" sz="half" idx="10"/>
          </p:nvPr>
        </p:nvSpPr>
        <p:spPr/>
        <p:txBody>
          <a:bodyPr/>
          <a:lstStyle>
            <a:lvl1pPr>
              <a:defRPr>
                <a:solidFill>
                  <a:schemeClr val="tx1">
                    <a:lumMod val="85000"/>
                    <a:lumOff val="15000"/>
                  </a:schemeClr>
                </a:solidFill>
              </a:defRPr>
            </a:lvl1pPr>
          </a:lstStyle>
          <a:p>
            <a:fld id="{203F9547-86C5-4ACA-9E09-1AF0CD23B8FB}" type="datetimeFigureOut">
              <a:rPr lang="en-US" smtClean="0"/>
              <a:pPr/>
              <a:t>2/2/2025</a:t>
            </a:fld>
            <a:endParaRPr lang="en-US" dirty="0"/>
          </a:p>
        </p:txBody>
      </p:sp>
      <p:sp>
        <p:nvSpPr>
          <p:cNvPr id="4" name="Footer Placeholder 3">
            <a:extLst>
              <a:ext uri="{FF2B5EF4-FFF2-40B4-BE49-F238E27FC236}">
                <a16:creationId xmlns:a16="http://schemas.microsoft.com/office/drawing/2014/main" id="{52614191-CD62-46AE-B536-7BBE9AD5E905}"/>
              </a:ext>
            </a:extLst>
          </p:cNvPr>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a:extLst>
              <a:ext uri="{FF2B5EF4-FFF2-40B4-BE49-F238E27FC236}">
                <a16:creationId xmlns:a16="http://schemas.microsoft.com/office/drawing/2014/main" id="{7986AB08-D1EF-4EDE-8F29-27B4A30D345E}"/>
              </a:ext>
            </a:extLst>
          </p:cNvPr>
          <p:cNvSpPr>
            <a:spLocks noGrp="1"/>
          </p:cNvSpPr>
          <p:nvPr>
            <p:ph type="sldNum" sz="quarter" idx="12"/>
          </p:nvPr>
        </p:nvSpPr>
        <p:spPr/>
        <p:txBody>
          <a:bodyPr/>
          <a:lstStyle>
            <a:lvl1pPr>
              <a:defRPr>
                <a:solidFill>
                  <a:schemeClr val="tx1">
                    <a:lumMod val="85000"/>
                    <a:lumOff val="15000"/>
                  </a:schemeClr>
                </a:solidFill>
              </a:defRPr>
            </a:lvl1pPr>
          </a:lstStyle>
          <a:p>
            <a:fld id="{F69B839F-E292-4E64-BDB8-45A1D4AC837A}" type="slidenum">
              <a:rPr lang="en-US" smtClean="0"/>
              <a:pPr/>
              <a:t>‹#›</a:t>
            </a:fld>
            <a:endParaRPr lang="en-US" dirty="0"/>
          </a:p>
        </p:txBody>
      </p:sp>
      <p:sp>
        <p:nvSpPr>
          <p:cNvPr id="9" name="Title 1">
            <a:extLst>
              <a:ext uri="{FF2B5EF4-FFF2-40B4-BE49-F238E27FC236}">
                <a16:creationId xmlns:a16="http://schemas.microsoft.com/office/drawing/2014/main" id="{654526F5-CFE6-3841-90AC-0E0D92B7B83A}"/>
              </a:ext>
            </a:extLst>
          </p:cNvPr>
          <p:cNvSpPr>
            <a:spLocks noGrp="1"/>
          </p:cNvSpPr>
          <p:nvPr>
            <p:ph type="title"/>
          </p:nvPr>
        </p:nvSpPr>
        <p:spPr>
          <a:xfrm>
            <a:off x="838200" y="365125"/>
            <a:ext cx="10515600" cy="1325563"/>
          </a:xfrm>
        </p:spPr>
        <p:txBody>
          <a:bodyPr>
            <a:normAutofit/>
          </a:bodyPr>
          <a:lstStyle>
            <a:lvl1pPr>
              <a:defRPr sz="33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69270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4F96B-7CA3-614C-BEDD-1BDC93EF7A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70E8C82-A0D1-4C16-AB0E-3232B028CFB1}"/>
              </a:ext>
            </a:extLst>
          </p:cNvPr>
          <p:cNvSpPr>
            <a:spLocks noGrp="1"/>
          </p:cNvSpPr>
          <p:nvPr>
            <p:ph type="dt" sz="half" idx="10"/>
          </p:nvPr>
        </p:nvSpPr>
        <p:spPr/>
        <p:txBody>
          <a:bodyPr/>
          <a:lstStyle>
            <a:lvl1pPr>
              <a:defRPr>
                <a:solidFill>
                  <a:schemeClr val="tx1">
                    <a:lumMod val="85000"/>
                    <a:lumOff val="15000"/>
                  </a:schemeClr>
                </a:solidFill>
              </a:defRPr>
            </a:lvl1pPr>
          </a:lstStyle>
          <a:p>
            <a:fld id="{203F9547-86C5-4ACA-9E09-1AF0CD23B8FB}" type="datetimeFigureOut">
              <a:rPr lang="en-US" smtClean="0"/>
              <a:pPr/>
              <a:t>2/2/2025</a:t>
            </a:fld>
            <a:endParaRPr lang="en-US" dirty="0"/>
          </a:p>
        </p:txBody>
      </p:sp>
      <p:sp>
        <p:nvSpPr>
          <p:cNvPr id="4" name="Footer Placeholder 3">
            <a:extLst>
              <a:ext uri="{FF2B5EF4-FFF2-40B4-BE49-F238E27FC236}">
                <a16:creationId xmlns:a16="http://schemas.microsoft.com/office/drawing/2014/main" id="{52614191-CD62-46AE-B536-7BBE9AD5E905}"/>
              </a:ext>
            </a:extLst>
          </p:cNvPr>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a:extLst>
              <a:ext uri="{FF2B5EF4-FFF2-40B4-BE49-F238E27FC236}">
                <a16:creationId xmlns:a16="http://schemas.microsoft.com/office/drawing/2014/main" id="{7986AB08-D1EF-4EDE-8F29-27B4A30D345E}"/>
              </a:ext>
            </a:extLst>
          </p:cNvPr>
          <p:cNvSpPr>
            <a:spLocks noGrp="1"/>
          </p:cNvSpPr>
          <p:nvPr>
            <p:ph type="sldNum" sz="quarter" idx="12"/>
          </p:nvPr>
        </p:nvSpPr>
        <p:spPr/>
        <p:txBody>
          <a:bodyPr/>
          <a:lstStyle>
            <a:lvl1pPr>
              <a:defRPr>
                <a:solidFill>
                  <a:schemeClr val="tx1">
                    <a:lumMod val="85000"/>
                    <a:lumOff val="15000"/>
                  </a:schemeClr>
                </a:solidFill>
              </a:defRPr>
            </a:lvl1pPr>
          </a:lstStyle>
          <a:p>
            <a:fld id="{F69B839F-E292-4E64-BDB8-45A1D4AC837A}" type="slidenum">
              <a:rPr lang="en-US" smtClean="0"/>
              <a:pPr/>
              <a:t>‹#›</a:t>
            </a:fld>
            <a:endParaRPr lang="en-US" dirty="0"/>
          </a:p>
        </p:txBody>
      </p:sp>
      <p:sp>
        <p:nvSpPr>
          <p:cNvPr id="9" name="Title 1">
            <a:extLst>
              <a:ext uri="{FF2B5EF4-FFF2-40B4-BE49-F238E27FC236}">
                <a16:creationId xmlns:a16="http://schemas.microsoft.com/office/drawing/2014/main" id="{654526F5-CFE6-3841-90AC-0E0D92B7B83A}"/>
              </a:ext>
            </a:extLst>
          </p:cNvPr>
          <p:cNvSpPr>
            <a:spLocks noGrp="1"/>
          </p:cNvSpPr>
          <p:nvPr>
            <p:ph type="title"/>
          </p:nvPr>
        </p:nvSpPr>
        <p:spPr>
          <a:xfrm>
            <a:off x="838200" y="365125"/>
            <a:ext cx="10515600" cy="1325563"/>
          </a:xfrm>
        </p:spPr>
        <p:txBody>
          <a:bodyPr>
            <a:normAutofit/>
          </a:bodyPr>
          <a:lstStyle>
            <a:lvl1pPr>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ADC105DD-F426-574B-A616-698CA4A5D436}"/>
              </a:ext>
            </a:extLst>
          </p:cNvPr>
          <p:cNvSpPr>
            <a:spLocks noGrp="1"/>
          </p:cNvSpPr>
          <p:nvPr>
            <p:ph idx="1"/>
          </p:nvPr>
        </p:nvSpPr>
        <p:spPr>
          <a:xfrm>
            <a:off x="838200" y="185644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551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775B90-F8E3-3C4D-B3B2-EFF49BB590E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7032" y="-63844"/>
            <a:ext cx="12406062" cy="6985687"/>
          </a:xfrm>
          <a:prstGeom prst="rect">
            <a:avLst/>
          </a:prstGeom>
        </p:spPr>
      </p:pic>
      <p:sp>
        <p:nvSpPr>
          <p:cNvPr id="8" name="Title 1">
            <a:extLst>
              <a:ext uri="{FF2B5EF4-FFF2-40B4-BE49-F238E27FC236}">
                <a16:creationId xmlns:a16="http://schemas.microsoft.com/office/drawing/2014/main" id="{FFD0D1E6-1FFD-EB49-973B-510B40DD9C3B}"/>
              </a:ext>
            </a:extLst>
          </p:cNvPr>
          <p:cNvSpPr>
            <a:spLocks noGrp="1"/>
          </p:cNvSpPr>
          <p:nvPr>
            <p:ph type="title"/>
          </p:nvPr>
        </p:nvSpPr>
        <p:spPr>
          <a:xfrm>
            <a:off x="4936525" y="3128211"/>
            <a:ext cx="7255476" cy="784178"/>
          </a:xfrm>
        </p:spPr>
        <p:txBody>
          <a:bodyPr anchor="b">
            <a:normAutofit/>
          </a:bodyPr>
          <a:lstStyle>
            <a:lvl1pPr>
              <a:defRPr sz="3200">
                <a:solidFill>
                  <a:srgbClr val="007A8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F826C539-D1AB-2746-9F02-062EF3425A74}"/>
              </a:ext>
            </a:extLst>
          </p:cNvPr>
          <p:cNvSpPr>
            <a:spLocks noGrp="1"/>
          </p:cNvSpPr>
          <p:nvPr>
            <p:ph type="body" idx="1" hasCustomPrompt="1"/>
          </p:nvPr>
        </p:nvSpPr>
        <p:spPr>
          <a:xfrm>
            <a:off x="4936525" y="4026682"/>
            <a:ext cx="7255476" cy="587430"/>
          </a:xfr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cxnSp>
        <p:nvCxnSpPr>
          <p:cNvPr id="3" name="Straight Connector 2">
            <a:extLst>
              <a:ext uri="{FF2B5EF4-FFF2-40B4-BE49-F238E27FC236}">
                <a16:creationId xmlns:a16="http://schemas.microsoft.com/office/drawing/2014/main" id="{3D02E8C7-8F4F-A34D-A547-2C1F15E6A0B8}"/>
              </a:ext>
            </a:extLst>
          </p:cNvPr>
          <p:cNvCxnSpPr/>
          <p:nvPr userDrawn="1"/>
        </p:nvCxnSpPr>
        <p:spPr>
          <a:xfrm>
            <a:off x="4831605" y="3354859"/>
            <a:ext cx="0" cy="1087395"/>
          </a:xfrm>
          <a:prstGeom prst="line">
            <a:avLst/>
          </a:prstGeom>
          <a:ln w="12700">
            <a:solidFill>
              <a:srgbClr val="F5B87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BA67BB7-85E6-BB40-A223-52DE22857D6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29343" y="3134227"/>
            <a:ext cx="2616660" cy="1314043"/>
          </a:xfrm>
          <a:prstGeom prst="rect">
            <a:avLst/>
          </a:prstGeom>
        </p:spPr>
      </p:pic>
    </p:spTree>
    <p:extLst>
      <p:ext uri="{BB962C8B-B14F-4D97-AF65-F5344CB8AC3E}">
        <p14:creationId xmlns:p14="http://schemas.microsoft.com/office/powerpoint/2010/main" val="3679389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3CED-F2F3-435E-A266-B35B5817DB35}"/>
              </a:ext>
            </a:extLst>
          </p:cNvPr>
          <p:cNvSpPr>
            <a:spLocks noGrp="1"/>
          </p:cNvSpPr>
          <p:nvPr>
            <p:ph type="title"/>
          </p:nvPr>
        </p:nvSpPr>
        <p:spPr/>
        <p:txBody>
          <a:bodyPr>
            <a:normAutofit/>
          </a:bodyPr>
          <a:lstStyle>
            <a:lvl1pPr>
              <a:defRPr sz="33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44F0951-7CCA-481B-8880-D4B832452CF5}"/>
              </a:ext>
            </a:extLst>
          </p:cNvPr>
          <p:cNvSpPr>
            <a:spLocks noGrp="1"/>
          </p:cNvSpPr>
          <p:nvPr>
            <p:ph idx="1"/>
          </p:nvPr>
        </p:nvSpPr>
        <p:spPr>
          <a:xfrm>
            <a:off x="838200" y="185644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5EBAC2C-6952-4567-B46F-04AD88D67A0B}"/>
              </a:ext>
            </a:extLst>
          </p:cNvPr>
          <p:cNvSpPr>
            <a:spLocks noGrp="1"/>
          </p:cNvSpPr>
          <p:nvPr>
            <p:ph type="dt" sz="half" idx="10"/>
          </p:nvPr>
        </p:nvSpPr>
        <p:spPr/>
        <p:txBody>
          <a:bodyPr/>
          <a:lstStyle/>
          <a:p>
            <a:fld id="{203F9547-86C5-4ACA-9E09-1AF0CD23B8FB}" type="datetimeFigureOut">
              <a:rPr lang="en-US" smtClean="0"/>
              <a:t>2/2/2025</a:t>
            </a:fld>
            <a:endParaRPr lang="en-US" dirty="0"/>
          </a:p>
        </p:txBody>
      </p:sp>
      <p:sp>
        <p:nvSpPr>
          <p:cNvPr id="5" name="Footer Placeholder 4">
            <a:extLst>
              <a:ext uri="{FF2B5EF4-FFF2-40B4-BE49-F238E27FC236}">
                <a16:creationId xmlns:a16="http://schemas.microsoft.com/office/drawing/2014/main" id="{8C31A71A-96A5-4187-AE05-D13C3FC627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68C814-178C-46B1-9B0B-7B453136E1A8}"/>
              </a:ext>
            </a:extLst>
          </p:cNvPr>
          <p:cNvSpPr>
            <a:spLocks noGrp="1"/>
          </p:cNvSpPr>
          <p:nvPr>
            <p:ph type="sldNum" sz="quarter" idx="12"/>
          </p:nvPr>
        </p:nvSpPr>
        <p:spPr/>
        <p:txBody>
          <a:bodyPr/>
          <a:lstStyle/>
          <a:p>
            <a:fld id="{F69B839F-E292-4E64-BDB8-45A1D4AC837A}" type="slidenum">
              <a:rPr lang="en-US" smtClean="0"/>
              <a:t>‹#›</a:t>
            </a:fld>
            <a:endParaRPr lang="en-US" dirty="0"/>
          </a:p>
        </p:txBody>
      </p:sp>
    </p:spTree>
    <p:extLst>
      <p:ext uri="{BB962C8B-B14F-4D97-AF65-F5344CB8AC3E}">
        <p14:creationId xmlns:p14="http://schemas.microsoft.com/office/powerpoint/2010/main" val="2363658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5918-699C-4F91-BA3F-F41F9197D82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2DCBD5-124D-446E-BED7-581CAD3CF565}"/>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B43DB10-9C2F-4870-95F6-B058357BF161}"/>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9B72620-E5F3-4572-8D29-82521BD07904}"/>
              </a:ext>
            </a:extLst>
          </p:cNvPr>
          <p:cNvSpPr>
            <a:spLocks noGrp="1"/>
          </p:cNvSpPr>
          <p:nvPr>
            <p:ph type="dt" sz="half" idx="10"/>
          </p:nvPr>
        </p:nvSpPr>
        <p:spPr/>
        <p:txBody>
          <a:bodyPr/>
          <a:lstStyle/>
          <a:p>
            <a:fld id="{203F9547-86C5-4ACA-9E09-1AF0CD23B8FB}" type="datetimeFigureOut">
              <a:rPr lang="en-US" smtClean="0"/>
              <a:t>2/2/2025</a:t>
            </a:fld>
            <a:endParaRPr lang="en-US" dirty="0"/>
          </a:p>
        </p:txBody>
      </p:sp>
      <p:sp>
        <p:nvSpPr>
          <p:cNvPr id="6" name="Footer Placeholder 5">
            <a:extLst>
              <a:ext uri="{FF2B5EF4-FFF2-40B4-BE49-F238E27FC236}">
                <a16:creationId xmlns:a16="http://schemas.microsoft.com/office/drawing/2014/main" id="{1EC7C2DA-D378-47BC-975F-B450C14927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FC198C-8AC7-4CDD-962B-997C8A004A72}"/>
              </a:ext>
            </a:extLst>
          </p:cNvPr>
          <p:cNvSpPr>
            <a:spLocks noGrp="1"/>
          </p:cNvSpPr>
          <p:nvPr>
            <p:ph type="sldNum" sz="quarter" idx="12"/>
          </p:nvPr>
        </p:nvSpPr>
        <p:spPr/>
        <p:txBody>
          <a:bodyPr/>
          <a:lstStyle/>
          <a:p>
            <a:fld id="{F69B839F-E292-4E64-BDB8-45A1D4AC837A}" type="slidenum">
              <a:rPr lang="en-US" smtClean="0"/>
              <a:t>‹#›</a:t>
            </a:fld>
            <a:endParaRPr lang="en-US" dirty="0"/>
          </a:p>
        </p:txBody>
      </p:sp>
    </p:spTree>
    <p:extLst>
      <p:ext uri="{BB962C8B-B14F-4D97-AF65-F5344CB8AC3E}">
        <p14:creationId xmlns:p14="http://schemas.microsoft.com/office/powerpoint/2010/main" val="79897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4F96B-7CA3-614C-BEDD-1BDC93EF7A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289940" cy="6920300"/>
          </a:xfrm>
          <a:prstGeom prst="rect">
            <a:avLst/>
          </a:prstGeom>
        </p:spPr>
      </p:pic>
      <p:sp>
        <p:nvSpPr>
          <p:cNvPr id="3" name="Date Placeholder 2">
            <a:extLst>
              <a:ext uri="{FF2B5EF4-FFF2-40B4-BE49-F238E27FC236}">
                <a16:creationId xmlns:a16="http://schemas.microsoft.com/office/drawing/2014/main" id="{E70E8C82-A0D1-4C16-AB0E-3232B028CFB1}"/>
              </a:ext>
            </a:extLst>
          </p:cNvPr>
          <p:cNvSpPr>
            <a:spLocks noGrp="1"/>
          </p:cNvSpPr>
          <p:nvPr>
            <p:ph type="dt" sz="half" idx="10"/>
          </p:nvPr>
        </p:nvSpPr>
        <p:spPr/>
        <p:txBody>
          <a:bodyPr/>
          <a:lstStyle>
            <a:lvl1pPr>
              <a:defRPr>
                <a:solidFill>
                  <a:schemeClr val="tx1">
                    <a:lumMod val="85000"/>
                    <a:lumOff val="15000"/>
                  </a:schemeClr>
                </a:solidFill>
              </a:defRPr>
            </a:lvl1pPr>
          </a:lstStyle>
          <a:p>
            <a:fld id="{203F9547-86C5-4ACA-9E09-1AF0CD23B8FB}" type="datetimeFigureOut">
              <a:rPr lang="en-US" smtClean="0"/>
              <a:pPr/>
              <a:t>2/2/2025</a:t>
            </a:fld>
            <a:endParaRPr lang="en-US" dirty="0"/>
          </a:p>
        </p:txBody>
      </p:sp>
      <p:sp>
        <p:nvSpPr>
          <p:cNvPr id="4" name="Footer Placeholder 3">
            <a:extLst>
              <a:ext uri="{FF2B5EF4-FFF2-40B4-BE49-F238E27FC236}">
                <a16:creationId xmlns:a16="http://schemas.microsoft.com/office/drawing/2014/main" id="{52614191-CD62-46AE-B536-7BBE9AD5E905}"/>
              </a:ext>
            </a:extLst>
          </p:cNvPr>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a:extLst>
              <a:ext uri="{FF2B5EF4-FFF2-40B4-BE49-F238E27FC236}">
                <a16:creationId xmlns:a16="http://schemas.microsoft.com/office/drawing/2014/main" id="{7986AB08-D1EF-4EDE-8F29-27B4A30D345E}"/>
              </a:ext>
            </a:extLst>
          </p:cNvPr>
          <p:cNvSpPr>
            <a:spLocks noGrp="1"/>
          </p:cNvSpPr>
          <p:nvPr>
            <p:ph type="sldNum" sz="quarter" idx="12"/>
          </p:nvPr>
        </p:nvSpPr>
        <p:spPr/>
        <p:txBody>
          <a:bodyPr/>
          <a:lstStyle>
            <a:lvl1pPr>
              <a:defRPr>
                <a:solidFill>
                  <a:schemeClr val="tx1">
                    <a:lumMod val="85000"/>
                    <a:lumOff val="15000"/>
                  </a:schemeClr>
                </a:solidFill>
              </a:defRPr>
            </a:lvl1pPr>
          </a:lstStyle>
          <a:p>
            <a:fld id="{F69B839F-E292-4E64-BDB8-45A1D4AC837A}" type="slidenum">
              <a:rPr lang="en-US" smtClean="0"/>
              <a:pPr/>
              <a:t>‹#›</a:t>
            </a:fld>
            <a:endParaRPr lang="en-US" dirty="0"/>
          </a:p>
        </p:txBody>
      </p:sp>
      <p:sp>
        <p:nvSpPr>
          <p:cNvPr id="9" name="Title 1">
            <a:extLst>
              <a:ext uri="{FF2B5EF4-FFF2-40B4-BE49-F238E27FC236}">
                <a16:creationId xmlns:a16="http://schemas.microsoft.com/office/drawing/2014/main" id="{654526F5-CFE6-3841-90AC-0E0D92B7B83A}"/>
              </a:ext>
            </a:extLst>
          </p:cNvPr>
          <p:cNvSpPr>
            <a:spLocks noGrp="1"/>
          </p:cNvSpPr>
          <p:nvPr>
            <p:ph type="title"/>
          </p:nvPr>
        </p:nvSpPr>
        <p:spPr>
          <a:xfrm>
            <a:off x="838200" y="365125"/>
            <a:ext cx="10515600" cy="1325563"/>
          </a:xfrm>
        </p:spPr>
        <p:txBody>
          <a:bodyPr>
            <a:normAutofit/>
          </a:bodyPr>
          <a:lstStyle>
            <a:lvl1pPr>
              <a:defRPr sz="33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223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4F96B-7CA3-614C-BEDD-1BDC93EF7A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289940" cy="6920299"/>
          </a:xfrm>
          <a:prstGeom prst="rect">
            <a:avLst/>
          </a:prstGeom>
        </p:spPr>
      </p:pic>
      <p:sp>
        <p:nvSpPr>
          <p:cNvPr id="3" name="Date Placeholder 2">
            <a:extLst>
              <a:ext uri="{FF2B5EF4-FFF2-40B4-BE49-F238E27FC236}">
                <a16:creationId xmlns:a16="http://schemas.microsoft.com/office/drawing/2014/main" id="{E70E8C82-A0D1-4C16-AB0E-3232B028CFB1}"/>
              </a:ext>
            </a:extLst>
          </p:cNvPr>
          <p:cNvSpPr>
            <a:spLocks noGrp="1"/>
          </p:cNvSpPr>
          <p:nvPr>
            <p:ph type="dt" sz="half" idx="10"/>
          </p:nvPr>
        </p:nvSpPr>
        <p:spPr/>
        <p:txBody>
          <a:bodyPr/>
          <a:lstStyle>
            <a:lvl1pPr>
              <a:defRPr>
                <a:solidFill>
                  <a:schemeClr val="tx1">
                    <a:lumMod val="85000"/>
                    <a:lumOff val="15000"/>
                  </a:schemeClr>
                </a:solidFill>
              </a:defRPr>
            </a:lvl1pPr>
          </a:lstStyle>
          <a:p>
            <a:fld id="{203F9547-86C5-4ACA-9E09-1AF0CD23B8FB}" type="datetimeFigureOut">
              <a:rPr lang="en-US" smtClean="0"/>
              <a:pPr/>
              <a:t>2/2/2025</a:t>
            </a:fld>
            <a:endParaRPr lang="en-US" dirty="0"/>
          </a:p>
        </p:txBody>
      </p:sp>
      <p:sp>
        <p:nvSpPr>
          <p:cNvPr id="4" name="Footer Placeholder 3">
            <a:extLst>
              <a:ext uri="{FF2B5EF4-FFF2-40B4-BE49-F238E27FC236}">
                <a16:creationId xmlns:a16="http://schemas.microsoft.com/office/drawing/2014/main" id="{52614191-CD62-46AE-B536-7BBE9AD5E905}"/>
              </a:ext>
            </a:extLst>
          </p:cNvPr>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a:extLst>
              <a:ext uri="{FF2B5EF4-FFF2-40B4-BE49-F238E27FC236}">
                <a16:creationId xmlns:a16="http://schemas.microsoft.com/office/drawing/2014/main" id="{7986AB08-D1EF-4EDE-8F29-27B4A30D345E}"/>
              </a:ext>
            </a:extLst>
          </p:cNvPr>
          <p:cNvSpPr>
            <a:spLocks noGrp="1"/>
          </p:cNvSpPr>
          <p:nvPr>
            <p:ph type="sldNum" sz="quarter" idx="12"/>
          </p:nvPr>
        </p:nvSpPr>
        <p:spPr/>
        <p:txBody>
          <a:bodyPr/>
          <a:lstStyle>
            <a:lvl1pPr>
              <a:defRPr>
                <a:solidFill>
                  <a:schemeClr val="tx1">
                    <a:lumMod val="85000"/>
                    <a:lumOff val="15000"/>
                  </a:schemeClr>
                </a:solidFill>
              </a:defRPr>
            </a:lvl1pPr>
          </a:lstStyle>
          <a:p>
            <a:fld id="{F69B839F-E292-4E64-BDB8-45A1D4AC837A}" type="slidenum">
              <a:rPr lang="en-US" smtClean="0"/>
              <a:pPr/>
              <a:t>‹#›</a:t>
            </a:fld>
            <a:endParaRPr lang="en-US" dirty="0"/>
          </a:p>
        </p:txBody>
      </p:sp>
      <p:sp>
        <p:nvSpPr>
          <p:cNvPr id="9" name="Title 1">
            <a:extLst>
              <a:ext uri="{FF2B5EF4-FFF2-40B4-BE49-F238E27FC236}">
                <a16:creationId xmlns:a16="http://schemas.microsoft.com/office/drawing/2014/main" id="{654526F5-CFE6-3841-90AC-0E0D92B7B83A}"/>
              </a:ext>
            </a:extLst>
          </p:cNvPr>
          <p:cNvSpPr>
            <a:spLocks noGrp="1"/>
          </p:cNvSpPr>
          <p:nvPr>
            <p:ph type="title"/>
          </p:nvPr>
        </p:nvSpPr>
        <p:spPr>
          <a:xfrm>
            <a:off x="838200" y="365125"/>
            <a:ext cx="10515600" cy="1325563"/>
          </a:xfrm>
        </p:spPr>
        <p:txBody>
          <a:bodyPr>
            <a:normAutofit/>
          </a:bodyPr>
          <a:lstStyle>
            <a:lvl1pPr>
              <a:defRPr sz="3300" b="1">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ADC105DD-F426-574B-A616-698CA4A5D436}"/>
              </a:ext>
            </a:extLst>
          </p:cNvPr>
          <p:cNvSpPr>
            <a:spLocks noGrp="1"/>
          </p:cNvSpPr>
          <p:nvPr>
            <p:ph idx="1"/>
          </p:nvPr>
        </p:nvSpPr>
        <p:spPr>
          <a:xfrm>
            <a:off x="838200" y="185644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648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F0E0E-C6B4-E148-9299-9F6092012086}"/>
              </a:ext>
            </a:extLst>
          </p:cNvPr>
          <p:cNvSpPr>
            <a:spLocks noGrp="1"/>
          </p:cNvSpPr>
          <p:nvPr>
            <p:ph type="dt" sz="half" idx="10"/>
          </p:nvPr>
        </p:nvSpPr>
        <p:spPr/>
        <p:txBody>
          <a:bodyPr/>
          <a:lstStyle/>
          <a:p>
            <a:fld id="{BB9E0E7D-BF7A-8A4A-9165-2D29B7EC2395}" type="datetimeFigureOut">
              <a:rPr lang="en-US" smtClean="0"/>
              <a:t>2/2/2025</a:t>
            </a:fld>
            <a:endParaRPr lang="en-US" dirty="0"/>
          </a:p>
        </p:txBody>
      </p:sp>
      <p:sp>
        <p:nvSpPr>
          <p:cNvPr id="3" name="Footer Placeholder 2">
            <a:extLst>
              <a:ext uri="{FF2B5EF4-FFF2-40B4-BE49-F238E27FC236}">
                <a16:creationId xmlns:a16="http://schemas.microsoft.com/office/drawing/2014/main" id="{145C863F-4BA1-0A4B-80F7-71E1661DD0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DA0959-7B37-6549-914F-40A6B2D817C8}"/>
              </a:ext>
            </a:extLst>
          </p:cNvPr>
          <p:cNvSpPr>
            <a:spLocks noGrp="1"/>
          </p:cNvSpPr>
          <p:nvPr>
            <p:ph type="sldNum" sz="quarter" idx="12"/>
          </p:nvPr>
        </p:nvSpPr>
        <p:spPr/>
        <p:txBody>
          <a:bodyPr/>
          <a:lstStyle/>
          <a:p>
            <a:fld id="{90005710-15BE-8B49-90DF-F37CBE8EDD8E}" type="slidenum">
              <a:rPr lang="en-US" smtClean="0"/>
              <a:t>‹#›</a:t>
            </a:fld>
            <a:endParaRPr lang="en-US" dirty="0"/>
          </a:p>
        </p:txBody>
      </p:sp>
    </p:spTree>
    <p:extLst>
      <p:ext uri="{BB962C8B-B14F-4D97-AF65-F5344CB8AC3E}">
        <p14:creationId xmlns:p14="http://schemas.microsoft.com/office/powerpoint/2010/main" val="30361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69C1A-03DC-4068-9422-2CE170B4A4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1C8229-888F-4AF5-92C6-17386CE371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9F0E0-9C1A-4C52-A53A-8FCAD0C5D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85000"/>
                    <a:lumOff val="15000"/>
                  </a:schemeClr>
                </a:solidFill>
              </a:defRPr>
            </a:lvl1pPr>
          </a:lstStyle>
          <a:p>
            <a:fld id="{203F9547-86C5-4ACA-9E09-1AF0CD23B8FB}" type="datetimeFigureOut">
              <a:rPr lang="en-US" smtClean="0"/>
              <a:pPr/>
              <a:t>2/2/2025</a:t>
            </a:fld>
            <a:endParaRPr lang="en-US" dirty="0"/>
          </a:p>
        </p:txBody>
      </p:sp>
      <p:sp>
        <p:nvSpPr>
          <p:cNvPr id="5" name="Footer Placeholder 4">
            <a:extLst>
              <a:ext uri="{FF2B5EF4-FFF2-40B4-BE49-F238E27FC236}">
                <a16:creationId xmlns:a16="http://schemas.microsoft.com/office/drawing/2014/main" id="{598110AB-A417-4677-AB9A-BF1D57B4D4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85000"/>
                    <a:lumOff val="15000"/>
                  </a:schemeClr>
                </a:solidFill>
              </a:defRPr>
            </a:lvl1pPr>
          </a:lstStyle>
          <a:p>
            <a:endParaRPr lang="en-US" dirty="0"/>
          </a:p>
        </p:txBody>
      </p:sp>
      <p:sp>
        <p:nvSpPr>
          <p:cNvPr id="6" name="Slide Number Placeholder 5">
            <a:extLst>
              <a:ext uri="{FF2B5EF4-FFF2-40B4-BE49-F238E27FC236}">
                <a16:creationId xmlns:a16="http://schemas.microsoft.com/office/drawing/2014/main" id="{0402B698-D9BB-485B-ADB0-C061425F4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lumMod val="85000"/>
                    <a:lumOff val="15000"/>
                  </a:schemeClr>
                </a:solidFill>
              </a:defRPr>
            </a:lvl1pPr>
          </a:lstStyle>
          <a:p>
            <a:fld id="{F69B839F-E292-4E64-BDB8-45A1D4AC837A}" type="slidenum">
              <a:rPr lang="en-US" smtClean="0"/>
              <a:pPr/>
              <a:t>‹#›</a:t>
            </a:fld>
            <a:endParaRPr lang="en-US" dirty="0"/>
          </a:p>
        </p:txBody>
      </p:sp>
    </p:spTree>
    <p:extLst>
      <p:ext uri="{BB962C8B-B14F-4D97-AF65-F5344CB8AC3E}">
        <p14:creationId xmlns:p14="http://schemas.microsoft.com/office/powerpoint/2010/main" val="113062097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914400" rtl="0" eaLnBrk="1" latinLnBrk="0" hangingPunct="1">
        <a:lnSpc>
          <a:spcPct val="90000"/>
        </a:lnSpc>
        <a:spcBef>
          <a:spcPct val="0"/>
        </a:spcBef>
        <a:buNone/>
        <a:defRPr sz="3300" b="1" kern="1200">
          <a:solidFill>
            <a:srgbClr val="007A8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A86"/>
        </a:buClr>
        <a:buFont typeface="Wingdings" pitchFamily="2" charset="2"/>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A86"/>
        </a:buClr>
        <a:buFont typeface="Wingdings" pitchFamily="2" charset="2"/>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A86"/>
        </a:buClr>
        <a:buFont typeface="Wingdings" pitchFamily="2" charset="2"/>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A86"/>
        </a:buClr>
        <a:buFont typeface="Wingdings" pitchFamily="2" charset="2"/>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A86"/>
        </a:buClr>
        <a:buFont typeface="Wingdings" pitchFamily="2" charset="2"/>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69C1A-03DC-4068-9422-2CE170B4A4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1C8229-888F-4AF5-92C6-17386CE371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A9F0E0-9C1A-4C52-A53A-8FCAD0C5D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85000"/>
                    <a:lumOff val="15000"/>
                  </a:schemeClr>
                </a:solidFill>
              </a:defRPr>
            </a:lvl1pPr>
          </a:lstStyle>
          <a:p>
            <a:fld id="{203F9547-86C5-4ACA-9E09-1AF0CD23B8FB}" type="datetimeFigureOut">
              <a:rPr lang="en-US" smtClean="0"/>
              <a:pPr/>
              <a:t>2/2/2025</a:t>
            </a:fld>
            <a:endParaRPr lang="en-US" dirty="0"/>
          </a:p>
        </p:txBody>
      </p:sp>
      <p:sp>
        <p:nvSpPr>
          <p:cNvPr id="5" name="Footer Placeholder 4">
            <a:extLst>
              <a:ext uri="{FF2B5EF4-FFF2-40B4-BE49-F238E27FC236}">
                <a16:creationId xmlns:a16="http://schemas.microsoft.com/office/drawing/2014/main" id="{598110AB-A417-4677-AB9A-BF1D57B4D4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85000"/>
                    <a:lumOff val="15000"/>
                  </a:schemeClr>
                </a:solidFill>
              </a:defRPr>
            </a:lvl1pPr>
          </a:lstStyle>
          <a:p>
            <a:endParaRPr lang="en-US" dirty="0"/>
          </a:p>
        </p:txBody>
      </p:sp>
      <p:sp>
        <p:nvSpPr>
          <p:cNvPr id="6" name="Slide Number Placeholder 5">
            <a:extLst>
              <a:ext uri="{FF2B5EF4-FFF2-40B4-BE49-F238E27FC236}">
                <a16:creationId xmlns:a16="http://schemas.microsoft.com/office/drawing/2014/main" id="{0402B698-D9BB-485B-ADB0-C061425F4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lumMod val="85000"/>
                    <a:lumOff val="15000"/>
                  </a:schemeClr>
                </a:solidFill>
              </a:defRPr>
            </a:lvl1pPr>
          </a:lstStyle>
          <a:p>
            <a:fld id="{F69B839F-E292-4E64-BDB8-45A1D4AC837A}" type="slidenum">
              <a:rPr lang="en-US" smtClean="0"/>
              <a:pPr/>
              <a:t>‹#›</a:t>
            </a:fld>
            <a:endParaRPr lang="en-US" dirty="0"/>
          </a:p>
        </p:txBody>
      </p:sp>
    </p:spTree>
    <p:extLst>
      <p:ext uri="{BB962C8B-B14F-4D97-AF65-F5344CB8AC3E}">
        <p14:creationId xmlns:p14="http://schemas.microsoft.com/office/powerpoint/2010/main" val="9698863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3300" b="1" kern="1200">
          <a:solidFill>
            <a:srgbClr val="007A8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A86"/>
        </a:buClr>
        <a:buFont typeface="Wingdings" pitchFamily="2" charset="2"/>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A86"/>
        </a:buClr>
        <a:buFont typeface="Wingdings" pitchFamily="2" charset="2"/>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A86"/>
        </a:buClr>
        <a:buFont typeface="Wingdings" pitchFamily="2" charset="2"/>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A86"/>
        </a:buClr>
        <a:buFont typeface="Wingdings" pitchFamily="2" charset="2"/>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A86"/>
        </a:buClr>
        <a:buFont typeface="Wingdings" pitchFamily="2" charset="2"/>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jpeg"/><Relationship Id="rId39" Type="http://schemas.openxmlformats.org/officeDocument/2006/relationships/image" Target="../media/image49.jpeg"/><Relationship Id="rId3" Type="http://schemas.openxmlformats.org/officeDocument/2006/relationships/image" Target="../media/image14.jpeg"/><Relationship Id="rId21" Type="http://schemas.openxmlformats.org/officeDocument/2006/relationships/image" Target="../media/image32.png"/><Relationship Id="rId34" Type="http://schemas.openxmlformats.org/officeDocument/2006/relationships/image" Target="../media/image44.png"/><Relationship Id="rId42" Type="http://schemas.openxmlformats.org/officeDocument/2006/relationships/image" Target="../media/image52.jpe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pn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9.png"/><Relationship Id="rId4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5" Type="http://schemas.openxmlformats.org/officeDocument/2006/relationships/image" Target="../media/image16.jpeg"/><Relationship Id="rId15" Type="http://schemas.openxmlformats.org/officeDocument/2006/relationships/image" Target="../media/image26.png"/><Relationship Id="rId23" Type="http://schemas.openxmlformats.org/officeDocument/2006/relationships/image" Target="../media/image34.jpeg"/><Relationship Id="rId28" Type="http://schemas.openxmlformats.org/officeDocument/2006/relationships/image" Target="../media/image38.jpeg"/><Relationship Id="rId36" Type="http://schemas.openxmlformats.org/officeDocument/2006/relationships/image" Target="../media/image46.png"/><Relationship Id="rId10" Type="http://schemas.openxmlformats.org/officeDocument/2006/relationships/image" Target="../media/image21.png"/><Relationship Id="rId19" Type="http://schemas.openxmlformats.org/officeDocument/2006/relationships/image" Target="../media/image30.svg"/><Relationship Id="rId31" Type="http://schemas.openxmlformats.org/officeDocument/2006/relationships/image" Target="../media/image4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hyperlink" Target="http://www.google.com/imgres?imgurl=http://mediagrid.org/images/logos/columbia.university.logo.jpg&amp;imgrefurl=http://mediagrid.org/members.html&amp;h=110&amp;w=137&amp;sz=7&amp;tbnid=tayw5VmSwCwJ::&amp;tbnh=75&amp;tbnw=93&amp;prev=/images?q=Columbia+University+logo&amp;hl=en&amp;sa=X&amp;oi=image_result&amp;resnum=2&amp;ct=image&amp;cd=1" TargetMode="External"/><Relationship Id="rId30" Type="http://schemas.openxmlformats.org/officeDocument/2006/relationships/image" Target="../media/image40.gif"/><Relationship Id="rId35"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EB826-57FE-AE71-D596-89A3A868DABB}"/>
              </a:ext>
            </a:extLst>
          </p:cNvPr>
          <p:cNvSpPr>
            <a:spLocks noGrp="1"/>
          </p:cNvSpPr>
          <p:nvPr>
            <p:ph type="ctrTitle"/>
          </p:nvPr>
        </p:nvSpPr>
        <p:spPr>
          <a:xfrm>
            <a:off x="336423" y="2507302"/>
            <a:ext cx="12456543" cy="1947460"/>
          </a:xfrm>
        </p:spPr>
        <p:txBody>
          <a:bodyPr>
            <a:noAutofit/>
          </a:bodyPr>
          <a:lstStyle/>
          <a:p>
            <a:r>
              <a:rPr lang="en-US" sz="3400" dirty="0"/>
              <a:t>The Co-Design Center for Quantum Advantage (C</a:t>
            </a:r>
            <a:r>
              <a:rPr lang="en-US" sz="3400" baseline="30000" dirty="0"/>
              <a:t>2</a:t>
            </a:r>
            <a:r>
              <a:rPr lang="en-US" sz="3400" dirty="0"/>
              <a:t>QA): Materials for Quantum Information Science</a:t>
            </a:r>
          </a:p>
        </p:txBody>
      </p:sp>
      <p:sp>
        <p:nvSpPr>
          <p:cNvPr id="6" name="Subtitle 5">
            <a:extLst>
              <a:ext uri="{FF2B5EF4-FFF2-40B4-BE49-F238E27FC236}">
                <a16:creationId xmlns:a16="http://schemas.microsoft.com/office/drawing/2014/main" id="{66F0FE3A-AC74-CA04-2839-0F7531083168}"/>
              </a:ext>
            </a:extLst>
          </p:cNvPr>
          <p:cNvSpPr>
            <a:spLocks noGrp="1"/>
          </p:cNvSpPr>
          <p:nvPr>
            <p:ph type="subTitle" idx="1"/>
          </p:nvPr>
        </p:nvSpPr>
        <p:spPr/>
        <p:txBody>
          <a:bodyPr/>
          <a:lstStyle/>
          <a:p>
            <a:r>
              <a:rPr lang="en-US" dirty="0"/>
              <a:t>Feb. 3, 2025</a:t>
            </a:r>
          </a:p>
        </p:txBody>
      </p:sp>
      <p:sp>
        <p:nvSpPr>
          <p:cNvPr id="7" name="Text Placeholder 6">
            <a:extLst>
              <a:ext uri="{FF2B5EF4-FFF2-40B4-BE49-F238E27FC236}">
                <a16:creationId xmlns:a16="http://schemas.microsoft.com/office/drawing/2014/main" id="{7FC06BFE-8884-E75B-D237-C0315271F76E}"/>
              </a:ext>
            </a:extLst>
          </p:cNvPr>
          <p:cNvSpPr>
            <a:spLocks noGrp="1"/>
          </p:cNvSpPr>
          <p:nvPr>
            <p:ph type="body" sz="quarter" idx="10"/>
          </p:nvPr>
        </p:nvSpPr>
        <p:spPr/>
        <p:txBody>
          <a:bodyPr/>
          <a:lstStyle/>
          <a:p>
            <a:r>
              <a:rPr lang="en-US" dirty="0"/>
              <a:t>Jim Misewich</a:t>
            </a:r>
          </a:p>
          <a:p>
            <a:pPr marL="0" marR="0" algn="l">
              <a:spcBef>
                <a:spcPts val="0"/>
              </a:spcBef>
              <a:spcAft>
                <a:spcPts val="0"/>
              </a:spcAft>
            </a:pPr>
            <a:r>
              <a:rPr lang="en-US" sz="1800" b="0" i="0" u="none" strike="noStrike" dirty="0">
                <a:effectLst/>
                <a:latin typeface="Arial" panose="020B0604020202020204" pitchFamily="34" charset="0"/>
              </a:rPr>
              <a:t>Associate Laboratory Director for Energy and Photon Sciences</a:t>
            </a:r>
            <a:endParaRPr lang="en-US" b="0" i="0" u="none" strike="noStrike" dirty="0">
              <a:effectLst/>
              <a:latin typeface="Verdana" panose="020B0604030504040204" pitchFamily="34" charset="0"/>
            </a:endParaRPr>
          </a:p>
          <a:p>
            <a:pPr marL="0" marR="0" algn="l">
              <a:spcBef>
                <a:spcPts val="0"/>
              </a:spcBef>
              <a:spcAft>
                <a:spcPts val="0"/>
              </a:spcAft>
            </a:pPr>
            <a:r>
              <a:rPr lang="en-US" sz="1800" b="0" i="0" u="none" strike="noStrike" dirty="0">
                <a:effectLst/>
                <a:latin typeface="Arial" panose="020B0604020202020204" pitchFamily="34" charset="0"/>
              </a:rPr>
              <a:t>Brookhaven National Laboratory</a:t>
            </a:r>
            <a:endParaRPr lang="en-US" b="0" i="0" u="none" strike="noStrike" dirty="0">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684FFAEE-D358-6F7E-AEC9-2EE0AC792FDE}"/>
              </a:ext>
            </a:extLst>
          </p:cNvPr>
          <p:cNvSpPr>
            <a:spLocks noGrp="1"/>
          </p:cNvSpPr>
          <p:nvPr>
            <p:ph type="sldNum" sz="quarter" idx="4294967295"/>
          </p:nvPr>
        </p:nvSpPr>
        <p:spPr>
          <a:xfrm>
            <a:off x="11760200" y="6316663"/>
            <a:ext cx="431800" cy="365125"/>
          </a:xfrm>
        </p:spPr>
        <p:txBody>
          <a:bodyPr/>
          <a:lstStyle/>
          <a:p>
            <a:fld id="{933A556B-7C63-244D-9B7C-B0EA8042B330}" type="slidenum">
              <a:rPr lang="en-US" smtClean="0"/>
              <a:pPr/>
              <a:t>1</a:t>
            </a:fld>
            <a:endParaRPr lang="en-US" sz="1000" dirty="0"/>
          </a:p>
        </p:txBody>
      </p:sp>
      <p:sp>
        <p:nvSpPr>
          <p:cNvPr id="3" name="TextBox 2">
            <a:extLst>
              <a:ext uri="{FF2B5EF4-FFF2-40B4-BE49-F238E27FC236}">
                <a16:creationId xmlns:a16="http://schemas.microsoft.com/office/drawing/2014/main" id="{FBB9B5A8-40C5-FC32-73A7-1B2B4FE9B5BF}"/>
              </a:ext>
            </a:extLst>
          </p:cNvPr>
          <p:cNvSpPr txBox="1"/>
          <p:nvPr/>
        </p:nvSpPr>
        <p:spPr>
          <a:xfrm>
            <a:off x="294736" y="5955268"/>
            <a:ext cx="11602527" cy="738664"/>
          </a:xfrm>
          <a:prstGeom prst="rect">
            <a:avLst/>
          </a:prstGeom>
          <a:noFill/>
        </p:spPr>
        <p:txBody>
          <a:bodyPr wrap="square">
            <a:spAutoFit/>
          </a:bodyPr>
          <a:lstStyle/>
          <a:p>
            <a:r>
              <a:rPr lang="en-US" sz="1800" b="0" i="0" u="none" strike="noStrike" baseline="0" dirty="0">
                <a:solidFill>
                  <a:srgbClr val="000000"/>
                </a:solidFill>
                <a:latin typeface="Arial" panose="020B0604020202020204" pitchFamily="34" charset="0"/>
              </a:rPr>
              <a:t> </a:t>
            </a:r>
            <a:endParaRPr lang="en-US" sz="1200" b="0" i="0" u="none" strike="noStrike" baseline="0" dirty="0">
              <a:latin typeface="Arial" panose="020B0604020202020204" pitchFamily="34" charset="0"/>
            </a:endParaRPr>
          </a:p>
          <a:p>
            <a:r>
              <a:rPr lang="en-US" sz="1200" b="0" i="0" u="none" strike="noStrike" baseline="0" dirty="0">
                <a:solidFill>
                  <a:srgbClr val="FF0000"/>
                </a:solidFill>
                <a:latin typeface="Arial" panose="020B0604020202020204" pitchFamily="34" charset="0"/>
              </a:rPr>
              <a:t>The research described herein is Fundamental Research as defined in the ITAR (22 CFR 120.34(a)(8)), EAR (15 CFR 734.8), or Part 810 (10 CFR 810.3), as applicable, and as described in the USD (AT&amp;L) memoranda on Fundamental Research, dated May 24, 2010, and on Contracted Fundamental Research, dated June 26, 2008 </a:t>
            </a:r>
            <a:endParaRPr lang="en-US" sz="1200" dirty="0">
              <a:solidFill>
                <a:srgbClr val="FF0000"/>
              </a:solidFill>
            </a:endParaRPr>
          </a:p>
        </p:txBody>
      </p:sp>
    </p:spTree>
    <p:extLst>
      <p:ext uri="{BB962C8B-B14F-4D97-AF65-F5344CB8AC3E}">
        <p14:creationId xmlns:p14="http://schemas.microsoft.com/office/powerpoint/2010/main" val="49992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B9E20-0473-BB32-3833-D0F8D9D97FA1}"/>
            </a:ext>
          </a:extLst>
        </p:cNvPr>
        <p:cNvGrpSpPr/>
        <p:nvPr/>
      </p:nvGrpSpPr>
      <p:grpSpPr>
        <a:xfrm>
          <a:off x="0" y="0"/>
          <a:ext cx="0" cy="0"/>
          <a:chOff x="0" y="0"/>
          <a:chExt cx="0" cy="0"/>
        </a:xfrm>
      </p:grpSpPr>
      <p:pic>
        <p:nvPicPr>
          <p:cNvPr id="1026" name="Picture 2" descr="Mercedes-Benz Logo: Evolution and Significance">
            <a:extLst>
              <a:ext uri="{FF2B5EF4-FFF2-40B4-BE49-F238E27FC236}">
                <a16:creationId xmlns:a16="http://schemas.microsoft.com/office/drawing/2014/main" id="{C13F549E-141E-4AD8-B8DA-44914A1E6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54"/>
          <a:stretch/>
        </p:blipFill>
        <p:spPr bwMode="auto">
          <a:xfrm>
            <a:off x="6306605" y="6042436"/>
            <a:ext cx="528006" cy="3559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2790307_CFN-w">
            <a:extLst>
              <a:ext uri="{FF2B5EF4-FFF2-40B4-BE49-F238E27FC236}">
                <a16:creationId xmlns:a16="http://schemas.microsoft.com/office/drawing/2014/main" id="{230D0329-FD6D-8983-9012-9E39A60B0E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889" y="3541636"/>
            <a:ext cx="1998317" cy="997677"/>
          </a:xfrm>
          <a:prstGeom prst="rect">
            <a:avLst/>
          </a:prstGeom>
          <a:ln>
            <a:solidFill>
              <a:schemeClr val="bg2"/>
            </a:solidFill>
          </a:ln>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CBBA5A2F-3FE2-7F09-D6A8-8262B44BD5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923" y="2431323"/>
            <a:ext cx="1998318" cy="997677"/>
          </a:xfrm>
          <a:prstGeom prst="rect">
            <a:avLst/>
          </a:prstGeom>
          <a:ln>
            <a:solidFill>
              <a:schemeClr val="bg2"/>
            </a:solidFill>
          </a:ln>
          <a:extLst>
            <a:ext uri="{909E8E84-426E-40DD-AFC4-6F175D3DCCD1}">
              <a14:hiddenFill xmlns:a14="http://schemas.microsoft.com/office/drawing/2010/main">
                <a:solidFill>
                  <a:schemeClr val="accent1"/>
                </a:solidFill>
              </a14:hiddenFill>
            </a:ext>
          </a:extLst>
        </p:spPr>
      </p:pic>
      <p:pic>
        <p:nvPicPr>
          <p:cNvPr id="30" name="Picture 44" descr="4035027946_cd3b0920a9.jpg">
            <a:extLst>
              <a:ext uri="{FF2B5EF4-FFF2-40B4-BE49-F238E27FC236}">
                <a16:creationId xmlns:a16="http://schemas.microsoft.com/office/drawing/2014/main" id="{0AE06C2C-686B-985C-8177-3002476F53D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3889" y="4648147"/>
            <a:ext cx="1964843" cy="967436"/>
          </a:xfrm>
          <a:prstGeom prst="rect">
            <a:avLst/>
          </a:prstGeom>
          <a:ln>
            <a:solidFill>
              <a:schemeClr val="bg2"/>
            </a:solidFill>
          </a:ln>
          <a:extLst>
            <a:ext uri="{909E8E84-426E-40DD-AFC4-6F175D3DCCD1}">
              <a14:hiddenFill xmlns:a14="http://schemas.microsoft.com/office/drawing/2010/main">
                <a:solidFill>
                  <a:srgbClr val="FFFFFF"/>
                </a:solidFill>
              </a14:hiddenFill>
            </a:ext>
          </a:extLst>
        </p:spPr>
      </p:pic>
      <p:sp>
        <p:nvSpPr>
          <p:cNvPr id="31" name="Text Box 3">
            <a:extLst>
              <a:ext uri="{FF2B5EF4-FFF2-40B4-BE49-F238E27FC236}">
                <a16:creationId xmlns:a16="http://schemas.microsoft.com/office/drawing/2014/main" id="{E48253DB-A5AC-B8E2-13E0-D2AA8D1C3600}"/>
              </a:ext>
            </a:extLst>
          </p:cNvPr>
          <p:cNvSpPr txBox="1">
            <a:spLocks noChangeArrowheads="1"/>
          </p:cNvSpPr>
          <p:nvPr/>
        </p:nvSpPr>
        <p:spPr bwMode="auto">
          <a:xfrm>
            <a:off x="2234377" y="3873559"/>
            <a:ext cx="17715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BNL FACILITIES</a:t>
            </a:r>
          </a:p>
        </p:txBody>
      </p:sp>
      <p:sp>
        <p:nvSpPr>
          <p:cNvPr id="33" name="Text Box 3">
            <a:extLst>
              <a:ext uri="{FF2B5EF4-FFF2-40B4-BE49-F238E27FC236}">
                <a16:creationId xmlns:a16="http://schemas.microsoft.com/office/drawing/2014/main" id="{B91EAC99-D785-1322-4F15-08868E010D0C}"/>
              </a:ext>
            </a:extLst>
          </p:cNvPr>
          <p:cNvSpPr txBox="1">
            <a:spLocks noChangeArrowheads="1"/>
          </p:cNvSpPr>
          <p:nvPr/>
        </p:nvSpPr>
        <p:spPr bwMode="auto">
          <a:xfrm>
            <a:off x="7795668" y="3854940"/>
            <a:ext cx="1950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RESEARCH CENTERS</a:t>
            </a:r>
          </a:p>
        </p:txBody>
      </p:sp>
      <p:sp>
        <p:nvSpPr>
          <p:cNvPr id="65" name="Text Box 3">
            <a:extLst>
              <a:ext uri="{FF2B5EF4-FFF2-40B4-BE49-F238E27FC236}">
                <a16:creationId xmlns:a16="http://schemas.microsoft.com/office/drawing/2014/main" id="{B006693A-35BF-815A-E1A2-50B20F9D7AE3}"/>
              </a:ext>
            </a:extLst>
          </p:cNvPr>
          <p:cNvSpPr txBox="1">
            <a:spLocks noChangeArrowheads="1"/>
          </p:cNvSpPr>
          <p:nvPr/>
        </p:nvSpPr>
        <p:spPr bwMode="auto">
          <a:xfrm>
            <a:off x="4895481" y="2471117"/>
            <a:ext cx="2021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BNL CORE PROGRAMS</a:t>
            </a:r>
          </a:p>
        </p:txBody>
      </p:sp>
      <p:pic>
        <p:nvPicPr>
          <p:cNvPr id="66" name="Picture 9">
            <a:extLst>
              <a:ext uri="{FF2B5EF4-FFF2-40B4-BE49-F238E27FC236}">
                <a16:creationId xmlns:a16="http://schemas.microsoft.com/office/drawing/2014/main" id="{265E986E-5138-9B6F-322C-3F4A973B8F4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30898"/>
          <a:stretch/>
        </p:blipFill>
        <p:spPr bwMode="auto">
          <a:xfrm>
            <a:off x="6749647" y="1375443"/>
            <a:ext cx="1505027" cy="891210"/>
          </a:xfrm>
          <a:prstGeom prst="rect">
            <a:avLst/>
          </a:prstGeom>
          <a:ln>
            <a:solidFill>
              <a:schemeClr val="bg2"/>
            </a:solidFill>
          </a:ln>
          <a:extLst>
            <a:ext uri="{909E8E84-426E-40DD-AFC4-6F175D3DCCD1}">
              <a14:hiddenFill xmlns:a14="http://schemas.microsoft.com/office/drawing/2010/main">
                <a:solidFill>
                  <a:schemeClr val="accent1"/>
                </a:solidFill>
              </a14:hiddenFill>
            </a:ext>
          </a:extLst>
        </p:spPr>
      </p:pic>
      <p:pic>
        <p:nvPicPr>
          <p:cNvPr id="78" name="Picture 10">
            <a:extLst>
              <a:ext uri="{FF2B5EF4-FFF2-40B4-BE49-F238E27FC236}">
                <a16:creationId xmlns:a16="http://schemas.microsoft.com/office/drawing/2014/main" id="{ECF3CBAF-8F71-9D01-D542-EE1C21498B6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 b="30919"/>
          <a:stretch/>
        </p:blipFill>
        <p:spPr bwMode="auto">
          <a:xfrm>
            <a:off x="3549429" y="1423547"/>
            <a:ext cx="1566356" cy="855716"/>
          </a:xfrm>
          <a:prstGeom prst="rect">
            <a:avLst/>
          </a:prstGeom>
          <a:ln>
            <a:solidFill>
              <a:schemeClr val="bg2"/>
            </a:solidFill>
          </a:ln>
          <a:extLst>
            <a:ext uri="{909E8E84-426E-40DD-AFC4-6F175D3DCCD1}">
              <a14:hiddenFill xmlns:a14="http://schemas.microsoft.com/office/drawing/2010/main">
                <a:solidFill>
                  <a:schemeClr val="accent1"/>
                </a:solidFill>
              </a14:hiddenFill>
            </a:ext>
          </a:extLst>
        </p:spPr>
      </p:pic>
      <p:pic>
        <p:nvPicPr>
          <p:cNvPr id="85" name="Picture 2">
            <a:extLst>
              <a:ext uri="{FF2B5EF4-FFF2-40B4-BE49-F238E27FC236}">
                <a16:creationId xmlns:a16="http://schemas.microsoft.com/office/drawing/2014/main" id="{4E4330A9-531A-078D-739E-24EA8AB2BF0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b="30898"/>
          <a:stretch/>
        </p:blipFill>
        <p:spPr bwMode="auto">
          <a:xfrm>
            <a:off x="5078611" y="1393606"/>
            <a:ext cx="1598188" cy="885219"/>
          </a:xfrm>
          <a:prstGeom prst="rect">
            <a:avLst/>
          </a:prstGeom>
          <a:ln>
            <a:solidFill>
              <a:schemeClr val="bg2"/>
            </a:solidFill>
          </a:ln>
          <a:extLst>
            <a:ext uri="{909E8E84-426E-40DD-AFC4-6F175D3DCCD1}">
              <a14:hiddenFill xmlns:a14="http://schemas.microsoft.com/office/drawing/2010/main">
                <a:solidFill>
                  <a:schemeClr val="accent1"/>
                </a:solidFill>
              </a14:hiddenFill>
            </a:ext>
          </a:extLst>
        </p:spPr>
      </p:pic>
      <p:sp>
        <p:nvSpPr>
          <p:cNvPr id="104" name="Text Box 3">
            <a:extLst>
              <a:ext uri="{FF2B5EF4-FFF2-40B4-BE49-F238E27FC236}">
                <a16:creationId xmlns:a16="http://schemas.microsoft.com/office/drawing/2014/main" id="{4C440717-72C9-0702-9403-0DDAC742415A}"/>
              </a:ext>
            </a:extLst>
          </p:cNvPr>
          <p:cNvSpPr txBox="1">
            <a:spLocks noChangeArrowheads="1"/>
          </p:cNvSpPr>
          <p:nvPr/>
        </p:nvSpPr>
        <p:spPr bwMode="auto">
          <a:xfrm>
            <a:off x="6652774" y="2286393"/>
            <a:ext cx="17582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Condensed Matter Physics &amp; Materials</a:t>
            </a:r>
          </a:p>
        </p:txBody>
      </p:sp>
      <p:sp>
        <p:nvSpPr>
          <p:cNvPr id="107" name="Text Box 3">
            <a:extLst>
              <a:ext uri="{FF2B5EF4-FFF2-40B4-BE49-F238E27FC236}">
                <a16:creationId xmlns:a16="http://schemas.microsoft.com/office/drawing/2014/main" id="{714330E8-BAFB-E721-218B-A509608BDB25}"/>
              </a:ext>
            </a:extLst>
          </p:cNvPr>
          <p:cNvSpPr txBox="1">
            <a:spLocks noChangeArrowheads="1"/>
          </p:cNvSpPr>
          <p:nvPr/>
        </p:nvSpPr>
        <p:spPr bwMode="auto">
          <a:xfrm>
            <a:off x="5436565" y="2286393"/>
            <a:ext cx="8822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Biology</a:t>
            </a:r>
          </a:p>
        </p:txBody>
      </p:sp>
      <p:sp>
        <p:nvSpPr>
          <p:cNvPr id="108" name="Text Box 3">
            <a:extLst>
              <a:ext uri="{FF2B5EF4-FFF2-40B4-BE49-F238E27FC236}">
                <a16:creationId xmlns:a16="http://schemas.microsoft.com/office/drawing/2014/main" id="{61D185B3-4B9D-8325-9517-1E9DF0753DD3}"/>
              </a:ext>
            </a:extLst>
          </p:cNvPr>
          <p:cNvSpPr txBox="1">
            <a:spLocks noChangeArrowheads="1"/>
          </p:cNvSpPr>
          <p:nvPr/>
        </p:nvSpPr>
        <p:spPr bwMode="auto">
          <a:xfrm>
            <a:off x="3770826" y="2269379"/>
            <a:ext cx="8822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Chemistry</a:t>
            </a:r>
          </a:p>
        </p:txBody>
      </p:sp>
      <p:sp>
        <p:nvSpPr>
          <p:cNvPr id="112" name="Text Box 3">
            <a:extLst>
              <a:ext uri="{FF2B5EF4-FFF2-40B4-BE49-F238E27FC236}">
                <a16:creationId xmlns:a16="http://schemas.microsoft.com/office/drawing/2014/main" id="{A07F74EF-6938-AA5B-C5E6-389FBBFE6295}"/>
              </a:ext>
            </a:extLst>
          </p:cNvPr>
          <p:cNvSpPr txBox="1">
            <a:spLocks noChangeArrowheads="1"/>
          </p:cNvSpPr>
          <p:nvPr/>
        </p:nvSpPr>
        <p:spPr bwMode="auto">
          <a:xfrm>
            <a:off x="3976530" y="5353425"/>
            <a:ext cx="3859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Times New Roman" pitchFamily="18" charset="0"/>
              </a:rPr>
              <a:t>PARTNERS</a:t>
            </a:r>
          </a:p>
        </p:txBody>
      </p:sp>
      <p:sp>
        <p:nvSpPr>
          <p:cNvPr id="145" name="Text Box 4">
            <a:extLst>
              <a:ext uri="{FF2B5EF4-FFF2-40B4-BE49-F238E27FC236}">
                <a16:creationId xmlns:a16="http://schemas.microsoft.com/office/drawing/2014/main" id="{C8117E30-DB41-69E6-5669-05E2616F90A7}"/>
              </a:ext>
            </a:extLst>
          </p:cNvPr>
          <p:cNvSpPr txBox="1">
            <a:spLocks noChangeArrowheads="1"/>
          </p:cNvSpPr>
          <p:nvPr/>
        </p:nvSpPr>
        <p:spPr bwMode="auto">
          <a:xfrm>
            <a:off x="2487104" y="-1365942"/>
            <a:ext cx="3437985" cy="8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square">
            <a:spAutoFit/>
          </a:bodyPr>
          <a:lstStyle>
            <a:lvl1pPr marL="166688" indent="-166688" eaLnBrk="0" hangingPunct="0">
              <a:spcBef>
                <a:spcPct val="20000"/>
              </a:spcBef>
              <a:buFont typeface="Arial" charset="0"/>
              <a:buChar char="•"/>
              <a:defRPr sz="1600">
                <a:solidFill>
                  <a:srgbClr val="17375E"/>
                </a:solidFill>
                <a:latin typeface="Calibri" pitchFamily="34" charset="0"/>
                <a:ea typeface="ＭＳ Ｐゴシック" pitchFamily="34" charset="-128"/>
                <a:cs typeface="Calibri" pitchFamily="34" charset="0"/>
              </a:defRPr>
            </a:lvl1pPr>
            <a:lvl2pPr marL="280988"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1" indent="0" algn="l" defTabSz="914400" rtl="0" eaLnBrk="1" fontAlgn="base" latinLnBrk="0" hangingPunct="1">
              <a:lnSpc>
                <a:spcPct val="110000"/>
              </a:lnSpc>
              <a:spcBef>
                <a:spcPct val="0"/>
              </a:spcBef>
              <a:spcAft>
                <a:spcPct val="0"/>
              </a:spcAft>
              <a:buClr>
                <a:srgbClr val="187890"/>
              </a:buClr>
              <a:buSzTx/>
              <a:buFont typeface="Arial" charset="0"/>
              <a:buNone/>
              <a:tabLst/>
              <a:defRPr/>
            </a:pPr>
            <a:r>
              <a:rPr kumimoji="0" lang="en-US" altLang="en-US" sz="1200" b="1" i="0" u="none" strike="noStrike" kern="1200" cap="none" spc="0" normalizeH="0" baseline="0" noProof="0">
                <a:ln>
                  <a:noFill/>
                </a:ln>
                <a:solidFill>
                  <a:srgbClr val="322F31"/>
                </a:solidFill>
                <a:effectLst/>
                <a:uLnTx/>
                <a:uFillTx/>
                <a:latin typeface="Arial" charset="0"/>
                <a:ea typeface="Arial" charset="0"/>
                <a:cs typeface="Arial" charset="0"/>
              </a:rPr>
              <a:t>Laboratory Initiatives:</a:t>
            </a:r>
          </a:p>
          <a:p>
            <a:pPr marL="285750" marR="0" lvl="1" indent="-285750" algn="l" defTabSz="914400" rtl="0" eaLnBrk="1" fontAlgn="base" latinLnBrk="0" hangingPunct="1">
              <a:lnSpc>
                <a:spcPct val="110000"/>
              </a:lnSpc>
              <a:spcBef>
                <a:spcPct val="0"/>
              </a:spcBef>
              <a:spcAft>
                <a:spcPct val="0"/>
              </a:spcAft>
              <a:buClr>
                <a:srgbClr val="187890"/>
              </a:buClr>
              <a:buSzTx/>
              <a:buFont typeface="Arial" charset="0"/>
              <a:buChar char="–"/>
              <a:tabLst/>
              <a:defRPr/>
            </a:pPr>
            <a:r>
              <a:rPr kumimoji="0" lang="en-US" altLang="en-US" sz="1200" b="1" i="0" u="none" strike="noStrike" kern="1200" cap="none" spc="0" normalizeH="0" baseline="0" noProof="0">
                <a:ln>
                  <a:noFill/>
                </a:ln>
                <a:solidFill>
                  <a:srgbClr val="322F31"/>
                </a:solidFill>
                <a:effectLst/>
                <a:uLnTx/>
                <a:uFillTx/>
                <a:latin typeface="Arial" charset="0"/>
                <a:ea typeface="Arial" charset="0"/>
                <a:cs typeface="Arial" charset="0"/>
              </a:rPr>
              <a:t>Light-Enabled Science</a:t>
            </a:r>
          </a:p>
          <a:p>
            <a:pPr marL="285750" marR="0" lvl="1" indent="-285750" algn="l" defTabSz="914400" rtl="0" eaLnBrk="1" fontAlgn="base" latinLnBrk="0" hangingPunct="1">
              <a:lnSpc>
                <a:spcPct val="110000"/>
              </a:lnSpc>
              <a:spcBef>
                <a:spcPct val="0"/>
              </a:spcBef>
              <a:spcAft>
                <a:spcPct val="0"/>
              </a:spcAft>
              <a:buClr>
                <a:srgbClr val="187890"/>
              </a:buClr>
              <a:buSzTx/>
              <a:buFont typeface="Arial" charset="0"/>
              <a:buChar char="–"/>
              <a:tabLst/>
              <a:defRPr/>
            </a:pPr>
            <a:r>
              <a:rPr kumimoji="0" lang="en-US" altLang="en-US" sz="1200" b="1" i="0" u="none" strike="noStrike" kern="1200" cap="none" spc="0" normalizeH="0" baseline="0" noProof="0">
                <a:ln>
                  <a:noFill/>
                </a:ln>
                <a:solidFill>
                  <a:srgbClr val="322F31"/>
                </a:solidFill>
                <a:effectLst/>
                <a:uLnTx/>
                <a:uFillTx/>
                <a:latin typeface="Arial" charset="0"/>
                <a:ea typeface="Arial" charset="0"/>
                <a:cs typeface="Arial" charset="0"/>
              </a:rPr>
              <a:t>Next Generation Information Science</a:t>
            </a:r>
          </a:p>
          <a:p>
            <a:pPr marL="285750" marR="0" lvl="1" indent="-285750" algn="l" defTabSz="914400" rtl="0" eaLnBrk="1" fontAlgn="base" latinLnBrk="0" hangingPunct="1">
              <a:lnSpc>
                <a:spcPct val="110000"/>
              </a:lnSpc>
              <a:spcBef>
                <a:spcPct val="0"/>
              </a:spcBef>
              <a:spcAft>
                <a:spcPct val="0"/>
              </a:spcAft>
              <a:buClr>
                <a:srgbClr val="187890"/>
              </a:buClr>
              <a:buSzTx/>
              <a:buFont typeface="Arial" charset="0"/>
              <a:buChar char="–"/>
              <a:tabLst/>
              <a:defRPr/>
            </a:pPr>
            <a:r>
              <a:rPr kumimoji="0" lang="en-US" altLang="en-US" sz="1200" b="1" i="0" u="none" strike="noStrike" kern="1200" cap="none" spc="0" normalizeH="0" baseline="0" noProof="0">
                <a:ln>
                  <a:noFill/>
                </a:ln>
                <a:solidFill>
                  <a:srgbClr val="322F31"/>
                </a:solidFill>
                <a:effectLst/>
                <a:uLnTx/>
                <a:uFillTx/>
                <a:latin typeface="Arial" charset="0"/>
                <a:ea typeface="Arial" charset="0"/>
                <a:cs typeface="Arial" charset="0"/>
              </a:rPr>
              <a:t>Societal challenges: Energy Security</a:t>
            </a:r>
          </a:p>
        </p:txBody>
      </p:sp>
      <p:sp>
        <p:nvSpPr>
          <p:cNvPr id="2" name="Rounded Rectangle 1">
            <a:extLst>
              <a:ext uri="{FF2B5EF4-FFF2-40B4-BE49-F238E27FC236}">
                <a16:creationId xmlns:a16="http://schemas.microsoft.com/office/drawing/2014/main" id="{235C5A54-A51A-406B-DFB2-1D68AF0C1086}"/>
              </a:ext>
            </a:extLst>
          </p:cNvPr>
          <p:cNvSpPr/>
          <p:nvPr/>
        </p:nvSpPr>
        <p:spPr>
          <a:xfrm>
            <a:off x="4199529" y="2952580"/>
            <a:ext cx="3413892" cy="2201682"/>
          </a:xfrm>
          <a:prstGeom prst="roundRect">
            <a:avLst/>
          </a:prstGeom>
          <a:solidFill>
            <a:schemeClr val="bg2">
              <a:lumMod val="95000"/>
            </a:schemeClr>
          </a:solidFill>
          <a:ln w="66675">
            <a:gradFill>
              <a:gsLst>
                <a:gs pos="35000">
                  <a:schemeClr val="accent2"/>
                </a:gs>
                <a:gs pos="0">
                  <a:schemeClr val="accent3"/>
                </a:gs>
                <a:gs pos="70000">
                  <a:schemeClr val="accent5"/>
                </a:gs>
                <a:gs pos="100000">
                  <a:schemeClr val="accent4"/>
                </a:gs>
              </a:gsLst>
              <a:lin ang="2700000" scaled="0"/>
            </a:gradFill>
          </a:ln>
          <a:effectLst>
            <a:outerShdw blurRad="1905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 Box 4">
            <a:extLst>
              <a:ext uri="{FF2B5EF4-FFF2-40B4-BE49-F238E27FC236}">
                <a16:creationId xmlns:a16="http://schemas.microsoft.com/office/drawing/2014/main" id="{52162D14-6A03-F06F-B823-39DE4CBDC978}"/>
              </a:ext>
            </a:extLst>
          </p:cNvPr>
          <p:cNvSpPr txBox="1">
            <a:spLocks noChangeArrowheads="1"/>
          </p:cNvSpPr>
          <p:nvPr/>
        </p:nvSpPr>
        <p:spPr bwMode="auto">
          <a:xfrm>
            <a:off x="4208702" y="3002961"/>
            <a:ext cx="344982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square" lIns="91440" tIns="45720" rIns="91440" bIns="45720" anchor="t">
            <a:spAutoFit/>
          </a:bodyPr>
          <a:lstStyle>
            <a:lvl1pPr marL="166688" indent="-166688" eaLnBrk="0" hangingPunct="0">
              <a:spcBef>
                <a:spcPct val="20000"/>
              </a:spcBef>
              <a:buFont typeface="Arial" charset="0"/>
              <a:buChar char="•"/>
              <a:defRPr sz="1600">
                <a:solidFill>
                  <a:srgbClr val="17375E"/>
                </a:solidFill>
                <a:latin typeface="Calibri" pitchFamily="34" charset="0"/>
                <a:ea typeface="ＭＳ Ｐゴシック" pitchFamily="34" charset="-128"/>
                <a:cs typeface="Calibri" pitchFamily="34" charset="0"/>
              </a:defRPr>
            </a:lvl1pPr>
            <a:lvl2pPr marL="280988"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indent="0" algn="ctr" eaLnBrk="1" fontAlgn="base" hangingPunct="1">
              <a:spcBef>
                <a:spcPts val="1200"/>
              </a:spcBef>
              <a:spcAft>
                <a:spcPct val="0"/>
              </a:spcAft>
              <a:buClr>
                <a:srgbClr val="187890"/>
              </a:buClr>
              <a:buNone/>
              <a:defRPr/>
            </a:pPr>
            <a:r>
              <a:rPr kumimoji="0" lang="en-US" altLang="en-US" sz="1400" b="1" i="0" u="none" strike="noStrike" kern="1200" cap="none" spc="0" normalizeH="0" baseline="0" noProof="0">
                <a:ln>
                  <a:noFill/>
                </a:ln>
                <a:solidFill>
                  <a:srgbClr val="322F31"/>
                </a:solidFill>
                <a:effectLst/>
                <a:uLnTx/>
                <a:uFillTx/>
                <a:latin typeface="Arial"/>
                <a:ea typeface="Arial" charset="0"/>
                <a:cs typeface="Arial"/>
              </a:rPr>
              <a:t>1. Leading in discovery with </a:t>
            </a:r>
            <a:br>
              <a:rPr lang="en-US" altLang="en-US" sz="1400" b="1" i="0" u="none" strike="noStrike" kern="1200" cap="none" spc="0" normalizeH="0" baseline="0" noProof="0">
                <a:ln>
                  <a:noFill/>
                </a:ln>
                <a:effectLst/>
                <a:uLnTx/>
                <a:uFillTx/>
                <a:latin typeface="Arial" charset="0"/>
                <a:ea typeface="Arial" charset="0"/>
                <a:cs typeface="Arial" charset="0"/>
              </a:rPr>
            </a:br>
            <a:r>
              <a:rPr kumimoji="0" lang="en-US" altLang="en-US" sz="1400" b="1" i="0" u="none" strike="noStrike" kern="1200" cap="none" spc="0" normalizeH="0" baseline="0" noProof="0">
                <a:ln>
                  <a:noFill/>
                </a:ln>
                <a:solidFill>
                  <a:srgbClr val="322F31"/>
                </a:solidFill>
                <a:effectLst/>
                <a:uLnTx/>
                <a:uFillTx/>
                <a:latin typeface="Arial"/>
                <a:ea typeface="Arial" charset="0"/>
                <a:cs typeface="Arial"/>
              </a:rPr>
              <a:t>light-enabled science</a:t>
            </a:r>
            <a:r>
              <a:rPr lang="en-US" altLang="en-US" sz="1400" b="1">
                <a:solidFill>
                  <a:srgbClr val="322F31"/>
                </a:solidFill>
                <a:latin typeface="Arial"/>
                <a:ea typeface="Arial" charset="0"/>
                <a:cs typeface="Arial"/>
              </a:rPr>
              <a:t> (NSLS-II)</a:t>
            </a:r>
            <a:endParaRPr kumimoji="0" lang="en-US" altLang="en-US" sz="1400" b="1" i="0" u="none" strike="noStrike" kern="1200" cap="none" spc="0" normalizeH="0" baseline="0" noProof="0">
              <a:ln>
                <a:noFill/>
              </a:ln>
              <a:solidFill>
                <a:srgbClr val="322F31"/>
              </a:solidFill>
              <a:effectLst/>
              <a:uLnTx/>
              <a:uFillTx/>
              <a:latin typeface="Arial"/>
              <a:ea typeface="Arial" charset="0"/>
              <a:cs typeface="Arial" charset="0"/>
            </a:endParaRPr>
          </a:p>
          <a:p>
            <a:pPr marL="0" indent="0" algn="ctr" eaLnBrk="1" fontAlgn="base" hangingPunct="1">
              <a:spcBef>
                <a:spcPts val="1200"/>
              </a:spcBef>
              <a:spcAft>
                <a:spcPct val="0"/>
              </a:spcAft>
              <a:buClr>
                <a:srgbClr val="187890"/>
              </a:buClr>
              <a:buNone/>
              <a:defRPr/>
            </a:pPr>
            <a:r>
              <a:rPr kumimoji="0" lang="en-US" altLang="en-US" sz="1400" b="1" i="0" u="none" strike="noStrike" kern="1200" cap="none" spc="0" normalizeH="0" baseline="0" noProof="0">
                <a:ln>
                  <a:noFill/>
                </a:ln>
                <a:solidFill>
                  <a:srgbClr val="322F31"/>
                </a:solidFill>
                <a:effectLst/>
                <a:uLnTx/>
                <a:uFillTx/>
                <a:latin typeface="Arial"/>
                <a:ea typeface="Arial" charset="0"/>
                <a:cs typeface="Arial"/>
              </a:rPr>
              <a:t>2. Developing next-generation </a:t>
            </a:r>
            <a:br>
              <a:rPr lang="en-US" altLang="en-US" sz="1400" b="1" i="0" u="none" strike="noStrike" kern="1200" cap="none" spc="0" normalizeH="0" baseline="0" noProof="0">
                <a:ln>
                  <a:noFill/>
                </a:ln>
                <a:effectLst/>
                <a:uLnTx/>
                <a:uFillTx/>
                <a:latin typeface="Arial" charset="0"/>
                <a:ea typeface="Arial" charset="0"/>
                <a:cs typeface="Arial" charset="0"/>
              </a:rPr>
            </a:br>
            <a:r>
              <a:rPr kumimoji="0" lang="en-US" altLang="en-US" sz="1400" b="1" i="0" u="none" strike="noStrike" kern="1200" cap="none" spc="0" normalizeH="0" baseline="0" noProof="0">
                <a:ln>
                  <a:noFill/>
                </a:ln>
                <a:solidFill>
                  <a:srgbClr val="322F31"/>
                </a:solidFill>
                <a:effectLst/>
                <a:uLnTx/>
                <a:uFillTx/>
                <a:latin typeface="Arial"/>
                <a:ea typeface="Arial" charset="0"/>
                <a:cs typeface="Arial"/>
              </a:rPr>
              <a:t>information science and technology</a:t>
            </a:r>
            <a:r>
              <a:rPr lang="en-US" altLang="en-US" sz="1400" b="1">
                <a:solidFill>
                  <a:srgbClr val="322F31"/>
                </a:solidFill>
                <a:latin typeface="Arial"/>
                <a:ea typeface="Arial" charset="0"/>
                <a:cs typeface="Arial"/>
              </a:rPr>
              <a:t> (QIS, Microelectronics, AI)</a:t>
            </a:r>
            <a:endParaRPr lang="en-US" altLang="en-US" sz="1400" b="1" i="0" u="none" strike="noStrike" kern="1200" cap="none" spc="0" normalizeH="0" baseline="0" noProof="0">
              <a:ln>
                <a:noFill/>
              </a:ln>
              <a:solidFill>
                <a:srgbClr val="322F31"/>
              </a:solidFill>
              <a:effectLst/>
              <a:uLnTx/>
              <a:uFillTx/>
              <a:latin typeface="Arial"/>
              <a:ea typeface="Arial" charset="0"/>
              <a:cs typeface="Arial" charset="0"/>
            </a:endParaRPr>
          </a:p>
          <a:p>
            <a:pPr marL="0" indent="0" algn="ctr" eaLnBrk="1" fontAlgn="base" hangingPunct="1">
              <a:spcBef>
                <a:spcPts val="1200"/>
              </a:spcBef>
              <a:spcAft>
                <a:spcPct val="0"/>
              </a:spcAft>
              <a:buClr>
                <a:srgbClr val="187890"/>
              </a:buClr>
              <a:buNone/>
              <a:defRPr/>
            </a:pPr>
            <a:r>
              <a:rPr kumimoji="0" lang="en-US" altLang="en-US" sz="1400" b="1" i="0" u="none" strike="noStrike" kern="1200" cap="none" spc="0" normalizeH="0" baseline="0" noProof="0">
                <a:ln>
                  <a:noFill/>
                </a:ln>
                <a:solidFill>
                  <a:srgbClr val="322F31"/>
                </a:solidFill>
                <a:effectLst/>
                <a:uLnTx/>
                <a:uFillTx/>
                <a:latin typeface="Arial"/>
                <a:ea typeface="Arial" charset="0"/>
                <a:cs typeface="Arial"/>
              </a:rPr>
              <a:t>3. Addressing environmental and </a:t>
            </a:r>
            <a:br>
              <a:rPr lang="en-US" altLang="en-US" sz="1400" b="1" i="0" u="none" strike="noStrike" kern="1200" cap="none" spc="0" normalizeH="0" baseline="0" noProof="0">
                <a:ln>
                  <a:noFill/>
                </a:ln>
                <a:effectLst/>
                <a:uLnTx/>
                <a:uFillTx/>
                <a:latin typeface="Arial" charset="0"/>
                <a:ea typeface="Arial" charset="0"/>
                <a:cs typeface="Arial" charset="0"/>
              </a:rPr>
            </a:br>
            <a:r>
              <a:rPr kumimoji="0" lang="en-US" altLang="en-US" sz="1400" b="1" i="0" u="none" strike="noStrike" kern="1200" cap="none" spc="0" normalizeH="0" baseline="0" noProof="0">
                <a:ln>
                  <a:noFill/>
                </a:ln>
                <a:solidFill>
                  <a:srgbClr val="322F31"/>
                </a:solidFill>
                <a:effectLst/>
                <a:uLnTx/>
                <a:uFillTx/>
                <a:latin typeface="Arial"/>
                <a:ea typeface="Arial" charset="0"/>
                <a:cs typeface="Arial"/>
              </a:rPr>
              <a:t>societal challenges</a:t>
            </a:r>
            <a:r>
              <a:rPr lang="en-US" altLang="en-US" sz="1400" b="1">
                <a:solidFill>
                  <a:srgbClr val="322F31"/>
                </a:solidFill>
                <a:latin typeface="Arial"/>
                <a:ea typeface="Arial" charset="0"/>
                <a:cs typeface="Arial"/>
              </a:rPr>
              <a:t> (Chemical Conversions, Energy Storage)</a:t>
            </a:r>
            <a:endParaRPr lang="en-US" altLang="en-US" sz="1400" b="1" i="0" u="none" strike="noStrike" kern="1200" cap="none" spc="0" normalizeH="0" baseline="0" noProof="0">
              <a:ln>
                <a:noFill/>
              </a:ln>
              <a:solidFill>
                <a:srgbClr val="322F31"/>
              </a:solidFill>
              <a:effectLst/>
              <a:uLnTx/>
              <a:uFillTx/>
              <a:latin typeface="Arial" charset="0"/>
              <a:ea typeface="Arial" charset="0"/>
              <a:cs typeface="Arial" charset="0"/>
            </a:endParaRPr>
          </a:p>
        </p:txBody>
      </p:sp>
      <p:grpSp>
        <p:nvGrpSpPr>
          <p:cNvPr id="5" name="Group 4">
            <a:extLst>
              <a:ext uri="{FF2B5EF4-FFF2-40B4-BE49-F238E27FC236}">
                <a16:creationId xmlns:a16="http://schemas.microsoft.com/office/drawing/2014/main" id="{058E42C3-3082-96EA-6C23-6972783314B0}"/>
              </a:ext>
            </a:extLst>
          </p:cNvPr>
          <p:cNvGrpSpPr>
            <a:grpSpLocks noChangeAspect="1"/>
          </p:cNvGrpSpPr>
          <p:nvPr/>
        </p:nvGrpSpPr>
        <p:grpSpPr>
          <a:xfrm>
            <a:off x="9723537" y="2567860"/>
            <a:ext cx="646862" cy="299463"/>
            <a:chOff x="9862187" y="2789432"/>
            <a:chExt cx="1828800" cy="846641"/>
          </a:xfrm>
        </p:grpSpPr>
        <p:pic>
          <p:nvPicPr>
            <p:cNvPr id="6" name="Picture 5">
              <a:extLst>
                <a:ext uri="{FF2B5EF4-FFF2-40B4-BE49-F238E27FC236}">
                  <a16:creationId xmlns:a16="http://schemas.microsoft.com/office/drawing/2014/main" id="{946F58B6-04BA-2121-5A3F-AC2567482D1F}"/>
                </a:ext>
              </a:extLst>
            </p:cNvPr>
            <p:cNvPicPr>
              <a:picLocks noChangeAspect="1"/>
            </p:cNvPicPr>
            <p:nvPr/>
          </p:nvPicPr>
          <p:blipFill>
            <a:blip r:embed="rId10"/>
            <a:stretch>
              <a:fillRect/>
            </a:stretch>
          </p:blipFill>
          <p:spPr>
            <a:xfrm>
              <a:off x="9862187" y="2789432"/>
              <a:ext cx="1828800" cy="846641"/>
            </a:xfrm>
            <a:prstGeom prst="rect">
              <a:avLst/>
            </a:prstGeom>
            <a:ln w="12700">
              <a:noFill/>
            </a:ln>
          </p:spPr>
        </p:pic>
        <p:pic>
          <p:nvPicPr>
            <p:cNvPr id="7" name="Picture 6">
              <a:extLst>
                <a:ext uri="{FF2B5EF4-FFF2-40B4-BE49-F238E27FC236}">
                  <a16:creationId xmlns:a16="http://schemas.microsoft.com/office/drawing/2014/main" id="{554B711C-C75A-4CEC-CDD3-8D314DE37241}"/>
                </a:ext>
              </a:extLst>
            </p:cNvPr>
            <p:cNvPicPr>
              <a:picLocks noChangeAspect="1"/>
            </p:cNvPicPr>
            <p:nvPr/>
          </p:nvPicPr>
          <p:blipFill>
            <a:blip r:embed="rId11"/>
            <a:stretch>
              <a:fillRect/>
            </a:stretch>
          </p:blipFill>
          <p:spPr>
            <a:xfrm>
              <a:off x="10400828" y="3357026"/>
              <a:ext cx="1272062" cy="91440"/>
            </a:xfrm>
            <a:prstGeom prst="rect">
              <a:avLst/>
            </a:prstGeom>
            <a:ln w="12700">
              <a:noFill/>
            </a:ln>
          </p:spPr>
        </p:pic>
      </p:grpSp>
      <p:pic>
        <p:nvPicPr>
          <p:cNvPr id="8" name="Picture 7" descr="Logo, company name&#10;&#10;Description automatically generated">
            <a:extLst>
              <a:ext uri="{FF2B5EF4-FFF2-40B4-BE49-F238E27FC236}">
                <a16:creationId xmlns:a16="http://schemas.microsoft.com/office/drawing/2014/main" id="{56473276-70DA-9E2B-F500-7E3F810860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6797" y="3865196"/>
            <a:ext cx="617201" cy="389660"/>
          </a:xfrm>
          <a:prstGeom prst="rect">
            <a:avLst/>
          </a:prstGeom>
          <a:ln w="12700">
            <a:noFill/>
          </a:ln>
        </p:spPr>
      </p:pic>
      <p:pic>
        <p:nvPicPr>
          <p:cNvPr id="9" name="Picture 8">
            <a:extLst>
              <a:ext uri="{FF2B5EF4-FFF2-40B4-BE49-F238E27FC236}">
                <a16:creationId xmlns:a16="http://schemas.microsoft.com/office/drawing/2014/main" id="{584EF78B-019B-AA4D-9175-505E33C1082E}"/>
              </a:ext>
            </a:extLst>
          </p:cNvPr>
          <p:cNvPicPr>
            <a:picLocks noChangeAspect="1"/>
          </p:cNvPicPr>
          <p:nvPr/>
        </p:nvPicPr>
        <p:blipFill>
          <a:blip r:embed="rId13"/>
          <a:stretch>
            <a:fillRect/>
          </a:stretch>
        </p:blipFill>
        <p:spPr>
          <a:xfrm>
            <a:off x="9718816" y="2087952"/>
            <a:ext cx="949093" cy="322064"/>
          </a:xfrm>
          <a:prstGeom prst="rect">
            <a:avLst/>
          </a:prstGeom>
          <a:ln w="12700">
            <a:noFill/>
          </a:ln>
        </p:spPr>
      </p:pic>
      <p:pic>
        <p:nvPicPr>
          <p:cNvPr id="10" name="Picture 9" descr="Text&#10;&#10;Description automatically generated">
            <a:extLst>
              <a:ext uri="{FF2B5EF4-FFF2-40B4-BE49-F238E27FC236}">
                <a16:creationId xmlns:a16="http://schemas.microsoft.com/office/drawing/2014/main" id="{2A3B712F-15B6-CF1A-20BF-C9C7B4454E3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18816" y="4420877"/>
            <a:ext cx="861641" cy="268066"/>
          </a:xfrm>
          <a:prstGeom prst="rect">
            <a:avLst/>
          </a:prstGeom>
          <a:solidFill>
            <a:schemeClr val="bg1"/>
          </a:solidFill>
          <a:ln w="12700">
            <a:noFill/>
          </a:ln>
        </p:spPr>
      </p:pic>
      <p:sp>
        <p:nvSpPr>
          <p:cNvPr id="11" name="TextBox 10">
            <a:extLst>
              <a:ext uri="{FF2B5EF4-FFF2-40B4-BE49-F238E27FC236}">
                <a16:creationId xmlns:a16="http://schemas.microsoft.com/office/drawing/2014/main" id="{0A3F6116-8071-3C9C-79AB-D58BAFD9AE65}"/>
              </a:ext>
            </a:extLst>
          </p:cNvPr>
          <p:cNvSpPr txBox="1"/>
          <p:nvPr/>
        </p:nvSpPr>
        <p:spPr>
          <a:xfrm>
            <a:off x="9705576" y="2972382"/>
            <a:ext cx="1628343" cy="769441"/>
          </a:xfrm>
          <a:prstGeom prst="rect">
            <a:avLst/>
          </a:prstGeom>
          <a:solidFill>
            <a:schemeClr val="bg1"/>
          </a:solid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05C78"/>
                </a:solidFill>
                <a:effectLst/>
                <a:uLnTx/>
                <a:uFillTx/>
                <a:latin typeface="Arial" panose="020B0604020202020204"/>
                <a:ea typeface="+mn-ea"/>
                <a:cs typeface="+mn-cs"/>
              </a:rPr>
              <a:t>C4M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t>Center for Coupled </a:t>
            </a:r>
            <a:b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t>Chemo-Mechanics</a:t>
            </a:r>
            <a:b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t>of Cementitious </a:t>
            </a:r>
            <a:b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105C78"/>
                </a:solidFill>
                <a:effectLst/>
                <a:uLnTx/>
                <a:uFillTx/>
                <a:latin typeface="Arial" panose="020B0604020202020204"/>
                <a:ea typeface="+mn-ea"/>
                <a:cs typeface="+mn-cs"/>
              </a:rPr>
              <a:t>Composites for EGS</a:t>
            </a:r>
          </a:p>
        </p:txBody>
      </p:sp>
      <p:pic>
        <p:nvPicPr>
          <p:cNvPr id="12" name="Picture 11" descr="Icon&#10;&#10;Description automatically generated">
            <a:extLst>
              <a:ext uri="{FF2B5EF4-FFF2-40B4-BE49-F238E27FC236}">
                <a16:creationId xmlns:a16="http://schemas.microsoft.com/office/drawing/2014/main" id="{38175B2E-22BE-C172-1E7E-BACEC6D70F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0165" y="4862782"/>
            <a:ext cx="534924" cy="342900"/>
          </a:xfrm>
          <a:prstGeom prst="rect">
            <a:avLst/>
          </a:prstGeom>
          <a:solidFill>
            <a:schemeClr val="bg1"/>
          </a:solidFill>
          <a:ln w="12700">
            <a:noFill/>
          </a:ln>
        </p:spPr>
      </p:pic>
      <p:pic>
        <p:nvPicPr>
          <p:cNvPr id="13" name="Picture 12">
            <a:extLst>
              <a:ext uri="{FF2B5EF4-FFF2-40B4-BE49-F238E27FC236}">
                <a16:creationId xmlns:a16="http://schemas.microsoft.com/office/drawing/2014/main" id="{8DADA497-FA6F-4412-47B8-30777F7C4C51}"/>
              </a:ext>
            </a:extLst>
          </p:cNvPr>
          <p:cNvPicPr>
            <a:picLocks noChangeAspect="1"/>
          </p:cNvPicPr>
          <p:nvPr/>
        </p:nvPicPr>
        <p:blipFill>
          <a:blip r:embed="rId16"/>
          <a:stretch>
            <a:fillRect/>
          </a:stretch>
        </p:blipFill>
        <p:spPr>
          <a:xfrm>
            <a:off x="9718816" y="5466495"/>
            <a:ext cx="968278" cy="344727"/>
          </a:xfrm>
          <a:prstGeom prst="rect">
            <a:avLst/>
          </a:prstGeom>
          <a:ln w="12700">
            <a:noFill/>
          </a:ln>
        </p:spPr>
      </p:pic>
      <p:pic>
        <p:nvPicPr>
          <p:cNvPr id="14" name="Picture 13">
            <a:extLst>
              <a:ext uri="{FF2B5EF4-FFF2-40B4-BE49-F238E27FC236}">
                <a16:creationId xmlns:a16="http://schemas.microsoft.com/office/drawing/2014/main" id="{C6AF58E9-B239-E2D0-B726-1E9BC5938C7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519747" y="3952828"/>
            <a:ext cx="750689" cy="264342"/>
          </a:xfrm>
          <a:prstGeom prst="rect">
            <a:avLst/>
          </a:prstGeom>
        </p:spPr>
      </p:pic>
      <p:pic>
        <p:nvPicPr>
          <p:cNvPr id="15" name="Graphic 14">
            <a:extLst>
              <a:ext uri="{FF2B5EF4-FFF2-40B4-BE49-F238E27FC236}">
                <a16:creationId xmlns:a16="http://schemas.microsoft.com/office/drawing/2014/main" id="{AA30B32B-EF32-F1FC-7678-2F5E6FBCDDA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87094" y="4421306"/>
            <a:ext cx="861017" cy="236015"/>
          </a:xfrm>
          <a:prstGeom prst="rect">
            <a:avLst/>
          </a:prstGeom>
        </p:spPr>
      </p:pic>
      <p:pic>
        <p:nvPicPr>
          <p:cNvPr id="17" name="Picture 16">
            <a:extLst>
              <a:ext uri="{FF2B5EF4-FFF2-40B4-BE49-F238E27FC236}">
                <a16:creationId xmlns:a16="http://schemas.microsoft.com/office/drawing/2014/main" id="{D843017A-1FE3-D94A-6C0B-0E9181F57C1A}"/>
              </a:ext>
            </a:extLst>
          </p:cNvPr>
          <p:cNvPicPr>
            <a:picLocks noChangeAspect="1"/>
          </p:cNvPicPr>
          <p:nvPr/>
        </p:nvPicPr>
        <p:blipFill>
          <a:blip r:embed="rId20"/>
          <a:stretch>
            <a:fillRect/>
          </a:stretch>
        </p:blipFill>
        <p:spPr>
          <a:xfrm>
            <a:off x="10463149" y="4940647"/>
            <a:ext cx="861017" cy="253047"/>
          </a:xfrm>
          <a:prstGeom prst="rect">
            <a:avLst/>
          </a:prstGeom>
        </p:spPr>
      </p:pic>
      <p:pic>
        <p:nvPicPr>
          <p:cNvPr id="18" name="Picture 17">
            <a:extLst>
              <a:ext uri="{FF2B5EF4-FFF2-40B4-BE49-F238E27FC236}">
                <a16:creationId xmlns:a16="http://schemas.microsoft.com/office/drawing/2014/main" id="{6DA3CE00-7AAA-69C4-D702-479EC320CF05}"/>
              </a:ext>
            </a:extLst>
          </p:cNvPr>
          <p:cNvPicPr>
            <a:picLocks noChangeAspect="1"/>
          </p:cNvPicPr>
          <p:nvPr/>
        </p:nvPicPr>
        <p:blipFill>
          <a:blip r:embed="rId21"/>
          <a:stretch>
            <a:fillRect/>
          </a:stretch>
        </p:blipFill>
        <p:spPr>
          <a:xfrm>
            <a:off x="10794777" y="5540359"/>
            <a:ext cx="682752" cy="256032"/>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54404550-A95E-2039-2A25-B33597D2347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46027" y="2171320"/>
            <a:ext cx="727728" cy="182570"/>
          </a:xfrm>
          <a:prstGeom prst="rect">
            <a:avLst/>
          </a:prstGeom>
        </p:spPr>
      </p:pic>
      <p:pic>
        <p:nvPicPr>
          <p:cNvPr id="20" name="Picture 19" descr="Logo&#10;&#10;Description automatically generated with medium confidence">
            <a:extLst>
              <a:ext uri="{FF2B5EF4-FFF2-40B4-BE49-F238E27FC236}">
                <a16:creationId xmlns:a16="http://schemas.microsoft.com/office/drawing/2014/main" id="{BE940069-A9CA-F515-E71C-1398EFFD869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47629" y="2613663"/>
            <a:ext cx="727728" cy="18257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BD6550CD-63E6-338F-53A4-20613055475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92772" y="3265817"/>
            <a:ext cx="727728" cy="182570"/>
          </a:xfrm>
          <a:prstGeom prst="rect">
            <a:avLst/>
          </a:prstGeom>
        </p:spPr>
      </p:pic>
      <p:grpSp>
        <p:nvGrpSpPr>
          <p:cNvPr id="73" name="Group 72">
            <a:extLst>
              <a:ext uri="{FF2B5EF4-FFF2-40B4-BE49-F238E27FC236}">
                <a16:creationId xmlns:a16="http://schemas.microsoft.com/office/drawing/2014/main" id="{C257947A-A9AA-34E4-704B-C0CDF88BD85D}"/>
              </a:ext>
            </a:extLst>
          </p:cNvPr>
          <p:cNvGrpSpPr/>
          <p:nvPr/>
        </p:nvGrpSpPr>
        <p:grpSpPr>
          <a:xfrm>
            <a:off x="3135559" y="5680013"/>
            <a:ext cx="5119115" cy="1013800"/>
            <a:chOff x="3825681" y="5714910"/>
            <a:chExt cx="5119115" cy="1013800"/>
          </a:xfrm>
        </p:grpSpPr>
        <p:grpSp>
          <p:nvGrpSpPr>
            <p:cNvPr id="22" name="Group 21">
              <a:extLst>
                <a:ext uri="{FF2B5EF4-FFF2-40B4-BE49-F238E27FC236}">
                  <a16:creationId xmlns:a16="http://schemas.microsoft.com/office/drawing/2014/main" id="{B159F2DF-F922-A2FC-4203-FBD40F762B91}"/>
                </a:ext>
              </a:extLst>
            </p:cNvPr>
            <p:cNvGrpSpPr/>
            <p:nvPr/>
          </p:nvGrpSpPr>
          <p:grpSpPr>
            <a:xfrm>
              <a:off x="7921189" y="6187191"/>
              <a:ext cx="548725" cy="541519"/>
              <a:chOff x="7991374" y="5547305"/>
              <a:chExt cx="747643" cy="737825"/>
            </a:xfrm>
          </p:grpSpPr>
          <p:pic>
            <p:nvPicPr>
              <p:cNvPr id="23" name="Picture 173" descr="pixture_reloaded_logo.jpg">
                <a:extLst>
                  <a:ext uri="{FF2B5EF4-FFF2-40B4-BE49-F238E27FC236}">
                    <a16:creationId xmlns:a16="http://schemas.microsoft.com/office/drawing/2014/main" id="{67334E33-C883-50CE-0B67-6AE808CE5EB6}"/>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57989" y="5888332"/>
                <a:ext cx="381989" cy="39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a:extLst>
                  <a:ext uri="{FF2B5EF4-FFF2-40B4-BE49-F238E27FC236}">
                    <a16:creationId xmlns:a16="http://schemas.microsoft.com/office/drawing/2014/main" id="{2095AE4C-161D-4B76-2ED8-49F82E96BB5B}"/>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991374" y="5547305"/>
                <a:ext cx="747643" cy="28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26" name="Group 25">
              <a:extLst>
                <a:ext uri="{FF2B5EF4-FFF2-40B4-BE49-F238E27FC236}">
                  <a16:creationId xmlns:a16="http://schemas.microsoft.com/office/drawing/2014/main" id="{C349D57F-A52F-9EEC-38F6-EC47513ED8AA}"/>
                </a:ext>
              </a:extLst>
            </p:cNvPr>
            <p:cNvGrpSpPr/>
            <p:nvPr/>
          </p:nvGrpSpPr>
          <p:grpSpPr>
            <a:xfrm>
              <a:off x="6679635" y="6242144"/>
              <a:ext cx="770635" cy="349562"/>
              <a:chOff x="6969472" y="5655462"/>
              <a:chExt cx="1049996" cy="476282"/>
            </a:xfrm>
          </p:grpSpPr>
          <p:pic>
            <p:nvPicPr>
              <p:cNvPr id="29" name="Picture 2">
                <a:extLst>
                  <a:ext uri="{FF2B5EF4-FFF2-40B4-BE49-F238E27FC236}">
                    <a16:creationId xmlns:a16="http://schemas.microsoft.com/office/drawing/2014/main" id="{6C094EAB-B109-6BA6-6B0B-AA4AEEE39BFE}"/>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6969472" y="5655462"/>
                <a:ext cx="444830" cy="32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a:extLst>
                  <a:ext uri="{FF2B5EF4-FFF2-40B4-BE49-F238E27FC236}">
                    <a16:creationId xmlns:a16="http://schemas.microsoft.com/office/drawing/2014/main" id="{D8E96A6B-1BB1-5F36-4A07-BAE404DCF6C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94751" y="6033728"/>
                <a:ext cx="1024717" cy="98016"/>
              </a:xfrm>
              <a:prstGeom prst="rect">
                <a:avLst/>
              </a:prstGeom>
            </p:spPr>
          </p:pic>
        </p:grpSp>
        <p:grpSp>
          <p:nvGrpSpPr>
            <p:cNvPr id="38" name="Group 37">
              <a:extLst>
                <a:ext uri="{FF2B5EF4-FFF2-40B4-BE49-F238E27FC236}">
                  <a16:creationId xmlns:a16="http://schemas.microsoft.com/office/drawing/2014/main" id="{3E02F603-DACA-1E09-D964-34C56F0AB71B}"/>
                </a:ext>
              </a:extLst>
            </p:cNvPr>
            <p:cNvGrpSpPr>
              <a:grpSpLocks noChangeAspect="1"/>
            </p:cNvGrpSpPr>
            <p:nvPr/>
          </p:nvGrpSpPr>
          <p:grpSpPr>
            <a:xfrm>
              <a:off x="3870606" y="6007840"/>
              <a:ext cx="1127902" cy="707219"/>
              <a:chOff x="3282208" y="5221653"/>
              <a:chExt cx="1706119" cy="1069771"/>
            </a:xfrm>
          </p:grpSpPr>
          <p:pic>
            <p:nvPicPr>
              <p:cNvPr id="40" name="Picture 19" descr="http://mediagrid.org/members.html">
                <a:hlinkClick r:id="rId27"/>
                <a:extLst>
                  <a:ext uri="{FF2B5EF4-FFF2-40B4-BE49-F238E27FC236}">
                    <a16:creationId xmlns:a16="http://schemas.microsoft.com/office/drawing/2014/main" id="{6C31901E-BC02-E014-93AB-F432A6E2DAA1}"/>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3531129" y="5221653"/>
                <a:ext cx="477583" cy="38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a:extLst>
                  <a:ext uri="{FF2B5EF4-FFF2-40B4-BE49-F238E27FC236}">
                    <a16:creationId xmlns:a16="http://schemas.microsoft.com/office/drawing/2014/main" id="{DD812292-25A2-63D7-392B-F601482A49CE}"/>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156447" y="5656495"/>
                <a:ext cx="721598" cy="28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a:extLst>
                  <a:ext uri="{FF2B5EF4-FFF2-40B4-BE49-F238E27FC236}">
                    <a16:creationId xmlns:a16="http://schemas.microsoft.com/office/drawing/2014/main" id="{5943093B-4B9A-5F99-48E6-96D69AD3909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075277" y="5285106"/>
                <a:ext cx="913050" cy="321515"/>
              </a:xfrm>
              <a:prstGeom prst="rect">
                <a:avLst/>
              </a:prstGeom>
            </p:spPr>
          </p:pic>
          <p:pic>
            <p:nvPicPr>
              <p:cNvPr id="45" name="Picture 4" descr="The Yale Signature">
                <a:extLst>
                  <a:ext uri="{FF2B5EF4-FFF2-40B4-BE49-F238E27FC236}">
                    <a16:creationId xmlns:a16="http://schemas.microsoft.com/office/drawing/2014/main" id="{E5FAB68A-5806-ED87-00F2-046592E2412C}"/>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3505402" y="6042960"/>
                <a:ext cx="568598" cy="2484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8" descr="insignia187">
                <a:extLst>
                  <a:ext uri="{FF2B5EF4-FFF2-40B4-BE49-F238E27FC236}">
                    <a16:creationId xmlns:a16="http://schemas.microsoft.com/office/drawing/2014/main" id="{27ABBCF3-17D2-B1BC-1C9E-98B4DEE6B1A9}"/>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3687370" y="5656495"/>
                <a:ext cx="324883" cy="3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0626C790-D2E0-7B2D-66CA-EE278E17467C}"/>
                  </a:ext>
                </a:extLst>
              </p:cNvPr>
              <p:cNvPicPr>
                <a:picLocks noChangeAspect="1"/>
              </p:cNvPicPr>
              <p:nvPr/>
            </p:nvPicPr>
            <p:blipFill>
              <a:blip r:embed="rId32"/>
              <a:stretch>
                <a:fillRect/>
              </a:stretch>
            </p:blipFill>
            <p:spPr>
              <a:xfrm>
                <a:off x="3282208" y="5672057"/>
                <a:ext cx="323696" cy="321673"/>
              </a:xfrm>
              <a:prstGeom prst="rect">
                <a:avLst/>
              </a:prstGeom>
            </p:spPr>
          </p:pic>
        </p:grpSp>
        <p:grpSp>
          <p:nvGrpSpPr>
            <p:cNvPr id="50" name="Group 49">
              <a:extLst>
                <a:ext uri="{FF2B5EF4-FFF2-40B4-BE49-F238E27FC236}">
                  <a16:creationId xmlns:a16="http://schemas.microsoft.com/office/drawing/2014/main" id="{4A747B6B-690D-21B1-75FE-9C9D27CD2EC2}"/>
                </a:ext>
              </a:extLst>
            </p:cNvPr>
            <p:cNvGrpSpPr>
              <a:grpSpLocks noChangeAspect="1"/>
            </p:cNvGrpSpPr>
            <p:nvPr/>
          </p:nvGrpSpPr>
          <p:grpSpPr>
            <a:xfrm>
              <a:off x="5215609" y="5971114"/>
              <a:ext cx="1039453" cy="715958"/>
              <a:chOff x="5035884" y="5261297"/>
              <a:chExt cx="1591308" cy="1096070"/>
            </a:xfrm>
          </p:grpSpPr>
          <p:pic>
            <p:nvPicPr>
              <p:cNvPr id="52" name="Picture 4">
                <a:extLst>
                  <a:ext uri="{FF2B5EF4-FFF2-40B4-BE49-F238E27FC236}">
                    <a16:creationId xmlns:a16="http://schemas.microsoft.com/office/drawing/2014/main" id="{C5A9E248-766C-0C8B-A414-47ECCD7CAC57}"/>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5115363" y="6161727"/>
                <a:ext cx="1511829" cy="19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a:extLst>
                  <a:ext uri="{FF2B5EF4-FFF2-40B4-BE49-F238E27FC236}">
                    <a16:creationId xmlns:a16="http://schemas.microsoft.com/office/drawing/2014/main" id="{275C616D-F818-640F-DB1A-4EBE2FC2020B}"/>
                  </a:ext>
                </a:extLst>
              </p:cNvPr>
              <p:cNvPicPr>
                <a:picLocks noChangeAspect="1"/>
              </p:cNvPicPr>
              <p:nvPr/>
            </p:nvPicPr>
            <p:blipFill>
              <a:blip r:embed="rId34"/>
              <a:stretch>
                <a:fillRect/>
              </a:stretch>
            </p:blipFill>
            <p:spPr>
              <a:xfrm>
                <a:off x="5866316" y="5261297"/>
                <a:ext cx="758754" cy="325180"/>
              </a:xfrm>
              <a:prstGeom prst="rect">
                <a:avLst/>
              </a:prstGeom>
            </p:spPr>
          </p:pic>
          <p:pic>
            <p:nvPicPr>
              <p:cNvPr id="56" name="Picture 55">
                <a:extLst>
                  <a:ext uri="{FF2B5EF4-FFF2-40B4-BE49-F238E27FC236}">
                    <a16:creationId xmlns:a16="http://schemas.microsoft.com/office/drawing/2014/main" id="{71F401E3-CEFD-FFE3-07D7-4755B96C1EB3}"/>
                  </a:ext>
                </a:extLst>
              </p:cNvPr>
              <p:cNvPicPr>
                <a:picLocks noChangeAspect="1"/>
              </p:cNvPicPr>
              <p:nvPr/>
            </p:nvPicPr>
            <p:blipFill>
              <a:blip r:embed="rId35"/>
              <a:stretch>
                <a:fillRect/>
              </a:stretch>
            </p:blipFill>
            <p:spPr>
              <a:xfrm>
                <a:off x="6072075" y="5678386"/>
                <a:ext cx="386847" cy="386847"/>
              </a:xfrm>
              <a:prstGeom prst="rect">
                <a:avLst/>
              </a:prstGeom>
            </p:spPr>
          </p:pic>
          <p:pic>
            <p:nvPicPr>
              <p:cNvPr id="58" name="Picture 57">
                <a:extLst>
                  <a:ext uri="{FF2B5EF4-FFF2-40B4-BE49-F238E27FC236}">
                    <a16:creationId xmlns:a16="http://schemas.microsoft.com/office/drawing/2014/main" id="{69354CA3-578F-7D98-1C11-BFDDFEFC1858}"/>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035884" y="5631645"/>
                <a:ext cx="900796" cy="197049"/>
              </a:xfrm>
              <a:prstGeom prst="rect">
                <a:avLst/>
              </a:prstGeom>
            </p:spPr>
          </p:pic>
          <p:pic>
            <p:nvPicPr>
              <p:cNvPr id="61" name="Picture 60">
                <a:extLst>
                  <a:ext uri="{FF2B5EF4-FFF2-40B4-BE49-F238E27FC236}">
                    <a16:creationId xmlns:a16="http://schemas.microsoft.com/office/drawing/2014/main" id="{563D736F-FF51-7B8A-EC4A-872F0D9BCA8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093120" y="5908838"/>
                <a:ext cx="749810" cy="121920"/>
              </a:xfrm>
              <a:prstGeom prst="rect">
                <a:avLst/>
              </a:prstGeom>
            </p:spPr>
          </p:pic>
          <p:pic>
            <p:nvPicPr>
              <p:cNvPr id="62" name="Picture 61">
                <a:extLst>
                  <a:ext uri="{FF2B5EF4-FFF2-40B4-BE49-F238E27FC236}">
                    <a16:creationId xmlns:a16="http://schemas.microsoft.com/office/drawing/2014/main" id="{6482B0FC-2468-65B3-2EC9-EB66767A79B0}"/>
                  </a:ext>
                </a:extLst>
              </p:cNvPr>
              <p:cNvPicPr>
                <a:picLocks noChangeAspect="1"/>
              </p:cNvPicPr>
              <p:nvPr/>
            </p:nvPicPr>
            <p:blipFill>
              <a:blip r:embed="rId38"/>
              <a:stretch>
                <a:fillRect/>
              </a:stretch>
            </p:blipFill>
            <p:spPr>
              <a:xfrm>
                <a:off x="5136062" y="5377158"/>
                <a:ext cx="645945" cy="209319"/>
              </a:xfrm>
              <a:prstGeom prst="rect">
                <a:avLst/>
              </a:prstGeom>
            </p:spPr>
          </p:pic>
        </p:grpSp>
        <p:sp>
          <p:nvSpPr>
            <p:cNvPr id="63" name="TextBox 62">
              <a:extLst>
                <a:ext uri="{FF2B5EF4-FFF2-40B4-BE49-F238E27FC236}">
                  <a16:creationId xmlns:a16="http://schemas.microsoft.com/office/drawing/2014/main" id="{340D8E86-9776-1475-5A87-C0DD0016D924}"/>
                </a:ext>
              </a:extLst>
            </p:cNvPr>
            <p:cNvSpPr txBox="1"/>
            <p:nvPr/>
          </p:nvSpPr>
          <p:spPr>
            <a:xfrm>
              <a:off x="3825681" y="5714910"/>
              <a:ext cx="116825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22F31"/>
                  </a:solidFill>
                  <a:effectLst/>
                  <a:uLnTx/>
                  <a:uFillTx/>
                  <a:latin typeface="Arial" panose="020B0604020202020204"/>
                  <a:ea typeface="+mn-ea"/>
                  <a:cs typeface="+mn-cs"/>
                </a:rPr>
                <a:t>University</a:t>
              </a:r>
            </a:p>
          </p:txBody>
        </p:sp>
        <p:sp>
          <p:nvSpPr>
            <p:cNvPr id="64" name="TextBox 63">
              <a:extLst>
                <a:ext uri="{FF2B5EF4-FFF2-40B4-BE49-F238E27FC236}">
                  <a16:creationId xmlns:a16="http://schemas.microsoft.com/office/drawing/2014/main" id="{7D786B60-0E61-6C41-B415-527ABCB7614E}"/>
                </a:ext>
              </a:extLst>
            </p:cNvPr>
            <p:cNvSpPr txBox="1"/>
            <p:nvPr/>
          </p:nvSpPr>
          <p:spPr>
            <a:xfrm>
              <a:off x="5313303" y="5714910"/>
              <a:ext cx="83227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22F31"/>
                  </a:solidFill>
                  <a:effectLst/>
                  <a:uLnTx/>
                  <a:uFillTx/>
                  <a:latin typeface="Arial" panose="020B0604020202020204"/>
                  <a:ea typeface="+mn-ea"/>
                  <a:cs typeface="+mn-cs"/>
                </a:rPr>
                <a:t>National Lab</a:t>
              </a:r>
            </a:p>
          </p:txBody>
        </p:sp>
        <p:sp>
          <p:nvSpPr>
            <p:cNvPr id="67" name="TextBox 66">
              <a:extLst>
                <a:ext uri="{FF2B5EF4-FFF2-40B4-BE49-F238E27FC236}">
                  <a16:creationId xmlns:a16="http://schemas.microsoft.com/office/drawing/2014/main" id="{9F1163EB-E9B1-7F55-EC67-8BA196C1972C}"/>
                </a:ext>
              </a:extLst>
            </p:cNvPr>
            <p:cNvSpPr txBox="1"/>
            <p:nvPr/>
          </p:nvSpPr>
          <p:spPr>
            <a:xfrm>
              <a:off x="6662146" y="5714910"/>
              <a:ext cx="85121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22F31"/>
                  </a:solidFill>
                  <a:effectLst/>
                  <a:uLnTx/>
                  <a:uFillTx/>
                  <a:latin typeface="Arial" panose="020B0604020202020204"/>
                  <a:ea typeface="+mn-ea"/>
                  <a:cs typeface="+mn-cs"/>
                </a:rPr>
                <a:t>Industry</a:t>
              </a:r>
            </a:p>
          </p:txBody>
        </p:sp>
        <p:sp>
          <p:nvSpPr>
            <p:cNvPr id="68" name="TextBox 67">
              <a:extLst>
                <a:ext uri="{FF2B5EF4-FFF2-40B4-BE49-F238E27FC236}">
                  <a16:creationId xmlns:a16="http://schemas.microsoft.com/office/drawing/2014/main" id="{CB5EC3CA-480E-F224-9D93-3056B897CC75}"/>
                </a:ext>
              </a:extLst>
            </p:cNvPr>
            <p:cNvSpPr txBox="1"/>
            <p:nvPr/>
          </p:nvSpPr>
          <p:spPr>
            <a:xfrm>
              <a:off x="7690434" y="5714910"/>
              <a:ext cx="125436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22F31"/>
                  </a:solidFill>
                  <a:effectLst/>
                  <a:uLnTx/>
                  <a:uFillTx/>
                  <a:latin typeface="Arial" panose="020B0604020202020204"/>
                  <a:ea typeface="+mn-ea"/>
                  <a:cs typeface="+mn-cs"/>
                </a:rPr>
                <a:t>New York State</a:t>
              </a:r>
            </a:p>
          </p:txBody>
        </p:sp>
      </p:grpSp>
      <p:sp>
        <p:nvSpPr>
          <p:cNvPr id="71" name="Title 12">
            <a:extLst>
              <a:ext uri="{FF2B5EF4-FFF2-40B4-BE49-F238E27FC236}">
                <a16:creationId xmlns:a16="http://schemas.microsoft.com/office/drawing/2014/main" id="{FD60E1EB-346E-C887-A0DB-BB1A6677E7E7}"/>
              </a:ext>
            </a:extLst>
          </p:cNvPr>
          <p:cNvSpPr txBox="1">
            <a:spLocks/>
          </p:cNvSpPr>
          <p:nvPr/>
        </p:nvSpPr>
        <p:spPr>
          <a:xfrm>
            <a:off x="571500" y="282680"/>
            <a:ext cx="11049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j-ea"/>
                <a:cs typeface="+mj-cs"/>
              </a:rPr>
              <a:t>Integration of BES-Supported Facilities &amp; Programs </a:t>
            </a:r>
            <a:br>
              <a:rPr kumimoji="0" lang="en-US" sz="3200" b="1" i="0" u="none" strike="noStrike" kern="1200" cap="none" spc="0" normalizeH="0" baseline="0" noProof="0" dirty="0">
                <a:ln>
                  <a:noFill/>
                </a:ln>
                <a:solidFill>
                  <a:srgbClr val="000000"/>
                </a:solidFill>
                <a:effectLst/>
                <a:uLnTx/>
                <a:uFillTx/>
                <a:latin typeface="Arial" panose="020B0604020202020204"/>
                <a:ea typeface="+mj-ea"/>
                <a:cs typeface="+mj-cs"/>
              </a:rPr>
            </a:br>
            <a:r>
              <a:rPr kumimoji="0" lang="en-US" sz="3200" b="1" i="0" u="none" strike="noStrike" kern="1200" cap="none" spc="0" normalizeH="0" baseline="0" noProof="0" dirty="0">
                <a:ln>
                  <a:noFill/>
                </a:ln>
                <a:solidFill>
                  <a:srgbClr val="000000"/>
                </a:solidFill>
                <a:effectLst/>
                <a:uLnTx/>
                <a:uFillTx/>
                <a:latin typeface="Arial" panose="020B0604020202020204"/>
                <a:ea typeface="+mj-ea"/>
                <a:cs typeface="+mj-cs"/>
              </a:rPr>
              <a:t>To Impact DOE Energy Sciences Mission </a:t>
            </a:r>
          </a:p>
        </p:txBody>
      </p:sp>
      <p:sp>
        <p:nvSpPr>
          <p:cNvPr id="77" name="Triangle 76">
            <a:extLst>
              <a:ext uri="{FF2B5EF4-FFF2-40B4-BE49-F238E27FC236}">
                <a16:creationId xmlns:a16="http://schemas.microsoft.com/office/drawing/2014/main" id="{A4503EAC-DE66-98C9-8008-604EC2B00350}"/>
              </a:ext>
            </a:extLst>
          </p:cNvPr>
          <p:cNvSpPr>
            <a:spLocks noChangeAspect="1"/>
          </p:cNvSpPr>
          <p:nvPr/>
        </p:nvSpPr>
        <p:spPr>
          <a:xfrm rot="16200000">
            <a:off x="7649153" y="3939742"/>
            <a:ext cx="182751" cy="126524"/>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Triangle 79">
            <a:extLst>
              <a:ext uri="{FF2B5EF4-FFF2-40B4-BE49-F238E27FC236}">
                <a16:creationId xmlns:a16="http://schemas.microsoft.com/office/drawing/2014/main" id="{417131FD-71C9-D4F2-C765-7D18794F6210}"/>
              </a:ext>
            </a:extLst>
          </p:cNvPr>
          <p:cNvSpPr>
            <a:spLocks noChangeAspect="1"/>
          </p:cNvSpPr>
          <p:nvPr/>
        </p:nvSpPr>
        <p:spPr>
          <a:xfrm rot="5400000">
            <a:off x="3959066" y="3940333"/>
            <a:ext cx="182751" cy="126524"/>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Triangle 80">
            <a:extLst>
              <a:ext uri="{FF2B5EF4-FFF2-40B4-BE49-F238E27FC236}">
                <a16:creationId xmlns:a16="http://schemas.microsoft.com/office/drawing/2014/main" id="{23C83382-DAB0-932E-9F64-8E8FAFB3692C}"/>
              </a:ext>
            </a:extLst>
          </p:cNvPr>
          <p:cNvSpPr>
            <a:spLocks noChangeAspect="1"/>
          </p:cNvSpPr>
          <p:nvPr/>
        </p:nvSpPr>
        <p:spPr>
          <a:xfrm>
            <a:off x="5815099" y="5221026"/>
            <a:ext cx="182751" cy="126524"/>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Triangle 81">
            <a:extLst>
              <a:ext uri="{FF2B5EF4-FFF2-40B4-BE49-F238E27FC236}">
                <a16:creationId xmlns:a16="http://schemas.microsoft.com/office/drawing/2014/main" id="{1B2E0712-B205-747F-EC2E-BA937D6AA137}"/>
              </a:ext>
            </a:extLst>
          </p:cNvPr>
          <p:cNvSpPr>
            <a:spLocks noChangeAspect="1"/>
          </p:cNvSpPr>
          <p:nvPr/>
        </p:nvSpPr>
        <p:spPr>
          <a:xfrm rot="10800000">
            <a:off x="5815099" y="2730470"/>
            <a:ext cx="182751" cy="126524"/>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0" name="Picture 4" descr="Two scientists adjust machinery">
            <a:extLst>
              <a:ext uri="{FF2B5EF4-FFF2-40B4-BE49-F238E27FC236}">
                <a16:creationId xmlns:a16="http://schemas.microsoft.com/office/drawing/2014/main" id="{4A350562-C61D-4FDB-81BD-FE88CA3CDF68}"/>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389" b="8808"/>
          <a:stretch/>
        </p:blipFill>
        <p:spPr bwMode="auto">
          <a:xfrm>
            <a:off x="6757387" y="1374006"/>
            <a:ext cx="1563018" cy="9257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5304006-836C-41F3-83C6-1B564EB54A4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040875" y="5895076"/>
            <a:ext cx="611577" cy="124705"/>
          </a:xfrm>
          <a:prstGeom prst="rect">
            <a:avLst/>
          </a:prstGeom>
        </p:spPr>
      </p:pic>
      <p:pic>
        <p:nvPicPr>
          <p:cNvPr id="46" name="Picture 45">
            <a:extLst>
              <a:ext uri="{FF2B5EF4-FFF2-40B4-BE49-F238E27FC236}">
                <a16:creationId xmlns:a16="http://schemas.microsoft.com/office/drawing/2014/main" id="{D775FDC2-8042-4606-AEE8-2CE1C6FE18B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776591" y="5816584"/>
            <a:ext cx="266594" cy="266594"/>
          </a:xfrm>
          <a:prstGeom prst="rect">
            <a:avLst/>
          </a:prstGeom>
        </p:spPr>
      </p:pic>
      <p:pic>
        <p:nvPicPr>
          <p:cNvPr id="2050" name="Picture 2" descr="NEW YORK STATE ENERGY RESEARCH AND DEVELOPMENT AUTHORITY ...">
            <a:extLst>
              <a:ext uri="{FF2B5EF4-FFF2-40B4-BE49-F238E27FC236}">
                <a16:creationId xmlns:a16="http://schemas.microsoft.com/office/drawing/2014/main" id="{38A4E279-F00E-4EA1-BC89-744644AD0BE3}"/>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33278" b="34318"/>
          <a:stretch/>
        </p:blipFill>
        <p:spPr bwMode="auto">
          <a:xfrm>
            <a:off x="7246912" y="5860694"/>
            <a:ext cx="885745" cy="26978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6BBEF3E3-9DE4-493A-ABCF-1B2208BA408F}"/>
              </a:ext>
            </a:extLst>
          </p:cNvPr>
          <p:cNvPicPr>
            <a:picLocks noChangeAspect="1"/>
          </p:cNvPicPr>
          <p:nvPr/>
        </p:nvPicPr>
        <p:blipFill>
          <a:blip r:embed="rId20"/>
          <a:stretch>
            <a:fillRect/>
          </a:stretch>
        </p:blipFill>
        <p:spPr>
          <a:xfrm>
            <a:off x="3783475" y="6448539"/>
            <a:ext cx="670999" cy="197202"/>
          </a:xfrm>
          <a:prstGeom prst="rect">
            <a:avLst/>
          </a:prstGeom>
        </p:spPr>
      </p:pic>
      <p:sp>
        <p:nvSpPr>
          <p:cNvPr id="3" name="Slide Number Placeholder 2">
            <a:extLst>
              <a:ext uri="{FF2B5EF4-FFF2-40B4-BE49-F238E27FC236}">
                <a16:creationId xmlns:a16="http://schemas.microsoft.com/office/drawing/2014/main" id="{B96B28B5-B902-4EA3-9D29-093E90D10717}"/>
              </a:ext>
            </a:extLst>
          </p:cNvPr>
          <p:cNvSpPr>
            <a:spLocks noGrp="1"/>
          </p:cNvSpPr>
          <p:nvPr>
            <p:ph type="sldNum" sz="quarter" idx="4"/>
          </p:nvPr>
        </p:nvSpPr>
        <p:spPr/>
        <p:txBody>
          <a:bodyPr/>
          <a:lstStyle/>
          <a:p>
            <a:fld id="{933A556B-7C63-244D-9B7C-B0EA8042B330}" type="slidenum">
              <a:rPr lang="en-US" smtClean="0"/>
              <a:pPr/>
              <a:t>2</a:t>
            </a:fld>
            <a:endParaRPr lang="en-US" sz="1000"/>
          </a:p>
        </p:txBody>
      </p:sp>
    </p:spTree>
    <p:extLst>
      <p:ext uri="{BB962C8B-B14F-4D97-AF65-F5344CB8AC3E}">
        <p14:creationId xmlns:p14="http://schemas.microsoft.com/office/powerpoint/2010/main" val="38270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14A13-F6E8-6044-A9A7-9D538D8DEABB}"/>
              </a:ext>
            </a:extLst>
          </p:cNvPr>
          <p:cNvSpPr>
            <a:spLocks noGrp="1"/>
          </p:cNvSpPr>
          <p:nvPr>
            <p:ph idx="1"/>
          </p:nvPr>
        </p:nvSpPr>
        <p:spPr>
          <a:xfrm>
            <a:off x="689096" y="1318154"/>
            <a:ext cx="6378085" cy="4811713"/>
          </a:xfrm>
          <a:noFill/>
        </p:spPr>
        <p:txBody>
          <a:bodyPr>
            <a:noAutofit/>
          </a:bodyPr>
          <a:lstStyle/>
          <a:p>
            <a:pPr>
              <a:lnSpc>
                <a:spcPct val="150000"/>
              </a:lnSpc>
              <a:spcAft>
                <a:spcPts val="100"/>
              </a:spcAft>
            </a:pPr>
            <a:r>
              <a:rPr lang="en-US" sz="1800" b="1" dirty="0">
                <a:solidFill>
                  <a:srgbClr val="007A86"/>
                </a:solidFill>
              </a:rPr>
              <a:t>Challenge:</a:t>
            </a:r>
            <a:r>
              <a:rPr lang="en-US" sz="1800" dirty="0"/>
              <a:t> </a:t>
            </a:r>
            <a:r>
              <a:rPr lang="en-US" sz="1600" dirty="0"/>
              <a:t>Noise limits scalability and reliability of quantum computers and quantum communication</a:t>
            </a:r>
          </a:p>
          <a:p>
            <a:pPr>
              <a:lnSpc>
                <a:spcPct val="150000"/>
              </a:lnSpc>
              <a:spcBef>
                <a:spcPts val="400"/>
              </a:spcBef>
              <a:spcAft>
                <a:spcPts val="100"/>
              </a:spcAft>
            </a:pPr>
            <a:r>
              <a:rPr lang="en-US" sz="1800" b="1" dirty="0">
                <a:solidFill>
                  <a:srgbClr val="007A86"/>
                </a:solidFill>
              </a:rPr>
              <a:t>C</a:t>
            </a:r>
            <a:r>
              <a:rPr lang="en-US" sz="1800" b="1" baseline="30000" dirty="0">
                <a:solidFill>
                  <a:srgbClr val="007A86"/>
                </a:solidFill>
              </a:rPr>
              <a:t>2</a:t>
            </a:r>
            <a:r>
              <a:rPr lang="en-US" sz="1800" b="1" dirty="0">
                <a:solidFill>
                  <a:srgbClr val="007A86"/>
                </a:solidFill>
              </a:rPr>
              <a:t>QA Mission:</a:t>
            </a:r>
            <a:r>
              <a:rPr lang="en-US" sz="1800" dirty="0"/>
              <a:t> </a:t>
            </a:r>
            <a:r>
              <a:rPr lang="en-US" sz="1600" dirty="0"/>
              <a:t>Build the bridge to go beyond the current “noisy intermediate-scale quantum” (NISQ) to the post-NISQ era</a:t>
            </a:r>
          </a:p>
          <a:p>
            <a:pPr>
              <a:lnSpc>
                <a:spcPct val="150000"/>
              </a:lnSpc>
              <a:spcBef>
                <a:spcPts val="400"/>
              </a:spcBef>
              <a:spcAft>
                <a:spcPts val="100"/>
              </a:spcAft>
            </a:pPr>
            <a:r>
              <a:rPr lang="en-US" sz="1800" b="1" dirty="0">
                <a:solidFill>
                  <a:srgbClr val="007A86"/>
                </a:solidFill>
              </a:rPr>
              <a:t>Goal:</a:t>
            </a:r>
            <a:r>
              <a:rPr lang="en-US" sz="1800" dirty="0"/>
              <a:t> </a:t>
            </a:r>
            <a:r>
              <a:rPr lang="en-US" sz="1600" dirty="0"/>
              <a:t>Provide the basic science advances and co-design work to create a clear architecture roadmap and the new technologies required for the US quantum ecosystem to build full-stack systems offering useful quantum advantage for DOE science</a:t>
            </a:r>
          </a:p>
          <a:p>
            <a:pPr>
              <a:lnSpc>
                <a:spcPct val="150000"/>
              </a:lnSpc>
              <a:spcBef>
                <a:spcPts val="400"/>
              </a:spcBef>
              <a:spcAft>
                <a:spcPts val="100"/>
              </a:spcAft>
            </a:pPr>
            <a:r>
              <a:rPr lang="en-US" sz="1800" b="1" dirty="0">
                <a:solidFill>
                  <a:srgbClr val="007A86"/>
                </a:solidFill>
              </a:rPr>
              <a:t>Materials focus:</a:t>
            </a:r>
            <a:r>
              <a:rPr lang="en-US" sz="1800" dirty="0"/>
              <a:t> </a:t>
            </a:r>
            <a:r>
              <a:rPr lang="en-US" sz="1600" dirty="0"/>
              <a:t>Address noise limitations by improving materials performance, investigation of promising new materials. </a:t>
            </a:r>
          </a:p>
          <a:p>
            <a:pPr>
              <a:lnSpc>
                <a:spcPct val="100000"/>
              </a:lnSpc>
            </a:pPr>
            <a:endParaRPr lang="en-US" sz="2000" dirty="0"/>
          </a:p>
        </p:txBody>
      </p:sp>
      <p:sp>
        <p:nvSpPr>
          <p:cNvPr id="2" name="Rectangle 1">
            <a:extLst>
              <a:ext uri="{FF2B5EF4-FFF2-40B4-BE49-F238E27FC236}">
                <a16:creationId xmlns:a16="http://schemas.microsoft.com/office/drawing/2014/main" id="{6A9235C0-8E2B-1148-A5BA-18171F9B5CF1}"/>
              </a:ext>
            </a:extLst>
          </p:cNvPr>
          <p:cNvSpPr/>
          <p:nvPr/>
        </p:nvSpPr>
        <p:spPr>
          <a:xfrm>
            <a:off x="8590114" y="3095560"/>
            <a:ext cx="1804086" cy="878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B1F19C-746D-2640-8243-C80C9C448E49}"/>
              </a:ext>
            </a:extLst>
          </p:cNvPr>
          <p:cNvSpPr/>
          <p:nvPr/>
        </p:nvSpPr>
        <p:spPr>
          <a:xfrm>
            <a:off x="8627184" y="4430091"/>
            <a:ext cx="1804087" cy="12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5E87D7-CD48-C34F-A02F-387B6F803B0B}"/>
              </a:ext>
            </a:extLst>
          </p:cNvPr>
          <p:cNvSpPr/>
          <p:nvPr/>
        </p:nvSpPr>
        <p:spPr>
          <a:xfrm>
            <a:off x="8742514" y="3247960"/>
            <a:ext cx="1804086" cy="878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7CF9A0D-74D2-0A43-8C1C-059F8140756F}"/>
              </a:ext>
            </a:extLst>
          </p:cNvPr>
          <p:cNvSpPr/>
          <p:nvPr/>
        </p:nvSpPr>
        <p:spPr>
          <a:xfrm>
            <a:off x="8779584" y="4582491"/>
            <a:ext cx="1804087" cy="1205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EB07A90-FDD1-7AF7-410D-4E91ED3320A4}"/>
              </a:ext>
            </a:extLst>
          </p:cNvPr>
          <p:cNvSpPr>
            <a:spLocks noGrp="1"/>
          </p:cNvSpPr>
          <p:nvPr>
            <p:ph type="title"/>
          </p:nvPr>
        </p:nvSpPr>
        <p:spPr>
          <a:xfrm>
            <a:off x="576072" y="212568"/>
            <a:ext cx="10237530" cy="549275"/>
          </a:xfrm>
        </p:spPr>
        <p:txBody>
          <a:bodyPr anchor="t" anchorCtr="0">
            <a:noAutofit/>
          </a:bodyPr>
          <a:lstStyle/>
          <a:p>
            <a:r>
              <a:rPr lang="en-US" sz="3200" b="1" dirty="0"/>
              <a:t>Co-design Center for </a:t>
            </a:r>
            <a:br>
              <a:rPr lang="en-US" sz="3200" b="1" dirty="0"/>
            </a:br>
            <a:r>
              <a:rPr lang="en-US" sz="3200" b="1" dirty="0"/>
              <a:t>Quantum Advantage (C</a:t>
            </a:r>
            <a:r>
              <a:rPr lang="en-US" sz="3200" b="1" baseline="30000" dirty="0"/>
              <a:t>2</a:t>
            </a:r>
            <a:r>
              <a:rPr lang="en-US" sz="3200" b="1" dirty="0"/>
              <a:t>QA)</a:t>
            </a:r>
          </a:p>
        </p:txBody>
      </p:sp>
      <p:pic>
        <p:nvPicPr>
          <p:cNvPr id="5" name="Picture 4">
            <a:extLst>
              <a:ext uri="{FF2B5EF4-FFF2-40B4-BE49-F238E27FC236}">
                <a16:creationId xmlns:a16="http://schemas.microsoft.com/office/drawing/2014/main" id="{1F9ECFDF-D73D-1448-7753-A708547A5055}"/>
              </a:ext>
            </a:extLst>
          </p:cNvPr>
          <p:cNvPicPr>
            <a:picLocks noChangeAspect="1"/>
          </p:cNvPicPr>
          <p:nvPr/>
        </p:nvPicPr>
        <p:blipFill>
          <a:blip r:embed="rId3"/>
          <a:stretch>
            <a:fillRect/>
          </a:stretch>
        </p:blipFill>
        <p:spPr>
          <a:xfrm>
            <a:off x="7067181" y="1045333"/>
            <a:ext cx="5004076" cy="4222582"/>
          </a:xfrm>
          <a:prstGeom prst="rect">
            <a:avLst/>
          </a:prstGeom>
        </p:spPr>
      </p:pic>
      <p:sp>
        <p:nvSpPr>
          <p:cNvPr id="7" name="Slide Number Placeholder 3">
            <a:extLst>
              <a:ext uri="{FF2B5EF4-FFF2-40B4-BE49-F238E27FC236}">
                <a16:creationId xmlns:a16="http://schemas.microsoft.com/office/drawing/2014/main" id="{93968FB9-CDD2-9ABF-B184-76C54BA4186B}"/>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69B839F-E292-4E64-BDB8-45A1D4AC837A}" type="slidenum">
              <a:rPr lang="en-US" sz="1200" smtClean="0">
                <a:solidFill>
                  <a:prstClr val="black">
                    <a:lumMod val="85000"/>
                    <a:lumOff val="15000"/>
                  </a:prstClr>
                </a:solidFill>
                <a:latin typeface="Calibri" panose="020F0502020204030204"/>
              </a:rPr>
              <a:pPr algn="r">
                <a:defRPr/>
              </a:pPr>
              <a:t>3</a:t>
            </a:fld>
            <a:endParaRPr lang="en-US" sz="1200" dirty="0">
              <a:solidFill>
                <a:prstClr val="black">
                  <a:lumMod val="85000"/>
                  <a:lumOff val="15000"/>
                </a:prstClr>
              </a:solidFill>
              <a:latin typeface="Calibri" panose="020F0502020204030204"/>
            </a:endParaRPr>
          </a:p>
        </p:txBody>
      </p:sp>
    </p:spTree>
    <p:extLst>
      <p:ext uri="{BB962C8B-B14F-4D97-AF65-F5344CB8AC3E}">
        <p14:creationId xmlns:p14="http://schemas.microsoft.com/office/powerpoint/2010/main" val="171662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FAEC7A-86FF-FF90-8AF2-FD7F9D319955}"/>
              </a:ext>
            </a:extLst>
          </p:cNvPr>
          <p:cNvPicPr>
            <a:picLocks noChangeAspect="1"/>
          </p:cNvPicPr>
          <p:nvPr/>
        </p:nvPicPr>
        <p:blipFill>
          <a:blip r:embed="rId3"/>
          <a:stretch>
            <a:fillRect/>
          </a:stretch>
        </p:blipFill>
        <p:spPr>
          <a:xfrm>
            <a:off x="4802053" y="2131725"/>
            <a:ext cx="3384492" cy="2500990"/>
          </a:xfrm>
          <a:prstGeom prst="rect">
            <a:avLst/>
          </a:prstGeom>
        </p:spPr>
      </p:pic>
      <p:sp>
        <p:nvSpPr>
          <p:cNvPr id="12" name="TextBox 11"/>
          <p:cNvSpPr txBox="1"/>
          <p:nvPr/>
        </p:nvSpPr>
        <p:spPr>
          <a:xfrm>
            <a:off x="599938" y="1244539"/>
            <a:ext cx="11592061" cy="738664"/>
          </a:xfrm>
          <a:prstGeom prst="rect">
            <a:avLst/>
          </a:prstGeom>
          <a:noFill/>
        </p:spPr>
        <p:txBody>
          <a:bodyPr wrap="square" rtlCol="0">
            <a:spAutoFit/>
          </a:bodyPr>
          <a:lstStyle/>
          <a:p>
            <a:pPr marL="234950" indent="-227013">
              <a:spcBef>
                <a:spcPts val="600"/>
              </a:spcBef>
            </a:pPr>
            <a:r>
              <a:rPr lang="en-US" sz="2000" b="1" dirty="0">
                <a:solidFill>
                  <a:srgbClr val="007A86"/>
                </a:solidFill>
                <a:latin typeface="Arial" pitchFamily="34" charset="0"/>
                <a:cs typeface="Arial" pitchFamily="34" charset="0"/>
              </a:rPr>
              <a:t>Achievement in Technical Areas of Interest</a:t>
            </a:r>
          </a:p>
          <a:p>
            <a:pPr marL="234950">
              <a:spcBef>
                <a:spcPts val="600"/>
              </a:spcBef>
            </a:pPr>
            <a:r>
              <a:rPr lang="en-US" sz="1700" b="1" dirty="0">
                <a:cs typeface="Arial" pitchFamily="34" charset="0"/>
              </a:rPr>
              <a:t>Detailed understanding of loss mechanisms in superconducting qubits due to two-level defects in materials.</a:t>
            </a:r>
            <a:endParaRPr lang="en-US" sz="1700" b="1" dirty="0">
              <a:solidFill>
                <a:schemeClr val="accent3"/>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8DBF5D56-468D-822B-C950-0429FE2017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2246" y="979135"/>
            <a:ext cx="1347444" cy="707199"/>
          </a:xfrm>
          <a:prstGeom prst="rect">
            <a:avLst/>
          </a:prstGeom>
        </p:spPr>
      </p:pic>
      <p:sp>
        <p:nvSpPr>
          <p:cNvPr id="8" name="Slide Number Placeholder 3">
            <a:extLst>
              <a:ext uri="{FF2B5EF4-FFF2-40B4-BE49-F238E27FC236}">
                <a16:creationId xmlns:a16="http://schemas.microsoft.com/office/drawing/2014/main" id="{8C79C0B9-B7FC-59A3-7FB6-B49134795F9D}"/>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69B839F-E292-4E64-BDB8-45A1D4AC837A}" type="slidenum">
              <a:rPr lang="en-US" sz="1200" smtClean="0">
                <a:solidFill>
                  <a:prstClr val="black">
                    <a:lumMod val="85000"/>
                    <a:lumOff val="15000"/>
                  </a:prstClr>
                </a:solidFill>
                <a:latin typeface="Calibri" panose="020F0502020204030204"/>
              </a:rPr>
              <a:pPr algn="r">
                <a:defRPr/>
              </a:pPr>
              <a:t>4</a:t>
            </a:fld>
            <a:endParaRPr lang="en-US" sz="1200" dirty="0">
              <a:solidFill>
                <a:prstClr val="black">
                  <a:lumMod val="85000"/>
                  <a:lumOff val="15000"/>
                </a:prstClr>
              </a:solidFill>
              <a:latin typeface="Calibri" panose="020F0502020204030204"/>
            </a:endParaRPr>
          </a:p>
        </p:txBody>
      </p:sp>
      <p:sp>
        <p:nvSpPr>
          <p:cNvPr id="21" name="TextBox 20">
            <a:extLst>
              <a:ext uri="{FF2B5EF4-FFF2-40B4-BE49-F238E27FC236}">
                <a16:creationId xmlns:a16="http://schemas.microsoft.com/office/drawing/2014/main" id="{6B4C6F6B-60EF-B048-A6A6-85CD3130D5D1}"/>
              </a:ext>
            </a:extLst>
          </p:cNvPr>
          <p:cNvSpPr txBox="1"/>
          <p:nvPr/>
        </p:nvSpPr>
        <p:spPr>
          <a:xfrm>
            <a:off x="599938" y="3247603"/>
            <a:ext cx="3674349" cy="2200602"/>
          </a:xfrm>
          <a:prstGeom prst="rect">
            <a:avLst/>
          </a:prstGeom>
          <a:noFill/>
        </p:spPr>
        <p:txBody>
          <a:bodyPr wrap="square">
            <a:spAutoFit/>
          </a:bodyPr>
          <a:lstStyle/>
          <a:p>
            <a:r>
              <a:rPr lang="en-US" sz="2000" b="1" dirty="0">
                <a:solidFill>
                  <a:srgbClr val="007A86"/>
                </a:solidFill>
                <a:latin typeface="Arial" pitchFamily="34" charset="0"/>
                <a:cs typeface="Arial" pitchFamily="34" charset="0"/>
              </a:rPr>
              <a:t>Significance &amp; Impact</a:t>
            </a:r>
          </a:p>
          <a:p>
            <a:pPr marL="234950">
              <a:spcBef>
                <a:spcPts val="600"/>
              </a:spcBef>
            </a:pPr>
            <a:r>
              <a:rPr lang="en-US" sz="1700" b="1" dirty="0">
                <a:cs typeface="Arial" pitchFamily="34" charset="0"/>
              </a:rPr>
              <a:t>By replacing niobium with tantalum, we achieved:</a:t>
            </a:r>
          </a:p>
          <a:p>
            <a:pPr marL="520700" indent="-285750">
              <a:spcBef>
                <a:spcPts val="600"/>
              </a:spcBef>
              <a:buFont typeface="Arial" panose="020B0604020202020204" pitchFamily="34" charset="0"/>
              <a:buChar char="•"/>
            </a:pPr>
            <a:r>
              <a:rPr lang="en-US" sz="1700" dirty="0">
                <a:cs typeface="Arial" pitchFamily="34" charset="0"/>
              </a:rPr>
              <a:t>an order of magnitude improvement in packaging loss</a:t>
            </a:r>
          </a:p>
          <a:p>
            <a:pPr marL="520700" indent="-285750">
              <a:spcBef>
                <a:spcPts val="600"/>
              </a:spcBef>
              <a:buFont typeface="Arial" panose="020B0604020202020204" pitchFamily="34" charset="0"/>
              <a:buChar char="•"/>
            </a:pPr>
            <a:r>
              <a:rPr lang="en-US" sz="1700" dirty="0">
                <a:cs typeface="Arial" pitchFamily="34" charset="0"/>
              </a:rPr>
              <a:t>4x improvement in two-level systems loss</a:t>
            </a:r>
          </a:p>
        </p:txBody>
      </p:sp>
      <p:pic>
        <p:nvPicPr>
          <p:cNvPr id="23" name="Picture 22">
            <a:extLst>
              <a:ext uri="{FF2B5EF4-FFF2-40B4-BE49-F238E27FC236}">
                <a16:creationId xmlns:a16="http://schemas.microsoft.com/office/drawing/2014/main" id="{17E4ACEA-1A6D-CA85-9ED3-D82E12E6F23F}"/>
              </a:ext>
            </a:extLst>
          </p:cNvPr>
          <p:cNvPicPr>
            <a:picLocks noChangeAspect="1"/>
          </p:cNvPicPr>
          <p:nvPr/>
        </p:nvPicPr>
        <p:blipFill>
          <a:blip r:embed="rId5"/>
          <a:stretch>
            <a:fillRect/>
          </a:stretch>
        </p:blipFill>
        <p:spPr>
          <a:xfrm>
            <a:off x="9070335" y="1213400"/>
            <a:ext cx="1004362" cy="251724"/>
          </a:xfrm>
          <a:prstGeom prst="rect">
            <a:avLst/>
          </a:prstGeom>
        </p:spPr>
      </p:pic>
      <p:sp>
        <p:nvSpPr>
          <p:cNvPr id="11" name="Title 1">
            <a:extLst>
              <a:ext uri="{FF2B5EF4-FFF2-40B4-BE49-F238E27FC236}">
                <a16:creationId xmlns:a16="http://schemas.microsoft.com/office/drawing/2014/main" id="{42DC0DB7-3FCA-5636-6B01-9F271454AF3F}"/>
              </a:ext>
            </a:extLst>
          </p:cNvPr>
          <p:cNvSpPr>
            <a:spLocks noGrp="1"/>
          </p:cNvSpPr>
          <p:nvPr>
            <p:ph type="title"/>
          </p:nvPr>
        </p:nvSpPr>
        <p:spPr>
          <a:xfrm>
            <a:off x="576072" y="212568"/>
            <a:ext cx="7451964" cy="549275"/>
          </a:xfrm>
        </p:spPr>
        <p:txBody>
          <a:bodyPr anchor="t" anchorCtr="0">
            <a:noAutofit/>
          </a:bodyPr>
          <a:lstStyle/>
          <a:p>
            <a:r>
              <a:rPr lang="en-US" sz="3200" b="1" dirty="0"/>
              <a:t>Discover New Quantum Materials to </a:t>
            </a:r>
            <a:br>
              <a:rPr lang="en-US" sz="3200" b="1" dirty="0"/>
            </a:br>
            <a:r>
              <a:rPr lang="en-US" sz="3200" b="1" dirty="0"/>
              <a:t>Enhance Quantum Computers</a:t>
            </a:r>
          </a:p>
        </p:txBody>
      </p:sp>
      <p:sp>
        <p:nvSpPr>
          <p:cNvPr id="3" name="TextBox 2">
            <a:extLst>
              <a:ext uri="{FF2B5EF4-FFF2-40B4-BE49-F238E27FC236}">
                <a16:creationId xmlns:a16="http://schemas.microsoft.com/office/drawing/2014/main" id="{0B29BC05-0A15-39A7-EEF0-98C288BB7DA2}"/>
              </a:ext>
            </a:extLst>
          </p:cNvPr>
          <p:cNvSpPr txBox="1"/>
          <p:nvPr/>
        </p:nvSpPr>
        <p:spPr>
          <a:xfrm>
            <a:off x="599939" y="2122286"/>
            <a:ext cx="4514321" cy="1000274"/>
          </a:xfrm>
          <a:prstGeom prst="rect">
            <a:avLst/>
          </a:prstGeom>
          <a:noFill/>
        </p:spPr>
        <p:txBody>
          <a:bodyPr wrap="square" rtlCol="0">
            <a:spAutoFit/>
          </a:bodyPr>
          <a:lstStyle/>
          <a:p>
            <a:pPr marL="234950" indent="-227013">
              <a:spcBef>
                <a:spcPts val="600"/>
              </a:spcBef>
            </a:pPr>
            <a:r>
              <a:rPr lang="en-US" sz="2000" b="1" dirty="0">
                <a:solidFill>
                  <a:srgbClr val="007A86"/>
                </a:solidFill>
                <a:latin typeface="Arial" pitchFamily="34" charset="0"/>
                <a:cs typeface="Arial" pitchFamily="34" charset="0"/>
              </a:rPr>
              <a:t>Method</a:t>
            </a:r>
          </a:p>
          <a:p>
            <a:pPr marL="234950">
              <a:spcBef>
                <a:spcPts val="600"/>
              </a:spcBef>
            </a:pPr>
            <a:r>
              <a:rPr lang="en-US" sz="1700" b="1" dirty="0">
                <a:cs typeface="Arial" pitchFamily="34" charset="0"/>
              </a:rPr>
              <a:t>Studied superconducting materials in linear resonators as proxy for qubits.</a:t>
            </a:r>
            <a:endParaRPr lang="en-US" sz="1700" b="1" dirty="0">
              <a:solidFill>
                <a:schemeClr val="accent3"/>
              </a:solidFill>
              <a:latin typeface="Arial" pitchFamily="34" charset="0"/>
              <a:cs typeface="Arial" pitchFamily="34" charset="0"/>
            </a:endParaRPr>
          </a:p>
        </p:txBody>
      </p:sp>
      <p:sp>
        <p:nvSpPr>
          <p:cNvPr id="6" name="TextBox 5">
            <a:extLst>
              <a:ext uri="{FF2B5EF4-FFF2-40B4-BE49-F238E27FC236}">
                <a16:creationId xmlns:a16="http://schemas.microsoft.com/office/drawing/2014/main" id="{F87E9B45-638C-FAE4-0E8D-AD7BF845EA09}"/>
              </a:ext>
            </a:extLst>
          </p:cNvPr>
          <p:cNvSpPr txBox="1"/>
          <p:nvPr/>
        </p:nvSpPr>
        <p:spPr>
          <a:xfrm>
            <a:off x="5070174" y="4746176"/>
            <a:ext cx="3384492" cy="1200329"/>
          </a:xfrm>
          <a:prstGeom prst="rect">
            <a:avLst/>
          </a:prstGeom>
          <a:noFill/>
        </p:spPr>
        <p:txBody>
          <a:bodyPr wrap="square">
            <a:spAutoFit/>
          </a:bodyPr>
          <a:lstStyle/>
          <a:p>
            <a:r>
              <a:rPr lang="en-US" sz="1200" dirty="0"/>
              <a:t>Measuring the Q of tantalum resonators as a function of temperature (x-axis) and power (color lines). Data was fit to a model of two-level system defects in nearby dielectrics. Higher Q indicates lower losses, which means longer photon memory or coherence time.</a:t>
            </a:r>
          </a:p>
        </p:txBody>
      </p:sp>
      <p:pic>
        <p:nvPicPr>
          <p:cNvPr id="14" name="Picture 13">
            <a:extLst>
              <a:ext uri="{FF2B5EF4-FFF2-40B4-BE49-F238E27FC236}">
                <a16:creationId xmlns:a16="http://schemas.microsoft.com/office/drawing/2014/main" id="{46BF8FD1-F812-0336-F7AD-B56CF2B03328}"/>
              </a:ext>
            </a:extLst>
          </p:cNvPr>
          <p:cNvPicPr>
            <a:picLocks noChangeAspect="1"/>
          </p:cNvPicPr>
          <p:nvPr/>
        </p:nvPicPr>
        <p:blipFill rotWithShape="1">
          <a:blip r:embed="rId6"/>
          <a:srcRect r="40131" b="-4362"/>
          <a:stretch/>
        </p:blipFill>
        <p:spPr>
          <a:xfrm>
            <a:off x="7134412" y="1098084"/>
            <a:ext cx="1846520" cy="482356"/>
          </a:xfrm>
          <a:prstGeom prst="rect">
            <a:avLst/>
          </a:prstGeom>
        </p:spPr>
      </p:pic>
      <p:pic>
        <p:nvPicPr>
          <p:cNvPr id="15" name="Picture 14">
            <a:extLst>
              <a:ext uri="{FF2B5EF4-FFF2-40B4-BE49-F238E27FC236}">
                <a16:creationId xmlns:a16="http://schemas.microsoft.com/office/drawing/2014/main" id="{4FF48719-BFFE-94F6-63BE-46D3FC21452A}"/>
              </a:ext>
            </a:extLst>
          </p:cNvPr>
          <p:cNvPicPr>
            <a:picLocks noChangeAspect="1"/>
          </p:cNvPicPr>
          <p:nvPr/>
        </p:nvPicPr>
        <p:blipFill>
          <a:blip r:embed="rId7"/>
          <a:stretch>
            <a:fillRect/>
          </a:stretch>
        </p:blipFill>
        <p:spPr>
          <a:xfrm>
            <a:off x="8340210" y="2154375"/>
            <a:ext cx="3499705" cy="2239811"/>
          </a:xfrm>
          <a:prstGeom prst="rect">
            <a:avLst/>
          </a:prstGeom>
        </p:spPr>
      </p:pic>
      <p:sp>
        <p:nvSpPr>
          <p:cNvPr id="17" name="TextBox 16">
            <a:extLst>
              <a:ext uri="{FF2B5EF4-FFF2-40B4-BE49-F238E27FC236}">
                <a16:creationId xmlns:a16="http://schemas.microsoft.com/office/drawing/2014/main" id="{D5EBBC91-760A-3BFD-9105-5DD470CA5510}"/>
              </a:ext>
            </a:extLst>
          </p:cNvPr>
          <p:cNvSpPr txBox="1"/>
          <p:nvPr/>
        </p:nvSpPr>
        <p:spPr>
          <a:xfrm>
            <a:off x="8340210" y="4732985"/>
            <a:ext cx="3796947" cy="646331"/>
          </a:xfrm>
          <a:prstGeom prst="rect">
            <a:avLst/>
          </a:prstGeom>
          <a:noFill/>
        </p:spPr>
        <p:txBody>
          <a:bodyPr wrap="square">
            <a:spAutoFit/>
          </a:bodyPr>
          <a:lstStyle/>
          <a:p>
            <a:r>
              <a:rPr lang="en-US" sz="1200" dirty="0">
                <a:effectLst/>
                <a:latin typeface="Helvetica" pitchFamily="2" charset="0"/>
              </a:rPr>
              <a:t>Data adapted from Kjaergaard et al, arXiv:1905.13641 (2020) and Place et. al. Nature Commun. 12, 1779 (2021)</a:t>
            </a:r>
          </a:p>
        </p:txBody>
      </p:sp>
    </p:spTree>
    <p:extLst>
      <p:ext uri="{BB962C8B-B14F-4D97-AF65-F5344CB8AC3E}">
        <p14:creationId xmlns:p14="http://schemas.microsoft.com/office/powerpoint/2010/main" val="2920013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0CDB16-96EF-7C36-1977-C1838A611C63}"/>
              </a:ext>
            </a:extLst>
          </p:cNvPr>
          <p:cNvSpPr>
            <a:spLocks noGrp="1"/>
          </p:cNvSpPr>
          <p:nvPr>
            <p:ph type="title"/>
          </p:nvPr>
        </p:nvSpPr>
        <p:spPr>
          <a:xfrm>
            <a:off x="571500" y="227197"/>
            <a:ext cx="11764274" cy="524409"/>
          </a:xfrm>
        </p:spPr>
        <p:txBody>
          <a:bodyPr>
            <a:normAutofit/>
          </a:bodyPr>
          <a:lstStyle/>
          <a:p>
            <a:r>
              <a:rPr lang="en-US" altLang="zh-CN" sz="2000" dirty="0">
                <a:solidFill>
                  <a:srgbClr val="1B68B4"/>
                </a:solidFill>
              </a:rPr>
              <a:t>IMPROVED MATERIALS: Removing</a:t>
            </a:r>
            <a:r>
              <a:rPr lang="en-US" altLang="ko-KR" sz="2000" dirty="0">
                <a:solidFill>
                  <a:srgbClr val="1B68B4"/>
                </a:solidFill>
              </a:rPr>
              <a:t> qubit loss channel from superconductor/air interface </a:t>
            </a:r>
            <a:endParaRPr lang="en-US" sz="2000" dirty="0">
              <a:solidFill>
                <a:srgbClr val="1B68B4"/>
              </a:solidFill>
            </a:endParaRPr>
          </a:p>
        </p:txBody>
      </p:sp>
      <p:sp>
        <p:nvSpPr>
          <p:cNvPr id="10" name="Slide Number Placeholder 3">
            <a:extLst>
              <a:ext uri="{FF2B5EF4-FFF2-40B4-BE49-F238E27FC236}">
                <a16:creationId xmlns:a16="http://schemas.microsoft.com/office/drawing/2014/main" id="{55F1709A-0E5A-C7A9-F3F1-E3F838C41DAE}"/>
              </a:ext>
            </a:extLst>
          </p:cNvPr>
          <p:cNvSpPr>
            <a:spLocks noGrp="1"/>
          </p:cNvSpPr>
          <p:nvPr>
            <p:ph type="sldNum" sz="quarter" idx="4"/>
          </p:nvPr>
        </p:nvSpPr>
        <p:spPr>
          <a:xfrm>
            <a:off x="10344151" y="6507126"/>
            <a:ext cx="324365" cy="365125"/>
          </a:xfrm>
        </p:spPr>
        <p:txBody>
          <a:bodyPr anchor="ctr"/>
          <a:lstStyle/>
          <a:p>
            <a:pPr algn="ctr"/>
            <a:fld id="{933A556B-7C63-244D-9B7C-B0EA8042B330}" type="slidenum">
              <a:rPr lang="en-US" smtClean="0"/>
              <a:pPr algn="ctr"/>
              <a:t>5</a:t>
            </a:fld>
            <a:endParaRPr lang="en-US"/>
          </a:p>
        </p:txBody>
      </p:sp>
      <p:sp>
        <p:nvSpPr>
          <p:cNvPr id="12" name="Content Placeholder 10">
            <a:extLst>
              <a:ext uri="{FF2B5EF4-FFF2-40B4-BE49-F238E27FC236}">
                <a16:creationId xmlns:a16="http://schemas.microsoft.com/office/drawing/2014/main" id="{E52B840D-5766-845D-7E35-848A572B13AC}"/>
              </a:ext>
            </a:extLst>
          </p:cNvPr>
          <p:cNvSpPr txBox="1">
            <a:spLocks/>
          </p:cNvSpPr>
          <p:nvPr/>
        </p:nvSpPr>
        <p:spPr>
          <a:xfrm>
            <a:off x="5675206" y="5297729"/>
            <a:ext cx="6273777" cy="1333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007A86"/>
              </a:buClr>
              <a:buFont typeface="Wingdings" pitchFamily="2" charset="2"/>
              <a:buChar char="§"/>
            </a:pPr>
            <a:r>
              <a:rPr lang="en-US" sz="1500" dirty="0">
                <a:latin typeface="Arial"/>
                <a:cs typeface="Arial"/>
              </a:rPr>
              <a:t>Tantalum (Ta) extends the superconducting qubit lifetime for its native oxide that is thin (~ 3 nm) and chemically simple</a:t>
            </a:r>
          </a:p>
          <a:p>
            <a:pPr lvl="1">
              <a:buClr>
                <a:srgbClr val="007A86"/>
              </a:buClr>
              <a:buFont typeface="Wingdings" pitchFamily="2" charset="2"/>
              <a:buChar char="§"/>
            </a:pPr>
            <a:r>
              <a:rPr lang="en-US" altLang="zh-CN" sz="1500" dirty="0">
                <a:latin typeface="Arial"/>
                <a:cs typeface="Arial"/>
              </a:rPr>
              <a:t>However, Ta oxide remains lossy for being amorphous</a:t>
            </a:r>
          </a:p>
          <a:p>
            <a:pPr lvl="1">
              <a:buClr>
                <a:srgbClr val="007A86"/>
              </a:buClr>
              <a:buFont typeface="Wingdings" pitchFamily="2" charset="2"/>
              <a:buChar char="§"/>
            </a:pPr>
            <a:r>
              <a:rPr lang="en-US" altLang="zh-CN" sz="1500" dirty="0">
                <a:latin typeface="Arial"/>
                <a:cs typeface="Arial"/>
              </a:rPr>
              <a:t>Encapsulation by 2-3 nm magnesium (Mg) inhibits Ta oxidation</a:t>
            </a:r>
          </a:p>
        </p:txBody>
      </p:sp>
      <p:sp>
        <p:nvSpPr>
          <p:cNvPr id="13" name="TextBox 12">
            <a:extLst>
              <a:ext uri="{FF2B5EF4-FFF2-40B4-BE49-F238E27FC236}">
                <a16:creationId xmlns:a16="http://schemas.microsoft.com/office/drawing/2014/main" id="{9C9CA405-ABB3-B4F9-9A74-121088B7391E}"/>
              </a:ext>
            </a:extLst>
          </p:cNvPr>
          <p:cNvSpPr txBox="1"/>
          <p:nvPr/>
        </p:nvSpPr>
        <p:spPr>
          <a:xfrm>
            <a:off x="925010" y="5877123"/>
            <a:ext cx="3864148" cy="276999"/>
          </a:xfrm>
          <a:prstGeom prst="rect">
            <a:avLst/>
          </a:prstGeom>
          <a:noFill/>
        </p:spPr>
        <p:txBody>
          <a:bodyPr wrap="square">
            <a:spAutoFit/>
          </a:bodyPr>
          <a:lstStyle/>
          <a:p>
            <a:r>
              <a:rPr lang="en-US" sz="1200" dirty="0">
                <a:solidFill>
                  <a:srgbClr val="222222"/>
                </a:solidFill>
                <a:latin typeface="Arial" panose="020B0604020202020204" pitchFamily="34" charset="0"/>
              </a:rPr>
              <a:t>Mun et al, </a:t>
            </a:r>
            <a:r>
              <a:rPr lang="en-US" sz="1200" i="1" dirty="0">
                <a:solidFill>
                  <a:srgbClr val="222222"/>
                </a:solidFill>
                <a:latin typeface="Arial" panose="020B0604020202020204" pitchFamily="34" charset="0"/>
              </a:rPr>
              <a:t>ACS Nano</a:t>
            </a:r>
            <a:r>
              <a:rPr lang="en-US" sz="1200" dirty="0">
                <a:solidFill>
                  <a:srgbClr val="222222"/>
                </a:solidFill>
                <a:latin typeface="Arial" panose="020B0604020202020204" pitchFamily="34" charset="0"/>
              </a:rPr>
              <a:t> </a:t>
            </a:r>
            <a:r>
              <a:rPr lang="en-US" sz="1200" b="1" dirty="0">
                <a:solidFill>
                  <a:srgbClr val="222222"/>
                </a:solidFill>
                <a:latin typeface="Arial" panose="020B0604020202020204" pitchFamily="34" charset="0"/>
              </a:rPr>
              <a:t>18</a:t>
            </a:r>
            <a:r>
              <a:rPr lang="en-US" sz="1200" dirty="0">
                <a:solidFill>
                  <a:srgbClr val="222222"/>
                </a:solidFill>
                <a:latin typeface="Arial" panose="020B0604020202020204" pitchFamily="34" charset="0"/>
              </a:rPr>
              <a:t>, 1126 (2024) </a:t>
            </a:r>
          </a:p>
        </p:txBody>
      </p:sp>
      <p:pic>
        <p:nvPicPr>
          <p:cNvPr id="17" name="Picture 16" descr="Chart, line chart&#10;&#10;Description automatically generated">
            <a:extLst>
              <a:ext uri="{FF2B5EF4-FFF2-40B4-BE49-F238E27FC236}">
                <a16:creationId xmlns:a16="http://schemas.microsoft.com/office/drawing/2014/main" id="{F20C9ED6-2F53-1BA4-7267-3C868EE7E84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0519" y="791513"/>
            <a:ext cx="4604629" cy="2907997"/>
          </a:xfrm>
          <a:prstGeom prst="rect">
            <a:avLst/>
          </a:prstGeom>
        </p:spPr>
      </p:pic>
      <p:pic>
        <p:nvPicPr>
          <p:cNvPr id="18" name="Picture 17">
            <a:extLst>
              <a:ext uri="{FF2B5EF4-FFF2-40B4-BE49-F238E27FC236}">
                <a16:creationId xmlns:a16="http://schemas.microsoft.com/office/drawing/2014/main" id="{931F2BB3-692E-D961-BC81-C41E7AA77E70}"/>
              </a:ext>
            </a:extLst>
          </p:cNvPr>
          <p:cNvPicPr>
            <a:picLocks noChangeAspect="1"/>
          </p:cNvPicPr>
          <p:nvPr/>
        </p:nvPicPr>
        <p:blipFill>
          <a:blip r:embed="rId4"/>
          <a:stretch>
            <a:fillRect/>
          </a:stretch>
        </p:blipFill>
        <p:spPr>
          <a:xfrm>
            <a:off x="6363729" y="835963"/>
            <a:ext cx="4604629" cy="4034299"/>
          </a:xfrm>
          <a:prstGeom prst="rect">
            <a:avLst/>
          </a:prstGeom>
        </p:spPr>
      </p:pic>
      <p:pic>
        <p:nvPicPr>
          <p:cNvPr id="19" name="Picture 18">
            <a:extLst>
              <a:ext uri="{FF2B5EF4-FFF2-40B4-BE49-F238E27FC236}">
                <a16:creationId xmlns:a16="http://schemas.microsoft.com/office/drawing/2014/main" id="{E428D6A3-2B7B-A230-6AE7-91171F9484B7}"/>
              </a:ext>
            </a:extLst>
          </p:cNvPr>
          <p:cNvPicPr>
            <a:picLocks noChangeAspect="1"/>
          </p:cNvPicPr>
          <p:nvPr/>
        </p:nvPicPr>
        <p:blipFill>
          <a:blip r:embed="rId5"/>
          <a:stretch>
            <a:fillRect/>
          </a:stretch>
        </p:blipFill>
        <p:spPr>
          <a:xfrm>
            <a:off x="925010" y="3863633"/>
            <a:ext cx="4959429" cy="1973460"/>
          </a:xfrm>
          <a:prstGeom prst="rect">
            <a:avLst/>
          </a:prstGeom>
        </p:spPr>
      </p:pic>
      <p:pic>
        <p:nvPicPr>
          <p:cNvPr id="21" name="Content Placeholder 6">
            <a:extLst>
              <a:ext uri="{FF2B5EF4-FFF2-40B4-BE49-F238E27FC236}">
                <a16:creationId xmlns:a16="http://schemas.microsoft.com/office/drawing/2014/main" id="{DE7CB067-9F85-8857-F425-CEB999E3C4BE}"/>
              </a:ext>
            </a:extLst>
          </p:cNvPr>
          <p:cNvPicPr>
            <a:picLocks noChangeAspect="1"/>
          </p:cNvPicPr>
          <p:nvPr/>
        </p:nvPicPr>
        <p:blipFill>
          <a:blip r:embed="rId6"/>
          <a:stretch>
            <a:fillRect/>
          </a:stretch>
        </p:blipFill>
        <p:spPr>
          <a:xfrm>
            <a:off x="4542558" y="6154122"/>
            <a:ext cx="1177799" cy="431828"/>
          </a:xfrm>
          <a:prstGeom prst="rect">
            <a:avLst/>
          </a:prstGeom>
        </p:spPr>
      </p:pic>
      <p:sp>
        <p:nvSpPr>
          <p:cNvPr id="22" name="TextBox 21">
            <a:extLst>
              <a:ext uri="{FF2B5EF4-FFF2-40B4-BE49-F238E27FC236}">
                <a16:creationId xmlns:a16="http://schemas.microsoft.com/office/drawing/2014/main" id="{C08064CE-10C5-F8D0-482E-EB3CE960E932}"/>
              </a:ext>
            </a:extLst>
          </p:cNvPr>
          <p:cNvSpPr txBox="1"/>
          <p:nvPr/>
        </p:nvSpPr>
        <p:spPr>
          <a:xfrm>
            <a:off x="7854951" y="4923271"/>
            <a:ext cx="3113408" cy="276999"/>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Zhou et al, </a:t>
            </a:r>
            <a:r>
              <a:rPr lang="en-US" sz="1200" b="0" i="1" dirty="0">
                <a:solidFill>
                  <a:srgbClr val="222222"/>
                </a:solidFill>
                <a:effectLst/>
                <a:latin typeface="Arial" panose="020B0604020202020204" pitchFamily="34" charset="0"/>
              </a:rPr>
              <a:t>Adv. Mater. </a:t>
            </a:r>
            <a:r>
              <a:rPr lang="en-US" sz="1200" b="1" i="0" dirty="0">
                <a:solidFill>
                  <a:srgbClr val="222222"/>
                </a:solidFill>
                <a:effectLst/>
                <a:latin typeface="Arial" panose="020B0604020202020204" pitchFamily="34" charset="0"/>
              </a:rPr>
              <a:t>36</a:t>
            </a:r>
            <a:r>
              <a:rPr lang="en-US" sz="1200" b="0" i="0" dirty="0">
                <a:solidFill>
                  <a:srgbClr val="222222"/>
                </a:solidFill>
                <a:effectLst/>
                <a:latin typeface="Arial" panose="020B0604020202020204" pitchFamily="34" charset="0"/>
              </a:rPr>
              <a:t>, </a:t>
            </a:r>
            <a:r>
              <a:rPr lang="en-US" sz="1200" b="0" i="0" dirty="0">
                <a:solidFill>
                  <a:srgbClr val="222222"/>
                </a:solidFill>
                <a:effectLst/>
                <a:highlight>
                  <a:srgbClr val="FFFFFF"/>
                </a:highlight>
                <a:latin typeface="Arial" panose="020B0604020202020204" pitchFamily="34" charset="0"/>
              </a:rPr>
              <a:t>2310280 </a:t>
            </a:r>
            <a:r>
              <a:rPr lang="en-US" sz="1200" b="0" i="0" dirty="0">
                <a:solidFill>
                  <a:srgbClr val="222222"/>
                </a:solidFill>
                <a:effectLst/>
                <a:latin typeface="Arial" panose="020B0604020202020204" pitchFamily="34" charset="0"/>
              </a:rPr>
              <a:t>(2024)</a:t>
            </a:r>
            <a:endParaRPr lang="en-US" sz="1200" dirty="0"/>
          </a:p>
        </p:txBody>
      </p:sp>
      <p:pic>
        <p:nvPicPr>
          <p:cNvPr id="56" name="Picture 55" descr="Logo&#10;&#10;Description automatically generated with low confidence">
            <a:extLst>
              <a:ext uri="{FF2B5EF4-FFF2-40B4-BE49-F238E27FC236}">
                <a16:creationId xmlns:a16="http://schemas.microsoft.com/office/drawing/2014/main" id="{112FCEC7-7899-D3AD-BFAB-E818603D6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0607" y="6124346"/>
            <a:ext cx="1088553" cy="466263"/>
          </a:xfrm>
          <a:prstGeom prst="rect">
            <a:avLst/>
          </a:prstGeom>
        </p:spPr>
      </p:pic>
      <p:pic>
        <p:nvPicPr>
          <p:cNvPr id="23" name="Picture 22" descr="Text, logo&#10;&#10;Description automatically generated">
            <a:extLst>
              <a:ext uri="{FF2B5EF4-FFF2-40B4-BE49-F238E27FC236}">
                <a16:creationId xmlns:a16="http://schemas.microsoft.com/office/drawing/2014/main" id="{39146467-9295-58DD-346F-8B619170B6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9904" y="6245191"/>
            <a:ext cx="1263530" cy="353004"/>
          </a:xfrm>
          <a:prstGeom prst="rect">
            <a:avLst/>
          </a:prstGeom>
        </p:spPr>
      </p:pic>
    </p:spTree>
    <p:extLst>
      <p:ext uri="{BB962C8B-B14F-4D97-AF65-F5344CB8AC3E}">
        <p14:creationId xmlns:p14="http://schemas.microsoft.com/office/powerpoint/2010/main" val="77812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59CF2F-A2AB-FCA6-72CD-61E82AC30C6E}"/>
              </a:ext>
            </a:extLst>
          </p:cNvPr>
          <p:cNvSpPr>
            <a:spLocks noGrp="1"/>
          </p:cNvSpPr>
          <p:nvPr>
            <p:ph type="sldNum" sz="quarter" idx="4"/>
          </p:nvPr>
        </p:nvSpPr>
        <p:spPr/>
        <p:txBody>
          <a:bodyPr/>
          <a:lstStyle/>
          <a:p>
            <a:fld id="{933A556B-7C63-244D-9B7C-B0EA8042B330}" type="slidenum">
              <a:rPr lang="en-US" smtClean="0"/>
              <a:pPr/>
              <a:t>6</a:t>
            </a:fld>
            <a:endParaRPr lang="en-US" sz="1000"/>
          </a:p>
        </p:txBody>
      </p:sp>
      <p:sp>
        <p:nvSpPr>
          <p:cNvPr id="5" name="Title 1">
            <a:extLst>
              <a:ext uri="{FF2B5EF4-FFF2-40B4-BE49-F238E27FC236}">
                <a16:creationId xmlns:a16="http://schemas.microsoft.com/office/drawing/2014/main" id="{9F0CDB16-96EF-7C36-1977-C1838A611C63}"/>
              </a:ext>
            </a:extLst>
          </p:cNvPr>
          <p:cNvSpPr>
            <a:spLocks noGrp="1"/>
          </p:cNvSpPr>
          <p:nvPr>
            <p:ph type="title"/>
          </p:nvPr>
        </p:nvSpPr>
        <p:spPr>
          <a:xfrm>
            <a:off x="571500" y="365125"/>
            <a:ext cx="11049000" cy="524409"/>
          </a:xfrm>
        </p:spPr>
        <p:txBody>
          <a:bodyPr>
            <a:normAutofit fontScale="90000"/>
          </a:bodyPr>
          <a:lstStyle/>
          <a:p>
            <a:r>
              <a:rPr lang="en-US" sz="2400" dirty="0">
                <a:solidFill>
                  <a:srgbClr val="1B68B4"/>
                </a:solidFill>
              </a:rPr>
              <a:t>IMPROVED MATERIALS: Mg encapsulation improves </a:t>
            </a:r>
            <a:r>
              <a:rPr lang="en-US" altLang="zh-CN" sz="2400" dirty="0">
                <a:solidFill>
                  <a:srgbClr val="1B68B4"/>
                </a:solidFill>
              </a:rPr>
              <a:t>Ta</a:t>
            </a:r>
            <a:r>
              <a:rPr lang="zh-CN" altLang="en-US" sz="2400" dirty="0">
                <a:solidFill>
                  <a:srgbClr val="1B68B4"/>
                </a:solidFill>
              </a:rPr>
              <a:t> </a:t>
            </a:r>
            <a:r>
              <a:rPr lang="en-US" altLang="zh-CN" sz="2400" dirty="0">
                <a:solidFill>
                  <a:srgbClr val="1B68B4"/>
                </a:solidFill>
              </a:rPr>
              <a:t>as a superconductor</a:t>
            </a:r>
            <a:endParaRPr lang="en-US" sz="2400" dirty="0">
              <a:solidFill>
                <a:srgbClr val="1B68B4"/>
              </a:solidFill>
            </a:endParaRPr>
          </a:p>
        </p:txBody>
      </p:sp>
      <p:sp>
        <p:nvSpPr>
          <p:cNvPr id="2" name="TextBox 1">
            <a:extLst>
              <a:ext uri="{FF2B5EF4-FFF2-40B4-BE49-F238E27FC236}">
                <a16:creationId xmlns:a16="http://schemas.microsoft.com/office/drawing/2014/main" id="{D384C0E3-13D8-11F4-B713-C969629CF6CC}"/>
              </a:ext>
            </a:extLst>
          </p:cNvPr>
          <p:cNvSpPr txBox="1"/>
          <p:nvPr/>
        </p:nvSpPr>
        <p:spPr>
          <a:xfrm>
            <a:off x="915917" y="4653711"/>
            <a:ext cx="9062970" cy="1500411"/>
          </a:xfrm>
          <a:prstGeom prst="rect">
            <a:avLst/>
          </a:prstGeom>
          <a:noFill/>
        </p:spPr>
        <p:txBody>
          <a:bodyPr wrap="square" rtlCol="0">
            <a:spAutoFit/>
          </a:bodyPr>
          <a:lstStyle/>
          <a:p>
            <a:pPr marL="285750" lvl="1" indent="-285750">
              <a:lnSpc>
                <a:spcPct val="90000"/>
              </a:lnSpc>
              <a:spcAft>
                <a:spcPts val="600"/>
              </a:spcAft>
              <a:buClr>
                <a:srgbClr val="1A68B4"/>
              </a:buClr>
              <a:buFont typeface="Wingdings" pitchFamily="2" charset="2"/>
              <a:buChar char="§"/>
            </a:pPr>
            <a:r>
              <a:rPr lang="en-US" sz="1700" dirty="0">
                <a:solidFill>
                  <a:srgbClr val="000000"/>
                </a:solidFill>
                <a:latin typeface="Arial"/>
                <a:cs typeface="Arial"/>
              </a:rPr>
              <a:t>Mg encapsulation improves the superconducting property of Ta</a:t>
            </a:r>
          </a:p>
          <a:p>
            <a:pPr marL="742950" lvl="2" indent="-285750">
              <a:lnSpc>
                <a:spcPct val="90000"/>
              </a:lnSpc>
              <a:spcAft>
                <a:spcPts val="600"/>
              </a:spcAft>
              <a:buClr>
                <a:srgbClr val="1A68B4"/>
              </a:buClr>
              <a:buFont typeface="Wingdings" pitchFamily="2" charset="2"/>
              <a:buChar char="§"/>
            </a:pPr>
            <a:r>
              <a:rPr lang="en-US" sz="1700" dirty="0">
                <a:solidFill>
                  <a:srgbClr val="000000"/>
                </a:solidFill>
                <a:latin typeface="Arial"/>
                <a:cs typeface="Arial"/>
              </a:rPr>
              <a:t>Higher </a:t>
            </a:r>
            <a:r>
              <a:rPr lang="en-US" sz="1700" i="1" dirty="0">
                <a:solidFill>
                  <a:srgbClr val="000000"/>
                </a:solidFill>
                <a:latin typeface="Arial"/>
                <a:cs typeface="Arial"/>
              </a:rPr>
              <a:t>T</a:t>
            </a:r>
            <a:r>
              <a:rPr lang="en-US" sz="1700" baseline="-25000" dirty="0">
                <a:solidFill>
                  <a:srgbClr val="000000"/>
                </a:solidFill>
                <a:latin typeface="Arial"/>
                <a:cs typeface="Arial"/>
              </a:rPr>
              <a:t>c</a:t>
            </a:r>
            <a:r>
              <a:rPr lang="en-US" sz="1700" dirty="0">
                <a:solidFill>
                  <a:srgbClr val="000000"/>
                </a:solidFill>
                <a:latin typeface="Arial"/>
                <a:cs typeface="Arial"/>
              </a:rPr>
              <a:t> and sharper Meissner transition to superconducting state</a:t>
            </a:r>
            <a:endParaRPr lang="en-US" altLang="ko-KR" sz="1700" dirty="0">
              <a:solidFill>
                <a:srgbClr val="000000"/>
              </a:solidFill>
              <a:latin typeface="Arial"/>
              <a:cs typeface="Arial"/>
            </a:endParaRPr>
          </a:p>
          <a:p>
            <a:pPr marL="285750" lvl="1" indent="-285750">
              <a:lnSpc>
                <a:spcPct val="90000"/>
              </a:lnSpc>
              <a:spcAft>
                <a:spcPts val="600"/>
              </a:spcAft>
              <a:buClr>
                <a:srgbClr val="1A68B4"/>
              </a:buClr>
              <a:buFont typeface="Wingdings" pitchFamily="2" charset="2"/>
              <a:buChar char="§"/>
            </a:pPr>
            <a:r>
              <a:rPr lang="en-US" sz="1700" dirty="0">
                <a:solidFill>
                  <a:srgbClr val="000000"/>
                </a:solidFill>
                <a:latin typeface="Arial"/>
                <a:cs typeface="Arial"/>
              </a:rPr>
              <a:t>First-principles calculation reveals that Mg can purify underlying Ta by gettering impurity elements</a:t>
            </a:r>
            <a:endParaRPr lang="en-US" altLang="ko-KR" sz="1700" dirty="0">
              <a:solidFill>
                <a:srgbClr val="000000"/>
              </a:solidFill>
              <a:latin typeface="Arial"/>
              <a:cs typeface="Arial"/>
            </a:endParaRPr>
          </a:p>
          <a:p>
            <a:pPr marL="285750" lvl="1" indent="-285750">
              <a:lnSpc>
                <a:spcPct val="90000"/>
              </a:lnSpc>
              <a:spcAft>
                <a:spcPts val="600"/>
              </a:spcAft>
              <a:buClr>
                <a:srgbClr val="1A68B4"/>
              </a:buClr>
              <a:buFont typeface="Wingdings" pitchFamily="2" charset="2"/>
              <a:buChar char="§"/>
            </a:pPr>
            <a:endParaRPr lang="en-US" sz="1700" dirty="0">
              <a:solidFill>
                <a:srgbClr val="000000"/>
              </a:solidFill>
              <a:latin typeface="Arial"/>
              <a:cs typeface="Arial"/>
            </a:endParaRPr>
          </a:p>
        </p:txBody>
      </p:sp>
      <p:sp>
        <p:nvSpPr>
          <p:cNvPr id="16" name="TextBox 15">
            <a:extLst>
              <a:ext uri="{FF2B5EF4-FFF2-40B4-BE49-F238E27FC236}">
                <a16:creationId xmlns:a16="http://schemas.microsoft.com/office/drawing/2014/main" id="{A6233019-40A1-C32C-98B2-77B23DB81FB9}"/>
              </a:ext>
            </a:extLst>
          </p:cNvPr>
          <p:cNvSpPr txBox="1"/>
          <p:nvPr/>
        </p:nvSpPr>
        <p:spPr>
          <a:xfrm>
            <a:off x="8034209" y="4258039"/>
            <a:ext cx="3916491" cy="276999"/>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Zhou et al, </a:t>
            </a:r>
            <a:r>
              <a:rPr lang="en-US" sz="1200" b="0" i="1" dirty="0">
                <a:solidFill>
                  <a:srgbClr val="222222"/>
                </a:solidFill>
                <a:effectLst/>
                <a:latin typeface="Arial" panose="020B0604020202020204" pitchFamily="34" charset="0"/>
              </a:rPr>
              <a:t>Adv. Mater. </a:t>
            </a:r>
            <a:r>
              <a:rPr lang="en-US" sz="1200" b="1" i="0" dirty="0">
                <a:solidFill>
                  <a:srgbClr val="222222"/>
                </a:solidFill>
                <a:effectLst/>
                <a:latin typeface="Arial" panose="020B0604020202020204" pitchFamily="34" charset="0"/>
              </a:rPr>
              <a:t>36</a:t>
            </a:r>
            <a:r>
              <a:rPr lang="en-US" sz="1200" b="0" i="0" dirty="0">
                <a:solidFill>
                  <a:srgbClr val="222222"/>
                </a:solidFill>
                <a:effectLst/>
                <a:latin typeface="Arial" panose="020B0604020202020204" pitchFamily="34" charset="0"/>
              </a:rPr>
              <a:t>, </a:t>
            </a:r>
            <a:r>
              <a:rPr lang="en-US" sz="1200" b="0" i="0" dirty="0">
                <a:solidFill>
                  <a:srgbClr val="222222"/>
                </a:solidFill>
                <a:effectLst/>
                <a:highlight>
                  <a:srgbClr val="FFFFFF"/>
                </a:highlight>
                <a:latin typeface="Arial" panose="020B0604020202020204" pitchFamily="34" charset="0"/>
              </a:rPr>
              <a:t>2310280 </a:t>
            </a:r>
            <a:r>
              <a:rPr lang="en-US" sz="1200" b="0" i="0" dirty="0">
                <a:solidFill>
                  <a:srgbClr val="222222"/>
                </a:solidFill>
                <a:effectLst/>
                <a:latin typeface="Arial" panose="020B0604020202020204" pitchFamily="34" charset="0"/>
              </a:rPr>
              <a:t>(2024)</a:t>
            </a:r>
            <a:endParaRPr lang="en-US" sz="1200" dirty="0"/>
          </a:p>
        </p:txBody>
      </p:sp>
      <p:pic>
        <p:nvPicPr>
          <p:cNvPr id="3" name="Content Placeholder 6">
            <a:extLst>
              <a:ext uri="{FF2B5EF4-FFF2-40B4-BE49-F238E27FC236}">
                <a16:creationId xmlns:a16="http://schemas.microsoft.com/office/drawing/2014/main" id="{12DED526-5FFD-FF34-EF56-550EB940B17B}"/>
              </a:ext>
            </a:extLst>
          </p:cNvPr>
          <p:cNvPicPr>
            <a:picLocks noChangeAspect="1"/>
          </p:cNvPicPr>
          <p:nvPr/>
        </p:nvPicPr>
        <p:blipFill>
          <a:blip r:embed="rId3"/>
          <a:stretch>
            <a:fillRect/>
          </a:stretch>
        </p:blipFill>
        <p:spPr>
          <a:xfrm>
            <a:off x="3266208" y="6154122"/>
            <a:ext cx="1177799" cy="431828"/>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21DF20A2-A83E-572F-0A35-6DA3E3451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257" y="6124346"/>
            <a:ext cx="1088553" cy="466263"/>
          </a:xfrm>
          <a:prstGeom prst="rect">
            <a:avLst/>
          </a:prstGeom>
        </p:spPr>
      </p:pic>
      <p:pic>
        <p:nvPicPr>
          <p:cNvPr id="14" name="Picture 13">
            <a:extLst>
              <a:ext uri="{FF2B5EF4-FFF2-40B4-BE49-F238E27FC236}">
                <a16:creationId xmlns:a16="http://schemas.microsoft.com/office/drawing/2014/main" id="{EAA72852-7AC8-1021-D01A-41F312862213}"/>
              </a:ext>
            </a:extLst>
          </p:cNvPr>
          <p:cNvPicPr>
            <a:picLocks noChangeAspect="1"/>
          </p:cNvPicPr>
          <p:nvPr/>
        </p:nvPicPr>
        <p:blipFill>
          <a:blip r:embed="rId5"/>
          <a:stretch>
            <a:fillRect/>
          </a:stretch>
        </p:blipFill>
        <p:spPr>
          <a:xfrm>
            <a:off x="1322317" y="1183300"/>
            <a:ext cx="9265209" cy="2917724"/>
          </a:xfrm>
          <a:prstGeom prst="rect">
            <a:avLst/>
          </a:prstGeom>
        </p:spPr>
      </p:pic>
    </p:spTree>
    <p:extLst>
      <p:ext uri="{BB962C8B-B14F-4D97-AF65-F5344CB8AC3E}">
        <p14:creationId xmlns:p14="http://schemas.microsoft.com/office/powerpoint/2010/main" val="236202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D473-8ED0-A45F-07F0-679C95E71A4B}"/>
              </a:ext>
            </a:extLst>
          </p:cNvPr>
          <p:cNvSpPr>
            <a:spLocks noGrp="1"/>
          </p:cNvSpPr>
          <p:nvPr>
            <p:ph type="title"/>
          </p:nvPr>
        </p:nvSpPr>
        <p:spPr/>
        <p:txBody>
          <a:bodyPr/>
          <a:lstStyle/>
          <a:p>
            <a:r>
              <a:rPr lang="en-US" dirty="0"/>
              <a:t>Ideas for BNL/RIKEN Collaboration</a:t>
            </a:r>
          </a:p>
        </p:txBody>
      </p:sp>
      <p:sp>
        <p:nvSpPr>
          <p:cNvPr id="3" name="Content Placeholder 2">
            <a:extLst>
              <a:ext uri="{FF2B5EF4-FFF2-40B4-BE49-F238E27FC236}">
                <a16:creationId xmlns:a16="http://schemas.microsoft.com/office/drawing/2014/main" id="{FAEF6143-3647-F138-1B22-03ADE457B64F}"/>
              </a:ext>
            </a:extLst>
          </p:cNvPr>
          <p:cNvSpPr>
            <a:spLocks noGrp="1"/>
          </p:cNvSpPr>
          <p:nvPr>
            <p:ph idx="1"/>
          </p:nvPr>
        </p:nvSpPr>
        <p:spPr>
          <a:xfrm>
            <a:off x="347212" y="1549580"/>
            <a:ext cx="12126583" cy="4767015"/>
          </a:xfrm>
        </p:spPr>
        <p:txBody>
          <a:bodyPr>
            <a:normAutofit/>
          </a:bodyPr>
          <a:lstStyle/>
          <a:p>
            <a:r>
              <a:rPr lang="en-US" dirty="0"/>
              <a:t>Improving materials and exploring new materials for quantum</a:t>
            </a:r>
          </a:p>
          <a:p>
            <a:r>
              <a:rPr lang="en-US" dirty="0"/>
              <a:t>	Constriction Junctions</a:t>
            </a:r>
          </a:p>
          <a:p>
            <a:r>
              <a:rPr lang="en-US" dirty="0"/>
              <a:t>	</a:t>
            </a:r>
            <a:r>
              <a:rPr lang="en-US" dirty="0" err="1"/>
              <a:t>Silicides</a:t>
            </a:r>
            <a:endParaRPr lang="en-US" dirty="0"/>
          </a:p>
          <a:p>
            <a:r>
              <a:rPr lang="en-US" dirty="0"/>
              <a:t>	Ta/</a:t>
            </a:r>
            <a:r>
              <a:rPr lang="en-US" dirty="0" err="1"/>
              <a:t>MgTa</a:t>
            </a:r>
            <a:r>
              <a:rPr lang="en-US" dirty="0"/>
              <a:t> </a:t>
            </a:r>
          </a:p>
          <a:p>
            <a:r>
              <a:rPr lang="en-US" dirty="0"/>
              <a:t>Computing</a:t>
            </a:r>
          </a:p>
          <a:p>
            <a:r>
              <a:rPr lang="en-US" dirty="0"/>
              <a:t>	Quantum error mitigation/correction</a:t>
            </a:r>
          </a:p>
          <a:p>
            <a:r>
              <a:rPr lang="en-US" dirty="0"/>
              <a:t>	New algorithms</a:t>
            </a:r>
          </a:p>
          <a:p>
            <a:r>
              <a:rPr lang="en-US" dirty="0"/>
              <a:t>	Classical/quantum hybrids </a:t>
            </a:r>
          </a:p>
        </p:txBody>
      </p:sp>
      <p:sp>
        <p:nvSpPr>
          <p:cNvPr id="4" name="Slide Number Placeholder 3">
            <a:extLst>
              <a:ext uri="{FF2B5EF4-FFF2-40B4-BE49-F238E27FC236}">
                <a16:creationId xmlns:a16="http://schemas.microsoft.com/office/drawing/2014/main" id="{3D5C2E7C-4755-5C8F-6F51-EDC06688EE51}"/>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Tree>
    <p:extLst>
      <p:ext uri="{BB962C8B-B14F-4D97-AF65-F5344CB8AC3E}">
        <p14:creationId xmlns:p14="http://schemas.microsoft.com/office/powerpoint/2010/main" val="28808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39E519D-A8C3-5FEA-455C-74805A750D05}"/>
              </a:ext>
            </a:extLst>
          </p:cNvPr>
          <p:cNvSpPr>
            <a:spLocks noGrp="1"/>
          </p:cNvSpPr>
          <p:nvPr>
            <p:ph type="title"/>
          </p:nvPr>
        </p:nvSpPr>
        <p:spPr>
          <a:xfrm>
            <a:off x="571500" y="365125"/>
            <a:ext cx="8120679" cy="1325563"/>
          </a:xfrm>
        </p:spPr>
        <p:txBody>
          <a:bodyPr>
            <a:normAutofit/>
          </a:bodyPr>
          <a:lstStyle/>
          <a:p>
            <a:r>
              <a:rPr lang="en-US" dirty="0">
                <a:latin typeface="Bangla Sangam MN" panose="02000000000000000000" pitchFamily="2" charset="0"/>
                <a:cs typeface="Bangla Sangam MN" panose="02000000000000000000" pitchFamily="2" charset="0"/>
              </a:rPr>
              <a:t>Brookhaven Lab’s QIS Spectrum </a:t>
            </a:r>
            <a:br>
              <a:rPr lang="en-US" dirty="0">
                <a:latin typeface="Bangla Sangam MN" panose="02000000000000000000" pitchFamily="2" charset="0"/>
                <a:cs typeface="Bangla Sangam MN" panose="02000000000000000000" pitchFamily="2" charset="0"/>
              </a:rPr>
            </a:br>
            <a:endParaRPr lang="en-US" dirty="0">
              <a:solidFill>
                <a:srgbClr val="FF0000"/>
              </a:solidFill>
              <a:latin typeface="Bangla Sangam MN" panose="02000000000000000000" pitchFamily="2" charset="0"/>
              <a:cs typeface="Bangla Sangam MN" panose="02000000000000000000" pitchFamily="2" charset="0"/>
            </a:endParaRPr>
          </a:p>
        </p:txBody>
      </p:sp>
      <p:sp>
        <p:nvSpPr>
          <p:cNvPr id="13" name="Content Placeholder 12">
            <a:extLst>
              <a:ext uri="{FF2B5EF4-FFF2-40B4-BE49-F238E27FC236}">
                <a16:creationId xmlns:a16="http://schemas.microsoft.com/office/drawing/2014/main" id="{6F5C583A-11A5-A505-75B5-7FDE02BDA225}"/>
              </a:ext>
            </a:extLst>
          </p:cNvPr>
          <p:cNvSpPr>
            <a:spLocks noGrp="1"/>
          </p:cNvSpPr>
          <p:nvPr>
            <p:ph idx="1"/>
          </p:nvPr>
        </p:nvSpPr>
        <p:spPr>
          <a:xfrm>
            <a:off x="504593" y="1147029"/>
            <a:ext cx="6410213" cy="4207185"/>
          </a:xfrm>
        </p:spPr>
        <p:txBody>
          <a:bodyPr>
            <a:noAutofit/>
          </a:bodyPr>
          <a:lstStyle/>
          <a:p>
            <a:pPr>
              <a:lnSpc>
                <a:spcPct val="110000"/>
              </a:lnSpc>
              <a:spcBef>
                <a:spcPts val="300"/>
              </a:spcBef>
              <a:spcAft>
                <a:spcPts val="300"/>
              </a:spcAft>
            </a:pPr>
            <a:r>
              <a:rPr lang="en-US" sz="2400" b="1" dirty="0">
                <a:solidFill>
                  <a:srgbClr val="007A86"/>
                </a:solidFill>
                <a:latin typeface="Bangla Sangam MN" panose="02000000000000000000" pitchFamily="2" charset="0"/>
                <a:cs typeface="Bangla Sangam MN" panose="02000000000000000000" pitchFamily="2" charset="0"/>
              </a:rPr>
              <a:t>QIS Center (</a:t>
            </a:r>
            <a:r>
              <a:rPr lang="en-US" sz="2400" b="1" dirty="0">
                <a:solidFill>
                  <a:srgbClr val="007A86"/>
                </a:solidFill>
                <a:latin typeface="Bangla Sangam MN" panose="02000000000000000000" pitchFamily="2" charset="0"/>
                <a:ea typeface="+mn-lt"/>
                <a:cs typeface="Bangla Sangam MN" panose="02000000000000000000" pitchFamily="2" charset="0"/>
              </a:rPr>
              <a:t>C</a:t>
            </a:r>
            <a:r>
              <a:rPr lang="en-US" sz="2400" b="1" baseline="30000" dirty="0">
                <a:solidFill>
                  <a:srgbClr val="007A86"/>
                </a:solidFill>
                <a:latin typeface="Bangla Sangam MN" panose="02000000000000000000" pitchFamily="2" charset="0"/>
                <a:ea typeface="+mn-lt"/>
                <a:cs typeface="Bangla Sangam MN" panose="02000000000000000000" pitchFamily="2" charset="0"/>
              </a:rPr>
              <a:t>2</a:t>
            </a:r>
            <a:r>
              <a:rPr lang="en-US" sz="2400" b="1" dirty="0">
                <a:solidFill>
                  <a:srgbClr val="007A86"/>
                </a:solidFill>
                <a:latin typeface="Bangla Sangam MN" panose="02000000000000000000" pitchFamily="2" charset="0"/>
                <a:ea typeface="+mn-lt"/>
                <a:cs typeface="Bangla Sangam MN" panose="02000000000000000000" pitchFamily="2" charset="0"/>
              </a:rPr>
              <a:t>QA</a:t>
            </a:r>
            <a:r>
              <a:rPr lang="en-US" sz="2400" b="1" dirty="0">
                <a:solidFill>
                  <a:srgbClr val="007A86"/>
                </a:solidFill>
                <a:latin typeface="Bangla Sangam MN" panose="02000000000000000000" pitchFamily="2" charset="0"/>
                <a:cs typeface="Bangla Sangam MN" panose="02000000000000000000" pitchFamily="2" charset="0"/>
              </a:rPr>
              <a:t>): </a:t>
            </a:r>
            <a:r>
              <a:rPr lang="en-US" sz="2400" dirty="0">
                <a:latin typeface="Bangla Sangam MN" panose="02000000000000000000" pitchFamily="2" charset="0"/>
                <a:cs typeface="Bangla Sangam MN" panose="02000000000000000000" pitchFamily="2" charset="0"/>
              </a:rPr>
              <a:t>Transcending the noise barrier in quantum computing</a:t>
            </a:r>
          </a:p>
          <a:p>
            <a:pPr>
              <a:lnSpc>
                <a:spcPct val="110000"/>
              </a:lnSpc>
              <a:spcBef>
                <a:spcPts val="300"/>
              </a:spcBef>
              <a:spcAft>
                <a:spcPts val="300"/>
              </a:spcAft>
            </a:pPr>
            <a:r>
              <a:rPr lang="en-US" sz="2400" b="1" dirty="0">
                <a:solidFill>
                  <a:srgbClr val="007A86"/>
                </a:solidFill>
                <a:latin typeface="Bangla Sangam MN" panose="02000000000000000000" pitchFamily="2" charset="0"/>
                <a:cs typeface="Bangla Sangam MN" panose="02000000000000000000" pitchFamily="2" charset="0"/>
              </a:rPr>
              <a:t>QIS Materials: </a:t>
            </a:r>
            <a:r>
              <a:rPr lang="en-US" sz="2400" dirty="0">
                <a:latin typeface="Bangla Sangam MN" panose="02000000000000000000" pitchFamily="2" charset="0"/>
                <a:cs typeface="Bangla Sangam MN" panose="02000000000000000000" pitchFamily="2" charset="0"/>
              </a:rPr>
              <a:t>Fundamental studies of next generation materials</a:t>
            </a:r>
          </a:p>
          <a:p>
            <a:pPr>
              <a:lnSpc>
                <a:spcPct val="110000"/>
              </a:lnSpc>
              <a:spcBef>
                <a:spcPts val="300"/>
              </a:spcBef>
              <a:spcAft>
                <a:spcPts val="300"/>
              </a:spcAft>
            </a:pPr>
            <a:r>
              <a:rPr lang="en-US" sz="2400" b="1" dirty="0">
                <a:solidFill>
                  <a:srgbClr val="007A86"/>
                </a:solidFill>
                <a:latin typeface="Bangla Sangam MN" panose="02000000000000000000" pitchFamily="2" charset="0"/>
                <a:cs typeface="Bangla Sangam MN" panose="02000000000000000000" pitchFamily="2" charset="0"/>
              </a:rPr>
              <a:t>Quantum Internet: </a:t>
            </a:r>
            <a:r>
              <a:rPr lang="en-US" sz="2400" dirty="0">
                <a:latin typeface="Bangla Sangam MN" panose="02000000000000000000" pitchFamily="2" charset="0"/>
                <a:cs typeface="Bangla Sangam MN" panose="02000000000000000000" pitchFamily="2" charset="0"/>
              </a:rPr>
              <a:t>Moving qubits over </a:t>
            </a:r>
            <a:br>
              <a:rPr lang="en-US" sz="2400" dirty="0">
                <a:latin typeface="Bangla Sangam MN" panose="02000000000000000000" pitchFamily="2" charset="0"/>
                <a:cs typeface="Bangla Sangam MN" panose="02000000000000000000" pitchFamily="2" charset="0"/>
              </a:rPr>
            </a:br>
            <a:r>
              <a:rPr lang="en-US" sz="2400" dirty="0">
                <a:latin typeface="Bangla Sangam MN" panose="02000000000000000000" pitchFamily="2" charset="0"/>
                <a:cs typeface="Bangla Sangam MN" panose="02000000000000000000" pitchFamily="2" charset="0"/>
              </a:rPr>
              <a:t>distant devices (Dr. Carini: ALD for Discovery Technology</a:t>
            </a:r>
          </a:p>
          <a:p>
            <a:pPr>
              <a:lnSpc>
                <a:spcPct val="110000"/>
              </a:lnSpc>
              <a:spcBef>
                <a:spcPts val="300"/>
              </a:spcBef>
              <a:spcAft>
                <a:spcPts val="300"/>
              </a:spcAft>
            </a:pPr>
            <a:r>
              <a:rPr lang="en-US" sz="2400" b="1" dirty="0">
                <a:solidFill>
                  <a:srgbClr val="007A86"/>
                </a:solidFill>
                <a:latin typeface="Bangla Sangam MN" panose="02000000000000000000" pitchFamily="2" charset="0"/>
                <a:cs typeface="Bangla Sangam MN" panose="02000000000000000000" pitchFamily="2" charset="0"/>
              </a:rPr>
              <a:t>Quantum-enabled Facilities/Instruments: </a:t>
            </a:r>
            <a:r>
              <a:rPr lang="en-US" sz="2400" dirty="0">
                <a:latin typeface="Bangla Sangam MN" panose="02000000000000000000" pitchFamily="2" charset="0"/>
                <a:cs typeface="Bangla Sangam MN" panose="02000000000000000000" pitchFamily="2" charset="0"/>
              </a:rPr>
              <a:t>Overcoming current limitations</a:t>
            </a:r>
          </a:p>
          <a:p>
            <a:pPr>
              <a:lnSpc>
                <a:spcPct val="110000"/>
              </a:lnSpc>
              <a:spcBef>
                <a:spcPts val="300"/>
              </a:spcBef>
              <a:spcAft>
                <a:spcPts val="300"/>
              </a:spcAft>
            </a:pPr>
            <a:r>
              <a:rPr lang="en-US" sz="2400" b="1" dirty="0">
                <a:solidFill>
                  <a:srgbClr val="007A86"/>
                </a:solidFill>
                <a:latin typeface="Bangla Sangam MN" panose="02000000000000000000" pitchFamily="2" charset="0"/>
                <a:cs typeface="Bangla Sangam MN" panose="02000000000000000000" pitchFamily="2" charset="0"/>
              </a:rPr>
              <a:t>Quantum Algorithms and Computation: </a:t>
            </a:r>
            <a:r>
              <a:rPr lang="en-US" sz="2400" dirty="0">
                <a:latin typeface="Bangla Sangam MN" panose="02000000000000000000" pitchFamily="2" charset="0"/>
                <a:cs typeface="Bangla Sangam MN" panose="02000000000000000000" pitchFamily="2" charset="0"/>
              </a:rPr>
              <a:t>Answering key scientific questions</a:t>
            </a:r>
            <a:endParaRPr lang="en-US" sz="2400" b="1" dirty="0">
              <a:latin typeface="Bangla Sangam MN" panose="02000000000000000000" pitchFamily="2" charset="0"/>
              <a:cs typeface="Bangla Sangam MN" panose="02000000000000000000" pitchFamily="2" charset="0"/>
            </a:endParaRPr>
          </a:p>
          <a:p>
            <a:endParaRPr lang="en-US" dirty="0"/>
          </a:p>
        </p:txBody>
      </p:sp>
      <p:pic>
        <p:nvPicPr>
          <p:cNvPr id="2050" name="Picture 2" descr="BNL_CFN_Laboratory">
            <a:extLst>
              <a:ext uri="{FF2B5EF4-FFF2-40B4-BE49-F238E27FC236}">
                <a16:creationId xmlns:a16="http://schemas.microsoft.com/office/drawing/2014/main" id="{86926C5A-8556-6799-E11E-CBDC987C9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868" y="1147029"/>
            <a:ext cx="3903863" cy="2479736"/>
          </a:xfrm>
          <a:prstGeom prst="rect">
            <a:avLst/>
          </a:prstGeom>
          <a:noFill/>
          <a:ln>
            <a:solidFill>
              <a:srgbClr val="007A86"/>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3E20B26-353A-3210-6238-BE6171CCF2C4}"/>
              </a:ext>
            </a:extLst>
          </p:cNvPr>
          <p:cNvSpPr txBox="1"/>
          <p:nvPr/>
        </p:nvSpPr>
        <p:spPr>
          <a:xfrm>
            <a:off x="7686836" y="3720871"/>
            <a:ext cx="3523925" cy="307777"/>
          </a:xfrm>
          <a:prstGeom prst="rect">
            <a:avLst/>
          </a:prstGeom>
          <a:noFill/>
        </p:spPr>
        <p:txBody>
          <a:bodyPr wrap="square">
            <a:spAutoFit/>
          </a:bodyPr>
          <a:lstStyle/>
          <a:p>
            <a:pPr algn="ctr"/>
            <a:r>
              <a:rPr lang="en-US" sz="1400" b="1" u="none" strike="noStrike" dirty="0">
                <a:effectLst/>
                <a:latin typeface="Bangla Sangam MN" panose="02000000000000000000" pitchFamily="2" charset="0"/>
                <a:cs typeface="Bangla Sangam MN" panose="02000000000000000000" pitchFamily="2" charset="0"/>
              </a:rPr>
              <a:t>Center for Functional Nanomaterials</a:t>
            </a:r>
            <a:r>
              <a:rPr lang="en-US" sz="1400" b="1" dirty="0">
                <a:latin typeface="Bangla Sangam MN" panose="02000000000000000000" pitchFamily="2" charset="0"/>
                <a:cs typeface="Bangla Sangam MN" panose="02000000000000000000" pitchFamily="2" charset="0"/>
              </a:rPr>
              <a:t> (CFN)</a:t>
            </a:r>
          </a:p>
        </p:txBody>
      </p:sp>
      <p:sp>
        <p:nvSpPr>
          <p:cNvPr id="29" name="TextBox 28">
            <a:extLst>
              <a:ext uri="{FF2B5EF4-FFF2-40B4-BE49-F238E27FC236}">
                <a16:creationId xmlns:a16="http://schemas.microsoft.com/office/drawing/2014/main" id="{EB20E875-7FE2-DB34-E6E9-B67F92554ADA}"/>
              </a:ext>
            </a:extLst>
          </p:cNvPr>
          <p:cNvSpPr txBox="1"/>
          <p:nvPr/>
        </p:nvSpPr>
        <p:spPr>
          <a:xfrm>
            <a:off x="6433815" y="6107081"/>
            <a:ext cx="5351330" cy="307777"/>
          </a:xfrm>
          <a:prstGeom prst="rect">
            <a:avLst/>
          </a:prstGeom>
          <a:noFill/>
        </p:spPr>
        <p:txBody>
          <a:bodyPr wrap="square">
            <a:spAutoFit/>
          </a:bodyPr>
          <a:lstStyle/>
          <a:p>
            <a:pPr algn="ctr"/>
            <a:r>
              <a:rPr lang="en-US" sz="1400" b="1" u="none" strike="noStrike" dirty="0">
                <a:effectLst/>
                <a:latin typeface="Bangla Sangam MN" panose="02000000000000000000" pitchFamily="2" charset="0"/>
                <a:cs typeface="Bangla Sangam MN" panose="02000000000000000000" pitchFamily="2" charset="0"/>
              </a:rPr>
              <a:t>National Synchrotron Light Source II </a:t>
            </a:r>
            <a:r>
              <a:rPr lang="en-US" sz="1400" b="1" dirty="0">
                <a:latin typeface="Bangla Sangam MN" panose="02000000000000000000" pitchFamily="2" charset="0"/>
                <a:cs typeface="Bangla Sangam MN" panose="02000000000000000000" pitchFamily="2" charset="0"/>
              </a:rPr>
              <a:t>(NSLS-II)</a:t>
            </a:r>
          </a:p>
        </p:txBody>
      </p:sp>
      <p:pic>
        <p:nvPicPr>
          <p:cNvPr id="31" name="Picture 30">
            <a:extLst>
              <a:ext uri="{FF2B5EF4-FFF2-40B4-BE49-F238E27FC236}">
                <a16:creationId xmlns:a16="http://schemas.microsoft.com/office/drawing/2014/main" id="{C8F3F442-2A9C-8450-0490-21E237354B33}"/>
              </a:ext>
            </a:extLst>
          </p:cNvPr>
          <p:cNvPicPr>
            <a:picLocks noChangeAspect="1"/>
          </p:cNvPicPr>
          <p:nvPr/>
        </p:nvPicPr>
        <p:blipFill rotWithShape="1">
          <a:blip r:embed="rId4"/>
          <a:srcRect l="2946" t="4333" r="3059" b="7538"/>
          <a:stretch/>
        </p:blipFill>
        <p:spPr>
          <a:xfrm>
            <a:off x="6236519" y="4238926"/>
            <a:ext cx="5745922" cy="1733218"/>
          </a:xfrm>
          <a:prstGeom prst="rect">
            <a:avLst/>
          </a:prstGeom>
          <a:ln>
            <a:solidFill>
              <a:srgbClr val="007A86"/>
            </a:solidFill>
          </a:ln>
        </p:spPr>
      </p:pic>
      <p:sp>
        <p:nvSpPr>
          <p:cNvPr id="33" name="Slide Number Placeholder 3">
            <a:extLst>
              <a:ext uri="{FF2B5EF4-FFF2-40B4-BE49-F238E27FC236}">
                <a16:creationId xmlns:a16="http://schemas.microsoft.com/office/drawing/2014/main" id="{9C35EF4E-C7B3-489B-5ED9-B7D9AA121444}"/>
              </a:ext>
            </a:extLst>
          </p:cNvPr>
          <p:cNvSpPr txBox="1">
            <a:spLocks/>
          </p:cNvSpPr>
          <p:nvPr/>
        </p:nvSpPr>
        <p:spPr>
          <a:xfrm>
            <a:off x="9448800" y="6492875"/>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69B839F-E292-4E64-BDB8-45A1D4AC837A}" type="slidenum">
              <a:rPr lang="en-US" sz="1200" smtClean="0">
                <a:solidFill>
                  <a:prstClr val="black">
                    <a:lumMod val="85000"/>
                    <a:lumOff val="15000"/>
                  </a:prstClr>
                </a:solidFill>
                <a:latin typeface="Calibri" panose="020F0502020204030204"/>
              </a:rPr>
              <a:pPr algn="r">
                <a:defRPr/>
              </a:pPr>
              <a:t>8</a:t>
            </a:fld>
            <a:endParaRPr lang="en-US" sz="1200" dirty="0">
              <a:solidFill>
                <a:prstClr val="black">
                  <a:lumMod val="85000"/>
                  <a:lumOff val="15000"/>
                </a:prstClr>
              </a:solidFill>
              <a:latin typeface="Calibri" panose="020F0502020204030204"/>
            </a:endParaRPr>
          </a:p>
        </p:txBody>
      </p:sp>
    </p:spTree>
    <p:extLst>
      <p:ext uri="{BB962C8B-B14F-4D97-AF65-F5344CB8AC3E}">
        <p14:creationId xmlns:p14="http://schemas.microsoft.com/office/powerpoint/2010/main" val="361615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15EB244-3113-D041-502D-11EE0F6681A5}"/>
              </a:ext>
            </a:extLst>
          </p:cNvPr>
          <p:cNvSpPr>
            <a:spLocks noGrp="1"/>
          </p:cNvSpPr>
          <p:nvPr>
            <p:ph type="ctrTitle"/>
          </p:nvPr>
        </p:nvSpPr>
        <p:spPr/>
        <p:txBody>
          <a:bodyPr anchor="t" anchorCtr="0">
            <a:noAutofit/>
          </a:bodyPr>
          <a:lstStyle/>
          <a:p>
            <a:r>
              <a:rPr lang="en-US" sz="3200" b="1" dirty="0"/>
              <a:t>Thank You</a:t>
            </a:r>
            <a:br>
              <a:rPr lang="en-US" sz="3200" b="1" dirty="0"/>
            </a:br>
            <a:endParaRPr lang="en-US" sz="3200" b="1" dirty="0"/>
          </a:p>
        </p:txBody>
      </p:sp>
    </p:spTree>
    <p:extLst>
      <p:ext uri="{BB962C8B-B14F-4D97-AF65-F5344CB8AC3E}">
        <p14:creationId xmlns:p14="http://schemas.microsoft.com/office/powerpoint/2010/main" val="2945592764"/>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74E3EED-3FF9-A042-BA49-11DEDB0CCC61}" vid="{60F426DA-6E77-C643-8E71-F34F8C0A299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CC787F-0913-D64E-9A91-CE0E4B622D9E}" vid="{B34A9B1E-EB88-3C41-AA45-23EDB4233E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CC787F-0913-D64E-9A91-CE0E4B622D9E}" vid="{B34A9B1E-EB88-3C41-AA45-23EDB4233E1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a40006a3-106a-4008-970c-b5965e02af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22971035B90B488C28E28B538808BF" ma:contentTypeVersion="9" ma:contentTypeDescription="Create a new document." ma:contentTypeScope="" ma:versionID="a8b245ed2c85c46f72e4fbead3ed5cdc">
  <xsd:schema xmlns:xsd="http://www.w3.org/2001/XMLSchema" xmlns:xs="http://www.w3.org/2001/XMLSchema" xmlns:p="http://schemas.microsoft.com/office/2006/metadata/properties" xmlns:ns2="a40006a3-106a-4008-970c-b5965e02afd5" targetNamespace="http://schemas.microsoft.com/office/2006/metadata/properties" ma:root="true" ma:fieldsID="e32d0662a7e46ef9bb47fc9a03ad1a10" ns2:_="">
    <xsd:import namespace="a40006a3-106a-4008-970c-b5965e02af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Not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006a3-106a-4008-970c-b5965e02a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2" nillable="true" ma:displayName="Notes" ma:format="Dropdown" ma:internalName="Notes">
      <xsd:simpleType>
        <xsd:restriction base="dms:Text">
          <xsd:maxLength value="255"/>
        </xsd:restrictio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2B801-43E0-41B6-A6DC-F99205F54E29}">
  <ds:schemaRefs>
    <ds:schemaRef ds:uri="http://schemas.openxmlformats.org/package/2006/metadata/core-properties"/>
    <ds:schemaRef ds:uri="http://schemas.microsoft.com/office/2006/documentManagement/types"/>
    <ds:schemaRef ds:uri="http://schemas.microsoft.com/office/infopath/2007/PartnerControls"/>
    <ds:schemaRef ds:uri="cfa4c34f-4b31-43aa-aa45-0eba64f30d0d"/>
    <ds:schemaRef ds:uri="http://purl.org/dc/elements/1.1/"/>
    <ds:schemaRef ds:uri="http://schemas.microsoft.com/office/2006/metadata/properties"/>
    <ds:schemaRef ds:uri="efb3f601-682b-4b24-a3a0-e0b0d0b660f8"/>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2617A2ED-61E9-4105-9917-E835F613A398}"/>
</file>

<file path=customXml/itemProps3.xml><?xml version="1.0" encoding="utf-8"?>
<ds:datastoreItem xmlns:ds="http://schemas.openxmlformats.org/officeDocument/2006/customXml" ds:itemID="{E70D14E8-1E5E-49C6-B0C3-F8CC15695B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4899</TotalTime>
  <Words>1149</Words>
  <Application>Microsoft Office PowerPoint</Application>
  <PresentationFormat>Widescreen</PresentationFormat>
  <Paragraphs>100</Paragraphs>
  <Slides>9</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Bangla Sangam MN</vt:lpstr>
      <vt:lpstr>Calibri</vt:lpstr>
      <vt:lpstr>Helvetica</vt:lpstr>
      <vt:lpstr>Verdana</vt:lpstr>
      <vt:lpstr>Wingdings</vt:lpstr>
      <vt:lpstr>BNL</vt:lpstr>
      <vt:lpstr>1_Office Theme</vt:lpstr>
      <vt:lpstr>Office Theme</vt:lpstr>
      <vt:lpstr>The Co-Design Center for Quantum Advantage (C2QA): Materials for Quantum Information Science</vt:lpstr>
      <vt:lpstr>PowerPoint Presentation</vt:lpstr>
      <vt:lpstr>Co-design Center for  Quantum Advantage (C2QA)</vt:lpstr>
      <vt:lpstr>Discover New Quantum Materials to  Enhance Quantum Computers</vt:lpstr>
      <vt:lpstr>IMPROVED MATERIALS: Removing qubit loss channel from superconductor/air interface </vt:lpstr>
      <vt:lpstr>IMPROVED MATERIALS: Mg encapsulation improves Ta as a superconductor</vt:lpstr>
      <vt:lpstr>Ideas for BNL/RIKEN Collaboration</vt:lpstr>
      <vt:lpstr>Brookhaven Lab’s QIS Spectrum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Misewich, James</cp:lastModifiedBy>
  <cp:revision>64</cp:revision>
  <cp:lastPrinted>2022-05-20T17:47:28Z</cp:lastPrinted>
  <dcterms:created xsi:type="dcterms:W3CDTF">2021-04-22T20:32:04Z</dcterms:created>
  <dcterms:modified xsi:type="dcterms:W3CDTF">2025-02-02T22:46:12Z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0x0101008E22971035B90B488C28E28B538808BF</vt:lpwstr>
  </property>
</Properties>
</file>