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12"/>
    <p:restoredTop sz="94648"/>
  </p:normalViewPr>
  <p:slideViewPr>
    <p:cSldViewPr snapToGrid="0">
      <p:cViewPr varScale="1">
        <p:scale>
          <a:sx n="80" d="100"/>
          <a:sy n="80" d="100"/>
        </p:scale>
        <p:origin x="192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9A923-1CB2-C6E2-6DC9-BC4EEDAEF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8EC152-349A-8817-465E-3CC4E2D20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61EA0-64AC-03BA-A470-4F42A2AC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7375F-CAE1-D55C-3F6E-F2CB4AC9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0E724-D5E1-090E-2088-BB48A9E3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5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82BF4-FE13-C436-F6EB-8317E267A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60D99-85D3-CC3B-7E39-4A07EC101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EEBB6-587A-F502-D431-259A0F177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C5F3E-79CB-FC23-4981-ADF676CD0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E3233-F5C3-1D95-930A-CA37A2E1E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9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0DFE25-9CDA-BD09-F222-16B64E5825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492CF-380B-5580-25B7-CB2D6F0BE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23B23-BAB8-4D13-1428-B0576D407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537D7-4BAF-C133-E98C-092955C58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A15E8-09DA-C76B-27F2-BBBAD6C9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7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208CD-FBF4-C8C0-B10C-9A3CB8FF4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39F44-D294-6FEB-5A29-B94619FCE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BCBC2-7632-9724-5301-83DD64D75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E5064-B635-932C-1DE4-BEDAAC0D7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177B8-B079-3730-C4E8-455F7A92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6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DE74-B92C-BB81-A279-41D451F38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DDE5-1F00-A1BD-7DA1-DB7689187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66D70-88AE-7345-35D4-C8C0A5E4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58D95-D72C-8DEF-4AD5-1A660F4E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B79F7-2AEE-8C9B-93E9-0DBC1E5C0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6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450A0-C666-36B2-ADC1-453F90DB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29E00-0808-3EA7-6663-73084FFEE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A35C1-34CD-DB6C-3614-FB3F63D44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3356D-5D10-3E2A-D5BD-88B77644E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BADB5-BECC-73F2-D5B3-2FED63BFA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27124-FD6F-8096-2485-2E48EF18F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9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F4FD-9CEE-164C-DD01-6EABE8C4A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8B140-5B82-DD36-05E1-5487ED394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0E9CB-741D-529B-9309-13B0A2303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3C4E16-B4A5-9523-2F7F-8432FC9AFC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FCA53-C779-FAD0-2D87-2B4836B0DA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496A81-D4DF-515A-5F7A-601D12423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D0F810-D73F-972D-58A6-5FCA2C762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3E6E66-6BE7-F64E-50A9-09FA45759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9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5EA51-2418-43F5-CAB1-610453842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A1554-1437-2ED3-8047-3E9764C4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6BF87F-A257-B4DF-8CF7-2D30D5AE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0BB43D-BF04-DCE5-AD2E-F26EBC025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7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255334-6565-EA76-3A8C-438A590F4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B9A11D-A9B3-A5F7-0418-5216811A8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3BD1D-4336-331F-8A92-3E82DE3E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1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FB48-AC39-C1FD-D345-EE2740ACB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11EEA-60A6-7C34-B5A0-3783F6D38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45A95-1CAB-F42C-6672-EDB02D26A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A48AD-2D12-1C6E-5E0A-4503176AB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EEA02-C9D4-C429-D7FF-76498455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A850F-AB3A-FFE6-BED8-FD8F8232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2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DC0DF-DF58-CD66-BCCC-F3722F91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EDC43F-DB91-B38A-4FB5-D3DB163CD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C3942D-DC6F-DE2E-FED9-FB0D5E4A1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63B7A-9515-B819-A03D-B6813E6D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6907EF-B542-0106-113F-0F7A5297E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74A5F-3FCD-028B-730D-3097D89E6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0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333F17-4AA2-36DF-EE68-83CF78019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E7679A-07FE-B0B4-BE0D-10137A302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41FB3-8CAB-8664-813D-8DFF4D181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B8DA44-2AFD-CD4C-A3FA-501C17098A18}" type="datetimeFigureOut">
              <a:rPr lang="en-US" smtClean="0"/>
              <a:t>2/5/25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E63D7-C4B9-866F-B7B9-CBF95DF3D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2BB7B-7D0C-3F16-D7DA-EBC2F0724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54E46D-94F7-B743-A739-F6F1EFB60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1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AI-generated content may be incorrect.">
            <a:extLst>
              <a:ext uri="{FF2B5EF4-FFF2-40B4-BE49-F238E27FC236}">
                <a16:creationId xmlns:a16="http://schemas.microsoft.com/office/drawing/2014/main" id="{72A483E8-750F-9CC9-21F4-9AE35CB81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079" y="1529717"/>
            <a:ext cx="2011120" cy="4353339"/>
          </a:xfrm>
          <a:prstGeom prst="rect">
            <a:avLst/>
          </a:prstGeom>
        </p:spPr>
      </p:pic>
      <p:pic>
        <p:nvPicPr>
          <p:cNvPr id="7" name="Picture 6" descr="A picture containing text, electronics&#10;&#10;AI-generated content may be incorrect.">
            <a:extLst>
              <a:ext uri="{FF2B5EF4-FFF2-40B4-BE49-F238E27FC236}">
                <a16:creationId xmlns:a16="http://schemas.microsoft.com/office/drawing/2014/main" id="{BFD817AC-DCF8-F8B6-1A18-A0F1FED74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741" y="2126005"/>
            <a:ext cx="3554025" cy="35364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22E901-7F38-2011-6D8E-651589359279}"/>
              </a:ext>
            </a:extLst>
          </p:cNvPr>
          <p:cNvSpPr txBox="1"/>
          <p:nvPr/>
        </p:nvSpPr>
        <p:spPr>
          <a:xfrm>
            <a:off x="1134996" y="1369364"/>
            <a:ext cx="3487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Active Diverters</a:t>
            </a:r>
          </a:p>
          <a:p>
            <a:r>
              <a:rPr lang="en-US" dirty="0"/>
              <a:t>Designed for SP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FEAEEE-9A8A-AD13-6D04-D821D73EB137}"/>
              </a:ext>
            </a:extLst>
          </p:cNvPr>
          <p:cNvSpPr txBox="1"/>
          <p:nvPr/>
        </p:nvSpPr>
        <p:spPr>
          <a:xfrm>
            <a:off x="9004300" y="883386"/>
            <a:ext cx="318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Passive Diverters</a:t>
            </a:r>
          </a:p>
          <a:p>
            <a:r>
              <a:rPr lang="en-US" dirty="0"/>
              <a:t>Used in HD beam side now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5B7EB8A-60A6-6557-426F-A50B1D6C3F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3387" y="2126005"/>
            <a:ext cx="3487891" cy="353643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8D59A8-3311-371F-1715-CB6E3227822C}"/>
              </a:ext>
            </a:extLst>
          </p:cNvPr>
          <p:cNvSpPr txBox="1"/>
          <p:nvPr/>
        </p:nvSpPr>
        <p:spPr>
          <a:xfrm>
            <a:off x="1736591" y="5836889"/>
            <a:ext cx="255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Proposed in SP</a:t>
            </a:r>
          </a:p>
          <a:p>
            <a:r>
              <a:rPr lang="en-US" dirty="0"/>
              <a:t>-1300 V (inner strip)</a:t>
            </a:r>
          </a:p>
          <a:p>
            <a:r>
              <a:rPr lang="en-US" dirty="0"/>
              <a:t>-2300 V (outer strip)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FAD228-523D-8FD1-2D66-E5CF671CAE8A}"/>
              </a:ext>
            </a:extLst>
          </p:cNvPr>
          <p:cNvSpPr txBox="1"/>
          <p:nvPr/>
        </p:nvSpPr>
        <p:spPr>
          <a:xfrm>
            <a:off x="5488835" y="5836889"/>
            <a:ext cx="255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Actual case in SP</a:t>
            </a:r>
          </a:p>
          <a:p>
            <a:r>
              <a:rPr lang="en-US" dirty="0"/>
              <a:t>Diverters not biased due to a current drain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A90250-BCC0-4377-3DFC-EA1360AB92A1}"/>
              </a:ext>
            </a:extLst>
          </p:cNvPr>
          <p:cNvSpPr txBox="1"/>
          <p:nvPr/>
        </p:nvSpPr>
        <p:spPr>
          <a:xfrm>
            <a:off x="3168693" y="2344821"/>
            <a:ext cx="1077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Bo Yu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63BD5F-130F-9C79-BD95-3DDD0B7AA58C}"/>
              </a:ext>
            </a:extLst>
          </p:cNvPr>
          <p:cNvSpPr txBox="1"/>
          <p:nvPr/>
        </p:nvSpPr>
        <p:spPr>
          <a:xfrm>
            <a:off x="464095" y="184810"/>
            <a:ext cx="8246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Electron Diverters in </a:t>
            </a:r>
            <a:r>
              <a:rPr lang="en-US" sz="4000" b="1" dirty="0" err="1"/>
              <a:t>ProtoDUNE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9174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753DE-CD10-05AC-7244-8904DBE6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Grounded Active Diverter in </a:t>
            </a:r>
            <a:r>
              <a:rPr lang="en-US" dirty="0" err="1"/>
              <a:t>ProtoDUNE</a:t>
            </a:r>
            <a:r>
              <a:rPr lang="en-US" dirty="0"/>
              <a:t>-SP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2E0264-A173-2633-2E54-F516E057A201}"/>
              </a:ext>
            </a:extLst>
          </p:cNvPr>
          <p:cNvSpPr txBox="1"/>
          <p:nvPr/>
        </p:nvSpPr>
        <p:spPr>
          <a:xfrm>
            <a:off x="838200" y="5598931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Charge loss and spatial distortion; could be more obvious in vertical tracks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Current data analysis cut off at the APA boundary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7AD4AD-8F5A-BB26-DFE3-FD0E5CD09C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53" y="1427375"/>
            <a:ext cx="6441489" cy="400325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6B5D7FB-26BE-1E9C-F7A3-80519A0C056D}"/>
              </a:ext>
            </a:extLst>
          </p:cNvPr>
          <p:cNvCxnSpPr/>
          <p:nvPr/>
        </p:nvCxnSpPr>
        <p:spPr>
          <a:xfrm flipH="1">
            <a:off x="5224072" y="3230380"/>
            <a:ext cx="374754" cy="6370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BA83EEC-08E2-0D4A-EEEE-97DD76759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3471" y="2645722"/>
            <a:ext cx="3962400" cy="2443480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454669B-6F1F-67AC-9412-2C6D0ED76E27}"/>
              </a:ext>
            </a:extLst>
          </p:cNvPr>
          <p:cNvCxnSpPr/>
          <p:nvPr/>
        </p:nvCxnSpPr>
        <p:spPr>
          <a:xfrm flipH="1">
            <a:off x="8659917" y="3867462"/>
            <a:ext cx="374754" cy="6370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E6FEEF3-C5D5-1C03-C53C-6D32F30C494A}"/>
              </a:ext>
            </a:extLst>
          </p:cNvPr>
          <p:cNvSpPr txBox="1"/>
          <p:nvPr/>
        </p:nvSpPr>
        <p:spPr>
          <a:xfrm>
            <a:off x="5005137" y="2600409"/>
            <a:ext cx="109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Gnd</a:t>
            </a:r>
            <a:r>
              <a:rPr lang="en-US" dirty="0">
                <a:solidFill>
                  <a:srgbClr val="FF0000"/>
                </a:solidFill>
              </a:rPr>
              <a:t> Diverter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66FA4B8-4A51-74FA-9512-065B60D43474}"/>
              </a:ext>
            </a:extLst>
          </p:cNvPr>
          <p:cNvSpPr txBox="1"/>
          <p:nvPr/>
        </p:nvSpPr>
        <p:spPr>
          <a:xfrm>
            <a:off x="9034671" y="3429000"/>
            <a:ext cx="109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Gnd</a:t>
            </a:r>
            <a:r>
              <a:rPr lang="en-US" dirty="0">
                <a:solidFill>
                  <a:srgbClr val="FF0000"/>
                </a:solidFill>
              </a:rPr>
              <a:t> Diverter</a:t>
            </a:r>
          </a:p>
        </p:txBody>
      </p:sp>
    </p:spTree>
    <p:extLst>
      <p:ext uri="{BB962C8B-B14F-4D97-AF65-F5344CB8AC3E}">
        <p14:creationId xmlns:p14="http://schemas.microsoft.com/office/powerpoint/2010/main" val="367395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DE040-CC1A-E273-8886-06BE4932F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WireCell</a:t>
            </a:r>
            <a:r>
              <a:rPr lang="en-US" dirty="0"/>
              <a:t> Imaging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7C864-7553-EEE1-487F-A429EAC5A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04358" cy="4351338"/>
          </a:xfrm>
        </p:spPr>
        <p:txBody>
          <a:bodyPr/>
          <a:lstStyle/>
          <a:p>
            <a:r>
              <a:rPr lang="en-US" dirty="0"/>
              <a:t>What if </a:t>
            </a:r>
            <a:r>
              <a:rPr lang="en-US" dirty="0" err="1"/>
              <a:t>WireCell</a:t>
            </a:r>
            <a:r>
              <a:rPr lang="en-US" dirty="0"/>
              <a:t> imaging can fix the broken track?</a:t>
            </a:r>
          </a:p>
          <a:p>
            <a:r>
              <a:rPr lang="en-US" dirty="0"/>
              <a:t>The analysis could take advantage of the stitched track and accumulate more statistics at low energy (mostly near end points)?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5A87AE-2A30-9568-37A1-A51A5B30A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42" y="3551833"/>
            <a:ext cx="4247147" cy="317783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56D9BF-32F5-EF7F-DD3C-6DDBFB4A93FC}"/>
              </a:ext>
            </a:extLst>
          </p:cNvPr>
          <p:cNvSpPr txBox="1"/>
          <p:nvPr/>
        </p:nvSpPr>
        <p:spPr>
          <a:xfrm>
            <a:off x="2855495" y="4771416"/>
            <a:ext cx="16362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Pion inelastic</a:t>
            </a:r>
          </a:p>
          <a:p>
            <a:r>
              <a:rPr lang="en-US" dirty="0"/>
              <a:t>Jake Calcutt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D5082F-0A94-DFDF-155C-643DB0D328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7852" y="3864308"/>
            <a:ext cx="5883442" cy="96144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63003D-7D52-DDCD-3D4E-A52DBC8CD49F}"/>
                  </a:ext>
                </a:extLst>
              </p:cNvPr>
              <p:cNvSpPr txBox="1"/>
              <p:nvPr/>
            </p:nvSpPr>
            <p:spPr>
              <a:xfrm>
                <a:off x="5277852" y="5140748"/>
                <a:ext cx="6609348" cy="1511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“E-slice” or “thin-slice” method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beam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uploss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𝑑𝐸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  <a:p>
                <a:pPr/>
                <a:r>
                  <a:rPr lang="en-US" dirty="0"/>
                  <a:t>Energy loss along the track is estimated using track (step) length and a look-up table for </a:t>
                </a:r>
                <a:r>
                  <a:rPr lang="en-US" dirty="0" err="1"/>
                  <a:t>dE</a:t>
                </a:r>
                <a:r>
                  <a:rPr lang="en-US" dirty="0"/>
                  <a:t>/dx (Bethe-Bloch or NIST data)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63003D-7D52-DDCD-3D4E-A52DBC8CD4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852" y="5140748"/>
                <a:ext cx="6609348" cy="1511504"/>
              </a:xfrm>
              <a:prstGeom prst="rect">
                <a:avLst/>
              </a:prstGeom>
              <a:blipFill>
                <a:blip r:embed="rId4"/>
                <a:stretch>
                  <a:fillRect l="-766" t="-56667" b="-7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393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159</Words>
  <Application>Microsoft Macintosh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Cambria Math</vt:lpstr>
      <vt:lpstr>Office Theme</vt:lpstr>
      <vt:lpstr>PowerPoint Presentation</vt:lpstr>
      <vt:lpstr>Grounded Active Diverter in ProtoDUNE-SP</vt:lpstr>
      <vt:lpstr>WireCell Imaging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8</cp:revision>
  <dcterms:created xsi:type="dcterms:W3CDTF">2025-02-05T14:57:47Z</dcterms:created>
  <dcterms:modified xsi:type="dcterms:W3CDTF">2025-02-05T16:00:51Z</dcterms:modified>
</cp:coreProperties>
</file>