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1" r:id="rId3"/>
    <p:sldId id="262" r:id="rId4"/>
    <p:sldId id="263" r:id="rId5"/>
    <p:sldId id="264" r:id="rId6"/>
    <p:sldId id="265" r:id="rId7"/>
    <p:sldId id="266" r:id="rId8"/>
    <p:sldId id="268" r:id="rId9"/>
    <p:sldId id="269"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p:cViewPr varScale="1">
        <p:scale>
          <a:sx n="97" d="100"/>
          <a:sy n="97" d="100"/>
        </p:scale>
        <p:origin x="1050" y="30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 Landgraf" userId="367c8676d18b2324" providerId="LiveId" clId="{A8C8A49D-2121-4470-8806-2077E3BEF3DB}"/>
    <pc:docChg chg="undo custSel modSld">
      <pc:chgData name="Jeff Landgraf" userId="367c8676d18b2324" providerId="LiveId" clId="{A8C8A49D-2121-4470-8806-2077E3BEF3DB}" dt="2025-02-13T13:38:13.718" v="1636" actId="1076"/>
      <pc:docMkLst>
        <pc:docMk/>
      </pc:docMkLst>
      <pc:sldChg chg="modSp mod">
        <pc:chgData name="Jeff Landgraf" userId="367c8676d18b2324" providerId="LiveId" clId="{A8C8A49D-2121-4470-8806-2077E3BEF3DB}" dt="2025-02-13T13:22:43.877" v="253" actId="5793"/>
        <pc:sldMkLst>
          <pc:docMk/>
          <pc:sldMk cId="2650668729" sldId="256"/>
        </pc:sldMkLst>
        <pc:spChg chg="mod">
          <ac:chgData name="Jeff Landgraf" userId="367c8676d18b2324" providerId="LiveId" clId="{A8C8A49D-2121-4470-8806-2077E3BEF3DB}" dt="2025-02-13T13:22:43.877" v="253" actId="5793"/>
          <ac:spMkLst>
            <pc:docMk/>
            <pc:sldMk cId="2650668729" sldId="256"/>
            <ac:spMk id="5" creationId="{9D1E62A3-EB6C-2BC7-1B3D-186AB959B24A}"/>
          </ac:spMkLst>
        </pc:spChg>
      </pc:sldChg>
      <pc:sldChg chg="modSp mod">
        <pc:chgData name="Jeff Landgraf" userId="367c8676d18b2324" providerId="LiveId" clId="{A8C8A49D-2121-4470-8806-2077E3BEF3DB}" dt="2025-02-13T13:38:13.718" v="1636" actId="1076"/>
        <pc:sldMkLst>
          <pc:docMk/>
          <pc:sldMk cId="2315723253" sldId="269"/>
        </pc:sldMkLst>
        <pc:spChg chg="mod">
          <ac:chgData name="Jeff Landgraf" userId="367c8676d18b2324" providerId="LiveId" clId="{A8C8A49D-2121-4470-8806-2077E3BEF3DB}" dt="2025-02-13T13:38:13.718" v="1636" actId="1076"/>
          <ac:spMkLst>
            <pc:docMk/>
            <pc:sldMk cId="2315723253" sldId="269"/>
            <ac:spMk id="5" creationId="{0D797080-F395-072D-3CAF-83C14906C4E6}"/>
          </ac:spMkLst>
        </pc:spChg>
        <pc:spChg chg="mod">
          <ac:chgData name="Jeff Landgraf" userId="367c8676d18b2324" providerId="LiveId" clId="{A8C8A49D-2121-4470-8806-2077E3BEF3DB}" dt="2025-02-13T13:38:13.718" v="1636" actId="1076"/>
          <ac:spMkLst>
            <pc:docMk/>
            <pc:sldMk cId="2315723253" sldId="269"/>
            <ac:spMk id="7" creationId="{A0551554-72E8-FAC6-8BEA-E58B05B3C472}"/>
          </ac:spMkLst>
        </pc:spChg>
        <pc:spChg chg="mod">
          <ac:chgData name="Jeff Landgraf" userId="367c8676d18b2324" providerId="LiveId" clId="{A8C8A49D-2121-4470-8806-2077E3BEF3DB}" dt="2025-02-13T13:36:00.102" v="1401" actId="1076"/>
          <ac:spMkLst>
            <pc:docMk/>
            <pc:sldMk cId="2315723253" sldId="269"/>
            <ac:spMk id="12" creationId="{59424EC4-4FDE-E2AF-F264-62142AF53D14}"/>
          </ac:spMkLst>
        </pc:spChg>
        <pc:graphicFrameChg chg="mod">
          <ac:chgData name="Jeff Landgraf" userId="367c8676d18b2324" providerId="LiveId" clId="{A8C8A49D-2121-4470-8806-2077E3BEF3DB}" dt="2025-02-13T13:38:13.718" v="1636" actId="1076"/>
          <ac:graphicFrameMkLst>
            <pc:docMk/>
            <pc:sldMk cId="2315723253" sldId="269"/>
            <ac:graphicFrameMk id="20" creationId="{AA209C8F-94E9-E2C2-B91E-3D4FAB5CE8DE}"/>
          </ac:graphicFrameMkLst>
        </pc:graphicFrameChg>
      </pc:sldChg>
    </pc:docChg>
  </pc:docChgLst>
  <pc:docChgLst>
    <pc:chgData name="Jeff Landgraf" userId="367c8676d18b2324" providerId="LiveId" clId="{06C97B78-A8B6-484F-A9EC-15C0B9899AD5}"/>
    <pc:docChg chg="modSld">
      <pc:chgData name="Jeff Landgraf" userId="367c8676d18b2324" providerId="LiveId" clId="{06C97B78-A8B6-484F-A9EC-15C0B9899AD5}" dt="2025-02-13T07:06:08.073" v="24" actId="20577"/>
      <pc:docMkLst>
        <pc:docMk/>
      </pc:docMkLst>
      <pc:sldChg chg="modSp mod">
        <pc:chgData name="Jeff Landgraf" userId="367c8676d18b2324" providerId="LiveId" clId="{06C97B78-A8B6-484F-A9EC-15C0B9899AD5}" dt="2025-02-13T07:06:08.073" v="24" actId="20577"/>
        <pc:sldMkLst>
          <pc:docMk/>
          <pc:sldMk cId="2650668729" sldId="256"/>
        </pc:sldMkLst>
        <pc:spChg chg="mod">
          <ac:chgData name="Jeff Landgraf" userId="367c8676d18b2324" providerId="LiveId" clId="{06C97B78-A8B6-484F-A9EC-15C0B9899AD5}" dt="2025-02-13T07:06:08.073" v="24" actId="20577"/>
          <ac:spMkLst>
            <pc:docMk/>
            <pc:sldMk cId="2650668729" sldId="256"/>
            <ac:spMk id="5" creationId="{9D1E62A3-EB6C-2BC7-1B3D-186AB959B2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30C267-4F72-4F70-B8FB-D60B3BB0D2B1}" type="datetimeFigureOut">
              <a:rPr lang="en-US" smtClean="0"/>
              <a:t>2/13/2025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B6D06F-B2B4-43D1-A317-4A631135AFD7}" type="slidenum">
              <a:rPr lang="en-US" smtClean="0"/>
              <a:t>‹#›</a:t>
            </a:fld>
            <a:endParaRPr lang="en-US"/>
          </a:p>
        </p:txBody>
      </p:sp>
    </p:spTree>
    <p:extLst>
      <p:ext uri="{BB962C8B-B14F-4D97-AF65-F5344CB8AC3E}">
        <p14:creationId xmlns:p14="http://schemas.microsoft.com/office/powerpoint/2010/main" val="23790289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FA1B35-0604-E5EB-453C-829A1CAA6D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A3D9924-ECD0-530A-C7C0-93B199A6379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E842C74-0D1B-8290-B1E1-E89C49EB55B7}"/>
              </a:ext>
            </a:extLst>
          </p:cNvPr>
          <p:cNvSpPr>
            <a:spLocks noGrp="1"/>
          </p:cNvSpPr>
          <p:nvPr>
            <p:ph type="dt" sz="half" idx="10"/>
          </p:nvPr>
        </p:nvSpPr>
        <p:spPr/>
        <p:txBody>
          <a:bodyPr/>
          <a:lstStyle/>
          <a:p>
            <a:r>
              <a:rPr lang="en-US"/>
              <a:t>2/13/2025</a:t>
            </a:r>
          </a:p>
        </p:txBody>
      </p:sp>
      <p:sp>
        <p:nvSpPr>
          <p:cNvPr id="5" name="Footer Placeholder 4">
            <a:extLst>
              <a:ext uri="{FF2B5EF4-FFF2-40B4-BE49-F238E27FC236}">
                <a16:creationId xmlns:a16="http://schemas.microsoft.com/office/drawing/2014/main" id="{18894FE2-C863-241F-A704-6D6E008CD56F}"/>
              </a:ext>
            </a:extLst>
          </p:cNvPr>
          <p:cNvSpPr>
            <a:spLocks noGrp="1"/>
          </p:cNvSpPr>
          <p:nvPr>
            <p:ph type="ftr" sz="quarter" idx="11"/>
          </p:nvPr>
        </p:nvSpPr>
        <p:spPr/>
        <p:txBody>
          <a:bodyPr/>
          <a:lstStyle/>
          <a:p>
            <a:r>
              <a:rPr lang="en-US"/>
              <a:t>ePIC Electronics and DAQ WG Meeting</a:t>
            </a:r>
          </a:p>
        </p:txBody>
      </p:sp>
      <p:sp>
        <p:nvSpPr>
          <p:cNvPr id="6" name="Slide Number Placeholder 5">
            <a:extLst>
              <a:ext uri="{FF2B5EF4-FFF2-40B4-BE49-F238E27FC236}">
                <a16:creationId xmlns:a16="http://schemas.microsoft.com/office/drawing/2014/main" id="{9C4FD35E-1F15-C493-0D27-5E30749BD1D1}"/>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1487050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021720-39E1-3040-2DA8-F4DAC78C6BF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919B273-ADA9-F9A3-7426-CA3D21FDDB5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DBD5C8-D876-1E5B-77A7-0C017C27A748}"/>
              </a:ext>
            </a:extLst>
          </p:cNvPr>
          <p:cNvSpPr>
            <a:spLocks noGrp="1"/>
          </p:cNvSpPr>
          <p:nvPr>
            <p:ph type="dt" sz="half" idx="10"/>
          </p:nvPr>
        </p:nvSpPr>
        <p:spPr/>
        <p:txBody>
          <a:bodyPr/>
          <a:lstStyle/>
          <a:p>
            <a:r>
              <a:rPr lang="en-US"/>
              <a:t>2/13/2025</a:t>
            </a:r>
          </a:p>
        </p:txBody>
      </p:sp>
      <p:sp>
        <p:nvSpPr>
          <p:cNvPr id="5" name="Footer Placeholder 4">
            <a:extLst>
              <a:ext uri="{FF2B5EF4-FFF2-40B4-BE49-F238E27FC236}">
                <a16:creationId xmlns:a16="http://schemas.microsoft.com/office/drawing/2014/main" id="{26498234-6A43-8627-B7AD-70E910A81B4C}"/>
              </a:ext>
            </a:extLst>
          </p:cNvPr>
          <p:cNvSpPr>
            <a:spLocks noGrp="1"/>
          </p:cNvSpPr>
          <p:nvPr>
            <p:ph type="ftr" sz="quarter" idx="11"/>
          </p:nvPr>
        </p:nvSpPr>
        <p:spPr/>
        <p:txBody>
          <a:bodyPr/>
          <a:lstStyle/>
          <a:p>
            <a:r>
              <a:rPr lang="en-US"/>
              <a:t>ePIC Electronics and DAQ WG Meeting</a:t>
            </a:r>
          </a:p>
        </p:txBody>
      </p:sp>
      <p:sp>
        <p:nvSpPr>
          <p:cNvPr id="6" name="Slide Number Placeholder 5">
            <a:extLst>
              <a:ext uri="{FF2B5EF4-FFF2-40B4-BE49-F238E27FC236}">
                <a16:creationId xmlns:a16="http://schemas.microsoft.com/office/drawing/2014/main" id="{A5AF9F7F-8A6E-6A5F-D0DA-D968F8463799}"/>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10173940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2ADE85-9C51-73E2-08E0-5EA6BBDB9F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9BB4C3-2498-8657-6D51-0DE722DA4F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EC6C72-75D6-D29F-1FE7-1C94AEE41653}"/>
              </a:ext>
            </a:extLst>
          </p:cNvPr>
          <p:cNvSpPr>
            <a:spLocks noGrp="1"/>
          </p:cNvSpPr>
          <p:nvPr>
            <p:ph type="dt" sz="half" idx="10"/>
          </p:nvPr>
        </p:nvSpPr>
        <p:spPr/>
        <p:txBody>
          <a:bodyPr/>
          <a:lstStyle/>
          <a:p>
            <a:r>
              <a:rPr lang="en-US"/>
              <a:t>2/13/2025</a:t>
            </a:r>
          </a:p>
        </p:txBody>
      </p:sp>
      <p:sp>
        <p:nvSpPr>
          <p:cNvPr id="5" name="Footer Placeholder 4">
            <a:extLst>
              <a:ext uri="{FF2B5EF4-FFF2-40B4-BE49-F238E27FC236}">
                <a16:creationId xmlns:a16="http://schemas.microsoft.com/office/drawing/2014/main" id="{4619EA6B-DAC7-961E-FEBA-D33DF9902BB5}"/>
              </a:ext>
            </a:extLst>
          </p:cNvPr>
          <p:cNvSpPr>
            <a:spLocks noGrp="1"/>
          </p:cNvSpPr>
          <p:nvPr>
            <p:ph type="ftr" sz="quarter" idx="11"/>
          </p:nvPr>
        </p:nvSpPr>
        <p:spPr/>
        <p:txBody>
          <a:bodyPr/>
          <a:lstStyle/>
          <a:p>
            <a:r>
              <a:rPr lang="en-US"/>
              <a:t>ePIC Electronics and DAQ WG Meeting</a:t>
            </a:r>
          </a:p>
        </p:txBody>
      </p:sp>
      <p:sp>
        <p:nvSpPr>
          <p:cNvPr id="6" name="Slide Number Placeholder 5">
            <a:extLst>
              <a:ext uri="{FF2B5EF4-FFF2-40B4-BE49-F238E27FC236}">
                <a16:creationId xmlns:a16="http://schemas.microsoft.com/office/drawing/2014/main" id="{A446E0A1-4A01-C00C-B6B4-0760BF953313}"/>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1427916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CB742-0B70-F7DC-4DC8-10680AF760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96C66D-7A1F-F4B8-38EF-6166AD07AB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E7720F-A594-3C8A-210A-6F00A3353557}"/>
              </a:ext>
            </a:extLst>
          </p:cNvPr>
          <p:cNvSpPr>
            <a:spLocks noGrp="1"/>
          </p:cNvSpPr>
          <p:nvPr>
            <p:ph type="dt" sz="half" idx="10"/>
          </p:nvPr>
        </p:nvSpPr>
        <p:spPr/>
        <p:txBody>
          <a:bodyPr/>
          <a:lstStyle/>
          <a:p>
            <a:r>
              <a:rPr lang="en-US"/>
              <a:t>2/13/2025</a:t>
            </a:r>
          </a:p>
        </p:txBody>
      </p:sp>
      <p:sp>
        <p:nvSpPr>
          <p:cNvPr id="5" name="Footer Placeholder 4">
            <a:extLst>
              <a:ext uri="{FF2B5EF4-FFF2-40B4-BE49-F238E27FC236}">
                <a16:creationId xmlns:a16="http://schemas.microsoft.com/office/drawing/2014/main" id="{DBEDFB1B-668F-81F3-C937-A71605470DDC}"/>
              </a:ext>
            </a:extLst>
          </p:cNvPr>
          <p:cNvSpPr>
            <a:spLocks noGrp="1"/>
          </p:cNvSpPr>
          <p:nvPr>
            <p:ph type="ftr" sz="quarter" idx="11"/>
          </p:nvPr>
        </p:nvSpPr>
        <p:spPr/>
        <p:txBody>
          <a:bodyPr/>
          <a:lstStyle/>
          <a:p>
            <a:r>
              <a:rPr lang="en-US"/>
              <a:t>ePIC Electronics and DAQ WG Meeting</a:t>
            </a:r>
          </a:p>
        </p:txBody>
      </p:sp>
      <p:sp>
        <p:nvSpPr>
          <p:cNvPr id="6" name="Slide Number Placeholder 5">
            <a:extLst>
              <a:ext uri="{FF2B5EF4-FFF2-40B4-BE49-F238E27FC236}">
                <a16:creationId xmlns:a16="http://schemas.microsoft.com/office/drawing/2014/main" id="{D4684EB7-A8B1-6DCA-440A-355E283201FE}"/>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3369128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71C3E-BA9E-89B8-F50A-1D6485639A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1188C6-8A18-EB70-3EE4-A8F6C9E38B0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982A10-BB65-8193-A31E-6FD6F87CA474}"/>
              </a:ext>
            </a:extLst>
          </p:cNvPr>
          <p:cNvSpPr>
            <a:spLocks noGrp="1"/>
          </p:cNvSpPr>
          <p:nvPr>
            <p:ph type="dt" sz="half" idx="10"/>
          </p:nvPr>
        </p:nvSpPr>
        <p:spPr/>
        <p:txBody>
          <a:bodyPr/>
          <a:lstStyle/>
          <a:p>
            <a:r>
              <a:rPr lang="en-US"/>
              <a:t>2/13/2025</a:t>
            </a:r>
          </a:p>
        </p:txBody>
      </p:sp>
      <p:sp>
        <p:nvSpPr>
          <p:cNvPr id="5" name="Footer Placeholder 4">
            <a:extLst>
              <a:ext uri="{FF2B5EF4-FFF2-40B4-BE49-F238E27FC236}">
                <a16:creationId xmlns:a16="http://schemas.microsoft.com/office/drawing/2014/main" id="{7972EBF2-F6E4-D909-FE8D-6CC6ECD9E79B}"/>
              </a:ext>
            </a:extLst>
          </p:cNvPr>
          <p:cNvSpPr>
            <a:spLocks noGrp="1"/>
          </p:cNvSpPr>
          <p:nvPr>
            <p:ph type="ftr" sz="quarter" idx="11"/>
          </p:nvPr>
        </p:nvSpPr>
        <p:spPr/>
        <p:txBody>
          <a:bodyPr/>
          <a:lstStyle/>
          <a:p>
            <a:r>
              <a:rPr lang="en-US"/>
              <a:t>ePIC Electronics and DAQ WG Meeting</a:t>
            </a:r>
          </a:p>
        </p:txBody>
      </p:sp>
      <p:sp>
        <p:nvSpPr>
          <p:cNvPr id="6" name="Slide Number Placeholder 5">
            <a:extLst>
              <a:ext uri="{FF2B5EF4-FFF2-40B4-BE49-F238E27FC236}">
                <a16:creationId xmlns:a16="http://schemas.microsoft.com/office/drawing/2014/main" id="{F792D9C7-D509-85D0-D955-93AFF7110938}"/>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3382689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9DD60-EAF2-C3A1-7660-931347A883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1C9DBA3-C861-D333-DB3A-4F3E3330144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99C-E753-17DE-39CB-C707EBC0D3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EB3F928-8796-F70D-7917-D00946D774E6}"/>
              </a:ext>
            </a:extLst>
          </p:cNvPr>
          <p:cNvSpPr>
            <a:spLocks noGrp="1"/>
          </p:cNvSpPr>
          <p:nvPr>
            <p:ph type="dt" sz="half" idx="10"/>
          </p:nvPr>
        </p:nvSpPr>
        <p:spPr/>
        <p:txBody>
          <a:bodyPr/>
          <a:lstStyle/>
          <a:p>
            <a:r>
              <a:rPr lang="en-US"/>
              <a:t>2/13/2025</a:t>
            </a:r>
          </a:p>
        </p:txBody>
      </p:sp>
      <p:sp>
        <p:nvSpPr>
          <p:cNvPr id="6" name="Footer Placeholder 5">
            <a:extLst>
              <a:ext uri="{FF2B5EF4-FFF2-40B4-BE49-F238E27FC236}">
                <a16:creationId xmlns:a16="http://schemas.microsoft.com/office/drawing/2014/main" id="{879DD0E3-631C-86FE-579D-E8EACA890F0D}"/>
              </a:ext>
            </a:extLst>
          </p:cNvPr>
          <p:cNvSpPr>
            <a:spLocks noGrp="1"/>
          </p:cNvSpPr>
          <p:nvPr>
            <p:ph type="ftr" sz="quarter" idx="11"/>
          </p:nvPr>
        </p:nvSpPr>
        <p:spPr/>
        <p:txBody>
          <a:bodyPr/>
          <a:lstStyle/>
          <a:p>
            <a:r>
              <a:rPr lang="en-US"/>
              <a:t>ePIC Electronics and DAQ WG Meeting</a:t>
            </a:r>
          </a:p>
        </p:txBody>
      </p:sp>
      <p:sp>
        <p:nvSpPr>
          <p:cNvPr id="7" name="Slide Number Placeholder 6">
            <a:extLst>
              <a:ext uri="{FF2B5EF4-FFF2-40B4-BE49-F238E27FC236}">
                <a16:creationId xmlns:a16="http://schemas.microsoft.com/office/drawing/2014/main" id="{D2630960-28C8-7A6C-092F-20C55AABC6D6}"/>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3724244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66472-586A-13D5-140C-73119345D69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875754C-FA1F-F80E-8249-2E17E9A3609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B458213-04BA-46E7-7E3B-8CDF00C241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5C9D0F-C3BD-97D7-E1AB-D60AC499E5A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1265DD-94B2-9960-509E-15342F8E06D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FA3DE3-439B-F2AD-630E-229B63428CDA}"/>
              </a:ext>
            </a:extLst>
          </p:cNvPr>
          <p:cNvSpPr>
            <a:spLocks noGrp="1"/>
          </p:cNvSpPr>
          <p:nvPr>
            <p:ph type="dt" sz="half" idx="10"/>
          </p:nvPr>
        </p:nvSpPr>
        <p:spPr/>
        <p:txBody>
          <a:bodyPr/>
          <a:lstStyle/>
          <a:p>
            <a:r>
              <a:rPr lang="en-US"/>
              <a:t>2/13/2025</a:t>
            </a:r>
          </a:p>
        </p:txBody>
      </p:sp>
      <p:sp>
        <p:nvSpPr>
          <p:cNvPr id="8" name="Footer Placeholder 7">
            <a:extLst>
              <a:ext uri="{FF2B5EF4-FFF2-40B4-BE49-F238E27FC236}">
                <a16:creationId xmlns:a16="http://schemas.microsoft.com/office/drawing/2014/main" id="{1F93A4BA-56F2-F872-15FA-A6F5029D79E1}"/>
              </a:ext>
            </a:extLst>
          </p:cNvPr>
          <p:cNvSpPr>
            <a:spLocks noGrp="1"/>
          </p:cNvSpPr>
          <p:nvPr>
            <p:ph type="ftr" sz="quarter" idx="11"/>
          </p:nvPr>
        </p:nvSpPr>
        <p:spPr/>
        <p:txBody>
          <a:bodyPr/>
          <a:lstStyle/>
          <a:p>
            <a:r>
              <a:rPr lang="en-US"/>
              <a:t>ePIC Electronics and DAQ WG Meeting</a:t>
            </a:r>
          </a:p>
        </p:txBody>
      </p:sp>
      <p:sp>
        <p:nvSpPr>
          <p:cNvPr id="9" name="Slide Number Placeholder 8">
            <a:extLst>
              <a:ext uri="{FF2B5EF4-FFF2-40B4-BE49-F238E27FC236}">
                <a16:creationId xmlns:a16="http://schemas.microsoft.com/office/drawing/2014/main" id="{A241D93E-1C55-3098-4138-2C1EC5F10F6F}"/>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2197370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01681-9E74-1BB2-E182-22DBE693B2A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70F251C-2FDE-5A29-F981-3305885F0A44}"/>
              </a:ext>
            </a:extLst>
          </p:cNvPr>
          <p:cNvSpPr>
            <a:spLocks noGrp="1"/>
          </p:cNvSpPr>
          <p:nvPr>
            <p:ph type="dt" sz="half" idx="10"/>
          </p:nvPr>
        </p:nvSpPr>
        <p:spPr/>
        <p:txBody>
          <a:bodyPr/>
          <a:lstStyle/>
          <a:p>
            <a:r>
              <a:rPr lang="en-US"/>
              <a:t>2/13/2025</a:t>
            </a:r>
          </a:p>
        </p:txBody>
      </p:sp>
      <p:sp>
        <p:nvSpPr>
          <p:cNvPr id="4" name="Footer Placeholder 3">
            <a:extLst>
              <a:ext uri="{FF2B5EF4-FFF2-40B4-BE49-F238E27FC236}">
                <a16:creationId xmlns:a16="http://schemas.microsoft.com/office/drawing/2014/main" id="{146E4400-50AC-22F7-90F4-5AD087EF80CB}"/>
              </a:ext>
            </a:extLst>
          </p:cNvPr>
          <p:cNvSpPr>
            <a:spLocks noGrp="1"/>
          </p:cNvSpPr>
          <p:nvPr>
            <p:ph type="ftr" sz="quarter" idx="11"/>
          </p:nvPr>
        </p:nvSpPr>
        <p:spPr/>
        <p:txBody>
          <a:bodyPr/>
          <a:lstStyle/>
          <a:p>
            <a:r>
              <a:rPr lang="en-US"/>
              <a:t>ePIC Electronics and DAQ WG Meeting</a:t>
            </a:r>
          </a:p>
        </p:txBody>
      </p:sp>
      <p:sp>
        <p:nvSpPr>
          <p:cNvPr id="5" name="Slide Number Placeholder 4">
            <a:extLst>
              <a:ext uri="{FF2B5EF4-FFF2-40B4-BE49-F238E27FC236}">
                <a16:creationId xmlns:a16="http://schemas.microsoft.com/office/drawing/2014/main" id="{D1168132-E3AF-0FF2-2D6C-69383F190C2C}"/>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1793022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E8E23EE-F2A6-134E-9449-40379666417D}"/>
              </a:ext>
            </a:extLst>
          </p:cNvPr>
          <p:cNvSpPr>
            <a:spLocks noGrp="1"/>
          </p:cNvSpPr>
          <p:nvPr>
            <p:ph type="dt" sz="half" idx="10"/>
          </p:nvPr>
        </p:nvSpPr>
        <p:spPr/>
        <p:txBody>
          <a:bodyPr/>
          <a:lstStyle/>
          <a:p>
            <a:r>
              <a:rPr lang="en-US"/>
              <a:t>2/13/2025</a:t>
            </a:r>
          </a:p>
        </p:txBody>
      </p:sp>
      <p:sp>
        <p:nvSpPr>
          <p:cNvPr id="3" name="Footer Placeholder 2">
            <a:extLst>
              <a:ext uri="{FF2B5EF4-FFF2-40B4-BE49-F238E27FC236}">
                <a16:creationId xmlns:a16="http://schemas.microsoft.com/office/drawing/2014/main" id="{F21A3934-A651-D802-A5DA-4D28E68A6B8A}"/>
              </a:ext>
            </a:extLst>
          </p:cNvPr>
          <p:cNvSpPr>
            <a:spLocks noGrp="1"/>
          </p:cNvSpPr>
          <p:nvPr>
            <p:ph type="ftr" sz="quarter" idx="11"/>
          </p:nvPr>
        </p:nvSpPr>
        <p:spPr/>
        <p:txBody>
          <a:bodyPr/>
          <a:lstStyle/>
          <a:p>
            <a:r>
              <a:rPr lang="en-US"/>
              <a:t>ePIC Electronics and DAQ WG Meeting</a:t>
            </a:r>
          </a:p>
        </p:txBody>
      </p:sp>
      <p:sp>
        <p:nvSpPr>
          <p:cNvPr id="4" name="Slide Number Placeholder 3">
            <a:extLst>
              <a:ext uri="{FF2B5EF4-FFF2-40B4-BE49-F238E27FC236}">
                <a16:creationId xmlns:a16="http://schemas.microsoft.com/office/drawing/2014/main" id="{A9F11933-0BCC-9ACD-243A-C2F7C2A421BF}"/>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2160910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17222-CAE9-342A-AA51-C5517CA1C4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BB35FE-296E-4BA3-CEC5-3EB2C28F13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164EC50-0041-3ABF-9B80-6969A43C56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6EBD16-E278-270C-7313-C82805547FA8}"/>
              </a:ext>
            </a:extLst>
          </p:cNvPr>
          <p:cNvSpPr>
            <a:spLocks noGrp="1"/>
          </p:cNvSpPr>
          <p:nvPr>
            <p:ph type="dt" sz="half" idx="10"/>
          </p:nvPr>
        </p:nvSpPr>
        <p:spPr/>
        <p:txBody>
          <a:bodyPr/>
          <a:lstStyle/>
          <a:p>
            <a:r>
              <a:rPr lang="en-US"/>
              <a:t>2/13/2025</a:t>
            </a:r>
          </a:p>
        </p:txBody>
      </p:sp>
      <p:sp>
        <p:nvSpPr>
          <p:cNvPr id="6" name="Footer Placeholder 5">
            <a:extLst>
              <a:ext uri="{FF2B5EF4-FFF2-40B4-BE49-F238E27FC236}">
                <a16:creationId xmlns:a16="http://schemas.microsoft.com/office/drawing/2014/main" id="{B90675B6-F4CF-2712-5BF3-4D365C4FF2EE}"/>
              </a:ext>
            </a:extLst>
          </p:cNvPr>
          <p:cNvSpPr>
            <a:spLocks noGrp="1"/>
          </p:cNvSpPr>
          <p:nvPr>
            <p:ph type="ftr" sz="quarter" idx="11"/>
          </p:nvPr>
        </p:nvSpPr>
        <p:spPr/>
        <p:txBody>
          <a:bodyPr/>
          <a:lstStyle/>
          <a:p>
            <a:r>
              <a:rPr lang="en-US"/>
              <a:t>ePIC Electronics and DAQ WG Meeting</a:t>
            </a:r>
          </a:p>
        </p:txBody>
      </p:sp>
      <p:sp>
        <p:nvSpPr>
          <p:cNvPr id="7" name="Slide Number Placeholder 6">
            <a:extLst>
              <a:ext uri="{FF2B5EF4-FFF2-40B4-BE49-F238E27FC236}">
                <a16:creationId xmlns:a16="http://schemas.microsoft.com/office/drawing/2014/main" id="{6982A92F-A940-E538-ABF6-25B4EE6D470B}"/>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1455840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06D622-D5EC-E4AE-48EA-6F8B744D898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35F7128-5A65-4C77-266B-C650F4CE6A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887598B-AE9A-550C-1DEC-77251ACCE8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6CAE46-38E3-F6A2-A9E5-C60050777CCF}"/>
              </a:ext>
            </a:extLst>
          </p:cNvPr>
          <p:cNvSpPr>
            <a:spLocks noGrp="1"/>
          </p:cNvSpPr>
          <p:nvPr>
            <p:ph type="dt" sz="half" idx="10"/>
          </p:nvPr>
        </p:nvSpPr>
        <p:spPr/>
        <p:txBody>
          <a:bodyPr/>
          <a:lstStyle/>
          <a:p>
            <a:r>
              <a:rPr lang="en-US"/>
              <a:t>2/13/2025</a:t>
            </a:r>
          </a:p>
        </p:txBody>
      </p:sp>
      <p:sp>
        <p:nvSpPr>
          <p:cNvPr id="6" name="Footer Placeholder 5">
            <a:extLst>
              <a:ext uri="{FF2B5EF4-FFF2-40B4-BE49-F238E27FC236}">
                <a16:creationId xmlns:a16="http://schemas.microsoft.com/office/drawing/2014/main" id="{7AAEA3CF-2C77-3070-3F46-5F8CB5D7AB62}"/>
              </a:ext>
            </a:extLst>
          </p:cNvPr>
          <p:cNvSpPr>
            <a:spLocks noGrp="1"/>
          </p:cNvSpPr>
          <p:nvPr>
            <p:ph type="ftr" sz="quarter" idx="11"/>
          </p:nvPr>
        </p:nvSpPr>
        <p:spPr/>
        <p:txBody>
          <a:bodyPr/>
          <a:lstStyle/>
          <a:p>
            <a:r>
              <a:rPr lang="en-US"/>
              <a:t>ePIC Electronics and DAQ WG Meeting</a:t>
            </a:r>
          </a:p>
        </p:txBody>
      </p:sp>
      <p:sp>
        <p:nvSpPr>
          <p:cNvPr id="7" name="Slide Number Placeholder 6">
            <a:extLst>
              <a:ext uri="{FF2B5EF4-FFF2-40B4-BE49-F238E27FC236}">
                <a16:creationId xmlns:a16="http://schemas.microsoft.com/office/drawing/2014/main" id="{5027CBFC-B4DD-5C16-83D8-D0677BC19775}"/>
              </a:ext>
            </a:extLst>
          </p:cNvPr>
          <p:cNvSpPr>
            <a:spLocks noGrp="1"/>
          </p:cNvSpPr>
          <p:nvPr>
            <p:ph type="sldNum" sz="quarter" idx="12"/>
          </p:nvPr>
        </p:nvSpPr>
        <p:spPr/>
        <p:txBody>
          <a:bodyPr/>
          <a:lstStyle/>
          <a:p>
            <a:fld id="{33EAA712-528E-4053-9D20-65E0C4BF7A37}" type="slidenum">
              <a:rPr lang="en-US" smtClean="0"/>
              <a:t>‹#›</a:t>
            </a:fld>
            <a:endParaRPr lang="en-US"/>
          </a:p>
        </p:txBody>
      </p:sp>
    </p:spTree>
    <p:extLst>
      <p:ext uri="{BB962C8B-B14F-4D97-AF65-F5344CB8AC3E}">
        <p14:creationId xmlns:p14="http://schemas.microsoft.com/office/powerpoint/2010/main" val="4200856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0DE364-9B3A-916E-E0DA-EBC70B98EF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CFBDB7-6C83-E29B-A199-931EFB9955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3E68AF-B471-D80B-340F-B48614ECD7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a:t>2/13/2025</a:t>
            </a:r>
          </a:p>
        </p:txBody>
      </p:sp>
      <p:sp>
        <p:nvSpPr>
          <p:cNvPr id="5" name="Footer Placeholder 4">
            <a:extLst>
              <a:ext uri="{FF2B5EF4-FFF2-40B4-BE49-F238E27FC236}">
                <a16:creationId xmlns:a16="http://schemas.microsoft.com/office/drawing/2014/main" id="{D178F418-B646-D50A-7DAA-F5EE03E74A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ePIC Electronics and DAQ WG Meeting</a:t>
            </a:r>
          </a:p>
        </p:txBody>
      </p:sp>
      <p:sp>
        <p:nvSpPr>
          <p:cNvPr id="6" name="Slide Number Placeholder 5">
            <a:extLst>
              <a:ext uri="{FF2B5EF4-FFF2-40B4-BE49-F238E27FC236}">
                <a16:creationId xmlns:a16="http://schemas.microsoft.com/office/drawing/2014/main" id="{CC86318C-1F57-C317-06D4-D5A4706C7F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EAA712-528E-4053-9D20-65E0C4BF7A37}" type="slidenum">
              <a:rPr lang="en-US" smtClean="0"/>
              <a:t>‹#›</a:t>
            </a:fld>
            <a:endParaRPr lang="en-US"/>
          </a:p>
        </p:txBody>
      </p:sp>
    </p:spTree>
    <p:extLst>
      <p:ext uri="{BB962C8B-B14F-4D97-AF65-F5344CB8AC3E}">
        <p14:creationId xmlns:p14="http://schemas.microsoft.com/office/powerpoint/2010/main" val="10696523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21A558F-7E8B-661B-A13B-CAF4D85719FD}"/>
              </a:ext>
            </a:extLst>
          </p:cNvPr>
          <p:cNvSpPr txBox="1"/>
          <p:nvPr/>
        </p:nvSpPr>
        <p:spPr>
          <a:xfrm>
            <a:off x="860611" y="336177"/>
            <a:ext cx="6681573" cy="369332"/>
          </a:xfrm>
          <a:prstGeom prst="rect">
            <a:avLst/>
          </a:prstGeom>
          <a:noFill/>
        </p:spPr>
        <p:txBody>
          <a:bodyPr wrap="none" rtlCol="0">
            <a:spAutoFit/>
          </a:bodyPr>
          <a:lstStyle/>
          <a:p>
            <a:r>
              <a:rPr lang="en-US" dirty="0" err="1"/>
              <a:t>ePIC</a:t>
            </a:r>
            <a:r>
              <a:rPr lang="en-US" dirty="0"/>
              <a:t> Electronics and DAQ WG - 2/13/2025 – ASIC / RDO protocols</a:t>
            </a:r>
          </a:p>
        </p:txBody>
      </p:sp>
      <p:sp>
        <p:nvSpPr>
          <p:cNvPr id="5" name="TextBox 4">
            <a:extLst>
              <a:ext uri="{FF2B5EF4-FFF2-40B4-BE49-F238E27FC236}">
                <a16:creationId xmlns:a16="http://schemas.microsoft.com/office/drawing/2014/main" id="{9D1E62A3-EB6C-2BC7-1B3D-186AB959B24A}"/>
              </a:ext>
            </a:extLst>
          </p:cNvPr>
          <p:cNvSpPr txBox="1"/>
          <p:nvPr/>
        </p:nvSpPr>
        <p:spPr>
          <a:xfrm>
            <a:off x="1008529" y="1344706"/>
            <a:ext cx="6981463" cy="4524315"/>
          </a:xfrm>
          <a:prstGeom prst="rect">
            <a:avLst/>
          </a:prstGeom>
          <a:noFill/>
        </p:spPr>
        <p:txBody>
          <a:bodyPr wrap="none" rtlCol="0">
            <a:spAutoFit/>
          </a:bodyPr>
          <a:lstStyle/>
          <a:p>
            <a:pPr marL="285750" indent="-285750">
              <a:buFont typeface="Arial" panose="020B0604020202020204" pitchFamily="34" charset="0"/>
              <a:buChar char="•"/>
            </a:pPr>
            <a:r>
              <a:rPr lang="en-US" dirty="0"/>
              <a:t>News / Announcements</a:t>
            </a:r>
          </a:p>
          <a:p>
            <a:pPr marL="742950" lvl="1" indent="-285750">
              <a:buFont typeface="Arial" panose="020B0604020202020204" pitchFamily="34" charset="0"/>
              <a:buChar char="•"/>
            </a:pPr>
            <a:r>
              <a:rPr lang="en-US" dirty="0"/>
              <a:t>Schedule</a:t>
            </a:r>
          </a:p>
          <a:p>
            <a:pPr lvl="2"/>
            <a:r>
              <a:rPr lang="en-US" dirty="0"/>
              <a:t>Feb 20:   Echelon 0  / Run Control State Machine</a:t>
            </a:r>
          </a:p>
          <a:p>
            <a:pPr lvl="2"/>
            <a:r>
              <a:rPr lang="en-US" dirty="0"/>
              <a:t>Feb 27:   GTU &amp; Timing Synchronization Updates</a:t>
            </a:r>
          </a:p>
          <a:p>
            <a:pPr lvl="2"/>
            <a:r>
              <a:rPr lang="en-US" dirty="0"/>
              <a:t>Mar 6:  eRD109 Updates</a:t>
            </a:r>
          </a:p>
          <a:p>
            <a:pPr lvl="2"/>
            <a:r>
              <a:rPr lang="en-US" dirty="0"/>
              <a:t>Mar 13:  RDO protocols  </a:t>
            </a:r>
          </a:p>
          <a:p>
            <a:pPr marL="742950" lvl="1" indent="-285750">
              <a:buFont typeface="Arial" panose="020B0604020202020204" pitchFamily="34" charset="0"/>
              <a:buChar char="•"/>
            </a:pPr>
            <a:r>
              <a:rPr lang="en-US" dirty="0"/>
              <a:t>Other Announcements?</a:t>
            </a:r>
          </a:p>
          <a:p>
            <a:pPr lvl="1"/>
            <a:endParaRPr lang="en-US" dirty="0"/>
          </a:p>
          <a:p>
            <a:pPr marL="285750" indent="-285750">
              <a:buFont typeface="Arial" panose="020B0604020202020204" pitchFamily="34" charset="0"/>
              <a:buChar char="•"/>
            </a:pPr>
            <a:r>
              <a:rPr lang="en-US" dirty="0"/>
              <a:t>ASIC / RDO protocols</a:t>
            </a:r>
          </a:p>
          <a:p>
            <a:pPr marL="742950" lvl="1" indent="-285750">
              <a:buFont typeface="Arial" panose="020B0604020202020204" pitchFamily="34" charset="0"/>
              <a:buChar char="•"/>
            </a:pPr>
            <a:r>
              <a:rPr lang="en-US" dirty="0"/>
              <a:t>Goal is to make progress on protocol document</a:t>
            </a:r>
          </a:p>
          <a:p>
            <a:pPr marL="742950" lvl="1" indent="-285750">
              <a:buFont typeface="Arial" panose="020B0604020202020204" pitchFamily="34" charset="0"/>
              <a:buChar char="•"/>
            </a:pPr>
            <a:r>
              <a:rPr lang="en-US" dirty="0"/>
              <a:t>Readout Chains with emphasis on fast commands downlinks</a:t>
            </a:r>
          </a:p>
          <a:p>
            <a:pPr marL="742950" lvl="1" indent="-285750">
              <a:buFont typeface="Arial" panose="020B0604020202020204" pitchFamily="34" charset="0"/>
              <a:buChar char="•"/>
            </a:pPr>
            <a:r>
              <a:rPr lang="en-US" dirty="0"/>
              <a:t>Summary of Fast Commands</a:t>
            </a:r>
          </a:p>
          <a:p>
            <a:pPr marL="742950" lvl="1" indent="-285750">
              <a:buFont typeface="Arial" panose="020B0604020202020204" pitchFamily="34" charset="0"/>
              <a:buChar char="•"/>
            </a:pPr>
            <a:r>
              <a:rPr lang="en-US" dirty="0"/>
              <a:t>Proposal for protocol document</a:t>
            </a:r>
          </a:p>
          <a:p>
            <a:pPr marL="285750"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a:p>
            <a:pPr marL="742950" lvl="1" indent="-285750">
              <a:buFont typeface="Arial" panose="020B0604020202020204" pitchFamily="34" charset="0"/>
              <a:buChar char="•"/>
            </a:pPr>
            <a:endParaRPr lang="en-US" dirty="0"/>
          </a:p>
        </p:txBody>
      </p:sp>
      <p:sp>
        <p:nvSpPr>
          <p:cNvPr id="6" name="Date Placeholder 5">
            <a:extLst>
              <a:ext uri="{FF2B5EF4-FFF2-40B4-BE49-F238E27FC236}">
                <a16:creationId xmlns:a16="http://schemas.microsoft.com/office/drawing/2014/main" id="{ED01F4E5-4168-D5B4-F4B4-0E46030F9A10}"/>
              </a:ext>
            </a:extLst>
          </p:cNvPr>
          <p:cNvSpPr>
            <a:spLocks noGrp="1"/>
          </p:cNvSpPr>
          <p:nvPr>
            <p:ph type="dt" sz="half" idx="10"/>
          </p:nvPr>
        </p:nvSpPr>
        <p:spPr/>
        <p:txBody>
          <a:bodyPr/>
          <a:lstStyle/>
          <a:p>
            <a:r>
              <a:rPr lang="en-US"/>
              <a:t>2/13/2025</a:t>
            </a:r>
          </a:p>
        </p:txBody>
      </p:sp>
      <p:sp>
        <p:nvSpPr>
          <p:cNvPr id="7" name="Slide Number Placeholder 6">
            <a:extLst>
              <a:ext uri="{FF2B5EF4-FFF2-40B4-BE49-F238E27FC236}">
                <a16:creationId xmlns:a16="http://schemas.microsoft.com/office/drawing/2014/main" id="{FB87DF5C-2975-9878-5667-945564437427}"/>
              </a:ext>
            </a:extLst>
          </p:cNvPr>
          <p:cNvSpPr>
            <a:spLocks noGrp="1"/>
          </p:cNvSpPr>
          <p:nvPr>
            <p:ph type="sldNum" sz="quarter" idx="12"/>
          </p:nvPr>
        </p:nvSpPr>
        <p:spPr/>
        <p:txBody>
          <a:bodyPr/>
          <a:lstStyle/>
          <a:p>
            <a:fld id="{33EAA712-528E-4053-9D20-65E0C4BF7A37}" type="slidenum">
              <a:rPr lang="en-US" smtClean="0"/>
              <a:t>1</a:t>
            </a:fld>
            <a:endParaRPr lang="en-US"/>
          </a:p>
        </p:txBody>
      </p:sp>
      <p:sp>
        <p:nvSpPr>
          <p:cNvPr id="8" name="Footer Placeholder 7">
            <a:extLst>
              <a:ext uri="{FF2B5EF4-FFF2-40B4-BE49-F238E27FC236}">
                <a16:creationId xmlns:a16="http://schemas.microsoft.com/office/drawing/2014/main" id="{BAF3F350-10E8-7BF5-A034-17B3693F7430}"/>
              </a:ext>
            </a:extLst>
          </p:cNvPr>
          <p:cNvSpPr>
            <a:spLocks noGrp="1"/>
          </p:cNvSpPr>
          <p:nvPr>
            <p:ph type="ftr" sz="quarter" idx="11"/>
          </p:nvPr>
        </p:nvSpPr>
        <p:spPr/>
        <p:txBody>
          <a:bodyPr/>
          <a:lstStyle/>
          <a:p>
            <a:r>
              <a:rPr lang="en-US"/>
              <a:t>ePIC Electronics and DAQ WG Meeting</a:t>
            </a:r>
          </a:p>
        </p:txBody>
      </p:sp>
    </p:spTree>
    <p:extLst>
      <p:ext uri="{BB962C8B-B14F-4D97-AF65-F5344CB8AC3E}">
        <p14:creationId xmlns:p14="http://schemas.microsoft.com/office/powerpoint/2010/main" val="26506687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DDFA6B-E679-6E3B-1B68-C8E274B30B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E424BE-E0BD-4415-330C-AF4CD6AF7BA1}"/>
              </a:ext>
            </a:extLst>
          </p:cNvPr>
          <p:cNvSpPr>
            <a:spLocks noGrp="1"/>
          </p:cNvSpPr>
          <p:nvPr>
            <p:ph type="title"/>
          </p:nvPr>
        </p:nvSpPr>
        <p:spPr>
          <a:xfrm>
            <a:off x="838200" y="89457"/>
            <a:ext cx="10515600" cy="1325563"/>
          </a:xfrm>
        </p:spPr>
        <p:txBody>
          <a:bodyPr/>
          <a:lstStyle/>
          <a:p>
            <a:r>
              <a:rPr lang="en-US" dirty="0"/>
              <a:t>RDO chains</a:t>
            </a:r>
          </a:p>
        </p:txBody>
      </p:sp>
      <p:sp>
        <p:nvSpPr>
          <p:cNvPr id="6" name="Rectangle 5">
            <a:extLst>
              <a:ext uri="{FF2B5EF4-FFF2-40B4-BE49-F238E27FC236}">
                <a16:creationId xmlns:a16="http://schemas.microsoft.com/office/drawing/2014/main" id="{318FF261-4830-7621-0C45-E04674126A29}"/>
              </a:ext>
            </a:extLst>
          </p:cNvPr>
          <p:cNvSpPr/>
          <p:nvPr/>
        </p:nvSpPr>
        <p:spPr>
          <a:xfrm>
            <a:off x="1314794" y="1538287"/>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292C1B5-F3F5-E463-D6DA-3361AFEB39A2}"/>
              </a:ext>
            </a:extLst>
          </p:cNvPr>
          <p:cNvSpPr/>
          <p:nvPr/>
        </p:nvSpPr>
        <p:spPr>
          <a:xfrm>
            <a:off x="1499350" y="162363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8" name="Rectangle 7">
            <a:extLst>
              <a:ext uri="{FF2B5EF4-FFF2-40B4-BE49-F238E27FC236}">
                <a16:creationId xmlns:a16="http://schemas.microsoft.com/office/drawing/2014/main" id="{B27E410E-B3D7-9D06-3F73-C5857E10AB06}"/>
              </a:ext>
            </a:extLst>
          </p:cNvPr>
          <p:cNvSpPr/>
          <p:nvPr/>
        </p:nvSpPr>
        <p:spPr>
          <a:xfrm>
            <a:off x="3085313"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10" name="Rectangle 9">
            <a:extLst>
              <a:ext uri="{FF2B5EF4-FFF2-40B4-BE49-F238E27FC236}">
                <a16:creationId xmlns:a16="http://schemas.microsoft.com/office/drawing/2014/main" id="{F3983D87-45E6-DCB6-788C-5AC6910013E2}"/>
              </a:ext>
            </a:extLst>
          </p:cNvPr>
          <p:cNvSpPr/>
          <p:nvPr/>
        </p:nvSpPr>
        <p:spPr>
          <a:xfrm>
            <a:off x="1314794" y="2311248"/>
            <a:ext cx="8279685" cy="5774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FB0AC70-7A1A-430D-E5BE-3C97368AFE54}"/>
              </a:ext>
            </a:extLst>
          </p:cNvPr>
          <p:cNvSpPr/>
          <p:nvPr/>
        </p:nvSpPr>
        <p:spPr>
          <a:xfrm>
            <a:off x="1499350"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12" name="Rectangle 11">
            <a:extLst>
              <a:ext uri="{FF2B5EF4-FFF2-40B4-BE49-F238E27FC236}">
                <a16:creationId xmlns:a16="http://schemas.microsoft.com/office/drawing/2014/main" id="{F66B538C-760F-EC4D-E4B4-7EC949709560}"/>
              </a:ext>
            </a:extLst>
          </p:cNvPr>
          <p:cNvSpPr/>
          <p:nvPr/>
        </p:nvSpPr>
        <p:spPr>
          <a:xfrm>
            <a:off x="3085313"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SFP/Cu/Firefly</a:t>
            </a:r>
          </a:p>
        </p:txBody>
      </p:sp>
      <p:sp>
        <p:nvSpPr>
          <p:cNvPr id="14" name="Rectangle 13">
            <a:extLst>
              <a:ext uri="{FF2B5EF4-FFF2-40B4-BE49-F238E27FC236}">
                <a16:creationId xmlns:a16="http://schemas.microsoft.com/office/drawing/2014/main" id="{0478F472-D1C7-99DA-2207-CBD4DA3E3E3F}"/>
              </a:ext>
            </a:extLst>
          </p:cNvPr>
          <p:cNvSpPr/>
          <p:nvPr/>
        </p:nvSpPr>
        <p:spPr>
          <a:xfrm>
            <a:off x="1314794" y="3049448"/>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82CA492B-43E1-48B0-2E4A-8CE502FB4CF7}"/>
              </a:ext>
            </a:extLst>
          </p:cNvPr>
          <p:cNvSpPr/>
          <p:nvPr/>
        </p:nvSpPr>
        <p:spPr>
          <a:xfrm>
            <a:off x="1499350"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ASIC</a:t>
            </a:r>
          </a:p>
        </p:txBody>
      </p:sp>
      <p:sp>
        <p:nvSpPr>
          <p:cNvPr id="16" name="Rectangle 15">
            <a:extLst>
              <a:ext uri="{FF2B5EF4-FFF2-40B4-BE49-F238E27FC236}">
                <a16:creationId xmlns:a16="http://schemas.microsoft.com/office/drawing/2014/main" id="{86CDA423-28A4-7383-0F1D-642EEE227E4B}"/>
              </a:ext>
            </a:extLst>
          </p:cNvPr>
          <p:cNvSpPr/>
          <p:nvPr/>
        </p:nvSpPr>
        <p:spPr>
          <a:xfrm>
            <a:off x="4689692" y="311080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18" name="Rectangle 17">
            <a:extLst>
              <a:ext uri="{FF2B5EF4-FFF2-40B4-BE49-F238E27FC236}">
                <a16:creationId xmlns:a16="http://schemas.microsoft.com/office/drawing/2014/main" id="{D60E4147-CBFE-CF76-272A-1F55B298947C}"/>
              </a:ext>
            </a:extLst>
          </p:cNvPr>
          <p:cNvSpPr/>
          <p:nvPr/>
        </p:nvSpPr>
        <p:spPr>
          <a:xfrm>
            <a:off x="7911357"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19" name="Rectangle 18">
            <a:extLst>
              <a:ext uri="{FF2B5EF4-FFF2-40B4-BE49-F238E27FC236}">
                <a16:creationId xmlns:a16="http://schemas.microsoft.com/office/drawing/2014/main" id="{597F8AC2-72CA-ADF6-F4AC-BF9E62883AD0}"/>
              </a:ext>
            </a:extLst>
          </p:cNvPr>
          <p:cNvSpPr/>
          <p:nvPr/>
        </p:nvSpPr>
        <p:spPr>
          <a:xfrm>
            <a:off x="7921441" y="1625511"/>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0" name="Rectangle 19">
            <a:extLst>
              <a:ext uri="{FF2B5EF4-FFF2-40B4-BE49-F238E27FC236}">
                <a16:creationId xmlns:a16="http://schemas.microsoft.com/office/drawing/2014/main" id="{959182CE-78AC-B236-402B-CC78D56389E9}"/>
              </a:ext>
            </a:extLst>
          </p:cNvPr>
          <p:cNvSpPr/>
          <p:nvPr/>
        </p:nvSpPr>
        <p:spPr>
          <a:xfrm>
            <a:off x="7921441" y="239118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1" name="Rectangle 20">
            <a:extLst>
              <a:ext uri="{FF2B5EF4-FFF2-40B4-BE49-F238E27FC236}">
                <a16:creationId xmlns:a16="http://schemas.microsoft.com/office/drawing/2014/main" id="{DDB8A011-08EC-BAF4-53B7-C467454FFEF5}"/>
              </a:ext>
            </a:extLst>
          </p:cNvPr>
          <p:cNvSpPr/>
          <p:nvPr/>
        </p:nvSpPr>
        <p:spPr>
          <a:xfrm>
            <a:off x="5329207" y="3188930"/>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VTRX+</a:t>
            </a:r>
            <a:endParaRPr lang="en-US" dirty="0"/>
          </a:p>
        </p:txBody>
      </p:sp>
      <p:sp>
        <p:nvSpPr>
          <p:cNvPr id="22" name="Rectangle 21">
            <a:extLst>
              <a:ext uri="{FF2B5EF4-FFF2-40B4-BE49-F238E27FC236}">
                <a16:creationId xmlns:a16="http://schemas.microsoft.com/office/drawing/2014/main" id="{B6C22F90-5FF5-E960-BEAF-D53308225952}"/>
              </a:ext>
            </a:extLst>
          </p:cNvPr>
          <p:cNvSpPr/>
          <p:nvPr/>
        </p:nvSpPr>
        <p:spPr>
          <a:xfrm>
            <a:off x="1314794" y="376261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C47CFF3-75A8-3234-331C-355391FFE8BE}"/>
              </a:ext>
            </a:extLst>
          </p:cNvPr>
          <p:cNvSpPr/>
          <p:nvPr/>
        </p:nvSpPr>
        <p:spPr>
          <a:xfrm>
            <a:off x="1499350" y="385464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25" name="Rectangle 24">
            <a:extLst>
              <a:ext uri="{FF2B5EF4-FFF2-40B4-BE49-F238E27FC236}">
                <a16:creationId xmlns:a16="http://schemas.microsoft.com/office/drawing/2014/main" id="{EE533931-7475-9261-7919-C8562332FCCD}"/>
              </a:ext>
            </a:extLst>
          </p:cNvPr>
          <p:cNvSpPr/>
          <p:nvPr/>
        </p:nvSpPr>
        <p:spPr>
          <a:xfrm>
            <a:off x="7911357" y="385351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27" name="Rectangle 26">
            <a:extLst>
              <a:ext uri="{FF2B5EF4-FFF2-40B4-BE49-F238E27FC236}">
                <a16:creationId xmlns:a16="http://schemas.microsoft.com/office/drawing/2014/main" id="{8B5C197D-217B-EBA2-168D-A38314B66C12}"/>
              </a:ext>
            </a:extLst>
          </p:cNvPr>
          <p:cNvSpPr/>
          <p:nvPr/>
        </p:nvSpPr>
        <p:spPr>
          <a:xfrm>
            <a:off x="7911357" y="3954367"/>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28" name="Rectangle 27">
            <a:extLst>
              <a:ext uri="{FF2B5EF4-FFF2-40B4-BE49-F238E27FC236}">
                <a16:creationId xmlns:a16="http://schemas.microsoft.com/office/drawing/2014/main" id="{F3EA002D-4897-4BBA-0767-8B5DD3607B3C}"/>
              </a:ext>
            </a:extLst>
          </p:cNvPr>
          <p:cNvSpPr/>
          <p:nvPr/>
        </p:nvSpPr>
        <p:spPr>
          <a:xfrm>
            <a:off x="3085313" y="385464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34" name="Rectangle 33">
            <a:extLst>
              <a:ext uri="{FF2B5EF4-FFF2-40B4-BE49-F238E27FC236}">
                <a16:creationId xmlns:a16="http://schemas.microsoft.com/office/drawing/2014/main" id="{09EC05EC-5D9D-7E73-5FA7-FBFE42AB946D}"/>
              </a:ext>
            </a:extLst>
          </p:cNvPr>
          <p:cNvSpPr/>
          <p:nvPr/>
        </p:nvSpPr>
        <p:spPr>
          <a:xfrm>
            <a:off x="1314794" y="4484781"/>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82A1F220-E8A9-91FB-34BE-7C7852089C58}"/>
              </a:ext>
            </a:extLst>
          </p:cNvPr>
          <p:cNvSpPr/>
          <p:nvPr/>
        </p:nvSpPr>
        <p:spPr>
          <a:xfrm>
            <a:off x="1499350" y="457681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FLASH ADC</a:t>
            </a:r>
          </a:p>
        </p:txBody>
      </p:sp>
      <p:sp>
        <p:nvSpPr>
          <p:cNvPr id="36" name="Rectangle 35">
            <a:extLst>
              <a:ext uri="{FF2B5EF4-FFF2-40B4-BE49-F238E27FC236}">
                <a16:creationId xmlns:a16="http://schemas.microsoft.com/office/drawing/2014/main" id="{8C334F7F-521D-7B5D-BD3D-455195C27D5C}"/>
              </a:ext>
            </a:extLst>
          </p:cNvPr>
          <p:cNvSpPr/>
          <p:nvPr/>
        </p:nvSpPr>
        <p:spPr>
          <a:xfrm>
            <a:off x="7911357" y="457568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37" name="Rectangle 36">
            <a:extLst>
              <a:ext uri="{FF2B5EF4-FFF2-40B4-BE49-F238E27FC236}">
                <a16:creationId xmlns:a16="http://schemas.microsoft.com/office/drawing/2014/main" id="{2877FC59-DAF9-338C-F6E0-B3FE4082EBEC}"/>
              </a:ext>
            </a:extLst>
          </p:cNvPr>
          <p:cNvSpPr/>
          <p:nvPr/>
        </p:nvSpPr>
        <p:spPr>
          <a:xfrm>
            <a:off x="7911357" y="4676535"/>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38" name="Rectangle 37">
            <a:extLst>
              <a:ext uri="{FF2B5EF4-FFF2-40B4-BE49-F238E27FC236}">
                <a16:creationId xmlns:a16="http://schemas.microsoft.com/office/drawing/2014/main" id="{0FCEA74F-5BDB-6C69-9DB0-590A4D92C804}"/>
              </a:ext>
            </a:extLst>
          </p:cNvPr>
          <p:cNvSpPr/>
          <p:nvPr/>
        </p:nvSpPr>
        <p:spPr>
          <a:xfrm>
            <a:off x="3085313" y="457681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FPP/Cu/Firefly</a:t>
            </a:r>
          </a:p>
        </p:txBody>
      </p:sp>
      <p:sp>
        <p:nvSpPr>
          <p:cNvPr id="39" name="Rectangle 38">
            <a:extLst>
              <a:ext uri="{FF2B5EF4-FFF2-40B4-BE49-F238E27FC236}">
                <a16:creationId xmlns:a16="http://schemas.microsoft.com/office/drawing/2014/main" id="{E72D186B-0092-A966-440A-596F953F54E2}"/>
              </a:ext>
            </a:extLst>
          </p:cNvPr>
          <p:cNvSpPr/>
          <p:nvPr/>
        </p:nvSpPr>
        <p:spPr>
          <a:xfrm>
            <a:off x="1314794" y="516002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7A97DB45-5640-ADC2-25F4-9E7C3D508A0E}"/>
              </a:ext>
            </a:extLst>
          </p:cNvPr>
          <p:cNvSpPr/>
          <p:nvPr/>
        </p:nvSpPr>
        <p:spPr>
          <a:xfrm>
            <a:off x="1499350" y="525205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Discrete/ASIC</a:t>
            </a:r>
          </a:p>
        </p:txBody>
      </p:sp>
      <p:sp>
        <p:nvSpPr>
          <p:cNvPr id="41" name="Rectangle 40">
            <a:extLst>
              <a:ext uri="{FF2B5EF4-FFF2-40B4-BE49-F238E27FC236}">
                <a16:creationId xmlns:a16="http://schemas.microsoft.com/office/drawing/2014/main" id="{8A86ACE6-1503-44DB-566C-41177B9BA4C0}"/>
              </a:ext>
            </a:extLst>
          </p:cNvPr>
          <p:cNvSpPr/>
          <p:nvPr/>
        </p:nvSpPr>
        <p:spPr>
          <a:xfrm>
            <a:off x="7911357"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44" name="Rectangle 43">
            <a:extLst>
              <a:ext uri="{FF2B5EF4-FFF2-40B4-BE49-F238E27FC236}">
                <a16:creationId xmlns:a16="http://schemas.microsoft.com/office/drawing/2014/main" id="{DD4BF56D-EEE3-3666-AA0F-CC07682467D8}"/>
              </a:ext>
            </a:extLst>
          </p:cNvPr>
          <p:cNvSpPr/>
          <p:nvPr/>
        </p:nvSpPr>
        <p:spPr>
          <a:xfrm>
            <a:off x="6330388"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5" name="Rectangle 44">
            <a:extLst>
              <a:ext uri="{FF2B5EF4-FFF2-40B4-BE49-F238E27FC236}">
                <a16:creationId xmlns:a16="http://schemas.microsoft.com/office/drawing/2014/main" id="{6F1A7584-5547-189B-885E-AB336F3B9286}"/>
              </a:ext>
            </a:extLst>
          </p:cNvPr>
          <p:cNvSpPr/>
          <p:nvPr/>
        </p:nvSpPr>
        <p:spPr>
          <a:xfrm>
            <a:off x="6976627" y="1690848"/>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46" name="Rectangle 45">
            <a:extLst>
              <a:ext uri="{FF2B5EF4-FFF2-40B4-BE49-F238E27FC236}">
                <a16:creationId xmlns:a16="http://schemas.microsoft.com/office/drawing/2014/main" id="{DE6923BE-150B-A3D8-EFF0-9C7BFBC2D435}"/>
              </a:ext>
            </a:extLst>
          </p:cNvPr>
          <p:cNvSpPr/>
          <p:nvPr/>
        </p:nvSpPr>
        <p:spPr>
          <a:xfrm>
            <a:off x="6330388" y="238626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7" name="Rectangle 46">
            <a:extLst>
              <a:ext uri="{FF2B5EF4-FFF2-40B4-BE49-F238E27FC236}">
                <a16:creationId xmlns:a16="http://schemas.microsoft.com/office/drawing/2014/main" id="{04DFBFB9-195B-DDDB-6AD3-192F3B807456}"/>
              </a:ext>
            </a:extLst>
          </p:cNvPr>
          <p:cNvSpPr/>
          <p:nvPr/>
        </p:nvSpPr>
        <p:spPr>
          <a:xfrm>
            <a:off x="6969903" y="2464393"/>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0" name="Rectangle 49">
            <a:extLst>
              <a:ext uri="{FF2B5EF4-FFF2-40B4-BE49-F238E27FC236}">
                <a16:creationId xmlns:a16="http://schemas.microsoft.com/office/drawing/2014/main" id="{42FF7DF5-13C4-6027-986D-EC1BC9304470}"/>
              </a:ext>
            </a:extLst>
          </p:cNvPr>
          <p:cNvSpPr/>
          <p:nvPr/>
        </p:nvSpPr>
        <p:spPr>
          <a:xfrm>
            <a:off x="4686260"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51" name="Rectangle 50">
            <a:extLst>
              <a:ext uri="{FF2B5EF4-FFF2-40B4-BE49-F238E27FC236}">
                <a16:creationId xmlns:a16="http://schemas.microsoft.com/office/drawing/2014/main" id="{3481C9B6-6D5B-200A-5896-42EC7B9C5052}"/>
              </a:ext>
            </a:extLst>
          </p:cNvPr>
          <p:cNvSpPr/>
          <p:nvPr/>
        </p:nvSpPr>
        <p:spPr>
          <a:xfrm>
            <a:off x="5325775" y="5329049"/>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3" name="TextBox 52">
            <a:extLst>
              <a:ext uri="{FF2B5EF4-FFF2-40B4-BE49-F238E27FC236}">
                <a16:creationId xmlns:a16="http://schemas.microsoft.com/office/drawing/2014/main" id="{9C37C120-898C-1287-5DC2-3C257903A29B}"/>
              </a:ext>
            </a:extLst>
          </p:cNvPr>
          <p:cNvSpPr txBox="1"/>
          <p:nvPr/>
        </p:nvSpPr>
        <p:spPr>
          <a:xfrm>
            <a:off x="9755162" y="3219491"/>
            <a:ext cx="583814" cy="246221"/>
          </a:xfrm>
          <a:prstGeom prst="rect">
            <a:avLst/>
          </a:prstGeom>
          <a:noFill/>
        </p:spPr>
        <p:txBody>
          <a:bodyPr wrap="none" rtlCol="0">
            <a:spAutoFit/>
          </a:bodyPr>
          <a:lstStyle/>
          <a:p>
            <a:r>
              <a:rPr lang="en-US" sz="1000" dirty="0"/>
              <a:t>ALCOR</a:t>
            </a:r>
          </a:p>
        </p:txBody>
      </p:sp>
      <p:sp>
        <p:nvSpPr>
          <p:cNvPr id="54" name="TextBox 53">
            <a:extLst>
              <a:ext uri="{FF2B5EF4-FFF2-40B4-BE49-F238E27FC236}">
                <a16:creationId xmlns:a16="http://schemas.microsoft.com/office/drawing/2014/main" id="{21AD86EC-41F7-FE05-F7CF-E1AE2E775C47}"/>
              </a:ext>
            </a:extLst>
          </p:cNvPr>
          <p:cNvSpPr txBox="1"/>
          <p:nvPr/>
        </p:nvSpPr>
        <p:spPr>
          <a:xfrm>
            <a:off x="9779035" y="1716939"/>
            <a:ext cx="814647" cy="246221"/>
          </a:xfrm>
          <a:prstGeom prst="rect">
            <a:avLst/>
          </a:prstGeom>
          <a:noFill/>
        </p:spPr>
        <p:txBody>
          <a:bodyPr wrap="none" rtlCol="0">
            <a:spAutoFit/>
          </a:bodyPr>
          <a:lstStyle/>
          <a:p>
            <a:r>
              <a:rPr lang="en-US" sz="1000" dirty="0"/>
              <a:t>SVT, SALSA</a:t>
            </a:r>
          </a:p>
        </p:txBody>
      </p:sp>
      <p:sp>
        <p:nvSpPr>
          <p:cNvPr id="55" name="TextBox 54">
            <a:extLst>
              <a:ext uri="{FF2B5EF4-FFF2-40B4-BE49-F238E27FC236}">
                <a16:creationId xmlns:a16="http://schemas.microsoft.com/office/drawing/2014/main" id="{CF7E918A-307D-CC36-FE95-67DEBDCE02A6}"/>
              </a:ext>
            </a:extLst>
          </p:cNvPr>
          <p:cNvSpPr txBox="1"/>
          <p:nvPr/>
        </p:nvSpPr>
        <p:spPr>
          <a:xfrm>
            <a:off x="9755727" y="2433846"/>
            <a:ext cx="766557" cy="246221"/>
          </a:xfrm>
          <a:prstGeom prst="rect">
            <a:avLst/>
          </a:prstGeom>
          <a:noFill/>
        </p:spPr>
        <p:txBody>
          <a:bodyPr wrap="none" rtlCol="0">
            <a:spAutoFit/>
          </a:bodyPr>
          <a:lstStyle/>
          <a:p>
            <a:r>
              <a:rPr lang="en-US" sz="1000" dirty="0"/>
              <a:t>CALOROC</a:t>
            </a:r>
          </a:p>
        </p:txBody>
      </p:sp>
      <p:sp>
        <p:nvSpPr>
          <p:cNvPr id="56" name="TextBox 55">
            <a:extLst>
              <a:ext uri="{FF2B5EF4-FFF2-40B4-BE49-F238E27FC236}">
                <a16:creationId xmlns:a16="http://schemas.microsoft.com/office/drawing/2014/main" id="{1327C259-62B6-852F-E595-67068C94CA8C}"/>
              </a:ext>
            </a:extLst>
          </p:cNvPr>
          <p:cNvSpPr txBox="1"/>
          <p:nvPr/>
        </p:nvSpPr>
        <p:spPr>
          <a:xfrm>
            <a:off x="9755162" y="3898271"/>
            <a:ext cx="990977" cy="246221"/>
          </a:xfrm>
          <a:prstGeom prst="rect">
            <a:avLst/>
          </a:prstGeom>
          <a:noFill/>
        </p:spPr>
        <p:txBody>
          <a:bodyPr wrap="none" rtlCol="0">
            <a:spAutoFit/>
          </a:bodyPr>
          <a:lstStyle/>
          <a:p>
            <a:r>
              <a:rPr lang="en-US" sz="1000" dirty="0"/>
              <a:t>EICROC/FCFD</a:t>
            </a:r>
          </a:p>
        </p:txBody>
      </p:sp>
      <p:sp>
        <p:nvSpPr>
          <p:cNvPr id="57" name="TextBox 56">
            <a:extLst>
              <a:ext uri="{FF2B5EF4-FFF2-40B4-BE49-F238E27FC236}">
                <a16:creationId xmlns:a16="http://schemas.microsoft.com/office/drawing/2014/main" id="{BDD6B601-3C68-92ED-E0EF-8CFAE6D0FCC1}"/>
              </a:ext>
            </a:extLst>
          </p:cNvPr>
          <p:cNvSpPr txBox="1"/>
          <p:nvPr/>
        </p:nvSpPr>
        <p:spPr>
          <a:xfrm>
            <a:off x="9722841" y="4632020"/>
            <a:ext cx="946093" cy="246221"/>
          </a:xfrm>
          <a:prstGeom prst="rect">
            <a:avLst/>
          </a:prstGeom>
          <a:noFill/>
        </p:spPr>
        <p:txBody>
          <a:bodyPr wrap="none" rtlCol="0">
            <a:spAutoFit/>
          </a:bodyPr>
          <a:lstStyle/>
          <a:p>
            <a:r>
              <a:rPr lang="en-US" sz="1000" dirty="0"/>
              <a:t>Direct Photon</a:t>
            </a:r>
          </a:p>
        </p:txBody>
      </p:sp>
      <p:sp>
        <p:nvSpPr>
          <p:cNvPr id="58" name="TextBox 57">
            <a:extLst>
              <a:ext uri="{FF2B5EF4-FFF2-40B4-BE49-F238E27FC236}">
                <a16:creationId xmlns:a16="http://schemas.microsoft.com/office/drawing/2014/main" id="{2A545125-4F6D-C039-5007-FB861618CD21}"/>
              </a:ext>
            </a:extLst>
          </p:cNvPr>
          <p:cNvSpPr txBox="1"/>
          <p:nvPr/>
        </p:nvSpPr>
        <p:spPr>
          <a:xfrm>
            <a:off x="9722276" y="5349276"/>
            <a:ext cx="2077813" cy="246221"/>
          </a:xfrm>
          <a:prstGeom prst="rect">
            <a:avLst/>
          </a:prstGeom>
          <a:noFill/>
        </p:spPr>
        <p:txBody>
          <a:bodyPr wrap="none" rtlCol="0">
            <a:spAutoFit/>
          </a:bodyPr>
          <a:lstStyle/>
          <a:p>
            <a:r>
              <a:rPr lang="en-US" sz="1000" dirty="0"/>
              <a:t>Discrete ECAL’s, </a:t>
            </a:r>
            <a:r>
              <a:rPr lang="en-US" sz="1000" dirty="0" err="1"/>
              <a:t>Astropix</a:t>
            </a:r>
            <a:r>
              <a:rPr lang="en-US" sz="1000" dirty="0"/>
              <a:t>, </a:t>
            </a:r>
            <a:r>
              <a:rPr lang="en-US" sz="1000" dirty="0" err="1"/>
              <a:t>Timepix</a:t>
            </a:r>
            <a:endParaRPr lang="en-US" sz="1000" dirty="0"/>
          </a:p>
        </p:txBody>
      </p:sp>
      <p:sp>
        <p:nvSpPr>
          <p:cNvPr id="59" name="TextBox 58">
            <a:extLst>
              <a:ext uri="{FF2B5EF4-FFF2-40B4-BE49-F238E27FC236}">
                <a16:creationId xmlns:a16="http://schemas.microsoft.com/office/drawing/2014/main" id="{940289A0-1E3F-E852-5240-3646D77F7376}"/>
              </a:ext>
            </a:extLst>
          </p:cNvPr>
          <p:cNvSpPr txBox="1"/>
          <p:nvPr/>
        </p:nvSpPr>
        <p:spPr>
          <a:xfrm>
            <a:off x="668385" y="1702229"/>
            <a:ext cx="596638" cy="246221"/>
          </a:xfrm>
          <a:prstGeom prst="rect">
            <a:avLst/>
          </a:prstGeom>
          <a:noFill/>
        </p:spPr>
        <p:txBody>
          <a:bodyPr wrap="none" rtlCol="0">
            <a:spAutoFit/>
          </a:bodyPr>
          <a:lstStyle/>
          <a:p>
            <a:r>
              <a:rPr lang="en-US" sz="1000" dirty="0"/>
              <a:t>40 MHz</a:t>
            </a:r>
          </a:p>
        </p:txBody>
      </p:sp>
      <p:sp>
        <p:nvSpPr>
          <p:cNvPr id="60" name="TextBox 59">
            <a:extLst>
              <a:ext uri="{FF2B5EF4-FFF2-40B4-BE49-F238E27FC236}">
                <a16:creationId xmlns:a16="http://schemas.microsoft.com/office/drawing/2014/main" id="{30375D77-E1EE-27AB-4C17-92D97D6F631A}"/>
              </a:ext>
            </a:extLst>
          </p:cNvPr>
          <p:cNvSpPr txBox="1"/>
          <p:nvPr/>
        </p:nvSpPr>
        <p:spPr>
          <a:xfrm>
            <a:off x="668385" y="2476851"/>
            <a:ext cx="596638" cy="246221"/>
          </a:xfrm>
          <a:prstGeom prst="rect">
            <a:avLst/>
          </a:prstGeom>
          <a:noFill/>
        </p:spPr>
        <p:txBody>
          <a:bodyPr wrap="none" rtlCol="0">
            <a:spAutoFit/>
          </a:bodyPr>
          <a:lstStyle/>
          <a:p>
            <a:r>
              <a:rPr lang="en-US" sz="1000" dirty="0"/>
              <a:t>40 MHz</a:t>
            </a:r>
          </a:p>
        </p:txBody>
      </p:sp>
      <p:sp>
        <p:nvSpPr>
          <p:cNvPr id="61" name="TextBox 60">
            <a:extLst>
              <a:ext uri="{FF2B5EF4-FFF2-40B4-BE49-F238E27FC236}">
                <a16:creationId xmlns:a16="http://schemas.microsoft.com/office/drawing/2014/main" id="{8EEFA378-3E3D-DB4C-3659-9505C1CBB15A}"/>
              </a:ext>
            </a:extLst>
          </p:cNvPr>
          <p:cNvSpPr txBox="1"/>
          <p:nvPr/>
        </p:nvSpPr>
        <p:spPr>
          <a:xfrm>
            <a:off x="621975" y="3214531"/>
            <a:ext cx="665567" cy="246221"/>
          </a:xfrm>
          <a:prstGeom prst="rect">
            <a:avLst/>
          </a:prstGeom>
          <a:noFill/>
        </p:spPr>
        <p:txBody>
          <a:bodyPr wrap="none" rtlCol="0">
            <a:spAutoFit/>
          </a:bodyPr>
          <a:lstStyle/>
          <a:p>
            <a:r>
              <a:rPr lang="en-US" sz="1000" dirty="0"/>
              <a:t>100 MHz</a:t>
            </a:r>
          </a:p>
        </p:txBody>
      </p:sp>
      <p:sp>
        <p:nvSpPr>
          <p:cNvPr id="62" name="TextBox 61">
            <a:extLst>
              <a:ext uri="{FF2B5EF4-FFF2-40B4-BE49-F238E27FC236}">
                <a16:creationId xmlns:a16="http://schemas.microsoft.com/office/drawing/2014/main" id="{F4D3EA89-699F-A2B9-59AB-5923795B3BD7}"/>
              </a:ext>
            </a:extLst>
          </p:cNvPr>
          <p:cNvSpPr txBox="1"/>
          <p:nvPr/>
        </p:nvSpPr>
        <p:spPr>
          <a:xfrm>
            <a:off x="645463" y="3928217"/>
            <a:ext cx="596638" cy="246221"/>
          </a:xfrm>
          <a:prstGeom prst="rect">
            <a:avLst/>
          </a:prstGeom>
          <a:noFill/>
        </p:spPr>
        <p:txBody>
          <a:bodyPr wrap="none" rtlCol="0">
            <a:spAutoFit/>
          </a:bodyPr>
          <a:lstStyle/>
          <a:p>
            <a:r>
              <a:rPr lang="en-US" sz="1000" dirty="0"/>
              <a:t>40 MHz</a:t>
            </a:r>
          </a:p>
        </p:txBody>
      </p:sp>
      <p:sp>
        <p:nvSpPr>
          <p:cNvPr id="63" name="TextBox 62">
            <a:extLst>
              <a:ext uri="{FF2B5EF4-FFF2-40B4-BE49-F238E27FC236}">
                <a16:creationId xmlns:a16="http://schemas.microsoft.com/office/drawing/2014/main" id="{C6D4037B-9DAB-2F97-9D9B-C43F35A5A3BC}"/>
              </a:ext>
            </a:extLst>
          </p:cNvPr>
          <p:cNvSpPr txBox="1"/>
          <p:nvPr/>
        </p:nvSpPr>
        <p:spPr>
          <a:xfrm>
            <a:off x="579019" y="4653551"/>
            <a:ext cx="665567" cy="246221"/>
          </a:xfrm>
          <a:prstGeom prst="rect">
            <a:avLst/>
          </a:prstGeom>
          <a:noFill/>
        </p:spPr>
        <p:txBody>
          <a:bodyPr wrap="none" rtlCol="0">
            <a:spAutoFit/>
          </a:bodyPr>
          <a:lstStyle/>
          <a:p>
            <a:r>
              <a:rPr lang="en-US" sz="1000" dirty="0"/>
              <a:t>200 MHz</a:t>
            </a:r>
          </a:p>
        </p:txBody>
      </p:sp>
      <p:sp>
        <p:nvSpPr>
          <p:cNvPr id="64" name="TextBox 63">
            <a:extLst>
              <a:ext uri="{FF2B5EF4-FFF2-40B4-BE49-F238E27FC236}">
                <a16:creationId xmlns:a16="http://schemas.microsoft.com/office/drawing/2014/main" id="{608235C8-151D-0060-6541-81EC6A3D49CA}"/>
              </a:ext>
            </a:extLst>
          </p:cNvPr>
          <p:cNvSpPr txBox="1"/>
          <p:nvPr/>
        </p:nvSpPr>
        <p:spPr>
          <a:xfrm>
            <a:off x="599456" y="5354385"/>
            <a:ext cx="665567" cy="246221"/>
          </a:xfrm>
          <a:prstGeom prst="rect">
            <a:avLst/>
          </a:prstGeom>
          <a:noFill/>
        </p:spPr>
        <p:txBody>
          <a:bodyPr wrap="none" rtlCol="0">
            <a:spAutoFit/>
          </a:bodyPr>
          <a:lstStyle/>
          <a:p>
            <a:r>
              <a:rPr lang="en-US" sz="1000" dirty="0"/>
              <a:t>100 MHz</a:t>
            </a:r>
          </a:p>
        </p:txBody>
      </p:sp>
      <p:cxnSp>
        <p:nvCxnSpPr>
          <p:cNvPr id="66" name="Straight Connector 65">
            <a:extLst>
              <a:ext uri="{FF2B5EF4-FFF2-40B4-BE49-F238E27FC236}">
                <a16:creationId xmlns:a16="http://schemas.microsoft.com/office/drawing/2014/main" id="{AA8D263D-9151-12A1-33D4-69C31ABA8711}"/>
              </a:ext>
            </a:extLst>
          </p:cNvPr>
          <p:cNvCxnSpPr>
            <a:cxnSpLocks/>
          </p:cNvCxnSpPr>
          <p:nvPr/>
        </p:nvCxnSpPr>
        <p:spPr>
          <a:xfrm>
            <a:off x="6246167" y="1321680"/>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67" name="TextBox 66">
            <a:extLst>
              <a:ext uri="{FF2B5EF4-FFF2-40B4-BE49-F238E27FC236}">
                <a16:creationId xmlns:a16="http://schemas.microsoft.com/office/drawing/2014/main" id="{F4259732-5295-68F5-1B39-1CF681A85893}"/>
              </a:ext>
            </a:extLst>
          </p:cNvPr>
          <p:cNvSpPr txBox="1"/>
          <p:nvPr/>
        </p:nvSpPr>
        <p:spPr>
          <a:xfrm>
            <a:off x="4846454" y="1247738"/>
            <a:ext cx="1148071" cy="246221"/>
          </a:xfrm>
          <a:prstGeom prst="rect">
            <a:avLst/>
          </a:prstGeom>
          <a:noFill/>
        </p:spPr>
        <p:txBody>
          <a:bodyPr wrap="none" rtlCol="0">
            <a:spAutoFit/>
          </a:bodyPr>
          <a:lstStyle/>
          <a:p>
            <a:r>
              <a:rPr lang="en-US" sz="1000" dirty="0"/>
              <a:t>On Detector RDO</a:t>
            </a:r>
          </a:p>
        </p:txBody>
      </p:sp>
      <p:sp>
        <p:nvSpPr>
          <p:cNvPr id="68" name="TextBox 67">
            <a:extLst>
              <a:ext uri="{FF2B5EF4-FFF2-40B4-BE49-F238E27FC236}">
                <a16:creationId xmlns:a16="http://schemas.microsoft.com/office/drawing/2014/main" id="{D952DAD5-C259-7F4C-FF37-E63ECCB17BFC}"/>
              </a:ext>
            </a:extLst>
          </p:cNvPr>
          <p:cNvSpPr txBox="1"/>
          <p:nvPr/>
        </p:nvSpPr>
        <p:spPr>
          <a:xfrm>
            <a:off x="7418449" y="1242271"/>
            <a:ext cx="869149" cy="246221"/>
          </a:xfrm>
          <a:prstGeom prst="rect">
            <a:avLst/>
          </a:prstGeom>
          <a:noFill/>
        </p:spPr>
        <p:txBody>
          <a:bodyPr wrap="none" rtlCol="0">
            <a:spAutoFit/>
          </a:bodyPr>
          <a:lstStyle/>
          <a:p>
            <a:r>
              <a:rPr lang="en-US" sz="1000" dirty="0"/>
              <a:t>Off Detector</a:t>
            </a:r>
          </a:p>
        </p:txBody>
      </p:sp>
      <p:cxnSp>
        <p:nvCxnSpPr>
          <p:cNvPr id="71" name="Straight Connector 70">
            <a:extLst>
              <a:ext uri="{FF2B5EF4-FFF2-40B4-BE49-F238E27FC236}">
                <a16:creationId xmlns:a16="http://schemas.microsoft.com/office/drawing/2014/main" id="{5AC53F1B-D509-38F3-C8CB-BA706C10B5C3}"/>
              </a:ext>
            </a:extLst>
          </p:cNvPr>
          <p:cNvCxnSpPr>
            <a:cxnSpLocks/>
          </p:cNvCxnSpPr>
          <p:nvPr/>
        </p:nvCxnSpPr>
        <p:spPr>
          <a:xfrm>
            <a:off x="4623558" y="1280062"/>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13" name="TextBox 12">
            <a:extLst>
              <a:ext uri="{FF2B5EF4-FFF2-40B4-BE49-F238E27FC236}">
                <a16:creationId xmlns:a16="http://schemas.microsoft.com/office/drawing/2014/main" id="{A32994FD-2616-9C78-095B-665A82B50D70}"/>
              </a:ext>
            </a:extLst>
          </p:cNvPr>
          <p:cNvSpPr txBox="1"/>
          <p:nvPr/>
        </p:nvSpPr>
        <p:spPr>
          <a:xfrm>
            <a:off x="2569581" y="1236966"/>
            <a:ext cx="399468" cy="246221"/>
          </a:xfrm>
          <a:prstGeom prst="rect">
            <a:avLst/>
          </a:prstGeom>
          <a:noFill/>
        </p:spPr>
        <p:txBody>
          <a:bodyPr wrap="none" rtlCol="0">
            <a:spAutoFit/>
          </a:bodyPr>
          <a:lstStyle/>
          <a:p>
            <a:r>
              <a:rPr lang="en-US" sz="1000" dirty="0"/>
              <a:t>FEB</a:t>
            </a:r>
          </a:p>
        </p:txBody>
      </p:sp>
      <p:sp>
        <p:nvSpPr>
          <p:cNvPr id="17" name="Date Placeholder 16">
            <a:extLst>
              <a:ext uri="{FF2B5EF4-FFF2-40B4-BE49-F238E27FC236}">
                <a16:creationId xmlns:a16="http://schemas.microsoft.com/office/drawing/2014/main" id="{6798F809-2624-5F39-1D89-84F8B6234FD5}"/>
              </a:ext>
            </a:extLst>
          </p:cNvPr>
          <p:cNvSpPr>
            <a:spLocks noGrp="1"/>
          </p:cNvSpPr>
          <p:nvPr>
            <p:ph type="dt" sz="half" idx="10"/>
          </p:nvPr>
        </p:nvSpPr>
        <p:spPr/>
        <p:txBody>
          <a:bodyPr/>
          <a:lstStyle/>
          <a:p>
            <a:r>
              <a:rPr lang="en-US"/>
              <a:t>2/13/2025</a:t>
            </a:r>
          </a:p>
        </p:txBody>
      </p:sp>
      <p:sp>
        <p:nvSpPr>
          <p:cNvPr id="24" name="Slide Number Placeholder 23">
            <a:extLst>
              <a:ext uri="{FF2B5EF4-FFF2-40B4-BE49-F238E27FC236}">
                <a16:creationId xmlns:a16="http://schemas.microsoft.com/office/drawing/2014/main" id="{52410F65-B5B7-FA94-BC34-7425EE1F3658}"/>
              </a:ext>
            </a:extLst>
          </p:cNvPr>
          <p:cNvSpPr>
            <a:spLocks noGrp="1"/>
          </p:cNvSpPr>
          <p:nvPr>
            <p:ph type="sldNum" sz="quarter" idx="12"/>
          </p:nvPr>
        </p:nvSpPr>
        <p:spPr/>
        <p:txBody>
          <a:bodyPr/>
          <a:lstStyle/>
          <a:p>
            <a:fld id="{33EAA712-528E-4053-9D20-65E0C4BF7A37}" type="slidenum">
              <a:rPr lang="en-US" smtClean="0"/>
              <a:t>2</a:t>
            </a:fld>
            <a:endParaRPr lang="en-US"/>
          </a:p>
        </p:txBody>
      </p:sp>
      <p:sp>
        <p:nvSpPr>
          <p:cNvPr id="26" name="Footer Placeholder 25">
            <a:extLst>
              <a:ext uri="{FF2B5EF4-FFF2-40B4-BE49-F238E27FC236}">
                <a16:creationId xmlns:a16="http://schemas.microsoft.com/office/drawing/2014/main" id="{24E0378D-6BB4-0FD0-9B9B-DB405E6F36F2}"/>
              </a:ext>
            </a:extLst>
          </p:cNvPr>
          <p:cNvSpPr>
            <a:spLocks noGrp="1"/>
          </p:cNvSpPr>
          <p:nvPr>
            <p:ph type="ftr" sz="quarter" idx="11"/>
          </p:nvPr>
        </p:nvSpPr>
        <p:spPr/>
        <p:txBody>
          <a:bodyPr/>
          <a:lstStyle/>
          <a:p>
            <a:r>
              <a:rPr lang="en-US"/>
              <a:t>ePIC Electronics and DAQ WG Meeting</a:t>
            </a:r>
          </a:p>
        </p:txBody>
      </p:sp>
    </p:spTree>
    <p:extLst>
      <p:ext uri="{BB962C8B-B14F-4D97-AF65-F5344CB8AC3E}">
        <p14:creationId xmlns:p14="http://schemas.microsoft.com/office/powerpoint/2010/main" val="1512460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66E2B-A772-E6A8-E10A-F133BFDFF3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11CC5C-E4C0-DF72-C629-CE6F93C2D7E1}"/>
              </a:ext>
            </a:extLst>
          </p:cNvPr>
          <p:cNvSpPr>
            <a:spLocks noGrp="1"/>
          </p:cNvSpPr>
          <p:nvPr>
            <p:ph type="title"/>
          </p:nvPr>
        </p:nvSpPr>
        <p:spPr>
          <a:xfrm>
            <a:off x="838200" y="89457"/>
            <a:ext cx="10515600" cy="1325563"/>
          </a:xfrm>
        </p:spPr>
        <p:txBody>
          <a:bodyPr/>
          <a:lstStyle/>
          <a:p>
            <a:r>
              <a:rPr lang="en-US" dirty="0"/>
              <a:t>RDO chains</a:t>
            </a:r>
          </a:p>
        </p:txBody>
      </p:sp>
      <p:sp>
        <p:nvSpPr>
          <p:cNvPr id="6" name="Rectangle 5">
            <a:extLst>
              <a:ext uri="{FF2B5EF4-FFF2-40B4-BE49-F238E27FC236}">
                <a16:creationId xmlns:a16="http://schemas.microsoft.com/office/drawing/2014/main" id="{E9B62EA5-EE44-4B8D-8755-C190BEBDC489}"/>
              </a:ext>
            </a:extLst>
          </p:cNvPr>
          <p:cNvSpPr/>
          <p:nvPr/>
        </p:nvSpPr>
        <p:spPr>
          <a:xfrm>
            <a:off x="1314794" y="1538287"/>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35B0A8E-6BF4-D700-ED32-552065A2A05B}"/>
              </a:ext>
            </a:extLst>
          </p:cNvPr>
          <p:cNvSpPr/>
          <p:nvPr/>
        </p:nvSpPr>
        <p:spPr>
          <a:xfrm>
            <a:off x="1499350" y="162363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8" name="Rectangle 7">
            <a:extLst>
              <a:ext uri="{FF2B5EF4-FFF2-40B4-BE49-F238E27FC236}">
                <a16:creationId xmlns:a16="http://schemas.microsoft.com/office/drawing/2014/main" id="{7AFA6734-EA96-4C9D-6D46-F0907F2A2FC0}"/>
              </a:ext>
            </a:extLst>
          </p:cNvPr>
          <p:cNvSpPr/>
          <p:nvPr/>
        </p:nvSpPr>
        <p:spPr>
          <a:xfrm>
            <a:off x="3085313"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10" name="Rectangle 9">
            <a:extLst>
              <a:ext uri="{FF2B5EF4-FFF2-40B4-BE49-F238E27FC236}">
                <a16:creationId xmlns:a16="http://schemas.microsoft.com/office/drawing/2014/main" id="{80E94ECE-5FCE-AF91-FE83-52CBBD5A51C5}"/>
              </a:ext>
            </a:extLst>
          </p:cNvPr>
          <p:cNvSpPr/>
          <p:nvPr/>
        </p:nvSpPr>
        <p:spPr>
          <a:xfrm>
            <a:off x="1314794" y="2311248"/>
            <a:ext cx="8279685" cy="5774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27498D4-6095-E405-8662-CE29B7FB95F5}"/>
              </a:ext>
            </a:extLst>
          </p:cNvPr>
          <p:cNvSpPr/>
          <p:nvPr/>
        </p:nvSpPr>
        <p:spPr>
          <a:xfrm>
            <a:off x="1499350"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12" name="Rectangle 11">
            <a:extLst>
              <a:ext uri="{FF2B5EF4-FFF2-40B4-BE49-F238E27FC236}">
                <a16:creationId xmlns:a16="http://schemas.microsoft.com/office/drawing/2014/main" id="{422E7CDD-9228-517D-165B-2C830DA6B0DA}"/>
              </a:ext>
            </a:extLst>
          </p:cNvPr>
          <p:cNvSpPr/>
          <p:nvPr/>
        </p:nvSpPr>
        <p:spPr>
          <a:xfrm>
            <a:off x="3085313"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SFP/Cu/Firefly</a:t>
            </a:r>
          </a:p>
        </p:txBody>
      </p:sp>
      <p:sp>
        <p:nvSpPr>
          <p:cNvPr id="14" name="Rectangle 13">
            <a:extLst>
              <a:ext uri="{FF2B5EF4-FFF2-40B4-BE49-F238E27FC236}">
                <a16:creationId xmlns:a16="http://schemas.microsoft.com/office/drawing/2014/main" id="{6766A1B5-AD9F-1A1F-03A6-AECA1E3F6D71}"/>
              </a:ext>
            </a:extLst>
          </p:cNvPr>
          <p:cNvSpPr/>
          <p:nvPr/>
        </p:nvSpPr>
        <p:spPr>
          <a:xfrm>
            <a:off x="1314794" y="3049448"/>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DF677D7-B7CF-8502-363A-86080B4F8CAB}"/>
              </a:ext>
            </a:extLst>
          </p:cNvPr>
          <p:cNvSpPr/>
          <p:nvPr/>
        </p:nvSpPr>
        <p:spPr>
          <a:xfrm>
            <a:off x="1499350"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ASIC</a:t>
            </a:r>
          </a:p>
        </p:txBody>
      </p:sp>
      <p:sp>
        <p:nvSpPr>
          <p:cNvPr id="16" name="Rectangle 15">
            <a:extLst>
              <a:ext uri="{FF2B5EF4-FFF2-40B4-BE49-F238E27FC236}">
                <a16:creationId xmlns:a16="http://schemas.microsoft.com/office/drawing/2014/main" id="{53F4CA91-BD50-2C44-A810-E078A32952A5}"/>
              </a:ext>
            </a:extLst>
          </p:cNvPr>
          <p:cNvSpPr/>
          <p:nvPr/>
        </p:nvSpPr>
        <p:spPr>
          <a:xfrm>
            <a:off x="4689692" y="311080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18" name="Rectangle 17">
            <a:extLst>
              <a:ext uri="{FF2B5EF4-FFF2-40B4-BE49-F238E27FC236}">
                <a16:creationId xmlns:a16="http://schemas.microsoft.com/office/drawing/2014/main" id="{55D8080E-4EB4-FDB8-3029-DE2D12DE0F1F}"/>
              </a:ext>
            </a:extLst>
          </p:cNvPr>
          <p:cNvSpPr/>
          <p:nvPr/>
        </p:nvSpPr>
        <p:spPr>
          <a:xfrm>
            <a:off x="7911357"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19" name="Rectangle 18">
            <a:extLst>
              <a:ext uri="{FF2B5EF4-FFF2-40B4-BE49-F238E27FC236}">
                <a16:creationId xmlns:a16="http://schemas.microsoft.com/office/drawing/2014/main" id="{ADCB9293-0763-947F-F4AD-93BE4E7F4845}"/>
              </a:ext>
            </a:extLst>
          </p:cNvPr>
          <p:cNvSpPr/>
          <p:nvPr/>
        </p:nvSpPr>
        <p:spPr>
          <a:xfrm>
            <a:off x="7921441" y="1625511"/>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0" name="Rectangle 19">
            <a:extLst>
              <a:ext uri="{FF2B5EF4-FFF2-40B4-BE49-F238E27FC236}">
                <a16:creationId xmlns:a16="http://schemas.microsoft.com/office/drawing/2014/main" id="{CD633323-6CF7-805C-60F0-DFA98B3EB9FB}"/>
              </a:ext>
            </a:extLst>
          </p:cNvPr>
          <p:cNvSpPr/>
          <p:nvPr/>
        </p:nvSpPr>
        <p:spPr>
          <a:xfrm>
            <a:off x="7921441" y="239118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1" name="Rectangle 20">
            <a:extLst>
              <a:ext uri="{FF2B5EF4-FFF2-40B4-BE49-F238E27FC236}">
                <a16:creationId xmlns:a16="http://schemas.microsoft.com/office/drawing/2014/main" id="{CB871EA6-5A9C-51E6-FCC5-BDEF941764CF}"/>
              </a:ext>
            </a:extLst>
          </p:cNvPr>
          <p:cNvSpPr/>
          <p:nvPr/>
        </p:nvSpPr>
        <p:spPr>
          <a:xfrm>
            <a:off x="5329207" y="3188930"/>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VTRX+</a:t>
            </a:r>
            <a:endParaRPr lang="en-US" dirty="0"/>
          </a:p>
        </p:txBody>
      </p:sp>
      <p:sp>
        <p:nvSpPr>
          <p:cNvPr id="22" name="Rectangle 21">
            <a:extLst>
              <a:ext uri="{FF2B5EF4-FFF2-40B4-BE49-F238E27FC236}">
                <a16:creationId xmlns:a16="http://schemas.microsoft.com/office/drawing/2014/main" id="{F1773E01-B847-9847-874F-358E84A9EF45}"/>
              </a:ext>
            </a:extLst>
          </p:cNvPr>
          <p:cNvSpPr/>
          <p:nvPr/>
        </p:nvSpPr>
        <p:spPr>
          <a:xfrm>
            <a:off x="1314794" y="376261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6F58DAE-E36B-EFBF-0105-7BA451C812C1}"/>
              </a:ext>
            </a:extLst>
          </p:cNvPr>
          <p:cNvSpPr/>
          <p:nvPr/>
        </p:nvSpPr>
        <p:spPr>
          <a:xfrm>
            <a:off x="1499350" y="385464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25" name="Rectangle 24">
            <a:extLst>
              <a:ext uri="{FF2B5EF4-FFF2-40B4-BE49-F238E27FC236}">
                <a16:creationId xmlns:a16="http://schemas.microsoft.com/office/drawing/2014/main" id="{1D934E23-B3F7-F300-EB6E-AF098F501D57}"/>
              </a:ext>
            </a:extLst>
          </p:cNvPr>
          <p:cNvSpPr/>
          <p:nvPr/>
        </p:nvSpPr>
        <p:spPr>
          <a:xfrm>
            <a:off x="7911357" y="385351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27" name="Rectangle 26">
            <a:extLst>
              <a:ext uri="{FF2B5EF4-FFF2-40B4-BE49-F238E27FC236}">
                <a16:creationId xmlns:a16="http://schemas.microsoft.com/office/drawing/2014/main" id="{B963594E-3068-0901-A33C-4A693F9B4496}"/>
              </a:ext>
            </a:extLst>
          </p:cNvPr>
          <p:cNvSpPr/>
          <p:nvPr/>
        </p:nvSpPr>
        <p:spPr>
          <a:xfrm>
            <a:off x="7911357" y="3954367"/>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28" name="Rectangle 27">
            <a:extLst>
              <a:ext uri="{FF2B5EF4-FFF2-40B4-BE49-F238E27FC236}">
                <a16:creationId xmlns:a16="http://schemas.microsoft.com/office/drawing/2014/main" id="{6B927217-E564-5F82-5FC7-4DFF3AF959F8}"/>
              </a:ext>
            </a:extLst>
          </p:cNvPr>
          <p:cNvSpPr/>
          <p:nvPr/>
        </p:nvSpPr>
        <p:spPr>
          <a:xfrm>
            <a:off x="3085313" y="385464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34" name="Rectangle 33">
            <a:extLst>
              <a:ext uri="{FF2B5EF4-FFF2-40B4-BE49-F238E27FC236}">
                <a16:creationId xmlns:a16="http://schemas.microsoft.com/office/drawing/2014/main" id="{6A16ADD9-6315-5FC3-C6B8-C3BD8B46D9E4}"/>
              </a:ext>
            </a:extLst>
          </p:cNvPr>
          <p:cNvSpPr/>
          <p:nvPr/>
        </p:nvSpPr>
        <p:spPr>
          <a:xfrm>
            <a:off x="1314794" y="4484781"/>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581DA70-1BE7-3EA7-E314-DD704B9BBE9B}"/>
              </a:ext>
            </a:extLst>
          </p:cNvPr>
          <p:cNvSpPr/>
          <p:nvPr/>
        </p:nvSpPr>
        <p:spPr>
          <a:xfrm>
            <a:off x="1499350" y="457681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FLASH ADC</a:t>
            </a:r>
          </a:p>
        </p:txBody>
      </p:sp>
      <p:sp>
        <p:nvSpPr>
          <p:cNvPr id="36" name="Rectangle 35">
            <a:extLst>
              <a:ext uri="{FF2B5EF4-FFF2-40B4-BE49-F238E27FC236}">
                <a16:creationId xmlns:a16="http://schemas.microsoft.com/office/drawing/2014/main" id="{A1D973DB-EFBE-957A-228B-30675B8D8F46}"/>
              </a:ext>
            </a:extLst>
          </p:cNvPr>
          <p:cNvSpPr/>
          <p:nvPr/>
        </p:nvSpPr>
        <p:spPr>
          <a:xfrm>
            <a:off x="7911357" y="457568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37" name="Rectangle 36">
            <a:extLst>
              <a:ext uri="{FF2B5EF4-FFF2-40B4-BE49-F238E27FC236}">
                <a16:creationId xmlns:a16="http://schemas.microsoft.com/office/drawing/2014/main" id="{C46DF79B-A8FD-0C34-EF28-5A016A799C58}"/>
              </a:ext>
            </a:extLst>
          </p:cNvPr>
          <p:cNvSpPr/>
          <p:nvPr/>
        </p:nvSpPr>
        <p:spPr>
          <a:xfrm>
            <a:off x="7911357" y="4676535"/>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38" name="Rectangle 37">
            <a:extLst>
              <a:ext uri="{FF2B5EF4-FFF2-40B4-BE49-F238E27FC236}">
                <a16:creationId xmlns:a16="http://schemas.microsoft.com/office/drawing/2014/main" id="{99741666-D640-FD86-183F-543751DD22CF}"/>
              </a:ext>
            </a:extLst>
          </p:cNvPr>
          <p:cNvSpPr/>
          <p:nvPr/>
        </p:nvSpPr>
        <p:spPr>
          <a:xfrm>
            <a:off x="3085313" y="457681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FPP/Cu/Firefly</a:t>
            </a:r>
          </a:p>
        </p:txBody>
      </p:sp>
      <p:sp>
        <p:nvSpPr>
          <p:cNvPr id="39" name="Rectangle 38">
            <a:extLst>
              <a:ext uri="{FF2B5EF4-FFF2-40B4-BE49-F238E27FC236}">
                <a16:creationId xmlns:a16="http://schemas.microsoft.com/office/drawing/2014/main" id="{1689ABB2-57B7-322C-1DB9-2AB7C31EE024}"/>
              </a:ext>
            </a:extLst>
          </p:cNvPr>
          <p:cNvSpPr/>
          <p:nvPr/>
        </p:nvSpPr>
        <p:spPr>
          <a:xfrm>
            <a:off x="1314794" y="516002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14AF3BC6-E0AF-B1E0-2EAA-9E475E10074D}"/>
              </a:ext>
            </a:extLst>
          </p:cNvPr>
          <p:cNvSpPr/>
          <p:nvPr/>
        </p:nvSpPr>
        <p:spPr>
          <a:xfrm>
            <a:off x="1499350" y="525205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Discrete/ASIC</a:t>
            </a:r>
          </a:p>
        </p:txBody>
      </p:sp>
      <p:sp>
        <p:nvSpPr>
          <p:cNvPr id="41" name="Rectangle 40">
            <a:extLst>
              <a:ext uri="{FF2B5EF4-FFF2-40B4-BE49-F238E27FC236}">
                <a16:creationId xmlns:a16="http://schemas.microsoft.com/office/drawing/2014/main" id="{8A83AB05-C427-FFFE-1014-1C3816C0559F}"/>
              </a:ext>
            </a:extLst>
          </p:cNvPr>
          <p:cNvSpPr/>
          <p:nvPr/>
        </p:nvSpPr>
        <p:spPr>
          <a:xfrm>
            <a:off x="7911357"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44" name="Rectangle 43">
            <a:extLst>
              <a:ext uri="{FF2B5EF4-FFF2-40B4-BE49-F238E27FC236}">
                <a16:creationId xmlns:a16="http://schemas.microsoft.com/office/drawing/2014/main" id="{94651BEE-E18D-5E8A-D35D-735B9580E67F}"/>
              </a:ext>
            </a:extLst>
          </p:cNvPr>
          <p:cNvSpPr/>
          <p:nvPr/>
        </p:nvSpPr>
        <p:spPr>
          <a:xfrm>
            <a:off x="6330388"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5" name="Rectangle 44">
            <a:extLst>
              <a:ext uri="{FF2B5EF4-FFF2-40B4-BE49-F238E27FC236}">
                <a16:creationId xmlns:a16="http://schemas.microsoft.com/office/drawing/2014/main" id="{201C795F-884E-4651-6815-355F0CAC349B}"/>
              </a:ext>
            </a:extLst>
          </p:cNvPr>
          <p:cNvSpPr/>
          <p:nvPr/>
        </p:nvSpPr>
        <p:spPr>
          <a:xfrm>
            <a:off x="6976627" y="1690848"/>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46" name="Rectangle 45">
            <a:extLst>
              <a:ext uri="{FF2B5EF4-FFF2-40B4-BE49-F238E27FC236}">
                <a16:creationId xmlns:a16="http://schemas.microsoft.com/office/drawing/2014/main" id="{52E78A08-FAF1-3516-2EF4-5BC18EE3DC72}"/>
              </a:ext>
            </a:extLst>
          </p:cNvPr>
          <p:cNvSpPr/>
          <p:nvPr/>
        </p:nvSpPr>
        <p:spPr>
          <a:xfrm>
            <a:off x="6330388" y="238626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7" name="Rectangle 46">
            <a:extLst>
              <a:ext uri="{FF2B5EF4-FFF2-40B4-BE49-F238E27FC236}">
                <a16:creationId xmlns:a16="http://schemas.microsoft.com/office/drawing/2014/main" id="{9D66B65A-BCDC-1F8D-2534-4A6C4E3ADEA3}"/>
              </a:ext>
            </a:extLst>
          </p:cNvPr>
          <p:cNvSpPr/>
          <p:nvPr/>
        </p:nvSpPr>
        <p:spPr>
          <a:xfrm>
            <a:off x="6969903" y="2464393"/>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0" name="Rectangle 49">
            <a:extLst>
              <a:ext uri="{FF2B5EF4-FFF2-40B4-BE49-F238E27FC236}">
                <a16:creationId xmlns:a16="http://schemas.microsoft.com/office/drawing/2014/main" id="{1E95327F-A223-20E4-06B8-C22CEB0C3089}"/>
              </a:ext>
            </a:extLst>
          </p:cNvPr>
          <p:cNvSpPr/>
          <p:nvPr/>
        </p:nvSpPr>
        <p:spPr>
          <a:xfrm>
            <a:off x="4686260"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51" name="Rectangle 50">
            <a:extLst>
              <a:ext uri="{FF2B5EF4-FFF2-40B4-BE49-F238E27FC236}">
                <a16:creationId xmlns:a16="http://schemas.microsoft.com/office/drawing/2014/main" id="{688366B8-1071-96D1-F08D-D472CFA061F9}"/>
              </a:ext>
            </a:extLst>
          </p:cNvPr>
          <p:cNvSpPr/>
          <p:nvPr/>
        </p:nvSpPr>
        <p:spPr>
          <a:xfrm>
            <a:off x="5325775" y="5329049"/>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3" name="TextBox 52">
            <a:extLst>
              <a:ext uri="{FF2B5EF4-FFF2-40B4-BE49-F238E27FC236}">
                <a16:creationId xmlns:a16="http://schemas.microsoft.com/office/drawing/2014/main" id="{990C2B18-C23B-DCBA-5627-01782E98AA3A}"/>
              </a:ext>
            </a:extLst>
          </p:cNvPr>
          <p:cNvSpPr txBox="1"/>
          <p:nvPr/>
        </p:nvSpPr>
        <p:spPr>
          <a:xfrm>
            <a:off x="9755162" y="3219491"/>
            <a:ext cx="583814" cy="246221"/>
          </a:xfrm>
          <a:prstGeom prst="rect">
            <a:avLst/>
          </a:prstGeom>
          <a:noFill/>
        </p:spPr>
        <p:txBody>
          <a:bodyPr wrap="none" rtlCol="0">
            <a:spAutoFit/>
          </a:bodyPr>
          <a:lstStyle/>
          <a:p>
            <a:r>
              <a:rPr lang="en-US" sz="1000" dirty="0"/>
              <a:t>ALCOR</a:t>
            </a:r>
          </a:p>
        </p:txBody>
      </p:sp>
      <p:sp>
        <p:nvSpPr>
          <p:cNvPr id="54" name="TextBox 53">
            <a:extLst>
              <a:ext uri="{FF2B5EF4-FFF2-40B4-BE49-F238E27FC236}">
                <a16:creationId xmlns:a16="http://schemas.microsoft.com/office/drawing/2014/main" id="{B3613E1B-25E8-0878-837F-4757990F485B}"/>
              </a:ext>
            </a:extLst>
          </p:cNvPr>
          <p:cNvSpPr txBox="1"/>
          <p:nvPr/>
        </p:nvSpPr>
        <p:spPr>
          <a:xfrm>
            <a:off x="9779035" y="1716939"/>
            <a:ext cx="814647" cy="246221"/>
          </a:xfrm>
          <a:prstGeom prst="rect">
            <a:avLst/>
          </a:prstGeom>
          <a:noFill/>
        </p:spPr>
        <p:txBody>
          <a:bodyPr wrap="none" rtlCol="0">
            <a:spAutoFit/>
          </a:bodyPr>
          <a:lstStyle/>
          <a:p>
            <a:r>
              <a:rPr lang="en-US" sz="1000" dirty="0"/>
              <a:t>SVT, SALSA</a:t>
            </a:r>
          </a:p>
        </p:txBody>
      </p:sp>
      <p:sp>
        <p:nvSpPr>
          <p:cNvPr id="55" name="TextBox 54">
            <a:extLst>
              <a:ext uri="{FF2B5EF4-FFF2-40B4-BE49-F238E27FC236}">
                <a16:creationId xmlns:a16="http://schemas.microsoft.com/office/drawing/2014/main" id="{16C0FBF1-EFBE-EB50-14F4-F6E88AD1D4C2}"/>
              </a:ext>
            </a:extLst>
          </p:cNvPr>
          <p:cNvSpPr txBox="1"/>
          <p:nvPr/>
        </p:nvSpPr>
        <p:spPr>
          <a:xfrm>
            <a:off x="9755727" y="2433846"/>
            <a:ext cx="766557" cy="246221"/>
          </a:xfrm>
          <a:prstGeom prst="rect">
            <a:avLst/>
          </a:prstGeom>
          <a:noFill/>
        </p:spPr>
        <p:txBody>
          <a:bodyPr wrap="none" rtlCol="0">
            <a:spAutoFit/>
          </a:bodyPr>
          <a:lstStyle/>
          <a:p>
            <a:r>
              <a:rPr lang="en-US" sz="1000" dirty="0"/>
              <a:t>CALOROC</a:t>
            </a:r>
          </a:p>
        </p:txBody>
      </p:sp>
      <p:sp>
        <p:nvSpPr>
          <p:cNvPr id="56" name="TextBox 55">
            <a:extLst>
              <a:ext uri="{FF2B5EF4-FFF2-40B4-BE49-F238E27FC236}">
                <a16:creationId xmlns:a16="http://schemas.microsoft.com/office/drawing/2014/main" id="{60B98488-909F-C361-7278-27E0FB1E7D45}"/>
              </a:ext>
            </a:extLst>
          </p:cNvPr>
          <p:cNvSpPr txBox="1"/>
          <p:nvPr/>
        </p:nvSpPr>
        <p:spPr>
          <a:xfrm>
            <a:off x="9755162" y="3898271"/>
            <a:ext cx="990977" cy="246221"/>
          </a:xfrm>
          <a:prstGeom prst="rect">
            <a:avLst/>
          </a:prstGeom>
          <a:noFill/>
        </p:spPr>
        <p:txBody>
          <a:bodyPr wrap="none" rtlCol="0">
            <a:spAutoFit/>
          </a:bodyPr>
          <a:lstStyle/>
          <a:p>
            <a:r>
              <a:rPr lang="en-US" sz="1000" dirty="0"/>
              <a:t>EICROC/FCFD</a:t>
            </a:r>
          </a:p>
        </p:txBody>
      </p:sp>
      <p:sp>
        <p:nvSpPr>
          <p:cNvPr id="57" name="TextBox 56">
            <a:extLst>
              <a:ext uri="{FF2B5EF4-FFF2-40B4-BE49-F238E27FC236}">
                <a16:creationId xmlns:a16="http://schemas.microsoft.com/office/drawing/2014/main" id="{3259F06B-0957-8CF4-0A17-C71EC889C404}"/>
              </a:ext>
            </a:extLst>
          </p:cNvPr>
          <p:cNvSpPr txBox="1"/>
          <p:nvPr/>
        </p:nvSpPr>
        <p:spPr>
          <a:xfrm>
            <a:off x="9722841" y="4632020"/>
            <a:ext cx="946093" cy="246221"/>
          </a:xfrm>
          <a:prstGeom prst="rect">
            <a:avLst/>
          </a:prstGeom>
          <a:noFill/>
        </p:spPr>
        <p:txBody>
          <a:bodyPr wrap="none" rtlCol="0">
            <a:spAutoFit/>
          </a:bodyPr>
          <a:lstStyle/>
          <a:p>
            <a:r>
              <a:rPr lang="en-US" sz="1000" dirty="0"/>
              <a:t>Direct Photon</a:t>
            </a:r>
          </a:p>
        </p:txBody>
      </p:sp>
      <p:sp>
        <p:nvSpPr>
          <p:cNvPr id="58" name="TextBox 57">
            <a:extLst>
              <a:ext uri="{FF2B5EF4-FFF2-40B4-BE49-F238E27FC236}">
                <a16:creationId xmlns:a16="http://schemas.microsoft.com/office/drawing/2014/main" id="{4A18C787-DF10-10FE-5F31-414D885AFA10}"/>
              </a:ext>
            </a:extLst>
          </p:cNvPr>
          <p:cNvSpPr txBox="1"/>
          <p:nvPr/>
        </p:nvSpPr>
        <p:spPr>
          <a:xfrm>
            <a:off x="9722276" y="5349276"/>
            <a:ext cx="2077813" cy="246221"/>
          </a:xfrm>
          <a:prstGeom prst="rect">
            <a:avLst/>
          </a:prstGeom>
          <a:noFill/>
        </p:spPr>
        <p:txBody>
          <a:bodyPr wrap="none" rtlCol="0">
            <a:spAutoFit/>
          </a:bodyPr>
          <a:lstStyle/>
          <a:p>
            <a:r>
              <a:rPr lang="en-US" sz="1000" dirty="0"/>
              <a:t>Discrete ECAL’s, </a:t>
            </a:r>
            <a:r>
              <a:rPr lang="en-US" sz="1000" dirty="0" err="1"/>
              <a:t>Astropix</a:t>
            </a:r>
            <a:r>
              <a:rPr lang="en-US" sz="1000" dirty="0"/>
              <a:t>, </a:t>
            </a:r>
            <a:r>
              <a:rPr lang="en-US" sz="1000" dirty="0" err="1"/>
              <a:t>Timepix</a:t>
            </a:r>
            <a:endParaRPr lang="en-US" sz="1000" dirty="0"/>
          </a:p>
        </p:txBody>
      </p:sp>
      <p:sp>
        <p:nvSpPr>
          <p:cNvPr id="59" name="TextBox 58">
            <a:extLst>
              <a:ext uri="{FF2B5EF4-FFF2-40B4-BE49-F238E27FC236}">
                <a16:creationId xmlns:a16="http://schemas.microsoft.com/office/drawing/2014/main" id="{4C8543A0-097C-727E-F134-0D6202AE27AA}"/>
              </a:ext>
            </a:extLst>
          </p:cNvPr>
          <p:cNvSpPr txBox="1"/>
          <p:nvPr/>
        </p:nvSpPr>
        <p:spPr>
          <a:xfrm>
            <a:off x="668385" y="1702229"/>
            <a:ext cx="596638" cy="246221"/>
          </a:xfrm>
          <a:prstGeom prst="rect">
            <a:avLst/>
          </a:prstGeom>
          <a:noFill/>
        </p:spPr>
        <p:txBody>
          <a:bodyPr wrap="none" rtlCol="0">
            <a:spAutoFit/>
          </a:bodyPr>
          <a:lstStyle/>
          <a:p>
            <a:r>
              <a:rPr lang="en-US" sz="1000" dirty="0"/>
              <a:t>40 MHz</a:t>
            </a:r>
          </a:p>
        </p:txBody>
      </p:sp>
      <p:sp>
        <p:nvSpPr>
          <p:cNvPr id="60" name="TextBox 59">
            <a:extLst>
              <a:ext uri="{FF2B5EF4-FFF2-40B4-BE49-F238E27FC236}">
                <a16:creationId xmlns:a16="http://schemas.microsoft.com/office/drawing/2014/main" id="{CC2F3A21-C93C-0A1D-7CDD-9754C86C504E}"/>
              </a:ext>
            </a:extLst>
          </p:cNvPr>
          <p:cNvSpPr txBox="1"/>
          <p:nvPr/>
        </p:nvSpPr>
        <p:spPr>
          <a:xfrm>
            <a:off x="668385" y="2476851"/>
            <a:ext cx="596638" cy="246221"/>
          </a:xfrm>
          <a:prstGeom prst="rect">
            <a:avLst/>
          </a:prstGeom>
          <a:noFill/>
        </p:spPr>
        <p:txBody>
          <a:bodyPr wrap="none" rtlCol="0">
            <a:spAutoFit/>
          </a:bodyPr>
          <a:lstStyle/>
          <a:p>
            <a:r>
              <a:rPr lang="en-US" sz="1000" dirty="0"/>
              <a:t>40 MHz</a:t>
            </a:r>
          </a:p>
        </p:txBody>
      </p:sp>
      <p:sp>
        <p:nvSpPr>
          <p:cNvPr id="61" name="TextBox 60">
            <a:extLst>
              <a:ext uri="{FF2B5EF4-FFF2-40B4-BE49-F238E27FC236}">
                <a16:creationId xmlns:a16="http://schemas.microsoft.com/office/drawing/2014/main" id="{0830B3F7-649B-A49D-EAD9-35658096BDAC}"/>
              </a:ext>
            </a:extLst>
          </p:cNvPr>
          <p:cNvSpPr txBox="1"/>
          <p:nvPr/>
        </p:nvSpPr>
        <p:spPr>
          <a:xfrm>
            <a:off x="621975" y="3214531"/>
            <a:ext cx="665567" cy="246221"/>
          </a:xfrm>
          <a:prstGeom prst="rect">
            <a:avLst/>
          </a:prstGeom>
          <a:noFill/>
        </p:spPr>
        <p:txBody>
          <a:bodyPr wrap="none" rtlCol="0">
            <a:spAutoFit/>
          </a:bodyPr>
          <a:lstStyle/>
          <a:p>
            <a:r>
              <a:rPr lang="en-US" sz="1000" dirty="0"/>
              <a:t>100 MHz</a:t>
            </a:r>
          </a:p>
        </p:txBody>
      </p:sp>
      <p:sp>
        <p:nvSpPr>
          <p:cNvPr id="62" name="TextBox 61">
            <a:extLst>
              <a:ext uri="{FF2B5EF4-FFF2-40B4-BE49-F238E27FC236}">
                <a16:creationId xmlns:a16="http://schemas.microsoft.com/office/drawing/2014/main" id="{6C39B3AA-05C5-9B33-2621-B875FC69102E}"/>
              </a:ext>
            </a:extLst>
          </p:cNvPr>
          <p:cNvSpPr txBox="1"/>
          <p:nvPr/>
        </p:nvSpPr>
        <p:spPr>
          <a:xfrm>
            <a:off x="645463" y="3928217"/>
            <a:ext cx="596638" cy="246221"/>
          </a:xfrm>
          <a:prstGeom prst="rect">
            <a:avLst/>
          </a:prstGeom>
          <a:noFill/>
        </p:spPr>
        <p:txBody>
          <a:bodyPr wrap="none" rtlCol="0">
            <a:spAutoFit/>
          </a:bodyPr>
          <a:lstStyle/>
          <a:p>
            <a:r>
              <a:rPr lang="en-US" sz="1000" dirty="0"/>
              <a:t>40 MHz</a:t>
            </a:r>
          </a:p>
        </p:txBody>
      </p:sp>
      <p:sp>
        <p:nvSpPr>
          <p:cNvPr id="63" name="TextBox 62">
            <a:extLst>
              <a:ext uri="{FF2B5EF4-FFF2-40B4-BE49-F238E27FC236}">
                <a16:creationId xmlns:a16="http://schemas.microsoft.com/office/drawing/2014/main" id="{28215FDD-195F-D135-7525-9621FB755542}"/>
              </a:ext>
            </a:extLst>
          </p:cNvPr>
          <p:cNvSpPr txBox="1"/>
          <p:nvPr/>
        </p:nvSpPr>
        <p:spPr>
          <a:xfrm>
            <a:off x="579019" y="4653551"/>
            <a:ext cx="665567" cy="246221"/>
          </a:xfrm>
          <a:prstGeom prst="rect">
            <a:avLst/>
          </a:prstGeom>
          <a:noFill/>
        </p:spPr>
        <p:txBody>
          <a:bodyPr wrap="none" rtlCol="0">
            <a:spAutoFit/>
          </a:bodyPr>
          <a:lstStyle/>
          <a:p>
            <a:r>
              <a:rPr lang="en-US" sz="1000" dirty="0"/>
              <a:t>200 MHz</a:t>
            </a:r>
          </a:p>
        </p:txBody>
      </p:sp>
      <p:sp>
        <p:nvSpPr>
          <p:cNvPr id="64" name="TextBox 63">
            <a:extLst>
              <a:ext uri="{FF2B5EF4-FFF2-40B4-BE49-F238E27FC236}">
                <a16:creationId xmlns:a16="http://schemas.microsoft.com/office/drawing/2014/main" id="{84622314-E049-B22B-468C-D1C2CA4E1853}"/>
              </a:ext>
            </a:extLst>
          </p:cNvPr>
          <p:cNvSpPr txBox="1"/>
          <p:nvPr/>
        </p:nvSpPr>
        <p:spPr>
          <a:xfrm>
            <a:off x="599456" y="5354385"/>
            <a:ext cx="665567" cy="246221"/>
          </a:xfrm>
          <a:prstGeom prst="rect">
            <a:avLst/>
          </a:prstGeom>
          <a:noFill/>
        </p:spPr>
        <p:txBody>
          <a:bodyPr wrap="none" rtlCol="0">
            <a:spAutoFit/>
          </a:bodyPr>
          <a:lstStyle/>
          <a:p>
            <a:r>
              <a:rPr lang="en-US" sz="1000" dirty="0"/>
              <a:t>100 MHz</a:t>
            </a:r>
          </a:p>
        </p:txBody>
      </p:sp>
      <p:cxnSp>
        <p:nvCxnSpPr>
          <p:cNvPr id="66" name="Straight Connector 65">
            <a:extLst>
              <a:ext uri="{FF2B5EF4-FFF2-40B4-BE49-F238E27FC236}">
                <a16:creationId xmlns:a16="http://schemas.microsoft.com/office/drawing/2014/main" id="{235A716C-27EE-A2A2-9A1B-2ADD8A743413}"/>
              </a:ext>
            </a:extLst>
          </p:cNvPr>
          <p:cNvCxnSpPr>
            <a:cxnSpLocks/>
          </p:cNvCxnSpPr>
          <p:nvPr/>
        </p:nvCxnSpPr>
        <p:spPr>
          <a:xfrm>
            <a:off x="6246167" y="1321680"/>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67" name="TextBox 66">
            <a:extLst>
              <a:ext uri="{FF2B5EF4-FFF2-40B4-BE49-F238E27FC236}">
                <a16:creationId xmlns:a16="http://schemas.microsoft.com/office/drawing/2014/main" id="{A02CD1CE-64F1-BD49-3A23-F4475FEBE16C}"/>
              </a:ext>
            </a:extLst>
          </p:cNvPr>
          <p:cNvSpPr txBox="1"/>
          <p:nvPr/>
        </p:nvSpPr>
        <p:spPr>
          <a:xfrm>
            <a:off x="4752318" y="1039302"/>
            <a:ext cx="862737" cy="246221"/>
          </a:xfrm>
          <a:prstGeom prst="rect">
            <a:avLst/>
          </a:prstGeom>
          <a:noFill/>
        </p:spPr>
        <p:txBody>
          <a:bodyPr wrap="none" rtlCol="0">
            <a:spAutoFit/>
          </a:bodyPr>
          <a:lstStyle/>
          <a:p>
            <a:r>
              <a:rPr lang="en-US" sz="1000" dirty="0"/>
              <a:t>On Detector</a:t>
            </a:r>
          </a:p>
        </p:txBody>
      </p:sp>
      <p:sp>
        <p:nvSpPr>
          <p:cNvPr id="68" name="TextBox 67">
            <a:extLst>
              <a:ext uri="{FF2B5EF4-FFF2-40B4-BE49-F238E27FC236}">
                <a16:creationId xmlns:a16="http://schemas.microsoft.com/office/drawing/2014/main" id="{0C009D84-EE1D-38F6-016F-2780DDEDA378}"/>
              </a:ext>
            </a:extLst>
          </p:cNvPr>
          <p:cNvSpPr txBox="1"/>
          <p:nvPr/>
        </p:nvSpPr>
        <p:spPr>
          <a:xfrm>
            <a:off x="7418449" y="1033841"/>
            <a:ext cx="869149" cy="246221"/>
          </a:xfrm>
          <a:prstGeom prst="rect">
            <a:avLst/>
          </a:prstGeom>
          <a:noFill/>
        </p:spPr>
        <p:txBody>
          <a:bodyPr wrap="none" rtlCol="0">
            <a:spAutoFit/>
          </a:bodyPr>
          <a:lstStyle/>
          <a:p>
            <a:r>
              <a:rPr lang="en-US" sz="1000" dirty="0"/>
              <a:t>Off Detector</a:t>
            </a:r>
          </a:p>
        </p:txBody>
      </p:sp>
      <p:cxnSp>
        <p:nvCxnSpPr>
          <p:cNvPr id="71" name="Straight Connector 70">
            <a:extLst>
              <a:ext uri="{FF2B5EF4-FFF2-40B4-BE49-F238E27FC236}">
                <a16:creationId xmlns:a16="http://schemas.microsoft.com/office/drawing/2014/main" id="{DD8D6BA6-8981-AD88-2C38-AFAACA8D959F}"/>
              </a:ext>
            </a:extLst>
          </p:cNvPr>
          <p:cNvCxnSpPr>
            <a:cxnSpLocks/>
          </p:cNvCxnSpPr>
          <p:nvPr/>
        </p:nvCxnSpPr>
        <p:spPr>
          <a:xfrm>
            <a:off x="4623558" y="1280062"/>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9" name="Rectangle 8">
            <a:extLst>
              <a:ext uri="{FF2B5EF4-FFF2-40B4-BE49-F238E27FC236}">
                <a16:creationId xmlns:a16="http://schemas.microsoft.com/office/drawing/2014/main" id="{6A6C6B36-BD03-E063-B5F2-698323657743}"/>
              </a:ext>
            </a:extLst>
          </p:cNvPr>
          <p:cNvSpPr/>
          <p:nvPr/>
        </p:nvSpPr>
        <p:spPr>
          <a:xfrm>
            <a:off x="517476" y="2981043"/>
            <a:ext cx="5981700" cy="3740431"/>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200" dirty="0">
                <a:solidFill>
                  <a:schemeClr val="tx1"/>
                </a:solidFill>
              </a:rPr>
              <a:t>MPGDs / CALOROC:       </a:t>
            </a:r>
          </a:p>
          <a:p>
            <a:endParaRPr lang="en-US" sz="1200" dirty="0">
              <a:solidFill>
                <a:schemeClr val="tx1"/>
              </a:solidFill>
            </a:endParaRPr>
          </a:p>
          <a:p>
            <a:pPr marL="171450" indent="-171450">
              <a:buFont typeface="Arial" panose="020B0604020202020204" pitchFamily="34" charset="0"/>
              <a:buChar char="•"/>
            </a:pPr>
            <a:r>
              <a:rPr lang="en-US" sz="1200" dirty="0">
                <a:solidFill>
                  <a:schemeClr val="tx1"/>
                </a:solidFill>
              </a:rPr>
              <a:t>1 RDO </a:t>
            </a:r>
            <a:r>
              <a:rPr lang="en-US" sz="1200" dirty="0">
                <a:solidFill>
                  <a:schemeClr val="tx1"/>
                </a:solidFill>
                <a:sym typeface="Wingdings" panose="05000000000000000000" pitchFamily="2" charset="2"/>
              </a:rPr>
              <a:t> 4 FEB (1 VTRX+ / 1 </a:t>
            </a:r>
            <a:r>
              <a:rPr lang="en-US" sz="1200" dirty="0" err="1">
                <a:solidFill>
                  <a:schemeClr val="tx1"/>
                </a:solidFill>
                <a:sym typeface="Wingdings" panose="05000000000000000000" pitchFamily="2" charset="2"/>
              </a:rPr>
              <a:t>lpGBT</a:t>
            </a:r>
            <a:r>
              <a:rPr lang="en-US" sz="1200" dirty="0">
                <a:solidFill>
                  <a:schemeClr val="tx1"/>
                </a:solidFill>
                <a:sym typeface="Wingdings" panose="05000000000000000000" pitchFamily="2" charset="2"/>
              </a:rPr>
              <a:t> /</a:t>
            </a:r>
            <a:r>
              <a:rPr lang="en-US" sz="1200" dirty="0">
                <a:solidFill>
                  <a:schemeClr val="tx1"/>
                </a:solidFill>
              </a:rPr>
              <a:t> 4 ASICs)</a:t>
            </a:r>
          </a:p>
          <a:p>
            <a:pPr marL="171450" indent="-171450">
              <a:buFont typeface="Arial" panose="020B0604020202020204" pitchFamily="34" charset="0"/>
              <a:buChar char="•"/>
            </a:pPr>
            <a:r>
              <a:rPr lang="en-US" sz="1200" dirty="0">
                <a:solidFill>
                  <a:schemeClr val="tx1"/>
                </a:solidFill>
              </a:rPr>
              <a:t>320 MB/s  downlink  per ASIC </a:t>
            </a:r>
            <a:r>
              <a:rPr lang="en-US" sz="1200" dirty="0">
                <a:solidFill>
                  <a:schemeClr val="tx1"/>
                </a:solidFill>
                <a:sym typeface="Wingdings" panose="05000000000000000000" pitchFamily="2" charset="2"/>
              </a:rPr>
              <a:t> 8 bits / 40 MHz clock</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1.28 Gb/sec for </a:t>
            </a:r>
            <a:r>
              <a:rPr lang="en-US" sz="1200" dirty="0" err="1">
                <a:solidFill>
                  <a:schemeClr val="tx1"/>
                </a:solidFill>
                <a:sym typeface="Wingdings" panose="05000000000000000000" pitchFamily="2" charset="2"/>
              </a:rPr>
              <a:t>lpGBT</a:t>
            </a:r>
            <a:r>
              <a:rPr lang="en-US" sz="1200" dirty="0">
                <a:solidFill>
                  <a:schemeClr val="tx1"/>
                </a:solidFill>
                <a:sym typeface="Wingdings" panose="05000000000000000000" pitchFamily="2" charset="2"/>
              </a:rPr>
              <a:t> downlink to ASICs</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5.12 GB/sec for DAM downlink to RDO    (MAX supported by VTRX+ w/no radiation)</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Under these assumptions RDO has independent control over fast commands to each ASIC</a:t>
            </a:r>
          </a:p>
          <a:p>
            <a:endParaRPr lang="en-US" sz="1200" dirty="0">
              <a:solidFill>
                <a:schemeClr val="tx1"/>
              </a:solidFill>
              <a:sym typeface="Wingdings" panose="05000000000000000000" pitchFamily="2" charset="2"/>
            </a:endParaRPr>
          </a:p>
          <a:p>
            <a:r>
              <a:rPr lang="en-US" sz="1200" dirty="0">
                <a:solidFill>
                  <a:schemeClr val="tx1"/>
                </a:solidFill>
                <a:sym typeface="Wingdings" panose="05000000000000000000" pitchFamily="2" charset="2"/>
              </a:rPr>
              <a:t>SVT:                    </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1 RDO  1 </a:t>
            </a:r>
            <a:r>
              <a:rPr lang="en-US" sz="1200" dirty="0" err="1">
                <a:solidFill>
                  <a:schemeClr val="tx1"/>
                </a:solidFill>
                <a:sym typeface="Wingdings" panose="05000000000000000000" pitchFamily="2" charset="2"/>
              </a:rPr>
              <a:t>lpGBT</a:t>
            </a:r>
            <a:r>
              <a:rPr lang="en-US" sz="1200" dirty="0">
                <a:solidFill>
                  <a:schemeClr val="tx1"/>
                </a:solidFill>
                <a:sym typeface="Wingdings" panose="05000000000000000000" pitchFamily="2" charset="2"/>
              </a:rPr>
              <a:t> in SC path   (large number in uplink path  avg ~ 9 VTRX+ x 4 TX fiber = 36 uplink fiber/RDO)</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Do not know how fast commands map to SVT readout windows, I’m not sure fast command / 40 MHz clock makes sense but there is a mechanism for synchronizing readout windows. </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Rate for masking pixels / setting thresholds is certainly an important point given huge number of pixels.  (Each </a:t>
            </a:r>
            <a:r>
              <a:rPr lang="en-US" sz="1200" dirty="0" err="1">
                <a:solidFill>
                  <a:schemeClr val="tx1"/>
                </a:solidFill>
                <a:sym typeface="Wingdings" panose="05000000000000000000" pitchFamily="2" charset="2"/>
              </a:rPr>
              <a:t>lpGBT</a:t>
            </a:r>
            <a:r>
              <a:rPr lang="en-US" sz="1200" dirty="0">
                <a:solidFill>
                  <a:schemeClr val="tx1"/>
                </a:solidFill>
                <a:sym typeface="Wingdings" panose="05000000000000000000" pitchFamily="2" charset="2"/>
              </a:rPr>
              <a:t> controls ~ 100 Million pixels)</a:t>
            </a:r>
          </a:p>
          <a:p>
            <a:endParaRPr lang="en-US" sz="1200" dirty="0">
              <a:solidFill>
                <a:schemeClr val="tx1"/>
              </a:solidFill>
              <a:sym typeface="Wingdings" panose="05000000000000000000" pitchFamily="2" charset="2"/>
            </a:endParaRPr>
          </a:p>
          <a:p>
            <a:r>
              <a:rPr lang="en-US" sz="1200" dirty="0">
                <a:solidFill>
                  <a:schemeClr val="tx1"/>
                </a:solidFill>
                <a:sym typeface="Wingdings" panose="05000000000000000000" pitchFamily="2" charset="2"/>
              </a:rPr>
              <a:t>	</a:t>
            </a:r>
          </a:p>
        </p:txBody>
      </p:sp>
      <p:sp>
        <p:nvSpPr>
          <p:cNvPr id="13" name="TextBox 12">
            <a:extLst>
              <a:ext uri="{FF2B5EF4-FFF2-40B4-BE49-F238E27FC236}">
                <a16:creationId xmlns:a16="http://schemas.microsoft.com/office/drawing/2014/main" id="{A434A646-A43B-9532-BC14-D31BB86821AA}"/>
              </a:ext>
            </a:extLst>
          </p:cNvPr>
          <p:cNvSpPr txBox="1"/>
          <p:nvPr/>
        </p:nvSpPr>
        <p:spPr>
          <a:xfrm>
            <a:off x="2569581" y="1236966"/>
            <a:ext cx="399468" cy="246221"/>
          </a:xfrm>
          <a:prstGeom prst="rect">
            <a:avLst/>
          </a:prstGeom>
          <a:noFill/>
        </p:spPr>
        <p:txBody>
          <a:bodyPr wrap="none" rtlCol="0">
            <a:spAutoFit/>
          </a:bodyPr>
          <a:lstStyle/>
          <a:p>
            <a:r>
              <a:rPr lang="en-US" sz="1000" dirty="0"/>
              <a:t>FEB</a:t>
            </a:r>
          </a:p>
        </p:txBody>
      </p:sp>
      <p:pic>
        <p:nvPicPr>
          <p:cNvPr id="24" name="Picture 23">
            <a:extLst>
              <a:ext uri="{FF2B5EF4-FFF2-40B4-BE49-F238E27FC236}">
                <a16:creationId xmlns:a16="http://schemas.microsoft.com/office/drawing/2014/main" id="{CBB8EE28-6C23-96CC-D869-7D6BFA923F25}"/>
              </a:ext>
            </a:extLst>
          </p:cNvPr>
          <p:cNvPicPr>
            <a:picLocks noChangeAspect="1"/>
          </p:cNvPicPr>
          <p:nvPr/>
        </p:nvPicPr>
        <p:blipFill>
          <a:blip r:embed="rId2"/>
          <a:stretch>
            <a:fillRect/>
          </a:stretch>
        </p:blipFill>
        <p:spPr>
          <a:xfrm>
            <a:off x="6499176" y="2991445"/>
            <a:ext cx="5141591" cy="2505150"/>
          </a:xfrm>
          <a:prstGeom prst="rect">
            <a:avLst/>
          </a:prstGeom>
        </p:spPr>
      </p:pic>
      <p:sp>
        <p:nvSpPr>
          <p:cNvPr id="26" name="Date Placeholder 25">
            <a:extLst>
              <a:ext uri="{FF2B5EF4-FFF2-40B4-BE49-F238E27FC236}">
                <a16:creationId xmlns:a16="http://schemas.microsoft.com/office/drawing/2014/main" id="{4514B06E-F51B-EF61-D7EB-A3B69EF87148}"/>
              </a:ext>
            </a:extLst>
          </p:cNvPr>
          <p:cNvSpPr>
            <a:spLocks noGrp="1"/>
          </p:cNvSpPr>
          <p:nvPr>
            <p:ph type="dt" sz="half" idx="10"/>
          </p:nvPr>
        </p:nvSpPr>
        <p:spPr/>
        <p:txBody>
          <a:bodyPr/>
          <a:lstStyle/>
          <a:p>
            <a:r>
              <a:rPr lang="en-US"/>
              <a:t>2/13/2025</a:t>
            </a:r>
          </a:p>
        </p:txBody>
      </p:sp>
      <p:sp>
        <p:nvSpPr>
          <p:cNvPr id="29" name="Slide Number Placeholder 28">
            <a:extLst>
              <a:ext uri="{FF2B5EF4-FFF2-40B4-BE49-F238E27FC236}">
                <a16:creationId xmlns:a16="http://schemas.microsoft.com/office/drawing/2014/main" id="{554AD08F-F722-E4EC-3236-5711AA789F30}"/>
              </a:ext>
            </a:extLst>
          </p:cNvPr>
          <p:cNvSpPr>
            <a:spLocks noGrp="1"/>
          </p:cNvSpPr>
          <p:nvPr>
            <p:ph type="sldNum" sz="quarter" idx="12"/>
          </p:nvPr>
        </p:nvSpPr>
        <p:spPr/>
        <p:txBody>
          <a:bodyPr/>
          <a:lstStyle/>
          <a:p>
            <a:fld id="{33EAA712-528E-4053-9D20-65E0C4BF7A37}" type="slidenum">
              <a:rPr lang="en-US" smtClean="0"/>
              <a:t>3</a:t>
            </a:fld>
            <a:endParaRPr lang="en-US"/>
          </a:p>
        </p:txBody>
      </p:sp>
      <p:sp>
        <p:nvSpPr>
          <p:cNvPr id="30" name="Footer Placeholder 29">
            <a:extLst>
              <a:ext uri="{FF2B5EF4-FFF2-40B4-BE49-F238E27FC236}">
                <a16:creationId xmlns:a16="http://schemas.microsoft.com/office/drawing/2014/main" id="{8646650A-AA17-D7CB-0223-0446900822EB}"/>
              </a:ext>
            </a:extLst>
          </p:cNvPr>
          <p:cNvSpPr>
            <a:spLocks noGrp="1"/>
          </p:cNvSpPr>
          <p:nvPr>
            <p:ph type="ftr" sz="quarter" idx="11"/>
          </p:nvPr>
        </p:nvSpPr>
        <p:spPr/>
        <p:txBody>
          <a:bodyPr/>
          <a:lstStyle/>
          <a:p>
            <a:r>
              <a:rPr lang="en-US"/>
              <a:t>ePIC Electronics and DAQ WG Meeting</a:t>
            </a:r>
          </a:p>
        </p:txBody>
      </p:sp>
    </p:spTree>
    <p:extLst>
      <p:ext uri="{BB962C8B-B14F-4D97-AF65-F5344CB8AC3E}">
        <p14:creationId xmlns:p14="http://schemas.microsoft.com/office/powerpoint/2010/main" val="1768938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053B8B-418C-93ED-5C49-363A17FC90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C0EFCD-7006-3E80-6862-401BCDAA5940}"/>
              </a:ext>
            </a:extLst>
          </p:cNvPr>
          <p:cNvSpPr>
            <a:spLocks noGrp="1"/>
          </p:cNvSpPr>
          <p:nvPr>
            <p:ph type="title"/>
          </p:nvPr>
        </p:nvSpPr>
        <p:spPr>
          <a:xfrm>
            <a:off x="838200" y="89457"/>
            <a:ext cx="10515600" cy="1325563"/>
          </a:xfrm>
        </p:spPr>
        <p:txBody>
          <a:bodyPr/>
          <a:lstStyle/>
          <a:p>
            <a:r>
              <a:rPr lang="en-US" dirty="0"/>
              <a:t>RDO chains</a:t>
            </a:r>
          </a:p>
        </p:txBody>
      </p:sp>
      <p:sp>
        <p:nvSpPr>
          <p:cNvPr id="6" name="Rectangle 5">
            <a:extLst>
              <a:ext uri="{FF2B5EF4-FFF2-40B4-BE49-F238E27FC236}">
                <a16:creationId xmlns:a16="http://schemas.microsoft.com/office/drawing/2014/main" id="{89D1CA9C-2621-66C7-1AFD-A550D0ACA8C0}"/>
              </a:ext>
            </a:extLst>
          </p:cNvPr>
          <p:cNvSpPr/>
          <p:nvPr/>
        </p:nvSpPr>
        <p:spPr>
          <a:xfrm>
            <a:off x="1314794" y="1538287"/>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DD1A0AFC-EEA7-452A-F849-05FE546240D4}"/>
              </a:ext>
            </a:extLst>
          </p:cNvPr>
          <p:cNvSpPr/>
          <p:nvPr/>
        </p:nvSpPr>
        <p:spPr>
          <a:xfrm>
            <a:off x="1499350" y="162363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8" name="Rectangle 7">
            <a:extLst>
              <a:ext uri="{FF2B5EF4-FFF2-40B4-BE49-F238E27FC236}">
                <a16:creationId xmlns:a16="http://schemas.microsoft.com/office/drawing/2014/main" id="{348AA35D-5A07-BD5A-EB87-6578D34D1961}"/>
              </a:ext>
            </a:extLst>
          </p:cNvPr>
          <p:cNvSpPr/>
          <p:nvPr/>
        </p:nvSpPr>
        <p:spPr>
          <a:xfrm>
            <a:off x="3085313"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10" name="Rectangle 9">
            <a:extLst>
              <a:ext uri="{FF2B5EF4-FFF2-40B4-BE49-F238E27FC236}">
                <a16:creationId xmlns:a16="http://schemas.microsoft.com/office/drawing/2014/main" id="{474F3641-463F-2DC4-62AF-1CC35AA71023}"/>
              </a:ext>
            </a:extLst>
          </p:cNvPr>
          <p:cNvSpPr/>
          <p:nvPr/>
        </p:nvSpPr>
        <p:spPr>
          <a:xfrm>
            <a:off x="1314794" y="2311248"/>
            <a:ext cx="8279685" cy="5774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2A22D53-9965-D794-F2DA-9143D25B9668}"/>
              </a:ext>
            </a:extLst>
          </p:cNvPr>
          <p:cNvSpPr/>
          <p:nvPr/>
        </p:nvSpPr>
        <p:spPr>
          <a:xfrm>
            <a:off x="1499350"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12" name="Rectangle 11">
            <a:extLst>
              <a:ext uri="{FF2B5EF4-FFF2-40B4-BE49-F238E27FC236}">
                <a16:creationId xmlns:a16="http://schemas.microsoft.com/office/drawing/2014/main" id="{56AC22F6-44B8-DF96-71C7-96CCFC15B208}"/>
              </a:ext>
            </a:extLst>
          </p:cNvPr>
          <p:cNvSpPr/>
          <p:nvPr/>
        </p:nvSpPr>
        <p:spPr>
          <a:xfrm>
            <a:off x="3085313"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SFP/Cu/Firefly</a:t>
            </a:r>
          </a:p>
        </p:txBody>
      </p:sp>
      <p:sp>
        <p:nvSpPr>
          <p:cNvPr id="14" name="Rectangle 13">
            <a:extLst>
              <a:ext uri="{FF2B5EF4-FFF2-40B4-BE49-F238E27FC236}">
                <a16:creationId xmlns:a16="http://schemas.microsoft.com/office/drawing/2014/main" id="{03995964-8505-8B16-65C2-A9E85AFCF62D}"/>
              </a:ext>
            </a:extLst>
          </p:cNvPr>
          <p:cNvSpPr/>
          <p:nvPr/>
        </p:nvSpPr>
        <p:spPr>
          <a:xfrm>
            <a:off x="1314794" y="3049448"/>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7CC3C97-7BEA-05C5-2066-434E4A4E8D9D}"/>
              </a:ext>
            </a:extLst>
          </p:cNvPr>
          <p:cNvSpPr/>
          <p:nvPr/>
        </p:nvSpPr>
        <p:spPr>
          <a:xfrm>
            <a:off x="1499350"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ASIC</a:t>
            </a:r>
          </a:p>
        </p:txBody>
      </p:sp>
      <p:sp>
        <p:nvSpPr>
          <p:cNvPr id="16" name="Rectangle 15">
            <a:extLst>
              <a:ext uri="{FF2B5EF4-FFF2-40B4-BE49-F238E27FC236}">
                <a16:creationId xmlns:a16="http://schemas.microsoft.com/office/drawing/2014/main" id="{1F7BB858-BD86-67BD-D951-A0E99F31561D}"/>
              </a:ext>
            </a:extLst>
          </p:cNvPr>
          <p:cNvSpPr/>
          <p:nvPr/>
        </p:nvSpPr>
        <p:spPr>
          <a:xfrm>
            <a:off x="4689692" y="311080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18" name="Rectangle 17">
            <a:extLst>
              <a:ext uri="{FF2B5EF4-FFF2-40B4-BE49-F238E27FC236}">
                <a16:creationId xmlns:a16="http://schemas.microsoft.com/office/drawing/2014/main" id="{6BAF0347-A301-E19B-0367-D9E0C5E2B4F0}"/>
              </a:ext>
            </a:extLst>
          </p:cNvPr>
          <p:cNvSpPr/>
          <p:nvPr/>
        </p:nvSpPr>
        <p:spPr>
          <a:xfrm>
            <a:off x="7911357"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19" name="Rectangle 18">
            <a:extLst>
              <a:ext uri="{FF2B5EF4-FFF2-40B4-BE49-F238E27FC236}">
                <a16:creationId xmlns:a16="http://schemas.microsoft.com/office/drawing/2014/main" id="{2B08A032-883B-29FC-9CD1-B0F0893CA211}"/>
              </a:ext>
            </a:extLst>
          </p:cNvPr>
          <p:cNvSpPr/>
          <p:nvPr/>
        </p:nvSpPr>
        <p:spPr>
          <a:xfrm>
            <a:off x="7921441" y="1625511"/>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0" name="Rectangle 19">
            <a:extLst>
              <a:ext uri="{FF2B5EF4-FFF2-40B4-BE49-F238E27FC236}">
                <a16:creationId xmlns:a16="http://schemas.microsoft.com/office/drawing/2014/main" id="{6BB7D608-69D2-E18D-EBAD-1122F01A127A}"/>
              </a:ext>
            </a:extLst>
          </p:cNvPr>
          <p:cNvSpPr/>
          <p:nvPr/>
        </p:nvSpPr>
        <p:spPr>
          <a:xfrm>
            <a:off x="7921441" y="239118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1" name="Rectangle 20">
            <a:extLst>
              <a:ext uri="{FF2B5EF4-FFF2-40B4-BE49-F238E27FC236}">
                <a16:creationId xmlns:a16="http://schemas.microsoft.com/office/drawing/2014/main" id="{7B73D0E4-4C21-76F4-1AE6-8C9C1E7D431B}"/>
              </a:ext>
            </a:extLst>
          </p:cNvPr>
          <p:cNvSpPr/>
          <p:nvPr/>
        </p:nvSpPr>
        <p:spPr>
          <a:xfrm>
            <a:off x="5329207" y="3188930"/>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VTRX+</a:t>
            </a:r>
            <a:endParaRPr lang="en-US" dirty="0"/>
          </a:p>
        </p:txBody>
      </p:sp>
      <p:sp>
        <p:nvSpPr>
          <p:cNvPr id="22" name="Rectangle 21">
            <a:extLst>
              <a:ext uri="{FF2B5EF4-FFF2-40B4-BE49-F238E27FC236}">
                <a16:creationId xmlns:a16="http://schemas.microsoft.com/office/drawing/2014/main" id="{C8804ACC-E1BE-CB06-F24B-50CC4BD7CC10}"/>
              </a:ext>
            </a:extLst>
          </p:cNvPr>
          <p:cNvSpPr/>
          <p:nvPr/>
        </p:nvSpPr>
        <p:spPr>
          <a:xfrm>
            <a:off x="1314794" y="376261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8EAE98C-ED91-5AC5-1A7C-77128BD65049}"/>
              </a:ext>
            </a:extLst>
          </p:cNvPr>
          <p:cNvSpPr/>
          <p:nvPr/>
        </p:nvSpPr>
        <p:spPr>
          <a:xfrm>
            <a:off x="1499350" y="385464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25" name="Rectangle 24">
            <a:extLst>
              <a:ext uri="{FF2B5EF4-FFF2-40B4-BE49-F238E27FC236}">
                <a16:creationId xmlns:a16="http://schemas.microsoft.com/office/drawing/2014/main" id="{D9A206E6-96B9-0710-C226-FBD0E2BF923C}"/>
              </a:ext>
            </a:extLst>
          </p:cNvPr>
          <p:cNvSpPr/>
          <p:nvPr/>
        </p:nvSpPr>
        <p:spPr>
          <a:xfrm>
            <a:off x="7911357" y="385351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27" name="Rectangle 26">
            <a:extLst>
              <a:ext uri="{FF2B5EF4-FFF2-40B4-BE49-F238E27FC236}">
                <a16:creationId xmlns:a16="http://schemas.microsoft.com/office/drawing/2014/main" id="{1FC8B10D-861A-DB90-20BD-540588B14984}"/>
              </a:ext>
            </a:extLst>
          </p:cNvPr>
          <p:cNvSpPr/>
          <p:nvPr/>
        </p:nvSpPr>
        <p:spPr>
          <a:xfrm>
            <a:off x="7911357" y="3954367"/>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28" name="Rectangle 27">
            <a:extLst>
              <a:ext uri="{FF2B5EF4-FFF2-40B4-BE49-F238E27FC236}">
                <a16:creationId xmlns:a16="http://schemas.microsoft.com/office/drawing/2014/main" id="{10045A0C-EC7A-F18F-B9DC-57E928037040}"/>
              </a:ext>
            </a:extLst>
          </p:cNvPr>
          <p:cNvSpPr/>
          <p:nvPr/>
        </p:nvSpPr>
        <p:spPr>
          <a:xfrm>
            <a:off x="3085313" y="385464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34" name="Rectangle 33">
            <a:extLst>
              <a:ext uri="{FF2B5EF4-FFF2-40B4-BE49-F238E27FC236}">
                <a16:creationId xmlns:a16="http://schemas.microsoft.com/office/drawing/2014/main" id="{34EC0968-0A22-1751-0C29-2076F139674D}"/>
              </a:ext>
            </a:extLst>
          </p:cNvPr>
          <p:cNvSpPr/>
          <p:nvPr/>
        </p:nvSpPr>
        <p:spPr>
          <a:xfrm>
            <a:off x="1314794" y="4484781"/>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40FFCAF-9E6F-48B2-552E-5A17F69801D1}"/>
              </a:ext>
            </a:extLst>
          </p:cNvPr>
          <p:cNvSpPr/>
          <p:nvPr/>
        </p:nvSpPr>
        <p:spPr>
          <a:xfrm>
            <a:off x="1499350" y="457681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FLASH ADC</a:t>
            </a:r>
          </a:p>
        </p:txBody>
      </p:sp>
      <p:sp>
        <p:nvSpPr>
          <p:cNvPr id="36" name="Rectangle 35">
            <a:extLst>
              <a:ext uri="{FF2B5EF4-FFF2-40B4-BE49-F238E27FC236}">
                <a16:creationId xmlns:a16="http://schemas.microsoft.com/office/drawing/2014/main" id="{D520A78F-E167-476B-7F13-EEF9301F0969}"/>
              </a:ext>
            </a:extLst>
          </p:cNvPr>
          <p:cNvSpPr/>
          <p:nvPr/>
        </p:nvSpPr>
        <p:spPr>
          <a:xfrm>
            <a:off x="7911357" y="457568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37" name="Rectangle 36">
            <a:extLst>
              <a:ext uri="{FF2B5EF4-FFF2-40B4-BE49-F238E27FC236}">
                <a16:creationId xmlns:a16="http://schemas.microsoft.com/office/drawing/2014/main" id="{69E77D12-C902-7E30-3BBA-D7D229142EE9}"/>
              </a:ext>
            </a:extLst>
          </p:cNvPr>
          <p:cNvSpPr/>
          <p:nvPr/>
        </p:nvSpPr>
        <p:spPr>
          <a:xfrm>
            <a:off x="7911357" y="4676535"/>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38" name="Rectangle 37">
            <a:extLst>
              <a:ext uri="{FF2B5EF4-FFF2-40B4-BE49-F238E27FC236}">
                <a16:creationId xmlns:a16="http://schemas.microsoft.com/office/drawing/2014/main" id="{86BE0AC6-8DE9-9891-93A6-327268F25D12}"/>
              </a:ext>
            </a:extLst>
          </p:cNvPr>
          <p:cNvSpPr/>
          <p:nvPr/>
        </p:nvSpPr>
        <p:spPr>
          <a:xfrm>
            <a:off x="3085313" y="457681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FPP/Cu/Firefly</a:t>
            </a:r>
          </a:p>
        </p:txBody>
      </p:sp>
      <p:sp>
        <p:nvSpPr>
          <p:cNvPr id="39" name="Rectangle 38">
            <a:extLst>
              <a:ext uri="{FF2B5EF4-FFF2-40B4-BE49-F238E27FC236}">
                <a16:creationId xmlns:a16="http://schemas.microsoft.com/office/drawing/2014/main" id="{B9BFED04-46FC-836F-3303-E541F3230435}"/>
              </a:ext>
            </a:extLst>
          </p:cNvPr>
          <p:cNvSpPr/>
          <p:nvPr/>
        </p:nvSpPr>
        <p:spPr>
          <a:xfrm>
            <a:off x="1314794" y="516002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E2076345-0F78-8D2E-9722-0DD11627810B}"/>
              </a:ext>
            </a:extLst>
          </p:cNvPr>
          <p:cNvSpPr/>
          <p:nvPr/>
        </p:nvSpPr>
        <p:spPr>
          <a:xfrm>
            <a:off x="1499350" y="525205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Discrete/ASIC</a:t>
            </a:r>
          </a:p>
        </p:txBody>
      </p:sp>
      <p:sp>
        <p:nvSpPr>
          <p:cNvPr id="41" name="Rectangle 40">
            <a:extLst>
              <a:ext uri="{FF2B5EF4-FFF2-40B4-BE49-F238E27FC236}">
                <a16:creationId xmlns:a16="http://schemas.microsoft.com/office/drawing/2014/main" id="{D6D74BEC-F3A8-0CE7-CE0F-FE7BC6E3173E}"/>
              </a:ext>
            </a:extLst>
          </p:cNvPr>
          <p:cNvSpPr/>
          <p:nvPr/>
        </p:nvSpPr>
        <p:spPr>
          <a:xfrm>
            <a:off x="7911357"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44" name="Rectangle 43">
            <a:extLst>
              <a:ext uri="{FF2B5EF4-FFF2-40B4-BE49-F238E27FC236}">
                <a16:creationId xmlns:a16="http://schemas.microsoft.com/office/drawing/2014/main" id="{5D2E924B-337D-DED2-24DC-341F2796C3D1}"/>
              </a:ext>
            </a:extLst>
          </p:cNvPr>
          <p:cNvSpPr/>
          <p:nvPr/>
        </p:nvSpPr>
        <p:spPr>
          <a:xfrm>
            <a:off x="6330388"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5" name="Rectangle 44">
            <a:extLst>
              <a:ext uri="{FF2B5EF4-FFF2-40B4-BE49-F238E27FC236}">
                <a16:creationId xmlns:a16="http://schemas.microsoft.com/office/drawing/2014/main" id="{CBA805FD-1E57-6425-86A3-7CACFB10B7F5}"/>
              </a:ext>
            </a:extLst>
          </p:cNvPr>
          <p:cNvSpPr/>
          <p:nvPr/>
        </p:nvSpPr>
        <p:spPr>
          <a:xfrm>
            <a:off x="6976627" y="1690848"/>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46" name="Rectangle 45">
            <a:extLst>
              <a:ext uri="{FF2B5EF4-FFF2-40B4-BE49-F238E27FC236}">
                <a16:creationId xmlns:a16="http://schemas.microsoft.com/office/drawing/2014/main" id="{4F5DE2F0-AEF6-98FC-2572-73A7A3FCFC34}"/>
              </a:ext>
            </a:extLst>
          </p:cNvPr>
          <p:cNvSpPr/>
          <p:nvPr/>
        </p:nvSpPr>
        <p:spPr>
          <a:xfrm>
            <a:off x="6330388" y="238626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7" name="Rectangle 46">
            <a:extLst>
              <a:ext uri="{FF2B5EF4-FFF2-40B4-BE49-F238E27FC236}">
                <a16:creationId xmlns:a16="http://schemas.microsoft.com/office/drawing/2014/main" id="{BDCBD2C0-F532-AEE3-F4A5-C5D003563639}"/>
              </a:ext>
            </a:extLst>
          </p:cNvPr>
          <p:cNvSpPr/>
          <p:nvPr/>
        </p:nvSpPr>
        <p:spPr>
          <a:xfrm>
            <a:off x="6969903" y="2464393"/>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0" name="Rectangle 49">
            <a:extLst>
              <a:ext uri="{FF2B5EF4-FFF2-40B4-BE49-F238E27FC236}">
                <a16:creationId xmlns:a16="http://schemas.microsoft.com/office/drawing/2014/main" id="{6198932D-C87E-8A02-4CD5-92866FDD8FA0}"/>
              </a:ext>
            </a:extLst>
          </p:cNvPr>
          <p:cNvSpPr/>
          <p:nvPr/>
        </p:nvSpPr>
        <p:spPr>
          <a:xfrm>
            <a:off x="4686260"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51" name="Rectangle 50">
            <a:extLst>
              <a:ext uri="{FF2B5EF4-FFF2-40B4-BE49-F238E27FC236}">
                <a16:creationId xmlns:a16="http://schemas.microsoft.com/office/drawing/2014/main" id="{FB45D0C0-6F26-037B-51E1-35DDA1324292}"/>
              </a:ext>
            </a:extLst>
          </p:cNvPr>
          <p:cNvSpPr/>
          <p:nvPr/>
        </p:nvSpPr>
        <p:spPr>
          <a:xfrm>
            <a:off x="5325775" y="5329049"/>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3" name="TextBox 52">
            <a:extLst>
              <a:ext uri="{FF2B5EF4-FFF2-40B4-BE49-F238E27FC236}">
                <a16:creationId xmlns:a16="http://schemas.microsoft.com/office/drawing/2014/main" id="{2D064CA9-2477-0B00-F92E-209D7AA0646F}"/>
              </a:ext>
            </a:extLst>
          </p:cNvPr>
          <p:cNvSpPr txBox="1"/>
          <p:nvPr/>
        </p:nvSpPr>
        <p:spPr>
          <a:xfrm>
            <a:off x="9755162" y="3219491"/>
            <a:ext cx="583814" cy="246221"/>
          </a:xfrm>
          <a:prstGeom prst="rect">
            <a:avLst/>
          </a:prstGeom>
          <a:noFill/>
        </p:spPr>
        <p:txBody>
          <a:bodyPr wrap="none" rtlCol="0">
            <a:spAutoFit/>
          </a:bodyPr>
          <a:lstStyle/>
          <a:p>
            <a:r>
              <a:rPr lang="en-US" sz="1000" dirty="0"/>
              <a:t>ALCOR</a:t>
            </a:r>
          </a:p>
        </p:txBody>
      </p:sp>
      <p:sp>
        <p:nvSpPr>
          <p:cNvPr id="54" name="TextBox 53">
            <a:extLst>
              <a:ext uri="{FF2B5EF4-FFF2-40B4-BE49-F238E27FC236}">
                <a16:creationId xmlns:a16="http://schemas.microsoft.com/office/drawing/2014/main" id="{9674CCD7-373E-AB7B-4B32-806CF5C7F0F5}"/>
              </a:ext>
            </a:extLst>
          </p:cNvPr>
          <p:cNvSpPr txBox="1"/>
          <p:nvPr/>
        </p:nvSpPr>
        <p:spPr>
          <a:xfrm>
            <a:off x="9779035" y="1716939"/>
            <a:ext cx="814647" cy="246221"/>
          </a:xfrm>
          <a:prstGeom prst="rect">
            <a:avLst/>
          </a:prstGeom>
          <a:noFill/>
        </p:spPr>
        <p:txBody>
          <a:bodyPr wrap="none" rtlCol="0">
            <a:spAutoFit/>
          </a:bodyPr>
          <a:lstStyle/>
          <a:p>
            <a:r>
              <a:rPr lang="en-US" sz="1000" dirty="0"/>
              <a:t>SVT, SALSA</a:t>
            </a:r>
          </a:p>
        </p:txBody>
      </p:sp>
      <p:sp>
        <p:nvSpPr>
          <p:cNvPr id="55" name="TextBox 54">
            <a:extLst>
              <a:ext uri="{FF2B5EF4-FFF2-40B4-BE49-F238E27FC236}">
                <a16:creationId xmlns:a16="http://schemas.microsoft.com/office/drawing/2014/main" id="{D06CBCFA-D764-5AC2-1E30-620F5C60D73A}"/>
              </a:ext>
            </a:extLst>
          </p:cNvPr>
          <p:cNvSpPr txBox="1"/>
          <p:nvPr/>
        </p:nvSpPr>
        <p:spPr>
          <a:xfrm>
            <a:off x="9755727" y="2433846"/>
            <a:ext cx="766557" cy="246221"/>
          </a:xfrm>
          <a:prstGeom prst="rect">
            <a:avLst/>
          </a:prstGeom>
          <a:noFill/>
        </p:spPr>
        <p:txBody>
          <a:bodyPr wrap="none" rtlCol="0">
            <a:spAutoFit/>
          </a:bodyPr>
          <a:lstStyle/>
          <a:p>
            <a:r>
              <a:rPr lang="en-US" sz="1000" dirty="0"/>
              <a:t>CALOROC</a:t>
            </a:r>
          </a:p>
        </p:txBody>
      </p:sp>
      <p:sp>
        <p:nvSpPr>
          <p:cNvPr id="56" name="TextBox 55">
            <a:extLst>
              <a:ext uri="{FF2B5EF4-FFF2-40B4-BE49-F238E27FC236}">
                <a16:creationId xmlns:a16="http://schemas.microsoft.com/office/drawing/2014/main" id="{DF29D382-C5E7-5716-6C36-583D353A9DFA}"/>
              </a:ext>
            </a:extLst>
          </p:cNvPr>
          <p:cNvSpPr txBox="1"/>
          <p:nvPr/>
        </p:nvSpPr>
        <p:spPr>
          <a:xfrm>
            <a:off x="9755162" y="3898271"/>
            <a:ext cx="990977" cy="246221"/>
          </a:xfrm>
          <a:prstGeom prst="rect">
            <a:avLst/>
          </a:prstGeom>
          <a:noFill/>
        </p:spPr>
        <p:txBody>
          <a:bodyPr wrap="none" rtlCol="0">
            <a:spAutoFit/>
          </a:bodyPr>
          <a:lstStyle/>
          <a:p>
            <a:r>
              <a:rPr lang="en-US" sz="1000" dirty="0"/>
              <a:t>EICROC/FCFD</a:t>
            </a:r>
          </a:p>
        </p:txBody>
      </p:sp>
      <p:sp>
        <p:nvSpPr>
          <p:cNvPr id="57" name="TextBox 56">
            <a:extLst>
              <a:ext uri="{FF2B5EF4-FFF2-40B4-BE49-F238E27FC236}">
                <a16:creationId xmlns:a16="http://schemas.microsoft.com/office/drawing/2014/main" id="{82434D6F-C335-BA33-116A-ADE3125169D0}"/>
              </a:ext>
            </a:extLst>
          </p:cNvPr>
          <p:cNvSpPr txBox="1"/>
          <p:nvPr/>
        </p:nvSpPr>
        <p:spPr>
          <a:xfrm>
            <a:off x="9722841" y="4632020"/>
            <a:ext cx="946093" cy="246221"/>
          </a:xfrm>
          <a:prstGeom prst="rect">
            <a:avLst/>
          </a:prstGeom>
          <a:noFill/>
        </p:spPr>
        <p:txBody>
          <a:bodyPr wrap="none" rtlCol="0">
            <a:spAutoFit/>
          </a:bodyPr>
          <a:lstStyle/>
          <a:p>
            <a:r>
              <a:rPr lang="en-US" sz="1000" dirty="0"/>
              <a:t>Direct Photon</a:t>
            </a:r>
          </a:p>
        </p:txBody>
      </p:sp>
      <p:sp>
        <p:nvSpPr>
          <p:cNvPr id="58" name="TextBox 57">
            <a:extLst>
              <a:ext uri="{FF2B5EF4-FFF2-40B4-BE49-F238E27FC236}">
                <a16:creationId xmlns:a16="http://schemas.microsoft.com/office/drawing/2014/main" id="{D986E781-FF96-C9C6-7E3F-65C3766E4F33}"/>
              </a:ext>
            </a:extLst>
          </p:cNvPr>
          <p:cNvSpPr txBox="1"/>
          <p:nvPr/>
        </p:nvSpPr>
        <p:spPr>
          <a:xfrm>
            <a:off x="9722276" y="5349276"/>
            <a:ext cx="2077813" cy="246221"/>
          </a:xfrm>
          <a:prstGeom prst="rect">
            <a:avLst/>
          </a:prstGeom>
          <a:noFill/>
        </p:spPr>
        <p:txBody>
          <a:bodyPr wrap="none" rtlCol="0">
            <a:spAutoFit/>
          </a:bodyPr>
          <a:lstStyle/>
          <a:p>
            <a:r>
              <a:rPr lang="en-US" sz="1000" dirty="0"/>
              <a:t>Discrete ECAL’s, </a:t>
            </a:r>
            <a:r>
              <a:rPr lang="en-US" sz="1000" dirty="0" err="1"/>
              <a:t>Astropix</a:t>
            </a:r>
            <a:r>
              <a:rPr lang="en-US" sz="1000" dirty="0"/>
              <a:t>, </a:t>
            </a:r>
            <a:r>
              <a:rPr lang="en-US" sz="1000" dirty="0" err="1"/>
              <a:t>Timepix</a:t>
            </a:r>
            <a:endParaRPr lang="en-US" sz="1000" dirty="0"/>
          </a:p>
        </p:txBody>
      </p:sp>
      <p:sp>
        <p:nvSpPr>
          <p:cNvPr id="59" name="TextBox 58">
            <a:extLst>
              <a:ext uri="{FF2B5EF4-FFF2-40B4-BE49-F238E27FC236}">
                <a16:creationId xmlns:a16="http://schemas.microsoft.com/office/drawing/2014/main" id="{35312A99-EF2F-954A-E5C0-87642D30961B}"/>
              </a:ext>
            </a:extLst>
          </p:cNvPr>
          <p:cNvSpPr txBox="1"/>
          <p:nvPr/>
        </p:nvSpPr>
        <p:spPr>
          <a:xfrm>
            <a:off x="668385" y="1702229"/>
            <a:ext cx="596638" cy="246221"/>
          </a:xfrm>
          <a:prstGeom prst="rect">
            <a:avLst/>
          </a:prstGeom>
          <a:noFill/>
        </p:spPr>
        <p:txBody>
          <a:bodyPr wrap="none" rtlCol="0">
            <a:spAutoFit/>
          </a:bodyPr>
          <a:lstStyle/>
          <a:p>
            <a:r>
              <a:rPr lang="en-US" sz="1000" dirty="0"/>
              <a:t>40 MHz</a:t>
            </a:r>
          </a:p>
        </p:txBody>
      </p:sp>
      <p:sp>
        <p:nvSpPr>
          <p:cNvPr id="60" name="TextBox 59">
            <a:extLst>
              <a:ext uri="{FF2B5EF4-FFF2-40B4-BE49-F238E27FC236}">
                <a16:creationId xmlns:a16="http://schemas.microsoft.com/office/drawing/2014/main" id="{6DC117ED-5371-6019-6B1F-36A6EDFFCD7E}"/>
              </a:ext>
            </a:extLst>
          </p:cNvPr>
          <p:cNvSpPr txBox="1"/>
          <p:nvPr/>
        </p:nvSpPr>
        <p:spPr>
          <a:xfrm>
            <a:off x="668385" y="2476851"/>
            <a:ext cx="596638" cy="246221"/>
          </a:xfrm>
          <a:prstGeom prst="rect">
            <a:avLst/>
          </a:prstGeom>
          <a:noFill/>
        </p:spPr>
        <p:txBody>
          <a:bodyPr wrap="none" rtlCol="0">
            <a:spAutoFit/>
          </a:bodyPr>
          <a:lstStyle/>
          <a:p>
            <a:r>
              <a:rPr lang="en-US" sz="1000" dirty="0"/>
              <a:t>40 MHz</a:t>
            </a:r>
          </a:p>
        </p:txBody>
      </p:sp>
      <p:sp>
        <p:nvSpPr>
          <p:cNvPr id="61" name="TextBox 60">
            <a:extLst>
              <a:ext uri="{FF2B5EF4-FFF2-40B4-BE49-F238E27FC236}">
                <a16:creationId xmlns:a16="http://schemas.microsoft.com/office/drawing/2014/main" id="{9DC616E7-CCDF-6274-CA40-740AF0980F0D}"/>
              </a:ext>
            </a:extLst>
          </p:cNvPr>
          <p:cNvSpPr txBox="1"/>
          <p:nvPr/>
        </p:nvSpPr>
        <p:spPr>
          <a:xfrm>
            <a:off x="621975" y="3214531"/>
            <a:ext cx="665567" cy="246221"/>
          </a:xfrm>
          <a:prstGeom prst="rect">
            <a:avLst/>
          </a:prstGeom>
          <a:noFill/>
        </p:spPr>
        <p:txBody>
          <a:bodyPr wrap="none" rtlCol="0">
            <a:spAutoFit/>
          </a:bodyPr>
          <a:lstStyle/>
          <a:p>
            <a:r>
              <a:rPr lang="en-US" sz="1000" dirty="0"/>
              <a:t>100 MHz</a:t>
            </a:r>
          </a:p>
        </p:txBody>
      </p:sp>
      <p:sp>
        <p:nvSpPr>
          <p:cNvPr id="62" name="TextBox 61">
            <a:extLst>
              <a:ext uri="{FF2B5EF4-FFF2-40B4-BE49-F238E27FC236}">
                <a16:creationId xmlns:a16="http://schemas.microsoft.com/office/drawing/2014/main" id="{3F925AB0-97A1-2B80-2823-B6FCAD254DA7}"/>
              </a:ext>
            </a:extLst>
          </p:cNvPr>
          <p:cNvSpPr txBox="1"/>
          <p:nvPr/>
        </p:nvSpPr>
        <p:spPr>
          <a:xfrm>
            <a:off x="645463" y="3928217"/>
            <a:ext cx="596638" cy="246221"/>
          </a:xfrm>
          <a:prstGeom prst="rect">
            <a:avLst/>
          </a:prstGeom>
          <a:noFill/>
        </p:spPr>
        <p:txBody>
          <a:bodyPr wrap="none" rtlCol="0">
            <a:spAutoFit/>
          </a:bodyPr>
          <a:lstStyle/>
          <a:p>
            <a:r>
              <a:rPr lang="en-US" sz="1000" dirty="0"/>
              <a:t>40 MHz</a:t>
            </a:r>
          </a:p>
        </p:txBody>
      </p:sp>
      <p:sp>
        <p:nvSpPr>
          <p:cNvPr id="63" name="TextBox 62">
            <a:extLst>
              <a:ext uri="{FF2B5EF4-FFF2-40B4-BE49-F238E27FC236}">
                <a16:creationId xmlns:a16="http://schemas.microsoft.com/office/drawing/2014/main" id="{6471DB6A-4FB4-2CE4-4F4F-15673DDDA356}"/>
              </a:ext>
            </a:extLst>
          </p:cNvPr>
          <p:cNvSpPr txBox="1"/>
          <p:nvPr/>
        </p:nvSpPr>
        <p:spPr>
          <a:xfrm>
            <a:off x="579019" y="4653551"/>
            <a:ext cx="665567" cy="246221"/>
          </a:xfrm>
          <a:prstGeom prst="rect">
            <a:avLst/>
          </a:prstGeom>
          <a:noFill/>
        </p:spPr>
        <p:txBody>
          <a:bodyPr wrap="none" rtlCol="0">
            <a:spAutoFit/>
          </a:bodyPr>
          <a:lstStyle/>
          <a:p>
            <a:r>
              <a:rPr lang="en-US" sz="1000" dirty="0"/>
              <a:t>200 MHz</a:t>
            </a:r>
          </a:p>
        </p:txBody>
      </p:sp>
      <p:sp>
        <p:nvSpPr>
          <p:cNvPr id="64" name="TextBox 63">
            <a:extLst>
              <a:ext uri="{FF2B5EF4-FFF2-40B4-BE49-F238E27FC236}">
                <a16:creationId xmlns:a16="http://schemas.microsoft.com/office/drawing/2014/main" id="{1A492BD4-3AB2-BE54-1EF3-20C722D3CC75}"/>
              </a:ext>
            </a:extLst>
          </p:cNvPr>
          <p:cNvSpPr txBox="1"/>
          <p:nvPr/>
        </p:nvSpPr>
        <p:spPr>
          <a:xfrm>
            <a:off x="599456" y="5354385"/>
            <a:ext cx="665567" cy="246221"/>
          </a:xfrm>
          <a:prstGeom prst="rect">
            <a:avLst/>
          </a:prstGeom>
          <a:noFill/>
        </p:spPr>
        <p:txBody>
          <a:bodyPr wrap="none" rtlCol="0">
            <a:spAutoFit/>
          </a:bodyPr>
          <a:lstStyle/>
          <a:p>
            <a:r>
              <a:rPr lang="en-US" sz="1000" dirty="0"/>
              <a:t>100 MHz</a:t>
            </a:r>
          </a:p>
        </p:txBody>
      </p:sp>
      <p:cxnSp>
        <p:nvCxnSpPr>
          <p:cNvPr id="66" name="Straight Connector 65">
            <a:extLst>
              <a:ext uri="{FF2B5EF4-FFF2-40B4-BE49-F238E27FC236}">
                <a16:creationId xmlns:a16="http://schemas.microsoft.com/office/drawing/2014/main" id="{FEEBBB51-AD70-3EE2-8CF1-CAA31731CCFD}"/>
              </a:ext>
            </a:extLst>
          </p:cNvPr>
          <p:cNvCxnSpPr>
            <a:cxnSpLocks/>
          </p:cNvCxnSpPr>
          <p:nvPr/>
        </p:nvCxnSpPr>
        <p:spPr>
          <a:xfrm>
            <a:off x="6246167" y="1321680"/>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67" name="TextBox 66">
            <a:extLst>
              <a:ext uri="{FF2B5EF4-FFF2-40B4-BE49-F238E27FC236}">
                <a16:creationId xmlns:a16="http://schemas.microsoft.com/office/drawing/2014/main" id="{E2843A4A-F035-E7B2-53BF-0A763050B6F7}"/>
              </a:ext>
            </a:extLst>
          </p:cNvPr>
          <p:cNvSpPr txBox="1"/>
          <p:nvPr/>
        </p:nvSpPr>
        <p:spPr>
          <a:xfrm>
            <a:off x="4752318" y="1039302"/>
            <a:ext cx="862737" cy="246221"/>
          </a:xfrm>
          <a:prstGeom prst="rect">
            <a:avLst/>
          </a:prstGeom>
          <a:noFill/>
        </p:spPr>
        <p:txBody>
          <a:bodyPr wrap="none" rtlCol="0">
            <a:spAutoFit/>
          </a:bodyPr>
          <a:lstStyle/>
          <a:p>
            <a:r>
              <a:rPr lang="en-US" sz="1000" dirty="0"/>
              <a:t>On Detector</a:t>
            </a:r>
          </a:p>
        </p:txBody>
      </p:sp>
      <p:sp>
        <p:nvSpPr>
          <p:cNvPr id="68" name="TextBox 67">
            <a:extLst>
              <a:ext uri="{FF2B5EF4-FFF2-40B4-BE49-F238E27FC236}">
                <a16:creationId xmlns:a16="http://schemas.microsoft.com/office/drawing/2014/main" id="{FE342903-8FA3-2FBF-E367-70AD8142E746}"/>
              </a:ext>
            </a:extLst>
          </p:cNvPr>
          <p:cNvSpPr txBox="1"/>
          <p:nvPr/>
        </p:nvSpPr>
        <p:spPr>
          <a:xfrm>
            <a:off x="7418449" y="1033841"/>
            <a:ext cx="869149" cy="246221"/>
          </a:xfrm>
          <a:prstGeom prst="rect">
            <a:avLst/>
          </a:prstGeom>
          <a:noFill/>
        </p:spPr>
        <p:txBody>
          <a:bodyPr wrap="none" rtlCol="0">
            <a:spAutoFit/>
          </a:bodyPr>
          <a:lstStyle/>
          <a:p>
            <a:r>
              <a:rPr lang="en-US" sz="1000" dirty="0"/>
              <a:t>Off Detector</a:t>
            </a:r>
          </a:p>
        </p:txBody>
      </p:sp>
      <p:cxnSp>
        <p:nvCxnSpPr>
          <p:cNvPr id="71" name="Straight Connector 70">
            <a:extLst>
              <a:ext uri="{FF2B5EF4-FFF2-40B4-BE49-F238E27FC236}">
                <a16:creationId xmlns:a16="http://schemas.microsoft.com/office/drawing/2014/main" id="{9DCF2EDA-F837-16D7-C61A-AAB039A7FA02}"/>
              </a:ext>
            </a:extLst>
          </p:cNvPr>
          <p:cNvCxnSpPr>
            <a:cxnSpLocks/>
          </p:cNvCxnSpPr>
          <p:nvPr/>
        </p:nvCxnSpPr>
        <p:spPr>
          <a:xfrm>
            <a:off x="4623558" y="1280062"/>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13" name="TextBox 12">
            <a:extLst>
              <a:ext uri="{FF2B5EF4-FFF2-40B4-BE49-F238E27FC236}">
                <a16:creationId xmlns:a16="http://schemas.microsoft.com/office/drawing/2014/main" id="{87229C26-A614-68AE-B134-105ABE4E11D0}"/>
              </a:ext>
            </a:extLst>
          </p:cNvPr>
          <p:cNvSpPr txBox="1"/>
          <p:nvPr/>
        </p:nvSpPr>
        <p:spPr>
          <a:xfrm>
            <a:off x="2569581" y="1236966"/>
            <a:ext cx="399468" cy="246221"/>
          </a:xfrm>
          <a:prstGeom prst="rect">
            <a:avLst/>
          </a:prstGeom>
          <a:noFill/>
        </p:spPr>
        <p:txBody>
          <a:bodyPr wrap="none" rtlCol="0">
            <a:spAutoFit/>
          </a:bodyPr>
          <a:lstStyle/>
          <a:p>
            <a:r>
              <a:rPr lang="en-US" sz="1000" dirty="0"/>
              <a:t>FEB</a:t>
            </a:r>
          </a:p>
        </p:txBody>
      </p:sp>
      <p:pic>
        <p:nvPicPr>
          <p:cNvPr id="30" name="Picture 29">
            <a:extLst>
              <a:ext uri="{FF2B5EF4-FFF2-40B4-BE49-F238E27FC236}">
                <a16:creationId xmlns:a16="http://schemas.microsoft.com/office/drawing/2014/main" id="{0C37E7EB-715B-4825-856D-129536965712}"/>
              </a:ext>
            </a:extLst>
          </p:cNvPr>
          <p:cNvPicPr>
            <a:picLocks noChangeAspect="1"/>
          </p:cNvPicPr>
          <p:nvPr/>
        </p:nvPicPr>
        <p:blipFill>
          <a:blip r:embed="rId2"/>
          <a:stretch>
            <a:fillRect/>
          </a:stretch>
        </p:blipFill>
        <p:spPr>
          <a:xfrm>
            <a:off x="8048319" y="3753551"/>
            <a:ext cx="2896795" cy="1034937"/>
          </a:xfrm>
          <a:prstGeom prst="rect">
            <a:avLst/>
          </a:prstGeom>
        </p:spPr>
      </p:pic>
      <p:sp>
        <p:nvSpPr>
          <p:cNvPr id="31" name="Date Placeholder 30">
            <a:extLst>
              <a:ext uri="{FF2B5EF4-FFF2-40B4-BE49-F238E27FC236}">
                <a16:creationId xmlns:a16="http://schemas.microsoft.com/office/drawing/2014/main" id="{4FA0A5F4-44F4-0158-623E-E936A9B595F7}"/>
              </a:ext>
            </a:extLst>
          </p:cNvPr>
          <p:cNvSpPr>
            <a:spLocks noGrp="1"/>
          </p:cNvSpPr>
          <p:nvPr>
            <p:ph type="dt" sz="half" idx="10"/>
          </p:nvPr>
        </p:nvSpPr>
        <p:spPr/>
        <p:txBody>
          <a:bodyPr/>
          <a:lstStyle/>
          <a:p>
            <a:r>
              <a:rPr lang="en-US"/>
              <a:t>2/13/2025</a:t>
            </a:r>
          </a:p>
        </p:txBody>
      </p:sp>
      <p:sp>
        <p:nvSpPr>
          <p:cNvPr id="32" name="Slide Number Placeholder 31">
            <a:extLst>
              <a:ext uri="{FF2B5EF4-FFF2-40B4-BE49-F238E27FC236}">
                <a16:creationId xmlns:a16="http://schemas.microsoft.com/office/drawing/2014/main" id="{75B3B3C4-2233-18D5-D67B-15AC397443F0}"/>
              </a:ext>
            </a:extLst>
          </p:cNvPr>
          <p:cNvSpPr>
            <a:spLocks noGrp="1"/>
          </p:cNvSpPr>
          <p:nvPr>
            <p:ph type="sldNum" sz="quarter" idx="12"/>
          </p:nvPr>
        </p:nvSpPr>
        <p:spPr/>
        <p:txBody>
          <a:bodyPr/>
          <a:lstStyle/>
          <a:p>
            <a:fld id="{33EAA712-528E-4053-9D20-65E0C4BF7A37}" type="slidenum">
              <a:rPr lang="en-US" smtClean="0"/>
              <a:t>4</a:t>
            </a:fld>
            <a:endParaRPr lang="en-US"/>
          </a:p>
        </p:txBody>
      </p:sp>
      <p:sp>
        <p:nvSpPr>
          <p:cNvPr id="33" name="Footer Placeholder 32">
            <a:extLst>
              <a:ext uri="{FF2B5EF4-FFF2-40B4-BE49-F238E27FC236}">
                <a16:creationId xmlns:a16="http://schemas.microsoft.com/office/drawing/2014/main" id="{E98E5AA1-E00C-2DCA-D31C-F8F82D681ACC}"/>
              </a:ext>
            </a:extLst>
          </p:cNvPr>
          <p:cNvSpPr>
            <a:spLocks noGrp="1"/>
          </p:cNvSpPr>
          <p:nvPr>
            <p:ph type="ftr" sz="quarter" idx="11"/>
          </p:nvPr>
        </p:nvSpPr>
        <p:spPr/>
        <p:txBody>
          <a:bodyPr/>
          <a:lstStyle/>
          <a:p>
            <a:r>
              <a:rPr lang="en-US"/>
              <a:t>ePIC Electronics and DAQ WG Meeting</a:t>
            </a:r>
          </a:p>
        </p:txBody>
      </p:sp>
      <p:sp>
        <p:nvSpPr>
          <p:cNvPr id="9" name="Rectangle 8">
            <a:extLst>
              <a:ext uri="{FF2B5EF4-FFF2-40B4-BE49-F238E27FC236}">
                <a16:creationId xmlns:a16="http://schemas.microsoft.com/office/drawing/2014/main" id="{F0CB8AB0-72F4-88D2-2F15-7C6AB13317B6}"/>
              </a:ext>
            </a:extLst>
          </p:cNvPr>
          <p:cNvSpPr/>
          <p:nvPr/>
        </p:nvSpPr>
        <p:spPr>
          <a:xfrm>
            <a:off x="1566542" y="3661309"/>
            <a:ext cx="9143999" cy="3142359"/>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200" dirty="0">
                <a:solidFill>
                  <a:schemeClr val="tx1"/>
                </a:solidFill>
              </a:rPr>
              <a:t>ALCOR:       </a:t>
            </a:r>
          </a:p>
          <a:p>
            <a:endParaRPr lang="en-US" sz="1200" dirty="0">
              <a:solidFill>
                <a:schemeClr val="tx1"/>
              </a:solidFill>
            </a:endParaRPr>
          </a:p>
          <a:p>
            <a:pPr marL="171450" indent="-171450">
              <a:buFont typeface="Arial" panose="020B0604020202020204" pitchFamily="34" charset="0"/>
              <a:buChar char="•"/>
            </a:pPr>
            <a:r>
              <a:rPr lang="en-US" sz="1200" dirty="0">
                <a:solidFill>
                  <a:schemeClr val="tx1"/>
                </a:solidFill>
              </a:rPr>
              <a:t>1 RDO </a:t>
            </a:r>
            <a:r>
              <a:rPr lang="en-US" sz="1200" dirty="0">
                <a:solidFill>
                  <a:schemeClr val="tx1"/>
                </a:solidFill>
                <a:sym typeface="Wingdings" panose="05000000000000000000" pitchFamily="2" charset="2"/>
              </a:rPr>
              <a:t>downlink uses 1 VTRX+ (max 5.12 GB/sec)</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1 RDO  4 </a:t>
            </a:r>
            <a:endParaRPr lang="en-US" sz="1200" dirty="0">
              <a:solidFill>
                <a:schemeClr val="tx1"/>
              </a:solidFill>
            </a:endParaRPr>
          </a:p>
          <a:p>
            <a:pPr marL="171450" indent="-171450">
              <a:buFont typeface="Arial" panose="020B0604020202020204" pitchFamily="34" charset="0"/>
              <a:buChar char="•"/>
            </a:pPr>
            <a:r>
              <a:rPr lang="en-US" sz="1200" dirty="0">
                <a:solidFill>
                  <a:schemeClr val="tx1"/>
                </a:solidFill>
              </a:rPr>
              <a:t>320 MB/s  downlink  per ASIC </a:t>
            </a:r>
            <a:r>
              <a:rPr lang="en-US" sz="1200" dirty="0">
                <a:solidFill>
                  <a:schemeClr val="tx1"/>
                </a:solidFill>
                <a:sym typeface="Wingdings" panose="05000000000000000000" pitchFamily="2" charset="2"/>
              </a:rPr>
              <a:t> 8 bits / 40 MHz clock</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1.28 Gb/sec for </a:t>
            </a:r>
            <a:r>
              <a:rPr lang="en-US" sz="1200" dirty="0" err="1">
                <a:solidFill>
                  <a:schemeClr val="tx1"/>
                </a:solidFill>
                <a:sym typeface="Wingdings" panose="05000000000000000000" pitchFamily="2" charset="2"/>
              </a:rPr>
              <a:t>lpGBT</a:t>
            </a:r>
            <a:r>
              <a:rPr lang="en-US" sz="1200" dirty="0">
                <a:solidFill>
                  <a:schemeClr val="tx1"/>
                </a:solidFill>
                <a:sym typeface="Wingdings" panose="05000000000000000000" pitchFamily="2" charset="2"/>
              </a:rPr>
              <a:t> downlink to ASIC</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5.12 GB/sec for DAM downlink to RDO    (MAX supported by VTRX+ w/no radiation)</a:t>
            </a:r>
          </a:p>
        </p:txBody>
      </p:sp>
      <p:pic>
        <p:nvPicPr>
          <p:cNvPr id="24" name="Picture 23">
            <a:extLst>
              <a:ext uri="{FF2B5EF4-FFF2-40B4-BE49-F238E27FC236}">
                <a16:creationId xmlns:a16="http://schemas.microsoft.com/office/drawing/2014/main" id="{9BFC1264-06D1-7BAC-913E-1F41A88D6DFC}"/>
              </a:ext>
            </a:extLst>
          </p:cNvPr>
          <p:cNvPicPr>
            <a:picLocks noChangeAspect="1"/>
          </p:cNvPicPr>
          <p:nvPr/>
        </p:nvPicPr>
        <p:blipFill>
          <a:blip r:embed="rId3"/>
          <a:stretch>
            <a:fillRect/>
          </a:stretch>
        </p:blipFill>
        <p:spPr>
          <a:xfrm>
            <a:off x="2109532" y="5769730"/>
            <a:ext cx="8141118" cy="844593"/>
          </a:xfrm>
          <a:prstGeom prst="rect">
            <a:avLst/>
          </a:prstGeom>
        </p:spPr>
      </p:pic>
      <p:sp>
        <p:nvSpPr>
          <p:cNvPr id="26" name="TextBox 25">
            <a:extLst>
              <a:ext uri="{FF2B5EF4-FFF2-40B4-BE49-F238E27FC236}">
                <a16:creationId xmlns:a16="http://schemas.microsoft.com/office/drawing/2014/main" id="{F0C0928B-B833-C6B7-6EF6-0EE316E55399}"/>
              </a:ext>
            </a:extLst>
          </p:cNvPr>
          <p:cNvSpPr txBox="1"/>
          <p:nvPr/>
        </p:nvSpPr>
        <p:spPr>
          <a:xfrm>
            <a:off x="2035324" y="5239298"/>
            <a:ext cx="8215326" cy="461665"/>
          </a:xfrm>
          <a:prstGeom prst="rect">
            <a:avLst/>
          </a:prstGeom>
          <a:noFill/>
        </p:spPr>
        <p:txBody>
          <a:bodyPr wrap="square" rtlCol="0">
            <a:spAutoFit/>
          </a:bodyPr>
          <a:lstStyle/>
          <a:p>
            <a:r>
              <a:rPr lang="en-US" sz="1200" dirty="0"/>
              <a:t>Fast Commands:    It appears that the run time fast commands may be very simple, but the configuration is more complex as the schematic shows the serial interfaces to the ALCOR</a:t>
            </a:r>
          </a:p>
        </p:txBody>
      </p:sp>
    </p:spTree>
    <p:extLst>
      <p:ext uri="{BB962C8B-B14F-4D97-AF65-F5344CB8AC3E}">
        <p14:creationId xmlns:p14="http://schemas.microsoft.com/office/powerpoint/2010/main" val="2259222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5041B9-CCC4-927B-A551-89D3047651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0991AE-1E9D-3E31-87AC-7BB4D2A9B86A}"/>
              </a:ext>
            </a:extLst>
          </p:cNvPr>
          <p:cNvSpPr>
            <a:spLocks noGrp="1"/>
          </p:cNvSpPr>
          <p:nvPr>
            <p:ph type="title"/>
          </p:nvPr>
        </p:nvSpPr>
        <p:spPr>
          <a:xfrm>
            <a:off x="838200" y="89457"/>
            <a:ext cx="10515600" cy="1325563"/>
          </a:xfrm>
        </p:spPr>
        <p:txBody>
          <a:bodyPr/>
          <a:lstStyle/>
          <a:p>
            <a:r>
              <a:rPr lang="en-US" dirty="0"/>
              <a:t>RDO chains</a:t>
            </a:r>
          </a:p>
        </p:txBody>
      </p:sp>
      <p:sp>
        <p:nvSpPr>
          <p:cNvPr id="6" name="Rectangle 5">
            <a:extLst>
              <a:ext uri="{FF2B5EF4-FFF2-40B4-BE49-F238E27FC236}">
                <a16:creationId xmlns:a16="http://schemas.microsoft.com/office/drawing/2014/main" id="{85D225B9-4EC0-7D82-FD9F-6325F3CF7BE9}"/>
              </a:ext>
            </a:extLst>
          </p:cNvPr>
          <p:cNvSpPr/>
          <p:nvPr/>
        </p:nvSpPr>
        <p:spPr>
          <a:xfrm>
            <a:off x="1314794" y="1538287"/>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3F01B28-979C-240F-A9AA-EDD2755F7C9D}"/>
              </a:ext>
            </a:extLst>
          </p:cNvPr>
          <p:cNvSpPr/>
          <p:nvPr/>
        </p:nvSpPr>
        <p:spPr>
          <a:xfrm>
            <a:off x="1499350" y="162363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8" name="Rectangle 7">
            <a:extLst>
              <a:ext uri="{FF2B5EF4-FFF2-40B4-BE49-F238E27FC236}">
                <a16:creationId xmlns:a16="http://schemas.microsoft.com/office/drawing/2014/main" id="{8747D3FD-AF36-8CF7-0DA2-CC5273E85FE6}"/>
              </a:ext>
            </a:extLst>
          </p:cNvPr>
          <p:cNvSpPr/>
          <p:nvPr/>
        </p:nvSpPr>
        <p:spPr>
          <a:xfrm>
            <a:off x="3085313"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10" name="Rectangle 9">
            <a:extLst>
              <a:ext uri="{FF2B5EF4-FFF2-40B4-BE49-F238E27FC236}">
                <a16:creationId xmlns:a16="http://schemas.microsoft.com/office/drawing/2014/main" id="{3C925AFA-0A74-A160-681C-E67949B2DEEF}"/>
              </a:ext>
            </a:extLst>
          </p:cNvPr>
          <p:cNvSpPr/>
          <p:nvPr/>
        </p:nvSpPr>
        <p:spPr>
          <a:xfrm>
            <a:off x="1314794" y="2311248"/>
            <a:ext cx="8279685" cy="5774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953C02F-492B-C0DC-F0D8-63D43A13941D}"/>
              </a:ext>
            </a:extLst>
          </p:cNvPr>
          <p:cNvSpPr/>
          <p:nvPr/>
        </p:nvSpPr>
        <p:spPr>
          <a:xfrm>
            <a:off x="1499350"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12" name="Rectangle 11">
            <a:extLst>
              <a:ext uri="{FF2B5EF4-FFF2-40B4-BE49-F238E27FC236}">
                <a16:creationId xmlns:a16="http://schemas.microsoft.com/office/drawing/2014/main" id="{EAE81C4E-F79F-B5BC-F1D6-EFD7CB23E257}"/>
              </a:ext>
            </a:extLst>
          </p:cNvPr>
          <p:cNvSpPr/>
          <p:nvPr/>
        </p:nvSpPr>
        <p:spPr>
          <a:xfrm>
            <a:off x="3085313"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SFP/Cu/Firefly</a:t>
            </a:r>
          </a:p>
        </p:txBody>
      </p:sp>
      <p:sp>
        <p:nvSpPr>
          <p:cNvPr id="14" name="Rectangle 13">
            <a:extLst>
              <a:ext uri="{FF2B5EF4-FFF2-40B4-BE49-F238E27FC236}">
                <a16:creationId xmlns:a16="http://schemas.microsoft.com/office/drawing/2014/main" id="{3B7A87E5-48F5-95D3-1561-94678714A51F}"/>
              </a:ext>
            </a:extLst>
          </p:cNvPr>
          <p:cNvSpPr/>
          <p:nvPr/>
        </p:nvSpPr>
        <p:spPr>
          <a:xfrm>
            <a:off x="1314794" y="3049448"/>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A16E0023-1DEA-5D99-4A2B-F3F8475E7142}"/>
              </a:ext>
            </a:extLst>
          </p:cNvPr>
          <p:cNvSpPr/>
          <p:nvPr/>
        </p:nvSpPr>
        <p:spPr>
          <a:xfrm>
            <a:off x="1499350"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ASIC</a:t>
            </a:r>
          </a:p>
        </p:txBody>
      </p:sp>
      <p:sp>
        <p:nvSpPr>
          <p:cNvPr id="16" name="Rectangle 15">
            <a:extLst>
              <a:ext uri="{FF2B5EF4-FFF2-40B4-BE49-F238E27FC236}">
                <a16:creationId xmlns:a16="http://schemas.microsoft.com/office/drawing/2014/main" id="{F6AA914C-A27A-B124-A429-0C664288C1F7}"/>
              </a:ext>
            </a:extLst>
          </p:cNvPr>
          <p:cNvSpPr/>
          <p:nvPr/>
        </p:nvSpPr>
        <p:spPr>
          <a:xfrm>
            <a:off x="4689692" y="311080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18" name="Rectangle 17">
            <a:extLst>
              <a:ext uri="{FF2B5EF4-FFF2-40B4-BE49-F238E27FC236}">
                <a16:creationId xmlns:a16="http://schemas.microsoft.com/office/drawing/2014/main" id="{CF680C5A-04F1-B909-D451-22A41EFF9A55}"/>
              </a:ext>
            </a:extLst>
          </p:cNvPr>
          <p:cNvSpPr/>
          <p:nvPr/>
        </p:nvSpPr>
        <p:spPr>
          <a:xfrm>
            <a:off x="7911357"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19" name="Rectangle 18">
            <a:extLst>
              <a:ext uri="{FF2B5EF4-FFF2-40B4-BE49-F238E27FC236}">
                <a16:creationId xmlns:a16="http://schemas.microsoft.com/office/drawing/2014/main" id="{F17A92B9-DC78-81C7-24B6-BD911151B052}"/>
              </a:ext>
            </a:extLst>
          </p:cNvPr>
          <p:cNvSpPr/>
          <p:nvPr/>
        </p:nvSpPr>
        <p:spPr>
          <a:xfrm>
            <a:off x="7921441" y="1625511"/>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0" name="Rectangle 19">
            <a:extLst>
              <a:ext uri="{FF2B5EF4-FFF2-40B4-BE49-F238E27FC236}">
                <a16:creationId xmlns:a16="http://schemas.microsoft.com/office/drawing/2014/main" id="{0E28CE1D-719A-96FC-4168-CE431DE6F875}"/>
              </a:ext>
            </a:extLst>
          </p:cNvPr>
          <p:cNvSpPr/>
          <p:nvPr/>
        </p:nvSpPr>
        <p:spPr>
          <a:xfrm>
            <a:off x="7921441" y="239118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1" name="Rectangle 20">
            <a:extLst>
              <a:ext uri="{FF2B5EF4-FFF2-40B4-BE49-F238E27FC236}">
                <a16:creationId xmlns:a16="http://schemas.microsoft.com/office/drawing/2014/main" id="{6BAA4CC4-5DAE-9A13-C699-A4B10EF1AE96}"/>
              </a:ext>
            </a:extLst>
          </p:cNvPr>
          <p:cNvSpPr/>
          <p:nvPr/>
        </p:nvSpPr>
        <p:spPr>
          <a:xfrm>
            <a:off x="5329207" y="3188930"/>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VTRX+</a:t>
            </a:r>
            <a:endParaRPr lang="en-US" dirty="0"/>
          </a:p>
        </p:txBody>
      </p:sp>
      <p:sp>
        <p:nvSpPr>
          <p:cNvPr id="22" name="Rectangle 21">
            <a:extLst>
              <a:ext uri="{FF2B5EF4-FFF2-40B4-BE49-F238E27FC236}">
                <a16:creationId xmlns:a16="http://schemas.microsoft.com/office/drawing/2014/main" id="{C8A95BFD-71F5-1719-AA11-6071449A6F5E}"/>
              </a:ext>
            </a:extLst>
          </p:cNvPr>
          <p:cNvSpPr/>
          <p:nvPr/>
        </p:nvSpPr>
        <p:spPr>
          <a:xfrm>
            <a:off x="1314794" y="376261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7DDE8FC8-57F4-091B-9A5E-79FB6D7C3F37}"/>
              </a:ext>
            </a:extLst>
          </p:cNvPr>
          <p:cNvSpPr/>
          <p:nvPr/>
        </p:nvSpPr>
        <p:spPr>
          <a:xfrm>
            <a:off x="1499350" y="385464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25" name="Rectangle 24">
            <a:extLst>
              <a:ext uri="{FF2B5EF4-FFF2-40B4-BE49-F238E27FC236}">
                <a16:creationId xmlns:a16="http://schemas.microsoft.com/office/drawing/2014/main" id="{C814DD47-7622-6919-58AC-3F78318789D9}"/>
              </a:ext>
            </a:extLst>
          </p:cNvPr>
          <p:cNvSpPr/>
          <p:nvPr/>
        </p:nvSpPr>
        <p:spPr>
          <a:xfrm>
            <a:off x="7911357" y="385351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27" name="Rectangle 26">
            <a:extLst>
              <a:ext uri="{FF2B5EF4-FFF2-40B4-BE49-F238E27FC236}">
                <a16:creationId xmlns:a16="http://schemas.microsoft.com/office/drawing/2014/main" id="{A42E9BD1-461C-05C1-F29C-248C2715CB75}"/>
              </a:ext>
            </a:extLst>
          </p:cNvPr>
          <p:cNvSpPr/>
          <p:nvPr/>
        </p:nvSpPr>
        <p:spPr>
          <a:xfrm>
            <a:off x="7911357" y="3954367"/>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28" name="Rectangle 27">
            <a:extLst>
              <a:ext uri="{FF2B5EF4-FFF2-40B4-BE49-F238E27FC236}">
                <a16:creationId xmlns:a16="http://schemas.microsoft.com/office/drawing/2014/main" id="{DEB9E728-B0BE-ACE4-B470-F5D1D00E5DF7}"/>
              </a:ext>
            </a:extLst>
          </p:cNvPr>
          <p:cNvSpPr/>
          <p:nvPr/>
        </p:nvSpPr>
        <p:spPr>
          <a:xfrm>
            <a:off x="3085313" y="385464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34" name="Rectangle 33">
            <a:extLst>
              <a:ext uri="{FF2B5EF4-FFF2-40B4-BE49-F238E27FC236}">
                <a16:creationId xmlns:a16="http://schemas.microsoft.com/office/drawing/2014/main" id="{E4AF7F1C-19A8-7645-2ED6-4EFA7B19CD3F}"/>
              </a:ext>
            </a:extLst>
          </p:cNvPr>
          <p:cNvSpPr/>
          <p:nvPr/>
        </p:nvSpPr>
        <p:spPr>
          <a:xfrm>
            <a:off x="1314794" y="4484781"/>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76A873BD-38F0-65B9-CEC4-74116445EF45}"/>
              </a:ext>
            </a:extLst>
          </p:cNvPr>
          <p:cNvSpPr/>
          <p:nvPr/>
        </p:nvSpPr>
        <p:spPr>
          <a:xfrm>
            <a:off x="1499350" y="457681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FLASH ADC</a:t>
            </a:r>
          </a:p>
        </p:txBody>
      </p:sp>
      <p:sp>
        <p:nvSpPr>
          <p:cNvPr id="36" name="Rectangle 35">
            <a:extLst>
              <a:ext uri="{FF2B5EF4-FFF2-40B4-BE49-F238E27FC236}">
                <a16:creationId xmlns:a16="http://schemas.microsoft.com/office/drawing/2014/main" id="{7348825D-9650-482D-0CA1-8245F306BB9F}"/>
              </a:ext>
            </a:extLst>
          </p:cNvPr>
          <p:cNvSpPr/>
          <p:nvPr/>
        </p:nvSpPr>
        <p:spPr>
          <a:xfrm>
            <a:off x="7911357" y="457568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37" name="Rectangle 36">
            <a:extLst>
              <a:ext uri="{FF2B5EF4-FFF2-40B4-BE49-F238E27FC236}">
                <a16:creationId xmlns:a16="http://schemas.microsoft.com/office/drawing/2014/main" id="{BA89D8AC-641E-C6C5-D138-772C5230C0EF}"/>
              </a:ext>
            </a:extLst>
          </p:cNvPr>
          <p:cNvSpPr/>
          <p:nvPr/>
        </p:nvSpPr>
        <p:spPr>
          <a:xfrm>
            <a:off x="7911357" y="4676535"/>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38" name="Rectangle 37">
            <a:extLst>
              <a:ext uri="{FF2B5EF4-FFF2-40B4-BE49-F238E27FC236}">
                <a16:creationId xmlns:a16="http://schemas.microsoft.com/office/drawing/2014/main" id="{EE52BBDF-1E08-9C46-B688-4564A346E7C9}"/>
              </a:ext>
            </a:extLst>
          </p:cNvPr>
          <p:cNvSpPr/>
          <p:nvPr/>
        </p:nvSpPr>
        <p:spPr>
          <a:xfrm>
            <a:off x="3085313" y="457681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FPP/Cu/Firefly</a:t>
            </a:r>
          </a:p>
        </p:txBody>
      </p:sp>
      <p:sp>
        <p:nvSpPr>
          <p:cNvPr id="39" name="Rectangle 38">
            <a:extLst>
              <a:ext uri="{FF2B5EF4-FFF2-40B4-BE49-F238E27FC236}">
                <a16:creationId xmlns:a16="http://schemas.microsoft.com/office/drawing/2014/main" id="{35FA22A4-3CCE-3054-CC69-DDDB4EBCDDF6}"/>
              </a:ext>
            </a:extLst>
          </p:cNvPr>
          <p:cNvSpPr/>
          <p:nvPr/>
        </p:nvSpPr>
        <p:spPr>
          <a:xfrm>
            <a:off x="1314794" y="516002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87CD07DE-1C92-8D4D-8DA9-95B6422ECE7C}"/>
              </a:ext>
            </a:extLst>
          </p:cNvPr>
          <p:cNvSpPr/>
          <p:nvPr/>
        </p:nvSpPr>
        <p:spPr>
          <a:xfrm>
            <a:off x="1499350" y="525205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Discrete/ASIC</a:t>
            </a:r>
          </a:p>
        </p:txBody>
      </p:sp>
      <p:sp>
        <p:nvSpPr>
          <p:cNvPr id="41" name="Rectangle 40">
            <a:extLst>
              <a:ext uri="{FF2B5EF4-FFF2-40B4-BE49-F238E27FC236}">
                <a16:creationId xmlns:a16="http://schemas.microsoft.com/office/drawing/2014/main" id="{119E3E31-E726-F1C4-393E-F8D968D318FC}"/>
              </a:ext>
            </a:extLst>
          </p:cNvPr>
          <p:cNvSpPr/>
          <p:nvPr/>
        </p:nvSpPr>
        <p:spPr>
          <a:xfrm>
            <a:off x="7911357"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44" name="Rectangle 43">
            <a:extLst>
              <a:ext uri="{FF2B5EF4-FFF2-40B4-BE49-F238E27FC236}">
                <a16:creationId xmlns:a16="http://schemas.microsoft.com/office/drawing/2014/main" id="{87252BCD-28BD-CBEE-AD53-5367F0097FC2}"/>
              </a:ext>
            </a:extLst>
          </p:cNvPr>
          <p:cNvSpPr/>
          <p:nvPr/>
        </p:nvSpPr>
        <p:spPr>
          <a:xfrm>
            <a:off x="6330388"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5" name="Rectangle 44">
            <a:extLst>
              <a:ext uri="{FF2B5EF4-FFF2-40B4-BE49-F238E27FC236}">
                <a16:creationId xmlns:a16="http://schemas.microsoft.com/office/drawing/2014/main" id="{E696B2B5-46C7-8D23-296F-9CB63794C70B}"/>
              </a:ext>
            </a:extLst>
          </p:cNvPr>
          <p:cNvSpPr/>
          <p:nvPr/>
        </p:nvSpPr>
        <p:spPr>
          <a:xfrm>
            <a:off x="6976627" y="1690848"/>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46" name="Rectangle 45">
            <a:extLst>
              <a:ext uri="{FF2B5EF4-FFF2-40B4-BE49-F238E27FC236}">
                <a16:creationId xmlns:a16="http://schemas.microsoft.com/office/drawing/2014/main" id="{F8D07F95-74CC-46B1-E97C-038448C88F74}"/>
              </a:ext>
            </a:extLst>
          </p:cNvPr>
          <p:cNvSpPr/>
          <p:nvPr/>
        </p:nvSpPr>
        <p:spPr>
          <a:xfrm>
            <a:off x="6330388" y="238626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7" name="Rectangle 46">
            <a:extLst>
              <a:ext uri="{FF2B5EF4-FFF2-40B4-BE49-F238E27FC236}">
                <a16:creationId xmlns:a16="http://schemas.microsoft.com/office/drawing/2014/main" id="{6C09C29D-B54D-BE43-E017-7EE14267C124}"/>
              </a:ext>
            </a:extLst>
          </p:cNvPr>
          <p:cNvSpPr/>
          <p:nvPr/>
        </p:nvSpPr>
        <p:spPr>
          <a:xfrm>
            <a:off x="6969903" y="2464393"/>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0" name="Rectangle 49">
            <a:extLst>
              <a:ext uri="{FF2B5EF4-FFF2-40B4-BE49-F238E27FC236}">
                <a16:creationId xmlns:a16="http://schemas.microsoft.com/office/drawing/2014/main" id="{B7680316-1016-D9F4-30E2-735270D50F95}"/>
              </a:ext>
            </a:extLst>
          </p:cNvPr>
          <p:cNvSpPr/>
          <p:nvPr/>
        </p:nvSpPr>
        <p:spPr>
          <a:xfrm>
            <a:off x="4686260"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51" name="Rectangle 50">
            <a:extLst>
              <a:ext uri="{FF2B5EF4-FFF2-40B4-BE49-F238E27FC236}">
                <a16:creationId xmlns:a16="http://schemas.microsoft.com/office/drawing/2014/main" id="{FF1DFADF-E3AD-C09E-4763-2E393FD6D88A}"/>
              </a:ext>
            </a:extLst>
          </p:cNvPr>
          <p:cNvSpPr/>
          <p:nvPr/>
        </p:nvSpPr>
        <p:spPr>
          <a:xfrm>
            <a:off x="5325775" y="5329049"/>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3" name="TextBox 52">
            <a:extLst>
              <a:ext uri="{FF2B5EF4-FFF2-40B4-BE49-F238E27FC236}">
                <a16:creationId xmlns:a16="http://schemas.microsoft.com/office/drawing/2014/main" id="{52997224-363B-573E-750D-933F99A24CA2}"/>
              </a:ext>
            </a:extLst>
          </p:cNvPr>
          <p:cNvSpPr txBox="1"/>
          <p:nvPr/>
        </p:nvSpPr>
        <p:spPr>
          <a:xfrm>
            <a:off x="9755162" y="3219491"/>
            <a:ext cx="583814" cy="246221"/>
          </a:xfrm>
          <a:prstGeom prst="rect">
            <a:avLst/>
          </a:prstGeom>
          <a:noFill/>
        </p:spPr>
        <p:txBody>
          <a:bodyPr wrap="none" rtlCol="0">
            <a:spAutoFit/>
          </a:bodyPr>
          <a:lstStyle/>
          <a:p>
            <a:r>
              <a:rPr lang="en-US" sz="1000" dirty="0"/>
              <a:t>ALCOR</a:t>
            </a:r>
          </a:p>
        </p:txBody>
      </p:sp>
      <p:sp>
        <p:nvSpPr>
          <p:cNvPr id="54" name="TextBox 53">
            <a:extLst>
              <a:ext uri="{FF2B5EF4-FFF2-40B4-BE49-F238E27FC236}">
                <a16:creationId xmlns:a16="http://schemas.microsoft.com/office/drawing/2014/main" id="{CD265010-AF68-F0CE-4D81-D88D1AA34BD5}"/>
              </a:ext>
            </a:extLst>
          </p:cNvPr>
          <p:cNvSpPr txBox="1"/>
          <p:nvPr/>
        </p:nvSpPr>
        <p:spPr>
          <a:xfrm>
            <a:off x="9779035" y="1716939"/>
            <a:ext cx="814647" cy="246221"/>
          </a:xfrm>
          <a:prstGeom prst="rect">
            <a:avLst/>
          </a:prstGeom>
          <a:noFill/>
        </p:spPr>
        <p:txBody>
          <a:bodyPr wrap="none" rtlCol="0">
            <a:spAutoFit/>
          </a:bodyPr>
          <a:lstStyle/>
          <a:p>
            <a:r>
              <a:rPr lang="en-US" sz="1000" dirty="0"/>
              <a:t>SVT, SALSA</a:t>
            </a:r>
          </a:p>
        </p:txBody>
      </p:sp>
      <p:sp>
        <p:nvSpPr>
          <p:cNvPr id="55" name="TextBox 54">
            <a:extLst>
              <a:ext uri="{FF2B5EF4-FFF2-40B4-BE49-F238E27FC236}">
                <a16:creationId xmlns:a16="http://schemas.microsoft.com/office/drawing/2014/main" id="{EB86CF15-3621-0EB7-37E9-1C2235884B46}"/>
              </a:ext>
            </a:extLst>
          </p:cNvPr>
          <p:cNvSpPr txBox="1"/>
          <p:nvPr/>
        </p:nvSpPr>
        <p:spPr>
          <a:xfrm>
            <a:off x="9755727" y="2433846"/>
            <a:ext cx="766557" cy="246221"/>
          </a:xfrm>
          <a:prstGeom prst="rect">
            <a:avLst/>
          </a:prstGeom>
          <a:noFill/>
        </p:spPr>
        <p:txBody>
          <a:bodyPr wrap="none" rtlCol="0">
            <a:spAutoFit/>
          </a:bodyPr>
          <a:lstStyle/>
          <a:p>
            <a:r>
              <a:rPr lang="en-US" sz="1000" dirty="0"/>
              <a:t>CALOROC</a:t>
            </a:r>
          </a:p>
        </p:txBody>
      </p:sp>
      <p:sp>
        <p:nvSpPr>
          <p:cNvPr id="56" name="TextBox 55">
            <a:extLst>
              <a:ext uri="{FF2B5EF4-FFF2-40B4-BE49-F238E27FC236}">
                <a16:creationId xmlns:a16="http://schemas.microsoft.com/office/drawing/2014/main" id="{327033F5-72B8-31FE-D76F-79C673FA95E7}"/>
              </a:ext>
            </a:extLst>
          </p:cNvPr>
          <p:cNvSpPr txBox="1"/>
          <p:nvPr/>
        </p:nvSpPr>
        <p:spPr>
          <a:xfrm>
            <a:off x="9755162" y="3898271"/>
            <a:ext cx="990977" cy="246221"/>
          </a:xfrm>
          <a:prstGeom prst="rect">
            <a:avLst/>
          </a:prstGeom>
          <a:noFill/>
        </p:spPr>
        <p:txBody>
          <a:bodyPr wrap="none" rtlCol="0">
            <a:spAutoFit/>
          </a:bodyPr>
          <a:lstStyle/>
          <a:p>
            <a:r>
              <a:rPr lang="en-US" sz="1000" dirty="0"/>
              <a:t>EICROC/FCFD</a:t>
            </a:r>
          </a:p>
        </p:txBody>
      </p:sp>
      <p:sp>
        <p:nvSpPr>
          <p:cNvPr id="57" name="TextBox 56">
            <a:extLst>
              <a:ext uri="{FF2B5EF4-FFF2-40B4-BE49-F238E27FC236}">
                <a16:creationId xmlns:a16="http://schemas.microsoft.com/office/drawing/2014/main" id="{D21CE39A-D9C7-B130-CDF0-80F5E6C70A34}"/>
              </a:ext>
            </a:extLst>
          </p:cNvPr>
          <p:cNvSpPr txBox="1"/>
          <p:nvPr/>
        </p:nvSpPr>
        <p:spPr>
          <a:xfrm>
            <a:off x="9722841" y="4632020"/>
            <a:ext cx="946093" cy="246221"/>
          </a:xfrm>
          <a:prstGeom prst="rect">
            <a:avLst/>
          </a:prstGeom>
          <a:noFill/>
        </p:spPr>
        <p:txBody>
          <a:bodyPr wrap="none" rtlCol="0">
            <a:spAutoFit/>
          </a:bodyPr>
          <a:lstStyle/>
          <a:p>
            <a:r>
              <a:rPr lang="en-US" sz="1000" dirty="0"/>
              <a:t>Direct Photon</a:t>
            </a:r>
          </a:p>
        </p:txBody>
      </p:sp>
      <p:sp>
        <p:nvSpPr>
          <p:cNvPr id="58" name="TextBox 57">
            <a:extLst>
              <a:ext uri="{FF2B5EF4-FFF2-40B4-BE49-F238E27FC236}">
                <a16:creationId xmlns:a16="http://schemas.microsoft.com/office/drawing/2014/main" id="{C612F38E-A653-DD62-90F3-A7A72C505DDC}"/>
              </a:ext>
            </a:extLst>
          </p:cNvPr>
          <p:cNvSpPr txBox="1"/>
          <p:nvPr/>
        </p:nvSpPr>
        <p:spPr>
          <a:xfrm>
            <a:off x="9722276" y="5349276"/>
            <a:ext cx="2077813" cy="246221"/>
          </a:xfrm>
          <a:prstGeom prst="rect">
            <a:avLst/>
          </a:prstGeom>
          <a:noFill/>
        </p:spPr>
        <p:txBody>
          <a:bodyPr wrap="none" rtlCol="0">
            <a:spAutoFit/>
          </a:bodyPr>
          <a:lstStyle/>
          <a:p>
            <a:r>
              <a:rPr lang="en-US" sz="1000" dirty="0"/>
              <a:t>Discrete ECAL’s, </a:t>
            </a:r>
            <a:r>
              <a:rPr lang="en-US" sz="1000" dirty="0" err="1"/>
              <a:t>Astropix</a:t>
            </a:r>
            <a:r>
              <a:rPr lang="en-US" sz="1000" dirty="0"/>
              <a:t>, </a:t>
            </a:r>
            <a:r>
              <a:rPr lang="en-US" sz="1000" dirty="0" err="1"/>
              <a:t>Timepix</a:t>
            </a:r>
            <a:endParaRPr lang="en-US" sz="1000" dirty="0"/>
          </a:p>
        </p:txBody>
      </p:sp>
      <p:sp>
        <p:nvSpPr>
          <p:cNvPr id="59" name="TextBox 58">
            <a:extLst>
              <a:ext uri="{FF2B5EF4-FFF2-40B4-BE49-F238E27FC236}">
                <a16:creationId xmlns:a16="http://schemas.microsoft.com/office/drawing/2014/main" id="{E7360BDD-F996-7756-CFDB-3691BA18D538}"/>
              </a:ext>
            </a:extLst>
          </p:cNvPr>
          <p:cNvSpPr txBox="1"/>
          <p:nvPr/>
        </p:nvSpPr>
        <p:spPr>
          <a:xfrm>
            <a:off x="668385" y="1702229"/>
            <a:ext cx="596638" cy="246221"/>
          </a:xfrm>
          <a:prstGeom prst="rect">
            <a:avLst/>
          </a:prstGeom>
          <a:noFill/>
        </p:spPr>
        <p:txBody>
          <a:bodyPr wrap="none" rtlCol="0">
            <a:spAutoFit/>
          </a:bodyPr>
          <a:lstStyle/>
          <a:p>
            <a:r>
              <a:rPr lang="en-US" sz="1000" dirty="0"/>
              <a:t>40 MHz</a:t>
            </a:r>
          </a:p>
        </p:txBody>
      </p:sp>
      <p:sp>
        <p:nvSpPr>
          <p:cNvPr id="60" name="TextBox 59">
            <a:extLst>
              <a:ext uri="{FF2B5EF4-FFF2-40B4-BE49-F238E27FC236}">
                <a16:creationId xmlns:a16="http://schemas.microsoft.com/office/drawing/2014/main" id="{81BB3A78-6CA7-429D-8A72-E5197A4B85BC}"/>
              </a:ext>
            </a:extLst>
          </p:cNvPr>
          <p:cNvSpPr txBox="1"/>
          <p:nvPr/>
        </p:nvSpPr>
        <p:spPr>
          <a:xfrm>
            <a:off x="668385" y="2476851"/>
            <a:ext cx="596638" cy="246221"/>
          </a:xfrm>
          <a:prstGeom prst="rect">
            <a:avLst/>
          </a:prstGeom>
          <a:noFill/>
        </p:spPr>
        <p:txBody>
          <a:bodyPr wrap="none" rtlCol="0">
            <a:spAutoFit/>
          </a:bodyPr>
          <a:lstStyle/>
          <a:p>
            <a:r>
              <a:rPr lang="en-US" sz="1000" dirty="0"/>
              <a:t>40 MHz</a:t>
            </a:r>
          </a:p>
        </p:txBody>
      </p:sp>
      <p:sp>
        <p:nvSpPr>
          <p:cNvPr id="61" name="TextBox 60">
            <a:extLst>
              <a:ext uri="{FF2B5EF4-FFF2-40B4-BE49-F238E27FC236}">
                <a16:creationId xmlns:a16="http://schemas.microsoft.com/office/drawing/2014/main" id="{64DA16B1-20B5-D358-A6DE-393352A2C88C}"/>
              </a:ext>
            </a:extLst>
          </p:cNvPr>
          <p:cNvSpPr txBox="1"/>
          <p:nvPr/>
        </p:nvSpPr>
        <p:spPr>
          <a:xfrm>
            <a:off x="621975" y="3214531"/>
            <a:ext cx="665567" cy="246221"/>
          </a:xfrm>
          <a:prstGeom prst="rect">
            <a:avLst/>
          </a:prstGeom>
          <a:noFill/>
        </p:spPr>
        <p:txBody>
          <a:bodyPr wrap="none" rtlCol="0">
            <a:spAutoFit/>
          </a:bodyPr>
          <a:lstStyle/>
          <a:p>
            <a:r>
              <a:rPr lang="en-US" sz="1000" dirty="0"/>
              <a:t>100 MHz</a:t>
            </a:r>
          </a:p>
        </p:txBody>
      </p:sp>
      <p:sp>
        <p:nvSpPr>
          <p:cNvPr id="62" name="TextBox 61">
            <a:extLst>
              <a:ext uri="{FF2B5EF4-FFF2-40B4-BE49-F238E27FC236}">
                <a16:creationId xmlns:a16="http://schemas.microsoft.com/office/drawing/2014/main" id="{85473FA4-F6E0-2A3D-F255-80A8A028153C}"/>
              </a:ext>
            </a:extLst>
          </p:cNvPr>
          <p:cNvSpPr txBox="1"/>
          <p:nvPr/>
        </p:nvSpPr>
        <p:spPr>
          <a:xfrm>
            <a:off x="645463" y="3928217"/>
            <a:ext cx="596638" cy="246221"/>
          </a:xfrm>
          <a:prstGeom prst="rect">
            <a:avLst/>
          </a:prstGeom>
          <a:noFill/>
        </p:spPr>
        <p:txBody>
          <a:bodyPr wrap="none" rtlCol="0">
            <a:spAutoFit/>
          </a:bodyPr>
          <a:lstStyle/>
          <a:p>
            <a:r>
              <a:rPr lang="en-US" sz="1000" dirty="0"/>
              <a:t>40 MHz</a:t>
            </a:r>
          </a:p>
        </p:txBody>
      </p:sp>
      <p:sp>
        <p:nvSpPr>
          <p:cNvPr id="63" name="TextBox 62">
            <a:extLst>
              <a:ext uri="{FF2B5EF4-FFF2-40B4-BE49-F238E27FC236}">
                <a16:creationId xmlns:a16="http://schemas.microsoft.com/office/drawing/2014/main" id="{2E324668-4729-DCBD-9859-78AE590B60D4}"/>
              </a:ext>
            </a:extLst>
          </p:cNvPr>
          <p:cNvSpPr txBox="1"/>
          <p:nvPr/>
        </p:nvSpPr>
        <p:spPr>
          <a:xfrm>
            <a:off x="579019" y="4653551"/>
            <a:ext cx="665567" cy="246221"/>
          </a:xfrm>
          <a:prstGeom prst="rect">
            <a:avLst/>
          </a:prstGeom>
          <a:noFill/>
        </p:spPr>
        <p:txBody>
          <a:bodyPr wrap="none" rtlCol="0">
            <a:spAutoFit/>
          </a:bodyPr>
          <a:lstStyle/>
          <a:p>
            <a:r>
              <a:rPr lang="en-US" sz="1000" dirty="0"/>
              <a:t>200 MHz</a:t>
            </a:r>
          </a:p>
        </p:txBody>
      </p:sp>
      <p:sp>
        <p:nvSpPr>
          <p:cNvPr id="64" name="TextBox 63">
            <a:extLst>
              <a:ext uri="{FF2B5EF4-FFF2-40B4-BE49-F238E27FC236}">
                <a16:creationId xmlns:a16="http://schemas.microsoft.com/office/drawing/2014/main" id="{49D392EE-4CDC-E76A-AF7F-D0EE378D62F5}"/>
              </a:ext>
            </a:extLst>
          </p:cNvPr>
          <p:cNvSpPr txBox="1"/>
          <p:nvPr/>
        </p:nvSpPr>
        <p:spPr>
          <a:xfrm>
            <a:off x="599456" y="5354385"/>
            <a:ext cx="665567" cy="246221"/>
          </a:xfrm>
          <a:prstGeom prst="rect">
            <a:avLst/>
          </a:prstGeom>
          <a:noFill/>
        </p:spPr>
        <p:txBody>
          <a:bodyPr wrap="none" rtlCol="0">
            <a:spAutoFit/>
          </a:bodyPr>
          <a:lstStyle/>
          <a:p>
            <a:r>
              <a:rPr lang="en-US" sz="1000" dirty="0"/>
              <a:t>100 MHz</a:t>
            </a:r>
          </a:p>
        </p:txBody>
      </p:sp>
      <p:cxnSp>
        <p:nvCxnSpPr>
          <p:cNvPr id="66" name="Straight Connector 65">
            <a:extLst>
              <a:ext uri="{FF2B5EF4-FFF2-40B4-BE49-F238E27FC236}">
                <a16:creationId xmlns:a16="http://schemas.microsoft.com/office/drawing/2014/main" id="{EF17F253-F978-F621-7820-C176F83B9546}"/>
              </a:ext>
            </a:extLst>
          </p:cNvPr>
          <p:cNvCxnSpPr>
            <a:cxnSpLocks/>
          </p:cNvCxnSpPr>
          <p:nvPr/>
        </p:nvCxnSpPr>
        <p:spPr>
          <a:xfrm>
            <a:off x="6246167" y="1321680"/>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67" name="TextBox 66">
            <a:extLst>
              <a:ext uri="{FF2B5EF4-FFF2-40B4-BE49-F238E27FC236}">
                <a16:creationId xmlns:a16="http://schemas.microsoft.com/office/drawing/2014/main" id="{E25F8141-419C-7F9A-B7BA-C2254665503C}"/>
              </a:ext>
            </a:extLst>
          </p:cNvPr>
          <p:cNvSpPr txBox="1"/>
          <p:nvPr/>
        </p:nvSpPr>
        <p:spPr>
          <a:xfrm>
            <a:off x="4752318" y="1039302"/>
            <a:ext cx="862737" cy="246221"/>
          </a:xfrm>
          <a:prstGeom prst="rect">
            <a:avLst/>
          </a:prstGeom>
          <a:noFill/>
        </p:spPr>
        <p:txBody>
          <a:bodyPr wrap="none" rtlCol="0">
            <a:spAutoFit/>
          </a:bodyPr>
          <a:lstStyle/>
          <a:p>
            <a:r>
              <a:rPr lang="en-US" sz="1000" dirty="0"/>
              <a:t>On Detector</a:t>
            </a:r>
          </a:p>
        </p:txBody>
      </p:sp>
      <p:sp>
        <p:nvSpPr>
          <p:cNvPr id="68" name="TextBox 67">
            <a:extLst>
              <a:ext uri="{FF2B5EF4-FFF2-40B4-BE49-F238E27FC236}">
                <a16:creationId xmlns:a16="http://schemas.microsoft.com/office/drawing/2014/main" id="{6D6E1D5E-32D8-CD3D-086C-26B800FB3911}"/>
              </a:ext>
            </a:extLst>
          </p:cNvPr>
          <p:cNvSpPr txBox="1"/>
          <p:nvPr/>
        </p:nvSpPr>
        <p:spPr>
          <a:xfrm>
            <a:off x="7418449" y="1033841"/>
            <a:ext cx="869149" cy="246221"/>
          </a:xfrm>
          <a:prstGeom prst="rect">
            <a:avLst/>
          </a:prstGeom>
          <a:noFill/>
        </p:spPr>
        <p:txBody>
          <a:bodyPr wrap="none" rtlCol="0">
            <a:spAutoFit/>
          </a:bodyPr>
          <a:lstStyle/>
          <a:p>
            <a:r>
              <a:rPr lang="en-US" sz="1000" dirty="0"/>
              <a:t>Off Detector</a:t>
            </a:r>
          </a:p>
        </p:txBody>
      </p:sp>
      <p:cxnSp>
        <p:nvCxnSpPr>
          <p:cNvPr id="71" name="Straight Connector 70">
            <a:extLst>
              <a:ext uri="{FF2B5EF4-FFF2-40B4-BE49-F238E27FC236}">
                <a16:creationId xmlns:a16="http://schemas.microsoft.com/office/drawing/2014/main" id="{8CC51E1E-1849-B821-A1F4-60033C975944}"/>
              </a:ext>
            </a:extLst>
          </p:cNvPr>
          <p:cNvCxnSpPr>
            <a:cxnSpLocks/>
          </p:cNvCxnSpPr>
          <p:nvPr/>
        </p:nvCxnSpPr>
        <p:spPr>
          <a:xfrm>
            <a:off x="4623558" y="1280062"/>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13" name="TextBox 12">
            <a:extLst>
              <a:ext uri="{FF2B5EF4-FFF2-40B4-BE49-F238E27FC236}">
                <a16:creationId xmlns:a16="http://schemas.microsoft.com/office/drawing/2014/main" id="{51A0B70E-9230-2648-B4B8-6F5B7EA6D1DE}"/>
              </a:ext>
            </a:extLst>
          </p:cNvPr>
          <p:cNvSpPr txBox="1"/>
          <p:nvPr/>
        </p:nvSpPr>
        <p:spPr>
          <a:xfrm>
            <a:off x="2569581" y="1236966"/>
            <a:ext cx="399468" cy="246221"/>
          </a:xfrm>
          <a:prstGeom prst="rect">
            <a:avLst/>
          </a:prstGeom>
          <a:noFill/>
        </p:spPr>
        <p:txBody>
          <a:bodyPr wrap="none" rtlCol="0">
            <a:spAutoFit/>
          </a:bodyPr>
          <a:lstStyle/>
          <a:p>
            <a:r>
              <a:rPr lang="en-US" sz="1000" dirty="0"/>
              <a:t>FEB</a:t>
            </a:r>
          </a:p>
        </p:txBody>
      </p:sp>
      <p:sp>
        <p:nvSpPr>
          <p:cNvPr id="9" name="Rectangle 8">
            <a:extLst>
              <a:ext uri="{FF2B5EF4-FFF2-40B4-BE49-F238E27FC236}">
                <a16:creationId xmlns:a16="http://schemas.microsoft.com/office/drawing/2014/main" id="{BA26663E-E55E-E0E1-E83E-660A0E08F407}"/>
              </a:ext>
            </a:extLst>
          </p:cNvPr>
          <p:cNvSpPr/>
          <p:nvPr/>
        </p:nvSpPr>
        <p:spPr>
          <a:xfrm>
            <a:off x="2109492" y="572015"/>
            <a:ext cx="9143999" cy="3142359"/>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200" dirty="0">
                <a:solidFill>
                  <a:schemeClr val="tx1"/>
                </a:solidFill>
              </a:rPr>
              <a:t>EICROC:       </a:t>
            </a:r>
          </a:p>
          <a:p>
            <a:endParaRPr lang="en-US" sz="1200" dirty="0">
              <a:solidFill>
                <a:schemeClr val="tx1"/>
              </a:solidFill>
            </a:endParaRPr>
          </a:p>
          <a:p>
            <a:pPr marL="171450" indent="-171450">
              <a:buFont typeface="Arial" panose="020B0604020202020204" pitchFamily="34" charset="0"/>
              <a:buChar char="•"/>
            </a:pPr>
            <a:r>
              <a:rPr lang="en-US" sz="1200" dirty="0">
                <a:solidFill>
                  <a:schemeClr val="tx1"/>
                </a:solidFill>
                <a:sym typeface="Wingdings" panose="05000000000000000000" pitchFamily="2" charset="2"/>
              </a:rPr>
              <a:t>RDO is implemented as IP block in FELIX</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FEB (1 VTRX+, 1 </a:t>
            </a:r>
            <a:r>
              <a:rPr lang="en-US" sz="1200" dirty="0" err="1">
                <a:solidFill>
                  <a:schemeClr val="tx1"/>
                </a:solidFill>
                <a:sym typeface="Wingdings" panose="05000000000000000000" pitchFamily="2" charset="2"/>
              </a:rPr>
              <a:t>lpGBT</a:t>
            </a:r>
            <a:r>
              <a:rPr lang="en-US" sz="1200" dirty="0">
                <a:solidFill>
                  <a:schemeClr val="tx1"/>
                </a:solidFill>
                <a:sym typeface="Wingdings" panose="05000000000000000000" pitchFamily="2" charset="2"/>
              </a:rPr>
              <a:t>, &lt;= 28 ASICs)</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1.28 Gb/sec total downlink bandwidth per FEB but require 8 bit fast command / 40 MHz clock</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Fast commands are copied to all ASICs, they can not be independently set by ASIC</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EICROC to share (likely) same fast commands as CALOROC / FCFD.   </a:t>
            </a:r>
          </a:p>
          <a:p>
            <a:pPr marL="171450" indent="-171450">
              <a:buFont typeface="Arial" panose="020B0604020202020204" pitchFamily="34" charset="0"/>
              <a:buChar char="•"/>
            </a:pPr>
            <a:endParaRPr lang="en-US" sz="1200" dirty="0">
              <a:solidFill>
                <a:schemeClr val="tx1"/>
              </a:solidFill>
              <a:sym typeface="Wingdings" panose="05000000000000000000" pitchFamily="2" charset="2"/>
            </a:endParaRPr>
          </a:p>
          <a:p>
            <a:endParaRPr lang="en-US" sz="1200" dirty="0">
              <a:solidFill>
                <a:schemeClr val="tx1"/>
              </a:solidFill>
              <a:sym typeface="Wingdings" panose="05000000000000000000" pitchFamily="2" charset="2"/>
            </a:endParaRPr>
          </a:p>
          <a:p>
            <a:r>
              <a:rPr lang="en-US" sz="1200" dirty="0">
                <a:solidFill>
                  <a:schemeClr val="tx1"/>
                </a:solidFill>
                <a:sym typeface="Wingdings" panose="05000000000000000000" pitchFamily="2" charset="2"/>
              </a:rPr>
              <a:t>FCFD:</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RDO is implemented as IP block in FELIX</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FEB (1 VTRX+, 4 </a:t>
            </a:r>
            <a:r>
              <a:rPr lang="en-US" sz="1200" dirty="0" err="1">
                <a:solidFill>
                  <a:schemeClr val="tx1"/>
                </a:solidFill>
                <a:sym typeface="Wingdings" panose="05000000000000000000" pitchFamily="2" charset="2"/>
              </a:rPr>
              <a:t>lpGBT</a:t>
            </a:r>
            <a:r>
              <a:rPr lang="en-US" sz="1200" dirty="0">
                <a:solidFill>
                  <a:schemeClr val="tx1"/>
                </a:solidFill>
                <a:sym typeface="Wingdings" panose="05000000000000000000" pitchFamily="2" charset="2"/>
              </a:rPr>
              <a:t>, &lt;= 82 ASICs)</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1.28 Gb/sec total downlink bandwidth per FEB but require 8 bit fast command / 40 MHz clock</a:t>
            </a:r>
          </a:p>
          <a:p>
            <a:pPr marL="628650" lvl="1" indent="-171450">
              <a:buFont typeface="Wingdings" panose="05000000000000000000" pitchFamily="2" charset="2"/>
              <a:buChar char="Ø"/>
            </a:pPr>
            <a:r>
              <a:rPr lang="en-US" sz="1200" dirty="0">
                <a:solidFill>
                  <a:schemeClr val="tx1"/>
                </a:solidFill>
                <a:sym typeface="Wingdings" panose="05000000000000000000" pitchFamily="2" charset="2"/>
              </a:rPr>
              <a:t>Fast commands are copied to all ASICs</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FCFD to share (likely) same fast commands as CALOROC / EICROC</a:t>
            </a:r>
          </a:p>
          <a:p>
            <a:pPr marL="171450" indent="-171450">
              <a:buFont typeface="Arial" panose="020B0604020202020204" pitchFamily="34" charset="0"/>
              <a:buChar char="•"/>
            </a:pPr>
            <a:endParaRPr lang="en-US" sz="1200" dirty="0">
              <a:solidFill>
                <a:schemeClr val="tx1"/>
              </a:solidFill>
              <a:sym typeface="Wingdings" panose="05000000000000000000" pitchFamily="2" charset="2"/>
            </a:endParaRPr>
          </a:p>
        </p:txBody>
      </p:sp>
      <p:sp>
        <p:nvSpPr>
          <p:cNvPr id="17" name="Date Placeholder 16">
            <a:extLst>
              <a:ext uri="{FF2B5EF4-FFF2-40B4-BE49-F238E27FC236}">
                <a16:creationId xmlns:a16="http://schemas.microsoft.com/office/drawing/2014/main" id="{74427E39-96FA-CA8E-7F9C-9A02B0089670}"/>
              </a:ext>
            </a:extLst>
          </p:cNvPr>
          <p:cNvSpPr>
            <a:spLocks noGrp="1"/>
          </p:cNvSpPr>
          <p:nvPr>
            <p:ph type="dt" sz="half" idx="10"/>
          </p:nvPr>
        </p:nvSpPr>
        <p:spPr/>
        <p:txBody>
          <a:bodyPr/>
          <a:lstStyle/>
          <a:p>
            <a:r>
              <a:rPr lang="en-US"/>
              <a:t>2/13/2025</a:t>
            </a:r>
          </a:p>
        </p:txBody>
      </p:sp>
      <p:sp>
        <p:nvSpPr>
          <p:cNvPr id="29" name="Slide Number Placeholder 28">
            <a:extLst>
              <a:ext uri="{FF2B5EF4-FFF2-40B4-BE49-F238E27FC236}">
                <a16:creationId xmlns:a16="http://schemas.microsoft.com/office/drawing/2014/main" id="{97B05E5A-5D1A-C3CF-3E61-8FE324422E79}"/>
              </a:ext>
            </a:extLst>
          </p:cNvPr>
          <p:cNvSpPr>
            <a:spLocks noGrp="1"/>
          </p:cNvSpPr>
          <p:nvPr>
            <p:ph type="sldNum" sz="quarter" idx="12"/>
          </p:nvPr>
        </p:nvSpPr>
        <p:spPr/>
        <p:txBody>
          <a:bodyPr/>
          <a:lstStyle/>
          <a:p>
            <a:fld id="{33EAA712-528E-4053-9D20-65E0C4BF7A37}" type="slidenum">
              <a:rPr lang="en-US" smtClean="0"/>
              <a:t>5</a:t>
            </a:fld>
            <a:endParaRPr lang="en-US"/>
          </a:p>
        </p:txBody>
      </p:sp>
      <p:sp>
        <p:nvSpPr>
          <p:cNvPr id="31" name="Footer Placeholder 30">
            <a:extLst>
              <a:ext uri="{FF2B5EF4-FFF2-40B4-BE49-F238E27FC236}">
                <a16:creationId xmlns:a16="http://schemas.microsoft.com/office/drawing/2014/main" id="{8E4F0DC5-FF2D-33F5-3819-3BE69250DB95}"/>
              </a:ext>
            </a:extLst>
          </p:cNvPr>
          <p:cNvSpPr>
            <a:spLocks noGrp="1"/>
          </p:cNvSpPr>
          <p:nvPr>
            <p:ph type="ftr" sz="quarter" idx="11"/>
          </p:nvPr>
        </p:nvSpPr>
        <p:spPr/>
        <p:txBody>
          <a:bodyPr/>
          <a:lstStyle/>
          <a:p>
            <a:r>
              <a:rPr lang="en-US"/>
              <a:t>ePIC Electronics and DAQ WG Meeting</a:t>
            </a:r>
          </a:p>
        </p:txBody>
      </p:sp>
    </p:spTree>
    <p:extLst>
      <p:ext uri="{BB962C8B-B14F-4D97-AF65-F5344CB8AC3E}">
        <p14:creationId xmlns:p14="http://schemas.microsoft.com/office/powerpoint/2010/main" val="13555335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10081-FFB2-6FCD-9FA4-5E6C64DEF9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309CC2-F53F-5855-E500-A06553626886}"/>
              </a:ext>
            </a:extLst>
          </p:cNvPr>
          <p:cNvSpPr>
            <a:spLocks noGrp="1"/>
          </p:cNvSpPr>
          <p:nvPr>
            <p:ph type="title"/>
          </p:nvPr>
        </p:nvSpPr>
        <p:spPr>
          <a:xfrm>
            <a:off x="838200" y="89457"/>
            <a:ext cx="10515600" cy="1325563"/>
          </a:xfrm>
        </p:spPr>
        <p:txBody>
          <a:bodyPr/>
          <a:lstStyle/>
          <a:p>
            <a:r>
              <a:rPr lang="en-US" dirty="0"/>
              <a:t>RDO chains</a:t>
            </a:r>
          </a:p>
        </p:txBody>
      </p:sp>
      <p:sp>
        <p:nvSpPr>
          <p:cNvPr id="6" name="Rectangle 5">
            <a:extLst>
              <a:ext uri="{FF2B5EF4-FFF2-40B4-BE49-F238E27FC236}">
                <a16:creationId xmlns:a16="http://schemas.microsoft.com/office/drawing/2014/main" id="{E74BE50B-3F5D-4F9B-3DEB-A114D0F6EDA5}"/>
              </a:ext>
            </a:extLst>
          </p:cNvPr>
          <p:cNvSpPr/>
          <p:nvPr/>
        </p:nvSpPr>
        <p:spPr>
          <a:xfrm>
            <a:off x="1314794" y="1538287"/>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A65C2862-2155-AC9F-62C0-0989E9C4CC84}"/>
              </a:ext>
            </a:extLst>
          </p:cNvPr>
          <p:cNvSpPr/>
          <p:nvPr/>
        </p:nvSpPr>
        <p:spPr>
          <a:xfrm>
            <a:off x="1499350" y="162363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8" name="Rectangle 7">
            <a:extLst>
              <a:ext uri="{FF2B5EF4-FFF2-40B4-BE49-F238E27FC236}">
                <a16:creationId xmlns:a16="http://schemas.microsoft.com/office/drawing/2014/main" id="{A4FAF531-4EBC-FEC5-28D0-AEF1305F30E0}"/>
              </a:ext>
            </a:extLst>
          </p:cNvPr>
          <p:cNvSpPr/>
          <p:nvPr/>
        </p:nvSpPr>
        <p:spPr>
          <a:xfrm>
            <a:off x="3085313"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10" name="Rectangle 9">
            <a:extLst>
              <a:ext uri="{FF2B5EF4-FFF2-40B4-BE49-F238E27FC236}">
                <a16:creationId xmlns:a16="http://schemas.microsoft.com/office/drawing/2014/main" id="{F690FAA2-E62F-97B1-250F-9D4C0D919BCF}"/>
              </a:ext>
            </a:extLst>
          </p:cNvPr>
          <p:cNvSpPr/>
          <p:nvPr/>
        </p:nvSpPr>
        <p:spPr>
          <a:xfrm>
            <a:off x="1314794" y="2311248"/>
            <a:ext cx="8279685" cy="5774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CF25289-6F9B-2DBD-2A3D-C8F4B48E701D}"/>
              </a:ext>
            </a:extLst>
          </p:cNvPr>
          <p:cNvSpPr/>
          <p:nvPr/>
        </p:nvSpPr>
        <p:spPr>
          <a:xfrm>
            <a:off x="1499350"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12" name="Rectangle 11">
            <a:extLst>
              <a:ext uri="{FF2B5EF4-FFF2-40B4-BE49-F238E27FC236}">
                <a16:creationId xmlns:a16="http://schemas.microsoft.com/office/drawing/2014/main" id="{0E435347-B51D-911A-854B-AFD2A224731B}"/>
              </a:ext>
            </a:extLst>
          </p:cNvPr>
          <p:cNvSpPr/>
          <p:nvPr/>
        </p:nvSpPr>
        <p:spPr>
          <a:xfrm>
            <a:off x="3085313"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SFP/Cu/Firefly</a:t>
            </a:r>
          </a:p>
        </p:txBody>
      </p:sp>
      <p:sp>
        <p:nvSpPr>
          <p:cNvPr id="14" name="Rectangle 13">
            <a:extLst>
              <a:ext uri="{FF2B5EF4-FFF2-40B4-BE49-F238E27FC236}">
                <a16:creationId xmlns:a16="http://schemas.microsoft.com/office/drawing/2014/main" id="{CCFE0D5E-390C-52F7-E945-94F556E85C41}"/>
              </a:ext>
            </a:extLst>
          </p:cNvPr>
          <p:cNvSpPr/>
          <p:nvPr/>
        </p:nvSpPr>
        <p:spPr>
          <a:xfrm>
            <a:off x="1314794" y="3049448"/>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E0615A9-A454-B8CF-03B0-5ACB94163D00}"/>
              </a:ext>
            </a:extLst>
          </p:cNvPr>
          <p:cNvSpPr/>
          <p:nvPr/>
        </p:nvSpPr>
        <p:spPr>
          <a:xfrm>
            <a:off x="1499350"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ASIC</a:t>
            </a:r>
          </a:p>
        </p:txBody>
      </p:sp>
      <p:sp>
        <p:nvSpPr>
          <p:cNvPr id="16" name="Rectangle 15">
            <a:extLst>
              <a:ext uri="{FF2B5EF4-FFF2-40B4-BE49-F238E27FC236}">
                <a16:creationId xmlns:a16="http://schemas.microsoft.com/office/drawing/2014/main" id="{42E8C05C-9003-0E9D-DC2E-F5E2EED8BFE9}"/>
              </a:ext>
            </a:extLst>
          </p:cNvPr>
          <p:cNvSpPr/>
          <p:nvPr/>
        </p:nvSpPr>
        <p:spPr>
          <a:xfrm>
            <a:off x="4689692" y="311080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18" name="Rectangle 17">
            <a:extLst>
              <a:ext uri="{FF2B5EF4-FFF2-40B4-BE49-F238E27FC236}">
                <a16:creationId xmlns:a16="http://schemas.microsoft.com/office/drawing/2014/main" id="{5849E8B6-2441-A585-C1D6-1DEDC6524B57}"/>
              </a:ext>
            </a:extLst>
          </p:cNvPr>
          <p:cNvSpPr/>
          <p:nvPr/>
        </p:nvSpPr>
        <p:spPr>
          <a:xfrm>
            <a:off x="7911357"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19" name="Rectangle 18">
            <a:extLst>
              <a:ext uri="{FF2B5EF4-FFF2-40B4-BE49-F238E27FC236}">
                <a16:creationId xmlns:a16="http://schemas.microsoft.com/office/drawing/2014/main" id="{D5F35B43-09BC-FF83-CA83-74189D914324}"/>
              </a:ext>
            </a:extLst>
          </p:cNvPr>
          <p:cNvSpPr/>
          <p:nvPr/>
        </p:nvSpPr>
        <p:spPr>
          <a:xfrm>
            <a:off x="7921441" y="1625511"/>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0" name="Rectangle 19">
            <a:extLst>
              <a:ext uri="{FF2B5EF4-FFF2-40B4-BE49-F238E27FC236}">
                <a16:creationId xmlns:a16="http://schemas.microsoft.com/office/drawing/2014/main" id="{51487EB7-B133-6A9E-84AE-15064ECAE32D}"/>
              </a:ext>
            </a:extLst>
          </p:cNvPr>
          <p:cNvSpPr/>
          <p:nvPr/>
        </p:nvSpPr>
        <p:spPr>
          <a:xfrm>
            <a:off x="7921441" y="239118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1" name="Rectangle 20">
            <a:extLst>
              <a:ext uri="{FF2B5EF4-FFF2-40B4-BE49-F238E27FC236}">
                <a16:creationId xmlns:a16="http://schemas.microsoft.com/office/drawing/2014/main" id="{30BE857A-480D-D538-0554-AEC97BF29233}"/>
              </a:ext>
            </a:extLst>
          </p:cNvPr>
          <p:cNvSpPr/>
          <p:nvPr/>
        </p:nvSpPr>
        <p:spPr>
          <a:xfrm>
            <a:off x="5329207" y="3188930"/>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VTRX+</a:t>
            </a:r>
            <a:endParaRPr lang="en-US" dirty="0"/>
          </a:p>
        </p:txBody>
      </p:sp>
      <p:sp>
        <p:nvSpPr>
          <p:cNvPr id="22" name="Rectangle 21">
            <a:extLst>
              <a:ext uri="{FF2B5EF4-FFF2-40B4-BE49-F238E27FC236}">
                <a16:creationId xmlns:a16="http://schemas.microsoft.com/office/drawing/2014/main" id="{4C1BC445-FA3C-C62B-A5A3-5F8071CE568F}"/>
              </a:ext>
            </a:extLst>
          </p:cNvPr>
          <p:cNvSpPr/>
          <p:nvPr/>
        </p:nvSpPr>
        <p:spPr>
          <a:xfrm>
            <a:off x="1314794" y="376261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403CC9D1-F562-2D7C-9D77-0B3AF570A644}"/>
              </a:ext>
            </a:extLst>
          </p:cNvPr>
          <p:cNvSpPr/>
          <p:nvPr/>
        </p:nvSpPr>
        <p:spPr>
          <a:xfrm>
            <a:off x="1499350" y="385464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25" name="Rectangle 24">
            <a:extLst>
              <a:ext uri="{FF2B5EF4-FFF2-40B4-BE49-F238E27FC236}">
                <a16:creationId xmlns:a16="http://schemas.microsoft.com/office/drawing/2014/main" id="{9867CE77-D630-955A-758A-A508FDBBA4B5}"/>
              </a:ext>
            </a:extLst>
          </p:cNvPr>
          <p:cNvSpPr/>
          <p:nvPr/>
        </p:nvSpPr>
        <p:spPr>
          <a:xfrm>
            <a:off x="7911357" y="385351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27" name="Rectangle 26">
            <a:extLst>
              <a:ext uri="{FF2B5EF4-FFF2-40B4-BE49-F238E27FC236}">
                <a16:creationId xmlns:a16="http://schemas.microsoft.com/office/drawing/2014/main" id="{60273CFB-7609-ABBC-30C4-D535801D63CA}"/>
              </a:ext>
            </a:extLst>
          </p:cNvPr>
          <p:cNvSpPr/>
          <p:nvPr/>
        </p:nvSpPr>
        <p:spPr>
          <a:xfrm>
            <a:off x="7911357" y="3954367"/>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28" name="Rectangle 27">
            <a:extLst>
              <a:ext uri="{FF2B5EF4-FFF2-40B4-BE49-F238E27FC236}">
                <a16:creationId xmlns:a16="http://schemas.microsoft.com/office/drawing/2014/main" id="{D73B5CE4-0A11-22C8-A9DC-066B4A79EE57}"/>
              </a:ext>
            </a:extLst>
          </p:cNvPr>
          <p:cNvSpPr/>
          <p:nvPr/>
        </p:nvSpPr>
        <p:spPr>
          <a:xfrm>
            <a:off x="3085313" y="385464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34" name="Rectangle 33">
            <a:extLst>
              <a:ext uri="{FF2B5EF4-FFF2-40B4-BE49-F238E27FC236}">
                <a16:creationId xmlns:a16="http://schemas.microsoft.com/office/drawing/2014/main" id="{ED8C2547-3E14-2507-EF7D-0F8AA3515C2E}"/>
              </a:ext>
            </a:extLst>
          </p:cNvPr>
          <p:cNvSpPr/>
          <p:nvPr/>
        </p:nvSpPr>
        <p:spPr>
          <a:xfrm>
            <a:off x="1314794" y="4484781"/>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0387E05E-8DA1-C968-F956-9A49FC8D868F}"/>
              </a:ext>
            </a:extLst>
          </p:cNvPr>
          <p:cNvSpPr/>
          <p:nvPr/>
        </p:nvSpPr>
        <p:spPr>
          <a:xfrm>
            <a:off x="1499350" y="457681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FLASH ADC</a:t>
            </a:r>
          </a:p>
        </p:txBody>
      </p:sp>
      <p:sp>
        <p:nvSpPr>
          <p:cNvPr id="36" name="Rectangle 35">
            <a:extLst>
              <a:ext uri="{FF2B5EF4-FFF2-40B4-BE49-F238E27FC236}">
                <a16:creationId xmlns:a16="http://schemas.microsoft.com/office/drawing/2014/main" id="{D7A5C757-1BEB-89CD-FF63-D48E5062044F}"/>
              </a:ext>
            </a:extLst>
          </p:cNvPr>
          <p:cNvSpPr/>
          <p:nvPr/>
        </p:nvSpPr>
        <p:spPr>
          <a:xfrm>
            <a:off x="7911357" y="457568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37" name="Rectangle 36">
            <a:extLst>
              <a:ext uri="{FF2B5EF4-FFF2-40B4-BE49-F238E27FC236}">
                <a16:creationId xmlns:a16="http://schemas.microsoft.com/office/drawing/2014/main" id="{5D8EE6FE-DE70-9766-3E10-D236F084905A}"/>
              </a:ext>
            </a:extLst>
          </p:cNvPr>
          <p:cNvSpPr/>
          <p:nvPr/>
        </p:nvSpPr>
        <p:spPr>
          <a:xfrm>
            <a:off x="7911357" y="4676535"/>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38" name="Rectangle 37">
            <a:extLst>
              <a:ext uri="{FF2B5EF4-FFF2-40B4-BE49-F238E27FC236}">
                <a16:creationId xmlns:a16="http://schemas.microsoft.com/office/drawing/2014/main" id="{8C2E5DEF-413E-E1E3-8081-DF78CC6A0478}"/>
              </a:ext>
            </a:extLst>
          </p:cNvPr>
          <p:cNvSpPr/>
          <p:nvPr/>
        </p:nvSpPr>
        <p:spPr>
          <a:xfrm>
            <a:off x="3085313" y="457681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FPP/Cu/Firefly</a:t>
            </a:r>
          </a:p>
        </p:txBody>
      </p:sp>
      <p:sp>
        <p:nvSpPr>
          <p:cNvPr id="39" name="Rectangle 38">
            <a:extLst>
              <a:ext uri="{FF2B5EF4-FFF2-40B4-BE49-F238E27FC236}">
                <a16:creationId xmlns:a16="http://schemas.microsoft.com/office/drawing/2014/main" id="{B7FEB9F4-E2D7-9FE3-C974-05EB01C01127}"/>
              </a:ext>
            </a:extLst>
          </p:cNvPr>
          <p:cNvSpPr/>
          <p:nvPr/>
        </p:nvSpPr>
        <p:spPr>
          <a:xfrm>
            <a:off x="1314794" y="516002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59B04D5D-7D03-9140-F485-A5AE470EAD5A}"/>
              </a:ext>
            </a:extLst>
          </p:cNvPr>
          <p:cNvSpPr/>
          <p:nvPr/>
        </p:nvSpPr>
        <p:spPr>
          <a:xfrm>
            <a:off x="1499350" y="525205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Discrete/ASIC</a:t>
            </a:r>
          </a:p>
        </p:txBody>
      </p:sp>
      <p:sp>
        <p:nvSpPr>
          <p:cNvPr id="41" name="Rectangle 40">
            <a:extLst>
              <a:ext uri="{FF2B5EF4-FFF2-40B4-BE49-F238E27FC236}">
                <a16:creationId xmlns:a16="http://schemas.microsoft.com/office/drawing/2014/main" id="{762F93C1-9C69-BFF4-0AE3-091089B4065A}"/>
              </a:ext>
            </a:extLst>
          </p:cNvPr>
          <p:cNvSpPr/>
          <p:nvPr/>
        </p:nvSpPr>
        <p:spPr>
          <a:xfrm>
            <a:off x="7911357"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44" name="Rectangle 43">
            <a:extLst>
              <a:ext uri="{FF2B5EF4-FFF2-40B4-BE49-F238E27FC236}">
                <a16:creationId xmlns:a16="http://schemas.microsoft.com/office/drawing/2014/main" id="{9A0FA35C-6CC0-3A42-7088-9BE0BEB8C2A2}"/>
              </a:ext>
            </a:extLst>
          </p:cNvPr>
          <p:cNvSpPr/>
          <p:nvPr/>
        </p:nvSpPr>
        <p:spPr>
          <a:xfrm>
            <a:off x="6330388"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5" name="Rectangle 44">
            <a:extLst>
              <a:ext uri="{FF2B5EF4-FFF2-40B4-BE49-F238E27FC236}">
                <a16:creationId xmlns:a16="http://schemas.microsoft.com/office/drawing/2014/main" id="{5B7BBD04-299A-35D6-13E6-6E5821B08A67}"/>
              </a:ext>
            </a:extLst>
          </p:cNvPr>
          <p:cNvSpPr/>
          <p:nvPr/>
        </p:nvSpPr>
        <p:spPr>
          <a:xfrm>
            <a:off x="6976627" y="1690848"/>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46" name="Rectangle 45">
            <a:extLst>
              <a:ext uri="{FF2B5EF4-FFF2-40B4-BE49-F238E27FC236}">
                <a16:creationId xmlns:a16="http://schemas.microsoft.com/office/drawing/2014/main" id="{8BDFF82D-5ABA-1410-0FB7-8F964FE0C4CB}"/>
              </a:ext>
            </a:extLst>
          </p:cNvPr>
          <p:cNvSpPr/>
          <p:nvPr/>
        </p:nvSpPr>
        <p:spPr>
          <a:xfrm>
            <a:off x="6330388" y="238626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7" name="Rectangle 46">
            <a:extLst>
              <a:ext uri="{FF2B5EF4-FFF2-40B4-BE49-F238E27FC236}">
                <a16:creationId xmlns:a16="http://schemas.microsoft.com/office/drawing/2014/main" id="{96BD4AFC-CFFD-A4B1-C4CF-D509AEC83547}"/>
              </a:ext>
            </a:extLst>
          </p:cNvPr>
          <p:cNvSpPr/>
          <p:nvPr/>
        </p:nvSpPr>
        <p:spPr>
          <a:xfrm>
            <a:off x="6969903" y="2464393"/>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0" name="Rectangle 49">
            <a:extLst>
              <a:ext uri="{FF2B5EF4-FFF2-40B4-BE49-F238E27FC236}">
                <a16:creationId xmlns:a16="http://schemas.microsoft.com/office/drawing/2014/main" id="{208F676E-4C3A-16AA-25E6-07CF3242F386}"/>
              </a:ext>
            </a:extLst>
          </p:cNvPr>
          <p:cNvSpPr/>
          <p:nvPr/>
        </p:nvSpPr>
        <p:spPr>
          <a:xfrm>
            <a:off x="4686260"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51" name="Rectangle 50">
            <a:extLst>
              <a:ext uri="{FF2B5EF4-FFF2-40B4-BE49-F238E27FC236}">
                <a16:creationId xmlns:a16="http://schemas.microsoft.com/office/drawing/2014/main" id="{2A9452A7-5204-DC47-E2A2-D66B772F947A}"/>
              </a:ext>
            </a:extLst>
          </p:cNvPr>
          <p:cNvSpPr/>
          <p:nvPr/>
        </p:nvSpPr>
        <p:spPr>
          <a:xfrm>
            <a:off x="5325775" y="5329049"/>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3" name="TextBox 52">
            <a:extLst>
              <a:ext uri="{FF2B5EF4-FFF2-40B4-BE49-F238E27FC236}">
                <a16:creationId xmlns:a16="http://schemas.microsoft.com/office/drawing/2014/main" id="{40C5923B-1D2D-DDE7-4C7A-DA0EA9CA976B}"/>
              </a:ext>
            </a:extLst>
          </p:cNvPr>
          <p:cNvSpPr txBox="1"/>
          <p:nvPr/>
        </p:nvSpPr>
        <p:spPr>
          <a:xfrm>
            <a:off x="9755162" y="3219491"/>
            <a:ext cx="583814" cy="246221"/>
          </a:xfrm>
          <a:prstGeom prst="rect">
            <a:avLst/>
          </a:prstGeom>
          <a:noFill/>
        </p:spPr>
        <p:txBody>
          <a:bodyPr wrap="none" rtlCol="0">
            <a:spAutoFit/>
          </a:bodyPr>
          <a:lstStyle/>
          <a:p>
            <a:r>
              <a:rPr lang="en-US" sz="1000" dirty="0"/>
              <a:t>ALCOR</a:t>
            </a:r>
          </a:p>
        </p:txBody>
      </p:sp>
      <p:sp>
        <p:nvSpPr>
          <p:cNvPr id="54" name="TextBox 53">
            <a:extLst>
              <a:ext uri="{FF2B5EF4-FFF2-40B4-BE49-F238E27FC236}">
                <a16:creationId xmlns:a16="http://schemas.microsoft.com/office/drawing/2014/main" id="{B28E457F-5D3D-385F-387A-C7CBB0530AE0}"/>
              </a:ext>
            </a:extLst>
          </p:cNvPr>
          <p:cNvSpPr txBox="1"/>
          <p:nvPr/>
        </p:nvSpPr>
        <p:spPr>
          <a:xfrm>
            <a:off x="9779035" y="1716939"/>
            <a:ext cx="814647" cy="246221"/>
          </a:xfrm>
          <a:prstGeom prst="rect">
            <a:avLst/>
          </a:prstGeom>
          <a:noFill/>
        </p:spPr>
        <p:txBody>
          <a:bodyPr wrap="none" rtlCol="0">
            <a:spAutoFit/>
          </a:bodyPr>
          <a:lstStyle/>
          <a:p>
            <a:r>
              <a:rPr lang="en-US" sz="1000" dirty="0"/>
              <a:t>SVT, SALSA</a:t>
            </a:r>
          </a:p>
        </p:txBody>
      </p:sp>
      <p:sp>
        <p:nvSpPr>
          <p:cNvPr id="55" name="TextBox 54">
            <a:extLst>
              <a:ext uri="{FF2B5EF4-FFF2-40B4-BE49-F238E27FC236}">
                <a16:creationId xmlns:a16="http://schemas.microsoft.com/office/drawing/2014/main" id="{08FC9810-C2F1-0994-7BC6-CDB71D91ED26}"/>
              </a:ext>
            </a:extLst>
          </p:cNvPr>
          <p:cNvSpPr txBox="1"/>
          <p:nvPr/>
        </p:nvSpPr>
        <p:spPr>
          <a:xfrm>
            <a:off x="9755727" y="2433846"/>
            <a:ext cx="766557" cy="246221"/>
          </a:xfrm>
          <a:prstGeom prst="rect">
            <a:avLst/>
          </a:prstGeom>
          <a:noFill/>
        </p:spPr>
        <p:txBody>
          <a:bodyPr wrap="none" rtlCol="0">
            <a:spAutoFit/>
          </a:bodyPr>
          <a:lstStyle/>
          <a:p>
            <a:r>
              <a:rPr lang="en-US" sz="1000" dirty="0"/>
              <a:t>CALOROC</a:t>
            </a:r>
          </a:p>
        </p:txBody>
      </p:sp>
      <p:sp>
        <p:nvSpPr>
          <p:cNvPr id="56" name="TextBox 55">
            <a:extLst>
              <a:ext uri="{FF2B5EF4-FFF2-40B4-BE49-F238E27FC236}">
                <a16:creationId xmlns:a16="http://schemas.microsoft.com/office/drawing/2014/main" id="{538E7FEE-AD09-593B-7F96-80F86C7770E1}"/>
              </a:ext>
            </a:extLst>
          </p:cNvPr>
          <p:cNvSpPr txBox="1"/>
          <p:nvPr/>
        </p:nvSpPr>
        <p:spPr>
          <a:xfrm>
            <a:off x="9755162" y="3898271"/>
            <a:ext cx="990977" cy="246221"/>
          </a:xfrm>
          <a:prstGeom prst="rect">
            <a:avLst/>
          </a:prstGeom>
          <a:noFill/>
        </p:spPr>
        <p:txBody>
          <a:bodyPr wrap="none" rtlCol="0">
            <a:spAutoFit/>
          </a:bodyPr>
          <a:lstStyle/>
          <a:p>
            <a:r>
              <a:rPr lang="en-US" sz="1000" dirty="0"/>
              <a:t>EICROC/FCFD</a:t>
            </a:r>
          </a:p>
        </p:txBody>
      </p:sp>
      <p:sp>
        <p:nvSpPr>
          <p:cNvPr id="57" name="TextBox 56">
            <a:extLst>
              <a:ext uri="{FF2B5EF4-FFF2-40B4-BE49-F238E27FC236}">
                <a16:creationId xmlns:a16="http://schemas.microsoft.com/office/drawing/2014/main" id="{41097A26-F93E-B026-E4A1-CB474FE29E7E}"/>
              </a:ext>
            </a:extLst>
          </p:cNvPr>
          <p:cNvSpPr txBox="1"/>
          <p:nvPr/>
        </p:nvSpPr>
        <p:spPr>
          <a:xfrm>
            <a:off x="9722841" y="4632020"/>
            <a:ext cx="946093" cy="246221"/>
          </a:xfrm>
          <a:prstGeom prst="rect">
            <a:avLst/>
          </a:prstGeom>
          <a:noFill/>
        </p:spPr>
        <p:txBody>
          <a:bodyPr wrap="none" rtlCol="0">
            <a:spAutoFit/>
          </a:bodyPr>
          <a:lstStyle/>
          <a:p>
            <a:r>
              <a:rPr lang="en-US" sz="1000" dirty="0"/>
              <a:t>Direct Photon</a:t>
            </a:r>
          </a:p>
        </p:txBody>
      </p:sp>
      <p:sp>
        <p:nvSpPr>
          <p:cNvPr id="58" name="TextBox 57">
            <a:extLst>
              <a:ext uri="{FF2B5EF4-FFF2-40B4-BE49-F238E27FC236}">
                <a16:creationId xmlns:a16="http://schemas.microsoft.com/office/drawing/2014/main" id="{528159B2-806B-C4B9-D83A-9FAB06FDB69C}"/>
              </a:ext>
            </a:extLst>
          </p:cNvPr>
          <p:cNvSpPr txBox="1"/>
          <p:nvPr/>
        </p:nvSpPr>
        <p:spPr>
          <a:xfrm>
            <a:off x="9722276" y="5349276"/>
            <a:ext cx="2077813" cy="246221"/>
          </a:xfrm>
          <a:prstGeom prst="rect">
            <a:avLst/>
          </a:prstGeom>
          <a:noFill/>
        </p:spPr>
        <p:txBody>
          <a:bodyPr wrap="none" rtlCol="0">
            <a:spAutoFit/>
          </a:bodyPr>
          <a:lstStyle/>
          <a:p>
            <a:r>
              <a:rPr lang="en-US" sz="1000" dirty="0"/>
              <a:t>Discrete ECAL’s, </a:t>
            </a:r>
            <a:r>
              <a:rPr lang="en-US" sz="1000" dirty="0" err="1"/>
              <a:t>Astropix</a:t>
            </a:r>
            <a:r>
              <a:rPr lang="en-US" sz="1000" dirty="0"/>
              <a:t>, </a:t>
            </a:r>
            <a:r>
              <a:rPr lang="en-US" sz="1000" dirty="0" err="1"/>
              <a:t>Timepix</a:t>
            </a:r>
            <a:endParaRPr lang="en-US" sz="1000" dirty="0"/>
          </a:p>
        </p:txBody>
      </p:sp>
      <p:sp>
        <p:nvSpPr>
          <p:cNvPr id="59" name="TextBox 58">
            <a:extLst>
              <a:ext uri="{FF2B5EF4-FFF2-40B4-BE49-F238E27FC236}">
                <a16:creationId xmlns:a16="http://schemas.microsoft.com/office/drawing/2014/main" id="{0F07902B-A368-B83B-3E28-4468B31F9830}"/>
              </a:ext>
            </a:extLst>
          </p:cNvPr>
          <p:cNvSpPr txBox="1"/>
          <p:nvPr/>
        </p:nvSpPr>
        <p:spPr>
          <a:xfrm>
            <a:off x="668385" y="1702229"/>
            <a:ext cx="596638" cy="246221"/>
          </a:xfrm>
          <a:prstGeom prst="rect">
            <a:avLst/>
          </a:prstGeom>
          <a:noFill/>
        </p:spPr>
        <p:txBody>
          <a:bodyPr wrap="none" rtlCol="0">
            <a:spAutoFit/>
          </a:bodyPr>
          <a:lstStyle/>
          <a:p>
            <a:r>
              <a:rPr lang="en-US" sz="1000" dirty="0"/>
              <a:t>40 MHz</a:t>
            </a:r>
          </a:p>
        </p:txBody>
      </p:sp>
      <p:sp>
        <p:nvSpPr>
          <p:cNvPr id="60" name="TextBox 59">
            <a:extLst>
              <a:ext uri="{FF2B5EF4-FFF2-40B4-BE49-F238E27FC236}">
                <a16:creationId xmlns:a16="http://schemas.microsoft.com/office/drawing/2014/main" id="{38E1201A-A9B9-D80A-1763-CA5B813B14EC}"/>
              </a:ext>
            </a:extLst>
          </p:cNvPr>
          <p:cNvSpPr txBox="1"/>
          <p:nvPr/>
        </p:nvSpPr>
        <p:spPr>
          <a:xfrm>
            <a:off x="668385" y="2476851"/>
            <a:ext cx="596638" cy="246221"/>
          </a:xfrm>
          <a:prstGeom prst="rect">
            <a:avLst/>
          </a:prstGeom>
          <a:noFill/>
        </p:spPr>
        <p:txBody>
          <a:bodyPr wrap="none" rtlCol="0">
            <a:spAutoFit/>
          </a:bodyPr>
          <a:lstStyle/>
          <a:p>
            <a:r>
              <a:rPr lang="en-US" sz="1000" dirty="0"/>
              <a:t>40 MHz</a:t>
            </a:r>
          </a:p>
        </p:txBody>
      </p:sp>
      <p:sp>
        <p:nvSpPr>
          <p:cNvPr id="61" name="TextBox 60">
            <a:extLst>
              <a:ext uri="{FF2B5EF4-FFF2-40B4-BE49-F238E27FC236}">
                <a16:creationId xmlns:a16="http://schemas.microsoft.com/office/drawing/2014/main" id="{A15F452B-48AB-0634-9F75-03636381D9DD}"/>
              </a:ext>
            </a:extLst>
          </p:cNvPr>
          <p:cNvSpPr txBox="1"/>
          <p:nvPr/>
        </p:nvSpPr>
        <p:spPr>
          <a:xfrm>
            <a:off x="621975" y="3214531"/>
            <a:ext cx="665567" cy="246221"/>
          </a:xfrm>
          <a:prstGeom prst="rect">
            <a:avLst/>
          </a:prstGeom>
          <a:noFill/>
        </p:spPr>
        <p:txBody>
          <a:bodyPr wrap="none" rtlCol="0">
            <a:spAutoFit/>
          </a:bodyPr>
          <a:lstStyle/>
          <a:p>
            <a:r>
              <a:rPr lang="en-US" sz="1000" dirty="0"/>
              <a:t>100 MHz</a:t>
            </a:r>
          </a:p>
        </p:txBody>
      </p:sp>
      <p:sp>
        <p:nvSpPr>
          <p:cNvPr id="62" name="TextBox 61">
            <a:extLst>
              <a:ext uri="{FF2B5EF4-FFF2-40B4-BE49-F238E27FC236}">
                <a16:creationId xmlns:a16="http://schemas.microsoft.com/office/drawing/2014/main" id="{1DB36E5E-C2F8-6F22-4A39-65692D04F845}"/>
              </a:ext>
            </a:extLst>
          </p:cNvPr>
          <p:cNvSpPr txBox="1"/>
          <p:nvPr/>
        </p:nvSpPr>
        <p:spPr>
          <a:xfrm>
            <a:off x="645463" y="3928217"/>
            <a:ext cx="596638" cy="246221"/>
          </a:xfrm>
          <a:prstGeom prst="rect">
            <a:avLst/>
          </a:prstGeom>
          <a:noFill/>
        </p:spPr>
        <p:txBody>
          <a:bodyPr wrap="none" rtlCol="0">
            <a:spAutoFit/>
          </a:bodyPr>
          <a:lstStyle/>
          <a:p>
            <a:r>
              <a:rPr lang="en-US" sz="1000" dirty="0"/>
              <a:t>40 MHz</a:t>
            </a:r>
          </a:p>
        </p:txBody>
      </p:sp>
      <p:sp>
        <p:nvSpPr>
          <p:cNvPr id="63" name="TextBox 62">
            <a:extLst>
              <a:ext uri="{FF2B5EF4-FFF2-40B4-BE49-F238E27FC236}">
                <a16:creationId xmlns:a16="http://schemas.microsoft.com/office/drawing/2014/main" id="{9F9D42AD-CAE1-B085-4234-1B80AAB41EEC}"/>
              </a:ext>
            </a:extLst>
          </p:cNvPr>
          <p:cNvSpPr txBox="1"/>
          <p:nvPr/>
        </p:nvSpPr>
        <p:spPr>
          <a:xfrm>
            <a:off x="579019" y="4653551"/>
            <a:ext cx="665567" cy="246221"/>
          </a:xfrm>
          <a:prstGeom prst="rect">
            <a:avLst/>
          </a:prstGeom>
          <a:noFill/>
        </p:spPr>
        <p:txBody>
          <a:bodyPr wrap="none" rtlCol="0">
            <a:spAutoFit/>
          </a:bodyPr>
          <a:lstStyle/>
          <a:p>
            <a:r>
              <a:rPr lang="en-US" sz="1000" dirty="0"/>
              <a:t>200 MHz</a:t>
            </a:r>
          </a:p>
        </p:txBody>
      </p:sp>
      <p:sp>
        <p:nvSpPr>
          <p:cNvPr id="64" name="TextBox 63">
            <a:extLst>
              <a:ext uri="{FF2B5EF4-FFF2-40B4-BE49-F238E27FC236}">
                <a16:creationId xmlns:a16="http://schemas.microsoft.com/office/drawing/2014/main" id="{685D1152-54B1-5D79-EB68-73DD0D4019DA}"/>
              </a:ext>
            </a:extLst>
          </p:cNvPr>
          <p:cNvSpPr txBox="1"/>
          <p:nvPr/>
        </p:nvSpPr>
        <p:spPr>
          <a:xfrm>
            <a:off x="599456" y="5354385"/>
            <a:ext cx="665567" cy="246221"/>
          </a:xfrm>
          <a:prstGeom prst="rect">
            <a:avLst/>
          </a:prstGeom>
          <a:noFill/>
        </p:spPr>
        <p:txBody>
          <a:bodyPr wrap="none" rtlCol="0">
            <a:spAutoFit/>
          </a:bodyPr>
          <a:lstStyle/>
          <a:p>
            <a:r>
              <a:rPr lang="en-US" sz="1000" dirty="0"/>
              <a:t>100 MHz</a:t>
            </a:r>
          </a:p>
        </p:txBody>
      </p:sp>
      <p:cxnSp>
        <p:nvCxnSpPr>
          <p:cNvPr id="66" name="Straight Connector 65">
            <a:extLst>
              <a:ext uri="{FF2B5EF4-FFF2-40B4-BE49-F238E27FC236}">
                <a16:creationId xmlns:a16="http://schemas.microsoft.com/office/drawing/2014/main" id="{791A2BB6-42FA-26DA-BF23-0D78912F17D8}"/>
              </a:ext>
            </a:extLst>
          </p:cNvPr>
          <p:cNvCxnSpPr>
            <a:cxnSpLocks/>
          </p:cNvCxnSpPr>
          <p:nvPr/>
        </p:nvCxnSpPr>
        <p:spPr>
          <a:xfrm>
            <a:off x="6246167" y="1321680"/>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67" name="TextBox 66">
            <a:extLst>
              <a:ext uri="{FF2B5EF4-FFF2-40B4-BE49-F238E27FC236}">
                <a16:creationId xmlns:a16="http://schemas.microsoft.com/office/drawing/2014/main" id="{AAB12128-3DBA-9E91-3B26-B4332439C6B8}"/>
              </a:ext>
            </a:extLst>
          </p:cNvPr>
          <p:cNvSpPr txBox="1"/>
          <p:nvPr/>
        </p:nvSpPr>
        <p:spPr>
          <a:xfrm>
            <a:off x="4752318" y="1039302"/>
            <a:ext cx="862737" cy="246221"/>
          </a:xfrm>
          <a:prstGeom prst="rect">
            <a:avLst/>
          </a:prstGeom>
          <a:noFill/>
        </p:spPr>
        <p:txBody>
          <a:bodyPr wrap="none" rtlCol="0">
            <a:spAutoFit/>
          </a:bodyPr>
          <a:lstStyle/>
          <a:p>
            <a:r>
              <a:rPr lang="en-US" sz="1000" dirty="0"/>
              <a:t>On Detector</a:t>
            </a:r>
          </a:p>
        </p:txBody>
      </p:sp>
      <p:sp>
        <p:nvSpPr>
          <p:cNvPr id="68" name="TextBox 67">
            <a:extLst>
              <a:ext uri="{FF2B5EF4-FFF2-40B4-BE49-F238E27FC236}">
                <a16:creationId xmlns:a16="http://schemas.microsoft.com/office/drawing/2014/main" id="{4125650F-1A03-EDBD-C580-7547793A4A85}"/>
              </a:ext>
            </a:extLst>
          </p:cNvPr>
          <p:cNvSpPr txBox="1"/>
          <p:nvPr/>
        </p:nvSpPr>
        <p:spPr>
          <a:xfrm>
            <a:off x="7418449" y="1033841"/>
            <a:ext cx="869149" cy="246221"/>
          </a:xfrm>
          <a:prstGeom prst="rect">
            <a:avLst/>
          </a:prstGeom>
          <a:noFill/>
        </p:spPr>
        <p:txBody>
          <a:bodyPr wrap="none" rtlCol="0">
            <a:spAutoFit/>
          </a:bodyPr>
          <a:lstStyle/>
          <a:p>
            <a:r>
              <a:rPr lang="en-US" sz="1000" dirty="0"/>
              <a:t>Off Detector</a:t>
            </a:r>
          </a:p>
        </p:txBody>
      </p:sp>
      <p:cxnSp>
        <p:nvCxnSpPr>
          <p:cNvPr id="71" name="Straight Connector 70">
            <a:extLst>
              <a:ext uri="{FF2B5EF4-FFF2-40B4-BE49-F238E27FC236}">
                <a16:creationId xmlns:a16="http://schemas.microsoft.com/office/drawing/2014/main" id="{1DAAF28C-D24A-AEB9-2740-DF672F4BB0E5}"/>
              </a:ext>
            </a:extLst>
          </p:cNvPr>
          <p:cNvCxnSpPr>
            <a:cxnSpLocks/>
          </p:cNvCxnSpPr>
          <p:nvPr/>
        </p:nvCxnSpPr>
        <p:spPr>
          <a:xfrm>
            <a:off x="4623558" y="1280062"/>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13" name="TextBox 12">
            <a:extLst>
              <a:ext uri="{FF2B5EF4-FFF2-40B4-BE49-F238E27FC236}">
                <a16:creationId xmlns:a16="http://schemas.microsoft.com/office/drawing/2014/main" id="{7DD7CAB5-C53B-E654-365F-F7603D135503}"/>
              </a:ext>
            </a:extLst>
          </p:cNvPr>
          <p:cNvSpPr txBox="1"/>
          <p:nvPr/>
        </p:nvSpPr>
        <p:spPr>
          <a:xfrm>
            <a:off x="2569581" y="1236966"/>
            <a:ext cx="399468" cy="246221"/>
          </a:xfrm>
          <a:prstGeom prst="rect">
            <a:avLst/>
          </a:prstGeom>
          <a:noFill/>
        </p:spPr>
        <p:txBody>
          <a:bodyPr wrap="none" rtlCol="0">
            <a:spAutoFit/>
          </a:bodyPr>
          <a:lstStyle/>
          <a:p>
            <a:r>
              <a:rPr lang="en-US" sz="1000" dirty="0"/>
              <a:t>FEB</a:t>
            </a:r>
          </a:p>
        </p:txBody>
      </p:sp>
      <p:sp>
        <p:nvSpPr>
          <p:cNvPr id="9" name="Rectangle 8">
            <a:extLst>
              <a:ext uri="{FF2B5EF4-FFF2-40B4-BE49-F238E27FC236}">
                <a16:creationId xmlns:a16="http://schemas.microsoft.com/office/drawing/2014/main" id="{E54EB80A-7A4B-1764-3620-C7AD453FCFE6}"/>
              </a:ext>
            </a:extLst>
          </p:cNvPr>
          <p:cNvSpPr/>
          <p:nvPr/>
        </p:nvSpPr>
        <p:spPr>
          <a:xfrm>
            <a:off x="2122939" y="1505922"/>
            <a:ext cx="9143999" cy="294154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200" dirty="0">
                <a:solidFill>
                  <a:schemeClr val="tx1"/>
                </a:solidFill>
              </a:rPr>
              <a:t>Direct Photon:</a:t>
            </a:r>
          </a:p>
          <a:p>
            <a:endParaRPr lang="en-US" sz="1200" dirty="0">
              <a:solidFill>
                <a:schemeClr val="tx1"/>
              </a:solidFill>
              <a:sym typeface="Wingdings" panose="05000000000000000000" pitchFamily="2" charset="2"/>
            </a:endParaRPr>
          </a:p>
          <a:p>
            <a:pPr marL="171450" indent="-171450">
              <a:buFont typeface="Arial" panose="020B0604020202020204" pitchFamily="34" charset="0"/>
              <a:buChar char="•"/>
            </a:pPr>
            <a:r>
              <a:rPr lang="en-US" sz="1200" dirty="0">
                <a:solidFill>
                  <a:schemeClr val="tx1"/>
                </a:solidFill>
                <a:sym typeface="Wingdings" panose="05000000000000000000" pitchFamily="2" charset="2"/>
              </a:rPr>
              <a:t>Straight streaming @ 200 MHz</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RDO implemented in IP block of FELIX</a:t>
            </a:r>
          </a:p>
          <a:p>
            <a:pPr marL="171450" indent="-171450">
              <a:buFont typeface="Arial" panose="020B0604020202020204" pitchFamily="34" charset="0"/>
              <a:buChar char="•"/>
            </a:pPr>
            <a:r>
              <a:rPr lang="en-US" sz="1200" dirty="0">
                <a:solidFill>
                  <a:schemeClr val="tx1"/>
                </a:solidFill>
                <a:sym typeface="Wingdings" panose="05000000000000000000" pitchFamily="2" charset="2"/>
              </a:rPr>
              <a:t>Possibly no configuration / fast command handling needed</a:t>
            </a:r>
          </a:p>
          <a:p>
            <a:pPr marL="171450" indent="-171450">
              <a:buFont typeface="Arial" panose="020B0604020202020204" pitchFamily="34" charset="0"/>
              <a:buChar char="•"/>
            </a:pPr>
            <a:endParaRPr lang="en-US" sz="1200" dirty="0">
              <a:solidFill>
                <a:schemeClr val="tx1"/>
              </a:solidFill>
              <a:sym typeface="Wingdings" panose="05000000000000000000" pitchFamily="2" charset="2"/>
            </a:endParaRPr>
          </a:p>
        </p:txBody>
      </p:sp>
      <p:sp>
        <p:nvSpPr>
          <p:cNvPr id="17" name="Date Placeholder 16">
            <a:extLst>
              <a:ext uri="{FF2B5EF4-FFF2-40B4-BE49-F238E27FC236}">
                <a16:creationId xmlns:a16="http://schemas.microsoft.com/office/drawing/2014/main" id="{04D5C27F-D6A1-176F-8EB7-112AECA21D96}"/>
              </a:ext>
            </a:extLst>
          </p:cNvPr>
          <p:cNvSpPr>
            <a:spLocks noGrp="1"/>
          </p:cNvSpPr>
          <p:nvPr>
            <p:ph type="dt" sz="half" idx="10"/>
          </p:nvPr>
        </p:nvSpPr>
        <p:spPr/>
        <p:txBody>
          <a:bodyPr/>
          <a:lstStyle/>
          <a:p>
            <a:r>
              <a:rPr lang="en-US"/>
              <a:t>2/13/2025</a:t>
            </a:r>
          </a:p>
        </p:txBody>
      </p:sp>
      <p:sp>
        <p:nvSpPr>
          <p:cNvPr id="24" name="Slide Number Placeholder 23">
            <a:extLst>
              <a:ext uri="{FF2B5EF4-FFF2-40B4-BE49-F238E27FC236}">
                <a16:creationId xmlns:a16="http://schemas.microsoft.com/office/drawing/2014/main" id="{3DB2D656-95F3-0DA3-6942-D03AFA4327B4}"/>
              </a:ext>
            </a:extLst>
          </p:cNvPr>
          <p:cNvSpPr>
            <a:spLocks noGrp="1"/>
          </p:cNvSpPr>
          <p:nvPr>
            <p:ph type="sldNum" sz="quarter" idx="12"/>
          </p:nvPr>
        </p:nvSpPr>
        <p:spPr/>
        <p:txBody>
          <a:bodyPr/>
          <a:lstStyle/>
          <a:p>
            <a:fld id="{33EAA712-528E-4053-9D20-65E0C4BF7A37}" type="slidenum">
              <a:rPr lang="en-US" smtClean="0"/>
              <a:t>6</a:t>
            </a:fld>
            <a:endParaRPr lang="en-US"/>
          </a:p>
        </p:txBody>
      </p:sp>
      <p:sp>
        <p:nvSpPr>
          <p:cNvPr id="26" name="Footer Placeholder 25">
            <a:extLst>
              <a:ext uri="{FF2B5EF4-FFF2-40B4-BE49-F238E27FC236}">
                <a16:creationId xmlns:a16="http://schemas.microsoft.com/office/drawing/2014/main" id="{6D90F94D-5FAC-F9A7-523F-0F569A17D619}"/>
              </a:ext>
            </a:extLst>
          </p:cNvPr>
          <p:cNvSpPr>
            <a:spLocks noGrp="1"/>
          </p:cNvSpPr>
          <p:nvPr>
            <p:ph type="ftr" sz="quarter" idx="11"/>
          </p:nvPr>
        </p:nvSpPr>
        <p:spPr/>
        <p:txBody>
          <a:bodyPr/>
          <a:lstStyle/>
          <a:p>
            <a:r>
              <a:rPr lang="en-US"/>
              <a:t>ePIC Electronics and DAQ WG Meeting</a:t>
            </a:r>
          </a:p>
        </p:txBody>
      </p:sp>
    </p:spTree>
    <p:extLst>
      <p:ext uri="{BB962C8B-B14F-4D97-AF65-F5344CB8AC3E}">
        <p14:creationId xmlns:p14="http://schemas.microsoft.com/office/powerpoint/2010/main" val="24131201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9BAB8-A2DC-1985-BD22-F6F8897153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2DA7F7-E349-7E64-61B4-98B1352C53AF}"/>
              </a:ext>
            </a:extLst>
          </p:cNvPr>
          <p:cNvSpPr>
            <a:spLocks noGrp="1"/>
          </p:cNvSpPr>
          <p:nvPr>
            <p:ph type="title"/>
          </p:nvPr>
        </p:nvSpPr>
        <p:spPr>
          <a:xfrm>
            <a:off x="838200" y="89457"/>
            <a:ext cx="10515600" cy="1325563"/>
          </a:xfrm>
        </p:spPr>
        <p:txBody>
          <a:bodyPr/>
          <a:lstStyle/>
          <a:p>
            <a:r>
              <a:rPr lang="en-US" dirty="0"/>
              <a:t>RDO chains</a:t>
            </a:r>
          </a:p>
        </p:txBody>
      </p:sp>
      <p:sp>
        <p:nvSpPr>
          <p:cNvPr id="6" name="Rectangle 5">
            <a:extLst>
              <a:ext uri="{FF2B5EF4-FFF2-40B4-BE49-F238E27FC236}">
                <a16:creationId xmlns:a16="http://schemas.microsoft.com/office/drawing/2014/main" id="{CA6391B5-907D-5FF0-B05B-C5A31EA762C2}"/>
              </a:ext>
            </a:extLst>
          </p:cNvPr>
          <p:cNvSpPr/>
          <p:nvPr/>
        </p:nvSpPr>
        <p:spPr>
          <a:xfrm>
            <a:off x="1314794" y="1538287"/>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1D5797C-8325-9DA8-597C-A648B0578F12}"/>
              </a:ext>
            </a:extLst>
          </p:cNvPr>
          <p:cNvSpPr/>
          <p:nvPr/>
        </p:nvSpPr>
        <p:spPr>
          <a:xfrm>
            <a:off x="1499350" y="162363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8" name="Rectangle 7">
            <a:extLst>
              <a:ext uri="{FF2B5EF4-FFF2-40B4-BE49-F238E27FC236}">
                <a16:creationId xmlns:a16="http://schemas.microsoft.com/office/drawing/2014/main" id="{9DE982ED-15A5-F4B1-D84D-FF05C7E203C4}"/>
              </a:ext>
            </a:extLst>
          </p:cNvPr>
          <p:cNvSpPr/>
          <p:nvPr/>
        </p:nvSpPr>
        <p:spPr>
          <a:xfrm>
            <a:off x="3085313"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10" name="Rectangle 9">
            <a:extLst>
              <a:ext uri="{FF2B5EF4-FFF2-40B4-BE49-F238E27FC236}">
                <a16:creationId xmlns:a16="http://schemas.microsoft.com/office/drawing/2014/main" id="{CE9FF2DD-8148-C0C3-7DE9-1A0D3B5EA8AC}"/>
              </a:ext>
            </a:extLst>
          </p:cNvPr>
          <p:cNvSpPr/>
          <p:nvPr/>
        </p:nvSpPr>
        <p:spPr>
          <a:xfrm>
            <a:off x="1314794" y="2311248"/>
            <a:ext cx="8279685" cy="57742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2F845DA-B9D3-67A5-5879-831F2B2891FF}"/>
              </a:ext>
            </a:extLst>
          </p:cNvPr>
          <p:cNvSpPr/>
          <p:nvPr/>
        </p:nvSpPr>
        <p:spPr>
          <a:xfrm>
            <a:off x="1499350"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12" name="Rectangle 11">
            <a:extLst>
              <a:ext uri="{FF2B5EF4-FFF2-40B4-BE49-F238E27FC236}">
                <a16:creationId xmlns:a16="http://schemas.microsoft.com/office/drawing/2014/main" id="{5EF5C385-5590-B57E-B227-C830061EA242}"/>
              </a:ext>
            </a:extLst>
          </p:cNvPr>
          <p:cNvSpPr/>
          <p:nvPr/>
        </p:nvSpPr>
        <p:spPr>
          <a:xfrm>
            <a:off x="3085313" y="239119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SFP/Cu/Firefly</a:t>
            </a:r>
          </a:p>
        </p:txBody>
      </p:sp>
      <p:sp>
        <p:nvSpPr>
          <p:cNvPr id="14" name="Rectangle 13">
            <a:extLst>
              <a:ext uri="{FF2B5EF4-FFF2-40B4-BE49-F238E27FC236}">
                <a16:creationId xmlns:a16="http://schemas.microsoft.com/office/drawing/2014/main" id="{E4B9CECF-C3C0-71B9-12D1-699030C31407}"/>
              </a:ext>
            </a:extLst>
          </p:cNvPr>
          <p:cNvSpPr/>
          <p:nvPr/>
        </p:nvSpPr>
        <p:spPr>
          <a:xfrm>
            <a:off x="1314794" y="3049448"/>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1F4AB2D-598E-ACBF-1324-A8442303EF46}"/>
              </a:ext>
            </a:extLst>
          </p:cNvPr>
          <p:cNvSpPr/>
          <p:nvPr/>
        </p:nvSpPr>
        <p:spPr>
          <a:xfrm>
            <a:off x="1499350"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ASIC</a:t>
            </a:r>
          </a:p>
        </p:txBody>
      </p:sp>
      <p:sp>
        <p:nvSpPr>
          <p:cNvPr id="16" name="Rectangle 15">
            <a:extLst>
              <a:ext uri="{FF2B5EF4-FFF2-40B4-BE49-F238E27FC236}">
                <a16:creationId xmlns:a16="http://schemas.microsoft.com/office/drawing/2014/main" id="{016FED14-4719-53F8-87ED-6A9B309A0658}"/>
              </a:ext>
            </a:extLst>
          </p:cNvPr>
          <p:cNvSpPr/>
          <p:nvPr/>
        </p:nvSpPr>
        <p:spPr>
          <a:xfrm>
            <a:off x="4689692" y="311080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18" name="Rectangle 17">
            <a:extLst>
              <a:ext uri="{FF2B5EF4-FFF2-40B4-BE49-F238E27FC236}">
                <a16:creationId xmlns:a16="http://schemas.microsoft.com/office/drawing/2014/main" id="{7DC2EA59-A66B-FAA1-DD08-0A500B01B941}"/>
              </a:ext>
            </a:extLst>
          </p:cNvPr>
          <p:cNvSpPr/>
          <p:nvPr/>
        </p:nvSpPr>
        <p:spPr>
          <a:xfrm>
            <a:off x="7911357" y="3124040"/>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19" name="Rectangle 18">
            <a:extLst>
              <a:ext uri="{FF2B5EF4-FFF2-40B4-BE49-F238E27FC236}">
                <a16:creationId xmlns:a16="http://schemas.microsoft.com/office/drawing/2014/main" id="{3D7A86D4-C020-E661-4219-C89C7F7FC621}"/>
              </a:ext>
            </a:extLst>
          </p:cNvPr>
          <p:cNvSpPr/>
          <p:nvPr/>
        </p:nvSpPr>
        <p:spPr>
          <a:xfrm>
            <a:off x="7921441" y="1625511"/>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0" name="Rectangle 19">
            <a:extLst>
              <a:ext uri="{FF2B5EF4-FFF2-40B4-BE49-F238E27FC236}">
                <a16:creationId xmlns:a16="http://schemas.microsoft.com/office/drawing/2014/main" id="{8534AA3D-8460-C88E-4098-7A320D6C957B}"/>
              </a:ext>
            </a:extLst>
          </p:cNvPr>
          <p:cNvSpPr/>
          <p:nvPr/>
        </p:nvSpPr>
        <p:spPr>
          <a:xfrm>
            <a:off x="7921441" y="239118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FELIX</a:t>
            </a:r>
          </a:p>
        </p:txBody>
      </p:sp>
      <p:sp>
        <p:nvSpPr>
          <p:cNvPr id="21" name="Rectangle 20">
            <a:extLst>
              <a:ext uri="{FF2B5EF4-FFF2-40B4-BE49-F238E27FC236}">
                <a16:creationId xmlns:a16="http://schemas.microsoft.com/office/drawing/2014/main" id="{E2C8D46D-4081-B40B-C987-EDA54289CD5E}"/>
              </a:ext>
            </a:extLst>
          </p:cNvPr>
          <p:cNvSpPr/>
          <p:nvPr/>
        </p:nvSpPr>
        <p:spPr>
          <a:xfrm>
            <a:off x="5329207" y="3188930"/>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VTRX+</a:t>
            </a:r>
            <a:endParaRPr lang="en-US" dirty="0"/>
          </a:p>
        </p:txBody>
      </p:sp>
      <p:sp>
        <p:nvSpPr>
          <p:cNvPr id="22" name="Rectangle 21">
            <a:extLst>
              <a:ext uri="{FF2B5EF4-FFF2-40B4-BE49-F238E27FC236}">
                <a16:creationId xmlns:a16="http://schemas.microsoft.com/office/drawing/2014/main" id="{D057672A-D234-19D9-F4B5-9FBAF3C4C3F2}"/>
              </a:ext>
            </a:extLst>
          </p:cNvPr>
          <p:cNvSpPr/>
          <p:nvPr/>
        </p:nvSpPr>
        <p:spPr>
          <a:xfrm>
            <a:off x="1314794" y="376261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95509C79-8787-916F-B7E8-A941C9DD6F4F}"/>
              </a:ext>
            </a:extLst>
          </p:cNvPr>
          <p:cNvSpPr/>
          <p:nvPr/>
        </p:nvSpPr>
        <p:spPr>
          <a:xfrm>
            <a:off x="1499350" y="385464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err="1"/>
              <a:t>lpGBT</a:t>
            </a:r>
            <a:endParaRPr lang="en-US" sz="1000" dirty="0"/>
          </a:p>
        </p:txBody>
      </p:sp>
      <p:sp>
        <p:nvSpPr>
          <p:cNvPr id="25" name="Rectangle 24">
            <a:extLst>
              <a:ext uri="{FF2B5EF4-FFF2-40B4-BE49-F238E27FC236}">
                <a16:creationId xmlns:a16="http://schemas.microsoft.com/office/drawing/2014/main" id="{1A22D285-ACC2-8FC8-64F5-112126CFA83D}"/>
              </a:ext>
            </a:extLst>
          </p:cNvPr>
          <p:cNvSpPr/>
          <p:nvPr/>
        </p:nvSpPr>
        <p:spPr>
          <a:xfrm>
            <a:off x="7911357" y="385351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27" name="Rectangle 26">
            <a:extLst>
              <a:ext uri="{FF2B5EF4-FFF2-40B4-BE49-F238E27FC236}">
                <a16:creationId xmlns:a16="http://schemas.microsoft.com/office/drawing/2014/main" id="{2DB6B188-8663-9006-1C1E-C7FFDFAD0FC3}"/>
              </a:ext>
            </a:extLst>
          </p:cNvPr>
          <p:cNvSpPr/>
          <p:nvPr/>
        </p:nvSpPr>
        <p:spPr>
          <a:xfrm>
            <a:off x="7911357" y="3954367"/>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28" name="Rectangle 27">
            <a:extLst>
              <a:ext uri="{FF2B5EF4-FFF2-40B4-BE49-F238E27FC236}">
                <a16:creationId xmlns:a16="http://schemas.microsoft.com/office/drawing/2014/main" id="{5AC9BB41-D62E-5E42-5472-D709A69A6A2D}"/>
              </a:ext>
            </a:extLst>
          </p:cNvPr>
          <p:cNvSpPr/>
          <p:nvPr/>
        </p:nvSpPr>
        <p:spPr>
          <a:xfrm>
            <a:off x="3085313" y="385464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VTRX+</a:t>
            </a:r>
          </a:p>
        </p:txBody>
      </p:sp>
      <p:sp>
        <p:nvSpPr>
          <p:cNvPr id="34" name="Rectangle 33">
            <a:extLst>
              <a:ext uri="{FF2B5EF4-FFF2-40B4-BE49-F238E27FC236}">
                <a16:creationId xmlns:a16="http://schemas.microsoft.com/office/drawing/2014/main" id="{AFC9AE6B-4B17-96B2-E367-11D394586187}"/>
              </a:ext>
            </a:extLst>
          </p:cNvPr>
          <p:cNvSpPr/>
          <p:nvPr/>
        </p:nvSpPr>
        <p:spPr>
          <a:xfrm>
            <a:off x="1314794" y="4484781"/>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3D8751F8-2F14-213B-08A9-C877BF601D84}"/>
              </a:ext>
            </a:extLst>
          </p:cNvPr>
          <p:cNvSpPr/>
          <p:nvPr/>
        </p:nvSpPr>
        <p:spPr>
          <a:xfrm>
            <a:off x="1499350" y="457681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FLASH ADC</a:t>
            </a:r>
          </a:p>
        </p:txBody>
      </p:sp>
      <p:sp>
        <p:nvSpPr>
          <p:cNvPr id="36" name="Rectangle 35">
            <a:extLst>
              <a:ext uri="{FF2B5EF4-FFF2-40B4-BE49-F238E27FC236}">
                <a16:creationId xmlns:a16="http://schemas.microsoft.com/office/drawing/2014/main" id="{E6649159-0A46-921A-28BA-B13D8360F9FE}"/>
              </a:ext>
            </a:extLst>
          </p:cNvPr>
          <p:cNvSpPr/>
          <p:nvPr/>
        </p:nvSpPr>
        <p:spPr>
          <a:xfrm>
            <a:off x="7911357" y="457568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37" name="Rectangle 36">
            <a:extLst>
              <a:ext uri="{FF2B5EF4-FFF2-40B4-BE49-F238E27FC236}">
                <a16:creationId xmlns:a16="http://schemas.microsoft.com/office/drawing/2014/main" id="{3E9EA96F-3B65-9A6C-1AF3-4D64868DCA04}"/>
              </a:ext>
            </a:extLst>
          </p:cNvPr>
          <p:cNvSpPr/>
          <p:nvPr/>
        </p:nvSpPr>
        <p:spPr>
          <a:xfrm>
            <a:off x="7911357" y="4676535"/>
            <a:ext cx="598395" cy="201706"/>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RDO</a:t>
            </a:r>
            <a:endParaRPr lang="en-US" dirty="0"/>
          </a:p>
        </p:txBody>
      </p:sp>
      <p:sp>
        <p:nvSpPr>
          <p:cNvPr id="38" name="Rectangle 37">
            <a:extLst>
              <a:ext uri="{FF2B5EF4-FFF2-40B4-BE49-F238E27FC236}">
                <a16:creationId xmlns:a16="http://schemas.microsoft.com/office/drawing/2014/main" id="{556A1705-66B3-BF4D-C07A-E8DED620EE30}"/>
              </a:ext>
            </a:extLst>
          </p:cNvPr>
          <p:cNvSpPr/>
          <p:nvPr/>
        </p:nvSpPr>
        <p:spPr>
          <a:xfrm>
            <a:off x="3085313" y="4576813"/>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FPP/Cu/Firefly</a:t>
            </a:r>
          </a:p>
        </p:txBody>
      </p:sp>
      <p:sp>
        <p:nvSpPr>
          <p:cNvPr id="39" name="Rectangle 38">
            <a:extLst>
              <a:ext uri="{FF2B5EF4-FFF2-40B4-BE49-F238E27FC236}">
                <a16:creationId xmlns:a16="http://schemas.microsoft.com/office/drawing/2014/main" id="{375E0588-4D3B-7CB3-181A-16DDA3BCD223}"/>
              </a:ext>
            </a:extLst>
          </p:cNvPr>
          <p:cNvSpPr/>
          <p:nvPr/>
        </p:nvSpPr>
        <p:spPr>
          <a:xfrm>
            <a:off x="1314794" y="5160023"/>
            <a:ext cx="8279685" cy="57743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5D164CD8-F205-FB9B-FB9B-F29CE637A40C}"/>
              </a:ext>
            </a:extLst>
          </p:cNvPr>
          <p:cNvSpPr/>
          <p:nvPr/>
        </p:nvSpPr>
        <p:spPr>
          <a:xfrm>
            <a:off x="1499350" y="5252056"/>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US" sz="1000" dirty="0"/>
              <a:t>Discrete/ASIC</a:t>
            </a:r>
          </a:p>
        </p:txBody>
      </p:sp>
      <p:sp>
        <p:nvSpPr>
          <p:cNvPr id="41" name="Rectangle 40">
            <a:extLst>
              <a:ext uri="{FF2B5EF4-FFF2-40B4-BE49-F238E27FC236}">
                <a16:creationId xmlns:a16="http://schemas.microsoft.com/office/drawing/2014/main" id="{535504C4-A235-FF4A-38F6-6C830E2B0911}"/>
              </a:ext>
            </a:extLst>
          </p:cNvPr>
          <p:cNvSpPr/>
          <p:nvPr/>
        </p:nvSpPr>
        <p:spPr>
          <a:xfrm>
            <a:off x="7911357"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r"/>
            <a:r>
              <a:rPr lang="en-US" sz="1000" dirty="0"/>
              <a:t>FELIX</a:t>
            </a:r>
          </a:p>
        </p:txBody>
      </p:sp>
      <p:sp>
        <p:nvSpPr>
          <p:cNvPr id="44" name="Rectangle 43">
            <a:extLst>
              <a:ext uri="{FF2B5EF4-FFF2-40B4-BE49-F238E27FC236}">
                <a16:creationId xmlns:a16="http://schemas.microsoft.com/office/drawing/2014/main" id="{112CB822-5EF1-87BB-6257-C08F84D9359C}"/>
              </a:ext>
            </a:extLst>
          </p:cNvPr>
          <p:cNvSpPr/>
          <p:nvPr/>
        </p:nvSpPr>
        <p:spPr>
          <a:xfrm>
            <a:off x="6330388" y="1612724"/>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5" name="Rectangle 44">
            <a:extLst>
              <a:ext uri="{FF2B5EF4-FFF2-40B4-BE49-F238E27FC236}">
                <a16:creationId xmlns:a16="http://schemas.microsoft.com/office/drawing/2014/main" id="{E6D5600C-29E9-7F7B-A232-42E83F8D3E64}"/>
              </a:ext>
            </a:extLst>
          </p:cNvPr>
          <p:cNvSpPr/>
          <p:nvPr/>
        </p:nvSpPr>
        <p:spPr>
          <a:xfrm>
            <a:off x="6976627" y="1690848"/>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46" name="Rectangle 45">
            <a:extLst>
              <a:ext uri="{FF2B5EF4-FFF2-40B4-BE49-F238E27FC236}">
                <a16:creationId xmlns:a16="http://schemas.microsoft.com/office/drawing/2014/main" id="{C814E7FF-5DB1-25DD-5652-C8396015237F}"/>
              </a:ext>
            </a:extLst>
          </p:cNvPr>
          <p:cNvSpPr/>
          <p:nvPr/>
        </p:nvSpPr>
        <p:spPr>
          <a:xfrm>
            <a:off x="6330388" y="2386269"/>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47" name="Rectangle 46">
            <a:extLst>
              <a:ext uri="{FF2B5EF4-FFF2-40B4-BE49-F238E27FC236}">
                <a16:creationId xmlns:a16="http://schemas.microsoft.com/office/drawing/2014/main" id="{A1996285-74A6-A64E-47F6-44062B12C0E7}"/>
              </a:ext>
            </a:extLst>
          </p:cNvPr>
          <p:cNvSpPr/>
          <p:nvPr/>
        </p:nvSpPr>
        <p:spPr>
          <a:xfrm>
            <a:off x="6969903" y="2464393"/>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0" name="Rectangle 49">
            <a:extLst>
              <a:ext uri="{FF2B5EF4-FFF2-40B4-BE49-F238E27FC236}">
                <a16:creationId xmlns:a16="http://schemas.microsoft.com/office/drawing/2014/main" id="{BA994C72-5F33-F302-DE16-E7BA722EC10D}"/>
              </a:ext>
            </a:extLst>
          </p:cNvPr>
          <p:cNvSpPr/>
          <p:nvPr/>
        </p:nvSpPr>
        <p:spPr>
          <a:xfrm>
            <a:off x="4686260" y="5250925"/>
            <a:ext cx="1452282" cy="403411"/>
          </a:xfrm>
          <a:prstGeom prst="rect">
            <a:avLst/>
          </a:prstGeom>
        </p:spPr>
        <p:style>
          <a:lnRef idx="2">
            <a:schemeClr val="accent4">
              <a:shade val="15000"/>
            </a:schemeClr>
          </a:lnRef>
          <a:fillRef idx="1">
            <a:schemeClr val="accent4"/>
          </a:fillRef>
          <a:effectRef idx="0">
            <a:schemeClr val="accent4"/>
          </a:effectRef>
          <a:fontRef idx="minor">
            <a:schemeClr val="lt1"/>
          </a:fontRef>
        </p:style>
        <p:txBody>
          <a:bodyPr rtlCol="0" anchor="ctr"/>
          <a:lstStyle/>
          <a:p>
            <a:r>
              <a:rPr lang="en-US" sz="1000" dirty="0"/>
              <a:t>RDO</a:t>
            </a:r>
          </a:p>
        </p:txBody>
      </p:sp>
      <p:sp>
        <p:nvSpPr>
          <p:cNvPr id="51" name="Rectangle 50">
            <a:extLst>
              <a:ext uri="{FF2B5EF4-FFF2-40B4-BE49-F238E27FC236}">
                <a16:creationId xmlns:a16="http://schemas.microsoft.com/office/drawing/2014/main" id="{CCD22962-366F-2473-AA05-C63D80C72FCE}"/>
              </a:ext>
            </a:extLst>
          </p:cNvPr>
          <p:cNvSpPr/>
          <p:nvPr/>
        </p:nvSpPr>
        <p:spPr>
          <a:xfrm>
            <a:off x="5325775" y="5329049"/>
            <a:ext cx="777688" cy="2723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800" dirty="0"/>
              <a:t>SFP</a:t>
            </a:r>
            <a:endParaRPr lang="en-US" dirty="0"/>
          </a:p>
        </p:txBody>
      </p:sp>
      <p:sp>
        <p:nvSpPr>
          <p:cNvPr id="53" name="TextBox 52">
            <a:extLst>
              <a:ext uri="{FF2B5EF4-FFF2-40B4-BE49-F238E27FC236}">
                <a16:creationId xmlns:a16="http://schemas.microsoft.com/office/drawing/2014/main" id="{8035F044-7EC0-D589-DEA1-2B5AA2C5F201}"/>
              </a:ext>
            </a:extLst>
          </p:cNvPr>
          <p:cNvSpPr txBox="1"/>
          <p:nvPr/>
        </p:nvSpPr>
        <p:spPr>
          <a:xfrm>
            <a:off x="9755162" y="3219491"/>
            <a:ext cx="583814" cy="246221"/>
          </a:xfrm>
          <a:prstGeom prst="rect">
            <a:avLst/>
          </a:prstGeom>
          <a:noFill/>
        </p:spPr>
        <p:txBody>
          <a:bodyPr wrap="none" rtlCol="0">
            <a:spAutoFit/>
          </a:bodyPr>
          <a:lstStyle/>
          <a:p>
            <a:r>
              <a:rPr lang="en-US" sz="1000" dirty="0"/>
              <a:t>ALCOR</a:t>
            </a:r>
          </a:p>
        </p:txBody>
      </p:sp>
      <p:sp>
        <p:nvSpPr>
          <p:cNvPr id="54" name="TextBox 53">
            <a:extLst>
              <a:ext uri="{FF2B5EF4-FFF2-40B4-BE49-F238E27FC236}">
                <a16:creationId xmlns:a16="http://schemas.microsoft.com/office/drawing/2014/main" id="{8CD9230A-BEE5-057B-4187-AF7547A170B7}"/>
              </a:ext>
            </a:extLst>
          </p:cNvPr>
          <p:cNvSpPr txBox="1"/>
          <p:nvPr/>
        </p:nvSpPr>
        <p:spPr>
          <a:xfrm>
            <a:off x="9779035" y="1716939"/>
            <a:ext cx="814647" cy="246221"/>
          </a:xfrm>
          <a:prstGeom prst="rect">
            <a:avLst/>
          </a:prstGeom>
          <a:noFill/>
        </p:spPr>
        <p:txBody>
          <a:bodyPr wrap="none" rtlCol="0">
            <a:spAutoFit/>
          </a:bodyPr>
          <a:lstStyle/>
          <a:p>
            <a:r>
              <a:rPr lang="en-US" sz="1000" dirty="0"/>
              <a:t>SVT, SALSA</a:t>
            </a:r>
          </a:p>
        </p:txBody>
      </p:sp>
      <p:sp>
        <p:nvSpPr>
          <p:cNvPr id="55" name="TextBox 54">
            <a:extLst>
              <a:ext uri="{FF2B5EF4-FFF2-40B4-BE49-F238E27FC236}">
                <a16:creationId xmlns:a16="http://schemas.microsoft.com/office/drawing/2014/main" id="{1969FAE2-557A-6C38-9B93-9E0FDEDAAF80}"/>
              </a:ext>
            </a:extLst>
          </p:cNvPr>
          <p:cNvSpPr txBox="1"/>
          <p:nvPr/>
        </p:nvSpPr>
        <p:spPr>
          <a:xfrm>
            <a:off x="9755727" y="2433846"/>
            <a:ext cx="766557" cy="246221"/>
          </a:xfrm>
          <a:prstGeom prst="rect">
            <a:avLst/>
          </a:prstGeom>
          <a:noFill/>
        </p:spPr>
        <p:txBody>
          <a:bodyPr wrap="none" rtlCol="0">
            <a:spAutoFit/>
          </a:bodyPr>
          <a:lstStyle/>
          <a:p>
            <a:r>
              <a:rPr lang="en-US" sz="1000" dirty="0"/>
              <a:t>CALOROC</a:t>
            </a:r>
          </a:p>
        </p:txBody>
      </p:sp>
      <p:sp>
        <p:nvSpPr>
          <p:cNvPr id="56" name="TextBox 55">
            <a:extLst>
              <a:ext uri="{FF2B5EF4-FFF2-40B4-BE49-F238E27FC236}">
                <a16:creationId xmlns:a16="http://schemas.microsoft.com/office/drawing/2014/main" id="{046CEB2A-1765-B75F-B18C-C4DCE11BC280}"/>
              </a:ext>
            </a:extLst>
          </p:cNvPr>
          <p:cNvSpPr txBox="1"/>
          <p:nvPr/>
        </p:nvSpPr>
        <p:spPr>
          <a:xfrm>
            <a:off x="9755162" y="3898271"/>
            <a:ext cx="990977" cy="246221"/>
          </a:xfrm>
          <a:prstGeom prst="rect">
            <a:avLst/>
          </a:prstGeom>
          <a:noFill/>
        </p:spPr>
        <p:txBody>
          <a:bodyPr wrap="none" rtlCol="0">
            <a:spAutoFit/>
          </a:bodyPr>
          <a:lstStyle/>
          <a:p>
            <a:r>
              <a:rPr lang="en-US" sz="1000" dirty="0"/>
              <a:t>EICROC/FCFD</a:t>
            </a:r>
          </a:p>
        </p:txBody>
      </p:sp>
      <p:sp>
        <p:nvSpPr>
          <p:cNvPr id="57" name="TextBox 56">
            <a:extLst>
              <a:ext uri="{FF2B5EF4-FFF2-40B4-BE49-F238E27FC236}">
                <a16:creationId xmlns:a16="http://schemas.microsoft.com/office/drawing/2014/main" id="{D8AE9372-8DB0-031E-2E33-63EBC31C6AF0}"/>
              </a:ext>
            </a:extLst>
          </p:cNvPr>
          <p:cNvSpPr txBox="1"/>
          <p:nvPr/>
        </p:nvSpPr>
        <p:spPr>
          <a:xfrm>
            <a:off x="9722841" y="4632020"/>
            <a:ext cx="946093" cy="246221"/>
          </a:xfrm>
          <a:prstGeom prst="rect">
            <a:avLst/>
          </a:prstGeom>
          <a:noFill/>
        </p:spPr>
        <p:txBody>
          <a:bodyPr wrap="none" rtlCol="0">
            <a:spAutoFit/>
          </a:bodyPr>
          <a:lstStyle/>
          <a:p>
            <a:r>
              <a:rPr lang="en-US" sz="1000" dirty="0"/>
              <a:t>Direct Photon</a:t>
            </a:r>
          </a:p>
        </p:txBody>
      </p:sp>
      <p:sp>
        <p:nvSpPr>
          <p:cNvPr id="58" name="TextBox 57">
            <a:extLst>
              <a:ext uri="{FF2B5EF4-FFF2-40B4-BE49-F238E27FC236}">
                <a16:creationId xmlns:a16="http://schemas.microsoft.com/office/drawing/2014/main" id="{C4926186-852C-4E37-8589-155EE6A8B28F}"/>
              </a:ext>
            </a:extLst>
          </p:cNvPr>
          <p:cNvSpPr txBox="1"/>
          <p:nvPr/>
        </p:nvSpPr>
        <p:spPr>
          <a:xfrm>
            <a:off x="9722276" y="5349276"/>
            <a:ext cx="2077813" cy="246221"/>
          </a:xfrm>
          <a:prstGeom prst="rect">
            <a:avLst/>
          </a:prstGeom>
          <a:noFill/>
        </p:spPr>
        <p:txBody>
          <a:bodyPr wrap="none" rtlCol="0">
            <a:spAutoFit/>
          </a:bodyPr>
          <a:lstStyle/>
          <a:p>
            <a:r>
              <a:rPr lang="en-US" sz="1000" dirty="0"/>
              <a:t>Discrete ECAL’s, </a:t>
            </a:r>
            <a:r>
              <a:rPr lang="en-US" sz="1000" dirty="0" err="1"/>
              <a:t>Astropix</a:t>
            </a:r>
            <a:r>
              <a:rPr lang="en-US" sz="1000" dirty="0"/>
              <a:t>, </a:t>
            </a:r>
            <a:r>
              <a:rPr lang="en-US" sz="1000" dirty="0" err="1"/>
              <a:t>Timepix</a:t>
            </a:r>
            <a:endParaRPr lang="en-US" sz="1000" dirty="0"/>
          </a:p>
        </p:txBody>
      </p:sp>
      <p:sp>
        <p:nvSpPr>
          <p:cNvPr id="59" name="TextBox 58">
            <a:extLst>
              <a:ext uri="{FF2B5EF4-FFF2-40B4-BE49-F238E27FC236}">
                <a16:creationId xmlns:a16="http://schemas.microsoft.com/office/drawing/2014/main" id="{78B5B653-6DC1-880B-7FC0-26318DD474BD}"/>
              </a:ext>
            </a:extLst>
          </p:cNvPr>
          <p:cNvSpPr txBox="1"/>
          <p:nvPr/>
        </p:nvSpPr>
        <p:spPr>
          <a:xfrm>
            <a:off x="668385" y="1702229"/>
            <a:ext cx="596638" cy="246221"/>
          </a:xfrm>
          <a:prstGeom prst="rect">
            <a:avLst/>
          </a:prstGeom>
          <a:noFill/>
        </p:spPr>
        <p:txBody>
          <a:bodyPr wrap="none" rtlCol="0">
            <a:spAutoFit/>
          </a:bodyPr>
          <a:lstStyle/>
          <a:p>
            <a:r>
              <a:rPr lang="en-US" sz="1000" dirty="0"/>
              <a:t>40 MHz</a:t>
            </a:r>
          </a:p>
        </p:txBody>
      </p:sp>
      <p:sp>
        <p:nvSpPr>
          <p:cNvPr id="60" name="TextBox 59">
            <a:extLst>
              <a:ext uri="{FF2B5EF4-FFF2-40B4-BE49-F238E27FC236}">
                <a16:creationId xmlns:a16="http://schemas.microsoft.com/office/drawing/2014/main" id="{2FA48A2F-F61B-A018-31B1-A1EDA5229D1A}"/>
              </a:ext>
            </a:extLst>
          </p:cNvPr>
          <p:cNvSpPr txBox="1"/>
          <p:nvPr/>
        </p:nvSpPr>
        <p:spPr>
          <a:xfrm>
            <a:off x="668385" y="2476851"/>
            <a:ext cx="596638" cy="246221"/>
          </a:xfrm>
          <a:prstGeom prst="rect">
            <a:avLst/>
          </a:prstGeom>
          <a:noFill/>
        </p:spPr>
        <p:txBody>
          <a:bodyPr wrap="none" rtlCol="0">
            <a:spAutoFit/>
          </a:bodyPr>
          <a:lstStyle/>
          <a:p>
            <a:r>
              <a:rPr lang="en-US" sz="1000" dirty="0"/>
              <a:t>40 MHz</a:t>
            </a:r>
          </a:p>
        </p:txBody>
      </p:sp>
      <p:sp>
        <p:nvSpPr>
          <p:cNvPr id="61" name="TextBox 60">
            <a:extLst>
              <a:ext uri="{FF2B5EF4-FFF2-40B4-BE49-F238E27FC236}">
                <a16:creationId xmlns:a16="http://schemas.microsoft.com/office/drawing/2014/main" id="{1F1FE75F-5C14-D54D-4323-BBDC94052A5B}"/>
              </a:ext>
            </a:extLst>
          </p:cNvPr>
          <p:cNvSpPr txBox="1"/>
          <p:nvPr/>
        </p:nvSpPr>
        <p:spPr>
          <a:xfrm>
            <a:off x="621975" y="3214531"/>
            <a:ext cx="665567" cy="246221"/>
          </a:xfrm>
          <a:prstGeom prst="rect">
            <a:avLst/>
          </a:prstGeom>
          <a:noFill/>
        </p:spPr>
        <p:txBody>
          <a:bodyPr wrap="none" rtlCol="0">
            <a:spAutoFit/>
          </a:bodyPr>
          <a:lstStyle/>
          <a:p>
            <a:r>
              <a:rPr lang="en-US" sz="1000" dirty="0"/>
              <a:t>100 MHz</a:t>
            </a:r>
          </a:p>
        </p:txBody>
      </p:sp>
      <p:sp>
        <p:nvSpPr>
          <p:cNvPr id="62" name="TextBox 61">
            <a:extLst>
              <a:ext uri="{FF2B5EF4-FFF2-40B4-BE49-F238E27FC236}">
                <a16:creationId xmlns:a16="http://schemas.microsoft.com/office/drawing/2014/main" id="{554CF743-1531-A319-CD89-2EB35377E307}"/>
              </a:ext>
            </a:extLst>
          </p:cNvPr>
          <p:cNvSpPr txBox="1"/>
          <p:nvPr/>
        </p:nvSpPr>
        <p:spPr>
          <a:xfrm>
            <a:off x="645463" y="3928217"/>
            <a:ext cx="596638" cy="246221"/>
          </a:xfrm>
          <a:prstGeom prst="rect">
            <a:avLst/>
          </a:prstGeom>
          <a:noFill/>
        </p:spPr>
        <p:txBody>
          <a:bodyPr wrap="none" rtlCol="0">
            <a:spAutoFit/>
          </a:bodyPr>
          <a:lstStyle/>
          <a:p>
            <a:r>
              <a:rPr lang="en-US" sz="1000" dirty="0"/>
              <a:t>40 MHz</a:t>
            </a:r>
          </a:p>
        </p:txBody>
      </p:sp>
      <p:sp>
        <p:nvSpPr>
          <p:cNvPr id="63" name="TextBox 62">
            <a:extLst>
              <a:ext uri="{FF2B5EF4-FFF2-40B4-BE49-F238E27FC236}">
                <a16:creationId xmlns:a16="http://schemas.microsoft.com/office/drawing/2014/main" id="{5C574F01-70D9-C503-734D-2F4FB1EA3BB3}"/>
              </a:ext>
            </a:extLst>
          </p:cNvPr>
          <p:cNvSpPr txBox="1"/>
          <p:nvPr/>
        </p:nvSpPr>
        <p:spPr>
          <a:xfrm>
            <a:off x="579019" y="4653551"/>
            <a:ext cx="665567" cy="246221"/>
          </a:xfrm>
          <a:prstGeom prst="rect">
            <a:avLst/>
          </a:prstGeom>
          <a:noFill/>
        </p:spPr>
        <p:txBody>
          <a:bodyPr wrap="none" rtlCol="0">
            <a:spAutoFit/>
          </a:bodyPr>
          <a:lstStyle/>
          <a:p>
            <a:r>
              <a:rPr lang="en-US" sz="1000" dirty="0"/>
              <a:t>200 MHz</a:t>
            </a:r>
          </a:p>
        </p:txBody>
      </p:sp>
      <p:sp>
        <p:nvSpPr>
          <p:cNvPr id="64" name="TextBox 63">
            <a:extLst>
              <a:ext uri="{FF2B5EF4-FFF2-40B4-BE49-F238E27FC236}">
                <a16:creationId xmlns:a16="http://schemas.microsoft.com/office/drawing/2014/main" id="{DDB58C54-45F8-AFE4-4C70-FBA69F608FC0}"/>
              </a:ext>
            </a:extLst>
          </p:cNvPr>
          <p:cNvSpPr txBox="1"/>
          <p:nvPr/>
        </p:nvSpPr>
        <p:spPr>
          <a:xfrm>
            <a:off x="599456" y="5354385"/>
            <a:ext cx="665567" cy="246221"/>
          </a:xfrm>
          <a:prstGeom prst="rect">
            <a:avLst/>
          </a:prstGeom>
          <a:noFill/>
        </p:spPr>
        <p:txBody>
          <a:bodyPr wrap="none" rtlCol="0">
            <a:spAutoFit/>
          </a:bodyPr>
          <a:lstStyle/>
          <a:p>
            <a:r>
              <a:rPr lang="en-US" sz="1000" dirty="0"/>
              <a:t>100 MHz</a:t>
            </a:r>
          </a:p>
        </p:txBody>
      </p:sp>
      <p:cxnSp>
        <p:nvCxnSpPr>
          <p:cNvPr id="66" name="Straight Connector 65">
            <a:extLst>
              <a:ext uri="{FF2B5EF4-FFF2-40B4-BE49-F238E27FC236}">
                <a16:creationId xmlns:a16="http://schemas.microsoft.com/office/drawing/2014/main" id="{3DEE2AC7-26F4-8217-941A-2A0CB9DED105}"/>
              </a:ext>
            </a:extLst>
          </p:cNvPr>
          <p:cNvCxnSpPr>
            <a:cxnSpLocks/>
          </p:cNvCxnSpPr>
          <p:nvPr/>
        </p:nvCxnSpPr>
        <p:spPr>
          <a:xfrm>
            <a:off x="6246167" y="1321680"/>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67" name="TextBox 66">
            <a:extLst>
              <a:ext uri="{FF2B5EF4-FFF2-40B4-BE49-F238E27FC236}">
                <a16:creationId xmlns:a16="http://schemas.microsoft.com/office/drawing/2014/main" id="{E269A598-F939-FE69-5CEE-D340E5AE3D87}"/>
              </a:ext>
            </a:extLst>
          </p:cNvPr>
          <p:cNvSpPr txBox="1"/>
          <p:nvPr/>
        </p:nvSpPr>
        <p:spPr>
          <a:xfrm>
            <a:off x="4752318" y="1039302"/>
            <a:ext cx="862737" cy="246221"/>
          </a:xfrm>
          <a:prstGeom prst="rect">
            <a:avLst/>
          </a:prstGeom>
          <a:noFill/>
        </p:spPr>
        <p:txBody>
          <a:bodyPr wrap="none" rtlCol="0">
            <a:spAutoFit/>
          </a:bodyPr>
          <a:lstStyle/>
          <a:p>
            <a:r>
              <a:rPr lang="en-US" sz="1000" dirty="0"/>
              <a:t>On Detector</a:t>
            </a:r>
          </a:p>
        </p:txBody>
      </p:sp>
      <p:sp>
        <p:nvSpPr>
          <p:cNvPr id="68" name="TextBox 67">
            <a:extLst>
              <a:ext uri="{FF2B5EF4-FFF2-40B4-BE49-F238E27FC236}">
                <a16:creationId xmlns:a16="http://schemas.microsoft.com/office/drawing/2014/main" id="{18B4BB78-0D13-C3CA-1C95-8AFE7B679EBC}"/>
              </a:ext>
            </a:extLst>
          </p:cNvPr>
          <p:cNvSpPr txBox="1"/>
          <p:nvPr/>
        </p:nvSpPr>
        <p:spPr>
          <a:xfrm>
            <a:off x="7418449" y="1033841"/>
            <a:ext cx="869149" cy="246221"/>
          </a:xfrm>
          <a:prstGeom prst="rect">
            <a:avLst/>
          </a:prstGeom>
          <a:noFill/>
        </p:spPr>
        <p:txBody>
          <a:bodyPr wrap="none" rtlCol="0">
            <a:spAutoFit/>
          </a:bodyPr>
          <a:lstStyle/>
          <a:p>
            <a:r>
              <a:rPr lang="en-US" sz="1000" dirty="0"/>
              <a:t>Off Detector</a:t>
            </a:r>
          </a:p>
        </p:txBody>
      </p:sp>
      <p:cxnSp>
        <p:nvCxnSpPr>
          <p:cNvPr id="71" name="Straight Connector 70">
            <a:extLst>
              <a:ext uri="{FF2B5EF4-FFF2-40B4-BE49-F238E27FC236}">
                <a16:creationId xmlns:a16="http://schemas.microsoft.com/office/drawing/2014/main" id="{862C8FE9-D7F2-C0A7-CA9E-1BED897D80C1}"/>
              </a:ext>
            </a:extLst>
          </p:cNvPr>
          <p:cNvCxnSpPr>
            <a:cxnSpLocks/>
          </p:cNvCxnSpPr>
          <p:nvPr/>
        </p:nvCxnSpPr>
        <p:spPr>
          <a:xfrm>
            <a:off x="4623558" y="1280062"/>
            <a:ext cx="0" cy="4610395"/>
          </a:xfrm>
          <a:prstGeom prst="line">
            <a:avLst/>
          </a:prstGeom>
        </p:spPr>
        <p:style>
          <a:lnRef idx="2">
            <a:schemeClr val="accent2"/>
          </a:lnRef>
          <a:fillRef idx="0">
            <a:schemeClr val="accent2"/>
          </a:fillRef>
          <a:effectRef idx="1">
            <a:schemeClr val="accent2"/>
          </a:effectRef>
          <a:fontRef idx="minor">
            <a:schemeClr val="tx1"/>
          </a:fontRef>
        </p:style>
      </p:cxnSp>
      <p:sp>
        <p:nvSpPr>
          <p:cNvPr id="13" name="TextBox 12">
            <a:extLst>
              <a:ext uri="{FF2B5EF4-FFF2-40B4-BE49-F238E27FC236}">
                <a16:creationId xmlns:a16="http://schemas.microsoft.com/office/drawing/2014/main" id="{7E91725D-026F-6F95-AD91-5AF7185A707C}"/>
              </a:ext>
            </a:extLst>
          </p:cNvPr>
          <p:cNvSpPr txBox="1"/>
          <p:nvPr/>
        </p:nvSpPr>
        <p:spPr>
          <a:xfrm>
            <a:off x="2569581" y="1236966"/>
            <a:ext cx="399468" cy="246221"/>
          </a:xfrm>
          <a:prstGeom prst="rect">
            <a:avLst/>
          </a:prstGeom>
          <a:noFill/>
        </p:spPr>
        <p:txBody>
          <a:bodyPr wrap="none" rtlCol="0">
            <a:spAutoFit/>
          </a:bodyPr>
          <a:lstStyle/>
          <a:p>
            <a:r>
              <a:rPr lang="en-US" sz="1000" dirty="0"/>
              <a:t>FEB</a:t>
            </a:r>
          </a:p>
        </p:txBody>
      </p:sp>
      <p:sp>
        <p:nvSpPr>
          <p:cNvPr id="9" name="Rectangle 8">
            <a:extLst>
              <a:ext uri="{FF2B5EF4-FFF2-40B4-BE49-F238E27FC236}">
                <a16:creationId xmlns:a16="http://schemas.microsoft.com/office/drawing/2014/main" id="{9FBFD885-C715-DCF7-2542-1026F43FEC9F}"/>
              </a:ext>
            </a:extLst>
          </p:cNvPr>
          <p:cNvSpPr/>
          <p:nvPr/>
        </p:nvSpPr>
        <p:spPr>
          <a:xfrm>
            <a:off x="2149833" y="2187469"/>
            <a:ext cx="9143999" cy="2941540"/>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200" dirty="0">
                <a:solidFill>
                  <a:schemeClr val="tx1"/>
                </a:solidFill>
                <a:sym typeface="Wingdings" panose="05000000000000000000" pitchFamily="2" charset="2"/>
              </a:rPr>
              <a:t>Discrete:</a:t>
            </a:r>
          </a:p>
          <a:p>
            <a:endParaRPr lang="en-US" sz="1200" dirty="0">
              <a:solidFill>
                <a:schemeClr val="tx1"/>
              </a:solidFill>
              <a:sym typeface="Wingdings" panose="05000000000000000000" pitchFamily="2" charset="2"/>
            </a:endParaRPr>
          </a:p>
          <a:p>
            <a:pPr marL="171450" indent="-171450">
              <a:buFont typeface="Arial" panose="020B0604020202020204" pitchFamily="34" charset="0"/>
              <a:buChar char="•"/>
            </a:pPr>
            <a:r>
              <a:rPr lang="en-US" sz="1200" dirty="0">
                <a:solidFill>
                  <a:schemeClr val="tx1"/>
                </a:solidFill>
                <a:sym typeface="Wingdings" panose="05000000000000000000" pitchFamily="2" charset="2"/>
              </a:rPr>
              <a:t>Fast commands TBD</a:t>
            </a:r>
          </a:p>
          <a:p>
            <a:endParaRPr lang="en-US" sz="1200" dirty="0">
              <a:solidFill>
                <a:schemeClr val="tx1"/>
              </a:solidFill>
              <a:sym typeface="Wingdings" panose="05000000000000000000" pitchFamily="2" charset="2"/>
            </a:endParaRPr>
          </a:p>
          <a:p>
            <a:r>
              <a:rPr lang="en-US" sz="1200" dirty="0" err="1">
                <a:solidFill>
                  <a:schemeClr val="tx1"/>
                </a:solidFill>
                <a:sym typeface="Wingdings" panose="05000000000000000000" pitchFamily="2" charset="2"/>
              </a:rPr>
              <a:t>Astropix</a:t>
            </a:r>
            <a:r>
              <a:rPr lang="en-US" sz="1200" dirty="0">
                <a:solidFill>
                  <a:schemeClr val="tx1"/>
                </a:solidFill>
                <a:sym typeface="Wingdings" panose="05000000000000000000" pitchFamily="2" charset="2"/>
              </a:rPr>
              <a:t> / </a:t>
            </a:r>
            <a:r>
              <a:rPr lang="en-US" sz="1200" dirty="0" err="1">
                <a:solidFill>
                  <a:schemeClr val="tx1"/>
                </a:solidFill>
                <a:sym typeface="Wingdings" panose="05000000000000000000" pitchFamily="2" charset="2"/>
              </a:rPr>
              <a:t>Timepix</a:t>
            </a:r>
            <a:r>
              <a:rPr lang="en-US" sz="1200" dirty="0">
                <a:solidFill>
                  <a:schemeClr val="tx1"/>
                </a:solidFill>
                <a:sym typeface="Wingdings" panose="05000000000000000000" pitchFamily="2" charset="2"/>
              </a:rPr>
              <a:t>:</a:t>
            </a:r>
          </a:p>
          <a:p>
            <a:endParaRPr lang="en-US" sz="1200" dirty="0">
              <a:solidFill>
                <a:schemeClr val="tx1"/>
              </a:solidFill>
              <a:sym typeface="Wingdings" panose="05000000000000000000" pitchFamily="2" charset="2"/>
            </a:endParaRPr>
          </a:p>
          <a:p>
            <a:pPr marL="171450" indent="-171450">
              <a:buFont typeface="Arial" panose="020B0604020202020204" pitchFamily="34" charset="0"/>
              <a:buChar char="•"/>
            </a:pPr>
            <a:r>
              <a:rPr lang="en-US" sz="1200" dirty="0">
                <a:solidFill>
                  <a:schemeClr val="tx1"/>
                </a:solidFill>
                <a:sym typeface="Wingdings" panose="05000000000000000000" pitchFamily="2" charset="2"/>
              </a:rPr>
              <a:t>End of Stave Cards / Spyder readout likely to hide details of sensor communication</a:t>
            </a:r>
          </a:p>
          <a:p>
            <a:pPr marL="171450" indent="-171450">
              <a:buFont typeface="Arial" panose="020B0604020202020204" pitchFamily="34" charset="0"/>
              <a:buChar char="•"/>
            </a:pPr>
            <a:endParaRPr lang="en-US" sz="1200" dirty="0">
              <a:solidFill>
                <a:schemeClr val="tx1"/>
              </a:solidFill>
              <a:sym typeface="Wingdings" panose="05000000000000000000" pitchFamily="2" charset="2"/>
            </a:endParaRPr>
          </a:p>
        </p:txBody>
      </p:sp>
      <p:sp>
        <p:nvSpPr>
          <p:cNvPr id="17" name="Date Placeholder 16">
            <a:extLst>
              <a:ext uri="{FF2B5EF4-FFF2-40B4-BE49-F238E27FC236}">
                <a16:creationId xmlns:a16="http://schemas.microsoft.com/office/drawing/2014/main" id="{1E4B34F4-5FCA-7AF9-61A5-98287A92FA4A}"/>
              </a:ext>
            </a:extLst>
          </p:cNvPr>
          <p:cNvSpPr>
            <a:spLocks noGrp="1"/>
          </p:cNvSpPr>
          <p:nvPr>
            <p:ph type="dt" sz="half" idx="10"/>
          </p:nvPr>
        </p:nvSpPr>
        <p:spPr/>
        <p:txBody>
          <a:bodyPr/>
          <a:lstStyle/>
          <a:p>
            <a:r>
              <a:rPr lang="en-US"/>
              <a:t>2/13/2025</a:t>
            </a:r>
          </a:p>
        </p:txBody>
      </p:sp>
      <p:sp>
        <p:nvSpPr>
          <p:cNvPr id="24" name="Slide Number Placeholder 23">
            <a:extLst>
              <a:ext uri="{FF2B5EF4-FFF2-40B4-BE49-F238E27FC236}">
                <a16:creationId xmlns:a16="http://schemas.microsoft.com/office/drawing/2014/main" id="{6B5FC210-3E5C-0998-448F-4DD634328031}"/>
              </a:ext>
            </a:extLst>
          </p:cNvPr>
          <p:cNvSpPr>
            <a:spLocks noGrp="1"/>
          </p:cNvSpPr>
          <p:nvPr>
            <p:ph type="sldNum" sz="quarter" idx="12"/>
          </p:nvPr>
        </p:nvSpPr>
        <p:spPr/>
        <p:txBody>
          <a:bodyPr/>
          <a:lstStyle/>
          <a:p>
            <a:fld id="{33EAA712-528E-4053-9D20-65E0C4BF7A37}" type="slidenum">
              <a:rPr lang="en-US" smtClean="0"/>
              <a:t>7</a:t>
            </a:fld>
            <a:endParaRPr lang="en-US"/>
          </a:p>
        </p:txBody>
      </p:sp>
      <p:sp>
        <p:nvSpPr>
          <p:cNvPr id="26" name="Footer Placeholder 25">
            <a:extLst>
              <a:ext uri="{FF2B5EF4-FFF2-40B4-BE49-F238E27FC236}">
                <a16:creationId xmlns:a16="http://schemas.microsoft.com/office/drawing/2014/main" id="{D2C2D4C1-4BC3-1E65-4C8A-8A364304AEFF}"/>
              </a:ext>
            </a:extLst>
          </p:cNvPr>
          <p:cNvSpPr>
            <a:spLocks noGrp="1"/>
          </p:cNvSpPr>
          <p:nvPr>
            <p:ph type="ftr" sz="quarter" idx="11"/>
          </p:nvPr>
        </p:nvSpPr>
        <p:spPr/>
        <p:txBody>
          <a:bodyPr/>
          <a:lstStyle/>
          <a:p>
            <a:r>
              <a:rPr lang="en-US"/>
              <a:t>ePIC Electronics and DAQ WG Meeting</a:t>
            </a:r>
          </a:p>
        </p:txBody>
      </p:sp>
    </p:spTree>
    <p:extLst>
      <p:ext uri="{BB962C8B-B14F-4D97-AF65-F5344CB8AC3E}">
        <p14:creationId xmlns:p14="http://schemas.microsoft.com/office/powerpoint/2010/main" val="28557008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E3C4B0-A013-2E0B-06D6-ACF165C28DA0}"/>
            </a:ext>
          </a:extLst>
        </p:cNvPr>
        <p:cNvGrpSpPr/>
        <p:nvPr/>
      </p:nvGrpSpPr>
      <p:grpSpPr>
        <a:xfrm>
          <a:off x="0" y="0"/>
          <a:ext cx="0" cy="0"/>
          <a:chOff x="0" y="0"/>
          <a:chExt cx="0" cy="0"/>
        </a:xfrm>
      </p:grpSpPr>
      <p:pic>
        <p:nvPicPr>
          <p:cNvPr id="6" name="Picture 5">
            <a:extLst>
              <a:ext uri="{FF2B5EF4-FFF2-40B4-BE49-F238E27FC236}">
                <a16:creationId xmlns:a16="http://schemas.microsoft.com/office/drawing/2014/main" id="{D5CF382F-4C5C-AE13-54E7-D997EB2DC6CB}"/>
              </a:ext>
            </a:extLst>
          </p:cNvPr>
          <p:cNvPicPr>
            <a:picLocks noChangeAspect="1"/>
          </p:cNvPicPr>
          <p:nvPr/>
        </p:nvPicPr>
        <p:blipFill>
          <a:blip r:embed="rId2"/>
          <a:stretch>
            <a:fillRect/>
          </a:stretch>
        </p:blipFill>
        <p:spPr>
          <a:xfrm>
            <a:off x="6645104" y="3004665"/>
            <a:ext cx="5430261" cy="2432055"/>
          </a:xfrm>
          <a:prstGeom prst="rect">
            <a:avLst/>
          </a:prstGeom>
        </p:spPr>
      </p:pic>
      <p:sp>
        <p:nvSpPr>
          <p:cNvPr id="9" name="TextBox 8">
            <a:extLst>
              <a:ext uri="{FF2B5EF4-FFF2-40B4-BE49-F238E27FC236}">
                <a16:creationId xmlns:a16="http://schemas.microsoft.com/office/drawing/2014/main" id="{CA17C618-010F-F6D9-93F3-BEBF118ADCD5}"/>
              </a:ext>
            </a:extLst>
          </p:cNvPr>
          <p:cNvSpPr txBox="1"/>
          <p:nvPr/>
        </p:nvSpPr>
        <p:spPr>
          <a:xfrm>
            <a:off x="3954556" y="5903259"/>
            <a:ext cx="9312088" cy="400110"/>
          </a:xfrm>
          <a:prstGeom prst="rect">
            <a:avLst/>
          </a:prstGeom>
          <a:noFill/>
        </p:spPr>
        <p:txBody>
          <a:bodyPr wrap="square" rtlCol="0">
            <a:spAutoFit/>
          </a:bodyPr>
          <a:lstStyle/>
          <a:p>
            <a:r>
              <a:rPr lang="en-US" sz="1000" dirty="0"/>
              <a:t>Tonko’s summary of fast commands for existing ASICs:    https://indico.bnl.gov/event/25839/contributions/100330/attachments/59097/101485/Fast%20ASIC%20Commands%20TL%20Dec2024.pdf</a:t>
            </a:r>
          </a:p>
        </p:txBody>
      </p:sp>
      <p:pic>
        <p:nvPicPr>
          <p:cNvPr id="10" name="Picture 9">
            <a:extLst>
              <a:ext uri="{FF2B5EF4-FFF2-40B4-BE49-F238E27FC236}">
                <a16:creationId xmlns:a16="http://schemas.microsoft.com/office/drawing/2014/main" id="{9D9D8BF4-E04F-D110-CF5D-9F6361F9776E}"/>
              </a:ext>
            </a:extLst>
          </p:cNvPr>
          <p:cNvPicPr>
            <a:picLocks noChangeAspect="1"/>
          </p:cNvPicPr>
          <p:nvPr/>
        </p:nvPicPr>
        <p:blipFill>
          <a:blip r:embed="rId3"/>
          <a:stretch>
            <a:fillRect/>
          </a:stretch>
        </p:blipFill>
        <p:spPr>
          <a:xfrm>
            <a:off x="1024566" y="1751808"/>
            <a:ext cx="4943466" cy="2408617"/>
          </a:xfrm>
          <a:prstGeom prst="rect">
            <a:avLst/>
          </a:prstGeom>
        </p:spPr>
      </p:pic>
      <p:sp>
        <p:nvSpPr>
          <p:cNvPr id="11" name="TextBox 10">
            <a:extLst>
              <a:ext uri="{FF2B5EF4-FFF2-40B4-BE49-F238E27FC236}">
                <a16:creationId xmlns:a16="http://schemas.microsoft.com/office/drawing/2014/main" id="{25BF9FB5-BDFE-5C7B-32AF-BE49D03C6CBB}"/>
              </a:ext>
            </a:extLst>
          </p:cNvPr>
          <p:cNvSpPr txBox="1"/>
          <p:nvPr/>
        </p:nvSpPr>
        <p:spPr>
          <a:xfrm>
            <a:off x="1724098" y="1406581"/>
            <a:ext cx="3527569" cy="276999"/>
          </a:xfrm>
          <a:prstGeom prst="rect">
            <a:avLst/>
          </a:prstGeom>
          <a:noFill/>
        </p:spPr>
        <p:txBody>
          <a:bodyPr wrap="none" rtlCol="0">
            <a:spAutoFit/>
          </a:bodyPr>
          <a:lstStyle/>
          <a:p>
            <a:r>
              <a:rPr lang="en-US" sz="1200" dirty="0"/>
              <a:t>EICROC/CALOROC/FCFD possible fast commands</a:t>
            </a:r>
          </a:p>
        </p:txBody>
      </p:sp>
      <p:sp>
        <p:nvSpPr>
          <p:cNvPr id="12" name="TextBox 11">
            <a:extLst>
              <a:ext uri="{FF2B5EF4-FFF2-40B4-BE49-F238E27FC236}">
                <a16:creationId xmlns:a16="http://schemas.microsoft.com/office/drawing/2014/main" id="{5A9080E2-6FE3-E614-2E70-737FEDF27685}"/>
              </a:ext>
            </a:extLst>
          </p:cNvPr>
          <p:cNvSpPr txBox="1"/>
          <p:nvPr/>
        </p:nvSpPr>
        <p:spPr>
          <a:xfrm>
            <a:off x="1024566" y="231465"/>
            <a:ext cx="5401094" cy="646331"/>
          </a:xfrm>
          <a:prstGeom prst="rect">
            <a:avLst/>
          </a:prstGeom>
          <a:noFill/>
        </p:spPr>
        <p:txBody>
          <a:bodyPr wrap="none" rtlCol="0">
            <a:spAutoFit/>
          </a:bodyPr>
          <a:lstStyle/>
          <a:p>
            <a:r>
              <a:rPr lang="en-US" sz="3600" dirty="0"/>
              <a:t>Fast Command Summary:</a:t>
            </a:r>
          </a:p>
        </p:txBody>
      </p:sp>
      <p:cxnSp>
        <p:nvCxnSpPr>
          <p:cNvPr id="14" name="Straight Arrow Connector 13">
            <a:extLst>
              <a:ext uri="{FF2B5EF4-FFF2-40B4-BE49-F238E27FC236}">
                <a16:creationId xmlns:a16="http://schemas.microsoft.com/office/drawing/2014/main" id="{A9EB97F0-2778-3201-4176-344AB6950CFD}"/>
              </a:ext>
            </a:extLst>
          </p:cNvPr>
          <p:cNvCxnSpPr/>
          <p:nvPr/>
        </p:nvCxnSpPr>
        <p:spPr>
          <a:xfrm>
            <a:off x="5968032" y="2659438"/>
            <a:ext cx="809696" cy="1772959"/>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5" name="Straight Arrow Connector 14">
            <a:extLst>
              <a:ext uri="{FF2B5EF4-FFF2-40B4-BE49-F238E27FC236}">
                <a16:creationId xmlns:a16="http://schemas.microsoft.com/office/drawing/2014/main" id="{DBE7FF7A-350E-39B6-9D26-2E0076CF5CE9}"/>
              </a:ext>
            </a:extLst>
          </p:cNvPr>
          <p:cNvCxnSpPr/>
          <p:nvPr/>
        </p:nvCxnSpPr>
        <p:spPr>
          <a:xfrm>
            <a:off x="5968032" y="2188233"/>
            <a:ext cx="809696" cy="1772959"/>
          </a:xfrm>
          <a:prstGeom prst="straightConnector1">
            <a:avLst/>
          </a:prstGeom>
          <a:ln>
            <a:tailEnd type="triangle"/>
          </a:ln>
        </p:spPr>
        <p:style>
          <a:lnRef idx="2">
            <a:schemeClr val="accent3"/>
          </a:lnRef>
          <a:fillRef idx="0">
            <a:schemeClr val="accent3"/>
          </a:fillRef>
          <a:effectRef idx="1">
            <a:schemeClr val="accent3"/>
          </a:effectRef>
          <a:fontRef idx="minor">
            <a:schemeClr val="tx1"/>
          </a:fontRef>
        </p:style>
      </p:cxnSp>
      <p:cxnSp>
        <p:nvCxnSpPr>
          <p:cNvPr id="16" name="Straight Arrow Connector 15">
            <a:extLst>
              <a:ext uri="{FF2B5EF4-FFF2-40B4-BE49-F238E27FC236}">
                <a16:creationId xmlns:a16="http://schemas.microsoft.com/office/drawing/2014/main" id="{3592509C-CE5F-CEF0-8700-C9F469AD8F0A}"/>
              </a:ext>
            </a:extLst>
          </p:cNvPr>
          <p:cNvCxnSpPr>
            <a:cxnSpLocks/>
          </p:cNvCxnSpPr>
          <p:nvPr/>
        </p:nvCxnSpPr>
        <p:spPr>
          <a:xfrm>
            <a:off x="5968032" y="2347415"/>
            <a:ext cx="809696" cy="2333767"/>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
        <p:nvSpPr>
          <p:cNvPr id="5" name="Date Placeholder 4">
            <a:extLst>
              <a:ext uri="{FF2B5EF4-FFF2-40B4-BE49-F238E27FC236}">
                <a16:creationId xmlns:a16="http://schemas.microsoft.com/office/drawing/2014/main" id="{593C1E36-A8FB-FBA8-2D38-940F702C2A92}"/>
              </a:ext>
            </a:extLst>
          </p:cNvPr>
          <p:cNvSpPr>
            <a:spLocks noGrp="1"/>
          </p:cNvSpPr>
          <p:nvPr>
            <p:ph type="dt" sz="half" idx="10"/>
          </p:nvPr>
        </p:nvSpPr>
        <p:spPr/>
        <p:txBody>
          <a:bodyPr/>
          <a:lstStyle/>
          <a:p>
            <a:r>
              <a:rPr lang="en-US"/>
              <a:t>2/13/2025</a:t>
            </a:r>
          </a:p>
        </p:txBody>
      </p:sp>
      <p:sp>
        <p:nvSpPr>
          <p:cNvPr id="7" name="Slide Number Placeholder 6">
            <a:extLst>
              <a:ext uri="{FF2B5EF4-FFF2-40B4-BE49-F238E27FC236}">
                <a16:creationId xmlns:a16="http://schemas.microsoft.com/office/drawing/2014/main" id="{3242ACCB-604D-F395-8F82-53A8140E1034}"/>
              </a:ext>
            </a:extLst>
          </p:cNvPr>
          <p:cNvSpPr>
            <a:spLocks noGrp="1"/>
          </p:cNvSpPr>
          <p:nvPr>
            <p:ph type="sldNum" sz="quarter" idx="12"/>
          </p:nvPr>
        </p:nvSpPr>
        <p:spPr/>
        <p:txBody>
          <a:bodyPr/>
          <a:lstStyle/>
          <a:p>
            <a:fld id="{33EAA712-528E-4053-9D20-65E0C4BF7A37}" type="slidenum">
              <a:rPr lang="en-US" smtClean="0"/>
              <a:t>8</a:t>
            </a:fld>
            <a:endParaRPr lang="en-US"/>
          </a:p>
        </p:txBody>
      </p:sp>
      <p:sp>
        <p:nvSpPr>
          <p:cNvPr id="8" name="Footer Placeholder 7">
            <a:extLst>
              <a:ext uri="{FF2B5EF4-FFF2-40B4-BE49-F238E27FC236}">
                <a16:creationId xmlns:a16="http://schemas.microsoft.com/office/drawing/2014/main" id="{E687C228-DA12-B8EA-5010-6054A87EA047}"/>
              </a:ext>
            </a:extLst>
          </p:cNvPr>
          <p:cNvSpPr>
            <a:spLocks noGrp="1"/>
          </p:cNvSpPr>
          <p:nvPr>
            <p:ph type="ftr" sz="quarter" idx="11"/>
          </p:nvPr>
        </p:nvSpPr>
        <p:spPr/>
        <p:txBody>
          <a:bodyPr/>
          <a:lstStyle/>
          <a:p>
            <a:r>
              <a:rPr lang="en-US"/>
              <a:t>ePIC Electronics and DAQ WG Meeting</a:t>
            </a:r>
          </a:p>
        </p:txBody>
      </p:sp>
    </p:spTree>
    <p:extLst>
      <p:ext uri="{BB962C8B-B14F-4D97-AF65-F5344CB8AC3E}">
        <p14:creationId xmlns:p14="http://schemas.microsoft.com/office/powerpoint/2010/main" val="30489309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496AA-3FBB-38E0-7626-280A0CF4AC09}"/>
            </a:ext>
          </a:extLst>
        </p:cNvPr>
        <p:cNvGrpSpPr/>
        <p:nvPr/>
      </p:nvGrpSpPr>
      <p:grpSpPr>
        <a:xfrm>
          <a:off x="0" y="0"/>
          <a:ext cx="0" cy="0"/>
          <a:chOff x="0" y="0"/>
          <a:chExt cx="0" cy="0"/>
        </a:xfrm>
      </p:grpSpPr>
      <p:sp>
        <p:nvSpPr>
          <p:cNvPr id="12" name="TextBox 11">
            <a:extLst>
              <a:ext uri="{FF2B5EF4-FFF2-40B4-BE49-F238E27FC236}">
                <a16:creationId xmlns:a16="http://schemas.microsoft.com/office/drawing/2014/main" id="{59424EC4-4FDE-E2AF-F264-62142AF53D14}"/>
              </a:ext>
            </a:extLst>
          </p:cNvPr>
          <p:cNvSpPr txBox="1"/>
          <p:nvPr/>
        </p:nvSpPr>
        <p:spPr>
          <a:xfrm>
            <a:off x="660772" y="0"/>
            <a:ext cx="6164123" cy="646331"/>
          </a:xfrm>
          <a:prstGeom prst="rect">
            <a:avLst/>
          </a:prstGeom>
          <a:noFill/>
        </p:spPr>
        <p:txBody>
          <a:bodyPr wrap="none" rtlCol="0">
            <a:spAutoFit/>
          </a:bodyPr>
          <a:lstStyle/>
          <a:p>
            <a:r>
              <a:rPr lang="en-US" sz="3600" dirty="0"/>
              <a:t>Protocol Document Proposals</a:t>
            </a:r>
          </a:p>
        </p:txBody>
      </p:sp>
      <p:graphicFrame>
        <p:nvGraphicFramePr>
          <p:cNvPr id="20" name="Table 19">
            <a:extLst>
              <a:ext uri="{FF2B5EF4-FFF2-40B4-BE49-F238E27FC236}">
                <a16:creationId xmlns:a16="http://schemas.microsoft.com/office/drawing/2014/main" id="{AA209C8F-94E9-E2C2-B91E-3D4FAB5CE8DE}"/>
              </a:ext>
            </a:extLst>
          </p:cNvPr>
          <p:cNvGraphicFramePr>
            <a:graphicFrameLocks noGrp="1"/>
          </p:cNvGraphicFramePr>
          <p:nvPr>
            <p:extLst>
              <p:ext uri="{D42A27DB-BD31-4B8C-83A1-F6EECF244321}">
                <p14:modId xmlns:p14="http://schemas.microsoft.com/office/powerpoint/2010/main" val="3394329743"/>
              </p:ext>
            </p:extLst>
          </p:nvPr>
        </p:nvGraphicFramePr>
        <p:xfrm>
          <a:off x="5270523" y="768333"/>
          <a:ext cx="6445624" cy="2895600"/>
        </p:xfrm>
        <a:graphic>
          <a:graphicData uri="http://schemas.openxmlformats.org/drawingml/2006/table">
            <a:tbl>
              <a:tblPr firstRow="1" bandRow="1">
                <a:tableStyleId>{5C22544A-7EE6-4342-B048-85BDC9FD1C3A}</a:tableStyleId>
              </a:tblPr>
              <a:tblGrid>
                <a:gridCol w="1554440">
                  <a:extLst>
                    <a:ext uri="{9D8B030D-6E8A-4147-A177-3AD203B41FA5}">
                      <a16:colId xmlns:a16="http://schemas.microsoft.com/office/drawing/2014/main" val="1129856109"/>
                    </a:ext>
                  </a:extLst>
                </a:gridCol>
                <a:gridCol w="2592744">
                  <a:extLst>
                    <a:ext uri="{9D8B030D-6E8A-4147-A177-3AD203B41FA5}">
                      <a16:colId xmlns:a16="http://schemas.microsoft.com/office/drawing/2014/main" val="1473501194"/>
                    </a:ext>
                  </a:extLst>
                </a:gridCol>
                <a:gridCol w="1067659">
                  <a:extLst>
                    <a:ext uri="{9D8B030D-6E8A-4147-A177-3AD203B41FA5}">
                      <a16:colId xmlns:a16="http://schemas.microsoft.com/office/drawing/2014/main" val="4138041029"/>
                    </a:ext>
                  </a:extLst>
                </a:gridCol>
                <a:gridCol w="1230781">
                  <a:extLst>
                    <a:ext uri="{9D8B030D-6E8A-4147-A177-3AD203B41FA5}">
                      <a16:colId xmlns:a16="http://schemas.microsoft.com/office/drawing/2014/main" val="3190675339"/>
                    </a:ext>
                  </a:extLst>
                </a:gridCol>
              </a:tblGrid>
              <a:tr h="530451">
                <a:tc>
                  <a:txBody>
                    <a:bodyPr/>
                    <a:lstStyle/>
                    <a:p>
                      <a:r>
                        <a:rPr lang="en-US" sz="1000" dirty="0"/>
                        <a:t>Command/Group</a:t>
                      </a:r>
                    </a:p>
                  </a:txBody>
                  <a:tcPr/>
                </a:tc>
                <a:tc>
                  <a:txBody>
                    <a:bodyPr/>
                    <a:lstStyle/>
                    <a:p>
                      <a:r>
                        <a:rPr lang="en-US" sz="1000" dirty="0"/>
                        <a:t>Purpose</a:t>
                      </a:r>
                    </a:p>
                  </a:txBody>
                  <a:tcPr/>
                </a:tc>
                <a:tc>
                  <a:txBody>
                    <a:bodyPr/>
                    <a:lstStyle/>
                    <a:p>
                      <a:r>
                        <a:rPr lang="en-US" sz="1000" dirty="0"/>
                        <a:t>Require Constant Latency?</a:t>
                      </a:r>
                    </a:p>
                  </a:txBody>
                  <a:tcPr/>
                </a:tc>
                <a:tc>
                  <a:txBody>
                    <a:bodyPr/>
                    <a:lstStyle/>
                    <a:p>
                      <a:r>
                        <a:rPr lang="en-US" sz="1000" dirty="0"/>
                        <a:t>Universal</a:t>
                      </a:r>
                    </a:p>
                  </a:txBody>
                  <a:tcPr/>
                </a:tc>
                <a:extLst>
                  <a:ext uri="{0D108BD9-81ED-4DB2-BD59-A6C34878D82A}">
                    <a16:rowId xmlns:a16="http://schemas.microsoft.com/office/drawing/2014/main" val="998953064"/>
                  </a:ext>
                </a:extLst>
              </a:tr>
              <a:tr h="235756">
                <a:tc>
                  <a:txBody>
                    <a:bodyPr/>
                    <a:lstStyle/>
                    <a:p>
                      <a:r>
                        <a:rPr lang="en-US" sz="1000" dirty="0" err="1"/>
                        <a:t>syncSet</a:t>
                      </a:r>
                      <a:endParaRPr lang="en-US" sz="1000" dirty="0"/>
                    </a:p>
                  </a:txBody>
                  <a:tcPr/>
                </a:tc>
                <a:tc>
                  <a:txBody>
                    <a:bodyPr/>
                    <a:lstStyle/>
                    <a:p>
                      <a:r>
                        <a:rPr lang="en-US" sz="1000" dirty="0"/>
                        <a:t>Define Clock Reference </a:t>
                      </a:r>
                    </a:p>
                  </a:txBody>
                  <a:tcPr/>
                </a:tc>
                <a:tc>
                  <a:txBody>
                    <a:bodyPr/>
                    <a:lstStyle/>
                    <a:p>
                      <a:r>
                        <a:rPr lang="en-US" sz="1000" dirty="0"/>
                        <a:t>Yes</a:t>
                      </a:r>
                    </a:p>
                  </a:txBody>
                  <a:tcPr/>
                </a:tc>
                <a:tc>
                  <a:txBody>
                    <a:bodyPr/>
                    <a:lstStyle/>
                    <a:p>
                      <a:r>
                        <a:rPr lang="en-US" sz="1000" dirty="0"/>
                        <a:t>Yes</a:t>
                      </a:r>
                    </a:p>
                  </a:txBody>
                  <a:tcPr/>
                </a:tc>
                <a:extLst>
                  <a:ext uri="{0D108BD9-81ED-4DB2-BD59-A6C34878D82A}">
                    <a16:rowId xmlns:a16="http://schemas.microsoft.com/office/drawing/2014/main" val="2804950474"/>
                  </a:ext>
                </a:extLst>
              </a:tr>
              <a:tr h="235756">
                <a:tc>
                  <a:txBody>
                    <a:bodyPr/>
                    <a:lstStyle/>
                    <a:p>
                      <a:r>
                        <a:rPr lang="en-US" sz="1000" dirty="0" err="1"/>
                        <a:t>syncRead</a:t>
                      </a:r>
                      <a:endParaRPr lang="en-US" sz="1000" dirty="0"/>
                    </a:p>
                  </a:txBody>
                  <a:tcPr/>
                </a:tc>
                <a:tc>
                  <a:txBody>
                    <a:bodyPr/>
                    <a:lstStyle/>
                    <a:p>
                      <a:r>
                        <a:rPr lang="en-US" sz="1000" dirty="0"/>
                        <a:t>Trigger clock read (full trigger?)</a:t>
                      </a:r>
                    </a:p>
                  </a:txBody>
                  <a:tcPr/>
                </a:tc>
                <a:tc>
                  <a:txBody>
                    <a:bodyPr/>
                    <a:lstStyle/>
                    <a:p>
                      <a:r>
                        <a:rPr lang="en-US" sz="1000" dirty="0"/>
                        <a:t>Yes</a:t>
                      </a:r>
                    </a:p>
                  </a:txBody>
                  <a:tcPr/>
                </a:tc>
                <a:tc>
                  <a:txBody>
                    <a:bodyPr/>
                    <a:lstStyle/>
                    <a:p>
                      <a:r>
                        <a:rPr lang="en-US" sz="1000" dirty="0"/>
                        <a:t>Yes</a:t>
                      </a:r>
                    </a:p>
                  </a:txBody>
                  <a:tcPr/>
                </a:tc>
                <a:extLst>
                  <a:ext uri="{0D108BD9-81ED-4DB2-BD59-A6C34878D82A}">
                    <a16:rowId xmlns:a16="http://schemas.microsoft.com/office/drawing/2014/main" val="3608680349"/>
                  </a:ext>
                </a:extLst>
              </a:tr>
              <a:tr h="235756">
                <a:tc>
                  <a:txBody>
                    <a:bodyPr/>
                    <a:lstStyle/>
                    <a:p>
                      <a:r>
                        <a:rPr lang="en-US" sz="1000" dirty="0"/>
                        <a:t>pulsers</a:t>
                      </a:r>
                    </a:p>
                  </a:txBody>
                  <a:tcPr/>
                </a:tc>
                <a:tc>
                  <a:txBody>
                    <a:bodyPr/>
                    <a:lstStyle/>
                    <a:p>
                      <a:r>
                        <a:rPr lang="en-US" sz="1000" dirty="0"/>
                        <a:t>Synchronized calibration</a:t>
                      </a:r>
                    </a:p>
                  </a:txBody>
                  <a:tcPr/>
                </a:tc>
                <a:tc>
                  <a:txBody>
                    <a:bodyPr/>
                    <a:lstStyle/>
                    <a:p>
                      <a:r>
                        <a:rPr lang="en-US" sz="1000" dirty="0"/>
                        <a:t>Yes</a:t>
                      </a:r>
                    </a:p>
                  </a:txBody>
                  <a:tcPr/>
                </a:tc>
                <a:tc>
                  <a:txBody>
                    <a:bodyPr/>
                    <a:lstStyle/>
                    <a:p>
                      <a:r>
                        <a:rPr lang="en-US" sz="1000" dirty="0"/>
                        <a:t>No</a:t>
                      </a:r>
                    </a:p>
                  </a:txBody>
                  <a:tcPr/>
                </a:tc>
                <a:extLst>
                  <a:ext uri="{0D108BD9-81ED-4DB2-BD59-A6C34878D82A}">
                    <a16:rowId xmlns:a16="http://schemas.microsoft.com/office/drawing/2014/main" val="4241529648"/>
                  </a:ext>
                </a:extLst>
              </a:tr>
              <a:tr h="383104">
                <a:tc>
                  <a:txBody>
                    <a:bodyPr/>
                    <a:lstStyle/>
                    <a:p>
                      <a:r>
                        <a:rPr lang="en-US" sz="1000" dirty="0"/>
                        <a:t>reset and configure</a:t>
                      </a:r>
                    </a:p>
                  </a:txBody>
                  <a:tcPr/>
                </a:tc>
                <a:tc>
                  <a:txBody>
                    <a:bodyPr/>
                    <a:lstStyle/>
                    <a:p>
                      <a:r>
                        <a:rPr lang="en-US" sz="1000" dirty="0"/>
                        <a:t>Initiate configuration/potentially with help from SC interface</a:t>
                      </a:r>
                    </a:p>
                  </a:txBody>
                  <a:tcPr/>
                </a:tc>
                <a:tc>
                  <a:txBody>
                    <a:bodyPr/>
                    <a:lstStyle/>
                    <a:p>
                      <a:r>
                        <a:rPr lang="en-US" sz="1000" dirty="0"/>
                        <a:t>No</a:t>
                      </a:r>
                    </a:p>
                  </a:txBody>
                  <a:tcPr/>
                </a:tc>
                <a:tc>
                  <a:txBody>
                    <a:bodyPr/>
                    <a:lstStyle/>
                    <a:p>
                      <a:r>
                        <a:rPr lang="en-US" sz="1000" dirty="0"/>
                        <a:t>Yes</a:t>
                      </a:r>
                    </a:p>
                  </a:txBody>
                  <a:tcPr/>
                </a:tc>
                <a:extLst>
                  <a:ext uri="{0D108BD9-81ED-4DB2-BD59-A6C34878D82A}">
                    <a16:rowId xmlns:a16="http://schemas.microsoft.com/office/drawing/2014/main" val="107918462"/>
                  </a:ext>
                </a:extLst>
              </a:tr>
              <a:tr h="235756">
                <a:tc>
                  <a:txBody>
                    <a:bodyPr/>
                    <a:lstStyle/>
                    <a:p>
                      <a:r>
                        <a:rPr lang="en-US" sz="1000" dirty="0"/>
                        <a:t>slow controls</a:t>
                      </a:r>
                    </a:p>
                  </a:txBody>
                  <a:tcPr/>
                </a:tc>
                <a:tc>
                  <a:txBody>
                    <a:bodyPr/>
                    <a:lstStyle/>
                    <a:p>
                      <a:r>
                        <a:rPr lang="en-US" sz="1000" dirty="0"/>
                        <a:t>Fast slow controls routes</a:t>
                      </a:r>
                    </a:p>
                  </a:txBody>
                  <a:tcPr/>
                </a:tc>
                <a:tc>
                  <a:txBody>
                    <a:bodyPr/>
                    <a:lstStyle/>
                    <a:p>
                      <a:r>
                        <a:rPr lang="en-US" sz="1000" dirty="0"/>
                        <a:t>No</a:t>
                      </a:r>
                    </a:p>
                  </a:txBody>
                  <a:tcPr/>
                </a:tc>
                <a:tc>
                  <a:txBody>
                    <a:bodyPr/>
                    <a:lstStyle/>
                    <a:p>
                      <a:r>
                        <a:rPr lang="en-US" sz="1000" dirty="0"/>
                        <a:t>Yes/No</a:t>
                      </a:r>
                    </a:p>
                  </a:txBody>
                  <a:tcPr/>
                </a:tc>
                <a:extLst>
                  <a:ext uri="{0D108BD9-81ED-4DB2-BD59-A6C34878D82A}">
                    <a16:rowId xmlns:a16="http://schemas.microsoft.com/office/drawing/2014/main" val="3489718512"/>
                  </a:ext>
                </a:extLst>
              </a:tr>
              <a:tr h="235756">
                <a:tc>
                  <a:txBody>
                    <a:bodyPr/>
                    <a:lstStyle/>
                    <a:p>
                      <a:endParaRPr lang="en-US" sz="1000" dirty="0"/>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extLst>
                  <a:ext uri="{0D108BD9-81ED-4DB2-BD59-A6C34878D82A}">
                    <a16:rowId xmlns:a16="http://schemas.microsoft.com/office/drawing/2014/main" val="3892177905"/>
                  </a:ext>
                </a:extLst>
              </a:tr>
              <a:tr h="235756">
                <a:tc>
                  <a:txBody>
                    <a:bodyPr/>
                    <a:lstStyle/>
                    <a:p>
                      <a:r>
                        <a:rPr lang="en-US" sz="1000" dirty="0"/>
                        <a:t>Not present? Needed?</a:t>
                      </a:r>
                    </a:p>
                  </a:txBody>
                  <a:tcPr/>
                </a:tc>
                <a:tc>
                  <a:txBody>
                    <a:bodyPr/>
                    <a:lstStyle/>
                    <a:p>
                      <a:endParaRPr lang="en-US" sz="1000" dirty="0"/>
                    </a:p>
                  </a:txBody>
                  <a:tcPr/>
                </a:tc>
                <a:tc>
                  <a:txBody>
                    <a:bodyPr/>
                    <a:lstStyle/>
                    <a:p>
                      <a:endParaRPr lang="en-US" sz="1000" dirty="0"/>
                    </a:p>
                  </a:txBody>
                  <a:tcPr/>
                </a:tc>
                <a:tc>
                  <a:txBody>
                    <a:bodyPr/>
                    <a:lstStyle/>
                    <a:p>
                      <a:endParaRPr lang="en-US" sz="1000" dirty="0"/>
                    </a:p>
                  </a:txBody>
                  <a:tcPr/>
                </a:tc>
                <a:extLst>
                  <a:ext uri="{0D108BD9-81ED-4DB2-BD59-A6C34878D82A}">
                    <a16:rowId xmlns:a16="http://schemas.microsoft.com/office/drawing/2014/main" val="3262754919"/>
                  </a:ext>
                </a:extLst>
              </a:tr>
              <a:tr h="235756">
                <a:tc>
                  <a:txBody>
                    <a:bodyPr/>
                    <a:lstStyle/>
                    <a:p>
                      <a:r>
                        <a:rPr lang="en-US" sz="1000" dirty="0"/>
                        <a:t>Run Start </a:t>
                      </a:r>
                    </a:p>
                  </a:txBody>
                  <a:tcPr/>
                </a:tc>
                <a:tc>
                  <a:txBody>
                    <a:bodyPr/>
                    <a:lstStyle/>
                    <a:p>
                      <a:r>
                        <a:rPr lang="en-US" sz="1000" dirty="0"/>
                        <a:t>Instruct ASICs to send data</a:t>
                      </a:r>
                    </a:p>
                  </a:txBody>
                  <a:tcPr/>
                </a:tc>
                <a:tc>
                  <a:txBody>
                    <a:bodyPr/>
                    <a:lstStyle/>
                    <a:p>
                      <a:endParaRPr lang="en-US" sz="1000" dirty="0"/>
                    </a:p>
                  </a:txBody>
                  <a:tcPr/>
                </a:tc>
                <a:tc>
                  <a:txBody>
                    <a:bodyPr/>
                    <a:lstStyle/>
                    <a:p>
                      <a:endParaRPr lang="en-US" sz="1000" dirty="0"/>
                    </a:p>
                  </a:txBody>
                  <a:tcPr/>
                </a:tc>
                <a:extLst>
                  <a:ext uri="{0D108BD9-81ED-4DB2-BD59-A6C34878D82A}">
                    <a16:rowId xmlns:a16="http://schemas.microsoft.com/office/drawing/2014/main" val="2161031972"/>
                  </a:ext>
                </a:extLst>
              </a:tr>
              <a:tr h="235756">
                <a:tc>
                  <a:txBody>
                    <a:bodyPr/>
                    <a:lstStyle/>
                    <a:p>
                      <a:r>
                        <a:rPr lang="en-US" sz="1000" dirty="0"/>
                        <a:t>Run Stop</a:t>
                      </a:r>
                    </a:p>
                  </a:txBody>
                  <a:tcPr/>
                </a:tc>
                <a:tc>
                  <a:txBody>
                    <a:bodyPr/>
                    <a:lstStyle/>
                    <a:p>
                      <a:r>
                        <a:rPr lang="en-US" sz="1000" dirty="0"/>
                        <a:t>Instruct ASICs to stop sending data</a:t>
                      </a:r>
                    </a:p>
                  </a:txBody>
                  <a:tcPr/>
                </a:tc>
                <a:tc>
                  <a:txBody>
                    <a:bodyPr/>
                    <a:lstStyle/>
                    <a:p>
                      <a:endParaRPr lang="en-US" sz="1000" dirty="0"/>
                    </a:p>
                  </a:txBody>
                  <a:tcPr/>
                </a:tc>
                <a:tc>
                  <a:txBody>
                    <a:bodyPr/>
                    <a:lstStyle/>
                    <a:p>
                      <a:endParaRPr lang="en-US" sz="1000" dirty="0"/>
                    </a:p>
                  </a:txBody>
                  <a:tcPr/>
                </a:tc>
                <a:extLst>
                  <a:ext uri="{0D108BD9-81ED-4DB2-BD59-A6C34878D82A}">
                    <a16:rowId xmlns:a16="http://schemas.microsoft.com/office/drawing/2014/main" val="3486715588"/>
                  </a:ext>
                </a:extLst>
              </a:tr>
            </a:tbl>
          </a:graphicData>
        </a:graphic>
      </p:graphicFrame>
      <p:sp>
        <p:nvSpPr>
          <p:cNvPr id="5" name="TextBox 4">
            <a:extLst>
              <a:ext uri="{FF2B5EF4-FFF2-40B4-BE49-F238E27FC236}">
                <a16:creationId xmlns:a16="http://schemas.microsoft.com/office/drawing/2014/main" id="{0D797080-F395-072D-3CAF-83C14906C4E6}"/>
              </a:ext>
            </a:extLst>
          </p:cNvPr>
          <p:cNvSpPr txBox="1"/>
          <p:nvPr/>
        </p:nvSpPr>
        <p:spPr>
          <a:xfrm>
            <a:off x="660772" y="768333"/>
            <a:ext cx="4555963" cy="3046988"/>
          </a:xfrm>
          <a:prstGeom prst="rect">
            <a:avLst/>
          </a:prstGeom>
          <a:noFill/>
        </p:spPr>
        <p:txBody>
          <a:bodyPr wrap="square" rtlCol="0">
            <a:spAutoFit/>
          </a:bodyPr>
          <a:lstStyle/>
          <a:p>
            <a:pPr marL="228600" indent="-228600">
              <a:buFont typeface="+mj-lt"/>
              <a:buAutoNum type="arabicPeriod"/>
            </a:pPr>
            <a:r>
              <a:rPr lang="en-US" sz="1200" dirty="0"/>
              <a:t>Document the rule that synchronous commands are only sent on multiples of 5 EIC Bunch crossings</a:t>
            </a:r>
          </a:p>
          <a:p>
            <a:pPr marL="228600" indent="-228600">
              <a:buFont typeface="+mj-lt"/>
              <a:buAutoNum type="arabicPeriod"/>
            </a:pPr>
            <a:r>
              <a:rPr lang="en-US" sz="1200" dirty="0"/>
              <a:t>Decide and document whether RDOs are aware of both 98.5 MHz and 39.4 MHz clocks, or that they are only aware of clock cycles and the clock counter to time conversion is handled in the DAM board.  (My preference is the second)</a:t>
            </a:r>
          </a:p>
          <a:p>
            <a:pPr marL="228600" indent="-228600">
              <a:buFont typeface="+mj-lt"/>
              <a:buAutoNum type="arabicPeriod"/>
            </a:pPr>
            <a:r>
              <a:rPr lang="en-US" sz="1200" dirty="0"/>
              <a:t>Avoid micromanaging the ASIC commands per detector.  Instead assume that there will be a translation stage required for many commands</a:t>
            </a:r>
          </a:p>
          <a:p>
            <a:pPr marL="685800" lvl="1" indent="-228600">
              <a:buFont typeface="+mj-lt"/>
              <a:buAutoNum type="alphaLcParenR"/>
            </a:pPr>
            <a:r>
              <a:rPr lang="en-US" sz="1200" dirty="0"/>
              <a:t>For the same synchronous commands there may be different bit patterns firing that command for different ASICs</a:t>
            </a:r>
          </a:p>
          <a:p>
            <a:pPr marL="685800" lvl="1" indent="-228600">
              <a:buFont typeface="+mj-lt"/>
              <a:buAutoNum type="alphaLcParenR"/>
            </a:pPr>
            <a:r>
              <a:rPr lang="en-US" sz="1200" dirty="0"/>
              <a:t>For commands that do not require constant latency, and are not universal define a superset of commands, and allow the translation of a single command into a series of commands issued from the DAM board</a:t>
            </a:r>
          </a:p>
        </p:txBody>
      </p:sp>
      <p:sp>
        <p:nvSpPr>
          <p:cNvPr id="7" name="TextBox 6">
            <a:extLst>
              <a:ext uri="{FF2B5EF4-FFF2-40B4-BE49-F238E27FC236}">
                <a16:creationId xmlns:a16="http://schemas.microsoft.com/office/drawing/2014/main" id="{A0551554-72E8-FAC6-8BEA-E58B05B3C472}"/>
              </a:ext>
            </a:extLst>
          </p:cNvPr>
          <p:cNvSpPr txBox="1"/>
          <p:nvPr/>
        </p:nvSpPr>
        <p:spPr>
          <a:xfrm>
            <a:off x="660772" y="3741357"/>
            <a:ext cx="11055375" cy="2492990"/>
          </a:xfrm>
          <a:prstGeom prst="rect">
            <a:avLst/>
          </a:prstGeom>
          <a:noFill/>
        </p:spPr>
        <p:txBody>
          <a:bodyPr wrap="square" rtlCol="0">
            <a:spAutoFit/>
          </a:bodyPr>
          <a:lstStyle/>
          <a:p>
            <a:pPr marL="228600" indent="-228600">
              <a:buFont typeface="+mj-lt"/>
              <a:buAutoNum type="arabicPeriod" startAt="4"/>
            </a:pPr>
            <a:r>
              <a:rPr lang="en-US" sz="1200" dirty="0"/>
              <a:t>Define a  series of states for the ASICs to be in, the triggers for translations to each state, and the behavior of the ASICs in these states:</a:t>
            </a:r>
          </a:p>
          <a:p>
            <a:pPr marL="685800" lvl="1" indent="-228600">
              <a:buFont typeface="+mj-lt"/>
              <a:buAutoNum type="alphaLcParenR"/>
            </a:pPr>
            <a:r>
              <a:rPr lang="en-US" sz="1200" dirty="0"/>
              <a:t>Irakli has put together a slide deck proposing some ideas:  </a:t>
            </a:r>
            <a:r>
              <a:rPr lang="en-US" sz="800" dirty="0"/>
              <a:t>https://indico.bnl.gov/event/26507/contributions/103235/attachments/59952/102982/250106_IM_RunControl.pdf</a:t>
            </a:r>
          </a:p>
          <a:p>
            <a:pPr marL="1085850" lvl="2" indent="-171450">
              <a:buFont typeface="Arial" panose="020B0604020202020204" pitchFamily="34" charset="0"/>
              <a:buChar char="•"/>
            </a:pPr>
            <a:r>
              <a:rPr lang="en-US" sz="1200" dirty="0"/>
              <a:t>One of his main requests is that the time frame synchronization be strictly repeating (e.g.  Based on a count of rev-ticks)</a:t>
            </a:r>
          </a:p>
          <a:p>
            <a:pPr marL="1085850" lvl="2" indent="-171450">
              <a:buFont typeface="Arial" panose="020B0604020202020204" pitchFamily="34" charset="0"/>
              <a:buChar char="•"/>
            </a:pPr>
            <a:r>
              <a:rPr lang="en-US" sz="1200" dirty="0"/>
              <a:t>This seems shared by the ALCOR concept, for example which is defining ASIC frames based on revolutions in the current scheme</a:t>
            </a:r>
          </a:p>
          <a:p>
            <a:pPr marL="1543050" lvl="3" indent="-171450">
              <a:buFont typeface="Wingdings" panose="05000000000000000000" pitchFamily="2" charset="2"/>
              <a:buChar char="Ø"/>
            </a:pPr>
            <a:r>
              <a:rPr lang="en-US" sz="1200" dirty="0"/>
              <a:t>Advantage here is that the ASICs can maintain their own understanding of the timing / counters / bunch structure</a:t>
            </a:r>
          </a:p>
          <a:p>
            <a:pPr marL="1085850" lvl="2" indent="-171450">
              <a:buFont typeface="Arial" panose="020B0604020202020204" pitchFamily="34" charset="0"/>
              <a:buChar char="•"/>
            </a:pPr>
            <a:r>
              <a:rPr lang="en-US" sz="1200" dirty="0"/>
              <a:t>The other concept is asynchronous definition of the time frame synchronization</a:t>
            </a:r>
          </a:p>
          <a:p>
            <a:pPr marL="1543050" lvl="3" indent="-171450">
              <a:buFont typeface="Wingdings" panose="05000000000000000000" pitchFamily="2" charset="2"/>
              <a:buChar char="Ø"/>
            </a:pPr>
            <a:r>
              <a:rPr lang="en-US" sz="1200" dirty="0"/>
              <a:t>Advantage here is that the time frame definition is flexible and defined by the higher level DAQ system, time frame concept doesn’t need to have specific uniform support among different ASICs</a:t>
            </a:r>
          </a:p>
          <a:p>
            <a:pPr marL="1543050" lvl="3" indent="-171450">
              <a:buFont typeface="Wingdings" panose="05000000000000000000" pitchFamily="2" charset="2"/>
              <a:buChar char="Ø"/>
            </a:pPr>
            <a:r>
              <a:rPr lang="en-US" sz="1200" dirty="0"/>
              <a:t>Reset scheme has well defined rule (Comes from GTU, not arbitrated with ASIC states)</a:t>
            </a:r>
          </a:p>
          <a:p>
            <a:pPr marL="685800" lvl="1" indent="-228600">
              <a:buFont typeface="+mj-lt"/>
              <a:buAutoNum type="alphaLcParenR"/>
            </a:pPr>
            <a:r>
              <a:rPr lang="en-US" sz="1200" dirty="0" err="1"/>
              <a:t>Eg</a:t>
            </a:r>
            <a:r>
              <a:rPr lang="en-US" sz="1200" dirty="0"/>
              <a:t>:   On, Configured, Running, </a:t>
            </a:r>
            <a:r>
              <a:rPr lang="en-US" sz="1200" dirty="0" err="1"/>
              <a:t>etc</a:t>
            </a:r>
            <a:r>
              <a:rPr lang="en-US" sz="1200" dirty="0"/>
              <a:t>…</a:t>
            </a:r>
          </a:p>
          <a:p>
            <a:pPr marL="685800" lvl="1" indent="-228600">
              <a:buFont typeface="+mj-lt"/>
              <a:buAutoNum type="alphaLcParenR"/>
            </a:pPr>
            <a:r>
              <a:rPr lang="en-US" sz="1200" dirty="0"/>
              <a:t>This includes indicating whether inhibiting data sends means that the ASICs don’t produce data, that the RDO doesn’t read any data produced, or whether the DAM board doesn’t read any data produced.</a:t>
            </a:r>
          </a:p>
          <a:p>
            <a:pPr marL="228600" indent="-228600">
              <a:buFont typeface="+mj-lt"/>
              <a:buAutoNum type="arabicPeriod" startAt="4"/>
            </a:pPr>
            <a:r>
              <a:rPr lang="en-US" sz="1200" dirty="0"/>
              <a:t>Existing document to be gutted, with obsolete details removed, but existing features listed as requirements.   These points to be added.  Discuss next month!</a:t>
            </a:r>
          </a:p>
        </p:txBody>
      </p:sp>
      <p:sp>
        <p:nvSpPr>
          <p:cNvPr id="8" name="Date Placeholder 7">
            <a:extLst>
              <a:ext uri="{FF2B5EF4-FFF2-40B4-BE49-F238E27FC236}">
                <a16:creationId xmlns:a16="http://schemas.microsoft.com/office/drawing/2014/main" id="{BAB4096E-B73D-AA08-4667-11825AE8E8D0}"/>
              </a:ext>
            </a:extLst>
          </p:cNvPr>
          <p:cNvSpPr>
            <a:spLocks noGrp="1"/>
          </p:cNvSpPr>
          <p:nvPr>
            <p:ph type="dt" sz="half" idx="10"/>
          </p:nvPr>
        </p:nvSpPr>
        <p:spPr/>
        <p:txBody>
          <a:bodyPr/>
          <a:lstStyle/>
          <a:p>
            <a:r>
              <a:rPr lang="en-US"/>
              <a:t>2/13/2025</a:t>
            </a:r>
          </a:p>
        </p:txBody>
      </p:sp>
      <p:sp>
        <p:nvSpPr>
          <p:cNvPr id="13" name="Slide Number Placeholder 12">
            <a:extLst>
              <a:ext uri="{FF2B5EF4-FFF2-40B4-BE49-F238E27FC236}">
                <a16:creationId xmlns:a16="http://schemas.microsoft.com/office/drawing/2014/main" id="{F86715FC-CEF4-C048-9AFE-24641863B6E8}"/>
              </a:ext>
            </a:extLst>
          </p:cNvPr>
          <p:cNvSpPr>
            <a:spLocks noGrp="1"/>
          </p:cNvSpPr>
          <p:nvPr>
            <p:ph type="sldNum" sz="quarter" idx="12"/>
          </p:nvPr>
        </p:nvSpPr>
        <p:spPr/>
        <p:txBody>
          <a:bodyPr/>
          <a:lstStyle/>
          <a:p>
            <a:fld id="{33EAA712-528E-4053-9D20-65E0C4BF7A37}" type="slidenum">
              <a:rPr lang="en-US" smtClean="0"/>
              <a:t>9</a:t>
            </a:fld>
            <a:endParaRPr lang="en-US"/>
          </a:p>
        </p:txBody>
      </p:sp>
      <p:sp>
        <p:nvSpPr>
          <p:cNvPr id="17" name="Footer Placeholder 16">
            <a:extLst>
              <a:ext uri="{FF2B5EF4-FFF2-40B4-BE49-F238E27FC236}">
                <a16:creationId xmlns:a16="http://schemas.microsoft.com/office/drawing/2014/main" id="{F42706C9-61E7-BE63-8D0A-5A28C6C675AE}"/>
              </a:ext>
            </a:extLst>
          </p:cNvPr>
          <p:cNvSpPr>
            <a:spLocks noGrp="1"/>
          </p:cNvSpPr>
          <p:nvPr>
            <p:ph type="ftr" sz="quarter" idx="11"/>
          </p:nvPr>
        </p:nvSpPr>
        <p:spPr/>
        <p:txBody>
          <a:bodyPr/>
          <a:lstStyle/>
          <a:p>
            <a:r>
              <a:rPr lang="en-US"/>
              <a:t>ePIC Electronics and DAQ WG Meeting</a:t>
            </a:r>
          </a:p>
        </p:txBody>
      </p:sp>
    </p:spTree>
    <p:extLst>
      <p:ext uri="{BB962C8B-B14F-4D97-AF65-F5344CB8AC3E}">
        <p14:creationId xmlns:p14="http://schemas.microsoft.com/office/powerpoint/2010/main" val="23157232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723</TotalTime>
  <Words>1572</Words>
  <Application>Microsoft Office PowerPoint</Application>
  <PresentationFormat>Widescreen</PresentationFormat>
  <Paragraphs>392</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Aptos</vt:lpstr>
      <vt:lpstr>Aptos Display</vt:lpstr>
      <vt:lpstr>Arial</vt:lpstr>
      <vt:lpstr>Wingdings</vt:lpstr>
      <vt:lpstr>Office Theme</vt:lpstr>
      <vt:lpstr>PowerPoint Presentation</vt:lpstr>
      <vt:lpstr>RDO chains</vt:lpstr>
      <vt:lpstr>RDO chains</vt:lpstr>
      <vt:lpstr>RDO chains</vt:lpstr>
      <vt:lpstr>RDO chains</vt:lpstr>
      <vt:lpstr>RDO chains</vt:lpstr>
      <vt:lpstr>RDO chains</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Jeff Landgraf</dc:creator>
  <cp:lastModifiedBy>Jeff Landgraf</cp:lastModifiedBy>
  <cp:revision>1</cp:revision>
  <dcterms:created xsi:type="dcterms:W3CDTF">2025-02-12T19:15:26Z</dcterms:created>
  <dcterms:modified xsi:type="dcterms:W3CDTF">2025-02-13T13:38:24Z</dcterms:modified>
</cp:coreProperties>
</file>