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4"/>
  </p:sldMasterIdLst>
  <p:notesMasterIdLst>
    <p:notesMasterId r:id="rId21"/>
  </p:notesMasterIdLst>
  <p:handoutMasterIdLst>
    <p:handoutMasterId r:id="rId22"/>
  </p:handoutMasterIdLst>
  <p:sldIdLst>
    <p:sldId id="256" r:id="rId5"/>
    <p:sldId id="348" r:id="rId6"/>
    <p:sldId id="328" r:id="rId7"/>
    <p:sldId id="345" r:id="rId8"/>
    <p:sldId id="327" r:id="rId9"/>
    <p:sldId id="324" r:id="rId10"/>
    <p:sldId id="325" r:id="rId11"/>
    <p:sldId id="304" r:id="rId12"/>
    <p:sldId id="343" r:id="rId13"/>
    <p:sldId id="340" r:id="rId14"/>
    <p:sldId id="341" r:id="rId15"/>
    <p:sldId id="344" r:id="rId16"/>
    <p:sldId id="346" r:id="rId17"/>
    <p:sldId id="347" r:id="rId18"/>
    <p:sldId id="321" r:id="rId19"/>
    <p:sldId id="297" r:id="rId2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73025-17B4-49DC-D897-46F2F2B6B8C7}" v="102" dt="2025-04-07T13:13:03.198"/>
    <p1510:client id="{5CB46BFD-5742-4140-2EF3-47619617802D}" v="63" dt="2025-04-07T10:56:24.295"/>
    <p1510:client id="{DF3A3125-79B3-7F17-B84C-202437D13B90}" v="546" dt="2025-04-07T15:02:07.051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D7AB-67CD-5A49-B584-CEA40799154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42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43008-C924-1875-C03B-0E965C8E6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BAB52-C0EE-D9EC-5371-4154BC12E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09E81-E2C5-8F07-5648-D5B89CE56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9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AEADE-322C-8819-2F78-80A72E744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06847-2FF0-5FF7-2502-71A7B28E4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3763E-DC57-366D-5A0E-B733B0D66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2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EFDB4-F812-3B0A-FBD8-0DD5D5BFD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C0DF7-4595-7515-1AE0-65B11F097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9D8D2-0992-9DD5-4841-57929801F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2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07DE-1923-249C-24BD-BBE437F4A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D564CB-16E8-8FDB-1CF3-B9789BC85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DB4A1-5AB4-C23E-EA69-D5A61735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6E338-894A-49A9-3AD7-9B29C66DD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32C54-170F-821F-2EE8-21B0238FC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1E8C6-CEDE-3821-AB4A-C12F7C79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7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348E-7539-C670-C890-E8AA03593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09D78-CBE6-076D-A06B-0DDEE5153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1AEBE-FF2C-CDF4-FA95-BDAADE31B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64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0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7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3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0426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5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5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3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7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9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E3CC256-AACA-4A46-C11F-EE59A20D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"/>
            <a:ext cx="12191999" cy="6857999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A07CF00-4858-E9CA-7C64-FEE19BB4E362}"/>
              </a:ext>
            </a:extLst>
          </p:cNvPr>
          <p:cNvSpPr/>
          <p:nvPr/>
        </p:nvSpPr>
        <p:spPr>
          <a:xfrm>
            <a:off x="-427295" y="1176239"/>
            <a:ext cx="13379548" cy="30983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351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B16A71-B7CE-A04A-AE5B-7836F16BD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03087"/>
            <a:ext cx="5602013" cy="1535515"/>
          </a:xfrm>
          <a:solidFill>
            <a:srgbClr val="5B87D9"/>
          </a:solidFill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>
                <a:solidFill>
                  <a:schemeClr val="bg1"/>
                </a:solidFill>
                <a:latin typeface="Lobster 1.4"/>
              </a:rPr>
              <a:t>Apr. 7, 2025</a:t>
            </a:r>
            <a:br>
              <a:rPr lang="it-IT" sz="2000">
                <a:latin typeface="Lobster 1.4"/>
              </a:rPr>
            </a:br>
            <a:r>
              <a:rPr lang="it-IT" sz="2000" err="1">
                <a:solidFill>
                  <a:schemeClr val="bg1"/>
                </a:solidFill>
                <a:latin typeface="Lobster 1.4"/>
              </a:rPr>
              <a:t>Exclusive+Diffractive</a:t>
            </a:r>
            <a:r>
              <a:rPr lang="it-IT" sz="2000">
                <a:solidFill>
                  <a:schemeClr val="bg1"/>
                </a:solidFill>
                <a:latin typeface="Lobster 1.4"/>
              </a:rPr>
              <a:t> Meeting</a:t>
            </a:r>
            <a:endParaRPr lang="en-US">
              <a:solidFill>
                <a:schemeClr val="bg1"/>
              </a:solidFill>
              <a:latin typeface="Sabon Next 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B7DB2-4091-DCCB-5A01-E21C6061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2BE070-829A-714A-97EF-B3300756E020}" type="slidenum">
              <a:rPr lang="it-IT" sz="1333" dirty="0" smtClean="0">
                <a:solidFill>
                  <a:srgbClr val="FF0000"/>
                </a:solidFill>
              </a:rPr>
              <a:t>1</a:t>
            </a:fld>
            <a:endParaRPr lang="en-US" sz="1333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DA5CA95-380B-8F49-A9D9-A5D19C987956}"/>
              </a:ext>
            </a:extLst>
          </p:cNvPr>
          <p:cNvSpPr txBox="1">
            <a:spLocks/>
          </p:cNvSpPr>
          <p:nvPr/>
        </p:nvSpPr>
        <p:spPr>
          <a:xfrm>
            <a:off x="23674" y="2417232"/>
            <a:ext cx="9813185" cy="1514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" sz="4800">
                <a:solidFill>
                  <a:schemeClr val="dk1"/>
                </a:solidFill>
                <a:latin typeface="Arial"/>
                <a:cs typeface="Arial"/>
              </a:rPr>
              <a:t>Update on inclusive DDIS in </a:t>
            </a:r>
            <a:r>
              <a:rPr lang="it" sz="4800" err="1">
                <a:solidFill>
                  <a:schemeClr val="dk1"/>
                </a:solidFill>
                <a:latin typeface="Arial"/>
                <a:cs typeface="Arial"/>
              </a:rPr>
              <a:t>ePIC</a:t>
            </a:r>
            <a:endParaRPr lang="it" sz="4800" err="1">
              <a:solidFill>
                <a:schemeClr val="dk1"/>
              </a:solidFill>
              <a:latin typeface="Arial"/>
              <a:ea typeface="Calibri Light" panose="020F0302020204030204"/>
              <a:cs typeface="Arial"/>
            </a:endParaRPr>
          </a:p>
        </p:txBody>
      </p:sp>
      <p:grpSp>
        <p:nvGrpSpPr>
          <p:cNvPr id="9" name="Gruppo 16">
            <a:extLst>
              <a:ext uri="{FF2B5EF4-FFF2-40B4-BE49-F238E27FC236}">
                <a16:creationId xmlns:a16="http://schemas.microsoft.com/office/drawing/2014/main" id="{5A83D5F6-3700-2C4C-B4E6-DA42E1C3B3A8}"/>
              </a:ext>
            </a:extLst>
          </p:cNvPr>
          <p:cNvGrpSpPr/>
          <p:nvPr/>
        </p:nvGrpSpPr>
        <p:grpSpPr>
          <a:xfrm>
            <a:off x="0" y="-1"/>
            <a:ext cx="12192000" cy="1219200"/>
            <a:chOff x="0" y="-1"/>
            <a:chExt cx="12192000" cy="1219200"/>
          </a:xfrm>
        </p:grpSpPr>
        <p:pic>
          <p:nvPicPr>
            <p:cNvPr id="10" name="Immagine 6">
              <a:extLst>
                <a:ext uri="{FF2B5EF4-FFF2-40B4-BE49-F238E27FC236}">
                  <a16:creationId xmlns:a16="http://schemas.microsoft.com/office/drawing/2014/main" id="{2B186E73-BBFC-594B-98EE-CDBFB3F66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2192000" cy="1219200"/>
            </a:xfrm>
            <a:prstGeom prst="rect">
              <a:avLst/>
            </a:prstGeom>
          </p:spPr>
        </p:pic>
        <p:pic>
          <p:nvPicPr>
            <p:cNvPr id="11" name="Immagine 15">
              <a:extLst>
                <a:ext uri="{FF2B5EF4-FFF2-40B4-BE49-F238E27FC236}">
                  <a16:creationId xmlns:a16="http://schemas.microsoft.com/office/drawing/2014/main" id="{F8FA942A-B218-F546-BF80-6565EB2F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9183" y="339206"/>
              <a:ext cx="2060789" cy="701093"/>
            </a:xfrm>
            <a:prstGeom prst="rect">
              <a:avLst/>
            </a:prstGeom>
          </p:spPr>
        </p:pic>
      </p:grpSp>
      <p:grpSp>
        <p:nvGrpSpPr>
          <p:cNvPr id="13" name="Gruppo 17">
            <a:extLst>
              <a:ext uri="{FF2B5EF4-FFF2-40B4-BE49-F238E27FC236}">
                <a16:creationId xmlns:a16="http://schemas.microsoft.com/office/drawing/2014/main" id="{904F4BB4-FB66-5C48-856B-FC9E9EDD55EE}"/>
              </a:ext>
            </a:extLst>
          </p:cNvPr>
          <p:cNvGrpSpPr/>
          <p:nvPr/>
        </p:nvGrpSpPr>
        <p:grpSpPr>
          <a:xfrm>
            <a:off x="-12357" y="6352351"/>
            <a:ext cx="12192000" cy="520700"/>
            <a:chOff x="0" y="6352350"/>
            <a:chExt cx="12192000" cy="520700"/>
          </a:xfrm>
        </p:grpSpPr>
        <p:pic>
          <p:nvPicPr>
            <p:cNvPr id="14" name="Immagine 9">
              <a:extLst>
                <a:ext uri="{FF2B5EF4-FFF2-40B4-BE49-F238E27FC236}">
                  <a16:creationId xmlns:a16="http://schemas.microsoft.com/office/drawing/2014/main" id="{E28D9956-B696-0147-A1B1-5167285EF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352350"/>
              <a:ext cx="12192000" cy="520700"/>
            </a:xfrm>
            <a:prstGeom prst="rect">
              <a:avLst/>
            </a:prstGeom>
          </p:spPr>
        </p:pic>
        <p:sp>
          <p:nvSpPr>
            <p:cNvPr id="15" name="CasellaDiTesto 10">
              <a:extLst>
                <a:ext uri="{FF2B5EF4-FFF2-40B4-BE49-F238E27FC236}">
                  <a16:creationId xmlns:a16="http://schemas.microsoft.com/office/drawing/2014/main" id="{37B48FA8-69D0-7843-ACF5-D47826E05265}"/>
                </a:ext>
              </a:extLst>
            </p:cNvPr>
            <p:cNvSpPr txBox="1"/>
            <p:nvPr/>
          </p:nvSpPr>
          <p:spPr>
            <a:xfrm>
              <a:off x="6712747" y="6458657"/>
              <a:ext cx="5317225" cy="338555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6" name="CasellaDiTesto 12">
              <a:extLst>
                <a:ext uri="{FF2B5EF4-FFF2-40B4-BE49-F238E27FC236}">
                  <a16:creationId xmlns:a16="http://schemas.microsoft.com/office/drawing/2014/main" id="{5B7ED5E5-2B36-B84B-8A3E-F81E71D00E20}"/>
                </a:ext>
              </a:extLst>
            </p:cNvPr>
            <p:cNvSpPr txBox="1"/>
            <p:nvPr/>
          </p:nvSpPr>
          <p:spPr>
            <a:xfrm>
              <a:off x="115419" y="6516329"/>
              <a:ext cx="986223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Centro Nazionale di Ricerca in High-Performance Computing, Big Data and Quantum Computing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2935B4B-24F7-BBE1-8F08-23A8614915A9}"/>
              </a:ext>
            </a:extLst>
          </p:cNvPr>
          <p:cNvSpPr txBox="1"/>
          <p:nvPr/>
        </p:nvSpPr>
        <p:spPr>
          <a:xfrm>
            <a:off x="4952485" y="3784024"/>
            <a:ext cx="6881624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200" i="1">
                <a:solidFill>
                  <a:schemeClr val="accent5">
                    <a:lumMod val="75000"/>
                  </a:schemeClr>
                </a:solidFill>
                <a:latin typeface="Titillium Web"/>
              </a:rPr>
              <a:t>Hadi </a:t>
            </a:r>
            <a:r>
              <a:rPr lang="it-IT" sz="3200" i="1" err="1">
                <a:solidFill>
                  <a:schemeClr val="accent5">
                    <a:lumMod val="75000"/>
                  </a:schemeClr>
                </a:solidFill>
                <a:latin typeface="Titillium Web"/>
              </a:rPr>
              <a:t>Hashamipour</a:t>
            </a:r>
            <a:r>
              <a:rPr lang="it-IT" sz="3200" i="1">
                <a:solidFill>
                  <a:schemeClr val="accent5">
                    <a:lumMod val="75000"/>
                  </a:schemeClr>
                </a:solidFill>
                <a:latin typeface="Titillium Web"/>
              </a:rPr>
              <a:t>- INFN Cosenza</a:t>
            </a:r>
          </a:p>
        </p:txBody>
      </p:sp>
      <p:pic>
        <p:nvPicPr>
          <p:cNvPr id="18" name="Picture 17" descr="A logo with blue and white text&#10;&#10;Description automatically generated">
            <a:extLst>
              <a:ext uri="{FF2B5EF4-FFF2-40B4-BE49-F238E27FC236}">
                <a16:creationId xmlns:a16="http://schemas.microsoft.com/office/drawing/2014/main" id="{381A720A-003B-6457-540F-D5FC7B422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4180" y="1250855"/>
            <a:ext cx="1819304" cy="18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DB7F9-AED0-5DB5-CF8A-FC68E4C5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54" y="2167398"/>
            <a:ext cx="4380271" cy="3137720"/>
          </a:xfrm>
          <a:prstGeom prst="rect">
            <a:avLst/>
          </a:prstGeom>
        </p:spPr>
      </p:pic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0FD63D67-9814-67CD-C13E-236463212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973" y="2169242"/>
            <a:ext cx="6003410" cy="38714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FBFECE-D0B2-5255-417A-882D39DCAD2B}"/>
              </a:ext>
            </a:extLst>
          </p:cNvPr>
          <p:cNvSpPr txBox="1">
            <a:spLocks/>
          </p:cNvSpPr>
          <p:nvPr/>
        </p:nvSpPr>
        <p:spPr>
          <a:xfrm>
            <a:off x="245806" y="181794"/>
            <a:ext cx="6584950" cy="153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Resolution plots: Q^2</a:t>
            </a:r>
          </a:p>
        </p:txBody>
      </p:sp>
    </p:spTree>
    <p:extLst>
      <p:ext uri="{BB962C8B-B14F-4D97-AF65-F5344CB8AC3E}">
        <p14:creationId xmlns:p14="http://schemas.microsoft.com/office/powerpoint/2010/main" val="105295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dotted line&#10;&#10;AI-generated content may be incorrect.">
            <a:extLst>
              <a:ext uri="{FF2B5EF4-FFF2-40B4-BE49-F238E27FC236}">
                <a16:creationId xmlns:a16="http://schemas.microsoft.com/office/drawing/2014/main" id="{9EE3B21F-7ABA-69D3-F941-C77F55F64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7723"/>
            <a:ext cx="5291666" cy="3802553"/>
          </a:xfrm>
          <a:prstGeom prst="rect">
            <a:avLst/>
          </a:prstGeom>
        </p:spPr>
      </p:pic>
      <p:pic>
        <p:nvPicPr>
          <p:cNvPr id="3" name="Picture 2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59BD9FBB-8B4A-3B09-2945-A1E952E6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715573"/>
            <a:ext cx="5676099" cy="36396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362289-67A6-D80B-7FA8-D13CA0C70332}"/>
              </a:ext>
            </a:extLst>
          </p:cNvPr>
          <p:cNvSpPr txBox="1">
            <a:spLocks/>
          </p:cNvSpPr>
          <p:nvPr/>
        </p:nvSpPr>
        <p:spPr>
          <a:xfrm>
            <a:off x="245806" y="181794"/>
            <a:ext cx="6584950" cy="153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Resolution plots: inelasticity</a:t>
            </a:r>
          </a:p>
        </p:txBody>
      </p:sp>
    </p:spTree>
    <p:extLst>
      <p:ext uri="{BB962C8B-B14F-4D97-AF65-F5344CB8AC3E}">
        <p14:creationId xmlns:p14="http://schemas.microsoft.com/office/powerpoint/2010/main" val="379326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dotted line&#10;&#10;AI-generated content may be incorrect.">
            <a:extLst>
              <a:ext uri="{FF2B5EF4-FFF2-40B4-BE49-F238E27FC236}">
                <a16:creationId xmlns:a16="http://schemas.microsoft.com/office/drawing/2014/main" id="{2D31A1E7-8DFC-3B9F-FC47-4B7ED458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0615"/>
            <a:ext cx="5291666" cy="3796770"/>
          </a:xfrm>
          <a:prstGeom prst="rect">
            <a:avLst/>
          </a:prstGeom>
        </p:spPr>
      </p:pic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27961D77-9DE2-119D-0B3C-20955E735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716751"/>
            <a:ext cx="5803458" cy="3737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C18CE-37EE-EBD2-398F-731AF3931FEB}"/>
              </a:ext>
            </a:extLst>
          </p:cNvPr>
          <p:cNvSpPr txBox="1"/>
          <p:nvPr/>
        </p:nvSpPr>
        <p:spPr>
          <a:xfrm>
            <a:off x="713946" y="274595"/>
            <a:ext cx="110249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Reconstructed Mandelstam t , </a:t>
            </a:r>
            <a:r>
              <a:rPr lang="en-US" sz="3200" err="1"/>
              <a:t>tRECO</a:t>
            </a:r>
            <a:r>
              <a:rPr lang="en-US" sz="3200" dirty="0"/>
              <a:t> BABE method</a:t>
            </a:r>
          </a:p>
        </p:txBody>
      </p:sp>
    </p:spTree>
    <p:extLst>
      <p:ext uri="{BB962C8B-B14F-4D97-AF65-F5344CB8AC3E}">
        <p14:creationId xmlns:p14="http://schemas.microsoft.com/office/powerpoint/2010/main" val="69403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aph with blue lines&#10;&#10;AI-generated content may be incorrect.">
            <a:extLst>
              <a:ext uri="{FF2B5EF4-FFF2-40B4-BE49-F238E27FC236}">
                <a16:creationId xmlns:a16="http://schemas.microsoft.com/office/drawing/2014/main" id="{319CFE95-1102-6E02-865B-EF71DD12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1453"/>
            <a:ext cx="5294716" cy="34150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with blue lines and dots&#10;&#10;AI-generated content may be incorrect.">
            <a:extLst>
              <a:ext uri="{FF2B5EF4-FFF2-40B4-BE49-F238E27FC236}">
                <a16:creationId xmlns:a16="http://schemas.microsoft.com/office/drawing/2014/main" id="{A987E0F3-8E24-9602-2E19-7C44118E0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721455"/>
            <a:ext cx="5294715" cy="34150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AEB1F5F-99E9-4C34-9165-5E00EBBD891E}"/>
              </a:ext>
            </a:extLst>
          </p:cNvPr>
          <p:cNvSpPr txBox="1">
            <a:spLocks/>
          </p:cNvSpPr>
          <p:nvPr/>
        </p:nvSpPr>
        <p:spPr>
          <a:xfrm>
            <a:off x="645242" y="378439"/>
            <a:ext cx="6584950" cy="153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Binned Resolution plots: </a:t>
            </a:r>
            <a:r>
              <a:rPr lang="en-US" sz="3200" dirty="0" err="1"/>
              <a:t>x_Bj</a:t>
            </a:r>
            <a:r>
              <a:rPr lang="en-US" sz="3200" dirty="0"/>
              <a:t>, Q^2</a:t>
            </a:r>
          </a:p>
        </p:txBody>
      </p:sp>
    </p:spTree>
    <p:extLst>
      <p:ext uri="{BB962C8B-B14F-4D97-AF65-F5344CB8AC3E}">
        <p14:creationId xmlns:p14="http://schemas.microsoft.com/office/powerpoint/2010/main" val="354240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aph with blue lines&#10;&#10;AI-generated content may be incorrect.">
            <a:extLst>
              <a:ext uri="{FF2B5EF4-FFF2-40B4-BE49-F238E27FC236}">
                <a16:creationId xmlns:a16="http://schemas.microsoft.com/office/drawing/2014/main" id="{DF5DAA9E-BA0F-122E-9DE7-5E32C4DB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1453"/>
            <a:ext cx="5294716" cy="34150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with blue lines&#10;&#10;AI-generated content may be incorrect.">
            <a:extLst>
              <a:ext uri="{FF2B5EF4-FFF2-40B4-BE49-F238E27FC236}">
                <a16:creationId xmlns:a16="http://schemas.microsoft.com/office/drawing/2014/main" id="{FFB0F919-0453-E51E-72A6-BF77A995E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721455"/>
            <a:ext cx="5294715" cy="34150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81D20A1-03EC-F34A-EF32-15332ECFDB36}"/>
              </a:ext>
            </a:extLst>
          </p:cNvPr>
          <p:cNvSpPr txBox="1">
            <a:spLocks/>
          </p:cNvSpPr>
          <p:nvPr/>
        </p:nvSpPr>
        <p:spPr>
          <a:xfrm>
            <a:off x="645242" y="378439"/>
            <a:ext cx="6584950" cy="153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Binned Resolution plots: inelasticity </a:t>
            </a:r>
            <a:r>
              <a:rPr lang="en-US" sz="3200" dirty="0"/>
              <a:t>, t</a:t>
            </a:r>
          </a:p>
        </p:txBody>
      </p:sp>
    </p:spTree>
    <p:extLst>
      <p:ext uri="{BB962C8B-B14F-4D97-AF65-F5344CB8AC3E}">
        <p14:creationId xmlns:p14="http://schemas.microsoft.com/office/powerpoint/2010/main" val="101269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remarks &amp; takeaways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057222"/>
            <a:ext cx="9252460" cy="3961593"/>
          </a:xfrm>
        </p:spPr>
        <p:txBody>
          <a:bodyPr vert="horz" lIns="91440" tIns="0" rIns="91440" bIns="0" rtlCol="0" anchor="t">
            <a:normAutofit/>
          </a:bodyPr>
          <a:lstStyle/>
          <a:p>
            <a:pPr marL="347345" indent="-347345"/>
            <a:r>
              <a:rPr lang="en-US" dirty="0">
                <a:cs typeface="Sabon Next LT"/>
              </a:rPr>
              <a:t>Thanks to </a:t>
            </a:r>
            <a:r>
              <a:rPr lang="en-US" b="1" dirty="0">
                <a:cs typeface="Sabon Next LT"/>
              </a:rPr>
              <a:t>Alex Jentsch</a:t>
            </a:r>
            <a:r>
              <a:rPr lang="en-US" dirty="0">
                <a:cs typeface="Sabon Next LT"/>
              </a:rPr>
              <a:t>, who found out that I was using the wrong detector configuration. </a:t>
            </a:r>
            <a:endParaRPr lang="en-US"/>
          </a:p>
          <a:p>
            <a:pPr marL="347345" indent="-347345"/>
            <a:r>
              <a:rPr lang="en-US" dirty="0">
                <a:cs typeface="Sabon Next LT"/>
              </a:rPr>
              <a:t>It was decided that event size of 10K used for these plots is not enough. Because of this point and the last point, I have generated 100K events, the detector simulation and reconstruction is ongoing on </a:t>
            </a:r>
            <a:r>
              <a:rPr lang="en-US" dirty="0" err="1">
                <a:cs typeface="Sabon Next LT"/>
              </a:rPr>
              <a:t>ReCaS</a:t>
            </a:r>
            <a:r>
              <a:rPr lang="en-US" dirty="0">
                <a:cs typeface="Sabon Next LT"/>
              </a:rPr>
              <a:t>.</a:t>
            </a:r>
          </a:p>
          <a:p>
            <a:pPr marL="347345" indent="-347345"/>
            <a:endParaRPr lang="en-US" dirty="0">
              <a:cs typeface="Sabon Next LT"/>
            </a:endParaRPr>
          </a:p>
          <a:p>
            <a:pPr marL="347345" indent="-347345"/>
            <a:r>
              <a:rPr lang="en-US" dirty="0">
                <a:cs typeface="Sabon Next LT"/>
              </a:rPr>
              <a:t>Any </a:t>
            </a:r>
            <a:r>
              <a:rPr lang="en-US" dirty="0" err="1">
                <a:cs typeface="Sabon Next LT"/>
              </a:rPr>
              <a:t>rcomments</a:t>
            </a:r>
            <a:r>
              <a:rPr lang="en-US" dirty="0">
                <a:cs typeface="Sabon Next LT"/>
              </a:rPr>
              <a:t>/Questions?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56F24A-0EDC-0637-F1D8-63D16F2AA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9288-0E4D-7C19-3C39-8D310C88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since Frascati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7FE5-B6F6-359A-40D1-030AD7060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wanted to produce 100k events, but due to shutdown of our local HPC, we have </a:t>
            </a:r>
            <a:r>
              <a:rPr lang="en-US" b="1" dirty="0"/>
              <a:t>10k events</a:t>
            </a:r>
            <a:r>
              <a:rPr lang="en-US" dirty="0"/>
              <a:t>.</a:t>
            </a:r>
          </a:p>
          <a:p>
            <a:r>
              <a:rPr lang="en-US" dirty="0"/>
              <a:t>As usual </a:t>
            </a:r>
            <a:r>
              <a:rPr lang="en-US" b="1" dirty="0"/>
              <a:t>10x100</a:t>
            </a:r>
            <a:r>
              <a:rPr lang="en-US" dirty="0"/>
              <a:t> generated by </a:t>
            </a:r>
            <a:r>
              <a:rPr lang="en-US" b="1" dirty="0"/>
              <a:t>RAPGAP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92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D5D7F-9B0B-3FCE-738C-3B5378F6B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B89E9-2B04-45BB-826F-9B3D7BA4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5C115-D968-2E57-7DC2-4507EE3FCE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097" y="181794"/>
            <a:ext cx="6584950" cy="1531938"/>
          </a:xfrm>
        </p:spPr>
        <p:txBody>
          <a:bodyPr>
            <a:normAutofit/>
          </a:bodyPr>
          <a:lstStyle/>
          <a:p>
            <a:r>
              <a:rPr lang="en-US" sz="3200" dirty="0"/>
              <a:t>Plots from last week</a:t>
            </a:r>
          </a:p>
        </p:txBody>
      </p:sp>
      <p:pic>
        <p:nvPicPr>
          <p:cNvPr id="7" name="Content Placeholder 6" descr="A graph with a number of dots&#10;&#10;AI-generated content may be incorrect.">
            <a:extLst>
              <a:ext uri="{FF2B5EF4-FFF2-40B4-BE49-F238E27FC236}">
                <a16:creationId xmlns:a16="http://schemas.microsoft.com/office/drawing/2014/main" id="{8FDCC33B-DE92-A1C7-95C8-146CC769F57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822450"/>
            <a:ext cx="5578475" cy="4100513"/>
          </a:xfrm>
        </p:spPr>
      </p:pic>
      <p:pic>
        <p:nvPicPr>
          <p:cNvPr id="8" name="Picture 7" descr="A graph with a blue and red dot&#10;&#10;AI-generated content may be incorrect.">
            <a:extLst>
              <a:ext uri="{FF2B5EF4-FFF2-40B4-BE49-F238E27FC236}">
                <a16:creationId xmlns:a16="http://schemas.microsoft.com/office/drawing/2014/main" id="{2F6B3651-271B-C242-76DA-B4EE18893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5" y="1819702"/>
            <a:ext cx="6046528" cy="44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9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AA2AD-7B6B-BE91-076E-71D0C2E34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with red and blue dots&#10;&#10;AI-generated content may be incorrect.">
            <a:extLst>
              <a:ext uri="{FF2B5EF4-FFF2-40B4-BE49-F238E27FC236}">
                <a16:creationId xmlns:a16="http://schemas.microsoft.com/office/drawing/2014/main" id="{09363AA1-4915-0EA3-5D19-B11332B97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84313"/>
            <a:ext cx="5291666" cy="3889374"/>
          </a:xfrm>
          <a:prstGeom prst="rect">
            <a:avLst/>
          </a:prstGeom>
        </p:spPr>
      </p:pic>
      <p:pic>
        <p:nvPicPr>
          <p:cNvPr id="9" name="Picture 8" descr="A graph with red and blue dots&#10;&#10;AI-generated content may be incorrect.">
            <a:extLst>
              <a:ext uri="{FF2B5EF4-FFF2-40B4-BE49-F238E27FC236}">
                <a16:creationId xmlns:a16="http://schemas.microsoft.com/office/drawing/2014/main" id="{5E7CFA1F-9E03-C569-6AD2-D9D62B705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5" y="1484312"/>
            <a:ext cx="5291667" cy="38893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90461-5C26-6E47-827B-79C4FBC2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C062C-307E-055A-0330-0D58F023DD54}"/>
              </a:ext>
            </a:extLst>
          </p:cNvPr>
          <p:cNvSpPr txBox="1"/>
          <p:nvPr/>
        </p:nvSpPr>
        <p:spPr>
          <a:xfrm>
            <a:off x="688257" y="368709"/>
            <a:ext cx="1093838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Plots after changing the detector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35542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02DB3-07BF-1C97-2D5F-F5DC1F62E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A2A3A-715D-BD8F-A688-308A938EE4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Basic Kinematic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0AD4E-FB51-A6C1-BA65-282B70E7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BBA3B2-3654-6212-E5EB-4EBE422C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6" y="1880973"/>
            <a:ext cx="5678535" cy="4139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85504-DA64-0967-F215-971A2DE2B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111" y="2093784"/>
            <a:ext cx="5095021" cy="37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4FC87-4D03-4DC7-C2B9-1E81B2EA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C1C2-4CF1-7A0C-5911-63FF73DB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DC4AF-F8CD-F30D-AE75-FAC6CA2D18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3" y="181794"/>
            <a:ext cx="6584950" cy="1531938"/>
          </a:xfrm>
        </p:spPr>
        <p:txBody>
          <a:bodyPr>
            <a:normAutofit/>
          </a:bodyPr>
          <a:lstStyle/>
          <a:p>
            <a:r>
              <a:rPr lang="en-US" sz="3200" dirty="0"/>
              <a:t>Kinematic variables</a:t>
            </a:r>
          </a:p>
        </p:txBody>
      </p:sp>
      <p:pic>
        <p:nvPicPr>
          <p:cNvPr id="3" name="Picture 2" descr="A graph showing the value of truth&#10;&#10;AI-generated content may be incorrect.">
            <a:extLst>
              <a:ext uri="{FF2B5EF4-FFF2-40B4-BE49-F238E27FC236}">
                <a16:creationId xmlns:a16="http://schemas.microsoft.com/office/drawing/2014/main" id="{4E15CB52-CBE9-9BD2-E5B3-E482B2A6D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8" y="1548580"/>
            <a:ext cx="5141415" cy="3748549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B4459394-4969-7BFB-3530-3F7D6CF2D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354" y="1551459"/>
            <a:ext cx="5541238" cy="40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DC746-BEB7-FEF5-52CF-5566312CB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0E3D2-032C-142E-B5B3-BA324FD9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0DBCD-92E9-A6B7-027D-98DD176FF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774" y="181794"/>
            <a:ext cx="11316724" cy="1531938"/>
          </a:xfrm>
        </p:spPr>
        <p:txBody>
          <a:bodyPr>
            <a:normAutofit/>
          </a:bodyPr>
          <a:lstStyle/>
          <a:p>
            <a:r>
              <a:rPr lang="en-US" sz="3200" dirty="0"/>
              <a:t>Pseudo-</a:t>
            </a:r>
            <a:r>
              <a:rPr lang="en-US" sz="3200" dirty="0" err="1"/>
              <a:t>rapidithy</a:t>
            </a:r>
            <a:r>
              <a:rPr lang="en-US" sz="3200" dirty="0"/>
              <a:t> distribution of protons</a:t>
            </a:r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245B69B7-035C-EB1F-317C-E57BDB4C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1514904"/>
            <a:ext cx="6456063" cy="46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7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function&#10;&#10;AI-generated content may be incorrect.">
            <a:extLst>
              <a:ext uri="{FF2B5EF4-FFF2-40B4-BE49-F238E27FC236}">
                <a16:creationId xmlns:a16="http://schemas.microsoft.com/office/drawing/2014/main" id="{30471320-DE07-36AA-1C2D-1275F2A4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471" y="1908432"/>
            <a:ext cx="5901544" cy="38237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452" y="181794"/>
            <a:ext cx="6584950" cy="1531938"/>
          </a:xfrm>
        </p:spPr>
        <p:txBody>
          <a:bodyPr/>
          <a:lstStyle/>
          <a:p>
            <a:r>
              <a:rPr lang="en-US" sz="3200" dirty="0"/>
              <a:t>Resolution plots: </a:t>
            </a:r>
            <a:r>
              <a:rPr lang="en-US" sz="3200" dirty="0" err="1"/>
              <a:t>x_Bj</a:t>
            </a:r>
            <a:endParaRPr lang="en-US" sz="3200" dirty="0"/>
          </a:p>
        </p:txBody>
      </p:sp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007AE849-BD43-91E6-8231-AB0C98AF5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414" y="1911349"/>
            <a:ext cx="5880949" cy="3796271"/>
          </a:xfrm>
          <a:prstGeom prst="rect">
            <a:avLst/>
          </a:prstGeom>
        </p:spPr>
      </p:pic>
      <p:pic>
        <p:nvPicPr>
          <p:cNvPr id="7" name="Picture 6" descr="A graph with a dotted line&#10;&#10;AI-generated content may be incorrect.">
            <a:extLst>
              <a:ext uri="{FF2B5EF4-FFF2-40B4-BE49-F238E27FC236}">
                <a16:creationId xmlns:a16="http://schemas.microsoft.com/office/drawing/2014/main" id="{A7876D2A-7E1D-7265-EF57-2F2F3AD66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72" y="1466849"/>
            <a:ext cx="5488117" cy="39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06A88-0EB2-D73D-2E42-B08828893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function&#10;&#10;AI-generated content may be incorrect.">
            <a:extLst>
              <a:ext uri="{FF2B5EF4-FFF2-40B4-BE49-F238E27FC236}">
                <a16:creationId xmlns:a16="http://schemas.microsoft.com/office/drawing/2014/main" id="{CE1B74D8-F547-E250-00D9-A0B2EC54D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58" y="1567605"/>
            <a:ext cx="5901544" cy="38237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A9551-F4F1-1F80-1CC1-3FF7A9BB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28ED8-03C8-DDE3-E364-45342CA541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451" y="181794"/>
            <a:ext cx="6584950" cy="1531938"/>
          </a:xfrm>
        </p:spPr>
        <p:txBody>
          <a:bodyPr>
            <a:normAutofit/>
          </a:bodyPr>
          <a:lstStyle/>
          <a:p>
            <a:r>
              <a:rPr lang="en-US" sz="3200" dirty="0"/>
              <a:t>Resolution plots: </a:t>
            </a:r>
            <a:r>
              <a:rPr lang="en-US" sz="3200" dirty="0" err="1"/>
              <a:t>x_Bj</a:t>
            </a:r>
          </a:p>
        </p:txBody>
      </p:sp>
      <p:pic>
        <p:nvPicPr>
          <p:cNvPr id="7" name="Picture 6" descr="A graph with a dotted line&#10;&#10;AI-generated content may be incorrect.">
            <a:extLst>
              <a:ext uri="{FF2B5EF4-FFF2-40B4-BE49-F238E27FC236}">
                <a16:creationId xmlns:a16="http://schemas.microsoft.com/office/drawing/2014/main" id="{B9D797FF-10E2-8B41-AD19-6B86410D7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72" y="1466849"/>
            <a:ext cx="5488117" cy="39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6717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7B7F6F-2C08-4296-B7AB-C2C3F421924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FA76D1-3C6D-40BC-A42D-496B6EDE8B8C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E99543C-82E8-4821-93BD-5A60BEB423E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16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Recap since Frascati</vt:lpstr>
      <vt:lpstr>Plots from last week</vt:lpstr>
      <vt:lpstr>PowerPoint Presentation</vt:lpstr>
      <vt:lpstr>Basic Kinematic Variables</vt:lpstr>
      <vt:lpstr>Kinematic variables</vt:lpstr>
      <vt:lpstr>Pseudo-rapidithy distribution of protons</vt:lpstr>
      <vt:lpstr>Resolution plots: x_Bj</vt:lpstr>
      <vt:lpstr>Resolution plots: x_Bj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remarks &amp; 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revision>125</cp:revision>
  <dcterms:created xsi:type="dcterms:W3CDTF">2025-03-26T18:17:19Z</dcterms:created>
  <dcterms:modified xsi:type="dcterms:W3CDTF">2025-04-07T15:48:22Z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