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1EAAB-1D3C-F547-83BD-53984FC1D1A9}" type="datetimeFigureOut">
              <a:rPr lang="en-US" smtClean="0"/>
              <a:t>2/5/25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B6DDC-36EE-B643-9A9C-15E252370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5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B6DDC-36EE-B643-9A9C-15E252370C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27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C288B-3D05-4476-0598-53DB58FAA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2AEE45-4B91-61F6-4641-6C0DDD5CAB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2CC77-4ACA-ADEA-DBAF-B0EA3F194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B6462-A547-E227-459D-F4C370AEF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18F30-07B2-C345-6206-DBA3FF0FC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36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5D6DA-C6C2-460F-025A-FAAF2C70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4B228-F3B2-8AA6-7971-8494E85AD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6FD88-2711-F8EF-D4D0-142378AE4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A9DBE-E1DC-3796-B949-D9BFAA4F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97EAB-BBDE-3735-8CB9-20E7F90FF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01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F72277-A4FA-0075-2577-1914DDCB0F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F8526B-1DD4-DCE3-F9D9-AAEDD84D3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D260B-0922-8C5C-610E-7E932F6A9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45F09-6468-1FF8-1648-9FFDFE500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0EB0F-4432-DE93-6E82-3408ABD4A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492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DDDB6-C110-FB63-4DEC-8E73E9C6A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E3C55-3E96-3DC7-FD31-A5A3F9CE1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B0CDA-072E-FC32-5719-4D8F151C2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74452-A7EE-4A13-EC44-868A7CAF1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DD7DF-9596-D99C-E6B3-490AB664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12539-6B1E-4FFC-E9D3-CAE5AD91D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184A5-B344-3695-9DAF-839DC99D0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06C6C-B1AF-9347-5609-DD777C5BE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81680-F018-7CD7-BC6F-E222F02C8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37683-E120-824B-7C11-DDF9D3AE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24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FBCF7-26E5-3254-FE8F-F4BA672DB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B825B-5328-210A-2C68-A90827656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B673E-F58B-EC4D-DD85-C6ACFE930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2B9F87-D304-368D-E60E-8FCBDBF93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A20B28-989F-9022-5FDB-0EC168B7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884C2C-E5FC-869C-117E-A48CF4C93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9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AE4FD-D224-4042-47DB-CB3D9F0B9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14226-2BAD-ECEF-9F0F-AD12DCC9C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B3B7C8-152C-0D2B-DB22-0E6C09AD0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D2E1EA-F360-0258-BABD-B2BEB6000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3216F9-69D4-3F51-E49E-EBBB4CF878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1C5422-DA64-50E6-6FA6-32AAB36D7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6A175B-6C8A-1C49-AF2A-AFCD0B840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C4E8B-0225-A1B2-72FA-DE64C6DDB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58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256B0-BE46-A2C7-5483-C214A1B5B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A932C-2AD2-F7FC-3B12-D0C1C5A7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379354-05E9-C5BA-EF41-856E6640A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EA08E3-FBF8-793E-3774-B8653ABD7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64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29CF3A-5DB8-CB1D-3C08-7D2C0486C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500B44-C786-0FC6-1562-385397539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B5961C-116C-51C7-7D7F-09B3D9D3E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7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86E1F-D1AD-634E-63D1-E43D55A21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E8B80-FA22-0305-D725-3FFEA3C4D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42A76-E3A0-2F7B-8D3F-5294BD1B9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767991-1774-5B4A-4D8E-2DFCC615E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4B02EB-33CC-2630-1D82-FF89E7468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497266-AF1B-C1FF-3E6C-AF65449C6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33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810D6-9712-0532-9398-9213C4FC1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3C3C1B-1CD2-AFCE-A887-FA6496C09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C87DA8-E377-F738-2692-38D33FC73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D6617C-60C0-EE2A-78DB-2BCAF60E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4E089-A80F-C0A4-4439-9C28F9008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66E4EC-5DCE-0313-5478-AFE2D445A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01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73F0BF-DB7A-DF41-4FAE-AA4669FB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98311F-DC14-A86C-613B-D6C67C24F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E2215-DD05-3826-A717-1BD2136B59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E80D4E-2C59-EB42-8880-E94126B75295}" type="datetimeFigureOut">
              <a:rPr lang="en-US" smtClean="0"/>
              <a:t>2/5/25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E9E27-6933-9FB3-608D-09A1A18CB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F8509-784C-45F2-A9C6-7639ADB48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7D09B1-79E6-C94B-B433-AE38BF982A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73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0B47A-5C90-61A1-2331-4A0CE92410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BHCal Prototype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A6454-99AB-BD20-F0F2-E123774997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BHCal Weekly Meeting </a:t>
            </a:r>
          </a:p>
          <a:p>
            <a:r>
              <a:rPr lang="en-US" dirty="0"/>
              <a:t>E.J. Mannel</a:t>
            </a:r>
          </a:p>
          <a:p>
            <a:r>
              <a:rPr lang="en-US" dirty="0"/>
              <a:t>Feb 7,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56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C340C-5C09-0FC9-7644-0EEEC9C76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Goals?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8A142-108D-22FA-DF06-5858248B1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Instrument the sPHENIX prototype HCal with: </a:t>
            </a:r>
          </a:p>
          <a:p>
            <a:pPr lvl="1"/>
            <a:r>
              <a:rPr lang="en-US" dirty="0"/>
              <a:t>Recycled tiles from sPHENIX</a:t>
            </a:r>
          </a:p>
          <a:p>
            <a:pPr lvl="1"/>
            <a:r>
              <a:rPr lang="en-US" dirty="0"/>
              <a:t>New </a:t>
            </a:r>
            <a:r>
              <a:rPr lang="en-US" dirty="0" err="1"/>
              <a:t>SiPMs</a:t>
            </a:r>
            <a:r>
              <a:rPr lang="en-US" dirty="0"/>
              <a:t>- EPIC version</a:t>
            </a:r>
          </a:p>
          <a:p>
            <a:pPr lvl="1"/>
            <a:r>
              <a:rPr lang="en-US" dirty="0"/>
              <a:t>New readout electronics</a:t>
            </a:r>
          </a:p>
          <a:p>
            <a:r>
              <a:rPr lang="en-US" dirty="0"/>
              <a:t>Physics</a:t>
            </a:r>
          </a:p>
          <a:p>
            <a:pPr lvl="1"/>
            <a:r>
              <a:rPr lang="en-US" dirty="0"/>
              <a:t>Verify that the electronics measure something other then noise</a:t>
            </a:r>
          </a:p>
          <a:p>
            <a:pPr lvl="1"/>
            <a:r>
              <a:rPr lang="en-US" dirty="0"/>
              <a:t>“Calibrate” the tiles with Cosmics (MIPs) in BNL High Bay</a:t>
            </a:r>
          </a:p>
          <a:p>
            <a:pPr lvl="1"/>
            <a:r>
              <a:rPr lang="en-US" dirty="0"/>
              <a:t>Test beam with hadrons ???</a:t>
            </a:r>
          </a:p>
        </p:txBody>
      </p:sp>
    </p:spTree>
    <p:extLst>
      <p:ext uri="{BB962C8B-B14F-4D97-AF65-F5344CB8AC3E}">
        <p14:creationId xmlns:p14="http://schemas.microsoft.com/office/powerpoint/2010/main" val="4005598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5CA61-D8E7-7C73-F771-49EEE0AD1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we stand?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3663B-C48F-614D-D61F-7F94FF33A91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Mechanical </a:t>
            </a:r>
          </a:p>
          <a:p>
            <a:pPr lvl="1"/>
            <a:r>
              <a:rPr lang="en-US" dirty="0"/>
              <a:t>Steel is ready for tiles? Need to confirm?</a:t>
            </a:r>
          </a:p>
          <a:p>
            <a:pPr lvl="1"/>
            <a:r>
              <a:rPr lang="en-US" dirty="0"/>
              <a:t>Tiles at GSU</a:t>
            </a:r>
          </a:p>
          <a:p>
            <a:pPr lvl="2"/>
            <a:r>
              <a:rPr lang="en-US" dirty="0"/>
              <a:t>Testing complete?</a:t>
            </a:r>
          </a:p>
          <a:p>
            <a:pPr lvl="2"/>
            <a:r>
              <a:rPr lang="en-US" dirty="0"/>
              <a:t>Documented ?</a:t>
            </a:r>
          </a:p>
          <a:p>
            <a:pPr lvl="2"/>
            <a:r>
              <a:rPr lang="en-US" dirty="0"/>
              <a:t>Ready to ship ?</a:t>
            </a:r>
          </a:p>
          <a:p>
            <a:pPr lvl="1"/>
            <a:r>
              <a:rPr lang="en-US" dirty="0"/>
              <a:t>What is needed to make sure that we can light tight the detector? 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B36DA1-689B-A131-466B-30791BDFF3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SiPMs</a:t>
            </a:r>
            <a:endParaRPr lang="en-US" dirty="0"/>
          </a:p>
          <a:p>
            <a:pPr lvl="1"/>
            <a:r>
              <a:rPr lang="en-US" dirty="0" err="1"/>
              <a:t>SiPMs</a:t>
            </a:r>
            <a:r>
              <a:rPr lang="en-US" dirty="0"/>
              <a:t> in hand</a:t>
            </a:r>
          </a:p>
          <a:p>
            <a:pPr lvl="1"/>
            <a:r>
              <a:rPr lang="en-US" dirty="0"/>
              <a:t>Short (1m) </a:t>
            </a:r>
            <a:r>
              <a:rPr lang="en-US" dirty="0" err="1"/>
              <a:t>SiPM</a:t>
            </a:r>
            <a:r>
              <a:rPr lang="en-US" dirty="0"/>
              <a:t> cables in hand</a:t>
            </a:r>
          </a:p>
          <a:p>
            <a:pPr lvl="1"/>
            <a:r>
              <a:rPr lang="en-US" dirty="0"/>
              <a:t>Long  (2m) </a:t>
            </a:r>
            <a:r>
              <a:rPr lang="en-US" dirty="0" err="1"/>
              <a:t>SiPM</a:t>
            </a:r>
            <a:r>
              <a:rPr lang="en-US" dirty="0"/>
              <a:t> cables waiting quote</a:t>
            </a:r>
          </a:p>
          <a:p>
            <a:pPr lvl="1"/>
            <a:r>
              <a:rPr lang="en-US" dirty="0" err="1"/>
              <a:t>SiPM</a:t>
            </a:r>
            <a:r>
              <a:rPr lang="en-US" dirty="0"/>
              <a:t> boards waiting quote</a:t>
            </a:r>
          </a:p>
          <a:p>
            <a:pPr lvl="1"/>
            <a:r>
              <a:rPr lang="en-US" dirty="0" err="1"/>
              <a:t>SiPM</a:t>
            </a:r>
            <a:r>
              <a:rPr lang="en-US" dirty="0"/>
              <a:t> assembly estimate at Instrumentation in hand</a:t>
            </a:r>
          </a:p>
          <a:p>
            <a:r>
              <a:rPr lang="en-US" dirty="0"/>
              <a:t>LED/Laser system ?</a:t>
            </a:r>
          </a:p>
        </p:txBody>
      </p:sp>
    </p:spTree>
    <p:extLst>
      <p:ext uri="{BB962C8B-B14F-4D97-AF65-F5344CB8AC3E}">
        <p14:creationId xmlns:p14="http://schemas.microsoft.com/office/powerpoint/2010/main" val="3459206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5CD58-FF4C-7F68-D39D-BCECC9C2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Required for the Prototype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FF13D-6CC8-42C7-F266-589B5406339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Steel</a:t>
            </a:r>
          </a:p>
          <a:p>
            <a:pPr lvl="1"/>
            <a:r>
              <a:rPr lang="en-US" dirty="0"/>
              <a:t>At BNL</a:t>
            </a:r>
          </a:p>
          <a:p>
            <a:pPr lvl="1"/>
            <a:r>
              <a:rPr lang="en-US" dirty="0"/>
              <a:t>Ready to receive tiles and electronics?</a:t>
            </a:r>
          </a:p>
          <a:p>
            <a:pPr lvl="1"/>
            <a:r>
              <a:rPr lang="en-US" dirty="0"/>
              <a:t>Any modifications required?</a:t>
            </a:r>
          </a:p>
          <a:p>
            <a:pPr lvl="1"/>
            <a:r>
              <a:rPr lang="en-US" dirty="0"/>
              <a:t>Covers to light tight the detector</a:t>
            </a:r>
          </a:p>
          <a:p>
            <a:r>
              <a:rPr lang="en-US" dirty="0"/>
              <a:t>New tiles</a:t>
            </a:r>
          </a:p>
          <a:p>
            <a:pPr lvl="1"/>
            <a:r>
              <a:rPr lang="en-US" dirty="0"/>
              <a:t>Most if not all from GSU</a:t>
            </a:r>
          </a:p>
          <a:p>
            <a:pPr lvl="1"/>
            <a:r>
              <a:rPr lang="en-US" dirty="0"/>
              <a:t>Cataloguing  and assigning location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99A9EE-8357-563E-06B2-050A65A521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SiPMs</a:t>
            </a:r>
            <a:endParaRPr lang="en-US" dirty="0"/>
          </a:p>
          <a:p>
            <a:pPr lvl="1"/>
            <a:r>
              <a:rPr lang="en-US" dirty="0"/>
              <a:t>Have on hand</a:t>
            </a:r>
          </a:p>
          <a:p>
            <a:pPr lvl="1"/>
            <a:r>
              <a:rPr lang="en-US" dirty="0" err="1"/>
              <a:t>SiPM</a:t>
            </a:r>
            <a:r>
              <a:rPr lang="en-US" dirty="0"/>
              <a:t> board designed</a:t>
            </a:r>
          </a:p>
          <a:p>
            <a:pPr lvl="1"/>
            <a:r>
              <a:rPr lang="en-US" dirty="0"/>
              <a:t>Waiting for board quote</a:t>
            </a:r>
          </a:p>
          <a:p>
            <a:pPr lvl="1"/>
            <a:r>
              <a:rPr lang="en-US" dirty="0"/>
              <a:t>Have estimate for assembly at BNL Instrumentation.</a:t>
            </a:r>
          </a:p>
          <a:p>
            <a:pPr lvl="1"/>
            <a:r>
              <a:rPr lang="en-US" dirty="0" err="1"/>
              <a:t>SiPM</a:t>
            </a:r>
            <a:r>
              <a:rPr lang="en-US" dirty="0"/>
              <a:t> board holders.</a:t>
            </a:r>
          </a:p>
          <a:p>
            <a:r>
              <a:rPr lang="en-US" dirty="0"/>
              <a:t>Cables</a:t>
            </a:r>
          </a:p>
          <a:p>
            <a:pPr lvl="1"/>
            <a:r>
              <a:rPr lang="en-US" dirty="0" err="1"/>
              <a:t>SiPM</a:t>
            </a:r>
            <a:r>
              <a:rPr lang="en-US" dirty="0"/>
              <a:t> RF cables</a:t>
            </a:r>
          </a:p>
          <a:p>
            <a:pPr lvl="1"/>
            <a:r>
              <a:rPr lang="en-US" dirty="0"/>
              <a:t>Optical cables</a:t>
            </a:r>
          </a:p>
          <a:p>
            <a:pPr lvl="1"/>
            <a:r>
              <a:rPr lang="en-US" dirty="0"/>
              <a:t>Power cables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63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F68C3-91C2-43BE-8B73-413C99331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Continued….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B901C-3662-758E-4A11-E01DF9345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Readout electronics</a:t>
            </a:r>
          </a:p>
          <a:p>
            <a:pPr lvl="1"/>
            <a:r>
              <a:rPr lang="en-US" dirty="0"/>
              <a:t>ORNL (Norbert) is supplying a board which Martin has. </a:t>
            </a:r>
          </a:p>
          <a:p>
            <a:pPr lvl="1"/>
            <a:r>
              <a:rPr lang="en-US" dirty="0"/>
              <a:t>Mounting requirements of electronics on the detector?</a:t>
            </a:r>
          </a:p>
          <a:p>
            <a:pPr lvl="1"/>
            <a:r>
              <a:rPr lang="en-US" dirty="0"/>
              <a:t>Computer(s) , dedicated system?</a:t>
            </a:r>
          </a:p>
          <a:p>
            <a:pPr lvl="1"/>
            <a:r>
              <a:rPr lang="en-US" dirty="0"/>
              <a:t>More cables?</a:t>
            </a:r>
          </a:p>
          <a:p>
            <a:pPr lvl="1"/>
            <a:r>
              <a:rPr lang="en-US" dirty="0"/>
              <a:t>Cooling?</a:t>
            </a:r>
          </a:p>
          <a:p>
            <a:r>
              <a:rPr lang="en-US" dirty="0"/>
              <a:t>Everything I missed</a:t>
            </a:r>
          </a:p>
          <a:p>
            <a:pPr lvl="1"/>
            <a:r>
              <a:rPr lang="en-US" dirty="0"/>
              <a:t>Includes specific items for a test beam effort.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769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667D5-6006-F663-9214-3027388F6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Costing: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2E809-9CCF-D5F2-AED6-94B81CE6C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number of purchases have been made, or need to be made, to complete the refurbishment of the BHCal on BNL EPIC BHCal account: </a:t>
            </a:r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AAF66DE-43C1-12AC-4BE2-6D45D1C6D8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204437"/>
              </p:ext>
            </p:extLst>
          </p:nvPr>
        </p:nvGraphicFramePr>
        <p:xfrm>
          <a:off x="1702676" y="3172554"/>
          <a:ext cx="7106212" cy="3337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1527">
                  <a:extLst>
                    <a:ext uri="{9D8B030D-6E8A-4147-A177-3AD203B41FA5}">
                      <a16:colId xmlns:a16="http://schemas.microsoft.com/office/drawing/2014/main" val="1185542478"/>
                    </a:ext>
                  </a:extLst>
                </a:gridCol>
                <a:gridCol w="2532993">
                  <a:extLst>
                    <a:ext uri="{9D8B030D-6E8A-4147-A177-3AD203B41FA5}">
                      <a16:colId xmlns:a16="http://schemas.microsoft.com/office/drawing/2014/main" val="4246132648"/>
                    </a:ext>
                  </a:extLst>
                </a:gridCol>
                <a:gridCol w="2121692">
                  <a:extLst>
                    <a:ext uri="{9D8B030D-6E8A-4147-A177-3AD203B41FA5}">
                      <a16:colId xmlns:a16="http://schemas.microsoft.com/office/drawing/2014/main" val="674414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911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SiPMs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Delivered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$3360.00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778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2m RF Cables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 Order, 12-14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$1485.00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876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SiPM</a:t>
                      </a:r>
                      <a:r>
                        <a:rPr lang="en-US" dirty="0"/>
                        <a:t> PCB Boards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Need to place 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$757.00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984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SiPM</a:t>
                      </a:r>
                      <a:r>
                        <a:rPr lang="en-US" dirty="0"/>
                        <a:t> Board Assembly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Have estimate, 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 $800-$1200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209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SiPM</a:t>
                      </a:r>
                      <a:r>
                        <a:rPr lang="en-US" dirty="0"/>
                        <a:t> 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???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888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994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Misc</a:t>
                      </a:r>
                      <a:r>
                        <a:rPr lang="en-US" dirty="0"/>
                        <a:t> Hardware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292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Misc</a:t>
                      </a:r>
                      <a:r>
                        <a:rPr lang="en-US" dirty="0"/>
                        <a:t> Cables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73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119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2723</TotalTime>
  <Words>348</Words>
  <Application>Microsoft Macintosh PowerPoint</Application>
  <PresentationFormat>Widescreen</PresentationFormat>
  <Paragraphs>86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BHCal Prototype</vt:lpstr>
      <vt:lpstr>What are the Goals?</vt:lpstr>
      <vt:lpstr>Where do we stand?</vt:lpstr>
      <vt:lpstr>What is Required for the Prototype</vt:lpstr>
      <vt:lpstr>Required Continued….</vt:lpstr>
      <vt:lpstr>Costing: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Mannel, Eric</dc:creator>
  <cp:lastModifiedBy>Mannel, Eric</cp:lastModifiedBy>
  <cp:revision>2</cp:revision>
  <dcterms:created xsi:type="dcterms:W3CDTF">2025-02-04T23:50:21Z</dcterms:created>
  <dcterms:modified xsi:type="dcterms:W3CDTF">2025-02-07T13:18:31Z</dcterms:modified>
</cp:coreProperties>
</file>