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41"/>
  </p:notesMasterIdLst>
  <p:sldIdLst>
    <p:sldId id="256" r:id="rId5"/>
    <p:sldId id="6122" r:id="rId6"/>
    <p:sldId id="262" r:id="rId7"/>
    <p:sldId id="6036" r:id="rId8"/>
    <p:sldId id="6018" r:id="rId9"/>
    <p:sldId id="2147375379" r:id="rId10"/>
    <p:sldId id="2147375380" r:id="rId11"/>
    <p:sldId id="6058" r:id="rId12"/>
    <p:sldId id="6066" r:id="rId13"/>
    <p:sldId id="5904" r:id="rId14"/>
    <p:sldId id="5902" r:id="rId15"/>
    <p:sldId id="6010" r:id="rId16"/>
    <p:sldId id="5907" r:id="rId17"/>
    <p:sldId id="5909" r:id="rId18"/>
    <p:sldId id="6068" r:id="rId19"/>
    <p:sldId id="6027" r:id="rId20"/>
    <p:sldId id="6069" r:id="rId21"/>
    <p:sldId id="6070" r:id="rId22"/>
    <p:sldId id="6114" r:id="rId23"/>
    <p:sldId id="6121" r:id="rId24"/>
    <p:sldId id="6017" r:id="rId25"/>
    <p:sldId id="2147375381" r:id="rId26"/>
    <p:sldId id="6004" r:id="rId27"/>
    <p:sldId id="259" r:id="rId28"/>
    <p:sldId id="6044" r:id="rId29"/>
    <p:sldId id="2147375377" r:id="rId30"/>
    <p:sldId id="6123" r:id="rId31"/>
    <p:sldId id="5864" r:id="rId32"/>
    <p:sldId id="5858" r:id="rId33"/>
    <p:sldId id="6019" r:id="rId34"/>
    <p:sldId id="2147375384" r:id="rId35"/>
    <p:sldId id="2147375382" r:id="rId36"/>
    <p:sldId id="2147375383" r:id="rId37"/>
    <p:sldId id="2147375385" r:id="rId38"/>
    <p:sldId id="2147375387" r:id="rId39"/>
    <p:sldId id="214737538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0"/>
    <a:srgbClr val="FF8AD8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66"/>
    <p:restoredTop sz="96190"/>
  </p:normalViewPr>
  <p:slideViewPr>
    <p:cSldViewPr snapToGrid="0" snapToObjects="1">
      <p:cViewPr varScale="1">
        <p:scale>
          <a:sx n="123" d="100"/>
          <a:sy n="123" d="100"/>
        </p:scale>
        <p:origin x="1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ABDDE70B-6F8C-6DAB-5D09-32E15B650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F40CA24B-2073-BAB6-B421-81E18BA3DA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15C1447C-6406-30EF-2722-D4545767BD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0619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422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219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034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4916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1369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18AA411F-4A7C-C41F-69EA-FFFB4B937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48CF83B2-C467-D5AF-E831-2909565B49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1EE4F525-8E2F-38A4-1B42-9E44B0667C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7561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B222B478-0070-91F2-136C-887FC01E5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6513F892-36B9-3981-7AAF-E27BE25B55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03F7B1D9-080C-10B8-CB98-8FA5F6D3E1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306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EAA28394-B4BC-D735-ABA8-A51601FBF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7253D94A-A863-0853-3482-2CFDDBE6C5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AF803C67-7821-7F99-CD75-3C944C5C77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0159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3859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606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782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2492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493AF97-0A9F-02BF-C17C-84C6CB058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FF1A2C2B-2174-FC5E-915C-6238523654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203207C0-D960-F9B4-7C45-F9FD104FA7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79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5858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D6DA2969-29BD-7058-F3E1-0471286CA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CB9A462B-71DF-7C02-0361-6AF6C705C7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1873FFBE-CF03-820D-69F6-1DE0FD39A3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7766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03E2872-4885-2ED2-288B-7310F73CF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06C0CAEE-1C1E-4FED-1E53-C02A532842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C9B873ED-0A16-B8C7-C74A-28476DD828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339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C6FA8914-3292-9C12-0A07-14944B4D3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7FDF6B6A-A436-3157-9D93-94EC7A842E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7FA2AA09-202A-FB68-10A2-A5EDD54314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109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9A0B9FBF-EF6F-C952-8679-F7822BF5E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23F7279B-1962-2C17-58E4-95DF9BEA92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25C2A23E-3701-7AE2-E597-72949D7E99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1162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93ACA6A-13D6-4924-B6A5-A51F3B60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1CEA1558-5209-7D5C-6DDF-6D02FDF8B9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4B8A57F6-94E3-A62F-B5DC-3C0F74EC95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0029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2E2EFD64-E3F2-F854-9CE3-88A884AD9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223E72CF-EB27-DA20-9EEC-B933A34E12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910921D5-FAFC-8B40-D1FF-155AB86D52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9329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D61AAC7B-49A4-6DE9-0A37-D958C8887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61D7318E-DFF3-7157-74B2-ABC9B8627D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6BEF0531-247C-2808-5A3E-705DF1920B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651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79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1297CE69-C575-9BC4-AA7A-A95E19D27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DFCA34D9-C9C3-29DD-AC21-5CF80F4C15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7BD7F7B2-C486-DCA4-FA81-D295A346B1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537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896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773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835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474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1"/>
            <a:ext cx="11499925" cy="490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576179"/>
            <a:ext cx="11499925" cy="5379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DE1640-CF4C-8867-7E89-879F16900426}"/>
              </a:ext>
            </a:extLst>
          </p:cNvPr>
          <p:cNvSpPr/>
          <p:nvPr userDrawn="1"/>
        </p:nvSpPr>
        <p:spPr>
          <a:xfrm>
            <a:off x="8120269" y="6533723"/>
            <a:ext cx="1083366" cy="294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457A7C-D4E9-6D57-1D6D-FE03EA16280C}"/>
              </a:ext>
            </a:extLst>
          </p:cNvPr>
          <p:cNvSpPr txBox="1"/>
          <p:nvPr userDrawn="1"/>
        </p:nvSpPr>
        <p:spPr>
          <a:xfrm>
            <a:off x="6709893" y="6561165"/>
            <a:ext cx="384649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Alexander Kiselev</a:t>
            </a:r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18F5F4-EAAC-FC77-423E-D86ECC6B5647}"/>
              </a:ext>
            </a:extLst>
          </p:cNvPr>
          <p:cNvSpPr/>
          <p:nvPr userDrawn="1"/>
        </p:nvSpPr>
        <p:spPr>
          <a:xfrm>
            <a:off x="347869" y="6076523"/>
            <a:ext cx="1170829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BB22FE-48B2-52CE-4814-F08F1AB37498}"/>
              </a:ext>
            </a:extLst>
          </p:cNvPr>
          <p:cNvSpPr/>
          <p:nvPr userDrawn="1"/>
        </p:nvSpPr>
        <p:spPr>
          <a:xfrm>
            <a:off x="347869" y="6291402"/>
            <a:ext cx="10208514" cy="536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57639B-622B-61BD-CA57-00420C1B8D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8107" y="6337767"/>
            <a:ext cx="11788902" cy="356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AA0E91-7472-83EE-1F91-E0303E8177A0}"/>
              </a:ext>
            </a:extLst>
          </p:cNvPr>
          <p:cNvSpPr txBox="1"/>
          <p:nvPr userDrawn="1"/>
        </p:nvSpPr>
        <p:spPr>
          <a:xfrm>
            <a:off x="307865" y="6596390"/>
            <a:ext cx="10724570" cy="2616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100" dirty="0"/>
              <a:t>Incremental Preliminary Design and Safety Review of the pfRICH, dRICH and hpDIRC                                  April 1-2, 2025                                      Alexander Kiselev</a:t>
            </a:r>
          </a:p>
        </p:txBody>
      </p:sp>
    </p:spTree>
    <p:extLst>
      <p:ext uri="{BB962C8B-B14F-4D97-AF65-F5344CB8AC3E}">
        <p14:creationId xmlns:p14="http://schemas.microsoft.com/office/powerpoint/2010/main" val="3907721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DE1640-CF4C-8867-7E89-879F16900426}"/>
              </a:ext>
            </a:extLst>
          </p:cNvPr>
          <p:cNvSpPr/>
          <p:nvPr userDrawn="1"/>
        </p:nvSpPr>
        <p:spPr>
          <a:xfrm>
            <a:off x="8120269" y="6533723"/>
            <a:ext cx="1083366" cy="294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457A7C-D4E9-6D57-1D6D-FE03EA16280C}"/>
              </a:ext>
            </a:extLst>
          </p:cNvPr>
          <p:cNvSpPr txBox="1"/>
          <p:nvPr userDrawn="1"/>
        </p:nvSpPr>
        <p:spPr>
          <a:xfrm>
            <a:off x="6709893" y="6561165"/>
            <a:ext cx="384649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Alexander Kiselev</a:t>
            </a:r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18F5F4-EAAC-FC77-423E-D86ECC6B5647}"/>
              </a:ext>
            </a:extLst>
          </p:cNvPr>
          <p:cNvSpPr/>
          <p:nvPr userDrawn="1"/>
        </p:nvSpPr>
        <p:spPr>
          <a:xfrm>
            <a:off x="347869" y="6076523"/>
            <a:ext cx="1170829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BB22FE-48B2-52CE-4814-F08F1AB37498}"/>
              </a:ext>
            </a:extLst>
          </p:cNvPr>
          <p:cNvSpPr/>
          <p:nvPr userDrawn="1"/>
        </p:nvSpPr>
        <p:spPr>
          <a:xfrm>
            <a:off x="347869" y="6291402"/>
            <a:ext cx="10208514" cy="536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57639B-622B-61BD-CA57-00420C1B8D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8107" y="6506730"/>
            <a:ext cx="11788902" cy="356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AA0E91-7472-83EE-1F91-E0303E8177A0}"/>
              </a:ext>
            </a:extLst>
          </p:cNvPr>
          <p:cNvSpPr txBox="1"/>
          <p:nvPr userDrawn="1"/>
        </p:nvSpPr>
        <p:spPr>
          <a:xfrm>
            <a:off x="2545273" y="6613935"/>
            <a:ext cx="8944362" cy="2616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100" dirty="0"/>
              <a:t>Incremental Preliminary Design and Safety Review of the pfRICH, dRICH and hpDIRC             April 1-2, 2025             A. Kiselev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69CF4-37A5-CE61-0DC3-0B2F3F85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4918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C62C12-2F08-E318-B35D-ED3DD7238288}"/>
              </a:ext>
            </a:extLst>
          </p:cNvPr>
          <p:cNvCxnSpPr>
            <a:cxnSpLocks/>
          </p:cNvCxnSpPr>
          <p:nvPr userDrawn="1"/>
        </p:nvCxnSpPr>
        <p:spPr>
          <a:xfrm>
            <a:off x="419916" y="6277674"/>
            <a:ext cx="11542588" cy="0"/>
          </a:xfrm>
          <a:prstGeom prst="line">
            <a:avLst/>
          </a:prstGeom>
          <a:ln w="127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54F98-61FF-4968-3E99-67BD8635F0D2}"/>
              </a:ext>
            </a:extLst>
          </p:cNvPr>
          <p:cNvSpPr txBox="1">
            <a:spLocks/>
          </p:cNvSpPr>
          <p:nvPr userDrawn="1"/>
        </p:nvSpPr>
        <p:spPr>
          <a:xfrm>
            <a:off x="351421" y="6555155"/>
            <a:ext cx="6358472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750"/>
              </a:spcBef>
            </a:pPr>
            <a:r>
              <a:rPr lang="en-US" sz="1100" b="0" i="0" u="none" strike="noStrike" dirty="0">
                <a:solidFill>
                  <a:schemeClr val="tx1"/>
                </a:solidFill>
                <a:effectLst/>
                <a:latin typeface="+mn-lt"/>
              </a:rPr>
              <a:t>Incremental Preliminary Design and Safety Review of the pfRICH, dRICH and DIRC, April 1-2,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F664D7-27BD-1D9F-C24E-A0028FB35D61}"/>
              </a:ext>
            </a:extLst>
          </p:cNvPr>
          <p:cNvSpPr txBox="1"/>
          <p:nvPr userDrawn="1"/>
        </p:nvSpPr>
        <p:spPr>
          <a:xfrm>
            <a:off x="6709893" y="6561165"/>
            <a:ext cx="384649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Alexander Kiselev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0337C4-073E-72B7-D708-985FDEC02F82}"/>
              </a:ext>
            </a:extLst>
          </p:cNvPr>
          <p:cNvSpPr/>
          <p:nvPr userDrawn="1"/>
        </p:nvSpPr>
        <p:spPr>
          <a:xfrm>
            <a:off x="8120269" y="6533723"/>
            <a:ext cx="1083366" cy="294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A7418-5CFD-674F-7E40-8E53F0457523}"/>
              </a:ext>
            </a:extLst>
          </p:cNvPr>
          <p:cNvSpPr txBox="1"/>
          <p:nvPr userDrawn="1"/>
        </p:nvSpPr>
        <p:spPr>
          <a:xfrm>
            <a:off x="6709893" y="6561165"/>
            <a:ext cx="384649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Alexander Kiselev</a:t>
            </a:r>
            <a:endParaRPr lang="en-US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CABC3-7A49-8258-CCC5-3ABFEB31B2B7}"/>
              </a:ext>
            </a:extLst>
          </p:cNvPr>
          <p:cNvSpPr/>
          <p:nvPr userDrawn="1"/>
        </p:nvSpPr>
        <p:spPr>
          <a:xfrm>
            <a:off x="347869" y="6076523"/>
            <a:ext cx="1170829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823096-2EF3-0D3B-F287-A097F3F1E801}"/>
              </a:ext>
            </a:extLst>
          </p:cNvPr>
          <p:cNvSpPr/>
          <p:nvPr userDrawn="1"/>
        </p:nvSpPr>
        <p:spPr>
          <a:xfrm>
            <a:off x="347869" y="6291402"/>
            <a:ext cx="10208514" cy="536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0983C6-6B0D-AB37-7940-8F811A400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107" y="6506730"/>
            <a:ext cx="11788902" cy="3566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2CA4CC-AB3F-2D20-A1E0-ED4BFC5D5AB1}"/>
              </a:ext>
            </a:extLst>
          </p:cNvPr>
          <p:cNvSpPr txBox="1"/>
          <p:nvPr userDrawn="1"/>
        </p:nvSpPr>
        <p:spPr>
          <a:xfrm>
            <a:off x="2545273" y="6613935"/>
            <a:ext cx="8944362" cy="2616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100" dirty="0"/>
              <a:t>Incremental Preliminary Design and Safety Review of the pfRICH, dRICH and hpDIRC             April 1-2, 2025             A. Kiselev</a:t>
            </a:r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A033-55E1-C74F-B532-882DC3676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9BFF1-5A0E-A241-85A6-CEE99AB08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DB579-1CF1-804F-837D-DB8963D8B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C1F84-92A6-044E-A77D-FCE96C0436F9}" type="datetime1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8EE33-5677-7A4C-87FD-B5932CF19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731CE-E5D6-9240-B6E3-C5F7CBE17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4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817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22308"/>
            <a:ext cx="11499925" cy="440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580215"/>
            <a:ext cx="11499925" cy="5460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510468"/>
            <a:ext cx="11499925" cy="0"/>
          </a:xfrm>
          <a:prstGeom prst="line">
            <a:avLst/>
          </a:prstGeom>
          <a:ln w="508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2AFF6D-0928-4D72-853B-80E1EFEDB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D1DF75-2FAB-4E03-98EA-F2E16DB3A424}"/>
              </a:ext>
            </a:extLst>
          </p:cNvPr>
          <p:cNvSpPr txBox="1">
            <a:spLocks/>
          </p:cNvSpPr>
          <p:nvPr userDrawn="1"/>
        </p:nvSpPr>
        <p:spPr>
          <a:xfrm>
            <a:off x="351421" y="6555155"/>
            <a:ext cx="6358472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750"/>
              </a:spcBef>
            </a:pPr>
            <a:r>
              <a:rPr lang="en-US" sz="1100" b="0" i="0" u="none" strike="noStrike" dirty="0">
                <a:solidFill>
                  <a:schemeClr val="tx1"/>
                </a:solidFill>
                <a:effectLst/>
                <a:latin typeface="+mn-lt"/>
              </a:rPr>
              <a:t>Incremental Preliminary Design and Safety Review of the </a:t>
            </a:r>
            <a:r>
              <a:rPr lang="en-US" sz="1100" b="0" i="0" u="none" strike="noStrike" dirty="0" err="1">
                <a:solidFill>
                  <a:schemeClr val="tx1"/>
                </a:solidFill>
                <a:effectLst/>
                <a:latin typeface="+mn-lt"/>
              </a:rPr>
              <a:t>pfRICH</a:t>
            </a:r>
            <a:r>
              <a:rPr lang="en-US" sz="1100" b="0" i="0" u="none" strike="noStrike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100" b="0" i="0" u="none" strike="noStrike" dirty="0" err="1">
                <a:solidFill>
                  <a:schemeClr val="tx1"/>
                </a:solidFill>
                <a:effectLst/>
                <a:latin typeface="+mn-lt"/>
              </a:rPr>
              <a:t>dRICH</a:t>
            </a:r>
            <a:r>
              <a:rPr lang="en-US" sz="1100" b="0" i="0" u="none" strike="noStrike" dirty="0">
                <a:solidFill>
                  <a:schemeClr val="tx1"/>
                </a:solidFill>
                <a:effectLst/>
                <a:latin typeface="+mn-lt"/>
              </a:rPr>
              <a:t> and DIRC, April 1-2, 2025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8BF614-7E7A-93A1-7F04-C59DFC02DF91}"/>
              </a:ext>
            </a:extLst>
          </p:cNvPr>
          <p:cNvCxnSpPr>
            <a:cxnSpLocks/>
          </p:cNvCxnSpPr>
          <p:nvPr userDrawn="1"/>
        </p:nvCxnSpPr>
        <p:spPr>
          <a:xfrm>
            <a:off x="419916" y="6277674"/>
            <a:ext cx="11542588" cy="0"/>
          </a:xfrm>
          <a:prstGeom prst="line">
            <a:avLst/>
          </a:prstGeom>
          <a:ln w="127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D26A1B5-1517-4022-9484-84D783556B3A}"/>
              </a:ext>
            </a:extLst>
          </p:cNvPr>
          <p:cNvSpPr txBox="1"/>
          <p:nvPr userDrawn="1"/>
        </p:nvSpPr>
        <p:spPr>
          <a:xfrm>
            <a:off x="6709893" y="6561165"/>
            <a:ext cx="384649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Name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9" r:id="rId4"/>
    <p:sldLayoutId id="2147483667" r:id="rId5"/>
    <p:sldLayoutId id="2147483670" r:id="rId6"/>
    <p:sldLayoutId id="214748367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6574/attachments/60714/104292/HRPPD-evaluation.v05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hyperlink" Target="https://indico.bnl.gov/event/26574/attachments/60714/104291/hrppd-b-field-studies.v00.no-bt.pdf" TargetMode="Externa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indico.bnl.gov/category/605/" TargetMode="Externa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6843/contributions/103520/attachments/60080/103197/ayk-2025-02-19-pfrich-meeting-sbu-crt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6574/attachments/60714/104289/FY23_PED_SOW_INCOM_LAPPDs.v05_02.specs-only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fnssbu.physics.sunysb.edu/event/265/contributions/922/attachments/261/411/LAPPD%20and%20HRPPD%20update%20EIC%20Workshop%2005-08-2024.ppt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974" y="1526050"/>
            <a:ext cx="10334625" cy="660527"/>
          </a:xfrm>
        </p:spPr>
        <p:txBody>
          <a:bodyPr>
            <a:normAutofit/>
          </a:bodyPr>
          <a:lstStyle/>
          <a:p>
            <a:r>
              <a:rPr lang="en-US" sz="3600" dirty="0"/>
              <a:t>Photosensors for pfRICH and hpDIRC</a:t>
            </a: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C1B2002E-00D6-4CAD-A65D-64D3BAA92F63}"/>
              </a:ext>
            </a:extLst>
          </p:cNvPr>
          <p:cNvSpPr txBox="1">
            <a:spLocks/>
          </p:cNvSpPr>
          <p:nvPr/>
        </p:nvSpPr>
        <p:spPr>
          <a:xfrm>
            <a:off x="528863" y="3125654"/>
            <a:ext cx="5282825" cy="8824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Alexander Kiselev (BNL)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089BC854-B888-4A23-A414-786CF2F4989B}"/>
              </a:ext>
            </a:extLst>
          </p:cNvPr>
          <p:cNvSpPr txBox="1">
            <a:spLocks/>
          </p:cNvSpPr>
          <p:nvPr/>
        </p:nvSpPr>
        <p:spPr>
          <a:xfrm>
            <a:off x="528863" y="3566872"/>
            <a:ext cx="9328847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ePIC pfRICH Detector Subsystem Collaboration Leader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86BF940C-484A-47DD-A144-785578E150B7}"/>
              </a:ext>
            </a:extLst>
          </p:cNvPr>
          <p:cNvSpPr txBox="1">
            <a:spLocks/>
          </p:cNvSpPr>
          <p:nvPr/>
        </p:nvSpPr>
        <p:spPr>
          <a:xfrm>
            <a:off x="528863" y="4258915"/>
            <a:ext cx="5282825" cy="688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Bef>
                <a:spcPts val="750"/>
              </a:spcBef>
              <a:buNone/>
            </a:pPr>
            <a:r>
              <a:rPr lang="en-US" sz="2000" b="0" i="0" u="none" strike="noStrike" dirty="0">
                <a:solidFill>
                  <a:srgbClr val="F9F9F9"/>
                </a:solidFill>
                <a:effectLst/>
              </a:rPr>
              <a:t>Incremental Preliminary Design and Safety Review of the pfRICH, dRICH and hpDIRC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April 1</a:t>
            </a:r>
            <a:r>
              <a:rPr lang="en-US" sz="2000" baseline="30000" dirty="0">
                <a:solidFill>
                  <a:schemeClr val="bg1"/>
                </a:solidFill>
              </a:rPr>
              <a:t>st</a:t>
            </a:r>
            <a:r>
              <a:rPr lang="en-US" sz="2000" dirty="0">
                <a:solidFill>
                  <a:schemeClr val="bg1"/>
                </a:solidFill>
              </a:rPr>
              <a:t> - 2</a:t>
            </a:r>
            <a:r>
              <a:rPr lang="en-US" sz="2000" baseline="30000" dirty="0">
                <a:solidFill>
                  <a:schemeClr val="bg1"/>
                </a:solidFill>
              </a:rPr>
              <a:t>nd</a:t>
            </a:r>
            <a:r>
              <a:rPr lang="en-US" sz="20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cept Detectors…">
            <a:extLst>
              <a:ext uri="{FF2B5EF4-FFF2-40B4-BE49-F238E27FC236}">
                <a16:creationId xmlns:a16="http://schemas.microsoft.com/office/drawing/2014/main" id="{8B81B523-042D-EE58-60D6-48C76629E2E7}"/>
              </a:ext>
            </a:extLst>
          </p:cNvPr>
          <p:cNvSpPr txBox="1">
            <a:spLocks/>
          </p:cNvSpPr>
          <p:nvPr/>
        </p:nvSpPr>
        <p:spPr>
          <a:xfrm>
            <a:off x="253531" y="4994794"/>
            <a:ext cx="11708973" cy="1441815"/>
          </a:xfrm>
          <a:prstGeom prst="rect">
            <a:avLst/>
          </a:prstGeom>
        </p:spPr>
        <p:txBody>
          <a:bodyPr vert="horz" lIns="67733" tIns="67733" rIns="67733" bIns="6773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89055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Newly developed ALD process allows for a high gain at a remarkably low bias voltage</a:t>
            </a:r>
          </a:p>
          <a:p>
            <a:pPr marL="1154806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HRPPD #23: dark rates at mid-10</a:t>
            </a:r>
            <a:r>
              <a:rPr lang="en-US" sz="18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gain are below 1 kHz/cm</a:t>
            </a:r>
            <a:r>
              <a:rPr lang="en-US" sz="18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with afterpulsing on a ~1% level</a:t>
            </a:r>
            <a:endParaRPr lang="en-US" sz="1800" baseline="30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D2A31D-BF67-C5F6-9BD6-8ACFAE2F0D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8811" r="2670" b="6462"/>
          <a:stretch/>
        </p:blipFill>
        <p:spPr>
          <a:xfrm>
            <a:off x="8234338" y="896166"/>
            <a:ext cx="3821030" cy="3629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14049E-630D-7253-B83F-21029E7C43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10020" r="4423" b="5805"/>
          <a:stretch/>
        </p:blipFill>
        <p:spPr>
          <a:xfrm>
            <a:off x="4230127" y="903998"/>
            <a:ext cx="3912040" cy="36823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3407153-6B72-FF0E-72E7-852FC30DE96B}"/>
              </a:ext>
            </a:extLst>
          </p:cNvPr>
          <p:cNvSpPr txBox="1"/>
          <p:nvPr/>
        </p:nvSpPr>
        <p:spPr>
          <a:xfrm>
            <a:off x="4876213" y="3803315"/>
            <a:ext cx="1712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</a:rPr>
              <a:t>Dark Count Rate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6A8C4B-6EBF-CB94-28EE-DBFBA5B99C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8907" r="3260" b="6440"/>
          <a:stretch/>
        </p:blipFill>
        <p:spPr>
          <a:xfrm>
            <a:off x="253395" y="896165"/>
            <a:ext cx="4071965" cy="36291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E3F178F-F085-2310-0EE2-616C7941C663}"/>
              </a:ext>
            </a:extLst>
          </p:cNvPr>
          <p:cNvSpPr txBox="1"/>
          <p:nvPr/>
        </p:nvSpPr>
        <p:spPr>
          <a:xfrm>
            <a:off x="804248" y="3803315"/>
            <a:ext cx="528735" cy="345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</a:rPr>
              <a:t>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30C97B-8460-1AB4-CABA-93282FCC0596}"/>
              </a:ext>
            </a:extLst>
          </p:cNvPr>
          <p:cNvSpPr txBox="1"/>
          <p:nvPr/>
        </p:nvSpPr>
        <p:spPr>
          <a:xfrm>
            <a:off x="10583232" y="3803314"/>
            <a:ext cx="1176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</a:rPr>
              <a:t>afterpulsing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439B84-0325-34B4-19C1-399BC304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DCR, Gain &amp; Afterpulsing from Incom’s Testing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D4C189-159D-C49B-3DFB-3B81C26E624E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A01B6BA8-B2A2-008E-712C-300E29C617EB}"/>
              </a:ext>
            </a:extLst>
          </p:cNvPr>
          <p:cNvSpPr/>
          <p:nvPr/>
        </p:nvSpPr>
        <p:spPr>
          <a:xfrm>
            <a:off x="9543746" y="92356"/>
            <a:ext cx="2545188" cy="31767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Question 3 </a:t>
            </a:r>
          </a:p>
        </p:txBody>
      </p:sp>
    </p:spTree>
    <p:extLst>
      <p:ext uri="{BB962C8B-B14F-4D97-AF65-F5344CB8AC3E}">
        <p14:creationId xmlns:p14="http://schemas.microsoft.com/office/powerpoint/2010/main" val="4178566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0861A2B-7316-9178-5DB0-0CCED28B7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Quantum Efficiency from Incom’s Internal Testing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C53150-D88E-FF18-1E3F-6C7586CD562B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6273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93C5830-40F3-F04E-B2E3-10E6672BA8FF}" type="slidenum">
              <a:rPr lang="en-US" smtClean="0"/>
              <a:pPr algn="r"/>
              <a:t>11</a:t>
            </a:fld>
            <a:endParaRPr lang="e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DF280F-6DBD-AA3B-BBD5-37B00E9D7A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r="3510" b="7676"/>
          <a:stretch/>
        </p:blipFill>
        <p:spPr>
          <a:xfrm>
            <a:off x="329685" y="952746"/>
            <a:ext cx="2956946" cy="18853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6AF294-60B1-75C2-58CC-244374607A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5" r="3056" b="5002"/>
          <a:stretch/>
        </p:blipFill>
        <p:spPr>
          <a:xfrm>
            <a:off x="3349730" y="923503"/>
            <a:ext cx="2961502" cy="1943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539C94-99CF-4A96-6618-A7395426F7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" r="4248" b="5635"/>
          <a:stretch/>
        </p:blipFill>
        <p:spPr>
          <a:xfrm>
            <a:off x="6410746" y="978118"/>
            <a:ext cx="2925088" cy="19228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E219E6-8EEC-A5D5-E7D0-773A202ECC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" r="6690" b="6179"/>
          <a:stretch/>
        </p:blipFill>
        <p:spPr>
          <a:xfrm>
            <a:off x="9335834" y="958225"/>
            <a:ext cx="2836979" cy="194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6E97B-415D-903D-0D59-76FE5880FB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r="4284" b="7311"/>
          <a:stretch/>
        </p:blipFill>
        <p:spPr>
          <a:xfrm>
            <a:off x="242022" y="3037936"/>
            <a:ext cx="2923988" cy="1882813"/>
          </a:xfrm>
          <a:prstGeom prst="rect">
            <a:avLst/>
          </a:prstGeom>
        </p:spPr>
      </p:pic>
      <p:sp>
        <p:nvSpPr>
          <p:cNvPr id="17" name="Concept Detectors…">
            <a:extLst>
              <a:ext uri="{FF2B5EF4-FFF2-40B4-BE49-F238E27FC236}">
                <a16:creationId xmlns:a16="http://schemas.microsoft.com/office/drawing/2014/main" id="{DFDBB31D-E6DA-8D7B-CBD9-0B4083DA6DA5}"/>
              </a:ext>
            </a:extLst>
          </p:cNvPr>
          <p:cNvSpPr txBox="1">
            <a:spLocks/>
          </p:cNvSpPr>
          <p:nvPr/>
        </p:nvSpPr>
        <p:spPr>
          <a:xfrm>
            <a:off x="308392" y="5100114"/>
            <a:ext cx="11864421" cy="1336635"/>
          </a:xfrm>
          <a:prstGeom prst="rect">
            <a:avLst/>
          </a:prstGeom>
        </p:spPr>
        <p:txBody>
          <a:bodyPr vert="horz" lIns="67733" tIns="67733" rIns="67733" bIns="6773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89055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Tiles sealed in vacuum tank #1 are well above 30% (we required 27% min &amp; &gt;30% average)</a:t>
            </a:r>
          </a:p>
          <a:p>
            <a:pPr marL="789055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Uniformity better than expected</a:t>
            </a:r>
          </a:p>
          <a:p>
            <a:pPr marL="789055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Issues with a fraction of tiles produced in tank #2 are understood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7D2F8-2416-AB7C-51FF-BE1C5ECA9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7864" y="2955170"/>
            <a:ext cx="2807970" cy="1965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2D6B97-E14D-137C-BFDB-2858C81DED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0745" y="2955170"/>
            <a:ext cx="3072384" cy="2145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BEC4AA-A4AF-66D9-C7F2-0F671002F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0569" y="3146299"/>
            <a:ext cx="2547643" cy="1484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7A437B-7A40-3621-8809-CD0DE2A1B0A8}"/>
              </a:ext>
            </a:extLst>
          </p:cNvPr>
          <p:cNvSpPr txBox="1"/>
          <p:nvPr/>
        </p:nvSpPr>
        <p:spPr>
          <a:xfrm>
            <a:off x="9515985" y="4679087"/>
            <a:ext cx="2512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Window support structure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84EC3F1B-0DDC-5BAC-88A6-A8180BF91E67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87B7E66C-FF72-C775-2B9A-654E4D73193B}"/>
              </a:ext>
            </a:extLst>
          </p:cNvPr>
          <p:cNvSpPr/>
          <p:nvPr/>
        </p:nvSpPr>
        <p:spPr>
          <a:xfrm>
            <a:off x="9543746" y="92356"/>
            <a:ext cx="2545188" cy="31767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Question 3 </a:t>
            </a:r>
          </a:p>
        </p:txBody>
      </p:sp>
    </p:spTree>
    <p:extLst>
      <p:ext uri="{BB962C8B-B14F-4D97-AF65-F5344CB8AC3E}">
        <p14:creationId xmlns:p14="http://schemas.microsoft.com/office/powerpoint/2010/main" val="238203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cept Detectors…">
            <a:extLst>
              <a:ext uri="{FF2B5EF4-FFF2-40B4-BE49-F238E27FC236}">
                <a16:creationId xmlns:a16="http://schemas.microsoft.com/office/drawing/2014/main" id="{E2A9737B-A6B9-498D-97F4-E9B70E01CDE7}"/>
              </a:ext>
            </a:extLst>
          </p:cNvPr>
          <p:cNvSpPr txBox="1">
            <a:spLocks/>
          </p:cNvSpPr>
          <p:nvPr/>
        </p:nvSpPr>
        <p:spPr>
          <a:xfrm>
            <a:off x="265151" y="895406"/>
            <a:ext cx="10993581" cy="4341614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Primary QA at JLab</a:t>
            </a:r>
          </a:p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More systematic active area scans (including picosecond timing) at BNL</a:t>
            </a:r>
          </a:p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Magnetic field resilience studies at BNL in April 2025 and possibly later at INFN </a:t>
            </a:r>
            <a:endParaRPr lang="en-US" sz="2200" i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7532" marR="41274" indent="-317484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Staffed by BNL, Incom, USC, INFN Trieste / Genova</a:t>
            </a:r>
          </a:p>
          <a:p>
            <a:pPr marL="957532" marR="41274" indent="-317484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Main objective: gain and timing performance recovery in a “typical” pfRICH and hpDIRC B-field</a:t>
            </a:r>
          </a:p>
          <a:p>
            <a:pPr marL="982948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Aging studies at JLab / BNL / INFN Trieste</a:t>
            </a:r>
          </a:p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Side by side Photek Auratek &amp; Incom HRPPD comparison in Glasgow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5FE33-ACE4-E5EC-B043-58EFFF28F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HRPPD Evaluation by EIC Groups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B5AFA38-0AFB-1C1D-CF04-D875784672BE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D9E901-B0D1-6A9D-8D2D-2C41604E7427}"/>
              </a:ext>
            </a:extLst>
          </p:cNvPr>
          <p:cNvSpPr/>
          <p:nvPr/>
        </p:nvSpPr>
        <p:spPr>
          <a:xfrm>
            <a:off x="9543746" y="92356"/>
            <a:ext cx="2545188" cy="31767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Question 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C839EC-9CC0-523C-EE87-B0C8EB6C4F83}"/>
              </a:ext>
            </a:extLst>
          </p:cNvPr>
          <p:cNvSpPr txBox="1"/>
          <p:nvPr/>
        </p:nvSpPr>
        <p:spPr>
          <a:xfrm>
            <a:off x="6411407" y="695351"/>
            <a:ext cx="5642891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>
                <a:hlinkClick r:id="rId3"/>
              </a:rPr>
              <a:t>Link to HRPPD evaluation procedure document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0351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549E03-80F4-2E85-4979-392B9A11D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HRPPD Test Stands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C53150-D88E-FF18-1E3F-6C7586CD562B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6273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93C5830-40F3-F04E-B2E3-10E6672BA8FF}" type="slidenum">
              <a:rPr lang="en-US" smtClean="0"/>
              <a:pPr algn="r"/>
              <a:t>13</a:t>
            </a:fld>
            <a:endParaRPr lang="en"/>
          </a:p>
        </p:txBody>
      </p:sp>
      <p:sp>
        <p:nvSpPr>
          <p:cNvPr id="29" name="Concept Detectors…">
            <a:extLst>
              <a:ext uri="{FF2B5EF4-FFF2-40B4-BE49-F238E27FC236}">
                <a16:creationId xmlns:a16="http://schemas.microsoft.com/office/drawing/2014/main" id="{C68CE39A-7841-3D0D-78E1-AED8FE406CB2}"/>
              </a:ext>
            </a:extLst>
          </p:cNvPr>
          <p:cNvSpPr txBox="1">
            <a:spLocks/>
          </p:cNvSpPr>
          <p:nvPr/>
        </p:nvSpPr>
        <p:spPr>
          <a:xfrm>
            <a:off x="824405" y="4372938"/>
            <a:ext cx="10671463" cy="1839307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Three fully functional QA / test stations available at JLab / BNL &amp; INFN Trieste</a:t>
            </a:r>
          </a:p>
          <a:p>
            <a:pPr marL="89152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See previous slide for a distribution of responsibilities </a:t>
            </a:r>
          </a:p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There is also an MCP-PMT / HRPPD test stand at Glasgow …</a:t>
            </a:r>
          </a:p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... and a clone of BNL old HRPPD setup at Yale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8BC23-57CF-1395-F164-1637625EA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74" y="883980"/>
            <a:ext cx="3356009" cy="31997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6604910-1242-8F6E-3AD9-5282CF24739F}"/>
              </a:ext>
            </a:extLst>
          </p:cNvPr>
          <p:cNvSpPr txBox="1"/>
          <p:nvPr/>
        </p:nvSpPr>
        <p:spPr>
          <a:xfrm>
            <a:off x="563474" y="3622113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JLab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8F7DD7-20F1-0E9A-5C21-1DA3A0E5F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271" y="883978"/>
            <a:ext cx="4263732" cy="31997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0B52930-6C78-D926-18C8-3DCCE2AFECBD}"/>
              </a:ext>
            </a:extLst>
          </p:cNvPr>
          <p:cNvSpPr txBox="1"/>
          <p:nvPr/>
        </p:nvSpPr>
        <p:spPr>
          <a:xfrm>
            <a:off x="4150141" y="3585133"/>
            <a:ext cx="1624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INFN Trieste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25B60-A649-A206-7034-4B14AD142C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400791" y="883978"/>
            <a:ext cx="3357637" cy="31997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66742E6-366B-D057-8803-968C253F1D0E}"/>
              </a:ext>
            </a:extLst>
          </p:cNvPr>
          <p:cNvSpPr txBox="1"/>
          <p:nvPr/>
        </p:nvSpPr>
        <p:spPr>
          <a:xfrm>
            <a:off x="8414588" y="3574257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BNL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1442457-3E81-8D25-AE08-451399E29DEF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C5E00AA5-A0ED-9789-E04B-15B8CF791684}"/>
              </a:ext>
            </a:extLst>
          </p:cNvPr>
          <p:cNvSpPr/>
          <p:nvPr/>
        </p:nvSpPr>
        <p:spPr>
          <a:xfrm>
            <a:off x="9543746" y="92356"/>
            <a:ext cx="2545188" cy="31767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Question 2 </a:t>
            </a:r>
          </a:p>
        </p:txBody>
      </p:sp>
    </p:spTree>
    <p:extLst>
      <p:ext uri="{BB962C8B-B14F-4D97-AF65-F5344CB8AC3E}">
        <p14:creationId xmlns:p14="http://schemas.microsoft.com/office/powerpoint/2010/main" val="3886413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F0D2C-4711-CC17-5A91-336C00F48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15" y="698392"/>
            <a:ext cx="3554471" cy="3608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9CDE7D-3597-A6BB-CBFE-EF9446D1B20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113476" y="698392"/>
            <a:ext cx="3767803" cy="3608865"/>
          </a:xfrm>
          <a:prstGeom prst="rect">
            <a:avLst/>
          </a:prstGeom>
        </p:spPr>
      </p:pic>
      <p:sp>
        <p:nvSpPr>
          <p:cNvPr id="10" name="Concept Detectors…">
            <a:extLst>
              <a:ext uri="{FF2B5EF4-FFF2-40B4-BE49-F238E27FC236}">
                <a16:creationId xmlns:a16="http://schemas.microsoft.com/office/drawing/2014/main" id="{CBFF558B-D3E5-C0E8-E74E-0A2B3BBDB00E}"/>
              </a:ext>
            </a:extLst>
          </p:cNvPr>
          <p:cNvSpPr txBox="1">
            <a:spLocks/>
          </p:cNvSpPr>
          <p:nvPr/>
        </p:nvSpPr>
        <p:spPr>
          <a:xfrm>
            <a:off x="495539" y="4843963"/>
            <a:ext cx="11783666" cy="1823433"/>
          </a:xfrm>
          <a:prstGeom prst="rect">
            <a:avLst/>
          </a:prstGeom>
        </p:spPr>
        <p:txBody>
          <a:bodyPr vert="horz" lIns="67733" tIns="67733" rIns="67733" bIns="6773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89055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Several HRPPDs showed issues with falling off HV pins and mechanical screws </a:t>
            </a:r>
          </a:p>
          <a:p>
            <a:pPr marL="1154806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Those were promptly fixed by Incom</a:t>
            </a:r>
          </a:p>
          <a:p>
            <a:pPr marL="789055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Solutions for a “final EIC HRPPD design” are being developed </a:t>
            </a:r>
          </a:p>
          <a:p>
            <a:pPr marL="1154806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Remove HV pins; embed screws into the ceramic anode body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DA480F-3AFE-8437-0292-2E308E2DE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525" y="698391"/>
            <a:ext cx="3914928" cy="35750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86DCCC-9C4E-320D-4D79-E408D3ED2DF3}"/>
              </a:ext>
            </a:extLst>
          </p:cNvPr>
          <p:cNvSpPr txBox="1"/>
          <p:nvPr/>
        </p:nvSpPr>
        <p:spPr>
          <a:xfrm>
            <a:off x="1954722" y="4303988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 of failed HV pins and screws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69E058-3322-BA99-D639-EA419E0B53AC}"/>
              </a:ext>
            </a:extLst>
          </p:cNvPr>
          <p:cNvSpPr txBox="1"/>
          <p:nvPr/>
        </p:nvSpPr>
        <p:spPr>
          <a:xfrm>
            <a:off x="8863054" y="4303988"/>
            <a:ext cx="245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present fix by Incom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E2CE45-A8CA-27E6-D0E7-D7BA433C9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Highlights from Initial QA Process at JLab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4C59A1D-4AAD-BB9C-B8AF-5AC0E996DD44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25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F37D4C-501C-26E9-F61A-F9A9A0C2F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Quantum Efficiency Measurements at BNL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C53150-D88E-FF18-1E3F-6C7586CD562B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03910" y="61179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93C5830-40F3-F04E-B2E3-10E6672BA8FF}" type="slidenum">
              <a:rPr lang="en-US" smtClean="0"/>
              <a:pPr algn="r"/>
              <a:t>15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F1F2A-0DCC-E9F3-E8B8-5A97B5283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16"/>
          <a:stretch/>
        </p:blipFill>
        <p:spPr>
          <a:xfrm>
            <a:off x="318795" y="906959"/>
            <a:ext cx="4040177" cy="2559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56F664-3C88-8C6F-CF06-05A7370475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03"/>
          <a:stretch/>
        </p:blipFill>
        <p:spPr>
          <a:xfrm>
            <a:off x="4346985" y="951700"/>
            <a:ext cx="4040177" cy="25009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EB241C-B447-78FB-231C-24D69103D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04" y="3746524"/>
            <a:ext cx="3652173" cy="24613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F0B05F-5445-2171-80B8-2AC8BF199C1C}"/>
              </a:ext>
            </a:extLst>
          </p:cNvPr>
          <p:cNvSpPr txBox="1"/>
          <p:nvPr/>
        </p:nvSpPr>
        <p:spPr>
          <a:xfrm>
            <a:off x="872526" y="6261382"/>
            <a:ext cx="2477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</a:rPr>
              <a:t>HRPPD 16 (sealing tank #1)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F44A8F-0EB4-B2C3-7C3A-FFC7121C29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312"/>
          <a:stretch/>
        </p:blipFill>
        <p:spPr>
          <a:xfrm>
            <a:off x="4408417" y="3746524"/>
            <a:ext cx="3652175" cy="24613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5B8028-B169-1840-824B-D4330AF05ECA}"/>
              </a:ext>
            </a:extLst>
          </p:cNvPr>
          <p:cNvSpPr txBox="1"/>
          <p:nvPr/>
        </p:nvSpPr>
        <p:spPr>
          <a:xfrm>
            <a:off x="4973143" y="6261382"/>
            <a:ext cx="2431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</a:rPr>
              <a:t>HRPPD 23 (sealing tank #2)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AD7EE7-A662-A62D-30E2-390B160EE88B}"/>
              </a:ext>
            </a:extLst>
          </p:cNvPr>
          <p:cNvSpPr txBox="1"/>
          <p:nvPr/>
        </p:nvSpPr>
        <p:spPr>
          <a:xfrm>
            <a:off x="3109926" y="556879"/>
            <a:ext cx="3752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2D surface scans @ 365 nm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1FA1EF-EC63-11FB-586C-D7EF66B621C7}"/>
              </a:ext>
            </a:extLst>
          </p:cNvPr>
          <p:cNvSpPr txBox="1"/>
          <p:nvPr/>
        </p:nvSpPr>
        <p:spPr>
          <a:xfrm>
            <a:off x="1933167" y="3389216"/>
            <a:ext cx="5758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QE(</a:t>
            </a:r>
            <a:r>
              <a:rPr lang="en-US" sz="2200" dirty="0">
                <a:latin typeface="Symbol" pitchFamily="2" charset="2"/>
              </a:rPr>
              <a:t>l</a:t>
            </a:r>
            <a:r>
              <a:rPr lang="en-US" sz="2200" dirty="0"/>
              <a:t>) measurements with a monochromator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6294AA6-7025-E9A7-26A1-2BF50E2AFC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6987" y="3686632"/>
            <a:ext cx="3515135" cy="258116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C7511E2-BFC6-05AB-92E3-993E7C84BD49}"/>
              </a:ext>
            </a:extLst>
          </p:cNvPr>
          <p:cNvSpPr txBox="1"/>
          <p:nvPr/>
        </p:nvSpPr>
        <p:spPr>
          <a:xfrm>
            <a:off x="8926950" y="6242510"/>
            <a:ext cx="2743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HRPPD 23 / HRPPD 16 QE ratio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B6D1D926-E9BB-31C4-942B-1FEF4D498105}"/>
              </a:ext>
            </a:extLst>
          </p:cNvPr>
          <p:cNvSpPr/>
          <p:nvPr/>
        </p:nvSpPr>
        <p:spPr>
          <a:xfrm>
            <a:off x="8096051" y="4791946"/>
            <a:ext cx="485475" cy="370531"/>
          </a:xfrm>
          <a:prstGeom prst="rightArrow">
            <a:avLst/>
          </a:prstGeom>
          <a:solidFill>
            <a:srgbClr val="92D050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Concept Detectors…">
            <a:extLst>
              <a:ext uri="{FF2B5EF4-FFF2-40B4-BE49-F238E27FC236}">
                <a16:creationId xmlns:a16="http://schemas.microsoft.com/office/drawing/2014/main" id="{68365A66-2FF1-6A46-4E9D-E0C173FFF06B}"/>
              </a:ext>
            </a:extLst>
          </p:cNvPr>
          <p:cNvSpPr txBox="1">
            <a:spLocks/>
          </p:cNvSpPr>
          <p:nvPr/>
        </p:nvSpPr>
        <p:spPr>
          <a:xfrm>
            <a:off x="8690653" y="906959"/>
            <a:ext cx="3367801" cy="2708313"/>
          </a:xfrm>
          <a:prstGeom prst="rect">
            <a:avLst/>
          </a:prstGeom>
        </p:spPr>
        <p:txBody>
          <a:bodyPr vert="horz" lIns="67733" tIns="67733" rIns="67733" bIns="6773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1387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Pretty uniform across the active area </a:t>
            </a:r>
          </a:p>
          <a:p>
            <a:pPr marL="301387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Origin of non-uniformity is well understood</a:t>
            </a:r>
          </a:p>
          <a:p>
            <a:pPr marL="301387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All HRPPDs sealed in tank #1 have peak QE way above 30%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15DC665-49EA-0D12-45B9-03E7D3517394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2374AF-0545-C3D7-9670-5D85A6CE1541}"/>
              </a:ext>
            </a:extLst>
          </p:cNvPr>
          <p:cNvSpPr/>
          <p:nvPr/>
        </p:nvSpPr>
        <p:spPr>
          <a:xfrm>
            <a:off x="9543746" y="92356"/>
            <a:ext cx="2545188" cy="31767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Question 3 </a:t>
            </a:r>
          </a:p>
        </p:txBody>
      </p:sp>
    </p:spTree>
    <p:extLst>
      <p:ext uri="{BB962C8B-B14F-4D97-AF65-F5344CB8AC3E}">
        <p14:creationId xmlns:p14="http://schemas.microsoft.com/office/powerpoint/2010/main" val="353270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8693B8-86D7-17EC-7C05-108C0C051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36" y="817104"/>
            <a:ext cx="4916925" cy="3354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88AAE-D447-8D3D-D2B7-DCF2C865E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722" y="828813"/>
            <a:ext cx="4916925" cy="3343509"/>
          </a:xfrm>
          <a:prstGeom prst="rect">
            <a:avLst/>
          </a:prstGeom>
        </p:spPr>
      </p:pic>
      <p:sp>
        <p:nvSpPr>
          <p:cNvPr id="4" name="Concept Detectors…">
            <a:extLst>
              <a:ext uri="{FF2B5EF4-FFF2-40B4-BE49-F238E27FC236}">
                <a16:creationId xmlns:a16="http://schemas.microsoft.com/office/drawing/2014/main" id="{DE0884D6-538D-8656-503D-8D8D5D19B76F}"/>
              </a:ext>
            </a:extLst>
          </p:cNvPr>
          <p:cNvSpPr txBox="1">
            <a:spLocks/>
          </p:cNvSpPr>
          <p:nvPr/>
        </p:nvSpPr>
        <p:spPr>
          <a:xfrm>
            <a:off x="609399" y="4654095"/>
            <a:ext cx="11022645" cy="956735"/>
          </a:xfrm>
          <a:prstGeom prst="rect">
            <a:avLst/>
          </a:prstGeom>
        </p:spPr>
        <p:txBody>
          <a:bodyPr vert="horz" lIns="67733" tIns="67733" rIns="67733" bIns="6773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8643" marR="55031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Data extracted from QE scans</a:t>
            </a:r>
          </a:p>
          <a:p>
            <a:pPr marL="708643" marR="55031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~104 mm in both projections, as expected [anode pixellation: 32x 3.25mm]</a:t>
            </a:r>
          </a:p>
          <a:p>
            <a:pPr marL="982963" marR="55031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The actual high PDE area with a sufficiently high gain will be somewhat smaller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077722-B278-F831-3EBB-99524F74E03C}"/>
              </a:ext>
            </a:extLst>
          </p:cNvPr>
          <p:cNvSpPr txBox="1"/>
          <p:nvPr/>
        </p:nvSpPr>
        <p:spPr>
          <a:xfrm>
            <a:off x="2772745" y="4083827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X-coordinate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E1627D-5DF4-86D0-4E4C-75DBFC6E1AB3}"/>
              </a:ext>
            </a:extLst>
          </p:cNvPr>
          <p:cNvSpPr txBox="1"/>
          <p:nvPr/>
        </p:nvSpPr>
        <p:spPr>
          <a:xfrm>
            <a:off x="8213204" y="4083826"/>
            <a:ext cx="1615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Y-coordinate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5853C0-F43F-4457-CF91-E89206462DF0}"/>
              </a:ext>
            </a:extLst>
          </p:cNvPr>
          <p:cNvSpPr txBox="1"/>
          <p:nvPr/>
        </p:nvSpPr>
        <p:spPr>
          <a:xfrm>
            <a:off x="1704786" y="5944897"/>
            <a:ext cx="992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Overall impression: QE is high enough &amp; Incom’s data confirmed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66FC0-DD91-AB8C-E984-78CA964C8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22308"/>
            <a:ext cx="11729421" cy="440715"/>
          </a:xfrm>
        </p:spPr>
        <p:txBody>
          <a:bodyPr>
            <a:normAutofit fontScale="90000"/>
          </a:bodyPr>
          <a:lstStyle/>
          <a:p>
            <a:r>
              <a:rPr lang="en-US" dirty="0"/>
              <a:t>Active Area Evaluation at BNL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B7907F5-AD15-6532-B8F8-D71DE893F68A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128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4B5EB09-A026-631C-7633-B4D814CFC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Elmo 780 Femtosecond Laser System at BNL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D1EAC1-3A9C-9164-FA1B-EA591BA454A3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6273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17</a:t>
            </a:fld>
            <a:endParaRPr lang="en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5B12696-2DE7-8E98-6841-9D7B4A3A64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0086" y="820955"/>
            <a:ext cx="11533728" cy="50464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9640BA-4883-7A6F-ACFB-9F9B2394EEFE}"/>
              </a:ext>
            </a:extLst>
          </p:cNvPr>
          <p:cNvSpPr/>
          <p:nvPr/>
        </p:nvSpPr>
        <p:spPr>
          <a:xfrm>
            <a:off x="4564050" y="2767583"/>
            <a:ext cx="885775" cy="562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7E3AB6-002F-C90A-A6E5-5F3FDB70E4AC}"/>
              </a:ext>
            </a:extLst>
          </p:cNvPr>
          <p:cNvSpPr/>
          <p:nvPr/>
        </p:nvSpPr>
        <p:spPr>
          <a:xfrm>
            <a:off x="4883870" y="3876914"/>
            <a:ext cx="885775" cy="562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B9296D-701D-7E1B-AD5E-C1622036381C}"/>
              </a:ext>
            </a:extLst>
          </p:cNvPr>
          <p:cNvSpPr txBox="1"/>
          <p:nvPr/>
        </p:nvSpPr>
        <p:spPr>
          <a:xfrm>
            <a:off x="4525822" y="3016236"/>
            <a:ext cx="763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HRPPD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6E13D-2660-B1C9-B039-B67CEC85378F}"/>
              </a:ext>
            </a:extLst>
          </p:cNvPr>
          <p:cNvSpPr/>
          <p:nvPr/>
        </p:nvSpPr>
        <p:spPr>
          <a:xfrm>
            <a:off x="5326757" y="5655265"/>
            <a:ext cx="885775" cy="562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552AB8-C325-3175-CEAC-8F8C24F7E82F}"/>
              </a:ext>
            </a:extLst>
          </p:cNvPr>
          <p:cNvSpPr txBox="1"/>
          <p:nvPr/>
        </p:nvSpPr>
        <p:spPr>
          <a:xfrm>
            <a:off x="5513937" y="5164992"/>
            <a:ext cx="64158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solidFill>
                  <a:srgbClr val="C00000"/>
                </a:solidFill>
              </a:rPr>
              <a:t>Scope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13399-D54B-E531-FCDB-A236D35B0A91}"/>
              </a:ext>
            </a:extLst>
          </p:cNvPr>
          <p:cNvSpPr txBox="1"/>
          <p:nvPr/>
        </p:nvSpPr>
        <p:spPr>
          <a:xfrm>
            <a:off x="2095877" y="5949084"/>
            <a:ext cx="8889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We make use of a very low intensity 3</a:t>
            </a:r>
            <a:r>
              <a:rPr lang="en-US" sz="2400" b="1" baseline="30000" dirty="0">
                <a:solidFill>
                  <a:srgbClr val="00B050"/>
                </a:solidFill>
              </a:rPr>
              <a:t>rd</a:t>
            </a:r>
            <a:r>
              <a:rPr lang="en-US" sz="2400" b="1" dirty="0">
                <a:solidFill>
                  <a:srgbClr val="00B050"/>
                </a:solidFill>
              </a:rPr>
              <a:t> harmonic @ 390 nm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F00A428-FB96-007C-7BD0-27D80148B8B9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817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58063404-516F-8947-4F34-BDBE42E93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cept Detectors…">
            <a:extLst>
              <a:ext uri="{FF2B5EF4-FFF2-40B4-BE49-F238E27FC236}">
                <a16:creationId xmlns:a16="http://schemas.microsoft.com/office/drawing/2014/main" id="{47D4561F-C803-633F-638E-966BA3577DA7}"/>
              </a:ext>
            </a:extLst>
          </p:cNvPr>
          <p:cNvSpPr txBox="1">
            <a:spLocks/>
          </p:cNvSpPr>
          <p:nvPr/>
        </p:nvSpPr>
        <p:spPr>
          <a:xfrm>
            <a:off x="504224" y="707552"/>
            <a:ext cx="11463183" cy="2181759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41274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en-US" sz="2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beam focused on a single HRPPD pad center; intensity tuned down to &gt;95% empty events</a:t>
            </a:r>
          </a:p>
          <a:p>
            <a:pPr marR="41274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HRPPD signal used for triggering (5 mV effective threshold)</a:t>
            </a:r>
          </a:p>
          <a:p>
            <a:pPr marL="591797" marR="41274" indent="-317484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To increase data taking efficiency</a:t>
            </a:r>
          </a:p>
          <a:p>
            <a:pPr marR="41274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Signal waveform data taken with a Tektronix MSO66B scope (50 GS/s, 8 GHz ABW) </a:t>
            </a:r>
          </a:p>
          <a:p>
            <a:pPr marL="591797" marR="41274" indent="-317484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Leading edge fits [10% .. 90%] performed offline; </a:t>
            </a:r>
            <a:r>
              <a:rPr lang="en-US" sz="18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 pitchFamily="2" charset="2"/>
                <a:cs typeface="Arial" panose="020B0604020202020204" pitchFamily="34" charset="0"/>
              </a:rPr>
              <a:t>D</a:t>
            </a:r>
            <a:r>
              <a:rPr lang="en-US" sz="18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67" baseline="-25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HRPPD </a:t>
            </a:r>
            <a:r>
              <a:rPr lang="en-US" sz="18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- t</a:t>
            </a:r>
            <a:r>
              <a:rPr lang="en-US" sz="1867" baseline="-25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FastPD</a:t>
            </a:r>
            <a:r>
              <a:rPr lang="en-US" sz="18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is a plotted quantity</a:t>
            </a:r>
            <a:endParaRPr lang="en-US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13" marR="41274" indent="0">
              <a:buClr>
                <a:schemeClr val="tx1"/>
              </a:buClr>
              <a:buSzPct val="100000"/>
              <a:buNone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6D623A-4119-44D5-FF36-E744A41FF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Photon Timing Resolution Using Elmo Laser</a:t>
            </a:r>
          </a:p>
        </p:txBody>
      </p:sp>
      <p:pic>
        <p:nvPicPr>
          <p:cNvPr id="3" name="Picture 2" descr="A graph with blue dots&#10;&#10;Description automatically generated">
            <a:extLst>
              <a:ext uri="{FF2B5EF4-FFF2-40B4-BE49-F238E27FC236}">
                <a16:creationId xmlns:a16="http://schemas.microsoft.com/office/drawing/2014/main" id="{94E1B4D5-94AC-B2BE-7A62-74CD4D9F2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39" y="2926020"/>
            <a:ext cx="5388015" cy="3200400"/>
          </a:xfrm>
          <a:prstGeom prst="rect">
            <a:avLst/>
          </a:prstGeom>
          <a:ln w="3175">
            <a:solidFill>
              <a:schemeClr val="accent1">
                <a:shade val="1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366F6E-F63E-DCE5-3E97-38C9C31781E2}"/>
              </a:ext>
            </a:extLst>
          </p:cNvPr>
          <p:cNvSpPr txBox="1"/>
          <p:nvPr/>
        </p:nvSpPr>
        <p:spPr>
          <a:xfrm>
            <a:off x="2826719" y="4167825"/>
            <a:ext cx="1775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Symbol" pitchFamily="2" charset="2"/>
              </a:rPr>
              <a:t>s</a:t>
            </a:r>
            <a:r>
              <a:rPr lang="en-US" sz="1600" dirty="0">
                <a:solidFill>
                  <a:srgbClr val="FF0000"/>
                </a:solidFill>
              </a:rPr>
              <a:t> ~ 20 ps core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distribution width;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RMS &lt; 75 ps</a:t>
            </a:r>
          </a:p>
        </p:txBody>
      </p:sp>
      <p:pic>
        <p:nvPicPr>
          <p:cNvPr id="4" name="Picture 3" descr="A graph with blue squares&#10;&#10;Description automatically generated">
            <a:extLst>
              <a:ext uri="{FF2B5EF4-FFF2-40B4-BE49-F238E27FC236}">
                <a16:creationId xmlns:a16="http://schemas.microsoft.com/office/drawing/2014/main" id="{0E307B29-2939-E112-7097-683B5018B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541" y="2926021"/>
            <a:ext cx="5388016" cy="3200400"/>
          </a:xfrm>
          <a:prstGeom prst="rect">
            <a:avLst/>
          </a:prstGeom>
          <a:ln w="6350">
            <a:solidFill>
              <a:schemeClr val="accent1">
                <a:shade val="15000"/>
              </a:schemeClr>
            </a:solidFill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7E1085-860C-8E72-25FD-5AEBEC0D6CBF}"/>
              </a:ext>
            </a:extLst>
          </p:cNvPr>
          <p:cNvCxnSpPr>
            <a:cxnSpLocks/>
          </p:cNvCxnSpPr>
          <p:nvPr/>
        </p:nvCxnSpPr>
        <p:spPr>
          <a:xfrm>
            <a:off x="6848065" y="4342618"/>
            <a:ext cx="4306463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CAD0923-8CE5-B2A1-9AF1-4D6D1AF2396C}"/>
              </a:ext>
            </a:extLst>
          </p:cNvPr>
          <p:cNvSpPr txBox="1"/>
          <p:nvPr/>
        </p:nvSpPr>
        <p:spPr>
          <a:xfrm>
            <a:off x="6951760" y="3973286"/>
            <a:ext cx="1004583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~15 ps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77C5FDE-1528-5855-29EB-A58924B3B882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4A574835-03D2-E027-1534-96619203EE49}"/>
              </a:ext>
            </a:extLst>
          </p:cNvPr>
          <p:cNvSpPr/>
          <p:nvPr/>
        </p:nvSpPr>
        <p:spPr>
          <a:xfrm>
            <a:off x="9647656" y="92356"/>
            <a:ext cx="2545188" cy="31767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Question 3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8FBDC3-AF50-444E-EE85-2A47C6549F0C}"/>
              </a:ext>
            </a:extLst>
          </p:cNvPr>
          <p:cNvCxnSpPr>
            <a:cxnSpLocks/>
          </p:cNvCxnSpPr>
          <p:nvPr/>
        </p:nvCxnSpPr>
        <p:spPr>
          <a:xfrm flipH="1">
            <a:off x="8402589" y="3513532"/>
            <a:ext cx="598707" cy="330026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10BE0A4-D3D3-D52C-35BD-BD2E26F7C42E}"/>
              </a:ext>
            </a:extLst>
          </p:cNvPr>
          <p:cNvSpPr txBox="1"/>
          <p:nvPr/>
        </p:nvSpPr>
        <p:spPr>
          <a:xfrm>
            <a:off x="9001296" y="3322933"/>
            <a:ext cx="2313454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dirty="0">
                <a:solidFill>
                  <a:srgbClr val="92D050"/>
                </a:solidFill>
              </a:rPr>
              <a:t>point shown on the left plot</a:t>
            </a:r>
          </a:p>
        </p:txBody>
      </p:sp>
    </p:spTree>
    <p:extLst>
      <p:ext uri="{BB962C8B-B14F-4D97-AF65-F5344CB8AC3E}">
        <p14:creationId xmlns:p14="http://schemas.microsoft.com/office/powerpoint/2010/main" val="4103970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8C5AF224-6AFC-854E-89C8-F3B49BAEC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cept Detectors…">
            <a:extLst>
              <a:ext uri="{FF2B5EF4-FFF2-40B4-BE49-F238E27FC236}">
                <a16:creationId xmlns:a16="http://schemas.microsoft.com/office/drawing/2014/main" id="{91DDACC5-618A-148F-F8D3-6471AA3A922F}"/>
              </a:ext>
            </a:extLst>
          </p:cNvPr>
          <p:cNvSpPr txBox="1">
            <a:spLocks/>
          </p:cNvSpPr>
          <p:nvPr/>
        </p:nvSpPr>
        <p:spPr>
          <a:xfrm>
            <a:off x="6212540" y="1514019"/>
            <a:ext cx="5749963" cy="872424"/>
          </a:xfrm>
          <a:prstGeom prst="rect">
            <a:avLst/>
          </a:prstGeom>
        </p:spPr>
        <p:txBody>
          <a:bodyPr vert="horz" lIns="67733" tIns="67733" rIns="67733" bIns="6773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3419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133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All optical components received</a:t>
            </a:r>
          </a:p>
          <a:p>
            <a:pPr marL="853419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133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Mechanical setup in being finalized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AF6DF7-7BF0-C00E-93ED-D11B8AB09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358" y="3399897"/>
            <a:ext cx="4128591" cy="2716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314F53-587F-361D-042F-A762347A6C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3525"/>
          <a:stretch/>
        </p:blipFill>
        <p:spPr>
          <a:xfrm>
            <a:off x="990318" y="604980"/>
            <a:ext cx="4758298" cy="2690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58C736-C4A2-16B1-A8D1-88D0573DCD44}"/>
              </a:ext>
            </a:extLst>
          </p:cNvPr>
          <p:cNvSpPr txBox="1"/>
          <p:nvPr/>
        </p:nvSpPr>
        <p:spPr>
          <a:xfrm>
            <a:off x="1306723" y="3295482"/>
            <a:ext cx="4125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 type 18D72 2.2 Tesla dipole with a 6” gap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2A8C72-03B8-6BCA-979A-55DEE1016E5F}"/>
              </a:ext>
            </a:extLst>
          </p:cNvPr>
          <p:cNvSpPr txBox="1"/>
          <p:nvPr/>
        </p:nvSpPr>
        <p:spPr>
          <a:xfrm>
            <a:off x="8984378" y="6269957"/>
            <a:ext cx="1760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Dark “box” setup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7E320-6A0A-5608-482E-FB0C03254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B-field Studies at BNL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411016D-53EC-F2F0-7254-A86651E03256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82CC3-8A0B-982B-3E76-F85F1BD0931E}"/>
              </a:ext>
            </a:extLst>
          </p:cNvPr>
          <p:cNvSpPr txBox="1"/>
          <p:nvPr/>
        </p:nvSpPr>
        <p:spPr>
          <a:xfrm>
            <a:off x="6355243" y="2630587"/>
            <a:ext cx="56580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Planned for the second half of April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58FC0F-663F-E477-386B-005D202F656B}"/>
              </a:ext>
            </a:extLst>
          </p:cNvPr>
          <p:cNvSpPr txBox="1"/>
          <p:nvPr/>
        </p:nvSpPr>
        <p:spPr>
          <a:xfrm>
            <a:off x="7942448" y="832222"/>
            <a:ext cx="368883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>
                <a:hlinkClick r:id="rId5"/>
              </a:rPr>
              <a:t>Link to a B-field study proposal</a:t>
            </a:r>
            <a:endParaRPr lang="en-US" sz="2000" dirty="0"/>
          </a:p>
        </p:txBody>
      </p:sp>
      <p:pic>
        <p:nvPicPr>
          <p:cNvPr id="14" name="Picture 1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CC3A7BD7-4BC2-E141-736C-CE4E7F9CF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51" y="3741830"/>
            <a:ext cx="7041695" cy="26063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9D4761-17F9-7F9A-8238-191B68EA9302}"/>
              </a:ext>
            </a:extLst>
          </p:cNvPr>
          <p:cNvSpPr txBox="1"/>
          <p:nvPr/>
        </p:nvSpPr>
        <p:spPr>
          <a:xfrm>
            <a:off x="2412832" y="6269957"/>
            <a:ext cx="3169457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600" dirty="0"/>
              <a:t>ePIC MARCO solenoid field map</a:t>
            </a:r>
          </a:p>
        </p:txBody>
      </p:sp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739919EF-1DAC-EE30-9E87-1765E35444D6}"/>
              </a:ext>
            </a:extLst>
          </p:cNvPr>
          <p:cNvSpPr/>
          <p:nvPr/>
        </p:nvSpPr>
        <p:spPr>
          <a:xfrm>
            <a:off x="9434945" y="92356"/>
            <a:ext cx="2653989" cy="31767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Questions 1 &amp; 2 </a:t>
            </a:r>
          </a:p>
        </p:txBody>
      </p:sp>
    </p:spTree>
    <p:extLst>
      <p:ext uri="{BB962C8B-B14F-4D97-AF65-F5344CB8AC3E}">
        <p14:creationId xmlns:p14="http://schemas.microsoft.com/office/powerpoint/2010/main" val="1726126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3B3BC5A2-39A5-2584-DA42-C8E0EF91F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cept Detectors…">
            <a:extLst>
              <a:ext uri="{FF2B5EF4-FFF2-40B4-BE49-F238E27FC236}">
                <a16:creationId xmlns:a16="http://schemas.microsoft.com/office/drawing/2014/main" id="{C9B6BCFA-4D98-05DD-521A-DA8D07836FC0}"/>
              </a:ext>
            </a:extLst>
          </p:cNvPr>
          <p:cNvSpPr txBox="1">
            <a:spLocks/>
          </p:cNvSpPr>
          <p:nvPr/>
        </p:nvSpPr>
        <p:spPr>
          <a:xfrm>
            <a:off x="249382" y="1043984"/>
            <a:ext cx="10629900" cy="3942298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Photosensor choice for ePIC pfRICH and hpDIRC</a:t>
            </a: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EIC PED contract with Incom</a:t>
            </a:r>
          </a:p>
          <a:p>
            <a:pPr marL="982964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9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Re-design and a first batch production of DC-coupled EIC HRPPDs  </a:t>
            </a: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EIC HRPPD evaluation at Incom / JLab / BNL &amp; INFN Trieste </a:t>
            </a: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Preparations for Photek MCP-PMT evaluation at the University of Glasgow </a:t>
            </a: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Summary &amp; Outlook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917AB-DD4C-46B9-40FB-AE672E9AD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B764218-DEB6-7741-4E85-16707DBF98F5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353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FF40C995-08DD-4745-CF33-7990EF001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24DD4B-9709-37BF-0A9B-19292CF06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89" y="783440"/>
            <a:ext cx="4356167" cy="3267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5A404A-2B84-6FF9-60E3-9672F7F7C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182" y="647266"/>
            <a:ext cx="3771899" cy="3567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16354B-8B1E-D578-5637-3218AD8E6B9E}"/>
              </a:ext>
            </a:extLst>
          </p:cNvPr>
          <p:cNvSpPr txBox="1"/>
          <p:nvPr/>
        </p:nvSpPr>
        <p:spPr>
          <a:xfrm>
            <a:off x="7850202" y="4730597"/>
            <a:ext cx="3646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https://indico.bnl.gov/category/605/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D83426-7F65-13E3-88BA-0DB5C29A8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Aging Studies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A56B25D-FDC8-DE12-45B2-5D8665432382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26D5AC-D060-7448-1973-618CE35B8C00}"/>
              </a:ext>
            </a:extLst>
          </p:cNvPr>
          <p:cNvSpPr txBox="1"/>
          <p:nvPr/>
        </p:nvSpPr>
        <p:spPr>
          <a:xfrm>
            <a:off x="890626" y="4067401"/>
            <a:ext cx="4575291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HRPPD aging studies dark box at BNL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7E5962-05B4-084C-A5C4-C60EABDB0EDF}"/>
              </a:ext>
            </a:extLst>
          </p:cNvPr>
          <p:cNvSpPr txBox="1"/>
          <p:nvPr/>
        </p:nvSpPr>
        <p:spPr>
          <a:xfrm>
            <a:off x="5874888" y="4067401"/>
            <a:ext cx="5426486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Monte-Carlo charged particle fluence estimate</a:t>
            </a:r>
          </a:p>
        </p:txBody>
      </p:sp>
      <p:sp>
        <p:nvSpPr>
          <p:cNvPr id="12" name="Concept Detectors…">
            <a:extLst>
              <a:ext uri="{FF2B5EF4-FFF2-40B4-BE49-F238E27FC236}">
                <a16:creationId xmlns:a16="http://schemas.microsoft.com/office/drawing/2014/main" id="{BA840684-79DA-65C1-81C1-CB491137EE85}"/>
              </a:ext>
            </a:extLst>
          </p:cNvPr>
          <p:cNvSpPr txBox="1">
            <a:spLocks/>
          </p:cNvSpPr>
          <p:nvPr/>
        </p:nvSpPr>
        <p:spPr>
          <a:xfrm>
            <a:off x="278245" y="4710887"/>
            <a:ext cx="7411027" cy="930721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Similar setups at JLab / BNL / INFN Trieste</a:t>
            </a: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Experts in LAPPD aging (UT Arlington) participating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AA91CC-799B-88B6-81F3-9A7BA0F0238E}"/>
              </a:ext>
            </a:extLst>
          </p:cNvPr>
          <p:cNvSpPr txBox="1"/>
          <p:nvPr/>
        </p:nvSpPr>
        <p:spPr>
          <a:xfrm>
            <a:off x="2753955" y="5732347"/>
            <a:ext cx="60227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A coordinated campaign in April - May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D343E-AE79-07C5-2FB6-92920A1DD580}"/>
              </a:ext>
            </a:extLst>
          </p:cNvPr>
          <p:cNvSpPr txBox="1"/>
          <p:nvPr/>
        </p:nvSpPr>
        <p:spPr>
          <a:xfrm>
            <a:off x="1033656" y="2729343"/>
            <a:ext cx="814647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400" dirty="0">
                <a:highlight>
                  <a:srgbClr val="FFFF00"/>
                </a:highlight>
              </a:rPr>
              <a:t>HRPPD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400" dirty="0">
                <a:highlight>
                  <a:srgbClr val="FFFF00"/>
                </a:highlight>
              </a:rPr>
              <a:t>window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34C8D7-5011-D8C6-4128-4695184B3578}"/>
              </a:ext>
            </a:extLst>
          </p:cNvPr>
          <p:cNvSpPr txBox="1"/>
          <p:nvPr/>
        </p:nvSpPr>
        <p:spPr>
          <a:xfrm>
            <a:off x="1959437" y="1164815"/>
            <a:ext cx="652743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400" dirty="0">
                <a:highlight>
                  <a:srgbClr val="FFFF00"/>
                </a:highlight>
              </a:rPr>
              <a:t>Filter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400" dirty="0">
                <a:highlight>
                  <a:srgbClr val="FFFF00"/>
                </a:highlight>
              </a:rPr>
              <a:t>wheel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FFBC93-3D72-B4A1-5FF6-A769CB15500D}"/>
              </a:ext>
            </a:extLst>
          </p:cNvPr>
          <p:cNvSpPr txBox="1"/>
          <p:nvPr/>
        </p:nvSpPr>
        <p:spPr>
          <a:xfrm>
            <a:off x="2971531" y="1562080"/>
            <a:ext cx="1069524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400" dirty="0">
                <a:highlight>
                  <a:srgbClr val="FFFF00"/>
                </a:highlight>
              </a:rPr>
              <a:t>Reference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400" dirty="0">
                <a:highlight>
                  <a:srgbClr val="FFFF00"/>
                </a:highlight>
              </a:rPr>
              <a:t>photodiode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7866CC-870E-609F-AA27-29264FA1F0F8}"/>
              </a:ext>
            </a:extLst>
          </p:cNvPr>
          <p:cNvSpPr txBox="1"/>
          <p:nvPr/>
        </p:nvSpPr>
        <p:spPr>
          <a:xfrm>
            <a:off x="2320273" y="2846588"/>
            <a:ext cx="1478290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400" dirty="0">
                <a:highlight>
                  <a:srgbClr val="FFFF00"/>
                </a:highlight>
              </a:rPr>
              <a:t>Focusing optics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400" dirty="0">
                <a:highlight>
                  <a:srgbClr val="FFFF00"/>
                </a:highlight>
              </a:rPr>
              <a:t>on XYZ stages</a:t>
            </a: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075056B1-D697-330A-3F65-99F9D5B7622C}"/>
              </a:ext>
            </a:extLst>
          </p:cNvPr>
          <p:cNvSpPr/>
          <p:nvPr/>
        </p:nvSpPr>
        <p:spPr>
          <a:xfrm>
            <a:off x="9434945" y="92356"/>
            <a:ext cx="2653989" cy="31767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Questions 1 &amp; 2 </a:t>
            </a:r>
          </a:p>
        </p:txBody>
      </p:sp>
    </p:spTree>
    <p:extLst>
      <p:ext uri="{BB962C8B-B14F-4D97-AF65-F5344CB8AC3E}">
        <p14:creationId xmlns:p14="http://schemas.microsoft.com/office/powerpoint/2010/main" val="2787616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FD7491-7CF5-6C52-118F-48E4622B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83317" y="2718859"/>
            <a:ext cx="3394300" cy="3442191"/>
          </a:xfrm>
          <a:prstGeom prst="rect">
            <a:avLst/>
          </a:prstGeom>
        </p:spPr>
      </p:pic>
      <p:sp>
        <p:nvSpPr>
          <p:cNvPr id="3" name="Concept Detectors…">
            <a:extLst>
              <a:ext uri="{FF2B5EF4-FFF2-40B4-BE49-F238E27FC236}">
                <a16:creationId xmlns:a16="http://schemas.microsoft.com/office/drawing/2014/main" id="{4EF78FB1-D43A-DD2B-34FE-078643B553B4}"/>
              </a:ext>
            </a:extLst>
          </p:cNvPr>
          <p:cNvSpPr txBox="1">
            <a:spLocks/>
          </p:cNvSpPr>
          <p:nvPr/>
        </p:nvSpPr>
        <p:spPr>
          <a:xfrm>
            <a:off x="0" y="833588"/>
            <a:ext cx="11180618" cy="5408185"/>
          </a:xfrm>
          <a:prstGeom prst="rect">
            <a:avLst/>
          </a:prstGeom>
        </p:spPr>
        <p:txBody>
          <a:bodyPr vert="horz" lIns="67733" tIns="67733" rIns="67733" bIns="6773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89055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Yields: </a:t>
            </a:r>
            <a:r>
              <a:rPr lang="en-US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all ten </a:t>
            </a: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Kyocera anodes were functionalized into working HRPPDs at the end</a:t>
            </a:r>
          </a:p>
          <a:p>
            <a:pPr marL="1154806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s/n 15 .. 17 (success)</a:t>
            </a:r>
          </a:p>
          <a:p>
            <a:pPr marL="1154806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s/n 18 .. 22 (failure, after an attempt to use a second sealing tank)</a:t>
            </a:r>
          </a:p>
          <a:p>
            <a:pPr marL="1154806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s/n 23 .. 29 (success, after establishing a way to recycle the lower tile assemblies)</a:t>
            </a:r>
          </a:p>
          <a:p>
            <a:pPr marL="789055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QE: higher than expected and remarkably uniform across the active area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D37331-0584-0E1C-2336-A6C871172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HRPPD Summary &amp; Our Present Assessment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66048C8-F1CA-8516-AA47-CA432374B3CB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Concept Detectors…">
            <a:extLst>
              <a:ext uri="{FF2B5EF4-FFF2-40B4-BE49-F238E27FC236}">
                <a16:creationId xmlns:a16="http://schemas.microsoft.com/office/drawing/2014/main" id="{E02475C1-4B8C-2781-E3C7-85F22AD7C818}"/>
              </a:ext>
            </a:extLst>
          </p:cNvPr>
          <p:cNvSpPr txBox="1">
            <a:spLocks/>
          </p:cNvSpPr>
          <p:nvPr/>
        </p:nvSpPr>
        <p:spPr>
          <a:xfrm>
            <a:off x="0" y="3000970"/>
            <a:ext cx="7304809" cy="3240803"/>
          </a:xfrm>
          <a:prstGeom prst="rect">
            <a:avLst/>
          </a:prstGeom>
        </p:spPr>
        <p:txBody>
          <a:bodyPr vert="horz" lIns="67733" tIns="67733" rIns="67733" bIns="6773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89055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Gain: stable operation at ~10</a:t>
            </a:r>
            <a:r>
              <a:rPr lang="en-US" sz="20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and beyond</a:t>
            </a:r>
          </a:p>
          <a:p>
            <a:pPr marL="1154806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We will not need more than 10</a:t>
            </a:r>
            <a:r>
              <a:rPr lang="en-US" sz="1867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8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in the experiment</a:t>
            </a:r>
          </a:p>
          <a:p>
            <a:pPr marL="1154806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Uniformity is relatively poor, with gain going up by a factor of ~2 towards the active area edge</a:t>
            </a:r>
          </a:p>
          <a:p>
            <a:pPr marL="789055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Timing: looks better than expected</a:t>
            </a:r>
          </a:p>
          <a:p>
            <a:pPr marL="1154806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pfRICH should be able to use single photons as a complementary t</a:t>
            </a:r>
            <a:r>
              <a:rPr lang="en-US" sz="1867" baseline="-25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8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measurement</a:t>
            </a:r>
          </a:p>
          <a:p>
            <a:pPr marL="789055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Dark rates: very small, even at mid-10</a:t>
            </a:r>
            <a:r>
              <a:rPr lang="en-US" sz="20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gain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9BF8A-0206-3B3D-F0AD-FB3FE95A8A7F}"/>
              </a:ext>
            </a:extLst>
          </p:cNvPr>
          <p:cNvSpPr txBox="1"/>
          <p:nvPr/>
        </p:nvSpPr>
        <p:spPr>
          <a:xfrm>
            <a:off x="1312658" y="6041718"/>
            <a:ext cx="932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Overall, everything looks very promising &amp; one more iteration is expected </a:t>
            </a:r>
          </a:p>
        </p:txBody>
      </p:sp>
    </p:spTree>
    <p:extLst>
      <p:ext uri="{BB962C8B-B14F-4D97-AF65-F5344CB8AC3E}">
        <p14:creationId xmlns:p14="http://schemas.microsoft.com/office/powerpoint/2010/main" val="3100936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461CF-726F-FD7E-1D25-D16CD4209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80AE49-8F33-F483-3883-2573983022FE}"/>
              </a:ext>
            </a:extLst>
          </p:cNvPr>
          <p:cNvSpPr txBox="1"/>
          <p:nvPr/>
        </p:nvSpPr>
        <p:spPr>
          <a:xfrm>
            <a:off x="3092614" y="2890391"/>
            <a:ext cx="6006774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Auratek MCP-PMTs by Photek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4B35CC-430D-278F-21AE-DE1B5D5E3D6C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0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box with wires attached to it&#10;&#10;Description automatically generated">
            <a:extLst>
              <a:ext uri="{FF2B5EF4-FFF2-40B4-BE49-F238E27FC236}">
                <a16:creationId xmlns:a16="http://schemas.microsoft.com/office/drawing/2014/main" id="{E0F4AA2A-F4F4-F9EE-F36B-15C00C10D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89" y="984793"/>
            <a:ext cx="2127784" cy="2296028"/>
          </a:xfrm>
          <a:prstGeom prst="rect">
            <a:avLst/>
          </a:prstGeom>
        </p:spPr>
      </p:pic>
      <p:pic>
        <p:nvPicPr>
          <p:cNvPr id="7" name="Picture 6" descr="A black and white drawing of a computer port&#10;&#10;Description automatically generated">
            <a:extLst>
              <a:ext uri="{FF2B5EF4-FFF2-40B4-BE49-F238E27FC236}">
                <a16:creationId xmlns:a16="http://schemas.microsoft.com/office/drawing/2014/main" id="{FC55757A-8474-B92F-97F3-D28FD3CE2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63" y="1112407"/>
            <a:ext cx="2127784" cy="21624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AF4E29-9765-340F-12EA-963CA63BCB50}"/>
              </a:ext>
            </a:extLst>
          </p:cNvPr>
          <p:cNvSpPr/>
          <p:nvPr/>
        </p:nvSpPr>
        <p:spPr>
          <a:xfrm>
            <a:off x="273262" y="910539"/>
            <a:ext cx="4793213" cy="2364343"/>
          </a:xfrm>
          <a:prstGeom prst="rect">
            <a:avLst/>
          </a:prstGeom>
          <a:noFill/>
          <a:ln w="19050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C291145-6EB4-FD84-F6CF-AF24C0B8AD9C}"/>
              </a:ext>
            </a:extLst>
          </p:cNvPr>
          <p:cNvSpPr/>
          <p:nvPr/>
        </p:nvSpPr>
        <p:spPr>
          <a:xfrm>
            <a:off x="5208109" y="1961849"/>
            <a:ext cx="509940" cy="427251"/>
          </a:xfrm>
          <a:prstGeom prst="rightArrow">
            <a:avLst/>
          </a:prstGeom>
          <a:solidFill>
            <a:srgbClr val="92D050">
              <a:alpha val="5355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7AD563-EA8F-3C01-EF0C-8D675560E964}"/>
              </a:ext>
            </a:extLst>
          </p:cNvPr>
          <p:cNvSpPr txBox="1"/>
          <p:nvPr/>
        </p:nvSpPr>
        <p:spPr>
          <a:xfrm>
            <a:off x="401099" y="3371997"/>
            <a:ext cx="4605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2” Photek Auratek </a:t>
            </a:r>
            <a:r>
              <a:rPr lang="en-US" sz="2000" dirty="0"/>
              <a:t>stock configuration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3B41E-3D9A-1F0C-93FE-E226EBD9D69D}"/>
              </a:ext>
            </a:extLst>
          </p:cNvPr>
          <p:cNvSpPr txBox="1"/>
          <p:nvPr/>
        </p:nvSpPr>
        <p:spPr>
          <a:xfrm>
            <a:off x="7185027" y="3371997"/>
            <a:ext cx="4214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set of adapters to “HRPPD world”</a:t>
            </a:r>
          </a:p>
        </p:txBody>
      </p:sp>
      <p:pic>
        <p:nvPicPr>
          <p:cNvPr id="4" name="pasted-movie.png" descr="pasted-movie.png">
            <a:extLst>
              <a:ext uri="{FF2B5EF4-FFF2-40B4-BE49-F238E27FC236}">
                <a16:creationId xmlns:a16="http://schemas.microsoft.com/office/drawing/2014/main" id="{3DC9EF15-4AD6-8C8D-CC6A-6CB491BB88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049"/>
          <a:stretch/>
        </p:blipFill>
        <p:spPr>
          <a:xfrm>
            <a:off x="8435551" y="901953"/>
            <a:ext cx="2151259" cy="2364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movie.png" descr="pasted-movie.png">
            <a:extLst>
              <a:ext uri="{FF2B5EF4-FFF2-40B4-BE49-F238E27FC236}">
                <a16:creationId xmlns:a16="http://schemas.microsoft.com/office/drawing/2014/main" id="{0E8B25FF-B961-3925-4959-8EC7381CD5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072" t="10728" r="-1" b="45780"/>
          <a:stretch/>
        </p:blipFill>
        <p:spPr>
          <a:xfrm>
            <a:off x="10667780" y="910539"/>
            <a:ext cx="1383209" cy="95673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oncept Detectors…">
            <a:extLst>
              <a:ext uri="{FF2B5EF4-FFF2-40B4-BE49-F238E27FC236}">
                <a16:creationId xmlns:a16="http://schemas.microsoft.com/office/drawing/2014/main" id="{7DB2F54B-F527-8107-8E74-60469A38B706}"/>
              </a:ext>
            </a:extLst>
          </p:cNvPr>
          <p:cNvSpPr txBox="1">
            <a:spLocks/>
          </p:cNvSpPr>
          <p:nvPr/>
        </p:nvSpPr>
        <p:spPr>
          <a:xfrm>
            <a:off x="1368181" y="4147570"/>
            <a:ext cx="9957719" cy="1702359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Model: MAPMT253 16x16 pixel Multi-anode MCP-PMT</a:t>
            </a:r>
          </a:p>
          <a:p>
            <a:pPr marL="957556" marR="41274" indent="-31749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 pores, peak QE up to ~35%, TTS ~40ps RMS</a:t>
            </a:r>
          </a:p>
          <a:p>
            <a:pPr marL="982964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Shipment to Glasgow was expected by mid February 2025</a:t>
            </a: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Adapter boards available (see pictures above), as well as DRS4 electronics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9A5E4-D244-82DF-C027-091C39F2DF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107" r="14633" b="33065"/>
          <a:stretch/>
        </p:blipFill>
        <p:spPr>
          <a:xfrm>
            <a:off x="5803173" y="893367"/>
            <a:ext cx="2551409" cy="2364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DC8EEC-EAED-A1EE-8797-E6CAD9BC9B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4254" r="37656" b="47959"/>
          <a:stretch/>
        </p:blipFill>
        <p:spPr>
          <a:xfrm>
            <a:off x="10667779" y="2092709"/>
            <a:ext cx="1413736" cy="1156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5E8A74-55D2-F5E5-95DD-77DB65DF8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MCP-PMT / HRPPD Evaluation at Glasgow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9AFF991-C28F-7431-C4F8-8AC6E26D99DB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57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91036-E032-8B3A-E376-F4AD6AA0C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A60ED2-58E5-5DC3-C87E-D4C69F519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94"/>
          <a:stretch/>
        </p:blipFill>
        <p:spPr>
          <a:xfrm>
            <a:off x="318560" y="1249402"/>
            <a:ext cx="6155393" cy="5069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AE4B23-087C-CA6C-8F48-52E94BD5C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565" y="769004"/>
            <a:ext cx="1205611" cy="1556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6473D6-DE5D-D1F1-AB2D-C3B7323F5B10}"/>
              </a:ext>
            </a:extLst>
          </p:cNvPr>
          <p:cNvSpPr txBox="1"/>
          <p:nvPr/>
        </p:nvSpPr>
        <p:spPr>
          <a:xfrm>
            <a:off x="471489" y="5030428"/>
            <a:ext cx="11216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Laser on XY-stages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7E9627-1A2E-7F80-C94F-31614FB89E93}"/>
              </a:ext>
            </a:extLst>
          </p:cNvPr>
          <p:cNvSpPr txBox="1"/>
          <p:nvPr/>
        </p:nvSpPr>
        <p:spPr>
          <a:xfrm>
            <a:off x="4045974" y="5463586"/>
            <a:ext cx="14031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HV divider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67C5C44-3E55-EC71-0C80-39D07B95B8BF}"/>
              </a:ext>
            </a:extLst>
          </p:cNvPr>
          <p:cNvCxnSpPr>
            <a:cxnSpLocks/>
          </p:cNvCxnSpPr>
          <p:nvPr/>
        </p:nvCxnSpPr>
        <p:spPr>
          <a:xfrm flipH="1" flipV="1">
            <a:off x="2327564" y="1840008"/>
            <a:ext cx="1252981" cy="1664520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581DDB-8D1A-B472-DEB0-5927466AC5DA}"/>
              </a:ext>
            </a:extLst>
          </p:cNvPr>
          <p:cNvCxnSpPr>
            <a:cxnSpLocks/>
          </p:cNvCxnSpPr>
          <p:nvPr/>
        </p:nvCxnSpPr>
        <p:spPr>
          <a:xfrm flipV="1">
            <a:off x="4769963" y="4654526"/>
            <a:ext cx="73056" cy="734851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4C9942B-E7A5-AABB-D1AC-7CA95D19AC67}"/>
              </a:ext>
            </a:extLst>
          </p:cNvPr>
          <p:cNvSpPr txBox="1"/>
          <p:nvPr/>
        </p:nvSpPr>
        <p:spPr>
          <a:xfrm>
            <a:off x="4690917" y="5882505"/>
            <a:ext cx="12248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DT5742B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6CB1825-56B0-1340-DFD4-8673C46443F5}"/>
              </a:ext>
            </a:extLst>
          </p:cNvPr>
          <p:cNvCxnSpPr>
            <a:cxnSpLocks/>
          </p:cNvCxnSpPr>
          <p:nvPr/>
        </p:nvCxnSpPr>
        <p:spPr>
          <a:xfrm flipV="1">
            <a:off x="5589410" y="5422403"/>
            <a:ext cx="506591" cy="488287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C2E3C46-F8DA-4E43-AC08-1E9834EB65D8}"/>
              </a:ext>
            </a:extLst>
          </p:cNvPr>
          <p:cNvSpPr txBox="1"/>
          <p:nvPr/>
        </p:nvSpPr>
        <p:spPr>
          <a:xfrm>
            <a:off x="2134950" y="5217259"/>
            <a:ext cx="11216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Planacon MCP-PMT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F5F5C5-D47C-5919-DC7A-EDC98C28E201}"/>
              </a:ext>
            </a:extLst>
          </p:cNvPr>
          <p:cNvCxnSpPr>
            <a:cxnSpLocks/>
          </p:cNvCxnSpPr>
          <p:nvPr/>
        </p:nvCxnSpPr>
        <p:spPr>
          <a:xfrm flipV="1">
            <a:off x="2954055" y="4437325"/>
            <a:ext cx="454975" cy="734851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8F89E62-9032-5C16-129F-6A33D4C01117}"/>
              </a:ext>
            </a:extLst>
          </p:cNvPr>
          <p:cNvCxnSpPr>
            <a:cxnSpLocks/>
          </p:cNvCxnSpPr>
          <p:nvPr/>
        </p:nvCxnSpPr>
        <p:spPr>
          <a:xfrm flipV="1">
            <a:off x="1326453" y="4290223"/>
            <a:ext cx="235055" cy="674607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94C6E06-BB48-1F92-7008-023079D55956}"/>
              </a:ext>
            </a:extLst>
          </p:cNvPr>
          <p:cNvSpPr txBox="1"/>
          <p:nvPr/>
        </p:nvSpPr>
        <p:spPr>
          <a:xfrm>
            <a:off x="2642050" y="1354232"/>
            <a:ext cx="97155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Adapter Card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49AC7BA-A242-12E8-33B7-AF5A6224A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MCP-PMT / HRPPD Evaluation at Glasgow</a:t>
            </a:r>
          </a:p>
        </p:txBody>
      </p:sp>
      <p:sp>
        <p:nvSpPr>
          <p:cNvPr id="24" name="Concept Detectors…">
            <a:extLst>
              <a:ext uri="{FF2B5EF4-FFF2-40B4-BE49-F238E27FC236}">
                <a16:creationId xmlns:a16="http://schemas.microsoft.com/office/drawing/2014/main" id="{C9337C16-1E09-22EC-8014-494B32530DC2}"/>
              </a:ext>
            </a:extLst>
          </p:cNvPr>
          <p:cNvSpPr txBox="1">
            <a:spLocks/>
          </p:cNvSpPr>
          <p:nvPr/>
        </p:nvSpPr>
        <p:spPr>
          <a:xfrm>
            <a:off x="6518085" y="912824"/>
            <a:ext cx="5598499" cy="3120395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Borrowed Planacon </a:t>
            </a:r>
            <a:r>
              <a:rPr lang="en-GB" sz="2000" dirty="0">
                <a:latin typeface="Arial" panose="020B0604020202020204" pitchFamily="34" charset="0"/>
              </a:rPr>
              <a:t>XP85112-S-BA </a:t>
            </a: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MCP-PMT from GSI</a:t>
            </a:r>
          </a:p>
          <a:p>
            <a:pPr marL="838174" marR="41274" indent="-380990">
              <a:buClr>
                <a:schemeClr val="bg2"/>
              </a:buClr>
              <a:buSzPct val="12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This is the one which was thoroughly tested at Erlangen by A. Lehmann</a:t>
            </a:r>
          </a:p>
          <a:p>
            <a:pPr marL="838174" marR="41274" indent="-380990">
              <a:buClr>
                <a:schemeClr val="bg2"/>
              </a:buClr>
              <a:buSzPct val="12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Will be used as a reference tube</a:t>
            </a:r>
          </a:p>
          <a:p>
            <a:pPr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2000" dirty="0"/>
              <a:t>Adapter board for connecting to CAEN V1742 digitizer and MCX cables manufactured</a:t>
            </a:r>
          </a:p>
          <a:p>
            <a:pPr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2000" dirty="0"/>
              <a:t>One of the EIC HRPPDs will be shipped to Glasgow for a side-to-side comparison</a:t>
            </a:r>
          </a:p>
        </p:txBody>
      </p:sp>
      <p:pic>
        <p:nvPicPr>
          <p:cNvPr id="2" name="pasted-movie.png" descr="pasted-movie.png">
            <a:extLst>
              <a:ext uri="{FF2B5EF4-FFF2-40B4-BE49-F238E27FC236}">
                <a16:creationId xmlns:a16="http://schemas.microsoft.com/office/drawing/2014/main" id="{47878AAA-56CD-3B72-8E4D-32A6AF0918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625"/>
          <a:stretch/>
        </p:blipFill>
        <p:spPr>
          <a:xfrm>
            <a:off x="6553567" y="4041014"/>
            <a:ext cx="1350591" cy="2262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movie.png" descr="pasted-movie.png">
            <a:extLst>
              <a:ext uri="{FF2B5EF4-FFF2-40B4-BE49-F238E27FC236}">
                <a16:creationId xmlns:a16="http://schemas.microsoft.com/office/drawing/2014/main" id="{755184C6-C8AF-FD85-2D2A-D67BFB13E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717" y="4033219"/>
            <a:ext cx="2222935" cy="2270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movie.png" descr="pasted-movie.png">
            <a:extLst>
              <a:ext uri="{FF2B5EF4-FFF2-40B4-BE49-F238E27FC236}">
                <a16:creationId xmlns:a16="http://schemas.microsoft.com/office/drawing/2014/main" id="{7BE0F692-BF4A-ABBD-E5F2-1AE0005E2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5661" y="4033219"/>
            <a:ext cx="1725425" cy="227011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73BEB8D-3909-B522-0DAE-27FFAC2356F2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80DB349A-BAD1-C2EF-DF58-03BA080F5973}"/>
              </a:ext>
            </a:extLst>
          </p:cNvPr>
          <p:cNvSpPr/>
          <p:nvPr/>
        </p:nvSpPr>
        <p:spPr>
          <a:xfrm>
            <a:off x="9543746" y="92356"/>
            <a:ext cx="2545188" cy="31767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Question 2 </a:t>
            </a:r>
          </a:p>
        </p:txBody>
      </p:sp>
    </p:spTree>
    <p:extLst>
      <p:ext uri="{BB962C8B-B14F-4D97-AF65-F5344CB8AC3E}">
        <p14:creationId xmlns:p14="http://schemas.microsoft.com/office/powerpoint/2010/main" val="2763440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75823F-F6BF-A430-8F12-DD25E107B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642341"/>
            <a:ext cx="9824687" cy="1050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C46F24-BBED-5B55-42C9-1DA55DAFA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2104673"/>
            <a:ext cx="9922638" cy="495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6037F8-520D-55DF-F070-155833E94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3070463"/>
            <a:ext cx="9705014" cy="956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DD5513-636D-7D9F-6BE5-95519E799A8C}"/>
              </a:ext>
            </a:extLst>
          </p:cNvPr>
          <p:cNvSpPr txBox="1"/>
          <p:nvPr/>
        </p:nvSpPr>
        <p:spPr>
          <a:xfrm>
            <a:off x="866914" y="1650658"/>
            <a:ext cx="1955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-&gt; See slide 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50AA80-C654-E280-ACF0-F6566078CF30}"/>
              </a:ext>
            </a:extLst>
          </p:cNvPr>
          <p:cNvSpPr txBox="1"/>
          <p:nvPr/>
        </p:nvSpPr>
        <p:spPr>
          <a:xfrm>
            <a:off x="866914" y="2607393"/>
            <a:ext cx="2468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-&gt; See slides 23-24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B0105D-05FE-807F-D98C-DB656BC374F2}"/>
              </a:ext>
            </a:extLst>
          </p:cNvPr>
          <p:cNvSpPr txBox="1"/>
          <p:nvPr/>
        </p:nvSpPr>
        <p:spPr>
          <a:xfrm>
            <a:off x="866914" y="4023953"/>
            <a:ext cx="5808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-&gt; Such a solution would likely be suboptimal: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B65EB-4EBB-9827-2569-4E9877D1F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Comments from July 2023 PID Review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23DE37C-7763-A147-0EDC-9B3051849391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Concept Detectors…">
            <a:extLst>
              <a:ext uri="{FF2B5EF4-FFF2-40B4-BE49-F238E27FC236}">
                <a16:creationId xmlns:a16="http://schemas.microsoft.com/office/drawing/2014/main" id="{2BBAF119-CBE1-2A2F-C361-E77A24B78ECB}"/>
              </a:ext>
            </a:extLst>
          </p:cNvPr>
          <p:cNvSpPr txBox="1">
            <a:spLocks/>
          </p:cNvSpPr>
          <p:nvPr/>
        </p:nvSpPr>
        <p:spPr>
          <a:xfrm>
            <a:off x="270162" y="4446809"/>
            <a:ext cx="11921837" cy="2118513"/>
          </a:xfrm>
          <a:prstGeom prst="rect">
            <a:avLst/>
          </a:prstGeom>
        </p:spPr>
        <p:txBody>
          <a:bodyPr vert="horz" lIns="67733" tIns="67733" rIns="67733" bIns="6773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89055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 case realized on the HRPPD anode level:</a:t>
            </a:r>
          </a:p>
          <a:p>
            <a:pPr marL="1154806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Cost gain is expected to be small; we would not be able to maintain a common pool of pfRICH &amp; hpDIRC spares</a:t>
            </a:r>
          </a:p>
          <a:p>
            <a:pPr marL="789055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 case realized on a front-end board level:</a:t>
            </a:r>
          </a:p>
          <a:p>
            <a:pPr marL="1154806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6.50mm pixels would translate into ~4mrad SPE angular resolution (compare to ~5mrad overall with 3.25mm pixels)</a:t>
            </a:r>
          </a:p>
          <a:p>
            <a:pPr marL="1154806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One would have to maintain two different FEB designs …</a:t>
            </a:r>
          </a:p>
          <a:p>
            <a:pPr marL="1154806" marR="55031" indent="-42331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… and deal with fast signal reflections because of non-trivial proximity pad grouping on HRPPD anode air side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EC0EE3-6C59-F96A-F366-217D12362F2F}"/>
              </a:ext>
            </a:extLst>
          </p:cNvPr>
          <p:cNvSpPr/>
          <p:nvPr/>
        </p:nvSpPr>
        <p:spPr>
          <a:xfrm>
            <a:off x="9543746" y="92356"/>
            <a:ext cx="2545188" cy="31767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Question 7 </a:t>
            </a:r>
          </a:p>
        </p:txBody>
      </p:sp>
    </p:spTree>
    <p:extLst>
      <p:ext uri="{BB962C8B-B14F-4D97-AF65-F5344CB8AC3E}">
        <p14:creationId xmlns:p14="http://schemas.microsoft.com/office/powerpoint/2010/main" val="3514865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FD0D9-4D54-DB65-468A-854ED375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FDCCF6-1569-112B-D68E-22078D1E8365}"/>
              </a:ext>
            </a:extLst>
          </p:cNvPr>
          <p:cNvSpPr txBox="1"/>
          <p:nvPr/>
        </p:nvSpPr>
        <p:spPr>
          <a:xfrm>
            <a:off x="5068334" y="3141851"/>
            <a:ext cx="2055371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Summary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8EA0A7-D280-F68F-21E3-C0AB1683B548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2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836DB415-DCA6-30FE-003C-672D00E9F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68AFC3-A79A-3ADF-59AF-7623EBE1C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&amp; Outlook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2E6A7B-8FDC-FC3F-FF68-108B8C77E7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73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Concept Detectors…">
            <a:extLst>
              <a:ext uri="{FF2B5EF4-FFF2-40B4-BE49-F238E27FC236}">
                <a16:creationId xmlns:a16="http://schemas.microsoft.com/office/drawing/2014/main" id="{5BE8E085-2B09-E780-1065-9212A24302FB}"/>
              </a:ext>
            </a:extLst>
          </p:cNvPr>
          <p:cNvSpPr txBox="1">
            <a:spLocks/>
          </p:cNvSpPr>
          <p:nvPr/>
        </p:nvSpPr>
        <p:spPr>
          <a:xfrm>
            <a:off x="462578" y="908902"/>
            <a:ext cx="11622049" cy="4300106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Incom HRPPDs were adopted as ePIC pfRICH baseline photosensor </a:t>
            </a: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An EIC PED contract with Incom Inc. was successfully completed in 2024 </a:t>
            </a:r>
          </a:p>
          <a:p>
            <a:pPr marL="957556" marR="41274" indent="-317492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Re-design and production of 5+2 EIC HRPPDs</a:t>
            </a: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Evaluation effort is ongoing in several institutions working on the EIC Project</a:t>
            </a: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The results are very promising so far</a:t>
            </a: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 moderate final design update and a test production are anticipated in 2025 </a:t>
            </a: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Photek Auratek MCP-PMT evaluation as a baseline photosensor for ePIC hpDIRC is awaiting a tube delivery to Glasgow 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7941549-14CD-5279-080E-A10CA0B6F750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D93198-A51A-E23B-1344-FCA3B8DD9E28}"/>
              </a:ext>
            </a:extLst>
          </p:cNvPr>
          <p:cNvSpPr txBox="1"/>
          <p:nvPr/>
        </p:nvSpPr>
        <p:spPr>
          <a:xfrm>
            <a:off x="1371600" y="3429000"/>
            <a:ext cx="9538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-&gt; HRPPDs are becoming our preferred solution for both pfRICH and hpDIRC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20DBD2-29EF-1386-F926-D4DE5C23BE98}"/>
              </a:ext>
            </a:extLst>
          </p:cNvPr>
          <p:cNvSpPr txBox="1"/>
          <p:nvPr/>
        </p:nvSpPr>
        <p:spPr>
          <a:xfrm>
            <a:off x="1371600" y="5008953"/>
            <a:ext cx="3821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-&gt; This is our backup solution</a:t>
            </a:r>
          </a:p>
        </p:txBody>
      </p:sp>
    </p:spTree>
    <p:extLst>
      <p:ext uri="{BB962C8B-B14F-4D97-AF65-F5344CB8AC3E}">
        <p14:creationId xmlns:p14="http://schemas.microsoft.com/office/powerpoint/2010/main" val="1002512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54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194911-5073-8841-BAF8-E1E38EDC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24" y="3258507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644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C7D688-B2B0-4A96-A294-718817F1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Charge Questions Addressed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3AAF2-948B-4983-BB28-9852C586C3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6677" y="739775"/>
            <a:ext cx="11499850" cy="537845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 the technical performance requirements appropriately defined and complete for this stage of the project?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 the plans for achieving detector performance and construction sufficiently developed and documented for the present phase of the project?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 the current designs and plans for detector and electronics readout likely to achieve the performance requirements with a low risk of cost increases, schedule delays, and technical problems?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Are the fabrication and assembly plans for the various particle identification detector systems consistent with the overall project and detector schedule?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Are the plans for detector integration in the EIC detector appropriately developed for the present phase of the project?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Have ES&amp;H and QA considerations been adequately incorporated into the designs at their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present stage?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Have the recommendations from previous reviews been adequately addressed?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86D3EBF-E724-1053-827C-8D84D9E31FF1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901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74EB8B-ABFA-12F0-6F71-A7CB11E4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Mechanical &amp; electrical interface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60493C-FD07-AB53-9A73-197E78E9CC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0163" y="6218238"/>
            <a:ext cx="731837" cy="523875"/>
          </a:xfrm>
        </p:spPr>
        <p:txBody>
          <a:bodyPr/>
          <a:lstStyle/>
          <a:p>
            <a:fld id="{7B04ECD9-C024-9A42-AE5D-F9C05E6A3140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784FBC-24C7-3D6B-7264-149FDE9B7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764586"/>
              </p:ext>
            </p:extLst>
          </p:nvPr>
        </p:nvGraphicFramePr>
        <p:xfrm>
          <a:off x="1939360" y="935121"/>
          <a:ext cx="8262290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1055">
                  <a:extLst>
                    <a:ext uri="{9D8B030D-6E8A-4147-A177-3AD203B41FA5}">
                      <a16:colId xmlns:a16="http://schemas.microsoft.com/office/drawing/2014/main" val="1700120424"/>
                    </a:ext>
                  </a:extLst>
                </a:gridCol>
                <a:gridCol w="1431235">
                  <a:extLst>
                    <a:ext uri="{9D8B030D-6E8A-4147-A177-3AD203B41FA5}">
                      <a16:colId xmlns:a16="http://schemas.microsoft.com/office/drawing/2014/main" val="1538438543"/>
                    </a:ext>
                  </a:extLst>
                </a:gridCol>
              </a:tblGrid>
              <a:tr h="629944">
                <a:tc>
                  <a:txBody>
                    <a:bodyPr/>
                    <a:lstStyle/>
                    <a:p>
                      <a:r>
                        <a:rPr lang="en-US" sz="1800" dirty="0"/>
                        <a:t>Topic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Critically </a:t>
                      </a:r>
                    </a:p>
                    <a:p>
                      <a:pPr algn="ctr"/>
                      <a:r>
                        <a:rPr lang="en-US" sz="1800" dirty="0"/>
                        <a:t>important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75017797"/>
                  </a:ext>
                </a:extLst>
              </a:tr>
              <a:tr h="339200">
                <a:tc>
                  <a:txBody>
                    <a:bodyPr/>
                    <a:lstStyle/>
                    <a:p>
                      <a:r>
                        <a:rPr lang="en-US" sz="1800" b="1" dirty="0"/>
                        <a:t>Add recesses for screws (studs) to the ceramic anode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72671979"/>
                  </a:ext>
                </a:extLst>
              </a:tr>
              <a:tr h="339200">
                <a:tc>
                  <a:txBody>
                    <a:bodyPr/>
                    <a:lstStyle/>
                    <a:p>
                      <a:r>
                        <a:rPr lang="en-US" sz="1800" dirty="0"/>
                        <a:t>Use PEEK screws? Decide on epoxying rather than brazing?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99724306"/>
                  </a:ext>
                </a:extLst>
              </a:tr>
              <a:tr h="339200">
                <a:tc>
                  <a:txBody>
                    <a:bodyPr/>
                    <a:lstStyle/>
                    <a:p>
                      <a:r>
                        <a:rPr lang="en-US" sz="1800" b="1" dirty="0"/>
                        <a:t>Eliminate HV pins &amp; make use of compression interposers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20351697"/>
                  </a:ext>
                </a:extLst>
              </a:tr>
              <a:tr h="265810">
                <a:tc>
                  <a:txBody>
                    <a:bodyPr/>
                    <a:lstStyle/>
                    <a:p>
                      <a:r>
                        <a:rPr lang="en-US" sz="1800" dirty="0"/>
                        <a:t>Add more grounding pads to Samtec </a:t>
                      </a:r>
                      <a:r>
                        <a:rPr lang="en-US" sz="2000" dirty="0"/>
                        <a:t>interposers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09117938"/>
                  </a:ext>
                </a:extLst>
              </a:tr>
              <a:tr h="339200">
                <a:tc>
                  <a:txBody>
                    <a:bodyPr/>
                    <a:lstStyle/>
                    <a:p>
                      <a:r>
                        <a:rPr lang="en-US" sz="1800" b="1" dirty="0"/>
                        <a:t>Add more HV leads for a bottom MCP (reduce inductance)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10544441"/>
                  </a:ext>
                </a:extLst>
              </a:tr>
              <a:tr h="246823">
                <a:tc>
                  <a:txBody>
                    <a:bodyPr/>
                    <a:lstStyle/>
                    <a:p>
                      <a:r>
                        <a:rPr lang="en-US" sz="1800" dirty="0"/>
                        <a:t>Improve photocathode HV lead design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83245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089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672BC5D1-5E54-BE27-BCB8-F5AA949D1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F4521C-CB87-C994-4E09-4381FC5A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Robustness, longevity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36CCB8-7D38-8DAB-3ABE-1E599762B83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0163" y="6218238"/>
            <a:ext cx="731837" cy="523875"/>
          </a:xfrm>
        </p:spPr>
        <p:txBody>
          <a:bodyPr/>
          <a:lstStyle/>
          <a:p>
            <a:fld id="{7B04ECD9-C024-9A42-AE5D-F9C05E6A3140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658E1F-E6BC-EA5A-47CC-A88FFC21B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288866"/>
              </p:ext>
            </p:extLst>
          </p:nvPr>
        </p:nvGraphicFramePr>
        <p:xfrm>
          <a:off x="2239240" y="1041133"/>
          <a:ext cx="7713519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5377">
                  <a:extLst>
                    <a:ext uri="{9D8B030D-6E8A-4147-A177-3AD203B41FA5}">
                      <a16:colId xmlns:a16="http://schemas.microsoft.com/office/drawing/2014/main" val="1700120424"/>
                    </a:ext>
                  </a:extLst>
                </a:gridCol>
                <a:gridCol w="1458142">
                  <a:extLst>
                    <a:ext uri="{9D8B030D-6E8A-4147-A177-3AD203B41FA5}">
                      <a16:colId xmlns:a16="http://schemas.microsoft.com/office/drawing/2014/main" val="1538438543"/>
                    </a:ext>
                  </a:extLst>
                </a:gridCol>
              </a:tblGrid>
              <a:tr h="321587"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Critically </a:t>
                      </a:r>
                    </a:p>
                    <a:p>
                      <a:pPr algn="ctr"/>
                      <a:r>
                        <a:rPr lang="en-US" dirty="0"/>
                        <a:t>important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017797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dirty="0"/>
                        <a:t>Improve window sealing interface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671979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b="1" dirty="0"/>
                        <a:t>Switch to sapphire windows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117938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dirty="0"/>
                        <a:t>Consider developing &gt;72C temperature sealing alloy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544441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dirty="0"/>
                        <a:t>Eliminate / minimize anode tarnish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245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452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4C67C952-49B7-F112-301F-9E217DFAE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88C100-2830-9007-5AE5-66D797D46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improvements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3C774D-91E9-D258-BF6C-7DBF6C14EE9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0163" y="6218238"/>
            <a:ext cx="731837" cy="523875"/>
          </a:xfrm>
        </p:spPr>
        <p:txBody>
          <a:bodyPr/>
          <a:lstStyle/>
          <a:p>
            <a:fld id="{7B04ECD9-C024-9A42-AE5D-F9C05E6A3140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0A34B9-03F2-958C-8884-C603C3DCE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306677"/>
              </p:ext>
            </p:extLst>
          </p:nvPr>
        </p:nvGraphicFramePr>
        <p:xfrm>
          <a:off x="2291195" y="1103478"/>
          <a:ext cx="760961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1110">
                  <a:extLst>
                    <a:ext uri="{9D8B030D-6E8A-4147-A177-3AD203B41FA5}">
                      <a16:colId xmlns:a16="http://schemas.microsoft.com/office/drawing/2014/main" val="1700120424"/>
                    </a:ext>
                  </a:extLst>
                </a:gridCol>
                <a:gridCol w="1438500">
                  <a:extLst>
                    <a:ext uri="{9D8B030D-6E8A-4147-A177-3AD203B41FA5}">
                      <a16:colId xmlns:a16="http://schemas.microsoft.com/office/drawing/2014/main" val="1538438543"/>
                    </a:ext>
                  </a:extLst>
                </a:gridCol>
              </a:tblGrid>
              <a:tr h="321587"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Critically </a:t>
                      </a:r>
                    </a:p>
                    <a:p>
                      <a:pPr algn="ctr"/>
                      <a:r>
                        <a:rPr lang="en-US" dirty="0"/>
                        <a:t>important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017797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dirty="0"/>
                        <a:t>Increase geometric efficiency to ~80%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671979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dirty="0"/>
                        <a:t>Increase specs for QE to ~28-30%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117938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dirty="0"/>
                        <a:t>Further minimization of transfer gaps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MAY 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544441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dirty="0"/>
                        <a:t>Minor minimization of material budget (window, anode)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245751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dirty="0"/>
                        <a:t>Implement sapphire window anti-reflective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686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3141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4271DD5F-A705-3FB4-71D7-2487E8DC7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E9CE4E-AF51-27B5-1B9F-44A73E6A6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Minor modifications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072D30-EEB0-54B6-E94C-42FD88F285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0163" y="6218238"/>
            <a:ext cx="731837" cy="523875"/>
          </a:xfrm>
        </p:spPr>
        <p:txBody>
          <a:bodyPr/>
          <a:lstStyle/>
          <a:p>
            <a:fld id="{7B04ECD9-C024-9A42-AE5D-F9C05E6A3140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65DBDFD-96FF-E917-340D-8DE7DF513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666924"/>
              </p:ext>
            </p:extLst>
          </p:nvPr>
        </p:nvGraphicFramePr>
        <p:xfrm>
          <a:off x="1721427" y="1082697"/>
          <a:ext cx="7869382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1776">
                  <a:extLst>
                    <a:ext uri="{9D8B030D-6E8A-4147-A177-3AD203B41FA5}">
                      <a16:colId xmlns:a16="http://schemas.microsoft.com/office/drawing/2014/main" val="1700120424"/>
                    </a:ext>
                  </a:extLst>
                </a:gridCol>
                <a:gridCol w="1487606">
                  <a:extLst>
                    <a:ext uri="{9D8B030D-6E8A-4147-A177-3AD203B41FA5}">
                      <a16:colId xmlns:a16="http://schemas.microsoft.com/office/drawing/2014/main" val="1538438543"/>
                    </a:ext>
                  </a:extLst>
                </a:gridCol>
              </a:tblGrid>
              <a:tr h="321587"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Critically </a:t>
                      </a:r>
                    </a:p>
                    <a:p>
                      <a:pPr algn="ctr"/>
                      <a:r>
                        <a:rPr lang="en-US" dirty="0"/>
                        <a:t>important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017797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dirty="0"/>
                        <a:t>Improve inner and outer anode plate pixellation (gaps, etc)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671979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dirty="0"/>
                        <a:t>Add more HV ground spots on the rear anode side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117938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dirty="0"/>
                        <a:t>Consider a better electrical isolation of the indium seal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544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7096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EF9ED31B-7FFE-1722-4BA4-2861DA430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73247C-7C07-DA77-8508-62DC43E15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options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3DE723-0F31-0045-4A6E-F5DE20C26C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0163" y="6218238"/>
            <a:ext cx="731837" cy="523875"/>
          </a:xfrm>
        </p:spPr>
        <p:txBody>
          <a:bodyPr/>
          <a:lstStyle/>
          <a:p>
            <a:fld id="{7B04ECD9-C024-9A42-AE5D-F9C05E6A3140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8E4C7C6-A2D0-F7BB-558E-FBBC08B21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151079"/>
              </p:ext>
            </p:extLst>
          </p:nvPr>
        </p:nvGraphicFramePr>
        <p:xfrm>
          <a:off x="1555173" y="958006"/>
          <a:ext cx="8627918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6156">
                  <a:extLst>
                    <a:ext uri="{9D8B030D-6E8A-4147-A177-3AD203B41FA5}">
                      <a16:colId xmlns:a16="http://schemas.microsoft.com/office/drawing/2014/main" val="1700120424"/>
                    </a:ext>
                  </a:extLst>
                </a:gridCol>
                <a:gridCol w="1511762">
                  <a:extLst>
                    <a:ext uri="{9D8B030D-6E8A-4147-A177-3AD203B41FA5}">
                      <a16:colId xmlns:a16="http://schemas.microsoft.com/office/drawing/2014/main" val="1538438543"/>
                    </a:ext>
                  </a:extLst>
                </a:gridCol>
              </a:tblGrid>
              <a:tr h="321587"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Critically </a:t>
                      </a:r>
                    </a:p>
                    <a:p>
                      <a:pPr algn="ctr"/>
                      <a:r>
                        <a:rPr lang="en-US" dirty="0"/>
                        <a:t>important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017797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dirty="0"/>
                        <a:t>Try a photocathode QE shift towards an optical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671979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dirty="0"/>
                        <a:t>Add a high resistivity ALD coating to side walls (and anode?)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117938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dirty="0"/>
                        <a:t>Increase anode segmentation (to 40 x 40 pads or so)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245751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dirty="0"/>
                        <a:t>Add window edge reflective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686730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dirty="0"/>
                        <a:t>Make use of 6 </a:t>
                      </a:r>
                      <a:r>
                        <a:rPr lang="en-US" dirty="0">
                          <a:latin typeface="Symbol" pitchFamily="2" charset="2"/>
                        </a:rPr>
                        <a:t>m</a:t>
                      </a:r>
                      <a:r>
                        <a:rPr lang="en-US" dirty="0"/>
                        <a:t>m MCPs and / or increase bias angle to &gt;13</a:t>
                      </a:r>
                      <a:r>
                        <a:rPr lang="en-US" baseline="30000" dirty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MAY 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833130"/>
                  </a:ext>
                </a:extLst>
              </a:tr>
              <a:tr h="230155">
                <a:tc>
                  <a:txBody>
                    <a:bodyPr/>
                    <a:lstStyle/>
                    <a:p>
                      <a:r>
                        <a:rPr lang="en-US" dirty="0"/>
                        <a:t>Implement anti-reflective coating on a window-PC boundary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MAY 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789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3187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9A166D90-9133-DF4F-8483-F78108A95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338FE3-A895-7822-4DDA-1F3D4845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Steps towards converging on a single photosensor solution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5C3020-54E8-6082-7D5F-19FA767ABE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0163" y="6218238"/>
            <a:ext cx="731837" cy="523875"/>
          </a:xfrm>
        </p:spPr>
        <p:txBody>
          <a:bodyPr/>
          <a:lstStyle/>
          <a:p>
            <a:fld id="{7B04ECD9-C024-9A42-AE5D-F9C05E6A3140}" type="slidenum">
              <a:rPr lang="en-US" smtClean="0"/>
              <a:t>35</a:t>
            </a:fld>
            <a:endParaRPr lang="en-US"/>
          </a:p>
        </p:txBody>
      </p:sp>
      <p:sp>
        <p:nvSpPr>
          <p:cNvPr id="6" name="Concept Detectors…">
            <a:extLst>
              <a:ext uri="{FF2B5EF4-FFF2-40B4-BE49-F238E27FC236}">
                <a16:creationId xmlns:a16="http://schemas.microsoft.com/office/drawing/2014/main" id="{A35ECBE1-EB16-BC9B-365C-5F34F49BCA7E}"/>
              </a:ext>
            </a:extLst>
          </p:cNvPr>
          <p:cNvSpPr txBox="1">
            <a:spLocks/>
          </p:cNvSpPr>
          <p:nvPr/>
        </p:nvSpPr>
        <p:spPr>
          <a:xfrm>
            <a:off x="282635" y="839967"/>
            <a:ext cx="11859812" cy="5178065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(1) Complete evaluation of the first batch of EIC HRPPDs</a:t>
            </a:r>
          </a:p>
          <a:p>
            <a:pPr marL="982964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9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Systematic scans: QE, PDE, gain, DCR, timing, …  </a:t>
            </a:r>
          </a:p>
          <a:p>
            <a:pPr marL="982964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9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Aging, B-field resilience, after-pulsing, high occupancy events</a:t>
            </a:r>
          </a:p>
          <a:p>
            <a:pPr marL="982964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19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(2) Proceed with a final PED iteration with Incom</a:t>
            </a:r>
          </a:p>
          <a:p>
            <a:pPr marL="982964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9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Repeat a </a:t>
            </a:r>
            <a:r>
              <a:rPr lang="en-US" sz="19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systematic evaluation </a:t>
            </a:r>
            <a:endParaRPr lang="en-US" sz="19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(3) Perform a selective side to side comparison of HRPPD and Photek MCP-PMT</a:t>
            </a:r>
          </a:p>
          <a:p>
            <a:pPr marL="982964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9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If Photek MCP-PMTs show no substantial performance advantage, take a note</a:t>
            </a: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(4) Evaluate functionality of an existing HGCROC3 backplane prototype with an HRPPD</a:t>
            </a: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(5) Assuming it provides a reasonable performance, build 5-7 full sets  </a:t>
            </a:r>
          </a:p>
        </p:txBody>
      </p:sp>
    </p:spTree>
    <p:extLst>
      <p:ext uri="{BB962C8B-B14F-4D97-AF65-F5344CB8AC3E}">
        <p14:creationId xmlns:p14="http://schemas.microsoft.com/office/powerpoint/2010/main" val="1462441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5C6F54EC-BE93-9ADE-9774-8F29FBA77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A48A6D-1489-52CB-2DD6-BFA5CF865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Steps towards converging on a single photosensor solution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CA94EC-3E89-A8AC-C32D-7DA8426FFD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0163" y="6218238"/>
            <a:ext cx="731837" cy="523875"/>
          </a:xfrm>
        </p:spPr>
        <p:txBody>
          <a:bodyPr/>
          <a:lstStyle/>
          <a:p>
            <a:fld id="{7B04ECD9-C024-9A42-AE5D-F9C05E6A3140}" type="slidenum">
              <a:rPr lang="en-US" smtClean="0"/>
              <a:t>36</a:t>
            </a:fld>
            <a:endParaRPr lang="en-US"/>
          </a:p>
        </p:txBody>
      </p:sp>
      <p:sp>
        <p:nvSpPr>
          <p:cNvPr id="6" name="Concept Detectors…">
            <a:extLst>
              <a:ext uri="{FF2B5EF4-FFF2-40B4-BE49-F238E27FC236}">
                <a16:creationId xmlns:a16="http://schemas.microsoft.com/office/drawing/2014/main" id="{F05B5D22-F46F-6C3E-D09A-881D21968226}"/>
              </a:ext>
            </a:extLst>
          </p:cNvPr>
          <p:cNvSpPr txBox="1">
            <a:spLocks/>
          </p:cNvSpPr>
          <p:nvPr/>
        </p:nvSpPr>
        <p:spPr>
          <a:xfrm>
            <a:off x="282635" y="772426"/>
            <a:ext cx="11859812" cy="5313148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(6) Install a pfRICH prototype with 4-5 HRPPDs on a Cosmic Ray Telescope at SBU</a:t>
            </a:r>
            <a:r>
              <a:rPr lang="en-US" sz="19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82964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9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See </a:t>
            </a:r>
            <a:r>
              <a:rPr lang="en-US" sz="19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this talk</a:t>
            </a:r>
            <a:endParaRPr lang="en-US" sz="19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(7) At some point move the on-board electronics onto the hpDIRC CRT prototype</a:t>
            </a:r>
          </a:p>
          <a:p>
            <a:pPr marL="89153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9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And verify the performance on real life multi-hit muon events (cross talk, ringing, etc)</a:t>
            </a:r>
          </a:p>
          <a:p>
            <a:pPr marL="89153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19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(8) Wait for FCFD evaluation boards </a:t>
            </a:r>
          </a:p>
          <a:p>
            <a:pPr marL="89153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9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Perform intermediate bench top testing with final EIC HRPPDs (and Photek MCP-PMTs?)</a:t>
            </a:r>
          </a:p>
          <a:p>
            <a:pPr marL="89153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19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(9) Build a full FCFD backplane </a:t>
            </a:r>
          </a:p>
          <a:p>
            <a:pPr marL="89153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9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Repeat a fraction of HRPPD performance studies</a:t>
            </a:r>
          </a:p>
          <a:p>
            <a:pPr marL="89153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19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13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(10) Perform beam test(s) for both pfRICH and hpDIRC</a:t>
            </a:r>
          </a:p>
        </p:txBody>
      </p:sp>
    </p:spTree>
    <p:extLst>
      <p:ext uri="{BB962C8B-B14F-4D97-AF65-F5344CB8AC3E}">
        <p14:creationId xmlns:p14="http://schemas.microsoft.com/office/powerpoint/2010/main" val="193030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69A0C6-D296-BB30-25FC-2ED0F7FF3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Photosensor Choice for pfRICH and hpDIRC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B382BBA-E123-0120-5652-F3B213B17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334" y="861056"/>
            <a:ext cx="3994149" cy="24424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5F2EECB-7432-4148-8DC6-46C50DEA8963}"/>
              </a:ext>
            </a:extLst>
          </p:cNvPr>
          <p:cNvSpPr txBox="1"/>
          <p:nvPr/>
        </p:nvSpPr>
        <p:spPr>
          <a:xfrm>
            <a:off x="6199179" y="3302427"/>
            <a:ext cx="4515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hpDIRC: 12*6*4 = up to 288 2” MCP-PMTs total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FDF965-9D55-4F5A-86BF-D8C8D55F7ECB}"/>
              </a:ext>
            </a:extLst>
          </p:cNvPr>
          <p:cNvSpPr txBox="1"/>
          <p:nvPr/>
        </p:nvSpPr>
        <p:spPr>
          <a:xfrm>
            <a:off x="1923769" y="3302427"/>
            <a:ext cx="2760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pfRICH: 68 4” HRPPDs total</a:t>
            </a:r>
          </a:p>
        </p:txBody>
      </p:sp>
      <p:graphicFrame>
        <p:nvGraphicFramePr>
          <p:cNvPr id="38" name="Table 2">
            <a:extLst>
              <a:ext uri="{FF2B5EF4-FFF2-40B4-BE49-F238E27FC236}">
                <a16:creationId xmlns:a16="http://schemas.microsoft.com/office/drawing/2014/main" id="{5BBFD998-C7B6-2A19-8DD6-B105733C2A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541179"/>
              </p:ext>
            </p:extLst>
          </p:nvPr>
        </p:nvGraphicFramePr>
        <p:xfrm>
          <a:off x="343451" y="3688137"/>
          <a:ext cx="11720394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08167">
                  <a:extLst>
                    <a:ext uri="{9D8B030D-6E8A-4147-A177-3AD203B41FA5}">
                      <a16:colId xmlns:a16="http://schemas.microsoft.com/office/drawing/2014/main" val="2657828110"/>
                    </a:ext>
                  </a:extLst>
                </a:gridCol>
                <a:gridCol w="4380455">
                  <a:extLst>
                    <a:ext uri="{9D8B030D-6E8A-4147-A177-3AD203B41FA5}">
                      <a16:colId xmlns:a16="http://schemas.microsoft.com/office/drawing/2014/main" val="3456924188"/>
                    </a:ext>
                  </a:extLst>
                </a:gridCol>
                <a:gridCol w="4831772">
                  <a:extLst>
                    <a:ext uri="{9D8B030D-6E8A-4147-A177-3AD203B41FA5}">
                      <a16:colId xmlns:a16="http://schemas.microsoft.com/office/drawing/2014/main" val="2606896732"/>
                    </a:ext>
                  </a:extLst>
                </a:gridCol>
              </a:tblGrid>
              <a:tr h="2686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pfRICH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DIRC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799174"/>
                  </a:ext>
                </a:extLst>
              </a:tr>
              <a:tr h="257451">
                <a:tc>
                  <a:txBody>
                    <a:bodyPr/>
                    <a:lstStyle/>
                    <a:p>
                      <a:r>
                        <a:rPr lang="en-US" sz="1700" dirty="0"/>
                        <a:t>Baseline 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DC-coupled HRPPD by Incom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Auratek MAPMT253 by Photek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535321"/>
                  </a:ext>
                </a:extLst>
              </a:tr>
              <a:tr h="257451">
                <a:tc>
                  <a:txBody>
                    <a:bodyPr/>
                    <a:lstStyle/>
                    <a:p>
                      <a:r>
                        <a:rPr lang="en-US" sz="1700" dirty="0"/>
                        <a:t>Alternative 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Auratek MAPMT253 by Photek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DC-coupled HRPPD by Incom Inc.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235434"/>
                  </a:ext>
                </a:extLst>
              </a:tr>
              <a:tr h="257451">
                <a:tc>
                  <a:txBody>
                    <a:bodyPr/>
                    <a:lstStyle/>
                    <a:p>
                      <a:r>
                        <a:rPr lang="en-US" sz="1700" dirty="0"/>
                        <a:t>Spatial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Sub-mm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Sub-mm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314307"/>
                  </a:ext>
                </a:extLst>
              </a:tr>
              <a:tr h="257451">
                <a:tc>
                  <a:txBody>
                    <a:bodyPr/>
                    <a:lstStyle/>
                    <a:p>
                      <a:r>
                        <a:rPr lang="en-US" sz="1700" dirty="0"/>
                        <a:t>SPE timing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Symbol" pitchFamily="2" charset="2"/>
                        </a:rPr>
                        <a:t>s</a:t>
                      </a:r>
                      <a:r>
                        <a:rPr lang="en-US" sz="1700" dirty="0"/>
                        <a:t> of the core part &lt;50ps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rgbClr val="FF0000"/>
                          </a:solidFill>
                        </a:rPr>
                        <a:t>&lt;75ps RMS, including tail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159438"/>
                  </a:ext>
                </a:extLst>
              </a:tr>
              <a:tr h="257451">
                <a:tc>
                  <a:txBody>
                    <a:bodyPr/>
                    <a:lstStyle/>
                    <a:p>
                      <a:r>
                        <a:rPr lang="en-US" sz="1700" dirty="0"/>
                        <a:t>Dark count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Few kHz/cm</a:t>
                      </a:r>
                      <a:r>
                        <a:rPr lang="en-US" sz="1700" baseline="30000" dirty="0"/>
                        <a:t>2</a:t>
                      </a:r>
                      <a:r>
                        <a:rPr lang="en-US" sz="1700" baseline="0" dirty="0"/>
                        <a:t> is acceptable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Few kHz/cm</a:t>
                      </a:r>
                      <a:r>
                        <a:rPr lang="en-US" sz="1700" baseline="30000" dirty="0"/>
                        <a:t>2</a:t>
                      </a:r>
                      <a:r>
                        <a:rPr lang="en-US" sz="1700" baseline="0" dirty="0"/>
                        <a:t> is acceptable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035909"/>
                  </a:ext>
                </a:extLst>
              </a:tr>
              <a:tr h="335878">
                <a:tc>
                  <a:txBody>
                    <a:bodyPr/>
                    <a:lstStyle/>
                    <a:p>
                      <a:r>
                        <a:rPr lang="en-US" sz="1700" dirty="0"/>
                        <a:t>Occupancy per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Small: could work with CC-coupled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rgbClr val="FF0000"/>
                          </a:solidFill>
                        </a:rPr>
                        <a:t>200+ p.e. / event: need DC-coupled sensors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827655"/>
                  </a:ext>
                </a:extLst>
              </a:tr>
            </a:tbl>
          </a:graphicData>
        </a:graphic>
      </p:graphicFrame>
      <p:pic>
        <p:nvPicPr>
          <p:cNvPr id="4" name="Picture 3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82F21D11-4415-4E34-B0BE-0296396B2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698" y="598793"/>
            <a:ext cx="2948732" cy="2710259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A180885-084D-71CB-2867-BA5C9C915705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2494B9-ED8B-7F92-FD52-36F8F2C019BA}"/>
              </a:ext>
            </a:extLst>
          </p:cNvPr>
          <p:cNvSpPr/>
          <p:nvPr/>
        </p:nvSpPr>
        <p:spPr>
          <a:xfrm>
            <a:off x="9543746" y="92356"/>
            <a:ext cx="2545188" cy="31767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Question 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58C52-C9A8-8283-B65E-E13CE8AD711F}"/>
              </a:ext>
            </a:extLst>
          </p:cNvPr>
          <p:cNvSpPr txBox="1"/>
          <p:nvPr/>
        </p:nvSpPr>
        <p:spPr>
          <a:xfrm>
            <a:off x="1060306" y="6165213"/>
            <a:ext cx="10559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We would clearly prefer to have the same photosensor solution for both subsystems </a:t>
            </a:r>
          </a:p>
        </p:txBody>
      </p:sp>
    </p:spTree>
    <p:extLst>
      <p:ext uri="{BB962C8B-B14F-4D97-AF65-F5344CB8AC3E}">
        <p14:creationId xmlns:p14="http://schemas.microsoft.com/office/powerpoint/2010/main" val="1587249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4AB4A0-C670-0080-005E-9ABDE3277265}"/>
              </a:ext>
            </a:extLst>
          </p:cNvPr>
          <p:cNvSpPr txBox="1"/>
          <p:nvPr/>
        </p:nvSpPr>
        <p:spPr>
          <a:xfrm>
            <a:off x="3805149" y="2890391"/>
            <a:ext cx="4581702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HRPPDs by Incom Inc.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3055F9-DC45-EDB4-A2C4-54604497D4DB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55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46B6F5F5-076A-4B70-EB47-9CA705EAE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8B4C4C8-EB67-0883-1CCB-3AE35926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Information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6A4CC2-63AE-F459-811E-B9D0D1EA985E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62114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6</a:t>
            </a:fld>
            <a:endParaRPr lang="en"/>
          </a:p>
        </p:txBody>
      </p:sp>
      <p:sp>
        <p:nvSpPr>
          <p:cNvPr id="3" name="Concept Detectors…">
            <a:extLst>
              <a:ext uri="{FF2B5EF4-FFF2-40B4-BE49-F238E27FC236}">
                <a16:creationId xmlns:a16="http://schemas.microsoft.com/office/drawing/2014/main" id="{2898226C-4150-D4D9-5C9D-AB0C754E8B5C}"/>
              </a:ext>
            </a:extLst>
          </p:cNvPr>
          <p:cNvSpPr txBox="1">
            <a:spLocks/>
          </p:cNvSpPr>
          <p:nvPr/>
        </p:nvSpPr>
        <p:spPr>
          <a:xfrm>
            <a:off x="273750" y="715550"/>
            <a:ext cx="11499925" cy="2700580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 uniquely large 120mm x 120mm DC-coupled MCP-PMT</a:t>
            </a:r>
          </a:p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104mm x 104mm active area (~75% geometric efficiency)</a:t>
            </a:r>
          </a:p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5mm thick fused silica (or sapphire) window with a bialkali photocathode</a:t>
            </a:r>
          </a:p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 pair of 10 </a:t>
            </a: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 diameter pore MCPs in a chevron configuration</a:t>
            </a:r>
          </a:p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Uniform anode pixellation: 32 x 32 square pads (pitch 3.25mm)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18342-9136-58C3-1423-02A0578A6C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0" t="3633" r="13272"/>
          <a:stretch/>
        </p:blipFill>
        <p:spPr>
          <a:xfrm rot="5400000">
            <a:off x="840650" y="2948265"/>
            <a:ext cx="2700577" cy="3522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D376B-6B38-EC2D-F061-A8000FB706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3" t="5774" r="16890"/>
          <a:stretch/>
        </p:blipFill>
        <p:spPr>
          <a:xfrm rot="5400000">
            <a:off x="4660519" y="2822610"/>
            <a:ext cx="2706092" cy="3768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ECD9BE-5979-8736-19E7-A74396282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 t="4637" r="32495" b="5526"/>
          <a:stretch/>
        </p:blipFill>
        <p:spPr>
          <a:xfrm rot="5400000">
            <a:off x="8673540" y="2755112"/>
            <a:ext cx="2706093" cy="3903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59EAFD-D7D6-F225-34C7-90648ADCEA70}"/>
              </a:ext>
            </a:extLst>
          </p:cNvPr>
          <p:cNvSpPr txBox="1"/>
          <p:nvPr/>
        </p:nvSpPr>
        <p:spPr>
          <a:xfrm>
            <a:off x="818030" y="6083442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Anode plate vacuum side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896EB-C66E-033E-A604-8EEFB1C43948}"/>
              </a:ext>
            </a:extLst>
          </p:cNvPr>
          <p:cNvSpPr txBox="1"/>
          <p:nvPr/>
        </p:nvSpPr>
        <p:spPr>
          <a:xfrm>
            <a:off x="4914285" y="608344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Anode plate air side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AD7AA-0044-D2D8-87EA-4CCC60334035}"/>
              </a:ext>
            </a:extLst>
          </p:cNvPr>
          <p:cNvSpPr txBox="1"/>
          <p:nvPr/>
        </p:nvSpPr>
        <p:spPr>
          <a:xfrm>
            <a:off x="8171280" y="6083442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HRPPD with a passive backplane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62B23A1-C295-6CDA-282A-D588EC92328F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47A801-AEB0-343D-8335-768C0F50B581}"/>
              </a:ext>
            </a:extLst>
          </p:cNvPr>
          <p:cNvSpPr txBox="1"/>
          <p:nvPr/>
        </p:nvSpPr>
        <p:spPr>
          <a:xfrm>
            <a:off x="3359840" y="2848338"/>
            <a:ext cx="56044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Substantially re-designed for use in EIC </a:t>
            </a:r>
          </a:p>
        </p:txBody>
      </p:sp>
    </p:spTree>
    <p:extLst>
      <p:ext uri="{BB962C8B-B14F-4D97-AF65-F5344CB8AC3E}">
        <p14:creationId xmlns:p14="http://schemas.microsoft.com/office/powerpoint/2010/main" val="2973164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B6EBC6-AF47-B8FE-22F4-A05492F8F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4" t="2858" r="4341"/>
          <a:stretch/>
        </p:blipFill>
        <p:spPr>
          <a:xfrm>
            <a:off x="7467160" y="552892"/>
            <a:ext cx="4560669" cy="577500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E8EE6C-22E4-99AB-CF67-4700E6FE39AC}"/>
              </a:ext>
            </a:extLst>
          </p:cNvPr>
          <p:cNvCxnSpPr>
            <a:cxnSpLocks/>
          </p:cNvCxnSpPr>
          <p:nvPr/>
        </p:nvCxnSpPr>
        <p:spPr>
          <a:xfrm>
            <a:off x="5856757" y="1675411"/>
            <a:ext cx="1364973" cy="0"/>
          </a:xfrm>
          <a:prstGeom prst="straightConnector1">
            <a:avLst/>
          </a:prstGeom>
          <a:ln w="19050">
            <a:prstDash val="lg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F4CA9AD-3416-3B32-ACB2-8CA582D804D1}"/>
              </a:ext>
            </a:extLst>
          </p:cNvPr>
          <p:cNvSpPr txBox="1"/>
          <p:nvPr/>
        </p:nvSpPr>
        <p:spPr>
          <a:xfrm>
            <a:off x="3263730" y="1490744"/>
            <a:ext cx="2047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Fused silica window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B445A3-CAEC-8DD9-8B76-1FB1AA945EE8}"/>
              </a:ext>
            </a:extLst>
          </p:cNvPr>
          <p:cNvCxnSpPr>
            <a:cxnSpLocks/>
          </p:cNvCxnSpPr>
          <p:nvPr/>
        </p:nvCxnSpPr>
        <p:spPr>
          <a:xfrm>
            <a:off x="5836161" y="2742216"/>
            <a:ext cx="1364973" cy="0"/>
          </a:xfrm>
          <a:prstGeom prst="straightConnector1">
            <a:avLst/>
          </a:prstGeom>
          <a:ln w="19050">
            <a:prstDash val="lg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B4122F-1C68-6F3D-D5CF-0E5177242D1A}"/>
              </a:ext>
            </a:extLst>
          </p:cNvPr>
          <p:cNvSpPr txBox="1"/>
          <p:nvPr/>
        </p:nvSpPr>
        <p:spPr>
          <a:xfrm>
            <a:off x="3243134" y="2557549"/>
            <a:ext cx="191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MCPs, spacers, etc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3AAA06-EEA6-3569-AF6B-AEBBD504B65C}"/>
              </a:ext>
            </a:extLst>
          </p:cNvPr>
          <p:cNvCxnSpPr>
            <a:cxnSpLocks/>
          </p:cNvCxnSpPr>
          <p:nvPr/>
        </p:nvCxnSpPr>
        <p:spPr>
          <a:xfrm>
            <a:off x="5860873" y="3584889"/>
            <a:ext cx="1364973" cy="0"/>
          </a:xfrm>
          <a:prstGeom prst="straightConnector1">
            <a:avLst/>
          </a:prstGeom>
          <a:ln w="19050">
            <a:prstDash val="lg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8470FBB-A973-A48A-7333-789D0CD3ECFF}"/>
              </a:ext>
            </a:extLst>
          </p:cNvPr>
          <p:cNvSpPr txBox="1"/>
          <p:nvPr/>
        </p:nvSpPr>
        <p:spPr>
          <a:xfrm>
            <a:off x="3270976" y="3392105"/>
            <a:ext cx="101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Side wall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DAEEB80-C890-1FD4-7ECF-15E99EEE5611}"/>
              </a:ext>
            </a:extLst>
          </p:cNvPr>
          <p:cNvCxnSpPr>
            <a:cxnSpLocks/>
          </p:cNvCxnSpPr>
          <p:nvPr/>
        </p:nvCxnSpPr>
        <p:spPr>
          <a:xfrm>
            <a:off x="5848517" y="3928464"/>
            <a:ext cx="1364973" cy="0"/>
          </a:xfrm>
          <a:prstGeom prst="straightConnector1">
            <a:avLst/>
          </a:prstGeom>
          <a:ln w="19050">
            <a:prstDash val="lg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60BA60E-FE2F-DA90-7741-05BCF5ED4026}"/>
              </a:ext>
            </a:extLst>
          </p:cNvPr>
          <p:cNvSpPr txBox="1"/>
          <p:nvPr/>
        </p:nvSpPr>
        <p:spPr>
          <a:xfrm>
            <a:off x="3255492" y="3743799"/>
            <a:ext cx="2717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Anode plate, a pre-routing 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ceramic circuit board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BF6755-0395-F768-9737-601682C975FE}"/>
              </a:ext>
            </a:extLst>
          </p:cNvPr>
          <p:cNvCxnSpPr>
            <a:cxnSpLocks/>
          </p:cNvCxnSpPr>
          <p:nvPr/>
        </p:nvCxnSpPr>
        <p:spPr>
          <a:xfrm>
            <a:off x="5848517" y="5250641"/>
            <a:ext cx="1364973" cy="0"/>
          </a:xfrm>
          <a:prstGeom prst="straightConnector1">
            <a:avLst/>
          </a:prstGeom>
          <a:ln w="19050">
            <a:prstDash val="lg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88E47A4-A428-E74B-5864-77EA59B787B8}"/>
              </a:ext>
            </a:extLst>
          </p:cNvPr>
          <p:cNvSpPr txBox="1"/>
          <p:nvPr/>
        </p:nvSpPr>
        <p:spPr>
          <a:xfrm>
            <a:off x="3255490" y="5065975"/>
            <a:ext cx="149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Interface PCB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11ADEF-DE57-534C-DFFA-52C83C04D038}"/>
              </a:ext>
            </a:extLst>
          </p:cNvPr>
          <p:cNvCxnSpPr>
            <a:cxnSpLocks/>
          </p:cNvCxnSpPr>
          <p:nvPr/>
        </p:nvCxnSpPr>
        <p:spPr>
          <a:xfrm>
            <a:off x="5848517" y="4620444"/>
            <a:ext cx="1364973" cy="0"/>
          </a:xfrm>
          <a:prstGeom prst="straightConnector1">
            <a:avLst/>
          </a:prstGeom>
          <a:ln w="19050">
            <a:prstDash val="lg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52D4C9A-B695-CD12-9653-756D28D4E187}"/>
              </a:ext>
            </a:extLst>
          </p:cNvPr>
          <p:cNvSpPr txBox="1"/>
          <p:nvPr/>
        </p:nvSpPr>
        <p:spPr>
          <a:xfrm>
            <a:off x="3255491" y="4435779"/>
            <a:ext cx="2515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Compression interposers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(not shown)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59543E-281B-9AAC-19B3-DCD75382A17D}"/>
              </a:ext>
            </a:extLst>
          </p:cNvPr>
          <p:cNvSpPr txBox="1"/>
          <p:nvPr/>
        </p:nvSpPr>
        <p:spPr>
          <a:xfrm>
            <a:off x="1389859" y="5758305"/>
            <a:ext cx="508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4x4 spots, each with 8x8 square pads; 3.25mm pitch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D9FEEC4-3A6B-2045-265D-447497781CE3}"/>
              </a:ext>
            </a:extLst>
          </p:cNvPr>
          <p:cNvCxnSpPr>
            <a:cxnSpLocks/>
          </p:cNvCxnSpPr>
          <p:nvPr/>
        </p:nvCxnSpPr>
        <p:spPr>
          <a:xfrm flipV="1">
            <a:off x="6767934" y="4435780"/>
            <a:ext cx="1663857" cy="1507193"/>
          </a:xfrm>
          <a:prstGeom prst="straightConnector1">
            <a:avLst/>
          </a:prstGeom>
          <a:ln w="19050">
            <a:prstDash val="lg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BAD17696-D806-CABC-8BDC-D3DA710498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63" t="45714" r="27608" b="32698"/>
          <a:stretch/>
        </p:blipFill>
        <p:spPr>
          <a:xfrm>
            <a:off x="1941092" y="4318221"/>
            <a:ext cx="1286112" cy="956735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  <a:prstDash val="lgDash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032201-7DB4-B2E3-6C9A-5ED01C54F6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86"/>
          <a:stretch/>
        </p:blipFill>
        <p:spPr>
          <a:xfrm>
            <a:off x="600593" y="978065"/>
            <a:ext cx="2098331" cy="221395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9A4100-A6E4-62EB-A9C4-22B7066315FE}"/>
              </a:ext>
            </a:extLst>
          </p:cNvPr>
          <p:cNvCxnSpPr>
            <a:cxnSpLocks/>
          </p:cNvCxnSpPr>
          <p:nvPr/>
        </p:nvCxnSpPr>
        <p:spPr>
          <a:xfrm flipH="1" flipV="1">
            <a:off x="2487044" y="3254687"/>
            <a:ext cx="768447" cy="836117"/>
          </a:xfrm>
          <a:prstGeom prst="straightConnector1">
            <a:avLst/>
          </a:prstGeom>
          <a:ln w="19050">
            <a:prstDash val="lg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C1CAEFD-DAA6-42BC-7332-3B63C46526FF}"/>
              </a:ext>
            </a:extLst>
          </p:cNvPr>
          <p:cNvSpPr txBox="1"/>
          <p:nvPr/>
        </p:nvSpPr>
        <p:spPr>
          <a:xfrm>
            <a:off x="240829" y="3079451"/>
            <a:ext cx="2873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8x8 pad pattern </a:t>
            </a:r>
          </a:p>
          <a:p>
            <a:pPr algn="ctr"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compressed </a:t>
            </a:r>
          </a:p>
          <a:p>
            <a:pPr algn="ctr"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from 3.25mm (inner side)</a:t>
            </a:r>
          </a:p>
          <a:p>
            <a:pPr algn="ctr"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to 2.00mm (outer side) pitch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6B9F39-8F8A-C3FD-1835-8C0060A32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HRPPD Assembly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CC10B2C4-AF58-CF91-92C0-2FA64C0FC1BF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585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01E19EBB-6862-9E9E-C5ED-E429FFF9C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cept Detectors…">
            <a:extLst>
              <a:ext uri="{FF2B5EF4-FFF2-40B4-BE49-F238E27FC236}">
                <a16:creationId xmlns:a16="http://schemas.microsoft.com/office/drawing/2014/main" id="{7D7A5E88-8A10-1667-8996-7ABC71B6C0EB}"/>
              </a:ext>
            </a:extLst>
          </p:cNvPr>
          <p:cNvSpPr txBox="1">
            <a:spLocks/>
          </p:cNvSpPr>
          <p:nvPr/>
        </p:nvSpPr>
        <p:spPr>
          <a:xfrm>
            <a:off x="129406" y="985700"/>
            <a:ext cx="11499925" cy="3053563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133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Perform a first stage of the design adaptation to EIC needs </a:t>
            </a:r>
          </a:p>
          <a:p>
            <a:pPr marL="982948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 general, be as much conservative as possible in this first iteration </a:t>
            </a:r>
          </a:p>
          <a:p>
            <a:pPr marL="982948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Focus on a mechanical and electrical interface, including a complete re-design of the anode plate</a:t>
            </a:r>
          </a:p>
          <a:p>
            <a:pPr marL="982948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1867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82948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1867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133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Produce five HRPPD tiles of a new design</a:t>
            </a:r>
          </a:p>
          <a:p>
            <a:pPr marL="617207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133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Demonstrate production capability and reproducibility of key performance parameters</a:t>
            </a:r>
          </a:p>
          <a:p>
            <a:pPr marL="982948" marR="41274" indent="-342900">
              <a:buClr>
                <a:schemeClr val="bg2"/>
              </a:buClr>
              <a:buSzPct val="100000"/>
              <a:buFont typeface="Wingdings" pitchFamily="2" charset="2"/>
              <a:buChar char="§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Gain, QE, Photon Detection Efficiency (PDE), Dark Count rates (DCR), timing resolution,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342ED5-281D-0FF9-E9FB-5FD82733E98F}"/>
              </a:ext>
            </a:extLst>
          </p:cNvPr>
          <p:cNvSpPr txBox="1"/>
          <p:nvPr/>
        </p:nvSpPr>
        <p:spPr>
          <a:xfrm>
            <a:off x="1026143" y="2286779"/>
            <a:ext cx="906107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7030A0"/>
                </a:solidFill>
              </a:rPr>
              <a:t>First generation HRPPDs were “bare sensors” &amp; lacked interfacing completely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B003DD-9527-C3B1-73F8-2D1D836C0E2E}"/>
              </a:ext>
            </a:extLst>
          </p:cNvPr>
          <p:cNvSpPr txBox="1"/>
          <p:nvPr/>
        </p:nvSpPr>
        <p:spPr>
          <a:xfrm>
            <a:off x="1026143" y="4210928"/>
            <a:ext cx="912121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7030A0"/>
                </a:solidFill>
              </a:rPr>
              <a:t>First generation yielded only a couple of low QE devices out of a dozen of trials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8086F-73CE-CACA-515D-0D1F84C07BF9}"/>
              </a:ext>
            </a:extLst>
          </p:cNvPr>
          <p:cNvSpPr txBox="1"/>
          <p:nvPr/>
        </p:nvSpPr>
        <p:spPr>
          <a:xfrm>
            <a:off x="322917" y="4883742"/>
            <a:ext cx="11869083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b="1" dirty="0">
                <a:solidFill>
                  <a:srgbClr val="00B050"/>
                </a:solidFill>
              </a:rPr>
              <a:t>Contract completed successfully in April 2024 (5+2 HRPPDs purchased)</a:t>
            </a:r>
          </a:p>
          <a:p>
            <a:pPr algn="ctr"/>
            <a:r>
              <a:rPr lang="en-US" sz="2667" b="1" dirty="0">
                <a:solidFill>
                  <a:srgbClr val="00B050"/>
                </a:solidFill>
              </a:rPr>
              <a:t>Comprehensive test program ongoing at BNL / JLab / INFN Trieste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0C252-34E1-54F6-807D-0E43C650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2023 EIC Contract with Incom Inc.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072E972-2313-4D21-DE9B-406243E61521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3ECF8F-9B07-FD80-40E2-6E72AF448A65}"/>
              </a:ext>
            </a:extLst>
          </p:cNvPr>
          <p:cNvSpPr txBox="1"/>
          <p:nvPr/>
        </p:nvSpPr>
        <p:spPr>
          <a:xfrm>
            <a:off x="8041620" y="660949"/>
            <a:ext cx="4091185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>
                <a:hlinkClick r:id="rId3"/>
              </a:rPr>
              <a:t>Link to EIC HRPPD specifications</a:t>
            </a:r>
            <a:endParaRPr lang="en-US" sz="2000" dirty="0"/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05B6E451-FD7A-50CD-2B45-DC2D4FFBF3FC}"/>
              </a:ext>
            </a:extLst>
          </p:cNvPr>
          <p:cNvSpPr/>
          <p:nvPr/>
        </p:nvSpPr>
        <p:spPr>
          <a:xfrm>
            <a:off x="9543746" y="92356"/>
            <a:ext cx="2545188" cy="31767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Question 1 </a:t>
            </a:r>
          </a:p>
        </p:txBody>
      </p:sp>
    </p:spTree>
    <p:extLst>
      <p:ext uri="{BB962C8B-B14F-4D97-AF65-F5344CB8AC3E}">
        <p14:creationId xmlns:p14="http://schemas.microsoft.com/office/powerpoint/2010/main" val="3795014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A05DBA4-FBAE-1B3A-CD8D-1DC3146AB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019867"/>
              </p:ext>
            </p:extLst>
          </p:nvPr>
        </p:nvGraphicFramePr>
        <p:xfrm>
          <a:off x="351543" y="673558"/>
          <a:ext cx="5860998" cy="2865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37207">
                  <a:extLst>
                    <a:ext uri="{9D8B030D-6E8A-4147-A177-3AD203B41FA5}">
                      <a16:colId xmlns:a16="http://schemas.microsoft.com/office/drawing/2014/main" val="690128542"/>
                    </a:ext>
                  </a:extLst>
                </a:gridCol>
                <a:gridCol w="1643269">
                  <a:extLst>
                    <a:ext uri="{9D8B030D-6E8A-4147-A177-3AD203B41FA5}">
                      <a16:colId xmlns:a16="http://schemas.microsoft.com/office/drawing/2014/main" val="3203270779"/>
                    </a:ext>
                  </a:extLst>
                </a:gridCol>
                <a:gridCol w="1505447">
                  <a:extLst>
                    <a:ext uri="{9D8B030D-6E8A-4147-A177-3AD203B41FA5}">
                      <a16:colId xmlns:a16="http://schemas.microsoft.com/office/drawing/2014/main" val="384153401"/>
                    </a:ext>
                  </a:extLst>
                </a:gridCol>
                <a:gridCol w="1675075">
                  <a:extLst>
                    <a:ext uri="{9D8B030D-6E8A-4147-A177-3AD203B41FA5}">
                      <a16:colId xmlns:a16="http://schemas.microsoft.com/office/drawing/2014/main" val="1732848042"/>
                    </a:ext>
                  </a:extLst>
                </a:gridCol>
              </a:tblGrid>
              <a:tr h="579260">
                <a:tc>
                  <a:txBody>
                    <a:bodyPr/>
                    <a:lstStyle/>
                    <a:p>
                      <a:endParaRPr lang="en-US" sz="1400" dirty="0"/>
                    </a:p>
                    <a:p>
                      <a:r>
                        <a:rPr lang="en-US" sz="1400" dirty="0"/>
                        <a:t>HRPPD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Operating Voltage Range (V/MCP)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Dark Rates </a:t>
                      </a:r>
                      <a:r>
                        <a:rPr lang="en-US" sz="1400" dirty="0"/>
                        <a:t>@ 1X10^6 Gain (Hz/cm^2)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  <a:p>
                      <a:r>
                        <a:rPr lang="en-US" sz="1400" dirty="0"/>
                        <a:t>EIC Standard – Dark Rates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517753"/>
                  </a:ext>
                </a:extLst>
              </a:tr>
              <a:tr h="239427">
                <a:tc>
                  <a:txBody>
                    <a:bodyPr/>
                    <a:lstStyle/>
                    <a:p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750-850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160</a:t>
                      </a: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r>
                        <a:rPr lang="en-US" sz="1400" dirty="0"/>
                        <a:t>≤ 2E3Hz/cm^2 at ≥ 10^6 Gain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457995"/>
                  </a:ext>
                </a:extLst>
              </a:tr>
              <a:tr h="239427">
                <a:tc>
                  <a:txBody>
                    <a:bodyPr/>
                    <a:lstStyle/>
                    <a:p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625-725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0.18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216904"/>
                  </a:ext>
                </a:extLst>
              </a:tr>
              <a:tr h="239427">
                <a:tc>
                  <a:txBody>
                    <a:bodyPr/>
                    <a:lstStyle/>
                    <a:p>
                      <a:r>
                        <a:rPr lang="en-US" sz="1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600-700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19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948457"/>
                  </a:ext>
                </a:extLst>
              </a:tr>
              <a:tr h="239427">
                <a:tc>
                  <a:txBody>
                    <a:bodyPr/>
                    <a:lstStyle/>
                    <a:p>
                      <a:r>
                        <a:rPr lang="en-US" sz="1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600-700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0.37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128889"/>
                  </a:ext>
                </a:extLst>
              </a:tr>
              <a:tr h="239427">
                <a:tc>
                  <a:txBody>
                    <a:bodyPr/>
                    <a:lstStyle/>
                    <a:p>
                      <a:r>
                        <a:rPr lang="en-US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575-700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69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30909"/>
                  </a:ext>
                </a:extLst>
              </a:tr>
              <a:tr h="239427">
                <a:tc>
                  <a:txBody>
                    <a:bodyPr/>
                    <a:lstStyle/>
                    <a:p>
                      <a:r>
                        <a:rPr lang="en-US" sz="14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650-750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&lt;100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373877"/>
                  </a:ext>
                </a:extLst>
              </a:tr>
              <a:tr h="239427">
                <a:tc>
                  <a:txBody>
                    <a:bodyPr/>
                    <a:lstStyle/>
                    <a:p>
                      <a:r>
                        <a:rPr lang="en-US" sz="14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650-700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29025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85325F-8A0F-8352-49B2-688B81FDD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880575"/>
              </p:ext>
            </p:extLst>
          </p:nvPr>
        </p:nvGraphicFramePr>
        <p:xfrm>
          <a:off x="6558354" y="673558"/>
          <a:ext cx="4467456" cy="2865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18795">
                  <a:extLst>
                    <a:ext uri="{9D8B030D-6E8A-4147-A177-3AD203B41FA5}">
                      <a16:colId xmlns:a16="http://schemas.microsoft.com/office/drawing/2014/main" val="690128542"/>
                    </a:ext>
                  </a:extLst>
                </a:gridCol>
                <a:gridCol w="1538189">
                  <a:extLst>
                    <a:ext uri="{9D8B030D-6E8A-4147-A177-3AD203B41FA5}">
                      <a16:colId xmlns:a16="http://schemas.microsoft.com/office/drawing/2014/main" val="3203270779"/>
                    </a:ext>
                  </a:extLst>
                </a:gridCol>
                <a:gridCol w="1910472">
                  <a:extLst>
                    <a:ext uri="{9D8B030D-6E8A-4147-A177-3AD203B41FA5}">
                      <a16:colId xmlns:a16="http://schemas.microsoft.com/office/drawing/2014/main" val="384153401"/>
                    </a:ext>
                  </a:extLst>
                </a:gridCol>
              </a:tblGrid>
              <a:tr h="571252">
                <a:tc>
                  <a:txBody>
                    <a:bodyPr/>
                    <a:lstStyle/>
                    <a:p>
                      <a:endParaRPr lang="en-US" sz="1400" dirty="0"/>
                    </a:p>
                    <a:p>
                      <a:r>
                        <a:rPr lang="en-US" sz="1400" dirty="0"/>
                        <a:t>HRPPD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Operating Voltage Range (V/MCP)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Gain Range </a:t>
                      </a:r>
                      <a:r>
                        <a:rPr lang="en-US" sz="1400" dirty="0"/>
                        <a:t>at ≥ 100V Bias on Photocathode (PC)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517753"/>
                  </a:ext>
                </a:extLst>
              </a:tr>
              <a:tr h="236118">
                <a:tc>
                  <a:txBody>
                    <a:bodyPr/>
                    <a:lstStyle/>
                    <a:p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750-850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6.5E5 – 1.4E7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457995"/>
                  </a:ext>
                </a:extLst>
              </a:tr>
              <a:tr h="236118">
                <a:tc>
                  <a:txBody>
                    <a:bodyPr/>
                    <a:lstStyle/>
                    <a:p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625-725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9.2E5 – 1.3E7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216904"/>
                  </a:ext>
                </a:extLst>
              </a:tr>
              <a:tr h="236118">
                <a:tc>
                  <a:txBody>
                    <a:bodyPr/>
                    <a:lstStyle/>
                    <a:p>
                      <a:r>
                        <a:rPr lang="en-US" sz="1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600-700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1.0E6 – 1.8E7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948457"/>
                  </a:ext>
                </a:extLst>
              </a:tr>
              <a:tr h="236118">
                <a:tc>
                  <a:txBody>
                    <a:bodyPr/>
                    <a:lstStyle/>
                    <a:p>
                      <a:r>
                        <a:rPr lang="en-US" sz="1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600-700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2.9E6 – 3.7E7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128889"/>
                  </a:ext>
                </a:extLst>
              </a:tr>
              <a:tr h="236118">
                <a:tc>
                  <a:txBody>
                    <a:bodyPr/>
                    <a:lstStyle/>
                    <a:p>
                      <a:r>
                        <a:rPr lang="en-US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575-700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6.8E5 – 2.2E7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30909"/>
                  </a:ext>
                </a:extLst>
              </a:tr>
              <a:tr h="236118">
                <a:tc>
                  <a:txBody>
                    <a:bodyPr/>
                    <a:lstStyle/>
                    <a:p>
                      <a:r>
                        <a:rPr lang="en-US" sz="14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650-750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1.4E6 – 3.2E7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873198"/>
                  </a:ext>
                </a:extLst>
              </a:tr>
              <a:tr h="236118">
                <a:tc>
                  <a:txBody>
                    <a:bodyPr/>
                    <a:lstStyle/>
                    <a:p>
                      <a:r>
                        <a:rPr lang="en-US" sz="14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650-700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8.0E5 – 8.7E6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33391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9051304-F151-0F67-C0B7-D42DC18D1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082182"/>
              </p:ext>
            </p:extLst>
          </p:nvPr>
        </p:nvGraphicFramePr>
        <p:xfrm>
          <a:off x="362145" y="3702557"/>
          <a:ext cx="5850396" cy="2712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9012">
                  <a:extLst>
                    <a:ext uri="{9D8B030D-6E8A-4147-A177-3AD203B41FA5}">
                      <a16:colId xmlns:a16="http://schemas.microsoft.com/office/drawing/2014/main" val="690128542"/>
                    </a:ext>
                  </a:extLst>
                </a:gridCol>
                <a:gridCol w="2682240">
                  <a:extLst>
                    <a:ext uri="{9D8B030D-6E8A-4147-A177-3AD203B41FA5}">
                      <a16:colId xmlns:a16="http://schemas.microsoft.com/office/drawing/2014/main" val="3203270779"/>
                    </a:ext>
                  </a:extLst>
                </a:gridCol>
                <a:gridCol w="2099144">
                  <a:extLst>
                    <a:ext uri="{9D8B030D-6E8A-4147-A177-3AD203B41FA5}">
                      <a16:colId xmlns:a16="http://schemas.microsoft.com/office/drawing/2014/main" val="1732848042"/>
                    </a:ext>
                  </a:extLst>
                </a:gridCol>
              </a:tblGrid>
              <a:tr h="444917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HRPPD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Transit Time Spread</a:t>
                      </a:r>
                      <a:r>
                        <a:rPr lang="en-US" sz="1400" dirty="0"/>
                        <a:t> (lowest recorded, in 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EIC Standard – TTS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517753"/>
                  </a:ext>
                </a:extLst>
              </a:tr>
              <a:tr h="260235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59</a:t>
                      </a: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≤60 ps, validated at BNL utilizing a femtosecond laser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457995"/>
                  </a:ext>
                </a:extLst>
              </a:tr>
              <a:tr h="260235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 59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216904"/>
                  </a:ext>
                </a:extLst>
              </a:tr>
              <a:tr h="260235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58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948457"/>
                  </a:ext>
                </a:extLst>
              </a:tr>
              <a:tr h="260235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58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128889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70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30909"/>
                  </a:ext>
                </a:extLst>
              </a:tr>
              <a:tr h="260235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520499"/>
                  </a:ext>
                </a:extLst>
              </a:tr>
              <a:tr h="260235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42408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9ECB4D-AEBD-E79E-BB5B-0F8968A56E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789387"/>
              </p:ext>
            </p:extLst>
          </p:nvPr>
        </p:nvGraphicFramePr>
        <p:xfrm>
          <a:off x="6923656" y="3763517"/>
          <a:ext cx="4102154" cy="2651760"/>
        </p:xfrm>
        <a:graphic>
          <a:graphicData uri="http://schemas.openxmlformats.org/drawingml/2006/table">
            <a:tbl>
              <a:tblPr firstRow="1" bandRow="1">
                <a:solidFill>
                  <a:schemeClr val="bg2">
                    <a:lumMod val="40000"/>
                    <a:lumOff val="60000"/>
                  </a:schemeClr>
                </a:solidFill>
                <a:tableStyleId>{93296810-A885-4BE3-A3E7-6D5BEEA58F35}</a:tableStyleId>
              </a:tblPr>
              <a:tblGrid>
                <a:gridCol w="1154871">
                  <a:extLst>
                    <a:ext uri="{9D8B030D-6E8A-4147-A177-3AD203B41FA5}">
                      <a16:colId xmlns:a16="http://schemas.microsoft.com/office/drawing/2014/main" val="1864014896"/>
                    </a:ext>
                  </a:extLst>
                </a:gridCol>
                <a:gridCol w="1781091">
                  <a:extLst>
                    <a:ext uri="{9D8B030D-6E8A-4147-A177-3AD203B41FA5}">
                      <a16:colId xmlns:a16="http://schemas.microsoft.com/office/drawing/2014/main" val="1725601813"/>
                    </a:ext>
                  </a:extLst>
                </a:gridCol>
                <a:gridCol w="1166192">
                  <a:extLst>
                    <a:ext uri="{9D8B030D-6E8A-4147-A177-3AD203B41FA5}">
                      <a16:colId xmlns:a16="http://schemas.microsoft.com/office/drawing/2014/main" val="1383543983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HRPPD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QE</a:t>
                      </a:r>
                      <a:r>
                        <a:rPr lang="en-US" sz="1400" dirty="0"/>
                        <a:t> @ 365nm</a:t>
                      </a:r>
                    </a:p>
                    <a:p>
                      <a:pPr algn="ctr"/>
                      <a:r>
                        <a:rPr lang="en-US" sz="1400" dirty="0"/>
                        <a:t>(Avg./Max.)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Std. Dev.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843628"/>
                  </a:ext>
                </a:extLst>
              </a:tr>
              <a:tr h="24018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32.9% / 34.0%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705286"/>
                  </a:ext>
                </a:extLst>
              </a:tr>
              <a:tr h="24018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34.0% / 35.3%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045863"/>
                  </a:ext>
                </a:extLst>
              </a:tr>
              <a:tr h="24018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35.2% / 36.2%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86663"/>
                  </a:ext>
                </a:extLst>
              </a:tr>
              <a:tr h="24018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26.8% / 28.8%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848662"/>
                  </a:ext>
                </a:extLst>
              </a:tr>
              <a:tr h="24018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36.5% / 37.3%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627062"/>
                  </a:ext>
                </a:extLst>
              </a:tr>
              <a:tr h="24018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26.3% / 28.8%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957487"/>
                  </a:ext>
                </a:extLst>
              </a:tr>
              <a:tr h="24018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32.8% / 34.0%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18992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3933C47-06E8-AE67-8A1A-314F82EB37A7}"/>
              </a:ext>
            </a:extLst>
          </p:cNvPr>
          <p:cNvSpPr txBox="1"/>
          <p:nvPr/>
        </p:nvSpPr>
        <p:spPr>
          <a:xfrm rot="16200000">
            <a:off x="9824814" y="4003723"/>
            <a:ext cx="3017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7030A0"/>
                </a:solidFill>
              </a:rPr>
              <a:t>by Mark Popecki (Incom)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AB1A2-C10D-6103-0758-1997B0D2D9D3}"/>
              </a:ext>
            </a:extLst>
          </p:cNvPr>
          <p:cNvSpPr txBox="1"/>
          <p:nvPr/>
        </p:nvSpPr>
        <p:spPr>
          <a:xfrm rot="16200000">
            <a:off x="8675304" y="3367419"/>
            <a:ext cx="6064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3"/>
              </a:rPr>
              <a:t>Link to a May 2024 LAPPD / HRPPD Workshop talk</a:t>
            </a: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94B2DE-C840-88FA-1BC5-769B4669C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Incom’s Internal Testing Summary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6157CFA-9966-5993-F7C9-0217D08544E7}"/>
              </a:ext>
            </a:extLst>
          </p:cNvPr>
          <p:cNvSpPr txBox="1">
            <a:spLocks/>
          </p:cNvSpPr>
          <p:nvPr/>
        </p:nvSpPr>
        <p:spPr>
          <a:xfrm>
            <a:off x="11760200" y="6565323"/>
            <a:ext cx="431800" cy="2936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8A38AF29-5ACE-46E7-32D9-8105815C6200}"/>
              </a:ext>
            </a:extLst>
          </p:cNvPr>
          <p:cNvSpPr/>
          <p:nvPr/>
        </p:nvSpPr>
        <p:spPr>
          <a:xfrm>
            <a:off x="9543746" y="92356"/>
            <a:ext cx="2545188" cy="31767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Question 3 </a:t>
            </a:r>
          </a:p>
        </p:txBody>
      </p:sp>
    </p:spTree>
    <p:extLst>
      <p:ext uri="{BB962C8B-B14F-4D97-AF65-F5344CB8AC3E}">
        <p14:creationId xmlns:p14="http://schemas.microsoft.com/office/powerpoint/2010/main" val="427558151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spAutoFit/>
      </a:bodyPr>
      <a:lstStyle>
        <a:defPPr algn="l">
          <a:spcBef>
            <a:spcPts val="0"/>
          </a:spcBef>
          <a:buClr>
            <a:srgbClr val="0096FF"/>
          </a:buCl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D-3B EIC_PPT_Outline_Template_Widescreen_0224.potx" id="{E6C5CCA8-604B-4BF3-AD52-0CCDA95A2BA6}" vid="{8057B053-B9B7-4C41-ADDD-67BAEC9A00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quence xmlns="3b6a705c-5149-41b7-ae9a-732190ba5a52">01</Sequence>
    <Status xmlns="3b6a705c-5149-41b7-ae9a-732190ba5a52">Final Changes Complete</Status>
    <Day xmlns="3b6a705c-5149-41b7-ae9a-732190ba5a52">2025-01-07T05:00:00+00:00</Day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C34C91B90C1548A4C3AA992774E13A" ma:contentTypeVersion="7" ma:contentTypeDescription="Create a new document." ma:contentTypeScope="" ma:versionID="7a61f8cd703a7205ecb4e678dec18d87">
  <xsd:schema xmlns:xsd="http://www.w3.org/2001/XMLSchema" xmlns:xs="http://www.w3.org/2001/XMLSchema" xmlns:p="http://schemas.microsoft.com/office/2006/metadata/properties" xmlns:ns2="3b6a705c-5149-41b7-ae9a-732190ba5a52" targetNamespace="http://schemas.microsoft.com/office/2006/metadata/properties" ma:root="true" ma:fieldsID="c225db4bd17ba7aa7935a5a4ed95403e" ns2:_="">
    <xsd:import namespace="3b6a705c-5149-41b7-ae9a-732190ba5a52"/>
    <xsd:element name="properties">
      <xsd:complexType>
        <xsd:sequence>
          <xsd:element name="documentManagement">
            <xsd:complexType>
              <xsd:all>
                <xsd:element ref="ns2:Day" minOccurs="0"/>
                <xsd:element ref="ns2:Status" minOccurs="0"/>
                <xsd:element ref="ns2:Sequence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6a705c-5149-41b7-ae9a-732190ba5a52" elementFormDefault="qualified">
    <xsd:import namespace="http://schemas.microsoft.com/office/2006/documentManagement/types"/>
    <xsd:import namespace="http://schemas.microsoft.com/office/infopath/2007/PartnerControls"/>
    <xsd:element name="Day" ma:index="8" nillable="true" ma:displayName="Day" ma:format="DateOnly" ma:internalName="Day">
      <xsd:simpleType>
        <xsd:restriction base="dms:DateTime"/>
      </xsd:simpleType>
    </xsd:element>
    <xsd:element name="Status" ma:index="9" nillable="true" ma:displayName="Status" ma:format="Dropdown" ma:internalName="Status">
      <xsd:simpleType>
        <xsd:restriction base="dms:Choice">
          <xsd:enumeration value="Draft in Progress"/>
          <xsd:enumeration value="Read for Page Turns"/>
          <xsd:enumeration value="Ready For Dry Run"/>
          <xsd:enumeration value="Final Changes Complete"/>
          <xsd:enumeration value="Ready to Post"/>
          <xsd:enumeration value="Posted"/>
        </xsd:restriction>
      </xsd:simpleType>
    </xsd:element>
    <xsd:element name="Sequence" ma:index="10" nillable="true" ma:displayName="Sequence" ma:format="Dropdown" ma:internalName="Sequence">
      <xsd:simpleType>
        <xsd:restriction base="dms:Text">
          <xsd:maxLength value="255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E88647-562A-460A-88A0-13D05ABABF01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3b6a705c-5149-41b7-ae9a-732190ba5a52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CE82E08-C36A-4352-A2D1-2ECF9A8A35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6a705c-5149-41b7-ae9a-732190ba5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22D85F-60BA-4A51-A1DF-FC43A3B6C6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6189</TotalTime>
  <Words>2600</Words>
  <Application>Microsoft Macintosh PowerPoint</Application>
  <PresentationFormat>Widescreen</PresentationFormat>
  <Paragraphs>477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Symbol</vt:lpstr>
      <vt:lpstr>Wingdings</vt:lpstr>
      <vt:lpstr>BNL</vt:lpstr>
      <vt:lpstr>Photosensors for pfRICH and hpDIRC</vt:lpstr>
      <vt:lpstr>Outline</vt:lpstr>
      <vt:lpstr>Charge Questions Addressed </vt:lpstr>
      <vt:lpstr>Photosensor Choice for pfRICH and hpDIRC</vt:lpstr>
      <vt:lpstr>PowerPoint Presentation</vt:lpstr>
      <vt:lpstr>General Information</vt:lpstr>
      <vt:lpstr>EIC HRPPD Assembly</vt:lpstr>
      <vt:lpstr>2023 EIC Contract with Incom Inc.</vt:lpstr>
      <vt:lpstr>Incom’s Internal Testing Summary</vt:lpstr>
      <vt:lpstr>DCR, Gain &amp; Afterpulsing from Incom’s Testing</vt:lpstr>
      <vt:lpstr>Quantum Efficiency from Incom’s Internal Testing</vt:lpstr>
      <vt:lpstr>HRPPD Evaluation by EIC Groups</vt:lpstr>
      <vt:lpstr>EIC HRPPD Test Stands</vt:lpstr>
      <vt:lpstr>Highlights from Initial QA Process at JLab</vt:lpstr>
      <vt:lpstr>Quantum Efficiency Measurements at BNL</vt:lpstr>
      <vt:lpstr>Active Area Evaluation at BNL</vt:lpstr>
      <vt:lpstr>Elmo 780 Femtosecond Laser System at BNL</vt:lpstr>
      <vt:lpstr>Single Photon Timing Resolution Using Elmo Laser</vt:lpstr>
      <vt:lpstr>B-field Studies at BNL</vt:lpstr>
      <vt:lpstr>Aging Studies</vt:lpstr>
      <vt:lpstr>HRPPD Summary &amp; Our Present Assessment</vt:lpstr>
      <vt:lpstr>PowerPoint Presentation</vt:lpstr>
      <vt:lpstr>MCP-PMT / HRPPD Evaluation at Glasgow</vt:lpstr>
      <vt:lpstr>MCP-PMT / HRPPD Evaluation at Glasgow</vt:lpstr>
      <vt:lpstr>Comments from July 2023 PID Review</vt:lpstr>
      <vt:lpstr>PowerPoint Presentation</vt:lpstr>
      <vt:lpstr>Summary &amp; Outlook</vt:lpstr>
      <vt:lpstr>PowerPoint Presentation</vt:lpstr>
      <vt:lpstr>PowerPoint Presentation</vt:lpstr>
      <vt:lpstr>Mechanical &amp; electrical interface</vt:lpstr>
      <vt:lpstr>Robustness, longevity</vt:lpstr>
      <vt:lpstr>Performance improvements</vt:lpstr>
      <vt:lpstr>Minor modifications</vt:lpstr>
      <vt:lpstr>Other options</vt:lpstr>
      <vt:lpstr>Steps towards converging on a single photosensor solution </vt:lpstr>
      <vt:lpstr>Steps towards converging on a single photosensor solution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and ePIC Overview</dc:title>
  <dc:subject/>
  <dc:creator>Elke-Caroline Aschenauer</dc:creator>
  <cp:keywords/>
  <dc:description/>
  <cp:lastModifiedBy>Alexander Kiselev</cp:lastModifiedBy>
  <cp:revision>88</cp:revision>
  <dcterms:created xsi:type="dcterms:W3CDTF">2024-09-19T01:46:49Z</dcterms:created>
  <dcterms:modified xsi:type="dcterms:W3CDTF">2025-03-24T12:54:45Z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0x010100B8C34C91B90C1548A4C3AA992774E13A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omments">
    <vt:lpwstr>Names added to footer.  Fixed tag colors throughout. Slide 10 covered footer for visual. Slide 12 corrected spelling "Forward". Minor formatting.</vt:lpwstr>
  </property>
  <property fmtid="{D5CDD505-2E9C-101B-9397-08002B2CF9AE}" pid="12" name="xd_Signature">
    <vt:lpwstr/>
  </property>
  <property fmtid="{D5CDD505-2E9C-101B-9397-08002B2CF9AE}" pid="13" name="Status">
    <vt:lpwstr>Ready To Post</vt:lpwstr>
  </property>
</Properties>
</file>