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6"/>
  </p:notesMasterIdLst>
  <p:sldIdLst>
    <p:sldId id="28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5"/>
    <p:restoredTop sz="94646"/>
  </p:normalViewPr>
  <p:slideViewPr>
    <p:cSldViewPr snapToGrid="0" snapToObjects="1">
      <p:cViewPr varScale="1">
        <p:scale>
          <a:sx n="128" d="100"/>
          <a:sy n="128" d="100"/>
        </p:scale>
        <p:origin x="9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516BF-D3CB-483E-A412-96C76539BC14}" type="datetimeFigureOut">
              <a:rPr lang="en-US" smtClean="0"/>
              <a:t>4/2/25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2674F-647D-4B17-A291-93F81348E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4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8247" y="2790092"/>
            <a:ext cx="632264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8247" y="4642339"/>
            <a:ext cx="6322645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7128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2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18873" y="6311898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2480" y="630002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30002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724400" y="631031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24400" y="631031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27322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218237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24400" y="633565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F207053-29E0-4610-9E88-D2ECBF32261D}" type="datetime1">
              <a:rPr lang="en-US" smtClean="0"/>
              <a:t>4/2/25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61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F3181C-7075-5645-97E3-248EB6F42B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01444-B9D8-4E0A-9CCF-76043825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385DDD-67CB-FC0F-C707-9E7AD7EA8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978887" cy="702582"/>
          </a:xfrm>
        </p:spPr>
        <p:txBody>
          <a:bodyPr>
            <a:normAutofit/>
          </a:bodyPr>
          <a:lstStyle/>
          <a:p>
            <a:r>
              <a:rPr lang="en-US" dirty="0"/>
              <a:t>Performance enhancements</a:t>
            </a:r>
          </a:p>
        </p:txBody>
      </p:sp>
      <p:sp>
        <p:nvSpPr>
          <p:cNvPr id="2" name="Google Shape;313;p8">
            <a:extLst>
              <a:ext uri="{FF2B5EF4-FFF2-40B4-BE49-F238E27FC236}">
                <a16:creationId xmlns:a16="http://schemas.microsoft.com/office/drawing/2014/main" id="{112CB512-3350-8C87-9DF7-15E131E194CE}"/>
              </a:ext>
            </a:extLst>
          </p:cNvPr>
          <p:cNvSpPr/>
          <p:nvPr/>
        </p:nvSpPr>
        <p:spPr>
          <a:xfrm>
            <a:off x="152297" y="1005521"/>
            <a:ext cx="3866738" cy="16946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110588" bIns="110588" anchor="t">
            <a:spAutoFit/>
          </a:bodyPr>
          <a:lstStyle/>
          <a:p>
            <a:pPr marL="285750" indent="-285750">
              <a:buFont typeface="Wingdings" pitchFamily="2" charset="2"/>
              <a:buChar char="Ø"/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Arial"/>
                <a:ea typeface="Arial"/>
              </a:rPr>
              <a:t>Installation of small funneling mirrors around each sensor dead area boundaries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28837-1DA8-0ED8-0240-F542FB66C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37" t="2325" r="18442" b="6800"/>
          <a:stretch/>
        </p:blipFill>
        <p:spPr>
          <a:xfrm>
            <a:off x="6427465" y="874320"/>
            <a:ext cx="3226076" cy="2223452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BAA2F943-D4DE-BCE7-237A-7B8F4F9599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70013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Google Shape;313;p8">
            <a:extLst>
              <a:ext uri="{FF2B5EF4-FFF2-40B4-BE49-F238E27FC236}">
                <a16:creationId xmlns:a16="http://schemas.microsoft.com/office/drawing/2014/main" id="{91FBC7BE-25C9-1A41-55F3-BC9810DB706F}"/>
              </a:ext>
            </a:extLst>
          </p:cNvPr>
          <p:cNvSpPr/>
          <p:nvPr/>
        </p:nvSpPr>
        <p:spPr>
          <a:xfrm>
            <a:off x="152295" y="3452558"/>
            <a:ext cx="5373861" cy="5926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110588" bIns="110588" anchor="t">
            <a:spAutoFit/>
          </a:bodyPr>
          <a:lstStyle/>
          <a:p>
            <a:pPr marL="285750" indent="-285750">
              <a:buFont typeface="Wingdings" pitchFamily="2" charset="2"/>
              <a:buChar char="Ø"/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Arial"/>
                <a:ea typeface="Arial"/>
              </a:rPr>
              <a:t>Use of a dual aerogel configuration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3FD8B58-3DDD-3BE4-F55D-8A000A810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5" t="7243" r="57768" b="9498"/>
          <a:stretch/>
        </p:blipFill>
        <p:spPr>
          <a:xfrm>
            <a:off x="9502226" y="760664"/>
            <a:ext cx="2537477" cy="2503613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441423F-3D2B-2DF3-078C-4176F73B1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93" t="8351" r="2888" b="8298"/>
          <a:stretch/>
        </p:blipFill>
        <p:spPr>
          <a:xfrm>
            <a:off x="3889989" y="781478"/>
            <a:ext cx="2537476" cy="250361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A73F36B-A0C8-0608-2CC6-90B7A5BB938D}"/>
              </a:ext>
            </a:extLst>
          </p:cNvPr>
          <p:cNvGrpSpPr/>
          <p:nvPr/>
        </p:nvGrpSpPr>
        <p:grpSpPr>
          <a:xfrm>
            <a:off x="1449258" y="3964660"/>
            <a:ext cx="2779933" cy="2712363"/>
            <a:chOff x="613141" y="4004381"/>
            <a:chExt cx="2779933" cy="2712363"/>
          </a:xfrm>
        </p:grpSpPr>
        <p:pic>
          <p:nvPicPr>
            <p:cNvPr id="12" name="Picture 11" descr="Chart, scatter chart&#10;&#10;Description automatically generated">
              <a:extLst>
                <a:ext uri="{FF2B5EF4-FFF2-40B4-BE49-F238E27FC236}">
                  <a16:creationId xmlns:a16="http://schemas.microsoft.com/office/drawing/2014/main" id="{058310E2-B003-4EE5-3786-719B3C266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96"/>
            <a:stretch/>
          </p:blipFill>
          <p:spPr>
            <a:xfrm>
              <a:off x="613141" y="4004381"/>
              <a:ext cx="2779933" cy="271236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24BD78-B4B2-1BF4-C669-86FA9F1E1581}"/>
                </a:ext>
              </a:extLst>
            </p:cNvPr>
            <p:cNvSpPr txBox="1"/>
            <p:nvPr/>
          </p:nvSpPr>
          <p:spPr>
            <a:xfrm>
              <a:off x="1133060" y="4338194"/>
              <a:ext cx="1596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pitchFamily="2" charset="2"/>
                </a:rPr>
                <a:t>p</a:t>
              </a:r>
              <a:r>
                <a:rPr lang="en-US" baseline="30000" dirty="0"/>
                <a:t>+</a:t>
              </a:r>
              <a:r>
                <a:rPr lang="en-US" dirty="0"/>
                <a:t> @ 7 GeV/c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EA87082-BC3C-7678-1D90-B48A4921B239}"/>
              </a:ext>
            </a:extLst>
          </p:cNvPr>
          <p:cNvSpPr/>
          <p:nvPr/>
        </p:nvSpPr>
        <p:spPr>
          <a:xfrm>
            <a:off x="152296" y="679773"/>
            <a:ext cx="11961039" cy="264348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313;p8">
            <a:extLst>
              <a:ext uri="{FF2B5EF4-FFF2-40B4-BE49-F238E27FC236}">
                <a16:creationId xmlns:a16="http://schemas.microsoft.com/office/drawing/2014/main" id="{2143C4CA-467E-5D1B-269A-759B69A85E9F}"/>
              </a:ext>
            </a:extLst>
          </p:cNvPr>
          <p:cNvSpPr/>
          <p:nvPr/>
        </p:nvSpPr>
        <p:spPr>
          <a:xfrm>
            <a:off x="5529573" y="3685124"/>
            <a:ext cx="6510130" cy="23777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110588" bIns="110588" anchor="t">
            <a:spAutoFit/>
          </a:bodyPr>
          <a:lstStyle/>
          <a:p>
            <a:pPr marL="560070" indent="-285750">
              <a:buFont typeface="Wingdings" pitchFamily="2" charset="2"/>
              <a:buChar char="Ø"/>
              <a:tabLst>
                <a:tab pos="0" algn="l"/>
              </a:tabLst>
            </a:pPr>
            <a:r>
              <a:rPr lang="en-US" sz="2000" spc="-1" dirty="0">
                <a:solidFill>
                  <a:srgbClr val="000000"/>
                </a:solidFill>
                <a:latin typeface="Arial"/>
              </a:rPr>
              <a:t>Both options implemented in software</a:t>
            </a:r>
            <a:endParaRPr lang="en-US" sz="2400" spc="-1" dirty="0">
              <a:solidFill>
                <a:srgbClr val="000000"/>
              </a:solidFill>
              <a:latin typeface="Arial"/>
              <a:ea typeface="Arial"/>
            </a:endParaRPr>
          </a:p>
          <a:p>
            <a:pPr marL="560070" indent="-285750">
              <a:buFont typeface="Wingdings" pitchFamily="2" charset="2"/>
              <a:buChar char="Ø"/>
              <a:tabLst>
                <a:tab pos="0" algn="l"/>
              </a:tabLst>
            </a:pPr>
            <a:r>
              <a:rPr lang="en-US" sz="2000" spc="-1" dirty="0">
                <a:solidFill>
                  <a:srgbClr val="000000"/>
                </a:solidFill>
                <a:latin typeface="Arial"/>
              </a:rPr>
              <a:t>Both give a substantial increase in photon yield</a:t>
            </a:r>
          </a:p>
          <a:p>
            <a:pPr marL="560070" indent="-285750">
              <a:buFont typeface="Wingdings" pitchFamily="2" charset="2"/>
              <a:buChar char="Ø"/>
              <a:tabLst>
                <a:tab pos="0" algn="l"/>
              </a:tabLst>
            </a:pPr>
            <a:endParaRPr lang="en-US" sz="2000" spc="-1" dirty="0">
              <a:solidFill>
                <a:srgbClr val="000000"/>
              </a:solidFill>
              <a:latin typeface="Arial"/>
            </a:endParaRPr>
          </a:p>
          <a:p>
            <a:pPr marL="560070" indent="-285750">
              <a:buFont typeface="Wingdings" pitchFamily="2" charset="2"/>
              <a:buChar char="Ø"/>
              <a:tabLst>
                <a:tab pos="0" algn="l"/>
              </a:tabLst>
            </a:pPr>
            <a:r>
              <a:rPr lang="en-US" sz="2000" spc="-1" dirty="0">
                <a:solidFill>
                  <a:srgbClr val="000000"/>
                </a:solidFill>
                <a:latin typeface="Arial"/>
              </a:rPr>
              <a:t>Recently added to the baseline configuration as a consequence of a complex ePIC detector tracker optimization (pfRICH expansion volume was shortened by ~5cm)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6A7679-04ED-B228-198E-D36A1A4A0ADF}"/>
              </a:ext>
            </a:extLst>
          </p:cNvPr>
          <p:cNvSpPr/>
          <p:nvPr/>
        </p:nvSpPr>
        <p:spPr>
          <a:xfrm>
            <a:off x="152297" y="3564209"/>
            <a:ext cx="5194956" cy="3230993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94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rev0420_Widescreen" id="{9E38B862-608B-A543-ACF9-09AE29A0433D}" vid="{C9BD760F-AF2A-1741-8180-A6B740950F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fd71d5-c7ac-4dca-b865-a609d1eb4074" xsi:nil="true"/>
    <lcf76f155ced4ddcb4097134ff3c332f xmlns="9e4a43c1-b2a9-408a-8cac-448eda25f0f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12" ma:contentTypeDescription="Create a new document." ma:contentTypeScope="" ma:versionID="d6a1a5266b928f462205c9a8d42d342f">
  <xsd:schema xmlns:xsd="http://www.w3.org/2001/XMLSchema" xmlns:xs="http://www.w3.org/2001/XMLSchema" xmlns:p="http://schemas.microsoft.com/office/2006/metadata/properties" xmlns:ns2="9e4a43c1-b2a9-408a-8cac-448eda25f0f3" xmlns:ns3="dd7425a4-fa23-406d-b478-3c2992d2d4ba" xmlns:ns4="3bfd71d5-c7ac-4dca-b865-a609d1eb4074" targetNamespace="http://schemas.microsoft.com/office/2006/metadata/properties" ma:root="true" ma:fieldsID="de13b0ffcf723a3d3b828d5f79b91e92" ns2:_="" ns3:_="" ns4:_="">
    <xsd:import namespace="9e4a43c1-b2a9-408a-8cac-448eda25f0f3"/>
    <xsd:import namespace="dd7425a4-fa23-406d-b478-3c2992d2d4ba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BD16CF-CCAD-40C9-AEA4-6ECC95C36F8C}">
  <ds:schemaRefs>
    <ds:schemaRef ds:uri="http://purl.org/dc/elements/1.1/"/>
    <ds:schemaRef ds:uri="http://schemas.microsoft.com/office/2006/metadata/properties"/>
    <ds:schemaRef ds:uri="9e4a43c1-b2a9-408a-8cac-448eda25f0f3"/>
    <ds:schemaRef ds:uri="http://purl.org/dc/terms/"/>
    <ds:schemaRef ds:uri="dd7425a4-fa23-406d-b478-3c2992d2d4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3bfd71d5-c7ac-4dca-b865-a609d1eb4074"/>
  </ds:schemaRefs>
</ds:datastoreItem>
</file>

<file path=customXml/itemProps2.xml><?xml version="1.0" encoding="utf-8"?>
<ds:datastoreItem xmlns:ds="http://schemas.openxmlformats.org/officeDocument/2006/customXml" ds:itemID="{C687D868-2FE5-4E6E-B6DE-0B31813BAE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1350E5-4A37-49A0-9C34-040A0ECAD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dd7425a4-fa23-406d-b478-3c2992d2d4ba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EIC_PPT_Template_rev0420_Widescreen</Template>
  <TotalTime>1099</TotalTime>
  <Words>66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Symbol</vt:lpstr>
      <vt:lpstr>Wingdings</vt:lpstr>
      <vt:lpstr>Office Theme</vt:lpstr>
      <vt:lpstr>Performance enhancements</vt:lpstr>
    </vt:vector>
  </TitlesOfParts>
  <Company>Brookhaven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Schoefer, Kristine</dc:creator>
  <cp:lastModifiedBy>Alexander Kiselev</cp:lastModifiedBy>
  <cp:revision>35</cp:revision>
  <dcterms:created xsi:type="dcterms:W3CDTF">2022-03-28T18:21:24Z</dcterms:created>
  <dcterms:modified xsi:type="dcterms:W3CDTF">2025-04-02T12:32:50Z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</Properties>
</file>