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9"/>
  </p:notesMasterIdLst>
  <p:sldIdLst>
    <p:sldId id="5740" r:id="rId5"/>
    <p:sldId id="2147375380" r:id="rId6"/>
    <p:sldId id="2147375381" r:id="rId7"/>
    <p:sldId id="214737538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9300"/>
    <a:srgbClr val="FFFC00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0" autoAdjust="0"/>
    <p:restoredTop sz="94638"/>
  </p:normalViewPr>
  <p:slideViewPr>
    <p:cSldViewPr snapToGrid="0">
      <p:cViewPr varScale="1">
        <p:scale>
          <a:sx n="141" d="100"/>
          <a:sy n="141" d="100"/>
        </p:scale>
        <p:origin x="208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1"/>
            <a:ext cx="11499925" cy="490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576179"/>
            <a:ext cx="11499925" cy="537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772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69E67-D399-4DBB-BAA8-0F33523D2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6D2D2E4-6E67-48B3-BA12-35766E148F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422" y="6534374"/>
            <a:ext cx="4509516" cy="294041"/>
          </a:xfr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algn="l"/>
            <a:r>
              <a:rPr lang="en-US" sz="1400" dirty="0"/>
              <a:t>10</a:t>
            </a:r>
            <a:r>
              <a:rPr lang="en-US" sz="1400" baseline="30000" dirty="0"/>
              <a:t>th</a:t>
            </a:r>
            <a:r>
              <a:rPr lang="en-US" sz="1400" dirty="0"/>
              <a:t> EIC DAC Meeting, June, 11</a:t>
            </a:r>
            <a:r>
              <a:rPr lang="en-US" sz="1400" baseline="30000" dirty="0"/>
              <a:t>th</a:t>
            </a:r>
            <a:r>
              <a:rPr lang="en-US" sz="1400" dirty="0"/>
              <a:t> -13</a:t>
            </a:r>
            <a:r>
              <a:rPr lang="en-US" sz="1400" baseline="30000" dirty="0"/>
              <a:t>th</a:t>
            </a:r>
            <a:r>
              <a:rPr lang="en-US" sz="1400" dirty="0"/>
              <a:t>, 2025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4C62C12-2F08-E318-B35D-ED3DD7238288}"/>
              </a:ext>
            </a:extLst>
          </p:cNvPr>
          <p:cNvCxnSpPr>
            <a:cxnSpLocks/>
          </p:cNvCxnSpPr>
          <p:nvPr userDrawn="1"/>
        </p:nvCxnSpPr>
        <p:spPr>
          <a:xfrm>
            <a:off x="419916" y="6277674"/>
            <a:ext cx="11542588" cy="0"/>
          </a:xfrm>
          <a:prstGeom prst="line">
            <a:avLst/>
          </a:prstGeom>
          <a:ln w="127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1F89CEE-71A6-2C2E-2A3E-41C6686CFF31}"/>
              </a:ext>
            </a:extLst>
          </p:cNvPr>
          <p:cNvSpPr txBox="1"/>
          <p:nvPr userDrawn="1"/>
        </p:nvSpPr>
        <p:spPr>
          <a:xfrm>
            <a:off x="6114402" y="6558693"/>
            <a:ext cx="384649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E.C. Aschenauer &amp; R. 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35169"/>
            <a:ext cx="11499234" cy="48034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C7286EC-A822-B758-ACB7-835124A9D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9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22308"/>
            <a:ext cx="11499925" cy="44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580215"/>
            <a:ext cx="11499925" cy="5460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510468"/>
            <a:ext cx="11499925" cy="0"/>
          </a:xfrm>
          <a:prstGeom prst="line">
            <a:avLst/>
          </a:prstGeom>
          <a:ln w="508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2AFF6D-0928-4D72-853B-80E1EFEDB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D1DF75-2FAB-4E03-98EA-F2E16DB3A424}"/>
              </a:ext>
            </a:extLst>
          </p:cNvPr>
          <p:cNvSpPr txBox="1">
            <a:spLocks/>
          </p:cNvSpPr>
          <p:nvPr userDrawn="1"/>
        </p:nvSpPr>
        <p:spPr>
          <a:xfrm>
            <a:off x="338687" y="6570300"/>
            <a:ext cx="3846490" cy="294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10</a:t>
            </a:r>
            <a:r>
              <a:rPr lang="en-US" sz="1200" baseline="30000" dirty="0"/>
              <a:t>th</a:t>
            </a:r>
            <a:r>
              <a:rPr lang="en-US" sz="1200" dirty="0"/>
              <a:t> EIC DAC Meeting, June, 11</a:t>
            </a:r>
            <a:r>
              <a:rPr lang="en-US" sz="1200" baseline="30000" dirty="0"/>
              <a:t>th</a:t>
            </a:r>
            <a:r>
              <a:rPr lang="en-US" sz="1200" dirty="0"/>
              <a:t> -13</a:t>
            </a:r>
            <a:r>
              <a:rPr lang="en-US" sz="1200" baseline="30000" dirty="0"/>
              <a:t>th</a:t>
            </a:r>
            <a:r>
              <a:rPr lang="en-US" sz="1200" dirty="0"/>
              <a:t>, 2025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8BF614-7E7A-93A1-7F04-C59DFC02DF91}"/>
              </a:ext>
            </a:extLst>
          </p:cNvPr>
          <p:cNvCxnSpPr>
            <a:cxnSpLocks/>
          </p:cNvCxnSpPr>
          <p:nvPr userDrawn="1"/>
        </p:nvCxnSpPr>
        <p:spPr>
          <a:xfrm>
            <a:off x="419916" y="6277674"/>
            <a:ext cx="11542588" cy="0"/>
          </a:xfrm>
          <a:prstGeom prst="line">
            <a:avLst/>
          </a:prstGeom>
          <a:ln w="127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6A1B5-1517-4022-9484-84D783556B3A}"/>
              </a:ext>
            </a:extLst>
          </p:cNvPr>
          <p:cNvSpPr txBox="1"/>
          <p:nvPr userDrawn="1"/>
        </p:nvSpPr>
        <p:spPr>
          <a:xfrm>
            <a:off x="6114402" y="6558693"/>
            <a:ext cx="384649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E.C. Aschenauer &amp; R. Ent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7" r:id="rId4"/>
    <p:sldLayoutId id="214748367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7.png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hyperlink" Target="https://www.flickr.com/photos/lac-bac/6483307775" TargetMode="External"/><Relationship Id="rId17" Type="http://schemas.openxmlformats.org/officeDocument/2006/relationships/image" Target="../media/image17.jpeg"/><Relationship Id="rId2" Type="http://schemas.openxmlformats.org/officeDocument/2006/relationships/image" Target="../media/image6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wikipedia.org/wiki/Flag_of_Italy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hyperlink" Target="https://www.publicdomainpictures.net/view-image.php?image=119665&amp;picture=&amp;jazyk=DE" TargetMode="External"/><Relationship Id="rId19" Type="http://schemas.openxmlformats.org/officeDocument/2006/relationships/image" Target="../media/image19.png"/><Relationship Id="rId4" Type="http://schemas.openxmlformats.org/officeDocument/2006/relationships/hyperlink" Target="https://en.wikipedia.org/wiki/Flag_of_the_United_Kingdom" TargetMode="External"/><Relationship Id="rId9" Type="http://schemas.openxmlformats.org/officeDocument/2006/relationships/image" Target="../media/image11.jpe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18" Type="http://schemas.openxmlformats.org/officeDocument/2006/relationships/image" Target="../media/image16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2.png"/><Relationship Id="rId17" Type="http://schemas.openxmlformats.org/officeDocument/2006/relationships/image" Target="../media/image34.png"/><Relationship Id="rId2" Type="http://schemas.openxmlformats.org/officeDocument/2006/relationships/image" Target="../media/image24.jpeg"/><Relationship Id="rId16" Type="http://schemas.openxmlformats.org/officeDocument/2006/relationships/image" Target="../media/image1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5" Type="http://schemas.openxmlformats.org/officeDocument/2006/relationships/hyperlink" Target="https://www.publicdomainpictures.net/view-image.php?image=119665&amp;picture=&amp;jazyk=DE" TargetMode="External"/><Relationship Id="rId10" Type="http://schemas.openxmlformats.org/officeDocument/2006/relationships/hyperlink" Target="https://en.wikipedia.org/wiki/Flag_of_the_United_Kingdom" TargetMode="External"/><Relationship Id="rId19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openxmlformats.org/officeDocument/2006/relationships/image" Target="../media/image7.pn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7.png"/><Relationship Id="rId21" Type="http://schemas.openxmlformats.org/officeDocument/2006/relationships/image" Target="../media/image20.png"/><Relationship Id="rId7" Type="http://schemas.openxmlformats.org/officeDocument/2006/relationships/image" Target="../media/image9.png"/><Relationship Id="rId12" Type="http://schemas.openxmlformats.org/officeDocument/2006/relationships/hyperlink" Target="https://www.flickr.com/photos/lac-bac/6483307775" TargetMode="External"/><Relationship Id="rId17" Type="http://schemas.openxmlformats.org/officeDocument/2006/relationships/image" Target="../media/image17.jpeg"/><Relationship Id="rId2" Type="http://schemas.openxmlformats.org/officeDocument/2006/relationships/image" Target="../media/image6.jpeg"/><Relationship Id="rId16" Type="http://schemas.openxmlformats.org/officeDocument/2006/relationships/image" Target="../media/image16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wikipedia.org/wiki/Flag_of_Italy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23" Type="http://schemas.openxmlformats.org/officeDocument/2006/relationships/image" Target="../media/image22.png"/><Relationship Id="rId10" Type="http://schemas.openxmlformats.org/officeDocument/2006/relationships/hyperlink" Target="https://www.publicdomainpictures.net/view-image.php?image=119665&amp;picture=&amp;jazyk=DE" TargetMode="External"/><Relationship Id="rId19" Type="http://schemas.openxmlformats.org/officeDocument/2006/relationships/image" Target="../media/image19.png"/><Relationship Id="rId4" Type="http://schemas.openxmlformats.org/officeDocument/2006/relationships/hyperlink" Target="https://en.wikipedia.org/wiki/Flag_of_the_United_Kingdom" TargetMode="External"/><Relationship Id="rId9" Type="http://schemas.openxmlformats.org/officeDocument/2006/relationships/image" Target="../media/image11.jpeg"/><Relationship Id="rId14" Type="http://schemas.openxmlformats.org/officeDocument/2006/relationships/image" Target="../media/image14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18" Type="http://schemas.openxmlformats.org/officeDocument/2006/relationships/image" Target="../media/image16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2.png"/><Relationship Id="rId17" Type="http://schemas.openxmlformats.org/officeDocument/2006/relationships/image" Target="../media/image34.png"/><Relationship Id="rId2" Type="http://schemas.openxmlformats.org/officeDocument/2006/relationships/image" Target="../media/image24.jpeg"/><Relationship Id="rId16" Type="http://schemas.openxmlformats.org/officeDocument/2006/relationships/image" Target="../media/image15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5" Type="http://schemas.openxmlformats.org/officeDocument/2006/relationships/hyperlink" Target="https://www.publicdomainpictures.net/view-image.php?image=119665&amp;picture=&amp;jazyk=DE" TargetMode="External"/><Relationship Id="rId10" Type="http://schemas.openxmlformats.org/officeDocument/2006/relationships/hyperlink" Target="https://en.wikipedia.org/wiki/Flag_of_the_United_Kingdom" TargetMode="External"/><Relationship Id="rId19" Type="http://schemas.openxmlformats.org/officeDocument/2006/relationships/image" Target="../media/image35.png"/><Relationship Id="rId4" Type="http://schemas.openxmlformats.org/officeDocument/2006/relationships/image" Target="../media/image26.png"/><Relationship Id="rId9" Type="http://schemas.openxmlformats.org/officeDocument/2006/relationships/image" Target="../media/image7.pn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Central Detector Non-DOE Interest &amp; In-Kind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70DC2-48CD-6E06-2D80-2BCEFBE261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0996" y="1962670"/>
            <a:ext cx="5151864" cy="390292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050610-30C8-E518-73F4-5A6CD80F528A}"/>
              </a:ext>
            </a:extLst>
          </p:cNvPr>
          <p:cNvCxnSpPr>
            <a:cxnSpLocks/>
          </p:cNvCxnSpPr>
          <p:nvPr/>
        </p:nvCxnSpPr>
        <p:spPr>
          <a:xfrm>
            <a:off x="6451048" y="1971022"/>
            <a:ext cx="749995" cy="8151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371462E-925A-B739-10D9-D959FFE8B69D}"/>
              </a:ext>
            </a:extLst>
          </p:cNvPr>
          <p:cNvSpPr txBox="1"/>
          <p:nvPr/>
        </p:nvSpPr>
        <p:spPr>
          <a:xfrm>
            <a:off x="5609967" y="872212"/>
            <a:ext cx="1298752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Dual-radiator</a:t>
            </a:r>
          </a:p>
          <a:p>
            <a:pPr algn="ctr"/>
            <a:r>
              <a:rPr lang="en-US" sz="1400" b="1" dirty="0"/>
              <a:t>RICH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8BDEC2-FE00-A79F-4B1B-A222181A2455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371974" y="2012678"/>
            <a:ext cx="3000035" cy="14942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586C617-9105-9207-1F49-3F9A3898D20E}"/>
              </a:ext>
            </a:extLst>
          </p:cNvPr>
          <p:cNvSpPr txBox="1"/>
          <p:nvPr/>
        </p:nvSpPr>
        <p:spPr>
          <a:xfrm>
            <a:off x="9372009" y="1751068"/>
            <a:ext cx="1010213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Tracking</a:t>
            </a:r>
          </a:p>
          <a:p>
            <a:pPr algn="ctr"/>
            <a:r>
              <a:rPr lang="en-US" sz="1400" b="1"/>
              <a:t>Detectors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801CF3-3C0B-6482-0C0C-0F3317DBDD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19312" y="2319186"/>
            <a:ext cx="828573" cy="5740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B4E385-2395-DFEA-4FCB-2DECBA11376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405063" y="2319824"/>
            <a:ext cx="914400" cy="609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 descr="Chart&#10;&#10;Description automatically generated with medium confidence">
            <a:extLst>
              <a:ext uri="{FF2B5EF4-FFF2-40B4-BE49-F238E27FC236}">
                <a16:creationId xmlns:a16="http://schemas.microsoft.com/office/drawing/2014/main" id="{B62DF0D7-F9BE-517A-8571-2497E93832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351" y="2983911"/>
            <a:ext cx="807762" cy="5994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BDE7366-EFCD-4E91-6475-4292021602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716" y="2983911"/>
            <a:ext cx="858183" cy="6261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625DDB-ABA8-1683-4C2D-AC5B51B4893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973436" y="3648536"/>
            <a:ext cx="995839" cy="6930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B34E10C-DA21-BAB5-5318-A652BB83546D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7475252" y="1602958"/>
            <a:ext cx="1912616" cy="11594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0241571-3783-9EB9-483F-8CE06FD026AE}"/>
              </a:ext>
            </a:extLst>
          </p:cNvPr>
          <p:cNvSpPr txBox="1"/>
          <p:nvPr/>
        </p:nvSpPr>
        <p:spPr>
          <a:xfrm>
            <a:off x="8220721" y="1079738"/>
            <a:ext cx="2334293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Forward Electromagnetic</a:t>
            </a:r>
          </a:p>
          <a:p>
            <a:pPr algn="ctr"/>
            <a:r>
              <a:rPr lang="en-US" sz="1400" b="1"/>
              <a:t>Calorimeter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E8CD66-D4F4-4246-8BF2-26CD35C6F323}"/>
              </a:ext>
            </a:extLst>
          </p:cNvPr>
          <p:cNvSpPr txBox="1"/>
          <p:nvPr/>
        </p:nvSpPr>
        <p:spPr>
          <a:xfrm>
            <a:off x="2472523" y="1105069"/>
            <a:ext cx="1654619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Superconducting</a:t>
            </a:r>
          </a:p>
          <a:p>
            <a:pPr algn="ctr"/>
            <a:r>
              <a:rPr lang="en-US" sz="1400" b="1"/>
              <a:t>Solenoid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F40E574-13F9-344D-1E25-63D02F20762D}"/>
              </a:ext>
            </a:extLst>
          </p:cNvPr>
          <p:cNvCxnSpPr>
            <a:cxnSpLocks/>
          </p:cNvCxnSpPr>
          <p:nvPr/>
        </p:nvCxnSpPr>
        <p:spPr>
          <a:xfrm>
            <a:off x="2288470" y="1574082"/>
            <a:ext cx="3447723" cy="17885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6555E38-C9E7-11F8-D9CD-D2078FF07014}"/>
              </a:ext>
            </a:extLst>
          </p:cNvPr>
          <p:cNvSpPr txBox="1"/>
          <p:nvPr/>
        </p:nvSpPr>
        <p:spPr>
          <a:xfrm>
            <a:off x="661101" y="830768"/>
            <a:ext cx="1627369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Barrel</a:t>
            </a:r>
          </a:p>
          <a:p>
            <a:pPr algn="ctr"/>
            <a:r>
              <a:rPr lang="en-US" sz="1400" b="1"/>
              <a:t>Electromagnetic </a:t>
            </a:r>
          </a:p>
          <a:p>
            <a:pPr algn="ctr"/>
            <a:r>
              <a:rPr lang="en-US" sz="1400" b="1"/>
              <a:t>Calorimeter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01A7229-9639-3E4B-B1B5-67E6C965213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94623" y="3078312"/>
            <a:ext cx="1085850" cy="5501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ABDA1DD-F601-E0A4-6570-80F80635613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42" y="2339673"/>
            <a:ext cx="1095653" cy="6812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819C4BA-F2D2-5F7F-006D-5BFAE6EE7F1C}"/>
              </a:ext>
            </a:extLst>
          </p:cNvPr>
          <p:cNvCxnSpPr>
            <a:cxnSpLocks/>
          </p:cNvCxnSpPr>
          <p:nvPr/>
        </p:nvCxnSpPr>
        <p:spPr>
          <a:xfrm flipV="1">
            <a:off x="2266362" y="3741587"/>
            <a:ext cx="3212725" cy="3534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04E4FEF-10F2-ECE6-2E66-FC930F8A4B44}"/>
              </a:ext>
            </a:extLst>
          </p:cNvPr>
          <p:cNvSpPr txBox="1"/>
          <p:nvPr/>
        </p:nvSpPr>
        <p:spPr>
          <a:xfrm>
            <a:off x="584630" y="4082986"/>
            <a:ext cx="1703840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Backward</a:t>
            </a:r>
          </a:p>
          <a:p>
            <a:pPr algn="ctr"/>
            <a:r>
              <a:rPr lang="en-US" sz="1400" b="1"/>
              <a:t>Electromagnetic </a:t>
            </a:r>
          </a:p>
          <a:p>
            <a:pPr algn="ctr"/>
            <a:r>
              <a:rPr lang="en-US" sz="1400" b="1"/>
              <a:t>Calorimeter</a:t>
            </a:r>
          </a:p>
        </p:txBody>
      </p:sp>
      <p:pic>
        <p:nvPicPr>
          <p:cNvPr id="32" name="Picture 31" descr="Rectangle&#10;&#10;Description automatically generated">
            <a:extLst>
              <a:ext uri="{FF2B5EF4-FFF2-40B4-BE49-F238E27FC236}">
                <a16:creationId xmlns:a16="http://schemas.microsoft.com/office/drawing/2014/main" id="{AFFE255B-055A-CBC7-4006-794143F9CAA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945" y="4856132"/>
            <a:ext cx="747833" cy="5038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636808D-BD27-46D4-BAEB-757BC008800F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5736193" y="3495395"/>
            <a:ext cx="2902383" cy="10680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77E6BDE-2172-BFC2-AFF9-7FEB138C75F0}"/>
              </a:ext>
            </a:extLst>
          </p:cNvPr>
          <p:cNvSpPr txBox="1"/>
          <p:nvPr/>
        </p:nvSpPr>
        <p:spPr>
          <a:xfrm>
            <a:off x="8638576" y="4409551"/>
            <a:ext cx="1372427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Time-of-Flight</a:t>
            </a:r>
          </a:p>
        </p:txBody>
      </p:sp>
      <p:pic>
        <p:nvPicPr>
          <p:cNvPr id="36" name="Picture 35" descr="A picture containing shape&#10;&#10;Description automatically generated">
            <a:extLst>
              <a:ext uri="{FF2B5EF4-FFF2-40B4-BE49-F238E27FC236}">
                <a16:creationId xmlns:a16="http://schemas.microsoft.com/office/drawing/2014/main" id="{2E087280-C8A7-AE37-6EF2-B114B2992C4D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637" y="4753140"/>
            <a:ext cx="992387" cy="6549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7" name="Picture 36" descr="A picture containing logo&#10;&#10;Description automatically generated">
            <a:extLst>
              <a:ext uri="{FF2B5EF4-FFF2-40B4-BE49-F238E27FC236}">
                <a16:creationId xmlns:a16="http://schemas.microsoft.com/office/drawing/2014/main" id="{F90931DF-C8FE-EC83-B5A6-0EC2D76BE2F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723" y="4747416"/>
            <a:ext cx="1021794" cy="6897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8" name="Picture 3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187428A-38DE-98F4-A8F4-628BBDE91F6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931" y="4729760"/>
            <a:ext cx="1095653" cy="681297"/>
          </a:xfrm>
          <a:prstGeom prst="rect">
            <a:avLst/>
          </a:prstGeom>
        </p:spPr>
      </p:pic>
      <p:pic>
        <p:nvPicPr>
          <p:cNvPr id="40" name="Picture 39" descr="A picture containing shape&#10;&#10;Description automatically generated">
            <a:extLst>
              <a:ext uri="{FF2B5EF4-FFF2-40B4-BE49-F238E27FC236}">
                <a16:creationId xmlns:a16="http://schemas.microsoft.com/office/drawing/2014/main" id="{41D19F75-5193-8F22-0506-3B47CEC840E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201" y="6123848"/>
            <a:ext cx="992387" cy="6549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F369BAE-C2EA-7320-CF01-B9FF4FFD5AED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744920" y="6093778"/>
            <a:ext cx="1054418" cy="7338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2" name="Picture 41" descr="A picture containing logo&#10;&#10;Description automatically generated">
            <a:extLst>
              <a:ext uri="{FF2B5EF4-FFF2-40B4-BE49-F238E27FC236}">
                <a16:creationId xmlns:a16="http://schemas.microsoft.com/office/drawing/2014/main" id="{F01874B6-2A34-0F39-1F2E-39ADA025A222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659" y="6123848"/>
            <a:ext cx="945970" cy="6385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3" name="Picture 4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3A00A74E-6495-6B2F-7BAB-7D3C5447AAFE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833" y="6118042"/>
            <a:ext cx="926861" cy="6289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E5723B2-48AF-8D03-B3B5-DE2E9E893EF1}"/>
              </a:ext>
            </a:extLst>
          </p:cNvPr>
          <p:cNvCxnSpPr>
            <a:cxnSpLocks/>
          </p:cNvCxnSpPr>
          <p:nvPr/>
        </p:nvCxnSpPr>
        <p:spPr>
          <a:xfrm flipV="1">
            <a:off x="3867244" y="4430710"/>
            <a:ext cx="344999" cy="10715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EA370BD9-C8C0-4CA0-B5CF-35A431686B35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501" y="4742762"/>
            <a:ext cx="995731" cy="6756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8504E1A-2D8B-4490-B27A-A097D4F5D10E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6822201" y="3475243"/>
            <a:ext cx="2502589" cy="9343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9E053E1C-8416-4825-9080-4D373356BDD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02545" y="4825425"/>
            <a:ext cx="852108" cy="5930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2" name="Picture 51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6B843761-4B31-40F9-B269-5A4F1AB6C343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2365" y="909364"/>
            <a:ext cx="926861" cy="62894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28CD5B3-5557-4BA1-B3BC-07086FE6DE6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46179" y="1419606"/>
            <a:ext cx="914400" cy="609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1C20B97-C336-455D-9347-D9B7090EAE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180153" y="849899"/>
            <a:ext cx="914400" cy="609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F4B7156-B01F-4835-887C-FB8E1A12509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180153" y="1527665"/>
            <a:ext cx="995839" cy="69303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D77A442-E562-E229-8A6C-1A4C41E2E115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3299833" y="1628289"/>
            <a:ext cx="2561099" cy="14500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3475DDAA-958D-7245-B103-11CE7F33CC62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898" y="6109859"/>
            <a:ext cx="914982" cy="6404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3DD4225-6E11-DC46-B2A3-B682AEBF73F4}"/>
              </a:ext>
            </a:extLst>
          </p:cNvPr>
          <p:cNvSpPr txBox="1"/>
          <p:nvPr/>
        </p:nvSpPr>
        <p:spPr>
          <a:xfrm>
            <a:off x="3199018" y="482089"/>
            <a:ext cx="941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In-kind contribution goal: 30% of the Detector</a:t>
            </a:r>
          </a:p>
        </p:txBody>
      </p:sp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9B08E342-61DC-2F48-BA89-F74B753BAAB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5342" y="1623922"/>
            <a:ext cx="1109307" cy="6774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1" name="Picture 50" descr="Chart&#10;&#10;Description automatically generated with medium confidence">
            <a:extLst>
              <a:ext uri="{FF2B5EF4-FFF2-40B4-BE49-F238E27FC236}">
                <a16:creationId xmlns:a16="http://schemas.microsoft.com/office/drawing/2014/main" id="{97BF4771-FDB8-4265-917A-376BE2F4FABF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3025" y="6093778"/>
            <a:ext cx="868344" cy="6444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270C9DE-6708-3216-2A75-F1502920EFC9}"/>
              </a:ext>
            </a:extLst>
          </p:cNvPr>
          <p:cNvSpPr txBox="1"/>
          <p:nvPr/>
        </p:nvSpPr>
        <p:spPr>
          <a:xfrm>
            <a:off x="5129532" y="6217321"/>
            <a:ext cx="1604927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Data-Acquisition</a:t>
            </a:r>
          </a:p>
          <a:p>
            <a:pPr algn="ctr"/>
            <a:r>
              <a:rPr lang="en-US" sz="1400" b="1"/>
              <a:t>Electronics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4160F6-FA0C-6E7E-452E-E04800FEDE32}"/>
              </a:ext>
            </a:extLst>
          </p:cNvPr>
          <p:cNvSpPr txBox="1"/>
          <p:nvPr/>
        </p:nvSpPr>
        <p:spPr>
          <a:xfrm>
            <a:off x="2394698" y="5492031"/>
            <a:ext cx="2161558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Backward Hadronic </a:t>
            </a:r>
          </a:p>
          <a:p>
            <a:pPr algn="ctr"/>
            <a:r>
              <a:rPr lang="en-US" sz="1400" b="1"/>
              <a:t>Calorimeter</a:t>
            </a:r>
          </a:p>
        </p:txBody>
      </p:sp>
      <p:pic>
        <p:nvPicPr>
          <p:cNvPr id="75" name="Picture 74" descr="Background pattern&#10;&#10;Description automatically generated">
            <a:extLst>
              <a:ext uri="{FF2B5EF4-FFF2-40B4-BE49-F238E27FC236}">
                <a16:creationId xmlns:a16="http://schemas.microsoft.com/office/drawing/2014/main" id="{189AD6F1-D8E5-9343-8F54-B001A252025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853520" y="4429450"/>
            <a:ext cx="824908" cy="5038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CA0EBED6-1ED8-EC4E-A42B-E7084A8A2A8C}"/>
              </a:ext>
            </a:extLst>
          </p:cNvPr>
          <p:cNvSpPr txBox="1"/>
          <p:nvPr/>
        </p:nvSpPr>
        <p:spPr>
          <a:xfrm>
            <a:off x="2846976" y="4069101"/>
            <a:ext cx="591957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DIRC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F082C78-0478-E14E-B47F-7F603501E829}"/>
              </a:ext>
            </a:extLst>
          </p:cNvPr>
          <p:cNvCxnSpPr>
            <a:cxnSpLocks/>
          </p:cNvCxnSpPr>
          <p:nvPr/>
        </p:nvCxnSpPr>
        <p:spPr>
          <a:xfrm flipV="1">
            <a:off x="3460996" y="4238320"/>
            <a:ext cx="1714996" cy="737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5ECCF-96DB-552F-4EC0-3E4C5E5A2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4" name="Picture 43" descr="Chart&#10;&#10;Description automatically generated with medium confidence">
            <a:extLst>
              <a:ext uri="{FF2B5EF4-FFF2-40B4-BE49-F238E27FC236}">
                <a16:creationId xmlns:a16="http://schemas.microsoft.com/office/drawing/2014/main" id="{C8EB58B8-9BE1-AC6F-CDFB-4F0D3417596A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122" y="5394417"/>
            <a:ext cx="741323" cy="5501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280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F9827-04FB-8C4E-C994-46E4756E7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74FB6191-B903-FA25-EE12-081DCF800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2" r="17574" b="110"/>
          <a:stretch/>
        </p:blipFill>
        <p:spPr>
          <a:xfrm rot="21380903">
            <a:off x="365090" y="977824"/>
            <a:ext cx="11736686" cy="5004581"/>
          </a:xfrm>
          <a:prstGeom prst="round2Diag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13C5DE-3B00-2EFE-2BEF-EAE2115D1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Far-Forward/Far-Backward Detectors Non-DOE Interest &amp; In-kind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DFBEFEF-F32B-55EE-7B3C-B07CD079E461}"/>
              </a:ext>
            </a:extLst>
          </p:cNvPr>
          <p:cNvCxnSpPr>
            <a:cxnSpLocks/>
          </p:cNvCxnSpPr>
          <p:nvPr/>
        </p:nvCxnSpPr>
        <p:spPr>
          <a:xfrm flipV="1">
            <a:off x="3217699" y="4199481"/>
            <a:ext cx="916696" cy="39241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A36162-0D95-0245-8BC1-CD1DAD886000}"/>
              </a:ext>
            </a:extLst>
          </p:cNvPr>
          <p:cNvCxnSpPr>
            <a:cxnSpLocks/>
          </p:cNvCxnSpPr>
          <p:nvPr/>
        </p:nvCxnSpPr>
        <p:spPr>
          <a:xfrm flipH="1">
            <a:off x="10051647" y="1359408"/>
            <a:ext cx="878481" cy="387537"/>
          </a:xfrm>
          <a:prstGeom prst="straightConnector1">
            <a:avLst/>
          </a:prstGeom>
          <a:ln w="28575">
            <a:solidFill>
              <a:srgbClr val="FF8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6155587-BE1C-6CDC-DF44-534DCBC4CC6F}"/>
              </a:ext>
            </a:extLst>
          </p:cNvPr>
          <p:cNvSpPr txBox="1"/>
          <p:nvPr/>
        </p:nvSpPr>
        <p:spPr>
          <a:xfrm rot="20177269">
            <a:off x="3002047" y="4104571"/>
            <a:ext cx="115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>
                <a:solidFill>
                  <a:srgbClr val="FFFC00"/>
                </a:solidFill>
                <a:latin typeface="Arial" panose="020B0604020202020204"/>
              </a:rPr>
              <a:t>p/A beam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9739D-6615-4250-D6A7-798937576E67}"/>
              </a:ext>
            </a:extLst>
          </p:cNvPr>
          <p:cNvSpPr txBox="1"/>
          <p:nvPr/>
        </p:nvSpPr>
        <p:spPr>
          <a:xfrm rot="20225625">
            <a:off x="9932166" y="122993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>
                <a:solidFill>
                  <a:srgbClr val="FF8AD8"/>
                </a:solidFill>
                <a:latin typeface="Arial" panose="020B0604020202020204"/>
              </a:rPr>
              <a:t>e beam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14526E44-9D5F-84B5-876B-FA92E9FED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324" y="2451552"/>
            <a:ext cx="631714" cy="454483"/>
          </a:xfrm>
          <a:prstGeom prst="rect">
            <a:avLst/>
          </a:prstGeom>
        </p:spPr>
      </p:pic>
      <p:pic>
        <p:nvPicPr>
          <p:cNvPr id="12" name="image004-Sep4.png" descr="image004-Sep4.png">
            <a:extLst>
              <a:ext uri="{FF2B5EF4-FFF2-40B4-BE49-F238E27FC236}">
                <a16:creationId xmlns:a16="http://schemas.microsoft.com/office/drawing/2014/main" id="{3D6B2371-A977-3939-01B4-843AE7EEB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220" y="5455911"/>
            <a:ext cx="1780505" cy="133537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e">
            <a:extLst>
              <a:ext uri="{FF2B5EF4-FFF2-40B4-BE49-F238E27FC236}">
                <a16:creationId xmlns:a16="http://schemas.microsoft.com/office/drawing/2014/main" id="{3B95A8A3-3995-88F1-AA13-F14F9B85FCF2}"/>
              </a:ext>
            </a:extLst>
          </p:cNvPr>
          <p:cNvSpPr/>
          <p:nvPr/>
        </p:nvSpPr>
        <p:spPr>
          <a:xfrm flipV="1">
            <a:off x="4801446" y="4283564"/>
            <a:ext cx="94931" cy="1209369"/>
          </a:xfrm>
          <a:prstGeom prst="line">
            <a:avLst/>
          </a:prstGeom>
          <a:ln w="1905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5F305D7D-325C-5C22-548B-ECD66B03FFC2}"/>
              </a:ext>
            </a:extLst>
          </p:cNvPr>
          <p:cNvSpPr/>
          <p:nvPr/>
        </p:nvSpPr>
        <p:spPr>
          <a:xfrm flipV="1">
            <a:off x="3044199" y="4785060"/>
            <a:ext cx="638191" cy="707874"/>
          </a:xfrm>
          <a:prstGeom prst="line">
            <a:avLst/>
          </a:prstGeom>
          <a:ln w="1905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0A7EEC27-F8B3-9E68-BFCA-D082EE79AFA0}"/>
              </a:ext>
            </a:extLst>
          </p:cNvPr>
          <p:cNvSpPr/>
          <p:nvPr/>
        </p:nvSpPr>
        <p:spPr>
          <a:xfrm flipH="1">
            <a:off x="1559780" y="4722084"/>
            <a:ext cx="3370" cy="799651"/>
          </a:xfrm>
          <a:prstGeom prst="line">
            <a:avLst/>
          </a:prstGeom>
          <a:ln w="1905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" name="TextBox 33">
            <a:extLst>
              <a:ext uri="{FF2B5EF4-FFF2-40B4-BE49-F238E27FC236}">
                <a16:creationId xmlns:a16="http://schemas.microsoft.com/office/drawing/2014/main" id="{EE82CAC7-33C6-537A-040D-0CAC4FCDF7E5}"/>
              </a:ext>
            </a:extLst>
          </p:cNvPr>
          <p:cNvSpPr txBox="1"/>
          <p:nvPr/>
        </p:nvSpPr>
        <p:spPr>
          <a:xfrm>
            <a:off x="363534" y="4438181"/>
            <a:ext cx="2215348" cy="430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00">
                <a:latin typeface="Arial" panose="020B0604020202020204" pitchFamily="34" charset="0"/>
                <a:cs typeface="Arial" panose="020B0604020202020204" pitchFamily="34" charset="0"/>
              </a:rPr>
              <a:t>Luminosity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sz="1600">
                <a:latin typeface="Arial" panose="020B0604020202020204" pitchFamily="34" charset="0"/>
                <a:cs typeface="Arial" panose="020B0604020202020204" pitchFamily="34" charset="0"/>
              </a:rPr>
              <a:t>ystem </a:t>
            </a:r>
          </a:p>
        </p:txBody>
      </p:sp>
      <p:pic>
        <p:nvPicPr>
          <p:cNvPr id="18" name="image002-Sep2023.png" descr="image002-Sep2023.png">
            <a:extLst>
              <a:ext uri="{FF2B5EF4-FFF2-40B4-BE49-F238E27FC236}">
                <a16:creationId xmlns:a16="http://schemas.microsoft.com/office/drawing/2014/main" id="{1FD73E5B-2890-BC0E-9D2B-C7AC615A6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87724" y="2912549"/>
            <a:ext cx="1831441" cy="163190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Box 33">
            <a:extLst>
              <a:ext uri="{FF2B5EF4-FFF2-40B4-BE49-F238E27FC236}">
                <a16:creationId xmlns:a16="http://schemas.microsoft.com/office/drawing/2014/main" id="{7B7BC6F9-1022-5311-BC90-C33FDE998513}"/>
              </a:ext>
            </a:extLst>
          </p:cNvPr>
          <p:cNvSpPr txBox="1"/>
          <p:nvPr/>
        </p:nvSpPr>
        <p:spPr>
          <a:xfrm>
            <a:off x="3087398" y="5326455"/>
            <a:ext cx="1780505" cy="430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00">
                <a:latin typeface="Arial" panose="020B0604020202020204" pitchFamily="34" charset="0"/>
                <a:cs typeface="Arial" panose="020B0604020202020204" pitchFamily="34" charset="0"/>
              </a:rPr>
              <a:t>Low-Q2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>
                <a:latin typeface="Arial" panose="020B0604020202020204" pitchFamily="34" charset="0"/>
                <a:cs typeface="Arial" panose="020B0604020202020204" pitchFamily="34" charset="0"/>
              </a:rPr>
              <a:t>aggers</a:t>
            </a: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9D0B0E8E-54CA-85CD-B672-A61C33E41149}"/>
              </a:ext>
            </a:extLst>
          </p:cNvPr>
          <p:cNvSpPr/>
          <p:nvPr/>
        </p:nvSpPr>
        <p:spPr>
          <a:xfrm flipV="1">
            <a:off x="10922399" y="1542411"/>
            <a:ext cx="414915" cy="1027987"/>
          </a:xfrm>
          <a:prstGeom prst="line">
            <a:avLst/>
          </a:prstGeom>
          <a:ln w="1905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" name="TextBox 33">
            <a:extLst>
              <a:ext uri="{FF2B5EF4-FFF2-40B4-BE49-F238E27FC236}">
                <a16:creationId xmlns:a16="http://schemas.microsoft.com/office/drawing/2014/main" id="{9CC7AECF-5D90-B119-1E65-4DC5C2CCD369}"/>
              </a:ext>
            </a:extLst>
          </p:cNvPr>
          <p:cNvSpPr txBox="1"/>
          <p:nvPr/>
        </p:nvSpPr>
        <p:spPr>
          <a:xfrm>
            <a:off x="7475126" y="433252"/>
            <a:ext cx="2934093" cy="430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600"/>
              <a:t>Zero Degree Calorimeter</a:t>
            </a:r>
            <a:endParaRPr sz="1600"/>
          </a:p>
        </p:txBody>
      </p:sp>
      <p:pic>
        <p:nvPicPr>
          <p:cNvPr id="25" name="20240305_155927.jpeg" descr="20240305_155927.jpeg">
            <a:extLst>
              <a:ext uri="{FF2B5EF4-FFF2-40B4-BE49-F238E27FC236}">
                <a16:creationId xmlns:a16="http://schemas.microsoft.com/office/drawing/2014/main" id="{180F92E4-D72D-2494-60B4-E157FC4AD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623" y="917741"/>
            <a:ext cx="1351468" cy="101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Line">
            <a:extLst>
              <a:ext uri="{FF2B5EF4-FFF2-40B4-BE49-F238E27FC236}">
                <a16:creationId xmlns:a16="http://schemas.microsoft.com/office/drawing/2014/main" id="{F96656DA-FC0A-A15A-014A-86F319C59FA7}"/>
              </a:ext>
            </a:extLst>
          </p:cNvPr>
          <p:cNvSpPr/>
          <p:nvPr/>
        </p:nvSpPr>
        <p:spPr>
          <a:xfrm flipH="1" flipV="1">
            <a:off x="10310400" y="1908000"/>
            <a:ext cx="0" cy="691199"/>
          </a:xfrm>
          <a:prstGeom prst="line">
            <a:avLst/>
          </a:prstGeom>
          <a:ln w="1905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0564D928-453C-AA45-1DD3-D8A95266042E}"/>
              </a:ext>
            </a:extLst>
          </p:cNvPr>
          <p:cNvSpPr/>
          <p:nvPr/>
        </p:nvSpPr>
        <p:spPr>
          <a:xfrm>
            <a:off x="8942400" y="885599"/>
            <a:ext cx="2406000" cy="483599"/>
          </a:xfrm>
          <a:prstGeom prst="line">
            <a:avLst/>
          </a:prstGeom>
          <a:ln w="1905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355B85AF-F157-5B63-105D-B96D8E8E4ADA}"/>
              </a:ext>
            </a:extLst>
          </p:cNvPr>
          <p:cNvSpPr txBox="1"/>
          <p:nvPr/>
        </p:nvSpPr>
        <p:spPr>
          <a:xfrm>
            <a:off x="6217872" y="4210780"/>
            <a:ext cx="2294218" cy="400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000" b="1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400"/>
              <a:t>B0 </a:t>
            </a:r>
            <a:r>
              <a:rPr lang="en-US" sz="1400"/>
              <a:t>M</a:t>
            </a:r>
            <a:r>
              <a:rPr sz="1400"/>
              <a:t>agnet</a:t>
            </a:r>
            <a:r>
              <a:rPr lang="en-US" sz="1400"/>
              <a:t> Spectrometer</a:t>
            </a:r>
            <a:endParaRPr sz="1400"/>
          </a:p>
        </p:txBody>
      </p:sp>
      <p:sp>
        <p:nvSpPr>
          <p:cNvPr id="31" name="Line">
            <a:extLst>
              <a:ext uri="{FF2B5EF4-FFF2-40B4-BE49-F238E27FC236}">
                <a16:creationId xmlns:a16="http://schemas.microsoft.com/office/drawing/2014/main" id="{FED38B93-7398-E4BE-4405-9343723A34AA}"/>
              </a:ext>
            </a:extLst>
          </p:cNvPr>
          <p:cNvSpPr/>
          <p:nvPr/>
        </p:nvSpPr>
        <p:spPr>
          <a:xfrm flipH="1" flipV="1">
            <a:off x="8493121" y="2599199"/>
            <a:ext cx="14486" cy="1904515"/>
          </a:xfrm>
          <a:prstGeom prst="line">
            <a:avLst/>
          </a:prstGeom>
          <a:ln w="1905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" name="TextBox 33">
            <a:extLst>
              <a:ext uri="{FF2B5EF4-FFF2-40B4-BE49-F238E27FC236}">
                <a16:creationId xmlns:a16="http://schemas.microsoft.com/office/drawing/2014/main" id="{23C9E94A-7F67-5908-9CE6-75164C9BAF04}"/>
              </a:ext>
            </a:extLst>
          </p:cNvPr>
          <p:cNvSpPr txBox="1"/>
          <p:nvPr/>
        </p:nvSpPr>
        <p:spPr>
          <a:xfrm>
            <a:off x="9667319" y="2432220"/>
            <a:ext cx="1823882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00"/>
              <a:t>Roman Pots and </a:t>
            </a:r>
            <a:endParaRPr lang="en-US" sz="1600"/>
          </a:p>
          <a:p>
            <a:r>
              <a:rPr sz="1600"/>
              <a:t>Off-Momentum </a:t>
            </a:r>
            <a:r>
              <a:rPr lang="en-US" sz="1600"/>
              <a:t>D</a:t>
            </a:r>
            <a:r>
              <a:rPr sz="1600"/>
              <a:t>etectors </a:t>
            </a:r>
          </a:p>
        </p:txBody>
      </p:sp>
      <p:pic>
        <p:nvPicPr>
          <p:cNvPr id="29" name="b91b967d9718d69c291dbc1450acd76139b638c4599f50c570e92011ce1d297b copy.jpeg" descr="b91b967d9718d69c291dbc1450acd76139b638c4599f50c570e92011ce1d297b copy.jpeg">
            <a:extLst>
              <a:ext uri="{FF2B5EF4-FFF2-40B4-BE49-F238E27FC236}">
                <a16:creationId xmlns:a16="http://schemas.microsoft.com/office/drawing/2014/main" id="{27E8344E-AC99-BD92-DE53-3FE5F8D524E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960"/>
          <a:stretch>
            <a:fillRect/>
          </a:stretch>
        </p:blipFill>
        <p:spPr>
          <a:xfrm>
            <a:off x="6275887" y="4530820"/>
            <a:ext cx="2502656" cy="990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RP-Front-image004.jpg">
            <a:extLst>
              <a:ext uri="{FF2B5EF4-FFF2-40B4-BE49-F238E27FC236}">
                <a16:creationId xmlns:a16="http://schemas.microsoft.com/office/drawing/2014/main" id="{138828B3-0EEB-731E-6F5B-448D95F5BA2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8250" r="21543"/>
          <a:stretch/>
        </p:blipFill>
        <p:spPr>
          <a:xfrm>
            <a:off x="11337329" y="1908000"/>
            <a:ext cx="854671" cy="1087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1E82E5-AEC6-2C18-8272-34740616D196}"/>
              </a:ext>
            </a:extLst>
          </p:cNvPr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21354" y="2197663"/>
            <a:ext cx="1028700" cy="685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F6489490-6037-1E62-CE0C-FF441849868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923" y="2197663"/>
            <a:ext cx="1050873" cy="6651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B05C168-D344-88D8-FD1A-C1A1A14E91BE}"/>
              </a:ext>
            </a:extLst>
          </p:cNvPr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843200" y="5386932"/>
            <a:ext cx="1028700" cy="685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5" name="Picture 34" descr="A red and blue flag&#10;&#10;Description automatically generated">
            <a:extLst>
              <a:ext uri="{FF2B5EF4-FFF2-40B4-BE49-F238E27FC236}">
                <a16:creationId xmlns:a16="http://schemas.microsoft.com/office/drawing/2014/main" id="{30D2A792-E926-4A34-1A2A-700675E21D6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236" y="6124193"/>
            <a:ext cx="1102259" cy="7338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6" name="Picture 35" descr="Icon&#10;&#10;Description automatically generated with medium confidence">
            <a:extLst>
              <a:ext uri="{FF2B5EF4-FFF2-40B4-BE49-F238E27FC236}">
                <a16:creationId xmlns:a16="http://schemas.microsoft.com/office/drawing/2014/main" id="{667D9766-1030-A977-16A6-01882DEE050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695" y="3280039"/>
            <a:ext cx="995157" cy="6299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760D473-D13F-C258-84D2-4D0AE0777F7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0796384" y="3245595"/>
            <a:ext cx="1054418" cy="7338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8" name="Picture 37" descr="A picture containing shape&#10;&#10;Description automatically generated">
            <a:extLst>
              <a:ext uri="{FF2B5EF4-FFF2-40B4-BE49-F238E27FC236}">
                <a16:creationId xmlns:a16="http://schemas.microsoft.com/office/drawing/2014/main" id="{F9E42CC4-0838-1494-46F9-6BB506C612C0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899" y="759621"/>
            <a:ext cx="992387" cy="6549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9" name="Picture 3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B31483F-21A4-E2B9-EE20-B6A47E3FF25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836" y="1447765"/>
            <a:ext cx="1053231" cy="6549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0" name="Picture 39" descr="A picture containing logo&#10;&#10;Description automatically generated">
            <a:extLst>
              <a:ext uri="{FF2B5EF4-FFF2-40B4-BE49-F238E27FC236}">
                <a16:creationId xmlns:a16="http://schemas.microsoft.com/office/drawing/2014/main" id="{B58C5EBC-650A-1F80-F67F-8C92E434591E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339" y="929174"/>
            <a:ext cx="1021794" cy="6897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946D619D-B28F-4A02-5CE0-F85B05B6303A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510" y="5542086"/>
            <a:ext cx="1127056" cy="8031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0AF18C6-F1C0-877B-E338-5988D0052493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103" y="588576"/>
            <a:ext cx="1036320" cy="7254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C45BCEE-B11D-7BE7-BF1F-1970AD91BDCE}"/>
              </a:ext>
            </a:extLst>
          </p:cNvPr>
          <p:cNvSpPr txBox="1"/>
          <p:nvPr/>
        </p:nvSpPr>
        <p:spPr>
          <a:xfrm>
            <a:off x="333050" y="591024"/>
            <a:ext cx="26700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IR vacuum – crucial interface for detectors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2482083-5295-ADA5-4B41-496BC255FA7F}"/>
              </a:ext>
            </a:extLst>
          </p:cNvPr>
          <p:cNvSpPr/>
          <p:nvPr/>
        </p:nvSpPr>
        <p:spPr>
          <a:xfrm rot="20239708">
            <a:off x="1151275" y="5383683"/>
            <a:ext cx="1206971" cy="16603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6D33D-E308-5556-F883-F5F418630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9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5D294-1520-84B1-49E5-1427CF441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6C35-CE43-F22D-47D6-F52D924B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Central Detector Non-DOE Interest &amp; In-Kind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03AA1-9FCD-4CCB-241B-A4CB905ADB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0996" y="1962670"/>
            <a:ext cx="5151864" cy="390292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12CB00-FDDC-C82C-A0CB-A31D9F0C6208}"/>
              </a:ext>
            </a:extLst>
          </p:cNvPr>
          <p:cNvCxnSpPr>
            <a:cxnSpLocks/>
            <a:stCxn id="3" idx="0"/>
          </p:cNvCxnSpPr>
          <p:nvPr/>
        </p:nvCxnSpPr>
        <p:spPr>
          <a:xfrm>
            <a:off x="6036928" y="1962670"/>
            <a:ext cx="927282" cy="6653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16547AD-EE76-9630-49F3-5897E805D6CF}"/>
              </a:ext>
            </a:extLst>
          </p:cNvPr>
          <p:cNvSpPr txBox="1"/>
          <p:nvPr/>
        </p:nvSpPr>
        <p:spPr>
          <a:xfrm>
            <a:off x="5195847" y="863860"/>
            <a:ext cx="1298752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Dual-radiator</a:t>
            </a:r>
          </a:p>
          <a:p>
            <a:pPr algn="ctr"/>
            <a:r>
              <a:rPr lang="en-US" sz="1400" b="1"/>
              <a:t>RICH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6FA829F-8BF8-CA7D-17E6-483324A9BDBD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371974" y="2012678"/>
            <a:ext cx="3000035" cy="14942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467E06D-5966-4631-C538-DD3B4B6E0BEE}"/>
              </a:ext>
            </a:extLst>
          </p:cNvPr>
          <p:cNvSpPr txBox="1"/>
          <p:nvPr/>
        </p:nvSpPr>
        <p:spPr>
          <a:xfrm>
            <a:off x="9372009" y="1751068"/>
            <a:ext cx="1010213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Tracking</a:t>
            </a:r>
          </a:p>
          <a:p>
            <a:pPr algn="ctr"/>
            <a:r>
              <a:rPr lang="en-US" sz="1400" b="1"/>
              <a:t>Detectors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8A808A-2233-A3E5-87EB-29F7FBE219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90985" y="2319186"/>
            <a:ext cx="828573" cy="5740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EC7436-B6AD-E181-1711-D7E46A88CF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476736" y="2319824"/>
            <a:ext cx="914400" cy="609600"/>
          </a:xfrm>
          <a:prstGeom prst="rect">
            <a:avLst/>
          </a:prstGeom>
        </p:spPr>
      </p:pic>
      <p:pic>
        <p:nvPicPr>
          <p:cNvPr id="15" name="Picture 14" descr="Chart&#10;&#10;Description automatically generated with medium confidence">
            <a:extLst>
              <a:ext uri="{FF2B5EF4-FFF2-40B4-BE49-F238E27FC236}">
                <a16:creationId xmlns:a16="http://schemas.microsoft.com/office/drawing/2014/main" id="{C1A855DB-8419-70CD-A2A0-BB80076C36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1024" y="2983911"/>
            <a:ext cx="807762" cy="599471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B676DFF-691E-BFFC-7C16-5ED010002E7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9389" y="2983911"/>
            <a:ext cx="858183" cy="6261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13C608-5D8F-B785-0CDA-81383423C6A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045109" y="3648536"/>
            <a:ext cx="995839" cy="693039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6C2FF5-71E0-7CDC-72E2-5B618AF5B599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7475252" y="1602958"/>
            <a:ext cx="1912616" cy="11594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7B8E31-7616-93A5-A25F-351E81E93D06}"/>
              </a:ext>
            </a:extLst>
          </p:cNvPr>
          <p:cNvSpPr txBox="1"/>
          <p:nvPr/>
        </p:nvSpPr>
        <p:spPr>
          <a:xfrm>
            <a:off x="8220721" y="1079738"/>
            <a:ext cx="2334293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Forward Electromagnetic</a:t>
            </a:r>
          </a:p>
          <a:p>
            <a:pPr algn="ctr"/>
            <a:r>
              <a:rPr lang="en-US" sz="1400" b="1"/>
              <a:t>Calorimeter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9E3EBF-E160-5BF7-DA08-3A07B4E5078D}"/>
              </a:ext>
            </a:extLst>
          </p:cNvPr>
          <p:cNvSpPr txBox="1"/>
          <p:nvPr/>
        </p:nvSpPr>
        <p:spPr>
          <a:xfrm>
            <a:off x="2472523" y="1105069"/>
            <a:ext cx="1654619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Superconducting</a:t>
            </a:r>
          </a:p>
          <a:p>
            <a:pPr algn="ctr"/>
            <a:r>
              <a:rPr lang="en-US" sz="1400" b="1"/>
              <a:t>Solenoid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DD28C9-F16F-5F32-7973-819757DDCC8D}"/>
              </a:ext>
            </a:extLst>
          </p:cNvPr>
          <p:cNvCxnSpPr>
            <a:cxnSpLocks/>
          </p:cNvCxnSpPr>
          <p:nvPr/>
        </p:nvCxnSpPr>
        <p:spPr>
          <a:xfrm>
            <a:off x="2288470" y="1574082"/>
            <a:ext cx="3447723" cy="17885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3D6810F-0969-64CA-41E6-0EE031C07F37}"/>
              </a:ext>
            </a:extLst>
          </p:cNvPr>
          <p:cNvSpPr txBox="1"/>
          <p:nvPr/>
        </p:nvSpPr>
        <p:spPr>
          <a:xfrm>
            <a:off x="661101" y="830768"/>
            <a:ext cx="1627369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Barrel</a:t>
            </a:r>
          </a:p>
          <a:p>
            <a:pPr algn="ctr"/>
            <a:r>
              <a:rPr lang="en-US" sz="1400" b="1"/>
              <a:t>Electromagnetic </a:t>
            </a:r>
          </a:p>
          <a:p>
            <a:pPr algn="ctr"/>
            <a:r>
              <a:rPr lang="en-US" sz="1400" b="1"/>
              <a:t>Calorimeter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A60E432-BF1D-7E94-0065-B26182DA803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84961" y="3465200"/>
            <a:ext cx="1085850" cy="550164"/>
          </a:xfrm>
          <a:prstGeom prst="rect">
            <a:avLst/>
          </a:prstGeom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61E7A3-ECB1-5756-5DC7-F5463AE4AA9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69" y="2413855"/>
            <a:ext cx="1095653" cy="681297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8EA234A-4A25-355E-32E7-A239A12ADEE7}"/>
              </a:ext>
            </a:extLst>
          </p:cNvPr>
          <p:cNvCxnSpPr>
            <a:cxnSpLocks/>
          </p:cNvCxnSpPr>
          <p:nvPr/>
        </p:nvCxnSpPr>
        <p:spPr>
          <a:xfrm flipV="1">
            <a:off x="2266362" y="3741587"/>
            <a:ext cx="3212725" cy="3534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BB97704-F4D7-B6D1-7800-6959F92A077E}"/>
              </a:ext>
            </a:extLst>
          </p:cNvPr>
          <p:cNvSpPr txBox="1"/>
          <p:nvPr/>
        </p:nvSpPr>
        <p:spPr>
          <a:xfrm>
            <a:off x="584630" y="4082986"/>
            <a:ext cx="1703840" cy="73866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Backward</a:t>
            </a:r>
          </a:p>
          <a:p>
            <a:pPr algn="ctr"/>
            <a:r>
              <a:rPr lang="en-US" sz="1400" b="1"/>
              <a:t>Electromagnetic </a:t>
            </a:r>
          </a:p>
          <a:p>
            <a:pPr algn="ctr"/>
            <a:r>
              <a:rPr lang="en-US" sz="1400" b="1"/>
              <a:t>Calorimeter</a:t>
            </a:r>
          </a:p>
        </p:txBody>
      </p:sp>
      <p:pic>
        <p:nvPicPr>
          <p:cNvPr id="32" name="Picture 31" descr="Rectangle&#10;&#10;Description automatically generated">
            <a:extLst>
              <a:ext uri="{FF2B5EF4-FFF2-40B4-BE49-F238E27FC236}">
                <a16:creationId xmlns:a16="http://schemas.microsoft.com/office/drawing/2014/main" id="{E49A3EE9-70E5-C44A-E748-26942AD74BF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914" y="4866781"/>
            <a:ext cx="615232" cy="414472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D3AA3C8-482C-10A9-41E8-4B703918C93D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5736193" y="3495395"/>
            <a:ext cx="2902383" cy="10680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12DE920-FCA7-8A27-6BF5-A471F28B4372}"/>
              </a:ext>
            </a:extLst>
          </p:cNvPr>
          <p:cNvSpPr txBox="1"/>
          <p:nvPr/>
        </p:nvSpPr>
        <p:spPr>
          <a:xfrm>
            <a:off x="8638576" y="4409551"/>
            <a:ext cx="1372427" cy="30777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Time-of-Flight</a:t>
            </a:r>
          </a:p>
        </p:txBody>
      </p:sp>
      <p:pic>
        <p:nvPicPr>
          <p:cNvPr id="36" name="Picture 35" descr="A picture containing shape&#10;&#10;Description automatically generated">
            <a:extLst>
              <a:ext uri="{FF2B5EF4-FFF2-40B4-BE49-F238E27FC236}">
                <a16:creationId xmlns:a16="http://schemas.microsoft.com/office/drawing/2014/main" id="{B4F66E46-10E0-6747-7707-A7AF0766CEC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310" y="4753140"/>
            <a:ext cx="992387" cy="65491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7" name="Picture 36" descr="A picture containing logo&#10;&#10;Description automatically generated">
            <a:extLst>
              <a:ext uri="{FF2B5EF4-FFF2-40B4-BE49-F238E27FC236}">
                <a16:creationId xmlns:a16="http://schemas.microsoft.com/office/drawing/2014/main" id="{318130E5-33BF-54E8-1079-66C9B74AAABB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396" y="4747416"/>
            <a:ext cx="1021794" cy="689711"/>
          </a:xfrm>
          <a:prstGeom prst="rect">
            <a:avLst/>
          </a:prstGeom>
        </p:spPr>
      </p:pic>
      <p:pic>
        <p:nvPicPr>
          <p:cNvPr id="38" name="Picture 3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06D88A5-D829-E8DF-5D52-F5094E39031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931" y="4729760"/>
            <a:ext cx="1095653" cy="681297"/>
          </a:xfrm>
          <a:prstGeom prst="rect">
            <a:avLst/>
          </a:prstGeom>
        </p:spPr>
      </p:pic>
      <p:pic>
        <p:nvPicPr>
          <p:cNvPr id="40" name="Picture 39" descr="A picture containing shape&#10;&#10;Description automatically generated">
            <a:extLst>
              <a:ext uri="{FF2B5EF4-FFF2-40B4-BE49-F238E27FC236}">
                <a16:creationId xmlns:a16="http://schemas.microsoft.com/office/drawing/2014/main" id="{5A863FA5-FC84-210E-F0CB-BFC616DE6DB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874" y="6123848"/>
            <a:ext cx="992387" cy="65491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82E664E-FAD7-380E-FD94-76EFB70FECE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816593" y="6093778"/>
            <a:ext cx="1054418" cy="733806"/>
          </a:xfrm>
          <a:prstGeom prst="rect">
            <a:avLst/>
          </a:prstGeom>
        </p:spPr>
      </p:pic>
      <p:pic>
        <p:nvPicPr>
          <p:cNvPr id="42" name="Picture 41" descr="A picture containing logo&#10;&#10;Description automatically generated">
            <a:extLst>
              <a:ext uri="{FF2B5EF4-FFF2-40B4-BE49-F238E27FC236}">
                <a16:creationId xmlns:a16="http://schemas.microsoft.com/office/drawing/2014/main" id="{EC6B7E01-DE55-340F-3F14-4343D3CD823B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332" y="6123848"/>
            <a:ext cx="945970" cy="638530"/>
          </a:xfrm>
          <a:prstGeom prst="rect">
            <a:avLst/>
          </a:prstGeom>
        </p:spPr>
      </p:pic>
      <p:pic>
        <p:nvPicPr>
          <p:cNvPr id="43" name="Picture 42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489ACB5E-4947-C319-9DA3-EA1950C24CA7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506" y="6118042"/>
            <a:ext cx="926861" cy="628941"/>
          </a:xfrm>
          <a:prstGeom prst="rect">
            <a:avLst/>
          </a:prstGeom>
        </p:spPr>
      </p:pic>
      <p:pic>
        <p:nvPicPr>
          <p:cNvPr id="44" name="Picture 43" descr="Chart&#10;&#10;Description automatically generated with medium confidence">
            <a:extLst>
              <a:ext uri="{FF2B5EF4-FFF2-40B4-BE49-F238E27FC236}">
                <a16:creationId xmlns:a16="http://schemas.microsoft.com/office/drawing/2014/main" id="{317FF12B-E435-7637-A7EC-362321585792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61" y="5300061"/>
            <a:ext cx="673604" cy="499907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022D1B6-E60A-8412-57B9-CEA16A2746A2}"/>
              </a:ext>
            </a:extLst>
          </p:cNvPr>
          <p:cNvCxnSpPr>
            <a:cxnSpLocks/>
          </p:cNvCxnSpPr>
          <p:nvPr/>
        </p:nvCxnSpPr>
        <p:spPr>
          <a:xfrm flipV="1">
            <a:off x="3867244" y="4430710"/>
            <a:ext cx="344999" cy="10715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991C6A9A-43EE-D9DA-CB34-53E8283C343C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174" y="4742762"/>
            <a:ext cx="995731" cy="675675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B084BC4-B0A9-524D-03AE-44C52CB897D4}"/>
              </a:ext>
            </a:extLst>
          </p:cNvPr>
          <p:cNvCxnSpPr>
            <a:cxnSpLocks/>
            <a:stCxn id="35" idx="0"/>
          </p:cNvCxnSpPr>
          <p:nvPr/>
        </p:nvCxnSpPr>
        <p:spPr>
          <a:xfrm flipH="1" flipV="1">
            <a:off x="6822201" y="3475243"/>
            <a:ext cx="2502589" cy="9343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BE83960F-6970-05D6-BB45-ED3765C8BB6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74218" y="4825426"/>
            <a:ext cx="790540" cy="550164"/>
          </a:xfrm>
          <a:prstGeom prst="rect">
            <a:avLst/>
          </a:prstGeom>
        </p:spPr>
      </p:pic>
      <p:pic>
        <p:nvPicPr>
          <p:cNvPr id="52" name="Picture 51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E76CDEE9-B503-589C-53B4-C120FEE8A4BC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038" y="909364"/>
            <a:ext cx="926861" cy="62894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AD41828-0FF1-CF60-0EDC-A2DA5F853C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403732" y="1411254"/>
            <a:ext cx="914400" cy="6096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8403DDD-BD6C-2D6E-3647-BFC868A369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13049" y="906714"/>
            <a:ext cx="914400" cy="60960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B117BDB-91DD-879B-3902-516581E7477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180153" y="1527665"/>
            <a:ext cx="995839" cy="693039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08DE0F7-F074-4AD3-50E4-CCFDC72BA777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3299833" y="1628289"/>
            <a:ext cx="2561099" cy="14500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F36A1829-0F6B-2280-1834-C3DEE13FAC04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571" y="6109859"/>
            <a:ext cx="914982" cy="640487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57598A6-4B9E-AEFF-85D9-3D5CDDD1F856}"/>
              </a:ext>
            </a:extLst>
          </p:cNvPr>
          <p:cNvSpPr txBox="1"/>
          <p:nvPr/>
        </p:nvSpPr>
        <p:spPr>
          <a:xfrm>
            <a:off x="3199018" y="482089"/>
            <a:ext cx="9414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In-kind contribution goal: 30% of the Detector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105A8-814F-D70A-945B-77A67A9D8F8D}"/>
              </a:ext>
            </a:extLst>
          </p:cNvPr>
          <p:cNvSpPr txBox="1"/>
          <p:nvPr/>
        </p:nvSpPr>
        <p:spPr>
          <a:xfrm>
            <a:off x="513502" y="5847408"/>
            <a:ext cx="1896047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err="1"/>
              <a:t>IJClab</a:t>
            </a:r>
            <a:r>
              <a:rPr lang="en-US" sz="1100"/>
              <a:t> (Orsay)</a:t>
            </a:r>
          </a:p>
          <a:p>
            <a:r>
              <a:rPr lang="en-US" sz="1100"/>
              <a:t>A. </a:t>
            </a:r>
            <a:r>
              <a:rPr lang="en-US" sz="1100" err="1"/>
              <a:t>Alikhanian</a:t>
            </a:r>
            <a:r>
              <a:rPr lang="en-US" sz="1100"/>
              <a:t> National Laboratory, Armenia,</a:t>
            </a:r>
          </a:p>
          <a:p>
            <a:r>
              <a:rPr lang="en-US" sz="1100"/>
              <a:t>Charles University (CUNI), Prague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B707C89-2228-FBBF-1E49-AEF60B2974C2}"/>
              </a:ext>
            </a:extLst>
          </p:cNvPr>
          <p:cNvSpPr txBox="1"/>
          <p:nvPr/>
        </p:nvSpPr>
        <p:spPr>
          <a:xfrm>
            <a:off x="1845466" y="3531379"/>
            <a:ext cx="18960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University of Regina</a:t>
            </a:r>
          </a:p>
          <a:p>
            <a:r>
              <a:rPr lang="en-US" sz="1100"/>
              <a:t>University of Manitoba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F28971A-E9E4-A5A7-247F-C5673158728B}"/>
              </a:ext>
            </a:extLst>
          </p:cNvPr>
          <p:cNvSpPr txBox="1"/>
          <p:nvPr/>
        </p:nvSpPr>
        <p:spPr>
          <a:xfrm>
            <a:off x="1845466" y="1978322"/>
            <a:ext cx="2096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/>
              <a:t>Yonsei University,</a:t>
            </a:r>
          </a:p>
          <a:p>
            <a:r>
              <a:rPr lang="en-US" sz="800" err="1"/>
              <a:t>Gangneung-Wonju</a:t>
            </a:r>
            <a:r>
              <a:rPr lang="en-US" sz="800"/>
              <a:t> National University,</a:t>
            </a:r>
            <a:br>
              <a:rPr lang="en-US" sz="800"/>
            </a:br>
            <a:r>
              <a:rPr lang="en-US" sz="800" err="1"/>
              <a:t>Hanyang</a:t>
            </a:r>
            <a:r>
              <a:rPr lang="en-US" sz="800"/>
              <a:t> University</a:t>
            </a:r>
            <a:br>
              <a:rPr lang="en-US" sz="800"/>
            </a:br>
            <a:r>
              <a:rPr lang="en-US" sz="800" err="1"/>
              <a:t>Jeonbuk</a:t>
            </a:r>
            <a:r>
              <a:rPr lang="en-US" sz="800"/>
              <a:t> National University</a:t>
            </a:r>
            <a:br>
              <a:rPr lang="en-US" sz="800"/>
            </a:br>
            <a:r>
              <a:rPr lang="en-US" sz="800"/>
              <a:t>Korea University</a:t>
            </a:r>
            <a:br>
              <a:rPr lang="en-US" sz="800"/>
            </a:br>
            <a:r>
              <a:rPr lang="en-US" sz="800"/>
              <a:t>Kyungpook National University</a:t>
            </a:r>
            <a:br>
              <a:rPr lang="en-US" sz="800"/>
            </a:br>
            <a:r>
              <a:rPr lang="en-US" sz="800"/>
              <a:t>University of Seoul</a:t>
            </a:r>
            <a:br>
              <a:rPr lang="en-US" sz="800"/>
            </a:br>
            <a:r>
              <a:rPr lang="en-US" sz="800"/>
              <a:t>Pusan National University</a:t>
            </a:r>
            <a:br>
              <a:rPr lang="en-US" sz="800"/>
            </a:br>
            <a:r>
              <a:rPr lang="en-US" sz="800"/>
              <a:t>Sungkyunkwan University</a:t>
            </a:r>
            <a:br>
              <a:rPr lang="en-US" sz="800"/>
            </a:br>
            <a:r>
              <a:rPr lang="en-US" sz="800"/>
              <a:t>Sejong University</a:t>
            </a:r>
            <a:br>
              <a:rPr lang="en-US" sz="800"/>
            </a:br>
            <a:r>
              <a:rPr lang="en-US" sz="800" err="1"/>
              <a:t>Hanyang</a:t>
            </a:r>
            <a:r>
              <a:rPr lang="en-US" sz="800"/>
              <a:t> University</a:t>
            </a:r>
            <a:br>
              <a:rPr lang="en-US" sz="800"/>
            </a:br>
            <a:r>
              <a:rPr lang="en-US" sz="800"/>
              <a:t>Yonsei University</a:t>
            </a:r>
          </a:p>
        </p:txBody>
      </p:sp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1F1A9A64-A23F-E5F7-B960-00118CF6394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7015" y="1623922"/>
            <a:ext cx="1109307" cy="67749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FF45A0F-0E83-E0EA-0083-C36B5BBBB9EB}"/>
              </a:ext>
            </a:extLst>
          </p:cNvPr>
          <p:cNvSpPr txBox="1"/>
          <p:nvPr/>
        </p:nvSpPr>
        <p:spPr>
          <a:xfrm>
            <a:off x="1804600" y="1617561"/>
            <a:ext cx="2945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Karlsruhe Institute </a:t>
            </a:r>
          </a:p>
          <a:p>
            <a:r>
              <a:rPr lang="en-US" sz="1100"/>
              <a:t>of Technology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D4581A4-6AFB-38B8-B643-BEB5C207D877}"/>
              </a:ext>
            </a:extLst>
          </p:cNvPr>
          <p:cNvSpPr txBox="1"/>
          <p:nvPr/>
        </p:nvSpPr>
        <p:spPr>
          <a:xfrm>
            <a:off x="3273295" y="6066586"/>
            <a:ext cx="190305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/>
              <a:t>Czech Technical </a:t>
            </a:r>
          </a:p>
          <a:p>
            <a:r>
              <a:rPr lang="en-US" sz="1100"/>
              <a:t>University in Prague,</a:t>
            </a:r>
          </a:p>
          <a:p>
            <a:r>
              <a:rPr lang="en-US" sz="1100"/>
              <a:t>NPI The Czech Academy of Sciences </a:t>
            </a:r>
          </a:p>
        </p:txBody>
      </p:sp>
      <p:pic>
        <p:nvPicPr>
          <p:cNvPr id="51" name="Picture 50" descr="Chart&#10;&#10;Description automatically generated with medium confidence">
            <a:extLst>
              <a:ext uri="{FF2B5EF4-FFF2-40B4-BE49-F238E27FC236}">
                <a16:creationId xmlns:a16="http://schemas.microsoft.com/office/drawing/2014/main" id="{EFCCA5E1-C73E-4983-F4CD-71F099148E69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698" y="6093778"/>
            <a:ext cx="868344" cy="64443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6FF4E1E-F91D-2E24-D201-232CE66E45D2}"/>
              </a:ext>
            </a:extLst>
          </p:cNvPr>
          <p:cNvSpPr txBox="1"/>
          <p:nvPr/>
        </p:nvSpPr>
        <p:spPr>
          <a:xfrm>
            <a:off x="6364424" y="5386045"/>
            <a:ext cx="5190845" cy="76944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100"/>
              <a:t>University of Tokyo, University of Tsukuba, Hiroshima University</a:t>
            </a:r>
            <a:br>
              <a:rPr lang="en-US" sz="1100"/>
            </a:br>
            <a:r>
              <a:rPr lang="en-US" sz="1100"/>
              <a:t>Kobe University, Nara Women's University, Nihon University, Shinshu University</a:t>
            </a:r>
            <a:br>
              <a:rPr lang="en-US" sz="1100"/>
            </a:br>
            <a:r>
              <a:rPr lang="en-US" sz="1100"/>
              <a:t>National Central University, National Cheng Kung University</a:t>
            </a:r>
            <a:br>
              <a:rPr lang="en-US" sz="1100"/>
            </a:br>
            <a:r>
              <a:rPr lang="en-US" sz="1100"/>
              <a:t>National Taiwan University, National Tsing Hua University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4325060-BED8-E7C2-86B9-DF0C6BD82B7F}"/>
              </a:ext>
            </a:extLst>
          </p:cNvPr>
          <p:cNvSpPr txBox="1"/>
          <p:nvPr/>
        </p:nvSpPr>
        <p:spPr>
          <a:xfrm>
            <a:off x="6515363" y="870586"/>
            <a:ext cx="1651414" cy="101566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000"/>
              <a:t>INFN </a:t>
            </a:r>
            <a:r>
              <a:rPr lang="en-US" sz="1000" err="1"/>
              <a:t>Sezione</a:t>
            </a:r>
            <a:r>
              <a:rPr lang="en-US" sz="1000"/>
              <a:t> di Bologna </a:t>
            </a:r>
          </a:p>
          <a:p>
            <a:r>
              <a:rPr lang="en-US" sz="1000" err="1"/>
              <a:t>Università</a:t>
            </a:r>
            <a:r>
              <a:rPr lang="en-US" sz="1000"/>
              <a:t> di Bologna </a:t>
            </a:r>
            <a:br>
              <a:rPr lang="en-US" sz="1000"/>
            </a:br>
            <a:r>
              <a:rPr lang="en-US" sz="1000"/>
              <a:t>INFN </a:t>
            </a:r>
            <a:r>
              <a:rPr lang="en-US" sz="1000" err="1"/>
              <a:t>Sezione</a:t>
            </a:r>
            <a:r>
              <a:rPr lang="en-US" sz="1000"/>
              <a:t> di Ferrara, </a:t>
            </a:r>
          </a:p>
          <a:p>
            <a:r>
              <a:rPr lang="en-US" sz="1000" err="1"/>
              <a:t>Università</a:t>
            </a:r>
            <a:r>
              <a:rPr lang="en-US" sz="1000"/>
              <a:t> di Ferrara</a:t>
            </a:r>
            <a:br>
              <a:rPr lang="en-US" sz="1000"/>
            </a:br>
            <a:r>
              <a:rPr lang="en-US" sz="1000"/>
              <a:t>INFN </a:t>
            </a:r>
            <a:r>
              <a:rPr lang="en-US" sz="1000" err="1"/>
              <a:t>Sezione</a:t>
            </a:r>
            <a:r>
              <a:rPr lang="en-US" sz="1000"/>
              <a:t> di Trieste</a:t>
            </a:r>
          </a:p>
          <a:p>
            <a:r>
              <a:rPr lang="en-US" sz="1000" err="1"/>
              <a:t>Universita</a:t>
            </a:r>
            <a:r>
              <a:rPr lang="en-US" sz="1000"/>
              <a:t> di Trieste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1B5D16F-F109-905D-4EEA-9E3238B58866}"/>
              </a:ext>
            </a:extLst>
          </p:cNvPr>
          <p:cNvSpPr txBox="1"/>
          <p:nvPr/>
        </p:nvSpPr>
        <p:spPr>
          <a:xfrm>
            <a:off x="10328394" y="1684047"/>
            <a:ext cx="2145135" cy="30162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000"/>
              <a:t>University of Birmingham,</a:t>
            </a:r>
            <a:br>
              <a:rPr lang="en-US" sz="1000"/>
            </a:br>
            <a:r>
              <a:rPr lang="en-US" sz="1000"/>
              <a:t>Daresbury Laboratory,</a:t>
            </a:r>
            <a:br>
              <a:rPr lang="en-US" sz="1000"/>
            </a:br>
            <a:r>
              <a:rPr lang="en-US" sz="1000"/>
              <a:t>INFN </a:t>
            </a:r>
            <a:r>
              <a:rPr lang="en-US" sz="1000" err="1"/>
              <a:t>Sezione</a:t>
            </a:r>
            <a:r>
              <a:rPr lang="en-US" sz="1000"/>
              <a:t> di Bari,</a:t>
            </a:r>
          </a:p>
          <a:p>
            <a:r>
              <a:rPr lang="en-US" sz="1000"/>
              <a:t> </a:t>
            </a:r>
            <a:r>
              <a:rPr lang="en-US" sz="1000" err="1"/>
              <a:t>Università</a:t>
            </a:r>
            <a:r>
              <a:rPr lang="en-US" sz="1000"/>
              <a:t> di Bari, </a:t>
            </a:r>
          </a:p>
          <a:p>
            <a:r>
              <a:rPr lang="en-US" sz="1000" err="1"/>
              <a:t>Università</a:t>
            </a:r>
            <a:r>
              <a:rPr lang="en-US" sz="1000"/>
              <a:t> di Foggia,</a:t>
            </a:r>
            <a:br>
              <a:rPr lang="en-US" sz="1000"/>
            </a:br>
            <a:r>
              <a:rPr lang="en-US" sz="1000"/>
              <a:t>INFN </a:t>
            </a:r>
            <a:r>
              <a:rPr lang="en-US" sz="1000" err="1"/>
              <a:t>Sezione</a:t>
            </a:r>
            <a:r>
              <a:rPr lang="en-US" sz="1000"/>
              <a:t> di Padova, </a:t>
            </a:r>
          </a:p>
          <a:p>
            <a:r>
              <a:rPr lang="en-US" sz="1000" err="1"/>
              <a:t>Università</a:t>
            </a:r>
            <a:r>
              <a:rPr lang="en-US" sz="1000"/>
              <a:t> di Padova,</a:t>
            </a:r>
            <a:br>
              <a:rPr lang="en-US" sz="1000"/>
            </a:br>
            <a:r>
              <a:rPr lang="en-US" sz="1000"/>
              <a:t>INFN </a:t>
            </a:r>
            <a:r>
              <a:rPr lang="en-US" sz="1000" err="1"/>
              <a:t>Sezione</a:t>
            </a:r>
            <a:r>
              <a:rPr lang="en-US" sz="1000"/>
              <a:t> di Pavia,</a:t>
            </a:r>
            <a:br>
              <a:rPr lang="en-US" sz="1000"/>
            </a:br>
            <a:r>
              <a:rPr lang="en-US" sz="1000"/>
              <a:t>INFN </a:t>
            </a:r>
            <a:r>
              <a:rPr lang="en-US" sz="1000" err="1"/>
              <a:t>Sezione</a:t>
            </a:r>
            <a:r>
              <a:rPr lang="en-US" sz="1000"/>
              <a:t> di Trieste,  </a:t>
            </a:r>
          </a:p>
          <a:p>
            <a:r>
              <a:rPr lang="en-US" sz="1000" err="1"/>
              <a:t>Universita</a:t>
            </a:r>
            <a:r>
              <a:rPr lang="en-US" sz="1000"/>
              <a:t> di Trieste,</a:t>
            </a:r>
            <a:br>
              <a:rPr lang="en-US" sz="1000"/>
            </a:br>
            <a:r>
              <a:rPr lang="en-US" sz="1000"/>
              <a:t>Czech Technical University </a:t>
            </a:r>
          </a:p>
          <a:p>
            <a:r>
              <a:rPr lang="en-US" sz="1000"/>
              <a:t>in Prague,</a:t>
            </a:r>
            <a:br>
              <a:rPr lang="en-US" sz="1000"/>
            </a:br>
            <a:r>
              <a:rPr lang="en-US" sz="1000"/>
              <a:t>Rutherford Appleton Laboratory</a:t>
            </a:r>
            <a:br>
              <a:rPr lang="en-US" sz="1000"/>
            </a:br>
            <a:r>
              <a:rPr lang="en-US" sz="1000"/>
              <a:t>University of Liverpool,</a:t>
            </a:r>
            <a:br>
              <a:rPr lang="en-US" sz="1000"/>
            </a:br>
            <a:r>
              <a:rPr lang="en-US" sz="1000"/>
              <a:t>CEA-</a:t>
            </a:r>
            <a:r>
              <a:rPr lang="en-US" sz="1000" err="1"/>
              <a:t>Saclay</a:t>
            </a:r>
            <a:r>
              <a:rPr lang="en-US" sz="1000"/>
              <a:t>,</a:t>
            </a:r>
            <a:br>
              <a:rPr lang="en-US" sz="1000"/>
            </a:br>
            <a:r>
              <a:rPr lang="en-US" sz="1000"/>
              <a:t>Seoul National University,</a:t>
            </a:r>
            <a:br>
              <a:rPr lang="en-US" sz="1000"/>
            </a:br>
            <a:r>
              <a:rPr lang="en-US" sz="1000"/>
              <a:t>INFN </a:t>
            </a:r>
            <a:r>
              <a:rPr lang="en-US" sz="1000" err="1"/>
              <a:t>Sezione</a:t>
            </a:r>
            <a:r>
              <a:rPr lang="en-US" sz="1000"/>
              <a:t> di Roma Tor </a:t>
            </a:r>
            <a:r>
              <a:rPr lang="en-US" sz="1000" err="1"/>
              <a:t>Vergata</a:t>
            </a:r>
            <a:r>
              <a:rPr lang="en-US" sz="1000"/>
              <a:t>,</a:t>
            </a:r>
          </a:p>
          <a:p>
            <a:r>
              <a:rPr lang="en-US" sz="1000" err="1"/>
              <a:t>Universita</a:t>
            </a:r>
            <a:r>
              <a:rPr lang="en-US" sz="1000"/>
              <a:t> di Roma Tor </a:t>
            </a:r>
            <a:r>
              <a:rPr lang="en-US" sz="1000" err="1"/>
              <a:t>Vergata</a:t>
            </a:r>
            <a:endParaRPr lang="en-US" sz="10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9B904A-AF17-ECD5-C849-AC4A10434EF3}"/>
              </a:ext>
            </a:extLst>
          </p:cNvPr>
          <p:cNvSpPr txBox="1"/>
          <p:nvPr/>
        </p:nvSpPr>
        <p:spPr>
          <a:xfrm>
            <a:off x="5129532" y="6217321"/>
            <a:ext cx="1604927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Data-Acquisition</a:t>
            </a:r>
          </a:p>
          <a:p>
            <a:pPr algn="ctr"/>
            <a:r>
              <a:rPr lang="en-US" sz="1400" b="1"/>
              <a:t>Electronics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F5EC273-51ED-E9F0-3261-F7797B21A139}"/>
              </a:ext>
            </a:extLst>
          </p:cNvPr>
          <p:cNvSpPr txBox="1"/>
          <p:nvPr/>
        </p:nvSpPr>
        <p:spPr>
          <a:xfrm>
            <a:off x="2394698" y="5492031"/>
            <a:ext cx="2161558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Backward Hadronic </a:t>
            </a:r>
          </a:p>
          <a:p>
            <a:pPr algn="ctr"/>
            <a:r>
              <a:rPr lang="en-US" sz="1400" b="1"/>
              <a:t>Calorimeter</a:t>
            </a:r>
          </a:p>
        </p:txBody>
      </p:sp>
      <p:pic>
        <p:nvPicPr>
          <p:cNvPr id="75" name="Picture 74" descr="Background pattern&#10;&#10;Description automatically generated">
            <a:extLst>
              <a:ext uri="{FF2B5EF4-FFF2-40B4-BE49-F238E27FC236}">
                <a16:creationId xmlns:a16="http://schemas.microsoft.com/office/drawing/2014/main" id="{0C71F016-6A48-0710-6042-DE10387A5B0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88302" y="4385873"/>
            <a:ext cx="1109307" cy="677496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229E06BB-EC0F-FCEB-4679-AEF1A1B5F187}"/>
              </a:ext>
            </a:extLst>
          </p:cNvPr>
          <p:cNvSpPr txBox="1"/>
          <p:nvPr/>
        </p:nvSpPr>
        <p:spPr>
          <a:xfrm>
            <a:off x="2846976" y="4069101"/>
            <a:ext cx="591957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DIRC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91937D3-2738-27BF-9E49-02A5644E3B20}"/>
              </a:ext>
            </a:extLst>
          </p:cNvPr>
          <p:cNvCxnSpPr>
            <a:cxnSpLocks/>
          </p:cNvCxnSpPr>
          <p:nvPr/>
        </p:nvCxnSpPr>
        <p:spPr>
          <a:xfrm flipV="1">
            <a:off x="3460996" y="4238320"/>
            <a:ext cx="1714996" cy="737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1FF374F6-EAE4-3B91-3B99-17D8AF02E77D}"/>
              </a:ext>
            </a:extLst>
          </p:cNvPr>
          <p:cNvSpPr txBox="1"/>
          <p:nvPr/>
        </p:nvSpPr>
        <p:spPr>
          <a:xfrm>
            <a:off x="2468867" y="5036707"/>
            <a:ext cx="2945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GSI </a:t>
            </a:r>
            <a:r>
              <a:rPr lang="en-US" sz="1000" err="1"/>
              <a:t>Helmholtzzentrum</a:t>
            </a:r>
            <a:r>
              <a:rPr lang="en-US" sz="1000"/>
              <a:t> </a:t>
            </a:r>
            <a:r>
              <a:rPr lang="en-US" sz="1000" err="1"/>
              <a:t>fuer</a:t>
            </a:r>
            <a:r>
              <a:rPr lang="en-US" sz="1000"/>
              <a:t> </a:t>
            </a:r>
            <a:r>
              <a:rPr lang="en-US" sz="1000" err="1"/>
              <a:t>Schwerionenforschung</a:t>
            </a:r>
            <a:r>
              <a:rPr lang="en-US" sz="1000"/>
              <a:t> GmbH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C6946-74EB-730F-E63F-58F5F9E09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8" grpId="0"/>
      <p:bldP spid="59" grpId="0"/>
      <p:bldP spid="60" grpId="0"/>
      <p:bldP spid="61" grpId="0" animBg="1"/>
      <p:bldP spid="66" grpId="0"/>
      <p:bldP spid="67" grpId="0"/>
      <p:bldP spid="71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837EF-2961-4475-2FB8-5BD766236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697F6DD4-59AB-C821-DDC9-FAA9D06E4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2" r="17574" b="110"/>
          <a:stretch/>
        </p:blipFill>
        <p:spPr>
          <a:xfrm rot="21380903">
            <a:off x="365090" y="977824"/>
            <a:ext cx="11736686" cy="5004581"/>
          </a:xfrm>
          <a:prstGeom prst="round2Diag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E40BBB-D7D1-9EA5-D1A8-EF0E9EBA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Far-Forward/Far-Backward Detectors Non-DOE Interest &amp; In-kind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A84F890-9339-617B-8215-99561C0CF8D9}"/>
              </a:ext>
            </a:extLst>
          </p:cNvPr>
          <p:cNvCxnSpPr>
            <a:cxnSpLocks/>
          </p:cNvCxnSpPr>
          <p:nvPr/>
        </p:nvCxnSpPr>
        <p:spPr>
          <a:xfrm flipV="1">
            <a:off x="3217699" y="4199481"/>
            <a:ext cx="916696" cy="39241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60C076-E199-EB6A-6924-B2559332685C}"/>
              </a:ext>
            </a:extLst>
          </p:cNvPr>
          <p:cNvCxnSpPr>
            <a:cxnSpLocks/>
          </p:cNvCxnSpPr>
          <p:nvPr/>
        </p:nvCxnSpPr>
        <p:spPr>
          <a:xfrm flipH="1">
            <a:off x="10051647" y="1359408"/>
            <a:ext cx="878481" cy="387537"/>
          </a:xfrm>
          <a:prstGeom prst="straightConnector1">
            <a:avLst/>
          </a:prstGeom>
          <a:ln w="28575">
            <a:solidFill>
              <a:srgbClr val="FF8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9D7EED9-C3F8-1F23-F6CE-1E379BE7233E}"/>
              </a:ext>
            </a:extLst>
          </p:cNvPr>
          <p:cNvSpPr txBox="1"/>
          <p:nvPr/>
        </p:nvSpPr>
        <p:spPr>
          <a:xfrm rot="20177269">
            <a:off x="3002047" y="4104571"/>
            <a:ext cx="115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>
                <a:solidFill>
                  <a:srgbClr val="FFFC00"/>
                </a:solidFill>
                <a:latin typeface="Arial" panose="020B0604020202020204"/>
              </a:rPr>
              <a:t>p/A beam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99A1E7-375A-DCC4-784E-D67AA7FC5591}"/>
              </a:ext>
            </a:extLst>
          </p:cNvPr>
          <p:cNvSpPr txBox="1"/>
          <p:nvPr/>
        </p:nvSpPr>
        <p:spPr>
          <a:xfrm rot="20225625">
            <a:off x="9932166" y="122993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>
                <a:solidFill>
                  <a:srgbClr val="FF8AD8"/>
                </a:solidFill>
                <a:latin typeface="Arial" panose="020B0604020202020204"/>
              </a:rPr>
              <a:t>e beam</a:t>
            </a:r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682DAE8-0228-4392-B3C3-DEC842C28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324" y="2451552"/>
            <a:ext cx="631714" cy="454483"/>
          </a:xfrm>
          <a:prstGeom prst="rect">
            <a:avLst/>
          </a:prstGeom>
        </p:spPr>
      </p:pic>
      <p:pic>
        <p:nvPicPr>
          <p:cNvPr id="12" name="image004-Sep4.png" descr="image004-Sep4.png">
            <a:extLst>
              <a:ext uri="{FF2B5EF4-FFF2-40B4-BE49-F238E27FC236}">
                <a16:creationId xmlns:a16="http://schemas.microsoft.com/office/drawing/2014/main" id="{CA227FC7-D7AC-8724-C08B-3A66F2CF2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220" y="5455911"/>
            <a:ext cx="1780505" cy="133537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Line">
            <a:extLst>
              <a:ext uri="{FF2B5EF4-FFF2-40B4-BE49-F238E27FC236}">
                <a16:creationId xmlns:a16="http://schemas.microsoft.com/office/drawing/2014/main" id="{D7AA618E-D3FD-16E8-2042-E86E0207D1D0}"/>
              </a:ext>
            </a:extLst>
          </p:cNvPr>
          <p:cNvSpPr/>
          <p:nvPr/>
        </p:nvSpPr>
        <p:spPr>
          <a:xfrm flipV="1">
            <a:off x="4801446" y="4283564"/>
            <a:ext cx="94931" cy="1209369"/>
          </a:xfrm>
          <a:prstGeom prst="line">
            <a:avLst/>
          </a:prstGeom>
          <a:ln w="1905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CB5782E9-484E-90B0-8B02-D9E6BCC15450}"/>
              </a:ext>
            </a:extLst>
          </p:cNvPr>
          <p:cNvSpPr/>
          <p:nvPr/>
        </p:nvSpPr>
        <p:spPr>
          <a:xfrm flipV="1">
            <a:off x="3044199" y="4785060"/>
            <a:ext cx="638191" cy="707874"/>
          </a:xfrm>
          <a:prstGeom prst="line">
            <a:avLst/>
          </a:prstGeom>
          <a:ln w="1905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B5B1FB06-6757-81B5-470A-BB50AAF14A16}"/>
              </a:ext>
            </a:extLst>
          </p:cNvPr>
          <p:cNvSpPr/>
          <p:nvPr/>
        </p:nvSpPr>
        <p:spPr>
          <a:xfrm flipH="1">
            <a:off x="1559780" y="4722084"/>
            <a:ext cx="3370" cy="799651"/>
          </a:xfrm>
          <a:prstGeom prst="line">
            <a:avLst/>
          </a:prstGeom>
          <a:ln w="1905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7" name="TextBox 33">
            <a:extLst>
              <a:ext uri="{FF2B5EF4-FFF2-40B4-BE49-F238E27FC236}">
                <a16:creationId xmlns:a16="http://schemas.microsoft.com/office/drawing/2014/main" id="{B2D66872-F8BD-4E4E-F42C-7FA5DCF37017}"/>
              </a:ext>
            </a:extLst>
          </p:cNvPr>
          <p:cNvSpPr txBox="1"/>
          <p:nvPr/>
        </p:nvSpPr>
        <p:spPr>
          <a:xfrm>
            <a:off x="363534" y="4438181"/>
            <a:ext cx="2215348" cy="430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00">
                <a:latin typeface="Arial" panose="020B0604020202020204" pitchFamily="34" charset="0"/>
                <a:cs typeface="Arial" panose="020B0604020202020204" pitchFamily="34" charset="0"/>
              </a:rPr>
              <a:t>Luminosity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sz="1600">
                <a:latin typeface="Arial" panose="020B0604020202020204" pitchFamily="34" charset="0"/>
                <a:cs typeface="Arial" panose="020B0604020202020204" pitchFamily="34" charset="0"/>
              </a:rPr>
              <a:t>ystem </a:t>
            </a:r>
          </a:p>
        </p:txBody>
      </p:sp>
      <p:pic>
        <p:nvPicPr>
          <p:cNvPr id="18" name="image002-Sep2023.png" descr="image002-Sep2023.png">
            <a:extLst>
              <a:ext uri="{FF2B5EF4-FFF2-40B4-BE49-F238E27FC236}">
                <a16:creationId xmlns:a16="http://schemas.microsoft.com/office/drawing/2014/main" id="{387AA29A-B10E-9E0F-636B-C88DC0358B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87724" y="2912549"/>
            <a:ext cx="1831441" cy="163190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TextBox 33">
            <a:extLst>
              <a:ext uri="{FF2B5EF4-FFF2-40B4-BE49-F238E27FC236}">
                <a16:creationId xmlns:a16="http://schemas.microsoft.com/office/drawing/2014/main" id="{C0DE972A-B0CF-148A-6A2D-FDB0BF9AE22B}"/>
              </a:ext>
            </a:extLst>
          </p:cNvPr>
          <p:cNvSpPr txBox="1"/>
          <p:nvPr/>
        </p:nvSpPr>
        <p:spPr>
          <a:xfrm>
            <a:off x="3087398" y="5326455"/>
            <a:ext cx="1780505" cy="430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00">
                <a:latin typeface="Arial" panose="020B0604020202020204" pitchFamily="34" charset="0"/>
                <a:cs typeface="Arial" panose="020B0604020202020204" pitchFamily="34" charset="0"/>
              </a:rPr>
              <a:t>Low-Q2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>
                <a:latin typeface="Arial" panose="020B0604020202020204" pitchFamily="34" charset="0"/>
                <a:cs typeface="Arial" panose="020B0604020202020204" pitchFamily="34" charset="0"/>
              </a:rPr>
              <a:t>aggers</a:t>
            </a:r>
          </a:p>
        </p:txBody>
      </p:sp>
      <p:sp>
        <p:nvSpPr>
          <p:cNvPr id="22" name="Line">
            <a:extLst>
              <a:ext uri="{FF2B5EF4-FFF2-40B4-BE49-F238E27FC236}">
                <a16:creationId xmlns:a16="http://schemas.microsoft.com/office/drawing/2014/main" id="{C2311C8A-D661-7EF6-7096-92520993E01E}"/>
              </a:ext>
            </a:extLst>
          </p:cNvPr>
          <p:cNvSpPr/>
          <p:nvPr/>
        </p:nvSpPr>
        <p:spPr>
          <a:xfrm flipV="1">
            <a:off x="10922399" y="1542411"/>
            <a:ext cx="414915" cy="1027987"/>
          </a:xfrm>
          <a:prstGeom prst="line">
            <a:avLst/>
          </a:prstGeom>
          <a:ln w="1905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4" name="TextBox 33">
            <a:extLst>
              <a:ext uri="{FF2B5EF4-FFF2-40B4-BE49-F238E27FC236}">
                <a16:creationId xmlns:a16="http://schemas.microsoft.com/office/drawing/2014/main" id="{2451F57E-90E5-6E34-E5A6-29A09292F522}"/>
              </a:ext>
            </a:extLst>
          </p:cNvPr>
          <p:cNvSpPr txBox="1"/>
          <p:nvPr/>
        </p:nvSpPr>
        <p:spPr>
          <a:xfrm>
            <a:off x="7475126" y="433252"/>
            <a:ext cx="2934093" cy="430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600"/>
              <a:t>Zero Degree Calorimeter</a:t>
            </a:r>
            <a:endParaRPr sz="1600"/>
          </a:p>
        </p:txBody>
      </p:sp>
      <p:pic>
        <p:nvPicPr>
          <p:cNvPr id="25" name="20240305_155927.jpeg" descr="20240305_155927.jpeg">
            <a:extLst>
              <a:ext uri="{FF2B5EF4-FFF2-40B4-BE49-F238E27FC236}">
                <a16:creationId xmlns:a16="http://schemas.microsoft.com/office/drawing/2014/main" id="{611A86C7-82F3-D5A1-FF34-56B2DC4A04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623" y="917741"/>
            <a:ext cx="1351468" cy="101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Line">
            <a:extLst>
              <a:ext uri="{FF2B5EF4-FFF2-40B4-BE49-F238E27FC236}">
                <a16:creationId xmlns:a16="http://schemas.microsoft.com/office/drawing/2014/main" id="{71AC7287-86A7-F375-C82C-B2AA81DFAEF1}"/>
              </a:ext>
            </a:extLst>
          </p:cNvPr>
          <p:cNvSpPr/>
          <p:nvPr/>
        </p:nvSpPr>
        <p:spPr>
          <a:xfrm flipH="1" flipV="1">
            <a:off x="10310400" y="1908000"/>
            <a:ext cx="0" cy="691199"/>
          </a:xfrm>
          <a:prstGeom prst="line">
            <a:avLst/>
          </a:prstGeom>
          <a:ln w="1905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A7CF553C-22E9-A51B-B8A9-3D61490DE571}"/>
              </a:ext>
            </a:extLst>
          </p:cNvPr>
          <p:cNvSpPr/>
          <p:nvPr/>
        </p:nvSpPr>
        <p:spPr>
          <a:xfrm>
            <a:off x="8942400" y="885599"/>
            <a:ext cx="2406000" cy="483599"/>
          </a:xfrm>
          <a:prstGeom prst="line">
            <a:avLst/>
          </a:prstGeom>
          <a:ln w="1905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4377FF55-12F2-FF93-0B46-DD775ECF4D4D}"/>
              </a:ext>
            </a:extLst>
          </p:cNvPr>
          <p:cNvSpPr txBox="1"/>
          <p:nvPr/>
        </p:nvSpPr>
        <p:spPr>
          <a:xfrm>
            <a:off x="6217872" y="4210780"/>
            <a:ext cx="2294218" cy="400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tIns="91439" bIns="9143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000" b="1">
                <a:solidFill>
                  <a:srgbClr val="01010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400"/>
              <a:t>B0 </a:t>
            </a:r>
            <a:r>
              <a:rPr lang="en-US" sz="1400"/>
              <a:t>M</a:t>
            </a:r>
            <a:r>
              <a:rPr sz="1400"/>
              <a:t>agnet</a:t>
            </a:r>
            <a:r>
              <a:rPr lang="en-US" sz="1400"/>
              <a:t> Spectrometer</a:t>
            </a:r>
            <a:endParaRPr sz="1400"/>
          </a:p>
        </p:txBody>
      </p:sp>
      <p:sp>
        <p:nvSpPr>
          <p:cNvPr id="31" name="Line">
            <a:extLst>
              <a:ext uri="{FF2B5EF4-FFF2-40B4-BE49-F238E27FC236}">
                <a16:creationId xmlns:a16="http://schemas.microsoft.com/office/drawing/2014/main" id="{66536C8E-CA3D-BE0F-F614-F69BD50993CB}"/>
              </a:ext>
            </a:extLst>
          </p:cNvPr>
          <p:cNvSpPr/>
          <p:nvPr/>
        </p:nvSpPr>
        <p:spPr>
          <a:xfrm flipH="1" flipV="1">
            <a:off x="8493121" y="2599199"/>
            <a:ext cx="14486" cy="1904515"/>
          </a:xfrm>
          <a:prstGeom prst="line">
            <a:avLst/>
          </a:prstGeom>
          <a:ln w="19050">
            <a:solidFill>
              <a:schemeClr val="tx1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" name="TextBox 33">
            <a:extLst>
              <a:ext uri="{FF2B5EF4-FFF2-40B4-BE49-F238E27FC236}">
                <a16:creationId xmlns:a16="http://schemas.microsoft.com/office/drawing/2014/main" id="{434E96BB-D342-92A2-4A58-3A0C5124C6DC}"/>
              </a:ext>
            </a:extLst>
          </p:cNvPr>
          <p:cNvSpPr txBox="1"/>
          <p:nvPr/>
        </p:nvSpPr>
        <p:spPr>
          <a:xfrm>
            <a:off x="9667319" y="2432220"/>
            <a:ext cx="1823882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>
            <a:lvl1pPr defTabSz="1828800">
              <a:lnSpc>
                <a:spcPct val="100000"/>
              </a:lnSpc>
              <a:spcBef>
                <a:spcPts val="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00"/>
              <a:t>Roman Pots and </a:t>
            </a:r>
            <a:endParaRPr lang="en-US" sz="1600"/>
          </a:p>
          <a:p>
            <a:r>
              <a:rPr sz="1600"/>
              <a:t>Off-Momentum </a:t>
            </a:r>
            <a:r>
              <a:rPr lang="en-US" sz="1600"/>
              <a:t>D</a:t>
            </a:r>
            <a:r>
              <a:rPr sz="1600"/>
              <a:t>etectors </a:t>
            </a:r>
          </a:p>
        </p:txBody>
      </p:sp>
      <p:pic>
        <p:nvPicPr>
          <p:cNvPr id="29" name="b91b967d9718d69c291dbc1450acd76139b638c4599f50c570e92011ce1d297b copy.jpeg" descr="b91b967d9718d69c291dbc1450acd76139b638c4599f50c570e92011ce1d297b copy.jpeg">
            <a:extLst>
              <a:ext uri="{FF2B5EF4-FFF2-40B4-BE49-F238E27FC236}">
                <a16:creationId xmlns:a16="http://schemas.microsoft.com/office/drawing/2014/main" id="{905C6911-5010-4A77-4D61-A1C3A7190CF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960"/>
          <a:stretch>
            <a:fillRect/>
          </a:stretch>
        </p:blipFill>
        <p:spPr>
          <a:xfrm>
            <a:off x="6275887" y="4530820"/>
            <a:ext cx="2502656" cy="990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RP-Front-image004.jpg">
            <a:extLst>
              <a:ext uri="{FF2B5EF4-FFF2-40B4-BE49-F238E27FC236}">
                <a16:creationId xmlns:a16="http://schemas.microsoft.com/office/drawing/2014/main" id="{81DB2FD9-9A2A-10FC-FC7F-54341FBD2E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8250" r="21543"/>
          <a:stretch/>
        </p:blipFill>
        <p:spPr>
          <a:xfrm>
            <a:off x="11337329" y="1908000"/>
            <a:ext cx="854671" cy="1087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BB6A7E-AC5E-7728-9E75-8FF22DEEEA27}"/>
              </a:ext>
            </a:extLst>
          </p:cNvPr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21354" y="2197663"/>
            <a:ext cx="1028700" cy="685800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AED7229A-9722-0E01-590C-635A932AAC3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923" y="2197663"/>
            <a:ext cx="1050873" cy="6651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F519A27-FDDD-3F89-15CD-F99F46FEE0CF}"/>
              </a:ext>
            </a:extLst>
          </p:cNvPr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843200" y="5386932"/>
            <a:ext cx="1028700" cy="685800"/>
          </a:xfrm>
          <a:prstGeom prst="rect">
            <a:avLst/>
          </a:prstGeom>
        </p:spPr>
      </p:pic>
      <p:pic>
        <p:nvPicPr>
          <p:cNvPr id="35" name="Picture 34" descr="A red and blue flag&#10;&#10;Description automatically generated">
            <a:extLst>
              <a:ext uri="{FF2B5EF4-FFF2-40B4-BE49-F238E27FC236}">
                <a16:creationId xmlns:a16="http://schemas.microsoft.com/office/drawing/2014/main" id="{37706256-2246-F966-28F2-543A8B6D7B9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236" y="6124193"/>
            <a:ext cx="1102259" cy="733807"/>
          </a:xfrm>
          <a:prstGeom prst="rect">
            <a:avLst/>
          </a:prstGeom>
        </p:spPr>
      </p:pic>
      <p:pic>
        <p:nvPicPr>
          <p:cNvPr id="36" name="Picture 35" descr="Icon&#10;&#10;Description automatically generated with medium confidence">
            <a:extLst>
              <a:ext uri="{FF2B5EF4-FFF2-40B4-BE49-F238E27FC236}">
                <a16:creationId xmlns:a16="http://schemas.microsoft.com/office/drawing/2014/main" id="{16BF8224-4DF4-45A8-9EA0-95D272101A4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695" y="3280039"/>
            <a:ext cx="995157" cy="6299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0FC4C2A-C963-C182-8183-E0540FA172E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0796384" y="3245595"/>
            <a:ext cx="1054418" cy="733806"/>
          </a:xfrm>
          <a:prstGeom prst="rect">
            <a:avLst/>
          </a:prstGeom>
        </p:spPr>
      </p:pic>
      <p:pic>
        <p:nvPicPr>
          <p:cNvPr id="38" name="Picture 37" descr="A picture containing shape&#10;&#10;Description automatically generated">
            <a:extLst>
              <a:ext uri="{FF2B5EF4-FFF2-40B4-BE49-F238E27FC236}">
                <a16:creationId xmlns:a16="http://schemas.microsoft.com/office/drawing/2014/main" id="{4CF50080-A11D-F915-FC0D-53A579F9EA9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899" y="759621"/>
            <a:ext cx="992387" cy="65491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9" name="Picture 3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D1F9C05-8F9F-1381-7434-2CD53D1D344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4836" y="1447765"/>
            <a:ext cx="1053231" cy="654918"/>
          </a:xfrm>
          <a:prstGeom prst="rect">
            <a:avLst/>
          </a:prstGeom>
        </p:spPr>
      </p:pic>
      <p:pic>
        <p:nvPicPr>
          <p:cNvPr id="40" name="Picture 39" descr="A picture containing logo&#10;&#10;Description automatically generated">
            <a:extLst>
              <a:ext uri="{FF2B5EF4-FFF2-40B4-BE49-F238E27FC236}">
                <a16:creationId xmlns:a16="http://schemas.microsoft.com/office/drawing/2014/main" id="{9856D0EE-1AC6-FD67-4D10-F55BD10344F4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339" y="929174"/>
            <a:ext cx="1021794" cy="689711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545ED862-8479-8C0D-9A3C-7ED67F0EC1BC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510" y="5542086"/>
            <a:ext cx="1127056" cy="80318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8219FC6-AEF9-1F66-BDAE-BBA6FF724232}"/>
              </a:ext>
            </a:extLst>
          </p:cNvPr>
          <p:cNvSpPr txBox="1"/>
          <p:nvPr/>
        </p:nvSpPr>
        <p:spPr>
          <a:xfrm>
            <a:off x="9038565" y="4294728"/>
            <a:ext cx="315343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RIKEN </a:t>
            </a:r>
            <a:r>
              <a:rPr lang="en-US" sz="1200" err="1"/>
              <a:t>Nishina</a:t>
            </a:r>
            <a:r>
              <a:rPr lang="en-US" sz="1200"/>
              <a:t> Center </a:t>
            </a:r>
            <a:br>
              <a:rPr lang="en-US" sz="1200"/>
            </a:br>
            <a:r>
              <a:rPr lang="en-US" sz="1200"/>
              <a:t>University of Glasgow</a:t>
            </a:r>
            <a:br>
              <a:rPr lang="en-US" sz="1200"/>
            </a:br>
            <a:r>
              <a:rPr lang="en-US" sz="1200"/>
              <a:t>AGH University of Krakow</a:t>
            </a:r>
            <a:br>
              <a:rPr lang="en-US" sz="1200"/>
            </a:br>
            <a:r>
              <a:rPr lang="en-US" sz="1200"/>
              <a:t>Ben Gurion University of the Negev</a:t>
            </a:r>
            <a:br>
              <a:rPr lang="en-US" sz="1200"/>
            </a:br>
            <a:r>
              <a:rPr lang="en-US" sz="1200"/>
              <a:t>Institute of Nuclear Physics Polish Academy of Sciences (IFJ PAN)</a:t>
            </a:r>
            <a:br>
              <a:rPr lang="en-US" sz="1200"/>
            </a:br>
            <a:r>
              <a:rPr lang="en-US" sz="1200"/>
              <a:t>Institute of Physics, Academia </a:t>
            </a:r>
            <a:r>
              <a:rPr lang="en-US" sz="1200" err="1"/>
              <a:t>Sinica</a:t>
            </a:r>
            <a:br>
              <a:rPr lang="en-US" sz="1200"/>
            </a:br>
            <a:r>
              <a:rPr lang="en-US" sz="1200"/>
              <a:t>Tel-Aviv University</a:t>
            </a:r>
            <a:br>
              <a:rPr lang="en-US" sz="1200"/>
            </a:br>
            <a:r>
              <a:rPr lang="en-US" sz="1200"/>
              <a:t>Warsaw University of Technology, Faculty of Physics</a:t>
            </a:r>
            <a:br>
              <a:rPr lang="en-US" sz="1200"/>
            </a:br>
            <a:r>
              <a:rPr lang="en-US" sz="1200"/>
              <a:t>University of York</a:t>
            </a:r>
            <a:br>
              <a:rPr lang="en-US" sz="1200"/>
            </a:br>
            <a:endParaRPr lang="en-US" sz="120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786B8BC-0D03-08F3-CFC8-AD1AB5AFDE61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103" y="588576"/>
            <a:ext cx="1036320" cy="72542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7F0C3D1-8F76-547D-3758-F60C517D309A}"/>
              </a:ext>
            </a:extLst>
          </p:cNvPr>
          <p:cNvSpPr txBox="1"/>
          <p:nvPr/>
        </p:nvSpPr>
        <p:spPr>
          <a:xfrm>
            <a:off x="333050" y="591024"/>
            <a:ext cx="26700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/>
              <a:t>IR vacuum – crucial interface for detectors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3F635F-DF4A-B13F-2022-939B67838681}"/>
              </a:ext>
            </a:extLst>
          </p:cNvPr>
          <p:cNvSpPr/>
          <p:nvPr/>
        </p:nvSpPr>
        <p:spPr>
          <a:xfrm rot="20239708">
            <a:off x="1151275" y="5383683"/>
            <a:ext cx="1206971" cy="166035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32627-3587-D643-F647-6B487DD62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20" grpId="0" animBg="1"/>
      <p:bldP spid="42" grpId="0" animBg="1"/>
    </p:bldLst>
  </p:timing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none" rtlCol="0">
        <a:spAutoFit/>
      </a:bodyPr>
      <a:lstStyle>
        <a:defPPr marL="0" indent="0" algn="l">
          <a:buClr>
            <a:srgbClr val="0096FF"/>
          </a:buClr>
          <a:buNone/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D-3B EIC_PPT_Outline_Template_Widescreen_0224.potx" id="{E6C5CCA8-604B-4BF3-AD52-0CCDA95A2BA6}" vid="{8057B053-B9B7-4C41-ADDD-67BAEC9A00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a04e45b-f9be-4492-a175-45f615f0883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8DE2C968F30946AE4A4753FE9C273A" ma:contentTypeVersion="5" ma:contentTypeDescription="Create a new document." ma:contentTypeScope="" ma:versionID="2d22262b97f394f01d074e55b21680f0">
  <xsd:schema xmlns:xsd="http://www.w3.org/2001/XMLSchema" xmlns:xs="http://www.w3.org/2001/XMLSchema" xmlns:p="http://schemas.microsoft.com/office/2006/metadata/properties" xmlns:ns2="9a04e45b-f9be-4492-a175-45f615f08831" targetNamespace="http://schemas.microsoft.com/office/2006/metadata/properties" ma:root="true" ma:fieldsID="a46ccbd28f3878ee75d39cbfe08bc1b1" ns2:_="">
    <xsd:import namespace="9a04e45b-f9be-4492-a175-45f615f088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4e45b-f9be-4492-a175-45f615f088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STATUS" ma:index="12" nillable="true" ma:displayName="STATUS" ma:format="Dropdown" ma:internalName="STATUS">
      <xsd:simpleType>
        <xsd:restriction base="dms:Choice">
          <xsd:enumeration value="DO NOT POST"/>
          <xsd:enumeration value="Pending Review "/>
          <xsd:enumeration value="Reviewed"/>
          <xsd:enumeration value="Pos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E88647-562A-460A-88A0-13D05ABABF01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9a04e45b-f9be-4492-a175-45f615f0883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E22D85F-60BA-4A51-A1DF-FC43A3B6C6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78D9FB-4E18-4F03-8124-E83632A28B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04e45b-f9be-4492-a175-45f615f088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1666</TotalTime>
  <Words>451</Words>
  <Application>Microsoft Macintosh PowerPoint</Application>
  <PresentationFormat>Widescreen</PresentationFormat>
  <Paragraphs>94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BNL</vt:lpstr>
      <vt:lpstr>Central Detector Non-DOE Interest &amp; In-Kind </vt:lpstr>
      <vt:lpstr>Far-Forward/Far-Backward Detectors Non-DOE Interest &amp; In-kind</vt:lpstr>
      <vt:lpstr>Central Detector Non-DOE Interest &amp; In-Kind </vt:lpstr>
      <vt:lpstr>Far-Forward/Far-Backward Detectors Non-DOE Interest &amp; In-kind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Detector and ePIC Overview</dc:title>
  <dc:subject/>
  <dc:creator>Elke-Caroline Aschenauer</dc:creator>
  <cp:keywords/>
  <dc:description/>
  <cp:lastModifiedBy>Elke-Caroline Aschenauer</cp:lastModifiedBy>
  <cp:revision>27</cp:revision>
  <dcterms:created xsi:type="dcterms:W3CDTF">2024-09-19T01:46:49Z</dcterms:created>
  <dcterms:modified xsi:type="dcterms:W3CDTF">2025-05-29T19:53:10Z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0x0101000B8DE2C968F30946AE4A4753FE9C273A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ments">
    <vt:lpwstr>Names added to footer.  Fixed tag colors throughout. Slide 10 covered footer for visual. Slide 12 corrected spelling "Forward". Minor formatting.</vt:lpwstr>
  </property>
  <property fmtid="{D5CDD505-2E9C-101B-9397-08002B2CF9AE}" pid="10" name="xd_Signature">
    <vt:lpwstr/>
  </property>
  <property fmtid="{D5CDD505-2E9C-101B-9397-08002B2CF9AE}" pid="11" name="Status">
    <vt:lpwstr>Ready To Post</vt:lpwstr>
  </property>
</Properties>
</file>