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40"/>
  </p:notesMasterIdLst>
  <p:sldIdLst>
    <p:sldId id="256" r:id="rId5"/>
    <p:sldId id="262" r:id="rId6"/>
    <p:sldId id="678" r:id="rId7"/>
    <p:sldId id="679" r:id="rId8"/>
    <p:sldId id="529" r:id="rId9"/>
    <p:sldId id="530" r:id="rId10"/>
    <p:sldId id="548" r:id="rId11"/>
    <p:sldId id="676" r:id="rId12"/>
    <p:sldId id="4053" r:id="rId13"/>
    <p:sldId id="4046" r:id="rId14"/>
    <p:sldId id="4047" r:id="rId15"/>
    <p:sldId id="4051" r:id="rId16"/>
    <p:sldId id="4049" r:id="rId17"/>
    <p:sldId id="553" r:id="rId18"/>
    <p:sldId id="675" r:id="rId19"/>
    <p:sldId id="677" r:id="rId20"/>
    <p:sldId id="671" r:id="rId21"/>
    <p:sldId id="4054" r:id="rId22"/>
    <p:sldId id="561" r:id="rId23"/>
    <p:sldId id="265" r:id="rId24"/>
    <p:sldId id="4055" r:id="rId25"/>
    <p:sldId id="4056" r:id="rId26"/>
    <p:sldId id="681" r:id="rId27"/>
    <p:sldId id="541" r:id="rId28"/>
    <p:sldId id="564" r:id="rId29"/>
    <p:sldId id="683" r:id="rId30"/>
    <p:sldId id="684" r:id="rId31"/>
    <p:sldId id="685" r:id="rId32"/>
    <p:sldId id="538" r:id="rId33"/>
    <p:sldId id="682" r:id="rId34"/>
    <p:sldId id="276" r:id="rId35"/>
    <p:sldId id="686" r:id="rId36"/>
    <p:sldId id="552" r:id="rId37"/>
    <p:sldId id="562" r:id="rId38"/>
    <p:sldId id="56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4688" autoAdjust="0"/>
  </p:normalViewPr>
  <p:slideViewPr>
    <p:cSldViewPr snapToGrid="0">
      <p:cViewPr varScale="1">
        <p:scale>
          <a:sx n="75" d="100"/>
          <a:sy n="75" d="100"/>
        </p:scale>
        <p:origin x="84" y="558"/>
      </p:cViewPr>
      <p:guideLst/>
    </p:cSldViewPr>
  </p:slideViewPr>
  <p:outlineViewPr>
    <p:cViewPr>
      <p:scale>
        <a:sx n="33" d="100"/>
        <a:sy n="33" d="100"/>
      </p:scale>
      <p:origin x="0" y="-273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ffman, Caitlin" userId="4c15c45c-e0dc-4714-8ed8-076ca4a481a0" providerId="ADAL" clId="{E38F5DA7-40E2-490E-9625-5139574DD4F8}"/>
    <pc:docChg chg="modSld modMainMaster">
      <pc:chgData name="Hoffman, Caitlin" userId="4c15c45c-e0dc-4714-8ed8-076ca4a481a0" providerId="ADAL" clId="{E38F5DA7-40E2-490E-9625-5139574DD4F8}" dt="2024-11-08T04:09:51.938" v="3"/>
      <pc:docMkLst>
        <pc:docMk/>
      </pc:docMkLst>
      <pc:sldChg chg="modSp">
        <pc:chgData name="Hoffman, Caitlin" userId="4c15c45c-e0dc-4714-8ed8-076ca4a481a0" providerId="ADAL" clId="{E38F5DA7-40E2-490E-9625-5139574DD4F8}" dt="2024-11-08T04:09:43.384" v="2" actId="20577"/>
        <pc:sldMkLst>
          <pc:docMk/>
          <pc:sldMk cId="2246755923" sldId="256"/>
        </pc:sldMkLst>
      </pc:sldChg>
      <pc:sldMasterChg chg="modSp">
        <pc:chgData name="Hoffman, Caitlin" userId="4c15c45c-e0dc-4714-8ed8-076ca4a481a0" providerId="ADAL" clId="{E38F5DA7-40E2-490E-9625-5139574DD4F8}" dt="2024-11-08T04:09:51.938" v="3"/>
        <pc:sldMasterMkLst>
          <pc:docMk/>
          <pc:sldMasterMk cId="544521178" sldId="2147483660"/>
        </pc:sldMasterMkLst>
      </pc:sldMasterChg>
    </pc:docChg>
  </pc:docChgLst>
  <pc:docChgLst>
    <pc:chgData name="Jeff Landgraf" userId="367c8676d18b2324" providerId="LiveId" clId="{667B5160-526C-4E08-9932-805E6D78A139}"/>
    <pc:docChg chg="undo custSel addSld delSld modSld sldOrd modMainMaster">
      <pc:chgData name="Jeff Landgraf" userId="367c8676d18b2324" providerId="LiveId" clId="{667B5160-526C-4E08-9932-805E6D78A139}" dt="2025-05-28T16:34:37.277" v="11681" actId="47"/>
      <pc:docMkLst>
        <pc:docMk/>
      </pc:docMkLst>
      <pc:sldChg chg="addSp delSp modSp mod modClrScheme chgLayout">
        <pc:chgData name="Jeff Landgraf" userId="367c8676d18b2324" providerId="LiveId" clId="{667B5160-526C-4E08-9932-805E6D78A139}" dt="2025-05-27T01:11:29.755" v="10932" actId="478"/>
        <pc:sldMkLst>
          <pc:docMk/>
          <pc:sldMk cId="2246755923" sldId="256"/>
        </pc:sldMkLst>
        <pc:spChg chg="mod ord">
          <ac:chgData name="Jeff Landgraf" userId="367c8676d18b2324" providerId="LiveId" clId="{667B5160-526C-4E08-9932-805E6D78A139}" dt="2025-05-27T01:08:32.874" v="10769" actId="700"/>
          <ac:spMkLst>
            <pc:docMk/>
            <pc:sldMk cId="2246755923" sldId="256"/>
            <ac:spMk id="2" creationId="{1C156CBC-DA70-7741-BB3F-BCDBBE052F88}"/>
          </ac:spMkLst>
        </pc:spChg>
        <pc:spChg chg="add mod ord">
          <ac:chgData name="Jeff Landgraf" userId="367c8676d18b2324" providerId="LiveId" clId="{667B5160-526C-4E08-9932-805E6D78A139}" dt="2025-05-27T01:10:45.360" v="10927" actId="20577"/>
          <ac:spMkLst>
            <pc:docMk/>
            <pc:sldMk cId="2246755923" sldId="256"/>
            <ac:spMk id="3" creationId="{4069CAE7-1045-5391-B1BB-337608E28900}"/>
          </ac:spMkLst>
        </pc:spChg>
        <pc:spChg chg="add mod ord">
          <ac:chgData name="Jeff Landgraf" userId="367c8676d18b2324" providerId="LiveId" clId="{667B5160-526C-4E08-9932-805E6D78A139}" dt="2025-05-27T01:10:04.121" v="10855" actId="20577"/>
          <ac:spMkLst>
            <pc:docMk/>
            <pc:sldMk cId="2246755923" sldId="256"/>
            <ac:spMk id="4" creationId="{2F1454A6-CEE5-6BA5-1B7D-154AA888878E}"/>
          </ac:spMkLst>
        </pc:spChg>
      </pc:sldChg>
      <pc:sldChg chg="delSp modSp mod">
        <pc:chgData name="Jeff Landgraf" userId="367c8676d18b2324" providerId="LiveId" clId="{667B5160-526C-4E08-9932-805E6D78A139}" dt="2025-05-27T02:46:34.841" v="11110" actId="20577"/>
        <pc:sldMkLst>
          <pc:docMk/>
          <pc:sldMk cId="1713646810" sldId="260"/>
        </pc:sldMkLst>
      </pc:sldChg>
      <pc:sldChg chg="delSp modSp del mod ord">
        <pc:chgData name="Jeff Landgraf" userId="367c8676d18b2324" providerId="LiveId" clId="{667B5160-526C-4E08-9932-805E6D78A139}" dt="2025-05-28T16:30:22.547" v="11674" actId="47"/>
        <pc:sldMkLst>
          <pc:docMk/>
          <pc:sldMk cId="262373824" sldId="261"/>
        </pc:sldMkLst>
      </pc:sldChg>
      <pc:sldChg chg="delSp modSp mod">
        <pc:chgData name="Jeff Landgraf" userId="367c8676d18b2324" providerId="LiveId" clId="{667B5160-526C-4E08-9932-805E6D78A139}" dt="2025-05-27T01:44:45.879" v="10943" actId="207"/>
        <pc:sldMkLst>
          <pc:docMk/>
          <pc:sldMk cId="3312627872" sldId="262"/>
        </pc:sldMkLst>
        <pc:spChg chg="mod">
          <ac:chgData name="Jeff Landgraf" userId="367c8676d18b2324" providerId="LiveId" clId="{667B5160-526C-4E08-9932-805E6D78A139}" dt="2025-05-27T01:44:45.879" v="10943" actId="207"/>
          <ac:spMkLst>
            <pc:docMk/>
            <pc:sldMk cId="3312627872" sldId="262"/>
            <ac:spMk id="4" creationId="{0C53AAF2-948B-4983-BB28-9852C586C321}"/>
          </ac:spMkLst>
        </pc:spChg>
      </pc:sldChg>
      <pc:sldChg chg="delSp mod">
        <pc:chgData name="Jeff Landgraf" userId="367c8676d18b2324" providerId="LiveId" clId="{667B5160-526C-4E08-9932-805E6D78A139}" dt="2025-05-25T20:47:44.043" v="1470" actId="478"/>
        <pc:sldMkLst>
          <pc:docMk/>
          <pc:sldMk cId="2247505217" sldId="265"/>
        </pc:sldMkLst>
      </pc:sldChg>
      <pc:sldChg chg="delSp modSp mod ord modClrScheme chgLayout">
        <pc:chgData name="Jeff Landgraf" userId="367c8676d18b2324" providerId="LiveId" clId="{667B5160-526C-4E08-9932-805E6D78A139}" dt="2025-05-25T20:55:11.467" v="1525" actId="700"/>
        <pc:sldMkLst>
          <pc:docMk/>
          <pc:sldMk cId="2362200847" sldId="276"/>
        </pc:sldMkLst>
        <pc:spChg chg="mod ord">
          <ac:chgData name="Jeff Landgraf" userId="367c8676d18b2324" providerId="LiveId" clId="{667B5160-526C-4E08-9932-805E6D78A139}" dt="2025-05-25T20:55:11.467" v="1525" actId="700"/>
          <ac:spMkLst>
            <pc:docMk/>
            <pc:sldMk cId="2362200847" sldId="276"/>
            <ac:spMk id="3" creationId="{B2756B51-47DE-2946-9515-338F7A4C191A}"/>
          </ac:spMkLst>
        </pc:spChg>
      </pc:sldChg>
      <pc:sldChg chg="delSp modSp mod modClrScheme chgLayout">
        <pc:chgData name="Jeff Landgraf" userId="367c8676d18b2324" providerId="LiveId" clId="{667B5160-526C-4E08-9932-805E6D78A139}" dt="2025-05-28T16:23:10.188" v="11672" actId="20577"/>
        <pc:sldMkLst>
          <pc:docMk/>
          <pc:sldMk cId="1773559579" sldId="529"/>
        </pc:sldMkLst>
        <pc:spChg chg="mod ord">
          <ac:chgData name="Jeff Landgraf" userId="367c8676d18b2324" providerId="LiveId" clId="{667B5160-526C-4E08-9932-805E6D78A139}" dt="2025-05-25T20:46:00.923" v="1423" actId="700"/>
          <ac:spMkLst>
            <pc:docMk/>
            <pc:sldMk cId="1773559579" sldId="529"/>
            <ac:spMk id="3" creationId="{AC13E41B-FF6A-4F42-A38B-0F5531A5032B}"/>
          </ac:spMkLst>
        </pc:spChg>
        <pc:spChg chg="mod ord">
          <ac:chgData name="Jeff Landgraf" userId="367c8676d18b2324" providerId="LiveId" clId="{667B5160-526C-4E08-9932-805E6D78A139}" dt="2025-05-25T20:46:16.425" v="1455" actId="1038"/>
          <ac:spMkLst>
            <pc:docMk/>
            <pc:sldMk cId="1773559579" sldId="529"/>
            <ac:spMk id="5" creationId="{56A98653-6DA0-8087-7CA2-77D0BF79470F}"/>
          </ac:spMkLst>
        </pc:spChg>
        <pc:spChg chg="mod">
          <ac:chgData name="Jeff Landgraf" userId="367c8676d18b2324" providerId="LiveId" clId="{667B5160-526C-4E08-9932-805E6D78A139}" dt="2025-05-28T16:23:10.188" v="11672" actId="20577"/>
          <ac:spMkLst>
            <pc:docMk/>
            <pc:sldMk cId="1773559579" sldId="529"/>
            <ac:spMk id="7" creationId="{4E09AFE8-0816-3DBB-5856-FD76DCD69E05}"/>
          </ac:spMkLst>
        </pc:spChg>
        <pc:spChg chg="mod">
          <ac:chgData name="Jeff Landgraf" userId="367c8676d18b2324" providerId="LiveId" clId="{667B5160-526C-4E08-9932-805E6D78A139}" dt="2025-05-24T15:00:14.774" v="371" actId="14100"/>
          <ac:spMkLst>
            <pc:docMk/>
            <pc:sldMk cId="1773559579" sldId="529"/>
            <ac:spMk id="9" creationId="{606CF054-E447-759F-E4ED-51BCBB00D894}"/>
          </ac:spMkLst>
        </pc:spChg>
        <pc:spChg chg="mod">
          <ac:chgData name="Jeff Landgraf" userId="367c8676d18b2324" providerId="LiveId" clId="{667B5160-526C-4E08-9932-805E6D78A139}" dt="2025-05-24T15:00:22.994" v="373" actId="14100"/>
          <ac:spMkLst>
            <pc:docMk/>
            <pc:sldMk cId="1773559579" sldId="529"/>
            <ac:spMk id="10" creationId="{C90707F8-173B-A9FC-B2C4-7BCC6B719E7F}"/>
          </ac:spMkLst>
        </pc:spChg>
      </pc:sldChg>
      <pc:sldChg chg="delSp modSp mod">
        <pc:chgData name="Jeff Landgraf" userId="367c8676d18b2324" providerId="LiveId" clId="{667B5160-526C-4E08-9932-805E6D78A139}" dt="2025-05-25T20:47:09.985" v="1462" actId="478"/>
        <pc:sldMkLst>
          <pc:docMk/>
          <pc:sldMk cId="619698293" sldId="530"/>
        </pc:sldMkLst>
      </pc:sldChg>
      <pc:sldChg chg="delSp modSp mod modClrScheme chgLayout">
        <pc:chgData name="Jeff Landgraf" userId="367c8676d18b2324" providerId="LiveId" clId="{667B5160-526C-4E08-9932-805E6D78A139}" dt="2025-05-25T20:54:54.010" v="1523" actId="1037"/>
        <pc:sldMkLst>
          <pc:docMk/>
          <pc:sldMk cId="869104135" sldId="538"/>
        </pc:sldMkLst>
        <pc:spChg chg="mod ord">
          <ac:chgData name="Jeff Landgraf" userId="367c8676d18b2324" providerId="LiveId" clId="{667B5160-526C-4E08-9932-805E6D78A139}" dt="2025-05-25T20:54:38.172" v="1491" actId="700"/>
          <ac:spMkLst>
            <pc:docMk/>
            <pc:sldMk cId="869104135" sldId="538"/>
            <ac:spMk id="2" creationId="{E25B0082-3831-A80B-313C-FDA89D13F7AE}"/>
          </ac:spMkLst>
        </pc:spChg>
        <pc:spChg chg="mod ord">
          <ac:chgData name="Jeff Landgraf" userId="367c8676d18b2324" providerId="LiveId" clId="{667B5160-526C-4E08-9932-805E6D78A139}" dt="2025-05-25T20:54:54.010" v="1523" actId="1037"/>
          <ac:spMkLst>
            <pc:docMk/>
            <pc:sldMk cId="869104135" sldId="538"/>
            <ac:spMk id="3" creationId="{270818D8-6008-E84E-CA1D-11573688EE28}"/>
          </ac:spMkLst>
        </pc:spChg>
      </pc:sldChg>
      <pc:sldChg chg="delSp modSp mod modClrScheme chgLayout">
        <pc:chgData name="Jeff Landgraf" userId="367c8676d18b2324" providerId="LiveId" clId="{667B5160-526C-4E08-9932-805E6D78A139}" dt="2025-05-25T20:40:04.514" v="1403" actId="478"/>
        <pc:sldMkLst>
          <pc:docMk/>
          <pc:sldMk cId="3348718958" sldId="541"/>
        </pc:sldMkLst>
        <pc:spChg chg="mod ord">
          <ac:chgData name="Jeff Landgraf" userId="367c8676d18b2324" providerId="LiveId" clId="{667B5160-526C-4E08-9932-805E6D78A139}" dt="2025-05-25T20:39:58.683" v="1402" actId="700"/>
          <ac:spMkLst>
            <pc:docMk/>
            <pc:sldMk cId="3348718958" sldId="541"/>
            <ac:spMk id="2" creationId="{53664AB8-68C3-6DEF-44A6-878FD1B89E11}"/>
          </ac:spMkLst>
        </pc:spChg>
        <pc:picChg chg="mod ord">
          <ac:chgData name="Jeff Landgraf" userId="367c8676d18b2324" providerId="LiveId" clId="{667B5160-526C-4E08-9932-805E6D78A139}" dt="2025-05-25T20:39:58.683" v="1402" actId="700"/>
          <ac:picMkLst>
            <pc:docMk/>
            <pc:sldMk cId="3348718958" sldId="541"/>
            <ac:picMk id="5" creationId="{D5596C48-93F2-1363-F544-328DA49C0CE6}"/>
          </ac:picMkLst>
        </pc:picChg>
      </pc:sldChg>
      <pc:sldChg chg="addSp delSp modSp mod">
        <pc:chgData name="Jeff Landgraf" userId="367c8676d18b2324" providerId="LiveId" clId="{667B5160-526C-4E08-9932-805E6D78A139}" dt="2025-05-28T15:06:57.214" v="11454" actId="20577"/>
        <pc:sldMkLst>
          <pc:docMk/>
          <pc:sldMk cId="152865787" sldId="548"/>
        </pc:sldMkLst>
        <pc:spChg chg="mod">
          <ac:chgData name="Jeff Landgraf" userId="367c8676d18b2324" providerId="LiveId" clId="{667B5160-526C-4E08-9932-805E6D78A139}" dt="2025-05-28T15:04:27.129" v="11308" actId="14100"/>
          <ac:spMkLst>
            <pc:docMk/>
            <pc:sldMk cId="152865787" sldId="548"/>
            <ac:spMk id="3" creationId="{85A407FF-AD91-264D-B3D5-282123F30F50}"/>
          </ac:spMkLst>
        </pc:spChg>
        <pc:spChg chg="add mod">
          <ac:chgData name="Jeff Landgraf" userId="367c8676d18b2324" providerId="LiveId" clId="{667B5160-526C-4E08-9932-805E6D78A139}" dt="2025-05-28T15:06:57.214" v="11454" actId="20577"/>
          <ac:spMkLst>
            <pc:docMk/>
            <pc:sldMk cId="152865787" sldId="548"/>
            <ac:spMk id="10" creationId="{5723FBA5-BFBA-A95C-CA26-8E35FC1F4006}"/>
          </ac:spMkLst>
        </pc:spChg>
        <pc:spChg chg="add del mod">
          <ac:chgData name="Jeff Landgraf" userId="367c8676d18b2324" providerId="LiveId" clId="{667B5160-526C-4E08-9932-805E6D78A139}" dt="2025-05-26T13:34:36.621" v="1717" actId="1076"/>
          <ac:spMkLst>
            <pc:docMk/>
            <pc:sldMk cId="152865787" sldId="548"/>
            <ac:spMk id="31" creationId="{C96BC71C-B56C-9135-5936-38BB12A6391F}"/>
          </ac:spMkLst>
        </pc:spChg>
        <pc:spChg chg="mod">
          <ac:chgData name="Jeff Landgraf" userId="367c8676d18b2324" providerId="LiveId" clId="{667B5160-526C-4E08-9932-805E6D78A139}" dt="2025-05-26T14:19:24.311" v="1747" actId="20577"/>
          <ac:spMkLst>
            <pc:docMk/>
            <pc:sldMk cId="152865787" sldId="548"/>
            <ac:spMk id="32" creationId="{6E0BAF75-B652-7D76-A2BA-00C23A4610E8}"/>
          </ac:spMkLst>
        </pc:spChg>
        <pc:graphicFrameChg chg="modGraphic">
          <ac:chgData name="Jeff Landgraf" userId="367c8676d18b2324" providerId="LiveId" clId="{667B5160-526C-4E08-9932-805E6D78A139}" dt="2025-05-25T20:08:47.242" v="1118" actId="20577"/>
          <ac:graphicFrameMkLst>
            <pc:docMk/>
            <pc:sldMk cId="152865787" sldId="548"/>
            <ac:graphicFrameMk id="25" creationId="{534528D6-296C-474B-BA0E-8A41B9E703A1}"/>
          </ac:graphicFrameMkLst>
        </pc:graphicFrameChg>
        <pc:picChg chg="add mod ord">
          <ac:chgData name="Jeff Landgraf" userId="367c8676d18b2324" providerId="LiveId" clId="{667B5160-526C-4E08-9932-805E6D78A139}" dt="2025-05-28T15:04:06.215" v="11236" actId="1037"/>
          <ac:picMkLst>
            <pc:docMk/>
            <pc:sldMk cId="152865787" sldId="548"/>
            <ac:picMk id="2" creationId="{D670CBD3-D40F-103B-8DCC-13442C741D40}"/>
          </ac:picMkLst>
        </pc:picChg>
        <pc:picChg chg="del">
          <ac:chgData name="Jeff Landgraf" userId="367c8676d18b2324" providerId="LiveId" clId="{667B5160-526C-4E08-9932-805E6D78A139}" dt="2025-05-28T15:01:28.353" v="11189" actId="478"/>
          <ac:picMkLst>
            <pc:docMk/>
            <pc:sldMk cId="152865787" sldId="548"/>
            <ac:picMk id="29" creationId="{A7E46A76-F608-2F18-8CFD-4DFBBE5B5E54}"/>
          </ac:picMkLst>
        </pc:picChg>
      </pc:sldChg>
      <pc:sldChg chg="delSp modSp del mod ord chgLayout">
        <pc:chgData name="Jeff Landgraf" userId="367c8676d18b2324" providerId="LiveId" clId="{667B5160-526C-4E08-9932-805E6D78A139}" dt="2025-05-28T16:33:48.950" v="11677" actId="47"/>
        <pc:sldMkLst>
          <pc:docMk/>
          <pc:sldMk cId="3757004030" sldId="549"/>
        </pc:sldMkLst>
      </pc:sldChg>
      <pc:sldChg chg="delSp modSp del mod ord chgLayout">
        <pc:chgData name="Jeff Landgraf" userId="367c8676d18b2324" providerId="LiveId" clId="{667B5160-526C-4E08-9932-805E6D78A139}" dt="2025-05-28T16:33:50.350" v="11678" actId="47"/>
        <pc:sldMkLst>
          <pc:docMk/>
          <pc:sldMk cId="3457557668" sldId="552"/>
        </pc:sldMkLst>
      </pc:sldChg>
      <pc:sldChg chg="delSp modSp mod">
        <pc:chgData name="Jeff Landgraf" userId="367c8676d18b2324" providerId="LiveId" clId="{667B5160-526C-4E08-9932-805E6D78A139}" dt="2025-05-25T20:47:22.304" v="1464" actId="478"/>
        <pc:sldMkLst>
          <pc:docMk/>
          <pc:sldMk cId="2010783599" sldId="553"/>
        </pc:sldMkLst>
        <pc:spChg chg="mod">
          <ac:chgData name="Jeff Landgraf" userId="367c8676d18b2324" providerId="LiveId" clId="{667B5160-526C-4E08-9932-805E6D78A139}" dt="2025-05-24T15:36:53.236" v="774" actId="179"/>
          <ac:spMkLst>
            <pc:docMk/>
            <pc:sldMk cId="2010783599" sldId="553"/>
            <ac:spMk id="5" creationId="{60A60337-5CBB-E61A-FACD-B0CF6C87060D}"/>
          </ac:spMkLst>
        </pc:spChg>
      </pc:sldChg>
      <pc:sldChg chg="delSp modSp mod">
        <pc:chgData name="Jeff Landgraf" userId="367c8676d18b2324" providerId="LiveId" clId="{667B5160-526C-4E08-9932-805E6D78A139}" dt="2025-05-27T03:06:00.378" v="11185" actId="20577"/>
        <pc:sldMkLst>
          <pc:docMk/>
          <pc:sldMk cId="603483279" sldId="561"/>
        </pc:sldMkLst>
        <pc:spChg chg="mod">
          <ac:chgData name="Jeff Landgraf" userId="367c8676d18b2324" providerId="LiveId" clId="{667B5160-526C-4E08-9932-805E6D78A139}" dt="2025-05-27T03:06:00.378" v="11185" actId="20577"/>
          <ac:spMkLst>
            <pc:docMk/>
            <pc:sldMk cId="603483279" sldId="561"/>
            <ac:spMk id="4" creationId="{1EDC5388-13AB-9B90-385A-7F52A0E93253}"/>
          </ac:spMkLst>
        </pc:spChg>
      </pc:sldChg>
      <pc:sldChg chg="delSp modSp del mod ord chgLayout">
        <pc:chgData name="Jeff Landgraf" userId="367c8676d18b2324" providerId="LiveId" clId="{667B5160-526C-4E08-9932-805E6D78A139}" dt="2025-05-28T16:34:35.782" v="11680" actId="47"/>
        <pc:sldMkLst>
          <pc:docMk/>
          <pc:sldMk cId="983352685" sldId="562"/>
        </pc:sldMkLst>
      </pc:sldChg>
      <pc:sldChg chg="delSp del mod ord">
        <pc:chgData name="Jeff Landgraf" userId="367c8676d18b2324" providerId="LiveId" clId="{667B5160-526C-4E08-9932-805E6D78A139}" dt="2025-05-28T16:34:37.277" v="11681" actId="47"/>
        <pc:sldMkLst>
          <pc:docMk/>
          <pc:sldMk cId="1882245194" sldId="563"/>
        </pc:sldMkLst>
      </pc:sldChg>
      <pc:sldChg chg="addSp delSp modSp mod modClrScheme chgLayout">
        <pc:chgData name="Jeff Landgraf" userId="367c8676d18b2324" providerId="LiveId" clId="{667B5160-526C-4E08-9932-805E6D78A139}" dt="2025-05-25T20:53:40.815" v="1486" actId="700"/>
        <pc:sldMkLst>
          <pc:docMk/>
          <pc:sldMk cId="2469359450" sldId="564"/>
        </pc:sldMkLst>
        <pc:spChg chg="mod ord">
          <ac:chgData name="Jeff Landgraf" userId="367c8676d18b2324" providerId="LiveId" clId="{667B5160-526C-4E08-9932-805E6D78A139}" dt="2025-05-25T20:53:40.815" v="1486" actId="700"/>
          <ac:spMkLst>
            <pc:docMk/>
            <pc:sldMk cId="2469359450" sldId="564"/>
            <ac:spMk id="3" creationId="{046751BA-C2D8-5978-3B57-FABE53AC9589}"/>
          </ac:spMkLst>
        </pc:spChg>
      </pc:sldChg>
      <pc:sldChg chg="addSp delSp modSp mod">
        <pc:chgData name="Jeff Landgraf" userId="367c8676d18b2324" providerId="LiveId" clId="{667B5160-526C-4E08-9932-805E6D78A139}" dt="2025-05-27T03:04:07.381" v="11169" actId="20577"/>
        <pc:sldMkLst>
          <pc:docMk/>
          <pc:sldMk cId="955320100" sldId="671"/>
        </pc:sldMkLst>
        <pc:spChg chg="mod">
          <ac:chgData name="Jeff Landgraf" userId="367c8676d18b2324" providerId="LiveId" clId="{667B5160-526C-4E08-9932-805E6D78A139}" dt="2025-05-27T03:04:07.381" v="11169" actId="20577"/>
          <ac:spMkLst>
            <pc:docMk/>
            <pc:sldMk cId="955320100" sldId="671"/>
            <ac:spMk id="4" creationId="{069E443B-9469-3F4C-ECDD-998A8FD29F6D}"/>
          </ac:spMkLst>
        </pc:spChg>
      </pc:sldChg>
      <pc:sldChg chg="del">
        <pc:chgData name="Jeff Landgraf" userId="367c8676d18b2324" providerId="LiveId" clId="{667B5160-526C-4E08-9932-805E6D78A139}" dt="2025-05-24T15:39:41.489" v="775" actId="47"/>
        <pc:sldMkLst>
          <pc:docMk/>
          <pc:sldMk cId="490011437" sldId="674"/>
        </pc:sldMkLst>
      </pc:sldChg>
      <pc:sldChg chg="addSp delSp modSp mod">
        <pc:chgData name="Jeff Landgraf" userId="367c8676d18b2324" providerId="LiveId" clId="{667B5160-526C-4E08-9932-805E6D78A139}" dt="2025-05-28T16:12:43.430" v="11642" actId="20577"/>
        <pc:sldMkLst>
          <pc:docMk/>
          <pc:sldMk cId="2130677549" sldId="675"/>
        </pc:sldMkLst>
        <pc:spChg chg="add mod">
          <ac:chgData name="Jeff Landgraf" userId="367c8676d18b2324" providerId="LiveId" clId="{667B5160-526C-4E08-9932-805E6D78A139}" dt="2025-05-28T16:12:43.430" v="11642" actId="20577"/>
          <ac:spMkLst>
            <pc:docMk/>
            <pc:sldMk cId="2130677549" sldId="675"/>
            <ac:spMk id="6" creationId="{733D94E4-0B09-84C2-BB61-F71FE20ECB51}"/>
          </ac:spMkLst>
        </pc:spChg>
        <pc:spChg chg="add del mod">
          <ac:chgData name="Jeff Landgraf" userId="367c8676d18b2324" providerId="LiveId" clId="{667B5160-526C-4E08-9932-805E6D78A139}" dt="2025-05-28T16:09:50.333" v="11547"/>
          <ac:spMkLst>
            <pc:docMk/>
            <pc:sldMk cId="2130677549" sldId="675"/>
            <ac:spMk id="8" creationId="{DC49DC72-87F7-2BFB-3432-F1CE5307F388}"/>
          </ac:spMkLst>
        </pc:spChg>
        <pc:spChg chg="add mod">
          <ac:chgData name="Jeff Landgraf" userId="367c8676d18b2324" providerId="LiveId" clId="{667B5160-526C-4E08-9932-805E6D78A139}" dt="2025-05-28T16:12:17.060" v="11623" actId="20577"/>
          <ac:spMkLst>
            <pc:docMk/>
            <pc:sldMk cId="2130677549" sldId="675"/>
            <ac:spMk id="9" creationId="{15777193-ED11-641B-D671-6B1B089F9118}"/>
          </ac:spMkLst>
        </pc:spChg>
        <pc:spChg chg="add mod">
          <ac:chgData name="Jeff Landgraf" userId="367c8676d18b2324" providerId="LiveId" clId="{667B5160-526C-4E08-9932-805E6D78A139}" dt="2025-05-28T16:12:29.907" v="11632" actId="20577"/>
          <ac:spMkLst>
            <pc:docMk/>
            <pc:sldMk cId="2130677549" sldId="675"/>
            <ac:spMk id="12" creationId="{1A01BFCC-6DB0-36A2-06E6-DB9D5382852D}"/>
          </ac:spMkLst>
        </pc:spChg>
        <pc:spChg chg="add mod">
          <ac:chgData name="Jeff Landgraf" userId="367c8676d18b2324" providerId="LiveId" clId="{667B5160-526C-4E08-9932-805E6D78A139}" dt="2025-05-28T16:11:53.300" v="11607" actId="20577"/>
          <ac:spMkLst>
            <pc:docMk/>
            <pc:sldMk cId="2130677549" sldId="675"/>
            <ac:spMk id="13" creationId="{EE524CA0-59DD-ABF8-AC57-A23606B75BCA}"/>
          </ac:spMkLst>
        </pc:spChg>
        <pc:picChg chg="add mod">
          <ac:chgData name="Jeff Landgraf" userId="367c8676d18b2324" providerId="LiveId" clId="{667B5160-526C-4E08-9932-805E6D78A139}" dt="2025-05-28T16:07:37.849" v="11500" actId="1076"/>
          <ac:picMkLst>
            <pc:docMk/>
            <pc:sldMk cId="2130677549" sldId="675"/>
            <ac:picMk id="4" creationId="{20322E6E-05C5-F8FE-81DD-37D54BB8D113}"/>
          </ac:picMkLst>
        </pc:picChg>
        <pc:cxnChg chg="add mod">
          <ac:chgData name="Jeff Landgraf" userId="367c8676d18b2324" providerId="LiveId" clId="{667B5160-526C-4E08-9932-805E6D78A139}" dt="2025-05-28T16:09:47.637" v="11545" actId="13822"/>
          <ac:cxnSpMkLst>
            <pc:docMk/>
            <pc:sldMk cId="2130677549" sldId="675"/>
            <ac:cxnSpMk id="11" creationId="{72D34933-3146-814C-3E9F-B913A055AD81}"/>
          </ac:cxnSpMkLst>
        </pc:cxnChg>
      </pc:sldChg>
      <pc:sldChg chg="delSp modSp mod">
        <pc:chgData name="Jeff Landgraf" userId="367c8676d18b2324" providerId="LiveId" clId="{667B5160-526C-4E08-9932-805E6D78A139}" dt="2025-05-25T20:47:25.590" v="1465" actId="478"/>
        <pc:sldMkLst>
          <pc:docMk/>
          <pc:sldMk cId="3680068539" sldId="676"/>
        </pc:sldMkLst>
        <pc:spChg chg="mod">
          <ac:chgData name="Jeff Landgraf" userId="367c8676d18b2324" providerId="LiveId" clId="{667B5160-526C-4E08-9932-805E6D78A139}" dt="2025-05-24T15:44:03.676" v="790" actId="6549"/>
          <ac:spMkLst>
            <pc:docMk/>
            <pc:sldMk cId="3680068539" sldId="676"/>
            <ac:spMk id="5" creationId="{9617F31E-A9A0-2991-9CFC-19A690101401}"/>
          </ac:spMkLst>
        </pc:spChg>
      </pc:sldChg>
      <pc:sldChg chg="delSp mod">
        <pc:chgData name="Jeff Landgraf" userId="367c8676d18b2324" providerId="LiveId" clId="{667B5160-526C-4E08-9932-805E6D78A139}" dt="2025-05-25T20:47:33.101" v="1467" actId="478"/>
        <pc:sldMkLst>
          <pc:docMk/>
          <pc:sldMk cId="2269086725" sldId="677"/>
        </pc:sldMkLst>
      </pc:sldChg>
      <pc:sldChg chg="delSp mod">
        <pc:chgData name="Jeff Landgraf" userId="367c8676d18b2324" providerId="LiveId" clId="{667B5160-526C-4E08-9932-805E6D78A139}" dt="2025-05-25T20:46:34.066" v="1457" actId="478"/>
        <pc:sldMkLst>
          <pc:docMk/>
          <pc:sldMk cId="2763210989" sldId="678"/>
        </pc:sldMkLst>
      </pc:sldChg>
      <pc:sldChg chg="delSp modSp mod">
        <pc:chgData name="Jeff Landgraf" userId="367c8676d18b2324" providerId="LiveId" clId="{667B5160-526C-4E08-9932-805E6D78A139}" dt="2025-05-25T20:47:01.377" v="1461" actId="478"/>
        <pc:sldMkLst>
          <pc:docMk/>
          <pc:sldMk cId="1575973683" sldId="679"/>
        </pc:sldMkLst>
      </pc:sldChg>
      <pc:sldChg chg="delSp del mod">
        <pc:chgData name="Jeff Landgraf" userId="367c8676d18b2324" providerId="LiveId" clId="{667B5160-526C-4E08-9932-805E6D78A139}" dt="2025-05-28T16:33:05.616" v="11676" actId="47"/>
        <pc:sldMkLst>
          <pc:docMk/>
          <pc:sldMk cId="3850193583" sldId="680"/>
        </pc:sldMkLst>
      </pc:sldChg>
      <pc:sldChg chg="delSp mod">
        <pc:chgData name="Jeff Landgraf" userId="367c8676d18b2324" providerId="LiveId" clId="{667B5160-526C-4E08-9932-805E6D78A139}" dt="2025-05-25T20:47:51.416" v="1472" actId="478"/>
        <pc:sldMkLst>
          <pc:docMk/>
          <pc:sldMk cId="3441088780" sldId="681"/>
        </pc:sldMkLst>
      </pc:sldChg>
      <pc:sldChg chg="delSp modSp mod chgLayout">
        <pc:chgData name="Jeff Landgraf" userId="367c8676d18b2324" providerId="LiveId" clId="{667B5160-526C-4E08-9932-805E6D78A139}" dt="2025-05-25T20:55:03.749" v="1524" actId="700"/>
        <pc:sldMkLst>
          <pc:docMk/>
          <pc:sldMk cId="478172100" sldId="682"/>
        </pc:sldMkLst>
        <pc:spChg chg="mod ord">
          <ac:chgData name="Jeff Landgraf" userId="367c8676d18b2324" providerId="LiveId" clId="{667B5160-526C-4E08-9932-805E6D78A139}" dt="2025-05-25T20:55:03.749" v="1524" actId="700"/>
          <ac:spMkLst>
            <pc:docMk/>
            <pc:sldMk cId="478172100" sldId="682"/>
            <ac:spMk id="2" creationId="{C6A86681-3ACA-2998-5078-DFA557BB1973}"/>
          </ac:spMkLst>
        </pc:spChg>
      </pc:sldChg>
      <pc:sldChg chg="delSp modSp mod modClrScheme chgLayout">
        <pc:chgData name="Jeff Landgraf" userId="367c8676d18b2324" providerId="LiveId" clId="{667B5160-526C-4E08-9932-805E6D78A139}" dt="2025-05-25T20:53:52.684" v="1487" actId="700"/>
        <pc:sldMkLst>
          <pc:docMk/>
          <pc:sldMk cId="326587174" sldId="683"/>
        </pc:sldMkLst>
        <pc:spChg chg="mod ord">
          <ac:chgData name="Jeff Landgraf" userId="367c8676d18b2324" providerId="LiveId" clId="{667B5160-526C-4E08-9932-805E6D78A139}" dt="2025-05-25T20:53:52.684" v="1487" actId="700"/>
          <ac:spMkLst>
            <pc:docMk/>
            <pc:sldMk cId="326587174" sldId="683"/>
            <ac:spMk id="3" creationId="{046751BA-C2D8-5978-3B57-FABE53AC9589}"/>
          </ac:spMkLst>
        </pc:spChg>
      </pc:sldChg>
      <pc:sldChg chg="addSp delSp modSp mod modClrScheme chgLayout">
        <pc:chgData name="Jeff Landgraf" userId="367c8676d18b2324" providerId="LiveId" clId="{667B5160-526C-4E08-9932-805E6D78A139}" dt="2025-05-25T20:48:00.280" v="1473" actId="478"/>
        <pc:sldMkLst>
          <pc:docMk/>
          <pc:sldMk cId="462199287" sldId="684"/>
        </pc:sldMkLst>
        <pc:spChg chg="add mod ord">
          <ac:chgData name="Jeff Landgraf" userId="367c8676d18b2324" providerId="LiveId" clId="{667B5160-526C-4E08-9932-805E6D78A139}" dt="2025-05-24T18:15:24.496" v="1031" actId="20577"/>
          <ac:spMkLst>
            <pc:docMk/>
            <pc:sldMk cId="462199287" sldId="684"/>
            <ac:spMk id="5" creationId="{D0174B59-5032-F5CE-4774-6A366D40AAAE}"/>
          </ac:spMkLst>
        </pc:spChg>
        <pc:picChg chg="mod modCrop">
          <ac:chgData name="Jeff Landgraf" userId="367c8676d18b2324" providerId="LiveId" clId="{667B5160-526C-4E08-9932-805E6D78A139}" dt="2025-05-24T18:16:06.511" v="1040" actId="14100"/>
          <ac:picMkLst>
            <pc:docMk/>
            <pc:sldMk cId="462199287" sldId="684"/>
            <ac:picMk id="6" creationId="{BEDE282D-1C80-D415-C173-60CA0FACA788}"/>
          </ac:picMkLst>
        </pc:picChg>
      </pc:sldChg>
      <pc:sldChg chg="addSp delSp modSp mod modClrScheme chgLayout">
        <pc:chgData name="Jeff Landgraf" userId="367c8676d18b2324" providerId="LiveId" clId="{667B5160-526C-4E08-9932-805E6D78A139}" dt="2025-05-25T20:54:07.994" v="1488" actId="700"/>
        <pc:sldMkLst>
          <pc:docMk/>
          <pc:sldMk cId="1696796105" sldId="685"/>
        </pc:sldMkLst>
        <pc:spChg chg="add mod ord">
          <ac:chgData name="Jeff Landgraf" userId="367c8676d18b2324" providerId="LiveId" clId="{667B5160-526C-4E08-9932-805E6D78A139}" dt="2025-05-25T20:54:07.994" v="1488" actId="700"/>
          <ac:spMkLst>
            <pc:docMk/>
            <pc:sldMk cId="1696796105" sldId="685"/>
            <ac:spMk id="5" creationId="{EBDCCE8D-64FF-20F1-87AD-94C7A117F8ED}"/>
          </ac:spMkLst>
        </pc:spChg>
        <pc:picChg chg="mod">
          <ac:chgData name="Jeff Landgraf" userId="367c8676d18b2324" providerId="LiveId" clId="{667B5160-526C-4E08-9932-805E6D78A139}" dt="2025-05-24T18:16:43.383" v="1044" actId="14100"/>
          <ac:picMkLst>
            <pc:docMk/>
            <pc:sldMk cId="1696796105" sldId="685"/>
            <ac:picMk id="6" creationId="{8FB1430E-ED8A-40D5-1629-C2650B5861DC}"/>
          </ac:picMkLst>
        </pc:picChg>
      </pc:sldChg>
      <pc:sldChg chg="add">
        <pc:chgData name="Jeff Landgraf" userId="367c8676d18b2324" providerId="LiveId" clId="{667B5160-526C-4E08-9932-805E6D78A139}" dt="2025-05-27T00:45:05.464" v="10375"/>
        <pc:sldMkLst>
          <pc:docMk/>
          <pc:sldMk cId="18353309" sldId="686"/>
        </pc:sldMkLst>
      </pc:sldChg>
      <pc:sldChg chg="addSp delSp modSp add mod">
        <pc:chgData name="Jeff Landgraf" userId="367c8676d18b2324" providerId="LiveId" clId="{667B5160-526C-4E08-9932-805E6D78A139}" dt="2025-05-27T01:03:13.715" v="10730" actId="1036"/>
        <pc:sldMkLst>
          <pc:docMk/>
          <pc:sldMk cId="2402151075" sldId="4046"/>
        </pc:sldMkLst>
        <pc:spChg chg="mod">
          <ac:chgData name="Jeff Landgraf" userId="367c8676d18b2324" providerId="LiveId" clId="{667B5160-526C-4E08-9932-805E6D78A139}" dt="2025-05-27T00:55:03.221" v="10529" actId="20577"/>
          <ac:spMkLst>
            <pc:docMk/>
            <pc:sldMk cId="2402151075" sldId="4046"/>
            <ac:spMk id="2" creationId="{10930998-933D-FBAA-A2AF-40C4825F6804}"/>
          </ac:spMkLst>
        </pc:spChg>
        <pc:spChg chg="mod">
          <ac:chgData name="Jeff Landgraf" userId="367c8676d18b2324" providerId="LiveId" clId="{667B5160-526C-4E08-9932-805E6D78A139}" dt="2025-05-27T01:02:50.761" v="10727" actId="1076"/>
          <ac:spMkLst>
            <pc:docMk/>
            <pc:sldMk cId="2402151075" sldId="4046"/>
            <ac:spMk id="5" creationId="{84652F78-B859-4C5F-0727-5A083B4CE359}"/>
          </ac:spMkLst>
        </pc:spChg>
        <pc:spChg chg="mod">
          <ac:chgData name="Jeff Landgraf" userId="367c8676d18b2324" providerId="LiveId" clId="{667B5160-526C-4E08-9932-805E6D78A139}" dt="2025-05-27T01:03:13.715" v="10730" actId="1036"/>
          <ac:spMkLst>
            <pc:docMk/>
            <pc:sldMk cId="2402151075" sldId="4046"/>
            <ac:spMk id="9" creationId="{2B851CF7-1B6D-03FB-68F2-6C59B7F7309F}"/>
          </ac:spMkLst>
        </pc:spChg>
        <pc:spChg chg="mod">
          <ac:chgData name="Jeff Landgraf" userId="367c8676d18b2324" providerId="LiveId" clId="{667B5160-526C-4E08-9932-805E6D78A139}" dt="2025-05-27T01:01:54.014" v="10718" actId="113"/>
          <ac:spMkLst>
            <pc:docMk/>
            <pc:sldMk cId="2402151075" sldId="4046"/>
            <ac:spMk id="13" creationId="{C5ECF5F3-2590-6E38-FF25-27EE8488AB5A}"/>
          </ac:spMkLst>
        </pc:spChg>
        <pc:spChg chg="mod">
          <ac:chgData name="Jeff Landgraf" userId="367c8676d18b2324" providerId="LiveId" clId="{667B5160-526C-4E08-9932-805E6D78A139}" dt="2025-05-27T01:00:07.013" v="10695" actId="179"/>
          <ac:spMkLst>
            <pc:docMk/>
            <pc:sldMk cId="2402151075" sldId="4046"/>
            <ac:spMk id="22" creationId="{176190BC-F2FD-6438-04BE-489220579330}"/>
          </ac:spMkLst>
        </pc:spChg>
        <pc:spChg chg="mod">
          <ac:chgData name="Jeff Landgraf" userId="367c8676d18b2324" providerId="LiveId" clId="{667B5160-526C-4E08-9932-805E6D78A139}" dt="2025-05-27T01:00:24.366" v="10700" actId="179"/>
          <ac:spMkLst>
            <pc:docMk/>
            <pc:sldMk cId="2402151075" sldId="4046"/>
            <ac:spMk id="26" creationId="{7863580B-0F13-3A89-299C-03B61695CA2E}"/>
          </ac:spMkLst>
        </pc:spChg>
        <pc:spChg chg="mod">
          <ac:chgData name="Jeff Landgraf" userId="367c8676d18b2324" providerId="LiveId" clId="{667B5160-526C-4E08-9932-805E6D78A139}" dt="2025-05-27T01:01:02.963" v="10707" actId="179"/>
          <ac:spMkLst>
            <pc:docMk/>
            <pc:sldMk cId="2402151075" sldId="4046"/>
            <ac:spMk id="32" creationId="{49245395-C919-8176-8A41-BE484FF2FEE2}"/>
          </ac:spMkLst>
        </pc:spChg>
        <pc:spChg chg="mod">
          <ac:chgData name="Jeff Landgraf" userId="367c8676d18b2324" providerId="LiveId" clId="{667B5160-526C-4E08-9932-805E6D78A139}" dt="2025-05-27T01:02:34.897" v="10726" actId="14100"/>
          <ac:spMkLst>
            <pc:docMk/>
            <pc:sldMk cId="2402151075" sldId="4046"/>
            <ac:spMk id="42" creationId="{0E677AEE-634F-5C27-A5E8-50473930BE2B}"/>
          </ac:spMkLst>
        </pc:spChg>
      </pc:sldChg>
      <pc:sldChg chg="addSp delSp modSp add mod">
        <pc:chgData name="Jeff Landgraf" userId="367c8676d18b2324" providerId="LiveId" clId="{667B5160-526C-4E08-9932-805E6D78A139}" dt="2025-05-27T01:03:45.398" v="10735" actId="1076"/>
        <pc:sldMkLst>
          <pc:docMk/>
          <pc:sldMk cId="1680727415" sldId="4047"/>
        </pc:sldMkLst>
        <pc:spChg chg="mod">
          <ac:chgData name="Jeff Landgraf" userId="367c8676d18b2324" providerId="LiveId" clId="{667B5160-526C-4E08-9932-805E6D78A139}" dt="2025-05-27T00:55:30.248" v="10607" actId="20577"/>
          <ac:spMkLst>
            <pc:docMk/>
            <pc:sldMk cId="1680727415" sldId="4047"/>
            <ac:spMk id="2" creationId="{A664B24A-11E8-0BAA-12DF-B610FB315E8D}"/>
          </ac:spMkLst>
        </pc:spChg>
        <pc:spChg chg="mod">
          <ac:chgData name="Jeff Landgraf" userId="367c8676d18b2324" providerId="LiveId" clId="{667B5160-526C-4E08-9932-805E6D78A139}" dt="2025-05-26T21:52:12.213" v="7203" actId="20577"/>
          <ac:spMkLst>
            <pc:docMk/>
            <pc:sldMk cId="1680727415" sldId="4047"/>
            <ac:spMk id="24" creationId="{DCCA5906-0460-1B75-A4BE-AA57583D54B6}"/>
          </ac:spMkLst>
        </pc:spChg>
        <pc:spChg chg="mod ord">
          <ac:chgData name="Jeff Landgraf" userId="367c8676d18b2324" providerId="LiveId" clId="{667B5160-526C-4E08-9932-805E6D78A139}" dt="2025-05-27T01:03:28.406" v="10732" actId="1076"/>
          <ac:spMkLst>
            <pc:docMk/>
            <pc:sldMk cId="1680727415" sldId="4047"/>
            <ac:spMk id="28" creationId="{67F42599-51F8-B236-14B8-04033614166D}"/>
          </ac:spMkLst>
        </pc:spChg>
        <pc:spChg chg="add mod">
          <ac:chgData name="Jeff Landgraf" userId="367c8676d18b2324" providerId="LiveId" clId="{667B5160-526C-4E08-9932-805E6D78A139}" dt="2025-05-26T22:03:34.884" v="7484" actId="207"/>
          <ac:spMkLst>
            <pc:docMk/>
            <pc:sldMk cId="1680727415" sldId="4047"/>
            <ac:spMk id="36" creationId="{8FBF4AAE-30CF-3833-C6DC-5079EE7CB8E0}"/>
          </ac:spMkLst>
        </pc:spChg>
        <pc:spChg chg="mod ord">
          <ac:chgData name="Jeff Landgraf" userId="367c8676d18b2324" providerId="LiveId" clId="{667B5160-526C-4E08-9932-805E6D78A139}" dt="2025-05-27T01:03:38.483" v="10734" actId="1076"/>
          <ac:spMkLst>
            <pc:docMk/>
            <pc:sldMk cId="1680727415" sldId="4047"/>
            <ac:spMk id="39" creationId="{1199DA4C-A445-00F6-34BB-9DAB9A7113CE}"/>
          </ac:spMkLst>
        </pc:spChg>
        <pc:spChg chg="add mod">
          <ac:chgData name="Jeff Landgraf" userId="367c8676d18b2324" providerId="LiveId" clId="{667B5160-526C-4E08-9932-805E6D78A139}" dt="2025-05-26T21:54:50.648" v="7234" actId="1076"/>
          <ac:spMkLst>
            <pc:docMk/>
            <pc:sldMk cId="1680727415" sldId="4047"/>
            <ac:spMk id="41" creationId="{19FA9294-19CC-0DC6-8615-04C8A99AF1B8}"/>
          </ac:spMkLst>
        </pc:spChg>
        <pc:spChg chg="add mod">
          <ac:chgData name="Jeff Landgraf" userId="367c8676d18b2324" providerId="LiveId" clId="{667B5160-526C-4E08-9932-805E6D78A139}" dt="2025-05-27T01:03:33.301" v="10733" actId="1076"/>
          <ac:spMkLst>
            <pc:docMk/>
            <pc:sldMk cId="1680727415" sldId="4047"/>
            <ac:spMk id="49" creationId="{3D2ADC63-6E9D-68E1-8042-51F1309FDFCA}"/>
          </ac:spMkLst>
        </pc:spChg>
        <pc:spChg chg="mod">
          <ac:chgData name="Jeff Landgraf" userId="367c8676d18b2324" providerId="LiveId" clId="{667B5160-526C-4E08-9932-805E6D78A139}" dt="2025-05-27T01:03:24.968" v="10731" actId="1076"/>
          <ac:spMkLst>
            <pc:docMk/>
            <pc:sldMk cId="1680727415" sldId="4047"/>
            <ac:spMk id="52" creationId="{E13A3FBB-1DD6-288F-9045-704E4ED853DA}"/>
          </ac:spMkLst>
        </pc:spChg>
        <pc:spChg chg="mod">
          <ac:chgData name="Jeff Landgraf" userId="367c8676d18b2324" providerId="LiveId" clId="{667B5160-526C-4E08-9932-805E6D78A139}" dt="2025-05-27T00:58:09.905" v="10674" actId="179"/>
          <ac:spMkLst>
            <pc:docMk/>
            <pc:sldMk cId="1680727415" sldId="4047"/>
            <ac:spMk id="55" creationId="{BED3BAFC-9443-2E42-1496-4D647AF7D9B7}"/>
          </ac:spMkLst>
        </pc:spChg>
        <pc:spChg chg="mod">
          <ac:chgData name="Jeff Landgraf" userId="367c8676d18b2324" providerId="LiveId" clId="{667B5160-526C-4E08-9932-805E6D78A139}" dt="2025-05-27T01:03:45.398" v="10735" actId="1076"/>
          <ac:spMkLst>
            <pc:docMk/>
            <pc:sldMk cId="1680727415" sldId="4047"/>
            <ac:spMk id="59" creationId="{8DD84AB2-F47A-A404-5F65-2F99B4AF5F8C}"/>
          </ac:spMkLst>
        </pc:spChg>
        <pc:picChg chg="mod">
          <ac:chgData name="Jeff Landgraf" userId="367c8676d18b2324" providerId="LiveId" clId="{667B5160-526C-4E08-9932-805E6D78A139}" dt="2025-05-26T22:08:32.691" v="7700" actId="1076"/>
          <ac:picMkLst>
            <pc:docMk/>
            <pc:sldMk cId="1680727415" sldId="4047"/>
            <ac:picMk id="42" creationId="{530B940B-9606-EB63-A315-076DB5D906AA}"/>
          </ac:picMkLst>
        </pc:picChg>
        <pc:picChg chg="mod">
          <ac:chgData name="Jeff Landgraf" userId="367c8676d18b2324" providerId="LiveId" clId="{667B5160-526C-4E08-9932-805E6D78A139}" dt="2025-05-26T22:08:32.691" v="7700" actId="1076"/>
          <ac:picMkLst>
            <pc:docMk/>
            <pc:sldMk cId="1680727415" sldId="4047"/>
            <ac:picMk id="50" creationId="{F6C411AA-7BAC-0408-6286-C4AC9A51EF26}"/>
          </ac:picMkLst>
        </pc:picChg>
        <pc:picChg chg="mod">
          <ac:chgData name="Jeff Landgraf" userId="367c8676d18b2324" providerId="LiveId" clId="{667B5160-526C-4E08-9932-805E6D78A139}" dt="2025-05-26T21:56:18.529" v="7280" actId="1076"/>
          <ac:picMkLst>
            <pc:docMk/>
            <pc:sldMk cId="1680727415" sldId="4047"/>
            <ac:picMk id="61" creationId="{9B8C9ABD-4C9F-CA6C-35E7-BE4C8EF5E038}"/>
          </ac:picMkLst>
        </pc:picChg>
        <pc:cxnChg chg="add mod">
          <ac:chgData name="Jeff Landgraf" userId="367c8676d18b2324" providerId="LiveId" clId="{667B5160-526C-4E08-9932-805E6D78A139}" dt="2025-05-26T21:53:43.440" v="7210"/>
          <ac:cxnSpMkLst>
            <pc:docMk/>
            <pc:sldMk cId="1680727415" sldId="4047"/>
            <ac:cxnSpMk id="37" creationId="{DF8BE404-9153-C931-E074-02BA85673B16}"/>
          </ac:cxnSpMkLst>
        </pc:cxnChg>
        <pc:cxnChg chg="add mod">
          <ac:chgData name="Jeff Landgraf" userId="367c8676d18b2324" providerId="LiveId" clId="{667B5160-526C-4E08-9932-805E6D78A139}" dt="2025-05-27T00:51:42.885" v="10487" actId="1037"/>
          <ac:cxnSpMkLst>
            <pc:docMk/>
            <pc:sldMk cId="1680727415" sldId="4047"/>
            <ac:cxnSpMk id="38" creationId="{CC3B750F-3DDC-30BD-706F-D55CD9BB5AA5}"/>
          </ac:cxnSpMkLst>
        </pc:cxnChg>
        <pc:cxnChg chg="add mod">
          <ac:chgData name="Jeff Landgraf" userId="367c8676d18b2324" providerId="LiveId" clId="{667B5160-526C-4E08-9932-805E6D78A139}" dt="2025-05-27T00:51:57.964" v="10499" actId="1076"/>
          <ac:cxnSpMkLst>
            <pc:docMk/>
            <pc:sldMk cId="1680727415" sldId="4047"/>
            <ac:cxnSpMk id="51" creationId="{266EB0B4-84BA-D1C9-3F64-946CD5C26F3E}"/>
          </ac:cxnSpMkLst>
        </pc:cxnChg>
        <pc:cxnChg chg="mod">
          <ac:chgData name="Jeff Landgraf" userId="367c8676d18b2324" providerId="LiveId" clId="{667B5160-526C-4E08-9932-805E6D78A139}" dt="2025-05-26T22:06:50.234" v="7612" actId="1038"/>
          <ac:cxnSpMkLst>
            <pc:docMk/>
            <pc:sldMk cId="1680727415" sldId="4047"/>
            <ac:cxnSpMk id="58" creationId="{AF0F9B7F-C755-3AFA-4373-6C928D534FBC}"/>
          </ac:cxnSpMkLst>
        </pc:cxnChg>
      </pc:sldChg>
      <pc:sldChg chg="addSp modSp new del mod">
        <pc:chgData name="Jeff Landgraf" userId="367c8676d18b2324" providerId="LiveId" clId="{667B5160-526C-4E08-9932-805E6D78A139}" dt="2025-05-26T18:10:29.911" v="6133" actId="47"/>
        <pc:sldMkLst>
          <pc:docMk/>
          <pc:sldMk cId="1374459606" sldId="4048"/>
        </pc:sldMkLst>
      </pc:sldChg>
      <pc:sldChg chg="modSp new del mod">
        <pc:chgData name="Jeff Landgraf" userId="367c8676d18b2324" providerId="LiveId" clId="{667B5160-526C-4E08-9932-805E6D78A139}" dt="2025-05-25T17:57:14.818" v="1086" actId="47"/>
        <pc:sldMkLst>
          <pc:docMk/>
          <pc:sldMk cId="3978217569" sldId="4048"/>
        </pc:sldMkLst>
      </pc:sldChg>
      <pc:sldChg chg="addSp modSp add mod ord">
        <pc:chgData name="Jeff Landgraf" userId="367c8676d18b2324" providerId="LiveId" clId="{667B5160-526C-4E08-9932-805E6D78A139}" dt="2025-05-27T02:38:27.814" v="10976" actId="20577"/>
        <pc:sldMkLst>
          <pc:docMk/>
          <pc:sldMk cId="2827276038" sldId="4049"/>
        </pc:sldMkLst>
        <pc:spChg chg="mod">
          <ac:chgData name="Jeff Landgraf" userId="367c8676d18b2324" providerId="LiveId" clId="{667B5160-526C-4E08-9932-805E6D78A139}" dt="2025-05-26T19:39:55.508" v="6179" actId="20577"/>
          <ac:spMkLst>
            <pc:docMk/>
            <pc:sldMk cId="2827276038" sldId="4049"/>
            <ac:spMk id="2" creationId="{74D91603-5964-0547-A5E2-C19996E25AF7}"/>
          </ac:spMkLst>
        </pc:spChg>
        <pc:spChg chg="mod">
          <ac:chgData name="Jeff Landgraf" userId="367c8676d18b2324" providerId="LiveId" clId="{667B5160-526C-4E08-9932-805E6D78A139}" dt="2025-05-27T02:35:07.238" v="10973" actId="20577"/>
          <ac:spMkLst>
            <pc:docMk/>
            <pc:sldMk cId="2827276038" sldId="4049"/>
            <ac:spMk id="3" creationId="{FCE7BAB9-7139-209B-1985-D7EE5BDE6030}"/>
          </ac:spMkLst>
        </pc:spChg>
        <pc:graphicFrameChg chg="add mod modGraphic">
          <ac:chgData name="Jeff Landgraf" userId="367c8676d18b2324" providerId="LiveId" clId="{667B5160-526C-4E08-9932-805E6D78A139}" dt="2025-05-27T02:38:27.814" v="10976" actId="20577"/>
          <ac:graphicFrameMkLst>
            <pc:docMk/>
            <pc:sldMk cId="2827276038" sldId="4049"/>
            <ac:graphicFrameMk id="4" creationId="{A1C64503-504F-88D3-957B-BDAB6ED984C4}"/>
          </ac:graphicFrameMkLst>
        </pc:graphicFrameChg>
      </pc:sldChg>
      <pc:sldChg chg="addSp modSp new del">
        <pc:chgData name="Jeff Landgraf" userId="367c8676d18b2324" providerId="LiveId" clId="{667B5160-526C-4E08-9932-805E6D78A139}" dt="2025-05-27T01:05:09.527" v="10768" actId="47"/>
        <pc:sldMkLst>
          <pc:docMk/>
          <pc:sldMk cId="1178580438" sldId="4050"/>
        </pc:sldMkLst>
      </pc:sldChg>
      <pc:sldChg chg="addSp delSp modSp add mod">
        <pc:chgData name="Jeff Landgraf" userId="367c8676d18b2324" providerId="LiveId" clId="{667B5160-526C-4E08-9932-805E6D78A139}" dt="2025-05-27T02:56:00.978" v="11143" actId="113"/>
        <pc:sldMkLst>
          <pc:docMk/>
          <pc:sldMk cId="4159858359" sldId="4051"/>
        </pc:sldMkLst>
        <pc:spChg chg="mod">
          <ac:chgData name="Jeff Landgraf" userId="367c8676d18b2324" providerId="LiveId" clId="{667B5160-526C-4E08-9932-805E6D78A139}" dt="2025-05-27T01:04:13.314" v="10767" actId="20577"/>
          <ac:spMkLst>
            <pc:docMk/>
            <pc:sldMk cId="4159858359" sldId="4051"/>
            <ac:spMk id="2" creationId="{A10C7664-973A-F361-6AF5-4D2121237F91}"/>
          </ac:spMkLst>
        </pc:spChg>
        <pc:spChg chg="add mod">
          <ac:chgData name="Jeff Landgraf" userId="367c8676d18b2324" providerId="LiveId" clId="{667B5160-526C-4E08-9932-805E6D78A139}" dt="2025-05-26T21:48:40.088" v="7129" actId="207"/>
          <ac:spMkLst>
            <pc:docMk/>
            <pc:sldMk cId="4159858359" sldId="4051"/>
            <ac:spMk id="5" creationId="{6E53016B-E3A1-606A-F5DE-EF62C6A6E63F}"/>
          </ac:spMkLst>
        </pc:spChg>
        <pc:spChg chg="mod">
          <ac:chgData name="Jeff Landgraf" userId="367c8676d18b2324" providerId="LiveId" clId="{667B5160-526C-4E08-9932-805E6D78A139}" dt="2025-05-26T21:50:24.398" v="7184" actId="1076"/>
          <ac:spMkLst>
            <pc:docMk/>
            <pc:sldMk cId="4159858359" sldId="4051"/>
            <ac:spMk id="9" creationId="{E60EE55F-8C3E-E209-2184-AF9BCF919D8B}"/>
          </ac:spMkLst>
        </pc:spChg>
        <pc:spChg chg="add mod">
          <ac:chgData name="Jeff Landgraf" userId="367c8676d18b2324" providerId="LiveId" clId="{667B5160-526C-4E08-9932-805E6D78A139}" dt="2025-05-26T22:21:22.988" v="7862" actId="20577"/>
          <ac:spMkLst>
            <pc:docMk/>
            <pc:sldMk cId="4159858359" sldId="4051"/>
            <ac:spMk id="12" creationId="{5987E419-226B-015D-ED46-88C6C2CF7244}"/>
          </ac:spMkLst>
        </pc:spChg>
        <pc:spChg chg="mod">
          <ac:chgData name="Jeff Landgraf" userId="367c8676d18b2324" providerId="LiveId" clId="{667B5160-526C-4E08-9932-805E6D78A139}" dt="2025-05-26T21:50:17.576" v="7182" actId="14100"/>
          <ac:spMkLst>
            <pc:docMk/>
            <pc:sldMk cId="4159858359" sldId="4051"/>
            <ac:spMk id="13" creationId="{3FB335C1-8A1E-7450-F0BE-EDB3A15AB4E1}"/>
          </ac:spMkLst>
        </pc:spChg>
        <pc:spChg chg="add mod">
          <ac:chgData name="Jeff Landgraf" userId="367c8676d18b2324" providerId="LiveId" clId="{667B5160-526C-4E08-9932-805E6D78A139}" dt="2025-05-27T00:54:10.841" v="10520" actId="20577"/>
          <ac:spMkLst>
            <pc:docMk/>
            <pc:sldMk cId="4159858359" sldId="4051"/>
            <ac:spMk id="15" creationId="{12BB74E2-5DCD-66B1-848F-282B3EF5CBC6}"/>
          </ac:spMkLst>
        </pc:spChg>
        <pc:spChg chg="add mod">
          <ac:chgData name="Jeff Landgraf" userId="367c8676d18b2324" providerId="LiveId" clId="{667B5160-526C-4E08-9932-805E6D78A139}" dt="2025-05-27T00:34:29.716" v="10301" actId="14100"/>
          <ac:spMkLst>
            <pc:docMk/>
            <pc:sldMk cId="4159858359" sldId="4051"/>
            <ac:spMk id="16" creationId="{366DAA3A-1E45-B494-2331-57B0AFC8F717}"/>
          </ac:spMkLst>
        </pc:spChg>
        <pc:spChg chg="mod">
          <ac:chgData name="Jeff Landgraf" userId="367c8676d18b2324" providerId="LiveId" clId="{667B5160-526C-4E08-9932-805E6D78A139}" dt="2025-05-27T02:55:39.399" v="11126" actId="20577"/>
          <ac:spMkLst>
            <pc:docMk/>
            <pc:sldMk cId="4159858359" sldId="4051"/>
            <ac:spMk id="17" creationId="{4FB22DFC-D68C-7891-441E-D22D3980CF12}"/>
          </ac:spMkLst>
        </pc:spChg>
        <pc:spChg chg="mod">
          <ac:chgData name="Jeff Landgraf" userId="367c8676d18b2324" providerId="LiveId" clId="{667B5160-526C-4E08-9932-805E6D78A139}" dt="2025-05-27T02:55:40.917" v="11127" actId="20577"/>
          <ac:spMkLst>
            <pc:docMk/>
            <pc:sldMk cId="4159858359" sldId="4051"/>
            <ac:spMk id="22" creationId="{5641B68E-8C15-BE98-0976-A058B02DF013}"/>
          </ac:spMkLst>
        </pc:spChg>
        <pc:spChg chg="mod">
          <ac:chgData name="Jeff Landgraf" userId="367c8676d18b2324" providerId="LiveId" clId="{667B5160-526C-4E08-9932-805E6D78A139}" dt="2025-05-27T00:47:49.486" v="10401" actId="1076"/>
          <ac:spMkLst>
            <pc:docMk/>
            <pc:sldMk cId="4159858359" sldId="4051"/>
            <ac:spMk id="25" creationId="{3D072230-3EC7-C1E4-7ED1-1CFF35EB746D}"/>
          </ac:spMkLst>
        </pc:spChg>
        <pc:spChg chg="add mod">
          <ac:chgData name="Jeff Landgraf" userId="367c8676d18b2324" providerId="LiveId" clId="{667B5160-526C-4E08-9932-805E6D78A139}" dt="2025-05-26T21:48:58.314" v="7130" actId="207"/>
          <ac:spMkLst>
            <pc:docMk/>
            <pc:sldMk cId="4159858359" sldId="4051"/>
            <ac:spMk id="27" creationId="{90EDAA9D-D58D-5A96-EECC-EEE336643127}"/>
          </ac:spMkLst>
        </pc:spChg>
        <pc:spChg chg="add mod">
          <ac:chgData name="Jeff Landgraf" userId="367c8676d18b2324" providerId="LiveId" clId="{667B5160-526C-4E08-9932-805E6D78A139}" dt="2025-05-27T02:54:25.443" v="11119" actId="20577"/>
          <ac:spMkLst>
            <pc:docMk/>
            <pc:sldMk cId="4159858359" sldId="4051"/>
            <ac:spMk id="30" creationId="{32AC1699-897B-F0DD-8FB3-3B4A213F3042}"/>
          </ac:spMkLst>
        </pc:spChg>
        <pc:spChg chg="add mod">
          <ac:chgData name="Jeff Landgraf" userId="367c8676d18b2324" providerId="LiveId" clId="{667B5160-526C-4E08-9932-805E6D78A139}" dt="2025-05-27T02:55:12.291" v="11120" actId="113"/>
          <ac:spMkLst>
            <pc:docMk/>
            <pc:sldMk cId="4159858359" sldId="4051"/>
            <ac:spMk id="38" creationId="{54457DB6-B9EF-3A35-182A-2DD348C4FBC9}"/>
          </ac:spMkLst>
        </pc:spChg>
        <pc:spChg chg="add mod">
          <ac:chgData name="Jeff Landgraf" userId="367c8676d18b2324" providerId="LiveId" clId="{667B5160-526C-4E08-9932-805E6D78A139}" dt="2025-05-27T02:55:16.074" v="11121" actId="113"/>
          <ac:spMkLst>
            <pc:docMk/>
            <pc:sldMk cId="4159858359" sldId="4051"/>
            <ac:spMk id="41" creationId="{7BF5714A-2197-20BC-8ECC-80F0AA47F088}"/>
          </ac:spMkLst>
        </pc:spChg>
        <pc:spChg chg="mod">
          <ac:chgData name="Jeff Landgraf" userId="367c8676d18b2324" providerId="LiveId" clId="{667B5160-526C-4E08-9932-805E6D78A139}" dt="2025-05-26T21:50:30.560" v="7185" actId="1076"/>
          <ac:spMkLst>
            <pc:docMk/>
            <pc:sldMk cId="4159858359" sldId="4051"/>
            <ac:spMk id="43" creationId="{CF536FA8-FEE7-D616-08B9-0DF472F55C8F}"/>
          </ac:spMkLst>
        </pc:spChg>
        <pc:spChg chg="mod">
          <ac:chgData name="Jeff Landgraf" userId="367c8676d18b2324" providerId="LiveId" clId="{667B5160-526C-4E08-9932-805E6D78A139}" dt="2025-05-27T02:55:56.015" v="11142" actId="20577"/>
          <ac:spMkLst>
            <pc:docMk/>
            <pc:sldMk cId="4159858359" sldId="4051"/>
            <ac:spMk id="46" creationId="{2E962CFB-BBAE-284C-3154-AD323845C8E7}"/>
          </ac:spMkLst>
        </pc:spChg>
        <pc:spChg chg="mod">
          <ac:chgData name="Jeff Landgraf" userId="367c8676d18b2324" providerId="LiveId" clId="{667B5160-526C-4E08-9932-805E6D78A139}" dt="2025-05-27T02:56:00.978" v="11143" actId="113"/>
          <ac:spMkLst>
            <pc:docMk/>
            <pc:sldMk cId="4159858359" sldId="4051"/>
            <ac:spMk id="47" creationId="{8DF0452B-EAC5-F8EE-901F-D71A35BDA20B}"/>
          </ac:spMkLst>
        </pc:spChg>
        <pc:spChg chg="add mod">
          <ac:chgData name="Jeff Landgraf" userId="367c8676d18b2324" providerId="LiveId" clId="{667B5160-526C-4E08-9932-805E6D78A139}" dt="2025-05-27T02:55:19.991" v="11122" actId="113"/>
          <ac:spMkLst>
            <pc:docMk/>
            <pc:sldMk cId="4159858359" sldId="4051"/>
            <ac:spMk id="49" creationId="{9D7E9C91-9839-9ACA-BB93-28E9F9C1E64A}"/>
          </ac:spMkLst>
        </pc:spChg>
        <pc:spChg chg="add mod">
          <ac:chgData name="Jeff Landgraf" userId="367c8676d18b2324" providerId="LiveId" clId="{667B5160-526C-4E08-9932-805E6D78A139}" dt="2025-05-27T02:55:23.731" v="11123" actId="113"/>
          <ac:spMkLst>
            <pc:docMk/>
            <pc:sldMk cId="4159858359" sldId="4051"/>
            <ac:spMk id="51" creationId="{11D7572B-7EDC-C7AF-2DDD-94F7FF078A40}"/>
          </ac:spMkLst>
        </pc:spChg>
        <pc:picChg chg="add mod">
          <ac:chgData name="Jeff Landgraf" userId="367c8676d18b2324" providerId="LiveId" clId="{667B5160-526C-4E08-9932-805E6D78A139}" dt="2025-05-26T22:32:03.240" v="8271" actId="1076"/>
          <ac:picMkLst>
            <pc:docMk/>
            <pc:sldMk cId="4159858359" sldId="4051"/>
            <ac:picMk id="14" creationId="{3CAC44A5-7AED-EE06-235E-F81048E311D2}"/>
          </ac:picMkLst>
        </pc:picChg>
        <pc:picChg chg="add mod">
          <ac:chgData name="Jeff Landgraf" userId="367c8676d18b2324" providerId="LiveId" clId="{667B5160-526C-4E08-9932-805E6D78A139}" dt="2025-05-27T00:47:56.276" v="10402" actId="1076"/>
          <ac:picMkLst>
            <pc:docMk/>
            <pc:sldMk cId="4159858359" sldId="4051"/>
            <ac:picMk id="64" creationId="{8851ADD6-E41C-9F60-6C13-A439F17A75FD}"/>
          </ac:picMkLst>
        </pc:picChg>
        <pc:cxnChg chg="add mod">
          <ac:chgData name="Jeff Landgraf" userId="367c8676d18b2324" providerId="LiveId" clId="{667B5160-526C-4E08-9932-805E6D78A139}" dt="2025-05-26T21:46:48.946" v="7105" actId="1076"/>
          <ac:cxnSpMkLst>
            <pc:docMk/>
            <pc:sldMk cId="4159858359" sldId="4051"/>
            <ac:cxnSpMk id="6" creationId="{32942B07-32D0-D0E8-F055-D0B3364A2F7F}"/>
          </ac:cxnSpMkLst>
        </pc:cxnChg>
        <pc:cxnChg chg="mod">
          <ac:chgData name="Jeff Landgraf" userId="367c8676d18b2324" providerId="LiveId" clId="{667B5160-526C-4E08-9932-805E6D78A139}" dt="2025-05-27T00:47:40.190" v="10399" actId="1076"/>
          <ac:cxnSpMkLst>
            <pc:docMk/>
            <pc:sldMk cId="4159858359" sldId="4051"/>
            <ac:cxnSpMk id="21" creationId="{157448A2-6113-1295-1501-A2C99EDF7C38}"/>
          </ac:cxnSpMkLst>
        </pc:cxnChg>
        <pc:cxnChg chg="mod">
          <ac:chgData name="Jeff Landgraf" userId="367c8676d18b2324" providerId="LiveId" clId="{667B5160-526C-4E08-9932-805E6D78A139}" dt="2025-05-27T00:47:43.491" v="10400" actId="1076"/>
          <ac:cxnSpMkLst>
            <pc:docMk/>
            <pc:sldMk cId="4159858359" sldId="4051"/>
            <ac:cxnSpMk id="23" creationId="{8E282CFD-91F4-B8D7-8322-961F3C6F2253}"/>
          </ac:cxnSpMkLst>
        </pc:cxnChg>
        <pc:cxnChg chg="add mod">
          <ac:chgData name="Jeff Landgraf" userId="367c8676d18b2324" providerId="LiveId" clId="{667B5160-526C-4E08-9932-805E6D78A139}" dt="2025-05-26T21:47:14.948" v="7109" actId="1076"/>
          <ac:cxnSpMkLst>
            <pc:docMk/>
            <pc:sldMk cId="4159858359" sldId="4051"/>
            <ac:cxnSpMk id="29" creationId="{584909CA-ACC8-C1B6-468C-4BD9B6B2FBCB}"/>
          </ac:cxnSpMkLst>
        </pc:cxnChg>
        <pc:cxnChg chg="add mod">
          <ac:chgData name="Jeff Landgraf" userId="367c8676d18b2324" providerId="LiveId" clId="{667B5160-526C-4E08-9932-805E6D78A139}" dt="2025-05-26T22:31:51.979" v="8264" actId="1037"/>
          <ac:cxnSpMkLst>
            <pc:docMk/>
            <pc:sldMk cId="4159858359" sldId="4051"/>
            <ac:cxnSpMk id="53" creationId="{46F6314D-32F5-430C-41C4-5BCAA55368EC}"/>
          </ac:cxnSpMkLst>
        </pc:cxnChg>
        <pc:cxnChg chg="add mod">
          <ac:chgData name="Jeff Landgraf" userId="367c8676d18b2324" providerId="LiveId" clId="{667B5160-526C-4E08-9932-805E6D78A139}" dt="2025-05-26T22:31:59.530" v="8270" actId="1037"/>
          <ac:cxnSpMkLst>
            <pc:docMk/>
            <pc:sldMk cId="4159858359" sldId="4051"/>
            <ac:cxnSpMk id="56" creationId="{2F8567BF-0E12-5C56-F2EC-FA3ED151D208}"/>
          </ac:cxnSpMkLst>
        </pc:cxnChg>
        <pc:cxnChg chg="add mod">
          <ac:chgData name="Jeff Landgraf" userId="367c8676d18b2324" providerId="LiveId" clId="{667B5160-526C-4E08-9932-805E6D78A139}" dt="2025-05-26T22:31:43.331" v="8237" actId="1037"/>
          <ac:cxnSpMkLst>
            <pc:docMk/>
            <pc:sldMk cId="4159858359" sldId="4051"/>
            <ac:cxnSpMk id="60" creationId="{E3831892-837F-8836-C7B0-0387EF0FDC4A}"/>
          </ac:cxnSpMkLst>
        </pc:cxnChg>
        <pc:cxnChg chg="add mod">
          <ac:chgData name="Jeff Landgraf" userId="367c8676d18b2324" providerId="LiveId" clId="{667B5160-526C-4E08-9932-805E6D78A139}" dt="2025-05-26T22:31:34.477" v="8216" actId="1038"/>
          <ac:cxnSpMkLst>
            <pc:docMk/>
            <pc:sldMk cId="4159858359" sldId="4051"/>
            <ac:cxnSpMk id="62" creationId="{3A8BD556-89F4-6ABC-846E-A5FFEBEDE66E}"/>
          </ac:cxnSpMkLst>
        </pc:cxnChg>
        <pc:cxnChg chg="add mod">
          <ac:chgData name="Jeff Landgraf" userId="367c8676d18b2324" providerId="LiveId" clId="{667B5160-526C-4E08-9932-805E6D78A139}" dt="2025-05-26T22:31:26.107" v="8210" actId="1038"/>
          <ac:cxnSpMkLst>
            <pc:docMk/>
            <pc:sldMk cId="4159858359" sldId="4051"/>
            <ac:cxnSpMk id="63" creationId="{A7C8CC14-F539-559B-AF48-8D7120698BCF}"/>
          </ac:cxnSpMkLst>
        </pc:cxnChg>
      </pc:sldChg>
      <pc:sldChg chg="add del">
        <pc:chgData name="Jeff Landgraf" userId="367c8676d18b2324" providerId="LiveId" clId="{667B5160-526C-4E08-9932-805E6D78A139}" dt="2025-05-28T16:34:20.235" v="11679" actId="47"/>
        <pc:sldMkLst>
          <pc:docMk/>
          <pc:sldMk cId="1734509609" sldId="4052"/>
        </pc:sldMkLst>
      </pc:sldChg>
      <pc:sldChg chg="modSp mod">
        <pc:chgData name="Jeff Landgraf" userId="367c8676d18b2324" providerId="LiveId" clId="{667B5160-526C-4E08-9932-805E6D78A139}" dt="2025-05-28T16:24:21.379" v="11673" actId="20577"/>
        <pc:sldMkLst>
          <pc:docMk/>
          <pc:sldMk cId="380262584" sldId="4053"/>
        </pc:sldMkLst>
        <pc:spChg chg="mod">
          <ac:chgData name="Jeff Landgraf" userId="367c8676d18b2324" providerId="LiveId" clId="{667B5160-526C-4E08-9932-805E6D78A139}" dt="2025-05-28T16:24:21.379" v="11673" actId="20577"/>
          <ac:spMkLst>
            <pc:docMk/>
            <pc:sldMk cId="380262584" sldId="4053"/>
            <ac:spMk id="3" creationId="{8E543266-D2E8-E505-57F4-95A650B3F519}"/>
          </ac:spMkLst>
        </pc:spChg>
      </pc:sldChg>
      <pc:sldChg chg="modSp add">
        <pc:chgData name="Jeff Landgraf" userId="367c8676d18b2324" providerId="LiveId" clId="{667B5160-526C-4E08-9932-805E6D78A139}" dt="2025-05-28T16:31:25.854" v="11675"/>
        <pc:sldMkLst>
          <pc:docMk/>
          <pc:sldMk cId="2693153810" sldId="4056"/>
        </pc:sldMkLst>
        <pc:spChg chg="mod">
          <ac:chgData name="Jeff Landgraf" userId="367c8676d18b2324" providerId="LiveId" clId="{667B5160-526C-4E08-9932-805E6D78A139}" dt="2025-05-28T16:31:25.854" v="11675"/>
          <ac:spMkLst>
            <pc:docMk/>
            <pc:sldMk cId="2693153810" sldId="4056"/>
            <ac:spMk id="3" creationId="{4035C480-F510-9710-7DF0-72AFA211155B}"/>
          </ac:spMkLst>
        </pc:spChg>
      </pc:sldChg>
      <pc:sldMasterChg chg="addSp delSp modSp mod modSldLayout sldLayoutOrd">
        <pc:chgData name="Jeff Landgraf" userId="367c8676d18b2324" providerId="LiveId" clId="{667B5160-526C-4E08-9932-805E6D78A139}" dt="2025-05-26T00:51:57.683" v="1543" actId="20577"/>
        <pc:sldMasterMkLst>
          <pc:docMk/>
          <pc:sldMasterMk cId="544521178" sldId="2147483660"/>
        </pc:sldMasterMkLst>
        <pc:spChg chg="mod">
          <ac:chgData name="Jeff Landgraf" userId="367c8676d18b2324" providerId="LiveId" clId="{667B5160-526C-4E08-9932-805E6D78A139}" dt="2025-05-25T20:59:43.641" v="1533" actId="1076"/>
          <ac:spMkLst>
            <pc:docMk/>
            <pc:sldMasterMk cId="544521178" sldId="2147483660"/>
            <ac:spMk id="3" creationId="{A73056FE-C136-A54B-9DE3-EACD8E08FED9}"/>
          </ac:spMkLst>
        </pc:spChg>
        <pc:spChg chg="mod">
          <ac:chgData name="Jeff Landgraf" userId="367c8676d18b2324" providerId="LiveId" clId="{667B5160-526C-4E08-9932-805E6D78A139}" dt="2025-05-26T00:51:57.683" v="1543" actId="20577"/>
          <ac:spMkLst>
            <pc:docMk/>
            <pc:sldMasterMk cId="544521178" sldId="2147483660"/>
            <ac:spMk id="8" creationId="{70D1DF75-2FAB-4E03-98EA-F2E16DB3A424}"/>
          </ac:spMkLst>
        </pc:spChg>
        <pc:spChg chg="add mod">
          <ac:chgData name="Jeff Landgraf" userId="367c8676d18b2324" providerId="LiveId" clId="{667B5160-526C-4E08-9932-805E6D78A139}" dt="2025-05-25T21:02:54.381" v="1541" actId="1076"/>
          <ac:spMkLst>
            <pc:docMk/>
            <pc:sldMasterMk cId="544521178" sldId="2147483660"/>
            <ac:spMk id="10" creationId="{AFD76B7E-AE26-AA55-CC96-73F51F6E8B35}"/>
          </ac:spMkLst>
        </pc:spChg>
        <pc:sldLayoutChg chg="delSp modSp mod ord">
          <pc:chgData name="Jeff Landgraf" userId="367c8676d18b2324" providerId="LiveId" clId="{667B5160-526C-4E08-9932-805E6D78A139}" dt="2025-05-25T21:02:21.891" v="1539" actId="20578"/>
          <pc:sldLayoutMkLst>
            <pc:docMk/>
            <pc:sldMasterMk cId="544521178" sldId="2147483660"/>
            <pc:sldLayoutMk cId="2794568956" sldId="2147483662"/>
          </pc:sldLayoutMkLst>
        </pc:sldLayoutChg>
        <pc:sldLayoutChg chg="delSp modSp mod">
          <pc:chgData name="Jeff Landgraf" userId="367c8676d18b2324" providerId="LiveId" clId="{667B5160-526C-4E08-9932-805E6D78A139}" dt="2025-05-25T20:32:45.867" v="1392" actId="478"/>
          <pc:sldLayoutMkLst>
            <pc:docMk/>
            <pc:sldMasterMk cId="544521178" sldId="2147483660"/>
            <pc:sldLayoutMk cId="3630614248" sldId="2147483664"/>
          </pc:sldLayoutMkLst>
        </pc:sldLayoutChg>
        <pc:sldLayoutChg chg="addSp delSp modSp mod">
          <pc:chgData name="Jeff Landgraf" userId="367c8676d18b2324" providerId="LiveId" clId="{667B5160-526C-4E08-9932-805E6D78A139}" dt="2025-05-25T20:34:08.096" v="1394" actId="478"/>
          <pc:sldLayoutMkLst>
            <pc:docMk/>
            <pc:sldMasterMk cId="544521178" sldId="2147483660"/>
            <pc:sldLayoutMk cId="2391252601" sldId="2147483667"/>
          </pc:sldLayoutMkLst>
        </pc:sldLayoutChg>
        <pc:sldLayoutChg chg="delSp mod">
          <pc:chgData name="Jeff Landgraf" userId="367c8676d18b2324" providerId="LiveId" clId="{667B5160-526C-4E08-9932-805E6D78A139}" dt="2025-05-25T20:34:13.676" v="1395" actId="478"/>
          <pc:sldLayoutMkLst>
            <pc:docMk/>
            <pc:sldMasterMk cId="544521178" sldId="2147483660"/>
            <pc:sldLayoutMk cId="1398784763" sldId="2147483668"/>
          </pc:sldLayoutMkLst>
        </pc:sldLayoutChg>
        <pc:sldLayoutChg chg="addSp delSp modSp mod ord">
          <pc:chgData name="Jeff Landgraf" userId="367c8676d18b2324" providerId="LiveId" clId="{667B5160-526C-4E08-9932-805E6D78A139}" dt="2025-05-25T21:02:12.286" v="1538" actId="20578"/>
          <pc:sldLayoutMkLst>
            <pc:docMk/>
            <pc:sldMasterMk cId="544521178" sldId="2147483660"/>
            <pc:sldLayoutMk cId="696338895" sldId="2147483669"/>
          </pc:sldLayoutMkLst>
        </pc:sldLayoutChg>
        <pc:sldLayoutChg chg="delSp modSp mod">
          <pc:chgData name="Jeff Landgraf" userId="367c8676d18b2324" providerId="LiveId" clId="{667B5160-526C-4E08-9932-805E6D78A139}" dt="2025-05-25T20:49:37.726" v="1482" actId="1076"/>
          <pc:sldLayoutMkLst>
            <pc:docMk/>
            <pc:sldMasterMk cId="544521178" sldId="2147483660"/>
            <pc:sldLayoutMk cId="2363880675" sldId="2147483670"/>
          </pc:sldLayoutMkLst>
        </pc:sldLayoutChg>
        <pc:sldLayoutChg chg="delSp modSp mod">
          <pc:chgData name="Jeff Landgraf" userId="367c8676d18b2324" providerId="LiveId" clId="{667B5160-526C-4E08-9932-805E6D78A139}" dt="2025-05-25T20:36:32.932" v="1399" actId="6549"/>
          <pc:sldLayoutMkLst>
            <pc:docMk/>
            <pc:sldMasterMk cId="544521178" sldId="2147483660"/>
            <pc:sldLayoutMk cId="3699720003" sldId="2147483671"/>
          </pc:sldLayoutMkLst>
        </pc:sldLayoutChg>
      </pc:sldMasterChg>
    </pc:docChg>
  </pc:docChgLst>
  <pc:docChgLst>
    <pc:chgData name="Mendez, Anna" userId="dc53e042-07fb-4505-904c-2355cd5d302e" providerId="ADAL" clId="{2161A051-79D0-49F3-AE32-15193A16F53F}"/>
    <pc:docChg chg="undo custSel addSld delSld modSld">
      <pc:chgData name="Mendez, Anna" userId="dc53e042-07fb-4505-904c-2355cd5d302e" providerId="ADAL" clId="{2161A051-79D0-49F3-AE32-15193A16F53F}" dt="2024-12-18T16:21:21.900" v="92" actId="2696"/>
      <pc:docMkLst>
        <pc:docMk/>
      </pc:docMkLst>
      <pc:sldChg chg="addSp modSp">
        <pc:chgData name="Mendez, Anna" userId="dc53e042-07fb-4505-904c-2355cd5d302e" providerId="ADAL" clId="{2161A051-79D0-49F3-AE32-15193A16F53F}" dt="2024-12-18T16:20:40.279" v="66"/>
        <pc:sldMkLst>
          <pc:docMk/>
          <pc:sldMk cId="2362200847" sldId="276"/>
        </pc:sldMkLst>
      </pc:sldChg>
      <pc:sldChg chg="addSp modSp">
        <pc:chgData name="Mendez, Anna" userId="dc53e042-07fb-4505-904c-2355cd5d302e" providerId="ADAL" clId="{2161A051-79D0-49F3-AE32-15193A16F53F}" dt="2024-12-18T16:20:34.713" v="65"/>
        <pc:sldMkLst>
          <pc:docMk/>
          <pc:sldMk cId="869104135" sldId="538"/>
        </pc:sldMkLst>
      </pc:sldChg>
      <pc:sldChg chg="addSp modSp mod">
        <pc:chgData name="Mendez, Anna" userId="dc53e042-07fb-4505-904c-2355cd5d302e" providerId="ADAL" clId="{2161A051-79D0-49F3-AE32-15193A16F53F}" dt="2024-12-18T16:18:19.146" v="4" actId="255"/>
        <pc:sldMkLst>
          <pc:docMk/>
          <pc:sldMk cId="3348718958" sldId="541"/>
        </pc:sldMkLst>
      </pc:sldChg>
      <pc:sldChg chg="addSp delSp modSp mod">
        <pc:chgData name="Mendez, Anna" userId="dc53e042-07fb-4505-904c-2355cd5d302e" providerId="ADAL" clId="{2161A051-79D0-49F3-AE32-15193A16F53F}" dt="2024-12-18T16:21:15.387" v="91" actId="20577"/>
        <pc:sldMkLst>
          <pc:docMk/>
          <pc:sldMk cId="1696796105" sldId="685"/>
        </pc:sldMkLst>
      </pc:sldChg>
      <pc:sldChg chg="new del">
        <pc:chgData name="Mendez, Anna" userId="dc53e042-07fb-4505-904c-2355cd5d302e" providerId="ADAL" clId="{2161A051-79D0-49F3-AE32-15193A16F53F}" dt="2024-12-18T16:21:21.900" v="92" actId="2696"/>
        <pc:sldMkLst>
          <pc:docMk/>
          <pc:sldMk cId="3107713394" sldId="686"/>
        </pc:sldMkLst>
      </pc:sldChg>
    </pc:docChg>
  </pc:docChgLst>
  <pc:docChgLst>
    <pc:chgData name="Hoffman, Caitlin" userId="S::hoffman@bnl.gov::4c15c45c-e0dc-4714-8ed8-076ca4a481a0" providerId="AD" clId="Web-{AFC1C86D-BCF2-68A1-C052-26A83415E2AC}"/>
    <pc:docChg chg="modSld">
      <pc:chgData name="Hoffman, Caitlin" userId="S::hoffman@bnl.gov::4c15c45c-e0dc-4714-8ed8-076ca4a481a0" providerId="AD" clId="Web-{AFC1C86D-BCF2-68A1-C052-26A83415E2AC}" dt="2024-12-20T02:33:20.378" v="3" actId="20577"/>
      <pc:docMkLst>
        <pc:docMk/>
      </pc:docMkLst>
      <pc:sldChg chg="modSp">
        <pc:chgData name="Hoffman, Caitlin" userId="S::hoffman@bnl.gov::4c15c45c-e0dc-4714-8ed8-076ca4a481a0" providerId="AD" clId="Web-{AFC1C86D-BCF2-68A1-C052-26A83415E2AC}" dt="2024-12-20T02:33:08.769" v="1" actId="20577"/>
        <pc:sldMkLst>
          <pc:docMk/>
          <pc:sldMk cId="983352685" sldId="562"/>
        </pc:sldMkLst>
      </pc:sldChg>
      <pc:sldChg chg="modSp">
        <pc:chgData name="Hoffman, Caitlin" userId="S::hoffman@bnl.gov::4c15c45c-e0dc-4714-8ed8-076ca4a481a0" providerId="AD" clId="Web-{AFC1C86D-BCF2-68A1-C052-26A83415E2AC}" dt="2024-12-20T02:33:20.378" v="3" actId="20577"/>
        <pc:sldMkLst>
          <pc:docMk/>
          <pc:sldMk cId="1882245194" sldId="563"/>
        </pc:sldMkLst>
      </pc:sldChg>
    </pc:docChg>
  </pc:docChgLst>
  <pc:docChgLst>
    <pc:chgData name="Landgraf, Jeffery M." userId="S::jml@bnl.gov::0245d5fe-51c7-4bca-a1a9-4200e07bc318" providerId="AD" clId="Web-{0C24AE44-11A4-EB00-7C8F-F30AB53A5CFD}"/>
    <pc:docChg chg="modSld">
      <pc:chgData name="Landgraf, Jeffery M." userId="S::jml@bnl.gov::0245d5fe-51c7-4bca-a1a9-4200e07bc318" providerId="AD" clId="Web-{0C24AE44-11A4-EB00-7C8F-F30AB53A5CFD}" dt="2024-12-13T17:43:35.649" v="10" actId="1076"/>
      <pc:docMkLst>
        <pc:docMk/>
      </pc:docMkLst>
      <pc:sldChg chg="modSp">
        <pc:chgData name="Landgraf, Jeffery M." userId="S::jml@bnl.gov::0245d5fe-51c7-4bca-a1a9-4200e07bc318" providerId="AD" clId="Web-{0C24AE44-11A4-EB00-7C8F-F30AB53A5CFD}" dt="2024-12-13T17:43:35.649" v="10" actId="1076"/>
        <pc:sldMkLst>
          <pc:docMk/>
          <pc:sldMk cId="1575973683" sldId="679"/>
        </pc:sldMkLst>
      </pc:sldChg>
    </pc:docChg>
  </pc:docChgLst>
  <pc:docChgLst>
    <pc:chgData name="Landgraf, Jeffery M." userId="S::jml@bnl.gov::0245d5fe-51c7-4bca-a1a9-4200e07bc318" providerId="AD" clId="Web-{B044785C-3DD1-CE8E-70EB-97D8CDEC2CC0}"/>
    <pc:docChg chg="modSld">
      <pc:chgData name="Landgraf, Jeffery M." userId="S::jml@bnl.gov::0245d5fe-51c7-4bca-a1a9-4200e07bc318" providerId="AD" clId="Web-{B044785C-3DD1-CE8E-70EB-97D8CDEC2CC0}" dt="2024-12-13T17:41:17.401" v="74" actId="14100"/>
      <pc:docMkLst>
        <pc:docMk/>
      </pc:docMkLst>
      <pc:sldChg chg="addSp delSp modSp">
        <pc:chgData name="Landgraf, Jeffery M." userId="S::jml@bnl.gov::0245d5fe-51c7-4bca-a1a9-4200e07bc318" providerId="AD" clId="Web-{B044785C-3DD1-CE8E-70EB-97D8CDEC2CC0}" dt="2024-12-13T17:41:17.401" v="74" actId="14100"/>
        <pc:sldMkLst>
          <pc:docMk/>
          <pc:sldMk cId="1575973683" sldId="679"/>
        </pc:sldMkLst>
      </pc:sldChg>
    </pc:docChg>
  </pc:docChgLst>
  <pc:docChgLst>
    <pc:chgData name="Hoffman, Caitlin" userId="S::hoffman@bnl.gov::4c15c45c-e0dc-4714-8ed8-076ca4a481a0" providerId="AD" clId="Web-{C610C120-D5D8-07AB-D3A7-5FEBA9465B05}"/>
    <pc:docChg chg="modSld">
      <pc:chgData name="Hoffman, Caitlin" userId="S::hoffman@bnl.gov::4c15c45c-e0dc-4714-8ed8-076ca4a481a0" providerId="AD" clId="Web-{C610C120-D5D8-07AB-D3A7-5FEBA9465B05}" dt="2024-12-05T20:02:29.366" v="0" actId="20577"/>
      <pc:docMkLst>
        <pc:docMk/>
      </pc:docMkLst>
      <pc:sldChg chg="modSp">
        <pc:chgData name="Hoffman, Caitlin" userId="S::hoffman@bnl.gov::4c15c45c-e0dc-4714-8ed8-076ca4a481a0" providerId="AD" clId="Web-{C610C120-D5D8-07AB-D3A7-5FEBA9465B05}" dt="2024-12-05T20:02:29.366" v="0" actId="20577"/>
        <pc:sldMkLst>
          <pc:docMk/>
          <pc:sldMk cId="3312627872" sldId="262"/>
        </pc:sldMkLst>
      </pc:sldChg>
    </pc:docChg>
  </pc:docChgLst>
  <pc:docChgLst>
    <pc:chgData name="Jeff Landgraf" userId="367c8676d18b2324" providerId="LiveId" clId="{3BFDFF7E-5975-4895-A28B-61E35F276932}"/>
    <pc:docChg chg="undo custSel addSld delSld modSld sldOrd">
      <pc:chgData name="Jeff Landgraf" userId="367c8676d18b2324" providerId="LiveId" clId="{3BFDFF7E-5975-4895-A28B-61E35F276932}" dt="2025-05-29T18:28:26.471" v="3963" actId="1038"/>
      <pc:docMkLst>
        <pc:docMk/>
      </pc:docMkLst>
      <pc:sldChg chg="modSp mod">
        <pc:chgData name="Jeff Landgraf" userId="367c8676d18b2324" providerId="LiveId" clId="{3BFDFF7E-5975-4895-A28B-61E35F276932}" dt="2025-05-29T16:19:15.961" v="3552" actId="20577"/>
        <pc:sldMkLst>
          <pc:docMk/>
          <pc:sldMk cId="2246755923" sldId="256"/>
        </pc:sldMkLst>
        <pc:spChg chg="mod">
          <ac:chgData name="Jeff Landgraf" userId="367c8676d18b2324" providerId="LiveId" clId="{3BFDFF7E-5975-4895-A28B-61E35F276932}" dt="2025-05-29T16:19:15.961" v="3552" actId="20577"/>
          <ac:spMkLst>
            <pc:docMk/>
            <pc:sldMk cId="2246755923" sldId="256"/>
            <ac:spMk id="4" creationId="{2F1454A6-CEE5-6BA5-1B7D-154AA888878E}"/>
          </ac:spMkLst>
        </pc:spChg>
      </pc:sldChg>
      <pc:sldChg chg="del">
        <pc:chgData name="Jeff Landgraf" userId="367c8676d18b2324" providerId="LiveId" clId="{3BFDFF7E-5975-4895-A28B-61E35F276932}" dt="2025-05-27T17:49:05.003" v="651" actId="47"/>
        <pc:sldMkLst>
          <pc:docMk/>
          <pc:sldMk cId="1713646810" sldId="260"/>
        </pc:sldMkLst>
      </pc:sldChg>
      <pc:sldChg chg="delSp mod">
        <pc:chgData name="Jeff Landgraf" userId="367c8676d18b2324" providerId="LiveId" clId="{3BFDFF7E-5975-4895-A28B-61E35F276932}" dt="2025-05-27T19:04:04.544" v="2608" actId="478"/>
        <pc:sldMkLst>
          <pc:docMk/>
          <pc:sldMk cId="1773559579" sldId="529"/>
        </pc:sldMkLst>
      </pc:sldChg>
      <pc:sldChg chg="delSp modSp mod">
        <pc:chgData name="Jeff Landgraf" userId="367c8676d18b2324" providerId="LiveId" clId="{3BFDFF7E-5975-4895-A28B-61E35F276932}" dt="2025-05-29T16:34:18.360" v="3908" actId="20577"/>
        <pc:sldMkLst>
          <pc:docMk/>
          <pc:sldMk cId="619698293" sldId="530"/>
        </pc:sldMkLst>
        <pc:spChg chg="mod">
          <ac:chgData name="Jeff Landgraf" userId="367c8676d18b2324" providerId="LiveId" clId="{3BFDFF7E-5975-4895-A28B-61E35F276932}" dt="2025-05-29T16:34:14.331" v="3904" actId="20577"/>
          <ac:spMkLst>
            <pc:docMk/>
            <pc:sldMk cId="619698293" sldId="530"/>
            <ac:spMk id="5" creationId="{A72B258B-50F8-7E6B-D271-047E81F2C58E}"/>
          </ac:spMkLst>
        </pc:spChg>
        <pc:spChg chg="mod">
          <ac:chgData name="Jeff Landgraf" userId="367c8676d18b2324" providerId="LiveId" clId="{3BFDFF7E-5975-4895-A28B-61E35F276932}" dt="2025-05-29T16:34:04.920" v="3894" actId="20577"/>
          <ac:spMkLst>
            <pc:docMk/>
            <pc:sldMk cId="619698293" sldId="530"/>
            <ac:spMk id="6" creationId="{9F38E63E-EE5C-11B1-96CD-3CFD6EB09A18}"/>
          </ac:spMkLst>
        </pc:spChg>
        <pc:spChg chg="mod">
          <ac:chgData name="Jeff Landgraf" userId="367c8676d18b2324" providerId="LiveId" clId="{3BFDFF7E-5975-4895-A28B-61E35F276932}" dt="2025-05-29T16:34:18.360" v="3908" actId="20577"/>
          <ac:spMkLst>
            <pc:docMk/>
            <pc:sldMk cId="619698293" sldId="530"/>
            <ac:spMk id="13" creationId="{07BFCA31-C02F-79C9-ED50-9D30FACC1CF6}"/>
          </ac:spMkLst>
        </pc:spChg>
      </pc:sldChg>
      <pc:sldChg chg="delSp mod">
        <pc:chgData name="Jeff Landgraf" userId="367c8676d18b2324" providerId="LiveId" clId="{3BFDFF7E-5975-4895-A28B-61E35F276932}" dt="2025-05-27T19:04:45.158" v="2624" actId="478"/>
        <pc:sldMkLst>
          <pc:docMk/>
          <pc:sldMk cId="869104135" sldId="538"/>
        </pc:sldMkLst>
      </pc:sldChg>
      <pc:sldChg chg="delSp mod">
        <pc:chgData name="Jeff Landgraf" userId="367c8676d18b2324" providerId="LiveId" clId="{3BFDFF7E-5975-4895-A28B-61E35F276932}" dt="2025-05-27T19:04:40.682" v="2623" actId="478"/>
        <pc:sldMkLst>
          <pc:docMk/>
          <pc:sldMk cId="3348718958" sldId="541"/>
        </pc:sldMkLst>
      </pc:sldChg>
      <pc:sldChg chg="addSp delSp modSp mod">
        <pc:chgData name="Jeff Landgraf" userId="367c8676d18b2324" providerId="LiveId" clId="{3BFDFF7E-5975-4895-A28B-61E35F276932}" dt="2025-05-29T18:28:26.471" v="3963" actId="1038"/>
        <pc:sldMkLst>
          <pc:docMk/>
          <pc:sldMk cId="152865787" sldId="548"/>
        </pc:sldMkLst>
        <pc:spChg chg="del">
          <ac:chgData name="Jeff Landgraf" userId="367c8676d18b2324" providerId="LiveId" clId="{3BFDFF7E-5975-4895-A28B-61E35F276932}" dt="2025-05-29T18:25:19.251" v="3944" actId="478"/>
          <ac:spMkLst>
            <pc:docMk/>
            <pc:sldMk cId="152865787" sldId="548"/>
            <ac:spMk id="3" creationId="{85A407FF-AD91-264D-B3D5-282123F30F50}"/>
          </ac:spMkLst>
        </pc:spChg>
        <pc:spChg chg="mod">
          <ac:chgData name="Jeff Landgraf" userId="367c8676d18b2324" providerId="LiveId" clId="{3BFDFF7E-5975-4895-A28B-61E35F276932}" dt="2025-05-27T12:29:13.182" v="546" actId="20577"/>
          <ac:spMkLst>
            <pc:docMk/>
            <pc:sldMk cId="152865787" sldId="548"/>
            <ac:spMk id="10" creationId="{5723FBA5-BFBA-A95C-CA26-8E35FC1F4006}"/>
          </ac:spMkLst>
        </pc:spChg>
        <pc:spChg chg="add mod">
          <ac:chgData name="Jeff Landgraf" userId="367c8676d18b2324" providerId="LiveId" clId="{3BFDFF7E-5975-4895-A28B-61E35F276932}" dt="2025-05-29T18:25:34.727" v="3947"/>
          <ac:spMkLst>
            <pc:docMk/>
            <pc:sldMk cId="152865787" sldId="548"/>
            <ac:spMk id="27" creationId="{D0E59877-0DCE-0915-E96D-55811865D25A}"/>
          </ac:spMkLst>
        </pc:spChg>
        <pc:spChg chg="add del mod">
          <ac:chgData name="Jeff Landgraf" userId="367c8676d18b2324" providerId="LiveId" clId="{3BFDFF7E-5975-4895-A28B-61E35F276932}" dt="2025-05-29T18:25:58.493" v="3951" actId="478"/>
          <ac:spMkLst>
            <pc:docMk/>
            <pc:sldMk cId="152865787" sldId="548"/>
            <ac:spMk id="29" creationId="{99771777-EB6A-2D54-0183-02E4BD07AF5C}"/>
          </ac:spMkLst>
        </pc:spChg>
        <pc:spChg chg="mod">
          <ac:chgData name="Jeff Landgraf" userId="367c8676d18b2324" providerId="LiveId" clId="{3BFDFF7E-5975-4895-A28B-61E35F276932}" dt="2025-05-27T12:29:57.489" v="650" actId="113"/>
          <ac:spMkLst>
            <pc:docMk/>
            <pc:sldMk cId="152865787" sldId="548"/>
            <ac:spMk id="32" creationId="{6E0BAF75-B652-7D76-A2BA-00C23A4610E8}"/>
          </ac:spMkLst>
        </pc:spChg>
        <pc:graphicFrameChg chg="add mod">
          <ac:chgData name="Jeff Landgraf" userId="367c8676d18b2324" providerId="LiveId" clId="{3BFDFF7E-5975-4895-A28B-61E35F276932}" dt="2025-05-29T18:25:31.693" v="3946"/>
          <ac:graphicFrameMkLst>
            <pc:docMk/>
            <pc:sldMk cId="152865787" sldId="548"/>
            <ac:graphicFrameMk id="20" creationId="{8DE676B2-6E88-640D-03D2-785E1368E5F5}"/>
          </ac:graphicFrameMkLst>
        </pc:graphicFrameChg>
        <pc:graphicFrameChg chg="add del mod">
          <ac:chgData name="Jeff Landgraf" userId="367c8676d18b2324" providerId="LiveId" clId="{3BFDFF7E-5975-4895-A28B-61E35F276932}" dt="2025-05-29T18:25:58.493" v="3951" actId="478"/>
          <ac:graphicFrameMkLst>
            <pc:docMk/>
            <pc:sldMk cId="152865787" sldId="548"/>
            <ac:graphicFrameMk id="28" creationId="{0C799DB2-0A88-FAA5-C3BF-3235E19329B3}"/>
          </ac:graphicFrameMkLst>
        </pc:graphicFrameChg>
        <pc:picChg chg="del">
          <ac:chgData name="Jeff Landgraf" userId="367c8676d18b2324" providerId="LiveId" clId="{3BFDFF7E-5975-4895-A28B-61E35F276932}" dt="2025-05-29T18:25:23.418" v="3945" actId="478"/>
          <ac:picMkLst>
            <pc:docMk/>
            <pc:sldMk cId="152865787" sldId="548"/>
            <ac:picMk id="2" creationId="{D670CBD3-D40F-103B-8DCC-13442C741D40}"/>
          </ac:picMkLst>
        </pc:picChg>
        <pc:picChg chg="add mod">
          <ac:chgData name="Jeff Landgraf" userId="367c8676d18b2324" providerId="LiveId" clId="{3BFDFF7E-5975-4895-A28B-61E35F276932}" dt="2025-05-29T18:28:26.471" v="3963" actId="1038"/>
          <ac:picMkLst>
            <pc:docMk/>
            <pc:sldMk cId="152865787" sldId="548"/>
            <ac:picMk id="34" creationId="{42073596-B70F-F225-25A5-D2F8661B82E0}"/>
          </ac:picMkLst>
        </pc:picChg>
      </pc:sldChg>
      <pc:sldChg chg="delSp mod">
        <pc:chgData name="Jeff Landgraf" userId="367c8676d18b2324" providerId="LiveId" clId="{3BFDFF7E-5975-4895-A28B-61E35F276932}" dt="2025-05-27T19:04:50.423" v="2626" actId="478"/>
        <pc:sldMkLst>
          <pc:docMk/>
          <pc:sldMk cId="3757004030" sldId="549"/>
        </pc:sldMkLst>
      </pc:sldChg>
      <pc:sldChg chg="delSp mod">
        <pc:chgData name="Jeff Landgraf" userId="367c8676d18b2324" providerId="LiveId" clId="{3BFDFF7E-5975-4895-A28B-61E35F276932}" dt="2025-05-27T19:04:53.258" v="2627" actId="478"/>
        <pc:sldMkLst>
          <pc:docMk/>
          <pc:sldMk cId="3457557668" sldId="552"/>
        </pc:sldMkLst>
      </pc:sldChg>
      <pc:sldChg chg="delSp mod">
        <pc:chgData name="Jeff Landgraf" userId="367c8676d18b2324" providerId="LiveId" clId="{3BFDFF7E-5975-4895-A28B-61E35F276932}" dt="2025-05-27T19:04:23.986" v="2617" actId="478"/>
        <pc:sldMkLst>
          <pc:docMk/>
          <pc:sldMk cId="2010783599" sldId="553"/>
        </pc:sldMkLst>
      </pc:sldChg>
      <pc:sldChg chg="modSp mod">
        <pc:chgData name="Jeff Landgraf" userId="367c8676d18b2324" providerId="LiveId" clId="{3BFDFF7E-5975-4895-A28B-61E35F276932}" dt="2025-05-27T12:08:27.032" v="479" actId="207"/>
        <pc:sldMkLst>
          <pc:docMk/>
          <pc:sldMk cId="603483279" sldId="561"/>
        </pc:sldMkLst>
        <pc:spChg chg="mod">
          <ac:chgData name="Jeff Landgraf" userId="367c8676d18b2324" providerId="LiveId" clId="{3BFDFF7E-5975-4895-A28B-61E35F276932}" dt="2025-05-27T12:08:27.032" v="479" actId="207"/>
          <ac:spMkLst>
            <pc:docMk/>
            <pc:sldMk cId="603483279" sldId="561"/>
            <ac:spMk id="4" creationId="{1EDC5388-13AB-9B90-385A-7F52A0E93253}"/>
          </ac:spMkLst>
        </pc:spChg>
      </pc:sldChg>
      <pc:sldChg chg="delSp mod">
        <pc:chgData name="Jeff Landgraf" userId="367c8676d18b2324" providerId="LiveId" clId="{3BFDFF7E-5975-4895-A28B-61E35F276932}" dt="2025-05-27T19:04:55.620" v="2628" actId="478"/>
        <pc:sldMkLst>
          <pc:docMk/>
          <pc:sldMk cId="983352685" sldId="562"/>
        </pc:sldMkLst>
      </pc:sldChg>
      <pc:sldChg chg="delSp mod">
        <pc:chgData name="Jeff Landgraf" userId="367c8676d18b2324" providerId="LiveId" clId="{3BFDFF7E-5975-4895-A28B-61E35F276932}" dt="2025-05-27T19:04:57.464" v="2629" actId="478"/>
        <pc:sldMkLst>
          <pc:docMk/>
          <pc:sldMk cId="1882245194" sldId="563"/>
        </pc:sldMkLst>
      </pc:sldChg>
      <pc:sldChg chg="delSp modSp mod">
        <pc:chgData name="Jeff Landgraf" userId="367c8676d18b2324" providerId="LiveId" clId="{3BFDFF7E-5975-4895-A28B-61E35F276932}" dt="2025-05-27T19:07:21.135" v="2792" actId="20577"/>
        <pc:sldMkLst>
          <pc:docMk/>
          <pc:sldMk cId="955320100" sldId="671"/>
        </pc:sldMkLst>
        <pc:spChg chg="mod">
          <ac:chgData name="Jeff Landgraf" userId="367c8676d18b2324" providerId="LiveId" clId="{3BFDFF7E-5975-4895-A28B-61E35F276932}" dt="2025-05-27T19:07:21.135" v="2792" actId="20577"/>
          <ac:spMkLst>
            <pc:docMk/>
            <pc:sldMk cId="955320100" sldId="671"/>
            <ac:spMk id="4" creationId="{069E443B-9469-3F4C-ECDD-998A8FD29F6D}"/>
          </ac:spMkLst>
        </pc:spChg>
      </pc:sldChg>
      <pc:sldChg chg="delSp mod">
        <pc:chgData name="Jeff Landgraf" userId="367c8676d18b2324" providerId="LiveId" clId="{3BFDFF7E-5975-4895-A28B-61E35F276932}" dt="2025-05-27T19:04:25.830" v="2618" actId="478"/>
        <pc:sldMkLst>
          <pc:docMk/>
          <pc:sldMk cId="2130677549" sldId="675"/>
        </pc:sldMkLst>
      </pc:sldChg>
      <pc:sldChg chg="delSp modSp mod ord">
        <pc:chgData name="Jeff Landgraf" userId="367c8676d18b2324" providerId="LiveId" clId="{3BFDFF7E-5975-4895-A28B-61E35F276932}" dt="2025-05-27T19:04:12.016" v="2612" actId="478"/>
        <pc:sldMkLst>
          <pc:docMk/>
          <pc:sldMk cId="3680068539" sldId="676"/>
        </pc:sldMkLst>
        <pc:spChg chg="mod">
          <ac:chgData name="Jeff Landgraf" userId="367c8676d18b2324" providerId="LiveId" clId="{3BFDFF7E-5975-4895-A28B-61E35F276932}" dt="2025-05-27T17:53:48.842" v="657" actId="14100"/>
          <ac:spMkLst>
            <pc:docMk/>
            <pc:sldMk cId="3680068539" sldId="676"/>
            <ac:spMk id="8" creationId="{E2F54712-B86B-7392-4C6B-1970C67C45E0}"/>
          </ac:spMkLst>
        </pc:spChg>
      </pc:sldChg>
      <pc:sldChg chg="delSp modSp mod">
        <pc:chgData name="Jeff Landgraf" userId="367c8676d18b2324" providerId="LiveId" clId="{3BFDFF7E-5975-4895-A28B-61E35F276932}" dt="2025-05-29T16:35:52.525" v="3939" actId="20577"/>
        <pc:sldMkLst>
          <pc:docMk/>
          <pc:sldMk cId="2269086725" sldId="677"/>
        </pc:sldMkLst>
        <pc:spChg chg="mod">
          <ac:chgData name="Jeff Landgraf" userId="367c8676d18b2324" providerId="LiveId" clId="{3BFDFF7E-5975-4895-A28B-61E35F276932}" dt="2025-05-27T19:21:13.551" v="3538" actId="1076"/>
          <ac:spMkLst>
            <pc:docMk/>
            <pc:sldMk cId="2269086725" sldId="677"/>
            <ac:spMk id="5" creationId="{A069874D-F93D-0089-C3C4-88FF368739D2}"/>
          </ac:spMkLst>
        </pc:spChg>
        <pc:spChg chg="mod">
          <ac:chgData name="Jeff Landgraf" userId="367c8676d18b2324" providerId="LiveId" clId="{3BFDFF7E-5975-4895-A28B-61E35F276932}" dt="2025-05-27T19:22:18.674" v="3542" actId="255"/>
          <ac:spMkLst>
            <pc:docMk/>
            <pc:sldMk cId="2269086725" sldId="677"/>
            <ac:spMk id="6" creationId="{23F27EA6-7253-80D8-8864-A7734FB4E720}"/>
          </ac:spMkLst>
        </pc:spChg>
        <pc:spChg chg="mod">
          <ac:chgData name="Jeff Landgraf" userId="367c8676d18b2324" providerId="LiveId" clId="{3BFDFF7E-5975-4895-A28B-61E35F276932}" dt="2025-05-29T16:35:52.525" v="3939" actId="20577"/>
          <ac:spMkLst>
            <pc:docMk/>
            <pc:sldMk cId="2269086725" sldId="677"/>
            <ac:spMk id="7" creationId="{BBAEBC7B-489D-2453-5717-76314F1504E4}"/>
          </ac:spMkLst>
        </pc:spChg>
        <pc:spChg chg="mod">
          <ac:chgData name="Jeff Landgraf" userId="367c8676d18b2324" providerId="LiveId" clId="{3BFDFF7E-5975-4895-A28B-61E35F276932}" dt="2025-05-27T19:21:08.930" v="3537" actId="1076"/>
          <ac:spMkLst>
            <pc:docMk/>
            <pc:sldMk cId="2269086725" sldId="677"/>
            <ac:spMk id="8" creationId="{BBE2AF03-B0AA-065A-62E0-9875BD116579}"/>
          </ac:spMkLst>
        </pc:spChg>
      </pc:sldChg>
      <pc:sldChg chg="delSp modSp mod">
        <pc:chgData name="Jeff Landgraf" userId="367c8676d18b2324" providerId="LiveId" clId="{3BFDFF7E-5975-4895-A28B-61E35F276932}" dt="2025-05-29T16:33:12.970" v="3884" actId="313"/>
        <pc:sldMkLst>
          <pc:docMk/>
          <pc:sldMk cId="2763210989" sldId="678"/>
        </pc:sldMkLst>
        <pc:spChg chg="mod">
          <ac:chgData name="Jeff Landgraf" userId="367c8676d18b2324" providerId="LiveId" clId="{3BFDFF7E-5975-4895-A28B-61E35F276932}" dt="2025-05-29T16:19:31.826" v="3558" actId="20577"/>
          <ac:spMkLst>
            <pc:docMk/>
            <pc:sldMk cId="2763210989" sldId="678"/>
            <ac:spMk id="2" creationId="{CA39029C-BBDD-5E30-F4D3-5DCB42062009}"/>
          </ac:spMkLst>
        </pc:spChg>
        <pc:spChg chg="mod">
          <ac:chgData name="Jeff Landgraf" userId="367c8676d18b2324" providerId="LiveId" clId="{3BFDFF7E-5975-4895-A28B-61E35F276932}" dt="2025-05-29T16:32:58.073" v="3882" actId="1076"/>
          <ac:spMkLst>
            <pc:docMk/>
            <pc:sldMk cId="2763210989" sldId="678"/>
            <ac:spMk id="6" creationId="{9CA73DA0-688E-C0DC-A3D1-A959C2DE7FAA}"/>
          </ac:spMkLst>
        </pc:spChg>
        <pc:spChg chg="mod">
          <ac:chgData name="Jeff Landgraf" userId="367c8676d18b2324" providerId="LiveId" clId="{3BFDFF7E-5975-4895-A28B-61E35F276932}" dt="2025-05-29T16:27:01.607" v="3662" actId="20577"/>
          <ac:spMkLst>
            <pc:docMk/>
            <pc:sldMk cId="2763210989" sldId="678"/>
            <ac:spMk id="8" creationId="{88E45E56-13EC-DCBB-784A-67A48EEDF8BA}"/>
          </ac:spMkLst>
        </pc:spChg>
        <pc:spChg chg="del">
          <ac:chgData name="Jeff Landgraf" userId="367c8676d18b2324" providerId="LiveId" clId="{3BFDFF7E-5975-4895-A28B-61E35F276932}" dt="2025-05-29T16:24:07.544" v="3597" actId="478"/>
          <ac:spMkLst>
            <pc:docMk/>
            <pc:sldMk cId="2763210989" sldId="678"/>
            <ac:spMk id="9" creationId="{67ED692E-568F-69B5-93F0-FAF578D05036}"/>
          </ac:spMkLst>
        </pc:spChg>
        <pc:spChg chg="mod">
          <ac:chgData name="Jeff Landgraf" userId="367c8676d18b2324" providerId="LiveId" clId="{3BFDFF7E-5975-4895-A28B-61E35F276932}" dt="2025-05-29T16:26:10.352" v="3628" actId="20577"/>
          <ac:spMkLst>
            <pc:docMk/>
            <pc:sldMk cId="2763210989" sldId="678"/>
            <ac:spMk id="10" creationId="{8AB96C7F-B299-1EF1-F114-67D69B3817DE}"/>
          </ac:spMkLst>
        </pc:spChg>
        <pc:spChg chg="mod">
          <ac:chgData name="Jeff Landgraf" userId="367c8676d18b2324" providerId="LiveId" clId="{3BFDFF7E-5975-4895-A28B-61E35F276932}" dt="2025-05-29T16:26:55.166" v="3661" actId="20577"/>
          <ac:spMkLst>
            <pc:docMk/>
            <pc:sldMk cId="2763210989" sldId="678"/>
            <ac:spMk id="11" creationId="{3601F37F-E8C7-F17C-5DCB-D14CE41A3FD5}"/>
          </ac:spMkLst>
        </pc:spChg>
        <pc:spChg chg="mod">
          <ac:chgData name="Jeff Landgraf" userId="367c8676d18b2324" providerId="LiveId" clId="{3BFDFF7E-5975-4895-A28B-61E35F276932}" dt="2025-05-29T16:26:45.877" v="3660" actId="20577"/>
          <ac:spMkLst>
            <pc:docMk/>
            <pc:sldMk cId="2763210989" sldId="678"/>
            <ac:spMk id="12" creationId="{7F3C8238-D2D1-C36A-14C8-B0C080D12A2F}"/>
          </ac:spMkLst>
        </pc:spChg>
        <pc:spChg chg="mod">
          <ac:chgData name="Jeff Landgraf" userId="367c8676d18b2324" providerId="LiveId" clId="{3BFDFF7E-5975-4895-A28B-61E35F276932}" dt="2025-05-29T16:27:47.059" v="3682" actId="20577"/>
          <ac:spMkLst>
            <pc:docMk/>
            <pc:sldMk cId="2763210989" sldId="678"/>
            <ac:spMk id="13" creationId="{F3D3ECDF-9DB0-E52A-D631-5CB0510B0AAF}"/>
          </ac:spMkLst>
        </pc:spChg>
        <pc:spChg chg="mod">
          <ac:chgData name="Jeff Landgraf" userId="367c8676d18b2324" providerId="LiveId" clId="{3BFDFF7E-5975-4895-A28B-61E35F276932}" dt="2025-05-29T16:32:40.044" v="3878" actId="1076"/>
          <ac:spMkLst>
            <pc:docMk/>
            <pc:sldMk cId="2763210989" sldId="678"/>
            <ac:spMk id="14" creationId="{C0A7B39B-3799-E23D-0EFF-1E367506C26E}"/>
          </ac:spMkLst>
        </pc:spChg>
        <pc:spChg chg="mod">
          <ac:chgData name="Jeff Landgraf" userId="367c8676d18b2324" providerId="LiveId" clId="{3BFDFF7E-5975-4895-A28B-61E35F276932}" dt="2025-05-29T16:27:58.758" v="3692" actId="20577"/>
          <ac:spMkLst>
            <pc:docMk/>
            <pc:sldMk cId="2763210989" sldId="678"/>
            <ac:spMk id="15" creationId="{E841D750-2B7B-F0D9-53AD-0F1E9DD37B93}"/>
          </ac:spMkLst>
        </pc:spChg>
        <pc:spChg chg="mod">
          <ac:chgData name="Jeff Landgraf" userId="367c8676d18b2324" providerId="LiveId" clId="{3BFDFF7E-5975-4895-A28B-61E35F276932}" dt="2025-05-29T16:28:06.161" v="3702" actId="20577"/>
          <ac:spMkLst>
            <pc:docMk/>
            <pc:sldMk cId="2763210989" sldId="678"/>
            <ac:spMk id="16" creationId="{01A98104-082E-512D-B73B-D2CA72FA6E48}"/>
          </ac:spMkLst>
        </pc:spChg>
        <pc:spChg chg="mod">
          <ac:chgData name="Jeff Landgraf" userId="367c8676d18b2324" providerId="LiveId" clId="{3BFDFF7E-5975-4895-A28B-61E35F276932}" dt="2025-05-29T16:28:27.981" v="3718" actId="6549"/>
          <ac:spMkLst>
            <pc:docMk/>
            <pc:sldMk cId="2763210989" sldId="678"/>
            <ac:spMk id="17" creationId="{23392B7A-3A5E-85FC-247F-234343652EE8}"/>
          </ac:spMkLst>
        </pc:spChg>
        <pc:spChg chg="mod">
          <ac:chgData name="Jeff Landgraf" userId="367c8676d18b2324" providerId="LiveId" clId="{3BFDFF7E-5975-4895-A28B-61E35F276932}" dt="2025-05-29T16:28:59.288" v="3753" actId="20577"/>
          <ac:spMkLst>
            <pc:docMk/>
            <pc:sldMk cId="2763210989" sldId="678"/>
            <ac:spMk id="18" creationId="{8DE629D6-6B09-7F35-70C5-67C47E5F67C8}"/>
          </ac:spMkLst>
        </pc:spChg>
        <pc:spChg chg="mod">
          <ac:chgData name="Jeff Landgraf" userId="367c8676d18b2324" providerId="LiveId" clId="{3BFDFF7E-5975-4895-A28B-61E35F276932}" dt="2025-05-29T16:33:12.970" v="3884" actId="313"/>
          <ac:spMkLst>
            <pc:docMk/>
            <pc:sldMk cId="2763210989" sldId="678"/>
            <ac:spMk id="19" creationId="{4D354D09-6E13-D715-930B-4A8FAA0424B9}"/>
          </ac:spMkLst>
        </pc:spChg>
        <pc:spChg chg="mod">
          <ac:chgData name="Jeff Landgraf" userId="367c8676d18b2324" providerId="LiveId" clId="{3BFDFF7E-5975-4895-A28B-61E35F276932}" dt="2025-05-29T16:32:38.875" v="3876" actId="1076"/>
          <ac:spMkLst>
            <pc:docMk/>
            <pc:sldMk cId="2763210989" sldId="678"/>
            <ac:spMk id="20" creationId="{0D0A3FF1-EA2B-2F74-5972-9D8DB47EC2FC}"/>
          </ac:spMkLst>
        </pc:spChg>
        <pc:spChg chg="del">
          <ac:chgData name="Jeff Landgraf" userId="367c8676d18b2324" providerId="LiveId" clId="{3BFDFF7E-5975-4895-A28B-61E35F276932}" dt="2025-05-29T16:30:20.240" v="3861" actId="478"/>
          <ac:spMkLst>
            <pc:docMk/>
            <pc:sldMk cId="2763210989" sldId="678"/>
            <ac:spMk id="21" creationId="{155C8E89-71DB-FED7-D81C-118AB23F811F}"/>
          </ac:spMkLst>
        </pc:spChg>
        <pc:spChg chg="del">
          <ac:chgData name="Jeff Landgraf" userId="367c8676d18b2324" providerId="LiveId" clId="{3BFDFF7E-5975-4895-A28B-61E35F276932}" dt="2025-05-29T16:25:20.650" v="3599" actId="478"/>
          <ac:spMkLst>
            <pc:docMk/>
            <pc:sldMk cId="2763210989" sldId="678"/>
            <ac:spMk id="25" creationId="{B58463C0-A736-B0D5-137E-3EA087AC330C}"/>
          </ac:spMkLst>
        </pc:spChg>
        <pc:grpChg chg="mod">
          <ac:chgData name="Jeff Landgraf" userId="367c8676d18b2324" providerId="LiveId" clId="{3BFDFF7E-5975-4895-A28B-61E35F276932}" dt="2025-05-29T16:33:05.741" v="3883" actId="1076"/>
          <ac:grpSpMkLst>
            <pc:docMk/>
            <pc:sldMk cId="2763210989" sldId="678"/>
            <ac:grpSpMk id="5" creationId="{8DABF1D0-E949-DADC-FD5B-11B39ED87605}"/>
          </ac:grpSpMkLst>
        </pc:grpChg>
        <pc:graphicFrameChg chg="mod modGraphic">
          <ac:chgData name="Jeff Landgraf" userId="367c8676d18b2324" providerId="LiveId" clId="{3BFDFF7E-5975-4895-A28B-61E35F276932}" dt="2025-05-29T16:31:08.696" v="3867" actId="14100"/>
          <ac:graphicFrameMkLst>
            <pc:docMk/>
            <pc:sldMk cId="2763210989" sldId="678"/>
            <ac:graphicFrameMk id="22" creationId="{B78680E2-ABEA-F00A-F56A-F4A93B9BAA04}"/>
          </ac:graphicFrameMkLst>
        </pc:graphicFrameChg>
        <pc:graphicFrameChg chg="mod modGraphic">
          <ac:chgData name="Jeff Landgraf" userId="367c8676d18b2324" providerId="LiveId" clId="{3BFDFF7E-5975-4895-A28B-61E35F276932}" dt="2025-05-29T16:31:00.530" v="3865" actId="14100"/>
          <ac:graphicFrameMkLst>
            <pc:docMk/>
            <pc:sldMk cId="2763210989" sldId="678"/>
            <ac:graphicFrameMk id="23" creationId="{4D1025D1-EC4C-F8F3-3649-5A6E76D15DC6}"/>
          </ac:graphicFrameMkLst>
        </pc:graphicFrameChg>
        <pc:graphicFrameChg chg="mod modGraphic">
          <ac:chgData name="Jeff Landgraf" userId="367c8676d18b2324" providerId="LiveId" clId="{3BFDFF7E-5975-4895-A28B-61E35F276932}" dt="2025-05-29T16:31:04.888" v="3866" actId="14100"/>
          <ac:graphicFrameMkLst>
            <pc:docMk/>
            <pc:sldMk cId="2763210989" sldId="678"/>
            <ac:graphicFrameMk id="24" creationId="{815C6AE8-828E-B9A7-57C4-CF3F30FE8BD5}"/>
          </ac:graphicFrameMkLst>
        </pc:graphicFrameChg>
      </pc:sldChg>
      <pc:sldChg chg="delSp mod">
        <pc:chgData name="Jeff Landgraf" userId="367c8676d18b2324" providerId="LiveId" clId="{3BFDFF7E-5975-4895-A28B-61E35F276932}" dt="2025-05-27T19:04:02.700" v="2607" actId="478"/>
        <pc:sldMkLst>
          <pc:docMk/>
          <pc:sldMk cId="1575973683" sldId="679"/>
        </pc:sldMkLst>
      </pc:sldChg>
      <pc:sldChg chg="delSp mod">
        <pc:chgData name="Jeff Landgraf" userId="367c8676d18b2324" providerId="LiveId" clId="{3BFDFF7E-5975-4895-A28B-61E35F276932}" dt="2025-05-27T19:04:38.655" v="2622" actId="478"/>
        <pc:sldMkLst>
          <pc:docMk/>
          <pc:sldMk cId="3441088780" sldId="681"/>
        </pc:sldMkLst>
      </pc:sldChg>
      <pc:sldChg chg="delSp mod">
        <pc:chgData name="Jeff Landgraf" userId="367c8676d18b2324" providerId="LiveId" clId="{3BFDFF7E-5975-4895-A28B-61E35F276932}" dt="2025-05-27T19:04:47.160" v="2625" actId="478"/>
        <pc:sldMkLst>
          <pc:docMk/>
          <pc:sldMk cId="478172100" sldId="682"/>
        </pc:sldMkLst>
      </pc:sldChg>
      <pc:sldChg chg="delSp modSp mod">
        <pc:chgData name="Jeff Landgraf" userId="367c8676d18b2324" providerId="LiveId" clId="{3BFDFF7E-5975-4895-A28B-61E35F276932}" dt="2025-05-27T19:04:17.842" v="2615" actId="478"/>
        <pc:sldMkLst>
          <pc:docMk/>
          <pc:sldMk cId="2402151075" sldId="4046"/>
        </pc:sldMkLst>
        <pc:spChg chg="mod">
          <ac:chgData name="Jeff Landgraf" userId="367c8676d18b2324" providerId="LiveId" clId="{3BFDFF7E-5975-4895-A28B-61E35F276932}" dt="2025-05-27T11:53:34.745" v="1" actId="20577"/>
          <ac:spMkLst>
            <pc:docMk/>
            <pc:sldMk cId="2402151075" sldId="4046"/>
            <ac:spMk id="2" creationId="{10930998-933D-FBAA-A2AF-40C4825F6804}"/>
          </ac:spMkLst>
        </pc:spChg>
      </pc:sldChg>
      <pc:sldChg chg="delSp modSp mod">
        <pc:chgData name="Jeff Landgraf" userId="367c8676d18b2324" providerId="LiveId" clId="{3BFDFF7E-5975-4895-A28B-61E35F276932}" dt="2025-05-27T19:04:15.819" v="2614" actId="478"/>
        <pc:sldMkLst>
          <pc:docMk/>
          <pc:sldMk cId="1680727415" sldId="4047"/>
        </pc:sldMkLst>
        <pc:spChg chg="mod">
          <ac:chgData name="Jeff Landgraf" userId="367c8676d18b2324" providerId="LiveId" clId="{3BFDFF7E-5975-4895-A28B-61E35F276932}" dt="2025-05-27T11:53:53.745" v="19" actId="20577"/>
          <ac:spMkLst>
            <pc:docMk/>
            <pc:sldMk cId="1680727415" sldId="4047"/>
            <ac:spMk id="2" creationId="{A664B24A-11E8-0BAA-12DF-B610FB315E8D}"/>
          </ac:spMkLst>
        </pc:spChg>
      </pc:sldChg>
      <pc:sldChg chg="delSp modSp mod">
        <pc:chgData name="Jeff Landgraf" userId="367c8676d18b2324" providerId="LiveId" clId="{3BFDFF7E-5975-4895-A28B-61E35F276932}" dt="2025-05-27T19:03:49.385" v="2605" actId="478"/>
        <pc:sldMkLst>
          <pc:docMk/>
          <pc:sldMk cId="2827276038" sldId="4049"/>
        </pc:sldMkLst>
        <pc:spChg chg="mod">
          <ac:chgData name="Jeff Landgraf" userId="367c8676d18b2324" providerId="LiveId" clId="{3BFDFF7E-5975-4895-A28B-61E35F276932}" dt="2025-05-27T19:02:18.140" v="2604" actId="20577"/>
          <ac:spMkLst>
            <pc:docMk/>
            <pc:sldMk cId="2827276038" sldId="4049"/>
            <ac:spMk id="3" creationId="{FCE7BAB9-7139-209B-1985-D7EE5BDE6030}"/>
          </ac:spMkLst>
        </pc:spChg>
        <pc:graphicFrameChg chg="modGraphic">
          <ac:chgData name="Jeff Landgraf" userId="367c8676d18b2324" providerId="LiveId" clId="{3BFDFF7E-5975-4895-A28B-61E35F276932}" dt="2025-05-27T19:00:57.117" v="2560" actId="20577"/>
          <ac:graphicFrameMkLst>
            <pc:docMk/>
            <pc:sldMk cId="2827276038" sldId="4049"/>
            <ac:graphicFrameMk id="4" creationId="{A1C64503-504F-88D3-957B-BDAB6ED984C4}"/>
          </ac:graphicFrameMkLst>
        </pc:graphicFrameChg>
      </pc:sldChg>
      <pc:sldChg chg="delSp modSp mod">
        <pc:chgData name="Jeff Landgraf" userId="367c8676d18b2324" providerId="LiveId" clId="{3BFDFF7E-5975-4895-A28B-61E35F276932}" dt="2025-05-27T19:06:24.543" v="2732" actId="20577"/>
        <pc:sldMkLst>
          <pc:docMk/>
          <pc:sldMk cId="4159858359" sldId="4051"/>
        </pc:sldMkLst>
        <pc:spChg chg="mod">
          <ac:chgData name="Jeff Landgraf" userId="367c8676d18b2324" providerId="LiveId" clId="{3BFDFF7E-5975-4895-A28B-61E35F276932}" dt="2025-05-27T11:53:40.241" v="2" actId="20577"/>
          <ac:spMkLst>
            <pc:docMk/>
            <pc:sldMk cId="4159858359" sldId="4051"/>
            <ac:spMk id="2" creationId="{A10C7664-973A-F361-6AF5-4D2121237F91}"/>
          </ac:spMkLst>
        </pc:spChg>
        <pc:spChg chg="mod">
          <ac:chgData name="Jeff Landgraf" userId="367c8676d18b2324" providerId="LiveId" clId="{3BFDFF7E-5975-4895-A28B-61E35F276932}" dt="2025-05-27T19:06:24.543" v="2732" actId="20577"/>
          <ac:spMkLst>
            <pc:docMk/>
            <pc:sldMk cId="4159858359" sldId="4051"/>
            <ac:spMk id="25" creationId="{3D072230-3EC7-C1E4-7ED1-1CFF35EB746D}"/>
          </ac:spMkLst>
        </pc:spChg>
      </pc:sldChg>
      <pc:sldChg chg="addSp modSp add del mod">
        <pc:chgData name="Jeff Landgraf" userId="367c8676d18b2324" providerId="LiveId" clId="{3BFDFF7E-5975-4895-A28B-61E35F276932}" dt="2025-05-27T18:03:01.882" v="843" actId="47"/>
        <pc:sldMkLst>
          <pc:docMk/>
          <pc:sldMk cId="155284054" sldId="4053"/>
        </pc:sldMkLst>
      </pc:sldChg>
      <pc:sldChg chg="addSp delSp modSp add mod">
        <pc:chgData name="Jeff Landgraf" userId="367c8676d18b2324" providerId="LiveId" clId="{3BFDFF7E-5975-4895-A28B-61E35F276932}" dt="2025-05-29T16:35:12.286" v="3909" actId="6549"/>
        <pc:sldMkLst>
          <pc:docMk/>
          <pc:sldMk cId="380262584" sldId="4053"/>
        </pc:sldMkLst>
        <pc:spChg chg="add mod">
          <ac:chgData name="Jeff Landgraf" userId="367c8676d18b2324" providerId="LiveId" clId="{3BFDFF7E-5975-4895-A28B-61E35F276932}" dt="2025-05-29T16:35:12.286" v="3909" actId="6549"/>
          <ac:spMkLst>
            <pc:docMk/>
            <pc:sldMk cId="380262584" sldId="4053"/>
            <ac:spMk id="3" creationId="{8E543266-D2E8-E505-57F4-95A650B3F519}"/>
          </ac:spMkLst>
        </pc:spChg>
        <pc:spChg chg="add mod">
          <ac:chgData name="Jeff Landgraf" userId="367c8676d18b2324" providerId="LiveId" clId="{3BFDFF7E-5975-4895-A28B-61E35F276932}" dt="2025-05-27T18:47:22.704" v="2410" actId="1076"/>
          <ac:spMkLst>
            <pc:docMk/>
            <pc:sldMk cId="380262584" sldId="4053"/>
            <ac:spMk id="7" creationId="{17781C9A-4F6D-5616-6A8E-32B3D2CF1E90}"/>
          </ac:spMkLst>
        </pc:spChg>
        <pc:spChg chg="add mod">
          <ac:chgData name="Jeff Landgraf" userId="367c8676d18b2324" providerId="LiveId" clId="{3BFDFF7E-5975-4895-A28B-61E35F276932}" dt="2025-05-27T18:47:07.351" v="2406" actId="688"/>
          <ac:spMkLst>
            <pc:docMk/>
            <pc:sldMk cId="380262584" sldId="4053"/>
            <ac:spMk id="26" creationId="{7DA238F4-69F6-DEDD-4329-3C839766E5C9}"/>
          </ac:spMkLst>
        </pc:spChg>
        <pc:spChg chg="add mod">
          <ac:chgData name="Jeff Landgraf" userId="367c8676d18b2324" providerId="LiveId" clId="{3BFDFF7E-5975-4895-A28B-61E35F276932}" dt="2025-05-27T18:48:48.198" v="2462" actId="688"/>
          <ac:spMkLst>
            <pc:docMk/>
            <pc:sldMk cId="380262584" sldId="4053"/>
            <ac:spMk id="27" creationId="{C6788D3B-050D-F792-2BC4-B21F425ACD6E}"/>
          </ac:spMkLst>
        </pc:spChg>
        <pc:spChg chg="add mod">
          <ac:chgData name="Jeff Landgraf" userId="367c8676d18b2324" providerId="LiveId" clId="{3BFDFF7E-5975-4895-A28B-61E35F276932}" dt="2025-05-27T18:47:16.931" v="2409" actId="1076"/>
          <ac:spMkLst>
            <pc:docMk/>
            <pc:sldMk cId="380262584" sldId="4053"/>
            <ac:spMk id="28" creationId="{C4DB80F9-C8FA-E732-F5F3-A12C61D21547}"/>
          </ac:spMkLst>
        </pc:spChg>
        <pc:spChg chg="add mod">
          <ac:chgData name="Jeff Landgraf" userId="367c8676d18b2324" providerId="LiveId" clId="{3BFDFF7E-5975-4895-A28B-61E35F276932}" dt="2025-05-27T18:46:48.091" v="2403" actId="688"/>
          <ac:spMkLst>
            <pc:docMk/>
            <pc:sldMk cId="380262584" sldId="4053"/>
            <ac:spMk id="29" creationId="{BC83EC52-6356-A8A9-4F25-729E084D7260}"/>
          </ac:spMkLst>
        </pc:spChg>
      </pc:sldChg>
      <pc:sldChg chg="modSp add mod">
        <pc:chgData name="Jeff Landgraf" userId="367c8676d18b2324" providerId="LiveId" clId="{3BFDFF7E-5975-4895-A28B-61E35F276932}" dt="2025-05-27T19:09:07.670" v="2858" actId="113"/>
        <pc:sldMkLst>
          <pc:docMk/>
          <pc:sldMk cId="3224734608" sldId="4054"/>
        </pc:sldMkLst>
        <pc:spChg chg="mod">
          <ac:chgData name="Jeff Landgraf" userId="367c8676d18b2324" providerId="LiveId" clId="{3BFDFF7E-5975-4895-A28B-61E35F276932}" dt="2025-05-27T19:09:07.670" v="2858" actId="113"/>
          <ac:spMkLst>
            <pc:docMk/>
            <pc:sldMk cId="3224734608" sldId="4054"/>
            <ac:spMk id="4" creationId="{A6220D6A-1C49-5730-3749-E8238E6B1FBE}"/>
          </ac:spMkLst>
        </pc:spChg>
      </pc:sldChg>
      <pc:sldChg chg="modSp add mod ord">
        <pc:chgData name="Jeff Landgraf" userId="367c8676d18b2324" providerId="LiveId" clId="{3BFDFF7E-5975-4895-A28B-61E35F276932}" dt="2025-05-27T19:19:17.431" v="3485" actId="20577"/>
        <pc:sldMkLst>
          <pc:docMk/>
          <pc:sldMk cId="2468774398" sldId="4055"/>
        </pc:sldMkLst>
        <pc:spChg chg="mod">
          <ac:chgData name="Jeff Landgraf" userId="367c8676d18b2324" providerId="LiveId" clId="{3BFDFF7E-5975-4895-A28B-61E35F276932}" dt="2025-05-27T19:09:54.963" v="2900" actId="20577"/>
          <ac:spMkLst>
            <pc:docMk/>
            <pc:sldMk cId="2468774398" sldId="4055"/>
            <ac:spMk id="2" creationId="{D4407A5F-1F39-FA45-7E68-5104F999BEFB}"/>
          </ac:spMkLst>
        </pc:spChg>
        <pc:spChg chg="mod">
          <ac:chgData name="Jeff Landgraf" userId="367c8676d18b2324" providerId="LiveId" clId="{3BFDFF7E-5975-4895-A28B-61E35F276932}" dt="2025-05-27T19:19:17.431" v="3485" actId="20577"/>
          <ac:spMkLst>
            <pc:docMk/>
            <pc:sldMk cId="2468774398" sldId="4055"/>
            <ac:spMk id="4" creationId="{98A93830-170B-0637-B3AC-4DF21C5BC21A}"/>
          </ac:spMkLst>
        </pc:spChg>
      </pc:sldChg>
      <pc:sldChg chg="addSp delSp modSp mod">
        <pc:chgData name="Jeff Landgraf" userId="367c8676d18b2324" providerId="LiveId" clId="{3BFDFF7E-5975-4895-A28B-61E35F276932}" dt="2025-05-29T18:24:42.053" v="3943" actId="1076"/>
        <pc:sldMkLst>
          <pc:docMk/>
          <pc:sldMk cId="2693153810" sldId="4056"/>
        </pc:sldMkLst>
        <pc:spChg chg="add mod">
          <ac:chgData name="Jeff Landgraf" userId="367c8676d18b2324" providerId="LiveId" clId="{3BFDFF7E-5975-4895-A28B-61E35F276932}" dt="2025-05-29T18:24:42.053" v="3943" actId="1076"/>
          <ac:spMkLst>
            <pc:docMk/>
            <pc:sldMk cId="2693153810" sldId="4056"/>
            <ac:spMk id="6" creationId="{FF1AE7AB-72F5-65C3-2827-B1DDD09A334C}"/>
          </ac:spMkLst>
        </pc:spChg>
        <pc:graphicFrameChg chg="add mod">
          <ac:chgData name="Jeff Landgraf" userId="367c8676d18b2324" providerId="LiveId" clId="{3BFDFF7E-5975-4895-A28B-61E35F276932}" dt="2025-05-29T18:24:42.053" v="3943" actId="1076"/>
          <ac:graphicFrameMkLst>
            <pc:docMk/>
            <pc:sldMk cId="2693153810" sldId="4056"/>
            <ac:graphicFrameMk id="4" creationId="{B4CA943F-03A4-8AAC-1586-31A39AB494F4}"/>
          </ac:graphicFrameMkLst>
        </pc:graphicFrameChg>
        <pc:graphicFrameChg chg="del">
          <ac:chgData name="Jeff Landgraf" userId="367c8676d18b2324" providerId="LiveId" clId="{3BFDFF7E-5975-4895-A28B-61E35F276932}" dt="2025-05-29T18:24:12.884" v="3940" actId="478"/>
          <ac:graphicFrameMkLst>
            <pc:docMk/>
            <pc:sldMk cId="2693153810" sldId="4056"/>
            <ac:graphicFrameMk id="5" creationId="{7D25626B-703B-6B68-307A-BFC5923C2666}"/>
          </ac:graphicFrameMkLst>
        </pc:graphicFrameChg>
      </pc:sldChg>
    </pc:docChg>
  </pc:docChgLst>
  <pc:docChgLst>
    <pc:chgData name="Landgraf, Jeffery M." userId="S::jml@bnl.gov::0245d5fe-51c7-4bca-a1a9-4200e07bc318" providerId="AD" clId="Web-{FC513128-5B31-E924-3E1C-A28F4817646E}"/>
    <pc:docChg chg="modSld">
      <pc:chgData name="Landgraf, Jeffery M." userId="S::jml@bnl.gov::0245d5fe-51c7-4bca-a1a9-4200e07bc318" providerId="AD" clId="Web-{FC513128-5B31-E924-3E1C-A28F4817646E}" dt="2024-12-06T18:55:07.430" v="34" actId="1076"/>
      <pc:docMkLst>
        <pc:docMk/>
      </pc:docMkLst>
      <pc:sldChg chg="modSp">
        <pc:chgData name="Landgraf, Jeffery M." userId="S::jml@bnl.gov::0245d5fe-51c7-4bca-a1a9-4200e07bc318" providerId="AD" clId="Web-{FC513128-5B31-E924-3E1C-A28F4817646E}" dt="2024-12-06T18:51:32.432" v="24" actId="20577"/>
        <pc:sldMkLst>
          <pc:docMk/>
          <pc:sldMk cId="3312627872" sldId="262"/>
        </pc:sldMkLst>
      </pc:sldChg>
      <pc:sldChg chg="modSp">
        <pc:chgData name="Landgraf, Jeffery M." userId="S::jml@bnl.gov::0245d5fe-51c7-4bca-a1a9-4200e07bc318" providerId="AD" clId="Web-{FC513128-5B31-E924-3E1C-A28F4817646E}" dt="2024-12-06T18:48:44.339" v="9" actId="20577"/>
        <pc:sldMkLst>
          <pc:docMk/>
          <pc:sldMk cId="1773559579" sldId="529"/>
        </pc:sldMkLst>
      </pc:sldChg>
      <pc:sldChg chg="modSp">
        <pc:chgData name="Landgraf, Jeffery M." userId="S::jml@bnl.gov::0245d5fe-51c7-4bca-a1a9-4200e07bc318" providerId="AD" clId="Web-{FC513128-5B31-E924-3E1C-A28F4817646E}" dt="2024-12-06T18:48:56.839" v="10" actId="20577"/>
        <pc:sldMkLst>
          <pc:docMk/>
          <pc:sldMk cId="619698293" sldId="530"/>
        </pc:sldMkLst>
      </pc:sldChg>
      <pc:sldChg chg="modSp">
        <pc:chgData name="Landgraf, Jeffery M." userId="S::jml@bnl.gov::0245d5fe-51c7-4bca-a1a9-4200e07bc318" providerId="AD" clId="Web-{FC513128-5B31-E924-3E1C-A28F4817646E}" dt="2024-12-06T18:53:49.931" v="26" actId="20577"/>
        <pc:sldMkLst>
          <pc:docMk/>
          <pc:sldMk cId="869104135" sldId="538"/>
        </pc:sldMkLst>
      </pc:sldChg>
      <pc:sldChg chg="modSp">
        <pc:chgData name="Landgraf, Jeffery M." userId="S::jml@bnl.gov::0245d5fe-51c7-4bca-a1a9-4200e07bc318" providerId="AD" clId="Web-{FC513128-5B31-E924-3E1C-A28F4817646E}" dt="2024-12-06T18:49:05.276" v="11" actId="20577"/>
        <pc:sldMkLst>
          <pc:docMk/>
          <pc:sldMk cId="152865787" sldId="548"/>
        </pc:sldMkLst>
      </pc:sldChg>
      <pc:sldChg chg="delSp modSp">
        <pc:chgData name="Landgraf, Jeffery M." userId="S::jml@bnl.gov::0245d5fe-51c7-4bca-a1a9-4200e07bc318" providerId="AD" clId="Web-{FC513128-5B31-E924-3E1C-A28F4817646E}" dt="2024-12-06T18:55:07.430" v="34" actId="1076"/>
        <pc:sldMkLst>
          <pc:docMk/>
          <pc:sldMk cId="3757004030" sldId="549"/>
        </pc:sldMkLst>
      </pc:sldChg>
      <pc:sldChg chg="modSp">
        <pc:chgData name="Landgraf, Jeffery M." userId="S::jml@bnl.gov::0245d5fe-51c7-4bca-a1a9-4200e07bc318" providerId="AD" clId="Web-{FC513128-5B31-E924-3E1C-A28F4817646E}" dt="2024-12-06T18:49:21.604" v="14" actId="20577"/>
        <pc:sldMkLst>
          <pc:docMk/>
          <pc:sldMk cId="3457557668" sldId="552"/>
        </pc:sldMkLst>
      </pc:sldChg>
      <pc:sldChg chg="modSp">
        <pc:chgData name="Landgraf, Jeffery M." userId="S::jml@bnl.gov::0245d5fe-51c7-4bca-a1a9-4200e07bc318" providerId="AD" clId="Web-{FC513128-5B31-E924-3E1C-A28F4817646E}" dt="2024-12-06T18:49:28.136" v="15" actId="20577"/>
        <pc:sldMkLst>
          <pc:docMk/>
          <pc:sldMk cId="2010783599" sldId="553"/>
        </pc:sldMkLst>
      </pc:sldChg>
      <pc:sldChg chg="modSp">
        <pc:chgData name="Landgraf, Jeffery M." userId="S::jml@bnl.gov::0245d5fe-51c7-4bca-a1a9-4200e07bc318" providerId="AD" clId="Web-{FC513128-5B31-E924-3E1C-A28F4817646E}" dt="2024-12-06T18:51:17.244" v="23" actId="20577"/>
        <pc:sldMkLst>
          <pc:docMk/>
          <pc:sldMk cId="983352685" sldId="562"/>
        </pc:sldMkLst>
      </pc:sldChg>
      <pc:sldChg chg="modSp">
        <pc:chgData name="Landgraf, Jeffery M." userId="S::jml@bnl.gov::0245d5fe-51c7-4bca-a1a9-4200e07bc318" providerId="AD" clId="Web-{FC513128-5B31-E924-3E1C-A28F4817646E}" dt="2024-12-06T18:53:13.728" v="25" actId="20577"/>
        <pc:sldMkLst>
          <pc:docMk/>
          <pc:sldMk cId="1882245194" sldId="563"/>
        </pc:sldMkLst>
      </pc:sldChg>
      <pc:sldChg chg="modSp">
        <pc:chgData name="Landgraf, Jeffery M." userId="S::jml@bnl.gov::0245d5fe-51c7-4bca-a1a9-4200e07bc318" providerId="AD" clId="Web-{FC513128-5B31-E924-3E1C-A28F4817646E}" dt="2024-12-06T18:49:36.292" v="16" actId="20577"/>
        <pc:sldMkLst>
          <pc:docMk/>
          <pc:sldMk cId="490011437" sldId="674"/>
        </pc:sldMkLst>
      </pc:sldChg>
      <pc:sldChg chg="modSp">
        <pc:chgData name="Landgraf, Jeffery M." userId="S::jml@bnl.gov::0245d5fe-51c7-4bca-a1a9-4200e07bc318" providerId="AD" clId="Web-{FC513128-5B31-E924-3E1C-A28F4817646E}" dt="2024-12-06T18:49:54.260" v="18" actId="20577"/>
        <pc:sldMkLst>
          <pc:docMk/>
          <pc:sldMk cId="2130677549" sldId="675"/>
        </pc:sldMkLst>
      </pc:sldChg>
      <pc:sldChg chg="modSp">
        <pc:chgData name="Landgraf, Jeffery M." userId="S::jml@bnl.gov::0245d5fe-51c7-4bca-a1a9-4200e07bc318" providerId="AD" clId="Web-{FC513128-5B31-E924-3E1C-A28F4817646E}" dt="2024-12-06T18:49:46.682" v="17" actId="20577"/>
        <pc:sldMkLst>
          <pc:docMk/>
          <pc:sldMk cId="3680068539" sldId="676"/>
        </pc:sldMkLst>
      </pc:sldChg>
      <pc:sldChg chg="modSp">
        <pc:chgData name="Landgraf, Jeffery M." userId="S::jml@bnl.gov::0245d5fe-51c7-4bca-a1a9-4200e07bc318" providerId="AD" clId="Web-{FC513128-5B31-E924-3E1C-A28F4817646E}" dt="2024-12-06T18:50:05.620" v="20" actId="20577"/>
        <pc:sldMkLst>
          <pc:docMk/>
          <pc:sldMk cId="2269086725" sldId="677"/>
        </pc:sldMkLst>
      </pc:sldChg>
      <pc:sldChg chg="modSp">
        <pc:chgData name="Landgraf, Jeffery M." userId="S::jml@bnl.gov::0245d5fe-51c7-4bca-a1a9-4200e07bc318" providerId="AD" clId="Web-{FC513128-5B31-E924-3E1C-A28F4817646E}" dt="2024-12-06T18:48:23.402" v="7" actId="20577"/>
        <pc:sldMkLst>
          <pc:docMk/>
          <pc:sldMk cId="2763210989" sldId="678"/>
        </pc:sldMkLst>
      </pc:sldChg>
      <pc:sldChg chg="modSp">
        <pc:chgData name="Landgraf, Jeffery M." userId="S::jml@bnl.gov::0245d5fe-51c7-4bca-a1a9-4200e07bc318" providerId="AD" clId="Web-{FC513128-5B31-E924-3E1C-A28F4817646E}" dt="2024-12-06T18:48:38.261" v="8" actId="20577"/>
        <pc:sldMkLst>
          <pc:docMk/>
          <pc:sldMk cId="1575973683" sldId="679"/>
        </pc:sldMkLst>
      </pc:sldChg>
    </pc:docChg>
  </pc:docChgLst>
  <pc:docChgLst>
    <pc:chgData name="Hoffman, Caitlin" userId="S::hoffman@bnl.gov::4c15c45c-e0dc-4714-8ed8-076ca4a481a0" providerId="AD" clId="Web-{A281867B-7564-3CF3-62CB-E987922114FD}"/>
    <pc:docChg chg="modSld">
      <pc:chgData name="Hoffman, Caitlin" userId="S::hoffman@bnl.gov::4c15c45c-e0dc-4714-8ed8-076ca4a481a0" providerId="AD" clId="Web-{A281867B-7564-3CF3-62CB-E987922114FD}" dt="2024-10-14T14:44:29.332" v="22" actId="20577"/>
      <pc:docMkLst>
        <pc:docMk/>
      </pc:docMkLst>
      <pc:sldChg chg="modSp">
        <pc:chgData name="Hoffman, Caitlin" userId="S::hoffman@bnl.gov::4c15c45c-e0dc-4714-8ed8-076ca4a481a0" providerId="AD" clId="Web-{A281867B-7564-3CF3-62CB-E987922114FD}" dt="2024-10-14T14:44:06.816" v="12" actId="20577"/>
        <pc:sldMkLst>
          <pc:docMk/>
          <pc:sldMk cId="2246755923" sldId="256"/>
        </pc:sldMkLst>
      </pc:sldChg>
      <pc:sldChg chg="modSp">
        <pc:chgData name="Hoffman, Caitlin" userId="S::hoffman@bnl.gov::4c15c45c-e0dc-4714-8ed8-076ca4a481a0" providerId="AD" clId="Web-{A281867B-7564-3CF3-62CB-E987922114FD}" dt="2024-10-14T14:44:29.332" v="22" actId="20577"/>
        <pc:sldMkLst>
          <pc:docMk/>
          <pc:sldMk cId="262373824" sldId="261"/>
        </pc:sldMkLst>
      </pc:sldChg>
    </pc:docChg>
  </pc:docChgLst>
  <pc:docChgLst>
    <pc:chgData name="Landgraf, Jeffery M." userId="S::jml@bnl.gov::0245d5fe-51c7-4bca-a1a9-4200e07bc318" providerId="AD" clId="Web-{C76785A9-B8C5-8635-82F1-41122E83902F}"/>
    <pc:docChg chg="modSld">
      <pc:chgData name="Landgraf, Jeffery M." userId="S::jml@bnl.gov::0245d5fe-51c7-4bca-a1a9-4200e07bc318" providerId="AD" clId="Web-{C76785A9-B8C5-8635-82F1-41122E83902F}" dt="2024-12-06T18:59:59.991" v="3" actId="1076"/>
      <pc:docMkLst>
        <pc:docMk/>
      </pc:docMkLst>
      <pc:sldChg chg="addSp delSp modSp">
        <pc:chgData name="Landgraf, Jeffery M." userId="S::jml@bnl.gov::0245d5fe-51c7-4bca-a1a9-4200e07bc318" providerId="AD" clId="Web-{C76785A9-B8C5-8635-82F1-41122E83902F}" dt="2024-12-06T18:59:59.991" v="3" actId="1076"/>
        <pc:sldMkLst>
          <pc:docMk/>
          <pc:sldMk cId="3757004030" sldId="549"/>
        </pc:sldMkLst>
      </pc:sldChg>
    </pc:docChg>
  </pc:docChgLst>
  <pc:docChgLst>
    <pc:chgData name="Fernando Barbosa" userId="S::barbosa_jlab.org#ext#@brookhavenlab.onmicrosoft.com::94d75f31-9978-4db2-9f75-607324f5adf1" providerId="AD" clId="Web-{5F798586-919C-4232-A8C8-5891E61C9498}"/>
    <pc:docChg chg="modSld">
      <pc:chgData name="Fernando Barbosa" userId="S::barbosa_jlab.org#ext#@brookhavenlab.onmicrosoft.com::94d75f31-9978-4db2-9f75-607324f5adf1" providerId="AD" clId="Web-{5F798586-919C-4232-A8C8-5891E61C9498}" dt="2024-12-09T15:49:00.145" v="0" actId="1076"/>
      <pc:docMkLst>
        <pc:docMk/>
      </pc:docMkLst>
      <pc:sldChg chg="modSp">
        <pc:chgData name="Fernando Barbosa" userId="S::barbosa_jlab.org#ext#@brookhavenlab.onmicrosoft.com::94d75f31-9978-4db2-9f75-607324f5adf1" providerId="AD" clId="Web-{5F798586-919C-4232-A8C8-5891E61C9498}" dt="2024-12-09T15:49:00.145" v="0" actId="1076"/>
        <pc:sldMkLst>
          <pc:docMk/>
          <pc:sldMk cId="1882245194" sldId="563"/>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2,'86'-1,"93"3,-152 2,-1 2,0 0,0 2,31 14,24 7,-62-24,148 52,-145-50,1 0,44 7,-15-4,-8-3,0-2,1-3,82-4,-26-1,-26 6,-46-1,-1-1,1-1,0-2,41-7,-56 5,0-2,0 0,22-12,-24 11,0 0,1 2,-1-1,27-6,-20 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70"/>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0 136,'796'0,"-625"14,4-1,743-14,-890 2,-1 2,32 7,-30-5,49 4,57 4,12 0,-57-13,-16-2,-1 4,86 13,-72 0,1-3,114-1,-181-11,13 1,0-2,0 0,0-3,0 0,-1-3,1 0,36-15,-45 11,-1-2,26-17,-20 11,-30 19,1 0,0 0,-1 0,1-1,-1 1,1 0,0-1,-1 1,1-1,-1 1,1-1,-1 1,1-1,-1 1,0-1,1 1,-1-1,1 1,-1-1,0 0,0 1,1-1,-1 1,0-1,0 0,0 1,0-1,0 0,0 0,0 0,-16-11,-34 1,-28 1,-1 0,-89 0,-169 13,-732-6,659-37,268 20,-203-1,-285 23,565-2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71"/>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72"/>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7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0,'5'0,"5"0,6 0,5 0,3 0,2 0,1 0,1 0,-9 0,-13 0,-11 0,-5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74"/>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0 0,'5'0,"6"0,5 0,5 0,3 0,2 0,1 0,0 0,-3 4,-3 2,-9 0,-6-2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75"/>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0,'5'0,"6"0,5 0,5 0,3 0,2 0,1 0,1 0,-5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0,'1589'0,"-1566"0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56,'1'-2,"-1"0,1 0,-1 0,1-1,0 1,0 0,0 0,0 1,0-1,0 0,0 0,1 0,-1 1,1-1,-1 1,1-1,0 1,-1 0,1-1,0 1,0 0,0 0,0 0,0 1,0-1,0 0,4 0,5-2,1 0,-1 1,20-1,407 1,-214 5,594-3,-795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31,'57'-20,"-1"13,0 3,109 6,-52 1,490-3,-554 2,52 10,-53-6,57 1,78-8,-160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0,'170'14,"-113"-7,62 0,-54-8,-1-1,1 3,111 16,-150-13,-3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6"/>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0 28,'162'-13,"-16"-1,295 14,-209 1,-183 2,-1 1,64 16,-65-11,0-1,74 1,-97-9,-1 1,1 1,-1 1,25 6,-3-1,-1-3,1-2,0-1,56-6,6 1,-82 3,-2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7"/>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3,'147'-3,"158"7,-217 9,-56-8,60 4,-58-7,59 12,-35-5,3 1,-16-3,87 4,821-12,-906-4,-30-1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8"/>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30,'26'-1,"-1"-2,34-7,-32 5,48-4,607 8,-331 3,-331-1,-1 1,37 9,-35-6,0-2,27 3,56-6,-51-1,0 3,81 12,-98-9,44 1,-49-4,1 0,38 10,-31-6,0-1,0-2,1-1,0-2,42-7,-71 6,-1-1,1-1,-1 0,0 0,0-1,-1 0,1-1,-1 0,0-1,0 0,11-9,-7 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02:49:06.469"/>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54,'1176'0,"-1141"2,59 10,-58-6,55 2,417 32,-330-19,233-3,-367-19,84-15,-99 12,0 1,31 2,-34 1,-1-1,0-1,36-8,59-11,-46 9,-72 12,209-46,-193 41,14-5,-1 1,1 2,65-5,-75 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28</a:t>
            </a:fld>
            <a:endParaRPr lang="en-US"/>
          </a:p>
        </p:txBody>
      </p:sp>
    </p:spTree>
    <p:extLst>
      <p:ext uri="{BB962C8B-B14F-4D97-AF65-F5344CB8AC3E}">
        <p14:creationId xmlns:p14="http://schemas.microsoft.com/office/powerpoint/2010/main" val="1342400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3"/>
          <a:srcRect/>
          <a:stretch/>
        </p:blipFill>
        <p:spPr>
          <a:xfrm>
            <a:off x="6983308" y="450531"/>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4"/>
          <a:stretch>
            <a:fillRect/>
          </a:stretch>
        </p:blipFill>
        <p:spPr>
          <a:xfrm>
            <a:off x="4655554" y="457965"/>
            <a:ext cx="1825604" cy="4572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C982CCA-1B74-BF6E-B229-11EF11E8D20A}"/>
              </a:ext>
            </a:extLst>
          </p:cNvPr>
          <p:cNvPicPr>
            <a:picLocks noChangeAspect="1"/>
          </p:cNvPicPr>
          <p:nvPr userDrawn="1"/>
        </p:nvPicPr>
        <p:blipFill>
          <a:blip r:embed="rId5"/>
          <a:stretch>
            <a:fillRect/>
          </a:stretch>
        </p:blipFill>
        <p:spPr>
          <a:xfrm>
            <a:off x="9294996" y="480267"/>
            <a:ext cx="2309706" cy="408248"/>
          </a:xfrm>
          <a:prstGeom prst="rect">
            <a:avLst/>
          </a:prstGeom>
        </p:spPr>
      </p:pic>
    </p:spTree>
    <p:extLst>
      <p:ext uri="{BB962C8B-B14F-4D97-AF65-F5344CB8AC3E}">
        <p14:creationId xmlns:p14="http://schemas.microsoft.com/office/powerpoint/2010/main" val="2742438284"/>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814866"/>
          </a:xfrm>
        </p:spPr>
        <p:txBody>
          <a:bodyPr/>
          <a:lstStyle>
            <a:lvl1pPr>
              <a:defRPr/>
            </a:lvl1pPr>
          </a:lstStyle>
          <a:p>
            <a:r>
              <a:rPr lang="en-US"/>
              <a:t>Title Only</a:t>
            </a:r>
          </a:p>
        </p:txBody>
      </p:sp>
    </p:spTree>
    <p:extLst>
      <p:ext uri="{BB962C8B-B14F-4D97-AF65-F5344CB8AC3E}">
        <p14:creationId xmlns:p14="http://schemas.microsoft.com/office/powerpoint/2010/main" val="696338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94B0C9B-62D7-524A-9975-B6A29194CB5F}"/>
              </a:ext>
            </a:extLst>
          </p:cNvPr>
          <p:cNvSpPr txBox="1">
            <a:spLocks/>
          </p:cNvSpPr>
          <p:nvPr userDrawn="1"/>
        </p:nvSpPr>
        <p:spPr>
          <a:xfrm>
            <a:off x="602342" y="0"/>
            <a:ext cx="11347413" cy="5791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i="1" u="none" kern="1200">
                <a:solidFill>
                  <a:schemeClr val="tx1"/>
                </a:solidFill>
                <a:latin typeface="+mn-lt"/>
                <a:ea typeface="+mj-ea"/>
                <a:cs typeface="+mj-cs"/>
              </a:defRPr>
            </a:lvl1pPr>
          </a:lstStyle>
          <a:p>
            <a:endParaRPr lang="en-US" sz="3000"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632113" y="6492238"/>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602342" y="0"/>
            <a:ext cx="11347413" cy="579120"/>
          </a:xfrm>
          <a:prstGeom prst="rect">
            <a:avLst/>
          </a:prstGeom>
        </p:spPr>
        <p:txBody>
          <a:bodyPr vert="horz" lIns="91440" tIns="45720" rIns="91440" bIns="45720" rtlCol="0" anchor="ctr">
            <a:normAutofit/>
          </a:bodyPr>
          <a:lstStyle/>
          <a:p>
            <a:endParaRPr lang="en-US" dirty="0"/>
          </a:p>
        </p:txBody>
      </p:sp>
      <p:sp>
        <p:nvSpPr>
          <p:cNvPr id="2" name="TextBox 1">
            <a:extLst>
              <a:ext uri="{FF2B5EF4-FFF2-40B4-BE49-F238E27FC236}">
                <a16:creationId xmlns:a16="http://schemas.microsoft.com/office/drawing/2014/main" id="{A4434472-1602-AB41-BDAD-A875EAD192E3}"/>
              </a:ext>
            </a:extLst>
          </p:cNvPr>
          <p:cNvSpPr txBox="1"/>
          <p:nvPr userDrawn="1"/>
        </p:nvSpPr>
        <p:spPr>
          <a:xfrm>
            <a:off x="743919" y="6424047"/>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3" name="TextBox 2">
            <a:extLst>
              <a:ext uri="{FF2B5EF4-FFF2-40B4-BE49-F238E27FC236}">
                <a16:creationId xmlns:a16="http://schemas.microsoft.com/office/drawing/2014/main" id="{31C210C8-68D7-9243-B443-CDE6C5AE7AD3}"/>
              </a:ext>
            </a:extLst>
          </p:cNvPr>
          <p:cNvSpPr txBox="1"/>
          <p:nvPr userDrawn="1"/>
        </p:nvSpPr>
        <p:spPr>
          <a:xfrm>
            <a:off x="1868214" y="6503276"/>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6" name="TextBox 5">
            <a:extLst>
              <a:ext uri="{FF2B5EF4-FFF2-40B4-BE49-F238E27FC236}">
                <a16:creationId xmlns:a16="http://schemas.microsoft.com/office/drawing/2014/main" id="{22F8D595-4F86-9D4C-993A-17FEF958C837}"/>
              </a:ext>
            </a:extLst>
          </p:cNvPr>
          <p:cNvSpPr txBox="1"/>
          <p:nvPr userDrawn="1"/>
        </p:nvSpPr>
        <p:spPr>
          <a:xfrm>
            <a:off x="1804946" y="6671144"/>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Tree>
    <p:extLst>
      <p:ext uri="{BB962C8B-B14F-4D97-AF65-F5344CB8AC3E}">
        <p14:creationId xmlns:p14="http://schemas.microsoft.com/office/powerpoint/2010/main" val="32660168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8" name="Text Placeholder 2">
            <a:extLst>
              <a:ext uri="{FF2B5EF4-FFF2-40B4-BE49-F238E27FC236}">
                <a16:creationId xmlns:a16="http://schemas.microsoft.com/office/drawing/2014/main" id="{70D1DF75-2FAB-4E03-98EA-F2E16DB3A424}"/>
              </a:ext>
            </a:extLst>
          </p:cNvPr>
          <p:cNvSpPr txBox="1">
            <a:spLocks/>
          </p:cNvSpPr>
          <p:nvPr userDrawn="1"/>
        </p:nvSpPr>
        <p:spPr>
          <a:xfrm>
            <a:off x="351422" y="6534374"/>
            <a:ext cx="4509516" cy="294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dirty="0"/>
              <a:t>10</a:t>
            </a:r>
            <a:r>
              <a:rPr lang="en-US" sz="1400" baseline="30000" dirty="0"/>
              <a:t>th </a:t>
            </a:r>
            <a:r>
              <a:rPr lang="en-US" sz="1400" dirty="0"/>
              <a:t>EIC DAC Review, June 11-13, 2025</a:t>
            </a:r>
          </a:p>
        </p:txBody>
      </p:sp>
      <p:sp>
        <p:nvSpPr>
          <p:cNvPr id="9" name="Text Placeholder 2">
            <a:extLst>
              <a:ext uri="{FF2B5EF4-FFF2-40B4-BE49-F238E27FC236}">
                <a16:creationId xmlns:a16="http://schemas.microsoft.com/office/drawing/2014/main" id="{E51EB3C1-1414-4721-B9A9-43D43377DAF1}"/>
              </a:ext>
            </a:extLst>
          </p:cNvPr>
          <p:cNvSpPr txBox="1">
            <a:spLocks/>
          </p:cNvSpPr>
          <p:nvPr userDrawn="1"/>
        </p:nvSpPr>
        <p:spPr>
          <a:xfrm>
            <a:off x="6001373" y="6534374"/>
            <a:ext cx="3151015" cy="29404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 Abbott &amp; J. Landgraf</a:t>
            </a:r>
          </a:p>
        </p:txBody>
      </p:sp>
      <p:sp>
        <p:nvSpPr>
          <p:cNvPr id="10" name="TextBox 9">
            <a:extLst>
              <a:ext uri="{FF2B5EF4-FFF2-40B4-BE49-F238E27FC236}">
                <a16:creationId xmlns:a16="http://schemas.microsoft.com/office/drawing/2014/main" id="{AFD76B7E-AE26-AA55-CC96-73F51F6E8B35}"/>
              </a:ext>
            </a:extLst>
          </p:cNvPr>
          <p:cNvSpPr txBox="1"/>
          <p:nvPr userDrawn="1"/>
        </p:nvSpPr>
        <p:spPr>
          <a:xfrm>
            <a:off x="11559830" y="6520638"/>
            <a:ext cx="402674" cy="307777"/>
          </a:xfrm>
          <a:prstGeom prst="rect">
            <a:avLst/>
          </a:prstGeom>
          <a:noFill/>
        </p:spPr>
        <p:txBody>
          <a:bodyPr wrap="none" rtlCol="0">
            <a:spAutoFit/>
          </a:bodyPr>
          <a:lstStyle/>
          <a:p>
            <a:fld id="{D31108B6-0374-46A6-89C3-2BCD379C18F3}" type="slidenum">
              <a:rPr lang="en-US" sz="1400" smtClean="0"/>
              <a:t>‹#›</a:t>
            </a:fld>
            <a:endParaRPr lang="en-US" sz="14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9" r:id="rId4"/>
    <p:sldLayoutId id="2147483670" r:id="rId5"/>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8.png"/><Relationship Id="rId2" Type="http://schemas.openxmlformats.org/officeDocument/2006/relationships/oleObject" Target="../embeddings/oleObject1.bin"/><Relationship Id="rId1" Type="http://schemas.openxmlformats.org/officeDocument/2006/relationships/slideLayout" Target="../slideLayouts/slideLayout4.xml"/><Relationship Id="rId6" Type="http://schemas.openxmlformats.org/officeDocument/2006/relationships/image" Target="../media/image270.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50.png"/><Relationship Id="rId13" Type="http://schemas.openxmlformats.org/officeDocument/2006/relationships/customXml" Target="../ink/ink6.xml"/><Relationship Id="rId18" Type="http://schemas.openxmlformats.org/officeDocument/2006/relationships/image" Target="../media/image40.png"/><Relationship Id="rId26" Type="http://schemas.openxmlformats.org/officeDocument/2006/relationships/customXml" Target="../ink/ink13.xml"/><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370.png"/><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image" Target="../media/image34.png"/><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340.png"/><Relationship Id="rId11" Type="http://schemas.openxmlformats.org/officeDocument/2006/relationships/customXml" Target="../ink/ink5.xml"/><Relationship Id="rId24" Type="http://schemas.openxmlformats.org/officeDocument/2006/relationships/image" Target="../media/image43.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customXml" Target="../ink/ink14.xml"/><Relationship Id="rId10" Type="http://schemas.openxmlformats.org/officeDocument/2006/relationships/image" Target="../media/image360.png"/><Relationship Id="rId19" Type="http://schemas.openxmlformats.org/officeDocument/2006/relationships/customXml" Target="../ink/ink9.xml"/><Relationship Id="rId31" Type="http://schemas.openxmlformats.org/officeDocument/2006/relationships/image" Target="../media/image46.png"/><Relationship Id="rId4" Type="http://schemas.openxmlformats.org/officeDocument/2006/relationships/image" Target="../media/image330.png"/><Relationship Id="rId9" Type="http://schemas.openxmlformats.org/officeDocument/2006/relationships/customXml" Target="../ink/ink4.xml"/><Relationship Id="rId14" Type="http://schemas.openxmlformats.org/officeDocument/2006/relationships/image" Target="../media/image38.png"/><Relationship Id="rId22" Type="http://schemas.openxmlformats.org/officeDocument/2006/relationships/image" Target="../media/image42.png"/><Relationship Id="rId27" Type="http://schemas.openxmlformats.org/officeDocument/2006/relationships/image" Target="../media/image44.png"/><Relationship Id="rId30" Type="http://schemas.openxmlformats.org/officeDocument/2006/relationships/customXml" Target="../ink/ink15.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7.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rmAutofit/>
          </a:bodyPr>
          <a:lstStyle/>
          <a:p>
            <a:r>
              <a:rPr lang="en-US" sz="3600" dirty="0"/>
              <a:t>DAQ/Computing</a:t>
            </a:r>
          </a:p>
        </p:txBody>
      </p:sp>
      <p:sp>
        <p:nvSpPr>
          <p:cNvPr id="3" name="Subtitle 2">
            <a:extLst>
              <a:ext uri="{FF2B5EF4-FFF2-40B4-BE49-F238E27FC236}">
                <a16:creationId xmlns:a16="http://schemas.microsoft.com/office/drawing/2014/main" id="{4069CAE7-1045-5391-B1BB-337608E28900}"/>
              </a:ext>
            </a:extLst>
          </p:cNvPr>
          <p:cNvSpPr>
            <a:spLocks noGrp="1"/>
          </p:cNvSpPr>
          <p:nvPr>
            <p:ph type="subTitle" idx="1"/>
          </p:nvPr>
        </p:nvSpPr>
        <p:spPr/>
        <p:txBody>
          <a:bodyPr/>
          <a:lstStyle/>
          <a:p>
            <a:r>
              <a:rPr lang="en-US" dirty="0"/>
              <a:t>10</a:t>
            </a:r>
            <a:r>
              <a:rPr lang="en-US" baseline="30000" dirty="0"/>
              <a:t>th</a:t>
            </a:r>
            <a:r>
              <a:rPr lang="en-US" dirty="0"/>
              <a:t> EIC DAC Review</a:t>
            </a:r>
          </a:p>
          <a:p>
            <a:r>
              <a:rPr lang="en-US" dirty="0"/>
              <a:t>June 11</a:t>
            </a:r>
            <a:r>
              <a:rPr lang="en-US" baseline="30000" dirty="0"/>
              <a:t>th</a:t>
            </a:r>
            <a:r>
              <a:rPr lang="en-US" dirty="0"/>
              <a:t> – 13</a:t>
            </a:r>
            <a:r>
              <a:rPr lang="en-US" baseline="30000" dirty="0"/>
              <a:t>th</a:t>
            </a:r>
            <a:r>
              <a:rPr lang="en-US" dirty="0"/>
              <a:t>, 2025</a:t>
            </a:r>
          </a:p>
        </p:txBody>
      </p:sp>
      <p:sp>
        <p:nvSpPr>
          <p:cNvPr id="4" name="Text Placeholder 3">
            <a:extLst>
              <a:ext uri="{FF2B5EF4-FFF2-40B4-BE49-F238E27FC236}">
                <a16:creationId xmlns:a16="http://schemas.microsoft.com/office/drawing/2014/main" id="{2F1454A6-CEE5-6BA5-1B7D-154AA888878E}"/>
              </a:ext>
            </a:extLst>
          </p:cNvPr>
          <p:cNvSpPr>
            <a:spLocks noGrp="1"/>
          </p:cNvSpPr>
          <p:nvPr>
            <p:ph type="body" sz="quarter" idx="10"/>
          </p:nvPr>
        </p:nvSpPr>
        <p:spPr/>
        <p:txBody>
          <a:bodyPr/>
          <a:lstStyle/>
          <a:p>
            <a:r>
              <a:rPr lang="en-US" dirty="0"/>
              <a:t>David Abbott (JLAB) &amp; Jeff Landgraf (BNL)</a:t>
            </a:r>
          </a:p>
          <a:p>
            <a:r>
              <a:rPr lang="en-US" dirty="0"/>
              <a:t>L3 Managers WBS 6.03.08 (DAQ)</a:t>
            </a:r>
          </a:p>
        </p:txBody>
      </p:sp>
      <p:sp>
        <p:nvSpPr>
          <p:cNvPr id="14" name="Text Placeholder 37">
            <a:extLst>
              <a:ext uri="{FF2B5EF4-FFF2-40B4-BE49-F238E27FC236}">
                <a16:creationId xmlns:a16="http://schemas.microsoft.com/office/drawing/2014/main" id="{5CDA84A7-E2AC-4682-991D-6E32ECB00388}"/>
              </a:ext>
            </a:extLst>
          </p:cNvPr>
          <p:cNvSpPr txBox="1">
            <a:spLocks/>
          </p:cNvSpPr>
          <p:nvPr/>
        </p:nvSpPr>
        <p:spPr>
          <a:xfrm>
            <a:off x="482974" y="2112492"/>
            <a:ext cx="5460625" cy="5016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a:solidFill>
                <a:schemeClr val="bg1"/>
              </a:solidFill>
            </a:endParaRP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10F90-5969-1E4A-CEDB-9AFA95437E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30998-933D-FBAA-A2AF-40C4825F6804}"/>
              </a:ext>
            </a:extLst>
          </p:cNvPr>
          <p:cNvSpPr>
            <a:spLocks noGrp="1"/>
          </p:cNvSpPr>
          <p:nvPr>
            <p:ph type="title"/>
          </p:nvPr>
        </p:nvSpPr>
        <p:spPr/>
        <p:txBody>
          <a:bodyPr/>
          <a:lstStyle/>
          <a:p>
            <a:r>
              <a:rPr lang="en-US" dirty="0"/>
              <a:t>System Component Status (Hardware)</a:t>
            </a:r>
          </a:p>
        </p:txBody>
      </p:sp>
      <p:sp>
        <p:nvSpPr>
          <p:cNvPr id="4" name="Rectangle 3">
            <a:extLst>
              <a:ext uri="{FF2B5EF4-FFF2-40B4-BE49-F238E27FC236}">
                <a16:creationId xmlns:a16="http://schemas.microsoft.com/office/drawing/2014/main" id="{42022FD1-7151-2FD8-7C03-505C6620E11C}"/>
              </a:ext>
            </a:extLst>
          </p:cNvPr>
          <p:cNvSpPr/>
          <p:nvPr/>
        </p:nvSpPr>
        <p:spPr>
          <a:xfrm>
            <a:off x="460613" y="901422"/>
            <a:ext cx="11616695" cy="120425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4652F78-B859-4C5F-0727-5A083B4CE359}"/>
              </a:ext>
            </a:extLst>
          </p:cNvPr>
          <p:cNvSpPr txBox="1"/>
          <p:nvPr/>
        </p:nvSpPr>
        <p:spPr>
          <a:xfrm>
            <a:off x="1485085" y="944818"/>
            <a:ext cx="2909752" cy="661720"/>
          </a:xfrm>
          <a:prstGeom prst="rect">
            <a:avLst/>
          </a:prstGeom>
          <a:noFill/>
        </p:spPr>
        <p:txBody>
          <a:bodyPr wrap="square" rtlCol="0">
            <a:spAutoFit/>
          </a:bodyPr>
          <a:lstStyle/>
          <a:p>
            <a:r>
              <a:rPr lang="en-US" sz="1000" b="1" dirty="0"/>
              <a:t>FPGA/SFP+</a:t>
            </a:r>
          </a:p>
          <a:p>
            <a:pPr marL="168275" indent="-109538">
              <a:buFont typeface="Arial" panose="020B0604020202020204" pitchFamily="34" charset="0"/>
              <a:buChar char="•"/>
            </a:pPr>
            <a:r>
              <a:rPr lang="en-US" sz="900" dirty="0"/>
              <a:t>TOF Pre-prototype was used for timing studies </a:t>
            </a:r>
          </a:p>
          <a:p>
            <a:pPr marL="168275" indent="-109538">
              <a:buFont typeface="Arial" panose="020B0604020202020204" pitchFamily="34" charset="0"/>
              <a:buChar char="•"/>
            </a:pPr>
            <a:r>
              <a:rPr lang="en-US" sz="900" dirty="0"/>
              <a:t>TOF moved to </a:t>
            </a:r>
            <a:r>
              <a:rPr lang="en-US" sz="900" dirty="0" err="1"/>
              <a:t>lpGBT</a:t>
            </a:r>
            <a:r>
              <a:rPr lang="en-US" sz="900" dirty="0"/>
              <a:t>/VTRX+ (direct)</a:t>
            </a:r>
          </a:p>
          <a:p>
            <a:pPr marL="168275" indent="-109538">
              <a:buFont typeface="Arial" panose="020B0604020202020204" pitchFamily="34" charset="0"/>
              <a:buChar char="•"/>
            </a:pPr>
            <a:r>
              <a:rPr lang="en-US" sz="900" dirty="0"/>
              <a:t>Continue for Calorimeters</a:t>
            </a:r>
          </a:p>
        </p:txBody>
      </p:sp>
      <p:pic>
        <p:nvPicPr>
          <p:cNvPr id="6" name="Content Placeholder 4">
            <a:extLst>
              <a:ext uri="{FF2B5EF4-FFF2-40B4-BE49-F238E27FC236}">
                <a16:creationId xmlns:a16="http://schemas.microsoft.com/office/drawing/2014/main" id="{2C5FED20-34AB-5C88-C46D-D95E6D6D40F2}"/>
              </a:ext>
            </a:extLst>
          </p:cNvPr>
          <p:cNvPicPr>
            <a:picLocks noChangeAspect="1"/>
          </p:cNvPicPr>
          <p:nvPr/>
        </p:nvPicPr>
        <p:blipFill>
          <a:blip r:embed="rId2"/>
          <a:stretch>
            <a:fillRect/>
          </a:stretch>
        </p:blipFill>
        <p:spPr>
          <a:xfrm>
            <a:off x="4411189" y="942579"/>
            <a:ext cx="1070149" cy="1090518"/>
          </a:xfrm>
          <a:prstGeom prst="rect">
            <a:avLst/>
          </a:prstGeom>
        </p:spPr>
      </p:pic>
      <p:sp>
        <p:nvSpPr>
          <p:cNvPr id="7" name="Rectangle 6">
            <a:extLst>
              <a:ext uri="{FF2B5EF4-FFF2-40B4-BE49-F238E27FC236}">
                <a16:creationId xmlns:a16="http://schemas.microsoft.com/office/drawing/2014/main" id="{2A3B27D2-2504-46C7-AE84-1BD7E43135E9}"/>
              </a:ext>
            </a:extLst>
          </p:cNvPr>
          <p:cNvSpPr/>
          <p:nvPr/>
        </p:nvSpPr>
        <p:spPr>
          <a:xfrm>
            <a:off x="461963" y="2150687"/>
            <a:ext cx="11616695" cy="120425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851CF7-1B6D-03FB-68F2-6C59B7F7309F}"/>
              </a:ext>
            </a:extLst>
          </p:cNvPr>
          <p:cNvSpPr txBox="1"/>
          <p:nvPr/>
        </p:nvSpPr>
        <p:spPr>
          <a:xfrm>
            <a:off x="1440186" y="2230758"/>
            <a:ext cx="2502226" cy="830997"/>
          </a:xfrm>
          <a:prstGeom prst="rect">
            <a:avLst/>
          </a:prstGeom>
          <a:noFill/>
        </p:spPr>
        <p:txBody>
          <a:bodyPr wrap="square" rtlCol="0">
            <a:spAutoFit/>
          </a:bodyPr>
          <a:lstStyle/>
          <a:p>
            <a:r>
              <a:rPr lang="en-US" sz="1000" b="1" dirty="0"/>
              <a:t>Reconstructed Clock Timing Tests:</a:t>
            </a:r>
          </a:p>
          <a:p>
            <a:pPr marL="168275" indent="-109538">
              <a:buFont typeface="Arial" panose="020B0604020202020204" pitchFamily="34" charset="0"/>
              <a:buChar char="•"/>
            </a:pPr>
            <a:r>
              <a:rPr lang="en-US" sz="900" dirty="0"/>
              <a:t>Mocked up with dev-kits</a:t>
            </a:r>
          </a:p>
          <a:p>
            <a:pPr marL="168275" indent="-109538">
              <a:buFont typeface="Arial" panose="020B0604020202020204" pitchFamily="34" charset="0"/>
              <a:buChar char="•"/>
            </a:pPr>
            <a:r>
              <a:rPr lang="en-US" sz="900" dirty="0"/>
              <a:t>&lt; 5ps jitter measured with </a:t>
            </a:r>
            <a:r>
              <a:rPr lang="en-US" sz="900" dirty="0" err="1"/>
              <a:t>Ultracale</a:t>
            </a:r>
            <a:r>
              <a:rPr lang="en-US" sz="900" dirty="0"/>
              <a:t>+ FPGA and with </a:t>
            </a:r>
            <a:r>
              <a:rPr lang="en-US" sz="900" dirty="0" err="1"/>
              <a:t>lpGBT</a:t>
            </a:r>
            <a:r>
              <a:rPr lang="en-US" sz="900" dirty="0"/>
              <a:t>/VTRX+</a:t>
            </a:r>
          </a:p>
          <a:p>
            <a:pPr marL="119063" indent="-119063">
              <a:buFont typeface="Arial" panose="020B0604020202020204" pitchFamily="34" charset="0"/>
              <a:buChar char="•"/>
            </a:pPr>
            <a:endParaRPr lang="en-US" sz="1100" dirty="0"/>
          </a:p>
        </p:txBody>
      </p:sp>
      <p:sp>
        <p:nvSpPr>
          <p:cNvPr id="10" name="Rectangle 9">
            <a:extLst>
              <a:ext uri="{FF2B5EF4-FFF2-40B4-BE49-F238E27FC236}">
                <a16:creationId xmlns:a16="http://schemas.microsoft.com/office/drawing/2014/main" id="{FABF0758-339D-1151-8212-01680EBA5023}"/>
              </a:ext>
            </a:extLst>
          </p:cNvPr>
          <p:cNvSpPr/>
          <p:nvPr/>
        </p:nvSpPr>
        <p:spPr>
          <a:xfrm>
            <a:off x="460614" y="3417983"/>
            <a:ext cx="11616695" cy="120425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6AF69B6-C9DD-81FA-592A-9F5E5DDBB807}"/>
              </a:ext>
            </a:extLst>
          </p:cNvPr>
          <p:cNvPicPr>
            <a:picLocks noChangeAspect="1"/>
          </p:cNvPicPr>
          <p:nvPr/>
        </p:nvPicPr>
        <p:blipFill>
          <a:blip r:embed="rId3"/>
          <a:stretch>
            <a:fillRect/>
          </a:stretch>
        </p:blipFill>
        <p:spPr>
          <a:xfrm>
            <a:off x="4173762" y="3476039"/>
            <a:ext cx="2846040" cy="1070229"/>
          </a:xfrm>
          <a:prstGeom prst="rect">
            <a:avLst/>
          </a:prstGeom>
        </p:spPr>
      </p:pic>
      <p:pic>
        <p:nvPicPr>
          <p:cNvPr id="12" name="Picture 11">
            <a:extLst>
              <a:ext uri="{FF2B5EF4-FFF2-40B4-BE49-F238E27FC236}">
                <a16:creationId xmlns:a16="http://schemas.microsoft.com/office/drawing/2014/main" id="{4A809BC9-953A-9004-CC75-B6F1920B2636}"/>
              </a:ext>
            </a:extLst>
          </p:cNvPr>
          <p:cNvPicPr>
            <a:picLocks noChangeAspect="1"/>
          </p:cNvPicPr>
          <p:nvPr/>
        </p:nvPicPr>
        <p:blipFill>
          <a:blip r:embed="rId4"/>
          <a:stretch>
            <a:fillRect/>
          </a:stretch>
        </p:blipFill>
        <p:spPr>
          <a:xfrm flipH="1">
            <a:off x="3881744" y="3482637"/>
            <a:ext cx="292017" cy="1100383"/>
          </a:xfrm>
          <a:prstGeom prst="rect">
            <a:avLst/>
          </a:prstGeom>
        </p:spPr>
      </p:pic>
      <p:sp>
        <p:nvSpPr>
          <p:cNvPr id="13" name="TextBox 12">
            <a:extLst>
              <a:ext uri="{FF2B5EF4-FFF2-40B4-BE49-F238E27FC236}">
                <a16:creationId xmlns:a16="http://schemas.microsoft.com/office/drawing/2014/main" id="{C5ECF5F3-2590-6E38-FF25-27EE8488AB5A}"/>
              </a:ext>
            </a:extLst>
          </p:cNvPr>
          <p:cNvSpPr txBox="1"/>
          <p:nvPr/>
        </p:nvSpPr>
        <p:spPr>
          <a:xfrm>
            <a:off x="1440185" y="3474673"/>
            <a:ext cx="2342689" cy="823302"/>
          </a:xfrm>
          <a:prstGeom prst="rect">
            <a:avLst/>
          </a:prstGeom>
          <a:noFill/>
        </p:spPr>
        <p:txBody>
          <a:bodyPr wrap="square" rtlCol="0">
            <a:spAutoFit/>
          </a:bodyPr>
          <a:lstStyle/>
          <a:p>
            <a:r>
              <a:rPr lang="en-US" sz="1000" b="1" dirty="0"/>
              <a:t>FLX-182</a:t>
            </a:r>
          </a:p>
          <a:p>
            <a:pPr marL="168275" indent="-109538">
              <a:buFont typeface="Arial" panose="020B0604020202020204" pitchFamily="34" charset="0"/>
              <a:buChar char="•"/>
            </a:pPr>
            <a:r>
              <a:rPr lang="en-US" sz="900" dirty="0"/>
              <a:t>Developed by ATLAS (Omega Group at BNL)</a:t>
            </a:r>
          </a:p>
          <a:p>
            <a:pPr marL="168275" indent="-109538">
              <a:buFont typeface="Arial" panose="020B0604020202020204" pitchFamily="34" charset="0"/>
              <a:buChar char="•"/>
            </a:pPr>
            <a:r>
              <a:rPr lang="en-US" sz="900" dirty="0"/>
              <a:t>2 FELIX engineering articles obtained</a:t>
            </a:r>
          </a:p>
          <a:p>
            <a:pPr marL="119063" indent="-119063">
              <a:buFont typeface="Arial" panose="020B0604020202020204" pitchFamily="34" charset="0"/>
              <a:buChar char="•"/>
            </a:pPr>
            <a:endParaRPr lang="en-US" sz="1050" b="1" dirty="0"/>
          </a:p>
        </p:txBody>
      </p:sp>
      <p:sp>
        <p:nvSpPr>
          <p:cNvPr id="14" name="TextBox 13">
            <a:extLst>
              <a:ext uri="{FF2B5EF4-FFF2-40B4-BE49-F238E27FC236}">
                <a16:creationId xmlns:a16="http://schemas.microsoft.com/office/drawing/2014/main" id="{97D42904-8B93-0E2C-F0A1-0F03D42D17C9}"/>
              </a:ext>
            </a:extLst>
          </p:cNvPr>
          <p:cNvSpPr txBox="1"/>
          <p:nvPr/>
        </p:nvSpPr>
        <p:spPr>
          <a:xfrm>
            <a:off x="563417" y="1006483"/>
            <a:ext cx="834572" cy="400110"/>
          </a:xfrm>
          <a:prstGeom prst="rect">
            <a:avLst/>
          </a:prstGeom>
          <a:noFill/>
        </p:spPr>
        <p:txBody>
          <a:bodyPr wrap="square" rtlCol="0">
            <a:spAutoFit/>
          </a:bodyPr>
          <a:lstStyle/>
          <a:p>
            <a:r>
              <a:rPr lang="en-US" sz="2000"/>
              <a:t>RDO</a:t>
            </a:r>
          </a:p>
        </p:txBody>
      </p:sp>
      <p:sp>
        <p:nvSpPr>
          <p:cNvPr id="15" name="TextBox 14">
            <a:extLst>
              <a:ext uri="{FF2B5EF4-FFF2-40B4-BE49-F238E27FC236}">
                <a16:creationId xmlns:a16="http://schemas.microsoft.com/office/drawing/2014/main" id="{771608E8-F4BD-8835-E0F8-48B638BFFF8D}"/>
              </a:ext>
            </a:extLst>
          </p:cNvPr>
          <p:cNvSpPr txBox="1"/>
          <p:nvPr/>
        </p:nvSpPr>
        <p:spPr>
          <a:xfrm>
            <a:off x="563417" y="2163490"/>
            <a:ext cx="834572" cy="400110"/>
          </a:xfrm>
          <a:prstGeom prst="rect">
            <a:avLst/>
          </a:prstGeom>
          <a:noFill/>
        </p:spPr>
        <p:txBody>
          <a:bodyPr wrap="square" rtlCol="0">
            <a:spAutoFit/>
          </a:bodyPr>
          <a:lstStyle/>
          <a:p>
            <a:r>
              <a:rPr lang="en-US" sz="2000"/>
              <a:t>GTU</a:t>
            </a:r>
          </a:p>
        </p:txBody>
      </p:sp>
      <p:sp>
        <p:nvSpPr>
          <p:cNvPr id="16" name="TextBox 15">
            <a:extLst>
              <a:ext uri="{FF2B5EF4-FFF2-40B4-BE49-F238E27FC236}">
                <a16:creationId xmlns:a16="http://schemas.microsoft.com/office/drawing/2014/main" id="{822DA81E-4E35-7DB4-12EF-A181824101C3}"/>
              </a:ext>
            </a:extLst>
          </p:cNvPr>
          <p:cNvSpPr txBox="1"/>
          <p:nvPr/>
        </p:nvSpPr>
        <p:spPr>
          <a:xfrm>
            <a:off x="563417" y="3476039"/>
            <a:ext cx="834572" cy="400110"/>
          </a:xfrm>
          <a:prstGeom prst="rect">
            <a:avLst/>
          </a:prstGeom>
          <a:noFill/>
        </p:spPr>
        <p:txBody>
          <a:bodyPr wrap="square" rtlCol="0">
            <a:spAutoFit/>
          </a:bodyPr>
          <a:lstStyle/>
          <a:p>
            <a:r>
              <a:rPr lang="en-US" sz="2000" dirty="0"/>
              <a:t>DAM</a:t>
            </a:r>
          </a:p>
        </p:txBody>
      </p:sp>
      <p:cxnSp>
        <p:nvCxnSpPr>
          <p:cNvPr id="18" name="Straight Connector 17">
            <a:extLst>
              <a:ext uri="{FF2B5EF4-FFF2-40B4-BE49-F238E27FC236}">
                <a16:creationId xmlns:a16="http://schemas.microsoft.com/office/drawing/2014/main" id="{E12796E9-C0AF-4276-048A-FD1741BF1C83}"/>
              </a:ext>
            </a:extLst>
          </p:cNvPr>
          <p:cNvCxnSpPr/>
          <p:nvPr/>
        </p:nvCxnSpPr>
        <p:spPr>
          <a:xfrm>
            <a:off x="1426873" y="942579"/>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040B221-C607-BA1B-27C6-4DBAB356EB30}"/>
              </a:ext>
            </a:extLst>
          </p:cNvPr>
          <p:cNvCxnSpPr/>
          <p:nvPr/>
        </p:nvCxnSpPr>
        <p:spPr>
          <a:xfrm>
            <a:off x="1426873" y="2180373"/>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A26D61-0E65-0D83-FC38-9A78BCFB393F}"/>
              </a:ext>
            </a:extLst>
          </p:cNvPr>
          <p:cNvCxnSpPr/>
          <p:nvPr/>
        </p:nvCxnSpPr>
        <p:spPr>
          <a:xfrm>
            <a:off x="1426873" y="3435740"/>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2F819A9-A949-4401-159A-C7719630CB2C}"/>
              </a:ext>
            </a:extLst>
          </p:cNvPr>
          <p:cNvCxnSpPr/>
          <p:nvPr/>
        </p:nvCxnSpPr>
        <p:spPr>
          <a:xfrm>
            <a:off x="5599730" y="928669"/>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76190BC-F2FD-6438-04BE-489220579330}"/>
              </a:ext>
            </a:extLst>
          </p:cNvPr>
          <p:cNvSpPr txBox="1"/>
          <p:nvPr/>
        </p:nvSpPr>
        <p:spPr>
          <a:xfrm>
            <a:off x="5651825" y="904197"/>
            <a:ext cx="2247111" cy="661720"/>
          </a:xfrm>
          <a:prstGeom prst="rect">
            <a:avLst/>
          </a:prstGeom>
          <a:noFill/>
        </p:spPr>
        <p:txBody>
          <a:bodyPr wrap="square" rtlCol="0">
            <a:spAutoFit/>
          </a:bodyPr>
          <a:lstStyle/>
          <a:p>
            <a:r>
              <a:rPr lang="en-US" sz="1000" b="1" dirty="0"/>
              <a:t>FPGA/VTRX+</a:t>
            </a:r>
          </a:p>
          <a:p>
            <a:pPr marL="168275" indent="-109538">
              <a:buFont typeface="Arial" panose="020B0604020202020204" pitchFamily="34" charset="0"/>
              <a:buChar char="•"/>
            </a:pPr>
            <a:r>
              <a:rPr lang="en-US" sz="900" dirty="0"/>
              <a:t>INFN Bologna for </a:t>
            </a:r>
            <a:r>
              <a:rPr lang="en-US" sz="900" dirty="0" err="1"/>
              <a:t>dRICH</a:t>
            </a:r>
            <a:endParaRPr lang="en-US" sz="900" dirty="0"/>
          </a:p>
          <a:p>
            <a:pPr marL="168275" indent="-109538">
              <a:buFont typeface="Arial" panose="020B0604020202020204" pitchFamily="34" charset="0"/>
              <a:buChar char="•"/>
            </a:pPr>
            <a:r>
              <a:rPr lang="en-US" sz="900" dirty="0"/>
              <a:t>12 Populated PCBs expected June</a:t>
            </a:r>
          </a:p>
          <a:p>
            <a:pPr marL="168275" indent="-109538">
              <a:buFont typeface="Arial" panose="020B0604020202020204" pitchFamily="34" charset="0"/>
              <a:buChar char="•"/>
            </a:pPr>
            <a:r>
              <a:rPr lang="en-US" sz="900" dirty="0"/>
              <a:t>FPGA:  </a:t>
            </a:r>
            <a:r>
              <a:rPr lang="en-US" sz="900" dirty="0" err="1"/>
              <a:t>Artix</a:t>
            </a:r>
            <a:r>
              <a:rPr lang="en-US" sz="900" dirty="0"/>
              <a:t> </a:t>
            </a:r>
            <a:r>
              <a:rPr lang="en-US" sz="900" dirty="0" err="1"/>
              <a:t>Ultrascale</a:t>
            </a:r>
            <a:r>
              <a:rPr lang="en-US" sz="900" dirty="0"/>
              <a:t>+ Class</a:t>
            </a:r>
          </a:p>
        </p:txBody>
      </p:sp>
      <p:cxnSp>
        <p:nvCxnSpPr>
          <p:cNvPr id="23" name="Straight Connector 22">
            <a:extLst>
              <a:ext uri="{FF2B5EF4-FFF2-40B4-BE49-F238E27FC236}">
                <a16:creationId xmlns:a16="http://schemas.microsoft.com/office/drawing/2014/main" id="{A98D65B0-D000-5A65-BECC-3130D7623C24}"/>
              </a:ext>
            </a:extLst>
          </p:cNvPr>
          <p:cNvCxnSpPr/>
          <p:nvPr/>
        </p:nvCxnSpPr>
        <p:spPr>
          <a:xfrm>
            <a:off x="10102028" y="953893"/>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863580B-0F13-3A89-299C-03B61695CA2E}"/>
              </a:ext>
            </a:extLst>
          </p:cNvPr>
          <p:cNvSpPr txBox="1"/>
          <p:nvPr/>
        </p:nvSpPr>
        <p:spPr>
          <a:xfrm>
            <a:off x="10134734" y="913473"/>
            <a:ext cx="1835920" cy="969496"/>
          </a:xfrm>
          <a:prstGeom prst="rect">
            <a:avLst/>
          </a:prstGeom>
          <a:noFill/>
        </p:spPr>
        <p:txBody>
          <a:bodyPr wrap="square" rtlCol="0">
            <a:spAutoFit/>
          </a:bodyPr>
          <a:lstStyle/>
          <a:p>
            <a:r>
              <a:rPr lang="en-US" sz="1000" b="1" dirty="0"/>
              <a:t>Fiber Aggregation  (MAPS)</a:t>
            </a:r>
          </a:p>
          <a:p>
            <a:pPr marL="168275" indent="-109538">
              <a:buFont typeface="Arial" panose="020B0604020202020204" pitchFamily="34" charset="0"/>
              <a:buChar char="•"/>
            </a:pPr>
            <a:r>
              <a:rPr lang="en-US" sz="900" dirty="0"/>
              <a:t>(ITS3/AC-LGAD/others)</a:t>
            </a:r>
          </a:p>
          <a:p>
            <a:pPr marL="168275" indent="-109538">
              <a:buFont typeface="Arial" panose="020B0604020202020204" pitchFamily="34" charset="0"/>
              <a:buChar char="•"/>
            </a:pPr>
            <a:r>
              <a:rPr lang="en-US" sz="900" dirty="0" err="1"/>
              <a:t>lpGBT</a:t>
            </a:r>
            <a:r>
              <a:rPr lang="en-US" sz="900" dirty="0"/>
              <a:t> based FEBs</a:t>
            </a:r>
          </a:p>
          <a:p>
            <a:pPr marL="168275" indent="-109538">
              <a:buFont typeface="Arial" panose="020B0604020202020204" pitchFamily="34" charset="0"/>
              <a:buChar char="•"/>
            </a:pPr>
            <a:r>
              <a:rPr lang="en-US" sz="900" dirty="0"/>
              <a:t>Component Counts</a:t>
            </a:r>
          </a:p>
          <a:p>
            <a:pPr marL="168275" indent="-109538">
              <a:buFont typeface="Arial" panose="020B0604020202020204" pitchFamily="34" charset="0"/>
              <a:buChar char="•"/>
            </a:pPr>
            <a:r>
              <a:rPr lang="en-US" sz="900" dirty="0"/>
              <a:t>Pending</a:t>
            </a:r>
          </a:p>
          <a:p>
            <a:pPr marL="119063" indent="-119063">
              <a:buFont typeface="Arial" panose="020B0604020202020204" pitchFamily="34" charset="0"/>
              <a:buChar char="•"/>
            </a:pPr>
            <a:endParaRPr lang="en-US" sz="1100" dirty="0"/>
          </a:p>
        </p:txBody>
      </p:sp>
      <p:cxnSp>
        <p:nvCxnSpPr>
          <p:cNvPr id="31" name="Straight Connector 30">
            <a:extLst>
              <a:ext uri="{FF2B5EF4-FFF2-40B4-BE49-F238E27FC236}">
                <a16:creationId xmlns:a16="http://schemas.microsoft.com/office/drawing/2014/main" id="{71BCF96B-8E70-CB99-523A-1A66726F5B4A}"/>
              </a:ext>
            </a:extLst>
          </p:cNvPr>
          <p:cNvCxnSpPr/>
          <p:nvPr/>
        </p:nvCxnSpPr>
        <p:spPr>
          <a:xfrm>
            <a:off x="6064416" y="2180373"/>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9245395-C919-8176-8A41-BE484FF2FEE2}"/>
              </a:ext>
            </a:extLst>
          </p:cNvPr>
          <p:cNvSpPr txBox="1"/>
          <p:nvPr/>
        </p:nvSpPr>
        <p:spPr>
          <a:xfrm>
            <a:off x="6064605" y="2204609"/>
            <a:ext cx="2498283" cy="938719"/>
          </a:xfrm>
          <a:prstGeom prst="rect">
            <a:avLst/>
          </a:prstGeom>
          <a:noFill/>
        </p:spPr>
        <p:txBody>
          <a:bodyPr wrap="square" rtlCol="0">
            <a:spAutoFit/>
          </a:bodyPr>
          <a:lstStyle/>
          <a:p>
            <a:r>
              <a:rPr lang="en-US" sz="1000" b="1" dirty="0"/>
              <a:t>Electronics Design:</a:t>
            </a:r>
          </a:p>
          <a:p>
            <a:pPr marL="168275" indent="-109538">
              <a:buFont typeface="Arial" panose="020B0604020202020204" pitchFamily="34" charset="0"/>
              <a:buChar char="•"/>
            </a:pPr>
            <a:r>
              <a:rPr lang="en-US" sz="900" dirty="0"/>
              <a:t>JLAB Designing</a:t>
            </a:r>
          </a:p>
          <a:p>
            <a:pPr marL="168275" indent="-109538">
              <a:buFont typeface="Arial" panose="020B0604020202020204" pitchFamily="34" charset="0"/>
              <a:buChar char="•"/>
            </a:pPr>
            <a:r>
              <a:rPr lang="en-US" sz="900" dirty="0"/>
              <a:t>Draft Specification</a:t>
            </a:r>
          </a:p>
          <a:p>
            <a:pPr marL="168275" indent="-109538">
              <a:buFont typeface="Arial" panose="020B0604020202020204" pitchFamily="34" charset="0"/>
              <a:buChar char="•"/>
            </a:pPr>
            <a:r>
              <a:rPr lang="en-US" sz="900" dirty="0"/>
              <a:t>Schematics 80%</a:t>
            </a:r>
          </a:p>
          <a:p>
            <a:pPr marL="168275" indent="-109538">
              <a:buFont typeface="Arial" panose="020B0604020202020204" pitchFamily="34" charset="0"/>
              <a:buChar char="•"/>
            </a:pPr>
            <a:r>
              <a:rPr lang="en-US" sz="900" dirty="0"/>
              <a:t>PCB placement 85%</a:t>
            </a:r>
          </a:p>
          <a:p>
            <a:pPr marL="168275" indent="-109538">
              <a:buFont typeface="Arial" panose="020B0604020202020204" pitchFamily="34" charset="0"/>
              <a:buChar char="•"/>
            </a:pPr>
            <a:r>
              <a:rPr lang="en-US" sz="900" dirty="0"/>
              <a:t>PCB routing 10%</a:t>
            </a:r>
          </a:p>
        </p:txBody>
      </p:sp>
      <p:cxnSp>
        <p:nvCxnSpPr>
          <p:cNvPr id="41" name="Straight Connector 40">
            <a:extLst>
              <a:ext uri="{FF2B5EF4-FFF2-40B4-BE49-F238E27FC236}">
                <a16:creationId xmlns:a16="http://schemas.microsoft.com/office/drawing/2014/main" id="{9537E3CE-A749-5C28-F964-AE9CF1D9C1FC}"/>
              </a:ext>
            </a:extLst>
          </p:cNvPr>
          <p:cNvCxnSpPr/>
          <p:nvPr/>
        </p:nvCxnSpPr>
        <p:spPr>
          <a:xfrm>
            <a:off x="7167275" y="3438917"/>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E677AEE-634F-5C27-A5E8-50473930BE2B}"/>
              </a:ext>
            </a:extLst>
          </p:cNvPr>
          <p:cNvSpPr txBox="1"/>
          <p:nvPr/>
        </p:nvSpPr>
        <p:spPr>
          <a:xfrm>
            <a:off x="7209479" y="3460336"/>
            <a:ext cx="2042452" cy="961802"/>
          </a:xfrm>
          <a:prstGeom prst="rect">
            <a:avLst/>
          </a:prstGeom>
          <a:noFill/>
        </p:spPr>
        <p:txBody>
          <a:bodyPr wrap="square" rtlCol="0">
            <a:spAutoFit/>
          </a:bodyPr>
          <a:lstStyle/>
          <a:p>
            <a:r>
              <a:rPr lang="en-US" sz="1000" b="1" dirty="0"/>
              <a:t>FLX-155</a:t>
            </a:r>
          </a:p>
          <a:p>
            <a:pPr marL="168275" indent="-109538">
              <a:buFont typeface="Arial" panose="020B0604020202020204" pitchFamily="34" charset="0"/>
              <a:buChar char="•"/>
            </a:pPr>
            <a:r>
              <a:rPr lang="en-US" sz="900" dirty="0"/>
              <a:t>Targeted for </a:t>
            </a:r>
            <a:r>
              <a:rPr lang="en-US" sz="900" dirty="0" err="1"/>
              <a:t>ePIC</a:t>
            </a:r>
            <a:r>
              <a:rPr lang="en-US" sz="900" dirty="0"/>
              <a:t> use</a:t>
            </a:r>
          </a:p>
          <a:p>
            <a:pPr marL="168275" indent="-109538">
              <a:buFont typeface="Arial" panose="020B0604020202020204" pitchFamily="34" charset="0"/>
              <a:buChar char="•"/>
            </a:pPr>
            <a:r>
              <a:rPr lang="en-US" sz="900" dirty="0"/>
              <a:t>Undergoing testing in Omega Group</a:t>
            </a:r>
          </a:p>
          <a:p>
            <a:pPr marL="168275" indent="-109538">
              <a:buFont typeface="Arial" panose="020B0604020202020204" pitchFamily="34" charset="0"/>
              <a:buChar char="•"/>
            </a:pPr>
            <a:r>
              <a:rPr lang="en-US" sz="900" dirty="0"/>
              <a:t>Test articles expected 2025</a:t>
            </a:r>
          </a:p>
          <a:p>
            <a:pPr marL="119063" indent="-119063">
              <a:buFont typeface="Arial" panose="020B0604020202020204" pitchFamily="34" charset="0"/>
              <a:buChar char="•"/>
            </a:pPr>
            <a:endParaRPr lang="en-US" sz="1050" b="1" dirty="0"/>
          </a:p>
        </p:txBody>
      </p:sp>
      <p:pic>
        <p:nvPicPr>
          <p:cNvPr id="17" name="Picture 16">
            <a:extLst>
              <a:ext uri="{FF2B5EF4-FFF2-40B4-BE49-F238E27FC236}">
                <a16:creationId xmlns:a16="http://schemas.microsoft.com/office/drawing/2014/main" id="{12FA5483-580E-9B1A-DD8E-74DC5C81913B}"/>
              </a:ext>
            </a:extLst>
          </p:cNvPr>
          <p:cNvPicPr>
            <a:picLocks noChangeAspect="1"/>
          </p:cNvPicPr>
          <p:nvPr/>
        </p:nvPicPr>
        <p:blipFill>
          <a:blip r:embed="rId5"/>
          <a:stretch>
            <a:fillRect/>
          </a:stretch>
        </p:blipFill>
        <p:spPr>
          <a:xfrm>
            <a:off x="3971297" y="2176413"/>
            <a:ext cx="2018283" cy="1167709"/>
          </a:xfrm>
          <a:prstGeom prst="rect">
            <a:avLst/>
          </a:prstGeom>
        </p:spPr>
      </p:pic>
      <p:pic>
        <p:nvPicPr>
          <p:cNvPr id="3" name="Picture 2">
            <a:extLst>
              <a:ext uri="{FF2B5EF4-FFF2-40B4-BE49-F238E27FC236}">
                <a16:creationId xmlns:a16="http://schemas.microsoft.com/office/drawing/2014/main" id="{EB319C2A-2586-0B6F-E505-75B1ACB2542B}"/>
              </a:ext>
            </a:extLst>
          </p:cNvPr>
          <p:cNvPicPr>
            <a:picLocks noChangeAspect="1"/>
          </p:cNvPicPr>
          <p:nvPr/>
        </p:nvPicPr>
        <p:blipFill>
          <a:blip r:embed="rId6"/>
          <a:stretch>
            <a:fillRect/>
          </a:stretch>
        </p:blipFill>
        <p:spPr>
          <a:xfrm>
            <a:off x="9375912" y="3487908"/>
            <a:ext cx="2658718" cy="1099728"/>
          </a:xfrm>
          <a:prstGeom prst="rect">
            <a:avLst/>
          </a:prstGeom>
        </p:spPr>
      </p:pic>
      <p:pic>
        <p:nvPicPr>
          <p:cNvPr id="24" name="Picture 23">
            <a:extLst>
              <a:ext uri="{FF2B5EF4-FFF2-40B4-BE49-F238E27FC236}">
                <a16:creationId xmlns:a16="http://schemas.microsoft.com/office/drawing/2014/main" id="{AD1083EC-878C-7715-3B17-5E600C53C072}"/>
              </a:ext>
            </a:extLst>
          </p:cNvPr>
          <p:cNvPicPr>
            <a:picLocks noChangeAspect="1"/>
          </p:cNvPicPr>
          <p:nvPr/>
        </p:nvPicPr>
        <p:blipFill>
          <a:blip r:embed="rId7"/>
          <a:srcRect l="56405" t="1516" r="1874" b="-1516"/>
          <a:stretch/>
        </p:blipFill>
        <p:spPr>
          <a:xfrm rot="16200000">
            <a:off x="8320689" y="559008"/>
            <a:ext cx="866760" cy="1606078"/>
          </a:xfrm>
          <a:prstGeom prst="rect">
            <a:avLst/>
          </a:prstGeom>
        </p:spPr>
      </p:pic>
      <p:pic>
        <p:nvPicPr>
          <p:cNvPr id="27" name="Picture 26">
            <a:extLst>
              <a:ext uri="{FF2B5EF4-FFF2-40B4-BE49-F238E27FC236}">
                <a16:creationId xmlns:a16="http://schemas.microsoft.com/office/drawing/2014/main" id="{2AC75966-8692-532A-2834-7A1977AE7FD2}"/>
              </a:ext>
            </a:extLst>
          </p:cNvPr>
          <p:cNvPicPr>
            <a:picLocks noChangeAspect="1"/>
          </p:cNvPicPr>
          <p:nvPr/>
        </p:nvPicPr>
        <p:blipFill>
          <a:blip r:embed="rId7"/>
          <a:srcRect l="1223" t="1516" r="58887" b="-1516"/>
          <a:stretch/>
        </p:blipFill>
        <p:spPr>
          <a:xfrm rot="5400000">
            <a:off x="8851846" y="917951"/>
            <a:ext cx="800171" cy="1550738"/>
          </a:xfrm>
          <a:prstGeom prst="rect">
            <a:avLst/>
          </a:prstGeom>
        </p:spPr>
      </p:pic>
      <p:pic>
        <p:nvPicPr>
          <p:cNvPr id="53" name="Picture 52">
            <a:extLst>
              <a:ext uri="{FF2B5EF4-FFF2-40B4-BE49-F238E27FC236}">
                <a16:creationId xmlns:a16="http://schemas.microsoft.com/office/drawing/2014/main" id="{4FD30090-C249-8A48-3E67-CBD54FCD827B}"/>
              </a:ext>
            </a:extLst>
          </p:cNvPr>
          <p:cNvPicPr>
            <a:picLocks noChangeAspect="1"/>
          </p:cNvPicPr>
          <p:nvPr/>
        </p:nvPicPr>
        <p:blipFill>
          <a:blip r:embed="rId8"/>
          <a:stretch>
            <a:fillRect/>
          </a:stretch>
        </p:blipFill>
        <p:spPr>
          <a:xfrm>
            <a:off x="7689280" y="2171312"/>
            <a:ext cx="1562651" cy="1153856"/>
          </a:xfrm>
          <a:prstGeom prst="rect">
            <a:avLst/>
          </a:prstGeom>
        </p:spPr>
      </p:pic>
      <p:sp>
        <p:nvSpPr>
          <p:cNvPr id="55" name="Rectangle 54">
            <a:extLst>
              <a:ext uri="{FF2B5EF4-FFF2-40B4-BE49-F238E27FC236}">
                <a16:creationId xmlns:a16="http://schemas.microsoft.com/office/drawing/2014/main" id="{AAA502B1-9A75-726E-8AE7-2BDEE092870B}"/>
              </a:ext>
            </a:extLst>
          </p:cNvPr>
          <p:cNvSpPr/>
          <p:nvPr/>
        </p:nvSpPr>
        <p:spPr>
          <a:xfrm>
            <a:off x="7689092" y="2192230"/>
            <a:ext cx="320502" cy="854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587CCF9D-B065-5141-E5E8-953806A89107}"/>
              </a:ext>
            </a:extLst>
          </p:cNvPr>
          <p:cNvPicPr>
            <a:picLocks noChangeAspect="1"/>
          </p:cNvPicPr>
          <p:nvPr/>
        </p:nvPicPr>
        <p:blipFill>
          <a:blip r:embed="rId9"/>
          <a:stretch>
            <a:fillRect/>
          </a:stretch>
        </p:blipFill>
        <p:spPr>
          <a:xfrm>
            <a:off x="9498914" y="2178390"/>
            <a:ext cx="2048877" cy="1143650"/>
          </a:xfrm>
          <a:prstGeom prst="rect">
            <a:avLst/>
          </a:prstGeom>
        </p:spPr>
      </p:pic>
      <p:sp>
        <p:nvSpPr>
          <p:cNvPr id="58" name="Rectangle 57">
            <a:extLst>
              <a:ext uri="{FF2B5EF4-FFF2-40B4-BE49-F238E27FC236}">
                <a16:creationId xmlns:a16="http://schemas.microsoft.com/office/drawing/2014/main" id="{8315CA1A-9D27-2E96-DCA7-8A28FCE05A3C}"/>
              </a:ext>
            </a:extLst>
          </p:cNvPr>
          <p:cNvSpPr/>
          <p:nvPr/>
        </p:nvSpPr>
        <p:spPr>
          <a:xfrm>
            <a:off x="9498914" y="2187238"/>
            <a:ext cx="834494" cy="2820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151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9BD96-FF53-7300-F5ED-EE81112F4D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64B24A-11E8-0BAA-12DF-B610FB315E8D}"/>
              </a:ext>
            </a:extLst>
          </p:cNvPr>
          <p:cNvSpPr>
            <a:spLocks noGrp="1"/>
          </p:cNvSpPr>
          <p:nvPr>
            <p:ph type="title"/>
          </p:nvPr>
        </p:nvSpPr>
        <p:spPr/>
        <p:txBody>
          <a:bodyPr/>
          <a:lstStyle/>
          <a:p>
            <a:r>
              <a:rPr lang="en-US" dirty="0"/>
              <a:t>System Component Status (Collab Support)</a:t>
            </a:r>
          </a:p>
        </p:txBody>
      </p:sp>
      <p:sp>
        <p:nvSpPr>
          <p:cNvPr id="4" name="Rectangle 3">
            <a:extLst>
              <a:ext uri="{FF2B5EF4-FFF2-40B4-BE49-F238E27FC236}">
                <a16:creationId xmlns:a16="http://schemas.microsoft.com/office/drawing/2014/main" id="{C3748739-3A85-A95F-F153-BE502F0C803E}"/>
              </a:ext>
            </a:extLst>
          </p:cNvPr>
          <p:cNvSpPr/>
          <p:nvPr/>
        </p:nvSpPr>
        <p:spPr>
          <a:xfrm>
            <a:off x="461963" y="901956"/>
            <a:ext cx="11616695" cy="120425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C8229F5-433F-DC95-5696-D64CF64C67E2}"/>
              </a:ext>
            </a:extLst>
          </p:cNvPr>
          <p:cNvSpPr/>
          <p:nvPr/>
        </p:nvSpPr>
        <p:spPr>
          <a:xfrm>
            <a:off x="461963" y="2154626"/>
            <a:ext cx="11616695" cy="120425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B5283A78-1D38-733E-95CB-A3CDFC6AA31A}"/>
              </a:ext>
            </a:extLst>
          </p:cNvPr>
          <p:cNvCxnSpPr/>
          <p:nvPr/>
        </p:nvCxnSpPr>
        <p:spPr>
          <a:xfrm>
            <a:off x="1426873" y="935905"/>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99A059-DA26-63B8-7C3D-D59AD1857A00}"/>
              </a:ext>
            </a:extLst>
          </p:cNvPr>
          <p:cNvCxnSpPr/>
          <p:nvPr/>
        </p:nvCxnSpPr>
        <p:spPr>
          <a:xfrm>
            <a:off x="1426873" y="2168017"/>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CCA5906-0460-1B75-A4BE-AA57583D54B6}"/>
              </a:ext>
            </a:extLst>
          </p:cNvPr>
          <p:cNvSpPr txBox="1"/>
          <p:nvPr/>
        </p:nvSpPr>
        <p:spPr>
          <a:xfrm>
            <a:off x="461963" y="975041"/>
            <a:ext cx="899739" cy="523220"/>
          </a:xfrm>
          <a:prstGeom prst="rect">
            <a:avLst/>
          </a:prstGeom>
          <a:noFill/>
        </p:spPr>
        <p:txBody>
          <a:bodyPr wrap="square" rtlCol="0">
            <a:spAutoFit/>
          </a:bodyPr>
          <a:lstStyle/>
          <a:p>
            <a:r>
              <a:rPr lang="en-US" sz="1400" dirty="0"/>
              <a:t>Test</a:t>
            </a:r>
          </a:p>
          <a:p>
            <a:r>
              <a:rPr lang="en-US" sz="1400" dirty="0"/>
              <a:t>Setups</a:t>
            </a:r>
          </a:p>
        </p:txBody>
      </p:sp>
      <p:pic>
        <p:nvPicPr>
          <p:cNvPr id="42" name="Picture 41">
            <a:extLst>
              <a:ext uri="{FF2B5EF4-FFF2-40B4-BE49-F238E27FC236}">
                <a16:creationId xmlns:a16="http://schemas.microsoft.com/office/drawing/2014/main" id="{530B940B-9606-EB63-A315-076DB5D906AA}"/>
              </a:ext>
            </a:extLst>
          </p:cNvPr>
          <p:cNvPicPr>
            <a:picLocks noChangeAspect="1"/>
          </p:cNvPicPr>
          <p:nvPr/>
        </p:nvPicPr>
        <p:blipFill>
          <a:blip r:embed="rId2"/>
          <a:stretch>
            <a:fillRect/>
          </a:stretch>
        </p:blipFill>
        <p:spPr>
          <a:xfrm>
            <a:off x="3999275" y="935905"/>
            <a:ext cx="1873199" cy="1149993"/>
          </a:xfrm>
          <a:prstGeom prst="rect">
            <a:avLst/>
          </a:prstGeom>
        </p:spPr>
      </p:pic>
      <p:pic>
        <p:nvPicPr>
          <p:cNvPr id="50" name="Picture 49">
            <a:extLst>
              <a:ext uri="{FF2B5EF4-FFF2-40B4-BE49-F238E27FC236}">
                <a16:creationId xmlns:a16="http://schemas.microsoft.com/office/drawing/2014/main" id="{F6C411AA-7BAC-0408-6286-C4AC9A51EF26}"/>
              </a:ext>
            </a:extLst>
          </p:cNvPr>
          <p:cNvPicPr>
            <a:picLocks noChangeAspect="1"/>
          </p:cNvPicPr>
          <p:nvPr/>
        </p:nvPicPr>
        <p:blipFill>
          <a:blip r:embed="rId3"/>
          <a:stretch>
            <a:fillRect/>
          </a:stretch>
        </p:blipFill>
        <p:spPr>
          <a:xfrm>
            <a:off x="5896893" y="935905"/>
            <a:ext cx="1534283" cy="1149993"/>
          </a:xfrm>
          <a:prstGeom prst="rect">
            <a:avLst/>
          </a:prstGeom>
        </p:spPr>
      </p:pic>
      <p:sp>
        <p:nvSpPr>
          <p:cNvPr id="52" name="TextBox 51">
            <a:extLst>
              <a:ext uri="{FF2B5EF4-FFF2-40B4-BE49-F238E27FC236}">
                <a16:creationId xmlns:a16="http://schemas.microsoft.com/office/drawing/2014/main" id="{E13A3FBB-1DD6-288F-9045-704E4ED853DA}"/>
              </a:ext>
            </a:extLst>
          </p:cNvPr>
          <p:cNvSpPr txBox="1"/>
          <p:nvPr/>
        </p:nvSpPr>
        <p:spPr>
          <a:xfrm>
            <a:off x="1487111" y="935905"/>
            <a:ext cx="2267184" cy="1092607"/>
          </a:xfrm>
          <a:prstGeom prst="rect">
            <a:avLst/>
          </a:prstGeom>
          <a:noFill/>
        </p:spPr>
        <p:txBody>
          <a:bodyPr wrap="square" rtlCol="0">
            <a:spAutoFit/>
          </a:bodyPr>
          <a:lstStyle/>
          <a:p>
            <a:r>
              <a:rPr lang="en-US" sz="1000" b="1" dirty="0"/>
              <a:t>BHCAL ---  (H2GCROC)</a:t>
            </a:r>
          </a:p>
          <a:p>
            <a:pPr marL="168275" indent="-109538">
              <a:buFont typeface="Arial" panose="020B0604020202020204" pitchFamily="34" charset="0"/>
              <a:buChar char="•"/>
            </a:pPr>
            <a:r>
              <a:rPr lang="en-US" sz="900" dirty="0"/>
              <a:t>KCU105 (RDO+DAM) (</a:t>
            </a:r>
            <a:r>
              <a:rPr lang="en-US" sz="900" dirty="0" err="1"/>
              <a:t>kintex</a:t>
            </a:r>
            <a:r>
              <a:rPr lang="en-US" sz="900" dirty="0"/>
              <a:t>)</a:t>
            </a:r>
          </a:p>
          <a:p>
            <a:pPr marL="168275" indent="-109538">
              <a:buFont typeface="Arial" panose="020B0604020202020204" pitchFamily="34" charset="0"/>
              <a:buChar char="•"/>
            </a:pPr>
            <a:r>
              <a:rPr lang="en-US" sz="900" dirty="0"/>
              <a:t>Python Config/Control</a:t>
            </a:r>
          </a:p>
          <a:p>
            <a:pPr marL="168275" indent="-109538">
              <a:buFont typeface="Arial" panose="020B0604020202020204" pitchFamily="34" charset="0"/>
              <a:buChar char="•"/>
            </a:pPr>
            <a:r>
              <a:rPr lang="en-US" sz="900" dirty="0" err="1"/>
              <a:t>rcdaq</a:t>
            </a:r>
            <a:r>
              <a:rPr lang="en-US" sz="900" dirty="0"/>
              <a:t> integration</a:t>
            </a:r>
          </a:p>
          <a:p>
            <a:pPr marL="168275" indent="-109538">
              <a:buFont typeface="Arial" panose="020B0604020202020204" pitchFamily="34" charset="0"/>
              <a:buChar char="•"/>
            </a:pPr>
            <a:r>
              <a:rPr lang="en-US" sz="900" dirty="0"/>
              <a:t>Norbert </a:t>
            </a:r>
            <a:r>
              <a:rPr lang="en-US" sz="900" dirty="0" err="1"/>
              <a:t>Novitzky</a:t>
            </a:r>
            <a:r>
              <a:rPr lang="en-US" sz="900" dirty="0"/>
              <a:t>, Miklos Czeller, Gabor Nagy, </a:t>
            </a:r>
            <a:r>
              <a:rPr lang="en-US" sz="900" dirty="0" err="1"/>
              <a:t>Shihai</a:t>
            </a:r>
            <a:r>
              <a:rPr lang="en-US" sz="900" dirty="0"/>
              <a:t> Jia, Martin </a:t>
            </a:r>
            <a:r>
              <a:rPr lang="en-US" sz="900" dirty="0" err="1"/>
              <a:t>Purschke</a:t>
            </a:r>
            <a:endParaRPr lang="en-US" sz="900" dirty="0"/>
          </a:p>
        </p:txBody>
      </p:sp>
      <p:pic>
        <p:nvPicPr>
          <p:cNvPr id="54" name="Picture 53">
            <a:extLst>
              <a:ext uri="{FF2B5EF4-FFF2-40B4-BE49-F238E27FC236}">
                <a16:creationId xmlns:a16="http://schemas.microsoft.com/office/drawing/2014/main" id="{1662F80C-43A8-33F5-C309-6EC427DACD9A}"/>
              </a:ext>
            </a:extLst>
          </p:cNvPr>
          <p:cNvPicPr>
            <a:picLocks noChangeAspect="1"/>
          </p:cNvPicPr>
          <p:nvPr/>
        </p:nvPicPr>
        <p:blipFill>
          <a:blip r:embed="rId4"/>
          <a:stretch>
            <a:fillRect/>
          </a:stretch>
        </p:blipFill>
        <p:spPr>
          <a:xfrm>
            <a:off x="3369524" y="2199938"/>
            <a:ext cx="1089854" cy="1103988"/>
          </a:xfrm>
          <a:prstGeom prst="rect">
            <a:avLst/>
          </a:prstGeom>
        </p:spPr>
      </p:pic>
      <p:sp>
        <p:nvSpPr>
          <p:cNvPr id="55" name="TextBox 54">
            <a:extLst>
              <a:ext uri="{FF2B5EF4-FFF2-40B4-BE49-F238E27FC236}">
                <a16:creationId xmlns:a16="http://schemas.microsoft.com/office/drawing/2014/main" id="{BED3BAFC-9443-2E42-1496-4D647AF7D9B7}"/>
              </a:ext>
            </a:extLst>
          </p:cNvPr>
          <p:cNvSpPr txBox="1"/>
          <p:nvPr/>
        </p:nvSpPr>
        <p:spPr>
          <a:xfrm>
            <a:off x="1487111" y="2190207"/>
            <a:ext cx="1882411" cy="1107996"/>
          </a:xfrm>
          <a:prstGeom prst="rect">
            <a:avLst/>
          </a:prstGeom>
          <a:noFill/>
        </p:spPr>
        <p:txBody>
          <a:bodyPr wrap="square" rtlCol="0">
            <a:spAutoFit/>
          </a:bodyPr>
          <a:lstStyle/>
          <a:p>
            <a:r>
              <a:rPr lang="en-US" sz="1000" b="1" dirty="0"/>
              <a:t>TOF DAM-Lite:  (ETROC)  </a:t>
            </a:r>
          </a:p>
          <a:p>
            <a:pPr marL="168275" indent="-109538">
              <a:buFont typeface="Arial" panose="020B0604020202020204" pitchFamily="34" charset="0"/>
              <a:buChar char="•"/>
            </a:pPr>
            <a:r>
              <a:rPr lang="en-US" sz="900" dirty="0"/>
              <a:t>Alinx AXAU15 (</a:t>
            </a:r>
            <a:r>
              <a:rPr lang="en-US" sz="900" dirty="0" err="1"/>
              <a:t>artix</a:t>
            </a:r>
            <a:r>
              <a:rPr lang="en-US" sz="900" dirty="0"/>
              <a:t>)</a:t>
            </a:r>
          </a:p>
          <a:p>
            <a:pPr marL="168275" indent="-109538">
              <a:buFont typeface="Arial" panose="020B0604020202020204" pitchFamily="34" charset="0"/>
              <a:buChar char="•"/>
            </a:pPr>
            <a:r>
              <a:rPr lang="en-US" sz="900" dirty="0"/>
              <a:t>Reads from </a:t>
            </a:r>
            <a:r>
              <a:rPr lang="en-US" sz="900" dirty="0" err="1"/>
              <a:t>lpGBT</a:t>
            </a:r>
            <a:endParaRPr lang="en-US" sz="900" dirty="0"/>
          </a:p>
          <a:p>
            <a:pPr marL="168275" indent="-109538">
              <a:buFont typeface="Arial" panose="020B0604020202020204" pitchFamily="34" charset="0"/>
              <a:buChar char="•"/>
            </a:pPr>
            <a:r>
              <a:rPr lang="en-US" sz="900" dirty="0"/>
              <a:t>Follows FELIX development scheme</a:t>
            </a:r>
          </a:p>
          <a:p>
            <a:pPr marL="168275" indent="-109538">
              <a:buFont typeface="Arial" panose="020B0604020202020204" pitchFamily="34" charset="0"/>
              <a:buChar char="•"/>
            </a:pPr>
            <a:r>
              <a:rPr lang="en-US" sz="900" dirty="0"/>
              <a:t>(RICE)</a:t>
            </a:r>
          </a:p>
          <a:p>
            <a:pPr marL="119063" indent="-119063">
              <a:buFont typeface="Arial" panose="020B0604020202020204" pitchFamily="34" charset="0"/>
              <a:buChar char="•"/>
            </a:pPr>
            <a:endParaRPr lang="en-US" sz="1100" dirty="0"/>
          </a:p>
        </p:txBody>
      </p:sp>
      <p:pic>
        <p:nvPicPr>
          <p:cNvPr id="57" name="Picture 56">
            <a:extLst>
              <a:ext uri="{FF2B5EF4-FFF2-40B4-BE49-F238E27FC236}">
                <a16:creationId xmlns:a16="http://schemas.microsoft.com/office/drawing/2014/main" id="{12F941AC-7C0C-62C4-632E-C0FF0798763C}"/>
              </a:ext>
            </a:extLst>
          </p:cNvPr>
          <p:cNvPicPr>
            <a:picLocks noChangeAspect="1"/>
          </p:cNvPicPr>
          <p:nvPr/>
        </p:nvPicPr>
        <p:blipFill>
          <a:blip r:embed="rId5"/>
          <a:stretch>
            <a:fillRect/>
          </a:stretch>
        </p:blipFill>
        <p:spPr>
          <a:xfrm>
            <a:off x="4502608" y="2199938"/>
            <a:ext cx="1838901" cy="1117715"/>
          </a:xfrm>
          <a:prstGeom prst="rect">
            <a:avLst/>
          </a:prstGeom>
        </p:spPr>
      </p:pic>
      <p:cxnSp>
        <p:nvCxnSpPr>
          <p:cNvPr id="58" name="Straight Connector 57">
            <a:extLst>
              <a:ext uri="{FF2B5EF4-FFF2-40B4-BE49-F238E27FC236}">
                <a16:creationId xmlns:a16="http://schemas.microsoft.com/office/drawing/2014/main" id="{AF0F9B7F-C755-3AFA-4373-6C928D534FBC}"/>
              </a:ext>
            </a:extLst>
          </p:cNvPr>
          <p:cNvCxnSpPr/>
          <p:nvPr/>
        </p:nvCxnSpPr>
        <p:spPr>
          <a:xfrm>
            <a:off x="6467719" y="2168017"/>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DD84AB2-F47A-A404-5F65-2F99B4AF5F8C}"/>
              </a:ext>
            </a:extLst>
          </p:cNvPr>
          <p:cNvSpPr txBox="1"/>
          <p:nvPr/>
        </p:nvSpPr>
        <p:spPr>
          <a:xfrm>
            <a:off x="6539377" y="2190207"/>
            <a:ext cx="2985825" cy="1107996"/>
          </a:xfrm>
          <a:prstGeom prst="rect">
            <a:avLst/>
          </a:prstGeom>
          <a:noFill/>
        </p:spPr>
        <p:txBody>
          <a:bodyPr wrap="square" rtlCol="0">
            <a:spAutoFit/>
          </a:bodyPr>
          <a:lstStyle/>
          <a:p>
            <a:r>
              <a:rPr lang="en-US" sz="1000" b="1" dirty="0"/>
              <a:t>FMC - Q(SFP) Adapter</a:t>
            </a:r>
            <a:endParaRPr lang="en-US" sz="1000" dirty="0"/>
          </a:p>
          <a:p>
            <a:pPr marL="168275" indent="-109538">
              <a:buFont typeface="Arial" panose="020B0604020202020204" pitchFamily="34" charset="0"/>
              <a:buChar char="•"/>
            </a:pPr>
            <a:r>
              <a:rPr lang="en-US" sz="900" dirty="0"/>
              <a:t>Stand alone (single board) GTU</a:t>
            </a:r>
          </a:p>
          <a:p>
            <a:pPr marL="168275" indent="-109538">
              <a:buFont typeface="Arial" panose="020B0604020202020204" pitchFamily="34" charset="0"/>
              <a:buChar char="•"/>
            </a:pPr>
            <a:r>
              <a:rPr lang="en-US" sz="900" dirty="0"/>
              <a:t>Allows use of prototype GTU with dev boards (such as AXAU15) </a:t>
            </a:r>
          </a:p>
          <a:p>
            <a:pPr marL="168275" indent="-109538">
              <a:buFont typeface="Arial" panose="020B0604020202020204" pitchFamily="34" charset="0"/>
              <a:buChar char="•"/>
            </a:pPr>
            <a:r>
              <a:rPr lang="en-US" sz="900" dirty="0"/>
              <a:t>4-Boards (June)</a:t>
            </a:r>
          </a:p>
          <a:p>
            <a:pPr marL="168275" indent="-109538">
              <a:buFont typeface="Arial" panose="020B0604020202020204" pitchFamily="34" charset="0"/>
              <a:buChar char="•"/>
            </a:pPr>
            <a:r>
              <a:rPr lang="en-US" sz="900" dirty="0"/>
              <a:t>(JLAB)</a:t>
            </a:r>
          </a:p>
          <a:p>
            <a:pPr marL="119063" indent="-119063">
              <a:buFont typeface="Arial" panose="020B0604020202020204" pitchFamily="34" charset="0"/>
              <a:buChar char="•"/>
            </a:pPr>
            <a:endParaRPr lang="en-US" sz="1100" dirty="0"/>
          </a:p>
        </p:txBody>
      </p:sp>
      <p:pic>
        <p:nvPicPr>
          <p:cNvPr id="61" name="Picture 60">
            <a:extLst>
              <a:ext uri="{FF2B5EF4-FFF2-40B4-BE49-F238E27FC236}">
                <a16:creationId xmlns:a16="http://schemas.microsoft.com/office/drawing/2014/main" id="{9B8C9ABD-4C9F-CA6C-35E7-BE4C8EF5E038}"/>
              </a:ext>
            </a:extLst>
          </p:cNvPr>
          <p:cNvPicPr>
            <a:picLocks noChangeAspect="1"/>
          </p:cNvPicPr>
          <p:nvPr/>
        </p:nvPicPr>
        <p:blipFill>
          <a:blip r:embed="rId6"/>
          <a:stretch>
            <a:fillRect/>
          </a:stretch>
        </p:blipFill>
        <p:spPr>
          <a:xfrm>
            <a:off x="9533431" y="2199584"/>
            <a:ext cx="2536998" cy="1087692"/>
          </a:xfrm>
          <a:prstGeom prst="rect">
            <a:avLst/>
          </a:prstGeom>
        </p:spPr>
      </p:pic>
      <p:sp>
        <p:nvSpPr>
          <p:cNvPr id="36" name="Rectangle 35">
            <a:extLst>
              <a:ext uri="{FF2B5EF4-FFF2-40B4-BE49-F238E27FC236}">
                <a16:creationId xmlns:a16="http://schemas.microsoft.com/office/drawing/2014/main" id="{8FBF4AAE-30CF-3833-C6DC-5079EE7CB8E0}"/>
              </a:ext>
            </a:extLst>
          </p:cNvPr>
          <p:cNvSpPr/>
          <p:nvPr/>
        </p:nvSpPr>
        <p:spPr>
          <a:xfrm>
            <a:off x="461963" y="3404190"/>
            <a:ext cx="11616695" cy="120425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Connector 36">
            <a:extLst>
              <a:ext uri="{FF2B5EF4-FFF2-40B4-BE49-F238E27FC236}">
                <a16:creationId xmlns:a16="http://schemas.microsoft.com/office/drawing/2014/main" id="{DF8BE404-9153-C931-E074-02BA85673B16}"/>
              </a:ext>
            </a:extLst>
          </p:cNvPr>
          <p:cNvCxnSpPr/>
          <p:nvPr/>
        </p:nvCxnSpPr>
        <p:spPr>
          <a:xfrm>
            <a:off x="1426873" y="3435740"/>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7F42599-51F8-B236-14B8-04033614166D}"/>
              </a:ext>
            </a:extLst>
          </p:cNvPr>
          <p:cNvSpPr txBox="1"/>
          <p:nvPr/>
        </p:nvSpPr>
        <p:spPr>
          <a:xfrm>
            <a:off x="1483796" y="3429738"/>
            <a:ext cx="2605663" cy="661720"/>
          </a:xfrm>
          <a:prstGeom prst="rect">
            <a:avLst/>
          </a:prstGeom>
          <a:noFill/>
        </p:spPr>
        <p:txBody>
          <a:bodyPr wrap="square" rtlCol="0">
            <a:spAutoFit/>
          </a:bodyPr>
          <a:lstStyle/>
          <a:p>
            <a:r>
              <a:rPr lang="en-US" sz="1000" b="1" dirty="0"/>
              <a:t>Jan 2026</a:t>
            </a:r>
            <a:endParaRPr lang="en-US" sz="1100" b="1" dirty="0"/>
          </a:p>
          <a:p>
            <a:pPr marL="168275" indent="-109538">
              <a:buFont typeface="Arial" panose="020B0604020202020204" pitchFamily="34" charset="0"/>
              <a:buChar char="•"/>
            </a:pPr>
            <a:r>
              <a:rPr lang="en-US" sz="900" dirty="0"/>
              <a:t>First of O(Yearly) DAQ releases</a:t>
            </a:r>
          </a:p>
          <a:p>
            <a:pPr marL="168275" indent="-109538">
              <a:buFont typeface="Arial" panose="020B0604020202020204" pitchFamily="34" charset="0"/>
              <a:buChar char="•"/>
            </a:pPr>
            <a:r>
              <a:rPr lang="en-US" sz="900" dirty="0"/>
              <a:t>Documented, software &amp; hardware</a:t>
            </a:r>
          </a:p>
          <a:p>
            <a:pPr marL="168275" indent="-109538">
              <a:buFont typeface="Arial" panose="020B0604020202020204" pitchFamily="34" charset="0"/>
              <a:buChar char="•"/>
            </a:pPr>
            <a:r>
              <a:rPr lang="en-US" sz="900" dirty="0"/>
              <a:t>Each release has increasing functionality</a:t>
            </a:r>
          </a:p>
        </p:txBody>
      </p:sp>
      <p:sp>
        <p:nvSpPr>
          <p:cNvPr id="39" name="TextBox 38">
            <a:extLst>
              <a:ext uri="{FF2B5EF4-FFF2-40B4-BE49-F238E27FC236}">
                <a16:creationId xmlns:a16="http://schemas.microsoft.com/office/drawing/2014/main" id="{1199DA4C-A445-00F6-34BB-9DAB9A7113CE}"/>
              </a:ext>
            </a:extLst>
          </p:cNvPr>
          <p:cNvSpPr txBox="1"/>
          <p:nvPr/>
        </p:nvSpPr>
        <p:spPr>
          <a:xfrm>
            <a:off x="5695747" y="3428117"/>
            <a:ext cx="6575799" cy="938719"/>
          </a:xfrm>
          <a:prstGeom prst="rect">
            <a:avLst/>
          </a:prstGeom>
          <a:noFill/>
        </p:spPr>
        <p:txBody>
          <a:bodyPr wrap="square" rtlCol="0">
            <a:spAutoFit/>
          </a:bodyPr>
          <a:lstStyle/>
          <a:p>
            <a:r>
              <a:rPr lang="en-US" sz="1000" b="1" dirty="0"/>
              <a:t>Currently defining </a:t>
            </a:r>
            <a:r>
              <a:rPr lang="en-US" sz="1000" b="1" dirty="0" err="1"/>
              <a:t>PicoDAQ</a:t>
            </a:r>
            <a:endParaRPr lang="en-US" sz="1100" b="1" dirty="0"/>
          </a:p>
          <a:p>
            <a:pPr marL="168275" indent="-109538">
              <a:buFont typeface="Arial" panose="020B0604020202020204" pitchFamily="34" charset="0"/>
              <a:buChar char="•"/>
            </a:pPr>
            <a:r>
              <a:rPr lang="en-US" sz="900" dirty="0"/>
              <a:t>Target AXAU15 with FMC adapter as both RDO / DAM</a:t>
            </a:r>
          </a:p>
          <a:p>
            <a:pPr marL="168275" indent="-109538">
              <a:buFont typeface="Arial" panose="020B0604020202020204" pitchFamily="34" charset="0"/>
              <a:buChar char="•"/>
            </a:pPr>
            <a:r>
              <a:rPr lang="en-US" sz="900" dirty="0"/>
              <a:t>No aggregation needed but intend to provide (RDO, DAM, RDO=DAM in same hardware package)</a:t>
            </a:r>
          </a:p>
          <a:p>
            <a:pPr marL="168275" indent="-109538">
              <a:buFont typeface="Arial" panose="020B0604020202020204" pitchFamily="34" charset="0"/>
              <a:buChar char="•"/>
            </a:pPr>
            <a:r>
              <a:rPr lang="en-US" sz="900" dirty="0"/>
              <a:t>Ethernet communication to computer</a:t>
            </a:r>
          </a:p>
          <a:p>
            <a:pPr marL="168275" indent="-109538">
              <a:buFont typeface="Arial" panose="020B0604020202020204" pitchFamily="34" charset="0"/>
              <a:buChar char="•"/>
            </a:pPr>
            <a:r>
              <a:rPr lang="en-US" sz="900" dirty="0"/>
              <a:t>Will document integration tasks to incorporate new FEBs</a:t>
            </a:r>
          </a:p>
          <a:p>
            <a:pPr marL="168275" indent="-109538">
              <a:buFont typeface="Arial" panose="020B0604020202020204" pitchFamily="34" charset="0"/>
              <a:buChar char="•"/>
            </a:pPr>
            <a:r>
              <a:rPr lang="en-US" sz="900" dirty="0"/>
              <a:t>Control software adapted from BHCAL setup</a:t>
            </a:r>
          </a:p>
        </p:txBody>
      </p:sp>
      <p:cxnSp>
        <p:nvCxnSpPr>
          <p:cNvPr id="38" name="Straight Connector 37">
            <a:extLst>
              <a:ext uri="{FF2B5EF4-FFF2-40B4-BE49-F238E27FC236}">
                <a16:creationId xmlns:a16="http://schemas.microsoft.com/office/drawing/2014/main" id="{CC3B750F-3DDC-30BD-706F-D55CD9BB5AA5}"/>
              </a:ext>
            </a:extLst>
          </p:cNvPr>
          <p:cNvCxnSpPr/>
          <p:nvPr/>
        </p:nvCxnSpPr>
        <p:spPr>
          <a:xfrm>
            <a:off x="3898379" y="3429000"/>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9FA9294-19CC-0DC6-8615-04C8A99AF1B8}"/>
              </a:ext>
            </a:extLst>
          </p:cNvPr>
          <p:cNvSpPr txBox="1"/>
          <p:nvPr/>
        </p:nvSpPr>
        <p:spPr>
          <a:xfrm>
            <a:off x="518569" y="3467480"/>
            <a:ext cx="816249" cy="276999"/>
          </a:xfrm>
          <a:prstGeom prst="rect">
            <a:avLst/>
          </a:prstGeom>
          <a:noFill/>
        </p:spPr>
        <p:txBody>
          <a:bodyPr wrap="none" rtlCol="0">
            <a:spAutoFit/>
          </a:bodyPr>
          <a:lstStyle/>
          <a:p>
            <a:r>
              <a:rPr lang="en-US" sz="1200" dirty="0" err="1"/>
              <a:t>PicoDAQ</a:t>
            </a:r>
            <a:endParaRPr lang="en-US" sz="1200" dirty="0"/>
          </a:p>
        </p:txBody>
      </p:sp>
      <p:sp>
        <p:nvSpPr>
          <p:cNvPr id="49" name="TextBox 48">
            <a:extLst>
              <a:ext uri="{FF2B5EF4-FFF2-40B4-BE49-F238E27FC236}">
                <a16:creationId xmlns:a16="http://schemas.microsoft.com/office/drawing/2014/main" id="{3D2ADC63-6E9D-68E1-8042-51F1309FDFCA}"/>
              </a:ext>
            </a:extLst>
          </p:cNvPr>
          <p:cNvSpPr txBox="1"/>
          <p:nvPr/>
        </p:nvSpPr>
        <p:spPr>
          <a:xfrm>
            <a:off x="3914451" y="3428117"/>
            <a:ext cx="1846681" cy="661720"/>
          </a:xfrm>
          <a:prstGeom prst="rect">
            <a:avLst/>
          </a:prstGeom>
          <a:noFill/>
        </p:spPr>
        <p:txBody>
          <a:bodyPr wrap="square" rtlCol="0">
            <a:spAutoFit/>
          </a:bodyPr>
          <a:lstStyle/>
          <a:p>
            <a:r>
              <a:rPr lang="en-US" sz="1000" b="1" dirty="0"/>
              <a:t>Goals</a:t>
            </a:r>
          </a:p>
          <a:p>
            <a:pPr marL="168275" indent="-109538">
              <a:buFont typeface="Arial" panose="020B0604020202020204" pitchFamily="34" charset="0"/>
              <a:buChar char="•"/>
            </a:pPr>
            <a:r>
              <a:rPr lang="en-US" sz="900" dirty="0"/>
              <a:t>Readout test stands</a:t>
            </a:r>
          </a:p>
          <a:p>
            <a:pPr marL="168275" indent="-109538">
              <a:buFont typeface="Arial" panose="020B0604020202020204" pitchFamily="34" charset="0"/>
              <a:buChar char="•"/>
            </a:pPr>
            <a:r>
              <a:rPr lang="en-US" sz="900" dirty="0"/>
              <a:t>Development Base for </a:t>
            </a:r>
            <a:r>
              <a:rPr lang="en-US" sz="900" dirty="0" err="1"/>
              <a:t>ePIC</a:t>
            </a:r>
            <a:r>
              <a:rPr lang="en-US" sz="900" dirty="0"/>
              <a:t> DAQ</a:t>
            </a:r>
          </a:p>
        </p:txBody>
      </p:sp>
      <p:cxnSp>
        <p:nvCxnSpPr>
          <p:cNvPr id="51" name="Straight Connector 50">
            <a:extLst>
              <a:ext uri="{FF2B5EF4-FFF2-40B4-BE49-F238E27FC236}">
                <a16:creationId xmlns:a16="http://schemas.microsoft.com/office/drawing/2014/main" id="{266EB0B4-84BA-D1C9-3F64-946CD5C26F3E}"/>
              </a:ext>
            </a:extLst>
          </p:cNvPr>
          <p:cNvCxnSpPr/>
          <p:nvPr/>
        </p:nvCxnSpPr>
        <p:spPr>
          <a:xfrm>
            <a:off x="5646598" y="3435740"/>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727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CD1E6-0A40-29D8-3073-875379FD4D1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60EE55F-8C3E-E209-2184-AF9BCF919D8B}"/>
              </a:ext>
            </a:extLst>
          </p:cNvPr>
          <p:cNvSpPr/>
          <p:nvPr/>
        </p:nvSpPr>
        <p:spPr>
          <a:xfrm>
            <a:off x="461963" y="4699162"/>
            <a:ext cx="11616695" cy="1204252"/>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0C7664-973A-F361-6AF5-4D2121237F91}"/>
              </a:ext>
            </a:extLst>
          </p:cNvPr>
          <p:cNvSpPr>
            <a:spLocks noGrp="1"/>
          </p:cNvSpPr>
          <p:nvPr>
            <p:ph type="title"/>
          </p:nvPr>
        </p:nvSpPr>
        <p:spPr/>
        <p:txBody>
          <a:bodyPr/>
          <a:lstStyle/>
          <a:p>
            <a:r>
              <a:rPr lang="en-US" dirty="0"/>
              <a:t>System Component Status (Compute)</a:t>
            </a:r>
          </a:p>
        </p:txBody>
      </p:sp>
      <p:sp>
        <p:nvSpPr>
          <p:cNvPr id="48" name="Rectangle 47">
            <a:extLst>
              <a:ext uri="{FF2B5EF4-FFF2-40B4-BE49-F238E27FC236}">
                <a16:creationId xmlns:a16="http://schemas.microsoft.com/office/drawing/2014/main" id="{0DBC8C66-7173-D4B4-1B39-D2AA453D9594}"/>
              </a:ext>
            </a:extLst>
          </p:cNvPr>
          <p:cNvSpPr/>
          <p:nvPr/>
        </p:nvSpPr>
        <p:spPr>
          <a:xfrm>
            <a:off x="4331372" y="4699162"/>
            <a:ext cx="7747284" cy="119214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CC37899-1178-DA1B-5981-B473B46483AC}"/>
              </a:ext>
            </a:extLst>
          </p:cNvPr>
          <p:cNvCxnSpPr/>
          <p:nvPr/>
        </p:nvCxnSpPr>
        <p:spPr>
          <a:xfrm>
            <a:off x="1426873" y="4722681"/>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F536FA8-FEE7-D616-08B9-0DF472F55C8F}"/>
              </a:ext>
            </a:extLst>
          </p:cNvPr>
          <p:cNvSpPr txBox="1"/>
          <p:nvPr/>
        </p:nvSpPr>
        <p:spPr>
          <a:xfrm>
            <a:off x="461961" y="4714531"/>
            <a:ext cx="909152" cy="646331"/>
          </a:xfrm>
          <a:prstGeom prst="rect">
            <a:avLst/>
          </a:prstGeom>
          <a:noFill/>
        </p:spPr>
        <p:txBody>
          <a:bodyPr wrap="square" rtlCol="0">
            <a:spAutoFit/>
          </a:bodyPr>
          <a:lstStyle/>
          <a:p>
            <a:r>
              <a:rPr lang="en-US" sz="1200" dirty="0"/>
              <a:t>Echelon 1</a:t>
            </a:r>
          </a:p>
          <a:p>
            <a:r>
              <a:rPr lang="en-US" sz="1200" dirty="0"/>
              <a:t>Compute</a:t>
            </a:r>
          </a:p>
          <a:p>
            <a:r>
              <a:rPr lang="en-US" sz="1200" dirty="0"/>
              <a:t>Interface</a:t>
            </a:r>
          </a:p>
        </p:txBody>
      </p:sp>
      <p:graphicFrame>
        <p:nvGraphicFramePr>
          <p:cNvPr id="44" name="Object 43">
            <a:extLst>
              <a:ext uri="{FF2B5EF4-FFF2-40B4-BE49-F238E27FC236}">
                <a16:creationId xmlns:a16="http://schemas.microsoft.com/office/drawing/2014/main" id="{340EB2CE-FFA1-ADA4-F573-A21FBDF96496}"/>
              </a:ext>
            </a:extLst>
          </p:cNvPr>
          <p:cNvGraphicFramePr>
            <a:graphicFrameLocks noChangeAspect="1"/>
          </p:cNvGraphicFramePr>
          <p:nvPr/>
        </p:nvGraphicFramePr>
        <p:xfrm>
          <a:off x="6855229" y="4722564"/>
          <a:ext cx="2045912" cy="1150826"/>
        </p:xfrm>
        <a:graphic>
          <a:graphicData uri="http://schemas.openxmlformats.org/presentationml/2006/ole">
            <mc:AlternateContent xmlns:mc="http://schemas.openxmlformats.org/markup-compatibility/2006">
              <mc:Choice xmlns:v="urn:schemas-microsoft-com:vml" Requires="v">
                <p:oleObj name="Acrobat Document" r:id="rId2" imgW="9144000" imgH="5143500" progId="Acrobat.Document.DC">
                  <p:embed/>
                </p:oleObj>
              </mc:Choice>
              <mc:Fallback>
                <p:oleObj name="Acrobat Document" r:id="rId2" imgW="9144000" imgH="5143500" progId="Acrobat.Document.DC">
                  <p:embed/>
                  <p:pic>
                    <p:nvPicPr>
                      <p:cNvPr id="44" name="Object 43">
                        <a:extLst>
                          <a:ext uri="{FF2B5EF4-FFF2-40B4-BE49-F238E27FC236}">
                            <a16:creationId xmlns:a16="http://schemas.microsoft.com/office/drawing/2014/main" id="{340EB2CE-FFA1-ADA4-F573-A21FBDF96496}"/>
                          </a:ext>
                        </a:extLst>
                      </p:cNvPr>
                      <p:cNvPicPr/>
                      <p:nvPr/>
                    </p:nvPicPr>
                    <p:blipFill>
                      <a:blip r:embed="rId3"/>
                      <a:stretch>
                        <a:fillRect/>
                      </a:stretch>
                    </p:blipFill>
                    <p:spPr>
                      <a:xfrm>
                        <a:off x="6855229" y="4722564"/>
                        <a:ext cx="2045912" cy="1150826"/>
                      </a:xfrm>
                      <a:prstGeom prst="rect">
                        <a:avLst/>
                      </a:prstGeom>
                    </p:spPr>
                  </p:pic>
                </p:oleObj>
              </mc:Fallback>
            </mc:AlternateContent>
          </a:graphicData>
        </a:graphic>
      </p:graphicFrame>
      <p:pic>
        <p:nvPicPr>
          <p:cNvPr id="45" name="Picture 44">
            <a:extLst>
              <a:ext uri="{FF2B5EF4-FFF2-40B4-BE49-F238E27FC236}">
                <a16:creationId xmlns:a16="http://schemas.microsoft.com/office/drawing/2014/main" id="{50BF2294-B437-5DE7-1C11-85F9D403F70A}"/>
              </a:ext>
            </a:extLst>
          </p:cNvPr>
          <p:cNvPicPr>
            <a:picLocks noChangeAspect="1"/>
          </p:cNvPicPr>
          <p:nvPr/>
        </p:nvPicPr>
        <p:blipFill>
          <a:blip r:embed="rId4"/>
          <a:stretch>
            <a:fillRect/>
          </a:stretch>
        </p:blipFill>
        <p:spPr>
          <a:xfrm>
            <a:off x="8959363" y="4714531"/>
            <a:ext cx="3001834" cy="1158859"/>
          </a:xfrm>
          <a:prstGeom prst="rect">
            <a:avLst/>
          </a:prstGeom>
        </p:spPr>
      </p:pic>
      <p:sp>
        <p:nvSpPr>
          <p:cNvPr id="46" name="TextBox 45">
            <a:extLst>
              <a:ext uri="{FF2B5EF4-FFF2-40B4-BE49-F238E27FC236}">
                <a16:creationId xmlns:a16="http://schemas.microsoft.com/office/drawing/2014/main" id="{2E962CFB-BBAE-284C-3154-AD323845C8E7}"/>
              </a:ext>
            </a:extLst>
          </p:cNvPr>
          <p:cNvSpPr txBox="1"/>
          <p:nvPr/>
        </p:nvSpPr>
        <p:spPr>
          <a:xfrm>
            <a:off x="1447528" y="4722564"/>
            <a:ext cx="3002821" cy="1077218"/>
          </a:xfrm>
          <a:prstGeom prst="rect">
            <a:avLst/>
          </a:prstGeom>
          <a:noFill/>
        </p:spPr>
        <p:txBody>
          <a:bodyPr wrap="square" rtlCol="0">
            <a:spAutoFit/>
          </a:bodyPr>
          <a:lstStyle/>
          <a:p>
            <a:r>
              <a:rPr lang="en-US" sz="1000" b="1" dirty="0"/>
              <a:t>Streaming Readout WG (off project):</a:t>
            </a:r>
          </a:p>
          <a:p>
            <a:pPr marL="171450" indent="-171450">
              <a:buFont typeface="Arial" panose="020B0604020202020204" pitchFamily="34" charset="0"/>
              <a:buChar char="•"/>
            </a:pPr>
            <a:r>
              <a:rPr lang="en-US" sz="900" dirty="0"/>
              <a:t>Requirements Document Draft In Progress</a:t>
            </a:r>
          </a:p>
          <a:p>
            <a:pPr marL="171450" indent="-171450">
              <a:buFont typeface="Arial" panose="020B0604020202020204" pitchFamily="34" charset="0"/>
              <a:buChar char="•"/>
            </a:pPr>
            <a:r>
              <a:rPr lang="en-US" sz="900" dirty="0"/>
              <a:t>Test Beds to be developed</a:t>
            </a:r>
          </a:p>
          <a:p>
            <a:r>
              <a:rPr lang="en-US" sz="900" dirty="0"/>
              <a:t>     - TX / Data management (e.g. </a:t>
            </a:r>
            <a:r>
              <a:rPr lang="en-US" sz="900" dirty="0" err="1"/>
              <a:t>Rucio</a:t>
            </a:r>
            <a:r>
              <a:rPr lang="en-US" sz="900" dirty="0"/>
              <a:t>)</a:t>
            </a:r>
          </a:p>
          <a:p>
            <a:r>
              <a:rPr lang="en-US" sz="900" dirty="0"/>
              <a:t>     - Orchestration / State Model (e.g. Panda)</a:t>
            </a:r>
          </a:p>
          <a:p>
            <a:r>
              <a:rPr lang="en-US" sz="900" dirty="0"/>
              <a:t>     - Streaming Reconstruction (JANA2)</a:t>
            </a:r>
          </a:p>
          <a:p>
            <a:r>
              <a:rPr lang="en-US" sz="900" dirty="0"/>
              <a:t>     - Calibration workflows</a:t>
            </a:r>
          </a:p>
        </p:txBody>
      </p:sp>
      <p:sp>
        <p:nvSpPr>
          <p:cNvPr id="47" name="TextBox 46">
            <a:extLst>
              <a:ext uri="{FF2B5EF4-FFF2-40B4-BE49-F238E27FC236}">
                <a16:creationId xmlns:a16="http://schemas.microsoft.com/office/drawing/2014/main" id="{8DF0452B-EAC5-F8EE-901F-D71A35BDA20B}"/>
              </a:ext>
            </a:extLst>
          </p:cNvPr>
          <p:cNvSpPr txBox="1"/>
          <p:nvPr/>
        </p:nvSpPr>
        <p:spPr>
          <a:xfrm>
            <a:off x="4387133" y="4722423"/>
            <a:ext cx="2293275" cy="800219"/>
          </a:xfrm>
          <a:prstGeom prst="rect">
            <a:avLst/>
          </a:prstGeom>
          <a:noFill/>
        </p:spPr>
        <p:txBody>
          <a:bodyPr wrap="square" rtlCol="0">
            <a:spAutoFit/>
          </a:bodyPr>
          <a:lstStyle/>
          <a:p>
            <a:r>
              <a:rPr lang="en-US" sz="1000" b="1" dirty="0"/>
              <a:t>Interface:</a:t>
            </a:r>
          </a:p>
          <a:p>
            <a:pPr marL="171450" indent="-171450">
              <a:buFont typeface="Arial" panose="020B0604020202020204" pitchFamily="34" charset="0"/>
              <a:buChar char="•"/>
            </a:pPr>
            <a:r>
              <a:rPr lang="en-US" sz="900" dirty="0"/>
              <a:t>Full Data to be streamed to JLAB/BNL echelon 1</a:t>
            </a:r>
          </a:p>
          <a:p>
            <a:pPr marL="171450" indent="-171450">
              <a:buFont typeface="Arial" panose="020B0604020202020204" pitchFamily="34" charset="0"/>
              <a:buChar char="•"/>
            </a:pPr>
            <a:r>
              <a:rPr lang="en-US" sz="900" dirty="0"/>
              <a:t>Full Data to be archived at both facilities for redundancy</a:t>
            </a:r>
          </a:p>
        </p:txBody>
      </p:sp>
      <p:sp>
        <p:nvSpPr>
          <p:cNvPr id="8" name="Rectangle 7">
            <a:extLst>
              <a:ext uri="{FF2B5EF4-FFF2-40B4-BE49-F238E27FC236}">
                <a16:creationId xmlns:a16="http://schemas.microsoft.com/office/drawing/2014/main" id="{A22E737C-5C03-1289-2C4F-DB5D10DE3C5E}"/>
              </a:ext>
            </a:extLst>
          </p:cNvPr>
          <p:cNvSpPr/>
          <p:nvPr/>
        </p:nvSpPr>
        <p:spPr>
          <a:xfrm>
            <a:off x="461961" y="3427221"/>
            <a:ext cx="11616695" cy="1204252"/>
          </a:xfrm>
          <a:prstGeom prst="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0D5634D-9A5A-B13B-0C58-8A76B2B8A53C}"/>
              </a:ext>
            </a:extLst>
          </p:cNvPr>
          <p:cNvCxnSpPr/>
          <p:nvPr/>
        </p:nvCxnSpPr>
        <p:spPr>
          <a:xfrm>
            <a:off x="1426871" y="3450740"/>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FB335C1-8A1E-7450-F0BE-EDB3A15AB4E1}"/>
              </a:ext>
            </a:extLst>
          </p:cNvPr>
          <p:cNvSpPr txBox="1"/>
          <p:nvPr/>
        </p:nvSpPr>
        <p:spPr>
          <a:xfrm>
            <a:off x="485307" y="3426832"/>
            <a:ext cx="924961" cy="461665"/>
          </a:xfrm>
          <a:prstGeom prst="rect">
            <a:avLst/>
          </a:prstGeom>
          <a:noFill/>
        </p:spPr>
        <p:txBody>
          <a:bodyPr wrap="square" rtlCol="0">
            <a:spAutoFit/>
          </a:bodyPr>
          <a:lstStyle/>
          <a:p>
            <a:r>
              <a:rPr lang="en-US" sz="1200" dirty="0"/>
              <a:t>Echelon 0 location</a:t>
            </a:r>
          </a:p>
        </p:txBody>
      </p:sp>
      <p:sp>
        <p:nvSpPr>
          <p:cNvPr id="17" name="TextBox 16">
            <a:extLst>
              <a:ext uri="{FF2B5EF4-FFF2-40B4-BE49-F238E27FC236}">
                <a16:creationId xmlns:a16="http://schemas.microsoft.com/office/drawing/2014/main" id="{4FB22DFC-D68C-7891-441E-D22D3980CF12}"/>
              </a:ext>
            </a:extLst>
          </p:cNvPr>
          <p:cNvSpPr txBox="1"/>
          <p:nvPr/>
        </p:nvSpPr>
        <p:spPr>
          <a:xfrm>
            <a:off x="1544591" y="3443088"/>
            <a:ext cx="3193004" cy="661720"/>
          </a:xfrm>
          <a:prstGeom prst="rect">
            <a:avLst/>
          </a:prstGeom>
          <a:noFill/>
        </p:spPr>
        <p:txBody>
          <a:bodyPr wrap="square" rtlCol="0">
            <a:spAutoFit/>
          </a:bodyPr>
          <a:lstStyle/>
          <a:p>
            <a:r>
              <a:rPr lang="en-US" sz="1000" b="1" dirty="0"/>
              <a:t>DAQ Computing:</a:t>
            </a:r>
            <a:endParaRPr lang="en-US" sz="1100" dirty="0"/>
          </a:p>
          <a:p>
            <a:pPr marL="171450" indent="-171450">
              <a:buFont typeface="Arial" panose="020B0604020202020204" pitchFamily="34" charset="0"/>
              <a:buChar char="•"/>
            </a:pPr>
            <a:r>
              <a:rPr lang="en-US" sz="900" dirty="0"/>
              <a:t>~100 Readout computers in DAQ Room</a:t>
            </a:r>
          </a:p>
          <a:p>
            <a:pPr marL="171450" indent="-171450">
              <a:buFont typeface="Arial" panose="020B0604020202020204" pitchFamily="34" charset="0"/>
              <a:buChar char="•"/>
            </a:pPr>
            <a:r>
              <a:rPr lang="en-US" sz="900" dirty="0"/>
              <a:t>~100 computers located anywhere with sufficient network</a:t>
            </a:r>
          </a:p>
        </p:txBody>
      </p:sp>
      <p:cxnSp>
        <p:nvCxnSpPr>
          <p:cNvPr id="21" name="Straight Connector 20">
            <a:extLst>
              <a:ext uri="{FF2B5EF4-FFF2-40B4-BE49-F238E27FC236}">
                <a16:creationId xmlns:a16="http://schemas.microsoft.com/office/drawing/2014/main" id="{157448A2-6113-1295-1501-A2C99EDF7C38}"/>
              </a:ext>
            </a:extLst>
          </p:cNvPr>
          <p:cNvCxnSpPr/>
          <p:nvPr/>
        </p:nvCxnSpPr>
        <p:spPr>
          <a:xfrm>
            <a:off x="4483340" y="3450400"/>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641B68E-8C15-BE98-0976-A058B02DF013}"/>
              </a:ext>
            </a:extLst>
          </p:cNvPr>
          <p:cNvSpPr txBox="1"/>
          <p:nvPr/>
        </p:nvSpPr>
        <p:spPr>
          <a:xfrm>
            <a:off x="4771917" y="3435971"/>
            <a:ext cx="3269530" cy="661720"/>
          </a:xfrm>
          <a:prstGeom prst="rect">
            <a:avLst/>
          </a:prstGeom>
          <a:noFill/>
        </p:spPr>
        <p:txBody>
          <a:bodyPr wrap="square" rtlCol="0">
            <a:spAutoFit/>
          </a:bodyPr>
          <a:lstStyle/>
          <a:p>
            <a:r>
              <a:rPr lang="en-US" sz="1000" b="1" dirty="0"/>
              <a:t>Splitting farm between DAQ / SDCC:</a:t>
            </a:r>
            <a:endParaRPr lang="en-US" sz="1100" dirty="0"/>
          </a:p>
          <a:p>
            <a:pPr marL="171450" indent="-171450">
              <a:buFont typeface="Arial" panose="020B0604020202020204" pitchFamily="34" charset="0"/>
              <a:buChar char="•"/>
            </a:pPr>
            <a:r>
              <a:rPr lang="en-US" sz="900" dirty="0"/>
              <a:t>reduces DAQ room power/ cooling renovations </a:t>
            </a:r>
          </a:p>
          <a:p>
            <a:pPr marL="171450" indent="-171450">
              <a:buFont typeface="Arial" panose="020B0604020202020204" pitchFamily="34" charset="0"/>
              <a:buChar char="•"/>
            </a:pPr>
            <a:r>
              <a:rPr lang="en-US" sz="900" dirty="0"/>
              <a:t>Increases (slightly) network requirements</a:t>
            </a:r>
          </a:p>
          <a:p>
            <a:pPr marL="171450" indent="-171450">
              <a:buFont typeface="Arial" panose="020B0604020202020204" pitchFamily="34" charset="0"/>
              <a:buChar char="•"/>
            </a:pPr>
            <a:r>
              <a:rPr lang="en-US" sz="900" dirty="0"/>
              <a:t>Requires agreements with SDCC for access / control</a:t>
            </a:r>
          </a:p>
        </p:txBody>
      </p:sp>
      <p:cxnSp>
        <p:nvCxnSpPr>
          <p:cNvPr id="23" name="Straight Connector 22">
            <a:extLst>
              <a:ext uri="{FF2B5EF4-FFF2-40B4-BE49-F238E27FC236}">
                <a16:creationId xmlns:a16="http://schemas.microsoft.com/office/drawing/2014/main" id="{8E282CFD-91F4-B8D7-8322-961F3C6F2253}"/>
              </a:ext>
            </a:extLst>
          </p:cNvPr>
          <p:cNvCxnSpPr/>
          <p:nvPr/>
        </p:nvCxnSpPr>
        <p:spPr>
          <a:xfrm>
            <a:off x="8289082" y="3435176"/>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D072230-3EC7-C1E4-7ED1-1CFF35EB746D}"/>
              </a:ext>
            </a:extLst>
          </p:cNvPr>
          <p:cNvSpPr txBox="1"/>
          <p:nvPr/>
        </p:nvSpPr>
        <p:spPr>
          <a:xfrm>
            <a:off x="8371337" y="3450400"/>
            <a:ext cx="1140370" cy="861774"/>
          </a:xfrm>
          <a:prstGeom prst="rect">
            <a:avLst/>
          </a:prstGeom>
          <a:noFill/>
        </p:spPr>
        <p:txBody>
          <a:bodyPr wrap="square" rtlCol="0">
            <a:spAutoFit/>
          </a:bodyPr>
          <a:lstStyle/>
          <a:p>
            <a:r>
              <a:rPr lang="en-US" sz="1000" dirty="0"/>
              <a:t>Details of splitting to be done according to cost benefit analysis</a:t>
            </a:r>
          </a:p>
        </p:txBody>
      </p:sp>
      <p:sp>
        <p:nvSpPr>
          <p:cNvPr id="5" name="Rectangle 4">
            <a:extLst>
              <a:ext uri="{FF2B5EF4-FFF2-40B4-BE49-F238E27FC236}">
                <a16:creationId xmlns:a16="http://schemas.microsoft.com/office/drawing/2014/main" id="{6E53016B-E3A1-606A-F5DE-EF62C6A6E63F}"/>
              </a:ext>
            </a:extLst>
          </p:cNvPr>
          <p:cNvSpPr/>
          <p:nvPr/>
        </p:nvSpPr>
        <p:spPr>
          <a:xfrm>
            <a:off x="462805" y="901014"/>
            <a:ext cx="11616695" cy="1204252"/>
          </a:xfrm>
          <a:prstGeom prst="rect">
            <a:avLst/>
          </a:prstGeom>
          <a:solidFill>
            <a:schemeClr val="accent5">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32942B07-32D0-D0E8-F055-D0B3364A2F7F}"/>
              </a:ext>
            </a:extLst>
          </p:cNvPr>
          <p:cNvCxnSpPr/>
          <p:nvPr/>
        </p:nvCxnSpPr>
        <p:spPr>
          <a:xfrm>
            <a:off x="1427715" y="924533"/>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987E419-226B-015D-ED46-88C6C2CF7244}"/>
              </a:ext>
            </a:extLst>
          </p:cNvPr>
          <p:cNvSpPr txBox="1"/>
          <p:nvPr/>
        </p:nvSpPr>
        <p:spPr>
          <a:xfrm>
            <a:off x="419784" y="910444"/>
            <a:ext cx="1049263" cy="1015663"/>
          </a:xfrm>
          <a:prstGeom prst="rect">
            <a:avLst/>
          </a:prstGeom>
          <a:noFill/>
        </p:spPr>
        <p:txBody>
          <a:bodyPr wrap="square" rtlCol="0">
            <a:spAutoFit/>
          </a:bodyPr>
          <a:lstStyle/>
          <a:p>
            <a:r>
              <a:rPr lang="en-US" sz="1200" dirty="0"/>
              <a:t>Echelon 0</a:t>
            </a:r>
          </a:p>
          <a:p>
            <a:r>
              <a:rPr lang="en-US" sz="1200" dirty="0"/>
              <a:t>Hardware / Software Components</a:t>
            </a:r>
          </a:p>
          <a:p>
            <a:endParaRPr lang="en-US" sz="1200" dirty="0"/>
          </a:p>
        </p:txBody>
      </p:sp>
      <p:pic>
        <p:nvPicPr>
          <p:cNvPr id="14" name="Picture 13">
            <a:extLst>
              <a:ext uri="{FF2B5EF4-FFF2-40B4-BE49-F238E27FC236}">
                <a16:creationId xmlns:a16="http://schemas.microsoft.com/office/drawing/2014/main" id="{3CAC44A5-7AED-EE06-235E-F81048E311D2}"/>
              </a:ext>
            </a:extLst>
          </p:cNvPr>
          <p:cNvPicPr>
            <a:picLocks noChangeAspect="1"/>
          </p:cNvPicPr>
          <p:nvPr/>
        </p:nvPicPr>
        <p:blipFill>
          <a:blip r:embed="rId5"/>
          <a:stretch>
            <a:fillRect/>
          </a:stretch>
        </p:blipFill>
        <p:spPr>
          <a:xfrm>
            <a:off x="6559532" y="916976"/>
            <a:ext cx="2222572" cy="1153856"/>
          </a:xfrm>
          <a:prstGeom prst="rect">
            <a:avLst/>
          </a:prstGeom>
        </p:spPr>
      </p:pic>
      <p:sp>
        <p:nvSpPr>
          <p:cNvPr id="15" name="TextBox 14">
            <a:extLst>
              <a:ext uri="{FF2B5EF4-FFF2-40B4-BE49-F238E27FC236}">
                <a16:creationId xmlns:a16="http://schemas.microsoft.com/office/drawing/2014/main" id="{12BB74E2-5DCD-66B1-848F-282B3EF5CBC6}"/>
              </a:ext>
            </a:extLst>
          </p:cNvPr>
          <p:cNvSpPr txBox="1"/>
          <p:nvPr/>
        </p:nvSpPr>
        <p:spPr>
          <a:xfrm>
            <a:off x="1441565" y="911006"/>
            <a:ext cx="2474243" cy="1015663"/>
          </a:xfrm>
          <a:prstGeom prst="rect">
            <a:avLst/>
          </a:prstGeom>
          <a:noFill/>
        </p:spPr>
        <p:txBody>
          <a:bodyPr wrap="square" rtlCol="0">
            <a:spAutoFit/>
          </a:bodyPr>
          <a:lstStyle/>
          <a:p>
            <a:pPr marL="171450" indent="-171450">
              <a:buFont typeface="Arial" panose="020B0604020202020204" pitchFamily="34" charset="0"/>
              <a:buChar char="•"/>
            </a:pPr>
            <a:r>
              <a:rPr lang="en-US" sz="1000" dirty="0"/>
              <a:t>Run Control</a:t>
            </a:r>
          </a:p>
          <a:p>
            <a:pPr marL="171450" indent="-171450">
              <a:buFont typeface="Arial" panose="020B0604020202020204" pitchFamily="34" charset="0"/>
              <a:buChar char="•"/>
            </a:pPr>
            <a:r>
              <a:rPr lang="en-US" sz="1000" dirty="0"/>
              <a:t>Readout</a:t>
            </a:r>
          </a:p>
          <a:p>
            <a:pPr marL="171450" indent="-171450">
              <a:buFont typeface="Arial" panose="020B0604020202020204" pitchFamily="34" charset="0"/>
              <a:buChar char="•"/>
            </a:pPr>
            <a:r>
              <a:rPr lang="en-US" sz="1000" dirty="0"/>
              <a:t>Frame Building (2 levels)</a:t>
            </a:r>
          </a:p>
          <a:p>
            <a:pPr marL="171450" indent="-171450">
              <a:buFont typeface="Arial" panose="020B0604020202020204" pitchFamily="34" charset="0"/>
              <a:buChar char="•"/>
            </a:pPr>
            <a:r>
              <a:rPr lang="en-US" sz="1000" dirty="0"/>
              <a:t>Data Reduction</a:t>
            </a:r>
          </a:p>
          <a:p>
            <a:pPr marL="628650" lvl="1" indent="-171450">
              <a:buFont typeface="Arial" panose="020B0604020202020204" pitchFamily="34" charset="0"/>
              <a:buChar char="•"/>
            </a:pPr>
            <a:r>
              <a:rPr lang="en-US" sz="1000" dirty="0"/>
              <a:t>Compression</a:t>
            </a:r>
          </a:p>
          <a:p>
            <a:pPr marL="628650" lvl="1" indent="-171450">
              <a:buFont typeface="Arial" panose="020B0604020202020204" pitchFamily="34" charset="0"/>
              <a:buChar char="•"/>
            </a:pPr>
            <a:r>
              <a:rPr lang="en-US" sz="1000" dirty="0"/>
              <a:t>High Level Filtering</a:t>
            </a:r>
          </a:p>
        </p:txBody>
      </p:sp>
      <p:sp>
        <p:nvSpPr>
          <p:cNvPr id="16" name="TextBox 15">
            <a:extLst>
              <a:ext uri="{FF2B5EF4-FFF2-40B4-BE49-F238E27FC236}">
                <a16:creationId xmlns:a16="http://schemas.microsoft.com/office/drawing/2014/main" id="{366DAA3A-1E45-B494-2331-57B0AFC8F717}"/>
              </a:ext>
            </a:extLst>
          </p:cNvPr>
          <p:cNvSpPr txBox="1"/>
          <p:nvPr/>
        </p:nvSpPr>
        <p:spPr>
          <a:xfrm>
            <a:off x="4040587" y="910444"/>
            <a:ext cx="2405842" cy="1015663"/>
          </a:xfrm>
          <a:prstGeom prst="rect">
            <a:avLst/>
          </a:prstGeom>
          <a:noFill/>
        </p:spPr>
        <p:txBody>
          <a:bodyPr wrap="square" rtlCol="0">
            <a:spAutoFit/>
          </a:bodyPr>
          <a:lstStyle/>
          <a:p>
            <a:pPr marL="171450" indent="-171450">
              <a:buFont typeface="Arial" panose="020B0604020202020204" pitchFamily="34" charset="0"/>
              <a:buChar char="•"/>
            </a:pPr>
            <a:r>
              <a:rPr lang="en-US" sz="1000" dirty="0"/>
              <a:t>Logging</a:t>
            </a:r>
          </a:p>
          <a:p>
            <a:pPr marL="171450" indent="-171450">
              <a:buFont typeface="Arial" panose="020B0604020202020204" pitchFamily="34" charset="0"/>
              <a:buChar char="•"/>
            </a:pPr>
            <a:r>
              <a:rPr lang="en-US" sz="1000" dirty="0"/>
              <a:t>Monitoring</a:t>
            </a:r>
          </a:p>
          <a:p>
            <a:pPr marL="171450" indent="-171450">
              <a:buFont typeface="Arial" panose="020B0604020202020204" pitchFamily="34" charset="0"/>
              <a:buChar char="•"/>
            </a:pPr>
            <a:r>
              <a:rPr lang="en-US" sz="1000" dirty="0"/>
              <a:t>QA</a:t>
            </a:r>
          </a:p>
          <a:p>
            <a:pPr marL="171450" indent="-171450">
              <a:buFont typeface="Arial" panose="020B0604020202020204" pitchFamily="34" charset="0"/>
              <a:buChar char="•"/>
            </a:pPr>
            <a:r>
              <a:rPr lang="en-US" sz="1000" dirty="0"/>
              <a:t>Configuration</a:t>
            </a:r>
          </a:p>
          <a:p>
            <a:pPr marL="171450" indent="-171450">
              <a:buFont typeface="Arial" panose="020B0604020202020204" pitchFamily="34" charset="0"/>
              <a:buChar char="•"/>
            </a:pPr>
            <a:r>
              <a:rPr lang="en-US" sz="1000" dirty="0"/>
              <a:t>Slow Controls interface (IOC)</a:t>
            </a:r>
          </a:p>
          <a:p>
            <a:pPr marL="171450" indent="-171450">
              <a:buFont typeface="Arial" panose="020B0604020202020204" pitchFamily="34" charset="0"/>
              <a:buChar char="•"/>
            </a:pPr>
            <a:r>
              <a:rPr lang="en-US" sz="1000" dirty="0"/>
              <a:t>Buffering and Data Transfer</a:t>
            </a:r>
          </a:p>
        </p:txBody>
      </p:sp>
      <p:sp>
        <p:nvSpPr>
          <p:cNvPr id="27" name="Rectangle 26">
            <a:extLst>
              <a:ext uri="{FF2B5EF4-FFF2-40B4-BE49-F238E27FC236}">
                <a16:creationId xmlns:a16="http://schemas.microsoft.com/office/drawing/2014/main" id="{90EDAA9D-D58D-5A96-EECC-EEE336643127}"/>
              </a:ext>
            </a:extLst>
          </p:cNvPr>
          <p:cNvSpPr/>
          <p:nvPr/>
        </p:nvSpPr>
        <p:spPr>
          <a:xfrm>
            <a:off x="461961" y="2158338"/>
            <a:ext cx="11616695" cy="1204252"/>
          </a:xfrm>
          <a:prstGeom prst="rect">
            <a:avLst/>
          </a:prstGeom>
          <a:solidFill>
            <a:schemeClr val="accent6">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84909CA-ACC8-C1B6-468C-4BD9B6B2FBCB}"/>
              </a:ext>
            </a:extLst>
          </p:cNvPr>
          <p:cNvCxnSpPr/>
          <p:nvPr/>
        </p:nvCxnSpPr>
        <p:spPr>
          <a:xfrm>
            <a:off x="1426871" y="2181857"/>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2AC1699-897B-F0DD-8FB3-3B4A213F3042}"/>
              </a:ext>
            </a:extLst>
          </p:cNvPr>
          <p:cNvSpPr txBox="1"/>
          <p:nvPr/>
        </p:nvSpPr>
        <p:spPr>
          <a:xfrm>
            <a:off x="447663" y="2123725"/>
            <a:ext cx="909152" cy="646331"/>
          </a:xfrm>
          <a:prstGeom prst="rect">
            <a:avLst/>
          </a:prstGeom>
          <a:noFill/>
        </p:spPr>
        <p:txBody>
          <a:bodyPr wrap="square" rtlCol="0">
            <a:spAutoFit/>
          </a:bodyPr>
          <a:lstStyle/>
          <a:p>
            <a:r>
              <a:rPr lang="en-US" sz="1200" dirty="0"/>
              <a:t>Echelon 0</a:t>
            </a:r>
          </a:p>
          <a:p>
            <a:r>
              <a:rPr lang="en-US" sz="1200" dirty="0"/>
              <a:t>Software</a:t>
            </a:r>
          </a:p>
          <a:p>
            <a:r>
              <a:rPr lang="en-US" sz="1200" dirty="0"/>
              <a:t>Design</a:t>
            </a:r>
          </a:p>
        </p:txBody>
      </p:sp>
      <p:sp>
        <p:nvSpPr>
          <p:cNvPr id="38" name="TextBox 37">
            <a:extLst>
              <a:ext uri="{FF2B5EF4-FFF2-40B4-BE49-F238E27FC236}">
                <a16:creationId xmlns:a16="http://schemas.microsoft.com/office/drawing/2014/main" id="{54457DB6-B9EF-3A35-182A-2DD348C4FBC9}"/>
              </a:ext>
            </a:extLst>
          </p:cNvPr>
          <p:cNvSpPr txBox="1"/>
          <p:nvPr/>
        </p:nvSpPr>
        <p:spPr>
          <a:xfrm>
            <a:off x="1420270" y="2176897"/>
            <a:ext cx="2504522" cy="938719"/>
          </a:xfrm>
          <a:prstGeom prst="rect">
            <a:avLst/>
          </a:prstGeom>
          <a:noFill/>
        </p:spPr>
        <p:txBody>
          <a:bodyPr wrap="square" rtlCol="0">
            <a:spAutoFit/>
          </a:bodyPr>
          <a:lstStyle/>
          <a:p>
            <a:r>
              <a:rPr lang="en-US" sz="1000" b="1" dirty="0"/>
              <a:t>Run Control Model:</a:t>
            </a:r>
          </a:p>
          <a:p>
            <a:pPr marL="168275" indent="-109538">
              <a:buFont typeface="Arial" panose="020B0604020202020204" pitchFamily="34" charset="0"/>
              <a:buChar char="•"/>
            </a:pPr>
            <a:r>
              <a:rPr lang="en-US" sz="900" dirty="0"/>
              <a:t>State model incorporates continuously running components (i.e.. scalers)</a:t>
            </a:r>
          </a:p>
          <a:p>
            <a:pPr marL="168275" indent="-109538">
              <a:buFont typeface="Arial" panose="020B0604020202020204" pitchFamily="34" charset="0"/>
              <a:buChar char="•"/>
            </a:pPr>
            <a:r>
              <a:rPr lang="en-US" sz="900" dirty="0"/>
              <a:t>“Run” structure to configure / select enabled detectors</a:t>
            </a:r>
          </a:p>
          <a:p>
            <a:pPr marL="168275" indent="-109538">
              <a:buFont typeface="Arial" panose="020B0604020202020204" pitchFamily="34" charset="0"/>
              <a:buChar char="•"/>
            </a:pPr>
            <a:r>
              <a:rPr lang="en-US" sz="900" dirty="0"/>
              <a:t>Slow Control status part of state model</a:t>
            </a:r>
          </a:p>
        </p:txBody>
      </p:sp>
      <p:sp>
        <p:nvSpPr>
          <p:cNvPr id="41" name="TextBox 40">
            <a:extLst>
              <a:ext uri="{FF2B5EF4-FFF2-40B4-BE49-F238E27FC236}">
                <a16:creationId xmlns:a16="http://schemas.microsoft.com/office/drawing/2014/main" id="{7BF5714A-2197-20BC-8ECC-80F0AA47F088}"/>
              </a:ext>
            </a:extLst>
          </p:cNvPr>
          <p:cNvSpPr txBox="1"/>
          <p:nvPr/>
        </p:nvSpPr>
        <p:spPr>
          <a:xfrm>
            <a:off x="4002584" y="2173292"/>
            <a:ext cx="2461683" cy="1261884"/>
          </a:xfrm>
          <a:prstGeom prst="rect">
            <a:avLst/>
          </a:prstGeom>
          <a:noFill/>
        </p:spPr>
        <p:txBody>
          <a:bodyPr wrap="square" rtlCol="0">
            <a:spAutoFit/>
          </a:bodyPr>
          <a:lstStyle/>
          <a:p>
            <a:r>
              <a:rPr lang="en-US" sz="1000" b="1" dirty="0"/>
              <a:t>EIC / LHC clock:</a:t>
            </a:r>
          </a:p>
          <a:p>
            <a:pPr marL="168275" indent="-109538">
              <a:buFont typeface="Arial" panose="020B0604020202020204" pitchFamily="34" charset="0"/>
              <a:buChar char="•"/>
            </a:pPr>
            <a:r>
              <a:rPr lang="en-US" sz="900" dirty="0"/>
              <a:t>DAM selects 39.4 MHz or 98.5 MHz</a:t>
            </a:r>
          </a:p>
          <a:p>
            <a:pPr marL="168275" indent="-109538">
              <a:buFont typeface="Arial" panose="020B0604020202020204" pitchFamily="34" charset="0"/>
              <a:buChar char="•"/>
            </a:pPr>
            <a:r>
              <a:rPr lang="en-US" sz="900" dirty="0"/>
              <a:t>GTU distributes 19.7 MHz to avoid phase problems when dividing clock</a:t>
            </a:r>
          </a:p>
          <a:p>
            <a:pPr marL="168275" indent="-109538">
              <a:buFont typeface="Arial" panose="020B0604020202020204" pitchFamily="34" charset="0"/>
              <a:buChar char="•"/>
            </a:pPr>
            <a:r>
              <a:rPr lang="en-US" sz="900" dirty="0"/>
              <a:t>Fast commands restricted to EIC bunches at multiple of 5 (2 cycles of 39.4 MHz or 5 cycles of 98.5 MHz)</a:t>
            </a:r>
          </a:p>
          <a:p>
            <a:pPr marL="171450" indent="-171450">
              <a:buFont typeface="Arial" panose="020B0604020202020204" pitchFamily="34" charset="0"/>
              <a:buChar char="•"/>
            </a:pPr>
            <a:endParaRPr lang="en-US" sz="1200" dirty="0"/>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9D7E9C91-9839-9ACA-BB93-28E9F9C1E64A}"/>
                  </a:ext>
                </a:extLst>
              </p:cNvPr>
              <p:cNvSpPr txBox="1"/>
              <p:nvPr/>
            </p:nvSpPr>
            <p:spPr>
              <a:xfrm>
                <a:off x="6480871" y="2158338"/>
                <a:ext cx="2575712" cy="1231106"/>
              </a:xfrm>
              <a:prstGeom prst="rect">
                <a:avLst/>
              </a:prstGeom>
              <a:noFill/>
            </p:spPr>
            <p:txBody>
              <a:bodyPr wrap="square" rtlCol="0">
                <a:spAutoFit/>
              </a:bodyPr>
              <a:lstStyle/>
              <a:p>
                <a:r>
                  <a:rPr lang="en-US" sz="1000" b="1" dirty="0"/>
                  <a:t>Time Frames:</a:t>
                </a:r>
                <a:endParaRPr lang="en-US" sz="1100" b="1" dirty="0"/>
              </a:p>
              <a:p>
                <a:pPr marL="168275" indent="-109538">
                  <a:buFont typeface="Arial" panose="020B0604020202020204" pitchFamily="34" charset="0"/>
                  <a:buChar char="•"/>
                </a:pPr>
                <a14:m>
                  <m:oMath xmlns:m="http://schemas.openxmlformats.org/officeDocument/2006/math">
                    <m:sSup>
                      <m:sSupPr>
                        <m:ctrlPr>
                          <a:rPr lang="en-US" sz="900" b="0" i="1" smtClean="0">
                            <a:latin typeface="Cambria Math" panose="02040503050406030204" pitchFamily="18" charset="0"/>
                          </a:rPr>
                        </m:ctrlPr>
                      </m:sSupPr>
                      <m:e>
                        <m:r>
                          <a:rPr lang="en-US" sz="900" b="0" i="1" smtClean="0">
                            <a:latin typeface="Cambria Math" panose="02040503050406030204" pitchFamily="18" charset="0"/>
                          </a:rPr>
                          <m:t>2</m:t>
                        </m:r>
                      </m:e>
                      <m:sup>
                        <m:r>
                          <a:rPr lang="en-US" sz="900" b="0" i="1" smtClean="0">
                            <a:latin typeface="Cambria Math" panose="02040503050406030204" pitchFamily="18" charset="0"/>
                          </a:rPr>
                          <m:t>16</m:t>
                        </m:r>
                      </m:sup>
                    </m:sSup>
                  </m:oMath>
                </a14:m>
                <a:r>
                  <a:rPr lang="en-US" sz="900" b="0" dirty="0"/>
                  <a:t> Bunch Crossings ~ .6 </a:t>
                </a:r>
                <a:r>
                  <a:rPr lang="en-US" sz="900" b="0" dirty="0" err="1"/>
                  <a:t>ms</a:t>
                </a:r>
                <a:r>
                  <a:rPr lang="en-US" sz="900" b="0" dirty="0"/>
                  <a:t> </a:t>
                </a:r>
              </a:p>
              <a:p>
                <a:pPr marL="168275" indent="-109538">
                  <a:buFont typeface="Arial" panose="020B0604020202020204" pitchFamily="34" charset="0"/>
                  <a:buChar char="•"/>
                </a:pPr>
                <a:r>
                  <a:rPr lang="en-US" sz="900" dirty="0"/>
                  <a:t>Not synchronized to Bunch 0 (Minimize correlation between edge effects and spin states)</a:t>
                </a:r>
              </a:p>
              <a:p>
                <a:pPr marL="168275" indent="-109538">
                  <a:buFont typeface="Arial" panose="020B0604020202020204" pitchFamily="34" charset="0"/>
                  <a:buChar char="•"/>
                </a:pPr>
                <a:r>
                  <a:rPr lang="en-US" sz="900" dirty="0"/>
                  <a:t>Build all detector to each time frame</a:t>
                </a:r>
              </a:p>
              <a:p>
                <a:pPr marL="168275" indent="-109538">
                  <a:buFont typeface="Arial" panose="020B0604020202020204" pitchFamily="34" charset="0"/>
                  <a:buChar char="•"/>
                </a:pPr>
                <a:r>
                  <a:rPr lang="en-US" sz="900" dirty="0"/>
                  <a:t>Group O(1000) TF into Super Time Frames</a:t>
                </a:r>
              </a:p>
              <a:p>
                <a:pPr marL="168275" indent="-109538">
                  <a:buFont typeface="Arial" panose="020B0604020202020204" pitchFamily="34" charset="0"/>
                  <a:buChar char="•"/>
                </a:pPr>
                <a:endParaRPr lang="en-US" sz="1000" dirty="0"/>
              </a:p>
            </p:txBody>
          </p:sp>
        </mc:Choice>
        <mc:Fallback xmlns="">
          <p:sp>
            <p:nvSpPr>
              <p:cNvPr id="49" name="TextBox 48">
                <a:extLst>
                  <a:ext uri="{FF2B5EF4-FFF2-40B4-BE49-F238E27FC236}">
                    <a16:creationId xmlns:a16="http://schemas.microsoft.com/office/drawing/2014/main" id="{9D7E9C91-9839-9ACA-BB93-28E9F9C1E64A}"/>
                  </a:ext>
                </a:extLst>
              </p:cNvPr>
              <p:cNvSpPr txBox="1">
                <a:spLocks noRot="1" noChangeAspect="1" noMove="1" noResize="1" noEditPoints="1" noAdjustHandles="1" noChangeArrowheads="1" noChangeShapeType="1" noTextEdit="1"/>
              </p:cNvSpPr>
              <p:nvPr/>
            </p:nvSpPr>
            <p:spPr>
              <a:xfrm>
                <a:off x="6480871" y="2158338"/>
                <a:ext cx="2575712" cy="1231106"/>
              </a:xfrm>
              <a:prstGeom prst="rect">
                <a:avLst/>
              </a:prstGeom>
              <a:blipFill>
                <a:blip r:embed="rId6"/>
                <a:stretch>
                  <a:fillRect/>
                </a:stretch>
              </a:blipFill>
            </p:spPr>
            <p:txBody>
              <a:bodyPr/>
              <a:lstStyle/>
              <a:p>
                <a:r>
                  <a:rPr lang="en-US">
                    <a:noFill/>
                  </a:rPr>
                  <a:t> </a:t>
                </a:r>
              </a:p>
            </p:txBody>
          </p:sp>
        </mc:Fallback>
      </mc:AlternateContent>
      <p:sp>
        <p:nvSpPr>
          <p:cNvPr id="51" name="TextBox 50">
            <a:extLst>
              <a:ext uri="{FF2B5EF4-FFF2-40B4-BE49-F238E27FC236}">
                <a16:creationId xmlns:a16="http://schemas.microsoft.com/office/drawing/2014/main" id="{11D7572B-7EDC-C7AF-2DDD-94F7FF078A40}"/>
              </a:ext>
            </a:extLst>
          </p:cNvPr>
          <p:cNvSpPr txBox="1"/>
          <p:nvPr/>
        </p:nvSpPr>
        <p:spPr>
          <a:xfrm>
            <a:off x="9029751" y="2150822"/>
            <a:ext cx="2952709" cy="1077218"/>
          </a:xfrm>
          <a:prstGeom prst="rect">
            <a:avLst/>
          </a:prstGeom>
          <a:noFill/>
        </p:spPr>
        <p:txBody>
          <a:bodyPr wrap="square" rtlCol="0">
            <a:spAutoFit/>
          </a:bodyPr>
          <a:lstStyle/>
          <a:p>
            <a:r>
              <a:rPr lang="en-US" sz="1000" b="1" dirty="0"/>
              <a:t>Data Banks:</a:t>
            </a:r>
          </a:p>
          <a:p>
            <a:pPr marL="171450" indent="-112713">
              <a:buFont typeface="Arial" panose="020B0604020202020204" pitchFamily="34" charset="0"/>
              <a:buChar char="•"/>
            </a:pPr>
            <a:r>
              <a:rPr lang="en-US" sz="900" dirty="0"/>
              <a:t>RDO / </a:t>
            </a:r>
            <a:r>
              <a:rPr lang="en-US" sz="900" dirty="0" err="1"/>
              <a:t>lpGBT</a:t>
            </a:r>
            <a:r>
              <a:rPr lang="en-US" sz="900" dirty="0"/>
              <a:t> produced data formatted but not processed produce raw data banks</a:t>
            </a:r>
          </a:p>
          <a:p>
            <a:pPr marL="171450" indent="-112713">
              <a:buFont typeface="Arial" panose="020B0604020202020204" pitchFamily="34" charset="0"/>
              <a:buChar char="•"/>
            </a:pPr>
            <a:r>
              <a:rPr lang="en-US" sz="900" dirty="0"/>
              <a:t>Processing (data reduction / or additional information) produces new data banks (no modification)</a:t>
            </a:r>
          </a:p>
          <a:p>
            <a:pPr marL="171450" indent="-112713">
              <a:buFont typeface="Arial" panose="020B0604020202020204" pitchFamily="34" charset="0"/>
              <a:buChar char="•"/>
            </a:pPr>
            <a:r>
              <a:rPr lang="en-US" sz="900" dirty="0"/>
              <a:t>Fraction of raw banks always retained</a:t>
            </a:r>
          </a:p>
        </p:txBody>
      </p:sp>
      <p:cxnSp>
        <p:nvCxnSpPr>
          <p:cNvPr id="53" name="Straight Connector 52">
            <a:extLst>
              <a:ext uri="{FF2B5EF4-FFF2-40B4-BE49-F238E27FC236}">
                <a16:creationId xmlns:a16="http://schemas.microsoft.com/office/drawing/2014/main" id="{46F6314D-32F5-430C-41C4-5BCAA55368EC}"/>
              </a:ext>
            </a:extLst>
          </p:cNvPr>
          <p:cNvCxnSpPr/>
          <p:nvPr/>
        </p:nvCxnSpPr>
        <p:spPr>
          <a:xfrm>
            <a:off x="4028911" y="929268"/>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F8567BF-0E12-5C56-F2EC-FA3ED151D208}"/>
              </a:ext>
            </a:extLst>
          </p:cNvPr>
          <p:cNvCxnSpPr/>
          <p:nvPr/>
        </p:nvCxnSpPr>
        <p:spPr>
          <a:xfrm>
            <a:off x="6502980" y="921823"/>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3831892-837F-8836-C7B0-0387EF0FDC4A}"/>
              </a:ext>
            </a:extLst>
          </p:cNvPr>
          <p:cNvCxnSpPr/>
          <p:nvPr/>
        </p:nvCxnSpPr>
        <p:spPr>
          <a:xfrm>
            <a:off x="4028910" y="2181857"/>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A8BD556-89F4-6ABC-846E-A5FFEBEDE66E}"/>
              </a:ext>
            </a:extLst>
          </p:cNvPr>
          <p:cNvCxnSpPr/>
          <p:nvPr/>
        </p:nvCxnSpPr>
        <p:spPr>
          <a:xfrm>
            <a:off x="6497798" y="2170350"/>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7C8CC14-F539-559B-AF48-8D7120698BCF}"/>
              </a:ext>
            </a:extLst>
          </p:cNvPr>
          <p:cNvCxnSpPr/>
          <p:nvPr/>
        </p:nvCxnSpPr>
        <p:spPr>
          <a:xfrm>
            <a:off x="9024213" y="2170350"/>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8851ADD6-E41C-9F60-6C13-A439F17A75FD}"/>
              </a:ext>
            </a:extLst>
          </p:cNvPr>
          <p:cNvPicPr>
            <a:picLocks noChangeAspect="1"/>
          </p:cNvPicPr>
          <p:nvPr/>
        </p:nvPicPr>
        <p:blipFill>
          <a:blip r:embed="rId7"/>
          <a:stretch>
            <a:fillRect/>
          </a:stretch>
        </p:blipFill>
        <p:spPr>
          <a:xfrm>
            <a:off x="9759342" y="3460406"/>
            <a:ext cx="2044710" cy="1140941"/>
          </a:xfrm>
          <a:prstGeom prst="rect">
            <a:avLst/>
          </a:prstGeom>
          <a:ln>
            <a:solidFill>
              <a:schemeClr val="tx1"/>
            </a:solidFill>
          </a:ln>
        </p:spPr>
      </p:pic>
    </p:spTree>
    <p:extLst>
      <p:ext uri="{BB962C8B-B14F-4D97-AF65-F5344CB8AC3E}">
        <p14:creationId xmlns:p14="http://schemas.microsoft.com/office/powerpoint/2010/main" val="4159858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016EF-4105-ACF5-806C-9F419A569C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D91603-5964-0547-A5E2-C19996E25AF7}"/>
              </a:ext>
            </a:extLst>
          </p:cNvPr>
          <p:cNvSpPr>
            <a:spLocks noGrp="1"/>
          </p:cNvSpPr>
          <p:nvPr>
            <p:ph type="title"/>
          </p:nvPr>
        </p:nvSpPr>
        <p:spPr/>
        <p:txBody>
          <a:bodyPr/>
          <a:lstStyle/>
          <a:p>
            <a:r>
              <a:rPr lang="en-US" dirty="0"/>
              <a:t>Integration Issues to Resolve</a:t>
            </a:r>
          </a:p>
        </p:txBody>
      </p:sp>
      <p:sp>
        <p:nvSpPr>
          <p:cNvPr id="3" name="TextBox 2">
            <a:extLst>
              <a:ext uri="{FF2B5EF4-FFF2-40B4-BE49-F238E27FC236}">
                <a16:creationId xmlns:a16="http://schemas.microsoft.com/office/drawing/2014/main" id="{FCE7BAB9-7139-209B-1985-D7EE5BDE6030}"/>
              </a:ext>
            </a:extLst>
          </p:cNvPr>
          <p:cNvSpPr txBox="1"/>
          <p:nvPr/>
        </p:nvSpPr>
        <p:spPr>
          <a:xfrm>
            <a:off x="461963" y="1079551"/>
            <a:ext cx="11040759" cy="5109091"/>
          </a:xfrm>
          <a:prstGeom prst="rect">
            <a:avLst/>
          </a:prstGeom>
          <a:noFill/>
        </p:spPr>
        <p:txBody>
          <a:bodyPr wrap="square" rtlCol="0">
            <a:spAutoFit/>
          </a:bodyPr>
          <a:lstStyle/>
          <a:p>
            <a:pPr marL="342900" indent="-342900">
              <a:buFont typeface="+mj-lt"/>
              <a:buAutoNum type="arabicPeriod"/>
            </a:pPr>
            <a:r>
              <a:rPr lang="en-US" sz="1600" dirty="0" err="1"/>
              <a:t>ePIC</a:t>
            </a:r>
            <a:r>
              <a:rPr lang="en-US" sz="1600" dirty="0"/>
              <a:t> requires 25-30 </a:t>
            </a:r>
            <a:r>
              <a:rPr lang="en-US" sz="1600" dirty="0" err="1"/>
              <a:t>ps</a:t>
            </a:r>
            <a:r>
              <a:rPr lang="en-US" sz="1600" dirty="0"/>
              <a:t> timing for most sensitive detectors.   This is an integration challenge.</a:t>
            </a:r>
          </a:p>
          <a:p>
            <a:pPr lvl="1"/>
            <a:endParaRPr lang="en-US" sz="1000" dirty="0"/>
          </a:p>
          <a:p>
            <a:pPr lvl="1"/>
            <a:endParaRPr lang="en-US" sz="1000" dirty="0"/>
          </a:p>
          <a:p>
            <a:pPr marL="800100" lvl="1" indent="-342900">
              <a:buFont typeface="Arial" panose="020B0604020202020204" pitchFamily="34" charset="0"/>
              <a:buChar char="•"/>
            </a:pPr>
            <a:endParaRPr lang="en-US" sz="1000" dirty="0"/>
          </a:p>
          <a:p>
            <a:pPr marL="800100" lvl="1" indent="-342900">
              <a:buFont typeface="Arial" panose="020B0604020202020204" pitchFamily="34" charset="0"/>
              <a:buChar char="•"/>
            </a:pPr>
            <a:endParaRPr lang="en-US" sz="1000" dirty="0"/>
          </a:p>
          <a:p>
            <a:pPr marL="800100" lvl="1" indent="-342900">
              <a:buFont typeface="Arial" panose="020B0604020202020204" pitchFamily="34" charset="0"/>
              <a:buChar char="•"/>
            </a:pPr>
            <a:endParaRPr lang="en-US" sz="1000" dirty="0"/>
          </a:p>
          <a:p>
            <a:pPr marL="800100" lvl="1" indent="-342900">
              <a:buFont typeface="Arial" panose="020B0604020202020204" pitchFamily="34" charset="0"/>
              <a:buChar char="•"/>
            </a:pPr>
            <a:endParaRPr lang="en-US" sz="1000" dirty="0"/>
          </a:p>
          <a:p>
            <a:pPr marL="800100" lvl="1" indent="-342900">
              <a:buFont typeface="Arial" panose="020B0604020202020204" pitchFamily="34" charset="0"/>
              <a:buChar char="•"/>
            </a:pPr>
            <a:endParaRPr lang="en-US" sz="1000" dirty="0"/>
          </a:p>
          <a:p>
            <a:pPr marL="800100" lvl="1" indent="-342900">
              <a:buFont typeface="Arial" panose="020B0604020202020204" pitchFamily="34" charset="0"/>
              <a:buChar char="•"/>
            </a:pPr>
            <a:endParaRPr lang="en-US" sz="1000" dirty="0"/>
          </a:p>
          <a:p>
            <a:pPr marL="1257300" lvl="2" indent="-342900">
              <a:buFont typeface="+mj-lt"/>
              <a:buAutoNum type="arabicPeriod"/>
            </a:pPr>
            <a:endParaRPr lang="en-US" sz="1000" dirty="0"/>
          </a:p>
          <a:p>
            <a:pPr marL="1257300" lvl="2" indent="-342900">
              <a:buFont typeface="+mj-lt"/>
              <a:buAutoNum type="arabicPeriod"/>
            </a:pPr>
            <a:endParaRPr lang="en-US" sz="1000" dirty="0"/>
          </a:p>
          <a:p>
            <a:pPr marL="1257300" lvl="2" indent="-342900">
              <a:buFont typeface="+mj-lt"/>
              <a:buAutoNum type="arabicPeriod"/>
            </a:pPr>
            <a:endParaRPr lang="en-US" sz="1000" dirty="0"/>
          </a:p>
          <a:p>
            <a:pPr marL="1257300" lvl="2" indent="-342900">
              <a:buFont typeface="+mj-lt"/>
              <a:buAutoNum type="arabicPeriod"/>
            </a:pPr>
            <a:endParaRPr lang="en-US" sz="1000" dirty="0"/>
          </a:p>
          <a:p>
            <a:pPr marL="1257300" lvl="2" indent="-342900">
              <a:buFont typeface="+mj-lt"/>
              <a:buAutoNum type="arabicPeriod"/>
            </a:pPr>
            <a:endParaRPr lang="en-US" sz="1000" dirty="0"/>
          </a:p>
          <a:p>
            <a:pPr marL="1257300" lvl="2" indent="-342900">
              <a:buFont typeface="+mj-lt"/>
              <a:buAutoNum type="arabicPeriod"/>
            </a:pPr>
            <a:endParaRPr lang="en-US" sz="1000" dirty="0"/>
          </a:p>
          <a:p>
            <a:pPr marL="1257300" lvl="2" indent="-342900">
              <a:buFont typeface="+mj-lt"/>
              <a:buAutoNum type="arabicPeriod"/>
            </a:pPr>
            <a:endParaRPr lang="en-US" sz="1000" dirty="0"/>
          </a:p>
          <a:p>
            <a:pPr marL="1257300" lvl="2" indent="-342900">
              <a:buFont typeface="+mj-lt"/>
              <a:buAutoNum type="arabicPeriod"/>
            </a:pPr>
            <a:endParaRPr lang="en-US" sz="1000" dirty="0"/>
          </a:p>
          <a:p>
            <a:pPr marL="1257300" lvl="2" indent="-342900">
              <a:buFont typeface="+mj-lt"/>
              <a:buAutoNum type="arabicPeriod"/>
            </a:pPr>
            <a:endParaRPr lang="en-US" sz="1000" dirty="0"/>
          </a:p>
          <a:p>
            <a:pPr marL="1257300" lvl="2" indent="-342900">
              <a:buFont typeface="+mj-lt"/>
              <a:buAutoNum type="arabicPeriod"/>
            </a:pPr>
            <a:endParaRPr lang="en-US" sz="1000" dirty="0"/>
          </a:p>
          <a:p>
            <a:pPr marL="1257300" lvl="2" indent="-342900">
              <a:buFont typeface="+mj-lt"/>
              <a:buAutoNum type="arabicPeriod"/>
            </a:pPr>
            <a:endParaRPr lang="en-US" sz="1000" dirty="0"/>
          </a:p>
          <a:p>
            <a:pPr marL="1257300" lvl="2" indent="-342900">
              <a:buFont typeface="+mj-lt"/>
              <a:buAutoNum type="arabicPeriod"/>
            </a:pPr>
            <a:endParaRPr lang="en-US" sz="1000" dirty="0"/>
          </a:p>
          <a:p>
            <a:pPr marL="1257300" lvl="2" indent="-342900">
              <a:buFont typeface="+mj-lt"/>
              <a:buAutoNum type="arabicPeriod"/>
            </a:pPr>
            <a:endParaRPr lang="en-US" sz="1000" dirty="0"/>
          </a:p>
          <a:p>
            <a:pPr marL="1257300" lvl="2" indent="-342900">
              <a:buFont typeface="+mj-lt"/>
              <a:buAutoNum type="arabicPeriod"/>
            </a:pPr>
            <a:endParaRPr lang="en-US" sz="1000" dirty="0"/>
          </a:p>
          <a:p>
            <a:pPr marL="1257300" lvl="2" indent="-342900">
              <a:buFont typeface="+mj-lt"/>
              <a:buAutoNum type="arabicPeriod"/>
            </a:pPr>
            <a:endParaRPr lang="en-US" sz="1000" dirty="0"/>
          </a:p>
          <a:p>
            <a:pPr marL="342900" indent="-342900">
              <a:buFont typeface="+mj-lt"/>
              <a:buAutoNum type="arabicPeriod"/>
            </a:pPr>
            <a:r>
              <a:rPr lang="en-US" sz="1600" dirty="0"/>
              <a:t>ASIC behavior</a:t>
            </a:r>
          </a:p>
          <a:p>
            <a:pPr marL="800100" lvl="1" indent="-342900">
              <a:buFont typeface="Arial" panose="020B0604020202020204" pitchFamily="34" charset="0"/>
              <a:buChar char="•"/>
            </a:pPr>
            <a:r>
              <a:rPr lang="en-US" sz="1000" dirty="0"/>
              <a:t>ASIC zero suppression defines front-end data volumes and affects the resource allocation for fiber/RDO counts/DAM board counts</a:t>
            </a:r>
          </a:p>
          <a:p>
            <a:pPr marL="800100" lvl="1" indent="-342900">
              <a:buFont typeface="Arial" panose="020B0604020202020204" pitchFamily="34" charset="0"/>
              <a:buChar char="•"/>
            </a:pPr>
            <a:r>
              <a:rPr lang="en-US" sz="1000" dirty="0"/>
              <a:t>Have had many discussions with ASIC developers, but do not yet have documentation for digital interfaces to final ASICs</a:t>
            </a:r>
          </a:p>
          <a:p>
            <a:pPr marL="800100" lvl="1" indent="-342900">
              <a:buFont typeface="Arial" panose="020B0604020202020204" pitchFamily="34" charset="0"/>
              <a:buChar char="•"/>
            </a:pPr>
            <a:r>
              <a:rPr lang="en-US" sz="1000" dirty="0"/>
              <a:t>Working meetings June 2-3 expected to make progress on these interfaces</a:t>
            </a:r>
          </a:p>
          <a:p>
            <a:endParaRPr lang="en-US" sz="1600" dirty="0"/>
          </a:p>
          <a:p>
            <a:pPr marL="1714500" lvl="3" indent="-342900">
              <a:buFont typeface="+mj-lt"/>
              <a:buAutoNum type="arabicPeriod"/>
            </a:pPr>
            <a:endParaRPr lang="en-US" dirty="0"/>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A1C64503-504F-88D3-957B-BDAB6ED984C4}"/>
                  </a:ext>
                </a:extLst>
              </p:cNvPr>
              <p:cNvGraphicFramePr>
                <a:graphicFrameLocks noGrp="1"/>
              </p:cNvGraphicFramePr>
              <p:nvPr>
                <p:extLst>
                  <p:ext uri="{D42A27DB-BD31-4B8C-83A1-F6EECF244321}">
                    <p14:modId xmlns:p14="http://schemas.microsoft.com/office/powerpoint/2010/main" val="3671273028"/>
                  </p:ext>
                </p:extLst>
              </p:nvPr>
            </p:nvGraphicFramePr>
            <p:xfrm>
              <a:off x="1376213" y="1600846"/>
              <a:ext cx="10232127" cy="3034568"/>
            </p:xfrm>
            <a:graphic>
              <a:graphicData uri="http://schemas.openxmlformats.org/drawingml/2006/table">
                <a:tbl>
                  <a:tblPr firstRow="1" bandRow="1">
                    <a:tableStyleId>{93296810-A885-4BE3-A3E7-6D5BEEA58F35}</a:tableStyleId>
                  </a:tblPr>
                  <a:tblGrid>
                    <a:gridCol w="2508366">
                      <a:extLst>
                        <a:ext uri="{9D8B030D-6E8A-4147-A177-3AD203B41FA5}">
                          <a16:colId xmlns:a16="http://schemas.microsoft.com/office/drawing/2014/main" val="320593799"/>
                        </a:ext>
                      </a:extLst>
                    </a:gridCol>
                    <a:gridCol w="2380034">
                      <a:extLst>
                        <a:ext uri="{9D8B030D-6E8A-4147-A177-3AD203B41FA5}">
                          <a16:colId xmlns:a16="http://schemas.microsoft.com/office/drawing/2014/main" val="2223108221"/>
                        </a:ext>
                      </a:extLst>
                    </a:gridCol>
                    <a:gridCol w="5343727">
                      <a:extLst>
                        <a:ext uri="{9D8B030D-6E8A-4147-A177-3AD203B41FA5}">
                          <a16:colId xmlns:a16="http://schemas.microsoft.com/office/drawing/2014/main" val="2494929600"/>
                        </a:ext>
                      </a:extLst>
                    </a:gridCol>
                  </a:tblGrid>
                  <a:tr h="152150">
                    <a:tc>
                      <a:txBody>
                        <a:bodyPr/>
                        <a:lstStyle/>
                        <a:p>
                          <a:r>
                            <a:rPr lang="en-US" sz="900" dirty="0"/>
                            <a:t>Issue</a:t>
                          </a:r>
                        </a:p>
                      </a:txBody>
                      <a:tcPr/>
                    </a:tc>
                    <a:tc>
                      <a:txBody>
                        <a:bodyPr/>
                        <a:lstStyle/>
                        <a:p>
                          <a:r>
                            <a:rPr lang="en-US" sz="900" dirty="0"/>
                            <a:t>Significance</a:t>
                          </a:r>
                        </a:p>
                      </a:txBody>
                      <a:tcPr/>
                    </a:tc>
                    <a:tc>
                      <a:txBody>
                        <a:bodyPr/>
                        <a:lstStyle/>
                        <a:p>
                          <a:r>
                            <a:rPr lang="en-US" sz="900" dirty="0"/>
                            <a:t>Potential Remediation</a:t>
                          </a:r>
                        </a:p>
                      </a:txBody>
                      <a:tcPr/>
                    </a:tc>
                    <a:extLst>
                      <a:ext uri="{0D108BD9-81ED-4DB2-BD59-A6C34878D82A}">
                        <a16:rowId xmlns:a16="http://schemas.microsoft.com/office/drawing/2014/main" val="1924936728"/>
                      </a:ext>
                    </a:extLst>
                  </a:tr>
                  <a:tr h="173891">
                    <a:tc>
                      <a:txBody>
                        <a:bodyPr/>
                        <a:lstStyle/>
                        <a:p>
                          <a:r>
                            <a:rPr lang="en-US" sz="900" dirty="0"/>
                            <a:t>Need clear definition of time reference requirement</a:t>
                          </a:r>
                        </a:p>
                      </a:txBody>
                      <a:tcPr/>
                    </a:tc>
                    <a:tc>
                      <a:txBody>
                        <a:bodyPr/>
                        <a:lstStyle/>
                        <a:p>
                          <a:r>
                            <a:rPr lang="en-US" sz="900" dirty="0"/>
                            <a:t>Not all factors in control of DAQ</a:t>
                          </a:r>
                        </a:p>
                      </a:txBody>
                      <a:tcPr/>
                    </a:tc>
                    <a:tc>
                      <a:txBody>
                        <a:bodyPr/>
                        <a:lstStyle/>
                        <a:p>
                          <a:pPr marL="171450" indent="-171450">
                            <a:buFont typeface="Wingdings" panose="05000000000000000000" pitchFamily="2" charset="2"/>
                            <a:buChar char="q"/>
                          </a:pPr>
                          <a:r>
                            <a:rPr lang="en-US" sz="900" dirty="0"/>
                            <a:t>Variation of calibrated, measured time of hit with respect to collision time </a:t>
                          </a:r>
                          <a:r>
                            <a:rPr lang="en-US" sz="900" dirty="0">
                              <a:sym typeface="Wingdings" panose="05000000000000000000" pitchFamily="2" charset="2"/>
                            </a:rPr>
                            <a:t> physics observables</a:t>
                          </a:r>
                        </a:p>
                        <a:p>
                          <a:pPr marL="171450" indent="-171450">
                            <a:buFont typeface="Wingdings" panose="05000000000000000000" pitchFamily="2" charset="2"/>
                            <a:buChar char="q"/>
                          </a:pPr>
                          <a:r>
                            <a:rPr lang="en-US" sz="900" dirty="0">
                              <a:sym typeface="Wingdings" panose="05000000000000000000" pitchFamily="2" charset="2"/>
                            </a:rPr>
                            <a:t>Need to be framed in terms of measurable requirements for each component</a:t>
                          </a:r>
                        </a:p>
                      </a:txBody>
                      <a:tcPr/>
                    </a:tc>
                    <a:extLst>
                      <a:ext uri="{0D108BD9-81ED-4DB2-BD59-A6C34878D82A}">
                        <a16:rowId xmlns:a16="http://schemas.microsoft.com/office/drawing/2014/main" val="1203194968"/>
                      </a:ext>
                    </a:extLst>
                  </a:tr>
                  <a:tr h="237124">
                    <a:tc>
                      <a:txBody>
                        <a:bodyPr/>
                        <a:lstStyle/>
                        <a:p>
                          <a:r>
                            <a:rPr lang="en-US" sz="900" dirty="0"/>
                            <a:t>Jitter through GTU/DAM/RDO chain</a:t>
                          </a:r>
                        </a:p>
                      </a:txBody>
                      <a:tcPr/>
                    </a:tc>
                    <a:tc>
                      <a:txBody>
                        <a:bodyPr/>
                        <a:lstStyle/>
                        <a:p>
                          <a:r>
                            <a:rPr lang="en-US" sz="900" dirty="0"/>
                            <a:t>&lt;5 </a:t>
                          </a:r>
                          <a:r>
                            <a:rPr lang="en-US" sz="900" dirty="0" err="1"/>
                            <a:t>ps</a:t>
                          </a:r>
                          <a:endParaRPr lang="en-US" sz="900" dirty="0"/>
                        </a:p>
                      </a:txBody>
                      <a:tcPr/>
                    </a:tc>
                    <a:tc>
                      <a:txBody>
                        <a:bodyPr/>
                        <a:lstStyle/>
                        <a:p>
                          <a:pPr marL="171450" indent="-171450">
                            <a:buFont typeface="Wingdings" panose="05000000000000000000" pitchFamily="2" charset="2"/>
                            <a:buChar char="ü"/>
                          </a:pPr>
                          <a:r>
                            <a:rPr lang="en-US" sz="900" dirty="0"/>
                            <a:t>Timing measurements using development kits and engineering articles</a:t>
                          </a:r>
                        </a:p>
                      </a:txBody>
                      <a:tcPr/>
                    </a:tc>
                    <a:extLst>
                      <a:ext uri="{0D108BD9-81ED-4DB2-BD59-A6C34878D82A}">
                        <a16:rowId xmlns:a16="http://schemas.microsoft.com/office/drawing/2014/main" val="3381964861"/>
                      </a:ext>
                    </a:extLst>
                  </a:tr>
                  <a:tr h="237124">
                    <a:tc>
                      <a:txBody>
                        <a:bodyPr/>
                        <a:lstStyle/>
                        <a:p>
                          <a:r>
                            <a:rPr lang="en-US" sz="900" dirty="0"/>
                            <a:t>Phase reproducibility on electronics restart</a:t>
                          </a:r>
                        </a:p>
                      </a:txBody>
                      <a:tcPr/>
                    </a:tc>
                    <a:tc>
                      <a:txBody>
                        <a:bodyPr/>
                        <a:lstStyle/>
                        <a:p>
                          <a:r>
                            <a:rPr lang="en-US" sz="900" dirty="0"/>
                            <a:t>&lt;5 </a:t>
                          </a:r>
                          <a:r>
                            <a:rPr lang="en-US" sz="900" dirty="0" err="1"/>
                            <a:t>ps</a:t>
                          </a:r>
                          <a:endParaRPr lang="en-US" sz="900" dirty="0"/>
                        </a:p>
                      </a:txBody>
                      <a:tcPr/>
                    </a:tc>
                    <a:tc>
                      <a:txBody>
                        <a:bodyPr/>
                        <a:lstStyle/>
                        <a:p>
                          <a:pPr marL="171450" indent="-171450">
                            <a:buFont typeface="Wingdings" panose="05000000000000000000" pitchFamily="2" charset="2"/>
                            <a:buChar char="ü"/>
                          </a:pPr>
                          <a:r>
                            <a:rPr lang="en-US" sz="900" dirty="0"/>
                            <a:t>Timing measurements using development kits and engineering articles</a:t>
                          </a:r>
                        </a:p>
                      </a:txBody>
                      <a:tcPr/>
                    </a:tc>
                    <a:extLst>
                      <a:ext uri="{0D108BD9-81ED-4DB2-BD59-A6C34878D82A}">
                        <a16:rowId xmlns:a16="http://schemas.microsoft.com/office/drawing/2014/main" val="3112419729"/>
                      </a:ext>
                    </a:extLst>
                  </a:tr>
                  <a:tr h="326035">
                    <a:tc>
                      <a:txBody>
                        <a:bodyPr/>
                        <a:lstStyle/>
                        <a:p>
                          <a:r>
                            <a:rPr lang="en-US" sz="900" dirty="0"/>
                            <a:t>Temperature fluctuations along fiber path</a:t>
                          </a:r>
                        </a:p>
                      </a:txBody>
                      <a:tcPr/>
                    </a:tc>
                    <a:tc>
                      <a:txBody>
                        <a:bodyPr/>
                        <a:lstStyle/>
                        <a:p>
                          <a:r>
                            <a:rPr lang="en-US" sz="900" dirty="0"/>
                            <a:t>IP6 historical measurements O(8K) variations estimated to produce O(</a:t>
                          </a:r>
                          <a:r>
                            <a:rPr lang="en-US" sz="900" dirty="0">
                              <a:sym typeface="Wingdings" panose="05000000000000000000" pitchFamily="2" charset="2"/>
                            </a:rPr>
                            <a:t>30 </a:t>
                          </a:r>
                          <a:r>
                            <a:rPr lang="en-US" sz="900" dirty="0" err="1">
                              <a:sym typeface="Wingdings" panose="05000000000000000000" pitchFamily="2" charset="2"/>
                            </a:rPr>
                            <a:t>ps</a:t>
                          </a:r>
                          <a:r>
                            <a:rPr lang="en-US" sz="900" dirty="0">
                              <a:sym typeface="Wingdings" panose="05000000000000000000" pitchFamily="2" charset="2"/>
                            </a:rPr>
                            <a:t>) time variations</a:t>
                          </a:r>
                          <a:endParaRPr lang="en-US" sz="900" dirty="0"/>
                        </a:p>
                      </a:txBody>
                      <a:tcPr/>
                    </a:tc>
                    <a:tc>
                      <a:txBody>
                        <a:bodyPr/>
                        <a:lstStyle/>
                        <a:p>
                          <a:pPr marL="171450" indent="-171450">
                            <a:buFont typeface="Wingdings" panose="05000000000000000000" pitchFamily="2" charset="2"/>
                            <a:buChar char="q"/>
                          </a:pPr>
                          <a:r>
                            <a:rPr lang="en-US" sz="900" dirty="0" err="1"/>
                            <a:t>TcLink</a:t>
                          </a:r>
                          <a:r>
                            <a:rPr lang="en-US" sz="900" dirty="0"/>
                            <a:t> implementation between DAM / RDO</a:t>
                          </a:r>
                        </a:p>
                        <a:p>
                          <a:pPr marL="171450" indent="-171450">
                            <a:buFont typeface="Wingdings" panose="05000000000000000000" pitchFamily="2" charset="2"/>
                            <a:buChar char="q"/>
                          </a:pPr>
                          <a:r>
                            <a:rPr lang="en-US" sz="900" dirty="0"/>
                            <a:t>Continuous calibration</a:t>
                          </a:r>
                        </a:p>
                        <a:p>
                          <a:pPr marL="171450" indent="-171450">
                            <a:buFont typeface="Wingdings" panose="05000000000000000000" pitchFamily="2" charset="2"/>
                            <a:buChar char="q"/>
                          </a:pPr>
                          <a:r>
                            <a:rPr lang="en-US" sz="900" dirty="0"/>
                            <a:t>Beam transit induced signal used by crab-cavities may be available for comparison</a:t>
                          </a:r>
                        </a:p>
                      </a:txBody>
                      <a:tcPr/>
                    </a:tc>
                    <a:extLst>
                      <a:ext uri="{0D108BD9-81ED-4DB2-BD59-A6C34878D82A}">
                        <a16:rowId xmlns:a16="http://schemas.microsoft.com/office/drawing/2014/main" val="4059714652"/>
                      </a:ext>
                    </a:extLst>
                  </a:tr>
                  <a:tr h="326035">
                    <a:tc>
                      <a:txBody>
                        <a:bodyPr/>
                        <a:lstStyle/>
                        <a:p>
                          <a:r>
                            <a:rPr lang="en-US" sz="900" dirty="0"/>
                            <a:t>Temperature fluctuations within </a:t>
                          </a:r>
                          <a:r>
                            <a:rPr lang="en-US" sz="900" dirty="0" err="1"/>
                            <a:t>ePIC</a:t>
                          </a:r>
                          <a:r>
                            <a:rPr lang="en-US" sz="900" dirty="0"/>
                            <a:t> Detector</a:t>
                          </a:r>
                        </a:p>
                      </a:txBody>
                      <a:tcPr/>
                    </a:tc>
                    <a:tc>
                      <a:txBody>
                        <a:bodyPr/>
                        <a:lstStyle/>
                        <a:p>
                          <a:r>
                            <a:rPr lang="en-US" sz="900" dirty="0" err="1"/>
                            <a:t>lpGBT</a:t>
                          </a:r>
                          <a:r>
                            <a:rPr lang="en-US" sz="900" dirty="0"/>
                            <a:t> ~5ps / K variation</a:t>
                          </a:r>
                        </a:p>
                      </a:txBody>
                      <a:tcPr/>
                    </a:tc>
                    <a:tc>
                      <a:txBody>
                        <a:bodyPr/>
                        <a:lstStyle/>
                        <a:p>
                          <a:pPr marL="171450" indent="-171450">
                            <a:buFont typeface="Wingdings" panose="05000000000000000000" pitchFamily="2" charset="2"/>
                            <a:buChar char="q"/>
                          </a:pPr>
                          <a:r>
                            <a:rPr lang="en-US" sz="900" dirty="0"/>
                            <a:t>Detector Integration / temperature control requirements</a:t>
                          </a:r>
                        </a:p>
                        <a:p>
                          <a:pPr marL="171450" indent="-171450">
                            <a:buFont typeface="Wingdings" panose="05000000000000000000" pitchFamily="2" charset="2"/>
                            <a:buChar char="q"/>
                          </a:pPr>
                          <a:r>
                            <a:rPr lang="en-US" sz="900" dirty="0"/>
                            <a:t>Compensation via measured temperature (</a:t>
                          </a:r>
                          <a:r>
                            <a:rPr lang="en-US" sz="900" dirty="0" err="1"/>
                            <a:t>lpGBT</a:t>
                          </a:r>
                          <a:r>
                            <a:rPr lang="en-US" sz="900" dirty="0"/>
                            <a:t> / FEB)</a:t>
                          </a:r>
                        </a:p>
                        <a:p>
                          <a:pPr marL="171450" indent="-171450">
                            <a:buFont typeface="Wingdings" panose="05000000000000000000" pitchFamily="2" charset="2"/>
                            <a:buChar char="q"/>
                          </a:pPr>
                          <a:r>
                            <a:rPr lang="en-US" sz="900" dirty="0"/>
                            <a:t>Continuous calibration</a:t>
                          </a:r>
                        </a:p>
                      </a:txBody>
                      <a:tcPr/>
                    </a:tc>
                    <a:extLst>
                      <a:ext uri="{0D108BD9-81ED-4DB2-BD59-A6C34878D82A}">
                        <a16:rowId xmlns:a16="http://schemas.microsoft.com/office/drawing/2014/main" val="2284059270"/>
                      </a:ext>
                    </a:extLst>
                  </a:tr>
                  <a:tr h="152150">
                    <a:tc>
                      <a:txBody>
                        <a:bodyPr/>
                        <a:lstStyle/>
                        <a:p>
                          <a:r>
                            <a:rPr lang="en-US" sz="900" dirty="0"/>
                            <a:t>RF Signal delivery</a:t>
                          </a:r>
                        </a:p>
                      </a:txBody>
                      <a:tcPr/>
                    </a:tc>
                    <a:tc>
                      <a:txBody>
                        <a:bodyPr/>
                        <a:lstStyle/>
                        <a:p>
                          <a:r>
                            <a:rPr lang="en-US" sz="900" dirty="0"/>
                            <a:t>Basis for </a:t>
                          </a:r>
                          <a:r>
                            <a:rPr lang="en-US" sz="900" dirty="0" err="1"/>
                            <a:t>ePIC</a:t>
                          </a:r>
                          <a:r>
                            <a:rPr lang="en-US" sz="900" dirty="0"/>
                            <a:t> clock</a:t>
                          </a:r>
                        </a:p>
                      </a:txBody>
                      <a:tcPr/>
                    </a:tc>
                    <a:tc>
                      <a:txBody>
                        <a:bodyPr/>
                        <a:lstStyle/>
                        <a:p>
                          <a:pPr marL="171450" indent="-171450">
                            <a:buFont typeface="Wingdings" panose="05000000000000000000" pitchFamily="2" charset="2"/>
                            <a:buChar char="ü"/>
                          </a:pPr>
                          <a:r>
                            <a:rPr lang="en-US" sz="900" dirty="0"/>
                            <a:t>8 </a:t>
                          </a:r>
                          <a:r>
                            <a:rPr lang="en-US" sz="900" dirty="0" err="1"/>
                            <a:t>ps</a:t>
                          </a:r>
                          <a:r>
                            <a:rPr lang="en-US" sz="900" dirty="0"/>
                            <a:t> phase stability requirement / interface has been communicated to EIC Controls</a:t>
                          </a:r>
                        </a:p>
                      </a:txBody>
                      <a:tcPr/>
                    </a:tc>
                    <a:extLst>
                      <a:ext uri="{0D108BD9-81ED-4DB2-BD59-A6C34878D82A}">
                        <a16:rowId xmlns:a16="http://schemas.microsoft.com/office/drawing/2014/main" val="44377565"/>
                      </a:ext>
                    </a:extLst>
                  </a:tr>
                  <a:tr h="239093">
                    <a:tc>
                      <a:txBody>
                        <a:bodyPr/>
                        <a:lstStyle/>
                        <a:p>
                          <a:r>
                            <a:rPr lang="en-US" sz="900" dirty="0"/>
                            <a:t>Bunch length / T0 measurement</a:t>
                          </a:r>
                        </a:p>
                      </a:txBody>
                      <a:tcPr/>
                    </a:tc>
                    <a:tc>
                      <a:txBody>
                        <a:bodyPr/>
                        <a:lstStyle/>
                        <a:p>
                          <a:r>
                            <a:rPr lang="en-US" sz="900" dirty="0"/>
                            <a:t>ESR </a:t>
                          </a:r>
                          <a14:m>
                            <m:oMath xmlns:m="http://schemas.openxmlformats.org/officeDocument/2006/math">
                              <m:sSub>
                                <m:sSubPr>
                                  <m:ctrlPr>
                                    <a:rPr lang="en-US" sz="900" b="0" i="1" smtClean="0">
                                      <a:latin typeface="Cambria Math" panose="02040503050406030204" pitchFamily="18" charset="0"/>
                                    </a:rPr>
                                  </m:ctrlPr>
                                </m:sSubPr>
                                <m:e>
                                  <m:r>
                                    <a:rPr lang="en-US" sz="900" b="0" smtClean="0">
                                      <a:latin typeface="Cambria Math" panose="02040503050406030204" pitchFamily="18" charset="0"/>
                                    </a:rPr>
                                    <m:t>𝜎</m:t>
                                  </m:r>
                                </m:e>
                                <m:sub>
                                  <m:r>
                                    <a:rPr lang="en-US" sz="900" b="0" smtClean="0">
                                      <a:latin typeface="Cambria Math" panose="02040503050406030204" pitchFamily="18" charset="0"/>
                                    </a:rPr>
                                    <m:t>𝑧</m:t>
                                  </m:r>
                                </m:sub>
                              </m:sSub>
                              <m:r>
                                <a:rPr lang="en-US" sz="900" b="0" smtClean="0">
                                  <a:latin typeface="Cambria Math" panose="02040503050406030204" pitchFamily="18" charset="0"/>
                                </a:rPr>
                                <m:t>=23 −30 </m:t>
                              </m:r>
                            </m:oMath>
                          </a14:m>
                          <a:r>
                            <a:rPr lang="en-US" sz="900" b="0" baseline="0" dirty="0"/>
                            <a:t>ps</a:t>
                          </a:r>
                        </a:p>
                        <a:p>
                          <a:r>
                            <a:rPr lang="en-US" sz="900" b="0" baseline="0" dirty="0"/>
                            <a:t>HSR </a:t>
                          </a:r>
                          <a14:m>
                            <m:oMath xmlns:m="http://schemas.openxmlformats.org/officeDocument/2006/math">
                              <m:sSub>
                                <m:sSubPr>
                                  <m:ctrlPr>
                                    <a:rPr lang="en-US" sz="900" b="0" i="1" baseline="0" smtClean="0">
                                      <a:latin typeface="Cambria Math" panose="02040503050406030204" pitchFamily="18" charset="0"/>
                                    </a:rPr>
                                  </m:ctrlPr>
                                </m:sSubPr>
                                <m:e>
                                  <m:r>
                                    <a:rPr lang="en-US" sz="900" b="0" baseline="0" smtClean="0">
                                      <a:latin typeface="Cambria Math" panose="02040503050406030204" pitchFamily="18" charset="0"/>
                                    </a:rPr>
                                    <m:t>𝜎</m:t>
                                  </m:r>
                                </m:e>
                                <m:sub>
                                  <m:r>
                                    <a:rPr lang="en-US" sz="900" b="0" baseline="0" smtClean="0">
                                      <a:latin typeface="Cambria Math" panose="02040503050406030204" pitchFamily="18" charset="0"/>
                                    </a:rPr>
                                    <m:t>𝑧</m:t>
                                  </m:r>
                                </m:sub>
                              </m:sSub>
                              <m:r>
                                <a:rPr lang="en-US" sz="900" b="0" baseline="0" smtClean="0">
                                  <a:latin typeface="Cambria Math" panose="02040503050406030204" pitchFamily="18" charset="0"/>
                                </a:rPr>
                                <m:t>=200−250</m:t>
                              </m:r>
                            </m:oMath>
                          </a14:m>
                          <a:r>
                            <a:rPr lang="en-US" sz="900" b="0" baseline="0" dirty="0"/>
                            <a:t> ps</a:t>
                          </a:r>
                        </a:p>
                      </a:txBody>
                      <a:tcPr/>
                    </a:tc>
                    <a:tc>
                      <a:txBody>
                        <a:bodyPr/>
                        <a:lstStyle/>
                        <a:p>
                          <a:pPr marL="171450" indent="-171450">
                            <a:buFont typeface="Wingdings" panose="05000000000000000000" pitchFamily="2" charset="2"/>
                            <a:buChar char="ü"/>
                          </a:pPr>
                          <a14:m>
                            <m:oMath xmlns:m="http://schemas.openxmlformats.org/officeDocument/2006/math">
                              <m:sSub>
                                <m:sSubPr>
                                  <m:ctrlPr>
                                    <a:rPr lang="en-US" sz="900" b="0" i="1" smtClean="0">
                                      <a:latin typeface="Cambria Math" panose="02040503050406030204" pitchFamily="18" charset="0"/>
                                    </a:rPr>
                                  </m:ctrlPr>
                                </m:sSubPr>
                                <m:e>
                                  <m:r>
                                    <a:rPr lang="en-US" sz="900" b="0" smtClean="0">
                                      <a:latin typeface="Cambria Math" panose="02040503050406030204" pitchFamily="18" charset="0"/>
                                    </a:rPr>
                                    <m:t>𝑇</m:t>
                                  </m:r>
                                </m:e>
                                <m:sub>
                                  <m:r>
                                    <a:rPr lang="en-US" sz="900" b="0" smtClean="0">
                                      <a:latin typeface="Cambria Math" panose="02040503050406030204" pitchFamily="18" charset="0"/>
                                    </a:rPr>
                                    <m:t>0</m:t>
                                  </m:r>
                                </m:sub>
                              </m:sSub>
                            </m:oMath>
                          </a14:m>
                          <a:r>
                            <a:rPr lang="en-US" sz="900" b="0" dirty="0"/>
                            <a:t> Determination</a:t>
                          </a:r>
                          <a:r>
                            <a:rPr lang="en-US" sz="900" b="0" baseline="0" dirty="0"/>
                            <a:t> using vertex – simulations show 20-25 </a:t>
                          </a:r>
                          <a:r>
                            <a:rPr lang="en-US" sz="900" b="0" baseline="0" dirty="0" err="1"/>
                            <a:t>ps</a:t>
                          </a:r>
                          <a:r>
                            <a:rPr lang="en-US" sz="900" b="0" baseline="0" dirty="0"/>
                            <a:t> could be possible</a:t>
                          </a:r>
                          <a:endParaRPr lang="en-US" sz="900" b="0" dirty="0"/>
                        </a:p>
                      </a:txBody>
                      <a:tcPr/>
                    </a:tc>
                    <a:extLst>
                      <a:ext uri="{0D108BD9-81ED-4DB2-BD59-A6C34878D82A}">
                        <a16:rowId xmlns:a16="http://schemas.microsoft.com/office/drawing/2014/main" val="3551907940"/>
                      </a:ext>
                    </a:extLst>
                  </a:tr>
                  <a:tr h="239093">
                    <a:tc>
                      <a:txBody>
                        <a:bodyPr/>
                        <a:lstStyle/>
                        <a:p>
                          <a:r>
                            <a:rPr lang="en-US" sz="900" dirty="0"/>
                            <a:t>Transitive Loading</a:t>
                          </a:r>
                        </a:p>
                      </a:txBody>
                      <a:tcPr/>
                    </a:tc>
                    <a:tc>
                      <a:txBody>
                        <a:bodyPr/>
                        <a:lstStyle/>
                        <a:p>
                          <a:r>
                            <a:rPr lang="en-US" sz="900" dirty="0"/>
                            <a:t>Bunch dependent variations of bunch crossing time with respect to RF clock</a:t>
                          </a:r>
                        </a:p>
                      </a:txBody>
                      <a:tcPr/>
                    </a:tc>
                    <a:tc>
                      <a:txBody>
                        <a:bodyPr/>
                        <a:lstStyle/>
                        <a:p>
                          <a:pPr marL="171450" indent="-171450">
                            <a:buFont typeface="Wingdings" panose="05000000000000000000" pitchFamily="2" charset="2"/>
                            <a:buChar char="q"/>
                          </a:pPr>
                          <a:r>
                            <a:rPr lang="en-US" sz="900" dirty="0"/>
                            <a:t>EIC guidance to estimate size of effect</a:t>
                          </a:r>
                        </a:p>
                        <a:p>
                          <a:pPr marL="171450" indent="-171450">
                            <a:buFont typeface="Wingdings" panose="05000000000000000000" pitchFamily="2" charset="2"/>
                            <a:buChar char="q"/>
                          </a:pPr>
                          <a:r>
                            <a:rPr lang="en-US" sz="900" dirty="0"/>
                            <a:t>Calibration</a:t>
                          </a:r>
                        </a:p>
                      </a:txBody>
                      <a:tcPr/>
                    </a:tc>
                    <a:extLst>
                      <a:ext uri="{0D108BD9-81ED-4DB2-BD59-A6C34878D82A}">
                        <a16:rowId xmlns:a16="http://schemas.microsoft.com/office/drawing/2014/main" val="1355246729"/>
                      </a:ext>
                    </a:extLst>
                  </a:tr>
                </a:tbl>
              </a:graphicData>
            </a:graphic>
          </p:graphicFrame>
        </mc:Choice>
        <mc:Fallback xmlns="">
          <p:graphicFrame>
            <p:nvGraphicFramePr>
              <p:cNvPr id="4" name="Table 3">
                <a:extLst>
                  <a:ext uri="{FF2B5EF4-FFF2-40B4-BE49-F238E27FC236}">
                    <a16:creationId xmlns:a16="http://schemas.microsoft.com/office/drawing/2014/main" id="{A1C64503-504F-88D3-957B-BDAB6ED984C4}"/>
                  </a:ext>
                </a:extLst>
              </p:cNvPr>
              <p:cNvGraphicFramePr>
                <a:graphicFrameLocks noGrp="1"/>
              </p:cNvGraphicFramePr>
              <p:nvPr>
                <p:extLst>
                  <p:ext uri="{D42A27DB-BD31-4B8C-83A1-F6EECF244321}">
                    <p14:modId xmlns:p14="http://schemas.microsoft.com/office/powerpoint/2010/main" val="3671273028"/>
                  </p:ext>
                </p:extLst>
              </p:nvPr>
            </p:nvGraphicFramePr>
            <p:xfrm>
              <a:off x="1376213" y="1600846"/>
              <a:ext cx="10232127" cy="3034568"/>
            </p:xfrm>
            <a:graphic>
              <a:graphicData uri="http://schemas.openxmlformats.org/drawingml/2006/table">
                <a:tbl>
                  <a:tblPr firstRow="1" bandRow="1">
                    <a:tableStyleId>{93296810-A885-4BE3-A3E7-6D5BEEA58F35}</a:tableStyleId>
                  </a:tblPr>
                  <a:tblGrid>
                    <a:gridCol w="2508366">
                      <a:extLst>
                        <a:ext uri="{9D8B030D-6E8A-4147-A177-3AD203B41FA5}">
                          <a16:colId xmlns:a16="http://schemas.microsoft.com/office/drawing/2014/main" val="320593799"/>
                        </a:ext>
                      </a:extLst>
                    </a:gridCol>
                    <a:gridCol w="2380034">
                      <a:extLst>
                        <a:ext uri="{9D8B030D-6E8A-4147-A177-3AD203B41FA5}">
                          <a16:colId xmlns:a16="http://schemas.microsoft.com/office/drawing/2014/main" val="2223108221"/>
                        </a:ext>
                      </a:extLst>
                    </a:gridCol>
                    <a:gridCol w="5343727">
                      <a:extLst>
                        <a:ext uri="{9D8B030D-6E8A-4147-A177-3AD203B41FA5}">
                          <a16:colId xmlns:a16="http://schemas.microsoft.com/office/drawing/2014/main" val="2494929600"/>
                        </a:ext>
                      </a:extLst>
                    </a:gridCol>
                  </a:tblGrid>
                  <a:tr h="228600">
                    <a:tc>
                      <a:txBody>
                        <a:bodyPr/>
                        <a:lstStyle/>
                        <a:p>
                          <a:r>
                            <a:rPr lang="en-US" sz="900" dirty="0"/>
                            <a:t>Issue</a:t>
                          </a:r>
                        </a:p>
                      </a:txBody>
                      <a:tcPr/>
                    </a:tc>
                    <a:tc>
                      <a:txBody>
                        <a:bodyPr/>
                        <a:lstStyle/>
                        <a:p>
                          <a:r>
                            <a:rPr lang="en-US" sz="900" dirty="0"/>
                            <a:t>Significance</a:t>
                          </a:r>
                        </a:p>
                      </a:txBody>
                      <a:tcPr/>
                    </a:tc>
                    <a:tc>
                      <a:txBody>
                        <a:bodyPr/>
                        <a:lstStyle/>
                        <a:p>
                          <a:r>
                            <a:rPr lang="en-US" sz="900" dirty="0"/>
                            <a:t>Potential Remediation</a:t>
                          </a:r>
                        </a:p>
                      </a:txBody>
                      <a:tcPr/>
                    </a:tc>
                    <a:extLst>
                      <a:ext uri="{0D108BD9-81ED-4DB2-BD59-A6C34878D82A}">
                        <a16:rowId xmlns:a16="http://schemas.microsoft.com/office/drawing/2014/main" val="1924936728"/>
                      </a:ext>
                    </a:extLst>
                  </a:tr>
                  <a:tr h="365760">
                    <a:tc>
                      <a:txBody>
                        <a:bodyPr/>
                        <a:lstStyle/>
                        <a:p>
                          <a:r>
                            <a:rPr lang="en-US" sz="900" dirty="0"/>
                            <a:t>Need clear definition of time reference requirement</a:t>
                          </a:r>
                        </a:p>
                      </a:txBody>
                      <a:tcPr/>
                    </a:tc>
                    <a:tc>
                      <a:txBody>
                        <a:bodyPr/>
                        <a:lstStyle/>
                        <a:p>
                          <a:r>
                            <a:rPr lang="en-US" sz="900" dirty="0"/>
                            <a:t>Not all factors in control of DAQ</a:t>
                          </a:r>
                        </a:p>
                      </a:txBody>
                      <a:tcPr/>
                    </a:tc>
                    <a:tc>
                      <a:txBody>
                        <a:bodyPr/>
                        <a:lstStyle/>
                        <a:p>
                          <a:pPr marL="171450" indent="-171450">
                            <a:buFont typeface="Wingdings" panose="05000000000000000000" pitchFamily="2" charset="2"/>
                            <a:buChar char="q"/>
                          </a:pPr>
                          <a:r>
                            <a:rPr lang="en-US" sz="900" dirty="0"/>
                            <a:t>Variation of calibrated, measured time of hit with respect to collision time </a:t>
                          </a:r>
                          <a:r>
                            <a:rPr lang="en-US" sz="900" dirty="0">
                              <a:sym typeface="Wingdings" panose="05000000000000000000" pitchFamily="2" charset="2"/>
                            </a:rPr>
                            <a:t> physics observables</a:t>
                          </a:r>
                        </a:p>
                        <a:p>
                          <a:pPr marL="171450" indent="-171450">
                            <a:buFont typeface="Wingdings" panose="05000000000000000000" pitchFamily="2" charset="2"/>
                            <a:buChar char="q"/>
                          </a:pPr>
                          <a:r>
                            <a:rPr lang="en-US" sz="900" dirty="0">
                              <a:sym typeface="Wingdings" panose="05000000000000000000" pitchFamily="2" charset="2"/>
                            </a:rPr>
                            <a:t>Need to be framed in terms of measurable requirements for each component</a:t>
                          </a:r>
                        </a:p>
                      </a:txBody>
                      <a:tcPr/>
                    </a:tc>
                    <a:extLst>
                      <a:ext uri="{0D108BD9-81ED-4DB2-BD59-A6C34878D82A}">
                        <a16:rowId xmlns:a16="http://schemas.microsoft.com/office/drawing/2014/main" val="1203194968"/>
                      </a:ext>
                    </a:extLst>
                  </a:tr>
                  <a:tr h="237124">
                    <a:tc>
                      <a:txBody>
                        <a:bodyPr/>
                        <a:lstStyle/>
                        <a:p>
                          <a:r>
                            <a:rPr lang="en-US" sz="900" dirty="0"/>
                            <a:t>Jitter through GTU/DAM/RDO chain</a:t>
                          </a:r>
                        </a:p>
                      </a:txBody>
                      <a:tcPr/>
                    </a:tc>
                    <a:tc>
                      <a:txBody>
                        <a:bodyPr/>
                        <a:lstStyle/>
                        <a:p>
                          <a:r>
                            <a:rPr lang="en-US" sz="900" dirty="0"/>
                            <a:t>&lt;5 </a:t>
                          </a:r>
                          <a:r>
                            <a:rPr lang="en-US" sz="900" dirty="0" err="1"/>
                            <a:t>ps</a:t>
                          </a:r>
                          <a:endParaRPr lang="en-US" sz="900" dirty="0"/>
                        </a:p>
                      </a:txBody>
                      <a:tcPr/>
                    </a:tc>
                    <a:tc>
                      <a:txBody>
                        <a:bodyPr/>
                        <a:lstStyle/>
                        <a:p>
                          <a:pPr marL="171450" indent="-171450">
                            <a:buFont typeface="Wingdings" panose="05000000000000000000" pitchFamily="2" charset="2"/>
                            <a:buChar char="ü"/>
                          </a:pPr>
                          <a:r>
                            <a:rPr lang="en-US" sz="900" dirty="0"/>
                            <a:t>Timing measurements using development kits and engineering articles</a:t>
                          </a:r>
                        </a:p>
                      </a:txBody>
                      <a:tcPr/>
                    </a:tc>
                    <a:extLst>
                      <a:ext uri="{0D108BD9-81ED-4DB2-BD59-A6C34878D82A}">
                        <a16:rowId xmlns:a16="http://schemas.microsoft.com/office/drawing/2014/main" val="3381964861"/>
                      </a:ext>
                    </a:extLst>
                  </a:tr>
                  <a:tr h="237124">
                    <a:tc>
                      <a:txBody>
                        <a:bodyPr/>
                        <a:lstStyle/>
                        <a:p>
                          <a:r>
                            <a:rPr lang="en-US" sz="900" dirty="0"/>
                            <a:t>Phase reproducibility on electronics restart</a:t>
                          </a:r>
                        </a:p>
                      </a:txBody>
                      <a:tcPr/>
                    </a:tc>
                    <a:tc>
                      <a:txBody>
                        <a:bodyPr/>
                        <a:lstStyle/>
                        <a:p>
                          <a:r>
                            <a:rPr lang="en-US" sz="900" dirty="0"/>
                            <a:t>&lt;5 </a:t>
                          </a:r>
                          <a:r>
                            <a:rPr lang="en-US" sz="900" dirty="0" err="1"/>
                            <a:t>ps</a:t>
                          </a:r>
                          <a:endParaRPr lang="en-US" sz="900" dirty="0"/>
                        </a:p>
                      </a:txBody>
                      <a:tcPr/>
                    </a:tc>
                    <a:tc>
                      <a:txBody>
                        <a:bodyPr/>
                        <a:lstStyle/>
                        <a:p>
                          <a:pPr marL="171450" indent="-171450">
                            <a:buFont typeface="Wingdings" panose="05000000000000000000" pitchFamily="2" charset="2"/>
                            <a:buChar char="ü"/>
                          </a:pPr>
                          <a:r>
                            <a:rPr lang="en-US" sz="900" dirty="0"/>
                            <a:t>Timing measurements using development kits and engineering articles</a:t>
                          </a:r>
                        </a:p>
                      </a:txBody>
                      <a:tcPr/>
                    </a:tc>
                    <a:extLst>
                      <a:ext uri="{0D108BD9-81ED-4DB2-BD59-A6C34878D82A}">
                        <a16:rowId xmlns:a16="http://schemas.microsoft.com/office/drawing/2014/main" val="3112419729"/>
                      </a:ext>
                    </a:extLst>
                  </a:tr>
                  <a:tr h="502920">
                    <a:tc>
                      <a:txBody>
                        <a:bodyPr/>
                        <a:lstStyle/>
                        <a:p>
                          <a:r>
                            <a:rPr lang="en-US" sz="900" dirty="0"/>
                            <a:t>Temperature fluctuations along fiber path</a:t>
                          </a:r>
                        </a:p>
                      </a:txBody>
                      <a:tcPr/>
                    </a:tc>
                    <a:tc>
                      <a:txBody>
                        <a:bodyPr/>
                        <a:lstStyle/>
                        <a:p>
                          <a:r>
                            <a:rPr lang="en-US" sz="900" dirty="0"/>
                            <a:t>IP6 historical measurements O(8K) variations estimated to produce O(</a:t>
                          </a:r>
                          <a:r>
                            <a:rPr lang="en-US" sz="900" dirty="0">
                              <a:sym typeface="Wingdings" panose="05000000000000000000" pitchFamily="2" charset="2"/>
                            </a:rPr>
                            <a:t>30 </a:t>
                          </a:r>
                          <a:r>
                            <a:rPr lang="en-US" sz="900" dirty="0" err="1">
                              <a:sym typeface="Wingdings" panose="05000000000000000000" pitchFamily="2" charset="2"/>
                            </a:rPr>
                            <a:t>ps</a:t>
                          </a:r>
                          <a:r>
                            <a:rPr lang="en-US" sz="900" dirty="0">
                              <a:sym typeface="Wingdings" panose="05000000000000000000" pitchFamily="2" charset="2"/>
                            </a:rPr>
                            <a:t>) time variations</a:t>
                          </a:r>
                          <a:endParaRPr lang="en-US" sz="900" dirty="0"/>
                        </a:p>
                      </a:txBody>
                      <a:tcPr/>
                    </a:tc>
                    <a:tc>
                      <a:txBody>
                        <a:bodyPr/>
                        <a:lstStyle/>
                        <a:p>
                          <a:pPr marL="171450" indent="-171450">
                            <a:buFont typeface="Wingdings" panose="05000000000000000000" pitchFamily="2" charset="2"/>
                            <a:buChar char="q"/>
                          </a:pPr>
                          <a:r>
                            <a:rPr lang="en-US" sz="900" dirty="0" err="1"/>
                            <a:t>TcLink</a:t>
                          </a:r>
                          <a:r>
                            <a:rPr lang="en-US" sz="900" dirty="0"/>
                            <a:t> implementation between DAM / RDO</a:t>
                          </a:r>
                        </a:p>
                        <a:p>
                          <a:pPr marL="171450" indent="-171450">
                            <a:buFont typeface="Wingdings" panose="05000000000000000000" pitchFamily="2" charset="2"/>
                            <a:buChar char="q"/>
                          </a:pPr>
                          <a:r>
                            <a:rPr lang="en-US" sz="900" dirty="0"/>
                            <a:t>Continuous calibration</a:t>
                          </a:r>
                        </a:p>
                        <a:p>
                          <a:pPr marL="171450" indent="-171450">
                            <a:buFont typeface="Wingdings" panose="05000000000000000000" pitchFamily="2" charset="2"/>
                            <a:buChar char="q"/>
                          </a:pPr>
                          <a:r>
                            <a:rPr lang="en-US" sz="900" dirty="0"/>
                            <a:t>Beam transit induced signal used by crab-cavities may be available for comparison</a:t>
                          </a:r>
                        </a:p>
                      </a:txBody>
                      <a:tcPr/>
                    </a:tc>
                    <a:extLst>
                      <a:ext uri="{0D108BD9-81ED-4DB2-BD59-A6C34878D82A}">
                        <a16:rowId xmlns:a16="http://schemas.microsoft.com/office/drawing/2014/main" val="4059714652"/>
                      </a:ext>
                    </a:extLst>
                  </a:tr>
                  <a:tr h="502920">
                    <a:tc>
                      <a:txBody>
                        <a:bodyPr/>
                        <a:lstStyle/>
                        <a:p>
                          <a:r>
                            <a:rPr lang="en-US" sz="900" dirty="0"/>
                            <a:t>Temperature fluctuations within </a:t>
                          </a:r>
                          <a:r>
                            <a:rPr lang="en-US" sz="900" dirty="0" err="1"/>
                            <a:t>ePIC</a:t>
                          </a:r>
                          <a:r>
                            <a:rPr lang="en-US" sz="900" dirty="0"/>
                            <a:t> Detector</a:t>
                          </a:r>
                        </a:p>
                      </a:txBody>
                      <a:tcPr/>
                    </a:tc>
                    <a:tc>
                      <a:txBody>
                        <a:bodyPr/>
                        <a:lstStyle/>
                        <a:p>
                          <a:r>
                            <a:rPr lang="en-US" sz="900" dirty="0" err="1"/>
                            <a:t>lpGBT</a:t>
                          </a:r>
                          <a:r>
                            <a:rPr lang="en-US" sz="900" dirty="0"/>
                            <a:t> ~5ps / K variation</a:t>
                          </a:r>
                        </a:p>
                      </a:txBody>
                      <a:tcPr/>
                    </a:tc>
                    <a:tc>
                      <a:txBody>
                        <a:bodyPr/>
                        <a:lstStyle/>
                        <a:p>
                          <a:pPr marL="171450" indent="-171450">
                            <a:buFont typeface="Wingdings" panose="05000000000000000000" pitchFamily="2" charset="2"/>
                            <a:buChar char="q"/>
                          </a:pPr>
                          <a:r>
                            <a:rPr lang="en-US" sz="900" dirty="0"/>
                            <a:t>Detector Integration / temperature control requirements</a:t>
                          </a:r>
                        </a:p>
                        <a:p>
                          <a:pPr marL="171450" indent="-171450">
                            <a:buFont typeface="Wingdings" panose="05000000000000000000" pitchFamily="2" charset="2"/>
                            <a:buChar char="q"/>
                          </a:pPr>
                          <a:r>
                            <a:rPr lang="en-US" sz="900" dirty="0"/>
                            <a:t>Compensation via measured temperature (</a:t>
                          </a:r>
                          <a:r>
                            <a:rPr lang="en-US" sz="900" dirty="0" err="1"/>
                            <a:t>lpGBT</a:t>
                          </a:r>
                          <a:r>
                            <a:rPr lang="en-US" sz="900" dirty="0"/>
                            <a:t> / FEB)</a:t>
                          </a:r>
                        </a:p>
                        <a:p>
                          <a:pPr marL="171450" indent="-171450">
                            <a:buFont typeface="Wingdings" panose="05000000000000000000" pitchFamily="2" charset="2"/>
                            <a:buChar char="q"/>
                          </a:pPr>
                          <a:r>
                            <a:rPr lang="en-US" sz="900" dirty="0"/>
                            <a:t>Continuous calibration</a:t>
                          </a:r>
                        </a:p>
                      </a:txBody>
                      <a:tcPr/>
                    </a:tc>
                    <a:extLst>
                      <a:ext uri="{0D108BD9-81ED-4DB2-BD59-A6C34878D82A}">
                        <a16:rowId xmlns:a16="http://schemas.microsoft.com/office/drawing/2014/main" val="2284059270"/>
                      </a:ext>
                    </a:extLst>
                  </a:tr>
                  <a:tr h="228600">
                    <a:tc>
                      <a:txBody>
                        <a:bodyPr/>
                        <a:lstStyle/>
                        <a:p>
                          <a:r>
                            <a:rPr lang="en-US" sz="900" dirty="0"/>
                            <a:t>RF Signal delivery</a:t>
                          </a:r>
                        </a:p>
                      </a:txBody>
                      <a:tcPr/>
                    </a:tc>
                    <a:tc>
                      <a:txBody>
                        <a:bodyPr/>
                        <a:lstStyle/>
                        <a:p>
                          <a:r>
                            <a:rPr lang="en-US" sz="900" dirty="0"/>
                            <a:t>Basis for </a:t>
                          </a:r>
                          <a:r>
                            <a:rPr lang="en-US" sz="900" dirty="0" err="1"/>
                            <a:t>ePIC</a:t>
                          </a:r>
                          <a:r>
                            <a:rPr lang="en-US" sz="900" dirty="0"/>
                            <a:t> clock</a:t>
                          </a:r>
                        </a:p>
                      </a:txBody>
                      <a:tcPr/>
                    </a:tc>
                    <a:tc>
                      <a:txBody>
                        <a:bodyPr/>
                        <a:lstStyle/>
                        <a:p>
                          <a:pPr marL="171450" indent="-171450">
                            <a:buFont typeface="Wingdings" panose="05000000000000000000" pitchFamily="2" charset="2"/>
                            <a:buChar char="ü"/>
                          </a:pPr>
                          <a:r>
                            <a:rPr lang="en-US" sz="900" dirty="0"/>
                            <a:t>8 </a:t>
                          </a:r>
                          <a:r>
                            <a:rPr lang="en-US" sz="900" dirty="0" err="1"/>
                            <a:t>ps</a:t>
                          </a:r>
                          <a:r>
                            <a:rPr lang="en-US" sz="900" dirty="0"/>
                            <a:t> phase stability requirement / interface has been communicated to EIC Controls</a:t>
                          </a:r>
                        </a:p>
                      </a:txBody>
                      <a:tcPr/>
                    </a:tc>
                    <a:extLst>
                      <a:ext uri="{0D108BD9-81ED-4DB2-BD59-A6C34878D82A}">
                        <a16:rowId xmlns:a16="http://schemas.microsoft.com/office/drawing/2014/main" val="44377565"/>
                      </a:ext>
                    </a:extLst>
                  </a:tr>
                  <a:tr h="365760">
                    <a:tc>
                      <a:txBody>
                        <a:bodyPr/>
                        <a:lstStyle/>
                        <a:p>
                          <a:r>
                            <a:rPr lang="en-US" sz="900" dirty="0"/>
                            <a:t>Bunch length / T0 measurement</a:t>
                          </a:r>
                        </a:p>
                      </a:txBody>
                      <a:tcPr/>
                    </a:tc>
                    <a:tc>
                      <a:txBody>
                        <a:bodyPr/>
                        <a:lstStyle/>
                        <a:p>
                          <a:endParaRPr lang="en-US"/>
                        </a:p>
                      </a:txBody>
                      <a:tcPr>
                        <a:blipFill>
                          <a:blip r:embed="rId2"/>
                          <a:stretch>
                            <a:fillRect l="-105627" t="-633333" r="-225320" b="-106667"/>
                          </a:stretch>
                        </a:blipFill>
                      </a:tcPr>
                    </a:tc>
                    <a:tc>
                      <a:txBody>
                        <a:bodyPr/>
                        <a:lstStyle/>
                        <a:p>
                          <a:endParaRPr lang="en-US"/>
                        </a:p>
                      </a:txBody>
                      <a:tcPr>
                        <a:blipFill>
                          <a:blip r:embed="rId2"/>
                          <a:stretch>
                            <a:fillRect l="-91676" t="-633333" r="-456" b="-106667"/>
                          </a:stretch>
                        </a:blipFill>
                      </a:tcPr>
                    </a:tc>
                    <a:extLst>
                      <a:ext uri="{0D108BD9-81ED-4DB2-BD59-A6C34878D82A}">
                        <a16:rowId xmlns:a16="http://schemas.microsoft.com/office/drawing/2014/main" val="3551907940"/>
                      </a:ext>
                    </a:extLst>
                  </a:tr>
                  <a:tr h="365760">
                    <a:tc>
                      <a:txBody>
                        <a:bodyPr/>
                        <a:lstStyle/>
                        <a:p>
                          <a:r>
                            <a:rPr lang="en-US" sz="900" dirty="0"/>
                            <a:t>Transitive Loading</a:t>
                          </a:r>
                        </a:p>
                      </a:txBody>
                      <a:tcPr/>
                    </a:tc>
                    <a:tc>
                      <a:txBody>
                        <a:bodyPr/>
                        <a:lstStyle/>
                        <a:p>
                          <a:r>
                            <a:rPr lang="en-US" sz="900" dirty="0"/>
                            <a:t>Bunch dependent variations of bunch crossing time with respect to RF clock</a:t>
                          </a:r>
                        </a:p>
                      </a:txBody>
                      <a:tcPr/>
                    </a:tc>
                    <a:tc>
                      <a:txBody>
                        <a:bodyPr/>
                        <a:lstStyle/>
                        <a:p>
                          <a:pPr marL="171450" indent="-171450">
                            <a:buFont typeface="Wingdings" panose="05000000000000000000" pitchFamily="2" charset="2"/>
                            <a:buChar char="q"/>
                          </a:pPr>
                          <a:r>
                            <a:rPr lang="en-US" sz="900" dirty="0"/>
                            <a:t>EIC guidance to estimate size of effect</a:t>
                          </a:r>
                        </a:p>
                        <a:p>
                          <a:pPr marL="171450" indent="-171450">
                            <a:buFont typeface="Wingdings" panose="05000000000000000000" pitchFamily="2" charset="2"/>
                            <a:buChar char="q"/>
                          </a:pPr>
                          <a:r>
                            <a:rPr lang="en-US" sz="900" dirty="0"/>
                            <a:t>Calibration</a:t>
                          </a:r>
                        </a:p>
                      </a:txBody>
                      <a:tcPr/>
                    </a:tc>
                    <a:extLst>
                      <a:ext uri="{0D108BD9-81ED-4DB2-BD59-A6C34878D82A}">
                        <a16:rowId xmlns:a16="http://schemas.microsoft.com/office/drawing/2014/main" val="1355246729"/>
                      </a:ext>
                    </a:extLst>
                  </a:tr>
                </a:tbl>
              </a:graphicData>
            </a:graphic>
          </p:graphicFrame>
        </mc:Fallback>
      </mc:AlternateContent>
    </p:spTree>
    <p:extLst>
      <p:ext uri="{BB962C8B-B14F-4D97-AF65-F5344CB8AC3E}">
        <p14:creationId xmlns:p14="http://schemas.microsoft.com/office/powerpoint/2010/main" val="2827276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D26BC-D779-5FE7-B60C-12D9FD1D3E66}"/>
              </a:ext>
            </a:extLst>
          </p:cNvPr>
          <p:cNvSpPr>
            <a:spLocks noGrp="1"/>
          </p:cNvSpPr>
          <p:nvPr>
            <p:ph type="title"/>
          </p:nvPr>
        </p:nvSpPr>
        <p:spPr/>
        <p:txBody>
          <a:bodyPr/>
          <a:lstStyle/>
          <a:p>
            <a:r>
              <a:rPr lang="en-US" dirty="0"/>
              <a:t>Slow Controls Status</a:t>
            </a:r>
          </a:p>
        </p:txBody>
      </p:sp>
      <p:pic>
        <p:nvPicPr>
          <p:cNvPr id="4" name="Picture 3">
            <a:extLst>
              <a:ext uri="{FF2B5EF4-FFF2-40B4-BE49-F238E27FC236}">
                <a16:creationId xmlns:a16="http://schemas.microsoft.com/office/drawing/2014/main" id="{39232A95-877A-06C6-636D-A25C96ABE0DA}"/>
              </a:ext>
            </a:extLst>
          </p:cNvPr>
          <p:cNvPicPr>
            <a:picLocks noChangeAspect="1"/>
          </p:cNvPicPr>
          <p:nvPr/>
        </p:nvPicPr>
        <p:blipFill>
          <a:blip r:embed="rId2"/>
          <a:stretch>
            <a:fillRect/>
          </a:stretch>
        </p:blipFill>
        <p:spPr>
          <a:xfrm>
            <a:off x="3452010" y="930274"/>
            <a:ext cx="8508009" cy="4997452"/>
          </a:xfrm>
          <a:prstGeom prst="rect">
            <a:avLst/>
          </a:prstGeom>
          <a:ln w="25400">
            <a:solidFill>
              <a:schemeClr val="tx1"/>
            </a:solidFill>
          </a:ln>
        </p:spPr>
      </p:pic>
      <p:sp>
        <p:nvSpPr>
          <p:cNvPr id="5" name="TextBox 4">
            <a:extLst>
              <a:ext uri="{FF2B5EF4-FFF2-40B4-BE49-F238E27FC236}">
                <a16:creationId xmlns:a16="http://schemas.microsoft.com/office/drawing/2014/main" id="{60A60337-5CBB-E61A-FACD-B0CF6C87060D}"/>
              </a:ext>
            </a:extLst>
          </p:cNvPr>
          <p:cNvSpPr txBox="1"/>
          <p:nvPr/>
        </p:nvSpPr>
        <p:spPr>
          <a:xfrm>
            <a:off x="381869" y="930274"/>
            <a:ext cx="2872596" cy="4997452"/>
          </a:xfrm>
          <a:prstGeom prst="rect">
            <a:avLst/>
          </a:prstGeom>
          <a:noFill/>
        </p:spPr>
        <p:txBody>
          <a:bodyPr wrap="square" rtlCol="0">
            <a:normAutofit/>
          </a:bodyPr>
          <a:lstStyle/>
          <a:p>
            <a:pPr marL="173038" indent="-173038">
              <a:buFont typeface="Arial" panose="020B0604020202020204" pitchFamily="34" charset="0"/>
              <a:buChar char="•"/>
              <a:tabLst>
                <a:tab pos="173038" algn="l"/>
              </a:tabLst>
            </a:pPr>
            <a:r>
              <a:rPr lang="en-US" sz="1200" dirty="0"/>
              <a:t>Slow Controls Components and architecture are identified</a:t>
            </a:r>
          </a:p>
          <a:p>
            <a:pPr marL="173038" indent="-173038">
              <a:buFont typeface="Arial" panose="020B0604020202020204" pitchFamily="34" charset="0"/>
              <a:buChar char="•"/>
              <a:tabLst>
                <a:tab pos="173038" algn="l"/>
              </a:tabLst>
            </a:pPr>
            <a:endParaRPr lang="en-US" sz="1200" dirty="0"/>
          </a:p>
          <a:p>
            <a:pPr marL="173038" indent="-173038">
              <a:buFont typeface="Arial" panose="020B0604020202020204" pitchFamily="34" charset="0"/>
              <a:buChar char="•"/>
              <a:tabLst>
                <a:tab pos="173038" algn="l"/>
              </a:tabLst>
            </a:pPr>
            <a:r>
              <a:rPr lang="en-US" sz="1200" dirty="0"/>
              <a:t>EPICs Base</a:t>
            </a:r>
          </a:p>
          <a:p>
            <a:pPr marL="400050" lvl="2" indent="-173038">
              <a:buFont typeface="Arial" panose="020B0604020202020204" pitchFamily="34" charset="0"/>
              <a:buChar char="•"/>
              <a:tabLst>
                <a:tab pos="227013" algn="l"/>
                <a:tab pos="914400" algn="l"/>
              </a:tabLst>
            </a:pPr>
            <a:r>
              <a:rPr lang="en-US" sz="1200" dirty="0"/>
              <a:t>Allows use of existing tools</a:t>
            </a:r>
          </a:p>
          <a:p>
            <a:pPr marL="400050" lvl="2" indent="-173038">
              <a:buFont typeface="Arial" panose="020B0604020202020204" pitchFamily="34" charset="0"/>
              <a:buChar char="•"/>
              <a:tabLst>
                <a:tab pos="173038" algn="l"/>
              </a:tabLst>
            </a:pPr>
            <a:r>
              <a:rPr lang="en-US" sz="1200" dirty="0"/>
              <a:t>Synergy with EIC Controls</a:t>
            </a:r>
          </a:p>
          <a:p>
            <a:pPr marL="173038" lvl="1" indent="-173038">
              <a:buFont typeface="Arial" panose="020B0604020202020204" pitchFamily="34" charset="0"/>
              <a:buChar char="•"/>
              <a:tabLst>
                <a:tab pos="173038" algn="l"/>
              </a:tabLst>
            </a:pPr>
            <a:endParaRPr lang="en-US" sz="1200" dirty="0"/>
          </a:p>
          <a:p>
            <a:pPr marL="173038" indent="-173038">
              <a:buFont typeface="Arial" panose="020B0604020202020204" pitchFamily="34" charset="0"/>
              <a:buChar char="•"/>
              <a:tabLst>
                <a:tab pos="173038" algn="l"/>
              </a:tabLst>
            </a:pPr>
            <a:r>
              <a:rPr lang="en-US" sz="1200" dirty="0"/>
              <a:t>Detector DSCs have been surveyed for detector requirements</a:t>
            </a:r>
          </a:p>
          <a:p>
            <a:pPr marL="173038" indent="-173038">
              <a:buFont typeface="Arial" panose="020B0604020202020204" pitchFamily="34" charset="0"/>
              <a:buChar char="•"/>
              <a:tabLst>
                <a:tab pos="173038" algn="l"/>
              </a:tabLst>
            </a:pPr>
            <a:endParaRPr lang="en-US" sz="1200" dirty="0"/>
          </a:p>
          <a:p>
            <a:pPr marL="173038" indent="-173038">
              <a:buFont typeface="Arial" panose="020B0604020202020204" pitchFamily="34" charset="0"/>
              <a:buChar char="•"/>
              <a:tabLst>
                <a:tab pos="173038" algn="l"/>
              </a:tabLst>
            </a:pPr>
            <a:r>
              <a:rPr lang="en-US" sz="1200" dirty="0"/>
              <a:t>Resource Requirements have been Documented</a:t>
            </a:r>
          </a:p>
          <a:p>
            <a:pPr marL="400050" lvl="2" indent="-173038">
              <a:buFont typeface="Arial" panose="020B0604020202020204" pitchFamily="34" charset="0"/>
              <a:buChar char="•"/>
              <a:tabLst>
                <a:tab pos="173038" algn="l"/>
              </a:tabLst>
            </a:pPr>
            <a:r>
              <a:rPr lang="en-US" sz="1200" dirty="0"/>
              <a:t>~ 500k variables to be tracked</a:t>
            </a:r>
          </a:p>
          <a:p>
            <a:pPr marL="400050" lvl="3" indent="-173038">
              <a:buFont typeface="Arial" panose="020B0604020202020204" pitchFamily="34" charset="0"/>
              <a:buChar char="•"/>
              <a:tabLst>
                <a:tab pos="173038" algn="l"/>
              </a:tabLst>
            </a:pPr>
            <a:r>
              <a:rPr lang="en-US" sz="1200" dirty="0"/>
              <a:t>~ 55 TB/year</a:t>
            </a:r>
          </a:p>
          <a:p>
            <a:pPr marL="400050" lvl="3" indent="-173038">
              <a:buFont typeface="Arial" panose="020B0604020202020204" pitchFamily="34" charset="0"/>
              <a:buChar char="•"/>
              <a:tabLst>
                <a:tab pos="173038" algn="l"/>
              </a:tabLst>
            </a:pPr>
            <a:r>
              <a:rPr lang="en-US" sz="1200" dirty="0"/>
              <a:t>~ 73 Mbps network traffic</a:t>
            </a:r>
          </a:p>
          <a:p>
            <a:pPr marL="173038" indent="-173038">
              <a:buFont typeface="Arial" panose="020B0604020202020204" pitchFamily="34" charset="0"/>
              <a:buChar char="•"/>
              <a:tabLst>
                <a:tab pos="173038" algn="l"/>
              </a:tabLst>
            </a:pPr>
            <a:endParaRPr lang="en-US" sz="1200" dirty="0"/>
          </a:p>
          <a:p>
            <a:pPr marL="173038" indent="-173038">
              <a:buFont typeface="Arial" panose="020B0604020202020204" pitchFamily="34" charset="0"/>
              <a:buChar char="•"/>
              <a:tabLst>
                <a:tab pos="173038" algn="l"/>
              </a:tabLst>
            </a:pPr>
            <a:r>
              <a:rPr lang="en-US" sz="1200" dirty="0"/>
              <a:t>Preliminary hardware recommendation policies / lists drafted</a:t>
            </a:r>
          </a:p>
          <a:p>
            <a:pPr marL="173038" indent="-173038">
              <a:buFont typeface="Arial" panose="020B0604020202020204" pitchFamily="34" charset="0"/>
              <a:buChar char="•"/>
              <a:tabLst>
                <a:tab pos="173038" algn="l"/>
              </a:tabLst>
            </a:pPr>
            <a:endParaRPr lang="en-US" sz="1200" dirty="0"/>
          </a:p>
          <a:p>
            <a:pPr marL="173038" indent="-173038">
              <a:buFont typeface="Arial" panose="020B0604020202020204" pitchFamily="34" charset="0"/>
              <a:buChar char="•"/>
              <a:tabLst>
                <a:tab pos="173038" algn="l"/>
              </a:tabLst>
            </a:pPr>
            <a:r>
              <a:rPr lang="en-US" sz="1200" dirty="0"/>
              <a:t>PLC schemes have  been investigated</a:t>
            </a:r>
          </a:p>
        </p:txBody>
      </p:sp>
    </p:spTree>
    <p:extLst>
      <p:ext uri="{BB962C8B-B14F-4D97-AF65-F5344CB8AC3E}">
        <p14:creationId xmlns:p14="http://schemas.microsoft.com/office/powerpoint/2010/main" val="2010783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D4562-70CB-10A0-F84F-6E3ED3D0639A}"/>
              </a:ext>
            </a:extLst>
          </p:cNvPr>
          <p:cNvSpPr>
            <a:spLocks noGrp="1"/>
          </p:cNvSpPr>
          <p:nvPr>
            <p:ph type="title"/>
          </p:nvPr>
        </p:nvSpPr>
        <p:spPr/>
        <p:txBody>
          <a:bodyPr/>
          <a:lstStyle/>
          <a:p>
            <a:r>
              <a:rPr lang="en-US" sz="4000"/>
              <a:t>Cost: WBS 6.10.09 - DAQ/Computing</a:t>
            </a:r>
            <a:endParaRPr lang="en-US"/>
          </a:p>
        </p:txBody>
      </p:sp>
      <p:pic>
        <p:nvPicPr>
          <p:cNvPr id="5" name="Picture 4">
            <a:extLst>
              <a:ext uri="{FF2B5EF4-FFF2-40B4-BE49-F238E27FC236}">
                <a16:creationId xmlns:a16="http://schemas.microsoft.com/office/drawing/2014/main" id="{0CFD0114-77D4-6237-90D8-B9C8EEEBD093}"/>
              </a:ext>
            </a:extLst>
          </p:cNvPr>
          <p:cNvPicPr>
            <a:picLocks noChangeAspect="1"/>
          </p:cNvPicPr>
          <p:nvPr/>
        </p:nvPicPr>
        <p:blipFill>
          <a:blip r:embed="rId2"/>
          <a:stretch>
            <a:fillRect/>
          </a:stretch>
        </p:blipFill>
        <p:spPr>
          <a:xfrm>
            <a:off x="1544427" y="817830"/>
            <a:ext cx="8598207" cy="5295787"/>
          </a:xfrm>
          <a:prstGeom prst="rect">
            <a:avLst/>
          </a:prstGeom>
        </p:spPr>
      </p:pic>
      <p:pic>
        <p:nvPicPr>
          <p:cNvPr id="7" name="Picture 6">
            <a:extLst>
              <a:ext uri="{FF2B5EF4-FFF2-40B4-BE49-F238E27FC236}">
                <a16:creationId xmlns:a16="http://schemas.microsoft.com/office/drawing/2014/main" id="{79F06AD1-0B21-6258-280E-CE8CB1FE7C4B}"/>
              </a:ext>
            </a:extLst>
          </p:cNvPr>
          <p:cNvPicPr>
            <a:picLocks noChangeAspect="1"/>
          </p:cNvPicPr>
          <p:nvPr/>
        </p:nvPicPr>
        <p:blipFill>
          <a:blip r:embed="rId3"/>
          <a:srcRect l="7952" r="8392"/>
          <a:stretch/>
        </p:blipFill>
        <p:spPr>
          <a:xfrm>
            <a:off x="1900989" y="1191125"/>
            <a:ext cx="3290637" cy="2183733"/>
          </a:xfrm>
          <a:prstGeom prst="rect">
            <a:avLst/>
          </a:prstGeom>
        </p:spPr>
      </p:pic>
      <p:pic>
        <p:nvPicPr>
          <p:cNvPr id="4" name="Picture 3" descr="A circle with a pie chart in different colors&#10;&#10;AI-generated content may be incorrect.">
            <a:extLst>
              <a:ext uri="{FF2B5EF4-FFF2-40B4-BE49-F238E27FC236}">
                <a16:creationId xmlns:a16="http://schemas.microsoft.com/office/drawing/2014/main" id="{20322E6E-05C5-F8FE-81DD-37D54BB8D113}"/>
              </a:ext>
            </a:extLst>
          </p:cNvPr>
          <p:cNvPicPr>
            <a:picLocks noChangeAspect="1"/>
          </p:cNvPicPr>
          <p:nvPr/>
        </p:nvPicPr>
        <p:blipFill>
          <a:blip r:embed="rId4"/>
          <a:stretch>
            <a:fillRect/>
          </a:stretch>
        </p:blipFill>
        <p:spPr>
          <a:xfrm rot="12237820">
            <a:off x="2464960" y="1410084"/>
            <a:ext cx="2052361" cy="1981038"/>
          </a:xfrm>
          <a:prstGeom prst="rect">
            <a:avLst/>
          </a:prstGeom>
        </p:spPr>
      </p:pic>
      <p:sp>
        <p:nvSpPr>
          <p:cNvPr id="6" name="TextBox 5">
            <a:extLst>
              <a:ext uri="{FF2B5EF4-FFF2-40B4-BE49-F238E27FC236}">
                <a16:creationId xmlns:a16="http://schemas.microsoft.com/office/drawing/2014/main" id="{733D94E4-0B09-84C2-BB61-F71FE20ECB51}"/>
              </a:ext>
            </a:extLst>
          </p:cNvPr>
          <p:cNvSpPr txBox="1"/>
          <p:nvPr/>
        </p:nvSpPr>
        <p:spPr>
          <a:xfrm>
            <a:off x="3629896" y="2014968"/>
            <a:ext cx="736099" cy="461665"/>
          </a:xfrm>
          <a:prstGeom prst="rect">
            <a:avLst/>
          </a:prstGeom>
          <a:noFill/>
        </p:spPr>
        <p:txBody>
          <a:bodyPr wrap="none" rtlCol="0">
            <a:spAutoFit/>
          </a:bodyPr>
          <a:lstStyle/>
          <a:p>
            <a:pPr algn="ctr"/>
            <a:r>
              <a:rPr lang="en-US" sz="800" dirty="0">
                <a:solidFill>
                  <a:schemeClr val="bg1"/>
                </a:solidFill>
              </a:rPr>
              <a:t>Engineering</a:t>
            </a:r>
          </a:p>
          <a:p>
            <a:pPr algn="ctr"/>
            <a:r>
              <a:rPr lang="en-US" sz="800" dirty="0">
                <a:solidFill>
                  <a:schemeClr val="bg1"/>
                </a:solidFill>
              </a:rPr>
              <a:t>Estimate</a:t>
            </a:r>
          </a:p>
          <a:p>
            <a:pPr algn="ctr"/>
            <a:r>
              <a:rPr lang="en-US" sz="800" dirty="0">
                <a:solidFill>
                  <a:schemeClr val="bg1"/>
                </a:solidFill>
              </a:rPr>
              <a:t>($2.9 M)</a:t>
            </a:r>
          </a:p>
        </p:txBody>
      </p:sp>
      <p:sp>
        <p:nvSpPr>
          <p:cNvPr id="9" name="TextBox 8">
            <a:extLst>
              <a:ext uri="{FF2B5EF4-FFF2-40B4-BE49-F238E27FC236}">
                <a16:creationId xmlns:a16="http://schemas.microsoft.com/office/drawing/2014/main" id="{15777193-ED11-641B-D671-6B1B089F9118}"/>
              </a:ext>
            </a:extLst>
          </p:cNvPr>
          <p:cNvSpPr txBox="1"/>
          <p:nvPr/>
        </p:nvSpPr>
        <p:spPr>
          <a:xfrm>
            <a:off x="2156256" y="3081041"/>
            <a:ext cx="580608" cy="461665"/>
          </a:xfrm>
          <a:prstGeom prst="rect">
            <a:avLst/>
          </a:prstGeom>
          <a:noFill/>
        </p:spPr>
        <p:txBody>
          <a:bodyPr wrap="none" rtlCol="0">
            <a:spAutoFit/>
          </a:bodyPr>
          <a:lstStyle/>
          <a:p>
            <a:pPr algn="ctr"/>
            <a:r>
              <a:rPr lang="en-US" sz="800" dirty="0"/>
              <a:t>Expert </a:t>
            </a:r>
          </a:p>
          <a:p>
            <a:pPr algn="ctr"/>
            <a:r>
              <a:rPr lang="en-US" sz="800" dirty="0"/>
              <a:t>Opinion</a:t>
            </a:r>
          </a:p>
          <a:p>
            <a:pPr algn="ctr"/>
            <a:r>
              <a:rPr lang="en-US" sz="800" dirty="0"/>
              <a:t>($135 K)</a:t>
            </a:r>
          </a:p>
        </p:txBody>
      </p:sp>
      <p:cxnSp>
        <p:nvCxnSpPr>
          <p:cNvPr id="11" name="Straight Arrow Connector 10">
            <a:extLst>
              <a:ext uri="{FF2B5EF4-FFF2-40B4-BE49-F238E27FC236}">
                <a16:creationId xmlns:a16="http://schemas.microsoft.com/office/drawing/2014/main" id="{72D34933-3146-814C-3E9F-B913A055AD81}"/>
              </a:ext>
            </a:extLst>
          </p:cNvPr>
          <p:cNvCxnSpPr/>
          <p:nvPr/>
        </p:nvCxnSpPr>
        <p:spPr>
          <a:xfrm flipV="1">
            <a:off x="2770701" y="3205581"/>
            <a:ext cx="258659" cy="1151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1A01BFCC-6DB0-36A2-06E6-DB9D5382852D}"/>
              </a:ext>
            </a:extLst>
          </p:cNvPr>
          <p:cNvSpPr txBox="1"/>
          <p:nvPr/>
        </p:nvSpPr>
        <p:spPr>
          <a:xfrm>
            <a:off x="2678945" y="1966806"/>
            <a:ext cx="700833" cy="461665"/>
          </a:xfrm>
          <a:prstGeom prst="rect">
            <a:avLst/>
          </a:prstGeom>
          <a:noFill/>
        </p:spPr>
        <p:txBody>
          <a:bodyPr wrap="none" rtlCol="0">
            <a:spAutoFit/>
          </a:bodyPr>
          <a:lstStyle/>
          <a:p>
            <a:pPr algn="ctr"/>
            <a:r>
              <a:rPr lang="en-US" sz="800" dirty="0">
                <a:solidFill>
                  <a:schemeClr val="bg1"/>
                </a:solidFill>
              </a:rPr>
              <a:t>Previous</a:t>
            </a:r>
          </a:p>
          <a:p>
            <a:pPr algn="ctr"/>
            <a:r>
              <a:rPr lang="en-US" sz="800" dirty="0">
                <a:solidFill>
                  <a:schemeClr val="bg1"/>
                </a:solidFill>
              </a:rPr>
              <a:t>Experience</a:t>
            </a:r>
          </a:p>
          <a:p>
            <a:pPr algn="ctr"/>
            <a:r>
              <a:rPr lang="en-US" sz="800" dirty="0">
                <a:solidFill>
                  <a:schemeClr val="bg1"/>
                </a:solidFill>
              </a:rPr>
              <a:t>($2.6 M)</a:t>
            </a:r>
          </a:p>
        </p:txBody>
      </p:sp>
      <p:sp>
        <p:nvSpPr>
          <p:cNvPr id="13" name="TextBox 12">
            <a:extLst>
              <a:ext uri="{FF2B5EF4-FFF2-40B4-BE49-F238E27FC236}">
                <a16:creationId xmlns:a16="http://schemas.microsoft.com/office/drawing/2014/main" id="{EE524CA0-59DD-ABF8-AC57-A23606B75BCA}"/>
              </a:ext>
            </a:extLst>
          </p:cNvPr>
          <p:cNvSpPr txBox="1"/>
          <p:nvPr/>
        </p:nvSpPr>
        <p:spPr>
          <a:xfrm>
            <a:off x="3112153" y="2871410"/>
            <a:ext cx="655949" cy="461665"/>
          </a:xfrm>
          <a:prstGeom prst="rect">
            <a:avLst/>
          </a:prstGeom>
          <a:noFill/>
        </p:spPr>
        <p:txBody>
          <a:bodyPr wrap="none" rtlCol="0">
            <a:spAutoFit/>
          </a:bodyPr>
          <a:lstStyle/>
          <a:p>
            <a:pPr algn="ctr"/>
            <a:r>
              <a:rPr lang="en-US" sz="800" dirty="0">
                <a:solidFill>
                  <a:schemeClr val="bg1"/>
                </a:solidFill>
              </a:rPr>
              <a:t>Catalogue</a:t>
            </a:r>
          </a:p>
          <a:p>
            <a:pPr algn="ctr"/>
            <a:r>
              <a:rPr lang="en-US" sz="800" dirty="0">
                <a:solidFill>
                  <a:schemeClr val="bg1"/>
                </a:solidFill>
              </a:rPr>
              <a:t>Price</a:t>
            </a:r>
          </a:p>
          <a:p>
            <a:pPr algn="ctr"/>
            <a:r>
              <a:rPr lang="en-US" sz="800" dirty="0">
                <a:solidFill>
                  <a:schemeClr val="bg1"/>
                </a:solidFill>
              </a:rPr>
              <a:t>($0.6 M)</a:t>
            </a:r>
          </a:p>
        </p:txBody>
      </p:sp>
    </p:spTree>
    <p:extLst>
      <p:ext uri="{BB962C8B-B14F-4D97-AF65-F5344CB8AC3E}">
        <p14:creationId xmlns:p14="http://schemas.microsoft.com/office/powerpoint/2010/main" val="2130677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3EA45-0DE0-61C9-4A37-DDB71E9AC722}"/>
              </a:ext>
            </a:extLst>
          </p:cNvPr>
          <p:cNvSpPr>
            <a:spLocks noGrp="1"/>
          </p:cNvSpPr>
          <p:nvPr>
            <p:ph type="title"/>
          </p:nvPr>
        </p:nvSpPr>
        <p:spPr/>
        <p:txBody>
          <a:bodyPr/>
          <a:lstStyle/>
          <a:p>
            <a:r>
              <a:rPr lang="en-US"/>
              <a:t>ES&amp;H and QA Considerations</a:t>
            </a:r>
          </a:p>
        </p:txBody>
      </p:sp>
      <p:sp>
        <p:nvSpPr>
          <p:cNvPr id="5" name="Title 1">
            <a:extLst>
              <a:ext uri="{FF2B5EF4-FFF2-40B4-BE49-F238E27FC236}">
                <a16:creationId xmlns:a16="http://schemas.microsoft.com/office/drawing/2014/main" id="{A069874D-F93D-0089-C3C4-88FF368739D2}"/>
              </a:ext>
            </a:extLst>
          </p:cNvPr>
          <p:cNvSpPr txBox="1">
            <a:spLocks/>
          </p:cNvSpPr>
          <p:nvPr/>
        </p:nvSpPr>
        <p:spPr>
          <a:xfrm>
            <a:off x="461963" y="788377"/>
            <a:ext cx="11235560" cy="4196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a:lstStyle>
          <a:p>
            <a:r>
              <a:rPr lang="en-US" sz="2000" dirty="0"/>
              <a:t>ES&amp;H</a:t>
            </a:r>
          </a:p>
        </p:txBody>
      </p:sp>
      <p:sp>
        <p:nvSpPr>
          <p:cNvPr id="6" name="TextBox 5">
            <a:extLst>
              <a:ext uri="{FF2B5EF4-FFF2-40B4-BE49-F238E27FC236}">
                <a16:creationId xmlns:a16="http://schemas.microsoft.com/office/drawing/2014/main" id="{23F27EA6-7253-80D8-8864-A7734FB4E720}"/>
              </a:ext>
            </a:extLst>
          </p:cNvPr>
          <p:cNvSpPr txBox="1"/>
          <p:nvPr/>
        </p:nvSpPr>
        <p:spPr>
          <a:xfrm>
            <a:off x="811939" y="1072422"/>
            <a:ext cx="10695699" cy="2308324"/>
          </a:xfrm>
          <a:prstGeom prst="rect">
            <a:avLst/>
          </a:prstGeom>
          <a:noFill/>
        </p:spPr>
        <p:txBody>
          <a:bodyPr wrap="square" lIns="91440" tIns="45720" rIns="91440" bIns="45720" rtlCol="0" anchor="t">
            <a:spAutoFit/>
          </a:bodyPr>
          <a:lstStyle/>
          <a:p>
            <a:pPr marL="285750" indent="-285750">
              <a:buFont typeface="Wingdings" pitchFamily="2" charset="2"/>
              <a:buChar char="§"/>
            </a:pPr>
            <a:r>
              <a:rPr lang="en-US" sz="1600" b="1" dirty="0">
                <a:solidFill>
                  <a:srgbClr val="0070C0"/>
                </a:solidFill>
              </a:rPr>
              <a:t>Custom Electronics and electronics from outside US</a:t>
            </a:r>
          </a:p>
          <a:p>
            <a:pPr marL="742950" lvl="1" indent="-285750">
              <a:buFont typeface="Wingdings" pitchFamily="2" charset="2"/>
              <a:buChar char="§"/>
            </a:pPr>
            <a:r>
              <a:rPr lang="en-US" sz="1600" dirty="0"/>
              <a:t>Follow </a:t>
            </a:r>
            <a:r>
              <a:rPr lang="en-US" sz="1600" dirty="0" err="1"/>
              <a:t>JLab</a:t>
            </a:r>
            <a:r>
              <a:rPr lang="en-US" sz="1600" dirty="0"/>
              <a:t> &amp; BNL procedures for equipment not certified by Nationally Recognized Test Labs (NRTL)</a:t>
            </a:r>
          </a:p>
          <a:p>
            <a:pPr marL="742950" lvl="1" indent="-285750">
              <a:buFont typeface="Wingdings" pitchFamily="2" charset="2"/>
              <a:buChar char="§"/>
            </a:pPr>
            <a:r>
              <a:rPr lang="en-US" sz="1600" dirty="0"/>
              <a:t>Registration and safety reviews</a:t>
            </a:r>
          </a:p>
          <a:p>
            <a:pPr marL="285750" indent="-285750">
              <a:buFont typeface="Wingdings" pitchFamily="2" charset="2"/>
              <a:buChar char="§"/>
            </a:pPr>
            <a:r>
              <a:rPr lang="en-US" sz="1600" b="1" dirty="0">
                <a:solidFill>
                  <a:srgbClr val="0070C0"/>
                </a:solidFill>
                <a:cs typeface="Arial"/>
              </a:rPr>
              <a:t>BNL experimental Safety Review Process</a:t>
            </a:r>
          </a:p>
          <a:p>
            <a:pPr marL="742950" lvl="1" indent="-285750">
              <a:buFont typeface="Wingdings" pitchFamily="2" charset="2"/>
              <a:buChar char="§"/>
            </a:pPr>
            <a:r>
              <a:rPr lang="en-US" sz="1600" dirty="0">
                <a:cs typeface="Arial"/>
              </a:rPr>
              <a:t>Expect readout electronics to be part of each detector review</a:t>
            </a:r>
          </a:p>
          <a:p>
            <a:pPr marL="742950" lvl="1" indent="-285750">
              <a:buFont typeface="Wingdings" pitchFamily="2" charset="2"/>
              <a:buChar char="§"/>
            </a:pPr>
            <a:r>
              <a:rPr lang="en-US" sz="1600" dirty="0">
                <a:cs typeface="Arial"/>
              </a:rPr>
              <a:t>Installations will be covered by work planning process</a:t>
            </a:r>
          </a:p>
          <a:p>
            <a:pPr marL="285750" indent="-285750">
              <a:buFont typeface="Wingdings" pitchFamily="2" charset="2"/>
              <a:buChar char="§"/>
            </a:pPr>
            <a:r>
              <a:rPr lang="en-US" sz="1600" b="1" dirty="0">
                <a:solidFill>
                  <a:srgbClr val="0070C0"/>
                </a:solidFill>
                <a:cs typeface="Arial"/>
              </a:rPr>
              <a:t>Slow Controls</a:t>
            </a:r>
          </a:p>
          <a:p>
            <a:pPr marL="742950" lvl="1" indent="-285750">
              <a:buFont typeface="Wingdings" pitchFamily="2" charset="2"/>
              <a:buChar char="§"/>
            </a:pPr>
            <a:r>
              <a:rPr lang="en-US" sz="1600" dirty="0">
                <a:cs typeface="Arial"/>
              </a:rPr>
              <a:t>PLC control integrated with Zero Current Detectors for electronics racks</a:t>
            </a:r>
          </a:p>
          <a:p>
            <a:pPr marL="742950" lvl="1" indent="-285750">
              <a:buFont typeface="Wingdings" pitchFamily="2" charset="2"/>
              <a:buChar char="§"/>
            </a:pPr>
            <a:r>
              <a:rPr lang="en-US" sz="1600" dirty="0">
                <a:cs typeface="Arial"/>
              </a:rPr>
              <a:t>Interface to detector safety interlocks TBD</a:t>
            </a:r>
          </a:p>
        </p:txBody>
      </p:sp>
      <p:sp>
        <p:nvSpPr>
          <p:cNvPr id="7" name="TextBox 6">
            <a:extLst>
              <a:ext uri="{FF2B5EF4-FFF2-40B4-BE49-F238E27FC236}">
                <a16:creationId xmlns:a16="http://schemas.microsoft.com/office/drawing/2014/main" id="{BBAEBC7B-489D-2453-5717-76314F1504E4}"/>
              </a:ext>
            </a:extLst>
          </p:cNvPr>
          <p:cNvSpPr txBox="1"/>
          <p:nvPr/>
        </p:nvSpPr>
        <p:spPr>
          <a:xfrm>
            <a:off x="811939" y="3546749"/>
            <a:ext cx="11067439" cy="2554545"/>
          </a:xfrm>
          <a:prstGeom prst="rect">
            <a:avLst/>
          </a:prstGeom>
          <a:noFill/>
        </p:spPr>
        <p:txBody>
          <a:bodyPr wrap="square" lIns="91440" tIns="45720" rIns="91440" bIns="45720" rtlCol="0" anchor="t">
            <a:spAutoFit/>
          </a:bodyPr>
          <a:lstStyle/>
          <a:p>
            <a:pPr marL="285750" indent="-285750">
              <a:buFont typeface="Wingdings" pitchFamily="2" charset="2"/>
              <a:buChar char="§"/>
            </a:pPr>
            <a:r>
              <a:rPr lang="en-US" sz="1600" b="1" dirty="0">
                <a:solidFill>
                  <a:srgbClr val="0070C0"/>
                </a:solidFill>
                <a:cs typeface="Arial" panose="020B0604020202020204"/>
              </a:rPr>
              <a:t>Installed fiber runs between DAQ room and WAH patch panels</a:t>
            </a:r>
            <a:endParaRPr lang="en-US" sz="1600" dirty="0">
              <a:cs typeface="Arial" panose="020B0604020202020204"/>
            </a:endParaRPr>
          </a:p>
          <a:p>
            <a:pPr marL="742950" lvl="1" indent="-285750">
              <a:buFont typeface="Wingdings" pitchFamily="2" charset="2"/>
              <a:buChar char="§"/>
            </a:pPr>
            <a:r>
              <a:rPr lang="en-US" sz="1600" dirty="0">
                <a:cs typeface="Arial" panose="020B0604020202020204"/>
              </a:rPr>
              <a:t>Testing incorporated as part of fiber termination / patch panel installation tasks</a:t>
            </a:r>
          </a:p>
          <a:p>
            <a:pPr marL="742950" lvl="1" indent="-285750">
              <a:buFont typeface="Wingdings" pitchFamily="2" charset="2"/>
              <a:buChar char="§"/>
            </a:pPr>
            <a:r>
              <a:rPr lang="en-US" sz="1600" dirty="0">
                <a:cs typeface="Arial" panose="020B0604020202020204"/>
              </a:rPr>
              <a:t>Test temperature dependence of phase on fraction of each lot</a:t>
            </a:r>
          </a:p>
          <a:p>
            <a:pPr marL="285750" indent="-285750">
              <a:buFont typeface="Wingdings" pitchFamily="2" charset="2"/>
              <a:buChar char="§"/>
            </a:pPr>
            <a:r>
              <a:rPr lang="en-US" sz="1600" b="1" dirty="0">
                <a:solidFill>
                  <a:srgbClr val="0070C0"/>
                </a:solidFill>
              </a:rPr>
              <a:t>Electronics requiring QA </a:t>
            </a:r>
          </a:p>
          <a:p>
            <a:pPr marL="742950" lvl="1" indent="-285750">
              <a:buFont typeface="Wingdings" pitchFamily="2" charset="2"/>
              <a:buChar char="§"/>
            </a:pPr>
            <a:r>
              <a:rPr lang="en-US" sz="1600" dirty="0" err="1"/>
              <a:t>lpGBT</a:t>
            </a:r>
            <a:r>
              <a:rPr lang="en-US" sz="1600" dirty="0"/>
              <a:t> and VTRX+ testing part of WBS 6.03.07</a:t>
            </a:r>
          </a:p>
          <a:p>
            <a:pPr marL="742950" lvl="1" indent="-285750">
              <a:buFont typeface="Wingdings" panose="020B0604020202020204" pitchFamily="34" charset="0"/>
              <a:buChar char="§"/>
            </a:pPr>
            <a:r>
              <a:rPr lang="en-US" sz="1600" dirty="0"/>
              <a:t>RDO testing part of WBS 6.03.07 (6.03.08 role in RDO is with respect to the firmware)</a:t>
            </a:r>
          </a:p>
          <a:p>
            <a:pPr marL="742950" lvl="1" indent="-285750">
              <a:buFont typeface="Wingdings" panose="020B0604020202020204" pitchFamily="34" charset="0"/>
              <a:buChar char="§"/>
            </a:pPr>
            <a:r>
              <a:rPr lang="en-US" sz="1600" dirty="0">
                <a:cs typeface="Arial" panose="020B0604020202020204"/>
              </a:rPr>
              <a:t>DAM acceptance testing (~130 boards)</a:t>
            </a:r>
          </a:p>
          <a:p>
            <a:pPr marL="742950" lvl="1" indent="-285750">
              <a:buFont typeface="Wingdings" panose="020B0604020202020204" pitchFamily="34" charset="0"/>
              <a:buChar char="§"/>
            </a:pPr>
            <a:r>
              <a:rPr lang="en-US" sz="1600" dirty="0">
                <a:cs typeface="Arial" panose="020B0604020202020204"/>
              </a:rPr>
              <a:t>GTU testing part of development and production</a:t>
            </a:r>
          </a:p>
          <a:p>
            <a:pPr marL="285750" indent="-285750">
              <a:buFont typeface="Wingdings" panose="020B0604020202020204" pitchFamily="34" charset="0"/>
              <a:buChar char="§"/>
            </a:pPr>
            <a:r>
              <a:rPr lang="en-US" sz="1600" b="1" dirty="0">
                <a:solidFill>
                  <a:srgbClr val="0070C0"/>
                </a:solidFill>
                <a:cs typeface="Arial" panose="020B0604020202020204"/>
              </a:rPr>
              <a:t>Compute Nodes</a:t>
            </a:r>
          </a:p>
          <a:p>
            <a:pPr marL="742950" lvl="1" indent="-285750">
              <a:buFont typeface="Wingdings"/>
              <a:buChar char="§"/>
            </a:pPr>
            <a:r>
              <a:rPr lang="en-US" sz="1600" dirty="0">
                <a:cs typeface="Arial" panose="020B0604020202020204"/>
              </a:rPr>
              <a:t>Compute nodes will be COTS computers subject to warrantee, and verified during installation</a:t>
            </a:r>
          </a:p>
        </p:txBody>
      </p:sp>
      <p:sp>
        <p:nvSpPr>
          <p:cNvPr id="8" name="Title 1">
            <a:extLst>
              <a:ext uri="{FF2B5EF4-FFF2-40B4-BE49-F238E27FC236}">
                <a16:creationId xmlns:a16="http://schemas.microsoft.com/office/drawing/2014/main" id="{BBE2AF03-B0AA-065A-62E0-9875BD116579}"/>
              </a:ext>
            </a:extLst>
          </p:cNvPr>
          <p:cNvSpPr txBox="1">
            <a:spLocks/>
          </p:cNvSpPr>
          <p:nvPr/>
        </p:nvSpPr>
        <p:spPr>
          <a:xfrm>
            <a:off x="461963" y="3311251"/>
            <a:ext cx="11235560" cy="4196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a:lstStyle>
          <a:p>
            <a:r>
              <a:rPr lang="en-US" sz="2000" dirty="0"/>
              <a:t>QA</a:t>
            </a:r>
          </a:p>
        </p:txBody>
      </p:sp>
    </p:spTree>
    <p:extLst>
      <p:ext uri="{BB962C8B-B14F-4D97-AF65-F5344CB8AC3E}">
        <p14:creationId xmlns:p14="http://schemas.microsoft.com/office/powerpoint/2010/main" val="2269086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4A356-86C2-EEF5-524E-E76CA8D7D2E5}"/>
              </a:ext>
            </a:extLst>
          </p:cNvPr>
          <p:cNvSpPr>
            <a:spLocks noGrp="1"/>
          </p:cNvSpPr>
          <p:nvPr>
            <p:ph type="title"/>
          </p:nvPr>
        </p:nvSpPr>
        <p:spPr/>
        <p:txBody>
          <a:bodyPr/>
          <a:lstStyle/>
          <a:p>
            <a:r>
              <a:rPr lang="en-US"/>
              <a:t>Outlook to CD-2</a:t>
            </a:r>
          </a:p>
        </p:txBody>
      </p:sp>
      <p:sp>
        <p:nvSpPr>
          <p:cNvPr id="4" name="TextBox 3">
            <a:extLst>
              <a:ext uri="{FF2B5EF4-FFF2-40B4-BE49-F238E27FC236}">
                <a16:creationId xmlns:a16="http://schemas.microsoft.com/office/drawing/2014/main" id="{069E443B-9469-3F4C-ECDD-998A8FD29F6D}"/>
              </a:ext>
            </a:extLst>
          </p:cNvPr>
          <p:cNvSpPr txBox="1"/>
          <p:nvPr/>
        </p:nvSpPr>
        <p:spPr>
          <a:xfrm>
            <a:off x="970555" y="965418"/>
            <a:ext cx="10481094" cy="4524315"/>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70C0"/>
                </a:solidFill>
              </a:rPr>
              <a:t>Resolve details of echelon 0 components in computing enclave</a:t>
            </a:r>
          </a:p>
          <a:p>
            <a:pPr marL="742950" lvl="1" indent="-285750">
              <a:buFont typeface="Arial" panose="020B0604020202020204" pitchFamily="34" charset="0"/>
              <a:buChar char="•"/>
            </a:pPr>
            <a:r>
              <a:rPr lang="en-US" dirty="0"/>
              <a:t>Cost benefit analysis of DAQ room upgrades vs SDCC partitioning in progress</a:t>
            </a:r>
          </a:p>
          <a:p>
            <a:pPr marL="285750" indent="-285750">
              <a:buFont typeface="Arial" panose="020B0604020202020204" pitchFamily="34" charset="0"/>
              <a:buChar char="•"/>
            </a:pPr>
            <a:r>
              <a:rPr lang="en-US" b="1" dirty="0">
                <a:solidFill>
                  <a:srgbClr val="0070C0"/>
                </a:solidFill>
              </a:rPr>
              <a:t>DAM production</a:t>
            </a:r>
          </a:p>
          <a:p>
            <a:pPr marL="742950" lvl="1" indent="-285750">
              <a:buFont typeface="Arial" panose="020B0604020202020204" pitchFamily="34" charset="0"/>
              <a:buChar char="•"/>
            </a:pPr>
            <a:r>
              <a:rPr lang="en-US" dirty="0"/>
              <a:t>Felix model155 will be fully designed and tested during 2025</a:t>
            </a:r>
          </a:p>
          <a:p>
            <a:pPr marL="742950" lvl="1" indent="-285750">
              <a:buFont typeface="Arial" panose="020B0604020202020204" pitchFamily="34" charset="0"/>
              <a:buChar char="•"/>
            </a:pPr>
            <a:r>
              <a:rPr lang="en-US" dirty="0"/>
              <a:t>Plan to produce several engineering articles for DAM testing and development in 2025</a:t>
            </a:r>
          </a:p>
          <a:p>
            <a:pPr marL="742950" lvl="1" indent="-285750">
              <a:buFont typeface="Arial" panose="020B0604020202020204" pitchFamily="34" charset="0"/>
              <a:buChar char="•"/>
            </a:pPr>
            <a:r>
              <a:rPr lang="en-US" dirty="0"/>
              <a:t>Production is roughly aligned with Omega group production schedules but need to refine and finalize schedules / responsibilities</a:t>
            </a:r>
          </a:p>
          <a:p>
            <a:pPr marL="285750" indent="-285750">
              <a:buFont typeface="Arial" panose="020B0604020202020204" pitchFamily="34" charset="0"/>
              <a:buChar char="•"/>
            </a:pPr>
            <a:r>
              <a:rPr lang="en-US" b="1" dirty="0">
                <a:solidFill>
                  <a:srgbClr val="0070C0"/>
                </a:solidFill>
              </a:rPr>
              <a:t>GTU project engineering design in 2025</a:t>
            </a:r>
            <a:endParaRPr lang="en-US" b="1" dirty="0"/>
          </a:p>
          <a:p>
            <a:pPr marL="742950" lvl="1" indent="-285750">
              <a:buFont typeface="Arial" panose="020B0604020202020204" pitchFamily="34" charset="0"/>
              <a:buChar char="•"/>
            </a:pPr>
            <a:r>
              <a:rPr lang="en-US" dirty="0"/>
              <a:t>GTU engineering article to be produced prior to CD2</a:t>
            </a:r>
          </a:p>
          <a:p>
            <a:pPr marL="285750" indent="-285750">
              <a:buFont typeface="Arial" panose="020B0604020202020204" pitchFamily="34" charset="0"/>
              <a:buChar char="•"/>
            </a:pPr>
            <a:r>
              <a:rPr lang="en-US" b="1" dirty="0">
                <a:solidFill>
                  <a:srgbClr val="0070C0"/>
                </a:solidFill>
              </a:rPr>
              <a:t>Firmware and Software development</a:t>
            </a:r>
          </a:p>
          <a:p>
            <a:pPr marL="742950" lvl="1" indent="-285750">
              <a:buFont typeface="Arial" panose="020B0604020202020204" pitchFamily="34" charset="0"/>
              <a:buChar char="•"/>
            </a:pPr>
            <a:r>
              <a:rPr lang="en-US" dirty="0"/>
              <a:t>Finalize protocol definitions</a:t>
            </a:r>
          </a:p>
          <a:p>
            <a:pPr marL="742950" lvl="1" indent="-285750">
              <a:buFont typeface="Arial" panose="020B0604020202020204" pitchFamily="34" charset="0"/>
              <a:buChar char="•"/>
            </a:pPr>
            <a:r>
              <a:rPr lang="en-US" dirty="0"/>
              <a:t>Fully define and schedule the RDO firmware development in light of RDO variations</a:t>
            </a:r>
          </a:p>
          <a:p>
            <a:pPr marL="742950" lvl="1" indent="-285750">
              <a:buFont typeface="Arial" panose="020B0604020202020204" pitchFamily="34" charset="0"/>
              <a:buChar char="•"/>
            </a:pPr>
            <a:r>
              <a:rPr lang="en-US" dirty="0"/>
              <a:t>Document software &amp; firmware components</a:t>
            </a:r>
          </a:p>
          <a:p>
            <a:pPr marL="742950" lvl="1" indent="-285750">
              <a:buFont typeface="Arial" panose="020B0604020202020204" pitchFamily="34" charset="0"/>
              <a:buChar char="•"/>
            </a:pPr>
            <a:r>
              <a:rPr lang="en-US" dirty="0"/>
              <a:t>Define development teams</a:t>
            </a:r>
          </a:p>
          <a:p>
            <a:pPr marL="285750" indent="-285750">
              <a:buFont typeface="Arial" panose="020B0604020202020204" pitchFamily="34" charset="0"/>
              <a:buChar char="•"/>
            </a:pPr>
            <a:r>
              <a:rPr lang="en-US" b="1" dirty="0">
                <a:solidFill>
                  <a:srgbClr val="0070C0"/>
                </a:solidFill>
              </a:rPr>
              <a:t>Slow Controls integration</a:t>
            </a:r>
          </a:p>
          <a:p>
            <a:pPr marL="742950" lvl="1" indent="-285750">
              <a:buFont typeface="Arial" panose="020B0604020202020204" pitchFamily="34" charset="0"/>
              <a:buChar char="•"/>
            </a:pPr>
            <a:r>
              <a:rPr lang="en-US" dirty="0"/>
              <a:t>Fully define scope</a:t>
            </a:r>
          </a:p>
        </p:txBody>
      </p:sp>
    </p:spTree>
    <p:extLst>
      <p:ext uri="{BB962C8B-B14F-4D97-AF65-F5344CB8AC3E}">
        <p14:creationId xmlns:p14="http://schemas.microsoft.com/office/powerpoint/2010/main" val="955320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BDE33-9E96-C4EE-CFC8-D913F25F38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217E9F-3CF6-F82A-04BF-C84A59AD039F}"/>
              </a:ext>
            </a:extLst>
          </p:cNvPr>
          <p:cNvSpPr>
            <a:spLocks noGrp="1"/>
          </p:cNvSpPr>
          <p:nvPr>
            <p:ph type="title"/>
          </p:nvPr>
        </p:nvSpPr>
        <p:spPr/>
        <p:txBody>
          <a:bodyPr/>
          <a:lstStyle/>
          <a:p>
            <a:r>
              <a:rPr lang="en-US"/>
              <a:t>Outlook to CD-2</a:t>
            </a:r>
          </a:p>
        </p:txBody>
      </p:sp>
      <p:sp>
        <p:nvSpPr>
          <p:cNvPr id="4" name="TextBox 3">
            <a:extLst>
              <a:ext uri="{FF2B5EF4-FFF2-40B4-BE49-F238E27FC236}">
                <a16:creationId xmlns:a16="http://schemas.microsoft.com/office/drawing/2014/main" id="{A6220D6A-1C49-5730-3749-E8238E6B1FBE}"/>
              </a:ext>
            </a:extLst>
          </p:cNvPr>
          <p:cNvSpPr txBox="1"/>
          <p:nvPr/>
        </p:nvSpPr>
        <p:spPr>
          <a:xfrm>
            <a:off x="970555" y="965418"/>
            <a:ext cx="10481094" cy="5078313"/>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70C0"/>
                </a:solidFill>
              </a:rPr>
              <a:t>Resolve details of echelon 0 components in computing enclave</a:t>
            </a:r>
          </a:p>
          <a:p>
            <a:pPr marL="742950" lvl="1" indent="-285750">
              <a:buFont typeface="Arial" panose="020B0604020202020204" pitchFamily="34" charset="0"/>
              <a:buChar char="•"/>
            </a:pPr>
            <a:r>
              <a:rPr lang="en-US" dirty="0"/>
              <a:t>Cost benefit analysis of DAQ room upgrades vs SDCC partitioning in progress</a:t>
            </a:r>
          </a:p>
          <a:p>
            <a:pPr marL="285750" indent="-285750">
              <a:buFont typeface="Arial" panose="020B0604020202020204" pitchFamily="34" charset="0"/>
              <a:buChar char="•"/>
            </a:pPr>
            <a:r>
              <a:rPr lang="en-US" b="1" dirty="0">
                <a:solidFill>
                  <a:srgbClr val="0070C0"/>
                </a:solidFill>
              </a:rPr>
              <a:t>DAM production</a:t>
            </a:r>
          </a:p>
          <a:p>
            <a:pPr marL="742950" lvl="1" indent="-285750">
              <a:buFont typeface="Arial" panose="020B0604020202020204" pitchFamily="34" charset="0"/>
              <a:buChar char="•"/>
            </a:pPr>
            <a:r>
              <a:rPr lang="en-US" dirty="0"/>
              <a:t>Felix model155 will be fully designed and tested during 2025</a:t>
            </a:r>
          </a:p>
          <a:p>
            <a:pPr marL="742950" lvl="1" indent="-285750">
              <a:buFont typeface="Arial" panose="020B0604020202020204" pitchFamily="34" charset="0"/>
              <a:buChar char="•"/>
            </a:pPr>
            <a:r>
              <a:rPr lang="en-US" dirty="0"/>
              <a:t>Plan to produce several engineering articles for DAM testing and development in 2025</a:t>
            </a:r>
          </a:p>
          <a:p>
            <a:pPr marL="742950" lvl="1" indent="-285750">
              <a:buFont typeface="Arial" panose="020B0604020202020204" pitchFamily="34" charset="0"/>
              <a:buChar char="•"/>
            </a:pPr>
            <a:r>
              <a:rPr lang="en-US" dirty="0"/>
              <a:t>Production is roughly aligned with Omega group production schedules but need to refine and finalize schedules / responsibilities</a:t>
            </a:r>
          </a:p>
          <a:p>
            <a:pPr marL="285750" indent="-285750">
              <a:buFont typeface="Arial" panose="020B0604020202020204" pitchFamily="34" charset="0"/>
              <a:buChar char="•"/>
            </a:pPr>
            <a:r>
              <a:rPr lang="en-US" b="1" dirty="0">
                <a:solidFill>
                  <a:srgbClr val="0070C0"/>
                </a:solidFill>
              </a:rPr>
              <a:t>GTU project engineering design in 2025</a:t>
            </a:r>
            <a:endParaRPr lang="en-US" b="1" dirty="0"/>
          </a:p>
          <a:p>
            <a:pPr marL="742950" lvl="1" indent="-285750">
              <a:buFont typeface="Arial" panose="020B0604020202020204" pitchFamily="34" charset="0"/>
              <a:buChar char="•"/>
            </a:pPr>
            <a:r>
              <a:rPr lang="en-US" dirty="0"/>
              <a:t>GTU engineering article to be produced prior to CD2</a:t>
            </a:r>
          </a:p>
          <a:p>
            <a:pPr marL="285750" indent="-285750">
              <a:buFont typeface="Arial" panose="020B0604020202020204" pitchFamily="34" charset="0"/>
              <a:buChar char="•"/>
            </a:pPr>
            <a:r>
              <a:rPr lang="en-US" b="1" dirty="0">
                <a:solidFill>
                  <a:srgbClr val="0070C0"/>
                </a:solidFill>
              </a:rPr>
              <a:t>Firmware and Software development</a:t>
            </a:r>
          </a:p>
          <a:p>
            <a:pPr marL="742950" lvl="1" indent="-285750">
              <a:buFont typeface="Arial" panose="020B0604020202020204" pitchFamily="34" charset="0"/>
              <a:buChar char="•"/>
            </a:pPr>
            <a:r>
              <a:rPr lang="en-US" dirty="0"/>
              <a:t>Finalize protocol definitions</a:t>
            </a:r>
          </a:p>
          <a:p>
            <a:pPr marL="742950" lvl="1" indent="-285750">
              <a:buFont typeface="Arial" panose="020B0604020202020204" pitchFamily="34" charset="0"/>
              <a:buChar char="•"/>
            </a:pPr>
            <a:r>
              <a:rPr lang="en-US" dirty="0"/>
              <a:t>Fully define and schedule the RDO firmware development in light of RDO variations</a:t>
            </a:r>
          </a:p>
          <a:p>
            <a:pPr marL="742950" lvl="1" indent="-285750">
              <a:buFont typeface="Arial" panose="020B0604020202020204" pitchFamily="34" charset="0"/>
              <a:buChar char="•"/>
            </a:pPr>
            <a:r>
              <a:rPr lang="en-US" dirty="0"/>
              <a:t>Document software &amp; firmware components</a:t>
            </a:r>
          </a:p>
          <a:p>
            <a:pPr marL="742950" lvl="1" indent="-285750">
              <a:buFont typeface="Arial" panose="020B0604020202020204" pitchFamily="34" charset="0"/>
              <a:buChar char="•"/>
            </a:pPr>
            <a:r>
              <a:rPr lang="en-US" dirty="0"/>
              <a:t>Define development teams</a:t>
            </a:r>
          </a:p>
          <a:p>
            <a:pPr marL="285750" indent="-285750">
              <a:buFont typeface="Arial" panose="020B0604020202020204" pitchFamily="34" charset="0"/>
              <a:buChar char="•"/>
            </a:pPr>
            <a:r>
              <a:rPr lang="en-US" b="1" dirty="0">
                <a:solidFill>
                  <a:srgbClr val="0070C0"/>
                </a:solidFill>
              </a:rPr>
              <a:t>Slow Controls integration</a:t>
            </a:r>
          </a:p>
          <a:p>
            <a:pPr marL="742950" lvl="1" indent="-285750">
              <a:buFont typeface="Arial" panose="020B0604020202020204" pitchFamily="34" charset="0"/>
              <a:buChar char="•"/>
            </a:pPr>
            <a:r>
              <a:rPr lang="en-US" dirty="0"/>
              <a:t>Fully define scope</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70C0"/>
                </a:solidFill>
              </a:rPr>
              <a:t>Tasks for CD-3 in backup slides</a:t>
            </a:r>
          </a:p>
        </p:txBody>
      </p:sp>
    </p:spTree>
    <p:extLst>
      <p:ext uri="{BB962C8B-B14F-4D97-AF65-F5344CB8AC3E}">
        <p14:creationId xmlns:p14="http://schemas.microsoft.com/office/powerpoint/2010/main" val="3224734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F9B75-AEF6-0F88-D66E-2809185EECCA}"/>
              </a:ext>
            </a:extLst>
          </p:cNvPr>
          <p:cNvSpPr>
            <a:spLocks noGrp="1"/>
          </p:cNvSpPr>
          <p:nvPr>
            <p:ph type="title"/>
          </p:nvPr>
        </p:nvSpPr>
        <p:spPr/>
        <p:txBody>
          <a:bodyPr/>
          <a:lstStyle/>
          <a:p>
            <a:r>
              <a:rPr lang="en-US"/>
              <a:t>Summary</a:t>
            </a:r>
          </a:p>
        </p:txBody>
      </p:sp>
      <p:sp>
        <p:nvSpPr>
          <p:cNvPr id="4" name="TextBox 3">
            <a:extLst>
              <a:ext uri="{FF2B5EF4-FFF2-40B4-BE49-F238E27FC236}">
                <a16:creationId xmlns:a16="http://schemas.microsoft.com/office/drawing/2014/main" id="{1EDC5388-13AB-9B90-385A-7F52A0E93253}"/>
              </a:ext>
            </a:extLst>
          </p:cNvPr>
          <p:cNvSpPr txBox="1"/>
          <p:nvPr/>
        </p:nvSpPr>
        <p:spPr>
          <a:xfrm>
            <a:off x="738554" y="1345223"/>
            <a:ext cx="10042716" cy="4247317"/>
          </a:xfrm>
          <a:prstGeom prst="rect">
            <a:avLst/>
          </a:prstGeom>
          <a:noFill/>
        </p:spPr>
        <p:txBody>
          <a:bodyPr wrap="square" rtlCol="0">
            <a:spAutoFit/>
          </a:bodyPr>
          <a:lstStyle/>
          <a:p>
            <a:pPr marL="285750" indent="-285750">
              <a:buFont typeface="Arial" panose="020B0604020202020204" pitchFamily="34" charset="0"/>
              <a:buChar char="•"/>
            </a:pPr>
            <a:r>
              <a:rPr lang="en-US" dirty="0"/>
              <a:t>Detailed scope and high-level design of the </a:t>
            </a:r>
            <a:r>
              <a:rPr lang="en-US" dirty="0" err="1"/>
              <a:t>ePIC</a:t>
            </a:r>
            <a:r>
              <a:rPr lang="en-US" dirty="0"/>
              <a:t> DAQ is understood</a:t>
            </a:r>
          </a:p>
          <a:p>
            <a:pPr marL="285750" indent="-285750">
              <a:buFont typeface="Arial" panose="020B0604020202020204" pitchFamily="34" charset="0"/>
              <a:buChar char="•"/>
            </a:pPr>
            <a:r>
              <a:rPr lang="en-US" dirty="0"/>
              <a:t>Component status varies but is progressing</a:t>
            </a:r>
          </a:p>
          <a:p>
            <a:pPr marL="742950" lvl="1" indent="-285750">
              <a:buFont typeface="Arial" panose="020B0604020202020204" pitchFamily="34" charset="0"/>
              <a:buChar char="•"/>
            </a:pPr>
            <a:r>
              <a:rPr lang="en-US" dirty="0"/>
              <a:t>DAM boards are selected.  The FELIX board is mature technology and the updated version, FLX-155, is being tested</a:t>
            </a:r>
          </a:p>
          <a:p>
            <a:pPr marL="742950" lvl="1" indent="-285750">
              <a:buFont typeface="Arial" panose="020B0604020202020204" pitchFamily="34" charset="0"/>
              <a:buChar char="•"/>
            </a:pPr>
            <a:r>
              <a:rPr lang="en-US" dirty="0"/>
              <a:t>Reconstructed clock has been tested and meets requirements for both Xilinx </a:t>
            </a:r>
            <a:r>
              <a:rPr lang="en-US" dirty="0" err="1"/>
              <a:t>Ultrascale</a:t>
            </a:r>
            <a:r>
              <a:rPr lang="en-US" dirty="0"/>
              <a:t>+ FPGA and </a:t>
            </a:r>
            <a:r>
              <a:rPr lang="en-US" dirty="0" err="1"/>
              <a:t>lpGBT</a:t>
            </a:r>
            <a:r>
              <a:rPr lang="en-US" dirty="0"/>
              <a:t> implementations</a:t>
            </a:r>
          </a:p>
          <a:p>
            <a:pPr marL="742950" lvl="1" indent="-285750">
              <a:buFont typeface="Arial" panose="020B0604020202020204" pitchFamily="34" charset="0"/>
              <a:buChar char="•"/>
            </a:pPr>
            <a:r>
              <a:rPr lang="en-US" dirty="0"/>
              <a:t>RDO flavors are understood and being refined.  Prototypes for two FPGA based RDO flavors are well advanced.  Plans for </a:t>
            </a:r>
            <a:r>
              <a:rPr lang="en-US" dirty="0" err="1"/>
              <a:t>lpGBT</a:t>
            </a:r>
            <a:r>
              <a:rPr lang="en-US" dirty="0"/>
              <a:t> and fiber aggregators are being developed.  All RDO flavors have significant similarities</a:t>
            </a:r>
          </a:p>
          <a:p>
            <a:pPr marL="742950" lvl="1" indent="-285750">
              <a:buFont typeface="Arial" panose="020B0604020202020204" pitchFamily="34" charset="0"/>
              <a:buChar char="•"/>
            </a:pPr>
            <a:r>
              <a:rPr lang="en-US" dirty="0"/>
              <a:t>GTU electronics design is in progress</a:t>
            </a:r>
          </a:p>
          <a:p>
            <a:pPr marL="742950" lvl="1" indent="-285750">
              <a:buFont typeface="Arial" panose="020B0604020202020204" pitchFamily="34" charset="0"/>
              <a:buChar char="•"/>
            </a:pPr>
            <a:r>
              <a:rPr lang="en-US" dirty="0"/>
              <a:t>Protocol design and documentation has begun and is being iterated</a:t>
            </a:r>
          </a:p>
          <a:p>
            <a:pPr marL="742950" lvl="1" indent="-285750">
              <a:buFont typeface="Arial" panose="020B0604020202020204" pitchFamily="34" charset="0"/>
              <a:buChar char="•"/>
            </a:pPr>
            <a:r>
              <a:rPr lang="en-US" dirty="0"/>
              <a:t>Slow Controls requirements are documented.  Planning to hire to increase progress</a:t>
            </a:r>
          </a:p>
          <a:p>
            <a:pPr lvl="1"/>
            <a:endParaRPr lang="en-US" dirty="0"/>
          </a:p>
          <a:p>
            <a:pPr lvl="1"/>
            <a:endParaRPr lang="en-US" dirty="0"/>
          </a:p>
          <a:p>
            <a:pPr marL="285750" indent="-285750">
              <a:buFont typeface="Arial" panose="020B0604020202020204" pitchFamily="34" charset="0"/>
              <a:buChar char="•"/>
            </a:pPr>
            <a:r>
              <a:rPr lang="en-US" b="1" dirty="0"/>
              <a:t>Planning 60% PDR For Summer 2025  </a:t>
            </a:r>
            <a:r>
              <a:rPr lang="en-US" b="1" dirty="0">
                <a:sym typeface="Wingdings" panose="05000000000000000000" pitchFamily="2" charset="2"/>
              </a:rPr>
              <a:t> on track for CD-2</a:t>
            </a:r>
            <a:endParaRPr lang="en-US" b="1" dirty="0"/>
          </a:p>
        </p:txBody>
      </p:sp>
    </p:spTree>
    <p:extLst>
      <p:ext uri="{BB962C8B-B14F-4D97-AF65-F5344CB8AC3E}">
        <p14:creationId xmlns:p14="http://schemas.microsoft.com/office/powerpoint/2010/main" val="603483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C7D688-B2B0-4A96-A294-718817F1A0CA}"/>
              </a:ext>
            </a:extLst>
          </p:cNvPr>
          <p:cNvSpPr>
            <a:spLocks noGrp="1"/>
          </p:cNvSpPr>
          <p:nvPr>
            <p:ph type="title"/>
          </p:nvPr>
        </p:nvSpPr>
        <p:spPr/>
        <p:txBody>
          <a:bodyPr/>
          <a:lstStyle/>
          <a:p>
            <a:r>
              <a:rPr lang="en-US"/>
              <a:t>Charge Questions Addressed </a:t>
            </a:r>
          </a:p>
        </p:txBody>
      </p:sp>
      <p:sp>
        <p:nvSpPr>
          <p:cNvPr id="4" name="Content Placeholder 3">
            <a:extLst>
              <a:ext uri="{FF2B5EF4-FFF2-40B4-BE49-F238E27FC236}">
                <a16:creationId xmlns:a16="http://schemas.microsoft.com/office/drawing/2014/main" id="{0C53AAF2-948B-4983-BB28-9852C586C321}"/>
              </a:ext>
            </a:extLst>
          </p:cNvPr>
          <p:cNvSpPr>
            <a:spLocks noGrp="1"/>
          </p:cNvSpPr>
          <p:nvPr>
            <p:ph idx="1"/>
          </p:nvPr>
        </p:nvSpPr>
        <p:spPr/>
        <p:txBody>
          <a:bodyPr vert="horz" lIns="91440" tIns="45720" rIns="91440" bIns="45720" rtlCol="0" anchor="t">
            <a:normAutofit/>
          </a:bodyPr>
          <a:lstStyle/>
          <a:p>
            <a:pPr marL="457200" indent="-457200">
              <a:lnSpc>
                <a:spcPct val="100000"/>
              </a:lnSpc>
              <a:spcBef>
                <a:spcPts val="0"/>
              </a:spcBef>
              <a:spcAft>
                <a:spcPts val="400"/>
              </a:spcAft>
              <a:buAutoNum type="arabicPeriod"/>
            </a:pPr>
            <a:r>
              <a:rPr lang="en-US" dirty="0"/>
              <a:t>Is the design of the </a:t>
            </a:r>
            <a:r>
              <a:rPr lang="en-US" dirty="0" err="1"/>
              <a:t>ePIC</a:t>
            </a:r>
            <a:r>
              <a:rPr lang="en-US" dirty="0"/>
              <a:t> detector and its sub-systems appropriate and progressing well? </a:t>
            </a:r>
          </a:p>
          <a:p>
            <a:pPr marL="457200" indent="-457200">
              <a:lnSpc>
                <a:spcPct val="100000"/>
              </a:lnSpc>
              <a:spcBef>
                <a:spcPts val="0"/>
              </a:spcBef>
              <a:spcAft>
                <a:spcPts val="400"/>
              </a:spcAft>
              <a:buAutoNum type="arabicPeriod"/>
            </a:pPr>
            <a:r>
              <a:rPr lang="en-US" dirty="0"/>
              <a:t>Are the remaining work and technical, cost and schedule risks adequately understood? Are there opportunities? </a:t>
            </a:r>
          </a:p>
          <a:p>
            <a:pPr marL="457200" indent="-457200">
              <a:lnSpc>
                <a:spcPct val="100000"/>
              </a:lnSpc>
              <a:spcBef>
                <a:spcPts val="0"/>
              </a:spcBef>
              <a:spcAft>
                <a:spcPts val="400"/>
              </a:spcAft>
              <a:buAutoNum type="arabicPeriod"/>
            </a:pPr>
            <a:r>
              <a:rPr lang="en-US" dirty="0"/>
              <a:t>Will the detector be technically ready for baselining by late 2025? </a:t>
            </a:r>
          </a:p>
          <a:p>
            <a:pPr marL="457200" indent="-457200">
              <a:lnSpc>
                <a:spcPct val="100000"/>
              </a:lnSpc>
              <a:spcBef>
                <a:spcPts val="0"/>
              </a:spcBef>
              <a:spcAft>
                <a:spcPts val="400"/>
              </a:spcAft>
              <a:buAutoNum type="arabicPeriod"/>
            </a:pPr>
            <a:r>
              <a:rPr lang="en-US" dirty="0"/>
              <a:t>Are the detector integration and planning for installation and maintenance progressing well? Are there areas where further ideas should be pursued? </a:t>
            </a:r>
          </a:p>
          <a:p>
            <a:pPr marL="457200" indent="-457200">
              <a:lnSpc>
                <a:spcPct val="100000"/>
              </a:lnSpc>
              <a:spcBef>
                <a:spcPts val="0"/>
              </a:spcBef>
              <a:spcAft>
                <a:spcPts val="400"/>
              </a:spcAft>
              <a:buAutoNum type="arabicPeriod"/>
            </a:pPr>
            <a:r>
              <a:rPr lang="en-US" dirty="0">
                <a:solidFill>
                  <a:schemeClr val="bg1">
                    <a:lumMod val="50000"/>
                  </a:schemeClr>
                </a:solidFill>
              </a:rPr>
              <a:t>Will the detector be ready for start of construction by late 2026?</a:t>
            </a:r>
          </a:p>
        </p:txBody>
      </p:sp>
    </p:spTree>
    <p:extLst>
      <p:ext uri="{BB962C8B-B14F-4D97-AF65-F5344CB8AC3E}">
        <p14:creationId xmlns:p14="http://schemas.microsoft.com/office/powerpoint/2010/main" val="3312627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2F1B4C-1ABE-4C32-816E-85CF45922B71}"/>
              </a:ext>
            </a:extLst>
          </p:cNvPr>
          <p:cNvSpPr>
            <a:spLocks noGrp="1"/>
          </p:cNvSpPr>
          <p:nvPr>
            <p:ph idx="1"/>
          </p:nvPr>
        </p:nvSpPr>
        <p:spPr/>
        <p:txBody>
          <a:bodyPr anchor="ctr" anchorCtr="0">
            <a:normAutofit/>
          </a:bodyPr>
          <a:lstStyle/>
          <a:p>
            <a:pPr marL="0" indent="0" algn="ctr">
              <a:buNone/>
            </a:pPr>
            <a:r>
              <a:rPr lang="en-US" sz="3600"/>
              <a:t>Backup</a:t>
            </a:r>
          </a:p>
        </p:txBody>
      </p:sp>
    </p:spTree>
    <p:extLst>
      <p:ext uri="{BB962C8B-B14F-4D97-AF65-F5344CB8AC3E}">
        <p14:creationId xmlns:p14="http://schemas.microsoft.com/office/powerpoint/2010/main" val="2247505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322A4-9D77-E0A9-045C-52BC341CA7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407A5F-1F39-FA45-7E68-5104F999BEFB}"/>
              </a:ext>
            </a:extLst>
          </p:cNvPr>
          <p:cNvSpPr>
            <a:spLocks noGrp="1"/>
          </p:cNvSpPr>
          <p:nvPr>
            <p:ph type="title"/>
          </p:nvPr>
        </p:nvSpPr>
        <p:spPr/>
        <p:txBody>
          <a:bodyPr/>
          <a:lstStyle/>
          <a:p>
            <a:r>
              <a:rPr lang="en-US" dirty="0"/>
              <a:t>Tasks for CD-3 Readiness</a:t>
            </a:r>
          </a:p>
        </p:txBody>
      </p:sp>
      <p:sp>
        <p:nvSpPr>
          <p:cNvPr id="4" name="TextBox 3">
            <a:extLst>
              <a:ext uri="{FF2B5EF4-FFF2-40B4-BE49-F238E27FC236}">
                <a16:creationId xmlns:a16="http://schemas.microsoft.com/office/drawing/2014/main" id="{98A93830-170B-0637-B3AC-4DF21C5BC21A}"/>
              </a:ext>
            </a:extLst>
          </p:cNvPr>
          <p:cNvSpPr txBox="1"/>
          <p:nvPr/>
        </p:nvSpPr>
        <p:spPr>
          <a:xfrm>
            <a:off x="970555" y="965418"/>
            <a:ext cx="10481094"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70C0"/>
                </a:solidFill>
              </a:rPr>
              <a:t>Full Chain Testing with Engineering Articles</a:t>
            </a:r>
          </a:p>
          <a:p>
            <a:pPr marL="742950" lvl="1" indent="-285750">
              <a:buFont typeface="Arial" panose="020B0604020202020204" pitchFamily="34" charset="0"/>
              <a:buChar char="•"/>
            </a:pPr>
            <a:r>
              <a:rPr lang="en-US" dirty="0"/>
              <a:t>Both 39.4 </a:t>
            </a:r>
            <a:r>
              <a:rPr lang="en-US" dirty="0" err="1"/>
              <a:t>Mhz</a:t>
            </a:r>
            <a:r>
              <a:rPr lang="en-US" dirty="0"/>
              <a:t> and 98.5 MHz systems</a:t>
            </a:r>
          </a:p>
          <a:p>
            <a:pPr marL="285750" indent="-285750">
              <a:buFont typeface="Arial" panose="020B0604020202020204" pitchFamily="34" charset="0"/>
              <a:buChar char="•"/>
            </a:pPr>
            <a:r>
              <a:rPr lang="en-US" b="1" dirty="0">
                <a:solidFill>
                  <a:srgbClr val="0070C0"/>
                </a:solidFill>
              </a:rPr>
              <a:t>Final Design Reviews </a:t>
            </a:r>
            <a:endParaRPr lang="en-US" b="1" dirty="0"/>
          </a:p>
          <a:p>
            <a:pPr marL="742950" lvl="1" indent="-285750">
              <a:buFont typeface="Arial" panose="020B0604020202020204" pitchFamily="34" charset="0"/>
              <a:buChar char="•"/>
            </a:pPr>
            <a:r>
              <a:rPr lang="en-US" dirty="0"/>
              <a:t>GTU</a:t>
            </a:r>
          </a:p>
          <a:p>
            <a:pPr marL="742950" lvl="1" indent="-285750">
              <a:buFont typeface="Arial" panose="020B0604020202020204" pitchFamily="34" charset="0"/>
              <a:buChar char="•"/>
            </a:pPr>
            <a:r>
              <a:rPr lang="en-US" dirty="0"/>
              <a:t>DAM Boards</a:t>
            </a:r>
          </a:p>
          <a:p>
            <a:pPr marL="285750" indent="-285750">
              <a:buFont typeface="Arial" panose="020B0604020202020204" pitchFamily="34" charset="0"/>
              <a:buChar char="•"/>
            </a:pPr>
            <a:r>
              <a:rPr lang="en-US" b="1" dirty="0">
                <a:solidFill>
                  <a:srgbClr val="0070C0"/>
                </a:solidFill>
              </a:rPr>
              <a:t>Procurement Plans</a:t>
            </a:r>
          </a:p>
          <a:p>
            <a:pPr marL="742950" lvl="1" indent="-285750">
              <a:buFont typeface="Arial" panose="020B0604020202020204" pitchFamily="34" charset="0"/>
              <a:buChar char="•"/>
            </a:pPr>
            <a:r>
              <a:rPr lang="en-US" dirty="0"/>
              <a:t>GTU</a:t>
            </a:r>
          </a:p>
          <a:p>
            <a:pPr marL="742950" lvl="1" indent="-285750">
              <a:buFont typeface="Arial" panose="020B0604020202020204" pitchFamily="34" charset="0"/>
              <a:buChar char="•"/>
            </a:pPr>
            <a:r>
              <a:rPr lang="en-US" dirty="0"/>
              <a:t>DAM Boards</a:t>
            </a:r>
          </a:p>
          <a:p>
            <a:pPr marL="285750" indent="-285750">
              <a:buFont typeface="Arial" panose="020B0604020202020204" pitchFamily="34" charset="0"/>
              <a:buChar char="•"/>
            </a:pPr>
            <a:r>
              <a:rPr lang="en-US" b="1" dirty="0">
                <a:solidFill>
                  <a:srgbClr val="0070C0"/>
                </a:solidFill>
              </a:rPr>
              <a:t>Echelon 0 computing test beds</a:t>
            </a:r>
          </a:p>
          <a:p>
            <a:pPr marL="742950" lvl="1" indent="-285750">
              <a:buFont typeface="Arial" panose="020B0604020202020204" pitchFamily="34" charset="0"/>
              <a:buChar char="•"/>
            </a:pPr>
            <a:r>
              <a:rPr lang="en-US" dirty="0"/>
              <a:t>Evaluate scalability of time frame building</a:t>
            </a:r>
          </a:p>
          <a:p>
            <a:pPr marL="285750" indent="-285750">
              <a:buFont typeface="Arial" panose="020B0604020202020204" pitchFamily="34" charset="0"/>
              <a:buChar char="•"/>
            </a:pPr>
            <a:r>
              <a:rPr lang="en-US" b="1" dirty="0">
                <a:solidFill>
                  <a:srgbClr val="0070C0"/>
                </a:solidFill>
              </a:rPr>
              <a:t>Slow Controls Definition and Development</a:t>
            </a:r>
          </a:p>
        </p:txBody>
      </p:sp>
    </p:spTree>
    <p:extLst>
      <p:ext uri="{BB962C8B-B14F-4D97-AF65-F5344CB8AC3E}">
        <p14:creationId xmlns:p14="http://schemas.microsoft.com/office/powerpoint/2010/main" val="2468774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3C9FC-437B-056A-90E3-4EB06C3D64DE}"/>
              </a:ext>
            </a:extLst>
          </p:cNvPr>
          <p:cNvSpPr>
            <a:spLocks noGrp="1"/>
          </p:cNvSpPr>
          <p:nvPr>
            <p:ph type="title"/>
          </p:nvPr>
        </p:nvSpPr>
        <p:spPr>
          <a:xfrm>
            <a:off x="461963" y="30235"/>
            <a:ext cx="11499234" cy="647728"/>
          </a:xfrm>
        </p:spPr>
        <p:txBody>
          <a:bodyPr>
            <a:normAutofit/>
          </a:bodyPr>
          <a:lstStyle/>
          <a:p>
            <a:r>
              <a:rPr lang="en-US" sz="2400" dirty="0" err="1"/>
              <a:t>ePIC</a:t>
            </a:r>
            <a:r>
              <a:rPr lang="en-US" sz="2400" dirty="0"/>
              <a:t> Detector Scale and Technology Details</a:t>
            </a:r>
          </a:p>
        </p:txBody>
      </p:sp>
      <p:sp>
        <p:nvSpPr>
          <p:cNvPr id="3" name="Slide Number Placeholder 2">
            <a:extLst>
              <a:ext uri="{FF2B5EF4-FFF2-40B4-BE49-F238E27FC236}">
                <a16:creationId xmlns:a16="http://schemas.microsoft.com/office/drawing/2014/main" id="{4035C480-F510-9710-7DF0-72AFA211155B}"/>
              </a:ext>
            </a:extLst>
          </p:cNvPr>
          <p:cNvSpPr>
            <a:spLocks noGrp="1"/>
          </p:cNvSpPr>
          <p:nvPr>
            <p:ph type="sldNum" sz="quarter" idx="4"/>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22</a:t>
            </a:fld>
            <a:endParaRPr lang="en-US"/>
          </a:p>
        </p:txBody>
      </p:sp>
      <p:graphicFrame>
        <p:nvGraphicFramePr>
          <p:cNvPr id="4" name="Table 3">
            <a:extLst>
              <a:ext uri="{FF2B5EF4-FFF2-40B4-BE49-F238E27FC236}">
                <a16:creationId xmlns:a16="http://schemas.microsoft.com/office/drawing/2014/main" id="{B4CA943F-03A4-8AAC-1586-31A39AB494F4}"/>
              </a:ext>
            </a:extLst>
          </p:cNvPr>
          <p:cNvGraphicFramePr>
            <a:graphicFrameLocks noGrp="1"/>
          </p:cNvGraphicFramePr>
          <p:nvPr>
            <p:extLst>
              <p:ext uri="{D42A27DB-BD31-4B8C-83A1-F6EECF244321}">
                <p14:modId xmlns:p14="http://schemas.microsoft.com/office/powerpoint/2010/main" val="1681477157"/>
              </p:ext>
            </p:extLst>
          </p:nvPr>
        </p:nvGraphicFramePr>
        <p:xfrm>
          <a:off x="1240653" y="700530"/>
          <a:ext cx="10044069" cy="5456940"/>
        </p:xfrm>
        <a:graphic>
          <a:graphicData uri="http://schemas.openxmlformats.org/drawingml/2006/table">
            <a:tbl>
              <a:tblPr/>
              <a:tblGrid>
                <a:gridCol w="1928993">
                  <a:extLst>
                    <a:ext uri="{9D8B030D-6E8A-4147-A177-3AD203B41FA5}">
                      <a16:colId xmlns:a16="http://schemas.microsoft.com/office/drawing/2014/main" val="3697386799"/>
                    </a:ext>
                  </a:extLst>
                </a:gridCol>
                <a:gridCol w="773260">
                  <a:extLst>
                    <a:ext uri="{9D8B030D-6E8A-4147-A177-3AD203B41FA5}">
                      <a16:colId xmlns:a16="http://schemas.microsoft.com/office/drawing/2014/main" val="978189437"/>
                    </a:ext>
                  </a:extLst>
                </a:gridCol>
                <a:gridCol w="606968">
                  <a:extLst>
                    <a:ext uri="{9D8B030D-6E8A-4147-A177-3AD203B41FA5}">
                      <a16:colId xmlns:a16="http://schemas.microsoft.com/office/drawing/2014/main" val="3134122059"/>
                    </a:ext>
                  </a:extLst>
                </a:gridCol>
                <a:gridCol w="640226">
                  <a:extLst>
                    <a:ext uri="{9D8B030D-6E8A-4147-A177-3AD203B41FA5}">
                      <a16:colId xmlns:a16="http://schemas.microsoft.com/office/drawing/2014/main" val="2398641997"/>
                    </a:ext>
                  </a:extLst>
                </a:gridCol>
                <a:gridCol w="498878">
                  <a:extLst>
                    <a:ext uri="{9D8B030D-6E8A-4147-A177-3AD203B41FA5}">
                      <a16:colId xmlns:a16="http://schemas.microsoft.com/office/drawing/2014/main" val="618584343"/>
                    </a:ext>
                  </a:extLst>
                </a:gridCol>
                <a:gridCol w="631912">
                  <a:extLst>
                    <a:ext uri="{9D8B030D-6E8A-4147-A177-3AD203B41FA5}">
                      <a16:colId xmlns:a16="http://schemas.microsoft.com/office/drawing/2014/main" val="310023837"/>
                    </a:ext>
                  </a:extLst>
                </a:gridCol>
                <a:gridCol w="540451">
                  <a:extLst>
                    <a:ext uri="{9D8B030D-6E8A-4147-A177-3AD203B41FA5}">
                      <a16:colId xmlns:a16="http://schemas.microsoft.com/office/drawing/2014/main" val="3270309451"/>
                    </a:ext>
                  </a:extLst>
                </a:gridCol>
                <a:gridCol w="557080">
                  <a:extLst>
                    <a:ext uri="{9D8B030D-6E8A-4147-A177-3AD203B41FA5}">
                      <a16:colId xmlns:a16="http://schemas.microsoft.com/office/drawing/2014/main" val="1400093342"/>
                    </a:ext>
                  </a:extLst>
                </a:gridCol>
                <a:gridCol w="1338655">
                  <a:extLst>
                    <a:ext uri="{9D8B030D-6E8A-4147-A177-3AD203B41FA5}">
                      <a16:colId xmlns:a16="http://schemas.microsoft.com/office/drawing/2014/main" val="3802599533"/>
                    </a:ext>
                  </a:extLst>
                </a:gridCol>
                <a:gridCol w="2527646">
                  <a:extLst>
                    <a:ext uri="{9D8B030D-6E8A-4147-A177-3AD203B41FA5}">
                      <a16:colId xmlns:a16="http://schemas.microsoft.com/office/drawing/2014/main" val="3706276796"/>
                    </a:ext>
                  </a:extLst>
                </a:gridCol>
              </a:tblGrid>
              <a:tr h="318783">
                <a:tc>
                  <a:txBody>
                    <a:bodyPr/>
                    <a:lstStyle/>
                    <a:p>
                      <a:pPr algn="l" fontAlgn="base">
                        <a:lnSpc>
                          <a:spcPts val="1050"/>
                        </a:lnSpc>
                        <a:buNone/>
                      </a:pPr>
                      <a:r>
                        <a:rPr lang="en-US" sz="800" b="1" i="0">
                          <a:solidFill>
                            <a:srgbClr val="FFFFFF"/>
                          </a:solidFill>
                          <a:effectLst/>
                          <a:latin typeface="Calibri" panose="020F0502020204030204" pitchFamily="34" charset="0"/>
                        </a:rPr>
                        <a:t>Detector System​</a:t>
                      </a:r>
                      <a:endParaRPr lang="en-US" sz="1600" b="1" i="0">
                        <a:solidFill>
                          <a:srgbClr val="FFFFFF"/>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47025" cap="flat" cmpd="sng" algn="ctr">
                      <a:solidFill>
                        <a:srgbClr val="FFFFFF"/>
                      </a:solidFill>
                      <a:prstDash val="solid"/>
                      <a:round/>
                      <a:headEnd type="none" w="med" len="med"/>
                      <a:tailEnd type="none" w="med" len="med"/>
                    </a:lnB>
                    <a:solidFill>
                      <a:srgbClr val="4472C4"/>
                    </a:solidFill>
                  </a:tcPr>
                </a:tc>
                <a:tc>
                  <a:txBody>
                    <a:bodyPr/>
                    <a:lstStyle/>
                    <a:p>
                      <a:pPr algn="l" fontAlgn="base">
                        <a:lnSpc>
                          <a:spcPts val="1050"/>
                        </a:lnSpc>
                        <a:buNone/>
                      </a:pPr>
                      <a:r>
                        <a:rPr lang="en-US" sz="800" b="1" i="0">
                          <a:solidFill>
                            <a:srgbClr val="FFFFFF"/>
                          </a:solidFill>
                          <a:effectLst/>
                          <a:latin typeface="Calibri" panose="020F0502020204030204" pitchFamily="34" charset="0"/>
                        </a:rPr>
                        <a:t>Channels​</a:t>
                      </a:r>
                      <a:endParaRPr lang="en-US" sz="1600" b="1" i="0">
                        <a:solidFill>
                          <a:srgbClr val="FFFFFF"/>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47025" cap="flat" cmpd="sng" algn="ctr">
                      <a:solidFill>
                        <a:srgbClr val="FFFFFF"/>
                      </a:solidFill>
                      <a:prstDash val="solid"/>
                      <a:round/>
                      <a:headEnd type="none" w="med" len="med"/>
                      <a:tailEnd type="none" w="med" len="med"/>
                    </a:lnB>
                    <a:solidFill>
                      <a:srgbClr val="4472C4"/>
                    </a:solidFill>
                  </a:tcPr>
                </a:tc>
                <a:tc>
                  <a:txBody>
                    <a:bodyPr/>
                    <a:lstStyle/>
                    <a:p>
                      <a:pPr algn="l" fontAlgn="base">
                        <a:lnSpc>
                          <a:spcPts val="1050"/>
                        </a:lnSpc>
                        <a:buNone/>
                      </a:pPr>
                      <a:r>
                        <a:rPr lang="en-US" sz="800" b="1" i="0">
                          <a:solidFill>
                            <a:srgbClr val="FFFFFF"/>
                          </a:solidFill>
                          <a:effectLst/>
                          <a:latin typeface="Calibri" panose="020F0502020204030204" pitchFamily="34" charset="0"/>
                        </a:rPr>
                        <a:t>ASIC​</a:t>
                      </a:r>
                      <a:endParaRPr lang="en-US" sz="1600" b="1" i="0">
                        <a:solidFill>
                          <a:srgbClr val="FFFFFF"/>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47025" cap="flat" cmpd="sng" algn="ctr">
                      <a:solidFill>
                        <a:srgbClr val="FFFFFF"/>
                      </a:solidFill>
                      <a:prstDash val="solid"/>
                      <a:round/>
                      <a:headEnd type="none" w="med" len="med"/>
                      <a:tailEnd type="none" w="med" len="med"/>
                    </a:lnB>
                    <a:solidFill>
                      <a:srgbClr val="4472C4"/>
                    </a:solidFill>
                  </a:tcPr>
                </a:tc>
                <a:tc>
                  <a:txBody>
                    <a:bodyPr/>
                    <a:lstStyle/>
                    <a:p>
                      <a:pPr algn="l" fontAlgn="base">
                        <a:lnSpc>
                          <a:spcPts val="1050"/>
                        </a:lnSpc>
                        <a:buNone/>
                      </a:pPr>
                      <a:r>
                        <a:rPr lang="en-US" sz="800" b="1" i="0">
                          <a:solidFill>
                            <a:srgbClr val="FFFFFF"/>
                          </a:solidFill>
                          <a:effectLst/>
                          <a:latin typeface="Calibri" panose="020F0502020204030204" pitchFamily="34" charset="0"/>
                        </a:rPr>
                        <a:t>FEB​</a:t>
                      </a:r>
                      <a:endParaRPr lang="en-US" sz="1600" b="1" i="0">
                        <a:solidFill>
                          <a:srgbClr val="FFFFFF"/>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47025" cap="flat" cmpd="sng" algn="ctr">
                      <a:solidFill>
                        <a:srgbClr val="FFFFFF"/>
                      </a:solidFill>
                      <a:prstDash val="solid"/>
                      <a:round/>
                      <a:headEnd type="none" w="med" len="med"/>
                      <a:tailEnd type="none" w="med" len="med"/>
                    </a:lnB>
                    <a:solidFill>
                      <a:srgbClr val="4472C4"/>
                    </a:solidFill>
                  </a:tcPr>
                </a:tc>
                <a:tc>
                  <a:txBody>
                    <a:bodyPr/>
                    <a:lstStyle/>
                    <a:p>
                      <a:pPr algn="l" fontAlgn="base">
                        <a:lnSpc>
                          <a:spcPts val="1050"/>
                        </a:lnSpc>
                        <a:buNone/>
                      </a:pPr>
                      <a:r>
                        <a:rPr lang="en-US" sz="800" b="1" i="0">
                          <a:solidFill>
                            <a:srgbClr val="FFFFFF"/>
                          </a:solidFill>
                          <a:effectLst/>
                          <a:latin typeface="Calibri" panose="020F0502020204030204" pitchFamily="34" charset="0"/>
                        </a:rPr>
                        <a:t>RDO​</a:t>
                      </a:r>
                      <a:endParaRPr lang="en-US" sz="1600" b="1" i="0">
                        <a:solidFill>
                          <a:srgbClr val="FFFFFF"/>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47025" cap="flat" cmpd="sng" algn="ctr">
                      <a:solidFill>
                        <a:srgbClr val="FFFFFF"/>
                      </a:solidFill>
                      <a:prstDash val="solid"/>
                      <a:round/>
                      <a:headEnd type="none" w="med" len="med"/>
                      <a:tailEnd type="none" w="med" len="med"/>
                    </a:lnB>
                    <a:solidFill>
                      <a:srgbClr val="4472C4"/>
                    </a:solidFill>
                  </a:tcPr>
                </a:tc>
                <a:tc>
                  <a:txBody>
                    <a:bodyPr/>
                    <a:lstStyle/>
                    <a:p>
                      <a:pPr algn="ctr" fontAlgn="base">
                        <a:lnSpc>
                          <a:spcPts val="1050"/>
                        </a:lnSpc>
                        <a:buNone/>
                      </a:pPr>
                      <a:r>
                        <a:rPr lang="en-US" sz="800" b="1" i="0">
                          <a:solidFill>
                            <a:srgbClr val="FFFFFF"/>
                          </a:solidFill>
                          <a:effectLst/>
                          <a:latin typeface="Calibri" panose="020F0502020204030204" pitchFamily="34" charset="0"/>
                        </a:rPr>
                        <a:t>Gb/s (RDO)​</a:t>
                      </a:r>
                      <a:endParaRPr lang="en-US" sz="1600" b="1" i="0">
                        <a:solidFill>
                          <a:srgbClr val="FFFFFF"/>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47025" cap="flat" cmpd="sng" algn="ctr">
                      <a:solidFill>
                        <a:srgbClr val="FFFFFF"/>
                      </a:solidFill>
                      <a:prstDash val="solid"/>
                      <a:round/>
                      <a:headEnd type="none" w="med" len="med"/>
                      <a:tailEnd type="none" w="med" len="med"/>
                    </a:lnB>
                    <a:solidFill>
                      <a:srgbClr val="4472C4"/>
                    </a:solidFill>
                  </a:tcPr>
                </a:tc>
                <a:tc>
                  <a:txBody>
                    <a:bodyPr/>
                    <a:lstStyle/>
                    <a:p>
                      <a:pPr algn="ctr" fontAlgn="base">
                        <a:lnSpc>
                          <a:spcPts val="1050"/>
                        </a:lnSpc>
                        <a:buNone/>
                      </a:pPr>
                      <a:r>
                        <a:rPr lang="en-US" sz="800" b="1" i="0">
                          <a:solidFill>
                            <a:srgbClr val="FFFFFF"/>
                          </a:solidFill>
                          <a:effectLst/>
                          <a:latin typeface="Calibri" panose="020F0502020204030204" pitchFamily="34" charset="0"/>
                        </a:rPr>
                        <a:t>Gb/s (Tape)​</a:t>
                      </a:r>
                      <a:endParaRPr lang="en-US" sz="1600" b="1" i="0">
                        <a:solidFill>
                          <a:srgbClr val="FFFFFF"/>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47025" cap="flat" cmpd="sng" algn="ctr">
                      <a:solidFill>
                        <a:srgbClr val="FFFFFF"/>
                      </a:solidFill>
                      <a:prstDash val="solid"/>
                      <a:round/>
                      <a:headEnd type="none" w="med" len="med"/>
                      <a:tailEnd type="none" w="med" len="med"/>
                    </a:lnB>
                    <a:solidFill>
                      <a:srgbClr val="4472C4"/>
                    </a:solidFill>
                  </a:tcPr>
                </a:tc>
                <a:tc>
                  <a:txBody>
                    <a:bodyPr/>
                    <a:lstStyle/>
                    <a:p>
                      <a:pPr algn="l" fontAlgn="base">
                        <a:lnSpc>
                          <a:spcPts val="1050"/>
                        </a:lnSpc>
                        <a:buNone/>
                      </a:pPr>
                      <a:r>
                        <a:rPr lang="en-US" sz="800" b="1" i="0">
                          <a:solidFill>
                            <a:srgbClr val="FFFFFF"/>
                          </a:solidFill>
                          <a:effectLst/>
                          <a:latin typeface="Calibri" panose="020F0502020204030204" pitchFamily="34" charset="0"/>
                        </a:rPr>
                        <a:t>DAM Boards​</a:t>
                      </a:r>
                      <a:endParaRPr lang="en-US" sz="1600" b="1" i="0">
                        <a:solidFill>
                          <a:srgbClr val="FFFFFF"/>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47025" cap="flat" cmpd="sng" algn="ctr">
                      <a:solidFill>
                        <a:srgbClr val="FFFFFF"/>
                      </a:solidFill>
                      <a:prstDash val="solid"/>
                      <a:round/>
                      <a:headEnd type="none" w="med" len="med"/>
                      <a:tailEnd type="none" w="med" len="med"/>
                    </a:lnB>
                    <a:solidFill>
                      <a:srgbClr val="4472C4"/>
                    </a:solidFill>
                  </a:tcPr>
                </a:tc>
                <a:tc>
                  <a:txBody>
                    <a:bodyPr/>
                    <a:lstStyle/>
                    <a:p>
                      <a:pPr algn="l" fontAlgn="base">
                        <a:lnSpc>
                          <a:spcPts val="1050"/>
                        </a:lnSpc>
                        <a:buNone/>
                      </a:pPr>
                      <a:r>
                        <a:rPr lang="en-US" sz="800" b="1" i="0">
                          <a:solidFill>
                            <a:srgbClr val="FFFFFF"/>
                          </a:solidFill>
                          <a:effectLst/>
                          <a:latin typeface="Calibri" panose="020F0502020204030204" pitchFamily="34" charset="0"/>
                        </a:rPr>
                        <a:t>Readout Technology​</a:t>
                      </a:r>
                      <a:endParaRPr lang="en-US" sz="1600" b="1" i="0">
                        <a:solidFill>
                          <a:srgbClr val="FFFFFF"/>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47025" cap="flat" cmpd="sng" algn="ctr">
                      <a:solidFill>
                        <a:srgbClr val="FFFFFF"/>
                      </a:solidFill>
                      <a:prstDash val="solid"/>
                      <a:round/>
                      <a:headEnd type="none" w="med" len="med"/>
                      <a:tailEnd type="none" w="med" len="med"/>
                    </a:lnB>
                    <a:solidFill>
                      <a:srgbClr val="4472C4"/>
                    </a:solidFill>
                  </a:tcPr>
                </a:tc>
                <a:tc>
                  <a:txBody>
                    <a:bodyPr/>
                    <a:lstStyle/>
                    <a:p>
                      <a:pPr algn="l" fontAlgn="base">
                        <a:lnSpc>
                          <a:spcPts val="1050"/>
                        </a:lnSpc>
                        <a:buNone/>
                      </a:pPr>
                      <a:r>
                        <a:rPr lang="en-US" sz="800" b="1" i="0">
                          <a:solidFill>
                            <a:srgbClr val="FFFFFF"/>
                          </a:solidFill>
                          <a:effectLst/>
                          <a:latin typeface="Calibri" panose="020F0502020204030204" pitchFamily="34" charset="0"/>
                        </a:rPr>
                        <a:t>Notes​</a:t>
                      </a:r>
                      <a:endParaRPr lang="en-US" sz="1600" b="1" i="0">
                        <a:solidFill>
                          <a:srgbClr val="FFFFFF"/>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47025"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94670779"/>
                  </a:ext>
                </a:extLst>
              </a:tr>
              <a:tr h="562679">
                <a:tc>
                  <a:txBody>
                    <a:bodyPr/>
                    <a:lstStyle/>
                    <a:p>
                      <a:pPr algn="l" fontAlgn="base">
                        <a:lnSpc>
                          <a:spcPts val="1050"/>
                        </a:lnSpc>
                        <a:buNone/>
                      </a:pPr>
                      <a:r>
                        <a:rPr lang="en-US" sz="800" b="0" i="0">
                          <a:solidFill>
                            <a:srgbClr val="000000"/>
                          </a:solidFill>
                          <a:effectLst/>
                          <a:latin typeface="Calibri" panose="020F0502020204030204" pitchFamily="34" charset="0"/>
                        </a:rPr>
                        <a:t>Si Tracking:     Inner Barrel (IB)​</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Outer Barrel  (OB)​</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Backward Disks  (EE)​</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Forward Disks  (HE)​</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47025"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de-DE" sz="800" b="0" i="0">
                          <a:solidFill>
                            <a:srgbClr val="000000"/>
                          </a:solidFill>
                          <a:effectLst/>
                          <a:latin typeface="Calibri" panose="020F0502020204030204" pitchFamily="34" charset="0"/>
                        </a:rPr>
                        <a:t>1.8B Pixels​</a:t>
                      </a:r>
                      <a:endParaRPr lang="de-DE" sz="1600" b="0" i="0">
                        <a:solidFill>
                          <a:srgbClr val="000000"/>
                        </a:solidFill>
                        <a:effectLst/>
                      </a:endParaRPr>
                    </a:p>
                    <a:p>
                      <a:pPr algn="l" fontAlgn="base">
                        <a:lnSpc>
                          <a:spcPts val="1050"/>
                        </a:lnSpc>
                        <a:buNone/>
                      </a:pPr>
                      <a:r>
                        <a:rPr lang="de-DE" sz="800" b="0" i="0">
                          <a:solidFill>
                            <a:srgbClr val="000000"/>
                          </a:solidFill>
                          <a:effectLst/>
                          <a:latin typeface="Calibri" panose="020F0502020204030204" pitchFamily="34" charset="0"/>
                        </a:rPr>
                        <a:t>5.0B Pixels​</a:t>
                      </a:r>
                      <a:endParaRPr lang="de-DE" sz="1600" b="0" i="0">
                        <a:solidFill>
                          <a:srgbClr val="000000"/>
                        </a:solidFill>
                        <a:effectLst/>
                      </a:endParaRPr>
                    </a:p>
                    <a:p>
                      <a:pPr algn="l" fontAlgn="base">
                        <a:lnSpc>
                          <a:spcPts val="1050"/>
                        </a:lnSpc>
                        <a:buNone/>
                      </a:pPr>
                      <a:r>
                        <a:rPr lang="de-DE" sz="800" b="0" i="0">
                          <a:solidFill>
                            <a:srgbClr val="000000"/>
                          </a:solidFill>
                          <a:effectLst/>
                          <a:latin typeface="Calibri" panose="020F0502020204030204" pitchFamily="34" charset="0"/>
                        </a:rPr>
                        <a:t>4.7B Pixels​</a:t>
                      </a:r>
                      <a:endParaRPr lang="de-DE" sz="1600" b="0" i="0">
                        <a:solidFill>
                          <a:srgbClr val="000000"/>
                        </a:solidFill>
                        <a:effectLst/>
                      </a:endParaRPr>
                    </a:p>
                    <a:p>
                      <a:pPr algn="l" fontAlgn="base">
                        <a:lnSpc>
                          <a:spcPts val="1050"/>
                        </a:lnSpc>
                        <a:buNone/>
                      </a:pPr>
                      <a:r>
                        <a:rPr lang="de-DE" sz="800" b="0" i="0">
                          <a:solidFill>
                            <a:srgbClr val="000000"/>
                          </a:solidFill>
                          <a:effectLst/>
                          <a:latin typeface="Calibri" panose="020F0502020204030204" pitchFamily="34" charset="0"/>
                        </a:rPr>
                        <a:t>4.7B Pixels​</a:t>
                      </a:r>
                      <a:endParaRPr lang="de-DE"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47025"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160​</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495​</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462​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462​</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47025"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592*​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1870*​</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1744*​</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1744*​</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47025"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24​</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55​</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52​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52​</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47025"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050"/>
                        </a:lnSpc>
                        <a:buNone/>
                      </a:pPr>
                      <a:r>
                        <a:rPr lang="en-US" sz="800" b="0" i="0">
                          <a:solidFill>
                            <a:srgbClr val="000000"/>
                          </a:solidFill>
                          <a:effectLst/>
                          <a:latin typeface="Calibri" panose="020F0502020204030204" pitchFamily="34" charset="0"/>
                        </a:rPr>
                        <a:t>2.36​</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3.52​</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4.68​</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4.68​</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47025"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050"/>
                        </a:lnSpc>
                        <a:buNone/>
                      </a:pPr>
                      <a:r>
                        <a:rPr lang="en-US" sz="800" b="0" i="0">
                          <a:solidFill>
                            <a:srgbClr val="000000"/>
                          </a:solidFill>
                          <a:effectLst/>
                          <a:latin typeface="Calibri" panose="020F0502020204030204" pitchFamily="34" charset="0"/>
                        </a:rPr>
                        <a:t>2.36​</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3.52​</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4.68​</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4.68​</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47025"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47025"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ITS-3 sensors &amp;​</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ITS-2 staves / w ​</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improvements​</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47025"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ASIC corresponds to VTRX+ counts​</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FEB corresponds to detector fiber​</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RDO is off detector Fiber aggregator​</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47025"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039877037"/>
                  </a:ext>
                </a:extLst>
              </a:tr>
              <a:tr h="562679">
                <a:tc>
                  <a:txBody>
                    <a:bodyPr/>
                    <a:lstStyle/>
                    <a:p>
                      <a:pPr algn="l" fontAlgn="base">
                        <a:lnSpc>
                          <a:spcPts val="1050"/>
                        </a:lnSpc>
                        <a:buNone/>
                      </a:pPr>
                      <a:r>
                        <a:rPr lang="en-US" sz="800" b="0" i="0">
                          <a:solidFill>
                            <a:srgbClr val="000000"/>
                          </a:solidFill>
                          <a:effectLst/>
                          <a:latin typeface="Calibri" panose="020F0502020204030204" pitchFamily="34" charset="0"/>
                        </a:rPr>
                        <a:t>MPGD tracking:      Electron Endcap​</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Hadron Endcap​</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Inner Barrel​</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Outer Barrel​</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16,384​</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16,384​</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32,768​</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98,304​</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256​</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256​</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512​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1536​</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64​</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64​</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128​</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384​</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16​</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16​</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32​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96​</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050"/>
                        </a:lnSpc>
                        <a:buNone/>
                      </a:pPr>
                      <a:r>
                        <a:rPr lang="en-US" sz="800" b="0" i="0">
                          <a:solidFill>
                            <a:srgbClr val="000000"/>
                          </a:solidFill>
                          <a:effectLst/>
                          <a:latin typeface="Calibri" panose="020F0502020204030204" pitchFamily="34" charset="0"/>
                        </a:rPr>
                        <a:t>2.86​</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4.01​</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4.10​</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15.81​</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050"/>
                        </a:lnSpc>
                        <a:buNone/>
                      </a:pPr>
                      <a:r>
                        <a:rPr lang="en-US" sz="800" b="0" i="0">
                          <a:solidFill>
                            <a:srgbClr val="000000"/>
                          </a:solidFill>
                          <a:effectLst/>
                          <a:latin typeface="Calibri" panose="020F0502020204030204" pitchFamily="34" charset="0"/>
                        </a:rPr>
                        <a:t>0.58​</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0.80​</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0.82​</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3.16​</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uRWELL / SALSA​</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uRWELL / SALSA​</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MicroMegas / SALSA​</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uRWELL / SALSA​</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VTRX+ based FEB​</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511500191"/>
                  </a:ext>
                </a:extLst>
              </a:tr>
              <a:tr h="1050470">
                <a:tc>
                  <a:txBody>
                    <a:bodyPr/>
                    <a:lstStyle/>
                    <a:p>
                      <a:pPr algn="l" fontAlgn="base">
                        <a:lnSpc>
                          <a:spcPts val="1050"/>
                        </a:lnSpc>
                        <a:buNone/>
                      </a:pPr>
                      <a:r>
                        <a:rPr lang="en-US" sz="800" b="0" i="0">
                          <a:solidFill>
                            <a:srgbClr val="000000"/>
                          </a:solidFill>
                          <a:effectLst/>
                          <a:latin typeface="Calibri" panose="020F0502020204030204" pitchFamily="34" charset="0"/>
                        </a:rPr>
                        <a:t>Forward Calorimeters:    LFHCAL​</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HCAL insert​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ECAL W/SciFi​</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Barrel Calorimeters:     HCAL​</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ECAL SciFi/PB​</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ECAL ASTROPIX​</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Backward Calorimeters:  NHCAL ​</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ECAL (PWO)​</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de-DE" sz="800" b="0" i="0">
                          <a:solidFill>
                            <a:srgbClr val="000000"/>
                          </a:solidFill>
                          <a:effectLst/>
                          <a:latin typeface="Calibri" panose="020F0502020204030204" pitchFamily="34" charset="0"/>
                        </a:rPr>
                        <a:t>63,280​</a:t>
                      </a:r>
                      <a:endParaRPr lang="de-DE" sz="1600" b="0" i="0">
                        <a:solidFill>
                          <a:srgbClr val="000000"/>
                        </a:solidFill>
                        <a:effectLst/>
                      </a:endParaRPr>
                    </a:p>
                    <a:p>
                      <a:pPr algn="l" fontAlgn="base">
                        <a:lnSpc>
                          <a:spcPts val="1050"/>
                        </a:lnSpc>
                        <a:buNone/>
                      </a:pPr>
                      <a:r>
                        <a:rPr lang="de-DE" sz="800" b="0" i="0">
                          <a:solidFill>
                            <a:srgbClr val="000000"/>
                          </a:solidFill>
                          <a:effectLst/>
                          <a:latin typeface="Calibri" panose="020F0502020204030204" pitchFamily="34" charset="0"/>
                        </a:rPr>
                        <a:t>8k​</a:t>
                      </a:r>
                      <a:endParaRPr lang="de-DE" sz="1600" b="0" i="0">
                        <a:solidFill>
                          <a:srgbClr val="000000"/>
                        </a:solidFill>
                        <a:effectLst/>
                      </a:endParaRPr>
                    </a:p>
                    <a:p>
                      <a:pPr algn="l" fontAlgn="base">
                        <a:lnSpc>
                          <a:spcPts val="1050"/>
                        </a:lnSpc>
                        <a:buNone/>
                      </a:pPr>
                      <a:r>
                        <a:rPr lang="de-DE" sz="800" b="0" i="0">
                          <a:solidFill>
                            <a:srgbClr val="000000"/>
                          </a:solidFill>
                          <a:effectLst/>
                          <a:latin typeface="Calibri" panose="020F0502020204030204" pitchFamily="34" charset="0"/>
                        </a:rPr>
                        <a:t>18,320 ​</a:t>
                      </a:r>
                      <a:endParaRPr lang="de-DE" sz="1600" b="0" i="0">
                        <a:solidFill>
                          <a:srgbClr val="000000"/>
                        </a:solidFill>
                        <a:effectLst/>
                      </a:endParaRPr>
                    </a:p>
                    <a:p>
                      <a:pPr algn="l" fontAlgn="base">
                        <a:lnSpc>
                          <a:spcPts val="1050"/>
                        </a:lnSpc>
                        <a:buNone/>
                      </a:pPr>
                      <a:r>
                        <a:rPr lang="de-DE" sz="800" b="0" i="0">
                          <a:solidFill>
                            <a:srgbClr val="000000"/>
                          </a:solidFill>
                          <a:effectLst/>
                          <a:latin typeface="Calibri" panose="020F0502020204030204" pitchFamily="34" charset="0"/>
                        </a:rPr>
                        <a:t>1,536​</a:t>
                      </a:r>
                      <a:endParaRPr lang="de-DE" sz="1600" b="0" i="0">
                        <a:solidFill>
                          <a:srgbClr val="000000"/>
                        </a:solidFill>
                        <a:effectLst/>
                      </a:endParaRPr>
                    </a:p>
                    <a:p>
                      <a:pPr algn="l" fontAlgn="base">
                        <a:lnSpc>
                          <a:spcPts val="1050"/>
                        </a:lnSpc>
                        <a:buNone/>
                      </a:pPr>
                      <a:r>
                        <a:rPr lang="de-DE" sz="800" b="0" i="0">
                          <a:solidFill>
                            <a:srgbClr val="000000"/>
                          </a:solidFill>
                          <a:effectLst/>
                          <a:latin typeface="Calibri" panose="020F0502020204030204" pitchFamily="34" charset="0"/>
                        </a:rPr>
                        <a:t>5,760​</a:t>
                      </a:r>
                      <a:endParaRPr lang="de-DE" sz="1600" b="0" i="0">
                        <a:solidFill>
                          <a:srgbClr val="000000"/>
                        </a:solidFill>
                        <a:effectLst/>
                      </a:endParaRPr>
                    </a:p>
                    <a:p>
                      <a:pPr algn="l" fontAlgn="base">
                        <a:lnSpc>
                          <a:spcPts val="1050"/>
                        </a:lnSpc>
                        <a:buNone/>
                      </a:pPr>
                      <a:r>
                        <a:rPr lang="de-DE" sz="800" b="0" i="0">
                          <a:solidFill>
                            <a:srgbClr val="000000"/>
                          </a:solidFill>
                          <a:effectLst/>
                          <a:latin typeface="Calibri" panose="020F0502020204030204" pitchFamily="34" charset="0"/>
                        </a:rPr>
                        <a:t>500M pixels​</a:t>
                      </a:r>
                      <a:endParaRPr lang="de-DE" sz="1600" b="0" i="0">
                        <a:solidFill>
                          <a:srgbClr val="000000"/>
                        </a:solidFill>
                        <a:effectLst/>
                      </a:endParaRPr>
                    </a:p>
                    <a:p>
                      <a:pPr algn="l" fontAlgn="base">
                        <a:lnSpc>
                          <a:spcPts val="1050"/>
                        </a:lnSpc>
                        <a:buNone/>
                      </a:pPr>
                      <a:r>
                        <a:rPr lang="de-DE" sz="800" b="0" i="0">
                          <a:solidFill>
                            <a:srgbClr val="000000"/>
                          </a:solidFill>
                          <a:effectLst/>
                          <a:latin typeface="Calibri" panose="020F0502020204030204" pitchFamily="34" charset="0"/>
                        </a:rPr>
                        <a:t>3,256​</a:t>
                      </a:r>
                      <a:endParaRPr lang="de-DE" sz="1600" b="0" i="0">
                        <a:solidFill>
                          <a:srgbClr val="000000"/>
                        </a:solidFill>
                        <a:effectLst/>
                      </a:endParaRPr>
                    </a:p>
                    <a:p>
                      <a:pPr algn="l" fontAlgn="base">
                        <a:lnSpc>
                          <a:spcPts val="1050"/>
                        </a:lnSpc>
                        <a:buNone/>
                      </a:pPr>
                      <a:r>
                        <a:rPr lang="de-DE" sz="800" b="0" i="0">
                          <a:solidFill>
                            <a:srgbClr val="000000"/>
                          </a:solidFill>
                          <a:effectLst/>
                          <a:latin typeface="Calibri" panose="020F0502020204030204" pitchFamily="34" charset="0"/>
                        </a:rPr>
                        <a:t>2,852 ​</a:t>
                      </a:r>
                      <a:endParaRPr lang="de-DE"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1130​</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142​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28​</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102​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58​</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1130​</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142​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574​</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28​</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102​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58​</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102​</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74​</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9​</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72​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4​</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340​</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4​</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13​</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050"/>
                        </a:lnSpc>
                        <a:buNone/>
                      </a:pPr>
                      <a:r>
                        <a:rPr lang="en-US" sz="800" b="0" i="0">
                          <a:solidFill>
                            <a:srgbClr val="000000"/>
                          </a:solidFill>
                          <a:effectLst/>
                          <a:latin typeface="Calibri" panose="020F0502020204030204" pitchFamily="34" charset="0"/>
                        </a:rPr>
                        <a:t>18.54​</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17.72​</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14.75​</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0.87​</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11.45​</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1.25​</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3.46​</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2.00​</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050"/>
                        </a:lnSpc>
                        <a:buNone/>
                      </a:pPr>
                      <a:r>
                        <a:rPr lang="en-US" sz="800" b="0" i="0">
                          <a:solidFill>
                            <a:srgbClr val="000000"/>
                          </a:solidFill>
                          <a:effectLst/>
                          <a:latin typeface="Calibri" panose="020F0502020204030204" pitchFamily="34" charset="0"/>
                        </a:rPr>
                        <a:t>2.47​</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2.36​</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7.36​</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0.12​</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1.52​</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1.25​</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0.47​</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0.99​</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8​</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SiPM / CALOROC​</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SiPM / CALOROC​</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SiPM / Discrete​</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SiPM / CALOROC​</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SiPM / CALOROC​</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Astropix​</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SiPM / CALOROC​</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SiPM / Discrete​</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it-IT" sz="800" b="0" i="0">
                          <a:solidFill>
                            <a:srgbClr val="000000"/>
                          </a:solidFill>
                          <a:effectLst/>
                          <a:latin typeface="Calibri" panose="020F0502020204030204" pitchFamily="34" charset="0"/>
                        </a:rPr>
                        <a:t>CALOROC:​</a:t>
                      </a:r>
                      <a:endParaRPr lang="it-IT" sz="1600" b="0" i="0">
                        <a:solidFill>
                          <a:srgbClr val="000000"/>
                        </a:solidFill>
                        <a:effectLst/>
                      </a:endParaRPr>
                    </a:p>
                    <a:p>
                      <a:pPr algn="l" fontAlgn="base">
                        <a:lnSpc>
                          <a:spcPts val="1050"/>
                        </a:lnSpc>
                        <a:buNone/>
                      </a:pPr>
                      <a:r>
                        <a:rPr lang="it-IT" sz="800" b="0" i="0">
                          <a:solidFill>
                            <a:srgbClr val="000000"/>
                          </a:solidFill>
                          <a:effectLst/>
                          <a:latin typeface="Calibri" panose="020F0502020204030204" pitchFamily="34" charset="0"/>
                        </a:rPr>
                        <a:t>     56 Ch/CALOROC​</a:t>
                      </a:r>
                      <a:endParaRPr lang="it-IT" sz="1600" b="0" i="0">
                        <a:solidFill>
                          <a:srgbClr val="000000"/>
                        </a:solidFill>
                        <a:effectLst/>
                      </a:endParaRPr>
                    </a:p>
                    <a:p>
                      <a:pPr algn="l" fontAlgn="base">
                        <a:lnSpc>
                          <a:spcPts val="1050"/>
                        </a:lnSpc>
                        <a:buNone/>
                      </a:pPr>
                      <a:r>
                        <a:rPr lang="it-IT" sz="800" b="0" i="0">
                          <a:solidFill>
                            <a:srgbClr val="000000"/>
                          </a:solidFill>
                          <a:effectLst/>
                          <a:latin typeface="Calibri" panose="020F0502020204030204" pitchFamily="34" charset="0"/>
                        </a:rPr>
                        <a:t>     16 CALOROC / RDO​</a:t>
                      </a:r>
                      <a:endParaRPr lang="it-IT" sz="1600" b="0" i="0">
                        <a:solidFill>
                          <a:srgbClr val="000000"/>
                        </a:solidFill>
                        <a:effectLst/>
                      </a:endParaRPr>
                    </a:p>
                    <a:p>
                      <a:pPr algn="l" fontAlgn="base">
                        <a:lnSpc>
                          <a:spcPts val="1050"/>
                        </a:lnSpc>
                        <a:buNone/>
                      </a:pPr>
                      <a:r>
                        <a:rPr lang="it-IT" sz="800" b="0" i="0">
                          <a:solidFill>
                            <a:srgbClr val="000000"/>
                          </a:solidFill>
                          <a:effectLst/>
                          <a:latin typeface="Calibri" panose="020F0502020204030204" pitchFamily="34" charset="0"/>
                        </a:rPr>
                        <a:t>​</a:t>
                      </a:r>
                      <a:endParaRPr lang="it-IT" sz="1600" b="0" i="0">
                        <a:solidFill>
                          <a:srgbClr val="000000"/>
                        </a:solidFill>
                        <a:effectLst/>
                      </a:endParaRPr>
                    </a:p>
                    <a:p>
                      <a:pPr algn="l" fontAlgn="base">
                        <a:lnSpc>
                          <a:spcPts val="1050"/>
                        </a:lnSpc>
                        <a:buNone/>
                      </a:pPr>
                      <a:r>
                        <a:rPr lang="it-IT" sz="800" b="0" i="0">
                          <a:solidFill>
                            <a:srgbClr val="000000"/>
                          </a:solidFill>
                          <a:effectLst/>
                          <a:latin typeface="Calibri" panose="020F0502020204030204" pitchFamily="34" charset="0"/>
                        </a:rPr>
                        <a:t>Discrete:​</a:t>
                      </a:r>
                      <a:endParaRPr lang="it-IT" sz="1600" b="0" i="0">
                        <a:solidFill>
                          <a:srgbClr val="000000"/>
                        </a:solidFill>
                        <a:effectLst/>
                      </a:endParaRPr>
                    </a:p>
                    <a:p>
                      <a:pPr algn="l" fontAlgn="base">
                        <a:lnSpc>
                          <a:spcPts val="1050"/>
                        </a:lnSpc>
                        <a:buNone/>
                      </a:pPr>
                      <a:r>
                        <a:rPr lang="it-IT" sz="800" b="0" i="0">
                          <a:solidFill>
                            <a:srgbClr val="000000"/>
                          </a:solidFill>
                          <a:effectLst/>
                          <a:latin typeface="Calibri" panose="020F0502020204030204" pitchFamily="34" charset="0"/>
                        </a:rPr>
                        <a:t>     32 Ch/FEB, ​</a:t>
                      </a:r>
                      <a:endParaRPr lang="it-IT" sz="1600" b="0" i="0">
                        <a:solidFill>
                          <a:srgbClr val="000000"/>
                        </a:solidFill>
                        <a:effectLst/>
                      </a:endParaRPr>
                    </a:p>
                    <a:p>
                      <a:pPr algn="l" fontAlgn="base">
                        <a:lnSpc>
                          <a:spcPts val="1050"/>
                        </a:lnSpc>
                        <a:buNone/>
                      </a:pPr>
                      <a:r>
                        <a:rPr lang="it-IT" sz="800" b="0" i="0">
                          <a:solidFill>
                            <a:srgbClr val="000000"/>
                          </a:solidFill>
                          <a:effectLst/>
                          <a:latin typeface="Calibri" panose="020F0502020204030204" pitchFamily="34" charset="0"/>
                        </a:rPr>
                        <a:t>     8 FEB/RDO conservative (16 estimate).​</a:t>
                      </a:r>
                      <a:endParaRPr lang="it-IT" sz="1600" b="0" i="0">
                        <a:solidFill>
                          <a:srgbClr val="000000"/>
                        </a:solidFill>
                        <a:effectLst/>
                      </a:endParaRPr>
                    </a:p>
                    <a:p>
                      <a:pPr algn="l" fontAlgn="base">
                        <a:lnSpc>
                          <a:spcPts val="1050"/>
                        </a:lnSpc>
                        <a:buNone/>
                      </a:pPr>
                      <a:r>
                        <a:rPr lang="it-IT" sz="800" b="0" i="0">
                          <a:solidFill>
                            <a:srgbClr val="000000"/>
                          </a:solidFill>
                          <a:effectLst/>
                          <a:latin typeface="Calibri" panose="020F0502020204030204" pitchFamily="34" charset="0"/>
                        </a:rPr>
                        <a:t>​</a:t>
                      </a:r>
                      <a:endParaRPr lang="it-IT"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196744205"/>
                  </a:ext>
                </a:extLst>
              </a:tr>
              <a:tr h="806575">
                <a:tc>
                  <a:txBody>
                    <a:bodyPr/>
                    <a:lstStyle/>
                    <a:p>
                      <a:pPr algn="l" fontAlgn="base">
                        <a:lnSpc>
                          <a:spcPts val="1050"/>
                        </a:lnSpc>
                        <a:buNone/>
                      </a:pPr>
                      <a:r>
                        <a:rPr lang="en-US" sz="800" b="0" i="0">
                          <a:solidFill>
                            <a:srgbClr val="000000"/>
                          </a:solidFill>
                          <a:effectLst/>
                          <a:latin typeface="Calibri" panose="020F0502020204030204" pitchFamily="34" charset="0"/>
                        </a:rPr>
                        <a:t>Far Forward:         B0:   Crystal Calorimeter​</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4 AC-LGAD layer​</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2 Roman Pots​</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2 Off Momentum​</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ZDC:  Crystal Calorimeter​</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HCAL​</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135​</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688,128​</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524,288​</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294,912​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900​</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9,216​</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auto">
                        <a:lnSpc>
                          <a:spcPts val="1050"/>
                        </a:lnSpc>
                        <a:buNone/>
                      </a:pPr>
                      <a:r>
                        <a:rPr lang="en-US" sz="800" b="0" i="0">
                          <a:solidFill>
                            <a:srgbClr val="000000"/>
                          </a:solidFill>
                          <a:effectLst/>
                          <a:latin typeface="Calibri" panose="020F0502020204030204" pitchFamily="34" charset="0"/>
                        </a:rPr>
                        <a:t>​</a:t>
                      </a:r>
                    </a:p>
                    <a:p>
                      <a:pPr algn="l" fontAlgn="base">
                        <a:lnSpc>
                          <a:spcPts val="1050"/>
                        </a:lnSpc>
                        <a:buNone/>
                      </a:pPr>
                      <a:r>
                        <a:rPr lang="en-US" sz="800" b="0" i="0">
                          <a:solidFill>
                            <a:srgbClr val="000000"/>
                          </a:solidFill>
                          <a:effectLst/>
                          <a:latin typeface="Calibri" panose="020F0502020204030204" pitchFamily="34" charset="0"/>
                        </a:rPr>
                        <a:t>672​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512​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288​</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165​</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5​</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168​</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128​</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72​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30​</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165​</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42​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32​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18​</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4​</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11​</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050"/>
                        </a:lnSpc>
                        <a:buNone/>
                      </a:pPr>
                      <a:r>
                        <a:rPr lang="en-US" sz="800" b="0" i="0">
                          <a:solidFill>
                            <a:srgbClr val="000000"/>
                          </a:solidFill>
                          <a:effectLst/>
                          <a:latin typeface="Calibri" panose="020F0502020204030204" pitchFamily="34" charset="0"/>
                        </a:rPr>
                        <a:t>2.3​</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12.75​</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14.53​</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3.53​</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2.30​</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0.22​</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050"/>
                        </a:lnSpc>
                        <a:buNone/>
                      </a:pPr>
                      <a:r>
                        <a:rPr lang="en-US" sz="800" b="0" i="0">
                          <a:solidFill>
                            <a:srgbClr val="000000"/>
                          </a:solidFill>
                          <a:effectLst/>
                          <a:latin typeface="Calibri" panose="020F0502020204030204" pitchFamily="34" charset="0"/>
                        </a:rPr>
                        <a:t>2.3​</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2.1​</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2.1​</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0.7​</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4.5​</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.22​</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SiPM/APD / Discrete​</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AC-LGAD / EICROC​</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AC-LGAD / EICROC​</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AC-LGAD / EICROC​</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SiPM/APD / Discrete​</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CALOROC ​</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auto">
                        <a:lnSpc>
                          <a:spcPts val="1050"/>
                        </a:lnSpc>
                        <a:buNone/>
                      </a:pPr>
                      <a:r>
                        <a:rPr lang="en-US" sz="800" b="0" i="0">
                          <a:solidFill>
                            <a:srgbClr val="000000"/>
                          </a:solidFill>
                          <a:effectLst/>
                          <a:latin typeface="Calibri" panose="020F0502020204030204" pitchFamily="34" charset="0"/>
                        </a:rPr>
                        <a:t>​</a:t>
                      </a:r>
                    </a:p>
                    <a:p>
                      <a:pPr algn="l" fontAlgn="base">
                        <a:lnSpc>
                          <a:spcPts val="1050"/>
                        </a:lnSpc>
                        <a:buNone/>
                      </a:pPr>
                      <a:r>
                        <a:rPr lang="en-US" sz="800" b="0" i="0">
                          <a:solidFill>
                            <a:srgbClr val="000000"/>
                          </a:solidFill>
                          <a:effectLst/>
                          <a:latin typeface="Calibri" panose="020F0502020204030204" pitchFamily="34" charset="0"/>
                        </a:rPr>
                        <a:t>4 layer x 42  module x 4 EICROC x 1024 ch​</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 stations x 2 layer x 32 module x 4 EICROC x 1024 ch​</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 stations x 2 layer x 18 module x 4 EICROC x 1024 ch​</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645836784"/>
                  </a:ext>
                </a:extLst>
              </a:tr>
              <a:tr h="684627">
                <a:tc>
                  <a:txBody>
                    <a:bodyPr/>
                    <a:lstStyle/>
                    <a:p>
                      <a:pPr algn="l" fontAlgn="base">
                        <a:lnSpc>
                          <a:spcPts val="1050"/>
                        </a:lnSpc>
                        <a:buNone/>
                      </a:pPr>
                      <a:r>
                        <a:rPr lang="en-US" sz="800" b="0" i="0">
                          <a:solidFill>
                            <a:srgbClr val="000000"/>
                          </a:solidFill>
                          <a:effectLst/>
                          <a:latin typeface="Calibri" panose="020F0502020204030204" pitchFamily="34" charset="0"/>
                        </a:rPr>
                        <a:t>Far Backward:      2 x Low Q Tagger​</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2 x Low Q Tagger Cal​</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2 x Lumi PS Calorimeter​</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2 x Lumi PS tracker​</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Direct Photon Lumi Cal​</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de-DE" sz="800" b="0" i="0">
                          <a:solidFill>
                            <a:srgbClr val="000000"/>
                          </a:solidFill>
                          <a:effectLst/>
                          <a:latin typeface="Calibri" panose="020F0502020204030204" pitchFamily="34" charset="0"/>
                        </a:rPr>
                        <a:t>66M pixels​</a:t>
                      </a:r>
                      <a:endParaRPr lang="de-DE" sz="1600" b="0" i="0">
                        <a:solidFill>
                          <a:srgbClr val="000000"/>
                        </a:solidFill>
                        <a:effectLst/>
                      </a:endParaRPr>
                    </a:p>
                    <a:p>
                      <a:pPr algn="l" fontAlgn="base">
                        <a:lnSpc>
                          <a:spcPts val="1050"/>
                        </a:lnSpc>
                        <a:buNone/>
                      </a:pPr>
                      <a:r>
                        <a:rPr lang="de-DE" sz="800" b="0" i="0">
                          <a:solidFill>
                            <a:srgbClr val="000000"/>
                          </a:solidFill>
                          <a:effectLst/>
                          <a:latin typeface="Calibri" panose="020F0502020204030204" pitchFamily="34" charset="0"/>
                        </a:rPr>
                        <a:t>3,360​</a:t>
                      </a:r>
                      <a:endParaRPr lang="de-DE" sz="1600" b="0" i="0">
                        <a:solidFill>
                          <a:srgbClr val="000000"/>
                        </a:solidFill>
                        <a:effectLst/>
                      </a:endParaRPr>
                    </a:p>
                    <a:p>
                      <a:pPr algn="l" fontAlgn="base">
                        <a:lnSpc>
                          <a:spcPts val="1050"/>
                        </a:lnSpc>
                        <a:buNone/>
                      </a:pPr>
                      <a:r>
                        <a:rPr lang="de-DE" sz="800" b="0" i="0">
                          <a:solidFill>
                            <a:srgbClr val="000000"/>
                          </a:solidFill>
                          <a:effectLst/>
                          <a:latin typeface="Calibri" panose="020F0502020204030204" pitchFamily="34" charset="0"/>
                        </a:rPr>
                        <a:t>5,040​</a:t>
                      </a:r>
                      <a:endParaRPr lang="de-DE" sz="1600" b="0" i="0">
                        <a:solidFill>
                          <a:srgbClr val="000000"/>
                        </a:solidFill>
                        <a:effectLst/>
                      </a:endParaRPr>
                    </a:p>
                    <a:p>
                      <a:pPr algn="l" fontAlgn="base">
                        <a:lnSpc>
                          <a:spcPts val="1050"/>
                        </a:lnSpc>
                        <a:buNone/>
                      </a:pPr>
                      <a:r>
                        <a:rPr lang="de-DE" sz="800" b="0" i="0">
                          <a:solidFill>
                            <a:srgbClr val="000000"/>
                          </a:solidFill>
                          <a:effectLst/>
                          <a:latin typeface="Calibri" panose="020F0502020204030204" pitchFamily="34" charset="0"/>
                        </a:rPr>
                        <a:t>128k​</a:t>
                      </a:r>
                      <a:endParaRPr lang="de-DE" sz="1600" b="0" i="0">
                        <a:solidFill>
                          <a:srgbClr val="000000"/>
                        </a:solidFill>
                        <a:effectLst/>
                      </a:endParaRPr>
                    </a:p>
                    <a:p>
                      <a:pPr algn="l" fontAlgn="base">
                        <a:lnSpc>
                          <a:spcPts val="1050"/>
                        </a:lnSpc>
                        <a:buNone/>
                      </a:pPr>
                      <a:r>
                        <a:rPr lang="de-DE" sz="800" b="0" i="0">
                          <a:solidFill>
                            <a:srgbClr val="000000"/>
                          </a:solidFill>
                          <a:effectLst/>
                          <a:latin typeface="Calibri" panose="020F0502020204030204" pitchFamily="34" charset="0"/>
                        </a:rPr>
                        <a:t>100​</a:t>
                      </a:r>
                      <a:endParaRPr lang="de-DE"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3456​</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1000​</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288​</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16​</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24​</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24​</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16​</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24*​</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050"/>
                        </a:lnSpc>
                        <a:buNone/>
                      </a:pPr>
                      <a:r>
                        <a:rPr lang="en-US" sz="800" b="0" i="0">
                          <a:solidFill>
                            <a:srgbClr val="000000"/>
                          </a:solidFill>
                          <a:effectLst/>
                          <a:latin typeface="Calibri" panose="020F0502020204030204" pitchFamily="34" charset="0"/>
                        </a:rPr>
                        <a:t>37​</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19​</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45​</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200​</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050"/>
                        </a:lnSpc>
                        <a:buNone/>
                      </a:pPr>
                      <a:r>
                        <a:rPr lang="en-US" sz="800" b="0" i="0">
                          <a:solidFill>
                            <a:srgbClr val="000000"/>
                          </a:solidFill>
                          <a:effectLst/>
                          <a:latin typeface="Calibri" panose="020F0502020204030204" pitchFamily="34" charset="0"/>
                        </a:rPr>
                        <a:t>.3​</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7​</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2​</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7​</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10​</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Timepix4 ​</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SiPM / CALOROC​</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SiPM / Discrete ​</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AC-LGAD: FCFD ​</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SiPM / fADC250​</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Firmware Trigger to reduce output rate​</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Low Q Calorimeter doesn't run at high luminosity​</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Direct Photon: commercial digitizer, no RDO​</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550105761"/>
                  </a:ext>
                </a:extLst>
              </a:tr>
              <a:tr h="318783">
                <a:tc>
                  <a:txBody>
                    <a:bodyPr/>
                    <a:lstStyle/>
                    <a:p>
                      <a:pPr algn="l" fontAlgn="base">
                        <a:lnSpc>
                          <a:spcPts val="1050"/>
                        </a:lnSpc>
                        <a:buNone/>
                      </a:pPr>
                      <a:r>
                        <a:rPr lang="en-US" sz="800" b="0" i="0">
                          <a:solidFill>
                            <a:srgbClr val="000000"/>
                          </a:solidFill>
                          <a:effectLst/>
                          <a:latin typeface="Calibri" panose="020F0502020204030204" pitchFamily="34" charset="0"/>
                        </a:rPr>
                        <a:t>PID-TOF:        Barrel​</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Endcap​</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2,359,296​</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3,719,168​</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18,432​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3,632​</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288​</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212​</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050"/>
                        </a:lnSpc>
                        <a:buNone/>
                      </a:pPr>
                      <a:r>
                        <a:rPr lang="en-US" sz="800" b="0" i="0">
                          <a:solidFill>
                            <a:srgbClr val="000000"/>
                          </a:solidFill>
                          <a:effectLst/>
                          <a:latin typeface="Calibri" panose="020F0502020204030204" pitchFamily="34" charset="0"/>
                        </a:rPr>
                        <a:t>15.95​</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33.92​</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ctr" fontAlgn="base">
                        <a:lnSpc>
                          <a:spcPts val="1050"/>
                        </a:lnSpc>
                        <a:buNone/>
                      </a:pPr>
                      <a:r>
                        <a:rPr lang="en-US" sz="800" b="0" i="0">
                          <a:solidFill>
                            <a:srgbClr val="000000"/>
                          </a:solidFill>
                          <a:effectLst/>
                          <a:latin typeface="Calibri" panose="020F0502020204030204" pitchFamily="34" charset="0"/>
                        </a:rPr>
                        <a:t>4.79​</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7.34​</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24​</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6​</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AC-LGAD: FCFD​</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AC-LGAD: EICROC​</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bTOF 128 ch/ASIC, 64 ASIC/RDO​</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eTOF 1024 pixel/ASIC, up to 28 ASIC/RDO​</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123033588"/>
                  </a:ext>
                </a:extLst>
              </a:tr>
              <a:tr h="562679">
                <a:tc>
                  <a:txBody>
                    <a:bodyPr/>
                    <a:lstStyle/>
                    <a:p>
                      <a:pPr algn="l" fontAlgn="base">
                        <a:lnSpc>
                          <a:spcPts val="1050"/>
                        </a:lnSpc>
                        <a:buNone/>
                      </a:pPr>
                      <a:r>
                        <a:rPr lang="en-US" sz="800" b="0" i="0">
                          <a:solidFill>
                            <a:srgbClr val="000000"/>
                          </a:solidFill>
                          <a:effectLst/>
                          <a:latin typeface="Calibri" panose="020F0502020204030204" pitchFamily="34" charset="0"/>
                        </a:rPr>
                        <a:t>PID-Cherenkov:    dRICH​</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pfRICH ​</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                                DIRC​</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317,952​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69,632​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73,728​</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4968​</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544​</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576​</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4968​</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68​</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24​</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1242​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050"/>
                        </a:lnSpc>
                        <a:buNone/>
                      </a:pPr>
                      <a:r>
                        <a:rPr lang="en-US" sz="800" b="0" i="0">
                          <a:solidFill>
                            <a:srgbClr val="000000"/>
                          </a:solidFill>
                          <a:effectLst/>
                          <a:latin typeface="Calibri" panose="020F0502020204030204" pitchFamily="34" charset="0"/>
                        </a:rPr>
                        <a:t>1240​</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24​</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11​</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050"/>
                        </a:lnSpc>
                        <a:buNone/>
                      </a:pPr>
                      <a:r>
                        <a:rPr lang="en-US" sz="800" b="0" i="0">
                          <a:solidFill>
                            <a:srgbClr val="000000"/>
                          </a:solidFill>
                          <a:effectLst/>
                          <a:latin typeface="Calibri" panose="020F0502020204030204" pitchFamily="34" charset="0"/>
                        </a:rPr>
                        <a:t>13.5​</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12.5​</a:t>
                      </a:r>
                      <a:endParaRPr lang="en-US" sz="1600" b="0" i="0">
                        <a:solidFill>
                          <a:srgbClr val="000000"/>
                        </a:solidFill>
                        <a:effectLst/>
                      </a:endParaRPr>
                    </a:p>
                    <a:p>
                      <a:pPr algn="ctr" fontAlgn="base">
                        <a:lnSpc>
                          <a:spcPts val="1050"/>
                        </a:lnSpc>
                        <a:buNone/>
                      </a:pPr>
                      <a:r>
                        <a:rPr lang="en-US" sz="800" b="0" i="0">
                          <a:solidFill>
                            <a:srgbClr val="000000"/>
                          </a:solidFill>
                          <a:effectLst/>
                          <a:latin typeface="Calibri" panose="020F0502020204030204" pitchFamily="34" charset="0"/>
                        </a:rPr>
                        <a:t>6​</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30​</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2​</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1​</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a:solidFill>
                            <a:srgbClr val="000000"/>
                          </a:solidFill>
                          <a:effectLst/>
                          <a:latin typeface="Calibri" panose="020F0502020204030204" pitchFamily="34" charset="0"/>
                        </a:rPr>
                        <a:t>SiPM / ALCOR​</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HRPPD / FCFD​</a:t>
                      </a:r>
                      <a:endParaRPr lang="en-US" sz="1600" b="0" i="0">
                        <a:solidFill>
                          <a:srgbClr val="000000"/>
                        </a:solidFill>
                        <a:effectLst/>
                      </a:endParaRPr>
                    </a:p>
                    <a:p>
                      <a:pPr algn="l" fontAlgn="base">
                        <a:lnSpc>
                          <a:spcPts val="1050"/>
                        </a:lnSpc>
                        <a:buNone/>
                      </a:pPr>
                      <a:r>
                        <a:rPr lang="en-US" sz="800" b="0" i="0">
                          <a:solidFill>
                            <a:srgbClr val="000000"/>
                          </a:solidFill>
                          <a:effectLst/>
                          <a:latin typeface="Calibri" panose="020F0502020204030204" pitchFamily="34" charset="0"/>
                        </a:rPr>
                        <a:t>HRPPD / FCFD​</a:t>
                      </a:r>
                      <a:endParaRPr lang="en-US" sz="1600" b="0" i="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tc>
                  <a:txBody>
                    <a:bodyPr/>
                    <a:lstStyle/>
                    <a:p>
                      <a:pPr algn="l" fontAlgn="base">
                        <a:lnSpc>
                          <a:spcPts val="1050"/>
                        </a:lnSpc>
                        <a:buNone/>
                      </a:pPr>
                      <a:r>
                        <a:rPr lang="en-US" sz="800" b="0" i="0" dirty="0">
                          <a:solidFill>
                            <a:srgbClr val="000000"/>
                          </a:solidFill>
                          <a:effectLst/>
                          <a:latin typeface="Calibri" panose="020F0502020204030204" pitchFamily="34" charset="0"/>
                        </a:rPr>
                        <a:t>Worse case after radiation.  Includes 30% timing window.  Requires further data volume reduction Firmware trigger​</a:t>
                      </a:r>
                      <a:endParaRPr lang="en-US" sz="1600" b="0" i="0" dirty="0">
                        <a:solidFill>
                          <a:srgbClr val="000000"/>
                        </a:solidFill>
                        <a:effectLst/>
                      </a:endParaRPr>
                    </a:p>
                  </a:txBody>
                  <a:tcPr marL="79820" marR="79820" marT="39910" marB="39910">
                    <a:lnL w="15669" cap="flat" cmpd="sng" algn="ctr">
                      <a:solidFill>
                        <a:srgbClr val="FFFFFF"/>
                      </a:solidFill>
                      <a:prstDash val="solid"/>
                      <a:round/>
                      <a:headEnd type="none" w="med" len="med"/>
                      <a:tailEnd type="none" w="med" len="med"/>
                    </a:lnL>
                    <a:lnR w="15669" cap="flat" cmpd="sng" algn="ctr">
                      <a:solidFill>
                        <a:srgbClr val="FFFFFF"/>
                      </a:solidFill>
                      <a:prstDash val="solid"/>
                      <a:round/>
                      <a:headEnd type="none" w="med" len="med"/>
                      <a:tailEnd type="none" w="med" len="med"/>
                    </a:lnR>
                    <a:lnT w="15669" cap="flat" cmpd="sng" algn="ctr">
                      <a:solidFill>
                        <a:srgbClr val="FFFFFF"/>
                      </a:solidFill>
                      <a:prstDash val="solid"/>
                      <a:round/>
                      <a:headEnd type="none" w="med" len="med"/>
                      <a:tailEnd type="none" w="med" len="med"/>
                    </a:lnT>
                    <a:lnB w="15669"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846454374"/>
                  </a:ext>
                </a:extLst>
              </a:tr>
            </a:tbl>
          </a:graphicData>
        </a:graphic>
      </p:graphicFrame>
      <p:sp>
        <p:nvSpPr>
          <p:cNvPr id="6" name="Rectangle 1">
            <a:extLst>
              <a:ext uri="{FF2B5EF4-FFF2-40B4-BE49-F238E27FC236}">
                <a16:creationId xmlns:a16="http://schemas.microsoft.com/office/drawing/2014/main" id="{FF1AE7AB-72F5-65C3-2827-B1DDD09A334C}"/>
              </a:ext>
            </a:extLst>
          </p:cNvPr>
          <p:cNvSpPr>
            <a:spLocks noChangeArrowheads="1"/>
          </p:cNvSpPr>
          <p:nvPr/>
        </p:nvSpPr>
        <p:spPr bwMode="auto">
          <a:xfrm>
            <a:off x="1241425" y="7000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93153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1B7A1-9FAE-FC1A-3310-B8100D328BF9}"/>
              </a:ext>
            </a:extLst>
          </p:cNvPr>
          <p:cNvSpPr>
            <a:spLocks noGrp="1"/>
          </p:cNvSpPr>
          <p:nvPr>
            <p:ph type="title"/>
          </p:nvPr>
        </p:nvSpPr>
        <p:spPr/>
        <p:txBody>
          <a:bodyPr/>
          <a:lstStyle/>
          <a:p>
            <a:r>
              <a:rPr lang="en-US"/>
              <a:t>Data Bottlenecks</a:t>
            </a:r>
          </a:p>
        </p:txBody>
      </p:sp>
      <p:pic>
        <p:nvPicPr>
          <p:cNvPr id="4" name="Picture 3">
            <a:extLst>
              <a:ext uri="{FF2B5EF4-FFF2-40B4-BE49-F238E27FC236}">
                <a16:creationId xmlns:a16="http://schemas.microsoft.com/office/drawing/2014/main" id="{F3F88A3F-B0AC-C102-6B1C-60D22292458A}"/>
              </a:ext>
            </a:extLst>
          </p:cNvPr>
          <p:cNvPicPr>
            <a:picLocks noChangeAspect="1"/>
          </p:cNvPicPr>
          <p:nvPr/>
        </p:nvPicPr>
        <p:blipFill>
          <a:blip r:embed="rId2"/>
          <a:stretch>
            <a:fillRect/>
          </a:stretch>
        </p:blipFill>
        <p:spPr>
          <a:xfrm>
            <a:off x="493475" y="915726"/>
            <a:ext cx="6059620" cy="5292019"/>
          </a:xfrm>
          <a:prstGeom prst="rect">
            <a:avLst/>
          </a:prstGeom>
          <a:ln w="25400">
            <a:solidFill>
              <a:schemeClr val="tx1"/>
            </a:solidFill>
          </a:ln>
        </p:spPr>
      </p:pic>
      <p:sp>
        <p:nvSpPr>
          <p:cNvPr id="6" name="Rectangle 5">
            <a:extLst>
              <a:ext uri="{FF2B5EF4-FFF2-40B4-BE49-F238E27FC236}">
                <a16:creationId xmlns:a16="http://schemas.microsoft.com/office/drawing/2014/main" id="{26F2E808-D24B-A93B-0D4E-13D91AC9693C}"/>
              </a:ext>
            </a:extLst>
          </p:cNvPr>
          <p:cNvSpPr/>
          <p:nvPr/>
        </p:nvSpPr>
        <p:spPr>
          <a:xfrm>
            <a:off x="9465234" y="3888232"/>
            <a:ext cx="2495963" cy="233376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F77C3917-B866-554B-426D-88FA8D95E0BA}"/>
              </a:ext>
            </a:extLst>
          </p:cNvPr>
          <p:cNvGraphicFramePr>
            <a:graphicFrameLocks noGrp="1"/>
          </p:cNvGraphicFramePr>
          <p:nvPr/>
        </p:nvGraphicFramePr>
        <p:xfrm>
          <a:off x="9528253" y="3957835"/>
          <a:ext cx="2369923" cy="2194560"/>
        </p:xfrm>
        <a:graphic>
          <a:graphicData uri="http://schemas.openxmlformats.org/drawingml/2006/table">
            <a:tbl>
              <a:tblPr firstRow="1" bandRow="1">
                <a:tableStyleId>{073A0DAA-6AF3-43AB-8588-CEC1D06C72B9}</a:tableStyleId>
              </a:tblPr>
              <a:tblGrid>
                <a:gridCol w="1041307">
                  <a:extLst>
                    <a:ext uri="{9D8B030D-6E8A-4147-A177-3AD203B41FA5}">
                      <a16:colId xmlns:a16="http://schemas.microsoft.com/office/drawing/2014/main" val="466277587"/>
                    </a:ext>
                  </a:extLst>
                </a:gridCol>
                <a:gridCol w="1328616">
                  <a:extLst>
                    <a:ext uri="{9D8B030D-6E8A-4147-A177-3AD203B41FA5}">
                      <a16:colId xmlns:a16="http://schemas.microsoft.com/office/drawing/2014/main" val="3328267624"/>
                    </a:ext>
                  </a:extLst>
                </a:gridCol>
              </a:tblGrid>
              <a:tr h="0">
                <a:tc>
                  <a:txBody>
                    <a:bodyPr/>
                    <a:lstStyle/>
                    <a:p>
                      <a:r>
                        <a:rPr lang="en-US" sz="1000"/>
                        <a:t>Detector</a:t>
                      </a:r>
                    </a:p>
                  </a:txBody>
                  <a:tcPr/>
                </a:tc>
                <a:tc>
                  <a:txBody>
                    <a:bodyPr/>
                    <a:lstStyle/>
                    <a:p>
                      <a:r>
                        <a:rPr lang="en-US" sz="1000"/>
                        <a:t>Noise (</a:t>
                      </a:r>
                      <a:r>
                        <a:rPr lang="en-US" sz="1000" err="1"/>
                        <a:t>hz</a:t>
                      </a:r>
                      <a:r>
                        <a:rPr lang="en-US" sz="1000"/>
                        <a:t>/channel)</a:t>
                      </a:r>
                    </a:p>
                  </a:txBody>
                  <a:tcPr/>
                </a:tc>
                <a:extLst>
                  <a:ext uri="{0D108BD9-81ED-4DB2-BD59-A6C34878D82A}">
                    <a16:rowId xmlns:a16="http://schemas.microsoft.com/office/drawing/2014/main" val="159034443"/>
                  </a:ext>
                </a:extLst>
              </a:tr>
              <a:tr h="0">
                <a:tc>
                  <a:txBody>
                    <a:bodyPr/>
                    <a:lstStyle/>
                    <a:p>
                      <a:r>
                        <a:rPr lang="en-US" sz="1000"/>
                        <a:t>ITS3</a:t>
                      </a:r>
                    </a:p>
                  </a:txBody>
                  <a:tcPr/>
                </a:tc>
                <a:tc>
                  <a:txBody>
                    <a:bodyPr/>
                    <a:lstStyle/>
                    <a:p>
                      <a:pPr algn="ctr"/>
                      <a:r>
                        <a:rPr lang="en-US" sz="1000"/>
                        <a:t>0.01</a:t>
                      </a:r>
                    </a:p>
                  </a:txBody>
                  <a:tcPr/>
                </a:tc>
                <a:extLst>
                  <a:ext uri="{0D108BD9-81ED-4DB2-BD59-A6C34878D82A}">
                    <a16:rowId xmlns:a16="http://schemas.microsoft.com/office/drawing/2014/main" val="978296570"/>
                  </a:ext>
                </a:extLst>
              </a:tr>
              <a:tr h="0">
                <a:tc>
                  <a:txBody>
                    <a:bodyPr/>
                    <a:lstStyle/>
                    <a:p>
                      <a:r>
                        <a:rPr lang="en-US" sz="1000" err="1"/>
                        <a:t>Astropix</a:t>
                      </a:r>
                      <a:endParaRPr lang="en-US" sz="1000"/>
                    </a:p>
                  </a:txBody>
                  <a:tcPr/>
                </a:tc>
                <a:tc>
                  <a:txBody>
                    <a:bodyPr/>
                    <a:lstStyle/>
                    <a:p>
                      <a:pPr algn="ctr"/>
                      <a:r>
                        <a:rPr lang="en-US" sz="1000"/>
                        <a:t>0.01</a:t>
                      </a:r>
                    </a:p>
                  </a:txBody>
                  <a:tcPr/>
                </a:tc>
                <a:extLst>
                  <a:ext uri="{0D108BD9-81ED-4DB2-BD59-A6C34878D82A}">
                    <a16:rowId xmlns:a16="http://schemas.microsoft.com/office/drawing/2014/main" val="2036321336"/>
                  </a:ext>
                </a:extLst>
              </a:tr>
              <a:tr h="0">
                <a:tc>
                  <a:txBody>
                    <a:bodyPr/>
                    <a:lstStyle/>
                    <a:p>
                      <a:r>
                        <a:rPr lang="en-US" sz="1000" err="1"/>
                        <a:t>Timepix</a:t>
                      </a:r>
                      <a:endParaRPr lang="en-US" sz="1000"/>
                    </a:p>
                  </a:txBody>
                  <a:tcPr/>
                </a:tc>
                <a:tc>
                  <a:txBody>
                    <a:bodyPr/>
                    <a:lstStyle/>
                    <a:p>
                      <a:pPr algn="ctr"/>
                      <a:r>
                        <a:rPr lang="en-US" sz="1000"/>
                        <a:t>0.01 </a:t>
                      </a:r>
                    </a:p>
                  </a:txBody>
                  <a:tcPr/>
                </a:tc>
                <a:extLst>
                  <a:ext uri="{0D108BD9-81ED-4DB2-BD59-A6C34878D82A}">
                    <a16:rowId xmlns:a16="http://schemas.microsoft.com/office/drawing/2014/main" val="1588679904"/>
                  </a:ext>
                </a:extLst>
              </a:tr>
              <a:tr h="0">
                <a:tc>
                  <a:txBody>
                    <a:bodyPr/>
                    <a:lstStyle/>
                    <a:p>
                      <a:r>
                        <a:rPr lang="en-US" sz="1000"/>
                        <a:t>AC-LGAD</a:t>
                      </a:r>
                    </a:p>
                  </a:txBody>
                  <a:tcPr/>
                </a:tc>
                <a:tc>
                  <a:txBody>
                    <a:bodyPr/>
                    <a:lstStyle/>
                    <a:p>
                      <a:pPr algn="ctr"/>
                      <a:r>
                        <a:rPr lang="en-US" sz="1000"/>
                        <a:t>30</a:t>
                      </a:r>
                    </a:p>
                  </a:txBody>
                  <a:tcPr/>
                </a:tc>
                <a:extLst>
                  <a:ext uri="{0D108BD9-81ED-4DB2-BD59-A6C34878D82A}">
                    <a16:rowId xmlns:a16="http://schemas.microsoft.com/office/drawing/2014/main" val="4070057776"/>
                  </a:ext>
                </a:extLst>
              </a:tr>
              <a:tr h="0">
                <a:tc>
                  <a:txBody>
                    <a:bodyPr/>
                    <a:lstStyle/>
                    <a:p>
                      <a:r>
                        <a:rPr lang="en-US" sz="1000"/>
                        <a:t>HRPPD</a:t>
                      </a:r>
                    </a:p>
                  </a:txBody>
                  <a:tcPr/>
                </a:tc>
                <a:tc>
                  <a:txBody>
                    <a:bodyPr/>
                    <a:lstStyle/>
                    <a:p>
                      <a:pPr algn="ctr"/>
                      <a:r>
                        <a:rPr lang="en-US" sz="1000"/>
                        <a:t>230</a:t>
                      </a:r>
                    </a:p>
                  </a:txBody>
                  <a:tcPr/>
                </a:tc>
                <a:extLst>
                  <a:ext uri="{0D108BD9-81ED-4DB2-BD59-A6C34878D82A}">
                    <a16:rowId xmlns:a16="http://schemas.microsoft.com/office/drawing/2014/main" val="1216916863"/>
                  </a:ext>
                </a:extLst>
              </a:tr>
              <a:tr h="0">
                <a:tc>
                  <a:txBody>
                    <a:bodyPr/>
                    <a:lstStyle/>
                    <a:p>
                      <a:r>
                        <a:rPr lang="en-US" sz="1000" err="1"/>
                        <a:t>dRICH</a:t>
                      </a:r>
                      <a:r>
                        <a:rPr lang="en-US" sz="1000"/>
                        <a:t>(initial)</a:t>
                      </a:r>
                    </a:p>
                  </a:txBody>
                  <a:tcPr/>
                </a:tc>
                <a:tc>
                  <a:txBody>
                    <a:bodyPr/>
                    <a:lstStyle/>
                    <a:p>
                      <a:pPr algn="ctr"/>
                      <a:r>
                        <a:rPr lang="en-US" sz="1000"/>
                        <a:t>3000</a:t>
                      </a:r>
                    </a:p>
                  </a:txBody>
                  <a:tcPr/>
                </a:tc>
                <a:extLst>
                  <a:ext uri="{0D108BD9-81ED-4DB2-BD59-A6C34878D82A}">
                    <a16:rowId xmlns:a16="http://schemas.microsoft.com/office/drawing/2014/main" val="2646910696"/>
                  </a:ext>
                </a:extLst>
              </a:tr>
              <a:tr h="0">
                <a:tc>
                  <a:txBody>
                    <a:bodyPr/>
                    <a:lstStyle/>
                    <a:p>
                      <a:r>
                        <a:rPr lang="en-US" sz="1000" err="1"/>
                        <a:t>dRICH</a:t>
                      </a:r>
                      <a:r>
                        <a:rPr lang="en-US" sz="1000"/>
                        <a:t>(Max)</a:t>
                      </a:r>
                    </a:p>
                  </a:txBody>
                  <a:tcPr/>
                </a:tc>
                <a:tc>
                  <a:txBody>
                    <a:bodyPr/>
                    <a:lstStyle/>
                    <a:p>
                      <a:pPr algn="ctr"/>
                      <a:r>
                        <a:rPr lang="en-US" sz="1000"/>
                        <a:t>300,000</a:t>
                      </a:r>
                    </a:p>
                  </a:txBody>
                  <a:tcPr/>
                </a:tc>
                <a:extLst>
                  <a:ext uri="{0D108BD9-81ED-4DB2-BD59-A6C34878D82A}">
                    <a16:rowId xmlns:a16="http://schemas.microsoft.com/office/drawing/2014/main" val="1673570127"/>
                  </a:ext>
                </a:extLst>
              </a:tr>
              <a:tr h="0">
                <a:tc>
                  <a:txBody>
                    <a:bodyPr/>
                    <a:lstStyle/>
                    <a:p>
                      <a:r>
                        <a:rPr lang="en-US" sz="1000"/>
                        <a:t>All others </a:t>
                      </a:r>
                    </a:p>
                  </a:txBody>
                  <a:tcPr/>
                </a:tc>
                <a:tc>
                  <a:txBody>
                    <a:bodyPr/>
                    <a:lstStyle/>
                    <a:p>
                      <a:pPr algn="ctr"/>
                      <a:r>
                        <a:rPr lang="en-US" sz="1000"/>
                        <a:t>4.5</a:t>
                      </a:r>
                      <a:r>
                        <a:rPr lang="el-GR" sz="1000"/>
                        <a:t>σ</a:t>
                      </a:r>
                      <a:r>
                        <a:rPr lang="en-US" sz="1000"/>
                        <a:t> = 340</a:t>
                      </a:r>
                    </a:p>
                  </a:txBody>
                  <a:tcPr/>
                </a:tc>
                <a:extLst>
                  <a:ext uri="{0D108BD9-81ED-4DB2-BD59-A6C34878D82A}">
                    <a16:rowId xmlns:a16="http://schemas.microsoft.com/office/drawing/2014/main" val="2341535431"/>
                  </a:ext>
                </a:extLst>
              </a:tr>
            </a:tbl>
          </a:graphicData>
        </a:graphic>
      </p:graphicFrame>
      <p:sp>
        <p:nvSpPr>
          <p:cNvPr id="8" name="TextBox 7">
            <a:extLst>
              <a:ext uri="{FF2B5EF4-FFF2-40B4-BE49-F238E27FC236}">
                <a16:creationId xmlns:a16="http://schemas.microsoft.com/office/drawing/2014/main" id="{72B6D0CF-9A31-8D42-6AE8-58D7AB677E60}"/>
              </a:ext>
            </a:extLst>
          </p:cNvPr>
          <p:cNvSpPr txBox="1"/>
          <p:nvPr/>
        </p:nvSpPr>
        <p:spPr>
          <a:xfrm>
            <a:off x="6745256" y="947159"/>
            <a:ext cx="4565530" cy="2123658"/>
          </a:xfrm>
          <a:prstGeom prst="rect">
            <a:avLst/>
          </a:prstGeom>
          <a:noFill/>
        </p:spPr>
        <p:txBody>
          <a:bodyPr wrap="square" rtlCol="0">
            <a:spAutoFit/>
          </a:bodyPr>
          <a:lstStyle/>
          <a:p>
            <a:r>
              <a:rPr lang="en-US"/>
              <a:t>Evaluated Data Bottlenecks by tiling detector regions with RDO/ASIC combos</a:t>
            </a:r>
          </a:p>
          <a:p>
            <a:endParaRPr lang="en-US" sz="1200"/>
          </a:p>
          <a:p>
            <a:pPr marL="171450" indent="-171450">
              <a:buFont typeface="Arial" panose="020B0604020202020204" pitchFamily="34" charset="0"/>
              <a:buChar char="•"/>
            </a:pPr>
            <a:r>
              <a:rPr lang="en-US" sz="1200"/>
              <a:t>RDO data volume spec 8 </a:t>
            </a:r>
            <a:r>
              <a:rPr lang="en-US" sz="1200" err="1"/>
              <a:t>gbps</a:t>
            </a:r>
            <a:endParaRPr lang="en-US" sz="1200"/>
          </a:p>
          <a:p>
            <a:pPr marL="628650" lvl="1" indent="-171450">
              <a:buFont typeface="Arial" panose="020B0604020202020204" pitchFamily="34" charset="0"/>
              <a:buChar char="•"/>
            </a:pPr>
            <a:r>
              <a:rPr lang="en-US" sz="1200"/>
              <a:t>Several detectors with max RDO rate ~1/4 bandwidth</a:t>
            </a:r>
          </a:p>
          <a:p>
            <a:pPr marL="628650" lvl="1" indent="-171450">
              <a:buFont typeface="Arial" panose="020B0604020202020204" pitchFamily="34" charset="0"/>
              <a:buChar char="•"/>
            </a:pPr>
            <a:r>
              <a:rPr lang="en-US" sz="1200"/>
              <a:t>Potential data reduction in RDO</a:t>
            </a:r>
          </a:p>
          <a:p>
            <a:pPr marL="628650" lvl="1" indent="-171450">
              <a:buFont typeface="Arial" panose="020B0604020202020204" pitchFamily="34" charset="0"/>
              <a:buChar char="•"/>
            </a:pPr>
            <a:r>
              <a:rPr lang="en-US" sz="1200"/>
              <a:t>Use fewer populated FEB per RDO in strategic locations</a:t>
            </a:r>
          </a:p>
          <a:p>
            <a:pPr marL="171450" indent="-171450">
              <a:buFont typeface="Arial" panose="020B0604020202020204" pitchFamily="34" charset="0"/>
              <a:buChar char="•"/>
            </a:pPr>
            <a:endParaRPr lang="en-US" sz="1200"/>
          </a:p>
          <a:p>
            <a:pPr marL="171450" indent="-171450">
              <a:buFont typeface="Arial" panose="020B0604020202020204" pitchFamily="34" charset="0"/>
              <a:buChar char="•"/>
            </a:pPr>
            <a:r>
              <a:rPr lang="en-US" sz="1200" err="1"/>
              <a:t>dRICH</a:t>
            </a:r>
            <a:r>
              <a:rPr lang="en-US" sz="1200"/>
              <a:t> dark currents handled by firmware trigger</a:t>
            </a:r>
          </a:p>
        </p:txBody>
      </p:sp>
      <p:sp>
        <p:nvSpPr>
          <p:cNvPr id="9" name="TextBox 8">
            <a:extLst>
              <a:ext uri="{FF2B5EF4-FFF2-40B4-BE49-F238E27FC236}">
                <a16:creationId xmlns:a16="http://schemas.microsoft.com/office/drawing/2014/main" id="{BD4EF9E3-8223-0EF5-C997-5ED5A29B9FE4}"/>
              </a:ext>
            </a:extLst>
          </p:cNvPr>
          <p:cNvSpPr txBox="1"/>
          <p:nvPr/>
        </p:nvSpPr>
        <p:spPr>
          <a:xfrm>
            <a:off x="9528253" y="3507535"/>
            <a:ext cx="2495963" cy="276999"/>
          </a:xfrm>
          <a:prstGeom prst="rect">
            <a:avLst/>
          </a:prstGeom>
          <a:noFill/>
        </p:spPr>
        <p:txBody>
          <a:bodyPr wrap="square" rtlCol="0">
            <a:spAutoFit/>
          </a:bodyPr>
          <a:lstStyle/>
          <a:p>
            <a:r>
              <a:rPr lang="en-US" sz="1200"/>
              <a:t>Preliminary Noise Assumptions</a:t>
            </a:r>
          </a:p>
        </p:txBody>
      </p:sp>
      <p:sp>
        <p:nvSpPr>
          <p:cNvPr id="10" name="TextBox 9">
            <a:extLst>
              <a:ext uri="{FF2B5EF4-FFF2-40B4-BE49-F238E27FC236}">
                <a16:creationId xmlns:a16="http://schemas.microsoft.com/office/drawing/2014/main" id="{D7B6238F-3694-3E3D-C2B7-4B7AC99CDBFB}"/>
              </a:ext>
            </a:extLst>
          </p:cNvPr>
          <p:cNvSpPr txBox="1"/>
          <p:nvPr/>
        </p:nvSpPr>
        <p:spPr>
          <a:xfrm>
            <a:off x="6771976" y="3459428"/>
            <a:ext cx="2448224" cy="2492990"/>
          </a:xfrm>
          <a:prstGeom prst="rect">
            <a:avLst/>
          </a:prstGeom>
          <a:noFill/>
        </p:spPr>
        <p:txBody>
          <a:bodyPr wrap="square" rtlCol="0">
            <a:spAutoFit/>
          </a:bodyPr>
          <a:lstStyle/>
          <a:p>
            <a:pPr marL="171450" indent="-171450">
              <a:buFont typeface="Arial" panose="020B0604020202020204" pitchFamily="34" charset="0"/>
              <a:buChar char="•"/>
            </a:pPr>
            <a:r>
              <a:rPr lang="en-US" sz="1200"/>
              <a:t>Lumi Monitoring:</a:t>
            </a:r>
          </a:p>
          <a:p>
            <a:pPr marL="628650" lvl="1" indent="-171450">
              <a:buFont typeface="Arial" panose="020B0604020202020204" pitchFamily="34" charset="0"/>
              <a:buChar char="•"/>
            </a:pPr>
            <a:r>
              <a:rPr lang="en-US" sz="1200"/>
              <a:t>Direct Photon Calorimeter ~100 channels direct streaming, readout only summary</a:t>
            </a:r>
          </a:p>
          <a:p>
            <a:pPr marL="628650" lvl="1" indent="-171450">
              <a:buFont typeface="Arial" panose="020B0604020202020204" pitchFamily="34" charset="0"/>
              <a:buChar char="•"/>
            </a:pPr>
            <a:r>
              <a:rPr lang="en-US" sz="1200"/>
              <a:t>Track </a:t>
            </a:r>
            <a:r>
              <a:rPr lang="en-US" sz="1200" err="1"/>
              <a:t>lumi</a:t>
            </a:r>
            <a:r>
              <a:rPr lang="en-US" sz="1200"/>
              <a:t> by bunch</a:t>
            </a:r>
          </a:p>
          <a:p>
            <a:pPr marL="171450" indent="-171450">
              <a:buFont typeface="Arial" panose="020B0604020202020204" pitchFamily="34" charset="0"/>
              <a:buChar char="•"/>
            </a:pPr>
            <a:endParaRPr lang="en-US" sz="1200"/>
          </a:p>
          <a:p>
            <a:pPr marL="171450" indent="-171450">
              <a:buFont typeface="Arial" panose="020B0604020202020204" pitchFamily="34" charset="0"/>
              <a:buChar char="•"/>
            </a:pPr>
            <a:r>
              <a:rPr lang="en-US" sz="1200"/>
              <a:t>Polarimetry</a:t>
            </a:r>
          </a:p>
          <a:p>
            <a:pPr marL="628650" lvl="1" indent="-171450">
              <a:buFont typeface="Arial" panose="020B0604020202020204" pitchFamily="34" charset="0"/>
              <a:buChar char="•"/>
            </a:pPr>
            <a:r>
              <a:rPr lang="en-US" sz="1200"/>
              <a:t>Readout by collider DAQ, not directly by detector</a:t>
            </a:r>
          </a:p>
          <a:p>
            <a:pPr marL="171450" indent="-171450">
              <a:buFont typeface="Arial" panose="020B0604020202020204" pitchFamily="34" charset="0"/>
              <a:buChar char="•"/>
            </a:pPr>
            <a:endParaRPr lang="en-US" sz="1200"/>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EAB233CA-F9F4-85C9-3236-215D04E96F54}"/>
                  </a:ext>
                </a:extLst>
              </p14:cNvPr>
              <p14:cNvContentPartPr/>
              <p14:nvPr/>
            </p14:nvContentPartPr>
            <p14:xfrm>
              <a:off x="5943615" y="2590215"/>
              <a:ext cx="599400" cy="69480"/>
            </p14:xfrm>
          </p:contentPart>
        </mc:Choice>
        <mc:Fallback xmlns="">
          <p:pic>
            <p:nvPicPr>
              <p:cNvPr id="11" name="Ink 10">
                <a:extLst>
                  <a:ext uri="{FF2B5EF4-FFF2-40B4-BE49-F238E27FC236}">
                    <a16:creationId xmlns:a16="http://schemas.microsoft.com/office/drawing/2014/main" id="{EAB233CA-F9F4-85C9-3236-215D04E96F54}"/>
                  </a:ext>
                </a:extLst>
              </p:cNvPr>
              <p:cNvPicPr/>
              <p:nvPr/>
            </p:nvPicPr>
            <p:blipFill>
              <a:blip r:embed="rId4"/>
              <a:stretch>
                <a:fillRect/>
              </a:stretch>
            </p:blipFill>
            <p:spPr>
              <a:xfrm>
                <a:off x="5907615" y="2518215"/>
                <a:ext cx="67104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9D5761B5-157B-B243-5296-748BDC8EB67C}"/>
                  </a:ext>
                </a:extLst>
              </p14:cNvPr>
              <p14:cNvContentPartPr/>
              <p14:nvPr/>
            </p14:nvContentPartPr>
            <p14:xfrm>
              <a:off x="5914815" y="2771655"/>
              <a:ext cx="580320" cy="360"/>
            </p14:xfrm>
          </p:contentPart>
        </mc:Choice>
        <mc:Fallback xmlns="">
          <p:pic>
            <p:nvPicPr>
              <p:cNvPr id="12" name="Ink 11">
                <a:extLst>
                  <a:ext uri="{FF2B5EF4-FFF2-40B4-BE49-F238E27FC236}">
                    <a16:creationId xmlns:a16="http://schemas.microsoft.com/office/drawing/2014/main" id="{9D5761B5-157B-B243-5296-748BDC8EB67C}"/>
                  </a:ext>
                </a:extLst>
              </p:cNvPr>
              <p:cNvPicPr/>
              <p:nvPr/>
            </p:nvPicPr>
            <p:blipFill>
              <a:blip r:embed="rId6"/>
              <a:stretch>
                <a:fillRect/>
              </a:stretch>
            </p:blipFill>
            <p:spPr>
              <a:xfrm>
                <a:off x="5878837" y="2699655"/>
                <a:ext cx="651916"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EE5A47B5-D5EB-2E94-E9FC-D0E2D866494A}"/>
                  </a:ext>
                </a:extLst>
              </p14:cNvPr>
              <p14:cNvContentPartPr/>
              <p14:nvPr/>
            </p14:nvContentPartPr>
            <p14:xfrm>
              <a:off x="5943615" y="2885055"/>
              <a:ext cx="580320" cy="20520"/>
            </p14:xfrm>
          </p:contentPart>
        </mc:Choice>
        <mc:Fallback xmlns="">
          <p:pic>
            <p:nvPicPr>
              <p:cNvPr id="13" name="Ink 12">
                <a:extLst>
                  <a:ext uri="{FF2B5EF4-FFF2-40B4-BE49-F238E27FC236}">
                    <a16:creationId xmlns:a16="http://schemas.microsoft.com/office/drawing/2014/main" id="{EE5A47B5-D5EB-2E94-E9FC-D0E2D866494A}"/>
                  </a:ext>
                </a:extLst>
              </p:cNvPr>
              <p:cNvPicPr/>
              <p:nvPr/>
            </p:nvPicPr>
            <p:blipFill>
              <a:blip r:embed="rId8"/>
              <a:stretch>
                <a:fillRect/>
              </a:stretch>
            </p:blipFill>
            <p:spPr>
              <a:xfrm>
                <a:off x="5907615" y="2813055"/>
                <a:ext cx="65196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E22B84AE-D365-3872-99F7-8F0740DF6598}"/>
                  </a:ext>
                </a:extLst>
              </p14:cNvPr>
              <p14:cNvContentPartPr/>
              <p14:nvPr/>
            </p14:nvContentPartPr>
            <p14:xfrm>
              <a:off x="5914815" y="3465375"/>
              <a:ext cx="561240" cy="11880"/>
            </p14:xfrm>
          </p:contentPart>
        </mc:Choice>
        <mc:Fallback xmlns="">
          <p:pic>
            <p:nvPicPr>
              <p:cNvPr id="14" name="Ink 13">
                <a:extLst>
                  <a:ext uri="{FF2B5EF4-FFF2-40B4-BE49-F238E27FC236}">
                    <a16:creationId xmlns:a16="http://schemas.microsoft.com/office/drawing/2014/main" id="{E22B84AE-D365-3872-99F7-8F0740DF6598}"/>
                  </a:ext>
                </a:extLst>
              </p:cNvPr>
              <p:cNvPicPr/>
              <p:nvPr/>
            </p:nvPicPr>
            <p:blipFill>
              <a:blip r:embed="rId10"/>
              <a:stretch>
                <a:fillRect/>
              </a:stretch>
            </p:blipFill>
            <p:spPr>
              <a:xfrm>
                <a:off x="5878838" y="3393375"/>
                <a:ext cx="632834"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AA3D373F-4066-1573-AFD0-11D374817F08}"/>
                  </a:ext>
                </a:extLst>
              </p14:cNvPr>
              <p14:cNvContentPartPr/>
              <p14:nvPr/>
            </p14:nvContentPartPr>
            <p14:xfrm>
              <a:off x="6162495" y="2600295"/>
              <a:ext cx="275400" cy="18720"/>
            </p14:xfrm>
          </p:contentPart>
        </mc:Choice>
        <mc:Fallback xmlns="">
          <p:pic>
            <p:nvPicPr>
              <p:cNvPr id="15" name="Ink 14">
                <a:extLst>
                  <a:ext uri="{FF2B5EF4-FFF2-40B4-BE49-F238E27FC236}">
                    <a16:creationId xmlns:a16="http://schemas.microsoft.com/office/drawing/2014/main" id="{AA3D373F-4066-1573-AFD0-11D374817F08}"/>
                  </a:ext>
                </a:extLst>
              </p:cNvPr>
              <p:cNvPicPr/>
              <p:nvPr/>
            </p:nvPicPr>
            <p:blipFill>
              <a:blip r:embed="rId12"/>
              <a:stretch>
                <a:fillRect/>
              </a:stretch>
            </p:blipFill>
            <p:spPr>
              <a:xfrm>
                <a:off x="6126542" y="2528295"/>
                <a:ext cx="346946"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CCD7A892-C468-B332-D2DB-66FE7C4234D6}"/>
                  </a:ext>
                </a:extLst>
              </p14:cNvPr>
              <p14:cNvContentPartPr/>
              <p14:nvPr/>
            </p14:nvContentPartPr>
            <p14:xfrm>
              <a:off x="2904855" y="4209495"/>
              <a:ext cx="713880" cy="31680"/>
            </p14:xfrm>
          </p:contentPart>
        </mc:Choice>
        <mc:Fallback xmlns="">
          <p:pic>
            <p:nvPicPr>
              <p:cNvPr id="16" name="Ink 15">
                <a:extLst>
                  <a:ext uri="{FF2B5EF4-FFF2-40B4-BE49-F238E27FC236}">
                    <a16:creationId xmlns:a16="http://schemas.microsoft.com/office/drawing/2014/main" id="{CCD7A892-C468-B332-D2DB-66FE7C4234D6}"/>
                  </a:ext>
                </a:extLst>
              </p:cNvPr>
              <p:cNvPicPr/>
              <p:nvPr/>
            </p:nvPicPr>
            <p:blipFill>
              <a:blip r:embed="rId14"/>
              <a:stretch>
                <a:fillRect/>
              </a:stretch>
            </p:blipFill>
            <p:spPr>
              <a:xfrm>
                <a:off x="2868855" y="4137495"/>
                <a:ext cx="78552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A4616562-3842-A574-D0BD-FD8DBEA926D5}"/>
                  </a:ext>
                </a:extLst>
              </p14:cNvPr>
              <p14:cNvContentPartPr/>
              <p14:nvPr/>
            </p14:nvContentPartPr>
            <p14:xfrm>
              <a:off x="2076135" y="5247015"/>
              <a:ext cx="757800" cy="30600"/>
            </p14:xfrm>
          </p:contentPart>
        </mc:Choice>
        <mc:Fallback xmlns="">
          <p:pic>
            <p:nvPicPr>
              <p:cNvPr id="17" name="Ink 16">
                <a:extLst>
                  <a:ext uri="{FF2B5EF4-FFF2-40B4-BE49-F238E27FC236}">
                    <a16:creationId xmlns:a16="http://schemas.microsoft.com/office/drawing/2014/main" id="{A4616562-3842-A574-D0BD-FD8DBEA926D5}"/>
                  </a:ext>
                </a:extLst>
              </p:cNvPr>
              <p:cNvPicPr/>
              <p:nvPr/>
            </p:nvPicPr>
            <p:blipFill>
              <a:blip r:embed="rId16"/>
              <a:stretch>
                <a:fillRect/>
              </a:stretch>
            </p:blipFill>
            <p:spPr>
              <a:xfrm>
                <a:off x="2040135" y="5175015"/>
                <a:ext cx="82944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CC8EB753-DED0-FCA2-EB21-2871B797EE3B}"/>
                  </a:ext>
                </a:extLst>
              </p14:cNvPr>
              <p14:cNvContentPartPr/>
              <p14:nvPr/>
            </p14:nvContentPartPr>
            <p14:xfrm>
              <a:off x="561975" y="5266095"/>
              <a:ext cx="879480" cy="32040"/>
            </p14:xfrm>
          </p:contentPart>
        </mc:Choice>
        <mc:Fallback xmlns="">
          <p:pic>
            <p:nvPicPr>
              <p:cNvPr id="18" name="Ink 17">
                <a:extLst>
                  <a:ext uri="{FF2B5EF4-FFF2-40B4-BE49-F238E27FC236}">
                    <a16:creationId xmlns:a16="http://schemas.microsoft.com/office/drawing/2014/main" id="{CC8EB753-DED0-FCA2-EB21-2871B797EE3B}"/>
                  </a:ext>
                </a:extLst>
              </p:cNvPr>
              <p:cNvPicPr/>
              <p:nvPr/>
            </p:nvPicPr>
            <p:blipFill>
              <a:blip r:embed="rId18"/>
              <a:stretch>
                <a:fillRect/>
              </a:stretch>
            </p:blipFill>
            <p:spPr>
              <a:xfrm>
                <a:off x="525990" y="5194095"/>
                <a:ext cx="951091"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66B9CA97-C152-5CD2-2365-6C8784E3A4E2}"/>
                  </a:ext>
                </a:extLst>
              </p14:cNvPr>
              <p14:cNvContentPartPr/>
              <p14:nvPr/>
            </p14:nvContentPartPr>
            <p14:xfrm>
              <a:off x="514095" y="5685855"/>
              <a:ext cx="1294560" cy="58320"/>
            </p14:xfrm>
          </p:contentPart>
        </mc:Choice>
        <mc:Fallback xmlns="">
          <p:pic>
            <p:nvPicPr>
              <p:cNvPr id="19" name="Ink 18">
                <a:extLst>
                  <a:ext uri="{FF2B5EF4-FFF2-40B4-BE49-F238E27FC236}">
                    <a16:creationId xmlns:a16="http://schemas.microsoft.com/office/drawing/2014/main" id="{66B9CA97-C152-5CD2-2365-6C8784E3A4E2}"/>
                  </a:ext>
                </a:extLst>
              </p:cNvPr>
              <p:cNvPicPr/>
              <p:nvPr/>
            </p:nvPicPr>
            <p:blipFill>
              <a:blip r:embed="rId20"/>
              <a:stretch>
                <a:fillRect/>
              </a:stretch>
            </p:blipFill>
            <p:spPr>
              <a:xfrm>
                <a:off x="478095" y="5613408"/>
                <a:ext cx="1366200" cy="20285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Ink 19">
                <a:extLst>
                  <a:ext uri="{FF2B5EF4-FFF2-40B4-BE49-F238E27FC236}">
                    <a16:creationId xmlns:a16="http://schemas.microsoft.com/office/drawing/2014/main" id="{BCDABA0F-F5B6-497F-9524-D821697176DB}"/>
                  </a:ext>
                </a:extLst>
              </p14:cNvPr>
              <p14:cNvContentPartPr/>
              <p14:nvPr/>
            </p14:nvContentPartPr>
            <p14:xfrm>
              <a:off x="523815" y="5828055"/>
              <a:ext cx="1369800" cy="97200"/>
            </p14:xfrm>
          </p:contentPart>
        </mc:Choice>
        <mc:Fallback xmlns="">
          <p:pic>
            <p:nvPicPr>
              <p:cNvPr id="20" name="Ink 19">
                <a:extLst>
                  <a:ext uri="{FF2B5EF4-FFF2-40B4-BE49-F238E27FC236}">
                    <a16:creationId xmlns:a16="http://schemas.microsoft.com/office/drawing/2014/main" id="{BCDABA0F-F5B6-497F-9524-D821697176DB}"/>
                  </a:ext>
                </a:extLst>
              </p:cNvPr>
              <p:cNvPicPr/>
              <p:nvPr/>
            </p:nvPicPr>
            <p:blipFill>
              <a:blip r:embed="rId22"/>
              <a:stretch>
                <a:fillRect/>
              </a:stretch>
            </p:blipFill>
            <p:spPr>
              <a:xfrm>
                <a:off x="487815" y="5756055"/>
                <a:ext cx="144144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2A7941F9-7C6B-4C4B-2464-1EA4605713DB}"/>
                  </a:ext>
                </a:extLst>
              </p14:cNvPr>
              <p14:cNvContentPartPr/>
              <p14:nvPr/>
            </p14:nvContentPartPr>
            <p14:xfrm>
              <a:off x="7308960" y="3784534"/>
              <a:ext cx="360" cy="360"/>
            </p14:xfrm>
          </p:contentPart>
        </mc:Choice>
        <mc:Fallback xmlns="">
          <p:pic>
            <p:nvPicPr>
              <p:cNvPr id="21" name="Ink 20">
                <a:extLst>
                  <a:ext uri="{FF2B5EF4-FFF2-40B4-BE49-F238E27FC236}">
                    <a16:creationId xmlns:a16="http://schemas.microsoft.com/office/drawing/2014/main" id="{2A7941F9-7C6B-4C4B-2464-1EA4605713DB}"/>
                  </a:ext>
                </a:extLst>
              </p:cNvPr>
              <p:cNvPicPr/>
              <p:nvPr/>
            </p:nvPicPr>
            <p:blipFill>
              <a:blip r:embed="rId24"/>
              <a:stretch>
                <a:fillRect/>
              </a:stretch>
            </p:blipFill>
            <p:spPr>
              <a:xfrm>
                <a:off x="7272960" y="3712534"/>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78275CFE-8F41-311F-DCF3-DAE5CC65D010}"/>
                  </a:ext>
                </a:extLst>
              </p14:cNvPr>
              <p14:cNvContentPartPr/>
              <p14:nvPr/>
            </p14:nvContentPartPr>
            <p14:xfrm>
              <a:off x="7376415" y="3784534"/>
              <a:ext cx="360" cy="360"/>
            </p14:xfrm>
          </p:contentPart>
        </mc:Choice>
        <mc:Fallback xmlns="">
          <p:pic>
            <p:nvPicPr>
              <p:cNvPr id="22" name="Ink 21">
                <a:extLst>
                  <a:ext uri="{FF2B5EF4-FFF2-40B4-BE49-F238E27FC236}">
                    <a16:creationId xmlns:a16="http://schemas.microsoft.com/office/drawing/2014/main" id="{78275CFE-8F41-311F-DCF3-DAE5CC65D010}"/>
                  </a:ext>
                </a:extLst>
              </p:cNvPr>
              <p:cNvPicPr/>
              <p:nvPr/>
            </p:nvPicPr>
            <p:blipFill>
              <a:blip r:embed="rId24"/>
              <a:stretch>
                <a:fillRect/>
              </a:stretch>
            </p:blipFill>
            <p:spPr>
              <a:xfrm>
                <a:off x="7340415" y="3712534"/>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3" name="Ink 22">
                <a:extLst>
                  <a:ext uri="{FF2B5EF4-FFF2-40B4-BE49-F238E27FC236}">
                    <a16:creationId xmlns:a16="http://schemas.microsoft.com/office/drawing/2014/main" id="{50CEFB3F-C0AD-963B-CC2E-FDE98ED8E6CE}"/>
                  </a:ext>
                </a:extLst>
              </p14:cNvPr>
              <p14:cNvContentPartPr/>
              <p14:nvPr/>
            </p14:nvContentPartPr>
            <p14:xfrm>
              <a:off x="6819855" y="1809735"/>
              <a:ext cx="65520" cy="360"/>
            </p14:xfrm>
          </p:contentPart>
        </mc:Choice>
        <mc:Fallback xmlns="">
          <p:pic>
            <p:nvPicPr>
              <p:cNvPr id="23" name="Ink 22">
                <a:extLst>
                  <a:ext uri="{FF2B5EF4-FFF2-40B4-BE49-F238E27FC236}">
                    <a16:creationId xmlns:a16="http://schemas.microsoft.com/office/drawing/2014/main" id="{50CEFB3F-C0AD-963B-CC2E-FDE98ED8E6CE}"/>
                  </a:ext>
                </a:extLst>
              </p:cNvPr>
              <p:cNvPicPr/>
              <p:nvPr/>
            </p:nvPicPr>
            <p:blipFill>
              <a:blip r:embed="rId27"/>
              <a:stretch>
                <a:fillRect/>
              </a:stretch>
            </p:blipFill>
            <p:spPr>
              <a:xfrm>
                <a:off x="6784052" y="1737735"/>
                <a:ext cx="136769"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 name="Ink 23">
                <a:extLst>
                  <a:ext uri="{FF2B5EF4-FFF2-40B4-BE49-F238E27FC236}">
                    <a16:creationId xmlns:a16="http://schemas.microsoft.com/office/drawing/2014/main" id="{DA8A3FE5-2654-833F-123F-B1C543257067}"/>
                  </a:ext>
                </a:extLst>
              </p14:cNvPr>
              <p14:cNvContentPartPr/>
              <p14:nvPr/>
            </p14:nvContentPartPr>
            <p14:xfrm>
              <a:off x="6829215" y="2905215"/>
              <a:ext cx="79560" cy="7560"/>
            </p14:xfrm>
          </p:contentPart>
        </mc:Choice>
        <mc:Fallback xmlns="">
          <p:pic>
            <p:nvPicPr>
              <p:cNvPr id="24" name="Ink 23">
                <a:extLst>
                  <a:ext uri="{FF2B5EF4-FFF2-40B4-BE49-F238E27FC236}">
                    <a16:creationId xmlns:a16="http://schemas.microsoft.com/office/drawing/2014/main" id="{DA8A3FE5-2654-833F-123F-B1C543257067}"/>
                  </a:ext>
                </a:extLst>
              </p:cNvPr>
              <p:cNvPicPr/>
              <p:nvPr/>
            </p:nvPicPr>
            <p:blipFill>
              <a:blip r:embed="rId29"/>
              <a:stretch>
                <a:fillRect/>
              </a:stretch>
            </p:blipFill>
            <p:spPr>
              <a:xfrm>
                <a:off x="6793215" y="2833215"/>
                <a:ext cx="15120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 name="Ink 24">
                <a:extLst>
                  <a:ext uri="{FF2B5EF4-FFF2-40B4-BE49-F238E27FC236}">
                    <a16:creationId xmlns:a16="http://schemas.microsoft.com/office/drawing/2014/main" id="{01F43CC9-9FA4-FCBD-B025-7A57F4D55198}"/>
                  </a:ext>
                </a:extLst>
              </p14:cNvPr>
              <p14:cNvContentPartPr/>
              <p14:nvPr/>
            </p14:nvContentPartPr>
            <p14:xfrm>
              <a:off x="6852795" y="3606271"/>
              <a:ext cx="65160" cy="360"/>
            </p14:xfrm>
          </p:contentPart>
        </mc:Choice>
        <mc:Fallback xmlns="">
          <p:pic>
            <p:nvPicPr>
              <p:cNvPr id="25" name="Ink 24">
                <a:extLst>
                  <a:ext uri="{FF2B5EF4-FFF2-40B4-BE49-F238E27FC236}">
                    <a16:creationId xmlns:a16="http://schemas.microsoft.com/office/drawing/2014/main" id="{01F43CC9-9FA4-FCBD-B025-7A57F4D55198}"/>
                  </a:ext>
                </a:extLst>
              </p:cNvPr>
              <p:cNvPicPr/>
              <p:nvPr/>
            </p:nvPicPr>
            <p:blipFill>
              <a:blip r:embed="rId31"/>
              <a:stretch>
                <a:fillRect/>
              </a:stretch>
            </p:blipFill>
            <p:spPr>
              <a:xfrm>
                <a:off x="6816993" y="3534271"/>
                <a:ext cx="136406" cy="144000"/>
              </a:xfrm>
              <a:prstGeom prst="rect">
                <a:avLst/>
              </a:prstGeom>
            </p:spPr>
          </p:pic>
        </mc:Fallback>
      </mc:AlternateContent>
    </p:spTree>
    <p:extLst>
      <p:ext uri="{BB962C8B-B14F-4D97-AF65-F5344CB8AC3E}">
        <p14:creationId xmlns:p14="http://schemas.microsoft.com/office/powerpoint/2010/main" val="3441088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64AB8-68C3-6DEF-44A6-878FD1B89E11}"/>
              </a:ext>
            </a:extLst>
          </p:cNvPr>
          <p:cNvSpPr>
            <a:spLocks noGrp="1"/>
          </p:cNvSpPr>
          <p:nvPr>
            <p:ph type="title"/>
          </p:nvPr>
        </p:nvSpPr>
        <p:spPr/>
        <p:txBody>
          <a:bodyPr>
            <a:normAutofit/>
          </a:bodyPr>
          <a:lstStyle/>
          <a:p>
            <a:r>
              <a:rPr lang="en-US" sz="3200"/>
              <a:t>RDO development – General plans</a:t>
            </a:r>
          </a:p>
        </p:txBody>
      </p:sp>
      <p:pic>
        <p:nvPicPr>
          <p:cNvPr id="5" name="Content Placeholder 4">
            <a:extLst>
              <a:ext uri="{FF2B5EF4-FFF2-40B4-BE49-F238E27FC236}">
                <a16:creationId xmlns:a16="http://schemas.microsoft.com/office/drawing/2014/main" id="{D5596C48-93F2-1363-F544-328DA49C0CE6}"/>
              </a:ext>
            </a:extLst>
          </p:cNvPr>
          <p:cNvPicPr>
            <a:picLocks noGrp="1" noChangeAspect="1"/>
          </p:cNvPicPr>
          <p:nvPr>
            <p:ph idx="4294967295"/>
          </p:nvPr>
        </p:nvPicPr>
        <p:blipFill>
          <a:blip r:embed="rId2"/>
          <a:stretch>
            <a:fillRect/>
          </a:stretch>
        </p:blipFill>
        <p:spPr>
          <a:xfrm>
            <a:off x="9713913" y="925513"/>
            <a:ext cx="2478087" cy="2525712"/>
          </a:xfrm>
        </p:spPr>
      </p:pic>
      <p:pic>
        <p:nvPicPr>
          <p:cNvPr id="6" name="Picture 5">
            <a:extLst>
              <a:ext uri="{FF2B5EF4-FFF2-40B4-BE49-F238E27FC236}">
                <a16:creationId xmlns:a16="http://schemas.microsoft.com/office/drawing/2014/main" id="{FEC9066B-D1B6-8956-6353-774DD00F62D0}"/>
              </a:ext>
            </a:extLst>
          </p:cNvPr>
          <p:cNvPicPr>
            <a:picLocks noChangeAspect="1"/>
          </p:cNvPicPr>
          <p:nvPr/>
        </p:nvPicPr>
        <p:blipFill rotWithShape="1">
          <a:blip r:embed="rId3">
            <a:extLst>
              <a:ext uri="{28A0092B-C50C-407E-A947-70E740481C1C}">
                <a14:useLocalDpi xmlns:a14="http://schemas.microsoft.com/office/drawing/2010/main" val="0"/>
              </a:ext>
            </a:extLst>
          </a:blip>
          <a:srcRect t="4848" r="711"/>
          <a:stretch/>
        </p:blipFill>
        <p:spPr>
          <a:xfrm>
            <a:off x="6096000" y="3510827"/>
            <a:ext cx="5999672" cy="2580365"/>
          </a:xfrm>
          <a:prstGeom prst="rect">
            <a:avLst/>
          </a:prstGeom>
        </p:spPr>
      </p:pic>
      <p:sp>
        <p:nvSpPr>
          <p:cNvPr id="7" name="TextBox 6">
            <a:extLst>
              <a:ext uri="{FF2B5EF4-FFF2-40B4-BE49-F238E27FC236}">
                <a16:creationId xmlns:a16="http://schemas.microsoft.com/office/drawing/2014/main" id="{8716EAB5-D726-9065-4B85-D90A72CF0FA4}"/>
              </a:ext>
            </a:extLst>
          </p:cNvPr>
          <p:cNvSpPr txBox="1"/>
          <p:nvPr/>
        </p:nvSpPr>
        <p:spPr>
          <a:xfrm>
            <a:off x="433326" y="1017837"/>
            <a:ext cx="7611217" cy="2308324"/>
          </a:xfrm>
          <a:prstGeom prst="rect">
            <a:avLst/>
          </a:prstGeom>
          <a:noFill/>
        </p:spPr>
        <p:txBody>
          <a:bodyPr wrap="square" rtlCol="0">
            <a:spAutoFit/>
          </a:bodyPr>
          <a:lstStyle/>
          <a:p>
            <a:pPr marL="285750" indent="-285750">
              <a:buFont typeface="Arial" panose="020B0604020202020204" pitchFamily="34" charset="0"/>
              <a:buChar char="•"/>
            </a:pPr>
            <a:r>
              <a:rPr lang="en-US" dirty="0"/>
              <a:t>The Readout Board (RDO) is the first processing interface of the DAQ with the front-end electronics/digitizers.</a:t>
            </a:r>
          </a:p>
          <a:p>
            <a:pPr marL="285750" indent="-285750">
              <a:buFont typeface="Arial" panose="020B0604020202020204" pitchFamily="34" charset="0"/>
              <a:buChar char="•"/>
            </a:pPr>
            <a:r>
              <a:rPr lang="en-US" dirty="0"/>
              <a:t>There are currently 6 identified “flavors” of RDO - dependent on the detector subsystems (</a:t>
            </a:r>
            <a:r>
              <a:rPr lang="en-US" b="1" dirty="0"/>
              <a:t>see Pietro’s for </a:t>
            </a:r>
            <a:r>
              <a:rPr lang="en-US" b="1" dirty="0" err="1"/>
              <a:t>dRICH</a:t>
            </a:r>
            <a:r>
              <a:rPr lang="en-US" b="1" dirty="0"/>
              <a:t> example</a:t>
            </a:r>
            <a:r>
              <a:rPr lang="en-US" dirty="0"/>
              <a:t>)</a:t>
            </a:r>
          </a:p>
          <a:p>
            <a:pPr marL="285750" indent="-285750">
              <a:buFont typeface="Arial" panose="020B0604020202020204" pitchFamily="34" charset="0"/>
              <a:buChar char="•"/>
            </a:pPr>
            <a:r>
              <a:rPr lang="en-US" dirty="0"/>
              <a:t>It must support both a common DAQ communication protocol as well as manage configuration and control with the different front-ends </a:t>
            </a:r>
          </a:p>
          <a:p>
            <a:pPr marL="285750" indent="-285750">
              <a:buFont typeface="Arial" panose="020B0604020202020204" pitchFamily="34" charset="0"/>
              <a:buChar char="•"/>
            </a:pPr>
            <a:r>
              <a:rPr lang="en-US" dirty="0"/>
              <a:t>A pre-prototype board has been produced to support early DAQ and detector development (</a:t>
            </a:r>
            <a:r>
              <a:rPr lang="en-US" b="1" dirty="0"/>
              <a:t>See Tonko’s talk for more details</a:t>
            </a:r>
            <a:r>
              <a:rPr lang="en-US" dirty="0"/>
              <a:t>)</a:t>
            </a:r>
          </a:p>
        </p:txBody>
      </p:sp>
      <p:sp>
        <p:nvSpPr>
          <p:cNvPr id="9" name="Rectangle 8">
            <a:extLst>
              <a:ext uri="{FF2B5EF4-FFF2-40B4-BE49-F238E27FC236}">
                <a16:creationId xmlns:a16="http://schemas.microsoft.com/office/drawing/2014/main" id="{E4331AE3-F8F9-73EF-F261-9E33FF31AE58}"/>
              </a:ext>
            </a:extLst>
          </p:cNvPr>
          <p:cNvSpPr/>
          <p:nvPr/>
        </p:nvSpPr>
        <p:spPr>
          <a:xfrm>
            <a:off x="433326" y="3510827"/>
            <a:ext cx="5530331" cy="2722563"/>
          </a:xfrm>
          <a:prstGeom prst="rect">
            <a:avLst/>
          </a:prstGeom>
          <a:solidFill>
            <a:srgbClr val="00B0F0"/>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a:solidFill>
                  <a:schemeClr val="tx1"/>
                </a:solidFill>
              </a:rPr>
              <a:t>Readout Board Flavors</a:t>
            </a:r>
          </a:p>
        </p:txBody>
      </p:sp>
      <p:graphicFrame>
        <p:nvGraphicFramePr>
          <p:cNvPr id="10" name="Table 9">
            <a:extLst>
              <a:ext uri="{FF2B5EF4-FFF2-40B4-BE49-F238E27FC236}">
                <a16:creationId xmlns:a16="http://schemas.microsoft.com/office/drawing/2014/main" id="{96A6FF40-4B19-C026-90E6-7C622F6F2C26}"/>
              </a:ext>
            </a:extLst>
          </p:cNvPr>
          <p:cNvGraphicFramePr>
            <a:graphicFrameLocks noGrp="1"/>
          </p:cNvGraphicFramePr>
          <p:nvPr/>
        </p:nvGraphicFramePr>
        <p:xfrm>
          <a:off x="546989" y="3981682"/>
          <a:ext cx="5310829" cy="2103120"/>
        </p:xfrm>
        <a:graphic>
          <a:graphicData uri="http://schemas.openxmlformats.org/drawingml/2006/table">
            <a:tbl>
              <a:tblPr firstRow="1" bandRow="1">
                <a:tableStyleId>{F5AB1C69-6EDB-4FF4-983F-18BD219EF322}</a:tableStyleId>
              </a:tblPr>
              <a:tblGrid>
                <a:gridCol w="1969212">
                  <a:extLst>
                    <a:ext uri="{9D8B030D-6E8A-4147-A177-3AD203B41FA5}">
                      <a16:colId xmlns:a16="http://schemas.microsoft.com/office/drawing/2014/main" val="3741934323"/>
                    </a:ext>
                  </a:extLst>
                </a:gridCol>
                <a:gridCol w="3341617">
                  <a:extLst>
                    <a:ext uri="{9D8B030D-6E8A-4147-A177-3AD203B41FA5}">
                      <a16:colId xmlns:a16="http://schemas.microsoft.com/office/drawing/2014/main" val="2044657457"/>
                    </a:ext>
                  </a:extLst>
                </a:gridCol>
              </a:tblGrid>
              <a:tr h="141366">
                <a:tc>
                  <a:txBody>
                    <a:bodyPr/>
                    <a:lstStyle/>
                    <a:p>
                      <a:r>
                        <a:rPr lang="en-US" sz="1200"/>
                        <a:t>Detector</a:t>
                      </a:r>
                    </a:p>
                  </a:txBody>
                  <a:tcPr/>
                </a:tc>
                <a:tc>
                  <a:txBody>
                    <a:bodyPr/>
                    <a:lstStyle/>
                    <a:p>
                      <a:r>
                        <a:rPr lang="en-US" sz="1200"/>
                        <a:t>Characteristics</a:t>
                      </a:r>
                    </a:p>
                  </a:txBody>
                  <a:tcPr/>
                </a:tc>
                <a:extLst>
                  <a:ext uri="{0D108BD9-81ED-4DB2-BD59-A6C34878D82A}">
                    <a16:rowId xmlns:a16="http://schemas.microsoft.com/office/drawing/2014/main" val="2381147728"/>
                  </a:ext>
                </a:extLst>
              </a:tr>
              <a:tr h="141366">
                <a:tc>
                  <a:txBody>
                    <a:bodyPr/>
                    <a:lstStyle/>
                    <a:p>
                      <a:r>
                        <a:rPr lang="en-US" sz="1200"/>
                        <a:t>TOF </a:t>
                      </a:r>
                    </a:p>
                  </a:txBody>
                  <a:tcPr/>
                </a:tc>
                <a:tc>
                  <a:txBody>
                    <a:bodyPr/>
                    <a:lstStyle/>
                    <a:p>
                      <a:r>
                        <a:rPr lang="en-US" sz="1200"/>
                        <a:t>Highest Timing Requirement (Generic) </a:t>
                      </a:r>
                    </a:p>
                  </a:txBody>
                  <a:tcPr/>
                </a:tc>
                <a:extLst>
                  <a:ext uri="{0D108BD9-81ED-4DB2-BD59-A6C34878D82A}">
                    <a16:rowId xmlns:a16="http://schemas.microsoft.com/office/drawing/2014/main" val="2318935302"/>
                  </a:ext>
                </a:extLst>
              </a:tr>
              <a:tr h="141366">
                <a:tc>
                  <a:txBody>
                    <a:bodyPr/>
                    <a:lstStyle/>
                    <a:p>
                      <a:r>
                        <a:rPr lang="en-US" sz="1200" err="1"/>
                        <a:t>dRICH</a:t>
                      </a:r>
                      <a:endParaRPr lang="en-US" sz="1200"/>
                    </a:p>
                  </a:txBody>
                  <a:tcPr/>
                </a:tc>
                <a:tc>
                  <a:txBody>
                    <a:bodyPr/>
                    <a:lstStyle/>
                    <a:p>
                      <a:r>
                        <a:rPr lang="en-US" sz="1200"/>
                        <a:t>Small Footprint (VTRX+ optics)</a:t>
                      </a:r>
                    </a:p>
                  </a:txBody>
                  <a:tcPr/>
                </a:tc>
                <a:extLst>
                  <a:ext uri="{0D108BD9-81ED-4DB2-BD59-A6C34878D82A}">
                    <a16:rowId xmlns:a16="http://schemas.microsoft.com/office/drawing/2014/main" val="1846141937"/>
                  </a:ext>
                </a:extLst>
              </a:tr>
              <a:tr h="141366">
                <a:tc>
                  <a:txBody>
                    <a:bodyPr/>
                    <a:lstStyle/>
                    <a:p>
                      <a:r>
                        <a:rPr lang="en-US" sz="1200"/>
                        <a:t>ITS-3</a:t>
                      </a:r>
                    </a:p>
                  </a:txBody>
                  <a:tcPr/>
                </a:tc>
                <a:tc>
                  <a:txBody>
                    <a:bodyPr/>
                    <a:lstStyle/>
                    <a:p>
                      <a:r>
                        <a:rPr lang="en-US" sz="1200"/>
                        <a:t>Detector side uses fiber (VTRX+)</a:t>
                      </a:r>
                    </a:p>
                  </a:txBody>
                  <a:tcPr/>
                </a:tc>
                <a:extLst>
                  <a:ext uri="{0D108BD9-81ED-4DB2-BD59-A6C34878D82A}">
                    <a16:rowId xmlns:a16="http://schemas.microsoft.com/office/drawing/2014/main" val="2079142211"/>
                  </a:ext>
                </a:extLst>
              </a:tr>
              <a:tr h="141366">
                <a:tc>
                  <a:txBody>
                    <a:bodyPr/>
                    <a:lstStyle/>
                    <a:p>
                      <a:r>
                        <a:rPr lang="en-US" sz="1200"/>
                        <a:t>Imaging Calorimeter</a:t>
                      </a:r>
                    </a:p>
                  </a:txBody>
                  <a:tcPr/>
                </a:tc>
                <a:tc>
                  <a:txBody>
                    <a:bodyPr/>
                    <a:lstStyle/>
                    <a:p>
                      <a:r>
                        <a:rPr lang="en-US" sz="1200"/>
                        <a:t>Integrated with ASTROPIX Sensor</a:t>
                      </a:r>
                    </a:p>
                  </a:txBody>
                  <a:tcPr/>
                </a:tc>
                <a:extLst>
                  <a:ext uri="{0D108BD9-81ED-4DB2-BD59-A6C34878D82A}">
                    <a16:rowId xmlns:a16="http://schemas.microsoft.com/office/drawing/2014/main" val="530513447"/>
                  </a:ext>
                </a:extLst>
              </a:tr>
              <a:tr h="141366">
                <a:tc>
                  <a:txBody>
                    <a:bodyPr/>
                    <a:lstStyle/>
                    <a:p>
                      <a:r>
                        <a:rPr lang="en-US" sz="1200"/>
                        <a:t>Low Q Tracker</a:t>
                      </a:r>
                    </a:p>
                  </a:txBody>
                  <a:tcPr/>
                </a:tc>
                <a:tc>
                  <a:txBody>
                    <a:bodyPr/>
                    <a:lstStyle/>
                    <a:p>
                      <a:r>
                        <a:rPr lang="en-US" sz="1200"/>
                        <a:t>High Rates, 20 TX fibers expected / RDO</a:t>
                      </a:r>
                    </a:p>
                  </a:txBody>
                  <a:tcPr/>
                </a:tc>
                <a:extLst>
                  <a:ext uri="{0D108BD9-81ED-4DB2-BD59-A6C34878D82A}">
                    <a16:rowId xmlns:a16="http://schemas.microsoft.com/office/drawing/2014/main" val="3300091679"/>
                  </a:ext>
                </a:extLst>
              </a:tr>
              <a:tr h="141366">
                <a:tc>
                  <a:txBody>
                    <a:bodyPr/>
                    <a:lstStyle/>
                    <a:p>
                      <a:r>
                        <a:rPr lang="en-US" sz="1200" dirty="0"/>
                        <a:t>Direct Photon Calorimeter</a:t>
                      </a:r>
                    </a:p>
                  </a:txBody>
                  <a:tcPr/>
                </a:tc>
                <a:tc>
                  <a:txBody>
                    <a:bodyPr/>
                    <a:lstStyle/>
                    <a:p>
                      <a:r>
                        <a:rPr lang="en-US" sz="1200" dirty="0"/>
                        <a:t>Pure 200MHz Streaming (bypass DAQ protocol)</a:t>
                      </a:r>
                    </a:p>
                  </a:txBody>
                  <a:tcPr/>
                </a:tc>
                <a:extLst>
                  <a:ext uri="{0D108BD9-81ED-4DB2-BD59-A6C34878D82A}">
                    <a16:rowId xmlns:a16="http://schemas.microsoft.com/office/drawing/2014/main" val="3788315766"/>
                  </a:ext>
                </a:extLst>
              </a:tr>
            </a:tbl>
          </a:graphicData>
        </a:graphic>
      </p:graphicFrame>
      <p:sp>
        <p:nvSpPr>
          <p:cNvPr id="11" name="TextBox 10">
            <a:extLst>
              <a:ext uri="{FF2B5EF4-FFF2-40B4-BE49-F238E27FC236}">
                <a16:creationId xmlns:a16="http://schemas.microsoft.com/office/drawing/2014/main" id="{DC357A4B-8656-7ED8-B57E-E4BE766405F3}"/>
              </a:ext>
            </a:extLst>
          </p:cNvPr>
          <p:cNvSpPr txBox="1"/>
          <p:nvPr/>
        </p:nvSpPr>
        <p:spPr>
          <a:xfrm>
            <a:off x="10844107" y="3141495"/>
            <a:ext cx="979755" cy="369332"/>
          </a:xfrm>
          <a:prstGeom prst="rect">
            <a:avLst/>
          </a:prstGeom>
          <a:noFill/>
        </p:spPr>
        <p:txBody>
          <a:bodyPr wrap="none" rtlCol="0">
            <a:spAutoFit/>
          </a:bodyPr>
          <a:lstStyle/>
          <a:p>
            <a:r>
              <a:rPr lang="en-US" b="1" err="1">
                <a:solidFill>
                  <a:srgbClr val="0070C0"/>
                </a:solidFill>
              </a:rPr>
              <a:t>ppRDO</a:t>
            </a:r>
            <a:endParaRPr lang="en-US" b="1">
              <a:solidFill>
                <a:srgbClr val="0070C0"/>
              </a:solidFill>
            </a:endParaRPr>
          </a:p>
        </p:txBody>
      </p:sp>
    </p:spTree>
    <p:extLst>
      <p:ext uri="{BB962C8B-B14F-4D97-AF65-F5344CB8AC3E}">
        <p14:creationId xmlns:p14="http://schemas.microsoft.com/office/powerpoint/2010/main" val="3348718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6751BA-C2D8-5978-3B57-FABE53AC9589}"/>
              </a:ext>
            </a:extLst>
          </p:cNvPr>
          <p:cNvSpPr>
            <a:spLocks noGrp="1"/>
          </p:cNvSpPr>
          <p:nvPr>
            <p:ph type="title"/>
          </p:nvPr>
        </p:nvSpPr>
        <p:spPr/>
        <p:txBody>
          <a:bodyPr>
            <a:normAutofit/>
          </a:bodyPr>
          <a:lstStyle/>
          <a:p>
            <a:r>
              <a:rPr lang="en-US"/>
              <a:t>Timing Resolution with Reconstructed Clock</a:t>
            </a:r>
          </a:p>
        </p:txBody>
      </p:sp>
      <p:pic>
        <p:nvPicPr>
          <p:cNvPr id="5" name="Picture 4">
            <a:extLst>
              <a:ext uri="{FF2B5EF4-FFF2-40B4-BE49-F238E27FC236}">
                <a16:creationId xmlns:a16="http://schemas.microsoft.com/office/drawing/2014/main" id="{1DC922DD-8457-75E8-7874-D7CA66D060D3}"/>
              </a:ext>
            </a:extLst>
          </p:cNvPr>
          <p:cNvPicPr>
            <a:picLocks noChangeAspect="1"/>
          </p:cNvPicPr>
          <p:nvPr/>
        </p:nvPicPr>
        <p:blipFill>
          <a:blip r:embed="rId2"/>
          <a:stretch>
            <a:fillRect/>
          </a:stretch>
        </p:blipFill>
        <p:spPr>
          <a:xfrm>
            <a:off x="1643223" y="943159"/>
            <a:ext cx="8614301" cy="4971682"/>
          </a:xfrm>
          <a:prstGeom prst="rect">
            <a:avLst/>
          </a:prstGeom>
        </p:spPr>
      </p:pic>
    </p:spTree>
    <p:extLst>
      <p:ext uri="{BB962C8B-B14F-4D97-AF65-F5344CB8AC3E}">
        <p14:creationId xmlns:p14="http://schemas.microsoft.com/office/powerpoint/2010/main" val="2469359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6751BA-C2D8-5978-3B57-FABE53AC9589}"/>
              </a:ext>
            </a:extLst>
          </p:cNvPr>
          <p:cNvSpPr>
            <a:spLocks noGrp="1"/>
          </p:cNvSpPr>
          <p:nvPr>
            <p:ph type="title"/>
          </p:nvPr>
        </p:nvSpPr>
        <p:spPr/>
        <p:txBody>
          <a:bodyPr>
            <a:normAutofit/>
          </a:bodyPr>
          <a:lstStyle/>
          <a:p>
            <a:r>
              <a:rPr lang="en-US"/>
              <a:t>Timing Resolution with Reconstructed Clock</a:t>
            </a:r>
          </a:p>
        </p:txBody>
      </p:sp>
      <p:pic>
        <p:nvPicPr>
          <p:cNvPr id="6" name="Picture 5">
            <a:extLst>
              <a:ext uri="{FF2B5EF4-FFF2-40B4-BE49-F238E27FC236}">
                <a16:creationId xmlns:a16="http://schemas.microsoft.com/office/drawing/2014/main" id="{A38D9CC3-61CC-F832-6040-947C2A7549C7}"/>
              </a:ext>
            </a:extLst>
          </p:cNvPr>
          <p:cNvPicPr>
            <a:picLocks noChangeAspect="1"/>
          </p:cNvPicPr>
          <p:nvPr/>
        </p:nvPicPr>
        <p:blipFill>
          <a:blip r:embed="rId2"/>
          <a:stretch>
            <a:fillRect/>
          </a:stretch>
        </p:blipFill>
        <p:spPr>
          <a:xfrm>
            <a:off x="1859325" y="910379"/>
            <a:ext cx="8706431" cy="5037242"/>
          </a:xfrm>
          <a:prstGeom prst="rect">
            <a:avLst/>
          </a:prstGeom>
        </p:spPr>
      </p:pic>
    </p:spTree>
    <p:extLst>
      <p:ext uri="{BB962C8B-B14F-4D97-AF65-F5344CB8AC3E}">
        <p14:creationId xmlns:p14="http://schemas.microsoft.com/office/powerpoint/2010/main" val="326587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174B59-5032-F5CE-4774-6A366D40AAAE}"/>
              </a:ext>
            </a:extLst>
          </p:cNvPr>
          <p:cNvSpPr>
            <a:spLocks noGrp="1"/>
          </p:cNvSpPr>
          <p:nvPr>
            <p:ph type="title"/>
          </p:nvPr>
        </p:nvSpPr>
        <p:spPr/>
        <p:txBody>
          <a:bodyPr/>
          <a:lstStyle/>
          <a:p>
            <a:r>
              <a:rPr lang="en-US" dirty="0"/>
              <a:t>GTU Design: functional diagram</a:t>
            </a:r>
          </a:p>
        </p:txBody>
      </p:sp>
      <p:pic>
        <p:nvPicPr>
          <p:cNvPr id="6" name="Picture 5">
            <a:extLst>
              <a:ext uri="{FF2B5EF4-FFF2-40B4-BE49-F238E27FC236}">
                <a16:creationId xmlns:a16="http://schemas.microsoft.com/office/drawing/2014/main" id="{BEDE282D-1C80-D415-C173-60CA0FACA788}"/>
              </a:ext>
            </a:extLst>
          </p:cNvPr>
          <p:cNvPicPr>
            <a:picLocks noChangeAspect="1"/>
          </p:cNvPicPr>
          <p:nvPr/>
        </p:nvPicPr>
        <p:blipFill>
          <a:blip r:embed="rId2"/>
          <a:srcRect t="16918" b="2682"/>
          <a:stretch/>
        </p:blipFill>
        <p:spPr>
          <a:xfrm>
            <a:off x="330590" y="872197"/>
            <a:ext cx="11630607" cy="5205045"/>
          </a:xfrm>
          <a:prstGeom prst="rect">
            <a:avLst/>
          </a:prstGeom>
        </p:spPr>
      </p:pic>
    </p:spTree>
    <p:extLst>
      <p:ext uri="{BB962C8B-B14F-4D97-AF65-F5344CB8AC3E}">
        <p14:creationId xmlns:p14="http://schemas.microsoft.com/office/powerpoint/2010/main" val="462199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DCCE8D-64FF-20F1-87AD-94C7A117F8ED}"/>
              </a:ext>
            </a:extLst>
          </p:cNvPr>
          <p:cNvSpPr>
            <a:spLocks noGrp="1"/>
          </p:cNvSpPr>
          <p:nvPr>
            <p:ph type="title"/>
          </p:nvPr>
        </p:nvSpPr>
        <p:spPr/>
        <p:txBody>
          <a:bodyPr/>
          <a:lstStyle/>
          <a:p>
            <a:r>
              <a:rPr lang="en-US" dirty="0"/>
              <a:t>GTU Design</a:t>
            </a:r>
          </a:p>
        </p:txBody>
      </p:sp>
      <p:pic>
        <p:nvPicPr>
          <p:cNvPr id="6" name="Picture 5">
            <a:extLst>
              <a:ext uri="{FF2B5EF4-FFF2-40B4-BE49-F238E27FC236}">
                <a16:creationId xmlns:a16="http://schemas.microsoft.com/office/drawing/2014/main" id="{8FB1430E-ED8A-40D5-1629-C2650B5861DC}"/>
              </a:ext>
            </a:extLst>
          </p:cNvPr>
          <p:cNvPicPr>
            <a:picLocks noChangeAspect="1"/>
          </p:cNvPicPr>
          <p:nvPr/>
        </p:nvPicPr>
        <p:blipFill>
          <a:blip r:embed="rId3"/>
          <a:stretch>
            <a:fillRect/>
          </a:stretch>
        </p:blipFill>
        <p:spPr>
          <a:xfrm>
            <a:off x="1362456" y="914400"/>
            <a:ext cx="9040602" cy="4983479"/>
          </a:xfrm>
          <a:prstGeom prst="rect">
            <a:avLst/>
          </a:prstGeom>
        </p:spPr>
      </p:pic>
    </p:spTree>
    <p:extLst>
      <p:ext uri="{BB962C8B-B14F-4D97-AF65-F5344CB8AC3E}">
        <p14:creationId xmlns:p14="http://schemas.microsoft.com/office/powerpoint/2010/main" val="1696796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B0082-3831-A80B-313C-FDA89D13F7AE}"/>
              </a:ext>
            </a:extLst>
          </p:cNvPr>
          <p:cNvSpPr>
            <a:spLocks noGrp="1"/>
          </p:cNvSpPr>
          <p:nvPr>
            <p:ph type="title"/>
          </p:nvPr>
        </p:nvSpPr>
        <p:spPr/>
        <p:txBody>
          <a:bodyPr/>
          <a:lstStyle/>
          <a:p>
            <a:r>
              <a:rPr lang="en-US"/>
              <a:t>FELIX Updates – FLX-155</a:t>
            </a:r>
          </a:p>
        </p:txBody>
      </p:sp>
      <p:sp>
        <p:nvSpPr>
          <p:cNvPr id="3" name="Text Placeholder 2">
            <a:extLst>
              <a:ext uri="{FF2B5EF4-FFF2-40B4-BE49-F238E27FC236}">
                <a16:creationId xmlns:a16="http://schemas.microsoft.com/office/drawing/2014/main" id="{270818D8-6008-E84E-CA1D-11573688EE28}"/>
              </a:ext>
            </a:extLst>
          </p:cNvPr>
          <p:cNvSpPr>
            <a:spLocks noGrp="1"/>
          </p:cNvSpPr>
          <p:nvPr>
            <p:ph type="body" sz="quarter" idx="4294967295"/>
          </p:nvPr>
        </p:nvSpPr>
        <p:spPr>
          <a:xfrm>
            <a:off x="378133" y="1001713"/>
            <a:ext cx="11142663" cy="2311400"/>
          </a:xfrm>
        </p:spPr>
        <p:txBody>
          <a:bodyPr>
            <a:normAutofit fontScale="85000" lnSpcReduction="20000"/>
          </a:bodyPr>
          <a:lstStyle/>
          <a:p>
            <a:r>
              <a:rPr lang="en-US" dirty="0">
                <a:solidFill>
                  <a:srgbClr val="0070C0"/>
                </a:solidFill>
              </a:rPr>
              <a:t>FELIX (Front-End Link Exchange) hardware for future ATLAS experiments at HL-LHC is being developed at BNL (Omega Group)</a:t>
            </a:r>
          </a:p>
          <a:p>
            <a:pPr lvl="1"/>
            <a:r>
              <a:rPr lang="en-US" dirty="0"/>
              <a:t>Long term support is insured. Development timelines are compatible with EIC.</a:t>
            </a:r>
          </a:p>
          <a:p>
            <a:pPr lvl="1"/>
            <a:r>
              <a:rPr lang="en-US" dirty="0" err="1"/>
              <a:t>ePIC</a:t>
            </a:r>
            <a:r>
              <a:rPr lang="en-US" dirty="0"/>
              <a:t> is collaborating with Omega to use this design as our DAM board.</a:t>
            </a:r>
          </a:p>
          <a:p>
            <a:r>
              <a:rPr lang="en-US" dirty="0">
                <a:solidFill>
                  <a:srgbClr val="0070C0"/>
                </a:solidFill>
              </a:rPr>
              <a:t>Latest (FLX-155) design review completed by ATLAS and AMD</a:t>
            </a:r>
          </a:p>
          <a:p>
            <a:pPr lvl="1"/>
            <a:r>
              <a:rPr lang="en-US" dirty="0"/>
              <a:t>It has been sent out for fabrication. PCBs available by July.</a:t>
            </a:r>
          </a:p>
          <a:p>
            <a:r>
              <a:rPr lang="en-US" dirty="0">
                <a:solidFill>
                  <a:srgbClr val="0070C0"/>
                </a:solidFill>
              </a:rPr>
              <a:t>First 4 populated boards expected by late August/early September</a:t>
            </a:r>
          </a:p>
          <a:p>
            <a:pPr lvl="1"/>
            <a:r>
              <a:rPr lang="en-US" dirty="0"/>
              <a:t>We expect to receive at least one board by the end of this year</a:t>
            </a:r>
          </a:p>
          <a:p>
            <a:endParaRPr lang="en-US" dirty="0"/>
          </a:p>
          <a:p>
            <a:pPr marL="0" indent="0">
              <a:buNone/>
            </a:pPr>
            <a:endParaRPr lang="en-US" dirty="0"/>
          </a:p>
        </p:txBody>
      </p:sp>
      <p:sp>
        <p:nvSpPr>
          <p:cNvPr id="8" name="TextBox 7">
            <a:extLst>
              <a:ext uri="{FF2B5EF4-FFF2-40B4-BE49-F238E27FC236}">
                <a16:creationId xmlns:a16="http://schemas.microsoft.com/office/drawing/2014/main" id="{698AC4DA-57F2-D4F3-B70E-8559F9B2B466}"/>
              </a:ext>
            </a:extLst>
          </p:cNvPr>
          <p:cNvSpPr txBox="1"/>
          <p:nvPr/>
        </p:nvSpPr>
        <p:spPr>
          <a:xfrm>
            <a:off x="9085348" y="3783622"/>
            <a:ext cx="2904767" cy="2062103"/>
          </a:xfrm>
          <a:prstGeom prst="rect">
            <a:avLst/>
          </a:prstGeom>
          <a:noFill/>
        </p:spPr>
        <p:txBody>
          <a:bodyPr wrap="square" rtlCol="0">
            <a:spAutoFit/>
          </a:bodyPr>
          <a:lstStyle/>
          <a:p>
            <a:r>
              <a:rPr lang="en-US" sz="1600" b="1"/>
              <a:t>Note: </a:t>
            </a:r>
            <a:r>
              <a:rPr lang="en-US" sz="1600"/>
              <a:t>4 fiber LTI Link supports receiving either reconstructed or a direct clock</a:t>
            </a:r>
          </a:p>
          <a:p>
            <a:endParaRPr lang="en-US" sz="1600"/>
          </a:p>
          <a:p>
            <a:r>
              <a:rPr lang="en-US" sz="1600"/>
              <a:t>Versal FPGA is a SoC (Dual Core ARM) and can operate either standalone or in a Server</a:t>
            </a:r>
          </a:p>
        </p:txBody>
      </p:sp>
      <p:pic>
        <p:nvPicPr>
          <p:cNvPr id="10" name="Picture 9">
            <a:extLst>
              <a:ext uri="{FF2B5EF4-FFF2-40B4-BE49-F238E27FC236}">
                <a16:creationId xmlns:a16="http://schemas.microsoft.com/office/drawing/2014/main" id="{6B35032B-B0F7-4F6D-E575-254F7A05F99F}"/>
              </a:ext>
            </a:extLst>
          </p:cNvPr>
          <p:cNvPicPr>
            <a:picLocks noChangeAspect="1"/>
          </p:cNvPicPr>
          <p:nvPr/>
        </p:nvPicPr>
        <p:blipFill>
          <a:blip r:embed="rId2"/>
          <a:stretch>
            <a:fillRect/>
          </a:stretch>
        </p:blipFill>
        <p:spPr>
          <a:xfrm>
            <a:off x="386668" y="3490510"/>
            <a:ext cx="7772400" cy="2648329"/>
          </a:xfrm>
          <a:prstGeom prst="rect">
            <a:avLst/>
          </a:prstGeom>
        </p:spPr>
      </p:pic>
      <p:pic>
        <p:nvPicPr>
          <p:cNvPr id="11" name="Picture 10">
            <a:extLst>
              <a:ext uri="{FF2B5EF4-FFF2-40B4-BE49-F238E27FC236}">
                <a16:creationId xmlns:a16="http://schemas.microsoft.com/office/drawing/2014/main" id="{90E9888B-BC69-886F-C40A-D4BDF1434B30}"/>
              </a:ext>
            </a:extLst>
          </p:cNvPr>
          <p:cNvPicPr>
            <a:picLocks noChangeAspect="1"/>
          </p:cNvPicPr>
          <p:nvPr/>
        </p:nvPicPr>
        <p:blipFill>
          <a:blip r:embed="rId3"/>
          <a:stretch>
            <a:fillRect/>
          </a:stretch>
        </p:blipFill>
        <p:spPr>
          <a:xfrm>
            <a:off x="3663440" y="3860179"/>
            <a:ext cx="5394297" cy="2177143"/>
          </a:xfrm>
          <a:prstGeom prst="rect">
            <a:avLst/>
          </a:prstGeom>
        </p:spPr>
      </p:pic>
    </p:spTree>
    <p:extLst>
      <p:ext uri="{BB962C8B-B14F-4D97-AF65-F5344CB8AC3E}">
        <p14:creationId xmlns:p14="http://schemas.microsoft.com/office/powerpoint/2010/main" val="869104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9029C-BBDD-5E30-F4D3-5DCB42062009}"/>
              </a:ext>
            </a:extLst>
          </p:cNvPr>
          <p:cNvSpPr>
            <a:spLocks noGrp="1"/>
          </p:cNvSpPr>
          <p:nvPr>
            <p:ph type="title"/>
          </p:nvPr>
        </p:nvSpPr>
        <p:spPr/>
        <p:txBody>
          <a:bodyPr/>
          <a:lstStyle/>
          <a:p>
            <a:r>
              <a:rPr lang="en-US" sz="4000" dirty="0"/>
              <a:t>Scope: WBS 6.03.08 – DAQ/Computing</a:t>
            </a:r>
            <a:endParaRPr lang="en-US" dirty="0"/>
          </a:p>
        </p:txBody>
      </p:sp>
      <p:grpSp>
        <p:nvGrpSpPr>
          <p:cNvPr id="5" name="Group 4">
            <a:extLst>
              <a:ext uri="{FF2B5EF4-FFF2-40B4-BE49-F238E27FC236}">
                <a16:creationId xmlns:a16="http://schemas.microsoft.com/office/drawing/2014/main" id="{8DABF1D0-E949-DADC-FD5B-11B39ED87605}"/>
              </a:ext>
            </a:extLst>
          </p:cNvPr>
          <p:cNvGrpSpPr/>
          <p:nvPr/>
        </p:nvGrpSpPr>
        <p:grpSpPr>
          <a:xfrm>
            <a:off x="461963" y="934781"/>
            <a:ext cx="1815049" cy="4325614"/>
            <a:chOff x="492430" y="904366"/>
            <a:chExt cx="1360372" cy="4495126"/>
          </a:xfrm>
        </p:grpSpPr>
        <p:sp>
          <p:nvSpPr>
            <p:cNvPr id="6" name="Rectangle 5">
              <a:extLst>
                <a:ext uri="{FF2B5EF4-FFF2-40B4-BE49-F238E27FC236}">
                  <a16:creationId xmlns:a16="http://schemas.microsoft.com/office/drawing/2014/main" id="{9CA73DA0-688E-C0DC-A3D1-A959C2DE7FAA}"/>
                </a:ext>
              </a:extLst>
            </p:cNvPr>
            <p:cNvSpPr>
              <a:spLocks noChangeAspect="1"/>
            </p:cNvSpPr>
            <p:nvPr/>
          </p:nvSpPr>
          <p:spPr>
            <a:xfrm>
              <a:off x="859885" y="904366"/>
              <a:ext cx="625466" cy="61661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sz="1000" b="1" dirty="0">
                  <a:latin typeface="Arial Narrow" panose="020B0604020202020204" pitchFamily="34" charset="0"/>
                  <a:cs typeface="Arial Narrow" panose="020B0604020202020204" pitchFamily="34" charset="0"/>
                </a:rPr>
                <a:t>6.03</a:t>
              </a:r>
            </a:p>
            <a:p>
              <a:pPr algn="ctr"/>
              <a:r>
                <a:rPr lang="en-US" sz="1000" dirty="0">
                  <a:latin typeface="Arial Narrow" panose="020B0604020202020204" pitchFamily="34" charset="0"/>
                  <a:cs typeface="Arial Narrow" panose="020B0604020202020204" pitchFamily="34" charset="0"/>
                </a:rPr>
                <a:t>EIC </a:t>
              </a:r>
              <a:br>
                <a:rPr lang="en-US" sz="1000" dirty="0">
                  <a:latin typeface="Arial Narrow" panose="020B0604020202020204" pitchFamily="34" charset="0"/>
                  <a:cs typeface="Arial Narrow" panose="020B0604020202020204" pitchFamily="34" charset="0"/>
                </a:rPr>
              </a:br>
              <a:r>
                <a:rPr lang="en-US" sz="1000" dirty="0">
                  <a:latin typeface="Arial Narrow" panose="020B0604020202020204" pitchFamily="34" charset="0"/>
                  <a:cs typeface="Arial Narrow" panose="020B0604020202020204" pitchFamily="34" charset="0"/>
                </a:rPr>
                <a:t>Detector</a:t>
              </a:r>
            </a:p>
          </p:txBody>
        </p:sp>
        <p:grpSp>
          <p:nvGrpSpPr>
            <p:cNvPr id="7" name="Group 6">
              <a:extLst>
                <a:ext uri="{FF2B5EF4-FFF2-40B4-BE49-F238E27FC236}">
                  <a16:creationId xmlns:a16="http://schemas.microsoft.com/office/drawing/2014/main" id="{FD2A3EF0-4F24-86AF-7BFA-429D71DC46FF}"/>
                </a:ext>
              </a:extLst>
            </p:cNvPr>
            <p:cNvGrpSpPr/>
            <p:nvPr/>
          </p:nvGrpSpPr>
          <p:grpSpPr>
            <a:xfrm>
              <a:off x="492430" y="1783532"/>
              <a:ext cx="1360372" cy="3615960"/>
              <a:chOff x="492430" y="2191890"/>
              <a:chExt cx="1360372" cy="3267453"/>
            </a:xfrm>
          </p:grpSpPr>
          <p:sp>
            <p:nvSpPr>
              <p:cNvPr id="8" name="Rectangle 7">
                <a:extLst>
                  <a:ext uri="{FF2B5EF4-FFF2-40B4-BE49-F238E27FC236}">
                    <a16:creationId xmlns:a16="http://schemas.microsoft.com/office/drawing/2014/main" id="{88E45E56-13EC-DCBB-784A-67A48EEDF8BA}"/>
                  </a:ext>
                </a:extLst>
              </p:cNvPr>
              <p:cNvSpPr>
                <a:spLocks/>
              </p:cNvSpPr>
              <p:nvPr/>
            </p:nvSpPr>
            <p:spPr>
              <a:xfrm>
                <a:off x="492434" y="2191890"/>
                <a:ext cx="625466" cy="461796"/>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6.03.01 </a:t>
                </a:r>
              </a:p>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Detector</a:t>
                </a:r>
                <a:br>
                  <a:rPr lang="en-US" sz="800" dirty="0">
                    <a:solidFill>
                      <a:schemeClr val="tx1"/>
                    </a:solidFill>
                    <a:latin typeface="Arial Narrow" panose="020B0604020202020204" pitchFamily="34" charset="0"/>
                    <a:cs typeface="Arial Narrow" panose="020B0604020202020204" pitchFamily="34" charset="0"/>
                  </a:rPr>
                </a:br>
                <a:r>
                  <a:rPr lang="en-US" sz="800" dirty="0">
                    <a:solidFill>
                      <a:schemeClr val="tx1"/>
                    </a:solidFill>
                    <a:latin typeface="Arial Narrow" panose="020B0604020202020204" pitchFamily="34" charset="0"/>
                    <a:cs typeface="Arial Narrow" panose="020B0604020202020204" pitchFamily="34" charset="0"/>
                  </a:rPr>
                  <a:t>Management</a:t>
                </a:r>
              </a:p>
            </p:txBody>
          </p:sp>
          <p:sp>
            <p:nvSpPr>
              <p:cNvPr id="10" name="Rectangle 9">
                <a:extLst>
                  <a:ext uri="{FF2B5EF4-FFF2-40B4-BE49-F238E27FC236}">
                    <a16:creationId xmlns:a16="http://schemas.microsoft.com/office/drawing/2014/main" id="{8AB96C7F-B299-1EF1-F114-67D69B3817DE}"/>
                  </a:ext>
                </a:extLst>
              </p:cNvPr>
              <p:cNvSpPr>
                <a:spLocks/>
              </p:cNvSpPr>
              <p:nvPr/>
            </p:nvSpPr>
            <p:spPr>
              <a:xfrm>
                <a:off x="492433" y="2761449"/>
                <a:ext cx="625466" cy="461796"/>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6.03.02</a:t>
                </a:r>
                <a:br>
                  <a:rPr lang="en-US" sz="800" dirty="0">
                    <a:solidFill>
                      <a:schemeClr val="tx1"/>
                    </a:solidFill>
                    <a:latin typeface="Arial Narrow" panose="020B0604020202020204" pitchFamily="34" charset="0"/>
                    <a:cs typeface="Arial Narrow" panose="020B0604020202020204" pitchFamily="34" charset="0"/>
                  </a:rPr>
                </a:br>
                <a:r>
                  <a:rPr lang="en-US" sz="800" dirty="0">
                    <a:solidFill>
                      <a:schemeClr val="tx1"/>
                    </a:solidFill>
                    <a:latin typeface="Arial Narrow" panose="020B0604020202020204" pitchFamily="34" charset="0"/>
                    <a:cs typeface="Arial Narrow" panose="020B0604020202020204" pitchFamily="34" charset="0"/>
                  </a:rPr>
                  <a:t>Tracking</a:t>
                </a:r>
              </a:p>
            </p:txBody>
          </p:sp>
          <p:sp>
            <p:nvSpPr>
              <p:cNvPr id="11" name="Rectangle 10">
                <a:extLst>
                  <a:ext uri="{FF2B5EF4-FFF2-40B4-BE49-F238E27FC236}">
                    <a16:creationId xmlns:a16="http://schemas.microsoft.com/office/drawing/2014/main" id="{3601F37F-E8C7-F17C-5DCB-D14CE41A3FD5}"/>
                  </a:ext>
                </a:extLst>
              </p:cNvPr>
              <p:cNvSpPr>
                <a:spLocks/>
              </p:cNvSpPr>
              <p:nvPr/>
            </p:nvSpPr>
            <p:spPr>
              <a:xfrm>
                <a:off x="492432" y="3314370"/>
                <a:ext cx="625466" cy="461796"/>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6.03.03 </a:t>
                </a:r>
              </a:p>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Particle </a:t>
                </a:r>
                <a:br>
                  <a:rPr lang="en-US" sz="800" dirty="0">
                    <a:solidFill>
                      <a:schemeClr val="tx1"/>
                    </a:solidFill>
                    <a:latin typeface="Arial Narrow" panose="020B0604020202020204" pitchFamily="34" charset="0"/>
                    <a:cs typeface="Arial Narrow" panose="020B0604020202020204" pitchFamily="34" charset="0"/>
                  </a:rPr>
                </a:br>
                <a:r>
                  <a:rPr lang="en-US" sz="800" dirty="0">
                    <a:solidFill>
                      <a:schemeClr val="tx1"/>
                    </a:solidFill>
                    <a:latin typeface="Arial Narrow" panose="020B0604020202020204" pitchFamily="34" charset="0"/>
                    <a:cs typeface="Arial Narrow" panose="020B0604020202020204" pitchFamily="34" charset="0"/>
                  </a:rPr>
                  <a:t>Identification</a:t>
                </a:r>
              </a:p>
            </p:txBody>
          </p:sp>
          <p:sp>
            <p:nvSpPr>
              <p:cNvPr id="12" name="Rectangle 11">
                <a:extLst>
                  <a:ext uri="{FF2B5EF4-FFF2-40B4-BE49-F238E27FC236}">
                    <a16:creationId xmlns:a16="http://schemas.microsoft.com/office/drawing/2014/main" id="{7F3C8238-D2D1-C36A-14C8-B0C080D12A2F}"/>
                  </a:ext>
                </a:extLst>
              </p:cNvPr>
              <p:cNvSpPr>
                <a:spLocks/>
              </p:cNvSpPr>
              <p:nvPr/>
            </p:nvSpPr>
            <p:spPr>
              <a:xfrm>
                <a:off x="492431" y="3875284"/>
                <a:ext cx="625466" cy="461796"/>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6.03.04 </a:t>
                </a:r>
                <a:br>
                  <a:rPr lang="en-US" sz="800" dirty="0">
                    <a:solidFill>
                      <a:schemeClr val="tx1"/>
                    </a:solidFill>
                    <a:latin typeface="Arial Narrow" panose="020B0604020202020204" pitchFamily="34" charset="0"/>
                    <a:cs typeface="Arial Narrow" panose="020B0604020202020204" pitchFamily="34" charset="0"/>
                  </a:rPr>
                </a:br>
                <a:r>
                  <a:rPr lang="en-US" sz="800" dirty="0">
                    <a:solidFill>
                      <a:schemeClr val="tx1"/>
                    </a:solidFill>
                    <a:latin typeface="Arial Narrow" panose="020B0604020202020204" pitchFamily="34" charset="0"/>
                    <a:cs typeface="Arial Narrow" panose="020B0604020202020204" pitchFamily="34" charset="0"/>
                  </a:rPr>
                  <a:t>EM Calorimetry</a:t>
                </a:r>
              </a:p>
            </p:txBody>
          </p:sp>
          <p:sp>
            <p:nvSpPr>
              <p:cNvPr id="13" name="Rectangle 12">
                <a:extLst>
                  <a:ext uri="{FF2B5EF4-FFF2-40B4-BE49-F238E27FC236}">
                    <a16:creationId xmlns:a16="http://schemas.microsoft.com/office/drawing/2014/main" id="{F3D3ECDF-9DB0-E52A-D631-5CB0510B0AAF}"/>
                  </a:ext>
                </a:extLst>
              </p:cNvPr>
              <p:cNvSpPr>
                <a:spLocks/>
              </p:cNvSpPr>
              <p:nvPr/>
            </p:nvSpPr>
            <p:spPr>
              <a:xfrm>
                <a:off x="492430" y="4436415"/>
                <a:ext cx="625466" cy="461796"/>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6.03.05 </a:t>
                </a:r>
              </a:p>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Hadronic </a:t>
                </a:r>
                <a:br>
                  <a:rPr lang="en-US" sz="800" dirty="0">
                    <a:solidFill>
                      <a:schemeClr val="tx1"/>
                    </a:solidFill>
                    <a:latin typeface="Arial Narrow" panose="020B0604020202020204" pitchFamily="34" charset="0"/>
                    <a:cs typeface="Arial Narrow" panose="020B0604020202020204" pitchFamily="34" charset="0"/>
                  </a:rPr>
                </a:br>
                <a:r>
                  <a:rPr lang="en-US" sz="800" dirty="0">
                    <a:solidFill>
                      <a:schemeClr val="tx1"/>
                    </a:solidFill>
                    <a:latin typeface="Arial Narrow" panose="020B0604020202020204" pitchFamily="34" charset="0"/>
                    <a:cs typeface="Arial Narrow" panose="020B0604020202020204" pitchFamily="34" charset="0"/>
                  </a:rPr>
                  <a:t>Calorimetry</a:t>
                </a:r>
              </a:p>
            </p:txBody>
          </p:sp>
          <p:sp>
            <p:nvSpPr>
              <p:cNvPr id="14" name="Rectangle 13">
                <a:extLst>
                  <a:ext uri="{FF2B5EF4-FFF2-40B4-BE49-F238E27FC236}">
                    <a16:creationId xmlns:a16="http://schemas.microsoft.com/office/drawing/2014/main" id="{C0A7B39B-3799-E23D-0EFF-1E367506C26E}"/>
                  </a:ext>
                </a:extLst>
              </p:cNvPr>
              <p:cNvSpPr>
                <a:spLocks/>
              </p:cNvSpPr>
              <p:nvPr/>
            </p:nvSpPr>
            <p:spPr>
              <a:xfrm>
                <a:off x="492430" y="4997329"/>
                <a:ext cx="625466" cy="461796"/>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6.03.06</a:t>
                </a:r>
                <a:br>
                  <a:rPr lang="en-US" sz="800" dirty="0">
                    <a:solidFill>
                      <a:schemeClr val="tx1"/>
                    </a:solidFill>
                    <a:latin typeface="Arial Narrow" panose="020B0604020202020204" pitchFamily="34" charset="0"/>
                    <a:cs typeface="Arial Narrow" panose="020B0604020202020204" pitchFamily="34" charset="0"/>
                  </a:rPr>
                </a:br>
                <a:r>
                  <a:rPr lang="en-US" sz="800" dirty="0">
                    <a:solidFill>
                      <a:schemeClr val="tx1"/>
                    </a:solidFill>
                    <a:latin typeface="Arial Narrow" panose="020B0604020202020204" pitchFamily="34" charset="0"/>
                    <a:cs typeface="Arial Narrow" panose="020B0604020202020204" pitchFamily="34" charset="0"/>
                  </a:rPr>
                  <a:t>Detector Magnet</a:t>
                </a:r>
              </a:p>
            </p:txBody>
          </p:sp>
          <p:sp>
            <p:nvSpPr>
              <p:cNvPr id="15" name="Rectangle 14">
                <a:extLst>
                  <a:ext uri="{FF2B5EF4-FFF2-40B4-BE49-F238E27FC236}">
                    <a16:creationId xmlns:a16="http://schemas.microsoft.com/office/drawing/2014/main" id="{E841D750-2B7B-F0D9-53AD-0F1E9DD37B93}"/>
                  </a:ext>
                </a:extLst>
              </p:cNvPr>
              <p:cNvSpPr>
                <a:spLocks/>
              </p:cNvSpPr>
              <p:nvPr/>
            </p:nvSpPr>
            <p:spPr>
              <a:xfrm>
                <a:off x="1227336" y="2191890"/>
                <a:ext cx="625466" cy="461796"/>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6.03.07</a:t>
                </a:r>
                <a:br>
                  <a:rPr lang="en-US" sz="800" dirty="0">
                    <a:solidFill>
                      <a:schemeClr val="tx1"/>
                    </a:solidFill>
                    <a:latin typeface="Arial Narrow" panose="020B0604020202020204" pitchFamily="34" charset="0"/>
                    <a:cs typeface="Arial Narrow" panose="020B0604020202020204" pitchFamily="34" charset="0"/>
                  </a:rPr>
                </a:br>
                <a:r>
                  <a:rPr lang="en-US" sz="800" dirty="0">
                    <a:solidFill>
                      <a:schemeClr val="tx1"/>
                    </a:solidFill>
                    <a:latin typeface="Arial Narrow" panose="020B0604020202020204" pitchFamily="34" charset="0"/>
                    <a:cs typeface="Arial Narrow" panose="020B0604020202020204" pitchFamily="34" charset="0"/>
                  </a:rPr>
                  <a:t>Electronics</a:t>
                </a:r>
              </a:p>
            </p:txBody>
          </p:sp>
          <p:sp>
            <p:nvSpPr>
              <p:cNvPr id="16" name="Rectangle 15">
                <a:extLst>
                  <a:ext uri="{FF2B5EF4-FFF2-40B4-BE49-F238E27FC236}">
                    <a16:creationId xmlns:a16="http://schemas.microsoft.com/office/drawing/2014/main" id="{01A98104-082E-512D-B73B-D2CA72FA6E48}"/>
                  </a:ext>
                </a:extLst>
              </p:cNvPr>
              <p:cNvSpPr>
                <a:spLocks/>
              </p:cNvSpPr>
              <p:nvPr/>
            </p:nvSpPr>
            <p:spPr>
              <a:xfrm>
                <a:off x="1227336" y="2753022"/>
                <a:ext cx="625466" cy="461796"/>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6.03.08</a:t>
                </a:r>
                <a:br>
                  <a:rPr lang="en-US" sz="800" dirty="0">
                    <a:solidFill>
                      <a:schemeClr val="tx1"/>
                    </a:solidFill>
                    <a:latin typeface="Arial Narrow" panose="020B0604020202020204" pitchFamily="34" charset="0"/>
                    <a:cs typeface="Arial Narrow" panose="020B0604020202020204" pitchFamily="34" charset="0"/>
                  </a:rPr>
                </a:br>
                <a:r>
                  <a:rPr lang="en-US" sz="800" dirty="0">
                    <a:solidFill>
                      <a:schemeClr val="tx1"/>
                    </a:solidFill>
                    <a:latin typeface="Arial Narrow" panose="020B0604020202020204" pitchFamily="34" charset="0"/>
                    <a:cs typeface="Arial Narrow" panose="020B0604020202020204" pitchFamily="34" charset="0"/>
                  </a:rPr>
                  <a:t>DAQ / Computing</a:t>
                </a:r>
              </a:p>
            </p:txBody>
          </p:sp>
          <p:sp>
            <p:nvSpPr>
              <p:cNvPr id="17" name="Rectangle 16">
                <a:extLst>
                  <a:ext uri="{FF2B5EF4-FFF2-40B4-BE49-F238E27FC236}">
                    <a16:creationId xmlns:a16="http://schemas.microsoft.com/office/drawing/2014/main" id="{23392B7A-3A5E-85FC-247F-234343652EE8}"/>
                  </a:ext>
                </a:extLst>
              </p:cNvPr>
              <p:cNvSpPr>
                <a:spLocks/>
              </p:cNvSpPr>
              <p:nvPr/>
            </p:nvSpPr>
            <p:spPr>
              <a:xfrm>
                <a:off x="1227336" y="3314152"/>
                <a:ext cx="625466" cy="461796"/>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6.03.09</a:t>
                </a:r>
              </a:p>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 Integration, </a:t>
                </a:r>
                <a:br>
                  <a:rPr lang="en-US" sz="800" dirty="0">
                    <a:solidFill>
                      <a:schemeClr val="tx1"/>
                    </a:solidFill>
                    <a:latin typeface="Arial Narrow" panose="020B0604020202020204" pitchFamily="34" charset="0"/>
                    <a:cs typeface="Arial Narrow" panose="020B0604020202020204" pitchFamily="34" charset="0"/>
                  </a:rPr>
                </a:br>
                <a:r>
                  <a:rPr lang="en-US" sz="800" dirty="0">
                    <a:solidFill>
                      <a:schemeClr val="tx1"/>
                    </a:solidFill>
                    <a:latin typeface="Arial Narrow" panose="020B0604020202020204" pitchFamily="34" charset="0"/>
                    <a:cs typeface="Arial Narrow" panose="020B0604020202020204" pitchFamily="34" charset="0"/>
                  </a:rPr>
                  <a:t>Installation,</a:t>
                </a:r>
                <a:br>
                  <a:rPr lang="en-US" sz="800" dirty="0">
                    <a:solidFill>
                      <a:schemeClr val="tx1"/>
                    </a:solidFill>
                    <a:latin typeface="Arial Narrow" panose="020B0604020202020204" pitchFamily="34" charset="0"/>
                    <a:cs typeface="Arial Narrow" panose="020B0604020202020204" pitchFamily="34" charset="0"/>
                  </a:rPr>
                </a:br>
                <a:r>
                  <a:rPr lang="en-US" sz="800" dirty="0">
                    <a:solidFill>
                      <a:schemeClr val="tx1"/>
                    </a:solidFill>
                    <a:latin typeface="Arial Narrow" panose="020B0604020202020204" pitchFamily="34" charset="0"/>
                    <a:cs typeface="Arial Narrow" panose="020B0604020202020204" pitchFamily="34" charset="0"/>
                  </a:rPr>
                  <a:t>Infrastructure</a:t>
                </a:r>
              </a:p>
            </p:txBody>
          </p:sp>
          <p:sp>
            <p:nvSpPr>
              <p:cNvPr id="18" name="Rectangle 17">
                <a:extLst>
                  <a:ext uri="{FF2B5EF4-FFF2-40B4-BE49-F238E27FC236}">
                    <a16:creationId xmlns:a16="http://schemas.microsoft.com/office/drawing/2014/main" id="{8DE629D6-6B09-7F35-70C5-67C47E5F67C8}"/>
                  </a:ext>
                </a:extLst>
              </p:cNvPr>
              <p:cNvSpPr>
                <a:spLocks/>
              </p:cNvSpPr>
              <p:nvPr/>
            </p:nvSpPr>
            <p:spPr>
              <a:xfrm>
                <a:off x="1227336" y="3875284"/>
                <a:ext cx="625466" cy="461796"/>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6.03.10</a:t>
                </a:r>
              </a:p>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 IR Integration, </a:t>
                </a:r>
              </a:p>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Anc. Detectors</a:t>
                </a:r>
              </a:p>
            </p:txBody>
          </p:sp>
          <p:sp>
            <p:nvSpPr>
              <p:cNvPr id="19" name="Rectangle 18">
                <a:extLst>
                  <a:ext uri="{FF2B5EF4-FFF2-40B4-BE49-F238E27FC236}">
                    <a16:creationId xmlns:a16="http://schemas.microsoft.com/office/drawing/2014/main" id="{4D354D09-6E13-D715-930B-4A8FAA0424B9}"/>
                  </a:ext>
                </a:extLst>
              </p:cNvPr>
              <p:cNvSpPr>
                <a:spLocks/>
              </p:cNvSpPr>
              <p:nvPr/>
            </p:nvSpPr>
            <p:spPr>
              <a:xfrm>
                <a:off x="1227336" y="4436415"/>
                <a:ext cx="625466" cy="461796"/>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6.03.11 </a:t>
                </a:r>
              </a:p>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Detector Non-Beam Commissioning</a:t>
                </a:r>
              </a:p>
            </p:txBody>
          </p:sp>
          <p:sp>
            <p:nvSpPr>
              <p:cNvPr id="20" name="Rectangle 19">
                <a:extLst>
                  <a:ext uri="{FF2B5EF4-FFF2-40B4-BE49-F238E27FC236}">
                    <a16:creationId xmlns:a16="http://schemas.microsoft.com/office/drawing/2014/main" id="{0D0A3FF1-EA2B-2F74-5972-9D8DB47EC2FC}"/>
                  </a:ext>
                </a:extLst>
              </p:cNvPr>
              <p:cNvSpPr>
                <a:spLocks/>
              </p:cNvSpPr>
              <p:nvPr/>
            </p:nvSpPr>
            <p:spPr>
              <a:xfrm>
                <a:off x="1227336" y="4997547"/>
                <a:ext cx="625466" cy="461796"/>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6.03.12</a:t>
                </a:r>
              </a:p>
              <a:p>
                <a:pPr algn="ctr">
                  <a:lnSpc>
                    <a:spcPct val="90000"/>
                  </a:lnSpc>
                </a:pPr>
                <a:r>
                  <a:rPr lang="en-US" sz="800" dirty="0">
                    <a:solidFill>
                      <a:schemeClr val="tx1"/>
                    </a:solidFill>
                    <a:latin typeface="Arial Narrow" panose="020B0604020202020204" pitchFamily="34" charset="0"/>
                    <a:cs typeface="Arial Narrow" panose="020B0604020202020204" pitchFamily="34" charset="0"/>
                  </a:rPr>
                  <a:t> Polarimetry, Luminosity</a:t>
                </a:r>
              </a:p>
            </p:txBody>
          </p:sp>
        </p:grpSp>
      </p:grpSp>
      <p:graphicFrame>
        <p:nvGraphicFramePr>
          <p:cNvPr id="22" name="Table 21">
            <a:extLst>
              <a:ext uri="{FF2B5EF4-FFF2-40B4-BE49-F238E27FC236}">
                <a16:creationId xmlns:a16="http://schemas.microsoft.com/office/drawing/2014/main" id="{B78680E2-ABEA-F00A-F56A-F4A93B9BAA04}"/>
              </a:ext>
            </a:extLst>
          </p:cNvPr>
          <p:cNvGraphicFramePr>
            <a:graphicFrameLocks noGrp="1"/>
          </p:cNvGraphicFramePr>
          <p:nvPr>
            <p:extLst>
              <p:ext uri="{D42A27DB-BD31-4B8C-83A1-F6EECF244321}">
                <p14:modId xmlns:p14="http://schemas.microsoft.com/office/powerpoint/2010/main" val="598355054"/>
              </p:ext>
            </p:extLst>
          </p:nvPr>
        </p:nvGraphicFramePr>
        <p:xfrm>
          <a:off x="2440689" y="934781"/>
          <a:ext cx="9520507" cy="1578610"/>
        </p:xfrm>
        <a:graphic>
          <a:graphicData uri="http://schemas.openxmlformats.org/drawingml/2006/table">
            <a:tbl>
              <a:tblPr firstRow="1" bandRow="1">
                <a:tableStyleId>{5C22544A-7EE6-4342-B048-85BDC9FD1C3A}</a:tableStyleId>
              </a:tblPr>
              <a:tblGrid>
                <a:gridCol w="1588553">
                  <a:extLst>
                    <a:ext uri="{9D8B030D-6E8A-4147-A177-3AD203B41FA5}">
                      <a16:colId xmlns:a16="http://schemas.microsoft.com/office/drawing/2014/main" val="879949723"/>
                    </a:ext>
                  </a:extLst>
                </a:gridCol>
                <a:gridCol w="4706407">
                  <a:extLst>
                    <a:ext uri="{9D8B030D-6E8A-4147-A177-3AD203B41FA5}">
                      <a16:colId xmlns:a16="http://schemas.microsoft.com/office/drawing/2014/main" val="901012770"/>
                    </a:ext>
                  </a:extLst>
                </a:gridCol>
                <a:gridCol w="3225547">
                  <a:extLst>
                    <a:ext uri="{9D8B030D-6E8A-4147-A177-3AD203B41FA5}">
                      <a16:colId xmlns:a16="http://schemas.microsoft.com/office/drawing/2014/main" val="1532487358"/>
                    </a:ext>
                  </a:extLst>
                </a:gridCol>
              </a:tblGrid>
              <a:tr h="370840">
                <a:tc>
                  <a:txBody>
                    <a:bodyPr/>
                    <a:lstStyle/>
                    <a:p>
                      <a:r>
                        <a:rPr lang="en-US" sz="1200" b="1" dirty="0"/>
                        <a:t>WBS 6.03.08</a:t>
                      </a:r>
                    </a:p>
                  </a:txBody>
                  <a:tcPr anchor="ctr">
                    <a:solidFill>
                      <a:schemeClr val="bg2"/>
                    </a:solidFill>
                  </a:tcPr>
                </a:tc>
                <a:tc>
                  <a:txBody>
                    <a:bodyPr/>
                    <a:lstStyle/>
                    <a:p>
                      <a:r>
                        <a:rPr lang="en-US" sz="1200" b="1"/>
                        <a:t>DAQ/Computing</a:t>
                      </a:r>
                    </a:p>
                  </a:txBody>
                  <a:tcPr anchor="ctr">
                    <a:solidFill>
                      <a:schemeClr val="bg2"/>
                    </a:solidFill>
                  </a:tcPr>
                </a:tc>
                <a:tc>
                  <a:txBody>
                    <a:bodyPr/>
                    <a:lstStyle/>
                    <a:p>
                      <a:pPr marL="0" indent="0">
                        <a:buNone/>
                      </a:pPr>
                      <a:r>
                        <a:rPr lang="en-US" sz="1200" b="1"/>
                        <a:t>D. Abbott/J. Landgraf</a:t>
                      </a:r>
                    </a:p>
                  </a:txBody>
                  <a:tcPr anchor="ctr">
                    <a:solidFill>
                      <a:schemeClr val="bg2"/>
                    </a:solidFill>
                  </a:tcPr>
                </a:tc>
                <a:extLst>
                  <a:ext uri="{0D108BD9-81ED-4DB2-BD59-A6C34878D82A}">
                    <a16:rowId xmlns:a16="http://schemas.microsoft.com/office/drawing/2014/main" val="285573171"/>
                  </a:ext>
                </a:extLst>
              </a:tr>
              <a:tr h="370840">
                <a:tc gridSpan="3">
                  <a:txBody>
                    <a:bodyPr/>
                    <a:lstStyle/>
                    <a:p>
                      <a:pPr algn="l" fontAlgn="ctr"/>
                      <a:r>
                        <a:rPr lang="en-US" sz="1200" b="1" i="0" u="none" strike="noStrike" dirty="0">
                          <a:solidFill>
                            <a:srgbClr val="000000"/>
                          </a:solidFill>
                          <a:effectLst/>
                          <a:latin typeface="+mn-lt"/>
                        </a:rPr>
                        <a:t>Scope Definition:</a:t>
                      </a:r>
                    </a:p>
                    <a:p>
                      <a:pPr algn="l" fontAlgn="ctr"/>
                      <a:r>
                        <a:rPr lang="en-US" sz="1200" b="0" i="0" u="none" strike="noStrike" dirty="0">
                          <a:solidFill>
                            <a:srgbClr val="000000"/>
                          </a:solidFill>
                          <a:effectLst/>
                          <a:latin typeface="+mn-lt"/>
                        </a:rPr>
                        <a:t>This WBS covers the effort for the data-acquisition (DAQ) and computing necessary to collect all data from the front-end detector electronics as well as from relevant slow control and accelerator systems. The DAQ will support a streaming (triggerless) readout model, collecting all the data from the different subdetectors and suppress detector pedestals and noise. </a:t>
                      </a:r>
                    </a:p>
                  </a:txBody>
                  <a:tcPr marL="9525" marR="9525" marT="9525" anchor="ctr">
                    <a:solidFill>
                      <a:schemeClr val="tx2">
                        <a:lumMod val="20000"/>
                        <a:lumOff val="80000"/>
                      </a:schemeClr>
                    </a:solidFill>
                  </a:tcPr>
                </a:tc>
                <a:tc hMerge="1">
                  <a:txBody>
                    <a:bodyPr/>
                    <a:lstStyle/>
                    <a:p>
                      <a:pPr algn="l" fontAlgn="ctr"/>
                      <a:endParaRPr lang="en-US" sz="1200" b="0" i="0" u="none" strike="noStrike">
                        <a:solidFill>
                          <a:srgbClr val="000000"/>
                        </a:solidFill>
                        <a:effectLst/>
                        <a:latin typeface="Times New Roman" panose="02020603050405020304" pitchFamily="18" charset="0"/>
                      </a:endParaRPr>
                    </a:p>
                  </a:txBody>
                  <a:tcPr marL="9525" marR="9525" marT="9525" anchor="ctr"/>
                </a:tc>
                <a:tc hMerge="1">
                  <a:txBody>
                    <a:bodyPr/>
                    <a:lstStyle/>
                    <a:p>
                      <a:pPr algn="l" fontAlgn="ctr"/>
                      <a:endParaRPr lang="en-US" sz="1200" b="0" i="0" u="none" strike="noStrike">
                        <a:solidFill>
                          <a:srgbClr val="000000"/>
                        </a:solidFill>
                        <a:effectLst/>
                        <a:latin typeface="Times New Roman" panose="02020603050405020304" pitchFamily="18" charset="0"/>
                      </a:endParaRPr>
                    </a:p>
                  </a:txBody>
                  <a:tcPr marL="9525" marR="9525" marT="9525" anchor="ctr"/>
                </a:tc>
                <a:extLst>
                  <a:ext uri="{0D108BD9-81ED-4DB2-BD59-A6C34878D82A}">
                    <a16:rowId xmlns:a16="http://schemas.microsoft.com/office/drawing/2014/main" val="1669735572"/>
                  </a:ext>
                </a:extLst>
              </a:tr>
              <a:tr h="370840">
                <a:tc gridSpan="3">
                  <a:txBody>
                    <a:bodyPr/>
                    <a:lstStyle/>
                    <a:p>
                      <a:pPr algn="l" fontAlgn="ctr"/>
                      <a:r>
                        <a:rPr lang="en-US" sz="1200" b="1" i="0" u="none" strike="noStrike" dirty="0">
                          <a:solidFill>
                            <a:srgbClr val="000000"/>
                          </a:solidFill>
                          <a:effectLst/>
                          <a:latin typeface="+mn-lt"/>
                        </a:rPr>
                        <a:t>Deliverables:</a:t>
                      </a:r>
                    </a:p>
                    <a:p>
                      <a:pPr algn="l" fontAlgn="ctr"/>
                      <a:r>
                        <a:rPr lang="en-US" sz="1200" b="0" i="0" u="none" strike="noStrike" dirty="0">
                          <a:solidFill>
                            <a:srgbClr val="000000"/>
                          </a:solidFill>
                          <a:effectLst/>
                          <a:latin typeface="+mn-lt"/>
                        </a:rPr>
                        <a:t>A DAQ-system compatible with a streaming readout approach of the EIC detector.</a:t>
                      </a:r>
                    </a:p>
                  </a:txBody>
                  <a:tcPr marL="9525" marR="9525" marT="9525" anchor="ctr">
                    <a:solidFill>
                      <a:schemeClr val="tx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44639242"/>
                  </a:ext>
                </a:extLst>
              </a:tr>
            </a:tbl>
          </a:graphicData>
        </a:graphic>
      </p:graphicFrame>
      <p:graphicFrame>
        <p:nvGraphicFramePr>
          <p:cNvPr id="23" name="Table 22">
            <a:extLst>
              <a:ext uri="{FF2B5EF4-FFF2-40B4-BE49-F238E27FC236}">
                <a16:creationId xmlns:a16="http://schemas.microsoft.com/office/drawing/2014/main" id="{4D1025D1-EC4C-F8F3-3649-5A6E76D15DC6}"/>
              </a:ext>
            </a:extLst>
          </p:cNvPr>
          <p:cNvGraphicFramePr>
            <a:graphicFrameLocks noGrp="1"/>
          </p:cNvGraphicFramePr>
          <p:nvPr>
            <p:extLst>
              <p:ext uri="{D42A27DB-BD31-4B8C-83A1-F6EECF244321}">
                <p14:modId xmlns:p14="http://schemas.microsoft.com/office/powerpoint/2010/main" val="2727984442"/>
              </p:ext>
            </p:extLst>
          </p:nvPr>
        </p:nvGraphicFramePr>
        <p:xfrm>
          <a:off x="2440692" y="2611214"/>
          <a:ext cx="9520505" cy="1761490"/>
        </p:xfrm>
        <a:graphic>
          <a:graphicData uri="http://schemas.openxmlformats.org/drawingml/2006/table">
            <a:tbl>
              <a:tblPr firstRow="1" bandRow="1">
                <a:tableStyleId>{5C22544A-7EE6-4342-B048-85BDC9FD1C3A}</a:tableStyleId>
              </a:tblPr>
              <a:tblGrid>
                <a:gridCol w="1588553">
                  <a:extLst>
                    <a:ext uri="{9D8B030D-6E8A-4147-A177-3AD203B41FA5}">
                      <a16:colId xmlns:a16="http://schemas.microsoft.com/office/drawing/2014/main" val="879949723"/>
                    </a:ext>
                  </a:extLst>
                </a:gridCol>
                <a:gridCol w="4706406">
                  <a:extLst>
                    <a:ext uri="{9D8B030D-6E8A-4147-A177-3AD203B41FA5}">
                      <a16:colId xmlns:a16="http://schemas.microsoft.com/office/drawing/2014/main" val="901012770"/>
                    </a:ext>
                  </a:extLst>
                </a:gridCol>
                <a:gridCol w="3225546">
                  <a:extLst>
                    <a:ext uri="{9D8B030D-6E8A-4147-A177-3AD203B41FA5}">
                      <a16:colId xmlns:a16="http://schemas.microsoft.com/office/drawing/2014/main" val="1532487358"/>
                    </a:ext>
                  </a:extLst>
                </a:gridCol>
              </a:tblGrid>
              <a:tr h="370840">
                <a:tc>
                  <a:txBody>
                    <a:bodyPr/>
                    <a:lstStyle/>
                    <a:p>
                      <a:r>
                        <a:rPr lang="en-US" sz="1200" b="1" dirty="0"/>
                        <a:t>WBS 6.03.08.01</a:t>
                      </a:r>
                    </a:p>
                  </a:txBody>
                  <a:tcPr anchor="ctr">
                    <a:solidFill>
                      <a:schemeClr val="bg2"/>
                    </a:solidFill>
                  </a:tcPr>
                </a:tc>
                <a:tc>
                  <a:txBody>
                    <a:bodyPr/>
                    <a:lstStyle/>
                    <a:p>
                      <a:r>
                        <a:rPr lang="en-US" sz="1200" b="1"/>
                        <a:t>Data Acquisition</a:t>
                      </a:r>
                    </a:p>
                  </a:txBody>
                  <a:tcPr anchor="ctr">
                    <a:solidFill>
                      <a:schemeClr val="bg2"/>
                    </a:solidFill>
                  </a:tcPr>
                </a:tc>
                <a:tc>
                  <a:txBody>
                    <a:bodyPr/>
                    <a:lstStyle/>
                    <a:p>
                      <a:pPr marL="0" indent="0">
                        <a:buNone/>
                      </a:pPr>
                      <a:r>
                        <a:rPr lang="en-US" sz="1200" b="1"/>
                        <a:t>D. Abbott</a:t>
                      </a:r>
                    </a:p>
                  </a:txBody>
                  <a:tcPr anchor="ctr">
                    <a:solidFill>
                      <a:schemeClr val="bg2"/>
                    </a:solidFill>
                  </a:tcPr>
                </a:tc>
                <a:extLst>
                  <a:ext uri="{0D108BD9-81ED-4DB2-BD59-A6C34878D82A}">
                    <a16:rowId xmlns:a16="http://schemas.microsoft.com/office/drawing/2014/main" val="285573171"/>
                  </a:ext>
                </a:extLst>
              </a:tr>
              <a:tr h="370840">
                <a:tc gridSpan="3">
                  <a:txBody>
                    <a:bodyPr/>
                    <a:lstStyle/>
                    <a:p>
                      <a:pPr algn="l" fontAlgn="ctr"/>
                      <a:r>
                        <a:rPr lang="en-US" sz="1200" b="1" i="0" u="none" strike="noStrike" dirty="0">
                          <a:solidFill>
                            <a:srgbClr val="000000"/>
                          </a:solidFill>
                          <a:effectLst/>
                          <a:latin typeface="+mn-lt"/>
                        </a:rPr>
                        <a:t>Scope Definition:</a:t>
                      </a:r>
                    </a:p>
                    <a:p>
                      <a:pPr algn="l" fontAlgn="ctr"/>
                      <a:r>
                        <a:rPr lang="en-US" sz="1200" b="0" i="0" u="none" strike="noStrike" dirty="0">
                          <a:solidFill>
                            <a:srgbClr val="000000"/>
                          </a:solidFill>
                          <a:effectLst/>
                          <a:latin typeface="+mn-lt"/>
                        </a:rPr>
                        <a:t>This WBS specifically covers the efforts associated with the primary DAQ related infrastructure and requirements including the development of the global timing and synchronization system and the front-end link aggregation hardware (FPGA Based).  It also addresses the online computing requirements associated with zero suppression, background and noise filtering as well as event identification.</a:t>
                      </a:r>
                    </a:p>
                  </a:txBody>
                  <a:tcPr marL="9525" marR="9525" marT="9525" anchor="ctr">
                    <a:solidFill>
                      <a:schemeClr val="tx2">
                        <a:lumMod val="20000"/>
                        <a:lumOff val="80000"/>
                      </a:schemeClr>
                    </a:solidFill>
                  </a:tcPr>
                </a:tc>
                <a:tc hMerge="1">
                  <a:txBody>
                    <a:bodyPr/>
                    <a:lstStyle/>
                    <a:p>
                      <a:pPr algn="l" fontAlgn="ctr"/>
                      <a:endParaRPr lang="en-US" sz="1200" b="0" i="0" u="none" strike="noStrike">
                        <a:solidFill>
                          <a:srgbClr val="000000"/>
                        </a:solidFill>
                        <a:effectLst/>
                        <a:latin typeface="Times New Roman" panose="02020603050405020304" pitchFamily="18" charset="0"/>
                      </a:endParaRPr>
                    </a:p>
                  </a:txBody>
                  <a:tcPr marL="9525" marR="9525" marT="9525" anchor="ctr"/>
                </a:tc>
                <a:tc hMerge="1">
                  <a:txBody>
                    <a:bodyPr/>
                    <a:lstStyle/>
                    <a:p>
                      <a:pPr algn="l" fontAlgn="ctr"/>
                      <a:endParaRPr lang="en-US" sz="1200" b="0" i="0" u="none" strike="noStrike">
                        <a:solidFill>
                          <a:srgbClr val="000000"/>
                        </a:solidFill>
                        <a:effectLst/>
                        <a:latin typeface="Times New Roman" panose="02020603050405020304" pitchFamily="18" charset="0"/>
                      </a:endParaRPr>
                    </a:p>
                  </a:txBody>
                  <a:tcPr marL="9525" marR="9525" marT="9525" anchor="ctr"/>
                </a:tc>
                <a:extLst>
                  <a:ext uri="{0D108BD9-81ED-4DB2-BD59-A6C34878D82A}">
                    <a16:rowId xmlns:a16="http://schemas.microsoft.com/office/drawing/2014/main" val="1669735572"/>
                  </a:ext>
                </a:extLst>
              </a:tr>
              <a:tr h="370840">
                <a:tc gridSpan="3">
                  <a:txBody>
                    <a:bodyPr/>
                    <a:lstStyle/>
                    <a:p>
                      <a:pPr algn="l" fontAlgn="ctr"/>
                      <a:r>
                        <a:rPr lang="en-US" sz="1200" b="1" i="0" u="none" strike="noStrike" dirty="0">
                          <a:solidFill>
                            <a:srgbClr val="000000"/>
                          </a:solidFill>
                          <a:effectLst/>
                          <a:latin typeface="+mn-lt"/>
                        </a:rPr>
                        <a:t>Deliverables:</a:t>
                      </a:r>
                    </a:p>
                    <a:p>
                      <a:pPr algn="l" fontAlgn="ctr"/>
                      <a:r>
                        <a:rPr lang="en-US" sz="1200" b="0" i="0" u="none" strike="noStrike" dirty="0">
                          <a:solidFill>
                            <a:srgbClr val="000000"/>
                          </a:solidFill>
                          <a:effectLst/>
                          <a:latin typeface="+mn-lt"/>
                        </a:rPr>
                        <a:t>Custom hardware and firmware, COTS computing and networking as well as software necessary for readout, beam and detector Q/A and intermediate data storage</a:t>
                      </a:r>
                    </a:p>
                  </a:txBody>
                  <a:tcPr marL="9525" marR="9525" marT="9525" anchor="ctr">
                    <a:solidFill>
                      <a:schemeClr val="tx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44639242"/>
                  </a:ext>
                </a:extLst>
              </a:tr>
            </a:tbl>
          </a:graphicData>
        </a:graphic>
      </p:graphicFrame>
      <p:graphicFrame>
        <p:nvGraphicFramePr>
          <p:cNvPr id="24" name="Table 23">
            <a:extLst>
              <a:ext uri="{FF2B5EF4-FFF2-40B4-BE49-F238E27FC236}">
                <a16:creationId xmlns:a16="http://schemas.microsoft.com/office/drawing/2014/main" id="{815C6AE8-828E-B9A7-57C4-CF3F30FE8BD5}"/>
              </a:ext>
            </a:extLst>
          </p:cNvPr>
          <p:cNvGraphicFramePr>
            <a:graphicFrameLocks noGrp="1"/>
          </p:cNvGraphicFramePr>
          <p:nvPr>
            <p:extLst>
              <p:ext uri="{D42A27DB-BD31-4B8C-83A1-F6EECF244321}">
                <p14:modId xmlns:p14="http://schemas.microsoft.com/office/powerpoint/2010/main" val="521866054"/>
              </p:ext>
            </p:extLst>
          </p:nvPr>
        </p:nvGraphicFramePr>
        <p:xfrm>
          <a:off x="2440691" y="4448604"/>
          <a:ext cx="9520507" cy="1578610"/>
        </p:xfrm>
        <a:graphic>
          <a:graphicData uri="http://schemas.openxmlformats.org/drawingml/2006/table">
            <a:tbl>
              <a:tblPr firstRow="1" bandRow="1">
                <a:tableStyleId>{5C22544A-7EE6-4342-B048-85BDC9FD1C3A}</a:tableStyleId>
              </a:tblPr>
              <a:tblGrid>
                <a:gridCol w="1588553">
                  <a:extLst>
                    <a:ext uri="{9D8B030D-6E8A-4147-A177-3AD203B41FA5}">
                      <a16:colId xmlns:a16="http://schemas.microsoft.com/office/drawing/2014/main" val="879949723"/>
                    </a:ext>
                  </a:extLst>
                </a:gridCol>
                <a:gridCol w="4706407">
                  <a:extLst>
                    <a:ext uri="{9D8B030D-6E8A-4147-A177-3AD203B41FA5}">
                      <a16:colId xmlns:a16="http://schemas.microsoft.com/office/drawing/2014/main" val="901012770"/>
                    </a:ext>
                  </a:extLst>
                </a:gridCol>
                <a:gridCol w="3225547">
                  <a:extLst>
                    <a:ext uri="{9D8B030D-6E8A-4147-A177-3AD203B41FA5}">
                      <a16:colId xmlns:a16="http://schemas.microsoft.com/office/drawing/2014/main" val="1532487358"/>
                    </a:ext>
                  </a:extLst>
                </a:gridCol>
              </a:tblGrid>
              <a:tr h="370840">
                <a:tc>
                  <a:txBody>
                    <a:bodyPr/>
                    <a:lstStyle/>
                    <a:p>
                      <a:r>
                        <a:rPr lang="en-US" sz="1200" b="1" dirty="0"/>
                        <a:t>WBS 6.03.08.02</a:t>
                      </a:r>
                    </a:p>
                  </a:txBody>
                  <a:tcPr anchor="ctr">
                    <a:solidFill>
                      <a:schemeClr val="bg2"/>
                    </a:solidFill>
                  </a:tcPr>
                </a:tc>
                <a:tc>
                  <a:txBody>
                    <a:bodyPr/>
                    <a:lstStyle/>
                    <a:p>
                      <a:r>
                        <a:rPr lang="en-US" sz="1200" b="1"/>
                        <a:t>Slow Controls Integration</a:t>
                      </a:r>
                    </a:p>
                  </a:txBody>
                  <a:tcPr anchor="ctr">
                    <a:solidFill>
                      <a:schemeClr val="bg2"/>
                    </a:solidFill>
                  </a:tcPr>
                </a:tc>
                <a:tc>
                  <a:txBody>
                    <a:bodyPr/>
                    <a:lstStyle/>
                    <a:p>
                      <a:pPr marL="0" indent="0">
                        <a:buNone/>
                      </a:pPr>
                      <a:r>
                        <a:rPr lang="en-US" sz="1200" b="1"/>
                        <a:t>D. Abbott</a:t>
                      </a:r>
                    </a:p>
                  </a:txBody>
                  <a:tcPr anchor="ctr">
                    <a:solidFill>
                      <a:schemeClr val="bg2"/>
                    </a:solidFill>
                  </a:tcPr>
                </a:tc>
                <a:extLst>
                  <a:ext uri="{0D108BD9-81ED-4DB2-BD59-A6C34878D82A}">
                    <a16:rowId xmlns:a16="http://schemas.microsoft.com/office/drawing/2014/main" val="285573171"/>
                  </a:ext>
                </a:extLst>
              </a:tr>
              <a:tr h="370840">
                <a:tc gridSpan="3">
                  <a:txBody>
                    <a:bodyPr/>
                    <a:lstStyle/>
                    <a:p>
                      <a:pPr algn="l" fontAlgn="ctr"/>
                      <a:r>
                        <a:rPr lang="en-US" sz="1200" b="1" i="0" u="none" strike="noStrike" dirty="0">
                          <a:solidFill>
                            <a:srgbClr val="000000"/>
                          </a:solidFill>
                          <a:effectLst/>
                          <a:latin typeface="+mn-lt"/>
                        </a:rPr>
                        <a:t>Scope Definition:</a:t>
                      </a:r>
                    </a:p>
                    <a:p>
                      <a:pPr algn="l" fontAlgn="ctr"/>
                      <a:r>
                        <a:rPr lang="en-US" sz="1200" b="0" i="0" u="none" strike="noStrike" dirty="0">
                          <a:solidFill>
                            <a:srgbClr val="000000"/>
                          </a:solidFill>
                          <a:effectLst/>
                          <a:latin typeface="+mn-lt"/>
                        </a:rPr>
                        <a:t>This WBS addresses efforts necessary for the integration of all detector-related slow controls information.  This includes the general network infrastructure in both the experimental hall and the counting house, computing and database resources and manpower to coordinate subdetector slow control software applications and DAQ integration.</a:t>
                      </a:r>
                    </a:p>
                  </a:txBody>
                  <a:tcPr marL="9525" marR="9525" marT="9525" anchor="ctr">
                    <a:solidFill>
                      <a:schemeClr val="tx2">
                        <a:lumMod val="20000"/>
                        <a:lumOff val="80000"/>
                      </a:schemeClr>
                    </a:solidFill>
                  </a:tcPr>
                </a:tc>
                <a:tc hMerge="1">
                  <a:txBody>
                    <a:bodyPr/>
                    <a:lstStyle/>
                    <a:p>
                      <a:pPr algn="l" fontAlgn="ctr"/>
                      <a:endParaRPr lang="en-US" sz="1200" b="0" i="0" u="none" strike="noStrike">
                        <a:solidFill>
                          <a:srgbClr val="000000"/>
                        </a:solidFill>
                        <a:effectLst/>
                        <a:latin typeface="Times New Roman" panose="02020603050405020304" pitchFamily="18" charset="0"/>
                      </a:endParaRPr>
                    </a:p>
                  </a:txBody>
                  <a:tcPr marL="9525" marR="9525" marT="9525" anchor="ctr"/>
                </a:tc>
                <a:tc hMerge="1">
                  <a:txBody>
                    <a:bodyPr/>
                    <a:lstStyle/>
                    <a:p>
                      <a:pPr algn="l" fontAlgn="ctr"/>
                      <a:endParaRPr lang="en-US" sz="1200" b="0" i="0" u="none" strike="noStrike">
                        <a:solidFill>
                          <a:srgbClr val="000000"/>
                        </a:solidFill>
                        <a:effectLst/>
                        <a:latin typeface="Times New Roman" panose="02020603050405020304" pitchFamily="18" charset="0"/>
                      </a:endParaRPr>
                    </a:p>
                  </a:txBody>
                  <a:tcPr marL="9525" marR="9525" marT="9525" anchor="ctr"/>
                </a:tc>
                <a:extLst>
                  <a:ext uri="{0D108BD9-81ED-4DB2-BD59-A6C34878D82A}">
                    <a16:rowId xmlns:a16="http://schemas.microsoft.com/office/drawing/2014/main" val="1669735572"/>
                  </a:ext>
                </a:extLst>
              </a:tr>
              <a:tr h="370840">
                <a:tc gridSpan="3">
                  <a:txBody>
                    <a:bodyPr/>
                    <a:lstStyle/>
                    <a:p>
                      <a:pPr algn="l" fontAlgn="ctr"/>
                      <a:r>
                        <a:rPr lang="en-US" sz="1200" b="1" i="0" u="none" strike="noStrike" dirty="0">
                          <a:solidFill>
                            <a:srgbClr val="000000"/>
                          </a:solidFill>
                          <a:effectLst/>
                          <a:latin typeface="+mn-lt"/>
                        </a:rPr>
                        <a:t>Deliverables:</a:t>
                      </a:r>
                    </a:p>
                    <a:p>
                      <a:pPr algn="l" fontAlgn="ctr"/>
                      <a:r>
                        <a:rPr lang="en-US" sz="1200" b="0" i="0" u="none" strike="noStrike" dirty="0">
                          <a:solidFill>
                            <a:srgbClr val="000000"/>
                          </a:solidFill>
                          <a:effectLst/>
                          <a:latin typeface="+mn-lt"/>
                        </a:rPr>
                        <a:t>A controls system and network infrastructure for the DAQ and all the subdetectors</a:t>
                      </a:r>
                    </a:p>
                  </a:txBody>
                  <a:tcPr marL="9525" marR="9525" marT="9525" anchor="ctr">
                    <a:solidFill>
                      <a:schemeClr val="tx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44639242"/>
                  </a:ext>
                </a:extLst>
              </a:tr>
            </a:tbl>
          </a:graphicData>
        </a:graphic>
      </p:graphicFrame>
    </p:spTree>
    <p:extLst>
      <p:ext uri="{BB962C8B-B14F-4D97-AF65-F5344CB8AC3E}">
        <p14:creationId xmlns:p14="http://schemas.microsoft.com/office/powerpoint/2010/main" val="2763210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6681-3ACA-2998-5078-DFA557BB1973}"/>
              </a:ext>
            </a:extLst>
          </p:cNvPr>
          <p:cNvSpPr>
            <a:spLocks noGrp="1"/>
          </p:cNvSpPr>
          <p:nvPr>
            <p:ph type="title"/>
          </p:nvPr>
        </p:nvSpPr>
        <p:spPr/>
        <p:txBody>
          <a:bodyPr/>
          <a:lstStyle/>
          <a:p>
            <a:r>
              <a:rPr lang="en-US"/>
              <a:t>Fiber Protocol / DAQ operation</a:t>
            </a:r>
          </a:p>
        </p:txBody>
      </p:sp>
      <p:pic>
        <p:nvPicPr>
          <p:cNvPr id="4" name="Picture 3" descr="A diagram of a computer network&#10;&#10;Description automatically generated">
            <a:extLst>
              <a:ext uri="{FF2B5EF4-FFF2-40B4-BE49-F238E27FC236}">
                <a16:creationId xmlns:a16="http://schemas.microsoft.com/office/drawing/2014/main" id="{4C099247-6783-E3AC-70A4-E12CE642BFCC}"/>
              </a:ext>
            </a:extLst>
          </p:cNvPr>
          <p:cNvPicPr>
            <a:picLocks noChangeAspect="1"/>
          </p:cNvPicPr>
          <p:nvPr/>
        </p:nvPicPr>
        <p:blipFill>
          <a:blip r:embed="rId2"/>
          <a:stretch>
            <a:fillRect/>
          </a:stretch>
        </p:blipFill>
        <p:spPr>
          <a:xfrm>
            <a:off x="4464843" y="857816"/>
            <a:ext cx="7496354" cy="3252366"/>
          </a:xfrm>
          <a:prstGeom prst="rect">
            <a:avLst/>
          </a:prstGeom>
          <a:ln>
            <a:solidFill>
              <a:schemeClr val="tx1"/>
            </a:solidFill>
          </a:ln>
        </p:spPr>
      </p:pic>
      <p:sp>
        <p:nvSpPr>
          <p:cNvPr id="5" name="TextBox 4">
            <a:extLst>
              <a:ext uri="{FF2B5EF4-FFF2-40B4-BE49-F238E27FC236}">
                <a16:creationId xmlns:a16="http://schemas.microsoft.com/office/drawing/2014/main" id="{2F57C9A2-BF95-EE21-CD8B-516560ABB4F2}"/>
              </a:ext>
            </a:extLst>
          </p:cNvPr>
          <p:cNvSpPr txBox="1"/>
          <p:nvPr/>
        </p:nvSpPr>
        <p:spPr>
          <a:xfrm>
            <a:off x="461963" y="857816"/>
            <a:ext cx="3885468" cy="3724096"/>
          </a:xfrm>
          <a:prstGeom prst="rect">
            <a:avLst/>
          </a:prstGeom>
          <a:solidFill>
            <a:schemeClr val="accent1">
              <a:lumMod val="40000"/>
              <a:lumOff val="60000"/>
            </a:schemeClr>
          </a:solidFill>
          <a:ln>
            <a:solidFill>
              <a:schemeClr val="tx1"/>
            </a:solidFill>
          </a:ln>
        </p:spPr>
        <p:txBody>
          <a:bodyPr wrap="square" rtlCol="0">
            <a:spAutoFit/>
          </a:bodyPr>
          <a:lstStyle/>
          <a:p>
            <a:r>
              <a:rPr lang="en-US"/>
              <a:t>Synchronous Commands:</a:t>
            </a:r>
          </a:p>
          <a:p>
            <a:endParaRPr lang="en-US" sz="800"/>
          </a:p>
          <a:p>
            <a:r>
              <a:rPr lang="en-US" sz="1400"/>
              <a:t>64 bits (80 bits 8b/10b encoded) per bunch</a:t>
            </a:r>
          </a:p>
          <a:p>
            <a:pPr marL="285750" indent="-285750">
              <a:buFont typeface="Arial" panose="020B0604020202020204" pitchFamily="34" charset="0"/>
              <a:buChar char="•"/>
            </a:pPr>
            <a:r>
              <a:rPr lang="en-US" sz="1400"/>
              <a:t>Reconstructed clock</a:t>
            </a:r>
          </a:p>
          <a:p>
            <a:pPr marL="285750" indent="-285750">
              <a:buFont typeface="Arial" panose="020B0604020202020204" pitchFamily="34" charset="0"/>
              <a:buChar char="•"/>
            </a:pPr>
            <a:r>
              <a:rPr lang="en-US" sz="1400"/>
              <a:t>Redundant BCO</a:t>
            </a:r>
          </a:p>
          <a:p>
            <a:pPr marL="285750" indent="-285750">
              <a:buFont typeface="Arial" panose="020B0604020202020204" pitchFamily="34" charset="0"/>
              <a:buChar char="•"/>
            </a:pPr>
            <a:r>
              <a:rPr lang="en-US" sz="1400"/>
              <a:t>Distinct synchronous commands (</a:t>
            </a:r>
            <a:r>
              <a:rPr lang="en-US" sz="1400" err="1"/>
              <a:t>eg</a:t>
            </a:r>
            <a:r>
              <a:rPr lang="en-US" sz="1400"/>
              <a:t>)</a:t>
            </a:r>
          </a:p>
          <a:p>
            <a:pPr marL="742950" lvl="1" indent="-285750">
              <a:buFont typeface="Arial" panose="020B0604020202020204" pitchFamily="34" charset="0"/>
              <a:buChar char="•"/>
            </a:pPr>
            <a:r>
              <a:rPr lang="en-US" sz="1400"/>
              <a:t>RC</a:t>
            </a:r>
          </a:p>
          <a:p>
            <a:pPr marL="742950" lvl="1" indent="-285750">
              <a:buFont typeface="Arial" panose="020B0604020202020204" pitchFamily="34" charset="0"/>
              <a:buChar char="•"/>
            </a:pPr>
            <a:r>
              <a:rPr lang="en-US" sz="1400"/>
              <a:t>Time Frame Control &amp; Definition</a:t>
            </a:r>
          </a:p>
          <a:p>
            <a:pPr marL="742950" lvl="1" indent="-285750">
              <a:buFont typeface="Arial" panose="020B0604020202020204" pitchFamily="34" charset="0"/>
              <a:buChar char="•"/>
            </a:pPr>
            <a:r>
              <a:rPr lang="en-US" sz="1400"/>
              <a:t>Flow Control</a:t>
            </a:r>
          </a:p>
          <a:p>
            <a:pPr marL="742950" lvl="1" indent="-285750">
              <a:buFont typeface="Arial" panose="020B0604020202020204" pitchFamily="34" charset="0"/>
              <a:buChar char="•"/>
            </a:pPr>
            <a:r>
              <a:rPr lang="en-US" sz="1400"/>
              <a:t>Trigger</a:t>
            </a:r>
          </a:p>
          <a:p>
            <a:pPr marL="1200150" lvl="2" indent="-285750">
              <a:buFont typeface="Arial" panose="020B0604020202020204" pitchFamily="34" charset="0"/>
              <a:buChar char="•"/>
            </a:pPr>
            <a:r>
              <a:rPr lang="en-US" sz="1400"/>
              <a:t>Request special events</a:t>
            </a:r>
          </a:p>
          <a:p>
            <a:pPr marL="1200150" lvl="2" indent="-285750">
              <a:buFont typeface="Arial" panose="020B0604020202020204" pitchFamily="34" charset="0"/>
              <a:buChar char="•"/>
            </a:pPr>
            <a:r>
              <a:rPr lang="en-US" sz="1400"/>
              <a:t>Data filter (firmware trigger)</a:t>
            </a:r>
          </a:p>
          <a:p>
            <a:pPr marL="742950" lvl="1" indent="-285750">
              <a:buFont typeface="Arial" panose="020B0604020202020204" pitchFamily="34" charset="0"/>
              <a:buChar char="•"/>
            </a:pPr>
            <a:r>
              <a:rPr lang="en-US" sz="1400"/>
              <a:t>Configuration (ASIC / RDO firmware)</a:t>
            </a:r>
          </a:p>
          <a:p>
            <a:pPr marL="742950" lvl="1" indent="-285750">
              <a:buFont typeface="Arial" panose="020B0604020202020204" pitchFamily="34" charset="0"/>
              <a:buChar char="•"/>
            </a:pPr>
            <a:r>
              <a:rPr lang="en-US" sz="1400"/>
              <a:t>Data Formatting</a:t>
            </a:r>
          </a:p>
          <a:p>
            <a:pPr marL="742950" lvl="1" indent="-285750">
              <a:buFont typeface="Arial" panose="020B0604020202020204" pitchFamily="34" charset="0"/>
              <a:buChar char="•"/>
            </a:pPr>
            <a:r>
              <a:rPr lang="en-US" sz="1400"/>
              <a:t>Data Transfer</a:t>
            </a:r>
          </a:p>
          <a:p>
            <a:pPr marL="1200150" lvl="2" indent="-285750">
              <a:buFont typeface="Arial" panose="020B0604020202020204" pitchFamily="34" charset="0"/>
              <a:buChar char="•"/>
            </a:pPr>
            <a:r>
              <a:rPr lang="en-US" sz="1400"/>
              <a:t>Hits</a:t>
            </a:r>
          </a:p>
          <a:p>
            <a:pPr marL="1200150" lvl="2" indent="-285750">
              <a:buFont typeface="Arial" panose="020B0604020202020204" pitchFamily="34" charset="0"/>
              <a:buChar char="•"/>
            </a:pPr>
            <a:r>
              <a:rPr lang="en-US" sz="1400"/>
              <a:t>Slow Controls</a:t>
            </a:r>
          </a:p>
        </p:txBody>
      </p:sp>
      <p:sp>
        <p:nvSpPr>
          <p:cNvPr id="6" name="TextBox 5">
            <a:extLst>
              <a:ext uri="{FF2B5EF4-FFF2-40B4-BE49-F238E27FC236}">
                <a16:creationId xmlns:a16="http://schemas.microsoft.com/office/drawing/2014/main" id="{0972A9BC-3017-0EE1-3394-EDA9DB7FCBFD}"/>
              </a:ext>
            </a:extLst>
          </p:cNvPr>
          <p:cNvSpPr txBox="1"/>
          <p:nvPr/>
        </p:nvSpPr>
        <p:spPr>
          <a:xfrm>
            <a:off x="4464843" y="4193975"/>
            <a:ext cx="7496354" cy="2000548"/>
          </a:xfrm>
          <a:prstGeom prst="rect">
            <a:avLst/>
          </a:prstGeom>
          <a:solidFill>
            <a:schemeClr val="accent3">
              <a:lumMod val="20000"/>
              <a:lumOff val="80000"/>
            </a:schemeClr>
          </a:solidFill>
          <a:ln>
            <a:solidFill>
              <a:schemeClr val="tx1"/>
            </a:solidFill>
          </a:ln>
        </p:spPr>
        <p:txBody>
          <a:bodyPr wrap="square" rtlCol="0">
            <a:spAutoFit/>
          </a:bodyPr>
          <a:lstStyle/>
          <a:p>
            <a:r>
              <a:rPr lang="en-US"/>
              <a:t>Time Frame Definition:</a:t>
            </a:r>
          </a:p>
          <a:p>
            <a:pPr marL="285750" indent="-285750">
              <a:buFont typeface="Arial" panose="020B0604020202020204" pitchFamily="34" charset="0"/>
              <a:buChar char="•"/>
            </a:pPr>
            <a:endParaRPr lang="en-US" sz="800"/>
          </a:p>
          <a:p>
            <a:pPr marL="285750" indent="-285750">
              <a:buFont typeface="Arial" panose="020B0604020202020204" pitchFamily="34" charset="0"/>
              <a:buChar char="•"/>
            </a:pPr>
            <a:r>
              <a:rPr lang="en-US" sz="1400"/>
              <a:t>16 bits BCO (0.66ms -&gt; 8MB @ 100Gbps)</a:t>
            </a:r>
          </a:p>
          <a:p>
            <a:pPr marL="285750" indent="-285750">
              <a:buFont typeface="Arial" panose="020B0604020202020204" pitchFamily="34" charset="0"/>
              <a:buChar char="•"/>
            </a:pPr>
            <a:r>
              <a:rPr lang="en-US" sz="1400"/>
              <a:t>Flexible formatting</a:t>
            </a:r>
          </a:p>
          <a:p>
            <a:pPr marL="742950" lvl="1" indent="-285750">
              <a:buFont typeface="Arial" panose="020B0604020202020204" pitchFamily="34" charset="0"/>
              <a:buChar char="•"/>
            </a:pPr>
            <a:r>
              <a:rPr lang="en-US" sz="1400"/>
              <a:t>Filtered &amp; Unfiltered data can coexist</a:t>
            </a:r>
          </a:p>
          <a:p>
            <a:pPr marL="285750" indent="-285750">
              <a:buFont typeface="Arial" panose="020B0604020202020204" pitchFamily="34" charset="0"/>
              <a:buChar char="•"/>
            </a:pPr>
            <a:r>
              <a:rPr lang="en-US" sz="1400"/>
              <a:t>Time Frames are built, they contain the full set of detectors for the time period</a:t>
            </a:r>
          </a:p>
          <a:p>
            <a:pPr marL="285750" indent="-285750">
              <a:buFont typeface="Arial" panose="020B0604020202020204" pitchFamily="34" charset="0"/>
              <a:buChar char="•"/>
            </a:pPr>
            <a:r>
              <a:rPr lang="en-US" sz="1400"/>
              <a:t>Tiered Data Format.  </a:t>
            </a:r>
          </a:p>
          <a:p>
            <a:pPr marL="742950" lvl="1" indent="-285750">
              <a:buFont typeface="Arial" panose="020B0604020202020204" pitchFamily="34" charset="0"/>
              <a:buChar char="•"/>
            </a:pPr>
            <a:r>
              <a:rPr lang="en-US" sz="1400"/>
              <a:t>High level flexible, named navigation via banks  (e.g. star SFS, </a:t>
            </a:r>
            <a:r>
              <a:rPr lang="en-US" sz="1400" err="1"/>
              <a:t>sPHENIX</a:t>
            </a:r>
            <a:r>
              <a:rPr lang="en-US" sz="1400"/>
              <a:t> DAQRC)</a:t>
            </a:r>
          </a:p>
          <a:p>
            <a:pPr marL="742950" lvl="1" indent="-285750">
              <a:buFont typeface="Arial" panose="020B0604020202020204" pitchFamily="34" charset="0"/>
              <a:buChar char="•"/>
            </a:pPr>
            <a:r>
              <a:rPr lang="en-US" sz="1400"/>
              <a:t>Low level supports direct, detector specific (</a:t>
            </a:r>
            <a:r>
              <a:rPr lang="en-US" sz="1400" err="1"/>
              <a:t>eg</a:t>
            </a:r>
            <a:r>
              <a:rPr lang="en-US" sz="1400"/>
              <a:t> ASIC) formats.</a:t>
            </a:r>
          </a:p>
        </p:txBody>
      </p:sp>
      <p:sp>
        <p:nvSpPr>
          <p:cNvPr id="7" name="TextBox 6">
            <a:extLst>
              <a:ext uri="{FF2B5EF4-FFF2-40B4-BE49-F238E27FC236}">
                <a16:creationId xmlns:a16="http://schemas.microsoft.com/office/drawing/2014/main" id="{7B33E565-374F-376F-F7FE-0A38D099B4B8}"/>
              </a:ext>
            </a:extLst>
          </p:cNvPr>
          <p:cNvSpPr txBox="1"/>
          <p:nvPr/>
        </p:nvSpPr>
        <p:spPr>
          <a:xfrm>
            <a:off x="475858" y="4624863"/>
            <a:ext cx="3871573" cy="1569660"/>
          </a:xfrm>
          <a:prstGeom prst="rect">
            <a:avLst/>
          </a:prstGeom>
          <a:solidFill>
            <a:schemeClr val="accent6">
              <a:lumMod val="40000"/>
              <a:lumOff val="60000"/>
            </a:schemeClr>
          </a:solidFill>
          <a:ln>
            <a:solidFill>
              <a:schemeClr val="tx1"/>
            </a:solidFill>
          </a:ln>
        </p:spPr>
        <p:txBody>
          <a:bodyPr wrap="square" rtlCol="0">
            <a:spAutoFit/>
          </a:bodyPr>
          <a:lstStyle/>
          <a:p>
            <a:r>
              <a:rPr lang="en-US"/>
              <a:t>Trigger Operation:</a:t>
            </a:r>
          </a:p>
          <a:p>
            <a:pPr marL="285750" indent="-285750">
              <a:buFont typeface="Arial" panose="020B0604020202020204" pitchFamily="34" charset="0"/>
              <a:buChar char="•"/>
            </a:pPr>
            <a:endParaRPr lang="en-US" sz="800"/>
          </a:p>
          <a:p>
            <a:pPr marL="285750" indent="-285750">
              <a:buFont typeface="Arial" panose="020B0604020202020204" pitchFamily="34" charset="0"/>
              <a:buChar char="•"/>
            </a:pPr>
            <a:r>
              <a:rPr lang="en-US" sz="1400"/>
              <a:t>Support Max Data Volume to DAM / Readout computer Buffers</a:t>
            </a:r>
          </a:p>
          <a:p>
            <a:pPr marL="285750" indent="-285750">
              <a:buFont typeface="Arial" panose="020B0604020202020204" pitchFamily="34" charset="0"/>
              <a:buChar char="•"/>
            </a:pPr>
            <a:r>
              <a:rPr lang="en-US" sz="1400"/>
              <a:t>Generate Trigger Signals in DAM</a:t>
            </a:r>
          </a:p>
          <a:p>
            <a:pPr marL="285750" indent="-285750">
              <a:buFont typeface="Arial" panose="020B0604020202020204" pitchFamily="34" charset="0"/>
              <a:buChar char="•"/>
            </a:pPr>
            <a:r>
              <a:rPr lang="en-US" sz="1400"/>
              <a:t>Communicate triggered crossings via synchronous </a:t>
            </a:r>
            <a:r>
              <a:rPr lang="en-US" sz="1400" err="1"/>
              <a:t>cmds</a:t>
            </a:r>
            <a:r>
              <a:rPr lang="en-US" sz="1400"/>
              <a:t> through GTU</a:t>
            </a:r>
          </a:p>
        </p:txBody>
      </p:sp>
    </p:spTree>
    <p:extLst>
      <p:ext uri="{BB962C8B-B14F-4D97-AF65-F5344CB8AC3E}">
        <p14:creationId xmlns:p14="http://schemas.microsoft.com/office/powerpoint/2010/main" val="478172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756B51-47DE-2946-9515-338F7A4C191A}"/>
              </a:ext>
            </a:extLst>
          </p:cNvPr>
          <p:cNvSpPr>
            <a:spLocks noGrp="1"/>
          </p:cNvSpPr>
          <p:nvPr>
            <p:ph type="title"/>
          </p:nvPr>
        </p:nvSpPr>
        <p:spPr/>
        <p:txBody>
          <a:bodyPr/>
          <a:lstStyle/>
          <a:p>
            <a:r>
              <a:rPr lang="en-US"/>
              <a:t>Boundary between Online and Offline</a:t>
            </a:r>
          </a:p>
        </p:txBody>
      </p:sp>
      <p:sp>
        <p:nvSpPr>
          <p:cNvPr id="6" name="TextBox 5">
            <a:extLst>
              <a:ext uri="{FF2B5EF4-FFF2-40B4-BE49-F238E27FC236}">
                <a16:creationId xmlns:a16="http://schemas.microsoft.com/office/drawing/2014/main" id="{0B644A22-6F59-2347-9C56-E2F77AE867C6}"/>
              </a:ext>
            </a:extLst>
          </p:cNvPr>
          <p:cNvSpPr txBox="1"/>
          <p:nvPr/>
        </p:nvSpPr>
        <p:spPr>
          <a:xfrm>
            <a:off x="462579" y="993463"/>
            <a:ext cx="10734339" cy="1754326"/>
          </a:xfrm>
          <a:prstGeom prst="rect">
            <a:avLst/>
          </a:prstGeom>
          <a:noFill/>
        </p:spPr>
        <p:txBody>
          <a:bodyPr wrap="square" rtlCol="0">
            <a:spAutoFit/>
          </a:bodyPr>
          <a:lstStyle/>
          <a:p>
            <a:pPr marL="285750" indent="-285750">
              <a:buFont typeface="Wingdings" pitchFamily="2" charset="2"/>
              <a:buChar char="§"/>
            </a:pPr>
            <a:r>
              <a:rPr lang="en-US"/>
              <a:t>The streaming architecture allows for some blurring of the offline and online processing with respect to calibrations, QA monitoring, and potential seed analysis to improve reconstruction turn around.  These aspects are not yet fully specified.</a:t>
            </a:r>
          </a:p>
          <a:p>
            <a:pPr marL="285750" indent="-285750">
              <a:buFont typeface="Wingdings" pitchFamily="2" charset="2"/>
              <a:buChar char="§"/>
            </a:pPr>
            <a:r>
              <a:rPr lang="en-US"/>
              <a:t>Require an interface to allow sharing of code between offline / online processing</a:t>
            </a:r>
          </a:p>
          <a:p>
            <a:pPr marL="285750" indent="-285750">
              <a:buFont typeface="Wingdings" pitchFamily="2" charset="2"/>
              <a:buChar char="§"/>
            </a:pPr>
            <a:r>
              <a:rPr lang="en-US"/>
              <a:t>Local buffering (Echelon 0) provides elasticity in the transfer of data to computing facilities</a:t>
            </a:r>
          </a:p>
          <a:p>
            <a:pPr marL="285750" indent="-285750">
              <a:buFont typeface="Wingdings" pitchFamily="2" charset="2"/>
              <a:buChar char="§"/>
            </a:pPr>
            <a:r>
              <a:rPr lang="en-US"/>
              <a:t>Offline buffering (Echelon 1) will allow several weeks for calibration and reconstruction.</a:t>
            </a:r>
          </a:p>
        </p:txBody>
      </p:sp>
      <p:sp>
        <p:nvSpPr>
          <p:cNvPr id="8" name="TextBox 7">
            <a:extLst>
              <a:ext uri="{FF2B5EF4-FFF2-40B4-BE49-F238E27FC236}">
                <a16:creationId xmlns:a16="http://schemas.microsoft.com/office/drawing/2014/main" id="{746BA044-340C-E74C-8ACD-4F17717D3CE1}"/>
              </a:ext>
            </a:extLst>
          </p:cNvPr>
          <p:cNvSpPr txBox="1"/>
          <p:nvPr/>
        </p:nvSpPr>
        <p:spPr>
          <a:xfrm>
            <a:off x="462579" y="3377215"/>
            <a:ext cx="4289676" cy="2308324"/>
          </a:xfrm>
          <a:prstGeom prst="rect">
            <a:avLst/>
          </a:prstGeom>
          <a:noFill/>
        </p:spPr>
        <p:txBody>
          <a:bodyPr wrap="square" lIns="91440" tIns="45720" rIns="91440" bIns="45720" anchor="t">
            <a:spAutoFit/>
          </a:bodyPr>
          <a:lstStyle/>
          <a:p>
            <a:pPr marL="285750" indent="-285750">
              <a:buFont typeface="Wingdings" pitchFamily="2" charset="2"/>
              <a:buChar char="§"/>
            </a:pPr>
            <a:r>
              <a:rPr lang="en-US" sz="1600"/>
              <a:t>Is a dependency for the project handled in conjunction with host labs. </a:t>
            </a:r>
          </a:p>
          <a:p>
            <a:pPr marL="285750" indent="-285750">
              <a:buFont typeface="Wingdings" pitchFamily="2" charset="2"/>
              <a:buChar char="§"/>
            </a:pPr>
            <a:r>
              <a:rPr lang="en-US" sz="1600"/>
              <a:t>The Resource Review Board (RRB) looks at the international detector and computing resources.</a:t>
            </a:r>
            <a:endParaRPr lang="en-US" sz="1600">
              <a:cs typeface="Arial"/>
            </a:endParaRPr>
          </a:p>
          <a:p>
            <a:pPr marL="285750" indent="-285750">
              <a:buFont typeface="Wingdings" pitchFamily="2" charset="2"/>
              <a:buChar char="§"/>
            </a:pPr>
            <a:r>
              <a:rPr lang="en-US" sz="1600"/>
              <a:t>The </a:t>
            </a:r>
            <a:r>
              <a:rPr lang="en-US" sz="1600" err="1"/>
              <a:t>ePIC</a:t>
            </a:r>
            <a:r>
              <a:rPr lang="en-US" sz="1600"/>
              <a:t> computing groups are actively implementing scientific software as well as working with the DAQ to define the interface with the streaming DAQ system.</a:t>
            </a:r>
            <a:endParaRPr lang="en-US" sz="1600">
              <a:cs typeface="Arial"/>
            </a:endParaRPr>
          </a:p>
        </p:txBody>
      </p:sp>
      <p:sp>
        <p:nvSpPr>
          <p:cNvPr id="9" name="TextBox 8">
            <a:extLst>
              <a:ext uri="{FF2B5EF4-FFF2-40B4-BE49-F238E27FC236}">
                <a16:creationId xmlns:a16="http://schemas.microsoft.com/office/drawing/2014/main" id="{8AC2E409-5267-4546-9725-383D4C1041E8}"/>
              </a:ext>
            </a:extLst>
          </p:cNvPr>
          <p:cNvSpPr txBox="1"/>
          <p:nvPr/>
        </p:nvSpPr>
        <p:spPr>
          <a:xfrm>
            <a:off x="528917" y="3030114"/>
            <a:ext cx="3070071" cy="369332"/>
          </a:xfrm>
          <a:prstGeom prst="rect">
            <a:avLst/>
          </a:prstGeom>
          <a:noFill/>
        </p:spPr>
        <p:txBody>
          <a:bodyPr wrap="none" rtlCol="0">
            <a:spAutoFit/>
          </a:bodyPr>
          <a:lstStyle/>
          <a:p>
            <a:r>
              <a:rPr lang="en-US" b="1" err="1">
                <a:solidFill>
                  <a:srgbClr val="0070C0"/>
                </a:solidFill>
              </a:rPr>
              <a:t>ePIC</a:t>
            </a:r>
            <a:r>
              <a:rPr lang="en-US" b="1">
                <a:solidFill>
                  <a:srgbClr val="0070C0"/>
                </a:solidFill>
              </a:rPr>
              <a:t> Scientific Computing</a:t>
            </a:r>
          </a:p>
        </p:txBody>
      </p:sp>
      <p:pic>
        <p:nvPicPr>
          <p:cNvPr id="10" name="Picture 9">
            <a:extLst>
              <a:ext uri="{FF2B5EF4-FFF2-40B4-BE49-F238E27FC236}">
                <a16:creationId xmlns:a16="http://schemas.microsoft.com/office/drawing/2014/main" id="{03CBF091-30A2-794A-A7FD-AE1656DD046B}"/>
              </a:ext>
            </a:extLst>
          </p:cNvPr>
          <p:cNvPicPr>
            <a:picLocks noChangeAspect="1"/>
          </p:cNvPicPr>
          <p:nvPr/>
        </p:nvPicPr>
        <p:blipFill>
          <a:blip r:embed="rId2"/>
          <a:stretch>
            <a:fillRect/>
          </a:stretch>
        </p:blipFill>
        <p:spPr>
          <a:xfrm>
            <a:off x="4882525" y="2747208"/>
            <a:ext cx="7081913" cy="3422486"/>
          </a:xfrm>
          <a:prstGeom prst="rect">
            <a:avLst/>
          </a:prstGeom>
        </p:spPr>
      </p:pic>
    </p:spTree>
    <p:extLst>
      <p:ext uri="{BB962C8B-B14F-4D97-AF65-F5344CB8AC3E}">
        <p14:creationId xmlns:p14="http://schemas.microsoft.com/office/powerpoint/2010/main" val="2362200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EA9A6A-4025-8834-D161-2CA0188C7763}"/>
              </a:ext>
            </a:extLst>
          </p:cNvPr>
          <p:cNvSpPr>
            <a:spLocks noGrp="1"/>
          </p:cNvSpPr>
          <p:nvPr>
            <p:ph type="sldNum" sz="quarter" idx="4"/>
          </p:nvPr>
        </p:nvSpPr>
        <p:spPr/>
        <p:txBody>
          <a:bodyPr/>
          <a:lstStyle/>
          <a:p>
            <a:fld id="{933A556B-7C63-244D-9B7C-B0EA8042B330}" type="slidenum">
              <a:rPr lang="en-US" smtClean="0"/>
              <a:pPr/>
              <a:t>32</a:t>
            </a:fld>
            <a:endParaRPr lang="en-US" dirty="0"/>
          </a:p>
        </p:txBody>
      </p:sp>
      <p:sp>
        <p:nvSpPr>
          <p:cNvPr id="3" name="Title 2">
            <a:extLst>
              <a:ext uri="{FF2B5EF4-FFF2-40B4-BE49-F238E27FC236}">
                <a16:creationId xmlns:a16="http://schemas.microsoft.com/office/drawing/2014/main" id="{EAB99E09-8C40-DBD1-0CC0-CDF7BCE4BD70}"/>
              </a:ext>
            </a:extLst>
          </p:cNvPr>
          <p:cNvSpPr>
            <a:spLocks noGrp="1"/>
          </p:cNvSpPr>
          <p:nvPr>
            <p:ph type="title"/>
          </p:nvPr>
        </p:nvSpPr>
        <p:spPr/>
        <p:txBody>
          <a:bodyPr>
            <a:normAutofit fontScale="90000"/>
          </a:bodyPr>
          <a:lstStyle/>
          <a:p>
            <a:r>
              <a:rPr lang="en-US" dirty="0"/>
              <a:t>Echelon 0 Computing Options</a:t>
            </a:r>
          </a:p>
        </p:txBody>
      </p:sp>
      <p:pic>
        <p:nvPicPr>
          <p:cNvPr id="112" name="Picture 111">
            <a:extLst>
              <a:ext uri="{FF2B5EF4-FFF2-40B4-BE49-F238E27FC236}">
                <a16:creationId xmlns:a16="http://schemas.microsoft.com/office/drawing/2014/main" id="{C5D97225-E824-1F99-A64C-79CDF5DC0F14}"/>
              </a:ext>
            </a:extLst>
          </p:cNvPr>
          <p:cNvPicPr>
            <a:picLocks noChangeAspect="1"/>
          </p:cNvPicPr>
          <p:nvPr/>
        </p:nvPicPr>
        <p:blipFill>
          <a:blip r:embed="rId2"/>
          <a:stretch>
            <a:fillRect/>
          </a:stretch>
        </p:blipFill>
        <p:spPr>
          <a:xfrm>
            <a:off x="1293638" y="889656"/>
            <a:ext cx="9275263" cy="5175563"/>
          </a:xfrm>
          <a:prstGeom prst="rect">
            <a:avLst/>
          </a:prstGeom>
          <a:ln>
            <a:solidFill>
              <a:schemeClr val="tx1"/>
            </a:solidFill>
          </a:ln>
        </p:spPr>
      </p:pic>
      <p:sp>
        <p:nvSpPr>
          <p:cNvPr id="4" name="TextBox 3">
            <a:extLst>
              <a:ext uri="{FF2B5EF4-FFF2-40B4-BE49-F238E27FC236}">
                <a16:creationId xmlns:a16="http://schemas.microsoft.com/office/drawing/2014/main" id="{E2721954-8F89-AFD8-3D40-B19908B46909}"/>
              </a:ext>
            </a:extLst>
          </p:cNvPr>
          <p:cNvSpPr txBox="1"/>
          <p:nvPr/>
        </p:nvSpPr>
        <p:spPr>
          <a:xfrm>
            <a:off x="6483303" y="2371765"/>
            <a:ext cx="3996220" cy="523220"/>
          </a:xfrm>
          <a:prstGeom prst="rect">
            <a:avLst/>
          </a:prstGeom>
          <a:noFill/>
        </p:spPr>
        <p:txBody>
          <a:bodyPr wrap="square" rtlCol="0">
            <a:spAutoFit/>
          </a:bodyPr>
          <a:lstStyle/>
          <a:p>
            <a:r>
              <a:rPr lang="en-US" sz="1400" dirty="0"/>
              <a:t>(with Option 2 we need off-project support for enough direct fiber between IP-6 and SDCC)</a:t>
            </a:r>
          </a:p>
        </p:txBody>
      </p:sp>
    </p:spTree>
    <p:extLst>
      <p:ext uri="{BB962C8B-B14F-4D97-AF65-F5344CB8AC3E}">
        <p14:creationId xmlns:p14="http://schemas.microsoft.com/office/powerpoint/2010/main" val="18353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49DC-4A4B-5E9B-DB47-E6E443CA2E60}"/>
              </a:ext>
            </a:extLst>
          </p:cNvPr>
          <p:cNvSpPr>
            <a:spLocks noGrp="1"/>
          </p:cNvSpPr>
          <p:nvPr>
            <p:ph type="title"/>
          </p:nvPr>
        </p:nvSpPr>
        <p:spPr/>
        <p:txBody>
          <a:bodyPr/>
          <a:lstStyle/>
          <a:p>
            <a:r>
              <a:rPr lang="en-US"/>
              <a:t>System Components Status</a:t>
            </a:r>
          </a:p>
        </p:txBody>
      </p:sp>
      <p:sp>
        <p:nvSpPr>
          <p:cNvPr id="4" name="Rectangle 3">
            <a:extLst>
              <a:ext uri="{FF2B5EF4-FFF2-40B4-BE49-F238E27FC236}">
                <a16:creationId xmlns:a16="http://schemas.microsoft.com/office/drawing/2014/main" id="{5BB2664B-CD96-AE0F-3008-D41B0E1FC196}"/>
              </a:ext>
            </a:extLst>
          </p:cNvPr>
          <p:cNvSpPr/>
          <p:nvPr/>
        </p:nvSpPr>
        <p:spPr>
          <a:xfrm>
            <a:off x="461963" y="901956"/>
            <a:ext cx="11616695" cy="1204252"/>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F11A530-43C5-7CF2-FDBF-F5E3E275951D}"/>
              </a:ext>
            </a:extLst>
          </p:cNvPr>
          <p:cNvSpPr/>
          <p:nvPr/>
        </p:nvSpPr>
        <p:spPr>
          <a:xfrm>
            <a:off x="461963" y="2154626"/>
            <a:ext cx="11616695" cy="120425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13E34FA-AA42-B5F8-E6B4-27454FD45955}"/>
              </a:ext>
            </a:extLst>
          </p:cNvPr>
          <p:cNvSpPr/>
          <p:nvPr/>
        </p:nvSpPr>
        <p:spPr>
          <a:xfrm>
            <a:off x="3950897" y="2157221"/>
            <a:ext cx="8127759" cy="119214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FE879959-C3B3-8836-888B-8C0C03AF0FB5}"/>
              </a:ext>
            </a:extLst>
          </p:cNvPr>
          <p:cNvCxnSpPr/>
          <p:nvPr/>
        </p:nvCxnSpPr>
        <p:spPr>
          <a:xfrm>
            <a:off x="1426873" y="942579"/>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21ECC5-9A37-29C8-8DBD-0882F15BE84E}"/>
              </a:ext>
            </a:extLst>
          </p:cNvPr>
          <p:cNvCxnSpPr/>
          <p:nvPr/>
        </p:nvCxnSpPr>
        <p:spPr>
          <a:xfrm>
            <a:off x="1426873" y="2168017"/>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B40A2AC-8A81-F023-9477-696FFA0E714B}"/>
              </a:ext>
            </a:extLst>
          </p:cNvPr>
          <p:cNvSpPr txBox="1"/>
          <p:nvPr/>
        </p:nvSpPr>
        <p:spPr>
          <a:xfrm>
            <a:off x="533105" y="981035"/>
            <a:ext cx="909152" cy="461665"/>
          </a:xfrm>
          <a:prstGeom prst="rect">
            <a:avLst/>
          </a:prstGeom>
          <a:noFill/>
        </p:spPr>
        <p:txBody>
          <a:bodyPr wrap="square" rtlCol="0">
            <a:spAutoFit/>
          </a:bodyPr>
          <a:lstStyle/>
          <a:p>
            <a:r>
              <a:rPr lang="en-US" sz="1200"/>
              <a:t>Echelon 0</a:t>
            </a:r>
          </a:p>
          <a:p>
            <a:r>
              <a:rPr lang="en-US" sz="1200"/>
              <a:t>Compute</a:t>
            </a:r>
          </a:p>
        </p:txBody>
      </p:sp>
      <p:sp>
        <p:nvSpPr>
          <p:cNvPr id="17" name="TextBox 16">
            <a:extLst>
              <a:ext uri="{FF2B5EF4-FFF2-40B4-BE49-F238E27FC236}">
                <a16:creationId xmlns:a16="http://schemas.microsoft.com/office/drawing/2014/main" id="{320F4734-283E-9F21-D17D-09C07884758A}"/>
              </a:ext>
            </a:extLst>
          </p:cNvPr>
          <p:cNvSpPr txBox="1"/>
          <p:nvPr/>
        </p:nvSpPr>
        <p:spPr>
          <a:xfrm>
            <a:off x="533105" y="2222330"/>
            <a:ext cx="909152" cy="646331"/>
          </a:xfrm>
          <a:prstGeom prst="rect">
            <a:avLst/>
          </a:prstGeom>
          <a:noFill/>
        </p:spPr>
        <p:txBody>
          <a:bodyPr wrap="square" rtlCol="0">
            <a:spAutoFit/>
          </a:bodyPr>
          <a:lstStyle/>
          <a:p>
            <a:r>
              <a:rPr lang="en-US" sz="1200"/>
              <a:t>Echelon 1</a:t>
            </a:r>
          </a:p>
          <a:p>
            <a:r>
              <a:rPr lang="en-US" sz="1200"/>
              <a:t>Compute</a:t>
            </a:r>
          </a:p>
          <a:p>
            <a:r>
              <a:rPr lang="en-US" sz="1200"/>
              <a:t>Interface</a:t>
            </a:r>
          </a:p>
        </p:txBody>
      </p:sp>
      <p:sp>
        <p:nvSpPr>
          <p:cNvPr id="5" name="Rectangle 4">
            <a:extLst>
              <a:ext uri="{FF2B5EF4-FFF2-40B4-BE49-F238E27FC236}">
                <a16:creationId xmlns:a16="http://schemas.microsoft.com/office/drawing/2014/main" id="{A0F939E6-98D5-BA40-F064-0196174BA7E2}"/>
              </a:ext>
            </a:extLst>
          </p:cNvPr>
          <p:cNvSpPr/>
          <p:nvPr/>
        </p:nvSpPr>
        <p:spPr>
          <a:xfrm>
            <a:off x="461963" y="3399418"/>
            <a:ext cx="11616695" cy="120425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C202EC2-2CEF-EC86-0659-DC63EFA48878}"/>
              </a:ext>
            </a:extLst>
          </p:cNvPr>
          <p:cNvCxnSpPr/>
          <p:nvPr/>
        </p:nvCxnSpPr>
        <p:spPr>
          <a:xfrm>
            <a:off x="1426873" y="3429104"/>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86B8444-C83A-3586-E510-6D2251FEDF13}"/>
              </a:ext>
            </a:extLst>
          </p:cNvPr>
          <p:cNvSpPr txBox="1"/>
          <p:nvPr/>
        </p:nvSpPr>
        <p:spPr>
          <a:xfrm>
            <a:off x="533105" y="3483417"/>
            <a:ext cx="909152" cy="646331"/>
          </a:xfrm>
          <a:prstGeom prst="rect">
            <a:avLst/>
          </a:prstGeom>
          <a:noFill/>
        </p:spPr>
        <p:txBody>
          <a:bodyPr wrap="square" rtlCol="0">
            <a:spAutoFit/>
          </a:bodyPr>
          <a:lstStyle/>
          <a:p>
            <a:r>
              <a:rPr lang="en-US" sz="1200"/>
              <a:t>Detector Test Support</a:t>
            </a:r>
          </a:p>
        </p:txBody>
      </p:sp>
      <p:sp>
        <p:nvSpPr>
          <p:cNvPr id="9" name="Rectangle 8">
            <a:extLst>
              <a:ext uri="{FF2B5EF4-FFF2-40B4-BE49-F238E27FC236}">
                <a16:creationId xmlns:a16="http://schemas.microsoft.com/office/drawing/2014/main" id="{1B50BCC2-3D5D-452F-A35F-665368BF91B3}"/>
              </a:ext>
            </a:extLst>
          </p:cNvPr>
          <p:cNvSpPr/>
          <p:nvPr/>
        </p:nvSpPr>
        <p:spPr>
          <a:xfrm>
            <a:off x="461963" y="4699162"/>
            <a:ext cx="11616695" cy="1204252"/>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3E69C8D-6F4C-30DA-8356-AD610270D87C}"/>
              </a:ext>
            </a:extLst>
          </p:cNvPr>
          <p:cNvCxnSpPr/>
          <p:nvPr/>
        </p:nvCxnSpPr>
        <p:spPr>
          <a:xfrm>
            <a:off x="1426873" y="4722681"/>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3D26121-5FA5-B7A1-A2F3-7DA685B383D4}"/>
              </a:ext>
            </a:extLst>
          </p:cNvPr>
          <p:cNvSpPr txBox="1"/>
          <p:nvPr/>
        </p:nvSpPr>
        <p:spPr>
          <a:xfrm>
            <a:off x="527132" y="4781414"/>
            <a:ext cx="834572" cy="430887"/>
          </a:xfrm>
          <a:prstGeom prst="rect">
            <a:avLst/>
          </a:prstGeom>
          <a:noFill/>
        </p:spPr>
        <p:txBody>
          <a:bodyPr wrap="square" rtlCol="0">
            <a:spAutoFit/>
          </a:bodyPr>
          <a:lstStyle/>
          <a:p>
            <a:r>
              <a:rPr lang="en-US" sz="1100"/>
              <a:t>Echelon 0 location</a:t>
            </a:r>
          </a:p>
        </p:txBody>
      </p:sp>
      <p:cxnSp>
        <p:nvCxnSpPr>
          <p:cNvPr id="12" name="Straight Connector 11">
            <a:extLst>
              <a:ext uri="{FF2B5EF4-FFF2-40B4-BE49-F238E27FC236}">
                <a16:creationId xmlns:a16="http://schemas.microsoft.com/office/drawing/2014/main" id="{E4C9FA7A-FAD7-32E4-E25B-7AD99DCA360A}"/>
              </a:ext>
            </a:extLst>
          </p:cNvPr>
          <p:cNvCxnSpPr/>
          <p:nvPr/>
        </p:nvCxnSpPr>
        <p:spPr>
          <a:xfrm>
            <a:off x="4672642" y="3429000"/>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76331F3-EA59-214F-B9B2-5AEC20CB94D3}"/>
              </a:ext>
            </a:extLst>
          </p:cNvPr>
          <p:cNvSpPr txBox="1"/>
          <p:nvPr/>
        </p:nvSpPr>
        <p:spPr>
          <a:xfrm>
            <a:off x="1594656" y="3483417"/>
            <a:ext cx="2356241" cy="830997"/>
          </a:xfrm>
          <a:prstGeom prst="rect">
            <a:avLst/>
          </a:prstGeom>
          <a:noFill/>
        </p:spPr>
        <p:txBody>
          <a:bodyPr wrap="square" rtlCol="0">
            <a:spAutoFit/>
          </a:bodyPr>
          <a:lstStyle/>
          <a:p>
            <a:r>
              <a:rPr lang="en-US" sz="1200"/>
              <a:t>Firmware Support for Commercial Development Boards as FELIX substitutes for test stands (to be developed)</a:t>
            </a:r>
          </a:p>
        </p:txBody>
      </p:sp>
      <p:sp>
        <p:nvSpPr>
          <p:cNvPr id="15" name="TextBox 14">
            <a:extLst>
              <a:ext uri="{FF2B5EF4-FFF2-40B4-BE49-F238E27FC236}">
                <a16:creationId xmlns:a16="http://schemas.microsoft.com/office/drawing/2014/main" id="{09D37CD0-7751-5F4F-D712-D14CA20E0BFA}"/>
              </a:ext>
            </a:extLst>
          </p:cNvPr>
          <p:cNvSpPr txBox="1"/>
          <p:nvPr/>
        </p:nvSpPr>
        <p:spPr>
          <a:xfrm>
            <a:off x="4812811" y="3496140"/>
            <a:ext cx="984639" cy="646331"/>
          </a:xfrm>
          <a:prstGeom prst="rect">
            <a:avLst/>
          </a:prstGeom>
          <a:noFill/>
        </p:spPr>
        <p:txBody>
          <a:bodyPr wrap="square" rtlCol="0">
            <a:spAutoFit/>
          </a:bodyPr>
          <a:lstStyle/>
          <a:p>
            <a:r>
              <a:rPr lang="en-US" sz="1200"/>
              <a:t>2 Port VD100 ($800)</a:t>
            </a:r>
          </a:p>
        </p:txBody>
      </p:sp>
      <p:cxnSp>
        <p:nvCxnSpPr>
          <p:cNvPr id="16" name="Straight Connector 15">
            <a:extLst>
              <a:ext uri="{FF2B5EF4-FFF2-40B4-BE49-F238E27FC236}">
                <a16:creationId xmlns:a16="http://schemas.microsoft.com/office/drawing/2014/main" id="{5D93C5C6-B398-EABE-D936-4FF411C3AA08}"/>
              </a:ext>
            </a:extLst>
          </p:cNvPr>
          <p:cNvCxnSpPr/>
          <p:nvPr/>
        </p:nvCxnSpPr>
        <p:spPr>
          <a:xfrm>
            <a:off x="7849435" y="3429000"/>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F8E169F-A2F8-11B4-B8DC-83CF11827B76}"/>
              </a:ext>
            </a:extLst>
          </p:cNvPr>
          <p:cNvSpPr txBox="1"/>
          <p:nvPr/>
        </p:nvSpPr>
        <p:spPr>
          <a:xfrm>
            <a:off x="7998228" y="3496140"/>
            <a:ext cx="984639" cy="646331"/>
          </a:xfrm>
          <a:prstGeom prst="rect">
            <a:avLst/>
          </a:prstGeom>
          <a:noFill/>
        </p:spPr>
        <p:txBody>
          <a:bodyPr wrap="square" rtlCol="0">
            <a:spAutoFit/>
          </a:bodyPr>
          <a:lstStyle/>
          <a:p>
            <a:r>
              <a:rPr lang="en-US" sz="1200"/>
              <a:t>48 port VMK180 ($10k)</a:t>
            </a:r>
          </a:p>
        </p:txBody>
      </p:sp>
      <p:sp>
        <p:nvSpPr>
          <p:cNvPr id="22" name="TextBox 21">
            <a:extLst>
              <a:ext uri="{FF2B5EF4-FFF2-40B4-BE49-F238E27FC236}">
                <a16:creationId xmlns:a16="http://schemas.microsoft.com/office/drawing/2014/main" id="{8794A399-78E9-6193-5357-3360D95D3734}"/>
              </a:ext>
            </a:extLst>
          </p:cNvPr>
          <p:cNvSpPr txBox="1"/>
          <p:nvPr/>
        </p:nvSpPr>
        <p:spPr>
          <a:xfrm>
            <a:off x="1594655" y="4790262"/>
            <a:ext cx="3193004" cy="830997"/>
          </a:xfrm>
          <a:prstGeom prst="rect">
            <a:avLst/>
          </a:prstGeom>
          <a:noFill/>
        </p:spPr>
        <p:txBody>
          <a:bodyPr wrap="square" rtlCol="0">
            <a:spAutoFit/>
          </a:bodyPr>
          <a:lstStyle/>
          <a:p>
            <a:r>
              <a:rPr lang="en-US" sz="1200"/>
              <a:t>DAQ Computing:</a:t>
            </a:r>
          </a:p>
          <a:p>
            <a:pPr marL="171450" indent="-171450">
              <a:buFont typeface="Arial" panose="020B0604020202020204" pitchFamily="34" charset="0"/>
              <a:buChar char="•"/>
            </a:pPr>
            <a:r>
              <a:rPr lang="en-US" sz="1200"/>
              <a:t>~100 Readout computers in DAQ Room</a:t>
            </a:r>
          </a:p>
          <a:p>
            <a:pPr marL="171450" indent="-171450">
              <a:buFont typeface="Arial" panose="020B0604020202020204" pitchFamily="34" charset="0"/>
              <a:buChar char="•"/>
            </a:pPr>
            <a:r>
              <a:rPr lang="en-US" sz="1200"/>
              <a:t>~100 computers located anywhere with sufficient network</a:t>
            </a:r>
          </a:p>
        </p:txBody>
      </p:sp>
      <p:cxnSp>
        <p:nvCxnSpPr>
          <p:cNvPr id="25" name="Straight Connector 24">
            <a:extLst>
              <a:ext uri="{FF2B5EF4-FFF2-40B4-BE49-F238E27FC236}">
                <a16:creationId xmlns:a16="http://schemas.microsoft.com/office/drawing/2014/main" id="{81985D45-6BAD-49F1-961B-1ED785A41D3E}"/>
              </a:ext>
            </a:extLst>
          </p:cNvPr>
          <p:cNvCxnSpPr/>
          <p:nvPr/>
        </p:nvCxnSpPr>
        <p:spPr>
          <a:xfrm>
            <a:off x="4680667" y="4732226"/>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E8729DA-A969-6E3B-266C-79654D75C560}"/>
              </a:ext>
            </a:extLst>
          </p:cNvPr>
          <p:cNvSpPr txBox="1"/>
          <p:nvPr/>
        </p:nvSpPr>
        <p:spPr>
          <a:xfrm>
            <a:off x="4848448" y="4798615"/>
            <a:ext cx="2555895" cy="830997"/>
          </a:xfrm>
          <a:prstGeom prst="rect">
            <a:avLst/>
          </a:prstGeom>
          <a:noFill/>
        </p:spPr>
        <p:txBody>
          <a:bodyPr wrap="square" rtlCol="0">
            <a:spAutoFit/>
          </a:bodyPr>
          <a:lstStyle/>
          <a:p>
            <a:r>
              <a:rPr lang="en-US" sz="1200"/>
              <a:t>Splitting farm reduces DAQ room renovations but increases network requirements, space in SDCC, and complicates access</a:t>
            </a:r>
          </a:p>
        </p:txBody>
      </p:sp>
      <p:cxnSp>
        <p:nvCxnSpPr>
          <p:cNvPr id="27" name="Straight Connector 26">
            <a:extLst>
              <a:ext uri="{FF2B5EF4-FFF2-40B4-BE49-F238E27FC236}">
                <a16:creationId xmlns:a16="http://schemas.microsoft.com/office/drawing/2014/main" id="{48645156-D54C-3FB8-F5B7-8B0D327A91E6}"/>
              </a:ext>
            </a:extLst>
          </p:cNvPr>
          <p:cNvCxnSpPr/>
          <p:nvPr/>
        </p:nvCxnSpPr>
        <p:spPr>
          <a:xfrm>
            <a:off x="7475628" y="4722681"/>
            <a:ext cx="0" cy="11508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7BF27A-042C-8AED-B14A-6F0D82D47E2C}"/>
              </a:ext>
            </a:extLst>
          </p:cNvPr>
          <p:cNvSpPr txBox="1"/>
          <p:nvPr/>
        </p:nvSpPr>
        <p:spPr>
          <a:xfrm>
            <a:off x="7714694" y="4781414"/>
            <a:ext cx="2555895" cy="276999"/>
          </a:xfrm>
          <a:prstGeom prst="rect">
            <a:avLst/>
          </a:prstGeom>
          <a:noFill/>
        </p:spPr>
        <p:txBody>
          <a:bodyPr wrap="square" rtlCol="0">
            <a:spAutoFit/>
          </a:bodyPr>
          <a:lstStyle/>
          <a:p>
            <a:r>
              <a:rPr lang="en-US" sz="1200"/>
              <a:t>Cost/benefit analysis to be done</a:t>
            </a:r>
          </a:p>
        </p:txBody>
      </p:sp>
      <p:pic>
        <p:nvPicPr>
          <p:cNvPr id="31" name="Picture 30">
            <a:extLst>
              <a:ext uri="{FF2B5EF4-FFF2-40B4-BE49-F238E27FC236}">
                <a16:creationId xmlns:a16="http://schemas.microsoft.com/office/drawing/2014/main" id="{B35B1C46-94E8-9228-78AC-5BA7FCF185A6}"/>
              </a:ext>
            </a:extLst>
          </p:cNvPr>
          <p:cNvPicPr>
            <a:picLocks noChangeAspect="1"/>
          </p:cNvPicPr>
          <p:nvPr/>
        </p:nvPicPr>
        <p:blipFill>
          <a:blip r:embed="rId2"/>
          <a:stretch>
            <a:fillRect/>
          </a:stretch>
        </p:blipFill>
        <p:spPr>
          <a:xfrm>
            <a:off x="5779696" y="3413348"/>
            <a:ext cx="1699358" cy="1141897"/>
          </a:xfrm>
          <a:prstGeom prst="rect">
            <a:avLst/>
          </a:prstGeom>
        </p:spPr>
      </p:pic>
      <p:pic>
        <p:nvPicPr>
          <p:cNvPr id="33" name="Picture 32">
            <a:extLst>
              <a:ext uri="{FF2B5EF4-FFF2-40B4-BE49-F238E27FC236}">
                <a16:creationId xmlns:a16="http://schemas.microsoft.com/office/drawing/2014/main" id="{9A36572E-32F7-EE12-A5B3-4030DD929AA4}"/>
              </a:ext>
            </a:extLst>
          </p:cNvPr>
          <p:cNvPicPr>
            <a:picLocks noChangeAspect="1"/>
          </p:cNvPicPr>
          <p:nvPr/>
        </p:nvPicPr>
        <p:blipFill>
          <a:blip r:embed="rId3"/>
          <a:stretch>
            <a:fillRect/>
          </a:stretch>
        </p:blipFill>
        <p:spPr>
          <a:xfrm>
            <a:off x="8982867" y="3450431"/>
            <a:ext cx="1913130" cy="1113580"/>
          </a:xfrm>
          <a:prstGeom prst="rect">
            <a:avLst/>
          </a:prstGeom>
        </p:spPr>
      </p:pic>
      <p:graphicFrame>
        <p:nvGraphicFramePr>
          <p:cNvPr id="13" name="Object 12">
            <a:extLst>
              <a:ext uri="{FF2B5EF4-FFF2-40B4-BE49-F238E27FC236}">
                <a16:creationId xmlns:a16="http://schemas.microsoft.com/office/drawing/2014/main" id="{8D6D1C81-782C-5E2B-58AF-5A8C55DD317B}"/>
              </a:ext>
            </a:extLst>
          </p:cNvPr>
          <p:cNvGraphicFramePr>
            <a:graphicFrameLocks noChangeAspect="1"/>
          </p:cNvGraphicFramePr>
          <p:nvPr>
            <p:extLst>
              <p:ext uri="{D42A27DB-BD31-4B8C-83A1-F6EECF244321}">
                <p14:modId xmlns:p14="http://schemas.microsoft.com/office/powerpoint/2010/main" val="2766995835"/>
              </p:ext>
            </p:extLst>
          </p:nvPr>
        </p:nvGraphicFramePr>
        <p:xfrm>
          <a:off x="6908070" y="2174200"/>
          <a:ext cx="2045912" cy="1150826"/>
        </p:xfrm>
        <a:graphic>
          <a:graphicData uri="http://schemas.openxmlformats.org/presentationml/2006/ole">
            <mc:AlternateContent xmlns:mc="http://schemas.openxmlformats.org/markup-compatibility/2006">
              <mc:Choice xmlns:v="urn:schemas-microsoft-com:vml" Requires="v">
                <p:oleObj name="Acrobat Document" r:id="rId4" imgW="9144000" imgH="5143500" progId="Acrobat.Document.DC">
                  <p:embed/>
                </p:oleObj>
              </mc:Choice>
              <mc:Fallback>
                <p:oleObj name="Acrobat Document" r:id="rId4" imgW="9144000" imgH="5143500" progId="Acrobat.Document.DC">
                  <p:embed/>
                  <p:pic>
                    <p:nvPicPr>
                      <p:cNvPr id="13" name="Object 12">
                        <a:extLst>
                          <a:ext uri="{FF2B5EF4-FFF2-40B4-BE49-F238E27FC236}">
                            <a16:creationId xmlns:a16="http://schemas.microsoft.com/office/drawing/2014/main" id="{8D6D1C81-782C-5E2B-58AF-5A8C55DD317B}"/>
                          </a:ext>
                        </a:extLst>
                      </p:cNvPr>
                      <p:cNvPicPr/>
                      <p:nvPr/>
                    </p:nvPicPr>
                    <p:blipFill>
                      <a:blip r:embed="rId5"/>
                      <a:stretch>
                        <a:fillRect/>
                      </a:stretch>
                    </p:blipFill>
                    <p:spPr>
                      <a:xfrm>
                        <a:off x="6908070" y="2174200"/>
                        <a:ext cx="2045912" cy="1150826"/>
                      </a:xfrm>
                      <a:prstGeom prst="rect">
                        <a:avLst/>
                      </a:prstGeom>
                    </p:spPr>
                  </p:pic>
                </p:oleObj>
              </mc:Fallback>
            </mc:AlternateContent>
          </a:graphicData>
        </a:graphic>
      </p:graphicFrame>
      <p:pic>
        <p:nvPicPr>
          <p:cNvPr id="23" name="Picture 22">
            <a:extLst>
              <a:ext uri="{FF2B5EF4-FFF2-40B4-BE49-F238E27FC236}">
                <a16:creationId xmlns:a16="http://schemas.microsoft.com/office/drawing/2014/main" id="{1E6E357D-3165-82D8-1D4C-E70961C4C307}"/>
              </a:ext>
            </a:extLst>
          </p:cNvPr>
          <p:cNvPicPr>
            <a:picLocks noChangeAspect="1"/>
          </p:cNvPicPr>
          <p:nvPr/>
        </p:nvPicPr>
        <p:blipFill>
          <a:blip r:embed="rId6"/>
          <a:stretch>
            <a:fillRect/>
          </a:stretch>
        </p:blipFill>
        <p:spPr>
          <a:xfrm>
            <a:off x="9012204" y="2166167"/>
            <a:ext cx="3001834" cy="1158859"/>
          </a:xfrm>
          <a:prstGeom prst="rect">
            <a:avLst/>
          </a:prstGeom>
        </p:spPr>
      </p:pic>
      <p:sp>
        <p:nvSpPr>
          <p:cNvPr id="30" name="TextBox 29">
            <a:extLst>
              <a:ext uri="{FF2B5EF4-FFF2-40B4-BE49-F238E27FC236}">
                <a16:creationId xmlns:a16="http://schemas.microsoft.com/office/drawing/2014/main" id="{8D20209F-097C-E667-04C9-2A0BDF61A132}"/>
              </a:ext>
            </a:extLst>
          </p:cNvPr>
          <p:cNvSpPr txBox="1"/>
          <p:nvPr/>
        </p:nvSpPr>
        <p:spPr>
          <a:xfrm>
            <a:off x="4075683" y="2149036"/>
            <a:ext cx="2767769" cy="1200329"/>
          </a:xfrm>
          <a:prstGeom prst="rect">
            <a:avLst/>
          </a:prstGeom>
          <a:noFill/>
        </p:spPr>
        <p:txBody>
          <a:bodyPr wrap="square" rtlCol="0">
            <a:spAutoFit/>
          </a:bodyPr>
          <a:lstStyle/>
          <a:p>
            <a:r>
              <a:rPr lang="en-US" sz="1200"/>
              <a:t>Scientific software and computing is off project dependency:</a:t>
            </a:r>
          </a:p>
          <a:p>
            <a:pPr marL="171450" indent="-171450">
              <a:buFont typeface="Arial" panose="020B0604020202020204" pitchFamily="34" charset="0"/>
              <a:buChar char="•"/>
            </a:pPr>
            <a:r>
              <a:rPr lang="en-US" sz="1200"/>
              <a:t>RRB</a:t>
            </a:r>
          </a:p>
          <a:p>
            <a:pPr marL="171450" indent="-171450">
              <a:buFont typeface="Arial" panose="020B0604020202020204" pitchFamily="34" charset="0"/>
              <a:buChar char="•"/>
            </a:pPr>
            <a:r>
              <a:rPr lang="en-US" sz="1200"/>
              <a:t>ECSJI</a:t>
            </a:r>
          </a:p>
          <a:p>
            <a:pPr marL="171450" indent="-171450">
              <a:buFont typeface="Arial" panose="020B0604020202020204" pitchFamily="34" charset="0"/>
              <a:buChar char="•"/>
            </a:pPr>
            <a:r>
              <a:rPr lang="en-US" sz="1200"/>
              <a:t>Latest Collaboration Review Sept 26-27, 2024</a:t>
            </a:r>
          </a:p>
        </p:txBody>
      </p:sp>
      <p:sp>
        <p:nvSpPr>
          <p:cNvPr id="32" name="TextBox 31">
            <a:extLst>
              <a:ext uri="{FF2B5EF4-FFF2-40B4-BE49-F238E27FC236}">
                <a16:creationId xmlns:a16="http://schemas.microsoft.com/office/drawing/2014/main" id="{84040DCB-0CBA-6353-3656-F6274AC553F4}"/>
              </a:ext>
            </a:extLst>
          </p:cNvPr>
          <p:cNvSpPr txBox="1"/>
          <p:nvPr/>
        </p:nvSpPr>
        <p:spPr>
          <a:xfrm>
            <a:off x="1506778" y="2168022"/>
            <a:ext cx="2293275" cy="1138773"/>
          </a:xfrm>
          <a:prstGeom prst="rect">
            <a:avLst/>
          </a:prstGeom>
          <a:noFill/>
        </p:spPr>
        <p:txBody>
          <a:bodyPr wrap="square" rtlCol="0">
            <a:spAutoFit/>
          </a:bodyPr>
          <a:lstStyle/>
          <a:p>
            <a:r>
              <a:rPr lang="en-US" sz="1200"/>
              <a:t>Interface:</a:t>
            </a:r>
          </a:p>
          <a:p>
            <a:endParaRPr lang="en-US" sz="800"/>
          </a:p>
          <a:p>
            <a:pPr marL="171450" indent="-171450">
              <a:buFont typeface="Arial" panose="020B0604020202020204" pitchFamily="34" charset="0"/>
              <a:buChar char="•"/>
            </a:pPr>
            <a:r>
              <a:rPr lang="en-US" sz="1200"/>
              <a:t>Full Data to be streamed to JLAB/BNL echelon 1</a:t>
            </a:r>
          </a:p>
          <a:p>
            <a:pPr marL="171450" indent="-171450">
              <a:buFont typeface="Arial" panose="020B0604020202020204" pitchFamily="34" charset="0"/>
              <a:buChar char="•"/>
            </a:pPr>
            <a:r>
              <a:rPr lang="en-US" sz="1200"/>
              <a:t>Full Data to be archived at both facilities for redundancy</a:t>
            </a:r>
          </a:p>
        </p:txBody>
      </p:sp>
      <p:pic>
        <p:nvPicPr>
          <p:cNvPr id="36" name="Picture 35">
            <a:extLst>
              <a:ext uri="{FF2B5EF4-FFF2-40B4-BE49-F238E27FC236}">
                <a16:creationId xmlns:a16="http://schemas.microsoft.com/office/drawing/2014/main" id="{083B8ADD-4099-9E53-4A16-412B173B9A16}"/>
              </a:ext>
            </a:extLst>
          </p:cNvPr>
          <p:cNvPicPr>
            <a:picLocks noChangeAspect="1"/>
          </p:cNvPicPr>
          <p:nvPr/>
        </p:nvPicPr>
        <p:blipFill>
          <a:blip r:embed="rId7"/>
          <a:stretch>
            <a:fillRect/>
          </a:stretch>
        </p:blipFill>
        <p:spPr>
          <a:xfrm>
            <a:off x="6579951" y="922558"/>
            <a:ext cx="2222572" cy="1153856"/>
          </a:xfrm>
          <a:prstGeom prst="rect">
            <a:avLst/>
          </a:prstGeom>
        </p:spPr>
      </p:pic>
      <p:sp>
        <p:nvSpPr>
          <p:cNvPr id="37" name="TextBox 36">
            <a:extLst>
              <a:ext uri="{FF2B5EF4-FFF2-40B4-BE49-F238E27FC236}">
                <a16:creationId xmlns:a16="http://schemas.microsoft.com/office/drawing/2014/main" id="{68F99753-D053-1973-7B6E-AEF7C567AEF9}"/>
              </a:ext>
            </a:extLst>
          </p:cNvPr>
          <p:cNvSpPr txBox="1"/>
          <p:nvPr/>
        </p:nvSpPr>
        <p:spPr>
          <a:xfrm>
            <a:off x="1513399" y="911469"/>
            <a:ext cx="2814643" cy="1200329"/>
          </a:xfrm>
          <a:prstGeom prst="rect">
            <a:avLst/>
          </a:prstGeom>
          <a:noFill/>
        </p:spPr>
        <p:txBody>
          <a:bodyPr wrap="square" rtlCol="0">
            <a:spAutoFit/>
          </a:bodyPr>
          <a:lstStyle/>
          <a:p>
            <a:pPr marL="171450" indent="-171450">
              <a:buFont typeface="Arial" panose="020B0604020202020204" pitchFamily="34" charset="0"/>
              <a:buChar char="•"/>
            </a:pPr>
            <a:r>
              <a:rPr lang="en-US" sz="1200"/>
              <a:t>Readout Computers</a:t>
            </a:r>
          </a:p>
          <a:p>
            <a:pPr marL="171450" indent="-171450">
              <a:buFont typeface="Arial" panose="020B0604020202020204" pitchFamily="34" charset="0"/>
              <a:buChar char="•"/>
            </a:pPr>
            <a:r>
              <a:rPr lang="en-US" sz="1200"/>
              <a:t>Frame Building Computers</a:t>
            </a:r>
          </a:p>
          <a:p>
            <a:pPr marL="171450" indent="-171450">
              <a:buFont typeface="Arial" panose="020B0604020202020204" pitchFamily="34" charset="0"/>
              <a:buChar char="•"/>
            </a:pPr>
            <a:r>
              <a:rPr lang="en-US" sz="1200"/>
              <a:t>Data Reduction</a:t>
            </a:r>
          </a:p>
          <a:p>
            <a:pPr marL="628650" lvl="1" indent="-171450">
              <a:buFont typeface="Arial" panose="020B0604020202020204" pitchFamily="34" charset="0"/>
              <a:buChar char="•"/>
            </a:pPr>
            <a:r>
              <a:rPr lang="en-US" sz="1200"/>
              <a:t>Filters </a:t>
            </a:r>
          </a:p>
          <a:p>
            <a:pPr marL="628650" lvl="1" indent="-171450">
              <a:buFont typeface="Arial" panose="020B0604020202020204" pitchFamily="34" charset="0"/>
              <a:buChar char="•"/>
            </a:pPr>
            <a:r>
              <a:rPr lang="en-US" sz="1200"/>
              <a:t>Compression</a:t>
            </a:r>
          </a:p>
          <a:p>
            <a:pPr marL="628650" lvl="1" indent="-171450">
              <a:buFont typeface="Arial" panose="020B0604020202020204" pitchFamily="34" charset="0"/>
              <a:buChar char="•"/>
            </a:pPr>
            <a:r>
              <a:rPr lang="en-US" sz="1200"/>
              <a:t>High Level Triggering</a:t>
            </a:r>
          </a:p>
        </p:txBody>
      </p:sp>
      <p:sp>
        <p:nvSpPr>
          <p:cNvPr id="38" name="TextBox 37">
            <a:extLst>
              <a:ext uri="{FF2B5EF4-FFF2-40B4-BE49-F238E27FC236}">
                <a16:creationId xmlns:a16="http://schemas.microsoft.com/office/drawing/2014/main" id="{C7F9FD76-4A59-DE05-8C6F-1A7D7032B3E6}"/>
              </a:ext>
            </a:extLst>
          </p:cNvPr>
          <p:cNvSpPr txBox="1"/>
          <p:nvPr/>
        </p:nvSpPr>
        <p:spPr>
          <a:xfrm>
            <a:off x="3938114" y="904024"/>
            <a:ext cx="2814643" cy="1200329"/>
          </a:xfrm>
          <a:prstGeom prst="rect">
            <a:avLst/>
          </a:prstGeom>
          <a:noFill/>
        </p:spPr>
        <p:txBody>
          <a:bodyPr wrap="square" rtlCol="0">
            <a:spAutoFit/>
          </a:bodyPr>
          <a:lstStyle/>
          <a:p>
            <a:pPr marL="171450" indent="-171450">
              <a:buFont typeface="Arial" panose="020B0604020202020204" pitchFamily="34" charset="0"/>
              <a:buChar char="•"/>
            </a:pPr>
            <a:r>
              <a:rPr lang="en-US" sz="1200"/>
              <a:t>DAQ Logging</a:t>
            </a:r>
          </a:p>
          <a:p>
            <a:pPr marL="171450" indent="-171450">
              <a:buFont typeface="Arial" panose="020B0604020202020204" pitchFamily="34" charset="0"/>
              <a:buChar char="•"/>
            </a:pPr>
            <a:r>
              <a:rPr lang="en-US" sz="1200"/>
              <a:t>DAQ Monitoring</a:t>
            </a:r>
          </a:p>
          <a:p>
            <a:pPr marL="171450" indent="-171450">
              <a:buFont typeface="Arial" panose="020B0604020202020204" pitchFamily="34" charset="0"/>
              <a:buChar char="•"/>
            </a:pPr>
            <a:r>
              <a:rPr lang="en-US" sz="1200"/>
              <a:t>DAQ QA</a:t>
            </a:r>
          </a:p>
          <a:p>
            <a:pPr marL="171450" indent="-171450">
              <a:buFont typeface="Arial" panose="020B0604020202020204" pitchFamily="34" charset="0"/>
              <a:buChar char="•"/>
            </a:pPr>
            <a:r>
              <a:rPr lang="en-US" sz="1200"/>
              <a:t>Configuration / Run Control</a:t>
            </a:r>
          </a:p>
          <a:p>
            <a:pPr marL="171450" indent="-171450">
              <a:buFont typeface="Arial" panose="020B0604020202020204" pitchFamily="34" charset="0"/>
              <a:buChar char="•"/>
            </a:pPr>
            <a:r>
              <a:rPr lang="en-US" sz="1200"/>
              <a:t>Slow Controls interface (IOC)</a:t>
            </a:r>
          </a:p>
          <a:p>
            <a:pPr marL="171450" indent="-171450">
              <a:buFont typeface="Arial" panose="020B0604020202020204" pitchFamily="34" charset="0"/>
              <a:buChar char="•"/>
            </a:pPr>
            <a:r>
              <a:rPr lang="en-US" sz="1200"/>
              <a:t>Buffering and Data Transfer</a:t>
            </a:r>
          </a:p>
        </p:txBody>
      </p:sp>
    </p:spTree>
    <p:extLst>
      <p:ext uri="{BB962C8B-B14F-4D97-AF65-F5344CB8AC3E}">
        <p14:creationId xmlns:p14="http://schemas.microsoft.com/office/powerpoint/2010/main" val="3457557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6DC19C2-96F4-57A7-1EBC-282530DF4C50}"/>
              </a:ext>
            </a:extLst>
          </p:cNvPr>
          <p:cNvPicPr>
            <a:picLocks noChangeAspect="1"/>
          </p:cNvPicPr>
          <p:nvPr/>
        </p:nvPicPr>
        <p:blipFill>
          <a:blip r:embed="rId2"/>
          <a:stretch>
            <a:fillRect/>
          </a:stretch>
        </p:blipFill>
        <p:spPr>
          <a:xfrm>
            <a:off x="525392" y="934140"/>
            <a:ext cx="11372376" cy="4989719"/>
          </a:xfrm>
          <a:prstGeom prst="rect">
            <a:avLst/>
          </a:prstGeom>
          <a:ln w="19050">
            <a:solidFill>
              <a:schemeClr val="tx1"/>
            </a:solidFill>
          </a:ln>
        </p:spPr>
      </p:pic>
      <p:sp>
        <p:nvSpPr>
          <p:cNvPr id="2" name="Title 1">
            <a:extLst>
              <a:ext uri="{FF2B5EF4-FFF2-40B4-BE49-F238E27FC236}">
                <a16:creationId xmlns:a16="http://schemas.microsoft.com/office/drawing/2014/main" id="{8C8F0CA7-CB08-0660-DF04-5C0559BEFB46}"/>
              </a:ext>
            </a:extLst>
          </p:cNvPr>
          <p:cNvSpPr>
            <a:spLocks noGrp="1"/>
          </p:cNvSpPr>
          <p:nvPr>
            <p:ph type="title"/>
          </p:nvPr>
        </p:nvSpPr>
        <p:spPr/>
        <p:txBody>
          <a:bodyPr>
            <a:normAutofit fontScale="90000"/>
          </a:bodyPr>
          <a:lstStyle/>
          <a:p>
            <a:r>
              <a:rPr lang="en-US"/>
              <a:t>Response to Recommendations  </a:t>
            </a:r>
            <a:r>
              <a:rPr lang="en-US" dirty="0">
                <a:solidFill>
                  <a:schemeClr val="bg1">
                    <a:lumMod val="75000"/>
                  </a:schemeClr>
                </a:solidFill>
              </a:rPr>
              <a:t>(PDR not DOE…)</a:t>
            </a:r>
          </a:p>
        </p:txBody>
      </p:sp>
    </p:spTree>
    <p:extLst>
      <p:ext uri="{BB962C8B-B14F-4D97-AF65-F5344CB8AC3E}">
        <p14:creationId xmlns:p14="http://schemas.microsoft.com/office/powerpoint/2010/main" val="983352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6DC19C2-96F4-57A7-1EBC-282530DF4C50}"/>
              </a:ext>
            </a:extLst>
          </p:cNvPr>
          <p:cNvPicPr>
            <a:picLocks noChangeAspect="1"/>
          </p:cNvPicPr>
          <p:nvPr/>
        </p:nvPicPr>
        <p:blipFill>
          <a:blip r:embed="rId2"/>
          <a:stretch>
            <a:fillRect/>
          </a:stretch>
        </p:blipFill>
        <p:spPr>
          <a:xfrm>
            <a:off x="459131" y="934140"/>
            <a:ext cx="11372376" cy="4989719"/>
          </a:xfrm>
          <a:prstGeom prst="rect">
            <a:avLst/>
          </a:prstGeom>
          <a:ln w="19050">
            <a:solidFill>
              <a:schemeClr val="tx1"/>
            </a:solidFill>
          </a:ln>
        </p:spPr>
      </p:pic>
      <p:sp>
        <p:nvSpPr>
          <p:cNvPr id="2" name="Title 1">
            <a:extLst>
              <a:ext uri="{FF2B5EF4-FFF2-40B4-BE49-F238E27FC236}">
                <a16:creationId xmlns:a16="http://schemas.microsoft.com/office/drawing/2014/main" id="{8C8F0CA7-CB08-0660-DF04-5C0559BEFB46}"/>
              </a:ext>
            </a:extLst>
          </p:cNvPr>
          <p:cNvSpPr>
            <a:spLocks noGrp="1"/>
          </p:cNvSpPr>
          <p:nvPr>
            <p:ph type="title"/>
          </p:nvPr>
        </p:nvSpPr>
        <p:spPr/>
        <p:txBody>
          <a:bodyPr/>
          <a:lstStyle/>
          <a:p>
            <a:r>
              <a:rPr lang="en-US"/>
              <a:t>Response to Recommendations</a:t>
            </a:r>
          </a:p>
        </p:txBody>
      </p:sp>
      <p:sp>
        <p:nvSpPr>
          <p:cNvPr id="4" name="Rectangle: Rounded Corners 3">
            <a:extLst>
              <a:ext uri="{FF2B5EF4-FFF2-40B4-BE49-F238E27FC236}">
                <a16:creationId xmlns:a16="http://schemas.microsoft.com/office/drawing/2014/main" id="{76296CEA-8562-96C4-C4C7-3E7580309B5C}"/>
              </a:ext>
            </a:extLst>
          </p:cNvPr>
          <p:cNvSpPr/>
          <p:nvPr/>
        </p:nvSpPr>
        <p:spPr>
          <a:xfrm>
            <a:off x="7842738" y="814866"/>
            <a:ext cx="3939450" cy="941745"/>
          </a:xfrm>
          <a:prstGeom prst="roundRect">
            <a:avLst/>
          </a:prstGeom>
          <a:solidFill>
            <a:schemeClr val="accent1">
              <a:lumMod val="40000"/>
              <a:lumOff val="6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000">
                <a:solidFill>
                  <a:schemeClr val="tx1"/>
                </a:solidFill>
              </a:rPr>
              <a:t>More Development needed!</a:t>
            </a:r>
          </a:p>
          <a:p>
            <a:pPr marL="285750" indent="-285750">
              <a:buFont typeface="Arial" panose="020B0604020202020204" pitchFamily="34" charset="0"/>
              <a:buChar char="•"/>
            </a:pPr>
            <a:r>
              <a:rPr lang="en-US" sz="1000">
                <a:solidFill>
                  <a:schemeClr val="tx1"/>
                </a:solidFill>
              </a:rPr>
              <a:t>Slow controls based on EPICS</a:t>
            </a:r>
          </a:p>
          <a:p>
            <a:pPr marL="285750" indent="-285750">
              <a:buFont typeface="Arial" panose="020B0604020202020204" pitchFamily="34" charset="0"/>
              <a:buChar char="•"/>
            </a:pPr>
            <a:r>
              <a:rPr lang="en-US" sz="1000">
                <a:solidFill>
                  <a:schemeClr val="tx1"/>
                </a:solidFill>
              </a:rPr>
              <a:t>Preliminary Counts of components/Variables/Frequencies</a:t>
            </a:r>
          </a:p>
          <a:p>
            <a:pPr marL="285750" indent="-285750">
              <a:buFont typeface="Arial" panose="020B0604020202020204" pitchFamily="34" charset="0"/>
              <a:buChar char="•"/>
            </a:pPr>
            <a:r>
              <a:rPr lang="en-US" sz="1000">
                <a:solidFill>
                  <a:schemeClr val="tx1"/>
                </a:solidFill>
              </a:rPr>
              <a:t>Preliminary list of “recommended/supported” equipment</a:t>
            </a:r>
          </a:p>
          <a:p>
            <a:pPr marL="285750" indent="-285750">
              <a:buFont typeface="Arial" panose="020B0604020202020204" pitchFamily="34" charset="0"/>
              <a:buChar char="•"/>
            </a:pPr>
            <a:r>
              <a:rPr lang="en-US" sz="1000">
                <a:solidFill>
                  <a:schemeClr val="tx1"/>
                </a:solidFill>
              </a:rPr>
              <a:t>Plan to hire</a:t>
            </a:r>
          </a:p>
        </p:txBody>
      </p:sp>
      <p:cxnSp>
        <p:nvCxnSpPr>
          <p:cNvPr id="6" name="Straight Arrow Connector 5">
            <a:extLst>
              <a:ext uri="{FF2B5EF4-FFF2-40B4-BE49-F238E27FC236}">
                <a16:creationId xmlns:a16="http://schemas.microsoft.com/office/drawing/2014/main" id="{2F32A523-7229-DCBC-90D8-1337761D0128}"/>
              </a:ext>
            </a:extLst>
          </p:cNvPr>
          <p:cNvCxnSpPr>
            <a:cxnSpLocks/>
          </p:cNvCxnSpPr>
          <p:nvPr/>
        </p:nvCxnSpPr>
        <p:spPr>
          <a:xfrm flipH="1">
            <a:off x="6432310" y="1345223"/>
            <a:ext cx="1410428" cy="345554"/>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8499A30-EDAB-95D0-CD95-2F72981C7F25}"/>
              </a:ext>
            </a:extLst>
          </p:cNvPr>
          <p:cNvSpPr/>
          <p:nvPr/>
        </p:nvSpPr>
        <p:spPr>
          <a:xfrm>
            <a:off x="7842738" y="1824277"/>
            <a:ext cx="3939450" cy="2183927"/>
          </a:xfrm>
          <a:prstGeom prst="roundRect">
            <a:avLst/>
          </a:prstGeom>
          <a:solidFill>
            <a:schemeClr val="accent2">
              <a:lumMod val="40000"/>
              <a:lumOff val="6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000">
                <a:solidFill>
                  <a:schemeClr val="tx1"/>
                </a:solidFill>
              </a:rPr>
              <a:t>Summary of recommendations:</a:t>
            </a:r>
          </a:p>
          <a:p>
            <a:pPr marL="171450" indent="-171450">
              <a:buFont typeface="Arial" panose="020B0604020202020204" pitchFamily="34" charset="0"/>
              <a:buChar char="•"/>
            </a:pPr>
            <a:r>
              <a:rPr lang="en-US" sz="1000">
                <a:solidFill>
                  <a:schemeClr val="tx1"/>
                </a:solidFill>
              </a:rPr>
              <a:t>Document detailed protocols/algorithms to make the full system work</a:t>
            </a:r>
          </a:p>
          <a:p>
            <a:pPr marL="628650" lvl="1" indent="-171450">
              <a:buFont typeface="Arial" panose="020B0604020202020204" pitchFamily="34" charset="0"/>
              <a:buChar char="•"/>
            </a:pPr>
            <a:r>
              <a:rPr lang="en-US" sz="1000">
                <a:solidFill>
                  <a:schemeClr val="tx1"/>
                </a:solidFill>
              </a:rPr>
              <a:t>Electronics (GTU </a:t>
            </a:r>
            <a:r>
              <a:rPr lang="en-US" sz="1000">
                <a:solidFill>
                  <a:schemeClr val="tx1"/>
                </a:solidFill>
                <a:sym typeface="Wingdings" panose="05000000000000000000" pitchFamily="2" charset="2"/>
              </a:rPr>
              <a:t></a:t>
            </a:r>
            <a:r>
              <a:rPr lang="en-US" sz="1000">
                <a:solidFill>
                  <a:schemeClr val="tx1"/>
                </a:solidFill>
              </a:rPr>
              <a:t> DAM </a:t>
            </a:r>
            <a:r>
              <a:rPr lang="en-US" sz="1000">
                <a:solidFill>
                  <a:schemeClr val="tx1"/>
                </a:solidFill>
                <a:sym typeface="Wingdings" panose="05000000000000000000" pitchFamily="2" charset="2"/>
              </a:rPr>
              <a:t></a:t>
            </a:r>
            <a:r>
              <a:rPr lang="en-US" sz="1000">
                <a:solidFill>
                  <a:schemeClr val="tx1"/>
                </a:solidFill>
              </a:rPr>
              <a:t> RDO </a:t>
            </a:r>
            <a:r>
              <a:rPr lang="en-US" sz="1000">
                <a:solidFill>
                  <a:schemeClr val="tx1"/>
                </a:solidFill>
                <a:sym typeface="Wingdings" panose="05000000000000000000" pitchFamily="2" charset="2"/>
              </a:rPr>
              <a:t></a:t>
            </a:r>
            <a:r>
              <a:rPr lang="en-US" sz="1000">
                <a:solidFill>
                  <a:schemeClr val="tx1"/>
                </a:solidFill>
              </a:rPr>
              <a:t> FEB)</a:t>
            </a:r>
          </a:p>
          <a:p>
            <a:pPr marL="1085850" lvl="2" indent="-171450">
              <a:buFont typeface="Arial" panose="020B0604020202020204" pitchFamily="34" charset="0"/>
              <a:buChar char="•"/>
            </a:pPr>
            <a:r>
              <a:rPr lang="en-US" sz="1000">
                <a:solidFill>
                  <a:schemeClr val="tx1"/>
                </a:solidFill>
              </a:rPr>
              <a:t>Configuration, SC monitoring, Triggering, Flow Control, Special running modes</a:t>
            </a:r>
          </a:p>
          <a:p>
            <a:pPr marL="628650" lvl="1" indent="-171450">
              <a:buFont typeface="Arial" panose="020B0604020202020204" pitchFamily="34" charset="0"/>
              <a:buChar char="•"/>
            </a:pPr>
            <a:r>
              <a:rPr lang="en-US" sz="1000">
                <a:solidFill>
                  <a:schemeClr val="tx1"/>
                </a:solidFill>
              </a:rPr>
              <a:t>Computing (Time Frame Building, Logging Monitoring, QA, Data Reduction, Data Formats, Data Sinking)</a:t>
            </a:r>
          </a:p>
          <a:p>
            <a:r>
              <a:rPr lang="en-US" sz="1000">
                <a:solidFill>
                  <a:schemeClr val="tx1"/>
                </a:solidFill>
              </a:rPr>
              <a:t>Response:</a:t>
            </a:r>
          </a:p>
          <a:p>
            <a:pPr marL="171450" indent="-171450">
              <a:buFont typeface="Arial" panose="020B0604020202020204" pitchFamily="34" charset="0"/>
              <a:buChar char="•"/>
            </a:pPr>
            <a:r>
              <a:rPr lang="en-US" sz="1000">
                <a:solidFill>
                  <a:schemeClr val="tx1"/>
                </a:solidFill>
              </a:rPr>
              <a:t>This is a significant current effort</a:t>
            </a:r>
          </a:p>
          <a:p>
            <a:pPr marL="171450" indent="-171450">
              <a:buFont typeface="Arial" panose="020B0604020202020204" pitchFamily="34" charset="0"/>
              <a:buChar char="•"/>
            </a:pPr>
            <a:r>
              <a:rPr lang="en-US" sz="1000">
                <a:solidFill>
                  <a:schemeClr val="tx1"/>
                </a:solidFill>
              </a:rPr>
              <a:t>Preliminary protocol document drafted but evolving</a:t>
            </a:r>
          </a:p>
          <a:p>
            <a:pPr marL="171450" indent="-171450">
              <a:buFont typeface="Arial" panose="020B0604020202020204" pitchFamily="34" charset="0"/>
              <a:buChar char="•"/>
            </a:pPr>
            <a:r>
              <a:rPr lang="en-US" sz="1000">
                <a:solidFill>
                  <a:schemeClr val="tx1"/>
                </a:solidFill>
              </a:rPr>
              <a:t>Initial GTU design effort (conceptual -&gt; detailed)</a:t>
            </a:r>
          </a:p>
        </p:txBody>
      </p:sp>
      <p:cxnSp>
        <p:nvCxnSpPr>
          <p:cNvPr id="9" name="Straight Arrow Connector 8">
            <a:extLst>
              <a:ext uri="{FF2B5EF4-FFF2-40B4-BE49-F238E27FC236}">
                <a16:creationId xmlns:a16="http://schemas.microsoft.com/office/drawing/2014/main" id="{CC8D28FC-F583-8130-B39F-64E04FCBEBA5}"/>
              </a:ext>
            </a:extLst>
          </p:cNvPr>
          <p:cNvCxnSpPr>
            <a:cxnSpLocks/>
          </p:cNvCxnSpPr>
          <p:nvPr/>
        </p:nvCxnSpPr>
        <p:spPr>
          <a:xfrm flipH="1">
            <a:off x="6432310" y="2848431"/>
            <a:ext cx="1410428"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4DBA221-ECA9-8A57-E853-6B4E7F8C2871}"/>
              </a:ext>
            </a:extLst>
          </p:cNvPr>
          <p:cNvCxnSpPr>
            <a:cxnSpLocks/>
          </p:cNvCxnSpPr>
          <p:nvPr/>
        </p:nvCxnSpPr>
        <p:spPr>
          <a:xfrm flipH="1">
            <a:off x="6432310" y="2898641"/>
            <a:ext cx="1410428" cy="1386549"/>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E9EB97F-EEFC-F770-AFF8-54FAEAD7DA2D}"/>
              </a:ext>
            </a:extLst>
          </p:cNvPr>
          <p:cNvCxnSpPr>
            <a:cxnSpLocks/>
          </p:cNvCxnSpPr>
          <p:nvPr/>
        </p:nvCxnSpPr>
        <p:spPr>
          <a:xfrm flipH="1">
            <a:off x="6432310" y="3015762"/>
            <a:ext cx="1410428" cy="2007035"/>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11868F27-E1A6-9D5F-AF36-45E01B2E6518}"/>
              </a:ext>
            </a:extLst>
          </p:cNvPr>
          <p:cNvSpPr/>
          <p:nvPr/>
        </p:nvSpPr>
        <p:spPr>
          <a:xfrm>
            <a:off x="7842738" y="5214878"/>
            <a:ext cx="3939450" cy="1216577"/>
          </a:xfrm>
          <a:prstGeom prst="roundRect">
            <a:avLst/>
          </a:prstGeom>
          <a:solidFill>
            <a:schemeClr val="accent3">
              <a:lumMod val="40000"/>
              <a:lumOff val="6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000">
                <a:solidFill>
                  <a:schemeClr val="tx1"/>
                </a:solidFill>
              </a:rPr>
              <a:t>Strategy:</a:t>
            </a:r>
          </a:p>
          <a:p>
            <a:pPr marL="171450" indent="-171450">
              <a:buFont typeface="Arial" panose="020B0604020202020204" pitchFamily="34" charset="0"/>
              <a:buChar char="•"/>
            </a:pPr>
            <a:r>
              <a:rPr lang="en-US" sz="1000">
                <a:solidFill>
                  <a:schemeClr val="tx1"/>
                </a:solidFill>
              </a:rPr>
              <a:t>Further define “release schedule” of firmware / software</a:t>
            </a:r>
          </a:p>
          <a:p>
            <a:pPr marL="171450" indent="-171450">
              <a:buFont typeface="Arial" panose="020B0604020202020204" pitchFamily="34" charset="0"/>
              <a:buChar char="•"/>
            </a:pPr>
            <a:r>
              <a:rPr lang="en-US" sz="1000">
                <a:solidFill>
                  <a:schemeClr val="tx1"/>
                </a:solidFill>
              </a:rPr>
              <a:t>Recommended supported development kits for DAM components</a:t>
            </a:r>
          </a:p>
          <a:p>
            <a:pPr marL="171450" indent="-171450">
              <a:buFont typeface="Arial" panose="020B0604020202020204" pitchFamily="34" charset="0"/>
              <a:buChar char="•"/>
            </a:pPr>
            <a:r>
              <a:rPr lang="en-US" sz="1000">
                <a:solidFill>
                  <a:schemeClr val="tx1"/>
                </a:solidFill>
              </a:rPr>
              <a:t>Generic RDO (TOF pre-prototype FPGA based RDO)</a:t>
            </a:r>
          </a:p>
          <a:p>
            <a:pPr marL="171450" indent="-171450">
              <a:buFont typeface="Arial" panose="020B0604020202020204" pitchFamily="34" charset="0"/>
              <a:buChar char="•"/>
            </a:pPr>
            <a:r>
              <a:rPr lang="en-US" sz="1000">
                <a:solidFill>
                  <a:schemeClr val="tx1"/>
                </a:solidFill>
              </a:rPr>
              <a:t>DAQ will provide services but detailed development/test plans for 24+ detectors outside of current DAQ scope</a:t>
            </a:r>
          </a:p>
        </p:txBody>
      </p:sp>
      <p:cxnSp>
        <p:nvCxnSpPr>
          <p:cNvPr id="22" name="Straight Arrow Connector 21">
            <a:extLst>
              <a:ext uri="{FF2B5EF4-FFF2-40B4-BE49-F238E27FC236}">
                <a16:creationId xmlns:a16="http://schemas.microsoft.com/office/drawing/2014/main" id="{8661EB6C-85C1-47CC-5D27-EA1933971F08}"/>
              </a:ext>
            </a:extLst>
          </p:cNvPr>
          <p:cNvCxnSpPr>
            <a:cxnSpLocks/>
          </p:cNvCxnSpPr>
          <p:nvPr/>
        </p:nvCxnSpPr>
        <p:spPr>
          <a:xfrm flipH="1">
            <a:off x="6432310" y="5600401"/>
            <a:ext cx="1410428"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E2E3B2C-A1FF-48B4-910B-D9F0B4FC41BB}"/>
              </a:ext>
            </a:extLst>
          </p:cNvPr>
          <p:cNvSpPr/>
          <p:nvPr/>
        </p:nvSpPr>
        <p:spPr>
          <a:xfrm>
            <a:off x="7842738" y="4083125"/>
            <a:ext cx="3939450" cy="1060369"/>
          </a:xfrm>
          <a:prstGeom prst="roundRect">
            <a:avLst/>
          </a:pr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1000">
                <a:solidFill>
                  <a:schemeClr val="tx1"/>
                </a:solidFill>
              </a:rPr>
              <a:t>Risk Mitigations</a:t>
            </a:r>
          </a:p>
          <a:p>
            <a:pPr marL="171450" indent="-171450">
              <a:buFont typeface="Arial" panose="020B0604020202020204" pitchFamily="34" charset="0"/>
              <a:buChar char="•"/>
            </a:pPr>
            <a:r>
              <a:rPr lang="en-US" sz="1000">
                <a:solidFill>
                  <a:schemeClr val="tx1"/>
                </a:solidFill>
              </a:rPr>
              <a:t>High Data Volume due to Dark Currents in </a:t>
            </a:r>
            <a:r>
              <a:rPr lang="en-US" sz="1000" err="1">
                <a:solidFill>
                  <a:schemeClr val="tx1"/>
                </a:solidFill>
              </a:rPr>
              <a:t>dRICH</a:t>
            </a:r>
            <a:endParaRPr lang="en-US" sz="1000">
              <a:solidFill>
                <a:schemeClr val="tx1"/>
              </a:solidFill>
            </a:endParaRPr>
          </a:p>
          <a:p>
            <a:pPr marL="171450" indent="-171450">
              <a:buFont typeface="Arial" panose="020B0604020202020204" pitchFamily="34" charset="0"/>
              <a:buChar char="•"/>
            </a:pPr>
            <a:r>
              <a:rPr lang="en-US" sz="1000">
                <a:solidFill>
                  <a:schemeClr val="tx1"/>
                </a:solidFill>
              </a:rPr>
              <a:t>Noise/Background</a:t>
            </a:r>
          </a:p>
          <a:p>
            <a:r>
              <a:rPr lang="en-US" sz="1000">
                <a:solidFill>
                  <a:schemeClr val="tx1"/>
                </a:solidFill>
              </a:rPr>
              <a:t>Response</a:t>
            </a:r>
          </a:p>
          <a:p>
            <a:pPr marL="171450" indent="-171450">
              <a:buFont typeface="Arial" panose="020B0604020202020204" pitchFamily="34" charset="0"/>
              <a:buChar char="•"/>
            </a:pPr>
            <a:r>
              <a:rPr lang="en-US" sz="1000">
                <a:solidFill>
                  <a:schemeClr val="tx1"/>
                </a:solidFill>
              </a:rPr>
              <a:t>Efforts to study backgrounds (Synchrotron Radiation Continuing)</a:t>
            </a:r>
          </a:p>
          <a:p>
            <a:pPr marL="171450" indent="-171450">
              <a:buFont typeface="Arial" panose="020B0604020202020204" pitchFamily="34" charset="0"/>
              <a:buChar char="•"/>
            </a:pPr>
            <a:r>
              <a:rPr lang="en-US" sz="1000">
                <a:solidFill>
                  <a:schemeClr val="tx1"/>
                </a:solidFill>
              </a:rPr>
              <a:t>Bandwidth for front ends / firmware trigger protocol iteration</a:t>
            </a:r>
          </a:p>
          <a:p>
            <a:endParaRPr lang="en-US" sz="1000">
              <a:solidFill>
                <a:schemeClr val="tx1"/>
              </a:solidFill>
            </a:endParaRPr>
          </a:p>
        </p:txBody>
      </p:sp>
      <p:cxnSp>
        <p:nvCxnSpPr>
          <p:cNvPr id="11" name="Straight Arrow Connector 10">
            <a:extLst>
              <a:ext uri="{FF2B5EF4-FFF2-40B4-BE49-F238E27FC236}">
                <a16:creationId xmlns:a16="http://schemas.microsoft.com/office/drawing/2014/main" id="{790468E2-4198-DDF1-07A4-B439C6288DD8}"/>
              </a:ext>
            </a:extLst>
          </p:cNvPr>
          <p:cNvCxnSpPr>
            <a:cxnSpLocks/>
            <a:stCxn id="10" idx="1"/>
          </p:cNvCxnSpPr>
          <p:nvPr/>
        </p:nvCxnSpPr>
        <p:spPr>
          <a:xfrm flipH="1" flipV="1">
            <a:off x="6491037" y="3354763"/>
            <a:ext cx="1351701" cy="1258547"/>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245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3DC5E93-D541-3E18-EFA9-8AED128D7A79}"/>
              </a:ext>
            </a:extLst>
          </p:cNvPr>
          <p:cNvPicPr>
            <a:picLocks noChangeAspect="1"/>
          </p:cNvPicPr>
          <p:nvPr/>
        </p:nvPicPr>
        <p:blipFill>
          <a:blip r:embed="rId2"/>
          <a:srcRect l="2483" t="8970" r="6443" b="466"/>
          <a:stretch/>
        </p:blipFill>
        <p:spPr>
          <a:xfrm>
            <a:off x="2012156" y="932425"/>
            <a:ext cx="8991262" cy="5145186"/>
          </a:xfrm>
          <a:prstGeom prst="rect">
            <a:avLst/>
          </a:prstGeom>
          <a:ln>
            <a:solidFill>
              <a:schemeClr val="tx1"/>
            </a:solidFill>
          </a:ln>
        </p:spPr>
      </p:pic>
      <p:sp>
        <p:nvSpPr>
          <p:cNvPr id="2" name="Title 1">
            <a:extLst>
              <a:ext uri="{FF2B5EF4-FFF2-40B4-BE49-F238E27FC236}">
                <a16:creationId xmlns:a16="http://schemas.microsoft.com/office/drawing/2014/main" id="{60F9CBAF-FA58-2A00-951D-12942F429C9F}"/>
              </a:ext>
            </a:extLst>
          </p:cNvPr>
          <p:cNvSpPr>
            <a:spLocks noGrp="1"/>
          </p:cNvSpPr>
          <p:nvPr>
            <p:ph type="title"/>
          </p:nvPr>
        </p:nvSpPr>
        <p:spPr/>
        <p:txBody>
          <a:bodyPr/>
          <a:lstStyle/>
          <a:p>
            <a:r>
              <a:rPr lang="en-US"/>
              <a:t>EIC Streaming DAQ/Computing Architecture</a:t>
            </a:r>
          </a:p>
        </p:txBody>
      </p:sp>
      <p:sp>
        <p:nvSpPr>
          <p:cNvPr id="11" name="TextBox 4">
            <a:extLst>
              <a:ext uri="{FF2B5EF4-FFF2-40B4-BE49-F238E27FC236}">
                <a16:creationId xmlns:a16="http://schemas.microsoft.com/office/drawing/2014/main" id="{3B06CE96-F08E-95AF-0F85-64B39964A8E4}"/>
              </a:ext>
            </a:extLst>
          </p:cNvPr>
          <p:cNvSpPr txBox="1"/>
          <p:nvPr/>
        </p:nvSpPr>
        <p:spPr>
          <a:xfrm>
            <a:off x="329893" y="1277030"/>
            <a:ext cx="1944707" cy="1384995"/>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200">
                <a:latin typeface="Arial"/>
                <a:cs typeface="Arial"/>
              </a:rPr>
              <a:t>Bunch Crossing </a:t>
            </a:r>
            <a:endParaRPr lang="en-US">
              <a:latin typeface="Arial"/>
              <a:cs typeface="Arial"/>
            </a:endParaRPr>
          </a:p>
          <a:p>
            <a:r>
              <a:rPr lang="en-US" sz="1200">
                <a:latin typeface="Arial"/>
                <a:cs typeface="Arial"/>
              </a:rPr>
              <a:t>      ~10.2 ns/98.5 MHz</a:t>
            </a:r>
            <a:endParaRPr lang="en-US">
              <a:latin typeface="Arial"/>
              <a:cs typeface="Arial"/>
            </a:endParaRPr>
          </a:p>
          <a:p>
            <a:pPr marL="171450" indent="-171450">
              <a:buFont typeface="Arial" panose="020B0604020202020204" pitchFamily="34" charset="0"/>
              <a:buChar char="•"/>
            </a:pPr>
            <a:endParaRPr lang="en-US" sz="1200">
              <a:latin typeface="Arial"/>
              <a:cs typeface="Arial"/>
            </a:endParaRPr>
          </a:p>
          <a:p>
            <a:pPr marL="171450" indent="-171450">
              <a:buFont typeface="Arial" panose="020B0604020202020204" pitchFamily="34" charset="0"/>
              <a:buChar char="•"/>
            </a:pPr>
            <a:r>
              <a:rPr lang="en-US" sz="1200">
                <a:latin typeface="Arial"/>
                <a:cs typeface="Arial"/>
              </a:rPr>
              <a:t>Interaction Rate </a:t>
            </a:r>
            <a:endParaRPr lang="en-US"/>
          </a:p>
          <a:p>
            <a:r>
              <a:rPr lang="en-US" sz="1200">
                <a:latin typeface="Arial"/>
                <a:cs typeface="Arial"/>
              </a:rPr>
              <a:t>      ~ 2 us/500 kHz</a:t>
            </a:r>
          </a:p>
          <a:p>
            <a:endParaRPr lang="en-US" sz="1200">
              <a:latin typeface="Arial"/>
              <a:cs typeface="Arial"/>
            </a:endParaRPr>
          </a:p>
          <a:p>
            <a:pPr marL="171450" indent="-171450">
              <a:buFont typeface="Arial" panose="020B0604020202020204" pitchFamily="34" charset="0"/>
              <a:buChar char="•"/>
            </a:pPr>
            <a:r>
              <a:rPr lang="en-US" sz="1200">
                <a:latin typeface="Arial"/>
                <a:cs typeface="Arial"/>
              </a:rPr>
              <a:t>Low occupancy</a:t>
            </a:r>
          </a:p>
        </p:txBody>
      </p:sp>
    </p:spTree>
    <p:extLst>
      <p:ext uri="{BB962C8B-B14F-4D97-AF65-F5344CB8AC3E}">
        <p14:creationId xmlns:p14="http://schemas.microsoft.com/office/powerpoint/2010/main" val="1575973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0707F8-173B-A9FC-B2C4-7BCC6B719E7F}"/>
              </a:ext>
            </a:extLst>
          </p:cNvPr>
          <p:cNvSpPr/>
          <p:nvPr/>
        </p:nvSpPr>
        <p:spPr>
          <a:xfrm>
            <a:off x="6046606" y="1006454"/>
            <a:ext cx="5566543" cy="5060238"/>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6CF054-E447-759F-E4ED-51BCBB00D894}"/>
              </a:ext>
            </a:extLst>
          </p:cNvPr>
          <p:cNvSpPr/>
          <p:nvPr/>
        </p:nvSpPr>
        <p:spPr>
          <a:xfrm>
            <a:off x="521059" y="1006454"/>
            <a:ext cx="5439346" cy="506023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C13E41B-FF6A-4F42-A38B-0F5531A5032B}"/>
              </a:ext>
            </a:extLst>
          </p:cNvPr>
          <p:cNvSpPr>
            <a:spLocks noGrp="1"/>
          </p:cNvSpPr>
          <p:nvPr>
            <p:ph type="title"/>
          </p:nvPr>
        </p:nvSpPr>
        <p:spPr/>
        <p:txBody>
          <a:bodyPr/>
          <a:lstStyle/>
          <a:p>
            <a:r>
              <a:rPr lang="en-US" dirty="0"/>
              <a:t>Streaming in </a:t>
            </a:r>
            <a:r>
              <a:rPr lang="en-US" dirty="0" err="1"/>
              <a:t>ePIC</a:t>
            </a:r>
            <a:r>
              <a:rPr lang="en-US" dirty="0"/>
              <a:t>	</a:t>
            </a:r>
          </a:p>
        </p:txBody>
      </p:sp>
      <p:sp>
        <p:nvSpPr>
          <p:cNvPr id="5" name="Text Placeholder 4">
            <a:extLst>
              <a:ext uri="{FF2B5EF4-FFF2-40B4-BE49-F238E27FC236}">
                <a16:creationId xmlns:a16="http://schemas.microsoft.com/office/drawing/2014/main" id="{56A98653-6DA0-8087-7CA2-77D0BF79470F}"/>
              </a:ext>
            </a:extLst>
          </p:cNvPr>
          <p:cNvSpPr>
            <a:spLocks noGrp="1"/>
          </p:cNvSpPr>
          <p:nvPr>
            <p:ph type="body" sz="quarter" idx="4294967295"/>
          </p:nvPr>
        </p:nvSpPr>
        <p:spPr>
          <a:xfrm>
            <a:off x="611889" y="1108075"/>
            <a:ext cx="5289550" cy="4689475"/>
          </a:xfrm>
          <a:noFill/>
        </p:spPr>
        <p:txBody>
          <a:bodyPr>
            <a:noAutofit/>
          </a:bodyPr>
          <a:lstStyle/>
          <a:p>
            <a:pPr marL="0" indent="0" algn="ctr">
              <a:buNone/>
            </a:pPr>
            <a:r>
              <a:rPr lang="en-US" sz="2800" dirty="0"/>
              <a:t>DAQ </a:t>
            </a:r>
            <a:endParaRPr lang="en-US" sz="400" dirty="0"/>
          </a:p>
          <a:p>
            <a:pPr marL="0" indent="0">
              <a:buNone/>
            </a:pPr>
            <a:r>
              <a:rPr lang="en-US" sz="1600" dirty="0"/>
              <a:t>Definition of streaming is “No L0 trigger”</a:t>
            </a:r>
          </a:p>
          <a:p>
            <a:pPr lvl="1">
              <a:buFont typeface="Wingdings" panose="05000000000000000000" pitchFamily="2" charset="2"/>
              <a:buChar char="Ø"/>
            </a:pPr>
            <a:r>
              <a:rPr lang="en-US" sz="1200" dirty="0"/>
              <a:t>All data is zero suppressed by the front-end electronics</a:t>
            </a:r>
          </a:p>
          <a:p>
            <a:pPr lvl="1">
              <a:buFont typeface="Wingdings" panose="05000000000000000000" pitchFamily="2" charset="2"/>
              <a:buChar char="Ø"/>
            </a:pPr>
            <a:r>
              <a:rPr lang="en-US" sz="1200" dirty="0"/>
              <a:t>No system wide deadtime in normal operation</a:t>
            </a:r>
          </a:p>
          <a:p>
            <a:pPr lvl="1">
              <a:buFont typeface="Wingdings" panose="05000000000000000000" pitchFamily="2" charset="2"/>
              <a:buChar char="Ø"/>
            </a:pPr>
            <a:r>
              <a:rPr lang="en-US" sz="1200" dirty="0"/>
              <a:t>Collaboration should have the full ability to make data selection cuts on the widest possible criteria</a:t>
            </a:r>
          </a:p>
          <a:p>
            <a:pPr lvl="2"/>
            <a:r>
              <a:rPr lang="en-US" sz="1200" dirty="0"/>
              <a:t>Flexible event selection, data selection and background characterization</a:t>
            </a:r>
          </a:p>
          <a:p>
            <a:pPr lvl="1">
              <a:buFont typeface="Wingdings" panose="05000000000000000000" pitchFamily="2" charset="2"/>
              <a:buChar char="Ø"/>
            </a:pPr>
            <a:r>
              <a:rPr lang="en-US" sz="1200" dirty="0"/>
              <a:t>But subject to an overall throughput budget of ~100Gb/sec</a:t>
            </a:r>
          </a:p>
          <a:p>
            <a:pPr lvl="1">
              <a:buFont typeface="Wingdings" panose="05000000000000000000" pitchFamily="2" charset="2"/>
              <a:buChar char="Ø"/>
            </a:pPr>
            <a:endParaRPr lang="en-US" sz="400" dirty="0"/>
          </a:p>
          <a:p>
            <a:pPr marL="0" indent="0">
              <a:buNone/>
            </a:pPr>
            <a:r>
              <a:rPr lang="en-US" sz="1600" dirty="0" err="1"/>
              <a:t>ePIC</a:t>
            </a:r>
            <a:r>
              <a:rPr lang="en-US" sz="1600" dirty="0"/>
              <a:t> Streaming will include</a:t>
            </a:r>
          </a:p>
          <a:p>
            <a:pPr lvl="1">
              <a:buFont typeface="Wingdings" panose="05000000000000000000" pitchFamily="2" charset="2"/>
              <a:buChar char="Ø"/>
            </a:pPr>
            <a:r>
              <a:rPr lang="en-US" sz="1200" dirty="0"/>
              <a:t>Capabilities for hardware and firmware-based triggering / data selection</a:t>
            </a:r>
          </a:p>
          <a:p>
            <a:pPr lvl="1">
              <a:buFont typeface="Wingdings" panose="05000000000000000000" pitchFamily="2" charset="2"/>
              <a:buChar char="Ø"/>
            </a:pPr>
            <a:r>
              <a:rPr lang="en-US" sz="1200" dirty="0"/>
              <a:t>Capability for flow control</a:t>
            </a:r>
          </a:p>
          <a:p>
            <a:pPr lvl="1">
              <a:buFont typeface="Wingdings" panose="05000000000000000000" pitchFamily="2" charset="2"/>
              <a:buChar char="Ø"/>
            </a:pPr>
            <a:r>
              <a:rPr lang="en-US" sz="1200" dirty="0"/>
              <a:t>Zero suppression &amp; aggregation within data packets</a:t>
            </a:r>
          </a:p>
          <a:p>
            <a:pPr lvl="1">
              <a:buFont typeface="Wingdings" panose="05000000000000000000" pitchFamily="2" charset="2"/>
              <a:buChar char="Ø"/>
            </a:pPr>
            <a:endParaRPr lang="en-US" sz="400" dirty="0"/>
          </a:p>
          <a:p>
            <a:pPr marL="0" indent="0">
              <a:buNone/>
            </a:pPr>
            <a:r>
              <a:rPr lang="en-US" sz="1600" dirty="0"/>
              <a:t>Greater sensitivity to noise than triggered system</a:t>
            </a:r>
          </a:p>
          <a:p>
            <a:pPr marL="0" indent="0">
              <a:buNone/>
            </a:pPr>
            <a:r>
              <a:rPr lang="en-US" sz="1600" dirty="0"/>
              <a:t>Greater sensitivity to backgrounds than triggered system </a:t>
            </a:r>
          </a:p>
          <a:p>
            <a:pPr marL="0" indent="0">
              <a:buNone/>
            </a:pPr>
            <a:endParaRPr lang="en-US" sz="1600" dirty="0"/>
          </a:p>
          <a:p>
            <a:pPr lvl="1"/>
            <a:endParaRPr lang="en-US" sz="1200" dirty="0"/>
          </a:p>
          <a:p>
            <a:pPr marL="0" indent="0">
              <a:buNone/>
            </a:pPr>
            <a:endParaRPr lang="en-US" dirty="0"/>
          </a:p>
        </p:txBody>
      </p:sp>
      <p:sp>
        <p:nvSpPr>
          <p:cNvPr id="7" name="Text Placeholder 4">
            <a:extLst>
              <a:ext uri="{FF2B5EF4-FFF2-40B4-BE49-F238E27FC236}">
                <a16:creationId xmlns:a16="http://schemas.microsoft.com/office/drawing/2014/main" id="{4E09AFE8-0816-3DBB-5856-FD76DCD69E05}"/>
              </a:ext>
            </a:extLst>
          </p:cNvPr>
          <p:cNvSpPr txBox="1">
            <a:spLocks/>
          </p:cNvSpPr>
          <p:nvPr/>
        </p:nvSpPr>
        <p:spPr>
          <a:xfrm>
            <a:off x="6297669" y="1107759"/>
            <a:ext cx="5064416" cy="4080326"/>
          </a:xfrm>
          <a:prstGeom prst="rect">
            <a:avLst/>
          </a:prstGeom>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515938"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744538" indent="-16986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73138" indent="-1698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201738" indent="-1698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dirty="0"/>
              <a:t>Computing</a:t>
            </a:r>
          </a:p>
          <a:p>
            <a:pPr marL="0" indent="0" algn="ctr">
              <a:buFont typeface="Arial" panose="020B0604020202020204" pitchFamily="34" charset="0"/>
              <a:buNone/>
            </a:pPr>
            <a:endParaRPr lang="en-US" sz="400" dirty="0"/>
          </a:p>
          <a:p>
            <a:pPr marL="0" indent="0">
              <a:buFont typeface="Arial" panose="020B0604020202020204" pitchFamily="34" charset="0"/>
              <a:buNone/>
            </a:pPr>
            <a:r>
              <a:rPr lang="en-US" sz="1600" dirty="0"/>
              <a:t>Definition of streaming is “Process data as it arrives”</a:t>
            </a:r>
            <a:endParaRPr lang="en-US" sz="1200" dirty="0"/>
          </a:p>
          <a:p>
            <a:pPr lvl="1">
              <a:buFont typeface="Wingdings" panose="05000000000000000000" pitchFamily="2" charset="2"/>
              <a:buChar char="Ø"/>
            </a:pPr>
            <a:r>
              <a:rPr lang="en-US" sz="1200" dirty="0"/>
              <a:t>Fast Reconstruction (~3 weeks not months or years) using automation of calibration and reconstruction.</a:t>
            </a:r>
          </a:p>
          <a:p>
            <a:pPr lvl="1">
              <a:buFont typeface="Wingdings" panose="05000000000000000000" pitchFamily="2" charset="2"/>
              <a:buChar char="Ø"/>
            </a:pPr>
            <a:endParaRPr lang="en-US" sz="400" dirty="0"/>
          </a:p>
          <a:p>
            <a:pPr marL="0" indent="0">
              <a:buNone/>
            </a:pPr>
            <a:r>
              <a:rPr lang="en-US" sz="1600" dirty="0"/>
              <a:t>Requires some overlap between DAQ/computing</a:t>
            </a:r>
          </a:p>
          <a:p>
            <a:pPr lvl="1">
              <a:buFont typeface="Wingdings" panose="05000000000000000000" pitchFamily="2" charset="2"/>
              <a:buChar char="Ø"/>
            </a:pPr>
            <a:r>
              <a:rPr lang="en-US" sz="1200" dirty="0"/>
              <a:t>Automation of calibrations</a:t>
            </a:r>
          </a:p>
          <a:p>
            <a:pPr lvl="2"/>
            <a:r>
              <a:rPr lang="en-US" sz="1200" dirty="0"/>
              <a:t>Mapping calibration dependencies</a:t>
            </a:r>
          </a:p>
          <a:p>
            <a:pPr lvl="2"/>
            <a:r>
              <a:rPr lang="en-US" sz="1200" dirty="0"/>
              <a:t>Mapping application of calibrations</a:t>
            </a:r>
          </a:p>
          <a:p>
            <a:pPr lvl="2"/>
            <a:r>
              <a:rPr lang="en-US" sz="1200" dirty="0"/>
              <a:t>Mapping evolution of calibrations</a:t>
            </a:r>
          </a:p>
          <a:p>
            <a:pPr lvl="1">
              <a:buFont typeface="Wingdings" panose="05000000000000000000" pitchFamily="2" charset="2"/>
              <a:buChar char="Ø"/>
            </a:pPr>
            <a:r>
              <a:rPr lang="en-US" sz="1200" dirty="0"/>
              <a:t>QA and monitoring can make use of full offline structure</a:t>
            </a:r>
          </a:p>
          <a:p>
            <a:pPr lvl="1">
              <a:buFont typeface="Wingdings" panose="05000000000000000000" pitchFamily="2" charset="2"/>
              <a:buChar char="Ø"/>
            </a:pPr>
            <a:r>
              <a:rPr lang="en-US" sz="1200" dirty="0"/>
              <a:t>Consistent schemes and language for data/metadata</a:t>
            </a:r>
          </a:p>
          <a:p>
            <a:pPr lvl="1">
              <a:buFont typeface="Wingdings" panose="05000000000000000000" pitchFamily="2" charset="2"/>
              <a:buChar char="Ø"/>
            </a:pPr>
            <a:r>
              <a:rPr lang="en-US" sz="1200" dirty="0"/>
              <a:t>Event selection / tagging / and accounting</a:t>
            </a:r>
          </a:p>
          <a:p>
            <a:pPr lvl="1">
              <a:buFont typeface="Wingdings" panose="05000000000000000000" pitchFamily="2" charset="2"/>
              <a:buChar char="Ø"/>
            </a:pPr>
            <a:r>
              <a:rPr lang="en-US" sz="1200" dirty="0"/>
              <a:t>Global data taking state model, including data types &amp; quantity available, state of calibrations, and reconstruction goals is required for automation</a:t>
            </a:r>
          </a:p>
          <a:p>
            <a:pPr lvl="1">
              <a:buFont typeface="Wingdings" panose="05000000000000000000" pitchFamily="2" charset="2"/>
              <a:buChar char="Ø"/>
            </a:pPr>
            <a:endParaRPr lang="en-US" sz="1200" dirty="0"/>
          </a:p>
          <a:p>
            <a:endParaRPr lang="en-US" sz="1800" dirty="0"/>
          </a:p>
          <a:p>
            <a:pPr lvl="1"/>
            <a:endParaRPr lang="en-US" sz="1400" dirty="0"/>
          </a:p>
        </p:txBody>
      </p:sp>
    </p:spTree>
    <p:extLst>
      <p:ext uri="{BB962C8B-B14F-4D97-AF65-F5344CB8AC3E}">
        <p14:creationId xmlns:p14="http://schemas.microsoft.com/office/powerpoint/2010/main" val="1773559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4">
            <a:extLst>
              <a:ext uri="{FF2B5EF4-FFF2-40B4-BE49-F238E27FC236}">
                <a16:creationId xmlns:a16="http://schemas.microsoft.com/office/drawing/2014/main" id="{1C3FDC40-A2C3-2F7E-19F2-84E785F4788D}"/>
              </a:ext>
            </a:extLst>
          </p:cNvPr>
          <p:cNvSpPr/>
          <p:nvPr/>
        </p:nvSpPr>
        <p:spPr>
          <a:xfrm>
            <a:off x="9046675" y="832108"/>
            <a:ext cx="2325306" cy="3035208"/>
          </a:xfrm>
          <a:prstGeom prst="roundRect">
            <a:avLst/>
          </a:prstGeom>
          <a:noFill/>
          <a:ln w="25400">
            <a:solidFill>
              <a:schemeClr val="bg2">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7" name="Straight Arrow Connector 16">
            <a:extLst>
              <a:ext uri="{FF2B5EF4-FFF2-40B4-BE49-F238E27FC236}">
                <a16:creationId xmlns:a16="http://schemas.microsoft.com/office/drawing/2014/main" id="{DD0384DD-F5E2-8F8F-DF02-9DADD197B4AD}"/>
              </a:ext>
            </a:extLst>
          </p:cNvPr>
          <p:cNvCxnSpPr>
            <a:cxnSpLocks/>
          </p:cNvCxnSpPr>
          <p:nvPr/>
        </p:nvCxnSpPr>
        <p:spPr>
          <a:xfrm>
            <a:off x="8366281" y="3045236"/>
            <a:ext cx="152780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2">
            <a:extLst>
              <a:ext uri="{FF2B5EF4-FFF2-40B4-BE49-F238E27FC236}">
                <a16:creationId xmlns:a16="http://schemas.microsoft.com/office/drawing/2014/main" id="{8AF07F1C-0E49-42F8-A8E9-113CF88114A8}"/>
              </a:ext>
            </a:extLst>
          </p:cNvPr>
          <p:cNvSpPr txBox="1"/>
          <p:nvPr/>
        </p:nvSpPr>
        <p:spPr>
          <a:xfrm>
            <a:off x="421962" y="3384858"/>
            <a:ext cx="970524" cy="24622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Name</a:t>
            </a:r>
          </a:p>
          <a:p>
            <a:endParaRPr lang="en-US" sz="1100">
              <a:solidFill>
                <a:schemeClr val="tx2"/>
              </a:solidFill>
            </a:endParaRPr>
          </a:p>
          <a:p>
            <a:endParaRPr lang="en-US" sz="1100">
              <a:solidFill>
                <a:schemeClr val="tx2"/>
              </a:solidFill>
            </a:endParaRPr>
          </a:p>
          <a:p>
            <a:r>
              <a:rPr lang="en-US" sz="1100">
                <a:solidFill>
                  <a:schemeClr val="tx2"/>
                </a:solidFill>
              </a:rPr>
              <a:t>Design</a:t>
            </a:r>
          </a:p>
          <a:p>
            <a:endParaRPr lang="en-US" sz="1100">
              <a:solidFill>
                <a:schemeClr val="tx2"/>
              </a:solidFill>
            </a:endParaRPr>
          </a:p>
          <a:p>
            <a:r>
              <a:rPr lang="en-US" sz="1100">
                <a:solidFill>
                  <a:schemeClr val="tx2"/>
                </a:solidFill>
              </a:rPr>
              <a:t>Function</a:t>
            </a: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endParaRPr lang="en-US" sz="1100">
              <a:solidFill>
                <a:schemeClr val="tx2"/>
              </a:solidFill>
            </a:endParaRPr>
          </a:p>
          <a:p>
            <a:r>
              <a:rPr lang="en-US" sz="1100">
                <a:solidFill>
                  <a:schemeClr val="tx2"/>
                </a:solidFill>
              </a:rPr>
              <a:t>Attributes</a:t>
            </a:r>
          </a:p>
        </p:txBody>
      </p:sp>
      <p:sp>
        <p:nvSpPr>
          <p:cNvPr id="36" name="TextBox 5">
            <a:extLst>
              <a:ext uri="{FF2B5EF4-FFF2-40B4-BE49-F238E27FC236}">
                <a16:creationId xmlns:a16="http://schemas.microsoft.com/office/drawing/2014/main" id="{AD4CFF49-81B7-4553-A704-92F9ABA5ACE1}"/>
              </a:ext>
            </a:extLst>
          </p:cNvPr>
          <p:cNvSpPr txBox="1"/>
          <p:nvPr/>
        </p:nvSpPr>
        <p:spPr>
          <a:xfrm>
            <a:off x="2523274" y="3377605"/>
            <a:ext cx="1262907" cy="26314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Adapter</a:t>
            </a:r>
          </a:p>
          <a:p>
            <a:endParaRPr lang="en-US" sz="1100"/>
          </a:p>
          <a:p>
            <a:endParaRPr lang="en-US" sz="1100"/>
          </a:p>
          <a:p>
            <a:r>
              <a:rPr lang="en-US" sz="1100"/>
              <a:t>Detector Specific</a:t>
            </a:r>
          </a:p>
          <a:p>
            <a:endParaRPr lang="en-US" sz="1100"/>
          </a:p>
          <a:p>
            <a:pPr marL="60325" indent="-60325"/>
            <a:r>
              <a:rPr lang="en-US" sz="1100"/>
              <a:t>-HV/Bias Distribution</a:t>
            </a:r>
          </a:p>
          <a:p>
            <a:r>
              <a:rPr lang="en-US" sz="1100"/>
              <a:t>-HV divider</a:t>
            </a:r>
          </a:p>
          <a:p>
            <a:pPr marL="60325" indent="-60325"/>
            <a:r>
              <a:rPr lang="en-US" sz="1100"/>
              <a:t>-Interconnect Routing</a:t>
            </a:r>
          </a:p>
          <a:p>
            <a:endParaRPr lang="en-US" sz="1100"/>
          </a:p>
          <a:p>
            <a:endParaRPr lang="en-US" sz="1100"/>
          </a:p>
          <a:p>
            <a:endParaRPr lang="en-US" sz="1100"/>
          </a:p>
          <a:p>
            <a:r>
              <a:rPr lang="en-US" sz="1100"/>
              <a:t>-Sensor Specific</a:t>
            </a:r>
          </a:p>
          <a:p>
            <a:r>
              <a:rPr lang="en-US" sz="1100"/>
              <a:t>-Passive</a:t>
            </a:r>
          </a:p>
        </p:txBody>
      </p:sp>
      <p:sp>
        <p:nvSpPr>
          <p:cNvPr id="37" name="TextBox 6">
            <a:extLst>
              <a:ext uri="{FF2B5EF4-FFF2-40B4-BE49-F238E27FC236}">
                <a16:creationId xmlns:a16="http://schemas.microsoft.com/office/drawing/2014/main" id="{CA805B96-26E8-4354-8AA4-7541C78763FA}"/>
              </a:ext>
            </a:extLst>
          </p:cNvPr>
          <p:cNvSpPr txBox="1"/>
          <p:nvPr/>
        </p:nvSpPr>
        <p:spPr>
          <a:xfrm>
            <a:off x="1158693" y="3377605"/>
            <a:ext cx="1353402"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Sensor</a:t>
            </a:r>
          </a:p>
          <a:p>
            <a:endParaRPr lang="en-US" sz="1100"/>
          </a:p>
          <a:p>
            <a:endParaRPr lang="en-US" sz="1100"/>
          </a:p>
          <a:p>
            <a:r>
              <a:rPr lang="en-US" sz="1100"/>
              <a:t>Detector Specific</a:t>
            </a:r>
          </a:p>
          <a:p>
            <a:endParaRPr lang="en-US" sz="1100"/>
          </a:p>
          <a:p>
            <a:r>
              <a:rPr lang="en-US" sz="1100"/>
              <a:t>Multi-Channel Sensor</a:t>
            </a:r>
          </a:p>
          <a:p>
            <a:endParaRPr lang="en-US" sz="1100"/>
          </a:p>
          <a:p>
            <a:endParaRPr lang="en-US" sz="1100"/>
          </a:p>
          <a:p>
            <a:endParaRPr lang="en-US" sz="1100"/>
          </a:p>
          <a:p>
            <a:endParaRPr lang="en-US" sz="1100"/>
          </a:p>
          <a:p>
            <a:endParaRPr lang="en-US" sz="1100"/>
          </a:p>
          <a:p>
            <a:endParaRPr lang="en-US" sz="1100"/>
          </a:p>
          <a:p>
            <a:r>
              <a:rPr lang="en-US" sz="1100"/>
              <a:t>MAPS, AC-LGAD</a:t>
            </a:r>
          </a:p>
          <a:p>
            <a:r>
              <a:rPr lang="en-US" sz="1100"/>
              <a:t>MPGD, MCP-PMT</a:t>
            </a:r>
          </a:p>
          <a:p>
            <a:r>
              <a:rPr lang="en-US" sz="1100" err="1"/>
              <a:t>SiPM</a:t>
            </a:r>
            <a:r>
              <a:rPr lang="en-US" sz="1100"/>
              <a:t>, LAPPD</a:t>
            </a:r>
          </a:p>
        </p:txBody>
      </p:sp>
      <p:sp>
        <p:nvSpPr>
          <p:cNvPr id="38" name="TextBox 7">
            <a:extLst>
              <a:ext uri="{FF2B5EF4-FFF2-40B4-BE49-F238E27FC236}">
                <a16:creationId xmlns:a16="http://schemas.microsoft.com/office/drawing/2014/main" id="{4ABD52CD-F28C-460E-B325-6142F98FC501}"/>
              </a:ext>
            </a:extLst>
          </p:cNvPr>
          <p:cNvSpPr txBox="1"/>
          <p:nvPr/>
        </p:nvSpPr>
        <p:spPr>
          <a:xfrm>
            <a:off x="3776264" y="3377605"/>
            <a:ext cx="1351034"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Front End Board</a:t>
            </a:r>
          </a:p>
          <a:p>
            <a:r>
              <a:rPr lang="en-US" sz="1100" b="1">
                <a:solidFill>
                  <a:schemeClr val="tx2"/>
                </a:solidFill>
              </a:rPr>
              <a:t>(FEB)</a:t>
            </a:r>
          </a:p>
          <a:p>
            <a:endParaRPr lang="en-US" sz="1100"/>
          </a:p>
          <a:p>
            <a:r>
              <a:rPr lang="en-US" sz="1100"/>
              <a:t>Detector Specific</a:t>
            </a:r>
          </a:p>
          <a:p>
            <a:endParaRPr lang="en-US" sz="1100"/>
          </a:p>
          <a:p>
            <a:r>
              <a:rPr lang="en-US" sz="1100"/>
              <a:t>-Amplification</a:t>
            </a:r>
          </a:p>
          <a:p>
            <a:r>
              <a:rPr lang="en-US" sz="1100"/>
              <a:t>-Shaping</a:t>
            </a:r>
          </a:p>
          <a:p>
            <a:r>
              <a:rPr lang="en-US" sz="1100"/>
              <a:t>-Digitization</a:t>
            </a:r>
          </a:p>
          <a:p>
            <a:r>
              <a:rPr lang="en-US" sz="1100"/>
              <a:t>-Zero Suppression</a:t>
            </a:r>
          </a:p>
          <a:p>
            <a:pPr marL="60325" indent="-60325"/>
            <a:r>
              <a:rPr lang="en-US" sz="1100"/>
              <a:t>-Bias Control &amp; Monitoring</a:t>
            </a:r>
          </a:p>
          <a:p>
            <a:endParaRPr lang="en-US" sz="1100"/>
          </a:p>
          <a:p>
            <a:endParaRPr lang="en-US" sz="1100"/>
          </a:p>
          <a:p>
            <a:r>
              <a:rPr lang="en-US" sz="1100"/>
              <a:t>-ASIC/ADC</a:t>
            </a:r>
          </a:p>
          <a:p>
            <a:r>
              <a:rPr lang="en-US" sz="1100"/>
              <a:t>-Discrete</a:t>
            </a:r>
          </a:p>
          <a:p>
            <a:r>
              <a:rPr lang="en-US" sz="1100"/>
              <a:t>-Serial Link</a:t>
            </a:r>
          </a:p>
        </p:txBody>
      </p:sp>
      <p:sp>
        <p:nvSpPr>
          <p:cNvPr id="39" name="TextBox 8">
            <a:extLst>
              <a:ext uri="{FF2B5EF4-FFF2-40B4-BE49-F238E27FC236}">
                <a16:creationId xmlns:a16="http://schemas.microsoft.com/office/drawing/2014/main" id="{04B71446-E3AA-4433-B054-BD5259FD2A40}"/>
              </a:ext>
            </a:extLst>
          </p:cNvPr>
          <p:cNvSpPr txBox="1"/>
          <p:nvPr/>
        </p:nvSpPr>
        <p:spPr>
          <a:xfrm>
            <a:off x="5019338" y="3377605"/>
            <a:ext cx="1274087" cy="26314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Readout Board</a:t>
            </a:r>
          </a:p>
          <a:p>
            <a:r>
              <a:rPr lang="en-US" sz="1100" b="1">
                <a:solidFill>
                  <a:schemeClr val="tx2"/>
                </a:solidFill>
              </a:rPr>
              <a:t>(RDO)</a:t>
            </a:r>
          </a:p>
          <a:p>
            <a:endParaRPr lang="en-US" sz="1100"/>
          </a:p>
          <a:p>
            <a:r>
              <a:rPr lang="en-US" sz="1100"/>
              <a:t>Few Variants</a:t>
            </a:r>
          </a:p>
          <a:p>
            <a:endParaRPr lang="en-US" sz="1100"/>
          </a:p>
          <a:p>
            <a:r>
              <a:rPr lang="en-US" sz="1100"/>
              <a:t>-Communication</a:t>
            </a:r>
          </a:p>
          <a:p>
            <a:r>
              <a:rPr lang="en-US" sz="1100"/>
              <a:t>-Aggregation</a:t>
            </a:r>
          </a:p>
          <a:p>
            <a:r>
              <a:rPr lang="en-US" sz="1100"/>
              <a:t>-Formatting</a:t>
            </a:r>
          </a:p>
          <a:p>
            <a:r>
              <a:rPr lang="en-US" sz="1100"/>
              <a:t>-Data Readout</a:t>
            </a:r>
          </a:p>
          <a:p>
            <a:r>
              <a:rPr lang="en-US" sz="1100"/>
              <a:t>-Config &amp; Control</a:t>
            </a:r>
          </a:p>
          <a:p>
            <a:r>
              <a:rPr lang="en-US" sz="1100"/>
              <a:t>-Clock &amp; Timing</a:t>
            </a:r>
          </a:p>
          <a:p>
            <a:endParaRPr lang="en-US" sz="1100"/>
          </a:p>
          <a:p>
            <a:endParaRPr lang="en-US" sz="1100"/>
          </a:p>
          <a:p>
            <a:r>
              <a:rPr lang="en-US" sz="1100"/>
              <a:t>-FPGA or </a:t>
            </a:r>
            <a:r>
              <a:rPr lang="en-US" sz="1100" err="1"/>
              <a:t>lpGBT</a:t>
            </a:r>
            <a:endParaRPr lang="en-US" sz="1100"/>
          </a:p>
          <a:p>
            <a:r>
              <a:rPr lang="en-US" sz="1100"/>
              <a:t>-Fiber Link</a:t>
            </a:r>
          </a:p>
        </p:txBody>
      </p:sp>
      <p:sp>
        <p:nvSpPr>
          <p:cNvPr id="40" name="TextBox 9">
            <a:extLst>
              <a:ext uri="{FF2B5EF4-FFF2-40B4-BE49-F238E27FC236}">
                <a16:creationId xmlns:a16="http://schemas.microsoft.com/office/drawing/2014/main" id="{D851DD68-A548-476A-9427-F850288C70DB}"/>
              </a:ext>
            </a:extLst>
          </p:cNvPr>
          <p:cNvSpPr txBox="1"/>
          <p:nvPr/>
        </p:nvSpPr>
        <p:spPr>
          <a:xfrm>
            <a:off x="6293425" y="3384858"/>
            <a:ext cx="1394794"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Data Aggregation Module (DAM)</a:t>
            </a:r>
          </a:p>
          <a:p>
            <a:endParaRPr lang="en-US" sz="1100"/>
          </a:p>
          <a:p>
            <a:r>
              <a:rPr lang="en-US" sz="1100"/>
              <a:t>Common</a:t>
            </a:r>
          </a:p>
          <a:p>
            <a:endParaRPr lang="en-US" sz="1100"/>
          </a:p>
          <a:p>
            <a:pPr marL="60325" indent="-60325"/>
            <a:r>
              <a:rPr lang="en-US" sz="1100"/>
              <a:t>-Computing Interface</a:t>
            </a:r>
          </a:p>
          <a:p>
            <a:r>
              <a:rPr lang="en-US" sz="1100"/>
              <a:t>-Aggregation</a:t>
            </a:r>
          </a:p>
          <a:p>
            <a:r>
              <a:rPr lang="en-US" sz="1100"/>
              <a:t>-Software Trigger</a:t>
            </a:r>
          </a:p>
          <a:p>
            <a:r>
              <a:rPr lang="en-US" sz="1100"/>
              <a:t>-Config &amp; Control</a:t>
            </a:r>
          </a:p>
          <a:p>
            <a:r>
              <a:rPr lang="en-US" sz="1100"/>
              <a:t>-Clock &amp; Timing</a:t>
            </a:r>
          </a:p>
          <a:p>
            <a:endParaRPr lang="en-US" sz="1100"/>
          </a:p>
          <a:p>
            <a:endParaRPr lang="en-US" sz="1100"/>
          </a:p>
          <a:p>
            <a:r>
              <a:rPr lang="en-US" sz="1100"/>
              <a:t>-Large FPGA</a:t>
            </a:r>
          </a:p>
          <a:p>
            <a:r>
              <a:rPr lang="en-US" sz="1100"/>
              <a:t>-PCIe</a:t>
            </a:r>
          </a:p>
          <a:p>
            <a:r>
              <a:rPr lang="en-US" sz="1100"/>
              <a:t>-Ethernet</a:t>
            </a:r>
          </a:p>
        </p:txBody>
      </p:sp>
      <p:sp>
        <p:nvSpPr>
          <p:cNvPr id="41" name="TextBox 10">
            <a:extLst>
              <a:ext uri="{FF2B5EF4-FFF2-40B4-BE49-F238E27FC236}">
                <a16:creationId xmlns:a16="http://schemas.microsoft.com/office/drawing/2014/main" id="{A5D6E099-5CCD-43AD-B935-95291294272C}"/>
              </a:ext>
            </a:extLst>
          </p:cNvPr>
          <p:cNvSpPr txBox="1"/>
          <p:nvPr/>
        </p:nvSpPr>
        <p:spPr>
          <a:xfrm>
            <a:off x="7567512" y="3377605"/>
            <a:ext cx="1575464"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Echelon 0</a:t>
            </a:r>
          </a:p>
          <a:p>
            <a:r>
              <a:rPr lang="en-US" sz="1100" b="1">
                <a:solidFill>
                  <a:schemeClr val="tx2"/>
                </a:solidFill>
              </a:rPr>
              <a:t>Computing</a:t>
            </a:r>
          </a:p>
          <a:p>
            <a:endParaRPr lang="en-US" sz="1100"/>
          </a:p>
          <a:p>
            <a:r>
              <a:rPr lang="en-US" sz="1100"/>
              <a:t>Common</a:t>
            </a:r>
          </a:p>
          <a:p>
            <a:endParaRPr lang="en-US" sz="1100"/>
          </a:p>
          <a:p>
            <a:pPr marL="60325" indent="-60325"/>
            <a:r>
              <a:rPr lang="en-US" sz="1100"/>
              <a:t>-Data Buffering and Sinking</a:t>
            </a:r>
          </a:p>
          <a:p>
            <a:r>
              <a:rPr lang="en-US" sz="1100"/>
              <a:t>-Calibration Support</a:t>
            </a:r>
          </a:p>
          <a:p>
            <a:r>
              <a:rPr lang="en-US" sz="1100"/>
              <a:t>-QA/Scalers</a:t>
            </a:r>
          </a:p>
          <a:p>
            <a:r>
              <a:rPr lang="en-US" sz="1100"/>
              <a:t>-Collider Feedback</a:t>
            </a:r>
          </a:p>
          <a:p>
            <a:r>
              <a:rPr lang="en-US" sz="1100"/>
              <a:t>-Event ID/Building</a:t>
            </a:r>
          </a:p>
          <a:p>
            <a:r>
              <a:rPr lang="en-US" sz="1100"/>
              <a:t>-Software Trigger</a:t>
            </a:r>
          </a:p>
          <a:p>
            <a:r>
              <a:rPr lang="en-US" sz="1100"/>
              <a:t>-Monitoring</a:t>
            </a:r>
          </a:p>
          <a:p>
            <a:endParaRPr lang="en-US" sz="1100"/>
          </a:p>
          <a:p>
            <a:r>
              <a:rPr lang="en-US" sz="1100"/>
              <a:t>-COTS</a:t>
            </a:r>
          </a:p>
          <a:p>
            <a:r>
              <a:rPr lang="en-US" sz="1100"/>
              <a:t>-Ethernet</a:t>
            </a:r>
          </a:p>
        </p:txBody>
      </p:sp>
      <p:pic>
        <p:nvPicPr>
          <p:cNvPr id="42" name="Picture 41">
            <a:extLst>
              <a:ext uri="{FF2B5EF4-FFF2-40B4-BE49-F238E27FC236}">
                <a16:creationId xmlns:a16="http://schemas.microsoft.com/office/drawing/2014/main" id="{8E664124-1E4B-4E27-9AE6-CBF35C8F5224}"/>
              </a:ext>
            </a:extLst>
          </p:cNvPr>
          <p:cNvPicPr>
            <a:picLocks noChangeAspect="1"/>
          </p:cNvPicPr>
          <p:nvPr/>
        </p:nvPicPr>
        <p:blipFill>
          <a:blip r:embed="rId2"/>
          <a:stretch>
            <a:fillRect/>
          </a:stretch>
        </p:blipFill>
        <p:spPr>
          <a:xfrm>
            <a:off x="1392486" y="2538854"/>
            <a:ext cx="720941" cy="673367"/>
          </a:xfrm>
          <a:prstGeom prst="rect">
            <a:avLst/>
          </a:prstGeom>
        </p:spPr>
      </p:pic>
      <p:sp>
        <p:nvSpPr>
          <p:cNvPr id="43" name="Rectangle 42">
            <a:extLst>
              <a:ext uri="{FF2B5EF4-FFF2-40B4-BE49-F238E27FC236}">
                <a16:creationId xmlns:a16="http://schemas.microsoft.com/office/drawing/2014/main" id="{5549153C-B100-421C-9509-F1C5F7673D14}"/>
              </a:ext>
            </a:extLst>
          </p:cNvPr>
          <p:cNvSpPr/>
          <p:nvPr/>
        </p:nvSpPr>
        <p:spPr>
          <a:xfrm>
            <a:off x="2512094" y="2378783"/>
            <a:ext cx="922015" cy="861172"/>
          </a:xfrm>
          <a:prstGeom prst="rect">
            <a:avLst/>
          </a:prstGeom>
          <a:solidFill>
            <a:srgbClr val="FFFB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22044D42-7787-465D-9ECD-E58559449D6A}"/>
              </a:ext>
            </a:extLst>
          </p:cNvPr>
          <p:cNvSpPr/>
          <p:nvPr/>
        </p:nvSpPr>
        <p:spPr>
          <a:xfrm>
            <a:off x="3846745" y="2378783"/>
            <a:ext cx="922015" cy="861172"/>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Rectangle 44">
            <a:extLst>
              <a:ext uri="{FF2B5EF4-FFF2-40B4-BE49-F238E27FC236}">
                <a16:creationId xmlns:a16="http://schemas.microsoft.com/office/drawing/2014/main" id="{AA7CDA14-6F1A-4931-BB1A-660A2829C785}"/>
              </a:ext>
            </a:extLst>
          </p:cNvPr>
          <p:cNvSpPr/>
          <p:nvPr/>
        </p:nvSpPr>
        <p:spPr>
          <a:xfrm>
            <a:off x="5127298" y="2378783"/>
            <a:ext cx="922015" cy="861172"/>
          </a:xfrm>
          <a:prstGeom prst="rect">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Rectangle 45">
            <a:extLst>
              <a:ext uri="{FF2B5EF4-FFF2-40B4-BE49-F238E27FC236}">
                <a16:creationId xmlns:a16="http://schemas.microsoft.com/office/drawing/2014/main" id="{AF8DA97C-4FC9-4B84-A5A2-BCEAB2E8962D}"/>
              </a:ext>
            </a:extLst>
          </p:cNvPr>
          <p:cNvSpPr/>
          <p:nvPr/>
        </p:nvSpPr>
        <p:spPr>
          <a:xfrm>
            <a:off x="6360816" y="2378783"/>
            <a:ext cx="922015" cy="861172"/>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FDF53CF3-3716-4C86-83AB-DF3AA7CD10B7}"/>
              </a:ext>
            </a:extLst>
          </p:cNvPr>
          <p:cNvSpPr/>
          <p:nvPr/>
        </p:nvSpPr>
        <p:spPr>
          <a:xfrm>
            <a:off x="7641369" y="2378783"/>
            <a:ext cx="922015" cy="861172"/>
          </a:xfrm>
          <a:prstGeom prst="rect">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Rectangle 47">
            <a:extLst>
              <a:ext uri="{FF2B5EF4-FFF2-40B4-BE49-F238E27FC236}">
                <a16:creationId xmlns:a16="http://schemas.microsoft.com/office/drawing/2014/main" id="{A63D34FE-17BD-4C0E-A5B4-B62AA754A14D}"/>
              </a:ext>
            </a:extLst>
          </p:cNvPr>
          <p:cNvSpPr/>
          <p:nvPr/>
        </p:nvSpPr>
        <p:spPr>
          <a:xfrm>
            <a:off x="6360816" y="1212661"/>
            <a:ext cx="922015" cy="8611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TextBox 18">
            <a:extLst>
              <a:ext uri="{FF2B5EF4-FFF2-40B4-BE49-F238E27FC236}">
                <a16:creationId xmlns:a16="http://schemas.microsoft.com/office/drawing/2014/main" id="{80F23A66-5F6A-4AB1-BA74-F042EDD5BD7F}"/>
              </a:ext>
            </a:extLst>
          </p:cNvPr>
          <p:cNvSpPr txBox="1"/>
          <p:nvPr/>
        </p:nvSpPr>
        <p:spPr>
          <a:xfrm>
            <a:off x="7227285" y="1166337"/>
            <a:ext cx="1818761" cy="11233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2"/>
                </a:solidFill>
              </a:rPr>
              <a:t>Global Timing Unit (GTU)</a:t>
            </a:r>
            <a:endParaRPr lang="en-US" sz="1100"/>
          </a:p>
          <a:p>
            <a:r>
              <a:rPr lang="en-US" sz="1100"/>
              <a:t>- Interfaces to Collider</a:t>
            </a:r>
          </a:p>
          <a:p>
            <a:r>
              <a:rPr lang="en-US" sz="1100"/>
              <a:t>  Run Control &amp; DAM</a:t>
            </a:r>
          </a:p>
          <a:p>
            <a:r>
              <a:rPr lang="en-US" sz="1100"/>
              <a:t>- Config &amp; Control</a:t>
            </a:r>
          </a:p>
          <a:p>
            <a:r>
              <a:rPr lang="en-US" sz="1100"/>
              <a:t>- Clock &amp; Timing</a:t>
            </a:r>
          </a:p>
          <a:p>
            <a:endParaRPr lang="en-US" sz="1200"/>
          </a:p>
        </p:txBody>
      </p:sp>
      <p:sp>
        <p:nvSpPr>
          <p:cNvPr id="50" name="Rectangle: Rounded Corners 19">
            <a:extLst>
              <a:ext uri="{FF2B5EF4-FFF2-40B4-BE49-F238E27FC236}">
                <a16:creationId xmlns:a16="http://schemas.microsoft.com/office/drawing/2014/main" id="{3AC2F7A1-2508-4811-8CF9-B832BD767178}"/>
              </a:ext>
            </a:extLst>
          </p:cNvPr>
          <p:cNvSpPr/>
          <p:nvPr/>
        </p:nvSpPr>
        <p:spPr>
          <a:xfrm>
            <a:off x="1145169" y="2226372"/>
            <a:ext cx="2468880" cy="1151233"/>
          </a:xfrm>
          <a:prstGeom prst="round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highlight>
                <a:srgbClr val="0000FF"/>
              </a:highlight>
            </a:endParaRPr>
          </a:p>
        </p:txBody>
      </p:sp>
      <p:sp>
        <p:nvSpPr>
          <p:cNvPr id="51" name="TextBox 20">
            <a:extLst>
              <a:ext uri="{FF2B5EF4-FFF2-40B4-BE49-F238E27FC236}">
                <a16:creationId xmlns:a16="http://schemas.microsoft.com/office/drawing/2014/main" id="{04C16912-AB4A-4F3B-8D4D-C5DB1AAA320D}"/>
              </a:ext>
            </a:extLst>
          </p:cNvPr>
          <p:cNvSpPr txBox="1"/>
          <p:nvPr/>
        </p:nvSpPr>
        <p:spPr>
          <a:xfrm>
            <a:off x="1921800" y="1928147"/>
            <a:ext cx="1140043"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On Detector</a:t>
            </a:r>
          </a:p>
          <a:p>
            <a:endParaRPr lang="en-US" sz="1100"/>
          </a:p>
        </p:txBody>
      </p:sp>
      <p:sp>
        <p:nvSpPr>
          <p:cNvPr id="52" name="Freeform: Shape 21">
            <a:extLst>
              <a:ext uri="{FF2B5EF4-FFF2-40B4-BE49-F238E27FC236}">
                <a16:creationId xmlns:a16="http://schemas.microsoft.com/office/drawing/2014/main" id="{CA19D5DC-A15A-4070-8257-5B5AFDB8C138}"/>
              </a:ext>
            </a:extLst>
          </p:cNvPr>
          <p:cNvSpPr/>
          <p:nvPr/>
        </p:nvSpPr>
        <p:spPr>
          <a:xfrm>
            <a:off x="2041871" y="2622090"/>
            <a:ext cx="870155" cy="238463"/>
          </a:xfrm>
          <a:custGeom>
            <a:avLst/>
            <a:gdLst>
              <a:gd name="connsiteX0" fmla="*/ 0 w 870155"/>
              <a:gd name="connsiteY0" fmla="*/ 135224 h 238463"/>
              <a:gd name="connsiteX1" fmla="*/ 265471 w 870155"/>
              <a:gd name="connsiteY1" fmla="*/ 2489 h 238463"/>
              <a:gd name="connsiteX2" fmla="*/ 870155 w 870155"/>
              <a:gd name="connsiteY2" fmla="*/ 238463 h 238463"/>
            </a:gdLst>
            <a:ahLst/>
            <a:cxnLst>
              <a:cxn ang="0">
                <a:pos x="connsiteX0" y="connsiteY0"/>
              </a:cxn>
              <a:cxn ang="0">
                <a:pos x="connsiteX1" y="connsiteY1"/>
              </a:cxn>
              <a:cxn ang="0">
                <a:pos x="connsiteX2" y="connsiteY2"/>
              </a:cxn>
            </a:cxnLst>
            <a:rect l="l" t="t" r="r" b="b"/>
            <a:pathLst>
              <a:path w="870155" h="238463">
                <a:moveTo>
                  <a:pt x="0" y="135224"/>
                </a:moveTo>
                <a:cubicBezTo>
                  <a:pt x="60222" y="60253"/>
                  <a:pt x="120445" y="-14717"/>
                  <a:pt x="265471" y="2489"/>
                </a:cubicBezTo>
                <a:cubicBezTo>
                  <a:pt x="410497" y="19695"/>
                  <a:pt x="640326" y="129079"/>
                  <a:pt x="870155" y="238463"/>
                </a:cubicBezTo>
              </a:path>
            </a:pathLst>
          </a:custGeom>
          <a:noFill/>
          <a:ln>
            <a:solidFill>
              <a:schemeClr val="tx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highlight>
                <a:srgbClr val="0000FF"/>
              </a:highlight>
            </a:endParaRPr>
          </a:p>
        </p:txBody>
      </p:sp>
      <p:cxnSp>
        <p:nvCxnSpPr>
          <p:cNvPr id="53" name="Straight Arrow Connector 52">
            <a:extLst>
              <a:ext uri="{FF2B5EF4-FFF2-40B4-BE49-F238E27FC236}">
                <a16:creationId xmlns:a16="http://schemas.microsoft.com/office/drawing/2014/main" id="{1354DDBB-792B-4D7E-9A03-069FE7B11C63}"/>
              </a:ext>
            </a:extLst>
          </p:cNvPr>
          <p:cNvCxnSpPr/>
          <p:nvPr/>
        </p:nvCxnSpPr>
        <p:spPr>
          <a:xfrm>
            <a:off x="4768760" y="2622090"/>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3D7AF0F-E07C-4B62-A779-1443AD4DB4CD}"/>
              </a:ext>
            </a:extLst>
          </p:cNvPr>
          <p:cNvCxnSpPr/>
          <p:nvPr/>
        </p:nvCxnSpPr>
        <p:spPr>
          <a:xfrm flipH="1">
            <a:off x="4768760" y="2973378"/>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5D56FB0-D8FF-4DAB-BA33-10AE15657E91}"/>
              </a:ext>
            </a:extLst>
          </p:cNvPr>
          <p:cNvCxnSpPr/>
          <p:nvPr/>
        </p:nvCxnSpPr>
        <p:spPr>
          <a:xfrm>
            <a:off x="6049313" y="2621906"/>
            <a:ext cx="31150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B69FE4D-8946-4C37-BFCA-2BA2E9312373}"/>
              </a:ext>
            </a:extLst>
          </p:cNvPr>
          <p:cNvCxnSpPr/>
          <p:nvPr/>
        </p:nvCxnSpPr>
        <p:spPr>
          <a:xfrm flipH="1">
            <a:off x="6049313" y="2973378"/>
            <a:ext cx="31150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6AB085B-9067-4D2E-B127-1C32ECE5C626}"/>
              </a:ext>
            </a:extLst>
          </p:cNvPr>
          <p:cNvCxnSpPr/>
          <p:nvPr/>
        </p:nvCxnSpPr>
        <p:spPr>
          <a:xfrm>
            <a:off x="7282831" y="2621906"/>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7EFEE6F-58DD-4B26-851C-5A3B56474E78}"/>
              </a:ext>
            </a:extLst>
          </p:cNvPr>
          <p:cNvCxnSpPr/>
          <p:nvPr/>
        </p:nvCxnSpPr>
        <p:spPr>
          <a:xfrm flipH="1">
            <a:off x="7282831" y="2973378"/>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E82DC30-28BC-4C2C-9797-529D5CC0DC3C}"/>
              </a:ext>
            </a:extLst>
          </p:cNvPr>
          <p:cNvCxnSpPr/>
          <p:nvPr/>
        </p:nvCxnSpPr>
        <p:spPr>
          <a:xfrm flipV="1">
            <a:off x="6631569" y="2073833"/>
            <a:ext cx="0" cy="3049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A269D87-B6A6-4582-AD50-B9AB80600105}"/>
              </a:ext>
            </a:extLst>
          </p:cNvPr>
          <p:cNvCxnSpPr/>
          <p:nvPr/>
        </p:nvCxnSpPr>
        <p:spPr>
          <a:xfrm>
            <a:off x="7033671" y="2073833"/>
            <a:ext cx="0" cy="3049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46">
            <a:extLst>
              <a:ext uri="{FF2B5EF4-FFF2-40B4-BE49-F238E27FC236}">
                <a16:creationId xmlns:a16="http://schemas.microsoft.com/office/drawing/2014/main" id="{D59763EC-8EBE-4F46-958A-F5C07B810D44}"/>
              </a:ext>
            </a:extLst>
          </p:cNvPr>
          <p:cNvSpPr txBox="1"/>
          <p:nvPr/>
        </p:nvSpPr>
        <p:spPr>
          <a:xfrm>
            <a:off x="2095427" y="2400841"/>
            <a:ext cx="718427"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SMT BGA</a:t>
            </a:r>
          </a:p>
          <a:p>
            <a:endParaRPr lang="en-US" sz="1100"/>
          </a:p>
        </p:txBody>
      </p:sp>
      <p:cxnSp>
        <p:nvCxnSpPr>
          <p:cNvPr id="62" name="Straight Arrow Connector 61">
            <a:extLst>
              <a:ext uri="{FF2B5EF4-FFF2-40B4-BE49-F238E27FC236}">
                <a16:creationId xmlns:a16="http://schemas.microsoft.com/office/drawing/2014/main" id="{1354DDBB-792B-4D7E-9A03-069FE7B11C63}"/>
              </a:ext>
            </a:extLst>
          </p:cNvPr>
          <p:cNvCxnSpPr/>
          <p:nvPr/>
        </p:nvCxnSpPr>
        <p:spPr>
          <a:xfrm>
            <a:off x="3434109" y="2622090"/>
            <a:ext cx="41263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3D7AF0F-E07C-4B62-A779-1443AD4DB4CD}"/>
              </a:ext>
            </a:extLst>
          </p:cNvPr>
          <p:cNvCxnSpPr/>
          <p:nvPr/>
        </p:nvCxnSpPr>
        <p:spPr>
          <a:xfrm flipH="1">
            <a:off x="3434109" y="2973378"/>
            <a:ext cx="41263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4">
            <a:extLst>
              <a:ext uri="{FF2B5EF4-FFF2-40B4-BE49-F238E27FC236}">
                <a16:creationId xmlns:a16="http://schemas.microsoft.com/office/drawing/2014/main" id="{919B8470-16A3-42C3-B8F6-4B93B7D27E58}"/>
              </a:ext>
            </a:extLst>
          </p:cNvPr>
          <p:cNvSpPr/>
          <p:nvPr/>
        </p:nvSpPr>
        <p:spPr>
          <a:xfrm>
            <a:off x="6224880" y="864101"/>
            <a:ext cx="2693189" cy="3035208"/>
          </a:xfrm>
          <a:prstGeom prst="roundRect">
            <a:avLst/>
          </a:prstGeom>
          <a:noFill/>
          <a:ln w="254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itle 7">
            <a:extLst>
              <a:ext uri="{FF2B5EF4-FFF2-40B4-BE49-F238E27FC236}">
                <a16:creationId xmlns:a16="http://schemas.microsoft.com/office/drawing/2014/main" id="{7A881E45-ECDE-9DDF-A242-3D6DED38C103}"/>
              </a:ext>
            </a:extLst>
          </p:cNvPr>
          <p:cNvSpPr>
            <a:spLocks noGrp="1"/>
          </p:cNvSpPr>
          <p:nvPr>
            <p:ph type="title"/>
          </p:nvPr>
        </p:nvSpPr>
        <p:spPr>
          <a:xfrm>
            <a:off x="450344" y="0"/>
            <a:ext cx="11499234" cy="814866"/>
          </a:xfrm>
        </p:spPr>
        <p:txBody>
          <a:bodyPr/>
          <a:lstStyle/>
          <a:p>
            <a:r>
              <a:rPr lang="en-US" dirty="0" err="1"/>
              <a:t>ePIC</a:t>
            </a:r>
            <a:r>
              <a:rPr lang="en-US" dirty="0"/>
              <a:t> Readout Chain</a:t>
            </a:r>
          </a:p>
        </p:txBody>
      </p:sp>
      <p:sp>
        <p:nvSpPr>
          <p:cNvPr id="4" name="Rectangle: Rounded Corners 4">
            <a:extLst>
              <a:ext uri="{FF2B5EF4-FFF2-40B4-BE49-F238E27FC236}">
                <a16:creationId xmlns:a16="http://schemas.microsoft.com/office/drawing/2014/main" id="{F80EF34A-8D29-2214-AE65-A55B34C86D38}"/>
              </a:ext>
            </a:extLst>
          </p:cNvPr>
          <p:cNvSpPr/>
          <p:nvPr/>
        </p:nvSpPr>
        <p:spPr>
          <a:xfrm>
            <a:off x="3711228" y="858245"/>
            <a:ext cx="2435828" cy="3035208"/>
          </a:xfrm>
          <a:prstGeom prst="roundRect">
            <a:avLst/>
          </a:prstGeom>
          <a:noFill/>
          <a:ln w="254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A72B258B-50F8-7E6B-D271-047E81F2C58E}"/>
              </a:ext>
            </a:extLst>
          </p:cNvPr>
          <p:cNvSpPr txBox="1"/>
          <p:nvPr/>
        </p:nvSpPr>
        <p:spPr>
          <a:xfrm>
            <a:off x="3903606" y="863559"/>
            <a:ext cx="1241045" cy="307777"/>
          </a:xfrm>
          <a:prstGeom prst="rect">
            <a:avLst/>
          </a:prstGeom>
          <a:noFill/>
        </p:spPr>
        <p:txBody>
          <a:bodyPr wrap="none" rtlCol="0">
            <a:spAutoFit/>
          </a:bodyPr>
          <a:lstStyle/>
          <a:p>
            <a:r>
              <a:rPr lang="en-US" sz="1400" dirty="0">
                <a:solidFill>
                  <a:srgbClr val="92D050"/>
                </a:solidFill>
              </a:rPr>
              <a:t>WBS 6.03.07</a:t>
            </a:r>
          </a:p>
        </p:txBody>
      </p:sp>
      <p:sp>
        <p:nvSpPr>
          <p:cNvPr id="6" name="TextBox 5">
            <a:extLst>
              <a:ext uri="{FF2B5EF4-FFF2-40B4-BE49-F238E27FC236}">
                <a16:creationId xmlns:a16="http://schemas.microsoft.com/office/drawing/2014/main" id="{9F38E63E-EE5C-11B1-96CD-3CFD6EB09A18}"/>
              </a:ext>
            </a:extLst>
          </p:cNvPr>
          <p:cNvSpPr txBox="1"/>
          <p:nvPr/>
        </p:nvSpPr>
        <p:spPr>
          <a:xfrm>
            <a:off x="6462841" y="866669"/>
            <a:ext cx="1241045" cy="307777"/>
          </a:xfrm>
          <a:prstGeom prst="rect">
            <a:avLst/>
          </a:prstGeom>
          <a:noFill/>
        </p:spPr>
        <p:txBody>
          <a:bodyPr wrap="none" rtlCol="0">
            <a:spAutoFit/>
          </a:bodyPr>
          <a:lstStyle/>
          <a:p>
            <a:r>
              <a:rPr lang="en-US" sz="1400" dirty="0">
                <a:solidFill>
                  <a:srgbClr val="FF0000"/>
                </a:solidFill>
              </a:rPr>
              <a:t>WBS 6.03.08</a:t>
            </a:r>
          </a:p>
        </p:txBody>
      </p:sp>
      <p:sp>
        <p:nvSpPr>
          <p:cNvPr id="7" name="Rectangle: Rounded Corners 6">
            <a:extLst>
              <a:ext uri="{FF2B5EF4-FFF2-40B4-BE49-F238E27FC236}">
                <a16:creationId xmlns:a16="http://schemas.microsoft.com/office/drawing/2014/main" id="{83146EE4-C57D-FF20-35C4-F0A518EB7CE3}"/>
              </a:ext>
            </a:extLst>
          </p:cNvPr>
          <p:cNvSpPr/>
          <p:nvPr/>
        </p:nvSpPr>
        <p:spPr>
          <a:xfrm>
            <a:off x="9903054" y="1757045"/>
            <a:ext cx="1210366" cy="67838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 (BNL)</a:t>
            </a:r>
          </a:p>
        </p:txBody>
      </p:sp>
      <p:sp>
        <p:nvSpPr>
          <p:cNvPr id="9" name="Rectangle: Rounded Corners 8">
            <a:extLst>
              <a:ext uri="{FF2B5EF4-FFF2-40B4-BE49-F238E27FC236}">
                <a16:creationId xmlns:a16="http://schemas.microsoft.com/office/drawing/2014/main" id="{469DF7E1-A1FA-5D28-52B2-FFB2E81AF2EF}"/>
              </a:ext>
            </a:extLst>
          </p:cNvPr>
          <p:cNvSpPr/>
          <p:nvPr/>
        </p:nvSpPr>
        <p:spPr>
          <a:xfrm>
            <a:off x="9910417" y="2573383"/>
            <a:ext cx="1210366" cy="67838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 (JLAB)</a:t>
            </a:r>
          </a:p>
        </p:txBody>
      </p:sp>
      <p:sp>
        <p:nvSpPr>
          <p:cNvPr id="11" name="TextBox 10">
            <a:extLst>
              <a:ext uri="{FF2B5EF4-FFF2-40B4-BE49-F238E27FC236}">
                <a16:creationId xmlns:a16="http://schemas.microsoft.com/office/drawing/2014/main" id="{F6B1410A-6CB0-7FE1-4CA5-2CC311BA890D}"/>
              </a:ext>
            </a:extLst>
          </p:cNvPr>
          <p:cNvSpPr txBox="1"/>
          <p:nvPr/>
        </p:nvSpPr>
        <p:spPr>
          <a:xfrm>
            <a:off x="9894085" y="3377605"/>
            <a:ext cx="1575464"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tx2"/>
                </a:solidFill>
              </a:rPr>
              <a:t>Echelon 1</a:t>
            </a:r>
          </a:p>
          <a:p>
            <a:r>
              <a:rPr lang="en-US" sz="1100" b="1">
                <a:solidFill>
                  <a:schemeClr val="tx2"/>
                </a:solidFill>
              </a:rPr>
              <a:t>Computing</a:t>
            </a:r>
          </a:p>
          <a:p>
            <a:endParaRPr lang="en-US" sz="1100"/>
          </a:p>
          <a:p>
            <a:r>
              <a:rPr lang="en-US" sz="1100"/>
              <a:t>Common</a:t>
            </a:r>
          </a:p>
          <a:p>
            <a:endParaRPr lang="en-US" sz="1100"/>
          </a:p>
          <a:p>
            <a:r>
              <a:rPr lang="en-US" sz="1100"/>
              <a:t>- Archive</a:t>
            </a:r>
          </a:p>
          <a:p>
            <a:r>
              <a:rPr lang="en-US" sz="1100"/>
              <a:t>- Reconstruction</a:t>
            </a:r>
          </a:p>
          <a:p>
            <a:r>
              <a:rPr lang="en-US" sz="1100"/>
              <a:t>- Analysis</a:t>
            </a:r>
          </a:p>
        </p:txBody>
      </p:sp>
      <p:cxnSp>
        <p:nvCxnSpPr>
          <p:cNvPr id="15" name="Straight Arrow Connector 14">
            <a:extLst>
              <a:ext uri="{FF2B5EF4-FFF2-40B4-BE49-F238E27FC236}">
                <a16:creationId xmlns:a16="http://schemas.microsoft.com/office/drawing/2014/main" id="{211EEDE3-A07A-BE81-C479-4FF4B2E67B2B}"/>
              </a:ext>
            </a:extLst>
          </p:cNvPr>
          <p:cNvCxnSpPr>
            <a:cxnSpLocks/>
            <a:endCxn id="7" idx="1"/>
          </p:cNvCxnSpPr>
          <p:nvPr/>
        </p:nvCxnSpPr>
        <p:spPr>
          <a:xfrm flipV="1">
            <a:off x="8563384" y="2096235"/>
            <a:ext cx="1339670" cy="52585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BF828E6-D43F-8354-A02B-70A324796A3C}"/>
              </a:ext>
            </a:extLst>
          </p:cNvPr>
          <p:cNvSpPr txBox="1"/>
          <p:nvPr/>
        </p:nvSpPr>
        <p:spPr>
          <a:xfrm>
            <a:off x="9210252" y="862720"/>
            <a:ext cx="1947969" cy="738664"/>
          </a:xfrm>
          <a:prstGeom prst="rect">
            <a:avLst/>
          </a:prstGeom>
          <a:noFill/>
        </p:spPr>
        <p:txBody>
          <a:bodyPr wrap="none" rtlCol="0">
            <a:spAutoFit/>
          </a:bodyPr>
          <a:lstStyle/>
          <a:p>
            <a:r>
              <a:rPr lang="en-US" sz="1400">
                <a:solidFill>
                  <a:schemeClr val="bg2">
                    <a:lumMod val="60000"/>
                    <a:lumOff val="40000"/>
                  </a:schemeClr>
                </a:solidFill>
              </a:rPr>
              <a:t>Off Project</a:t>
            </a:r>
          </a:p>
          <a:p>
            <a:r>
              <a:rPr lang="en-US" sz="1400">
                <a:solidFill>
                  <a:schemeClr val="bg2">
                    <a:lumMod val="60000"/>
                    <a:lumOff val="40000"/>
                  </a:schemeClr>
                </a:solidFill>
              </a:rPr>
              <a:t>ECSJI – Joint Institute</a:t>
            </a:r>
          </a:p>
          <a:p>
            <a:endParaRPr lang="en-US" sz="1400">
              <a:solidFill>
                <a:schemeClr val="bg2">
                  <a:lumMod val="60000"/>
                  <a:lumOff val="40000"/>
                </a:schemeClr>
              </a:solidFill>
            </a:endParaRPr>
          </a:p>
        </p:txBody>
      </p:sp>
      <p:sp>
        <p:nvSpPr>
          <p:cNvPr id="12" name="Rectangle: Rounded Corners 4">
            <a:extLst>
              <a:ext uri="{FF2B5EF4-FFF2-40B4-BE49-F238E27FC236}">
                <a16:creationId xmlns:a16="http://schemas.microsoft.com/office/drawing/2014/main" id="{A05BFAD3-A224-4210-B965-E791B80C371A}"/>
              </a:ext>
            </a:extLst>
          </p:cNvPr>
          <p:cNvSpPr/>
          <p:nvPr/>
        </p:nvSpPr>
        <p:spPr>
          <a:xfrm>
            <a:off x="1152714" y="837609"/>
            <a:ext cx="2461335" cy="3035208"/>
          </a:xfrm>
          <a:prstGeom prst="roundRect">
            <a:avLst/>
          </a:prstGeom>
          <a:noFill/>
          <a:ln w="254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07BFCA31-C02F-79C9-ED50-9D30FACC1CF6}"/>
              </a:ext>
            </a:extLst>
          </p:cNvPr>
          <p:cNvSpPr txBox="1"/>
          <p:nvPr/>
        </p:nvSpPr>
        <p:spPr>
          <a:xfrm>
            <a:off x="1363483" y="840993"/>
            <a:ext cx="1132041" cy="307777"/>
          </a:xfrm>
          <a:prstGeom prst="rect">
            <a:avLst/>
          </a:prstGeom>
          <a:noFill/>
        </p:spPr>
        <p:txBody>
          <a:bodyPr wrap="none" rtlCol="0">
            <a:spAutoFit/>
          </a:bodyPr>
          <a:lstStyle/>
          <a:p>
            <a:r>
              <a:rPr lang="en-US" sz="1400" dirty="0">
                <a:solidFill>
                  <a:schemeClr val="tx2">
                    <a:lumMod val="60000"/>
                    <a:lumOff val="40000"/>
                  </a:schemeClr>
                </a:solidFill>
              </a:rPr>
              <a:t>WBS 6.03.x</a:t>
            </a:r>
          </a:p>
        </p:txBody>
      </p:sp>
    </p:spTree>
    <p:extLst>
      <p:ext uri="{BB962C8B-B14F-4D97-AF65-F5344CB8AC3E}">
        <p14:creationId xmlns:p14="http://schemas.microsoft.com/office/powerpoint/2010/main" val="619698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78BCE9-D833-D441-B86E-53F8E775ABC6}"/>
              </a:ext>
            </a:extLst>
          </p:cNvPr>
          <p:cNvSpPr/>
          <p:nvPr/>
        </p:nvSpPr>
        <p:spPr>
          <a:xfrm>
            <a:off x="541650" y="3770763"/>
            <a:ext cx="7868647" cy="2286489"/>
          </a:xfrm>
          <a:prstGeom prst="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92DEEE2B-5114-F243-AD83-54FCB7BC14A0}"/>
              </a:ext>
            </a:extLst>
          </p:cNvPr>
          <p:cNvCxnSpPr>
            <a:cxnSpLocks/>
          </p:cNvCxnSpPr>
          <p:nvPr/>
        </p:nvCxnSpPr>
        <p:spPr>
          <a:xfrm flipH="1">
            <a:off x="4498319" y="4057575"/>
            <a:ext cx="283155" cy="1707499"/>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438B3F3-C4C9-0C4C-B4C4-D7D994279499}"/>
              </a:ext>
            </a:extLst>
          </p:cNvPr>
          <p:cNvSpPr/>
          <p:nvPr/>
        </p:nvSpPr>
        <p:spPr>
          <a:xfrm>
            <a:off x="2735048" y="4151070"/>
            <a:ext cx="536713" cy="3801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FEB</a:t>
            </a:r>
          </a:p>
        </p:txBody>
      </p:sp>
      <p:sp>
        <p:nvSpPr>
          <p:cNvPr id="7" name="Rectangle 6">
            <a:extLst>
              <a:ext uri="{FF2B5EF4-FFF2-40B4-BE49-F238E27FC236}">
                <a16:creationId xmlns:a16="http://schemas.microsoft.com/office/drawing/2014/main" id="{35B6CD72-EF28-DF4F-92B4-3CDD4883AB27}"/>
              </a:ext>
            </a:extLst>
          </p:cNvPr>
          <p:cNvSpPr/>
          <p:nvPr/>
        </p:nvSpPr>
        <p:spPr>
          <a:xfrm>
            <a:off x="3853807" y="4132786"/>
            <a:ext cx="536713" cy="3801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RDO</a:t>
            </a:r>
          </a:p>
        </p:txBody>
      </p:sp>
      <p:sp>
        <p:nvSpPr>
          <p:cNvPr id="8" name="Rectangle 7">
            <a:extLst>
              <a:ext uri="{FF2B5EF4-FFF2-40B4-BE49-F238E27FC236}">
                <a16:creationId xmlns:a16="http://schemas.microsoft.com/office/drawing/2014/main" id="{CE8BEE0A-D34A-EE44-9745-FAF365AB5929}"/>
              </a:ext>
            </a:extLst>
          </p:cNvPr>
          <p:cNvSpPr/>
          <p:nvPr/>
        </p:nvSpPr>
        <p:spPr>
          <a:xfrm>
            <a:off x="6302945" y="4132787"/>
            <a:ext cx="1144379" cy="3801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Readout Computer</a:t>
            </a:r>
          </a:p>
        </p:txBody>
      </p:sp>
      <p:sp>
        <p:nvSpPr>
          <p:cNvPr id="9" name="Rectangle 8">
            <a:extLst>
              <a:ext uri="{FF2B5EF4-FFF2-40B4-BE49-F238E27FC236}">
                <a16:creationId xmlns:a16="http://schemas.microsoft.com/office/drawing/2014/main" id="{B718FDCE-09BC-E54E-A3B8-3D1ECDBE01F4}"/>
              </a:ext>
            </a:extLst>
          </p:cNvPr>
          <p:cNvSpPr/>
          <p:nvPr/>
        </p:nvSpPr>
        <p:spPr>
          <a:xfrm>
            <a:off x="1735752" y="4146681"/>
            <a:ext cx="817492" cy="3801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Detector</a:t>
            </a:r>
          </a:p>
        </p:txBody>
      </p:sp>
      <p:cxnSp>
        <p:nvCxnSpPr>
          <p:cNvPr id="11" name="Straight Connector 10">
            <a:extLst>
              <a:ext uri="{FF2B5EF4-FFF2-40B4-BE49-F238E27FC236}">
                <a16:creationId xmlns:a16="http://schemas.microsoft.com/office/drawing/2014/main" id="{3792AB97-E9EB-3443-9D5E-A7034DCA183A}"/>
              </a:ext>
            </a:extLst>
          </p:cNvPr>
          <p:cNvCxnSpPr>
            <a:cxnSpLocks/>
          </p:cNvCxnSpPr>
          <p:nvPr/>
        </p:nvCxnSpPr>
        <p:spPr>
          <a:xfrm flipV="1">
            <a:off x="3386951" y="4032211"/>
            <a:ext cx="204589" cy="11047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49B377-8111-7442-803E-3705FDADCF7D}"/>
              </a:ext>
            </a:extLst>
          </p:cNvPr>
          <p:cNvCxnSpPr>
            <a:cxnSpLocks/>
          </p:cNvCxnSpPr>
          <p:nvPr/>
        </p:nvCxnSpPr>
        <p:spPr>
          <a:xfrm flipV="1">
            <a:off x="7727562" y="4068213"/>
            <a:ext cx="146391" cy="141814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E327362-3383-FC40-928D-1B84418DAE7F}"/>
              </a:ext>
            </a:extLst>
          </p:cNvPr>
          <p:cNvSpPr/>
          <p:nvPr/>
        </p:nvSpPr>
        <p:spPr>
          <a:xfrm>
            <a:off x="5074256" y="4132787"/>
            <a:ext cx="536713" cy="3801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DAM</a:t>
            </a:r>
          </a:p>
        </p:txBody>
      </p:sp>
      <p:sp>
        <p:nvSpPr>
          <p:cNvPr id="14" name="Arrow: Right 14">
            <a:extLst>
              <a:ext uri="{FF2B5EF4-FFF2-40B4-BE49-F238E27FC236}">
                <a16:creationId xmlns:a16="http://schemas.microsoft.com/office/drawing/2014/main" id="{43E1175B-B4D3-E847-AA33-6B8C0700FCC2}"/>
              </a:ext>
            </a:extLst>
          </p:cNvPr>
          <p:cNvSpPr/>
          <p:nvPr/>
        </p:nvSpPr>
        <p:spPr>
          <a:xfrm>
            <a:off x="5635974" y="4265216"/>
            <a:ext cx="641962"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5E146736-91B9-D84A-AC07-EEFE09C38DFD}"/>
              </a:ext>
            </a:extLst>
          </p:cNvPr>
          <p:cNvSpPr txBox="1"/>
          <p:nvPr/>
        </p:nvSpPr>
        <p:spPr>
          <a:xfrm>
            <a:off x="5694700" y="3970109"/>
            <a:ext cx="447558" cy="196208"/>
          </a:xfrm>
          <a:prstGeom prst="rect">
            <a:avLst/>
          </a:prstGeom>
          <a:noFill/>
        </p:spPr>
        <p:txBody>
          <a:bodyPr wrap="none" rtlCol="0">
            <a:spAutoFit/>
          </a:bodyPr>
          <a:lstStyle/>
          <a:p>
            <a:r>
              <a:rPr lang="en-US" sz="675"/>
              <a:t>PCI/Eth</a:t>
            </a:r>
          </a:p>
        </p:txBody>
      </p:sp>
      <p:sp>
        <p:nvSpPr>
          <p:cNvPr id="16" name="Arrow: Right 16">
            <a:extLst>
              <a:ext uri="{FF2B5EF4-FFF2-40B4-BE49-F238E27FC236}">
                <a16:creationId xmlns:a16="http://schemas.microsoft.com/office/drawing/2014/main" id="{02E62D36-06FF-134A-BFD3-9F7F90663494}"/>
              </a:ext>
            </a:extLst>
          </p:cNvPr>
          <p:cNvSpPr/>
          <p:nvPr/>
        </p:nvSpPr>
        <p:spPr>
          <a:xfrm>
            <a:off x="4411406" y="4265216"/>
            <a:ext cx="641962"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071A5FB5-8DCA-3A48-999F-17712B998B8F}"/>
              </a:ext>
            </a:extLst>
          </p:cNvPr>
          <p:cNvSpPr txBox="1"/>
          <p:nvPr/>
        </p:nvSpPr>
        <p:spPr>
          <a:xfrm>
            <a:off x="4470131" y="4161707"/>
            <a:ext cx="362600" cy="196208"/>
          </a:xfrm>
          <a:prstGeom prst="rect">
            <a:avLst/>
          </a:prstGeom>
          <a:noFill/>
        </p:spPr>
        <p:txBody>
          <a:bodyPr wrap="none" rtlCol="0">
            <a:spAutoFit/>
          </a:bodyPr>
          <a:lstStyle/>
          <a:p>
            <a:r>
              <a:rPr lang="en-US" sz="675"/>
              <a:t>Fiber</a:t>
            </a:r>
          </a:p>
        </p:txBody>
      </p:sp>
      <p:sp>
        <p:nvSpPr>
          <p:cNvPr id="18" name="Arrow: Right 18">
            <a:extLst>
              <a:ext uri="{FF2B5EF4-FFF2-40B4-BE49-F238E27FC236}">
                <a16:creationId xmlns:a16="http://schemas.microsoft.com/office/drawing/2014/main" id="{EDDEF01B-AE4F-6F43-9FCD-41D1753A10B7}"/>
              </a:ext>
            </a:extLst>
          </p:cNvPr>
          <p:cNvSpPr/>
          <p:nvPr/>
        </p:nvSpPr>
        <p:spPr>
          <a:xfrm>
            <a:off x="3292773" y="4259566"/>
            <a:ext cx="540146"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BB1ED830-B6C6-2941-AC31-367FE47DF8E9}"/>
              </a:ext>
            </a:extLst>
          </p:cNvPr>
          <p:cNvSpPr txBox="1"/>
          <p:nvPr/>
        </p:nvSpPr>
        <p:spPr>
          <a:xfrm>
            <a:off x="3329440" y="4142613"/>
            <a:ext cx="439544" cy="196208"/>
          </a:xfrm>
          <a:prstGeom prst="rect">
            <a:avLst/>
          </a:prstGeom>
          <a:noFill/>
        </p:spPr>
        <p:txBody>
          <a:bodyPr wrap="none" rtlCol="0">
            <a:spAutoFit/>
          </a:bodyPr>
          <a:lstStyle/>
          <a:p>
            <a:r>
              <a:rPr lang="en-US" sz="675"/>
              <a:t>Copper</a:t>
            </a:r>
          </a:p>
        </p:txBody>
      </p:sp>
      <p:graphicFrame>
        <p:nvGraphicFramePr>
          <p:cNvPr id="21" name="Table 20">
            <a:extLst>
              <a:ext uri="{FF2B5EF4-FFF2-40B4-BE49-F238E27FC236}">
                <a16:creationId xmlns:a16="http://schemas.microsoft.com/office/drawing/2014/main" id="{5ADFE1D7-38F9-F643-9852-6CB00F9AFDA8}"/>
              </a:ext>
            </a:extLst>
          </p:cNvPr>
          <p:cNvGraphicFramePr>
            <a:graphicFrameLocks noGrp="1"/>
          </p:cNvGraphicFramePr>
          <p:nvPr>
            <p:extLst>
              <p:ext uri="{D42A27DB-BD31-4B8C-83A1-F6EECF244321}">
                <p14:modId xmlns:p14="http://schemas.microsoft.com/office/powerpoint/2010/main" val="1730915261"/>
              </p:ext>
            </p:extLst>
          </p:nvPr>
        </p:nvGraphicFramePr>
        <p:xfrm>
          <a:off x="923389" y="4879100"/>
          <a:ext cx="2330779" cy="693420"/>
        </p:xfrm>
        <a:graphic>
          <a:graphicData uri="http://schemas.openxmlformats.org/drawingml/2006/table">
            <a:tbl>
              <a:tblPr firstRow="1" bandRow="1">
                <a:tableStyleId>{5C22544A-7EE6-4342-B048-85BDC9FD1C3A}</a:tableStyleId>
              </a:tblPr>
              <a:tblGrid>
                <a:gridCol w="1550807">
                  <a:extLst>
                    <a:ext uri="{9D8B030D-6E8A-4147-A177-3AD203B41FA5}">
                      <a16:colId xmlns:a16="http://schemas.microsoft.com/office/drawing/2014/main" val="3877741135"/>
                    </a:ext>
                  </a:extLst>
                </a:gridCol>
                <a:gridCol w="779972">
                  <a:extLst>
                    <a:ext uri="{9D8B030D-6E8A-4147-A177-3AD203B41FA5}">
                      <a16:colId xmlns:a16="http://schemas.microsoft.com/office/drawing/2014/main" val="3720784282"/>
                    </a:ext>
                  </a:extLst>
                </a:gridCol>
              </a:tblGrid>
              <a:tr h="167023">
                <a:tc>
                  <a:txBody>
                    <a:bodyPr/>
                    <a:lstStyle/>
                    <a:p>
                      <a:r>
                        <a:rPr lang="en-US" sz="800" b="1">
                          <a:solidFill>
                            <a:sysClr val="windowText" lastClr="000000"/>
                          </a:solidFill>
                        </a:rPr>
                        <a:t>Aggregate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800" b="1">
                          <a:solidFill>
                            <a:sysClr val="windowText" lastClr="000000"/>
                          </a:solidFill>
                        </a:rPr>
                        <a:t>2.0 Tb/sec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975566"/>
                  </a:ext>
                </a:extLst>
              </a:tr>
              <a:tr h="167023">
                <a:tc>
                  <a:txBody>
                    <a:bodyPr/>
                    <a:lstStyle/>
                    <a:p>
                      <a:r>
                        <a:rPr lang="en-US" sz="800" b="0">
                          <a:solidFill>
                            <a:sysClr val="windowText" lastClr="000000"/>
                          </a:solidFill>
                        </a:rPr>
                        <a:t>Noise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800" b="0">
                          <a:solidFill>
                            <a:sysClr val="windowText" lastClr="000000"/>
                          </a:solidFill>
                        </a:rPr>
                        <a:t>1.6 Tb /sec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13276082"/>
                  </a:ext>
                </a:extLst>
              </a:tr>
              <a:tr h="273917">
                <a:tc>
                  <a:txBody>
                    <a:bodyPr/>
                    <a:lstStyle/>
                    <a:p>
                      <a:r>
                        <a:rPr lang="en-US" sz="800" b="0">
                          <a:solidFill>
                            <a:sysClr val="windowText" lastClr="000000"/>
                          </a:solidFill>
                        </a:rPr>
                        <a:t>Signal from Physics + Background</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800" b="0">
                          <a:solidFill>
                            <a:sysClr val="windowText" lastClr="000000"/>
                          </a:solidFill>
                        </a:rPr>
                        <a:t>400 Gb / 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637577381"/>
                  </a:ext>
                </a:extLst>
              </a:tr>
            </a:tbl>
          </a:graphicData>
        </a:graphic>
      </p:graphicFrame>
      <p:graphicFrame>
        <p:nvGraphicFramePr>
          <p:cNvPr id="22" name="Table 21">
            <a:extLst>
              <a:ext uri="{FF2B5EF4-FFF2-40B4-BE49-F238E27FC236}">
                <a16:creationId xmlns:a16="http://schemas.microsoft.com/office/drawing/2014/main" id="{00459144-6DCB-294A-AD38-B1290997FC40}"/>
              </a:ext>
            </a:extLst>
          </p:cNvPr>
          <p:cNvGraphicFramePr>
            <a:graphicFrameLocks noGrp="1"/>
          </p:cNvGraphicFramePr>
          <p:nvPr>
            <p:extLst>
              <p:ext uri="{D42A27DB-BD31-4B8C-83A1-F6EECF244321}">
                <p14:modId xmlns:p14="http://schemas.microsoft.com/office/powerpoint/2010/main" val="1064020747"/>
              </p:ext>
            </p:extLst>
          </p:nvPr>
        </p:nvGraphicFramePr>
        <p:xfrm>
          <a:off x="2531697" y="5621294"/>
          <a:ext cx="1896485" cy="381000"/>
        </p:xfrm>
        <a:graphic>
          <a:graphicData uri="http://schemas.openxmlformats.org/drawingml/2006/table">
            <a:tbl>
              <a:tblPr firstRow="1" bandRow="1">
                <a:tableStyleId>{5C22544A-7EE6-4342-B048-85BDC9FD1C3A}</a:tableStyleId>
              </a:tblPr>
              <a:tblGrid>
                <a:gridCol w="1095744">
                  <a:extLst>
                    <a:ext uri="{9D8B030D-6E8A-4147-A177-3AD203B41FA5}">
                      <a16:colId xmlns:a16="http://schemas.microsoft.com/office/drawing/2014/main" val="3877741135"/>
                    </a:ext>
                  </a:extLst>
                </a:gridCol>
                <a:gridCol w="800741">
                  <a:extLst>
                    <a:ext uri="{9D8B030D-6E8A-4147-A177-3AD203B41FA5}">
                      <a16:colId xmlns:a16="http://schemas.microsoft.com/office/drawing/2014/main" val="3720784282"/>
                    </a:ext>
                  </a:extLst>
                </a:gridCol>
              </a:tblGrid>
              <a:tr h="167023">
                <a:tc>
                  <a:txBody>
                    <a:bodyPr/>
                    <a:lstStyle/>
                    <a:p>
                      <a:r>
                        <a:rPr lang="en-US" sz="800" b="1">
                          <a:solidFill>
                            <a:sysClr val="windowText" lastClr="000000"/>
                          </a:solidFill>
                        </a:rPr>
                        <a:t>Aggregate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800" b="1">
                          <a:solidFill>
                            <a:sysClr val="windowText" lastClr="000000"/>
                          </a:solidFill>
                        </a:rPr>
                        <a:t>2.0 Tb/sec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975566"/>
                  </a:ext>
                </a:extLst>
              </a:tr>
              <a:tr h="167023">
                <a:tc>
                  <a:txBody>
                    <a:bodyPr/>
                    <a:lstStyle/>
                    <a:p>
                      <a:r>
                        <a:rPr lang="en-US" sz="800" b="0">
                          <a:solidFill>
                            <a:sysClr val="windowText" lastClr="000000"/>
                          </a:solidFill>
                        </a:rPr>
                        <a:t>Per RDO (Avg)</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800" b="0">
                          <a:solidFill>
                            <a:sysClr val="windowText" lastClr="000000"/>
                          </a:solidFill>
                        </a:rPr>
                        <a:t>0.7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26371346"/>
                  </a:ext>
                </a:extLst>
              </a:tr>
            </a:tbl>
          </a:graphicData>
        </a:graphic>
      </p:graphicFrame>
      <p:sp>
        <p:nvSpPr>
          <p:cNvPr id="23" name="Arrow: Right 23">
            <a:extLst>
              <a:ext uri="{FF2B5EF4-FFF2-40B4-BE49-F238E27FC236}">
                <a16:creationId xmlns:a16="http://schemas.microsoft.com/office/drawing/2014/main" id="{F7919447-1865-4B44-B992-98632DEC48D9}"/>
              </a:ext>
            </a:extLst>
          </p:cNvPr>
          <p:cNvSpPr/>
          <p:nvPr/>
        </p:nvSpPr>
        <p:spPr>
          <a:xfrm>
            <a:off x="7475553" y="4254577"/>
            <a:ext cx="641962"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8717E57E-E204-9F41-AFD0-68828447B211}"/>
              </a:ext>
            </a:extLst>
          </p:cNvPr>
          <p:cNvSpPr txBox="1"/>
          <p:nvPr/>
        </p:nvSpPr>
        <p:spPr>
          <a:xfrm>
            <a:off x="7534278" y="3959471"/>
            <a:ext cx="300082" cy="196208"/>
          </a:xfrm>
          <a:prstGeom prst="rect">
            <a:avLst/>
          </a:prstGeom>
          <a:noFill/>
        </p:spPr>
        <p:txBody>
          <a:bodyPr wrap="none" rtlCol="0">
            <a:spAutoFit/>
          </a:bodyPr>
          <a:lstStyle/>
          <a:p>
            <a:r>
              <a:rPr lang="en-US" sz="675"/>
              <a:t>Eth</a:t>
            </a:r>
          </a:p>
        </p:txBody>
      </p:sp>
      <p:graphicFrame>
        <p:nvGraphicFramePr>
          <p:cNvPr id="25" name="Table 24">
            <a:extLst>
              <a:ext uri="{FF2B5EF4-FFF2-40B4-BE49-F238E27FC236}">
                <a16:creationId xmlns:a16="http://schemas.microsoft.com/office/drawing/2014/main" id="{534528D6-296C-474B-BA0E-8A41B9E703A1}"/>
              </a:ext>
            </a:extLst>
          </p:cNvPr>
          <p:cNvGraphicFramePr>
            <a:graphicFrameLocks noGrp="1"/>
          </p:cNvGraphicFramePr>
          <p:nvPr>
            <p:extLst>
              <p:ext uri="{D42A27DB-BD31-4B8C-83A1-F6EECF244321}">
                <p14:modId xmlns:p14="http://schemas.microsoft.com/office/powerpoint/2010/main" val="1911821207"/>
              </p:ext>
            </p:extLst>
          </p:nvPr>
        </p:nvGraphicFramePr>
        <p:xfrm>
          <a:off x="5360145" y="4767854"/>
          <a:ext cx="2283521" cy="1234440"/>
        </p:xfrm>
        <a:graphic>
          <a:graphicData uri="http://schemas.openxmlformats.org/drawingml/2006/table">
            <a:tbl>
              <a:tblPr firstRow="1" bandRow="1">
                <a:tableStyleId>{5C22544A-7EE6-4342-B048-85BDC9FD1C3A}</a:tableStyleId>
              </a:tblPr>
              <a:tblGrid>
                <a:gridCol w="1319364">
                  <a:extLst>
                    <a:ext uri="{9D8B030D-6E8A-4147-A177-3AD203B41FA5}">
                      <a16:colId xmlns:a16="http://schemas.microsoft.com/office/drawing/2014/main" val="3877741135"/>
                    </a:ext>
                  </a:extLst>
                </a:gridCol>
                <a:gridCol w="964157">
                  <a:extLst>
                    <a:ext uri="{9D8B030D-6E8A-4147-A177-3AD203B41FA5}">
                      <a16:colId xmlns:a16="http://schemas.microsoft.com/office/drawing/2014/main" val="3720784282"/>
                    </a:ext>
                  </a:extLst>
                </a:gridCol>
              </a:tblGrid>
              <a:tr h="181117">
                <a:tc>
                  <a:txBody>
                    <a:bodyPr/>
                    <a:lstStyle/>
                    <a:p>
                      <a:r>
                        <a:rPr lang="en-US" sz="900" b="1">
                          <a:solidFill>
                            <a:sysClr val="windowText" lastClr="000000"/>
                          </a:solidFill>
                        </a:rPr>
                        <a:t>Aggregate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900" b="1" dirty="0">
                          <a:solidFill>
                            <a:sysClr val="windowText" lastClr="000000"/>
                          </a:solidFill>
                        </a:rPr>
                        <a:t> 115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975566"/>
                  </a:ext>
                </a:extLst>
              </a:tr>
              <a:tr h="181117">
                <a:tc>
                  <a:txBody>
                    <a:bodyPr/>
                    <a:lstStyle/>
                    <a:p>
                      <a:r>
                        <a:rPr lang="en-US" sz="900" b="0">
                          <a:solidFill>
                            <a:sysClr val="windowText" lastClr="000000"/>
                          </a:solidFill>
                        </a:rPr>
                        <a:t>Collision Signal</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solidFill>
                            <a:sysClr val="windowText" lastClr="000000"/>
                          </a:solidFill>
                        </a:rPr>
                        <a:t>62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26371346"/>
                  </a:ext>
                </a:extLst>
              </a:tr>
              <a:tr h="181117">
                <a:tc>
                  <a:txBody>
                    <a:bodyPr/>
                    <a:lstStyle/>
                    <a:p>
                      <a:r>
                        <a:rPr lang="en-US" sz="900" b="0">
                          <a:solidFill>
                            <a:sysClr val="windowText" lastClr="000000"/>
                          </a:solidFill>
                        </a:rPr>
                        <a:t>Synchrotron Rad</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solidFill>
                            <a:sysClr val="windowText" lastClr="000000"/>
                          </a:solidFill>
                          <a:highlight>
                            <a:srgbClr val="00FF00"/>
                          </a:highlight>
                        </a:rPr>
                        <a:t>6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77613994"/>
                  </a:ext>
                </a:extLst>
              </a:tr>
              <a:tr h="181117">
                <a:tc>
                  <a:txBody>
                    <a:bodyPr/>
                    <a:lstStyle/>
                    <a:p>
                      <a:r>
                        <a:rPr lang="en-US" sz="900" b="0">
                          <a:solidFill>
                            <a:sysClr val="windowText" lastClr="000000"/>
                          </a:solidFill>
                        </a:rPr>
                        <a:t>Electron Beam</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a:solidFill>
                            <a:sysClr val="windowText" lastClr="000000"/>
                          </a:solidFill>
                        </a:rPr>
                        <a:t>4.5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16652967"/>
                  </a:ext>
                </a:extLst>
              </a:tr>
              <a:tr h="181117">
                <a:tc>
                  <a:txBody>
                    <a:bodyPr/>
                    <a:lstStyle/>
                    <a:p>
                      <a:r>
                        <a:rPr lang="en-US" sz="900" b="0">
                          <a:solidFill>
                            <a:sysClr val="windowText" lastClr="000000"/>
                          </a:solidFill>
                        </a:rPr>
                        <a:t>Hadron Beam</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a:solidFill>
                            <a:sysClr val="windowText" lastClr="000000"/>
                          </a:solidFill>
                        </a:rPr>
                        <a:t>1.0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385341044"/>
                  </a:ext>
                </a:extLst>
              </a:tr>
              <a:tr h="181117">
                <a:tc>
                  <a:txBody>
                    <a:bodyPr/>
                    <a:lstStyle/>
                    <a:p>
                      <a:r>
                        <a:rPr lang="en-US" sz="900" b="0">
                          <a:solidFill>
                            <a:sysClr val="windowText" lastClr="000000"/>
                          </a:solidFill>
                        </a:rPr>
                        <a:t>Noise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dirty="0">
                          <a:solidFill>
                            <a:sysClr val="windowText" lastClr="000000"/>
                          </a:solidFill>
                        </a:rPr>
                        <a:t> 41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523220783"/>
                  </a:ext>
                </a:extLst>
              </a:tr>
            </a:tbl>
          </a:graphicData>
        </a:graphic>
      </p:graphicFrame>
      <p:sp>
        <p:nvSpPr>
          <p:cNvPr id="26" name="TextBox 25">
            <a:extLst>
              <a:ext uri="{FF2B5EF4-FFF2-40B4-BE49-F238E27FC236}">
                <a16:creationId xmlns:a16="http://schemas.microsoft.com/office/drawing/2014/main" id="{FA89E769-5921-124D-91A0-EF8849B622C7}"/>
              </a:ext>
            </a:extLst>
          </p:cNvPr>
          <p:cNvSpPr txBox="1"/>
          <p:nvPr/>
        </p:nvSpPr>
        <p:spPr>
          <a:xfrm>
            <a:off x="541650" y="3785532"/>
            <a:ext cx="2071977" cy="338554"/>
          </a:xfrm>
          <a:prstGeom prst="rect">
            <a:avLst/>
          </a:prstGeom>
          <a:noFill/>
        </p:spPr>
        <p:txBody>
          <a:bodyPr wrap="none" rtlCol="0">
            <a:spAutoFit/>
          </a:bodyPr>
          <a:lstStyle/>
          <a:p>
            <a:r>
              <a:rPr lang="en-US" sz="1600"/>
              <a:t>Summary of Data Flow</a:t>
            </a:r>
          </a:p>
        </p:txBody>
      </p:sp>
      <p:sp>
        <p:nvSpPr>
          <p:cNvPr id="30" name="Title 29">
            <a:extLst>
              <a:ext uri="{FF2B5EF4-FFF2-40B4-BE49-F238E27FC236}">
                <a16:creationId xmlns:a16="http://schemas.microsoft.com/office/drawing/2014/main" id="{66338B53-7DFF-517B-10A9-443C1F18EC11}"/>
              </a:ext>
            </a:extLst>
          </p:cNvPr>
          <p:cNvSpPr>
            <a:spLocks noGrp="1"/>
          </p:cNvSpPr>
          <p:nvPr>
            <p:ph type="title"/>
          </p:nvPr>
        </p:nvSpPr>
        <p:spPr/>
        <p:txBody>
          <a:bodyPr/>
          <a:lstStyle/>
          <a:p>
            <a:r>
              <a:rPr lang="en-US" dirty="0"/>
              <a:t>Summary of Channel Counts and Data Flow</a:t>
            </a:r>
          </a:p>
        </p:txBody>
      </p:sp>
      <p:sp>
        <p:nvSpPr>
          <p:cNvPr id="32" name="TextBox 31">
            <a:extLst>
              <a:ext uri="{FF2B5EF4-FFF2-40B4-BE49-F238E27FC236}">
                <a16:creationId xmlns:a16="http://schemas.microsoft.com/office/drawing/2014/main" id="{6E0BAF75-B652-7D76-A2BA-00C23A4610E8}"/>
              </a:ext>
            </a:extLst>
          </p:cNvPr>
          <p:cNvSpPr txBox="1"/>
          <p:nvPr/>
        </p:nvSpPr>
        <p:spPr>
          <a:xfrm>
            <a:off x="8525487" y="861627"/>
            <a:ext cx="3484892" cy="3477875"/>
          </a:xfrm>
          <a:prstGeom prst="rect">
            <a:avLst/>
          </a:prstGeom>
          <a:noFill/>
        </p:spPr>
        <p:txBody>
          <a:bodyPr wrap="square" rtlCol="0">
            <a:spAutoFit/>
          </a:bodyPr>
          <a:lstStyle/>
          <a:p>
            <a:r>
              <a:rPr lang="en-US" sz="2400" dirty="0"/>
              <a:t>Scale of the system:</a:t>
            </a:r>
          </a:p>
          <a:p>
            <a:endParaRPr lang="en-US" sz="1400" dirty="0"/>
          </a:p>
          <a:p>
            <a:pPr marL="285750" indent="-285750">
              <a:buFont typeface="Arial" panose="020B0604020202020204" pitchFamily="34" charset="0"/>
              <a:buChar char="•"/>
            </a:pPr>
            <a:r>
              <a:rPr lang="en-US" sz="1400" b="1" dirty="0"/>
              <a:t>Electronics</a:t>
            </a:r>
          </a:p>
          <a:p>
            <a:pPr lvl="1"/>
            <a:r>
              <a:rPr lang="en-US" sz="1400" dirty="0"/>
              <a:t>~ 24 detectors</a:t>
            </a:r>
          </a:p>
          <a:p>
            <a:pPr lvl="1"/>
            <a:r>
              <a:rPr lang="en-US" sz="1400" dirty="0"/>
              <a:t>~ 5 Readout Technologies</a:t>
            </a:r>
          </a:p>
          <a:p>
            <a:pPr lvl="1"/>
            <a:r>
              <a:rPr lang="en-US" sz="1400" dirty="0"/>
              <a:t>~ 3000 RDOs (on detector/in racks)</a:t>
            </a:r>
          </a:p>
          <a:p>
            <a:pPr lvl="1"/>
            <a:r>
              <a:rPr lang="en-US" sz="1400" dirty="0"/>
              <a:t>~ 100 DAM boards (DAQ room)</a:t>
            </a:r>
          </a:p>
          <a:p>
            <a:pPr lvl="1"/>
            <a:r>
              <a:rPr lang="en-US" sz="1400" dirty="0"/>
              <a:t>GTU (with interface boards)</a:t>
            </a:r>
          </a:p>
          <a:p>
            <a:pPr lvl="1"/>
            <a:endParaRPr lang="en-US" sz="1400" dirty="0"/>
          </a:p>
          <a:p>
            <a:pPr marL="285750" indent="-285750">
              <a:buFont typeface="Arial" panose="020B0604020202020204" pitchFamily="34" charset="0"/>
              <a:buChar char="•"/>
            </a:pPr>
            <a:r>
              <a:rPr lang="en-US" sz="1400" b="1" dirty="0"/>
              <a:t>Maximum Data Volume</a:t>
            </a:r>
          </a:p>
          <a:p>
            <a:pPr lvl="1"/>
            <a:r>
              <a:rPr lang="en-US" sz="1400" dirty="0"/>
              <a:t>~ 2 Tb/sec digitized</a:t>
            </a:r>
          </a:p>
          <a:p>
            <a:pPr lvl="1"/>
            <a:r>
              <a:rPr lang="en-US" sz="1400" dirty="0"/>
              <a:t>~ 115 Gb/sec recorded</a:t>
            </a:r>
          </a:p>
          <a:p>
            <a:pPr lvl="1"/>
            <a:endParaRPr lang="en-US" sz="1400" dirty="0"/>
          </a:p>
          <a:p>
            <a:pPr marL="285750" indent="-285750">
              <a:buFont typeface="Arial" panose="020B0604020202020204" pitchFamily="34" charset="0"/>
              <a:buChar char="•"/>
            </a:pPr>
            <a:r>
              <a:rPr lang="en-US" sz="1400" b="1" dirty="0"/>
              <a:t>Online Computing</a:t>
            </a:r>
          </a:p>
          <a:p>
            <a:pPr lvl="1"/>
            <a:r>
              <a:rPr lang="en-US" sz="1400" dirty="0"/>
              <a:t>~200 nodes (DAQ Room/SDCC)</a:t>
            </a:r>
          </a:p>
        </p:txBody>
      </p:sp>
      <p:sp>
        <p:nvSpPr>
          <p:cNvPr id="10" name="TextBox 9">
            <a:extLst>
              <a:ext uri="{FF2B5EF4-FFF2-40B4-BE49-F238E27FC236}">
                <a16:creationId xmlns:a16="http://schemas.microsoft.com/office/drawing/2014/main" id="{5723FBA5-BFBA-A95C-CA26-8E35FC1F4006}"/>
              </a:ext>
            </a:extLst>
          </p:cNvPr>
          <p:cNvSpPr txBox="1"/>
          <p:nvPr/>
        </p:nvSpPr>
        <p:spPr>
          <a:xfrm>
            <a:off x="8645912" y="4934544"/>
            <a:ext cx="3173272" cy="1200329"/>
          </a:xfrm>
          <a:prstGeom prst="rect">
            <a:avLst/>
          </a:prstGeom>
          <a:noFill/>
        </p:spPr>
        <p:txBody>
          <a:bodyPr wrap="square" rtlCol="0">
            <a:spAutoFit/>
          </a:bodyPr>
          <a:lstStyle/>
          <a:p>
            <a:r>
              <a:rPr lang="en-US" sz="900" dirty="0"/>
              <a:t>Synchrotron radiation caveats:</a:t>
            </a:r>
          </a:p>
          <a:p>
            <a:pPr marL="171450" indent="-171450">
              <a:buFont typeface="+mj-lt"/>
              <a:buAutoNum type="arabicPeriod"/>
            </a:pPr>
            <a:r>
              <a:rPr lang="en-US" sz="900" dirty="0"/>
              <a:t>Rates are based upon hit rate for all </a:t>
            </a:r>
            <a:r>
              <a:rPr lang="en-US" sz="900" dirty="0" err="1"/>
              <a:t>ePIC</a:t>
            </a:r>
            <a:r>
              <a:rPr lang="en-US" sz="900" dirty="0"/>
              <a:t> detectors.  In fact, data volumes depend upon specific detector hit (64 bits/hit assumed)</a:t>
            </a:r>
          </a:p>
          <a:p>
            <a:pPr marL="171450" indent="-171450">
              <a:buFont typeface="+mj-lt"/>
              <a:buAutoNum type="arabicPeriod"/>
            </a:pPr>
            <a:r>
              <a:rPr lang="en-US" sz="900" dirty="0"/>
              <a:t>Highest Synchrotron radiation / electron beam gas will correspond to lower values for collision signal</a:t>
            </a:r>
          </a:p>
          <a:p>
            <a:pPr marL="171450" indent="-171450">
              <a:buFont typeface="+mj-lt"/>
              <a:buAutoNum type="arabicPeriod"/>
            </a:pPr>
            <a:r>
              <a:rPr lang="en-US" sz="900" dirty="0"/>
              <a:t>Plan to analyze by component soon</a:t>
            </a:r>
          </a:p>
          <a:p>
            <a:endParaRPr lang="en-US" sz="900" dirty="0">
              <a:highlight>
                <a:srgbClr val="00FF00"/>
              </a:highlight>
            </a:endParaRPr>
          </a:p>
        </p:txBody>
      </p:sp>
      <p:sp>
        <p:nvSpPr>
          <p:cNvPr id="31" name="TextBox 30">
            <a:extLst>
              <a:ext uri="{FF2B5EF4-FFF2-40B4-BE49-F238E27FC236}">
                <a16:creationId xmlns:a16="http://schemas.microsoft.com/office/drawing/2014/main" id="{C96BC71C-B56C-9135-5936-38BB12A6391F}"/>
              </a:ext>
            </a:extLst>
          </p:cNvPr>
          <p:cNvSpPr txBox="1"/>
          <p:nvPr/>
        </p:nvSpPr>
        <p:spPr>
          <a:xfrm>
            <a:off x="8575629" y="4951787"/>
            <a:ext cx="158760" cy="230832"/>
          </a:xfrm>
          <a:prstGeom prst="rect">
            <a:avLst/>
          </a:prstGeom>
          <a:noFill/>
        </p:spPr>
        <p:txBody>
          <a:bodyPr wrap="square" rtlCol="0">
            <a:spAutoFit/>
          </a:bodyPr>
          <a:lstStyle/>
          <a:p>
            <a:r>
              <a:rPr lang="en-US" sz="900" dirty="0"/>
              <a:t>*</a:t>
            </a:r>
          </a:p>
        </p:txBody>
      </p:sp>
      <p:pic>
        <p:nvPicPr>
          <p:cNvPr id="34" name="Picture 33">
            <a:extLst>
              <a:ext uri="{FF2B5EF4-FFF2-40B4-BE49-F238E27FC236}">
                <a16:creationId xmlns:a16="http://schemas.microsoft.com/office/drawing/2014/main" id="{42073596-B70F-F225-25A5-D2F8661B82E0}"/>
              </a:ext>
            </a:extLst>
          </p:cNvPr>
          <p:cNvPicPr>
            <a:picLocks noChangeAspect="1"/>
          </p:cNvPicPr>
          <p:nvPr/>
        </p:nvPicPr>
        <p:blipFill>
          <a:blip r:embed="rId2"/>
          <a:stretch>
            <a:fillRect/>
          </a:stretch>
        </p:blipFill>
        <p:spPr>
          <a:xfrm>
            <a:off x="558753" y="893220"/>
            <a:ext cx="7851544" cy="2876625"/>
          </a:xfrm>
          <a:prstGeom prst="rect">
            <a:avLst/>
          </a:prstGeom>
          <a:ln>
            <a:solidFill>
              <a:schemeClr val="tx1"/>
            </a:solidFill>
          </a:ln>
        </p:spPr>
      </p:pic>
    </p:spTree>
    <p:extLst>
      <p:ext uri="{BB962C8B-B14F-4D97-AF65-F5344CB8AC3E}">
        <p14:creationId xmlns:p14="http://schemas.microsoft.com/office/powerpoint/2010/main" val="152865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6FAED-5DBD-891C-694F-DB7F02D9CCEE}"/>
              </a:ext>
            </a:extLst>
          </p:cNvPr>
          <p:cNvSpPr>
            <a:spLocks noGrp="1"/>
          </p:cNvSpPr>
          <p:nvPr>
            <p:ph type="title"/>
          </p:nvPr>
        </p:nvSpPr>
        <p:spPr/>
        <p:txBody>
          <a:bodyPr/>
          <a:lstStyle/>
          <a:p>
            <a:r>
              <a:rPr lang="en-US" dirty="0"/>
              <a:t>Schedule</a:t>
            </a:r>
          </a:p>
        </p:txBody>
      </p:sp>
      <p:sp>
        <p:nvSpPr>
          <p:cNvPr id="5" name="TextBox 4">
            <a:extLst>
              <a:ext uri="{FF2B5EF4-FFF2-40B4-BE49-F238E27FC236}">
                <a16:creationId xmlns:a16="http://schemas.microsoft.com/office/drawing/2014/main" id="{9617F31E-A9A0-2991-9CFC-19A690101401}"/>
              </a:ext>
            </a:extLst>
          </p:cNvPr>
          <p:cNvSpPr txBox="1"/>
          <p:nvPr/>
        </p:nvSpPr>
        <p:spPr>
          <a:xfrm>
            <a:off x="462578" y="825178"/>
            <a:ext cx="11499917" cy="1338828"/>
          </a:xfrm>
          <a:prstGeom prst="rect">
            <a:avLst/>
          </a:prstGeom>
          <a:noFill/>
        </p:spPr>
        <p:txBody>
          <a:bodyPr wrap="square" rtlCol="0">
            <a:spAutoFit/>
          </a:bodyPr>
          <a:lstStyle/>
          <a:p>
            <a:pPr marL="285750" indent="-285750">
              <a:buFont typeface="Wingdings" pitchFamily="2" charset="2"/>
              <a:buChar char="§"/>
            </a:pPr>
            <a:r>
              <a:rPr lang="en-US" sz="1400" dirty="0"/>
              <a:t>A functional DAQ will be necessary for small scale detector testing as well as commissioning and pre-ops.</a:t>
            </a:r>
          </a:p>
          <a:p>
            <a:pPr marL="285750" indent="-285750">
              <a:buFont typeface="Wingdings" pitchFamily="2" charset="2"/>
              <a:buChar char="§"/>
            </a:pPr>
            <a:r>
              <a:rPr lang="en-US" sz="1400" dirty="0"/>
              <a:t>Computing resources are staged to make purchases when the hardware is needed, taking advantage of price savings and performance improvements in time.</a:t>
            </a:r>
          </a:p>
          <a:p>
            <a:pPr marL="285750" indent="-285750">
              <a:buFont typeface="Wingdings" pitchFamily="2" charset="2"/>
              <a:buChar char="§"/>
            </a:pPr>
            <a:r>
              <a:rPr lang="en-US" sz="1400" b="1" dirty="0"/>
              <a:t>Hardware and software development early in the construction phase will involve a series of releases with increasing functionality.</a:t>
            </a:r>
          </a:p>
          <a:p>
            <a:endParaRPr lang="en-US" sz="1400" b="1" dirty="0"/>
          </a:p>
          <a:p>
            <a:pPr marL="285750" indent="-285750">
              <a:buFont typeface="Wingdings" pitchFamily="2" charset="2"/>
              <a:buChar char="§"/>
            </a:pPr>
            <a:endParaRPr lang="en-US" sz="1100" dirty="0"/>
          </a:p>
        </p:txBody>
      </p:sp>
      <p:pic>
        <p:nvPicPr>
          <p:cNvPr id="6" name="Picture 2">
            <a:extLst>
              <a:ext uri="{FF2B5EF4-FFF2-40B4-BE49-F238E27FC236}">
                <a16:creationId xmlns:a16="http://schemas.microsoft.com/office/drawing/2014/main" id="{48A89073-8B9C-1015-4A33-FC79640BA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684" y="2039824"/>
            <a:ext cx="8745263" cy="23898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2F54712-B86B-7392-4C6B-1970C67C45E0}"/>
              </a:ext>
            </a:extLst>
          </p:cNvPr>
          <p:cNvSpPr txBox="1"/>
          <p:nvPr/>
        </p:nvSpPr>
        <p:spPr>
          <a:xfrm>
            <a:off x="462579" y="2013690"/>
            <a:ext cx="2662106" cy="3993401"/>
          </a:xfrm>
          <a:prstGeom prst="rect">
            <a:avLst/>
          </a:prstGeom>
          <a:solidFill>
            <a:schemeClr val="bg1">
              <a:lumMod val="85000"/>
            </a:schemeClr>
          </a:solidFill>
          <a:ln>
            <a:solidFill>
              <a:schemeClr val="tx1"/>
            </a:solidFill>
          </a:ln>
        </p:spPr>
        <p:txBody>
          <a:bodyPr wrap="square" rtlCol="0">
            <a:spAutoFit/>
          </a:bodyPr>
          <a:lstStyle/>
          <a:p>
            <a:r>
              <a:rPr lang="en-US" sz="1100" dirty="0"/>
              <a:t>Detector Install:        FY29Q2  - FY31Q2</a:t>
            </a:r>
          </a:p>
          <a:p>
            <a:r>
              <a:rPr lang="en-US" sz="1100" dirty="0" err="1"/>
              <a:t>Cosmics</a:t>
            </a:r>
            <a:r>
              <a:rPr lang="en-US" sz="1100" dirty="0"/>
              <a:t>:                  FY31Q3</a:t>
            </a:r>
          </a:p>
          <a:p>
            <a:r>
              <a:rPr lang="en-US" sz="1100" dirty="0"/>
              <a:t>Early CD-4:              FY32Q4</a:t>
            </a:r>
          </a:p>
          <a:p>
            <a:endParaRPr lang="en-US" sz="1050" dirty="0"/>
          </a:p>
          <a:p>
            <a:endParaRPr lang="en-US" sz="1000" dirty="0"/>
          </a:p>
          <a:p>
            <a:r>
              <a:rPr lang="en-US" sz="1000" b="1" dirty="0">
                <a:solidFill>
                  <a:srgbClr val="C00000"/>
                </a:solidFill>
              </a:rPr>
              <a:t>DAQ Releases:</a:t>
            </a:r>
          </a:p>
          <a:p>
            <a:endParaRPr lang="en-US" sz="1000" dirty="0"/>
          </a:p>
          <a:p>
            <a:r>
              <a:rPr lang="en-US" sz="1000" b="1" dirty="0" err="1"/>
              <a:t>PicoDAQ</a:t>
            </a:r>
            <a:r>
              <a:rPr lang="en-US" sz="1000" b="1" dirty="0"/>
              <a:t> </a:t>
            </a:r>
            <a:r>
              <a:rPr lang="en-US" sz="1000" dirty="0"/>
              <a:t>           	</a:t>
            </a:r>
            <a:r>
              <a:rPr lang="en-US" sz="1000" b="1" dirty="0">
                <a:solidFill>
                  <a:schemeClr val="accent3"/>
                </a:solidFill>
              </a:rPr>
              <a:t>FY26Q1</a:t>
            </a:r>
          </a:p>
          <a:p>
            <a:pPr marL="169863" lvl="1"/>
            <a:r>
              <a:rPr lang="en-US" sz="1000" dirty="0"/>
              <a:t>Readout test setups</a:t>
            </a:r>
          </a:p>
          <a:p>
            <a:endParaRPr lang="en-US" sz="1000" dirty="0"/>
          </a:p>
          <a:p>
            <a:r>
              <a:rPr lang="en-US" sz="1000" b="1" dirty="0" err="1"/>
              <a:t>MicroDAQ</a:t>
            </a:r>
            <a:r>
              <a:rPr lang="en-US" sz="1000" dirty="0"/>
              <a:t>:           	</a:t>
            </a:r>
            <a:r>
              <a:rPr lang="en-US" sz="1000" b="1" dirty="0">
                <a:solidFill>
                  <a:schemeClr val="accent3"/>
                </a:solidFill>
              </a:rPr>
              <a:t>FY26Q4</a:t>
            </a:r>
          </a:p>
          <a:p>
            <a:pPr marL="169863" lvl="1"/>
            <a:r>
              <a:rPr lang="en-US" sz="1000" dirty="0"/>
              <a:t>Readout detector data in test stand using engineering articles </a:t>
            </a:r>
          </a:p>
          <a:p>
            <a:endParaRPr lang="en-US" sz="1000" dirty="0"/>
          </a:p>
          <a:p>
            <a:r>
              <a:rPr lang="en-US" sz="1000" b="1" dirty="0" err="1"/>
              <a:t>MiniDAQ</a:t>
            </a:r>
            <a:r>
              <a:rPr lang="en-US" sz="1000" b="1" dirty="0"/>
              <a:t>:</a:t>
            </a:r>
            <a:r>
              <a:rPr lang="en-US" sz="1000" dirty="0"/>
              <a:t>               	</a:t>
            </a:r>
            <a:r>
              <a:rPr lang="en-US" sz="1000" b="1" dirty="0">
                <a:solidFill>
                  <a:schemeClr val="accent3"/>
                </a:solidFill>
              </a:rPr>
              <a:t>FY28Q1</a:t>
            </a:r>
          </a:p>
          <a:p>
            <a:pPr marL="169863" lvl="1"/>
            <a:r>
              <a:rPr lang="en-US" sz="1000" dirty="0"/>
              <a:t>Readout detector data using full hardware and timing chain</a:t>
            </a:r>
          </a:p>
          <a:p>
            <a:endParaRPr lang="en-US" sz="1000" dirty="0"/>
          </a:p>
          <a:p>
            <a:r>
              <a:rPr lang="en-US" sz="1000" b="1" dirty="0"/>
              <a:t>Full DAQ-v1:</a:t>
            </a:r>
            <a:r>
              <a:rPr lang="en-US" sz="1000" dirty="0"/>
              <a:t>           	</a:t>
            </a:r>
            <a:r>
              <a:rPr lang="en-US" sz="1000" b="1" dirty="0">
                <a:solidFill>
                  <a:schemeClr val="accent3"/>
                </a:solidFill>
              </a:rPr>
              <a:t>FY29Q2</a:t>
            </a:r>
          </a:p>
          <a:p>
            <a:pPr marL="169863" lvl="1"/>
            <a:r>
              <a:rPr lang="en-US" sz="1000" dirty="0"/>
              <a:t>Full functionality DAQ ready for full system integration &amp; testing</a:t>
            </a:r>
          </a:p>
          <a:p>
            <a:pPr marL="169863" lvl="1"/>
            <a:endParaRPr lang="en-US" sz="1000" dirty="0"/>
          </a:p>
          <a:p>
            <a:pPr indent="-287337"/>
            <a:r>
              <a:rPr lang="en-US" sz="1000" b="1" dirty="0"/>
              <a:t>Production DAQ:</a:t>
            </a:r>
            <a:r>
              <a:rPr lang="en-US" sz="1000" dirty="0"/>
              <a:t>     	</a:t>
            </a:r>
            <a:r>
              <a:rPr lang="en-US" sz="1000" b="1" dirty="0">
                <a:solidFill>
                  <a:schemeClr val="accent3"/>
                </a:solidFill>
              </a:rPr>
              <a:t>FY31Q3</a:t>
            </a:r>
          </a:p>
          <a:p>
            <a:pPr indent="-287337"/>
            <a:r>
              <a:rPr lang="en-US" sz="1000" dirty="0"/>
              <a:t>     Ready for </a:t>
            </a:r>
            <a:r>
              <a:rPr lang="en-US" sz="1000" dirty="0" err="1"/>
              <a:t>cosmics</a:t>
            </a:r>
            <a:endParaRPr lang="en-US" sz="1000" dirty="0"/>
          </a:p>
          <a:p>
            <a:pPr indent="-287337"/>
            <a:r>
              <a:rPr lang="en-US" sz="1000" dirty="0"/>
              <a:t>     </a:t>
            </a:r>
          </a:p>
        </p:txBody>
      </p:sp>
      <p:cxnSp>
        <p:nvCxnSpPr>
          <p:cNvPr id="9" name="Straight Arrow Connector 8">
            <a:extLst>
              <a:ext uri="{FF2B5EF4-FFF2-40B4-BE49-F238E27FC236}">
                <a16:creationId xmlns:a16="http://schemas.microsoft.com/office/drawing/2014/main" id="{B1AA2085-35B6-2220-DE0C-B0EBF3B2EB1C}"/>
              </a:ext>
            </a:extLst>
          </p:cNvPr>
          <p:cNvCxnSpPr>
            <a:cxnSpLocks/>
          </p:cNvCxnSpPr>
          <p:nvPr/>
        </p:nvCxnSpPr>
        <p:spPr>
          <a:xfrm flipV="1">
            <a:off x="6511762" y="4395184"/>
            <a:ext cx="0" cy="36822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9F010E6-74EF-75A9-6D79-FE3F9D232E9F}"/>
              </a:ext>
            </a:extLst>
          </p:cNvPr>
          <p:cNvCxnSpPr>
            <a:cxnSpLocks/>
          </p:cNvCxnSpPr>
          <p:nvPr/>
        </p:nvCxnSpPr>
        <p:spPr>
          <a:xfrm flipV="1">
            <a:off x="6849327" y="4418352"/>
            <a:ext cx="0" cy="82984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53E8ED0-2E90-B3A2-7F89-2C8A492DCC9F}"/>
              </a:ext>
            </a:extLst>
          </p:cNvPr>
          <p:cNvCxnSpPr>
            <a:cxnSpLocks/>
          </p:cNvCxnSpPr>
          <p:nvPr/>
        </p:nvCxnSpPr>
        <p:spPr>
          <a:xfrm flipV="1">
            <a:off x="7675670" y="4418352"/>
            <a:ext cx="1" cy="34505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1B0D127-54C5-9DC5-F810-21441F0F7CCD}"/>
              </a:ext>
            </a:extLst>
          </p:cNvPr>
          <p:cNvCxnSpPr>
            <a:cxnSpLocks/>
          </p:cNvCxnSpPr>
          <p:nvPr/>
        </p:nvCxnSpPr>
        <p:spPr>
          <a:xfrm flipV="1">
            <a:off x="8230847" y="4418352"/>
            <a:ext cx="0" cy="86879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447EC94-A3EF-E6CA-5E2B-63388EDD4268}"/>
              </a:ext>
            </a:extLst>
          </p:cNvPr>
          <p:cNvCxnSpPr>
            <a:cxnSpLocks/>
          </p:cNvCxnSpPr>
          <p:nvPr/>
        </p:nvCxnSpPr>
        <p:spPr>
          <a:xfrm flipV="1">
            <a:off x="9427208" y="4418352"/>
            <a:ext cx="0" cy="35672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5669AD0-50E0-D790-F8D5-75C316F023F2}"/>
              </a:ext>
            </a:extLst>
          </p:cNvPr>
          <p:cNvSpPr txBox="1"/>
          <p:nvPr/>
        </p:nvSpPr>
        <p:spPr>
          <a:xfrm>
            <a:off x="7308373" y="4824764"/>
            <a:ext cx="726482" cy="246221"/>
          </a:xfrm>
          <a:prstGeom prst="rect">
            <a:avLst/>
          </a:prstGeom>
          <a:solidFill>
            <a:schemeClr val="bg1"/>
          </a:solidFill>
        </p:spPr>
        <p:txBody>
          <a:bodyPr wrap="none" rtlCol="0">
            <a:spAutoFit/>
          </a:bodyPr>
          <a:lstStyle/>
          <a:p>
            <a:pPr algn="ctr"/>
            <a:r>
              <a:rPr lang="en-US" sz="1000" b="1" err="1">
                <a:solidFill>
                  <a:srgbClr val="C00000"/>
                </a:solidFill>
              </a:rPr>
              <a:t>MiniDAQ</a:t>
            </a:r>
            <a:endParaRPr lang="en-US" sz="1000" b="1">
              <a:solidFill>
                <a:srgbClr val="C00000"/>
              </a:solidFill>
            </a:endParaRPr>
          </a:p>
        </p:txBody>
      </p:sp>
      <p:sp>
        <p:nvSpPr>
          <p:cNvPr id="15" name="TextBox 14">
            <a:extLst>
              <a:ext uri="{FF2B5EF4-FFF2-40B4-BE49-F238E27FC236}">
                <a16:creationId xmlns:a16="http://schemas.microsoft.com/office/drawing/2014/main" id="{1E0241A6-0277-DED0-4EE3-43922869C55E}"/>
              </a:ext>
            </a:extLst>
          </p:cNvPr>
          <p:cNvSpPr txBox="1"/>
          <p:nvPr/>
        </p:nvSpPr>
        <p:spPr>
          <a:xfrm>
            <a:off x="8996641" y="4824764"/>
            <a:ext cx="861134" cy="400110"/>
          </a:xfrm>
          <a:prstGeom prst="rect">
            <a:avLst/>
          </a:prstGeom>
          <a:solidFill>
            <a:schemeClr val="bg1"/>
          </a:solidFill>
        </p:spPr>
        <p:txBody>
          <a:bodyPr wrap="none" rtlCol="0">
            <a:spAutoFit/>
          </a:bodyPr>
          <a:lstStyle/>
          <a:p>
            <a:pPr algn="ctr"/>
            <a:r>
              <a:rPr lang="en-US" sz="1000" b="1">
                <a:solidFill>
                  <a:srgbClr val="C00000"/>
                </a:solidFill>
              </a:rPr>
              <a:t>Production</a:t>
            </a:r>
          </a:p>
          <a:p>
            <a:pPr algn="ctr"/>
            <a:r>
              <a:rPr lang="en-US" sz="1000" b="1">
                <a:solidFill>
                  <a:srgbClr val="C00000"/>
                </a:solidFill>
              </a:rPr>
              <a:t>DAQ</a:t>
            </a:r>
          </a:p>
        </p:txBody>
      </p:sp>
      <p:sp>
        <p:nvSpPr>
          <p:cNvPr id="16" name="TextBox 15">
            <a:extLst>
              <a:ext uri="{FF2B5EF4-FFF2-40B4-BE49-F238E27FC236}">
                <a16:creationId xmlns:a16="http://schemas.microsoft.com/office/drawing/2014/main" id="{CF9E026E-7ABE-D199-256F-1A927B414F87}"/>
              </a:ext>
            </a:extLst>
          </p:cNvPr>
          <p:cNvSpPr txBox="1"/>
          <p:nvPr/>
        </p:nvSpPr>
        <p:spPr>
          <a:xfrm>
            <a:off x="6027083" y="4833276"/>
            <a:ext cx="739305" cy="246221"/>
          </a:xfrm>
          <a:prstGeom prst="rect">
            <a:avLst/>
          </a:prstGeom>
          <a:solidFill>
            <a:schemeClr val="bg1"/>
          </a:solidFill>
        </p:spPr>
        <p:txBody>
          <a:bodyPr wrap="none" rtlCol="0">
            <a:spAutoFit/>
          </a:bodyPr>
          <a:lstStyle/>
          <a:p>
            <a:pPr algn="ctr"/>
            <a:r>
              <a:rPr lang="en-US" sz="1000" b="1" err="1">
                <a:solidFill>
                  <a:srgbClr val="C00000"/>
                </a:solidFill>
              </a:rPr>
              <a:t>PicoDAQ</a:t>
            </a:r>
            <a:endParaRPr lang="en-US" sz="1000" b="1">
              <a:solidFill>
                <a:srgbClr val="C00000"/>
              </a:solidFill>
            </a:endParaRPr>
          </a:p>
        </p:txBody>
      </p:sp>
      <p:sp>
        <p:nvSpPr>
          <p:cNvPr id="17" name="TextBox 16">
            <a:extLst>
              <a:ext uri="{FF2B5EF4-FFF2-40B4-BE49-F238E27FC236}">
                <a16:creationId xmlns:a16="http://schemas.microsoft.com/office/drawing/2014/main" id="{0903BB22-8838-8BB3-1E1C-DCE959309784}"/>
              </a:ext>
            </a:extLst>
          </p:cNvPr>
          <p:cNvSpPr txBox="1"/>
          <p:nvPr/>
        </p:nvSpPr>
        <p:spPr>
          <a:xfrm>
            <a:off x="6443607" y="5287144"/>
            <a:ext cx="811441" cy="246221"/>
          </a:xfrm>
          <a:prstGeom prst="rect">
            <a:avLst/>
          </a:prstGeom>
          <a:solidFill>
            <a:schemeClr val="bg1"/>
          </a:solidFill>
        </p:spPr>
        <p:txBody>
          <a:bodyPr wrap="none" rtlCol="0">
            <a:spAutoFit/>
          </a:bodyPr>
          <a:lstStyle/>
          <a:p>
            <a:pPr algn="ctr"/>
            <a:r>
              <a:rPr lang="en-US" sz="1000" b="1" err="1">
                <a:solidFill>
                  <a:srgbClr val="C00000"/>
                </a:solidFill>
              </a:rPr>
              <a:t>MicroDAQ</a:t>
            </a:r>
            <a:endParaRPr lang="en-US" sz="1000" b="1">
              <a:solidFill>
                <a:srgbClr val="C00000"/>
              </a:solidFill>
            </a:endParaRPr>
          </a:p>
        </p:txBody>
      </p:sp>
      <p:sp>
        <p:nvSpPr>
          <p:cNvPr id="18" name="TextBox 17">
            <a:extLst>
              <a:ext uri="{FF2B5EF4-FFF2-40B4-BE49-F238E27FC236}">
                <a16:creationId xmlns:a16="http://schemas.microsoft.com/office/drawing/2014/main" id="{CCE1DEDD-8A6D-6A77-970D-7DA985C68A38}"/>
              </a:ext>
            </a:extLst>
          </p:cNvPr>
          <p:cNvSpPr txBox="1"/>
          <p:nvPr/>
        </p:nvSpPr>
        <p:spPr>
          <a:xfrm>
            <a:off x="5183128" y="5185177"/>
            <a:ext cx="526106" cy="246221"/>
          </a:xfrm>
          <a:prstGeom prst="rect">
            <a:avLst/>
          </a:prstGeom>
          <a:solidFill>
            <a:schemeClr val="bg1"/>
          </a:solidFill>
        </p:spPr>
        <p:txBody>
          <a:bodyPr wrap="none" rtlCol="0">
            <a:spAutoFit/>
          </a:bodyPr>
          <a:lstStyle/>
          <a:p>
            <a:pPr algn="ctr"/>
            <a:r>
              <a:rPr lang="en-US" sz="1000" b="1">
                <a:solidFill>
                  <a:srgbClr val="0070C0">
                    <a:alpha val="38000"/>
                  </a:srgbClr>
                </a:solidFill>
              </a:rPr>
              <a:t>PDR2</a:t>
            </a:r>
          </a:p>
        </p:txBody>
      </p:sp>
      <p:sp>
        <p:nvSpPr>
          <p:cNvPr id="19" name="TextBox 18">
            <a:extLst>
              <a:ext uri="{FF2B5EF4-FFF2-40B4-BE49-F238E27FC236}">
                <a16:creationId xmlns:a16="http://schemas.microsoft.com/office/drawing/2014/main" id="{BD7190D3-E172-984E-B56D-10E420692DFE}"/>
              </a:ext>
            </a:extLst>
          </p:cNvPr>
          <p:cNvSpPr txBox="1"/>
          <p:nvPr/>
        </p:nvSpPr>
        <p:spPr>
          <a:xfrm>
            <a:off x="7765015" y="5307890"/>
            <a:ext cx="931665" cy="246221"/>
          </a:xfrm>
          <a:prstGeom prst="rect">
            <a:avLst/>
          </a:prstGeom>
          <a:solidFill>
            <a:schemeClr val="bg1"/>
          </a:solidFill>
        </p:spPr>
        <p:txBody>
          <a:bodyPr wrap="none" rtlCol="0">
            <a:spAutoFit/>
          </a:bodyPr>
          <a:lstStyle/>
          <a:p>
            <a:pPr algn="ctr"/>
            <a:r>
              <a:rPr lang="en-US" sz="1000" b="1">
                <a:solidFill>
                  <a:srgbClr val="C00000"/>
                </a:solidFill>
              </a:rPr>
              <a:t>Full DAQ-V1</a:t>
            </a:r>
          </a:p>
        </p:txBody>
      </p:sp>
      <p:sp>
        <p:nvSpPr>
          <p:cNvPr id="20" name="TextBox 4">
            <a:extLst>
              <a:ext uri="{FF2B5EF4-FFF2-40B4-BE49-F238E27FC236}">
                <a16:creationId xmlns:a16="http://schemas.microsoft.com/office/drawing/2014/main" id="{9AF028D5-442C-4E28-2AA6-C2603F16486F}"/>
              </a:ext>
            </a:extLst>
          </p:cNvPr>
          <p:cNvSpPr txBox="1"/>
          <p:nvPr/>
        </p:nvSpPr>
        <p:spPr>
          <a:xfrm>
            <a:off x="7765015" y="5804197"/>
            <a:ext cx="4892431"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Non-LLP pre-baseline schedule is in progress</a:t>
            </a:r>
            <a:endParaRPr lang="en-US" sz="1200">
              <a:cs typeface="Arial"/>
            </a:endParaRPr>
          </a:p>
        </p:txBody>
      </p:sp>
      <p:cxnSp>
        <p:nvCxnSpPr>
          <p:cNvPr id="21" name="Straight Arrow Connector 20">
            <a:extLst>
              <a:ext uri="{FF2B5EF4-FFF2-40B4-BE49-F238E27FC236}">
                <a16:creationId xmlns:a16="http://schemas.microsoft.com/office/drawing/2014/main" id="{23E6244C-CBC7-6EC6-BA05-793DEA679208}"/>
              </a:ext>
            </a:extLst>
          </p:cNvPr>
          <p:cNvCxnSpPr>
            <a:cxnSpLocks/>
          </p:cNvCxnSpPr>
          <p:nvPr/>
        </p:nvCxnSpPr>
        <p:spPr>
          <a:xfrm flipV="1">
            <a:off x="4902279" y="4395184"/>
            <a:ext cx="0" cy="368225"/>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FE3FCFF-2E3A-ACDD-F0B4-71FDBF1161C7}"/>
              </a:ext>
            </a:extLst>
          </p:cNvPr>
          <p:cNvSpPr txBox="1"/>
          <p:nvPr/>
        </p:nvSpPr>
        <p:spPr>
          <a:xfrm>
            <a:off x="4669326" y="4821190"/>
            <a:ext cx="526106" cy="246221"/>
          </a:xfrm>
          <a:prstGeom prst="rect">
            <a:avLst/>
          </a:prstGeom>
          <a:solidFill>
            <a:schemeClr val="bg1"/>
          </a:solidFill>
        </p:spPr>
        <p:txBody>
          <a:bodyPr wrap="none" rtlCol="0">
            <a:spAutoFit/>
          </a:bodyPr>
          <a:lstStyle/>
          <a:p>
            <a:pPr algn="ctr"/>
            <a:r>
              <a:rPr lang="en-US" sz="1000" b="1">
                <a:solidFill>
                  <a:srgbClr val="0070C0">
                    <a:alpha val="38000"/>
                  </a:srgbClr>
                </a:solidFill>
              </a:rPr>
              <a:t>PDR1</a:t>
            </a:r>
          </a:p>
        </p:txBody>
      </p:sp>
      <p:cxnSp>
        <p:nvCxnSpPr>
          <p:cNvPr id="23" name="Straight Arrow Connector 22">
            <a:extLst>
              <a:ext uri="{FF2B5EF4-FFF2-40B4-BE49-F238E27FC236}">
                <a16:creationId xmlns:a16="http://schemas.microsoft.com/office/drawing/2014/main" id="{8CD817BB-A167-435C-82CD-491A68228E96}"/>
              </a:ext>
            </a:extLst>
          </p:cNvPr>
          <p:cNvCxnSpPr>
            <a:cxnSpLocks/>
            <a:stCxn id="18" idx="0"/>
          </p:cNvCxnSpPr>
          <p:nvPr/>
        </p:nvCxnSpPr>
        <p:spPr>
          <a:xfrm flipH="1" flipV="1">
            <a:off x="5442715" y="4395184"/>
            <a:ext cx="3466" cy="789993"/>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99BFF7E-8AD1-6C4E-B654-EDEA379246D0}"/>
              </a:ext>
            </a:extLst>
          </p:cNvPr>
          <p:cNvSpPr txBox="1"/>
          <p:nvPr/>
        </p:nvSpPr>
        <p:spPr>
          <a:xfrm>
            <a:off x="5751810" y="5442633"/>
            <a:ext cx="526106" cy="246221"/>
          </a:xfrm>
          <a:prstGeom prst="rect">
            <a:avLst/>
          </a:prstGeom>
          <a:solidFill>
            <a:schemeClr val="bg1"/>
          </a:solidFill>
        </p:spPr>
        <p:txBody>
          <a:bodyPr wrap="none" rtlCol="0">
            <a:spAutoFit/>
          </a:bodyPr>
          <a:lstStyle/>
          <a:p>
            <a:pPr algn="ctr"/>
            <a:r>
              <a:rPr lang="en-US" sz="1000" b="1">
                <a:solidFill>
                  <a:srgbClr val="0070C0"/>
                </a:solidFill>
              </a:rPr>
              <a:t>PDR3</a:t>
            </a:r>
          </a:p>
        </p:txBody>
      </p:sp>
      <p:cxnSp>
        <p:nvCxnSpPr>
          <p:cNvPr id="25" name="Straight Arrow Connector 24">
            <a:extLst>
              <a:ext uri="{FF2B5EF4-FFF2-40B4-BE49-F238E27FC236}">
                <a16:creationId xmlns:a16="http://schemas.microsoft.com/office/drawing/2014/main" id="{71EAEAB4-6EA8-36B0-8059-44BCFD339A90}"/>
              </a:ext>
            </a:extLst>
          </p:cNvPr>
          <p:cNvCxnSpPr>
            <a:cxnSpLocks/>
            <a:stCxn id="24" idx="0"/>
          </p:cNvCxnSpPr>
          <p:nvPr/>
        </p:nvCxnSpPr>
        <p:spPr>
          <a:xfrm flipV="1">
            <a:off x="6014863" y="4395184"/>
            <a:ext cx="0" cy="10474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068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B8F34-1814-20D6-636A-641F7B4B8B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EC838-47A5-FE74-BB4A-27661DA04D99}"/>
              </a:ext>
            </a:extLst>
          </p:cNvPr>
          <p:cNvSpPr>
            <a:spLocks noGrp="1"/>
          </p:cNvSpPr>
          <p:nvPr>
            <p:ph type="title"/>
          </p:nvPr>
        </p:nvSpPr>
        <p:spPr/>
        <p:txBody>
          <a:bodyPr/>
          <a:lstStyle/>
          <a:p>
            <a:r>
              <a:rPr lang="en-US" dirty="0"/>
              <a:t>Schedule</a:t>
            </a:r>
          </a:p>
        </p:txBody>
      </p:sp>
      <p:sp>
        <p:nvSpPr>
          <p:cNvPr id="5" name="TextBox 4">
            <a:extLst>
              <a:ext uri="{FF2B5EF4-FFF2-40B4-BE49-F238E27FC236}">
                <a16:creationId xmlns:a16="http://schemas.microsoft.com/office/drawing/2014/main" id="{CDC79851-BD1E-A27B-BB2F-F38EC6B4D1D5}"/>
              </a:ext>
            </a:extLst>
          </p:cNvPr>
          <p:cNvSpPr txBox="1"/>
          <p:nvPr/>
        </p:nvSpPr>
        <p:spPr>
          <a:xfrm>
            <a:off x="462578" y="825178"/>
            <a:ext cx="11499917" cy="1338828"/>
          </a:xfrm>
          <a:prstGeom prst="rect">
            <a:avLst/>
          </a:prstGeom>
          <a:noFill/>
        </p:spPr>
        <p:txBody>
          <a:bodyPr wrap="square" rtlCol="0">
            <a:spAutoFit/>
          </a:bodyPr>
          <a:lstStyle/>
          <a:p>
            <a:pPr marL="285750" indent="-285750">
              <a:buFont typeface="Wingdings" pitchFamily="2" charset="2"/>
              <a:buChar char="§"/>
            </a:pPr>
            <a:r>
              <a:rPr lang="en-US" sz="1400" dirty="0"/>
              <a:t>A functional DAQ will be necessary for small scale detector testing as well as commissioning and pre-ops.</a:t>
            </a:r>
          </a:p>
          <a:p>
            <a:pPr marL="285750" indent="-285750">
              <a:buFont typeface="Wingdings" pitchFamily="2" charset="2"/>
              <a:buChar char="§"/>
            </a:pPr>
            <a:r>
              <a:rPr lang="en-US" sz="1400" dirty="0"/>
              <a:t>Computing resources are staged to make purchases when the hardware is needed, taking advantage of price savings and performance improvements in time.</a:t>
            </a:r>
          </a:p>
          <a:p>
            <a:pPr marL="285750" indent="-285750">
              <a:buFont typeface="Wingdings" pitchFamily="2" charset="2"/>
              <a:buChar char="§"/>
            </a:pPr>
            <a:r>
              <a:rPr lang="en-US" sz="1400" b="1" dirty="0"/>
              <a:t>Hardware and software development early in the construction phase will involve a series of releases with increasing functionality.</a:t>
            </a:r>
          </a:p>
          <a:p>
            <a:endParaRPr lang="en-US" sz="1400" b="1" dirty="0"/>
          </a:p>
          <a:p>
            <a:pPr marL="285750" indent="-285750">
              <a:buFont typeface="Wingdings" pitchFamily="2" charset="2"/>
              <a:buChar char="§"/>
            </a:pPr>
            <a:endParaRPr lang="en-US" sz="1100" dirty="0"/>
          </a:p>
        </p:txBody>
      </p:sp>
      <p:pic>
        <p:nvPicPr>
          <p:cNvPr id="6" name="Picture 2">
            <a:extLst>
              <a:ext uri="{FF2B5EF4-FFF2-40B4-BE49-F238E27FC236}">
                <a16:creationId xmlns:a16="http://schemas.microsoft.com/office/drawing/2014/main" id="{69B7DD9B-B425-ACDC-1081-65FDC24E78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684" y="2039824"/>
            <a:ext cx="8745263" cy="23898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FD6AEE-8E4B-8841-3C20-6BE0B2EDB0A9}"/>
              </a:ext>
            </a:extLst>
          </p:cNvPr>
          <p:cNvSpPr txBox="1"/>
          <p:nvPr/>
        </p:nvSpPr>
        <p:spPr>
          <a:xfrm>
            <a:off x="462579" y="2013690"/>
            <a:ext cx="2662106" cy="3993401"/>
          </a:xfrm>
          <a:prstGeom prst="rect">
            <a:avLst/>
          </a:prstGeom>
          <a:solidFill>
            <a:schemeClr val="bg1">
              <a:lumMod val="85000"/>
            </a:schemeClr>
          </a:solidFill>
          <a:ln>
            <a:solidFill>
              <a:schemeClr val="tx1"/>
            </a:solidFill>
          </a:ln>
        </p:spPr>
        <p:txBody>
          <a:bodyPr wrap="square" rtlCol="0">
            <a:spAutoFit/>
          </a:bodyPr>
          <a:lstStyle/>
          <a:p>
            <a:r>
              <a:rPr lang="en-US" sz="1100" dirty="0"/>
              <a:t>Detector Install:        FY29Q2  - FY31Q2</a:t>
            </a:r>
          </a:p>
          <a:p>
            <a:r>
              <a:rPr lang="en-US" sz="1100" dirty="0" err="1"/>
              <a:t>Cosmics</a:t>
            </a:r>
            <a:r>
              <a:rPr lang="en-US" sz="1100" dirty="0"/>
              <a:t>:                  FY31Q3</a:t>
            </a:r>
          </a:p>
          <a:p>
            <a:r>
              <a:rPr lang="en-US" sz="1100" dirty="0"/>
              <a:t>Early CD-4:              FY32Q4</a:t>
            </a:r>
          </a:p>
          <a:p>
            <a:endParaRPr lang="en-US" sz="1050" dirty="0"/>
          </a:p>
          <a:p>
            <a:endParaRPr lang="en-US" sz="1000" dirty="0"/>
          </a:p>
          <a:p>
            <a:r>
              <a:rPr lang="en-US" sz="1000" b="1" dirty="0">
                <a:solidFill>
                  <a:srgbClr val="C00000"/>
                </a:solidFill>
              </a:rPr>
              <a:t>DAQ Releases:</a:t>
            </a:r>
          </a:p>
          <a:p>
            <a:endParaRPr lang="en-US" sz="1000" dirty="0"/>
          </a:p>
          <a:p>
            <a:r>
              <a:rPr lang="en-US" sz="1000" b="1" dirty="0" err="1"/>
              <a:t>PicoDAQ</a:t>
            </a:r>
            <a:r>
              <a:rPr lang="en-US" sz="1000" b="1" dirty="0"/>
              <a:t> </a:t>
            </a:r>
            <a:r>
              <a:rPr lang="en-US" sz="1000" dirty="0"/>
              <a:t>           	</a:t>
            </a:r>
            <a:r>
              <a:rPr lang="en-US" sz="1000" b="1" dirty="0">
                <a:solidFill>
                  <a:schemeClr val="accent3"/>
                </a:solidFill>
              </a:rPr>
              <a:t>FY26Q1</a:t>
            </a:r>
          </a:p>
          <a:p>
            <a:pPr marL="169863" lvl="1"/>
            <a:r>
              <a:rPr lang="en-US" sz="1000" dirty="0"/>
              <a:t>Readout test setups</a:t>
            </a:r>
          </a:p>
          <a:p>
            <a:endParaRPr lang="en-US" sz="1000" dirty="0"/>
          </a:p>
          <a:p>
            <a:r>
              <a:rPr lang="en-US" sz="1000" b="1" dirty="0" err="1"/>
              <a:t>MicroDAQ</a:t>
            </a:r>
            <a:r>
              <a:rPr lang="en-US" sz="1000" dirty="0"/>
              <a:t>:           	</a:t>
            </a:r>
            <a:r>
              <a:rPr lang="en-US" sz="1000" b="1" dirty="0">
                <a:solidFill>
                  <a:schemeClr val="accent3"/>
                </a:solidFill>
              </a:rPr>
              <a:t>FY26Q4</a:t>
            </a:r>
          </a:p>
          <a:p>
            <a:pPr marL="169863" lvl="1"/>
            <a:r>
              <a:rPr lang="en-US" sz="1000" dirty="0"/>
              <a:t>Readout detector data in test stand using engineering articles </a:t>
            </a:r>
          </a:p>
          <a:p>
            <a:endParaRPr lang="en-US" sz="1000" dirty="0"/>
          </a:p>
          <a:p>
            <a:r>
              <a:rPr lang="en-US" sz="1000" b="1" dirty="0" err="1"/>
              <a:t>MiniDAQ</a:t>
            </a:r>
            <a:r>
              <a:rPr lang="en-US" sz="1000" b="1" dirty="0"/>
              <a:t>:</a:t>
            </a:r>
            <a:r>
              <a:rPr lang="en-US" sz="1000" dirty="0"/>
              <a:t>               	</a:t>
            </a:r>
            <a:r>
              <a:rPr lang="en-US" sz="1000" b="1" dirty="0">
                <a:solidFill>
                  <a:schemeClr val="accent3"/>
                </a:solidFill>
              </a:rPr>
              <a:t>FY28Q1</a:t>
            </a:r>
          </a:p>
          <a:p>
            <a:pPr marL="169863" lvl="1"/>
            <a:r>
              <a:rPr lang="en-US" sz="1000" dirty="0"/>
              <a:t>Readout detector data using full hardware and timing chain</a:t>
            </a:r>
          </a:p>
          <a:p>
            <a:endParaRPr lang="en-US" sz="1000" dirty="0"/>
          </a:p>
          <a:p>
            <a:r>
              <a:rPr lang="en-US" sz="1000" b="1" dirty="0"/>
              <a:t>Full DAQ-v1:</a:t>
            </a:r>
            <a:r>
              <a:rPr lang="en-US" sz="1000" dirty="0"/>
              <a:t>           	</a:t>
            </a:r>
            <a:r>
              <a:rPr lang="en-US" sz="1000" b="1" dirty="0">
                <a:solidFill>
                  <a:schemeClr val="accent3"/>
                </a:solidFill>
              </a:rPr>
              <a:t>FY29Q2</a:t>
            </a:r>
          </a:p>
          <a:p>
            <a:pPr marL="169863" lvl="1"/>
            <a:r>
              <a:rPr lang="en-US" sz="1000" dirty="0"/>
              <a:t>Full functionality DAQ ready for full system integration &amp; testing</a:t>
            </a:r>
          </a:p>
          <a:p>
            <a:pPr marL="169863" lvl="1"/>
            <a:endParaRPr lang="en-US" sz="1000" dirty="0"/>
          </a:p>
          <a:p>
            <a:pPr indent="-287337"/>
            <a:r>
              <a:rPr lang="en-US" sz="1000" b="1" dirty="0"/>
              <a:t>Production DAQ:</a:t>
            </a:r>
            <a:r>
              <a:rPr lang="en-US" sz="1000" dirty="0"/>
              <a:t>     	</a:t>
            </a:r>
            <a:r>
              <a:rPr lang="en-US" sz="1000" b="1" dirty="0">
                <a:solidFill>
                  <a:schemeClr val="accent3"/>
                </a:solidFill>
              </a:rPr>
              <a:t>FY31Q3</a:t>
            </a:r>
          </a:p>
          <a:p>
            <a:pPr indent="-287337"/>
            <a:r>
              <a:rPr lang="en-US" sz="1000" dirty="0"/>
              <a:t>     Ready for </a:t>
            </a:r>
            <a:r>
              <a:rPr lang="en-US" sz="1000" dirty="0" err="1"/>
              <a:t>cosmics</a:t>
            </a:r>
            <a:endParaRPr lang="en-US" sz="1000" dirty="0"/>
          </a:p>
          <a:p>
            <a:pPr indent="-287337"/>
            <a:r>
              <a:rPr lang="en-US" sz="1000" dirty="0"/>
              <a:t>     </a:t>
            </a:r>
          </a:p>
        </p:txBody>
      </p:sp>
      <p:cxnSp>
        <p:nvCxnSpPr>
          <p:cNvPr id="9" name="Straight Arrow Connector 8">
            <a:extLst>
              <a:ext uri="{FF2B5EF4-FFF2-40B4-BE49-F238E27FC236}">
                <a16:creationId xmlns:a16="http://schemas.microsoft.com/office/drawing/2014/main" id="{E8686F7E-6521-B7A3-54C1-ADDC630337D5}"/>
              </a:ext>
            </a:extLst>
          </p:cNvPr>
          <p:cNvCxnSpPr>
            <a:cxnSpLocks/>
          </p:cNvCxnSpPr>
          <p:nvPr/>
        </p:nvCxnSpPr>
        <p:spPr>
          <a:xfrm flipV="1">
            <a:off x="6511762" y="4395184"/>
            <a:ext cx="0" cy="36822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B714DEF-68B3-CF45-0719-718BF95DD306}"/>
              </a:ext>
            </a:extLst>
          </p:cNvPr>
          <p:cNvCxnSpPr>
            <a:cxnSpLocks/>
          </p:cNvCxnSpPr>
          <p:nvPr/>
        </p:nvCxnSpPr>
        <p:spPr>
          <a:xfrm flipV="1">
            <a:off x="6849327" y="4418352"/>
            <a:ext cx="0" cy="82984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8BF0A62-A775-F31D-AAC3-0AE7A4ACB7B5}"/>
              </a:ext>
            </a:extLst>
          </p:cNvPr>
          <p:cNvCxnSpPr>
            <a:cxnSpLocks/>
          </p:cNvCxnSpPr>
          <p:nvPr/>
        </p:nvCxnSpPr>
        <p:spPr>
          <a:xfrm flipV="1">
            <a:off x="7675670" y="4418352"/>
            <a:ext cx="1" cy="34505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E2D24A6-F478-F052-1893-16F0EB529023}"/>
              </a:ext>
            </a:extLst>
          </p:cNvPr>
          <p:cNvCxnSpPr>
            <a:cxnSpLocks/>
          </p:cNvCxnSpPr>
          <p:nvPr/>
        </p:nvCxnSpPr>
        <p:spPr>
          <a:xfrm flipV="1">
            <a:off x="8230847" y="4418352"/>
            <a:ext cx="0" cy="86879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0305042-2977-B585-0935-FD127664BEF9}"/>
              </a:ext>
            </a:extLst>
          </p:cNvPr>
          <p:cNvCxnSpPr>
            <a:cxnSpLocks/>
          </p:cNvCxnSpPr>
          <p:nvPr/>
        </p:nvCxnSpPr>
        <p:spPr>
          <a:xfrm flipV="1">
            <a:off x="9427208" y="4418352"/>
            <a:ext cx="0" cy="35672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1B9F3BD-5477-ECE9-EEC7-8DE9FA254C0D}"/>
              </a:ext>
            </a:extLst>
          </p:cNvPr>
          <p:cNvSpPr txBox="1"/>
          <p:nvPr/>
        </p:nvSpPr>
        <p:spPr>
          <a:xfrm>
            <a:off x="7308373" y="4824764"/>
            <a:ext cx="726482" cy="246221"/>
          </a:xfrm>
          <a:prstGeom prst="rect">
            <a:avLst/>
          </a:prstGeom>
          <a:solidFill>
            <a:schemeClr val="bg1"/>
          </a:solidFill>
        </p:spPr>
        <p:txBody>
          <a:bodyPr wrap="none" rtlCol="0">
            <a:spAutoFit/>
          </a:bodyPr>
          <a:lstStyle/>
          <a:p>
            <a:pPr algn="ctr"/>
            <a:r>
              <a:rPr lang="en-US" sz="1000" b="1" err="1">
                <a:solidFill>
                  <a:srgbClr val="C00000"/>
                </a:solidFill>
              </a:rPr>
              <a:t>MiniDAQ</a:t>
            </a:r>
            <a:endParaRPr lang="en-US" sz="1000" b="1">
              <a:solidFill>
                <a:srgbClr val="C00000"/>
              </a:solidFill>
            </a:endParaRPr>
          </a:p>
        </p:txBody>
      </p:sp>
      <p:sp>
        <p:nvSpPr>
          <p:cNvPr id="15" name="TextBox 14">
            <a:extLst>
              <a:ext uri="{FF2B5EF4-FFF2-40B4-BE49-F238E27FC236}">
                <a16:creationId xmlns:a16="http://schemas.microsoft.com/office/drawing/2014/main" id="{95350AF9-FEA2-72C5-E599-1F8FA4F874A2}"/>
              </a:ext>
            </a:extLst>
          </p:cNvPr>
          <p:cNvSpPr txBox="1"/>
          <p:nvPr/>
        </p:nvSpPr>
        <p:spPr>
          <a:xfrm>
            <a:off x="8996641" y="4824764"/>
            <a:ext cx="861134" cy="400110"/>
          </a:xfrm>
          <a:prstGeom prst="rect">
            <a:avLst/>
          </a:prstGeom>
          <a:solidFill>
            <a:schemeClr val="bg1"/>
          </a:solidFill>
        </p:spPr>
        <p:txBody>
          <a:bodyPr wrap="none" rtlCol="0">
            <a:spAutoFit/>
          </a:bodyPr>
          <a:lstStyle/>
          <a:p>
            <a:pPr algn="ctr"/>
            <a:r>
              <a:rPr lang="en-US" sz="1000" b="1">
                <a:solidFill>
                  <a:srgbClr val="C00000"/>
                </a:solidFill>
              </a:rPr>
              <a:t>Production</a:t>
            </a:r>
          </a:p>
          <a:p>
            <a:pPr algn="ctr"/>
            <a:r>
              <a:rPr lang="en-US" sz="1000" b="1">
                <a:solidFill>
                  <a:srgbClr val="C00000"/>
                </a:solidFill>
              </a:rPr>
              <a:t>DAQ</a:t>
            </a:r>
          </a:p>
        </p:txBody>
      </p:sp>
      <p:sp>
        <p:nvSpPr>
          <p:cNvPr id="16" name="TextBox 15">
            <a:extLst>
              <a:ext uri="{FF2B5EF4-FFF2-40B4-BE49-F238E27FC236}">
                <a16:creationId xmlns:a16="http://schemas.microsoft.com/office/drawing/2014/main" id="{563C2B64-3908-9134-D19C-5D73CA0F0B06}"/>
              </a:ext>
            </a:extLst>
          </p:cNvPr>
          <p:cNvSpPr txBox="1"/>
          <p:nvPr/>
        </p:nvSpPr>
        <p:spPr>
          <a:xfrm>
            <a:off x="6027083" y="4833276"/>
            <a:ext cx="739305" cy="246221"/>
          </a:xfrm>
          <a:prstGeom prst="rect">
            <a:avLst/>
          </a:prstGeom>
          <a:solidFill>
            <a:schemeClr val="bg1"/>
          </a:solidFill>
        </p:spPr>
        <p:txBody>
          <a:bodyPr wrap="none" rtlCol="0">
            <a:spAutoFit/>
          </a:bodyPr>
          <a:lstStyle/>
          <a:p>
            <a:pPr algn="ctr"/>
            <a:r>
              <a:rPr lang="en-US" sz="1000" b="1" err="1">
                <a:solidFill>
                  <a:srgbClr val="C00000"/>
                </a:solidFill>
              </a:rPr>
              <a:t>PicoDAQ</a:t>
            </a:r>
            <a:endParaRPr lang="en-US" sz="1000" b="1">
              <a:solidFill>
                <a:srgbClr val="C00000"/>
              </a:solidFill>
            </a:endParaRPr>
          </a:p>
        </p:txBody>
      </p:sp>
      <p:sp>
        <p:nvSpPr>
          <p:cNvPr id="17" name="TextBox 16">
            <a:extLst>
              <a:ext uri="{FF2B5EF4-FFF2-40B4-BE49-F238E27FC236}">
                <a16:creationId xmlns:a16="http://schemas.microsoft.com/office/drawing/2014/main" id="{68856048-1C74-A566-83E5-B85A9F90D610}"/>
              </a:ext>
            </a:extLst>
          </p:cNvPr>
          <p:cNvSpPr txBox="1"/>
          <p:nvPr/>
        </p:nvSpPr>
        <p:spPr>
          <a:xfrm>
            <a:off x="6443607" y="5287144"/>
            <a:ext cx="811441" cy="246221"/>
          </a:xfrm>
          <a:prstGeom prst="rect">
            <a:avLst/>
          </a:prstGeom>
          <a:solidFill>
            <a:schemeClr val="bg1"/>
          </a:solidFill>
        </p:spPr>
        <p:txBody>
          <a:bodyPr wrap="none" rtlCol="0">
            <a:spAutoFit/>
          </a:bodyPr>
          <a:lstStyle/>
          <a:p>
            <a:pPr algn="ctr"/>
            <a:r>
              <a:rPr lang="en-US" sz="1000" b="1" err="1">
                <a:solidFill>
                  <a:srgbClr val="C00000"/>
                </a:solidFill>
              </a:rPr>
              <a:t>MicroDAQ</a:t>
            </a:r>
            <a:endParaRPr lang="en-US" sz="1000" b="1">
              <a:solidFill>
                <a:srgbClr val="C00000"/>
              </a:solidFill>
            </a:endParaRPr>
          </a:p>
        </p:txBody>
      </p:sp>
      <p:sp>
        <p:nvSpPr>
          <p:cNvPr id="18" name="TextBox 17">
            <a:extLst>
              <a:ext uri="{FF2B5EF4-FFF2-40B4-BE49-F238E27FC236}">
                <a16:creationId xmlns:a16="http://schemas.microsoft.com/office/drawing/2014/main" id="{52797A6A-624C-790D-AB2F-F67B631EAC9C}"/>
              </a:ext>
            </a:extLst>
          </p:cNvPr>
          <p:cNvSpPr txBox="1"/>
          <p:nvPr/>
        </p:nvSpPr>
        <p:spPr>
          <a:xfrm>
            <a:off x="5183128" y="5185177"/>
            <a:ext cx="526106" cy="246221"/>
          </a:xfrm>
          <a:prstGeom prst="rect">
            <a:avLst/>
          </a:prstGeom>
          <a:solidFill>
            <a:schemeClr val="bg1"/>
          </a:solidFill>
        </p:spPr>
        <p:txBody>
          <a:bodyPr wrap="none" rtlCol="0">
            <a:spAutoFit/>
          </a:bodyPr>
          <a:lstStyle/>
          <a:p>
            <a:pPr algn="ctr"/>
            <a:r>
              <a:rPr lang="en-US" sz="1000" b="1">
                <a:solidFill>
                  <a:srgbClr val="0070C0">
                    <a:alpha val="38000"/>
                  </a:srgbClr>
                </a:solidFill>
              </a:rPr>
              <a:t>PDR2</a:t>
            </a:r>
          </a:p>
        </p:txBody>
      </p:sp>
      <p:sp>
        <p:nvSpPr>
          <p:cNvPr id="19" name="TextBox 18">
            <a:extLst>
              <a:ext uri="{FF2B5EF4-FFF2-40B4-BE49-F238E27FC236}">
                <a16:creationId xmlns:a16="http://schemas.microsoft.com/office/drawing/2014/main" id="{5C899407-DD04-3F75-4871-40699DB14123}"/>
              </a:ext>
            </a:extLst>
          </p:cNvPr>
          <p:cNvSpPr txBox="1"/>
          <p:nvPr/>
        </p:nvSpPr>
        <p:spPr>
          <a:xfrm>
            <a:off x="7765015" y="5307890"/>
            <a:ext cx="931665" cy="246221"/>
          </a:xfrm>
          <a:prstGeom prst="rect">
            <a:avLst/>
          </a:prstGeom>
          <a:solidFill>
            <a:schemeClr val="bg1"/>
          </a:solidFill>
        </p:spPr>
        <p:txBody>
          <a:bodyPr wrap="none" rtlCol="0">
            <a:spAutoFit/>
          </a:bodyPr>
          <a:lstStyle/>
          <a:p>
            <a:pPr algn="ctr"/>
            <a:r>
              <a:rPr lang="en-US" sz="1000" b="1">
                <a:solidFill>
                  <a:srgbClr val="C00000"/>
                </a:solidFill>
              </a:rPr>
              <a:t>Full DAQ-V1</a:t>
            </a:r>
          </a:p>
        </p:txBody>
      </p:sp>
      <p:sp>
        <p:nvSpPr>
          <p:cNvPr id="20" name="TextBox 4">
            <a:extLst>
              <a:ext uri="{FF2B5EF4-FFF2-40B4-BE49-F238E27FC236}">
                <a16:creationId xmlns:a16="http://schemas.microsoft.com/office/drawing/2014/main" id="{B2E4DFE5-CEAC-88C8-257F-D4BA49D85342}"/>
              </a:ext>
            </a:extLst>
          </p:cNvPr>
          <p:cNvSpPr txBox="1"/>
          <p:nvPr/>
        </p:nvSpPr>
        <p:spPr>
          <a:xfrm>
            <a:off x="7765015" y="5804197"/>
            <a:ext cx="4892431"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Non-LLP pre-baseline schedule is in progress</a:t>
            </a:r>
            <a:endParaRPr lang="en-US" sz="1200">
              <a:cs typeface="Arial"/>
            </a:endParaRPr>
          </a:p>
        </p:txBody>
      </p:sp>
      <p:cxnSp>
        <p:nvCxnSpPr>
          <p:cNvPr id="21" name="Straight Arrow Connector 20">
            <a:extLst>
              <a:ext uri="{FF2B5EF4-FFF2-40B4-BE49-F238E27FC236}">
                <a16:creationId xmlns:a16="http://schemas.microsoft.com/office/drawing/2014/main" id="{2045B079-5EF0-F734-1BBF-D27D91C705E0}"/>
              </a:ext>
            </a:extLst>
          </p:cNvPr>
          <p:cNvCxnSpPr>
            <a:cxnSpLocks/>
          </p:cNvCxnSpPr>
          <p:nvPr/>
        </p:nvCxnSpPr>
        <p:spPr>
          <a:xfrm flipV="1">
            <a:off x="4902279" y="4395184"/>
            <a:ext cx="0" cy="368225"/>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D412937-6C1C-BB97-3324-B74C0D7B95D5}"/>
              </a:ext>
            </a:extLst>
          </p:cNvPr>
          <p:cNvSpPr txBox="1"/>
          <p:nvPr/>
        </p:nvSpPr>
        <p:spPr>
          <a:xfrm>
            <a:off x="4669326" y="4821190"/>
            <a:ext cx="526106" cy="246221"/>
          </a:xfrm>
          <a:prstGeom prst="rect">
            <a:avLst/>
          </a:prstGeom>
          <a:solidFill>
            <a:schemeClr val="bg1"/>
          </a:solidFill>
        </p:spPr>
        <p:txBody>
          <a:bodyPr wrap="none" rtlCol="0">
            <a:spAutoFit/>
          </a:bodyPr>
          <a:lstStyle/>
          <a:p>
            <a:pPr algn="ctr"/>
            <a:r>
              <a:rPr lang="en-US" sz="1000" b="1">
                <a:solidFill>
                  <a:srgbClr val="0070C0">
                    <a:alpha val="38000"/>
                  </a:srgbClr>
                </a:solidFill>
              </a:rPr>
              <a:t>PDR1</a:t>
            </a:r>
          </a:p>
        </p:txBody>
      </p:sp>
      <p:cxnSp>
        <p:nvCxnSpPr>
          <p:cNvPr id="23" name="Straight Arrow Connector 22">
            <a:extLst>
              <a:ext uri="{FF2B5EF4-FFF2-40B4-BE49-F238E27FC236}">
                <a16:creationId xmlns:a16="http://schemas.microsoft.com/office/drawing/2014/main" id="{1CB6B45F-1120-24BA-08B7-BEEA3C1660BF}"/>
              </a:ext>
            </a:extLst>
          </p:cNvPr>
          <p:cNvCxnSpPr>
            <a:cxnSpLocks/>
            <a:stCxn id="18" idx="0"/>
          </p:cNvCxnSpPr>
          <p:nvPr/>
        </p:nvCxnSpPr>
        <p:spPr>
          <a:xfrm flipH="1" flipV="1">
            <a:off x="5442715" y="4395184"/>
            <a:ext cx="3466" cy="789993"/>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CE2EB2D-B44D-E2E7-C85D-40C3DCE34882}"/>
              </a:ext>
            </a:extLst>
          </p:cNvPr>
          <p:cNvSpPr txBox="1"/>
          <p:nvPr/>
        </p:nvSpPr>
        <p:spPr>
          <a:xfrm>
            <a:off x="5751810" y="5442633"/>
            <a:ext cx="526106" cy="246221"/>
          </a:xfrm>
          <a:prstGeom prst="rect">
            <a:avLst/>
          </a:prstGeom>
          <a:solidFill>
            <a:schemeClr val="bg1"/>
          </a:solidFill>
        </p:spPr>
        <p:txBody>
          <a:bodyPr wrap="none" rtlCol="0">
            <a:spAutoFit/>
          </a:bodyPr>
          <a:lstStyle/>
          <a:p>
            <a:pPr algn="ctr"/>
            <a:r>
              <a:rPr lang="en-US" sz="1000" b="1">
                <a:solidFill>
                  <a:srgbClr val="0070C0"/>
                </a:solidFill>
              </a:rPr>
              <a:t>PDR3</a:t>
            </a:r>
          </a:p>
        </p:txBody>
      </p:sp>
      <p:cxnSp>
        <p:nvCxnSpPr>
          <p:cNvPr id="25" name="Straight Arrow Connector 24">
            <a:extLst>
              <a:ext uri="{FF2B5EF4-FFF2-40B4-BE49-F238E27FC236}">
                <a16:creationId xmlns:a16="http://schemas.microsoft.com/office/drawing/2014/main" id="{CAEDD340-5CAF-192C-894B-8CF15DC5A64F}"/>
              </a:ext>
            </a:extLst>
          </p:cNvPr>
          <p:cNvCxnSpPr>
            <a:cxnSpLocks/>
            <a:stCxn id="24" idx="0"/>
          </p:cNvCxnSpPr>
          <p:nvPr/>
        </p:nvCxnSpPr>
        <p:spPr>
          <a:xfrm flipV="1">
            <a:off x="6014863" y="4395184"/>
            <a:ext cx="0" cy="10474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E543266-D2E8-E505-57F4-95A650B3F519}"/>
              </a:ext>
            </a:extLst>
          </p:cNvPr>
          <p:cNvSpPr txBox="1"/>
          <p:nvPr/>
        </p:nvSpPr>
        <p:spPr>
          <a:xfrm>
            <a:off x="3124675" y="1913663"/>
            <a:ext cx="6302533" cy="4401205"/>
          </a:xfrm>
          <a:prstGeom prst="rect">
            <a:avLst/>
          </a:prstGeom>
          <a:solidFill>
            <a:schemeClr val="bg1">
              <a:lumMod val="85000"/>
            </a:schemeClr>
          </a:solidFill>
          <a:ln>
            <a:solidFill>
              <a:schemeClr val="tx1"/>
            </a:solidFill>
          </a:ln>
        </p:spPr>
        <p:txBody>
          <a:bodyPr wrap="square" rtlCol="0">
            <a:spAutoFit/>
          </a:bodyPr>
          <a:lstStyle/>
          <a:p>
            <a:pPr marL="1489075" lvl="2" indent="-112713"/>
            <a:r>
              <a:rPr lang="en-US" sz="1000" b="1" dirty="0">
                <a:solidFill>
                  <a:srgbClr val="C00000"/>
                </a:solidFill>
              </a:rPr>
              <a:t>SRO Computing (Off Project)</a:t>
            </a:r>
          </a:p>
          <a:p>
            <a:pPr marL="1489075" lvl="2" indent="-112713"/>
            <a:endParaRPr lang="en-US" sz="1000" dirty="0"/>
          </a:p>
          <a:p>
            <a:pPr marL="1489075" lvl="2" indent="-112713"/>
            <a:endParaRPr lang="en-US" sz="1000" dirty="0"/>
          </a:p>
          <a:p>
            <a:pPr marL="1489075" lvl="2" indent="-112713"/>
            <a:r>
              <a:rPr lang="en-US" sz="1000" b="1" dirty="0" err="1"/>
              <a:t>PicoDAQ</a:t>
            </a:r>
            <a:r>
              <a:rPr lang="en-US" sz="1000" dirty="0"/>
              <a:t>         	</a:t>
            </a:r>
            <a:endParaRPr lang="en-US" sz="1000" b="1" dirty="0">
              <a:solidFill>
                <a:schemeClr val="accent3"/>
              </a:solidFill>
            </a:endParaRPr>
          </a:p>
          <a:p>
            <a:pPr marL="1654175" lvl="2" indent="-165100">
              <a:buFont typeface="Arial" panose="020B0604020202020204" pitchFamily="34" charset="0"/>
              <a:buChar char="•"/>
            </a:pPr>
            <a:r>
              <a:rPr lang="en-US" sz="1000" dirty="0"/>
              <a:t>No direct connection to DAQ. </a:t>
            </a:r>
          </a:p>
          <a:p>
            <a:pPr marL="1654175" lvl="2" indent="-165100">
              <a:buFont typeface="Arial" panose="020B0604020202020204" pitchFamily="34" charset="0"/>
              <a:buChar char="•"/>
            </a:pPr>
            <a:r>
              <a:rPr lang="en-US" sz="1000" dirty="0"/>
              <a:t>Stand alone testbed development:  </a:t>
            </a:r>
          </a:p>
          <a:p>
            <a:pPr marL="1828800" lvl="3" indent="-174625">
              <a:buFont typeface="Arial" panose="020B0604020202020204" pitchFamily="34" charset="0"/>
              <a:buChar char="•"/>
            </a:pPr>
            <a:r>
              <a:rPr lang="en-US" sz="1000" dirty="0"/>
              <a:t>Transfer / Data Management (</a:t>
            </a:r>
            <a:r>
              <a:rPr lang="en-US" sz="1000" dirty="0" err="1"/>
              <a:t>Ruchio</a:t>
            </a:r>
            <a:r>
              <a:rPr lang="en-US" sz="1000" dirty="0"/>
              <a:t>)</a:t>
            </a:r>
          </a:p>
          <a:p>
            <a:pPr marL="1828800" lvl="3" indent="-174625">
              <a:buFont typeface="Arial" panose="020B0604020202020204" pitchFamily="34" charset="0"/>
              <a:buChar char="•"/>
            </a:pPr>
            <a:r>
              <a:rPr lang="en-US" sz="1000" dirty="0"/>
              <a:t>Orchestration / State Model (e.g. Panda)</a:t>
            </a:r>
          </a:p>
          <a:p>
            <a:pPr marL="1828800" lvl="3" indent="-174625">
              <a:buFont typeface="Arial" panose="020B0604020202020204" pitchFamily="34" charset="0"/>
              <a:buChar char="•"/>
            </a:pPr>
            <a:r>
              <a:rPr lang="en-US" sz="1000" dirty="0"/>
              <a:t>Streaming Reconstruction (JANA2)</a:t>
            </a:r>
          </a:p>
          <a:p>
            <a:pPr marL="1828800" lvl="3" indent="-174625">
              <a:buFont typeface="Arial" panose="020B0604020202020204" pitchFamily="34" charset="0"/>
              <a:buChar char="•"/>
            </a:pPr>
            <a:r>
              <a:rPr lang="en-US" sz="1000" dirty="0"/>
              <a:t>Calibration workflows</a:t>
            </a:r>
          </a:p>
          <a:p>
            <a:pPr marL="1828800" lvl="2" indent="-174625"/>
            <a:endParaRPr lang="en-US" sz="1000" b="1" dirty="0"/>
          </a:p>
          <a:p>
            <a:pPr marL="1489075" lvl="2" indent="-112713"/>
            <a:endParaRPr lang="en-US" sz="1000" b="1" dirty="0"/>
          </a:p>
          <a:p>
            <a:pPr marL="1489075" lvl="2" indent="-112713"/>
            <a:r>
              <a:rPr lang="en-US" sz="1000" b="1" dirty="0" err="1"/>
              <a:t>MicroDAQ</a:t>
            </a:r>
            <a:r>
              <a:rPr lang="en-US" sz="1000" dirty="0"/>
              <a:t>:           	</a:t>
            </a:r>
            <a:endParaRPr lang="en-US" sz="1000" b="1" dirty="0">
              <a:solidFill>
                <a:schemeClr val="accent3"/>
              </a:solidFill>
            </a:endParaRPr>
          </a:p>
          <a:p>
            <a:pPr marL="1654175" lvl="3" indent="-165100">
              <a:buFont typeface="Arial" panose="020B0604020202020204" pitchFamily="34" charset="0"/>
              <a:buChar char="•"/>
            </a:pPr>
            <a:r>
              <a:rPr lang="en-US" sz="1000" dirty="0"/>
              <a:t>No direct connection to test stands</a:t>
            </a:r>
          </a:p>
          <a:p>
            <a:pPr marL="1654175" lvl="3" indent="-165100">
              <a:buFont typeface="Arial" panose="020B0604020202020204" pitchFamily="34" charset="0"/>
              <a:buChar char="•"/>
            </a:pPr>
            <a:r>
              <a:rPr lang="en-US" sz="1000" dirty="0"/>
              <a:t>Data formats defined.  Data sharing </a:t>
            </a:r>
          </a:p>
          <a:p>
            <a:pPr marL="1489075" lvl="2" indent="-112713"/>
            <a:endParaRPr lang="en-US" sz="1000" dirty="0"/>
          </a:p>
          <a:p>
            <a:pPr marL="1489075" lvl="2" indent="-112713"/>
            <a:r>
              <a:rPr lang="en-US" sz="1000" b="1" dirty="0" err="1"/>
              <a:t>MiniDAQ</a:t>
            </a:r>
            <a:r>
              <a:rPr lang="en-US" sz="1000" b="1" dirty="0"/>
              <a:t>:</a:t>
            </a:r>
            <a:r>
              <a:rPr lang="en-US" sz="1000" dirty="0"/>
              <a:t>               	</a:t>
            </a:r>
            <a:endParaRPr lang="en-US" sz="1000" b="1" dirty="0">
              <a:solidFill>
                <a:schemeClr val="accent3"/>
              </a:solidFill>
            </a:endParaRPr>
          </a:p>
          <a:p>
            <a:pPr marL="1660525" lvl="3" indent="-171450">
              <a:buFont typeface="Arial" panose="020B0604020202020204" pitchFamily="34" charset="0"/>
              <a:buChar char="•"/>
            </a:pPr>
            <a:r>
              <a:rPr lang="en-US" sz="1000" dirty="0"/>
              <a:t>Data path in place, integrated data testing starts.  </a:t>
            </a:r>
          </a:p>
          <a:p>
            <a:pPr marL="1660525" lvl="3" indent="-171450">
              <a:buFont typeface="Arial" panose="020B0604020202020204" pitchFamily="34" charset="0"/>
              <a:buChar char="•"/>
            </a:pPr>
            <a:r>
              <a:rPr lang="en-US" sz="1000" dirty="0"/>
              <a:t>Shared state model in place. </a:t>
            </a:r>
          </a:p>
          <a:p>
            <a:pPr marL="1660525" lvl="3" indent="-171450">
              <a:buFont typeface="Arial" panose="020B0604020202020204" pitchFamily="34" charset="0"/>
              <a:buChar char="•"/>
            </a:pPr>
            <a:r>
              <a:rPr lang="en-US" sz="1000" dirty="0"/>
              <a:t>Only Small fraction of final computer resources are in place limits full scale tests.</a:t>
            </a:r>
          </a:p>
          <a:p>
            <a:pPr marL="1489075" lvl="2" indent="-112713"/>
            <a:endParaRPr lang="en-US" sz="1000" dirty="0"/>
          </a:p>
          <a:p>
            <a:pPr marL="1489075" lvl="2" indent="-112713"/>
            <a:r>
              <a:rPr lang="en-US" sz="1000" b="1" dirty="0"/>
              <a:t>Full DAQ-v1:</a:t>
            </a:r>
            <a:r>
              <a:rPr lang="en-US" sz="1000" dirty="0"/>
              <a:t>           	</a:t>
            </a:r>
            <a:endParaRPr lang="en-US" sz="1000" b="1" dirty="0">
              <a:solidFill>
                <a:schemeClr val="accent3"/>
              </a:solidFill>
            </a:endParaRPr>
          </a:p>
          <a:p>
            <a:pPr marL="1654175" lvl="3" indent="-165100">
              <a:buFont typeface="Arial" panose="020B0604020202020204" pitchFamily="34" charset="0"/>
              <a:buChar char="•"/>
            </a:pPr>
            <a:r>
              <a:rPr lang="en-US" sz="1000" dirty="0"/>
              <a:t>Full functionality DAQ ready for full system integration &amp; testing</a:t>
            </a:r>
          </a:p>
          <a:p>
            <a:pPr marL="1489075" lvl="3" indent="-112713"/>
            <a:endParaRPr lang="en-US" sz="1000" dirty="0"/>
          </a:p>
          <a:p>
            <a:pPr marL="1489075" lvl="2" indent="-112713"/>
            <a:r>
              <a:rPr lang="en-US" sz="1000" b="1" dirty="0"/>
              <a:t>Production DAQ:</a:t>
            </a:r>
            <a:r>
              <a:rPr lang="en-US" sz="1000" dirty="0"/>
              <a:t>     	</a:t>
            </a:r>
            <a:endParaRPr lang="en-US" sz="1000" b="1" dirty="0">
              <a:solidFill>
                <a:schemeClr val="accent3"/>
              </a:solidFill>
            </a:endParaRPr>
          </a:p>
          <a:p>
            <a:pPr marL="1654175" lvl="2" indent="-165100">
              <a:buFont typeface="Arial" panose="020B0604020202020204" pitchFamily="34" charset="0"/>
              <a:buChar char="•"/>
            </a:pPr>
            <a:r>
              <a:rPr lang="en-US" sz="1000" dirty="0"/>
              <a:t>Running system fully in place</a:t>
            </a:r>
          </a:p>
          <a:p>
            <a:pPr marL="1489075" lvl="2" indent="-112713"/>
            <a:r>
              <a:rPr lang="en-US" sz="1000" dirty="0"/>
              <a:t>     </a:t>
            </a:r>
          </a:p>
        </p:txBody>
      </p:sp>
      <p:sp>
        <p:nvSpPr>
          <p:cNvPr id="7" name="Arrow: Right 6">
            <a:extLst>
              <a:ext uri="{FF2B5EF4-FFF2-40B4-BE49-F238E27FC236}">
                <a16:creationId xmlns:a16="http://schemas.microsoft.com/office/drawing/2014/main" id="{17781C9A-4F6D-5616-6A8E-32B3D2CF1E90}"/>
              </a:ext>
            </a:extLst>
          </p:cNvPr>
          <p:cNvSpPr/>
          <p:nvPr/>
        </p:nvSpPr>
        <p:spPr>
          <a:xfrm rot="20431728">
            <a:off x="3053492" y="2903837"/>
            <a:ext cx="1489753" cy="352961"/>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7DA238F4-69F6-DEDD-4329-3C839766E5C9}"/>
              </a:ext>
            </a:extLst>
          </p:cNvPr>
          <p:cNvSpPr/>
          <p:nvPr/>
        </p:nvSpPr>
        <p:spPr>
          <a:xfrm rot="152032">
            <a:off x="3102973" y="3725004"/>
            <a:ext cx="1368009" cy="352961"/>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C6788D3B-050D-F792-2BC4-B21F425ACD6E}"/>
              </a:ext>
            </a:extLst>
          </p:cNvPr>
          <p:cNvSpPr/>
          <p:nvPr/>
        </p:nvSpPr>
        <p:spPr>
          <a:xfrm rot="423671">
            <a:off x="3075236" y="4373900"/>
            <a:ext cx="1368009" cy="352961"/>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C4DB80F9-C8FA-E732-F5F3-A12C61D21547}"/>
              </a:ext>
            </a:extLst>
          </p:cNvPr>
          <p:cNvSpPr/>
          <p:nvPr/>
        </p:nvSpPr>
        <p:spPr>
          <a:xfrm rot="547988">
            <a:off x="3084698" y="5083241"/>
            <a:ext cx="1368009" cy="352961"/>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BC83EC52-6356-A8A9-4F25-729E084D7260}"/>
              </a:ext>
            </a:extLst>
          </p:cNvPr>
          <p:cNvSpPr/>
          <p:nvPr/>
        </p:nvSpPr>
        <p:spPr>
          <a:xfrm rot="529139">
            <a:off x="3048004" y="5581320"/>
            <a:ext cx="1368009" cy="352961"/>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62584"/>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3B EIC_PPT_Outline_Template_Widescreen_0224.potx" id="{E6C5CCA8-604B-4BF3-AD52-0CCDA95A2BA6}" vid="{8057B053-B9B7-4C41-ADDD-67BAEC9A00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equence xmlns="3b6a705c-5149-41b7-ae9a-732190ba5a52">10</Sequence>
    <Status xmlns="3b6a705c-5149-41b7-ae9a-732190ba5a52">Posted</Status>
    <Day xmlns="3b6a705c-5149-41b7-ae9a-732190ba5a52">2025-01-08T05:00:00+00:00</Da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C34C91B90C1548A4C3AA992774E13A" ma:contentTypeVersion="7" ma:contentTypeDescription="Create a new document." ma:contentTypeScope="" ma:versionID="7a61f8cd703a7205ecb4e678dec18d87">
  <xsd:schema xmlns:xsd="http://www.w3.org/2001/XMLSchema" xmlns:xs="http://www.w3.org/2001/XMLSchema" xmlns:p="http://schemas.microsoft.com/office/2006/metadata/properties" xmlns:ns2="3b6a705c-5149-41b7-ae9a-732190ba5a52" targetNamespace="http://schemas.microsoft.com/office/2006/metadata/properties" ma:root="true" ma:fieldsID="c225db4bd17ba7aa7935a5a4ed95403e" ns2:_="">
    <xsd:import namespace="3b6a705c-5149-41b7-ae9a-732190ba5a52"/>
    <xsd:element name="properties">
      <xsd:complexType>
        <xsd:sequence>
          <xsd:element name="documentManagement">
            <xsd:complexType>
              <xsd:all>
                <xsd:element ref="ns2:Day" minOccurs="0"/>
                <xsd:element ref="ns2:Status" minOccurs="0"/>
                <xsd:element ref="ns2:Sequence" minOccurs="0"/>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6a705c-5149-41b7-ae9a-732190ba5a52" elementFormDefault="qualified">
    <xsd:import namespace="http://schemas.microsoft.com/office/2006/documentManagement/types"/>
    <xsd:import namespace="http://schemas.microsoft.com/office/infopath/2007/PartnerControls"/>
    <xsd:element name="Day" ma:index="8" nillable="true" ma:displayName="Day" ma:format="DateOnly" ma:internalName="Day">
      <xsd:simpleType>
        <xsd:restriction base="dms:DateTime"/>
      </xsd:simpleType>
    </xsd:element>
    <xsd:element name="Status" ma:index="9" nillable="true" ma:displayName="Status" ma:format="Dropdown" ma:internalName="Status">
      <xsd:simpleType>
        <xsd:restriction base="dms:Choice">
          <xsd:enumeration value="Draft in Progress"/>
          <xsd:enumeration value="Read for Page Turns"/>
          <xsd:enumeration value="Ready For Dry Run"/>
          <xsd:enumeration value="Final Changes Complete"/>
          <xsd:enumeration value="Ready to Post"/>
          <xsd:enumeration value="Posted"/>
        </xsd:restriction>
      </xsd:simpleType>
    </xsd:element>
    <xsd:element name="Sequence" ma:index="10" nillable="true" ma:displayName="Sequence" ma:format="Dropdown" ma:internalName="Sequence">
      <xsd:simpleType>
        <xsd:restriction base="dms:Text">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22D85F-60BA-4A51-A1DF-FC43A3B6C642}">
  <ds:schemaRefs>
    <ds:schemaRef ds:uri="http://schemas.microsoft.com/sharepoint/v3/contenttype/forms"/>
  </ds:schemaRefs>
</ds:datastoreItem>
</file>

<file path=customXml/itemProps2.xml><?xml version="1.0" encoding="utf-8"?>
<ds:datastoreItem xmlns:ds="http://schemas.openxmlformats.org/officeDocument/2006/customXml" ds:itemID="{B9E88647-562A-460A-88A0-13D05ABABF01}">
  <ds:schemaRefs>
    <ds:schemaRef ds:uri="3b6a705c-5149-41b7-ae9a-732190ba5a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38BD9FA-22B1-478A-8AB8-5DA208C9F457}">
  <ds:schemaRefs>
    <ds:schemaRef ds:uri="3b6a705c-5149-41b7-ae9a-732190ba5a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CD-3B EIC_PPT_Outline_Template_Widescreen_0924</Template>
  <TotalTime>2477</TotalTime>
  <Words>5254</Words>
  <Application>Microsoft Office PowerPoint</Application>
  <PresentationFormat>Widescreen</PresentationFormat>
  <Paragraphs>1179</Paragraphs>
  <Slides>35</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3" baseType="lpstr">
      <vt:lpstr>Arial</vt:lpstr>
      <vt:lpstr>Arial Narrow</vt:lpstr>
      <vt:lpstr>Calibri</vt:lpstr>
      <vt:lpstr>Cambria Math</vt:lpstr>
      <vt:lpstr>Times New Roman</vt:lpstr>
      <vt:lpstr>Wingdings</vt:lpstr>
      <vt:lpstr>BNL</vt:lpstr>
      <vt:lpstr>Acrobat Document</vt:lpstr>
      <vt:lpstr>DAQ/Computing</vt:lpstr>
      <vt:lpstr>Charge Questions Addressed </vt:lpstr>
      <vt:lpstr>Scope: WBS 6.03.08 – DAQ/Computing</vt:lpstr>
      <vt:lpstr>EIC Streaming DAQ/Computing Architecture</vt:lpstr>
      <vt:lpstr>Streaming in ePIC </vt:lpstr>
      <vt:lpstr>ePIC Readout Chain</vt:lpstr>
      <vt:lpstr>Summary of Channel Counts and Data Flow</vt:lpstr>
      <vt:lpstr>Schedule</vt:lpstr>
      <vt:lpstr>Schedule</vt:lpstr>
      <vt:lpstr>System Component Status (Hardware)</vt:lpstr>
      <vt:lpstr>System Component Status (Collab Support)</vt:lpstr>
      <vt:lpstr>System Component Status (Compute)</vt:lpstr>
      <vt:lpstr>Integration Issues to Resolve</vt:lpstr>
      <vt:lpstr>Slow Controls Status</vt:lpstr>
      <vt:lpstr>Cost: WBS 6.10.09 - DAQ/Computing</vt:lpstr>
      <vt:lpstr>ES&amp;H and QA Considerations</vt:lpstr>
      <vt:lpstr>Outlook to CD-2</vt:lpstr>
      <vt:lpstr>Outlook to CD-2</vt:lpstr>
      <vt:lpstr>Summary</vt:lpstr>
      <vt:lpstr>PowerPoint Presentation</vt:lpstr>
      <vt:lpstr>Tasks for CD-3 Readiness</vt:lpstr>
      <vt:lpstr>ePIC Detector Scale and Technology Details</vt:lpstr>
      <vt:lpstr>Data Bottlenecks</vt:lpstr>
      <vt:lpstr>RDO development – General plans</vt:lpstr>
      <vt:lpstr>Timing Resolution with Reconstructed Clock</vt:lpstr>
      <vt:lpstr>Timing Resolution with Reconstructed Clock</vt:lpstr>
      <vt:lpstr>GTU Design: functional diagram</vt:lpstr>
      <vt:lpstr>GTU Design</vt:lpstr>
      <vt:lpstr>FELIX Updates – FLX-155</vt:lpstr>
      <vt:lpstr>Fiber Protocol / DAQ operation</vt:lpstr>
      <vt:lpstr>Boundary between Online and Offline</vt:lpstr>
      <vt:lpstr>Echelon 0 Computing Options</vt:lpstr>
      <vt:lpstr>System Components Status</vt:lpstr>
      <vt:lpstr>Response to Recommendations  (PDR not DOE…)</vt:lpstr>
      <vt:lpstr>Response to Recommendations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DAQ/Computing</dc:title>
  <dc:subject/>
  <dc:creator>Jeff Landgraf</dc:creator>
  <cp:keywords/>
  <dc:description/>
  <cp:lastModifiedBy>Jeff Landgraf</cp:lastModifiedBy>
  <cp:revision>7</cp:revision>
  <dcterms:created xsi:type="dcterms:W3CDTF">2024-09-18T13:40:14Z</dcterms:created>
  <dcterms:modified xsi:type="dcterms:W3CDTF">2025-05-29T18:28:32Z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0x010100B8C34C91B90C1548A4C3AA992774E13A</vt:lpwstr>
  </property>
  <property fmtid="{D5CDD505-2E9C-101B-9397-08002B2CF9AE}" pid="3" name="MediaServiceImageTags">
    <vt:lpwstr/>
  </property>
  <property fmtid="{D5CDD505-2E9C-101B-9397-08002B2CF9AE}" pid="4" name="Order">
    <vt:lpwstr>5200.00000000000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Comments">
    <vt:lpwstr>Added names to "about us slide".</vt:lpwstr>
  </property>
  <property fmtid="{D5CDD505-2E9C-101B-9397-08002B2CF9AE}" pid="11" name="xd_Signature">
    <vt:lpwstr/>
  </property>
</Properties>
</file>