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9"/>
  </p:notesMasterIdLst>
  <p:sldIdLst>
    <p:sldId id="256" r:id="rId5"/>
    <p:sldId id="260" r:id="rId6"/>
    <p:sldId id="277" r:id="rId7"/>
    <p:sldId id="263" r:id="rId8"/>
    <p:sldId id="265" r:id="rId9"/>
    <p:sldId id="278" r:id="rId10"/>
    <p:sldId id="279" r:id="rId11"/>
    <p:sldId id="280" r:id="rId12"/>
    <p:sldId id="268" r:id="rId13"/>
    <p:sldId id="269" r:id="rId14"/>
    <p:sldId id="264" r:id="rId15"/>
    <p:sldId id="267" r:id="rId16"/>
    <p:sldId id="266" r:id="rId17"/>
    <p:sldId id="271" r:id="rId18"/>
    <p:sldId id="272" r:id="rId19"/>
    <p:sldId id="273" r:id="rId20"/>
    <p:sldId id="281" r:id="rId21"/>
    <p:sldId id="282" r:id="rId22"/>
    <p:sldId id="284" r:id="rId23"/>
    <p:sldId id="283" r:id="rId24"/>
    <p:sldId id="274" r:id="rId25"/>
    <p:sldId id="275" r:id="rId26"/>
    <p:sldId id="276"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69"/>
    <p:restoredTop sz="94694"/>
  </p:normalViewPr>
  <p:slideViewPr>
    <p:cSldViewPr snapToGrid="0" snapToObjects="1">
      <p:cViewPr varScale="1">
        <p:scale>
          <a:sx n="122" d="100"/>
          <a:sy n="122"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982CCA-1B74-BF6E-B229-11EF11E8D20A}"/>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61846" y="6538242"/>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10th EIC DAC Meeting</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6096000" y="6355679"/>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Renuka Rajput-Ghoshal</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5" name="Text Placeholder 2">
            <a:extLst>
              <a:ext uri="{FF2B5EF4-FFF2-40B4-BE49-F238E27FC236}">
                <a16:creationId xmlns:a16="http://schemas.microsoft.com/office/drawing/2014/main" id="{0CFA25C5-6468-E921-5CC9-27F4A33A7696}"/>
              </a:ext>
            </a:extLst>
          </p:cNvPr>
          <p:cNvSpPr>
            <a:spLocks noGrp="1"/>
          </p:cNvSpPr>
          <p:nvPr>
            <p:ph type="body" sz="quarter" idx="10" hasCustomPrompt="1"/>
          </p:nvPr>
        </p:nvSpPr>
        <p:spPr>
          <a:xfrm>
            <a:off x="370113" y="6553200"/>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10th EIC DAC Meeting</a:t>
            </a:r>
          </a:p>
        </p:txBody>
      </p:sp>
      <p:sp>
        <p:nvSpPr>
          <p:cNvPr id="7" name="Text Placeholder 2">
            <a:extLst>
              <a:ext uri="{FF2B5EF4-FFF2-40B4-BE49-F238E27FC236}">
                <a16:creationId xmlns:a16="http://schemas.microsoft.com/office/drawing/2014/main" id="{6395F968-4504-BF25-C965-31E73F66167E}"/>
              </a:ext>
            </a:extLst>
          </p:cNvPr>
          <p:cNvSpPr>
            <a:spLocks noGrp="1"/>
          </p:cNvSpPr>
          <p:nvPr>
            <p:ph type="body" sz="quarter" idx="11" hasCustomPrompt="1"/>
          </p:nvPr>
        </p:nvSpPr>
        <p:spPr>
          <a:xfrm>
            <a:off x="6096000" y="6351793"/>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Renuka Rajput-Ghoshal</a:t>
            </a:r>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3" name="Text Placeholder 2">
            <a:extLst>
              <a:ext uri="{FF2B5EF4-FFF2-40B4-BE49-F238E27FC236}">
                <a16:creationId xmlns:a16="http://schemas.microsoft.com/office/drawing/2014/main" id="{388DB6E2-DDA3-22B8-7251-F0B132B676AF}"/>
              </a:ext>
            </a:extLst>
          </p:cNvPr>
          <p:cNvSpPr>
            <a:spLocks noGrp="1"/>
          </p:cNvSpPr>
          <p:nvPr>
            <p:ph type="body" sz="quarter" idx="10" hasCustomPrompt="1"/>
          </p:nvPr>
        </p:nvSpPr>
        <p:spPr>
          <a:xfrm>
            <a:off x="396842" y="6548516"/>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E439522C-42D3-98C9-C46E-2F2D03D4359E}"/>
              </a:ext>
            </a:extLst>
          </p:cNvPr>
          <p:cNvSpPr>
            <a:spLocks noGrp="1"/>
          </p:cNvSpPr>
          <p:nvPr>
            <p:ph type="body" sz="quarter" idx="11" hasCustomPrompt="1"/>
          </p:nvPr>
        </p:nvSpPr>
        <p:spPr>
          <a:xfrm>
            <a:off x="6096000" y="6553200"/>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cs typeface="Arial"/>
              </a:rPr>
              <a:t>Detector Solenoid Magnet</a:t>
            </a: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10</a:t>
            </a:r>
            <a:r>
              <a:rPr lang="en-US" baseline="30000" dirty="0"/>
              <a:t>th</a:t>
            </a:r>
            <a:r>
              <a:rPr lang="en-US" dirty="0"/>
              <a:t> EIC DAC Review</a:t>
            </a:r>
          </a:p>
          <a:p>
            <a:r>
              <a:rPr lang="en-US" dirty="0"/>
              <a:t>June 11</a:t>
            </a:r>
            <a:r>
              <a:rPr lang="en-US" baseline="30000" dirty="0"/>
              <a:t>th</a:t>
            </a:r>
            <a:r>
              <a:rPr lang="en-US" dirty="0"/>
              <a:t> – 13</a:t>
            </a:r>
            <a:r>
              <a:rPr lang="en-US" baseline="30000" dirty="0"/>
              <a:t>th</a:t>
            </a:r>
            <a:r>
              <a:rPr lang="en-US" dirty="0"/>
              <a:t>,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Renuka Rajput-Ghoshal</a:t>
            </a:r>
          </a:p>
          <a:p>
            <a:r>
              <a:rPr lang="en-US" dirty="0"/>
              <a:t>Magnet Engineer / L3 CAM</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E09B-A86D-40B8-A2CF-4F1705953F6E}"/>
              </a:ext>
            </a:extLst>
          </p:cNvPr>
          <p:cNvSpPr>
            <a:spLocks noGrp="1"/>
          </p:cNvSpPr>
          <p:nvPr>
            <p:ph type="title"/>
          </p:nvPr>
        </p:nvSpPr>
        <p:spPr/>
        <p:txBody>
          <a:bodyPr/>
          <a:lstStyle/>
          <a:p>
            <a:r>
              <a:rPr lang="fr-FR" dirty="0">
                <a:sym typeface="Wingdings" panose="05000000000000000000" pitchFamily="2" charset="2"/>
              </a:rPr>
              <a:t>Magnetic Design- </a:t>
            </a:r>
            <a:r>
              <a:rPr lang="fr-FR" dirty="0" err="1">
                <a:sym typeface="Wingdings" panose="05000000000000000000" pitchFamily="2" charset="2"/>
              </a:rPr>
              <a:t>Stray</a:t>
            </a:r>
            <a:r>
              <a:rPr lang="fr-FR" dirty="0">
                <a:sym typeface="Wingdings" panose="05000000000000000000" pitchFamily="2" charset="2"/>
              </a:rPr>
              <a:t> Field Reduction</a:t>
            </a:r>
            <a:endParaRPr lang="en-US" dirty="0"/>
          </a:p>
        </p:txBody>
      </p:sp>
      <p:sp>
        <p:nvSpPr>
          <p:cNvPr id="3" name="Slide Number Placeholder 2">
            <a:extLst>
              <a:ext uri="{FF2B5EF4-FFF2-40B4-BE49-F238E27FC236}">
                <a16:creationId xmlns:a16="http://schemas.microsoft.com/office/drawing/2014/main" id="{7E52C5C5-B7AB-4DDD-BA7F-7B4F7789750E}"/>
              </a:ext>
            </a:extLst>
          </p:cNvPr>
          <p:cNvSpPr>
            <a:spLocks noGrp="1"/>
          </p:cNvSpPr>
          <p:nvPr>
            <p:ph type="sldNum" sz="quarter" idx="4"/>
          </p:nvPr>
        </p:nvSpPr>
        <p:spPr/>
        <p:txBody>
          <a:bodyPr/>
          <a:lstStyle/>
          <a:p>
            <a:pPr algn="ctr"/>
            <a:fld id="{933A556B-7C63-244D-9B7C-B0EA8042B330}" type="slidenum">
              <a:rPr lang="en-US" smtClean="0"/>
              <a:pPr algn="ctr"/>
              <a:t>10</a:t>
            </a:fld>
            <a:endParaRPr lang="en-US" dirty="0"/>
          </a:p>
        </p:txBody>
      </p:sp>
      <p:sp>
        <p:nvSpPr>
          <p:cNvPr id="4" name="Text Placeholder 3">
            <a:extLst>
              <a:ext uri="{FF2B5EF4-FFF2-40B4-BE49-F238E27FC236}">
                <a16:creationId xmlns:a16="http://schemas.microsoft.com/office/drawing/2014/main" id="{88A3EBDB-DB28-416E-8307-120A5EDCC1DF}"/>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ACC35B2-D7E8-4A31-927A-C629FD17576D}"/>
              </a:ext>
            </a:extLst>
          </p:cNvPr>
          <p:cNvSpPr>
            <a:spLocks noGrp="1"/>
          </p:cNvSpPr>
          <p:nvPr>
            <p:ph type="body" sz="quarter" idx="11"/>
          </p:nvPr>
        </p:nvSpPr>
        <p:spPr/>
        <p:txBody>
          <a:bodyPr/>
          <a:lstStyle/>
          <a:p>
            <a:endParaRPr lang="en-US"/>
          </a:p>
        </p:txBody>
      </p:sp>
      <p:grpSp>
        <p:nvGrpSpPr>
          <p:cNvPr id="20" name="Group 19">
            <a:extLst>
              <a:ext uri="{FF2B5EF4-FFF2-40B4-BE49-F238E27FC236}">
                <a16:creationId xmlns:a16="http://schemas.microsoft.com/office/drawing/2014/main" id="{713DC3C3-7094-4CCE-B5FA-5C7B24C5E789}"/>
              </a:ext>
            </a:extLst>
          </p:cNvPr>
          <p:cNvGrpSpPr/>
          <p:nvPr/>
        </p:nvGrpSpPr>
        <p:grpSpPr>
          <a:xfrm>
            <a:off x="605939" y="1053173"/>
            <a:ext cx="5032644" cy="3164412"/>
            <a:chOff x="695738" y="780071"/>
            <a:chExt cx="5455449" cy="3561547"/>
          </a:xfrm>
        </p:grpSpPr>
        <p:pic>
          <p:nvPicPr>
            <p:cNvPr id="21" name="Content Placeholder 22">
              <a:extLst>
                <a:ext uri="{FF2B5EF4-FFF2-40B4-BE49-F238E27FC236}">
                  <a16:creationId xmlns:a16="http://schemas.microsoft.com/office/drawing/2014/main" id="{574403EF-537D-42C5-8EB9-C1A4EFE69510}"/>
                </a:ext>
              </a:extLst>
            </p:cNvPr>
            <p:cNvPicPr/>
            <p:nvPr/>
          </p:nvPicPr>
          <p:blipFill>
            <a:blip r:embed="rId2"/>
            <a:stretch>
              <a:fillRect/>
            </a:stretch>
          </p:blipFill>
          <p:spPr>
            <a:xfrm>
              <a:off x="754146" y="1399878"/>
              <a:ext cx="4176614" cy="2804253"/>
            </a:xfrm>
            <a:prstGeom prst="rect">
              <a:avLst/>
            </a:prstGeom>
          </p:spPr>
        </p:pic>
        <p:sp>
          <p:nvSpPr>
            <p:cNvPr id="22" name="TextBox 20">
              <a:extLst>
                <a:ext uri="{FF2B5EF4-FFF2-40B4-BE49-F238E27FC236}">
                  <a16:creationId xmlns:a16="http://schemas.microsoft.com/office/drawing/2014/main" id="{393069CC-6C5B-4825-9725-E34E7F942E6E}"/>
                </a:ext>
              </a:extLst>
            </p:cNvPr>
            <p:cNvSpPr txBox="1"/>
            <p:nvPr/>
          </p:nvSpPr>
          <p:spPr>
            <a:xfrm>
              <a:off x="695738" y="780071"/>
              <a:ext cx="2529840" cy="588884"/>
            </a:xfrm>
            <a:prstGeom prst="rect">
              <a:avLst/>
            </a:prstGeom>
            <a:noFill/>
          </p:spPr>
          <p:txBody>
            <a:bodyPr wrap="square" rtlCol="0">
              <a:spAutoFit/>
            </a:bodyPr>
            <a:lstStyle/>
            <a:p>
              <a:pPr marL="342900" marR="0" indent="-342900" algn="ctr">
                <a:spcBef>
                  <a:spcPts val="0"/>
                </a:spcBef>
                <a:spcAft>
                  <a:spcPts val="0"/>
                </a:spcAft>
                <a:buAutoNum type="arabicPeriod"/>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Added links</a:t>
              </a:r>
              <a:r>
                <a:rPr lang="en-US" sz="1200" dirty="0">
                  <a:latin typeface="Times New Roman" panose="02020603050405020304" pitchFamily="18" charset="0"/>
                  <a:ea typeface="Times New Roman" panose="02020603050405020304" pitchFamily="18" charset="0"/>
                </a:rPr>
                <a:t>- </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a:t>
              </a:r>
              <a:r>
                <a:rPr lang="en-US" sz="14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tonnes</a:t>
              </a:r>
              <a:endPar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algn="ctr">
                <a:spcBef>
                  <a:spcPts val="0"/>
                </a:spcBef>
                <a:spcAft>
                  <a:spcPts val="0"/>
                </a:spcAft>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12 links on each side</a:t>
              </a:r>
              <a:endParaRPr lang="en-US" sz="1200"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494F867B-B1D4-477D-8BEA-04366F411235}"/>
                </a:ext>
              </a:extLst>
            </p:cNvPr>
            <p:cNvSpPr txBox="1"/>
            <p:nvPr/>
          </p:nvSpPr>
          <p:spPr>
            <a:xfrm>
              <a:off x="4805981" y="1106798"/>
              <a:ext cx="1345206" cy="831367"/>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2b. Added end block – 2 end pieces</a:t>
              </a:r>
              <a:endParaRPr lang="en-US" sz="1200" dirty="0">
                <a:effectLst/>
                <a:latin typeface="Times New Roman" panose="02020603050405020304" pitchFamily="18" charset="0"/>
                <a:ea typeface="Times New Roman" panose="02020603050405020304" pitchFamily="18" charset="0"/>
              </a:endParaRPr>
            </a:p>
          </p:txBody>
        </p:sp>
        <p:sp>
          <p:nvSpPr>
            <p:cNvPr id="24" name="TextBox 17">
              <a:extLst>
                <a:ext uri="{FF2B5EF4-FFF2-40B4-BE49-F238E27FC236}">
                  <a16:creationId xmlns:a16="http://schemas.microsoft.com/office/drawing/2014/main" id="{B1CF8CDF-DF98-4F82-BB6C-C69C75DC3B53}"/>
                </a:ext>
              </a:extLst>
            </p:cNvPr>
            <p:cNvSpPr txBox="1"/>
            <p:nvPr/>
          </p:nvSpPr>
          <p:spPr>
            <a:xfrm>
              <a:off x="2733939" y="3819013"/>
              <a:ext cx="2529840" cy="522605"/>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 Added block</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tonnes – 3 pieces</a:t>
              </a:r>
              <a:endParaRPr lang="en-US" sz="1200" dirty="0">
                <a:effectLst/>
                <a:latin typeface="Times New Roman" panose="02020603050405020304" pitchFamily="18" charset="0"/>
                <a:ea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9D27B051-2E99-4161-A2A1-CB0B1208D2B9}"/>
                </a:ext>
              </a:extLst>
            </p:cNvPr>
            <p:cNvCxnSpPr/>
            <p:nvPr/>
          </p:nvCxnSpPr>
          <p:spPr>
            <a:xfrm>
              <a:off x="2051931" y="1302691"/>
              <a:ext cx="1588169" cy="261303"/>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1A0B37F-EC62-49C2-8CDD-5B0418D8CBC4}"/>
                </a:ext>
              </a:extLst>
            </p:cNvPr>
            <p:cNvCxnSpPr/>
            <p:nvPr/>
          </p:nvCxnSpPr>
          <p:spPr>
            <a:xfrm>
              <a:off x="2051931" y="1302691"/>
              <a:ext cx="433137" cy="477514"/>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1502D0-D674-4CD8-9E79-2E0B12DE33B7}"/>
                </a:ext>
              </a:extLst>
            </p:cNvPr>
            <p:cNvCxnSpPr>
              <a:cxnSpLocks/>
              <a:stCxn id="23" idx="1"/>
            </p:cNvCxnSpPr>
            <p:nvPr/>
          </p:nvCxnSpPr>
          <p:spPr>
            <a:xfrm flipH="1">
              <a:off x="3049458" y="1522481"/>
              <a:ext cx="1756523" cy="1270369"/>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CA377-8E5B-4508-B215-F92A2A883D15}"/>
                </a:ext>
              </a:extLst>
            </p:cNvPr>
            <p:cNvCxnSpPr>
              <a:cxnSpLocks/>
              <a:stCxn id="23" idx="1"/>
            </p:cNvCxnSpPr>
            <p:nvPr/>
          </p:nvCxnSpPr>
          <p:spPr>
            <a:xfrm flipH="1">
              <a:off x="4550353" y="1522481"/>
              <a:ext cx="255627" cy="1051612"/>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Left Brace 28">
              <a:extLst>
                <a:ext uri="{FF2B5EF4-FFF2-40B4-BE49-F238E27FC236}">
                  <a16:creationId xmlns:a16="http://schemas.microsoft.com/office/drawing/2014/main" id="{4FFDC323-7816-4BE7-AF4E-687CB6405BB6}"/>
                </a:ext>
              </a:extLst>
            </p:cNvPr>
            <p:cNvSpPr/>
            <p:nvPr/>
          </p:nvSpPr>
          <p:spPr>
            <a:xfrm rot="15488149">
              <a:off x="3393713" y="2393649"/>
              <a:ext cx="896620" cy="1788580"/>
            </a:xfrm>
            <a:prstGeom prst="leftBrace">
              <a:avLst>
                <a:gd name="adj1" fmla="val 8333"/>
                <a:gd name="adj2" fmla="val 49272"/>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0" name="TextBox 29">
            <a:extLst>
              <a:ext uri="{FF2B5EF4-FFF2-40B4-BE49-F238E27FC236}">
                <a16:creationId xmlns:a16="http://schemas.microsoft.com/office/drawing/2014/main" id="{28CAA9AF-4A87-4E6E-BA16-FAFDD517A406}"/>
              </a:ext>
            </a:extLst>
          </p:cNvPr>
          <p:cNvSpPr txBox="1"/>
          <p:nvPr/>
        </p:nvSpPr>
        <p:spPr>
          <a:xfrm>
            <a:off x="528179" y="4422084"/>
            <a:ext cx="4823068" cy="1569660"/>
          </a:xfrm>
          <a:prstGeom prst="rect">
            <a:avLst/>
          </a:prstGeom>
          <a:noFill/>
          <a:ln w="25400">
            <a:solidFill>
              <a:srgbClr val="002060"/>
            </a:solidFill>
          </a:ln>
        </p:spPr>
        <p:txBody>
          <a:bodyPr wrap="square" rtlCol="0">
            <a:spAutoFit/>
          </a:bodyPr>
          <a:lstStyle/>
          <a:p>
            <a:pPr marL="285750" indent="-285750">
              <a:buFont typeface="Arial" panose="020B0604020202020204" pitchFamily="34" charset="0"/>
              <a:buChar char="•"/>
            </a:pPr>
            <a:r>
              <a:rPr lang="en-US" sz="1600" dirty="0"/>
              <a:t>Since RCS has moved out of the tunnel, stray field need to be minimized only at the IR magnet.</a:t>
            </a:r>
          </a:p>
          <a:p>
            <a:pPr marL="285750" indent="-285750">
              <a:buFont typeface="Arial" panose="020B0604020202020204" pitchFamily="34" charset="0"/>
              <a:buChar char="•"/>
            </a:pPr>
            <a:r>
              <a:rPr lang="en-US" sz="1600" dirty="0"/>
              <a:t>The use of small links bridging the service gaps meets the stray field specification at IR magnets.</a:t>
            </a:r>
          </a:p>
        </p:txBody>
      </p:sp>
      <p:sp>
        <p:nvSpPr>
          <p:cNvPr id="31" name="TextBox 30">
            <a:extLst>
              <a:ext uri="{FF2B5EF4-FFF2-40B4-BE49-F238E27FC236}">
                <a16:creationId xmlns:a16="http://schemas.microsoft.com/office/drawing/2014/main" id="{BB5ACB66-DCD9-4C85-954F-AC3FF1BB6069}"/>
              </a:ext>
            </a:extLst>
          </p:cNvPr>
          <p:cNvSpPr txBox="1"/>
          <p:nvPr/>
        </p:nvSpPr>
        <p:spPr>
          <a:xfrm>
            <a:off x="5905501" y="1161246"/>
            <a:ext cx="5503334" cy="1477328"/>
          </a:xfrm>
          <a:prstGeom prst="rect">
            <a:avLst/>
          </a:prstGeom>
          <a:noFill/>
          <a:ln w="25400">
            <a:solidFill>
              <a:srgbClr val="002060"/>
            </a:solidFill>
          </a:ln>
        </p:spPr>
        <p:txBody>
          <a:bodyPr wrap="square" rtlCol="0">
            <a:spAutoFit/>
          </a:bodyPr>
          <a:lstStyle/>
          <a:p>
            <a:r>
              <a:rPr lang="en-US" b="1" dirty="0"/>
              <a:t>Stray Field Reduction Studies:</a:t>
            </a:r>
          </a:p>
          <a:p>
            <a:pPr marL="285750" indent="-285750">
              <a:buFont typeface="Arial" panose="020B0604020202020204" pitchFamily="34" charset="0"/>
              <a:buChar char="•"/>
            </a:pPr>
            <a:r>
              <a:rPr lang="en-US" dirty="0"/>
              <a:t>Various solutions were tried to minimize the stray field at the IR magnet and on RCS line</a:t>
            </a:r>
          </a:p>
          <a:p>
            <a:pPr marL="285750" indent="-285750">
              <a:buFont typeface="Arial" panose="020B0604020202020204" pitchFamily="34" charset="0"/>
              <a:buChar char="•"/>
            </a:pPr>
            <a:r>
              <a:rPr lang="en-US" dirty="0"/>
              <a:t>The best solution is using small links bridging the service gaps and a block closer to RCS</a:t>
            </a:r>
          </a:p>
        </p:txBody>
      </p:sp>
      <p:pic>
        <p:nvPicPr>
          <p:cNvPr id="32" name="Picture 31">
            <a:extLst>
              <a:ext uri="{FF2B5EF4-FFF2-40B4-BE49-F238E27FC236}">
                <a16:creationId xmlns:a16="http://schemas.microsoft.com/office/drawing/2014/main" id="{441FF61B-3BC2-4581-BA1E-2F6BAA9388D6}"/>
              </a:ext>
            </a:extLst>
          </p:cNvPr>
          <p:cNvPicPr>
            <a:picLocks noChangeAspect="1"/>
          </p:cNvPicPr>
          <p:nvPr/>
        </p:nvPicPr>
        <p:blipFill>
          <a:blip r:embed="rId3"/>
          <a:stretch>
            <a:fillRect/>
          </a:stretch>
        </p:blipFill>
        <p:spPr>
          <a:xfrm>
            <a:off x="5498322" y="3076695"/>
            <a:ext cx="8109979" cy="3049529"/>
          </a:xfrm>
          <a:prstGeom prst="rect">
            <a:avLst/>
          </a:prstGeom>
        </p:spPr>
      </p:pic>
      <p:sp>
        <p:nvSpPr>
          <p:cNvPr id="33" name="Oval 32">
            <a:extLst>
              <a:ext uri="{FF2B5EF4-FFF2-40B4-BE49-F238E27FC236}">
                <a16:creationId xmlns:a16="http://schemas.microsoft.com/office/drawing/2014/main" id="{E4929BB9-5BB5-4ABB-B08D-660C91DE8237}"/>
              </a:ext>
            </a:extLst>
          </p:cNvPr>
          <p:cNvSpPr/>
          <p:nvPr/>
        </p:nvSpPr>
        <p:spPr>
          <a:xfrm>
            <a:off x="5498323" y="4833173"/>
            <a:ext cx="4026678" cy="464331"/>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8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BEC0-8CDC-4466-BC14-6294307CBF11}"/>
              </a:ext>
            </a:extLst>
          </p:cNvPr>
          <p:cNvSpPr>
            <a:spLocks noGrp="1"/>
          </p:cNvSpPr>
          <p:nvPr>
            <p:ph type="title"/>
          </p:nvPr>
        </p:nvSpPr>
        <p:spPr/>
        <p:txBody>
          <a:bodyPr>
            <a:normAutofit/>
          </a:bodyPr>
          <a:lstStyle/>
          <a:p>
            <a:r>
              <a:rPr lang="en-US" dirty="0"/>
              <a:t>Detector Solenoid Conductor</a:t>
            </a:r>
          </a:p>
        </p:txBody>
      </p:sp>
      <p:sp>
        <p:nvSpPr>
          <p:cNvPr id="3" name="Slide Number Placeholder 2">
            <a:extLst>
              <a:ext uri="{FF2B5EF4-FFF2-40B4-BE49-F238E27FC236}">
                <a16:creationId xmlns:a16="http://schemas.microsoft.com/office/drawing/2014/main" id="{1E876ED7-C457-44CD-8A50-55820F4B082F}"/>
              </a:ext>
            </a:extLst>
          </p:cNvPr>
          <p:cNvSpPr>
            <a:spLocks noGrp="1"/>
          </p:cNvSpPr>
          <p:nvPr>
            <p:ph type="sldNum" sz="quarter" idx="4"/>
          </p:nvPr>
        </p:nvSpPr>
        <p:spPr/>
        <p:txBody>
          <a:bodyPr/>
          <a:lstStyle/>
          <a:p>
            <a:pPr algn="ctr"/>
            <a:fld id="{933A556B-7C63-244D-9B7C-B0EA8042B330}" type="slidenum">
              <a:rPr lang="en-US" smtClean="0"/>
              <a:pPr algn="ctr"/>
              <a:t>11</a:t>
            </a:fld>
            <a:endParaRPr lang="en-US" dirty="0"/>
          </a:p>
        </p:txBody>
      </p:sp>
      <p:sp>
        <p:nvSpPr>
          <p:cNvPr id="4" name="Text Placeholder 3">
            <a:extLst>
              <a:ext uri="{FF2B5EF4-FFF2-40B4-BE49-F238E27FC236}">
                <a16:creationId xmlns:a16="http://schemas.microsoft.com/office/drawing/2014/main" id="{C5EDF107-7ACF-4949-A1AF-812628D14F5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F8A8827E-4AF8-4927-9CF7-B6752B0FC45E}"/>
              </a:ext>
            </a:extLst>
          </p:cNvPr>
          <p:cNvSpPr>
            <a:spLocks noGrp="1"/>
          </p:cNvSpPr>
          <p:nvPr>
            <p:ph type="body" sz="quarter" idx="11"/>
          </p:nvPr>
        </p:nvSpPr>
        <p:spPr/>
        <p:txBody>
          <a:bodyPr/>
          <a:lstStyle/>
          <a:p>
            <a:endParaRPr lang="en-US"/>
          </a:p>
        </p:txBody>
      </p:sp>
      <p:graphicFrame>
        <p:nvGraphicFramePr>
          <p:cNvPr id="7" name="Table 6">
            <a:extLst>
              <a:ext uri="{FF2B5EF4-FFF2-40B4-BE49-F238E27FC236}">
                <a16:creationId xmlns:a16="http://schemas.microsoft.com/office/drawing/2014/main" id="{ECCBC579-A187-BACB-9077-DB072D2515E0}"/>
              </a:ext>
            </a:extLst>
          </p:cNvPr>
          <p:cNvGraphicFramePr>
            <a:graphicFrameLocks noGrp="1"/>
          </p:cNvGraphicFramePr>
          <p:nvPr>
            <p:extLst>
              <p:ext uri="{D42A27DB-BD31-4B8C-83A1-F6EECF244321}">
                <p14:modId xmlns:p14="http://schemas.microsoft.com/office/powerpoint/2010/main" val="404840967"/>
              </p:ext>
            </p:extLst>
          </p:nvPr>
        </p:nvGraphicFramePr>
        <p:xfrm>
          <a:off x="789744" y="923497"/>
          <a:ext cx="3343570" cy="4900880"/>
        </p:xfrm>
        <a:graphic>
          <a:graphicData uri="http://schemas.openxmlformats.org/drawingml/2006/table">
            <a:tbl>
              <a:tblPr firstRow="1" bandRow="1">
                <a:tableStyleId>{5C22544A-7EE6-4342-B048-85BDC9FD1C3A}</a:tableStyleId>
              </a:tblPr>
              <a:tblGrid>
                <a:gridCol w="678448">
                  <a:extLst>
                    <a:ext uri="{9D8B030D-6E8A-4147-A177-3AD203B41FA5}">
                      <a16:colId xmlns:a16="http://schemas.microsoft.com/office/drawing/2014/main" val="2339769103"/>
                    </a:ext>
                  </a:extLst>
                </a:gridCol>
                <a:gridCol w="1635616">
                  <a:extLst>
                    <a:ext uri="{9D8B030D-6E8A-4147-A177-3AD203B41FA5}">
                      <a16:colId xmlns:a16="http://schemas.microsoft.com/office/drawing/2014/main" val="1410314577"/>
                    </a:ext>
                  </a:extLst>
                </a:gridCol>
                <a:gridCol w="579550">
                  <a:extLst>
                    <a:ext uri="{9D8B030D-6E8A-4147-A177-3AD203B41FA5}">
                      <a16:colId xmlns:a16="http://schemas.microsoft.com/office/drawing/2014/main" val="2214733821"/>
                    </a:ext>
                  </a:extLst>
                </a:gridCol>
                <a:gridCol w="449956">
                  <a:extLst>
                    <a:ext uri="{9D8B030D-6E8A-4147-A177-3AD203B41FA5}">
                      <a16:colId xmlns:a16="http://schemas.microsoft.com/office/drawing/2014/main" val="186669536"/>
                    </a:ext>
                  </a:extLst>
                </a:gridCol>
              </a:tblGrid>
              <a:tr h="362567">
                <a:tc>
                  <a:txBody>
                    <a:bodyPr/>
                    <a:lstStyle/>
                    <a:p>
                      <a:endParaRPr lang="en-US" sz="1100" dirty="0">
                        <a:effectLst/>
                        <a:latin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dirty="0">
                          <a:effectLst/>
                        </a:rPr>
                        <a:t>Parameter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dirty="0">
                          <a:effectLst/>
                        </a:rPr>
                        <a:t>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975874174"/>
                  </a:ext>
                </a:extLst>
              </a:tr>
              <a:tr h="362567">
                <a:tc rowSpan="5">
                  <a:txBody>
                    <a:bodyPr/>
                    <a:lstStyle/>
                    <a:p>
                      <a:pPr marL="0" marR="0" algn="just">
                        <a:lnSpc>
                          <a:spcPct val="115000"/>
                        </a:lnSpc>
                        <a:spcAft>
                          <a:spcPts val="1000"/>
                        </a:spcAft>
                        <a:buNone/>
                      </a:pPr>
                      <a:r>
                        <a:rPr lang="en-US" sz="1100">
                          <a:effectLst/>
                        </a:rPr>
                        <a:t>Strand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vert="vert270"/>
                </a:tc>
                <a:tc>
                  <a:txBody>
                    <a:bodyPr/>
                    <a:lstStyle/>
                    <a:p>
                      <a:pPr marL="0" marR="0" algn="just">
                        <a:lnSpc>
                          <a:spcPct val="115000"/>
                        </a:lnSpc>
                        <a:spcAft>
                          <a:spcPts val="1000"/>
                        </a:spcAft>
                        <a:buNone/>
                      </a:pPr>
                      <a:r>
                        <a:rPr lang="en-US" sz="1100" dirty="0">
                          <a:effectLst/>
                        </a:rPr>
                        <a:t>Strand diameter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0.847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3315646177"/>
                  </a:ext>
                </a:extLst>
              </a:tr>
              <a:tr h="175808">
                <a:tc vMerge="1">
                  <a:txBody>
                    <a:bodyPr/>
                    <a:lstStyle/>
                    <a:p>
                      <a:endParaRPr lang="en-US"/>
                    </a:p>
                  </a:txBody>
                  <a:tcPr/>
                </a:tc>
                <a:tc>
                  <a:txBody>
                    <a:bodyPr/>
                    <a:lstStyle/>
                    <a:p>
                      <a:pPr marL="0" marR="0" algn="just">
                        <a:lnSpc>
                          <a:spcPct val="115000"/>
                        </a:lnSpc>
                        <a:spcAft>
                          <a:spcPts val="1000"/>
                        </a:spcAft>
                        <a:buNone/>
                      </a:pPr>
                      <a:r>
                        <a:rPr lang="en-US" sz="1100">
                          <a:effectLst/>
                        </a:rPr>
                        <a:t>Cu/NbTi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endParaRPr lang="en-US" sz="1100">
                        <a:effectLst/>
                        <a:latin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410001785"/>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I</a:t>
                      </a:r>
                      <a:r>
                        <a:rPr lang="en-US" sz="1100" baseline="-25000">
                          <a:effectLst/>
                        </a:rPr>
                        <a:t>c</a:t>
                      </a:r>
                      <a:r>
                        <a:rPr lang="en-US" sz="1100">
                          <a:effectLst/>
                        </a:rPr>
                        <a:t> @ 3T &amp; 4.7K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&gt; 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42228868"/>
                  </a:ext>
                </a:extLst>
              </a:tr>
              <a:tr h="175808">
                <a:tc vMerge="1">
                  <a:txBody>
                    <a:bodyPr/>
                    <a:lstStyle/>
                    <a:p>
                      <a:endParaRPr lang="en-US"/>
                    </a:p>
                  </a:txBody>
                  <a:tcPr/>
                </a:tc>
                <a:tc>
                  <a:txBody>
                    <a:bodyPr/>
                    <a:lstStyle/>
                    <a:p>
                      <a:pPr marL="0" marR="0" algn="just">
                        <a:lnSpc>
                          <a:spcPct val="115000"/>
                        </a:lnSpc>
                        <a:spcAft>
                          <a:spcPts val="1000"/>
                        </a:spcAft>
                        <a:buNone/>
                      </a:pPr>
                      <a:r>
                        <a:rPr lang="en-US" sz="1100">
                          <a:effectLst/>
                        </a:rPr>
                        <a:t>Filament diameter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&lt;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µm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580440363"/>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Filament twist pitch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3600241826"/>
                  </a:ext>
                </a:extLst>
              </a:tr>
              <a:tr h="175808">
                <a:tc rowSpan="4">
                  <a:txBody>
                    <a:bodyPr/>
                    <a:lstStyle/>
                    <a:p>
                      <a:pPr marL="0" marR="0" algn="just">
                        <a:lnSpc>
                          <a:spcPct val="115000"/>
                        </a:lnSpc>
                        <a:spcAft>
                          <a:spcPts val="1000"/>
                        </a:spcAft>
                        <a:buNone/>
                      </a:pPr>
                      <a:r>
                        <a:rPr lang="en-US" sz="1100">
                          <a:effectLst/>
                        </a:rPr>
                        <a:t>Cable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vert="vert270"/>
                </a:tc>
                <a:tc>
                  <a:txBody>
                    <a:bodyPr/>
                    <a:lstStyle/>
                    <a:p>
                      <a:pPr marL="0" marR="0" algn="just">
                        <a:lnSpc>
                          <a:spcPct val="115000"/>
                        </a:lnSpc>
                        <a:spcAft>
                          <a:spcPts val="1000"/>
                        </a:spcAft>
                        <a:buNone/>
                      </a:pPr>
                      <a:r>
                        <a:rPr lang="en-US" sz="1100">
                          <a:effectLst/>
                        </a:rPr>
                        <a:t>NbTi strands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endParaRPr lang="en-US" sz="1100">
                        <a:effectLst/>
                        <a:latin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251874066"/>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Transposition pitch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587262796"/>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Width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8.85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822228295"/>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Thickness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286106835"/>
                  </a:ext>
                </a:extLst>
              </a:tr>
              <a:tr h="362567">
                <a:tc rowSpan="6">
                  <a:txBody>
                    <a:bodyPr/>
                    <a:lstStyle/>
                    <a:p>
                      <a:pPr marL="0" marR="0" algn="just">
                        <a:lnSpc>
                          <a:spcPct val="115000"/>
                        </a:lnSpc>
                        <a:spcAft>
                          <a:spcPts val="1000"/>
                        </a:spcAft>
                        <a:buNone/>
                      </a:pPr>
                      <a:r>
                        <a:rPr lang="en-US" sz="1100">
                          <a:effectLst/>
                        </a:rPr>
                        <a:t>Conductor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vert="vert270"/>
                </a:tc>
                <a:tc>
                  <a:txBody>
                    <a:bodyPr/>
                    <a:lstStyle/>
                    <a:p>
                      <a:pPr marL="0" marR="0" algn="just">
                        <a:lnSpc>
                          <a:spcPct val="115000"/>
                        </a:lnSpc>
                        <a:spcAft>
                          <a:spcPts val="1000"/>
                        </a:spcAft>
                        <a:buNone/>
                      </a:pPr>
                      <a:r>
                        <a:rPr lang="en-US" sz="1100">
                          <a:effectLst/>
                        </a:rPr>
                        <a:t>Copper channel 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43.7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mm</a:t>
                      </a:r>
                      <a:r>
                        <a:rPr lang="en-US" sz="11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3184654214"/>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Nominal current @2 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3924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542743132"/>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RRR conductor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&gt;=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endParaRPr lang="en-US" sz="1100">
                        <a:effectLst/>
                        <a:latin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346254428"/>
                  </a:ext>
                </a:extLst>
              </a:tr>
              <a:tr h="362567">
                <a:tc vMerge="1">
                  <a:txBody>
                    <a:bodyPr/>
                    <a:lstStyle/>
                    <a:p>
                      <a:endParaRPr lang="en-US"/>
                    </a:p>
                  </a:txBody>
                  <a:tcPr/>
                </a:tc>
                <a:tc>
                  <a:txBody>
                    <a:bodyPr/>
                    <a:lstStyle/>
                    <a:p>
                      <a:pPr marL="0" marR="0" algn="just">
                        <a:lnSpc>
                          <a:spcPct val="115000"/>
                        </a:lnSpc>
                        <a:spcAft>
                          <a:spcPts val="1000"/>
                        </a:spcAft>
                        <a:buNone/>
                      </a:pPr>
                      <a:r>
                        <a:rPr lang="en-US" sz="1100">
                          <a:effectLst/>
                        </a:rPr>
                        <a:t>Yield strength σ</a:t>
                      </a:r>
                      <a:r>
                        <a:rPr lang="en-US" sz="1100" baseline="-25000">
                          <a:effectLst/>
                        </a:rPr>
                        <a:t>0.2% </a:t>
                      </a:r>
                      <a:r>
                        <a:rPr lang="en-US" sz="1100">
                          <a:effectLst/>
                        </a:rPr>
                        <a:t>@ 293 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&gt;= 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MPa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3121383820"/>
                  </a:ext>
                </a:extLst>
              </a:tr>
              <a:tr h="175808">
                <a:tc vMerge="1">
                  <a:txBody>
                    <a:bodyPr/>
                    <a:lstStyle/>
                    <a:p>
                      <a:endParaRPr lang="en-US"/>
                    </a:p>
                  </a:txBody>
                  <a:tcPr/>
                </a:tc>
                <a:tc>
                  <a:txBody>
                    <a:bodyPr/>
                    <a:lstStyle/>
                    <a:p>
                      <a:pPr marL="0" marR="0" algn="just">
                        <a:lnSpc>
                          <a:spcPct val="115000"/>
                        </a:lnSpc>
                        <a:spcAft>
                          <a:spcPts val="1000"/>
                        </a:spcAft>
                        <a:buNone/>
                      </a:pPr>
                      <a:r>
                        <a:rPr lang="en-US" sz="1100">
                          <a:effectLst/>
                        </a:rPr>
                        <a:t>Unit length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km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1316558036"/>
                  </a:ext>
                </a:extLst>
              </a:tr>
              <a:tr h="175808">
                <a:tc vMerge="1">
                  <a:txBody>
                    <a:bodyPr/>
                    <a:lstStyle/>
                    <a:p>
                      <a:endParaRPr lang="en-US"/>
                    </a:p>
                  </a:txBody>
                  <a:tcPr/>
                </a:tc>
                <a:tc>
                  <a:txBody>
                    <a:bodyPr/>
                    <a:lstStyle/>
                    <a:p>
                      <a:pPr marL="0" marR="0" algn="just">
                        <a:lnSpc>
                          <a:spcPct val="115000"/>
                        </a:lnSpc>
                        <a:spcAft>
                          <a:spcPts val="1000"/>
                        </a:spcAft>
                        <a:buNone/>
                      </a:pPr>
                      <a:r>
                        <a:rPr lang="en-US" sz="1100">
                          <a:effectLst/>
                        </a:rPr>
                        <a:t>Total length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a:effectLst/>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tc>
                  <a:txBody>
                    <a:bodyPr/>
                    <a:lstStyle/>
                    <a:p>
                      <a:pPr marL="0" marR="0" algn="just">
                        <a:lnSpc>
                          <a:spcPct val="115000"/>
                        </a:lnSpc>
                        <a:spcAft>
                          <a:spcPts val="1000"/>
                        </a:spcAft>
                        <a:buNone/>
                      </a:pPr>
                      <a:r>
                        <a:rPr lang="en-US" sz="1100" dirty="0">
                          <a:effectLst/>
                        </a:rPr>
                        <a:t>km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36" marR="66436" marT="0" marB="0"/>
                </a:tc>
                <a:extLst>
                  <a:ext uri="{0D108BD9-81ED-4DB2-BD59-A6C34878D82A}">
                    <a16:rowId xmlns:a16="http://schemas.microsoft.com/office/drawing/2014/main" val="2395631050"/>
                  </a:ext>
                </a:extLst>
              </a:tr>
            </a:tbl>
          </a:graphicData>
        </a:graphic>
      </p:graphicFrame>
      <p:pic>
        <p:nvPicPr>
          <p:cNvPr id="9" name="Picture 8">
            <a:extLst>
              <a:ext uri="{FF2B5EF4-FFF2-40B4-BE49-F238E27FC236}">
                <a16:creationId xmlns:a16="http://schemas.microsoft.com/office/drawing/2014/main" id="{86D247F4-A916-DB85-CE0A-33122472B8C7}"/>
              </a:ext>
            </a:extLst>
          </p:cNvPr>
          <p:cNvPicPr>
            <a:picLocks noChangeAspect="1"/>
          </p:cNvPicPr>
          <p:nvPr/>
        </p:nvPicPr>
        <p:blipFill>
          <a:blip r:embed="rId2"/>
          <a:stretch>
            <a:fillRect/>
          </a:stretch>
        </p:blipFill>
        <p:spPr>
          <a:xfrm>
            <a:off x="4539454" y="1040668"/>
            <a:ext cx="4831080" cy="2833116"/>
          </a:xfrm>
          <a:prstGeom prst="rect">
            <a:avLst/>
          </a:prstGeom>
        </p:spPr>
      </p:pic>
      <p:sp>
        <p:nvSpPr>
          <p:cNvPr id="10" name="TextBox 9">
            <a:extLst>
              <a:ext uri="{FF2B5EF4-FFF2-40B4-BE49-F238E27FC236}">
                <a16:creationId xmlns:a16="http://schemas.microsoft.com/office/drawing/2014/main" id="{F2EF8648-45D4-A0FF-789A-54CDBEF4327C}"/>
              </a:ext>
            </a:extLst>
          </p:cNvPr>
          <p:cNvSpPr txBox="1"/>
          <p:nvPr/>
        </p:nvSpPr>
        <p:spPr>
          <a:xfrm>
            <a:off x="9483144" y="1068159"/>
            <a:ext cx="2336800" cy="1754326"/>
          </a:xfrm>
          <a:prstGeom prst="rect">
            <a:avLst/>
          </a:prstGeom>
          <a:noFill/>
          <a:ln w="19050">
            <a:solidFill>
              <a:schemeClr val="accent1"/>
            </a:solidFill>
          </a:ln>
        </p:spPr>
        <p:txBody>
          <a:bodyPr wrap="square" rtlCol="0">
            <a:spAutoFit/>
          </a:bodyPr>
          <a:lstStyle/>
          <a:p>
            <a:r>
              <a:rPr lang="en-US" dirty="0"/>
              <a:t>Total 18 lengths of 1.05 km are required for the magnet.</a:t>
            </a:r>
          </a:p>
          <a:p>
            <a:r>
              <a:rPr lang="en-US" dirty="0"/>
              <a:t>We have added 2 lengths to account for production yield.</a:t>
            </a:r>
          </a:p>
        </p:txBody>
      </p:sp>
      <p:sp>
        <p:nvSpPr>
          <p:cNvPr id="11" name="ZoneTexte 1">
            <a:extLst>
              <a:ext uri="{FF2B5EF4-FFF2-40B4-BE49-F238E27FC236}">
                <a16:creationId xmlns:a16="http://schemas.microsoft.com/office/drawing/2014/main" id="{3485865A-D49E-662F-D728-497385538033}"/>
              </a:ext>
            </a:extLst>
          </p:cNvPr>
          <p:cNvSpPr txBox="1"/>
          <p:nvPr/>
        </p:nvSpPr>
        <p:spPr>
          <a:xfrm>
            <a:off x="4426607" y="3880691"/>
            <a:ext cx="3642921" cy="2062103"/>
          </a:xfrm>
          <a:prstGeom prst="rect">
            <a:avLst/>
          </a:prstGeom>
          <a:noFill/>
          <a:ln w="25400">
            <a:solidFill>
              <a:srgbClr val="0000FF"/>
            </a:solidFill>
          </a:ln>
        </p:spPr>
        <p:txBody>
          <a:bodyPr wrap="square" rtlCol="0">
            <a:spAutoFit/>
          </a:bodyPr>
          <a:lstStyle/>
          <a:p>
            <a:pPr marL="285750" indent="-285750">
              <a:buFont typeface="Arial" panose="020B0604020202020204" pitchFamily="34" charset="0"/>
              <a:buChar char="•"/>
            </a:pPr>
            <a:r>
              <a:rPr lang="en-US" sz="1600" i="1" dirty="0">
                <a:solidFill>
                  <a:srgbClr val="00B050"/>
                </a:solidFill>
              </a:rPr>
              <a:t>Order of conductor samples put in place based on these specifications !</a:t>
            </a:r>
          </a:p>
          <a:p>
            <a:pPr marL="285750" indent="-285750">
              <a:buFont typeface="Arial" panose="020B0604020202020204" pitchFamily="34" charset="0"/>
              <a:buChar char="•"/>
            </a:pPr>
            <a:r>
              <a:rPr lang="en-US" sz="1600" i="1" dirty="0">
                <a:solidFill>
                  <a:srgbClr val="00B050"/>
                </a:solidFill>
              </a:rPr>
              <a:t>Sample conductor strand tested and shows very good quality strands.</a:t>
            </a:r>
          </a:p>
          <a:p>
            <a:pPr marL="285750" indent="-285750">
              <a:buFont typeface="Arial" panose="020B0604020202020204" pitchFamily="34" charset="0"/>
              <a:buChar char="•"/>
            </a:pPr>
            <a:r>
              <a:rPr lang="en-US" sz="1600" i="1" dirty="0">
                <a:solidFill>
                  <a:srgbClr val="00B050"/>
                </a:solidFill>
              </a:rPr>
              <a:t>Waiting for cabled and soldered samples.</a:t>
            </a:r>
          </a:p>
        </p:txBody>
      </p:sp>
      <p:sp>
        <p:nvSpPr>
          <p:cNvPr id="12" name="ZoneTexte 1">
            <a:extLst>
              <a:ext uri="{FF2B5EF4-FFF2-40B4-BE49-F238E27FC236}">
                <a16:creationId xmlns:a16="http://schemas.microsoft.com/office/drawing/2014/main" id="{B98AEEB9-27C9-5F5F-15F9-F592D542D63D}"/>
              </a:ext>
            </a:extLst>
          </p:cNvPr>
          <p:cNvSpPr txBox="1"/>
          <p:nvPr/>
        </p:nvSpPr>
        <p:spPr>
          <a:xfrm>
            <a:off x="8262365" y="3880691"/>
            <a:ext cx="3642921" cy="2062103"/>
          </a:xfrm>
          <a:prstGeom prst="rect">
            <a:avLst/>
          </a:prstGeom>
          <a:noFill/>
          <a:ln w="25400">
            <a:solidFill>
              <a:srgbClr val="0000FF"/>
            </a:solidFill>
          </a:ln>
        </p:spPr>
        <p:txBody>
          <a:bodyPr wrap="square" rtlCol="0">
            <a:spAutoFit/>
          </a:bodyPr>
          <a:lstStyle/>
          <a:p>
            <a:pPr marL="285750" indent="-285750">
              <a:buFont typeface="Arial" panose="020B0604020202020204" pitchFamily="34" charset="0"/>
              <a:buChar char="•"/>
            </a:pPr>
            <a:r>
              <a:rPr lang="en-US" sz="1600" i="1" dirty="0">
                <a:solidFill>
                  <a:srgbClr val="00B050"/>
                </a:solidFill>
              </a:rPr>
              <a:t>Production conductor proposal came much higher than expected and higher than P6.</a:t>
            </a:r>
          </a:p>
          <a:p>
            <a:pPr marL="285750" indent="-285750">
              <a:buFont typeface="Arial" panose="020B0604020202020204" pitchFamily="34" charset="0"/>
              <a:buChar char="•"/>
            </a:pPr>
            <a:r>
              <a:rPr lang="en-US" sz="1600" i="1" dirty="0">
                <a:solidFill>
                  <a:srgbClr val="00B050"/>
                </a:solidFill>
              </a:rPr>
              <a:t>We looked at the alternate plans for the conductor procurement. The alternate plan is more risky and almost same cost as the updated quote from the vendor,</a:t>
            </a:r>
          </a:p>
        </p:txBody>
      </p:sp>
      <p:sp>
        <p:nvSpPr>
          <p:cNvPr id="13" name="ZoneTexte 1">
            <a:extLst>
              <a:ext uri="{FF2B5EF4-FFF2-40B4-BE49-F238E27FC236}">
                <a16:creationId xmlns:a16="http://schemas.microsoft.com/office/drawing/2014/main" id="{200398DD-3659-D0FC-0E25-319E3F711016}"/>
              </a:ext>
            </a:extLst>
          </p:cNvPr>
          <p:cNvSpPr txBox="1"/>
          <p:nvPr/>
        </p:nvSpPr>
        <p:spPr>
          <a:xfrm>
            <a:off x="7829618" y="3183522"/>
            <a:ext cx="4132886" cy="584775"/>
          </a:xfrm>
          <a:prstGeom prst="rect">
            <a:avLst/>
          </a:prstGeom>
          <a:noFill/>
          <a:ln w="25400">
            <a:solidFill>
              <a:srgbClr val="0000FF"/>
            </a:solidFill>
          </a:ln>
        </p:spPr>
        <p:txBody>
          <a:bodyPr wrap="square" rtlCol="0">
            <a:spAutoFit/>
          </a:bodyPr>
          <a:lstStyle/>
          <a:p>
            <a:pPr marL="342900" indent="-342900">
              <a:buFont typeface="Arial" panose="020B0604020202020204" pitchFamily="34" charset="0"/>
              <a:buChar char="•"/>
            </a:pPr>
            <a:r>
              <a:rPr lang="en-US" sz="1600" i="1" dirty="0">
                <a:solidFill>
                  <a:srgbClr val="00B050"/>
                </a:solidFill>
              </a:rPr>
              <a:t>Current estimated award date for the production conductor is  06/30/2025</a:t>
            </a:r>
          </a:p>
        </p:txBody>
      </p:sp>
    </p:spTree>
    <p:extLst>
      <p:ext uri="{BB962C8B-B14F-4D97-AF65-F5344CB8AC3E}">
        <p14:creationId xmlns:p14="http://schemas.microsoft.com/office/powerpoint/2010/main" val="274557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7CB5-59A2-43D8-AA1A-302ADB535C65}"/>
              </a:ext>
            </a:extLst>
          </p:cNvPr>
          <p:cNvSpPr>
            <a:spLocks noGrp="1"/>
          </p:cNvSpPr>
          <p:nvPr>
            <p:ph type="title"/>
          </p:nvPr>
        </p:nvSpPr>
        <p:spPr/>
        <p:txBody>
          <a:bodyPr/>
          <a:lstStyle/>
          <a:p>
            <a:r>
              <a:rPr lang="en-US" dirty="0"/>
              <a:t>CD3A Status- Sample Conductor</a:t>
            </a:r>
          </a:p>
        </p:txBody>
      </p:sp>
      <p:sp>
        <p:nvSpPr>
          <p:cNvPr id="3" name="Slide Number Placeholder 2">
            <a:extLst>
              <a:ext uri="{FF2B5EF4-FFF2-40B4-BE49-F238E27FC236}">
                <a16:creationId xmlns:a16="http://schemas.microsoft.com/office/drawing/2014/main" id="{A346501E-31E6-4CC1-9842-F79A0BA5025F}"/>
              </a:ext>
            </a:extLst>
          </p:cNvPr>
          <p:cNvSpPr>
            <a:spLocks noGrp="1"/>
          </p:cNvSpPr>
          <p:nvPr>
            <p:ph type="sldNum" sz="quarter" idx="4"/>
          </p:nvPr>
        </p:nvSpPr>
        <p:spPr/>
        <p:txBody>
          <a:bodyPr/>
          <a:lstStyle/>
          <a:p>
            <a:pPr algn="ctr"/>
            <a:fld id="{933A556B-7C63-244D-9B7C-B0EA8042B330}" type="slidenum">
              <a:rPr lang="en-US" smtClean="0"/>
              <a:pPr algn="ctr"/>
              <a:t>12</a:t>
            </a:fld>
            <a:endParaRPr lang="en-US" dirty="0"/>
          </a:p>
        </p:txBody>
      </p:sp>
      <p:sp>
        <p:nvSpPr>
          <p:cNvPr id="4" name="Text Placeholder 3">
            <a:extLst>
              <a:ext uri="{FF2B5EF4-FFF2-40B4-BE49-F238E27FC236}">
                <a16:creationId xmlns:a16="http://schemas.microsoft.com/office/drawing/2014/main" id="{65B0ACDC-F0AA-44D6-BB81-70A2C8BA1BC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EB41AF6-23DA-4D5E-B03F-2083BD94BFB4}"/>
              </a:ext>
            </a:extLst>
          </p:cNvPr>
          <p:cNvSpPr>
            <a:spLocks noGrp="1"/>
          </p:cNvSpPr>
          <p:nvPr>
            <p:ph type="body" sz="quarter" idx="11"/>
          </p:nvPr>
        </p:nvSpPr>
        <p:spPr/>
        <p:txBody>
          <a:bodyPr/>
          <a:lstStyle/>
          <a:p>
            <a:endParaRPr lang="en-US"/>
          </a:p>
        </p:txBody>
      </p:sp>
      <p:sp>
        <p:nvSpPr>
          <p:cNvPr id="6" name="Text Placeholder 2">
            <a:extLst>
              <a:ext uri="{FF2B5EF4-FFF2-40B4-BE49-F238E27FC236}">
                <a16:creationId xmlns:a16="http://schemas.microsoft.com/office/drawing/2014/main" id="{7583D9F8-15C4-47B0-B4E2-4F986E5A3D41}"/>
              </a:ext>
            </a:extLst>
          </p:cNvPr>
          <p:cNvSpPr txBox="1">
            <a:spLocks/>
          </p:cNvSpPr>
          <p:nvPr/>
        </p:nvSpPr>
        <p:spPr>
          <a:xfrm>
            <a:off x="461964" y="836141"/>
            <a:ext cx="6759452" cy="246976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en-US" sz="2400" dirty="0"/>
              <a:t>Sample Conductor Status</a:t>
            </a:r>
          </a:p>
          <a:p>
            <a:pPr marL="742950" lvl="1" indent="-285750">
              <a:buFont typeface="Arial" panose="020B0604020202020204" pitchFamily="34" charset="0"/>
              <a:buChar char="•"/>
              <a:defRPr/>
            </a:pPr>
            <a:r>
              <a:rPr lang="en-US" sz="2000" dirty="0"/>
              <a:t>Strand received from the vendor,</a:t>
            </a:r>
          </a:p>
          <a:p>
            <a:pPr marL="742950" lvl="1" indent="-285750">
              <a:buFont typeface="Arial" panose="020B0604020202020204" pitchFamily="34" charset="0"/>
              <a:buChar char="•"/>
              <a:defRPr/>
            </a:pPr>
            <a:r>
              <a:rPr lang="en-US" sz="2000" dirty="0"/>
              <a:t>Vendor submitted the test results</a:t>
            </a:r>
          </a:p>
          <a:p>
            <a:pPr marL="742950" lvl="1" indent="-285750">
              <a:buFont typeface="Arial" panose="020B0604020202020204" pitchFamily="34" charset="0"/>
              <a:buChar char="•"/>
              <a:defRPr/>
            </a:pPr>
            <a:r>
              <a:rPr lang="en-US" sz="2000" dirty="0"/>
              <a:t>Sample strand was sent to University of Twente for further test</a:t>
            </a:r>
          </a:p>
          <a:p>
            <a:pPr marL="742950" lvl="1" indent="-285750">
              <a:buFont typeface="Arial" panose="020B0604020202020204" pitchFamily="34" charset="0"/>
              <a:buChar char="•"/>
              <a:defRPr/>
            </a:pPr>
            <a:r>
              <a:rPr lang="en-US" sz="2000" dirty="0"/>
              <a:t>Delay from the vendor for making cable and copper channel,</a:t>
            </a:r>
          </a:p>
          <a:p>
            <a:pPr lvl="1">
              <a:defRPr/>
            </a:pPr>
            <a:endParaRPr lang="en-US" dirty="0"/>
          </a:p>
          <a:p>
            <a:pPr lvl="1">
              <a:defRPr/>
            </a:pPr>
            <a:endParaRPr lang="en-US" dirty="0"/>
          </a:p>
          <a:p>
            <a:pPr lvl="1">
              <a:defRPr/>
            </a:pPr>
            <a:endParaRPr lang="en-US" dirty="0"/>
          </a:p>
          <a:p>
            <a:pPr marL="458788" lvl="2" indent="-230188">
              <a:lnSpc>
                <a:spcPct val="120000"/>
              </a:lnSpc>
              <a:defRPr/>
            </a:pPr>
            <a:endParaRPr lang="en-US" sz="1400" dirty="0">
              <a:solidFill>
                <a:sysClr val="windowText" lastClr="000000"/>
              </a:solidFill>
              <a:latin typeface="Arial" charset="0"/>
              <a:cs typeface="Arial" charset="0"/>
            </a:endParaRPr>
          </a:p>
        </p:txBody>
      </p:sp>
      <p:pic>
        <p:nvPicPr>
          <p:cNvPr id="7" name="Picture 6">
            <a:extLst>
              <a:ext uri="{FF2B5EF4-FFF2-40B4-BE49-F238E27FC236}">
                <a16:creationId xmlns:a16="http://schemas.microsoft.com/office/drawing/2014/main" id="{E734AD50-743E-4071-B665-492A94C9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02" y="3253945"/>
            <a:ext cx="2998787" cy="2767914"/>
          </a:xfrm>
          <a:prstGeom prst="rect">
            <a:avLst/>
          </a:prstGeom>
        </p:spPr>
      </p:pic>
      <p:pic>
        <p:nvPicPr>
          <p:cNvPr id="8" name="Picture 7">
            <a:extLst>
              <a:ext uri="{FF2B5EF4-FFF2-40B4-BE49-F238E27FC236}">
                <a16:creationId xmlns:a16="http://schemas.microsoft.com/office/drawing/2014/main" id="{A55A0935-154D-4EDC-86BB-A84FA7AA3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351" y="3253945"/>
            <a:ext cx="3652109" cy="2739082"/>
          </a:xfrm>
          <a:prstGeom prst="rect">
            <a:avLst/>
          </a:prstGeom>
        </p:spPr>
      </p:pic>
      <p:sp>
        <p:nvSpPr>
          <p:cNvPr id="9" name="Title 1">
            <a:extLst>
              <a:ext uri="{FF2B5EF4-FFF2-40B4-BE49-F238E27FC236}">
                <a16:creationId xmlns:a16="http://schemas.microsoft.com/office/drawing/2014/main" id="{6FAB57CB-FE10-4B78-B556-5816C6ECB09C}"/>
              </a:ext>
            </a:extLst>
          </p:cNvPr>
          <p:cNvSpPr txBox="1">
            <a:spLocks/>
          </p:cNvSpPr>
          <p:nvPr/>
        </p:nvSpPr>
        <p:spPr>
          <a:xfrm>
            <a:off x="8308013" y="5556228"/>
            <a:ext cx="3320313" cy="481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r>
              <a:rPr lang="en-US" sz="1200" b="0" dirty="0"/>
              <a:t>Acknowledgement for SEM: </a:t>
            </a:r>
          </a:p>
          <a:p>
            <a:r>
              <a:rPr lang="en-US" sz="1200" b="0" dirty="0" err="1"/>
              <a:t>Shreyas</a:t>
            </a:r>
            <a:r>
              <a:rPr lang="en-US" sz="1200" b="0" dirty="0"/>
              <a:t> Balachandran, SRF S&amp;T, JLab</a:t>
            </a:r>
          </a:p>
        </p:txBody>
      </p:sp>
      <p:pic>
        <p:nvPicPr>
          <p:cNvPr id="10" name="Picture 9">
            <a:extLst>
              <a:ext uri="{FF2B5EF4-FFF2-40B4-BE49-F238E27FC236}">
                <a16:creationId xmlns:a16="http://schemas.microsoft.com/office/drawing/2014/main" id="{4D2EDB8E-8CA8-4449-BEBE-1C8631FF11EA}"/>
              </a:ext>
            </a:extLst>
          </p:cNvPr>
          <p:cNvPicPr>
            <a:picLocks noChangeAspect="1"/>
          </p:cNvPicPr>
          <p:nvPr/>
        </p:nvPicPr>
        <p:blipFill>
          <a:blip r:embed="rId4"/>
          <a:stretch>
            <a:fillRect/>
          </a:stretch>
        </p:blipFill>
        <p:spPr>
          <a:xfrm>
            <a:off x="7928508" y="2651852"/>
            <a:ext cx="3729374" cy="2854410"/>
          </a:xfrm>
          <a:prstGeom prst="rect">
            <a:avLst/>
          </a:prstGeom>
        </p:spPr>
      </p:pic>
      <p:sp>
        <p:nvSpPr>
          <p:cNvPr id="11" name="TextBox 10">
            <a:extLst>
              <a:ext uri="{FF2B5EF4-FFF2-40B4-BE49-F238E27FC236}">
                <a16:creationId xmlns:a16="http://schemas.microsoft.com/office/drawing/2014/main" id="{75D83D34-1C81-427C-AD6A-F60A4061DA4A}"/>
              </a:ext>
            </a:extLst>
          </p:cNvPr>
          <p:cNvSpPr txBox="1"/>
          <p:nvPr/>
        </p:nvSpPr>
        <p:spPr>
          <a:xfrm>
            <a:off x="8203026" y="1803915"/>
            <a:ext cx="3509564" cy="923330"/>
          </a:xfrm>
          <a:prstGeom prst="rect">
            <a:avLst/>
          </a:prstGeom>
          <a:noFill/>
          <a:ln w="25400">
            <a:solidFill>
              <a:srgbClr val="00B050"/>
            </a:solidFill>
          </a:ln>
        </p:spPr>
        <p:txBody>
          <a:bodyPr wrap="square" rtlCol="0">
            <a:spAutoFit/>
          </a:bodyPr>
          <a:lstStyle/>
          <a:p>
            <a:r>
              <a:rPr lang="en-US" dirty="0">
                <a:solidFill>
                  <a:srgbClr val="00B050"/>
                </a:solidFill>
              </a:rPr>
              <a:t>The filaments in the strand are well organized, the distribution of filament size is very uniform</a:t>
            </a:r>
          </a:p>
        </p:txBody>
      </p:sp>
      <p:sp>
        <p:nvSpPr>
          <p:cNvPr id="12" name="TextBox 11">
            <a:extLst>
              <a:ext uri="{FF2B5EF4-FFF2-40B4-BE49-F238E27FC236}">
                <a16:creationId xmlns:a16="http://schemas.microsoft.com/office/drawing/2014/main" id="{A4C7AFC8-49FB-471A-85A7-03677D731E80}"/>
              </a:ext>
            </a:extLst>
          </p:cNvPr>
          <p:cNvSpPr txBox="1"/>
          <p:nvPr/>
        </p:nvSpPr>
        <p:spPr>
          <a:xfrm>
            <a:off x="8752509" y="1057580"/>
            <a:ext cx="2410598" cy="646331"/>
          </a:xfrm>
          <a:prstGeom prst="rect">
            <a:avLst/>
          </a:prstGeom>
          <a:noFill/>
          <a:ln w="25400">
            <a:solidFill>
              <a:srgbClr val="002060"/>
            </a:solidFill>
          </a:ln>
        </p:spPr>
        <p:txBody>
          <a:bodyPr wrap="square" rtlCol="0">
            <a:spAutoFit/>
          </a:bodyPr>
          <a:lstStyle/>
          <a:p>
            <a:r>
              <a:rPr lang="en-US" dirty="0">
                <a:solidFill>
                  <a:srgbClr val="002060"/>
                </a:solidFill>
              </a:rPr>
              <a:t>Strand Sample meets the Specifications</a:t>
            </a:r>
          </a:p>
        </p:txBody>
      </p:sp>
    </p:spTree>
    <p:extLst>
      <p:ext uri="{BB962C8B-B14F-4D97-AF65-F5344CB8AC3E}">
        <p14:creationId xmlns:p14="http://schemas.microsoft.com/office/powerpoint/2010/main" val="120485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6736-D6A2-4327-B36C-68F245F61307}"/>
              </a:ext>
            </a:extLst>
          </p:cNvPr>
          <p:cNvSpPr>
            <a:spLocks noGrp="1"/>
          </p:cNvSpPr>
          <p:nvPr>
            <p:ph type="title"/>
          </p:nvPr>
        </p:nvSpPr>
        <p:spPr/>
        <p:txBody>
          <a:bodyPr/>
          <a:lstStyle/>
          <a:p>
            <a:r>
              <a:rPr lang="en-US" dirty="0"/>
              <a:t>Production Conductor- QA/QC</a:t>
            </a:r>
          </a:p>
        </p:txBody>
      </p:sp>
      <p:sp>
        <p:nvSpPr>
          <p:cNvPr id="3" name="Slide Number Placeholder 2">
            <a:extLst>
              <a:ext uri="{FF2B5EF4-FFF2-40B4-BE49-F238E27FC236}">
                <a16:creationId xmlns:a16="http://schemas.microsoft.com/office/drawing/2014/main" id="{344B9205-B746-46DC-A4E7-C5615D2AA632}"/>
              </a:ext>
            </a:extLst>
          </p:cNvPr>
          <p:cNvSpPr>
            <a:spLocks noGrp="1"/>
          </p:cNvSpPr>
          <p:nvPr>
            <p:ph type="sldNum" sz="quarter" idx="4"/>
          </p:nvPr>
        </p:nvSpPr>
        <p:spPr/>
        <p:txBody>
          <a:bodyPr/>
          <a:lstStyle/>
          <a:p>
            <a:pPr algn="ctr"/>
            <a:fld id="{933A556B-7C63-244D-9B7C-B0EA8042B330}" type="slidenum">
              <a:rPr lang="en-US" smtClean="0"/>
              <a:pPr algn="ctr"/>
              <a:t>13</a:t>
            </a:fld>
            <a:endParaRPr lang="en-US" dirty="0"/>
          </a:p>
        </p:txBody>
      </p:sp>
      <p:sp>
        <p:nvSpPr>
          <p:cNvPr id="4" name="Text Placeholder 3">
            <a:extLst>
              <a:ext uri="{FF2B5EF4-FFF2-40B4-BE49-F238E27FC236}">
                <a16:creationId xmlns:a16="http://schemas.microsoft.com/office/drawing/2014/main" id="{D72D2CEB-F02F-40EB-B01B-FAD7FB862668}"/>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A29E19EB-DAD5-4481-A4B2-23BA33613299}"/>
              </a:ext>
            </a:extLst>
          </p:cNvPr>
          <p:cNvSpPr>
            <a:spLocks noGrp="1"/>
          </p:cNvSpPr>
          <p:nvPr>
            <p:ph type="body" sz="quarter" idx="11"/>
          </p:nvPr>
        </p:nvSpPr>
        <p:spPr/>
        <p:txBody>
          <a:bodyPr/>
          <a:lstStyle/>
          <a:p>
            <a:endParaRPr lang="en-US"/>
          </a:p>
        </p:txBody>
      </p:sp>
      <p:sp>
        <p:nvSpPr>
          <p:cNvPr id="12" name="Text Placeholder 2">
            <a:extLst>
              <a:ext uri="{FF2B5EF4-FFF2-40B4-BE49-F238E27FC236}">
                <a16:creationId xmlns:a16="http://schemas.microsoft.com/office/drawing/2014/main" id="{50658E58-2590-4BE1-A4A0-2C60B0C29767}"/>
              </a:ext>
            </a:extLst>
          </p:cNvPr>
          <p:cNvSpPr txBox="1">
            <a:spLocks/>
          </p:cNvSpPr>
          <p:nvPr/>
        </p:nvSpPr>
        <p:spPr>
          <a:xfrm>
            <a:off x="461963" y="930274"/>
            <a:ext cx="4875945" cy="49625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Production units to adhere to same requirements as the sample conductor.</a:t>
            </a:r>
          </a:p>
          <a:p>
            <a:pPr marL="800100" lvl="1" indent="-342900">
              <a:buFont typeface="Arial" panose="020B0604020202020204" pitchFamily="34" charset="0"/>
              <a:buChar char="•"/>
            </a:pPr>
            <a:r>
              <a:rPr lang="en-US" sz="2000" dirty="0"/>
              <a:t>Critical current:</a:t>
            </a:r>
          </a:p>
          <a:p>
            <a:pPr marL="800100" lvl="1" indent="-342900">
              <a:buFont typeface="Arial" panose="020B0604020202020204" pitchFamily="34" charset="0"/>
              <a:buChar char="•"/>
            </a:pPr>
            <a:r>
              <a:rPr lang="en-US" sz="2000" dirty="0"/>
              <a:t>Cabling </a:t>
            </a:r>
            <a:r>
              <a:rPr lang="en-US" sz="2000" dirty="0" err="1"/>
              <a:t>Ic</a:t>
            </a:r>
            <a:r>
              <a:rPr lang="en-US" sz="2000" dirty="0"/>
              <a:t> degradation &lt; 5%</a:t>
            </a:r>
          </a:p>
          <a:p>
            <a:pPr marL="800100" lvl="1" indent="-342900">
              <a:buFont typeface="Arial" panose="020B0604020202020204" pitchFamily="34" charset="0"/>
              <a:buChar char="•"/>
            </a:pPr>
            <a:r>
              <a:rPr lang="en-US" sz="2000" dirty="0"/>
              <a:t>Soldering </a:t>
            </a:r>
            <a:r>
              <a:rPr lang="en-US" sz="2000" dirty="0" err="1"/>
              <a:t>Ic</a:t>
            </a:r>
            <a:r>
              <a:rPr lang="en-US" sz="2000" dirty="0"/>
              <a:t> degradation &lt; 5%</a:t>
            </a:r>
          </a:p>
          <a:p>
            <a:pPr marL="800100" lvl="1" indent="-342900">
              <a:buFont typeface="Arial" panose="020B0604020202020204" pitchFamily="34" charset="0"/>
              <a:buChar char="•"/>
            </a:pPr>
            <a:r>
              <a:rPr lang="en-US" sz="2000" dirty="0"/>
              <a:t>0.2% Yield strength &gt; 165 MPa</a:t>
            </a:r>
          </a:p>
          <a:p>
            <a:pPr marL="800100" lvl="1" indent="-342900">
              <a:buFont typeface="Arial" panose="020B0604020202020204" pitchFamily="34" charset="0"/>
              <a:buChar char="•"/>
            </a:pPr>
            <a:r>
              <a:rPr lang="en-US" sz="2000" dirty="0"/>
              <a:t>RRR conductor &gt; 100</a:t>
            </a:r>
          </a:p>
          <a:p>
            <a:pPr marL="457200" indent="-457200">
              <a:buFont typeface="+mj-lt"/>
              <a:buAutoNum type="arabicPeriod"/>
            </a:pPr>
            <a:r>
              <a:rPr lang="en-US" sz="2000" dirty="0"/>
              <a:t>External Conductor Tests</a:t>
            </a:r>
          </a:p>
          <a:p>
            <a:pPr marL="800100" lvl="1" indent="-342900">
              <a:buFont typeface="Arial" panose="020B0604020202020204" pitchFamily="34" charset="0"/>
              <a:buChar char="•"/>
            </a:pPr>
            <a:r>
              <a:rPr lang="en-US" sz="2000" dirty="0"/>
              <a:t>Will be based on strand utilization and test cost per sample</a:t>
            </a:r>
          </a:p>
          <a:p>
            <a:pPr marL="800100" lvl="1" indent="-342900">
              <a:buFont typeface="Arial" panose="020B0604020202020204" pitchFamily="34" charset="0"/>
              <a:buChar char="•"/>
            </a:pPr>
            <a:r>
              <a:rPr lang="en-US" sz="2000" dirty="0"/>
              <a:t>8-10 billets needed for 21 Unit lengths</a:t>
            </a:r>
          </a:p>
          <a:p>
            <a:pPr marL="800100" lvl="1" indent="-342900">
              <a:buFont typeface="Arial" panose="020B0604020202020204" pitchFamily="34" charset="0"/>
              <a:buChar char="•"/>
            </a:pPr>
            <a:r>
              <a:rPr lang="en-US" sz="2000" dirty="0"/>
              <a:t>Possibly 10 Sample test, Conductor only</a:t>
            </a:r>
          </a:p>
          <a:p>
            <a:endParaRPr lang="en-US" dirty="0"/>
          </a:p>
        </p:txBody>
      </p:sp>
      <p:pic>
        <p:nvPicPr>
          <p:cNvPr id="13" name="Picture 12">
            <a:extLst>
              <a:ext uri="{FF2B5EF4-FFF2-40B4-BE49-F238E27FC236}">
                <a16:creationId xmlns:a16="http://schemas.microsoft.com/office/drawing/2014/main" id="{B10CD799-6814-4385-9E55-937BD11629D0}"/>
              </a:ext>
            </a:extLst>
          </p:cNvPr>
          <p:cNvPicPr>
            <a:picLocks noChangeAspect="1"/>
          </p:cNvPicPr>
          <p:nvPr/>
        </p:nvPicPr>
        <p:blipFill>
          <a:blip r:embed="rId2"/>
          <a:stretch>
            <a:fillRect/>
          </a:stretch>
        </p:blipFill>
        <p:spPr>
          <a:xfrm>
            <a:off x="7538311" y="930274"/>
            <a:ext cx="3517064" cy="4025810"/>
          </a:xfrm>
          <a:prstGeom prst="rect">
            <a:avLst/>
          </a:prstGeom>
        </p:spPr>
      </p:pic>
      <p:sp>
        <p:nvSpPr>
          <p:cNvPr id="14" name="TextBox 13">
            <a:extLst>
              <a:ext uri="{FF2B5EF4-FFF2-40B4-BE49-F238E27FC236}">
                <a16:creationId xmlns:a16="http://schemas.microsoft.com/office/drawing/2014/main" id="{27C1A769-6C58-4418-88AA-F55EFD9BD3B1}"/>
              </a:ext>
            </a:extLst>
          </p:cNvPr>
          <p:cNvSpPr txBox="1"/>
          <p:nvPr/>
        </p:nvSpPr>
        <p:spPr>
          <a:xfrm>
            <a:off x="6986954" y="5046098"/>
            <a:ext cx="4798646" cy="923330"/>
          </a:xfrm>
          <a:prstGeom prst="rect">
            <a:avLst/>
          </a:prstGeom>
          <a:noFill/>
          <a:ln w="19050">
            <a:solidFill>
              <a:schemeClr val="accent1"/>
            </a:solidFill>
          </a:ln>
        </p:spPr>
        <p:txBody>
          <a:bodyPr wrap="square" rtlCol="0">
            <a:spAutoFit/>
          </a:bodyPr>
          <a:lstStyle/>
          <a:p>
            <a:r>
              <a:rPr lang="en-US" dirty="0"/>
              <a:t>Total 18 lengths are required for the magnet</a:t>
            </a:r>
          </a:p>
          <a:p>
            <a:r>
              <a:rPr lang="en-US" dirty="0"/>
              <a:t>We plan to add 2 lengths to account for production yield</a:t>
            </a:r>
          </a:p>
        </p:txBody>
      </p:sp>
    </p:spTree>
    <p:extLst>
      <p:ext uri="{BB962C8B-B14F-4D97-AF65-F5344CB8AC3E}">
        <p14:creationId xmlns:p14="http://schemas.microsoft.com/office/powerpoint/2010/main" val="98275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60B7-9818-49AC-B6A5-41C5336879F8}"/>
              </a:ext>
            </a:extLst>
          </p:cNvPr>
          <p:cNvSpPr>
            <a:spLocks noGrp="1"/>
          </p:cNvSpPr>
          <p:nvPr>
            <p:ph type="title"/>
          </p:nvPr>
        </p:nvSpPr>
        <p:spPr/>
        <p:txBody>
          <a:bodyPr/>
          <a:lstStyle/>
          <a:p>
            <a:r>
              <a:rPr lang="en-US" dirty="0"/>
              <a:t>Magnet Power Supply</a:t>
            </a:r>
          </a:p>
        </p:txBody>
      </p:sp>
      <p:sp>
        <p:nvSpPr>
          <p:cNvPr id="3" name="Slide Number Placeholder 2">
            <a:extLst>
              <a:ext uri="{FF2B5EF4-FFF2-40B4-BE49-F238E27FC236}">
                <a16:creationId xmlns:a16="http://schemas.microsoft.com/office/drawing/2014/main" id="{00D4FC46-837D-41B6-8802-45B5C10B2799}"/>
              </a:ext>
            </a:extLst>
          </p:cNvPr>
          <p:cNvSpPr>
            <a:spLocks noGrp="1"/>
          </p:cNvSpPr>
          <p:nvPr>
            <p:ph type="sldNum" sz="quarter" idx="4"/>
          </p:nvPr>
        </p:nvSpPr>
        <p:spPr/>
        <p:txBody>
          <a:bodyPr/>
          <a:lstStyle/>
          <a:p>
            <a:pPr algn="ctr"/>
            <a:fld id="{933A556B-7C63-244D-9B7C-B0EA8042B330}" type="slidenum">
              <a:rPr lang="en-US" smtClean="0"/>
              <a:pPr algn="ctr"/>
              <a:t>14</a:t>
            </a:fld>
            <a:endParaRPr lang="en-US" dirty="0"/>
          </a:p>
        </p:txBody>
      </p:sp>
      <p:sp>
        <p:nvSpPr>
          <p:cNvPr id="4" name="Text Placeholder 3">
            <a:extLst>
              <a:ext uri="{FF2B5EF4-FFF2-40B4-BE49-F238E27FC236}">
                <a16:creationId xmlns:a16="http://schemas.microsoft.com/office/drawing/2014/main" id="{6241B3A1-9984-45A5-A136-94EFABFA7BC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328AEE9-D1F0-4512-A825-77C86D207140}"/>
              </a:ext>
            </a:extLst>
          </p:cNvPr>
          <p:cNvSpPr>
            <a:spLocks noGrp="1"/>
          </p:cNvSpPr>
          <p:nvPr>
            <p:ph type="body" sz="quarter" idx="11"/>
          </p:nvPr>
        </p:nvSpPr>
        <p:spPr/>
        <p:txBody>
          <a:bodyPr/>
          <a:lstStyle/>
          <a:p>
            <a:endParaRPr lang="en-US"/>
          </a:p>
        </p:txBody>
      </p:sp>
      <p:grpSp>
        <p:nvGrpSpPr>
          <p:cNvPr id="7" name="Group 6">
            <a:extLst>
              <a:ext uri="{FF2B5EF4-FFF2-40B4-BE49-F238E27FC236}">
                <a16:creationId xmlns:a16="http://schemas.microsoft.com/office/drawing/2014/main" id="{801716C1-E7CD-80F2-5C87-DEECAB7E7D91}"/>
              </a:ext>
            </a:extLst>
          </p:cNvPr>
          <p:cNvGrpSpPr/>
          <p:nvPr/>
        </p:nvGrpSpPr>
        <p:grpSpPr>
          <a:xfrm>
            <a:off x="817501" y="1160511"/>
            <a:ext cx="3784163" cy="3914362"/>
            <a:chOff x="6896329" y="860004"/>
            <a:chExt cx="3784163" cy="3914362"/>
          </a:xfrm>
        </p:grpSpPr>
        <p:pic>
          <p:nvPicPr>
            <p:cNvPr id="8" name="Picture 7">
              <a:extLst>
                <a:ext uri="{FF2B5EF4-FFF2-40B4-BE49-F238E27FC236}">
                  <a16:creationId xmlns:a16="http://schemas.microsoft.com/office/drawing/2014/main" id="{3C4BB2AE-B1E1-A37B-B6D7-B0A7A101373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329" y="1005063"/>
              <a:ext cx="3784163" cy="3769303"/>
            </a:xfrm>
            <a:prstGeom prst="rect">
              <a:avLst/>
            </a:prstGeom>
            <a:noFill/>
            <a:ln>
              <a:noFill/>
            </a:ln>
          </p:spPr>
        </p:pic>
        <p:sp>
          <p:nvSpPr>
            <p:cNvPr id="9" name="Oval 8">
              <a:extLst>
                <a:ext uri="{FF2B5EF4-FFF2-40B4-BE49-F238E27FC236}">
                  <a16:creationId xmlns:a16="http://schemas.microsoft.com/office/drawing/2014/main" id="{63758B4B-1BAA-E6DF-D7C8-93BDAC352376}"/>
                </a:ext>
              </a:extLst>
            </p:cNvPr>
            <p:cNvSpPr/>
            <p:nvPr/>
          </p:nvSpPr>
          <p:spPr>
            <a:xfrm>
              <a:off x="7516368" y="860004"/>
              <a:ext cx="1865376" cy="5298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ZoneTexte 1">
            <a:extLst>
              <a:ext uri="{FF2B5EF4-FFF2-40B4-BE49-F238E27FC236}">
                <a16:creationId xmlns:a16="http://schemas.microsoft.com/office/drawing/2014/main" id="{BE352BD1-7FE1-4B9E-1DED-A3FDEF2E2B58}"/>
              </a:ext>
            </a:extLst>
          </p:cNvPr>
          <p:cNvSpPr txBox="1"/>
          <p:nvPr/>
        </p:nvSpPr>
        <p:spPr>
          <a:xfrm>
            <a:off x="5329480" y="1129096"/>
            <a:ext cx="5720594" cy="3067506"/>
          </a:xfrm>
          <a:prstGeom prst="rect">
            <a:avLst/>
          </a:prstGeom>
          <a:noFill/>
          <a:ln w="25400">
            <a:solidFill>
              <a:srgbClr val="0000FF"/>
            </a:solidFill>
          </a:ln>
        </p:spPr>
        <p:txBody>
          <a:bodyPr wrap="square" rtlCol="0">
            <a:spAutoFit/>
          </a:bodyPr>
          <a:lstStyle/>
          <a:p>
            <a:pPr>
              <a:spcAft>
                <a:spcPts val="800"/>
              </a:spcAft>
            </a:pPr>
            <a:r>
              <a:rPr lang="en-US" sz="1600" dirty="0">
                <a:latin typeface="Arial" panose="020B0604020202020204" pitchFamily="34" charset="0"/>
                <a:ea typeface="Times New Roman" panose="02020603050405020304" pitchFamily="18" charset="0"/>
                <a:cs typeface="Arial" panose="020B0604020202020204" pitchFamily="34" charset="0"/>
              </a:rPr>
              <a:t>The solenoid power supply is a standard superconducting magnet power supply. The power supply will be located about 300 feet far from the magnet. </a:t>
            </a:r>
          </a:p>
          <a:p>
            <a:pPr marL="285750" indent="-285750">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The power supply is a 5000A, ±20V</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power supply.</a:t>
            </a:r>
          </a:p>
          <a:p>
            <a:pPr marL="285750" indent="-285750">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A polarity reversal switch is also included in the power supply. Is part of power supply procurement. </a:t>
            </a:r>
          </a:p>
          <a:p>
            <a:pPr marL="285750" indent="-285750">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The MPS will be built to BNL/JLAB standard.</a:t>
            </a:r>
          </a:p>
          <a:p>
            <a:pPr marL="285750" indent="-285750">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An integral tunable magnet quench detection will also be part of the power supply procurement.</a:t>
            </a:r>
          </a:p>
          <a:p>
            <a:pPr marL="285750" indent="-285750">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test</a:t>
            </a:r>
          </a:p>
        </p:txBody>
      </p:sp>
    </p:spTree>
    <p:extLst>
      <p:ext uri="{BB962C8B-B14F-4D97-AF65-F5344CB8AC3E}">
        <p14:creationId xmlns:p14="http://schemas.microsoft.com/office/powerpoint/2010/main" val="265388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650-239D-4906-A88C-BF3F29069ADE}"/>
              </a:ext>
            </a:extLst>
          </p:cNvPr>
          <p:cNvSpPr>
            <a:spLocks noGrp="1"/>
          </p:cNvSpPr>
          <p:nvPr>
            <p:ph type="title"/>
          </p:nvPr>
        </p:nvSpPr>
        <p:spPr/>
        <p:txBody>
          <a:bodyPr/>
          <a:lstStyle/>
          <a:p>
            <a:r>
              <a:rPr lang="en-US" dirty="0"/>
              <a:t>Protection System Layout</a:t>
            </a:r>
          </a:p>
        </p:txBody>
      </p:sp>
      <p:sp>
        <p:nvSpPr>
          <p:cNvPr id="3" name="Slide Number Placeholder 2">
            <a:extLst>
              <a:ext uri="{FF2B5EF4-FFF2-40B4-BE49-F238E27FC236}">
                <a16:creationId xmlns:a16="http://schemas.microsoft.com/office/drawing/2014/main" id="{7AD5F870-EE1F-4538-8E49-287FA2377FCC}"/>
              </a:ext>
            </a:extLst>
          </p:cNvPr>
          <p:cNvSpPr>
            <a:spLocks noGrp="1"/>
          </p:cNvSpPr>
          <p:nvPr>
            <p:ph type="sldNum" sz="quarter" idx="4"/>
          </p:nvPr>
        </p:nvSpPr>
        <p:spPr/>
        <p:txBody>
          <a:bodyPr/>
          <a:lstStyle/>
          <a:p>
            <a:pPr algn="ctr"/>
            <a:fld id="{933A556B-7C63-244D-9B7C-B0EA8042B330}" type="slidenum">
              <a:rPr lang="en-US" smtClean="0"/>
              <a:pPr algn="ctr"/>
              <a:t>15</a:t>
            </a:fld>
            <a:endParaRPr lang="en-US" dirty="0"/>
          </a:p>
        </p:txBody>
      </p:sp>
      <p:sp>
        <p:nvSpPr>
          <p:cNvPr id="4" name="Text Placeholder 3">
            <a:extLst>
              <a:ext uri="{FF2B5EF4-FFF2-40B4-BE49-F238E27FC236}">
                <a16:creationId xmlns:a16="http://schemas.microsoft.com/office/drawing/2014/main" id="{EB333E91-F0FE-48EC-B79F-1D67DBA85308}"/>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84B78BE-B1F4-4092-884A-32CC89E69EA9}"/>
              </a:ext>
            </a:extLst>
          </p:cNvPr>
          <p:cNvSpPr>
            <a:spLocks noGrp="1"/>
          </p:cNvSpPr>
          <p:nvPr>
            <p:ph type="body" sz="quarter" idx="11"/>
          </p:nvPr>
        </p:nvSpPr>
        <p:spPr/>
        <p:txBody>
          <a:bodyPr/>
          <a:lstStyle/>
          <a:p>
            <a:endParaRPr lang="en-US"/>
          </a:p>
        </p:txBody>
      </p:sp>
      <p:pic>
        <p:nvPicPr>
          <p:cNvPr id="8" name="Image 4">
            <a:extLst>
              <a:ext uri="{FF2B5EF4-FFF2-40B4-BE49-F238E27FC236}">
                <a16:creationId xmlns:a16="http://schemas.microsoft.com/office/drawing/2014/main" id="{B3A4A25F-6C00-6BD9-8812-4C0989FBBF04}"/>
              </a:ext>
            </a:extLst>
          </p:cNvPr>
          <p:cNvPicPr>
            <a:picLocks noChangeAspect="1"/>
          </p:cNvPicPr>
          <p:nvPr/>
        </p:nvPicPr>
        <p:blipFill>
          <a:blip r:embed="rId2"/>
          <a:stretch>
            <a:fillRect/>
          </a:stretch>
        </p:blipFill>
        <p:spPr>
          <a:xfrm>
            <a:off x="1073240" y="825178"/>
            <a:ext cx="9103051" cy="4960835"/>
          </a:xfrm>
          <a:prstGeom prst="rect">
            <a:avLst/>
          </a:prstGeom>
        </p:spPr>
      </p:pic>
      <p:sp>
        <p:nvSpPr>
          <p:cNvPr id="9" name="Rectangle 8">
            <a:extLst>
              <a:ext uri="{FF2B5EF4-FFF2-40B4-BE49-F238E27FC236}">
                <a16:creationId xmlns:a16="http://schemas.microsoft.com/office/drawing/2014/main" id="{0D50CB4A-C55B-3352-C5D1-18D898259A81}"/>
              </a:ext>
            </a:extLst>
          </p:cNvPr>
          <p:cNvSpPr/>
          <p:nvPr/>
        </p:nvSpPr>
        <p:spPr>
          <a:xfrm>
            <a:off x="8884674" y="3138400"/>
            <a:ext cx="354227" cy="28832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6B58C86-1C0C-0931-F9CD-3DB72E3FDCED}"/>
              </a:ext>
            </a:extLst>
          </p:cNvPr>
          <p:cNvSpPr/>
          <p:nvPr/>
        </p:nvSpPr>
        <p:spPr>
          <a:xfrm>
            <a:off x="8884674" y="3760919"/>
            <a:ext cx="354227" cy="28832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6">
            <a:extLst>
              <a:ext uri="{FF2B5EF4-FFF2-40B4-BE49-F238E27FC236}">
                <a16:creationId xmlns:a16="http://schemas.microsoft.com/office/drawing/2014/main" id="{BFDDED04-4680-A618-F2A6-87B2B8AF1EA5}"/>
              </a:ext>
            </a:extLst>
          </p:cNvPr>
          <p:cNvSpPr txBox="1"/>
          <p:nvPr/>
        </p:nvSpPr>
        <p:spPr>
          <a:xfrm>
            <a:off x="9535710" y="2986111"/>
            <a:ext cx="1533687" cy="584775"/>
          </a:xfrm>
          <a:prstGeom prst="rect">
            <a:avLst/>
          </a:prstGeom>
          <a:noFill/>
        </p:spPr>
        <p:txBody>
          <a:bodyPr wrap="square" rtlCol="0">
            <a:spAutoFit/>
          </a:bodyPr>
          <a:lstStyle/>
          <a:p>
            <a:r>
              <a:rPr lang="fr-FR" sz="1600" dirty="0" err="1"/>
              <a:t>Primary</a:t>
            </a:r>
            <a:r>
              <a:rPr lang="fr-FR" sz="1600" dirty="0"/>
              <a:t> </a:t>
            </a:r>
            <a:r>
              <a:rPr lang="fr-FR" sz="1600" dirty="0" err="1"/>
              <a:t>security</a:t>
            </a:r>
            <a:r>
              <a:rPr lang="fr-FR" sz="1600" dirty="0"/>
              <a:t> </a:t>
            </a:r>
            <a:r>
              <a:rPr lang="fr-FR" sz="1600" dirty="0" err="1"/>
              <a:t>level</a:t>
            </a:r>
            <a:r>
              <a:rPr lang="fr-FR" sz="1600" dirty="0"/>
              <a:t> </a:t>
            </a:r>
          </a:p>
        </p:txBody>
      </p:sp>
      <p:sp>
        <p:nvSpPr>
          <p:cNvPr id="12" name="ZoneTexte 7">
            <a:extLst>
              <a:ext uri="{FF2B5EF4-FFF2-40B4-BE49-F238E27FC236}">
                <a16:creationId xmlns:a16="http://schemas.microsoft.com/office/drawing/2014/main" id="{32D96FD4-3D8A-031A-65BA-157287311C50}"/>
              </a:ext>
            </a:extLst>
          </p:cNvPr>
          <p:cNvSpPr txBox="1"/>
          <p:nvPr/>
        </p:nvSpPr>
        <p:spPr>
          <a:xfrm>
            <a:off x="9533557" y="3612693"/>
            <a:ext cx="1585203" cy="584775"/>
          </a:xfrm>
          <a:prstGeom prst="rect">
            <a:avLst/>
          </a:prstGeom>
          <a:noFill/>
        </p:spPr>
        <p:txBody>
          <a:bodyPr wrap="square" rtlCol="0">
            <a:spAutoFit/>
          </a:bodyPr>
          <a:lstStyle/>
          <a:p>
            <a:r>
              <a:rPr lang="fr-FR" sz="1600" dirty="0" err="1"/>
              <a:t>Secondary</a:t>
            </a:r>
            <a:r>
              <a:rPr lang="fr-FR" sz="1600" dirty="0"/>
              <a:t> </a:t>
            </a:r>
            <a:r>
              <a:rPr lang="fr-FR" sz="1600" dirty="0" err="1"/>
              <a:t>security</a:t>
            </a:r>
            <a:r>
              <a:rPr lang="fr-FR" sz="1600" dirty="0"/>
              <a:t> </a:t>
            </a:r>
            <a:r>
              <a:rPr lang="fr-FR" sz="1600" dirty="0" err="1"/>
              <a:t>level</a:t>
            </a:r>
            <a:r>
              <a:rPr lang="fr-FR" sz="1600" dirty="0"/>
              <a:t> </a:t>
            </a:r>
          </a:p>
        </p:txBody>
      </p:sp>
    </p:spTree>
    <p:extLst>
      <p:ext uri="{BB962C8B-B14F-4D97-AF65-F5344CB8AC3E}">
        <p14:creationId xmlns:p14="http://schemas.microsoft.com/office/powerpoint/2010/main" val="76920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8FE8-88F3-4566-BD65-17EB51BC9911}"/>
              </a:ext>
            </a:extLst>
          </p:cNvPr>
          <p:cNvSpPr>
            <a:spLocks noGrp="1"/>
          </p:cNvSpPr>
          <p:nvPr>
            <p:ph type="title"/>
          </p:nvPr>
        </p:nvSpPr>
        <p:spPr/>
        <p:txBody>
          <a:bodyPr/>
          <a:lstStyle/>
          <a:p>
            <a:r>
              <a:rPr lang="en-US" dirty="0"/>
              <a:t>Outlook to CD2 and Beyond</a:t>
            </a:r>
          </a:p>
        </p:txBody>
      </p:sp>
      <p:sp>
        <p:nvSpPr>
          <p:cNvPr id="3" name="Slide Number Placeholder 2">
            <a:extLst>
              <a:ext uri="{FF2B5EF4-FFF2-40B4-BE49-F238E27FC236}">
                <a16:creationId xmlns:a16="http://schemas.microsoft.com/office/drawing/2014/main" id="{F5671BFE-0C6D-406B-96CA-F113AFA71A37}"/>
              </a:ext>
            </a:extLst>
          </p:cNvPr>
          <p:cNvSpPr>
            <a:spLocks noGrp="1"/>
          </p:cNvSpPr>
          <p:nvPr>
            <p:ph type="sldNum" sz="quarter" idx="4"/>
          </p:nvPr>
        </p:nvSpPr>
        <p:spPr/>
        <p:txBody>
          <a:bodyPr/>
          <a:lstStyle/>
          <a:p>
            <a:pPr algn="ctr"/>
            <a:fld id="{933A556B-7C63-244D-9B7C-B0EA8042B330}" type="slidenum">
              <a:rPr lang="en-US" smtClean="0"/>
              <a:pPr algn="ctr"/>
              <a:t>16</a:t>
            </a:fld>
            <a:endParaRPr lang="en-US" dirty="0"/>
          </a:p>
        </p:txBody>
      </p:sp>
      <p:sp>
        <p:nvSpPr>
          <p:cNvPr id="4" name="Text Placeholder 3">
            <a:extLst>
              <a:ext uri="{FF2B5EF4-FFF2-40B4-BE49-F238E27FC236}">
                <a16:creationId xmlns:a16="http://schemas.microsoft.com/office/drawing/2014/main" id="{B4429145-9DD9-49CD-85BC-C15391859324}"/>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F89CCCA-E143-4230-B30A-3EF9940261B7}"/>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47E51EED-34DC-4729-AE9F-398C75FB94FD}"/>
              </a:ext>
            </a:extLst>
          </p:cNvPr>
          <p:cNvPicPr>
            <a:picLocks noChangeAspect="1"/>
          </p:cNvPicPr>
          <p:nvPr/>
        </p:nvPicPr>
        <p:blipFill>
          <a:blip r:embed="rId2"/>
          <a:stretch>
            <a:fillRect/>
          </a:stretch>
        </p:blipFill>
        <p:spPr>
          <a:xfrm>
            <a:off x="636957" y="856190"/>
            <a:ext cx="9172575" cy="1081088"/>
          </a:xfrm>
          <a:prstGeom prst="rect">
            <a:avLst/>
          </a:prstGeom>
        </p:spPr>
      </p:pic>
      <p:sp>
        <p:nvSpPr>
          <p:cNvPr id="7" name="Text Placeholder 2">
            <a:extLst>
              <a:ext uri="{FF2B5EF4-FFF2-40B4-BE49-F238E27FC236}">
                <a16:creationId xmlns:a16="http://schemas.microsoft.com/office/drawing/2014/main" id="{3B36C8CD-364A-4984-96DE-2A2EA8752E51}"/>
              </a:ext>
            </a:extLst>
          </p:cNvPr>
          <p:cNvSpPr txBox="1">
            <a:spLocks/>
          </p:cNvSpPr>
          <p:nvPr/>
        </p:nvSpPr>
        <p:spPr>
          <a:xfrm>
            <a:off x="640019" y="1968290"/>
            <a:ext cx="10911961" cy="4128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fontAlgn="base">
              <a:buFont typeface="Arial" panose="020B0604020202020204" pitchFamily="34" charset="0"/>
              <a:buChar char="•"/>
            </a:pPr>
            <a:r>
              <a:rPr lang="en-US" sz="2000" dirty="0"/>
              <a:t>Water cooled leads:</a:t>
            </a:r>
          </a:p>
          <a:p>
            <a:pPr marL="628650" lvl="1" indent="-171450" fontAlgn="base">
              <a:buFont typeface="Arial" panose="020B0604020202020204" pitchFamily="34" charset="0"/>
              <a:buChar char="•"/>
            </a:pPr>
            <a:r>
              <a:rPr lang="en-US" sz="1800" dirty="0"/>
              <a:t>There are existing leads in the experimental Hall, we need to qualify these for use in this magnet, if not, this will be open procurement after CD3 and the design is based on similar leads bought for 12GeV magnets.</a:t>
            </a:r>
          </a:p>
          <a:p>
            <a:pPr marL="171450" indent="-171450" fontAlgn="base">
              <a:buFont typeface="Arial" panose="020B0604020202020204" pitchFamily="34" charset="0"/>
              <a:buChar char="•"/>
            </a:pPr>
            <a:r>
              <a:rPr lang="en-US" sz="2000" dirty="0"/>
              <a:t>Magnet Cryogenics</a:t>
            </a:r>
          </a:p>
          <a:p>
            <a:pPr marL="628650" lvl="1" indent="-171450" fontAlgn="base">
              <a:buFont typeface="Arial" panose="020B0604020202020204" pitchFamily="34" charset="0"/>
              <a:buChar char="•"/>
            </a:pPr>
            <a:r>
              <a:rPr lang="en-US" sz="1800" dirty="0"/>
              <a:t>The scope and design of this will be done in consultation with BNL cryogenic group.</a:t>
            </a:r>
          </a:p>
          <a:p>
            <a:pPr marL="628650" lvl="1" indent="-171450" fontAlgn="base">
              <a:buFont typeface="Arial" panose="020B0604020202020204" pitchFamily="34" charset="0"/>
              <a:buChar char="•"/>
            </a:pPr>
            <a:r>
              <a:rPr lang="en-US" sz="1800" dirty="0"/>
              <a:t>Preliminary design review will be in September/October 2025</a:t>
            </a:r>
          </a:p>
          <a:p>
            <a:pPr marL="171450" indent="-171450" fontAlgn="base">
              <a:buFont typeface="Arial" panose="020B0604020202020204" pitchFamily="34" charset="0"/>
              <a:buChar char="•"/>
            </a:pPr>
            <a:r>
              <a:rPr lang="en-US" sz="2000" dirty="0"/>
              <a:t>Magnet Cold Test</a:t>
            </a:r>
          </a:p>
          <a:p>
            <a:pPr marL="628650" lvl="1" indent="-171450" fontAlgn="base">
              <a:buFont typeface="Arial" panose="020B0604020202020204" pitchFamily="34" charset="0"/>
              <a:buChar char="•"/>
            </a:pPr>
            <a:r>
              <a:rPr lang="en-US" sz="1800" dirty="0"/>
              <a:t>Magnet will be cold tested after installing the </a:t>
            </a:r>
            <a:r>
              <a:rPr lang="en-US" sz="1800" dirty="0" err="1"/>
              <a:t>HCal</a:t>
            </a:r>
            <a:r>
              <a:rPr lang="en-US" sz="1800" dirty="0"/>
              <a:t> end caps</a:t>
            </a:r>
          </a:p>
          <a:p>
            <a:pPr marL="171450" indent="-171450" fontAlgn="base">
              <a:buFont typeface="Arial" panose="020B0604020202020204" pitchFamily="34" charset="0"/>
              <a:buChar char="•"/>
            </a:pPr>
            <a:r>
              <a:rPr lang="en-US" sz="2000" dirty="0"/>
              <a:t>Magnet Field Mapping</a:t>
            </a:r>
          </a:p>
          <a:p>
            <a:pPr marL="628650" lvl="1" indent="-171450" fontAlgn="base">
              <a:buFont typeface="Arial" panose="020B0604020202020204" pitchFamily="34" charset="0"/>
              <a:buChar char="•"/>
            </a:pPr>
            <a:r>
              <a:rPr lang="en-US" sz="1800" dirty="0"/>
              <a:t>Magnet Field mapping will be done after installing the Barrel </a:t>
            </a:r>
            <a:r>
              <a:rPr lang="en-US" sz="1800" dirty="0" err="1"/>
              <a:t>HCal</a:t>
            </a:r>
            <a:r>
              <a:rPr lang="en-US" sz="1800" dirty="0"/>
              <a:t>, </a:t>
            </a:r>
            <a:r>
              <a:rPr lang="en-US" sz="1800" dirty="0" err="1"/>
              <a:t>HCal</a:t>
            </a:r>
            <a:r>
              <a:rPr lang="en-US" sz="1800" dirty="0"/>
              <a:t> end caps and extra steel required for minimizing the stray field,</a:t>
            </a:r>
          </a:p>
          <a:p>
            <a:pPr marL="628650" lvl="1" indent="-171450" fontAlgn="base">
              <a:buFont typeface="Arial" panose="020B0604020202020204" pitchFamily="34" charset="0"/>
              <a:buChar char="•"/>
            </a:pPr>
            <a:r>
              <a:rPr lang="en-US" sz="1800" dirty="0"/>
              <a:t>Field mapping will be done by JLab, CEA engineers and techs from BNL</a:t>
            </a:r>
          </a:p>
        </p:txBody>
      </p:sp>
    </p:spTree>
    <p:extLst>
      <p:ext uri="{BB962C8B-B14F-4D97-AF65-F5344CB8AC3E}">
        <p14:creationId xmlns:p14="http://schemas.microsoft.com/office/powerpoint/2010/main" val="194303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9791-0484-33BD-C408-1A0F8894475D}"/>
              </a:ext>
            </a:extLst>
          </p:cNvPr>
          <p:cNvSpPr>
            <a:spLocks noGrp="1"/>
          </p:cNvSpPr>
          <p:nvPr>
            <p:ph type="title"/>
          </p:nvPr>
        </p:nvSpPr>
        <p:spPr/>
        <p:txBody>
          <a:bodyPr/>
          <a:lstStyle/>
          <a:p>
            <a:r>
              <a:rPr lang="en-US" dirty="0"/>
              <a:t>Magnet Cryogenics</a:t>
            </a:r>
          </a:p>
        </p:txBody>
      </p:sp>
      <p:sp>
        <p:nvSpPr>
          <p:cNvPr id="3" name="Slide Number Placeholder 2">
            <a:extLst>
              <a:ext uri="{FF2B5EF4-FFF2-40B4-BE49-F238E27FC236}">
                <a16:creationId xmlns:a16="http://schemas.microsoft.com/office/drawing/2014/main" id="{B0985563-5FAF-A2B1-AF97-DF2F16054C11}"/>
              </a:ext>
            </a:extLst>
          </p:cNvPr>
          <p:cNvSpPr>
            <a:spLocks noGrp="1"/>
          </p:cNvSpPr>
          <p:nvPr>
            <p:ph type="sldNum" sz="quarter" idx="4"/>
          </p:nvPr>
        </p:nvSpPr>
        <p:spPr/>
        <p:txBody>
          <a:bodyPr/>
          <a:lstStyle/>
          <a:p>
            <a:pPr algn="ctr"/>
            <a:fld id="{933A556B-7C63-244D-9B7C-B0EA8042B330}" type="slidenum">
              <a:rPr lang="en-US" smtClean="0"/>
              <a:pPr algn="ctr"/>
              <a:t>17</a:t>
            </a:fld>
            <a:endParaRPr lang="en-US" dirty="0"/>
          </a:p>
        </p:txBody>
      </p:sp>
      <p:sp>
        <p:nvSpPr>
          <p:cNvPr id="4" name="Text Placeholder 3">
            <a:extLst>
              <a:ext uri="{FF2B5EF4-FFF2-40B4-BE49-F238E27FC236}">
                <a16:creationId xmlns:a16="http://schemas.microsoft.com/office/drawing/2014/main" id="{33B77583-7449-7B1C-62EC-3885BDB87A81}"/>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49341DC-2D56-E60B-1862-DEDB44C13F26}"/>
              </a:ext>
            </a:extLst>
          </p:cNvPr>
          <p:cNvSpPr>
            <a:spLocks noGrp="1"/>
          </p:cNvSpPr>
          <p:nvPr>
            <p:ph type="body" sz="quarter" idx="11"/>
          </p:nvPr>
        </p:nvSpPr>
        <p:spPr/>
        <p:txBody>
          <a:bodyPr/>
          <a:lstStyle/>
          <a:p>
            <a:endParaRPr lang="en-US"/>
          </a:p>
        </p:txBody>
      </p:sp>
      <p:grpSp>
        <p:nvGrpSpPr>
          <p:cNvPr id="6" name="Group 5">
            <a:extLst>
              <a:ext uri="{FF2B5EF4-FFF2-40B4-BE49-F238E27FC236}">
                <a16:creationId xmlns:a16="http://schemas.microsoft.com/office/drawing/2014/main" id="{CD0C80AD-CC70-48E7-A09F-165644EB7154}"/>
              </a:ext>
            </a:extLst>
          </p:cNvPr>
          <p:cNvGrpSpPr/>
          <p:nvPr/>
        </p:nvGrpSpPr>
        <p:grpSpPr>
          <a:xfrm>
            <a:off x="442503" y="1215980"/>
            <a:ext cx="5173979" cy="4572000"/>
            <a:chOff x="0" y="0"/>
            <a:chExt cx="5174026" cy="4572000"/>
          </a:xfrm>
        </p:grpSpPr>
        <p:pic>
          <p:nvPicPr>
            <p:cNvPr id="7" name="Image 16">
              <a:extLst>
                <a:ext uri="{FF2B5EF4-FFF2-40B4-BE49-F238E27FC236}">
                  <a16:creationId xmlns:a16="http://schemas.microsoft.com/office/drawing/2014/main" id="{CADCDAC2-01F2-52FD-7B37-35CCD45EA6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4345" y="0"/>
              <a:ext cx="3205655"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47">
              <a:extLst>
                <a:ext uri="{FF2B5EF4-FFF2-40B4-BE49-F238E27FC236}">
                  <a16:creationId xmlns:a16="http://schemas.microsoft.com/office/drawing/2014/main" id="{EC3BDAED-9A4E-0610-ADD8-AC0AAB6F33CC}"/>
                </a:ext>
              </a:extLst>
            </p:cNvPr>
            <p:cNvSpPr txBox="1">
              <a:spLocks noChangeArrowheads="1"/>
            </p:cNvSpPr>
            <p:nvPr/>
          </p:nvSpPr>
          <p:spPr bwMode="auto">
            <a:xfrm>
              <a:off x="314322" y="1103367"/>
              <a:ext cx="734694" cy="735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algn="ctr" eaLnBrk="0" fontAlgn="base" hangingPunct="0">
                <a:lnSpc>
                  <a:spcPct val="115000"/>
                </a:lnSpc>
                <a:spcAft>
                  <a:spcPts val="800"/>
                </a:spcAft>
                <a:buNone/>
              </a:pPr>
              <a:r>
                <a:rPr lang="en-US" sz="1200" kern="1200">
                  <a:solidFill>
                    <a:srgbClr val="000000"/>
                  </a:solidFill>
                  <a:effectLst/>
                  <a:latin typeface="Aptos"/>
                  <a:ea typeface="SimSun" panose="02010600030101010101" pitchFamily="2" charset="-122"/>
                  <a:cs typeface="Times New Roman" panose="02020603050405020304" pitchFamily="18" charset="0"/>
                </a:rPr>
                <a:t>Current</a:t>
              </a:r>
              <a:endParaRPr lang="en-US" sz="1200" kern="100">
                <a:effectLst/>
                <a:latin typeface="Aptos"/>
                <a:ea typeface="Aptos"/>
                <a:cs typeface="Times New Roman" panose="02020603050405020304" pitchFamily="18" charset="0"/>
              </a:endParaRPr>
            </a:p>
            <a:p>
              <a:pPr marL="0" marR="0" algn="ctr" eaLnBrk="0" fontAlgn="base" hangingPunct="0">
                <a:lnSpc>
                  <a:spcPct val="115000"/>
                </a:lnSpc>
                <a:spcAft>
                  <a:spcPts val="800"/>
                </a:spcAft>
              </a:pPr>
              <a:r>
                <a:rPr lang="en-US" sz="1200" kern="1200">
                  <a:solidFill>
                    <a:srgbClr val="000000"/>
                  </a:solidFill>
                  <a:effectLst/>
                  <a:latin typeface="Aptos"/>
                  <a:ea typeface="SimSun" panose="02010600030101010101" pitchFamily="2" charset="-122"/>
                  <a:cs typeface="Times New Roman" panose="02020603050405020304" pitchFamily="18" charset="0"/>
                </a:rPr>
                <a:t>Leads</a:t>
              </a:r>
              <a:endParaRPr lang="en-US" sz="1200" kern="100">
                <a:effectLst/>
                <a:latin typeface="Aptos"/>
                <a:ea typeface="Aptos"/>
                <a:cs typeface="Times New Roman" panose="02020603050405020304" pitchFamily="18" charset="0"/>
              </a:endParaRPr>
            </a:p>
          </p:txBody>
        </p:sp>
        <p:sp>
          <p:nvSpPr>
            <p:cNvPr id="9" name="ZoneTexte 25">
              <a:extLst>
                <a:ext uri="{FF2B5EF4-FFF2-40B4-BE49-F238E27FC236}">
                  <a16:creationId xmlns:a16="http://schemas.microsoft.com/office/drawing/2014/main" id="{64AA84F3-C7B7-C3E8-AAF2-80A76B400C65}"/>
                </a:ext>
              </a:extLst>
            </p:cNvPr>
            <p:cNvSpPr txBox="1">
              <a:spLocks noChangeArrowheads="1"/>
            </p:cNvSpPr>
            <p:nvPr/>
          </p:nvSpPr>
          <p:spPr bwMode="auto">
            <a:xfrm>
              <a:off x="0" y="2539737"/>
              <a:ext cx="1251607" cy="5050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algn="ctr" eaLnBrk="0" fontAlgn="base" hangingPunct="0">
                <a:lnSpc>
                  <a:spcPct val="115000"/>
                </a:lnSpc>
                <a:spcAft>
                  <a:spcPts val="800"/>
                </a:spcAft>
              </a:pPr>
              <a:r>
                <a:rPr lang="en-US" sz="1200" kern="1200">
                  <a:solidFill>
                    <a:srgbClr val="000000"/>
                  </a:solidFill>
                  <a:effectLst/>
                  <a:latin typeface="Aptos"/>
                  <a:ea typeface="SimSun" panose="02010600030101010101" pitchFamily="2" charset="-122"/>
                  <a:cs typeface="Times New Roman" panose="02020603050405020304" pitchFamily="18" charset="0"/>
                </a:rPr>
                <a:t>Cryogenic chimney</a:t>
              </a:r>
              <a:endParaRPr lang="en-US" sz="1200" kern="100">
                <a:effectLst/>
                <a:latin typeface="Aptos"/>
                <a:ea typeface="Aptos"/>
                <a:cs typeface="Times New Roman" panose="02020603050405020304" pitchFamily="18" charset="0"/>
              </a:endParaRPr>
            </a:p>
          </p:txBody>
        </p:sp>
        <p:cxnSp>
          <p:nvCxnSpPr>
            <p:cNvPr id="10" name="Connecteur droit avec flèche 2">
              <a:extLst>
                <a:ext uri="{FF2B5EF4-FFF2-40B4-BE49-F238E27FC236}">
                  <a16:creationId xmlns:a16="http://schemas.microsoft.com/office/drawing/2014/main" id="{0B135B90-18FE-2333-A932-F7F0330DA52F}"/>
                </a:ext>
              </a:extLst>
            </p:cNvPr>
            <p:cNvCxnSpPr/>
            <p:nvPr/>
          </p:nvCxnSpPr>
          <p:spPr>
            <a:xfrm flipH="1">
              <a:off x="3912488" y="3142510"/>
              <a:ext cx="325437" cy="159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5">
              <a:extLst>
                <a:ext uri="{FF2B5EF4-FFF2-40B4-BE49-F238E27FC236}">
                  <a16:creationId xmlns:a16="http://schemas.microsoft.com/office/drawing/2014/main" id="{50B86E17-5DD3-320B-D641-D937623E1EA1}"/>
                </a:ext>
              </a:extLst>
            </p:cNvPr>
            <p:cNvSpPr txBox="1">
              <a:spLocks noChangeArrowheads="1"/>
            </p:cNvSpPr>
            <p:nvPr/>
          </p:nvSpPr>
          <p:spPr bwMode="auto">
            <a:xfrm>
              <a:off x="4237886" y="2918672"/>
              <a:ext cx="936097" cy="6055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algn="ctr" eaLnBrk="0" fontAlgn="base" hangingPunct="0">
                <a:lnSpc>
                  <a:spcPct val="115000"/>
                </a:lnSpc>
                <a:spcAft>
                  <a:spcPts val="800"/>
                </a:spcAft>
                <a:buNone/>
              </a:pPr>
              <a:r>
                <a:rPr lang="en-US" sz="1200" kern="1200">
                  <a:solidFill>
                    <a:srgbClr val="000000"/>
                  </a:solidFill>
                  <a:effectLst/>
                  <a:latin typeface="Aptos"/>
                  <a:ea typeface="SimSun" panose="02010600030101010101" pitchFamily="2" charset="-122"/>
                  <a:cs typeface="Times New Roman" panose="02020603050405020304" pitchFamily="18" charset="0"/>
                </a:rPr>
                <a:t>Cold mass</a:t>
              </a:r>
              <a:endParaRPr lang="en-US" sz="1200" kern="100">
                <a:effectLst/>
                <a:latin typeface="Aptos"/>
                <a:ea typeface="Aptos"/>
                <a:cs typeface="Times New Roman" panose="02020603050405020304" pitchFamily="18" charset="0"/>
              </a:endParaRPr>
            </a:p>
            <a:p>
              <a:pPr marL="0" marR="0" algn="ctr" eaLnBrk="0" fontAlgn="base" hangingPunct="0">
                <a:lnSpc>
                  <a:spcPct val="115000"/>
                </a:lnSpc>
                <a:spcAft>
                  <a:spcPts val="800"/>
                </a:spcAft>
              </a:pPr>
              <a:r>
                <a:rPr lang="en-US" sz="1200" kern="1200">
                  <a:solidFill>
                    <a:srgbClr val="000000"/>
                  </a:solidFill>
                  <a:effectLst/>
                  <a:latin typeface="Aptos"/>
                  <a:ea typeface="SimSun" panose="02010600030101010101" pitchFamily="2" charset="-122"/>
                  <a:cs typeface="Times New Roman" panose="02020603050405020304" pitchFamily="18" charset="0"/>
                </a:rPr>
                <a:t>20 tonnes</a:t>
              </a:r>
              <a:endParaRPr lang="en-US" sz="1200" kern="100">
                <a:effectLst/>
                <a:latin typeface="Aptos"/>
                <a:ea typeface="Aptos"/>
                <a:cs typeface="Times New Roman" panose="02020603050405020304" pitchFamily="18" charset="0"/>
              </a:endParaRPr>
            </a:p>
          </p:txBody>
        </p:sp>
        <p:cxnSp>
          <p:nvCxnSpPr>
            <p:cNvPr id="12" name="Connecteur droit avec flèche 5">
              <a:extLst>
                <a:ext uri="{FF2B5EF4-FFF2-40B4-BE49-F238E27FC236}">
                  <a16:creationId xmlns:a16="http://schemas.microsoft.com/office/drawing/2014/main" id="{32496CA5-9BB9-64DF-EA80-58C770BDA418}"/>
                </a:ext>
              </a:extLst>
            </p:cNvPr>
            <p:cNvCxnSpPr/>
            <p:nvPr/>
          </p:nvCxnSpPr>
          <p:spPr>
            <a:xfrm>
              <a:off x="1046343" y="1607239"/>
              <a:ext cx="326014" cy="521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45">
              <a:extLst>
                <a:ext uri="{FF2B5EF4-FFF2-40B4-BE49-F238E27FC236}">
                  <a16:creationId xmlns:a16="http://schemas.microsoft.com/office/drawing/2014/main" id="{1C17D2F8-2ADC-F880-F745-651AA517468B}"/>
                </a:ext>
              </a:extLst>
            </p:cNvPr>
            <p:cNvSpPr txBox="1">
              <a:spLocks noChangeArrowheads="1"/>
            </p:cNvSpPr>
            <p:nvPr/>
          </p:nvSpPr>
          <p:spPr bwMode="auto">
            <a:xfrm>
              <a:off x="880124" y="3872702"/>
              <a:ext cx="742950" cy="556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algn="ctr" eaLnBrk="0" fontAlgn="base" hangingPunct="0">
                <a:lnSpc>
                  <a:spcPct val="115000"/>
                </a:lnSpc>
                <a:spcAft>
                  <a:spcPts val="800"/>
                </a:spcAft>
                <a:buNone/>
              </a:pPr>
              <a:r>
                <a:rPr lang="en-US" sz="1200" kern="1200">
                  <a:solidFill>
                    <a:srgbClr val="000000"/>
                  </a:solidFill>
                  <a:effectLst/>
                  <a:latin typeface="Aptos"/>
                  <a:ea typeface="SimSun" panose="02010600030101010101" pitchFamily="2" charset="-122"/>
                  <a:cs typeface="Times New Roman" panose="02020603050405020304" pitchFamily="18" charset="0"/>
                </a:rPr>
                <a:t>Thermal</a:t>
              </a:r>
              <a:endParaRPr lang="en-US" sz="1200" kern="100">
                <a:effectLst/>
                <a:latin typeface="Aptos"/>
                <a:ea typeface="Aptos"/>
                <a:cs typeface="Times New Roman" panose="02020603050405020304" pitchFamily="18" charset="0"/>
              </a:endParaRPr>
            </a:p>
            <a:p>
              <a:pPr marL="0" marR="0" algn="ctr" eaLnBrk="0" fontAlgn="base" hangingPunct="0">
                <a:lnSpc>
                  <a:spcPct val="115000"/>
                </a:lnSpc>
                <a:spcAft>
                  <a:spcPts val="800"/>
                </a:spcAft>
              </a:pPr>
              <a:r>
                <a:rPr lang="en-US" sz="1200" kern="1200">
                  <a:solidFill>
                    <a:srgbClr val="000000"/>
                  </a:solidFill>
                  <a:effectLst/>
                  <a:latin typeface="Aptos"/>
                  <a:ea typeface="SimSun" panose="02010600030101010101" pitchFamily="2" charset="-122"/>
                  <a:cs typeface="Times New Roman" panose="02020603050405020304" pitchFamily="18" charset="0"/>
                </a:rPr>
                <a:t>Shield</a:t>
              </a:r>
              <a:endParaRPr lang="en-US" sz="1200" kern="100">
                <a:effectLst/>
                <a:latin typeface="Aptos"/>
                <a:ea typeface="Aptos"/>
                <a:cs typeface="Times New Roman" panose="02020603050405020304" pitchFamily="18" charset="0"/>
              </a:endParaRPr>
            </a:p>
          </p:txBody>
        </p:sp>
        <p:sp>
          <p:nvSpPr>
            <p:cNvPr id="14" name="ZoneTexte 22">
              <a:extLst>
                <a:ext uri="{FF2B5EF4-FFF2-40B4-BE49-F238E27FC236}">
                  <a16:creationId xmlns:a16="http://schemas.microsoft.com/office/drawing/2014/main" id="{7DE0A950-3470-F7C1-6E76-9FE59A17107D}"/>
                </a:ext>
              </a:extLst>
            </p:cNvPr>
            <p:cNvSpPr txBox="1"/>
            <p:nvPr/>
          </p:nvSpPr>
          <p:spPr>
            <a:xfrm>
              <a:off x="3958001" y="679346"/>
              <a:ext cx="1216025" cy="1042670"/>
            </a:xfrm>
            <a:prstGeom prst="rect">
              <a:avLst/>
            </a:prstGeom>
            <a:noFill/>
            <a:ln>
              <a:solidFill>
                <a:schemeClr val="tx1"/>
              </a:solidFill>
            </a:ln>
          </p:spPr>
          <p:txBody>
            <a:bodyPr wrap="square" rtlCol="0">
              <a:spAutoFit/>
            </a:bodyPr>
            <a:lstStyle/>
            <a:p>
              <a:pPr marL="0" marR="0" algn="ctr">
                <a:lnSpc>
                  <a:spcPct val="115000"/>
                </a:lnSpc>
                <a:spcAft>
                  <a:spcPts val="800"/>
                </a:spcAft>
                <a:buNone/>
              </a:pPr>
              <a:r>
                <a:rPr lang="en-US" sz="1200" kern="1200">
                  <a:solidFill>
                    <a:srgbClr val="000000"/>
                  </a:solidFill>
                  <a:effectLst/>
                  <a:latin typeface="Aptos"/>
                  <a:ea typeface="SimSun" panose="02010600030101010101" pitchFamily="2" charset="-122"/>
                  <a:cs typeface="Times New Roman" panose="02020603050405020304" pitchFamily="18" charset="0"/>
                </a:rPr>
                <a:t>Phase</a:t>
              </a:r>
              <a:endParaRPr lang="en-US" sz="1200" kern="100">
                <a:effectLst/>
                <a:latin typeface="Aptos"/>
                <a:ea typeface="Aptos"/>
                <a:cs typeface="Times New Roman" panose="02020603050405020304" pitchFamily="18" charset="0"/>
              </a:endParaRPr>
            </a:p>
            <a:p>
              <a:pPr marL="0" marR="0" algn="ctr">
                <a:lnSpc>
                  <a:spcPct val="115000"/>
                </a:lnSpc>
                <a:spcAft>
                  <a:spcPts val="800"/>
                </a:spcAft>
                <a:buNone/>
              </a:pPr>
              <a:r>
                <a:rPr lang="en-US" sz="1200" kern="1200">
                  <a:solidFill>
                    <a:srgbClr val="000000"/>
                  </a:solidFill>
                  <a:effectLst/>
                  <a:latin typeface="Aptos"/>
                  <a:ea typeface="SimSun" panose="02010600030101010101" pitchFamily="2" charset="-122"/>
                  <a:cs typeface="Times New Roman" panose="02020603050405020304" pitchFamily="18" charset="0"/>
                </a:rPr>
                <a:t>SeparatorTank</a:t>
              </a:r>
              <a:endParaRPr lang="en-US" sz="1200" kern="100">
                <a:effectLst/>
                <a:latin typeface="Aptos"/>
                <a:ea typeface="Aptos"/>
                <a:cs typeface="Times New Roman" panose="02020603050405020304" pitchFamily="18" charset="0"/>
              </a:endParaRPr>
            </a:p>
            <a:p>
              <a:pPr marL="0" marR="0" algn="ctr">
                <a:lnSpc>
                  <a:spcPct val="115000"/>
                </a:lnSpc>
                <a:spcAft>
                  <a:spcPts val="800"/>
                </a:spcAft>
              </a:pPr>
              <a:r>
                <a:rPr lang="en-US" sz="1200" kern="1200">
                  <a:solidFill>
                    <a:srgbClr val="000000"/>
                  </a:solidFill>
                  <a:effectLst/>
                  <a:latin typeface="Aptos"/>
                  <a:ea typeface="SimSun" panose="02010600030101010101" pitchFamily="2" charset="-122"/>
                  <a:cs typeface="Times New Roman" panose="02020603050405020304" pitchFamily="18" charset="0"/>
                </a:rPr>
                <a:t>110 L</a:t>
              </a:r>
              <a:endParaRPr lang="en-US" sz="1200" kern="100">
                <a:effectLst/>
                <a:latin typeface="Aptos"/>
                <a:ea typeface="Aptos"/>
                <a:cs typeface="Times New Roman" panose="02020603050405020304" pitchFamily="18" charset="0"/>
              </a:endParaRPr>
            </a:p>
          </p:txBody>
        </p:sp>
        <p:cxnSp>
          <p:nvCxnSpPr>
            <p:cNvPr id="15" name="Connecteur droit avec flèche 2">
              <a:extLst>
                <a:ext uri="{FF2B5EF4-FFF2-40B4-BE49-F238E27FC236}">
                  <a16:creationId xmlns:a16="http://schemas.microsoft.com/office/drawing/2014/main" id="{F2345D1A-2A29-D66A-B4AB-705E77EB82D1}"/>
                </a:ext>
              </a:extLst>
            </p:cNvPr>
            <p:cNvCxnSpPr/>
            <p:nvPr/>
          </p:nvCxnSpPr>
          <p:spPr>
            <a:xfrm flipH="1">
              <a:off x="2581988" y="1582951"/>
              <a:ext cx="1276350" cy="504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5">
              <a:extLst>
                <a:ext uri="{FF2B5EF4-FFF2-40B4-BE49-F238E27FC236}">
                  <a16:creationId xmlns:a16="http://schemas.microsoft.com/office/drawing/2014/main" id="{4B31CE64-6C5A-C620-5F01-15C6B7963D48}"/>
                </a:ext>
              </a:extLst>
            </p:cNvPr>
            <p:cNvCxnSpPr/>
            <p:nvPr/>
          </p:nvCxnSpPr>
          <p:spPr>
            <a:xfrm>
              <a:off x="1643962" y="4049695"/>
              <a:ext cx="316224" cy="296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ZoneTexte 1">
            <a:extLst>
              <a:ext uri="{FF2B5EF4-FFF2-40B4-BE49-F238E27FC236}">
                <a16:creationId xmlns:a16="http://schemas.microsoft.com/office/drawing/2014/main" id="{8634391A-601D-17E9-D27B-0CE0AF482D5F}"/>
              </a:ext>
            </a:extLst>
          </p:cNvPr>
          <p:cNvSpPr txBox="1"/>
          <p:nvPr/>
        </p:nvSpPr>
        <p:spPr>
          <a:xfrm>
            <a:off x="7468506" y="1290509"/>
            <a:ext cx="2988729" cy="4422942"/>
          </a:xfrm>
          <a:prstGeom prst="rect">
            <a:avLst/>
          </a:prstGeom>
          <a:noFill/>
          <a:ln w="25400">
            <a:solidFill>
              <a:srgbClr val="0000FF"/>
            </a:solidFill>
          </a:ln>
        </p:spPr>
        <p:txBody>
          <a:bodyPr wrap="square" rtlCol="0">
            <a:spAutoFit/>
          </a:bodyPr>
          <a:lstStyle/>
          <a:p>
            <a:pPr marL="285750" marR="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MARCO magnet is a conduction-cooled magnet.</a:t>
            </a:r>
          </a:p>
          <a:p>
            <a:pPr marL="285750" marR="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internal cryogenic system  involves a cold mass, thermosiphon system, a phase separator, and one cryogenic chimney.</a:t>
            </a:r>
          </a:p>
          <a:p>
            <a:pPr marL="285750" marR="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MARCO magnet is cooled using cold and warm helium during operation. </a:t>
            </a:r>
          </a:p>
        </p:txBody>
      </p:sp>
    </p:spTree>
    <p:extLst>
      <p:ext uri="{BB962C8B-B14F-4D97-AF65-F5344CB8AC3E}">
        <p14:creationId xmlns:p14="http://schemas.microsoft.com/office/powerpoint/2010/main" val="274526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41E-6AD4-A853-092A-FD47437ADCB2}"/>
              </a:ext>
            </a:extLst>
          </p:cNvPr>
          <p:cNvSpPr>
            <a:spLocks noGrp="1"/>
          </p:cNvSpPr>
          <p:nvPr>
            <p:ph type="title"/>
          </p:nvPr>
        </p:nvSpPr>
        <p:spPr/>
        <p:txBody>
          <a:bodyPr/>
          <a:lstStyle/>
          <a:p>
            <a:r>
              <a:rPr lang="en-US" dirty="0"/>
              <a:t>Magnet Cryogenics-Contd.</a:t>
            </a:r>
          </a:p>
        </p:txBody>
      </p:sp>
      <p:sp>
        <p:nvSpPr>
          <p:cNvPr id="3" name="Slide Number Placeholder 2">
            <a:extLst>
              <a:ext uri="{FF2B5EF4-FFF2-40B4-BE49-F238E27FC236}">
                <a16:creationId xmlns:a16="http://schemas.microsoft.com/office/drawing/2014/main" id="{DBCBBD01-C971-8B96-E91D-A6C910C7DA53}"/>
              </a:ext>
            </a:extLst>
          </p:cNvPr>
          <p:cNvSpPr>
            <a:spLocks noGrp="1"/>
          </p:cNvSpPr>
          <p:nvPr>
            <p:ph type="sldNum" sz="quarter" idx="4"/>
          </p:nvPr>
        </p:nvSpPr>
        <p:spPr/>
        <p:txBody>
          <a:bodyPr/>
          <a:lstStyle/>
          <a:p>
            <a:pPr algn="ctr"/>
            <a:fld id="{933A556B-7C63-244D-9B7C-B0EA8042B330}" type="slidenum">
              <a:rPr lang="en-US" smtClean="0"/>
              <a:pPr algn="ctr"/>
              <a:t>18</a:t>
            </a:fld>
            <a:endParaRPr lang="en-US" dirty="0"/>
          </a:p>
        </p:txBody>
      </p:sp>
      <p:sp>
        <p:nvSpPr>
          <p:cNvPr id="4" name="Text Placeholder 3">
            <a:extLst>
              <a:ext uri="{FF2B5EF4-FFF2-40B4-BE49-F238E27FC236}">
                <a16:creationId xmlns:a16="http://schemas.microsoft.com/office/drawing/2014/main" id="{D1FA6D3B-3D97-7618-012B-12FA21D09D99}"/>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D3C232FE-0F5F-802C-9226-4901E0F33824}"/>
              </a:ext>
            </a:extLst>
          </p:cNvPr>
          <p:cNvSpPr>
            <a:spLocks noGrp="1"/>
          </p:cNvSpPr>
          <p:nvPr>
            <p:ph type="body" sz="quarter" idx="11"/>
          </p:nvPr>
        </p:nvSpPr>
        <p:spPr/>
        <p:txBody>
          <a:bodyPr/>
          <a:lstStyle/>
          <a:p>
            <a:endParaRPr lang="en-US"/>
          </a:p>
        </p:txBody>
      </p:sp>
      <p:sp>
        <p:nvSpPr>
          <p:cNvPr id="6" name="ZoneTexte 1">
            <a:extLst>
              <a:ext uri="{FF2B5EF4-FFF2-40B4-BE49-F238E27FC236}">
                <a16:creationId xmlns:a16="http://schemas.microsoft.com/office/drawing/2014/main" id="{69DF9AFB-523F-A225-E5C9-9FD6696E11B6}"/>
              </a:ext>
            </a:extLst>
          </p:cNvPr>
          <p:cNvSpPr txBox="1"/>
          <p:nvPr/>
        </p:nvSpPr>
        <p:spPr>
          <a:xfrm>
            <a:off x="592427" y="979492"/>
            <a:ext cx="3060879" cy="3279809"/>
          </a:xfrm>
          <a:prstGeom prst="rect">
            <a:avLst/>
          </a:prstGeom>
          <a:noFill/>
          <a:ln w="25400">
            <a:solidFill>
              <a:srgbClr val="0000FF"/>
            </a:solidFill>
          </a:ln>
        </p:spPr>
        <p:txBody>
          <a:bodyPr wrap="square" rtlCol="0">
            <a:spAutoFit/>
          </a:bodyPr>
          <a:lstStyle/>
          <a:p>
            <a:pPr marR="0" lvl="0">
              <a:lnSpc>
                <a:spcPct val="115000"/>
              </a:lnSpc>
              <a:spcBef>
                <a:spcPts val="1800"/>
              </a:spcBef>
              <a:spcAft>
                <a:spcPts val="400"/>
              </a:spcAft>
            </a:pPr>
            <a:r>
              <a:rPr lang="en-US" sz="1800" b="1" kern="100" dirty="0">
                <a:solidFill>
                  <a:srgbClr val="2E74B5"/>
                </a:solidFill>
                <a:effectLst/>
                <a:latin typeface="Aptos Display" panose="020B0004020202020204" pitchFamily="34" charset="0"/>
                <a:ea typeface="Times New Roman" panose="02020603050405020304" pitchFamily="18" charset="0"/>
                <a:cs typeface="Times New Roman" panose="02020603050405020304" pitchFamily="18" charset="0"/>
              </a:rPr>
              <a:t>Magnet Thermal Parameters</a:t>
            </a:r>
          </a:p>
          <a:p>
            <a:pPr marL="342900" marR="0" lvl="0" indent="-342900">
              <a:lnSpc>
                <a:spcPct val="115000"/>
              </a:lnSpc>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magnet cooldown time is approximately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7 days </a:t>
            </a:r>
          </a:p>
          <a:p>
            <a:pPr marL="342900" marR="0" lvl="0" indent="-342900">
              <a:lnSpc>
                <a:spcPct val="115000"/>
              </a:lnSpc>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maximum temperature of the magnet during long term shut-down is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100 K</a:t>
            </a:r>
          </a:p>
          <a:p>
            <a:pPr marL="342900" marR="0" lvl="0" indent="-342900">
              <a:lnSpc>
                <a:spcPct val="115000"/>
              </a:lnSpc>
              <a:spcAft>
                <a:spcPts val="800"/>
              </a:spcAft>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During transfer of magnet between halls, the coil temperature drifts from 4.5 K to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80 K</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in approximately 1.5-2 days. </a:t>
            </a:r>
          </a:p>
        </p:txBody>
      </p:sp>
      <p:sp>
        <p:nvSpPr>
          <p:cNvPr id="8" name="ZoneTexte 1">
            <a:extLst>
              <a:ext uri="{FF2B5EF4-FFF2-40B4-BE49-F238E27FC236}">
                <a16:creationId xmlns:a16="http://schemas.microsoft.com/office/drawing/2014/main" id="{D0C92B4D-DE76-CE99-EFD7-58EF8F701411}"/>
              </a:ext>
            </a:extLst>
          </p:cNvPr>
          <p:cNvSpPr txBox="1"/>
          <p:nvPr/>
        </p:nvSpPr>
        <p:spPr>
          <a:xfrm>
            <a:off x="3812144" y="979492"/>
            <a:ext cx="3807855" cy="3099246"/>
          </a:xfrm>
          <a:prstGeom prst="rect">
            <a:avLst/>
          </a:prstGeom>
          <a:noFill/>
          <a:ln w="25400">
            <a:solidFill>
              <a:srgbClr val="0000FF"/>
            </a:solidFill>
          </a:ln>
        </p:spPr>
        <p:txBody>
          <a:bodyPr wrap="square" rtlCol="0">
            <a:spAutoFit/>
          </a:bodyPr>
          <a:lstStyle/>
          <a:p>
            <a:pPr marR="0" lvl="0">
              <a:lnSpc>
                <a:spcPct val="115000"/>
              </a:lnSpc>
              <a:spcBef>
                <a:spcPts val="1800"/>
              </a:spcBef>
              <a:spcAft>
                <a:spcPts val="400"/>
              </a:spcAft>
            </a:pPr>
            <a:r>
              <a:rPr lang="en-US" sz="1800" b="1" kern="100" dirty="0">
                <a:solidFill>
                  <a:srgbClr val="2E74B5"/>
                </a:solidFill>
                <a:effectLst/>
                <a:latin typeface="Aptos Display" panose="020B0004020202020204" pitchFamily="34" charset="0"/>
                <a:ea typeface="Times New Roman" panose="02020603050405020304" pitchFamily="18" charset="0"/>
                <a:cs typeface="Times New Roman" panose="02020603050405020304" pitchFamily="18" charset="0"/>
              </a:rPr>
              <a:t>Magnet transfer during Halls</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different scenarios in which the magnet will be moved :</a:t>
            </a:r>
          </a:p>
          <a:p>
            <a:pPr marL="342900" indent="-342900">
              <a:lnSpc>
                <a:spcPct val="115000"/>
              </a:lnSpc>
              <a:buFont typeface="+mj-lt"/>
              <a:buAutoNum type="arabicPeriod"/>
            </a:pPr>
            <a:r>
              <a:rPr lang="en-US" sz="1600" kern="100" dirty="0">
                <a:latin typeface="Aptos" panose="020B0004020202020204" pitchFamily="34" charset="0"/>
                <a:cs typeface="Times New Roman" panose="02020603050405020304" pitchFamily="18" charset="0"/>
              </a:rPr>
              <a:t>From assembly hall to experimental hall (during installation)</a:t>
            </a:r>
          </a:p>
          <a:p>
            <a:pPr marL="342900" indent="-342900">
              <a:lnSpc>
                <a:spcPct val="115000"/>
              </a:lnSpc>
              <a:buFont typeface="+mj-lt"/>
              <a:buAutoNum type="arabicPeriod"/>
            </a:pPr>
            <a:r>
              <a:rPr lang="en-US" sz="1600" kern="100" dirty="0">
                <a:latin typeface="Aptos" panose="020B0004020202020204" pitchFamily="34" charset="0"/>
                <a:cs typeface="Times New Roman" panose="02020603050405020304" pitchFamily="18" charset="0"/>
              </a:rPr>
              <a:t>From experimental hall to assembly hall -during shut down or maintenance</a:t>
            </a:r>
          </a:p>
          <a:p>
            <a:pPr marL="342900" indent="-342900">
              <a:lnSpc>
                <a:spcPct val="115000"/>
              </a:lnSpc>
              <a:spcAft>
                <a:spcPts val="800"/>
              </a:spcAft>
              <a:buFont typeface="+mj-lt"/>
              <a:buAutoNum type="arabicPeriod"/>
            </a:pPr>
            <a:r>
              <a:rPr lang="en-US" sz="1600" kern="100" dirty="0">
                <a:latin typeface="Aptos" panose="020B0004020202020204" pitchFamily="34" charset="0"/>
                <a:cs typeface="Times New Roman" panose="02020603050405020304" pitchFamily="18" charset="0"/>
              </a:rPr>
              <a:t>From assembly hall to experimental hall -after shutdown or maintenance</a:t>
            </a:r>
          </a:p>
        </p:txBody>
      </p:sp>
      <p:sp>
        <p:nvSpPr>
          <p:cNvPr id="9" name="ZoneTexte 1">
            <a:extLst>
              <a:ext uri="{FF2B5EF4-FFF2-40B4-BE49-F238E27FC236}">
                <a16:creationId xmlns:a16="http://schemas.microsoft.com/office/drawing/2014/main" id="{CD10FC47-21D6-6D6C-FE95-B6FD480DFE7C}"/>
              </a:ext>
            </a:extLst>
          </p:cNvPr>
          <p:cNvSpPr txBox="1"/>
          <p:nvPr/>
        </p:nvSpPr>
        <p:spPr>
          <a:xfrm>
            <a:off x="2717490" y="4631196"/>
            <a:ext cx="5997161" cy="1136721"/>
          </a:xfrm>
          <a:prstGeom prst="rect">
            <a:avLst/>
          </a:prstGeom>
          <a:noFill/>
          <a:ln w="25400">
            <a:solidFill>
              <a:srgbClr val="0000FF"/>
            </a:solidFill>
          </a:ln>
        </p:spPr>
        <p:txBody>
          <a:bodyPr wrap="square" rtlCol="0">
            <a:spAutoFit/>
          </a:bodyPr>
          <a:lstStyle/>
          <a:p>
            <a:pPr marL="0" marR="0">
              <a:lnSpc>
                <a:spcPct val="115000"/>
              </a:lnSpc>
              <a:spcAft>
                <a:spcPts val="800"/>
              </a:spcAft>
            </a:pPr>
            <a:r>
              <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Either Two distribution boxes or one distribution box with a penetration through the wall</a:t>
            </a:r>
            <a:r>
              <a:rPr lang="en-US" sz="2000" kern="100" dirty="0">
                <a:solidFill>
                  <a:srgbClr val="00B050"/>
                </a:solidFill>
                <a:latin typeface="Aptos" panose="020B0004020202020204" pitchFamily="34" charset="0"/>
                <a:ea typeface="Aptos" panose="020B0004020202020204" pitchFamily="34" charset="0"/>
                <a:cs typeface="Times New Roman" panose="02020603050405020304" pitchFamily="18" charset="0"/>
              </a:rPr>
              <a:t> is</a:t>
            </a:r>
            <a:r>
              <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required to meet the cryogenic requirements of the magnet.</a:t>
            </a:r>
          </a:p>
        </p:txBody>
      </p:sp>
      <p:sp>
        <p:nvSpPr>
          <p:cNvPr id="10" name="ZoneTexte 1">
            <a:extLst>
              <a:ext uri="{FF2B5EF4-FFF2-40B4-BE49-F238E27FC236}">
                <a16:creationId xmlns:a16="http://schemas.microsoft.com/office/drawing/2014/main" id="{BB5BA5A1-4ECF-D842-B410-E68862E10E84}"/>
              </a:ext>
            </a:extLst>
          </p:cNvPr>
          <p:cNvSpPr txBox="1"/>
          <p:nvPr/>
        </p:nvSpPr>
        <p:spPr>
          <a:xfrm>
            <a:off x="7714445" y="979492"/>
            <a:ext cx="4026794" cy="3237233"/>
          </a:xfrm>
          <a:prstGeom prst="rect">
            <a:avLst/>
          </a:prstGeom>
          <a:noFill/>
          <a:ln w="25400">
            <a:solidFill>
              <a:srgbClr val="0000FF"/>
            </a:solidFill>
          </a:ln>
        </p:spPr>
        <p:txBody>
          <a:bodyPr wrap="square" rtlCol="0">
            <a:spAutoFit/>
          </a:bodyPr>
          <a:lstStyle/>
          <a:p>
            <a:pPr marR="0" lvl="0">
              <a:lnSpc>
                <a:spcPct val="115000"/>
              </a:lnSpc>
              <a:spcBef>
                <a:spcPts val="1800"/>
              </a:spcBef>
              <a:spcAft>
                <a:spcPts val="400"/>
              </a:spcAft>
            </a:pPr>
            <a:r>
              <a:rPr lang="en-US" sz="1800" b="1" kern="100" dirty="0">
                <a:solidFill>
                  <a:srgbClr val="2E74B5"/>
                </a:solidFill>
                <a:effectLst/>
                <a:latin typeface="Aptos Display" panose="020B0004020202020204" pitchFamily="34" charset="0"/>
                <a:ea typeface="Times New Roman" panose="02020603050405020304" pitchFamily="18" charset="0"/>
                <a:cs typeface="Times New Roman" panose="02020603050405020304" pitchFamily="18" charset="0"/>
              </a:rPr>
              <a:t>Helium Requirement during Magnet transfer </a:t>
            </a:r>
          </a:p>
          <a:p>
            <a:pPr marL="342900" indent="-342900">
              <a:lnSpc>
                <a:spcPct val="115000"/>
              </a:lnSpc>
              <a:spcAft>
                <a:spcPts val="800"/>
              </a:spcAft>
              <a:buFont typeface="Arial" panose="020B0604020202020204" pitchFamily="34" charset="0"/>
              <a:buChar char="•"/>
            </a:pPr>
            <a:r>
              <a:rPr lang="en-US" sz="1600" kern="100" dirty="0">
                <a:latin typeface="Aptos" panose="020B0004020202020204" pitchFamily="34" charset="0"/>
                <a:cs typeface="Times New Roman" panose="02020603050405020304" pitchFamily="18" charset="0"/>
              </a:rPr>
              <a:t>There is no active cryogenic cooling during transfers. </a:t>
            </a:r>
          </a:p>
          <a:p>
            <a:pPr marL="342900" indent="-342900">
              <a:lnSpc>
                <a:spcPct val="115000"/>
              </a:lnSpc>
              <a:spcAft>
                <a:spcPts val="800"/>
              </a:spcAft>
              <a:buFont typeface="Arial" panose="020B0604020202020204" pitchFamily="34" charset="0"/>
              <a:buChar char="•"/>
            </a:pPr>
            <a:r>
              <a:rPr lang="en-US" sz="1600" kern="100" dirty="0">
                <a:latin typeface="Aptos" panose="020B0004020202020204" pitchFamily="34" charset="0"/>
                <a:cs typeface="Times New Roman" panose="02020603050405020304" pitchFamily="18" charset="0"/>
              </a:rPr>
              <a:t>During magnet transfer the temperature of the magnet to increases to ~80 K.</a:t>
            </a:r>
          </a:p>
          <a:p>
            <a:pPr marL="342900" indent="-342900">
              <a:lnSpc>
                <a:spcPct val="115000"/>
              </a:lnSpc>
              <a:spcAft>
                <a:spcPts val="800"/>
              </a:spcAft>
              <a:buFont typeface="Arial" panose="020B0604020202020204" pitchFamily="34" charset="0"/>
              <a:buChar char="•"/>
            </a:pPr>
            <a:r>
              <a:rPr lang="en-US" sz="1600" kern="100" dirty="0">
                <a:latin typeface="Aptos" panose="020B0004020202020204" pitchFamily="34" charset="0"/>
                <a:cs typeface="Times New Roman" panose="02020603050405020304" pitchFamily="18" charset="0"/>
              </a:rPr>
              <a:t> On the completion of the transfer, the cryogenic connections are to be made to limit the temperature of the magnet to 100 K</a:t>
            </a:r>
          </a:p>
        </p:txBody>
      </p:sp>
    </p:spTree>
    <p:extLst>
      <p:ext uri="{BB962C8B-B14F-4D97-AF65-F5344CB8AC3E}">
        <p14:creationId xmlns:p14="http://schemas.microsoft.com/office/powerpoint/2010/main" val="44555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6979-2E21-5D19-A24C-62F1F9692DAA}"/>
              </a:ext>
            </a:extLst>
          </p:cNvPr>
          <p:cNvSpPr>
            <a:spLocks noGrp="1"/>
          </p:cNvSpPr>
          <p:nvPr>
            <p:ph type="title"/>
          </p:nvPr>
        </p:nvSpPr>
        <p:spPr/>
        <p:txBody>
          <a:bodyPr/>
          <a:lstStyle/>
          <a:p>
            <a:r>
              <a:rPr lang="en-US" dirty="0"/>
              <a:t>Magnet Installation</a:t>
            </a:r>
          </a:p>
        </p:txBody>
      </p:sp>
      <p:sp>
        <p:nvSpPr>
          <p:cNvPr id="3" name="Slide Number Placeholder 2">
            <a:extLst>
              <a:ext uri="{FF2B5EF4-FFF2-40B4-BE49-F238E27FC236}">
                <a16:creationId xmlns:a16="http://schemas.microsoft.com/office/drawing/2014/main" id="{3C3600A2-8973-704D-05C1-F0067C3307DB}"/>
              </a:ext>
            </a:extLst>
          </p:cNvPr>
          <p:cNvSpPr>
            <a:spLocks noGrp="1"/>
          </p:cNvSpPr>
          <p:nvPr>
            <p:ph type="sldNum" sz="quarter" idx="4"/>
          </p:nvPr>
        </p:nvSpPr>
        <p:spPr/>
        <p:txBody>
          <a:bodyPr/>
          <a:lstStyle/>
          <a:p>
            <a:pPr algn="ctr"/>
            <a:fld id="{933A556B-7C63-244D-9B7C-B0EA8042B330}" type="slidenum">
              <a:rPr lang="en-US" smtClean="0"/>
              <a:pPr algn="ctr"/>
              <a:t>19</a:t>
            </a:fld>
            <a:endParaRPr lang="en-US" dirty="0"/>
          </a:p>
        </p:txBody>
      </p:sp>
      <p:sp>
        <p:nvSpPr>
          <p:cNvPr id="4" name="Text Placeholder 3">
            <a:extLst>
              <a:ext uri="{FF2B5EF4-FFF2-40B4-BE49-F238E27FC236}">
                <a16:creationId xmlns:a16="http://schemas.microsoft.com/office/drawing/2014/main" id="{218F3EA2-70EA-234D-EF9F-E219572A6F3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5343FDEC-1D26-7E33-A3B3-468DC20D990E}"/>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3D33812B-E00E-D20B-985B-2CC39A9B5A57}"/>
              </a:ext>
            </a:extLst>
          </p:cNvPr>
          <p:cNvPicPr>
            <a:picLocks noChangeAspect="1"/>
          </p:cNvPicPr>
          <p:nvPr/>
        </p:nvPicPr>
        <p:blipFill>
          <a:blip r:embed="rId2">
            <a:clrChange>
              <a:clrFrom>
                <a:srgbClr val="1A1F25"/>
              </a:clrFrom>
              <a:clrTo>
                <a:srgbClr val="1A1F25">
                  <a:alpha val="0"/>
                </a:srgbClr>
              </a:clrTo>
            </a:clrChange>
          </a:blip>
          <a:stretch>
            <a:fillRect/>
          </a:stretch>
        </p:blipFill>
        <p:spPr>
          <a:xfrm>
            <a:off x="5118658" y="741086"/>
            <a:ext cx="3304192" cy="2677224"/>
          </a:xfrm>
          <a:prstGeom prst="rect">
            <a:avLst/>
          </a:prstGeom>
        </p:spPr>
      </p:pic>
      <p:pic>
        <p:nvPicPr>
          <p:cNvPr id="7" name="Picture 6">
            <a:extLst>
              <a:ext uri="{FF2B5EF4-FFF2-40B4-BE49-F238E27FC236}">
                <a16:creationId xmlns:a16="http://schemas.microsoft.com/office/drawing/2014/main" id="{9770CE0E-7D26-11B0-BDCC-E04B358F7AEF}"/>
              </a:ext>
            </a:extLst>
          </p:cNvPr>
          <p:cNvPicPr>
            <a:picLocks noChangeAspect="1"/>
          </p:cNvPicPr>
          <p:nvPr/>
        </p:nvPicPr>
        <p:blipFill>
          <a:blip r:embed="rId3">
            <a:clrChange>
              <a:clrFrom>
                <a:srgbClr val="1A1F25"/>
              </a:clrFrom>
              <a:clrTo>
                <a:srgbClr val="1A1F25">
                  <a:alpha val="0"/>
                </a:srgbClr>
              </a:clrTo>
            </a:clrChange>
          </a:blip>
          <a:stretch>
            <a:fillRect/>
          </a:stretch>
        </p:blipFill>
        <p:spPr>
          <a:xfrm>
            <a:off x="1990495" y="976975"/>
            <a:ext cx="2858636" cy="2133679"/>
          </a:xfrm>
          <a:prstGeom prst="rect">
            <a:avLst/>
          </a:prstGeom>
        </p:spPr>
      </p:pic>
      <p:pic>
        <p:nvPicPr>
          <p:cNvPr id="14" name="Picture 13">
            <a:extLst>
              <a:ext uri="{FF2B5EF4-FFF2-40B4-BE49-F238E27FC236}">
                <a16:creationId xmlns:a16="http://schemas.microsoft.com/office/drawing/2014/main" id="{E0F3AAB0-55CE-6C8D-99CE-B4782FA73AD3}"/>
              </a:ext>
            </a:extLst>
          </p:cNvPr>
          <p:cNvPicPr>
            <a:picLocks noChangeAspect="1"/>
          </p:cNvPicPr>
          <p:nvPr/>
        </p:nvPicPr>
        <p:blipFill>
          <a:blip r:embed="rId4">
            <a:clrChange>
              <a:clrFrom>
                <a:srgbClr val="1A1F25"/>
              </a:clrFrom>
              <a:clrTo>
                <a:srgbClr val="1A1F25">
                  <a:alpha val="0"/>
                </a:srgbClr>
              </a:clrTo>
            </a:clrChange>
          </a:blip>
          <a:stretch>
            <a:fillRect/>
          </a:stretch>
        </p:blipFill>
        <p:spPr>
          <a:xfrm>
            <a:off x="8623805" y="3661552"/>
            <a:ext cx="2642049" cy="2535165"/>
          </a:xfrm>
          <a:prstGeom prst="rect">
            <a:avLst/>
          </a:prstGeom>
        </p:spPr>
      </p:pic>
      <p:pic>
        <p:nvPicPr>
          <p:cNvPr id="15" name="Picture 14">
            <a:extLst>
              <a:ext uri="{FF2B5EF4-FFF2-40B4-BE49-F238E27FC236}">
                <a16:creationId xmlns:a16="http://schemas.microsoft.com/office/drawing/2014/main" id="{C3B59CF4-2EF5-4E67-1ADB-D860D8325407}"/>
              </a:ext>
            </a:extLst>
          </p:cNvPr>
          <p:cNvPicPr>
            <a:picLocks noChangeAspect="1"/>
          </p:cNvPicPr>
          <p:nvPr/>
        </p:nvPicPr>
        <p:blipFill>
          <a:blip r:embed="rId5">
            <a:clrChange>
              <a:clrFrom>
                <a:srgbClr val="1A1F25"/>
              </a:clrFrom>
              <a:clrTo>
                <a:srgbClr val="1A1F25">
                  <a:alpha val="0"/>
                </a:srgbClr>
              </a:clrTo>
            </a:clrChange>
          </a:blip>
          <a:stretch>
            <a:fillRect/>
          </a:stretch>
        </p:blipFill>
        <p:spPr>
          <a:xfrm>
            <a:off x="5856335" y="3841770"/>
            <a:ext cx="2218068" cy="2144038"/>
          </a:xfrm>
          <a:prstGeom prst="rect">
            <a:avLst/>
          </a:prstGeom>
        </p:spPr>
      </p:pic>
      <p:pic>
        <p:nvPicPr>
          <p:cNvPr id="16" name="Picture 15">
            <a:extLst>
              <a:ext uri="{FF2B5EF4-FFF2-40B4-BE49-F238E27FC236}">
                <a16:creationId xmlns:a16="http://schemas.microsoft.com/office/drawing/2014/main" id="{73FA95D5-1EA7-F19F-4136-EAF6600DAFA0}"/>
              </a:ext>
            </a:extLst>
          </p:cNvPr>
          <p:cNvPicPr>
            <a:picLocks noChangeAspect="1"/>
          </p:cNvPicPr>
          <p:nvPr/>
        </p:nvPicPr>
        <p:blipFill>
          <a:blip r:embed="rId6">
            <a:clrChange>
              <a:clrFrom>
                <a:srgbClr val="1A1F25"/>
              </a:clrFrom>
              <a:clrTo>
                <a:srgbClr val="1A1F25">
                  <a:alpha val="0"/>
                </a:srgbClr>
              </a:clrTo>
            </a:clrChange>
          </a:blip>
          <a:stretch>
            <a:fillRect/>
          </a:stretch>
        </p:blipFill>
        <p:spPr>
          <a:xfrm>
            <a:off x="8524263" y="751776"/>
            <a:ext cx="3074625" cy="2677224"/>
          </a:xfrm>
          <a:prstGeom prst="rect">
            <a:avLst/>
          </a:prstGeom>
        </p:spPr>
      </p:pic>
      <p:sp>
        <p:nvSpPr>
          <p:cNvPr id="17" name="TextBox 16">
            <a:extLst>
              <a:ext uri="{FF2B5EF4-FFF2-40B4-BE49-F238E27FC236}">
                <a16:creationId xmlns:a16="http://schemas.microsoft.com/office/drawing/2014/main" id="{55E9E89C-3082-8D9A-72CC-ADF0AC23A572}"/>
              </a:ext>
            </a:extLst>
          </p:cNvPr>
          <p:cNvSpPr txBox="1"/>
          <p:nvPr/>
        </p:nvSpPr>
        <p:spPr>
          <a:xfrm>
            <a:off x="3718792" y="1128567"/>
            <a:ext cx="772811" cy="461665"/>
          </a:xfrm>
          <a:prstGeom prst="rect">
            <a:avLst/>
          </a:prstGeom>
          <a:noFill/>
        </p:spPr>
        <p:txBody>
          <a:bodyPr wrap="square" rtlCol="0">
            <a:spAutoFit/>
          </a:bodyPr>
          <a:lstStyle/>
          <a:p>
            <a:r>
              <a:rPr lang="en-US" sz="1200" dirty="0"/>
              <a:t>Cradle Installed</a:t>
            </a:r>
          </a:p>
        </p:txBody>
      </p:sp>
      <p:sp>
        <p:nvSpPr>
          <p:cNvPr id="18" name="TextBox 17">
            <a:extLst>
              <a:ext uri="{FF2B5EF4-FFF2-40B4-BE49-F238E27FC236}">
                <a16:creationId xmlns:a16="http://schemas.microsoft.com/office/drawing/2014/main" id="{509045A8-1F64-7B4D-C63F-781BBDFEE7D2}"/>
              </a:ext>
            </a:extLst>
          </p:cNvPr>
          <p:cNvSpPr txBox="1"/>
          <p:nvPr/>
        </p:nvSpPr>
        <p:spPr>
          <a:xfrm>
            <a:off x="7145580" y="977534"/>
            <a:ext cx="1166710" cy="461665"/>
          </a:xfrm>
          <a:prstGeom prst="rect">
            <a:avLst/>
          </a:prstGeom>
          <a:noFill/>
        </p:spPr>
        <p:txBody>
          <a:bodyPr wrap="square" rtlCol="0">
            <a:spAutoFit/>
          </a:bodyPr>
          <a:lstStyle/>
          <a:p>
            <a:r>
              <a:rPr lang="en-US" sz="1200" dirty="0"/>
              <a:t>Bottom </a:t>
            </a:r>
            <a:r>
              <a:rPr lang="en-US" sz="1200" dirty="0" err="1"/>
              <a:t>HCal</a:t>
            </a:r>
            <a:r>
              <a:rPr lang="en-US" sz="1200" dirty="0"/>
              <a:t> Installed</a:t>
            </a:r>
          </a:p>
        </p:txBody>
      </p:sp>
      <p:sp>
        <p:nvSpPr>
          <p:cNvPr id="19" name="TextBox 18">
            <a:extLst>
              <a:ext uri="{FF2B5EF4-FFF2-40B4-BE49-F238E27FC236}">
                <a16:creationId xmlns:a16="http://schemas.microsoft.com/office/drawing/2014/main" id="{124155D8-0D8B-6C3F-8D33-D5E5BC7E1A49}"/>
              </a:ext>
            </a:extLst>
          </p:cNvPr>
          <p:cNvSpPr txBox="1"/>
          <p:nvPr/>
        </p:nvSpPr>
        <p:spPr>
          <a:xfrm>
            <a:off x="11259484" y="960769"/>
            <a:ext cx="819672" cy="1015663"/>
          </a:xfrm>
          <a:prstGeom prst="rect">
            <a:avLst/>
          </a:prstGeom>
          <a:noFill/>
        </p:spPr>
        <p:txBody>
          <a:bodyPr wrap="square" rtlCol="0">
            <a:spAutoFit/>
          </a:bodyPr>
          <a:lstStyle/>
          <a:p>
            <a:r>
              <a:rPr lang="en-US" sz="1200" dirty="0"/>
              <a:t>Magnet with support rings installed</a:t>
            </a:r>
          </a:p>
        </p:txBody>
      </p:sp>
      <p:sp>
        <p:nvSpPr>
          <p:cNvPr id="20" name="TextBox 19">
            <a:extLst>
              <a:ext uri="{FF2B5EF4-FFF2-40B4-BE49-F238E27FC236}">
                <a16:creationId xmlns:a16="http://schemas.microsoft.com/office/drawing/2014/main" id="{844C85F0-A384-079A-B33C-EDA1CD3E0EE3}"/>
              </a:ext>
            </a:extLst>
          </p:cNvPr>
          <p:cNvSpPr txBox="1"/>
          <p:nvPr/>
        </p:nvSpPr>
        <p:spPr>
          <a:xfrm>
            <a:off x="10998575" y="4033608"/>
            <a:ext cx="1175270" cy="461665"/>
          </a:xfrm>
          <a:prstGeom prst="rect">
            <a:avLst/>
          </a:prstGeom>
          <a:noFill/>
        </p:spPr>
        <p:txBody>
          <a:bodyPr wrap="square" rtlCol="0">
            <a:spAutoFit/>
          </a:bodyPr>
          <a:lstStyle/>
          <a:p>
            <a:r>
              <a:rPr lang="en-US" sz="1200" dirty="0"/>
              <a:t>Top Half </a:t>
            </a:r>
            <a:r>
              <a:rPr lang="en-US" sz="1200" dirty="0" err="1"/>
              <a:t>HCal</a:t>
            </a:r>
            <a:r>
              <a:rPr lang="en-US" sz="1200" dirty="0"/>
              <a:t> Installed</a:t>
            </a:r>
          </a:p>
        </p:txBody>
      </p:sp>
      <p:sp>
        <p:nvSpPr>
          <p:cNvPr id="21" name="TextBox 20">
            <a:extLst>
              <a:ext uri="{FF2B5EF4-FFF2-40B4-BE49-F238E27FC236}">
                <a16:creationId xmlns:a16="http://schemas.microsoft.com/office/drawing/2014/main" id="{6F574D3A-B792-82F7-0D48-1D4876E06E4F}"/>
              </a:ext>
            </a:extLst>
          </p:cNvPr>
          <p:cNvSpPr txBox="1"/>
          <p:nvPr/>
        </p:nvSpPr>
        <p:spPr>
          <a:xfrm>
            <a:off x="7598157" y="3859803"/>
            <a:ext cx="860284" cy="646331"/>
          </a:xfrm>
          <a:prstGeom prst="rect">
            <a:avLst/>
          </a:prstGeom>
          <a:noFill/>
        </p:spPr>
        <p:txBody>
          <a:bodyPr wrap="square" rtlCol="0">
            <a:spAutoFit/>
          </a:bodyPr>
          <a:lstStyle/>
          <a:p>
            <a:r>
              <a:rPr lang="en-US" sz="1200" dirty="0"/>
              <a:t>Magnet Chimney Installed</a:t>
            </a:r>
          </a:p>
        </p:txBody>
      </p:sp>
      <p:sp>
        <p:nvSpPr>
          <p:cNvPr id="22" name="TextBox 21">
            <a:extLst>
              <a:ext uri="{FF2B5EF4-FFF2-40B4-BE49-F238E27FC236}">
                <a16:creationId xmlns:a16="http://schemas.microsoft.com/office/drawing/2014/main" id="{B05DA586-976C-BBCD-FCEE-B75E1F6BFF64}"/>
              </a:ext>
            </a:extLst>
          </p:cNvPr>
          <p:cNvSpPr txBox="1"/>
          <p:nvPr/>
        </p:nvSpPr>
        <p:spPr>
          <a:xfrm>
            <a:off x="576393" y="3719418"/>
            <a:ext cx="4679902" cy="2062103"/>
          </a:xfrm>
          <a:prstGeom prst="rect">
            <a:avLst/>
          </a:prstGeom>
          <a:noFill/>
          <a:ln w="25400">
            <a:solidFill>
              <a:srgbClr val="0070C0"/>
            </a:solidFill>
          </a:ln>
        </p:spPr>
        <p:txBody>
          <a:bodyPr wrap="square" rtlCol="0">
            <a:spAutoFit/>
          </a:bodyPr>
          <a:lstStyle/>
          <a:p>
            <a:pPr marL="285750" indent="-285750">
              <a:buFont typeface="Arial" panose="020B0604020202020204" pitchFamily="34" charset="0"/>
              <a:buChar char="•"/>
            </a:pPr>
            <a:r>
              <a:rPr lang="en-US" sz="1600" dirty="0"/>
              <a:t>Instrumentation cables and </a:t>
            </a:r>
            <a:r>
              <a:rPr lang="en-US" sz="1600" dirty="0" err="1"/>
              <a:t>cryo</a:t>
            </a:r>
            <a:r>
              <a:rPr lang="en-US" sz="1600" dirty="0"/>
              <a:t> connections</a:t>
            </a:r>
          </a:p>
          <a:p>
            <a:pPr marL="285750" indent="-285750">
              <a:buFont typeface="Arial" panose="020B0604020202020204" pitchFamily="34" charset="0"/>
              <a:buChar char="•"/>
            </a:pPr>
            <a:r>
              <a:rPr lang="en-US" sz="1600" dirty="0"/>
              <a:t>Vacuum check</a:t>
            </a:r>
          </a:p>
          <a:p>
            <a:pPr marL="285750" indent="-285750">
              <a:buFont typeface="Arial" panose="020B0604020202020204" pitchFamily="34" charset="0"/>
              <a:buChar char="•"/>
            </a:pPr>
            <a:r>
              <a:rPr lang="en-US" sz="1600" dirty="0"/>
              <a:t>Low current Test</a:t>
            </a:r>
          </a:p>
          <a:p>
            <a:pPr marL="285750" indent="-285750">
              <a:buFont typeface="Arial" panose="020B0604020202020204" pitchFamily="34" charset="0"/>
              <a:buChar char="•"/>
            </a:pPr>
            <a:r>
              <a:rPr lang="en-US" sz="1600" dirty="0"/>
              <a:t>Move the magnet to the Hall </a:t>
            </a:r>
          </a:p>
          <a:p>
            <a:pPr marL="285750" indent="-285750">
              <a:buFont typeface="Arial" panose="020B0604020202020204" pitchFamily="34" charset="0"/>
              <a:buChar char="•"/>
            </a:pPr>
            <a:r>
              <a:rPr lang="en-US" sz="1600" dirty="0"/>
              <a:t>Cool Down magnet</a:t>
            </a:r>
          </a:p>
          <a:p>
            <a:pPr marL="285750" indent="-285750">
              <a:buFont typeface="Arial" panose="020B0604020202020204" pitchFamily="34" charset="0"/>
              <a:buChar char="•"/>
            </a:pPr>
            <a:r>
              <a:rPr lang="en-US" sz="1600" dirty="0"/>
              <a:t>Install the end-caps</a:t>
            </a:r>
          </a:p>
          <a:p>
            <a:pPr marL="285750" indent="-285750">
              <a:buFont typeface="Arial" panose="020B0604020202020204" pitchFamily="34" charset="0"/>
              <a:buChar char="•"/>
            </a:pPr>
            <a:r>
              <a:rPr lang="en-US" sz="1600" dirty="0"/>
              <a:t>Energize to the full current</a:t>
            </a:r>
          </a:p>
          <a:p>
            <a:pPr marL="285750" indent="-285750">
              <a:buFont typeface="Arial" panose="020B0604020202020204" pitchFamily="34" charset="0"/>
              <a:buChar char="•"/>
            </a:pPr>
            <a:r>
              <a:rPr lang="en-US" sz="1600" dirty="0"/>
              <a:t>Map the magnet</a:t>
            </a:r>
          </a:p>
        </p:txBody>
      </p:sp>
      <p:sp>
        <p:nvSpPr>
          <p:cNvPr id="24" name="Arrow: Right 23">
            <a:extLst>
              <a:ext uri="{FF2B5EF4-FFF2-40B4-BE49-F238E27FC236}">
                <a16:creationId xmlns:a16="http://schemas.microsoft.com/office/drawing/2014/main" id="{2AC7FF69-8A48-E2F3-45C3-DA4386DFE812}"/>
              </a:ext>
            </a:extLst>
          </p:cNvPr>
          <p:cNvSpPr/>
          <p:nvPr/>
        </p:nvSpPr>
        <p:spPr>
          <a:xfrm>
            <a:off x="4560752" y="2012000"/>
            <a:ext cx="912986" cy="171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BA564B14-F854-E063-9C55-C187BF662054}"/>
              </a:ext>
            </a:extLst>
          </p:cNvPr>
          <p:cNvSpPr/>
          <p:nvPr/>
        </p:nvSpPr>
        <p:spPr>
          <a:xfrm>
            <a:off x="8043995" y="2097674"/>
            <a:ext cx="804984" cy="171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F6D50D2C-7B25-FC58-B381-D7E427489B59}"/>
              </a:ext>
            </a:extLst>
          </p:cNvPr>
          <p:cNvSpPr/>
          <p:nvPr/>
        </p:nvSpPr>
        <p:spPr>
          <a:xfrm>
            <a:off x="10900064" y="2935926"/>
            <a:ext cx="197023" cy="12879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DA8F2DD-8C5F-0610-6EA0-DA77796079E8}"/>
              </a:ext>
            </a:extLst>
          </p:cNvPr>
          <p:cNvSpPr/>
          <p:nvPr/>
        </p:nvSpPr>
        <p:spPr>
          <a:xfrm rot="10800000">
            <a:off x="7927759" y="4838529"/>
            <a:ext cx="949597" cy="1812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135EADED-BEF2-1F3C-31D9-7AB6031F7900}"/>
              </a:ext>
            </a:extLst>
          </p:cNvPr>
          <p:cNvSpPr/>
          <p:nvPr/>
        </p:nvSpPr>
        <p:spPr>
          <a:xfrm rot="10800000">
            <a:off x="5233155" y="4777738"/>
            <a:ext cx="859582" cy="1685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B494AF2-97C2-BF51-9092-86F4C798CC04}"/>
              </a:ext>
            </a:extLst>
          </p:cNvPr>
          <p:cNvSpPr txBox="1"/>
          <p:nvPr/>
        </p:nvSpPr>
        <p:spPr>
          <a:xfrm>
            <a:off x="666989" y="1560933"/>
            <a:ext cx="918715" cy="830997"/>
          </a:xfrm>
          <a:prstGeom prst="rect">
            <a:avLst/>
          </a:prstGeom>
          <a:noFill/>
          <a:ln w="25400">
            <a:solidFill>
              <a:srgbClr val="0070C0"/>
            </a:solidFill>
          </a:ln>
        </p:spPr>
        <p:txBody>
          <a:bodyPr wrap="square" rtlCol="0">
            <a:spAutoFit/>
          </a:bodyPr>
          <a:lstStyle/>
          <a:p>
            <a:r>
              <a:rPr lang="en-US" sz="1600" dirty="0"/>
              <a:t>Magnet Arrival Checks</a:t>
            </a:r>
          </a:p>
        </p:txBody>
      </p:sp>
      <p:sp>
        <p:nvSpPr>
          <p:cNvPr id="30" name="Arrow: Right 29">
            <a:extLst>
              <a:ext uri="{FF2B5EF4-FFF2-40B4-BE49-F238E27FC236}">
                <a16:creationId xmlns:a16="http://schemas.microsoft.com/office/drawing/2014/main" id="{CBC04913-4A94-393E-BDAF-18B6E826814C}"/>
              </a:ext>
            </a:extLst>
          </p:cNvPr>
          <p:cNvSpPr/>
          <p:nvPr/>
        </p:nvSpPr>
        <p:spPr>
          <a:xfrm>
            <a:off x="1626879" y="1976432"/>
            <a:ext cx="654682" cy="171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45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CA763-6E7E-5660-77BC-7C88D518AF17}"/>
              </a:ext>
            </a:extLst>
          </p:cNvPr>
          <p:cNvSpPr>
            <a:spLocks noGrp="1"/>
          </p:cNvSpPr>
          <p:nvPr>
            <p:ph type="sldNum" sz="quarter" idx="4"/>
          </p:nvPr>
        </p:nvSpPr>
        <p:spPr/>
        <p:txBody>
          <a:bodyPr/>
          <a:lstStyle/>
          <a:p>
            <a:pPr algn="ctr"/>
            <a:fld id="{933A556B-7C63-244D-9B7C-B0EA8042B330}" type="slidenum">
              <a:rPr lang="en-US" smtClean="0"/>
              <a:pPr algn="ctr"/>
              <a:t>2</a:t>
            </a:fld>
            <a:endParaRPr lang="en-US" dirty="0"/>
          </a:p>
        </p:txBody>
      </p:sp>
      <p:sp>
        <p:nvSpPr>
          <p:cNvPr id="5" name="Title 4">
            <a:extLst>
              <a:ext uri="{FF2B5EF4-FFF2-40B4-BE49-F238E27FC236}">
                <a16:creationId xmlns:a16="http://schemas.microsoft.com/office/drawing/2014/main" id="{5AF08AF0-DBDD-06F1-0FAF-C6E8550815A8}"/>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9744A9F9-944D-5880-3F0F-9FAC5E0F391F}"/>
              </a:ext>
            </a:extLst>
          </p:cNvPr>
          <p:cNvSpPr>
            <a:spLocks noGrp="1"/>
          </p:cNvSpPr>
          <p:nvPr>
            <p:ph idx="1"/>
          </p:nvPr>
        </p:nvSpPr>
        <p:spPr/>
        <p:txBody>
          <a:bodyPr>
            <a:normAutofit fontScale="92500" lnSpcReduction="10000"/>
          </a:bodyPr>
          <a:lstStyle/>
          <a:p>
            <a:pPr lvl="0"/>
            <a:r>
              <a:rPr lang="en-US" dirty="0"/>
              <a:t>Charge Questions</a:t>
            </a:r>
          </a:p>
          <a:p>
            <a:pPr lvl="0"/>
            <a:r>
              <a:rPr lang="en-US" dirty="0"/>
              <a:t>Detector Solenoid- Scope and Overview</a:t>
            </a:r>
          </a:p>
          <a:p>
            <a:pPr lvl="0"/>
            <a:r>
              <a:rPr lang="en-US" dirty="0"/>
              <a:t>Detector Solenoid Status</a:t>
            </a:r>
          </a:p>
          <a:p>
            <a:pPr lvl="0"/>
            <a:r>
              <a:rPr lang="en-US" dirty="0"/>
              <a:t>Detector Solenoid Magnet Specifications</a:t>
            </a:r>
          </a:p>
          <a:p>
            <a:pPr lvl="0"/>
            <a:r>
              <a:rPr lang="en-US" dirty="0"/>
              <a:t>Magnet Design and Stray field reduction</a:t>
            </a:r>
          </a:p>
          <a:p>
            <a:pPr lvl="0"/>
            <a:r>
              <a:rPr lang="en-US" dirty="0"/>
              <a:t>Conductor Specifications and Status</a:t>
            </a:r>
          </a:p>
          <a:p>
            <a:pPr lvl="0"/>
            <a:r>
              <a:rPr lang="en-US" dirty="0"/>
              <a:t>Magnet Power Supply</a:t>
            </a:r>
          </a:p>
          <a:p>
            <a:pPr lvl="0"/>
            <a:r>
              <a:rPr lang="en-US" dirty="0"/>
              <a:t>Outlook to CD2 and Beyond</a:t>
            </a:r>
          </a:p>
          <a:p>
            <a:pPr lvl="0"/>
            <a:r>
              <a:rPr lang="en-US" dirty="0"/>
              <a:t>Magnet Cryogenics</a:t>
            </a:r>
          </a:p>
          <a:p>
            <a:pPr lvl="0"/>
            <a:r>
              <a:rPr lang="en-US" dirty="0"/>
              <a:t>Magnet Installation and Mapping</a:t>
            </a:r>
          </a:p>
          <a:p>
            <a:pPr lvl="0"/>
            <a:r>
              <a:rPr lang="en-US" dirty="0"/>
              <a:t>ESH&amp;Q</a:t>
            </a:r>
          </a:p>
          <a:p>
            <a:pPr lvl="0"/>
            <a:r>
              <a:rPr lang="en-US" dirty="0"/>
              <a:t>Summary</a:t>
            </a:r>
          </a:p>
        </p:txBody>
      </p:sp>
      <p:sp>
        <p:nvSpPr>
          <p:cNvPr id="7" name="Text Placeholder 6">
            <a:extLst>
              <a:ext uri="{FF2B5EF4-FFF2-40B4-BE49-F238E27FC236}">
                <a16:creationId xmlns:a16="http://schemas.microsoft.com/office/drawing/2014/main" id="{DC3D6101-09EB-C2D7-5F5E-76835F54E456}"/>
              </a:ext>
            </a:extLst>
          </p:cNvPr>
          <p:cNvSpPr>
            <a:spLocks noGrp="1"/>
          </p:cNvSpPr>
          <p:nvPr>
            <p:ph type="body" sz="quarter" idx="10"/>
          </p:nvPr>
        </p:nvSpPr>
        <p:spPr/>
        <p:txBody>
          <a:bodyPr/>
          <a:lstStyle/>
          <a:p>
            <a:r>
              <a:rPr lang="en-US" dirty="0"/>
              <a:t>10</a:t>
            </a:r>
            <a:r>
              <a:rPr lang="en-US" baseline="30000" dirty="0"/>
              <a:t>th</a:t>
            </a:r>
            <a:r>
              <a:rPr lang="en-US" dirty="0"/>
              <a:t> EIC DAC Meeting</a:t>
            </a:r>
          </a:p>
        </p:txBody>
      </p:sp>
      <p:sp>
        <p:nvSpPr>
          <p:cNvPr id="8" name="Text Placeholder 7">
            <a:extLst>
              <a:ext uri="{FF2B5EF4-FFF2-40B4-BE49-F238E27FC236}">
                <a16:creationId xmlns:a16="http://schemas.microsoft.com/office/drawing/2014/main" id="{1C08314C-D51D-8E89-197F-F2897141440B}"/>
              </a:ext>
            </a:extLst>
          </p:cNvPr>
          <p:cNvSpPr>
            <a:spLocks noGrp="1"/>
          </p:cNvSpPr>
          <p:nvPr>
            <p:ph type="body" sz="quarter" idx="11"/>
          </p:nvPr>
        </p:nvSpPr>
        <p:spPr>
          <a:xfrm>
            <a:off x="6212541" y="6355678"/>
            <a:ext cx="2659380" cy="365125"/>
          </a:xfrm>
        </p:spPr>
        <p:txBody>
          <a:bodyPr/>
          <a:lstStyle/>
          <a:p>
            <a:endParaRPr lang="en-US" dirty="0"/>
          </a:p>
        </p:txBody>
      </p:sp>
    </p:spTree>
    <p:extLst>
      <p:ext uri="{BB962C8B-B14F-4D97-AF65-F5344CB8AC3E}">
        <p14:creationId xmlns:p14="http://schemas.microsoft.com/office/powerpoint/2010/main" val="171364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2AB0-510E-1924-CB32-7C7DBB11D349}"/>
              </a:ext>
            </a:extLst>
          </p:cNvPr>
          <p:cNvSpPr>
            <a:spLocks noGrp="1"/>
          </p:cNvSpPr>
          <p:nvPr>
            <p:ph type="title"/>
          </p:nvPr>
        </p:nvSpPr>
        <p:spPr/>
        <p:txBody>
          <a:bodyPr/>
          <a:lstStyle/>
          <a:p>
            <a:r>
              <a:rPr lang="en-US" dirty="0"/>
              <a:t>Magnet Mapping</a:t>
            </a:r>
          </a:p>
        </p:txBody>
      </p:sp>
      <p:sp>
        <p:nvSpPr>
          <p:cNvPr id="3" name="Slide Number Placeholder 2">
            <a:extLst>
              <a:ext uri="{FF2B5EF4-FFF2-40B4-BE49-F238E27FC236}">
                <a16:creationId xmlns:a16="http://schemas.microsoft.com/office/drawing/2014/main" id="{0D016A7C-880C-1F9E-CABB-804907E58614}"/>
              </a:ext>
            </a:extLst>
          </p:cNvPr>
          <p:cNvSpPr>
            <a:spLocks noGrp="1"/>
          </p:cNvSpPr>
          <p:nvPr>
            <p:ph type="sldNum" sz="quarter" idx="4"/>
          </p:nvPr>
        </p:nvSpPr>
        <p:spPr/>
        <p:txBody>
          <a:bodyPr/>
          <a:lstStyle/>
          <a:p>
            <a:pPr algn="ctr"/>
            <a:fld id="{933A556B-7C63-244D-9B7C-B0EA8042B330}" type="slidenum">
              <a:rPr lang="en-US" smtClean="0"/>
              <a:pPr algn="ctr"/>
              <a:t>20</a:t>
            </a:fld>
            <a:endParaRPr lang="en-US" dirty="0"/>
          </a:p>
        </p:txBody>
      </p:sp>
      <p:sp>
        <p:nvSpPr>
          <p:cNvPr id="4" name="Text Placeholder 3">
            <a:extLst>
              <a:ext uri="{FF2B5EF4-FFF2-40B4-BE49-F238E27FC236}">
                <a16:creationId xmlns:a16="http://schemas.microsoft.com/office/drawing/2014/main" id="{BB97ECC1-A894-021F-D258-9B92E9BFF535}"/>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A2E19F7-F314-3048-79D1-D6908FE0D7CE}"/>
              </a:ext>
            </a:extLst>
          </p:cNvPr>
          <p:cNvSpPr>
            <a:spLocks noGrp="1"/>
          </p:cNvSpPr>
          <p:nvPr>
            <p:ph type="body" sz="quarter" idx="11"/>
          </p:nvPr>
        </p:nvSpPr>
        <p:spPr/>
        <p:txBody>
          <a:bodyPr/>
          <a:lstStyle/>
          <a:p>
            <a:endParaRPr lang="en-US"/>
          </a:p>
        </p:txBody>
      </p:sp>
      <p:grpSp>
        <p:nvGrpSpPr>
          <p:cNvPr id="7" name="Group 6">
            <a:extLst>
              <a:ext uri="{FF2B5EF4-FFF2-40B4-BE49-F238E27FC236}">
                <a16:creationId xmlns:a16="http://schemas.microsoft.com/office/drawing/2014/main" id="{7C609D9A-1F22-D323-B5AC-1082870227E6}"/>
              </a:ext>
            </a:extLst>
          </p:cNvPr>
          <p:cNvGrpSpPr/>
          <p:nvPr/>
        </p:nvGrpSpPr>
        <p:grpSpPr>
          <a:xfrm>
            <a:off x="574021" y="972337"/>
            <a:ext cx="3837725" cy="3752764"/>
            <a:chOff x="3797157" y="952500"/>
            <a:chExt cx="4829239" cy="4953000"/>
          </a:xfrm>
        </p:grpSpPr>
        <p:grpSp>
          <p:nvGrpSpPr>
            <p:cNvPr id="8" name="Group 7">
              <a:extLst>
                <a:ext uri="{FF2B5EF4-FFF2-40B4-BE49-F238E27FC236}">
                  <a16:creationId xmlns:a16="http://schemas.microsoft.com/office/drawing/2014/main" id="{EEB42AC6-0694-91E9-F596-DFDA3517170C}"/>
                </a:ext>
              </a:extLst>
            </p:cNvPr>
            <p:cNvGrpSpPr/>
            <p:nvPr/>
          </p:nvGrpSpPr>
          <p:grpSpPr>
            <a:xfrm>
              <a:off x="3797157" y="952500"/>
              <a:ext cx="4829239" cy="4953000"/>
              <a:chOff x="3797157" y="952500"/>
              <a:chExt cx="4829239" cy="4953000"/>
            </a:xfrm>
          </p:grpSpPr>
          <p:pic>
            <p:nvPicPr>
              <p:cNvPr id="13" name="Picture 2">
                <a:extLst>
                  <a:ext uri="{FF2B5EF4-FFF2-40B4-BE49-F238E27FC236}">
                    <a16:creationId xmlns:a16="http://schemas.microsoft.com/office/drawing/2014/main" id="{80F030C6-072C-72D4-A062-458B21D38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54" r="3706"/>
              <a:stretch/>
            </p:blipFill>
            <p:spPr bwMode="auto">
              <a:xfrm>
                <a:off x="3797157" y="952500"/>
                <a:ext cx="482923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a:extLst>
                  <a:ext uri="{FF2B5EF4-FFF2-40B4-BE49-F238E27FC236}">
                    <a16:creationId xmlns:a16="http://schemas.microsoft.com/office/drawing/2014/main" id="{6C11DD21-2520-EA2F-5237-A7A2A173826D}"/>
                  </a:ext>
                </a:extLst>
              </p:cNvPr>
              <p:cNvCxnSpPr/>
              <p:nvPr/>
            </p:nvCxnSpPr>
            <p:spPr>
              <a:xfrm flipH="1">
                <a:off x="6705600" y="3114177"/>
                <a:ext cx="255457"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707EBA7-3412-6A38-F00E-60D1345ACCEC}"/>
                  </a:ext>
                </a:extLst>
              </p:cNvPr>
              <p:cNvCxnSpPr/>
              <p:nvPr/>
            </p:nvCxnSpPr>
            <p:spPr>
              <a:xfrm flipV="1">
                <a:off x="7200644" y="4804258"/>
                <a:ext cx="374074"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28C92F-73B6-65CD-A0BE-444E71ACEDD6}"/>
                  </a:ext>
                </a:extLst>
              </p:cNvPr>
              <p:cNvCxnSpPr>
                <a:stCxn id="9" idx="0"/>
              </p:cNvCxnSpPr>
              <p:nvPr/>
            </p:nvCxnSpPr>
            <p:spPr>
              <a:xfrm flipV="1">
                <a:off x="4739844" y="5059482"/>
                <a:ext cx="228599" cy="3558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E1E6B12-8AF1-5C9F-8F31-3FEC9D9CB26C}"/>
                  </a:ext>
                </a:extLst>
              </p:cNvPr>
              <p:cNvCxnSpPr>
                <a:stCxn id="12" idx="2"/>
              </p:cNvCxnSpPr>
              <p:nvPr/>
            </p:nvCxnSpPr>
            <p:spPr>
              <a:xfrm flipH="1">
                <a:off x="4968443" y="2363688"/>
                <a:ext cx="430925" cy="521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1A038639-92AB-9181-3A30-A95EED0B7A78}"/>
                </a:ext>
              </a:extLst>
            </p:cNvPr>
            <p:cNvSpPr txBox="1"/>
            <p:nvPr/>
          </p:nvSpPr>
          <p:spPr>
            <a:xfrm>
              <a:off x="3816674" y="5415346"/>
              <a:ext cx="1846339" cy="307777"/>
            </a:xfrm>
            <a:prstGeom prst="rect">
              <a:avLst/>
            </a:prstGeom>
            <a:solidFill>
              <a:schemeClr val="bg1"/>
            </a:solidFill>
          </p:spPr>
          <p:txBody>
            <a:bodyPr wrap="none" rtlCol="0">
              <a:spAutoFit/>
            </a:bodyPr>
            <a:lstStyle/>
            <a:p>
              <a:r>
                <a:rPr lang="en-US" sz="1400" dirty="0"/>
                <a:t>Downstream End Plate</a:t>
              </a:r>
            </a:p>
          </p:txBody>
        </p:sp>
        <p:sp>
          <p:nvSpPr>
            <p:cNvPr id="10" name="TextBox 9">
              <a:extLst>
                <a:ext uri="{FF2B5EF4-FFF2-40B4-BE49-F238E27FC236}">
                  <a16:creationId xmlns:a16="http://schemas.microsoft.com/office/drawing/2014/main" id="{E34B102D-7E5A-6B40-E7BA-31FEB2CFBE59}"/>
                </a:ext>
              </a:extLst>
            </p:cNvPr>
            <p:cNvSpPr txBox="1"/>
            <p:nvPr/>
          </p:nvSpPr>
          <p:spPr>
            <a:xfrm>
              <a:off x="6427657" y="2806400"/>
              <a:ext cx="860685" cy="307777"/>
            </a:xfrm>
            <a:prstGeom prst="rect">
              <a:avLst/>
            </a:prstGeom>
            <a:solidFill>
              <a:schemeClr val="bg1"/>
            </a:solidFill>
          </p:spPr>
          <p:txBody>
            <a:bodyPr wrap="none" rtlCol="0">
              <a:spAutoFit/>
            </a:bodyPr>
            <a:lstStyle/>
            <a:p>
              <a:r>
                <a:rPr lang="en-US" sz="1400" dirty="0"/>
                <a:t>Push Rod</a:t>
              </a:r>
            </a:p>
          </p:txBody>
        </p:sp>
        <p:sp>
          <p:nvSpPr>
            <p:cNvPr id="11" name="TextBox 10">
              <a:extLst>
                <a:ext uri="{FF2B5EF4-FFF2-40B4-BE49-F238E27FC236}">
                  <a16:creationId xmlns:a16="http://schemas.microsoft.com/office/drawing/2014/main" id="{4A7E348B-F8E5-E2BD-72F0-A7BD97710840}"/>
                </a:ext>
              </a:extLst>
            </p:cNvPr>
            <p:cNvSpPr txBox="1"/>
            <p:nvPr/>
          </p:nvSpPr>
          <p:spPr>
            <a:xfrm>
              <a:off x="6709661" y="5261458"/>
              <a:ext cx="1024639" cy="307777"/>
            </a:xfrm>
            <a:prstGeom prst="rect">
              <a:avLst/>
            </a:prstGeom>
            <a:solidFill>
              <a:schemeClr val="bg1"/>
            </a:solidFill>
          </p:spPr>
          <p:txBody>
            <a:bodyPr wrap="none" rtlCol="0">
              <a:spAutoFit/>
            </a:bodyPr>
            <a:lstStyle/>
            <a:p>
              <a:r>
                <a:rPr lang="en-US" sz="1400" dirty="0"/>
                <a:t>Linear Slide</a:t>
              </a:r>
            </a:p>
          </p:txBody>
        </p:sp>
        <p:sp>
          <p:nvSpPr>
            <p:cNvPr id="12" name="TextBox 11">
              <a:extLst>
                <a:ext uri="{FF2B5EF4-FFF2-40B4-BE49-F238E27FC236}">
                  <a16:creationId xmlns:a16="http://schemas.microsoft.com/office/drawing/2014/main" id="{C179421C-BF6A-27DA-E0D8-0833C3F87259}"/>
                </a:ext>
              </a:extLst>
            </p:cNvPr>
            <p:cNvSpPr txBox="1"/>
            <p:nvPr/>
          </p:nvSpPr>
          <p:spPr>
            <a:xfrm>
              <a:off x="4761180" y="2055911"/>
              <a:ext cx="1276375" cy="307777"/>
            </a:xfrm>
            <a:prstGeom prst="rect">
              <a:avLst/>
            </a:prstGeom>
            <a:solidFill>
              <a:schemeClr val="bg1"/>
            </a:solidFill>
          </p:spPr>
          <p:txBody>
            <a:bodyPr wrap="none" rtlCol="0">
              <a:spAutoFit/>
            </a:bodyPr>
            <a:lstStyle/>
            <a:p>
              <a:r>
                <a:rPr lang="en-US" sz="1400" dirty="0"/>
                <a:t>Tube Assembly</a:t>
              </a:r>
            </a:p>
          </p:txBody>
        </p:sp>
      </p:grpSp>
      <p:sp>
        <p:nvSpPr>
          <p:cNvPr id="18" name="Content Placeholder 2">
            <a:extLst>
              <a:ext uri="{FF2B5EF4-FFF2-40B4-BE49-F238E27FC236}">
                <a16:creationId xmlns:a16="http://schemas.microsoft.com/office/drawing/2014/main" id="{8B1F21BB-0961-C092-45D6-478962301C58}"/>
              </a:ext>
            </a:extLst>
          </p:cNvPr>
          <p:cNvSpPr txBox="1">
            <a:spLocks/>
          </p:cNvSpPr>
          <p:nvPr/>
        </p:nvSpPr>
        <p:spPr>
          <a:xfrm>
            <a:off x="4534566" y="3879800"/>
            <a:ext cx="7307238" cy="2146733"/>
          </a:xfrm>
          <a:prstGeom prst="rect">
            <a:avLst/>
          </a:prstGeom>
          <a:ln w="25400">
            <a:solidFill>
              <a:srgbClr val="0070C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Precisely machined upstream and downstream plates</a:t>
            </a:r>
          </a:p>
          <a:p>
            <a:r>
              <a:rPr lang="en-US" sz="1600" dirty="0"/>
              <a:t>The plates will be surveyed prior to install to know hole locations </a:t>
            </a:r>
          </a:p>
          <a:p>
            <a:r>
              <a:rPr lang="en-US" sz="1600" dirty="0"/>
              <a:t>Precise pins locate and orient the carbon fiber tubes</a:t>
            </a:r>
          </a:p>
          <a:p>
            <a:r>
              <a:rPr lang="en-US" sz="1600" dirty="0"/>
              <a:t>Pins assure locating/repeatability of carbon fiber tubes to 0.05mm [0.002”]</a:t>
            </a:r>
          </a:p>
          <a:p>
            <a:r>
              <a:rPr lang="en-US" sz="1600" dirty="0"/>
              <a:t>Carbon fiber tubes will be moved from one sector to another</a:t>
            </a:r>
          </a:p>
          <a:p>
            <a:r>
              <a:rPr lang="en-US" sz="1600" dirty="0"/>
              <a:t>Linear slide/motor/controller accurate to 0.010mm [0.0004”]</a:t>
            </a:r>
          </a:p>
        </p:txBody>
      </p:sp>
      <p:pic>
        <p:nvPicPr>
          <p:cNvPr id="19" name="Picture 2" descr="W:\JLab Torus\Torus field mapping\Prototype Design\Torus map 1.jpg">
            <a:extLst>
              <a:ext uri="{FF2B5EF4-FFF2-40B4-BE49-F238E27FC236}">
                <a16:creationId xmlns:a16="http://schemas.microsoft.com/office/drawing/2014/main" id="{0582E287-464C-0D62-FFE8-5ABE24E7D6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516290" y="205612"/>
            <a:ext cx="1971751" cy="3505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98B6CB9-ECA0-618F-765D-CFE2181701ED}"/>
              </a:ext>
            </a:extLst>
          </p:cNvPr>
          <p:cNvSpPr txBox="1"/>
          <p:nvPr/>
        </p:nvSpPr>
        <p:spPr>
          <a:xfrm>
            <a:off x="8336286" y="2622468"/>
            <a:ext cx="3439298" cy="1077218"/>
          </a:xfrm>
          <a:prstGeom prst="rect">
            <a:avLst/>
          </a:prstGeom>
          <a:noFill/>
          <a:ln w="25400">
            <a:solidFill>
              <a:srgbClr val="0070C0"/>
            </a:solidFill>
          </a:ln>
        </p:spPr>
        <p:txBody>
          <a:bodyPr wrap="square" rtlCol="0">
            <a:spAutoFit/>
          </a:bodyPr>
          <a:lstStyle/>
          <a:p>
            <a:pPr marL="285750" indent="-285750">
              <a:buFont typeface="Arial" panose="020B0604020202020204" pitchFamily="34" charset="0"/>
              <a:buChar char="•"/>
            </a:pPr>
            <a:r>
              <a:rPr lang="en-US" sz="1600" dirty="0"/>
              <a:t>Three transverse Hall probes positioned in the probe holder to measure </a:t>
            </a:r>
            <a:r>
              <a:rPr lang="en-US" sz="1600" dirty="0" err="1"/>
              <a:t>Bx</a:t>
            </a:r>
            <a:r>
              <a:rPr lang="en-US" sz="1600" dirty="0"/>
              <a:t>, By, and </a:t>
            </a:r>
            <a:r>
              <a:rPr lang="en-US" sz="1600" dirty="0" err="1"/>
              <a:t>Bz</a:t>
            </a:r>
            <a:endParaRPr lang="en-US" sz="1600" dirty="0"/>
          </a:p>
          <a:p>
            <a:pPr marL="285750" indent="-285750">
              <a:buFont typeface="Arial" panose="020B0604020202020204" pitchFamily="34" charset="0"/>
              <a:buChar char="•"/>
            </a:pPr>
            <a:r>
              <a:rPr lang="en-US" sz="1600" dirty="0"/>
              <a:t>Holder made from Delrin</a:t>
            </a:r>
          </a:p>
        </p:txBody>
      </p:sp>
      <p:grpSp>
        <p:nvGrpSpPr>
          <p:cNvPr id="21" name="Group 20">
            <a:extLst>
              <a:ext uri="{FF2B5EF4-FFF2-40B4-BE49-F238E27FC236}">
                <a16:creationId xmlns:a16="http://schemas.microsoft.com/office/drawing/2014/main" id="{168B1313-446D-27F9-BD2B-C5DC9DC53B65}"/>
              </a:ext>
            </a:extLst>
          </p:cNvPr>
          <p:cNvGrpSpPr/>
          <p:nvPr/>
        </p:nvGrpSpPr>
        <p:grpSpPr>
          <a:xfrm>
            <a:off x="8455542" y="956737"/>
            <a:ext cx="2611192" cy="1502632"/>
            <a:chOff x="830384" y="2953488"/>
            <a:chExt cx="4908594" cy="3084661"/>
          </a:xfrm>
        </p:grpSpPr>
        <p:pic>
          <p:nvPicPr>
            <p:cNvPr id="22" name="Picture 5">
              <a:extLst>
                <a:ext uri="{FF2B5EF4-FFF2-40B4-BE49-F238E27FC236}">
                  <a16:creationId xmlns:a16="http://schemas.microsoft.com/office/drawing/2014/main" id="{AB736BBD-8E51-D272-ED0F-39C5669AE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84" y="2953488"/>
              <a:ext cx="3612990" cy="284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a:extLst>
                <a:ext uri="{FF2B5EF4-FFF2-40B4-BE49-F238E27FC236}">
                  <a16:creationId xmlns:a16="http://schemas.microsoft.com/office/drawing/2014/main" id="{3F663417-25CC-AB9C-6B2C-F8B6013A8168}"/>
                </a:ext>
              </a:extLst>
            </p:cNvPr>
            <p:cNvCxnSpPr/>
            <p:nvPr/>
          </p:nvCxnSpPr>
          <p:spPr>
            <a:xfrm flipH="1">
              <a:off x="3886200" y="3962400"/>
              <a:ext cx="5334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068B6B0-20CD-B119-1BB2-2B5F52627A71}"/>
                </a:ext>
              </a:extLst>
            </p:cNvPr>
            <p:cNvSpPr txBox="1"/>
            <p:nvPr/>
          </p:nvSpPr>
          <p:spPr>
            <a:xfrm>
              <a:off x="3581400" y="3593068"/>
              <a:ext cx="2157578" cy="369332"/>
            </a:xfrm>
            <a:prstGeom prst="rect">
              <a:avLst/>
            </a:prstGeom>
            <a:noFill/>
          </p:spPr>
          <p:txBody>
            <a:bodyPr wrap="none" rtlCol="0">
              <a:spAutoFit/>
            </a:bodyPr>
            <a:lstStyle/>
            <a:p>
              <a:r>
                <a:rPr lang="en-US" dirty="0"/>
                <a:t>Slots control rotation</a:t>
              </a:r>
            </a:p>
          </p:txBody>
        </p:sp>
        <p:cxnSp>
          <p:nvCxnSpPr>
            <p:cNvPr id="25" name="Straight Arrow Connector 24">
              <a:extLst>
                <a:ext uri="{FF2B5EF4-FFF2-40B4-BE49-F238E27FC236}">
                  <a16:creationId xmlns:a16="http://schemas.microsoft.com/office/drawing/2014/main" id="{4FF36DE9-0084-BC73-F213-08FC30B20167}"/>
                </a:ext>
              </a:extLst>
            </p:cNvPr>
            <p:cNvCxnSpPr/>
            <p:nvPr/>
          </p:nvCxnSpPr>
          <p:spPr>
            <a:xfrm flipH="1" flipV="1">
              <a:off x="3962400" y="5334000"/>
              <a:ext cx="480974" cy="4615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313E46F-3422-53CE-18C4-27B16267D4B4}"/>
                </a:ext>
              </a:extLst>
            </p:cNvPr>
            <p:cNvSpPr txBox="1"/>
            <p:nvPr/>
          </p:nvSpPr>
          <p:spPr>
            <a:xfrm>
              <a:off x="3995522" y="5668817"/>
              <a:ext cx="1703159" cy="369332"/>
            </a:xfrm>
            <a:prstGeom prst="rect">
              <a:avLst/>
            </a:prstGeom>
            <a:noFill/>
          </p:spPr>
          <p:txBody>
            <a:bodyPr wrap="none" rtlCol="0">
              <a:spAutoFit/>
            </a:bodyPr>
            <a:lstStyle/>
            <a:p>
              <a:r>
                <a:rPr lang="en-US" dirty="0"/>
                <a:t>Rod Attachment</a:t>
              </a:r>
            </a:p>
          </p:txBody>
        </p:sp>
      </p:grpSp>
    </p:spTree>
    <p:extLst>
      <p:ext uri="{BB962C8B-B14F-4D97-AF65-F5344CB8AC3E}">
        <p14:creationId xmlns:p14="http://schemas.microsoft.com/office/powerpoint/2010/main" val="282151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8FFA-3927-4D73-8D68-9F7DB5A3190F}"/>
              </a:ext>
            </a:extLst>
          </p:cNvPr>
          <p:cNvSpPr>
            <a:spLocks noGrp="1"/>
          </p:cNvSpPr>
          <p:nvPr>
            <p:ph type="title"/>
          </p:nvPr>
        </p:nvSpPr>
        <p:spPr/>
        <p:txBody>
          <a:bodyPr/>
          <a:lstStyle/>
          <a:p>
            <a:r>
              <a:rPr lang="en-US" dirty="0"/>
              <a:t>ESH&amp;Q- Electrical &amp; Pressure Vessel</a:t>
            </a:r>
          </a:p>
        </p:txBody>
      </p:sp>
      <p:sp>
        <p:nvSpPr>
          <p:cNvPr id="3" name="Slide Number Placeholder 2">
            <a:extLst>
              <a:ext uri="{FF2B5EF4-FFF2-40B4-BE49-F238E27FC236}">
                <a16:creationId xmlns:a16="http://schemas.microsoft.com/office/drawing/2014/main" id="{BBBA8915-905C-433F-BC94-F26763114D8D}"/>
              </a:ext>
            </a:extLst>
          </p:cNvPr>
          <p:cNvSpPr>
            <a:spLocks noGrp="1"/>
          </p:cNvSpPr>
          <p:nvPr>
            <p:ph type="sldNum" sz="quarter" idx="4"/>
          </p:nvPr>
        </p:nvSpPr>
        <p:spPr/>
        <p:txBody>
          <a:bodyPr/>
          <a:lstStyle/>
          <a:p>
            <a:pPr algn="ctr"/>
            <a:fld id="{933A556B-7C63-244D-9B7C-B0EA8042B330}" type="slidenum">
              <a:rPr lang="en-US" smtClean="0"/>
              <a:pPr algn="ctr"/>
              <a:t>21</a:t>
            </a:fld>
            <a:endParaRPr lang="en-US" dirty="0"/>
          </a:p>
        </p:txBody>
      </p:sp>
      <p:sp>
        <p:nvSpPr>
          <p:cNvPr id="4" name="Text Placeholder 3">
            <a:extLst>
              <a:ext uri="{FF2B5EF4-FFF2-40B4-BE49-F238E27FC236}">
                <a16:creationId xmlns:a16="http://schemas.microsoft.com/office/drawing/2014/main" id="{143B0281-F38A-4A3F-87E3-E41174D5A46F}"/>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BB4EA5F-8BB6-4F2A-980A-2CAD8DC09391}"/>
              </a:ext>
            </a:extLst>
          </p:cNvPr>
          <p:cNvSpPr>
            <a:spLocks noGrp="1"/>
          </p:cNvSpPr>
          <p:nvPr>
            <p:ph type="body" sz="quarter" idx="11"/>
          </p:nvPr>
        </p:nvSpPr>
        <p:spPr/>
        <p:txBody>
          <a:bodyPr/>
          <a:lstStyle/>
          <a:p>
            <a:endParaRPr lang="en-US"/>
          </a:p>
        </p:txBody>
      </p:sp>
      <p:sp>
        <p:nvSpPr>
          <p:cNvPr id="6" name="Text Placeholder 2">
            <a:extLst>
              <a:ext uri="{FF2B5EF4-FFF2-40B4-BE49-F238E27FC236}">
                <a16:creationId xmlns:a16="http://schemas.microsoft.com/office/drawing/2014/main" id="{E35C4C24-0E92-483A-8B61-A2E880A6A5EC}"/>
              </a:ext>
            </a:extLst>
          </p:cNvPr>
          <p:cNvSpPr txBox="1">
            <a:spLocks/>
          </p:cNvSpPr>
          <p:nvPr/>
        </p:nvSpPr>
        <p:spPr>
          <a:xfrm>
            <a:off x="370113" y="861331"/>
            <a:ext cx="11115700" cy="52120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Magnet Power supply, electrical and Instrumentation feedthroughs will comply as per 6210 Electrical Safety Manual </a:t>
            </a:r>
          </a:p>
          <a:p>
            <a:pPr marL="1028700" lvl="2" indent="-514350">
              <a:spcBef>
                <a:spcPts val="750"/>
              </a:spcBef>
              <a:buFont typeface="+mj-lt"/>
              <a:buAutoNum type="romanUcPeriod"/>
            </a:pPr>
            <a:r>
              <a:rPr lang="en-US" sz="2400" dirty="0"/>
              <a:t>NFPA 70E, 2015 - Standards for Electrical Safety in the Workplace</a:t>
            </a:r>
          </a:p>
          <a:p>
            <a:pPr marL="1028700" lvl="2" indent="-514350">
              <a:spcBef>
                <a:spcPts val="750"/>
              </a:spcBef>
              <a:buFont typeface="+mj-lt"/>
              <a:buAutoNum type="romanUcPeriod"/>
            </a:pPr>
            <a:r>
              <a:rPr lang="en-US" sz="2400" dirty="0"/>
              <a:t>National Electric Code (NEC) Handbook</a:t>
            </a:r>
          </a:p>
          <a:p>
            <a:pPr marL="1028700" lvl="2" indent="-514350">
              <a:spcBef>
                <a:spcPts val="750"/>
              </a:spcBef>
              <a:buFont typeface="+mj-lt"/>
              <a:buAutoNum type="romanUcPeriod"/>
            </a:pPr>
            <a:r>
              <a:rPr lang="en-US" sz="2400" dirty="0"/>
              <a:t>DOE–HDBK-1092, 2013 – Department of Energy Electrical Safety Handbook</a:t>
            </a:r>
          </a:p>
          <a:p>
            <a:pPr marL="1028700" lvl="2" indent="-514350">
              <a:spcBef>
                <a:spcPts val="750"/>
              </a:spcBef>
              <a:buFont typeface="+mj-lt"/>
              <a:buAutoNum type="romanUcPeriod"/>
            </a:pPr>
            <a:r>
              <a:rPr lang="en-US" sz="2400" dirty="0"/>
              <a:t>ES&amp;H Manual 6230 Electrical Safety Manual</a:t>
            </a:r>
          </a:p>
          <a:p>
            <a:pPr marL="1028700" lvl="2" indent="-514350">
              <a:spcBef>
                <a:spcPts val="750"/>
              </a:spcBef>
              <a:buFont typeface="+mj-lt"/>
              <a:buAutoNum type="romanUcPeriod"/>
            </a:pPr>
            <a:r>
              <a:rPr lang="en-US" sz="2400" dirty="0"/>
              <a:t>JLAB-6220 AC Electrical Equipment Safe Work Program</a:t>
            </a:r>
          </a:p>
          <a:p>
            <a:pPr marL="457200" indent="-457200">
              <a:buFont typeface="+mj-lt"/>
              <a:buAutoNum type="arabicPeriod"/>
            </a:pPr>
            <a:r>
              <a:rPr lang="en-US" sz="2400" dirty="0"/>
              <a:t>All the vessel are designed according to the requirements of ASME codes</a:t>
            </a:r>
          </a:p>
          <a:p>
            <a:pPr marL="457200" indent="-457200">
              <a:buFont typeface="+mj-lt"/>
              <a:buAutoNum type="arabicPeriod"/>
            </a:pPr>
            <a:r>
              <a:rPr lang="en-US" sz="2400" dirty="0"/>
              <a:t>Pressure piping is governed by ASMEB31.3</a:t>
            </a:r>
          </a:p>
          <a:p>
            <a:pPr marL="457200" indent="-457200">
              <a:buFont typeface="+mj-lt"/>
              <a:buAutoNum type="arabicPeriod"/>
            </a:pPr>
            <a:r>
              <a:rPr lang="en-US" sz="2400" dirty="0"/>
              <a:t>Reciprocal arrangements are in place between JLab and BNL</a:t>
            </a:r>
          </a:p>
          <a:p>
            <a:pPr marL="457200" indent="-457200">
              <a:buFont typeface="+mj-lt"/>
              <a:buAutoNum type="arabicPeriod"/>
            </a:pPr>
            <a:r>
              <a:rPr lang="en-US" sz="2400" dirty="0"/>
              <a:t>Experimental Hall will be updated for the required ODH.</a:t>
            </a:r>
          </a:p>
          <a:p>
            <a:endParaRPr lang="en-US" dirty="0"/>
          </a:p>
        </p:txBody>
      </p:sp>
    </p:spTree>
    <p:extLst>
      <p:ext uri="{BB962C8B-B14F-4D97-AF65-F5344CB8AC3E}">
        <p14:creationId xmlns:p14="http://schemas.microsoft.com/office/powerpoint/2010/main" val="24813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2491-6C70-42AE-98D1-01B1AF45CF8E}"/>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2E06FD1A-B6D3-4EAA-855E-2976AED03A56}"/>
              </a:ext>
            </a:extLst>
          </p:cNvPr>
          <p:cNvSpPr>
            <a:spLocks noGrp="1"/>
          </p:cNvSpPr>
          <p:nvPr>
            <p:ph type="sldNum" sz="quarter" idx="4"/>
          </p:nvPr>
        </p:nvSpPr>
        <p:spPr/>
        <p:txBody>
          <a:bodyPr/>
          <a:lstStyle/>
          <a:p>
            <a:pPr algn="ctr"/>
            <a:fld id="{933A556B-7C63-244D-9B7C-B0EA8042B330}" type="slidenum">
              <a:rPr lang="en-US" smtClean="0"/>
              <a:pPr algn="ctr"/>
              <a:t>22</a:t>
            </a:fld>
            <a:endParaRPr lang="en-US" dirty="0"/>
          </a:p>
        </p:txBody>
      </p:sp>
      <p:sp>
        <p:nvSpPr>
          <p:cNvPr id="4" name="Text Placeholder 3">
            <a:extLst>
              <a:ext uri="{FF2B5EF4-FFF2-40B4-BE49-F238E27FC236}">
                <a16:creationId xmlns:a16="http://schemas.microsoft.com/office/drawing/2014/main" id="{FC3D8CBD-6FD2-41C2-8D90-CC347BF5B2A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5142AE6-24A5-4A15-95E5-74B2DC511F29}"/>
              </a:ext>
            </a:extLst>
          </p:cNvPr>
          <p:cNvSpPr>
            <a:spLocks noGrp="1"/>
          </p:cNvSpPr>
          <p:nvPr>
            <p:ph type="body" sz="quarter" idx="11"/>
          </p:nvPr>
        </p:nvSpPr>
        <p:spPr/>
        <p:txBody>
          <a:bodyPr/>
          <a:lstStyle/>
          <a:p>
            <a:endParaRPr lang="en-US"/>
          </a:p>
        </p:txBody>
      </p:sp>
      <p:sp>
        <p:nvSpPr>
          <p:cNvPr id="6" name="Content Placeholder 2">
            <a:extLst>
              <a:ext uri="{FF2B5EF4-FFF2-40B4-BE49-F238E27FC236}">
                <a16:creationId xmlns:a16="http://schemas.microsoft.com/office/drawing/2014/main" id="{9167C514-6917-487E-9D6E-26F611FAB735}"/>
              </a:ext>
            </a:extLst>
          </p:cNvPr>
          <p:cNvSpPr txBox="1">
            <a:spLocks/>
          </p:cNvSpPr>
          <p:nvPr/>
        </p:nvSpPr>
        <p:spPr>
          <a:xfrm>
            <a:off x="698269" y="951533"/>
            <a:ext cx="10781607" cy="4921233"/>
          </a:xfrm>
          <a:prstGeom prst="rect">
            <a:avLst/>
          </a:prstGeom>
          <a:ln>
            <a:solidFill>
              <a:schemeClr val="accent1">
                <a:shade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Magnet Design is complete and magnet procurement documents are being prepared with international collaborators.</a:t>
            </a:r>
          </a:p>
          <a:p>
            <a:r>
              <a:rPr lang="en-US" sz="2800" dirty="0"/>
              <a:t>The expected award date for conductor is end of June 2025.</a:t>
            </a:r>
          </a:p>
          <a:p>
            <a:pPr lvl="1"/>
            <a:r>
              <a:rPr lang="en-US" sz="2400" dirty="0"/>
              <a:t>Sample conductor testing is going well, the strand received from the vendor is of very good quality and meets the specification.</a:t>
            </a:r>
          </a:p>
          <a:p>
            <a:r>
              <a:rPr lang="en-US" sz="2800" dirty="0"/>
              <a:t>Magnet power supply procurement documents are ready for approval and the procurement will start after CD3-B ESAAB approval.</a:t>
            </a:r>
          </a:p>
          <a:p>
            <a:r>
              <a:rPr lang="en-US" sz="2800" dirty="0" err="1"/>
              <a:t>Cryo</a:t>
            </a:r>
            <a:r>
              <a:rPr lang="en-US" sz="2800" dirty="0"/>
              <a:t> review will be in September/October 2025.</a:t>
            </a:r>
          </a:p>
          <a:p>
            <a:r>
              <a:rPr lang="en-US" sz="2800" dirty="0"/>
              <a:t>Magnet mapping is planned, and details will be worked out after CD2/3.</a:t>
            </a:r>
          </a:p>
          <a:p>
            <a:pPr algn="ctr">
              <a:buFont typeface="Arial" panose="020B0604020202020204" pitchFamily="34" charset="0"/>
              <a:buNone/>
            </a:pPr>
            <a:endParaRPr lang="en-US" sz="2900" b="1" dirty="0">
              <a:cs typeface="Arial"/>
            </a:endParaRPr>
          </a:p>
          <a:p>
            <a:pPr marL="0" indent="0">
              <a:buFont typeface="Arial" panose="020B0604020202020204" pitchFamily="34" charset="0"/>
              <a:buNone/>
            </a:pPr>
            <a:endParaRPr lang="en-US" sz="2800" dirty="0">
              <a:cs typeface="Arial"/>
            </a:endParaRPr>
          </a:p>
        </p:txBody>
      </p:sp>
    </p:spTree>
    <p:extLst>
      <p:ext uri="{BB962C8B-B14F-4D97-AF65-F5344CB8AC3E}">
        <p14:creationId xmlns:p14="http://schemas.microsoft.com/office/powerpoint/2010/main" val="299976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F45A-48C6-46C1-9530-316326BA4C1D}"/>
              </a:ext>
            </a:extLst>
          </p:cNvPr>
          <p:cNvSpPr>
            <a:spLocks noGrp="1"/>
          </p:cNvSpPr>
          <p:nvPr>
            <p:ph type="title"/>
          </p:nvPr>
        </p:nvSpPr>
        <p:spPr/>
        <p:txBody>
          <a:bodyPr/>
          <a:lstStyle/>
          <a:p>
            <a:r>
              <a:rPr lang="en-US" dirty="0"/>
              <a:t>Back up</a:t>
            </a:r>
          </a:p>
        </p:txBody>
      </p:sp>
      <p:sp>
        <p:nvSpPr>
          <p:cNvPr id="3" name="Slide Number Placeholder 2">
            <a:extLst>
              <a:ext uri="{FF2B5EF4-FFF2-40B4-BE49-F238E27FC236}">
                <a16:creationId xmlns:a16="http://schemas.microsoft.com/office/drawing/2014/main" id="{712FD4D2-DA31-47C1-8FCD-B2EF9DE3E03E}"/>
              </a:ext>
            </a:extLst>
          </p:cNvPr>
          <p:cNvSpPr>
            <a:spLocks noGrp="1"/>
          </p:cNvSpPr>
          <p:nvPr>
            <p:ph type="sldNum" sz="quarter" idx="4"/>
          </p:nvPr>
        </p:nvSpPr>
        <p:spPr/>
        <p:txBody>
          <a:bodyPr/>
          <a:lstStyle/>
          <a:p>
            <a:pPr algn="ctr"/>
            <a:fld id="{933A556B-7C63-244D-9B7C-B0EA8042B330}" type="slidenum">
              <a:rPr lang="en-US" smtClean="0"/>
              <a:pPr algn="ctr"/>
              <a:t>23</a:t>
            </a:fld>
            <a:endParaRPr lang="en-US" dirty="0"/>
          </a:p>
        </p:txBody>
      </p:sp>
      <p:sp>
        <p:nvSpPr>
          <p:cNvPr id="4" name="Text Placeholder 3">
            <a:extLst>
              <a:ext uri="{FF2B5EF4-FFF2-40B4-BE49-F238E27FC236}">
                <a16:creationId xmlns:a16="http://schemas.microsoft.com/office/drawing/2014/main" id="{052C0E33-03D4-4FB2-9F9A-D3FB9572376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DE22522-62ED-484C-A58B-3A33734A47F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5069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9CBB-DF0A-4A8C-8F68-FC39A4BD2B7F}"/>
              </a:ext>
            </a:extLst>
          </p:cNvPr>
          <p:cNvSpPr>
            <a:spLocks noGrp="1"/>
          </p:cNvSpPr>
          <p:nvPr>
            <p:ph type="title"/>
          </p:nvPr>
        </p:nvSpPr>
        <p:spPr/>
        <p:txBody>
          <a:bodyPr/>
          <a:lstStyle/>
          <a:p>
            <a:r>
              <a:rPr lang="en-US" dirty="0"/>
              <a:t>How We Work</a:t>
            </a:r>
          </a:p>
        </p:txBody>
      </p:sp>
      <p:sp>
        <p:nvSpPr>
          <p:cNvPr id="3" name="Slide Number Placeholder 2">
            <a:extLst>
              <a:ext uri="{FF2B5EF4-FFF2-40B4-BE49-F238E27FC236}">
                <a16:creationId xmlns:a16="http://schemas.microsoft.com/office/drawing/2014/main" id="{2725F2C2-0D4F-4237-AAB4-2E1FF024E1AF}"/>
              </a:ext>
            </a:extLst>
          </p:cNvPr>
          <p:cNvSpPr>
            <a:spLocks noGrp="1"/>
          </p:cNvSpPr>
          <p:nvPr>
            <p:ph type="sldNum" sz="quarter" idx="4"/>
          </p:nvPr>
        </p:nvSpPr>
        <p:spPr/>
        <p:txBody>
          <a:bodyPr/>
          <a:lstStyle/>
          <a:p>
            <a:pPr algn="ctr"/>
            <a:fld id="{933A556B-7C63-244D-9B7C-B0EA8042B330}" type="slidenum">
              <a:rPr lang="en-US" smtClean="0"/>
              <a:pPr algn="ctr"/>
              <a:t>24</a:t>
            </a:fld>
            <a:endParaRPr lang="en-US" dirty="0"/>
          </a:p>
        </p:txBody>
      </p:sp>
      <p:sp>
        <p:nvSpPr>
          <p:cNvPr id="4" name="Text Placeholder 3">
            <a:extLst>
              <a:ext uri="{FF2B5EF4-FFF2-40B4-BE49-F238E27FC236}">
                <a16:creationId xmlns:a16="http://schemas.microsoft.com/office/drawing/2014/main" id="{E01A904B-89BB-4C75-AC97-106D3343909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003CD603-DF9F-4EF4-9F7F-BAED180B99B8}"/>
              </a:ext>
            </a:extLst>
          </p:cNvPr>
          <p:cNvSpPr>
            <a:spLocks noGrp="1"/>
          </p:cNvSpPr>
          <p:nvPr>
            <p:ph type="body" sz="quarter" idx="11"/>
          </p:nvPr>
        </p:nvSpPr>
        <p:spPr/>
        <p:txBody>
          <a:bodyPr/>
          <a:lstStyle/>
          <a:p>
            <a:endParaRPr lang="en-US"/>
          </a:p>
        </p:txBody>
      </p:sp>
      <p:sp>
        <p:nvSpPr>
          <p:cNvPr id="6" name="Text Placeholder 2">
            <a:extLst>
              <a:ext uri="{FF2B5EF4-FFF2-40B4-BE49-F238E27FC236}">
                <a16:creationId xmlns:a16="http://schemas.microsoft.com/office/drawing/2014/main" id="{26DF5264-B5A6-41D9-B4EB-359974D8DAF7}"/>
              </a:ext>
            </a:extLst>
          </p:cNvPr>
          <p:cNvSpPr txBox="1">
            <a:spLocks/>
          </p:cNvSpPr>
          <p:nvPr/>
        </p:nvSpPr>
        <p:spPr>
          <a:xfrm>
            <a:off x="555747" y="1029097"/>
            <a:ext cx="10784375" cy="46370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Collaboration of Jefferson Lab, CEA </a:t>
            </a:r>
            <a:r>
              <a:rPr lang="en-US" sz="2000" dirty="0" err="1"/>
              <a:t>Saclay</a:t>
            </a:r>
            <a:r>
              <a:rPr lang="en-US" sz="2000" dirty="0"/>
              <a:t> and Brookhaven National Lab</a:t>
            </a:r>
          </a:p>
          <a:p>
            <a:pPr marL="914400" lvl="1" indent="-457200">
              <a:buFont typeface="Arial" panose="020B0604020202020204" pitchFamily="34" charset="0"/>
              <a:buChar char="•"/>
            </a:pPr>
            <a:r>
              <a:rPr lang="en-US" sz="2000" dirty="0"/>
              <a:t>All the design work is done as in-kind/contract with CEA </a:t>
            </a:r>
            <a:r>
              <a:rPr lang="en-US" sz="2000" dirty="0" err="1"/>
              <a:t>Saclay</a:t>
            </a:r>
            <a:r>
              <a:rPr lang="en-US" sz="2000" dirty="0"/>
              <a:t> augmented with Jefferson Lab work </a:t>
            </a:r>
          </a:p>
          <a:p>
            <a:pPr marL="457200" indent="-457200">
              <a:buFont typeface="+mj-lt"/>
              <a:buAutoNum type="arabicPeriod"/>
            </a:pPr>
            <a:r>
              <a:rPr lang="en-US" sz="2000" dirty="0"/>
              <a:t>CEA </a:t>
            </a:r>
            <a:r>
              <a:rPr lang="en-US" sz="2000" dirty="0" err="1"/>
              <a:t>Saclay</a:t>
            </a:r>
            <a:r>
              <a:rPr lang="en-US" sz="2000" dirty="0"/>
              <a:t> is involved in reviewing all the procurement documents and sample conductor testing.</a:t>
            </a:r>
          </a:p>
          <a:p>
            <a:pPr marL="457200" indent="-457200">
              <a:buFont typeface="+mj-lt"/>
              <a:buAutoNum type="arabicPeriod"/>
            </a:pPr>
            <a:r>
              <a:rPr lang="en-US" sz="2000" dirty="0"/>
              <a:t>Expectation is that vendor contract may follow similar pattern for vendor oversight.</a:t>
            </a:r>
          </a:p>
          <a:p>
            <a:pPr marL="457200" indent="-457200">
              <a:buFont typeface="+mj-lt"/>
              <a:buAutoNum type="arabicPeriod"/>
            </a:pPr>
            <a:r>
              <a:rPr lang="en-US" sz="2000" dirty="0"/>
              <a:t>Further discussions are ongoing on with INFN for in-kind contribution</a:t>
            </a:r>
          </a:p>
          <a:p>
            <a:pPr marL="457200" indent="-457200">
              <a:buFont typeface="+mj-lt"/>
              <a:buAutoNum type="arabicPeriod"/>
            </a:pPr>
            <a:r>
              <a:rPr lang="en-US" sz="2000" dirty="0"/>
              <a:t>Magnet team members:</a:t>
            </a:r>
          </a:p>
          <a:p>
            <a:pPr marL="914400" lvl="1" indent="-457200">
              <a:buFont typeface="Arial" panose="020B0604020202020204" pitchFamily="34" charset="0"/>
              <a:buChar char="•"/>
            </a:pPr>
            <a:r>
              <a:rPr lang="en-US" sz="2000" dirty="0"/>
              <a:t>JLab: Renuka Rajput-Ghoshal, Probir Ghoshal, Sandesh Gopinath, Eric Sun, and Dan Young</a:t>
            </a:r>
          </a:p>
          <a:p>
            <a:pPr marL="914400" lvl="1" indent="-457200">
              <a:buFont typeface="Arial" panose="020B0604020202020204" pitchFamily="34" charset="0"/>
              <a:buChar char="•"/>
            </a:pPr>
            <a:r>
              <a:rPr lang="en-US" sz="2000" dirty="0"/>
              <a:t>BNL: Rahul Sharma, Roland </a:t>
            </a:r>
            <a:r>
              <a:rPr lang="en-US" sz="2000" dirty="0" err="1"/>
              <a:t>Wimmer</a:t>
            </a:r>
            <a:r>
              <a:rPr lang="en-US" sz="2000" dirty="0"/>
              <a:t> and Roberto Than</a:t>
            </a:r>
          </a:p>
          <a:p>
            <a:pPr marL="914400" lvl="1" indent="-457200">
              <a:buFont typeface="Arial" panose="020B0604020202020204" pitchFamily="34" charset="0"/>
              <a:buChar char="•"/>
            </a:pPr>
            <a:r>
              <a:rPr lang="en-US" sz="2000" dirty="0"/>
              <a:t>CEA, </a:t>
            </a:r>
            <a:r>
              <a:rPr lang="en-US" sz="2000" dirty="0" err="1"/>
              <a:t>Saclay</a:t>
            </a:r>
            <a:r>
              <a:rPr lang="en-US" sz="2000" dirty="0"/>
              <a:t>: Valerio </a:t>
            </a:r>
            <a:r>
              <a:rPr lang="en-US" sz="2000" dirty="0" err="1"/>
              <a:t>Calvelli</a:t>
            </a:r>
            <a:r>
              <a:rPr lang="en-US" sz="2000" dirty="0"/>
              <a:t>, Christophe </a:t>
            </a:r>
            <a:r>
              <a:rPr lang="en-US" sz="2000" dirty="0" err="1"/>
              <a:t>Berriaud</a:t>
            </a:r>
            <a:r>
              <a:rPr lang="en-US" sz="2000" dirty="0"/>
              <a:t>, Jean-Pierre </a:t>
            </a:r>
            <a:r>
              <a:rPr lang="en-US" sz="2000" dirty="0" err="1"/>
              <a:t>Lottin</a:t>
            </a:r>
            <a:r>
              <a:rPr lang="en-US" sz="2000" dirty="0"/>
              <a:t>, Hugo </a:t>
            </a:r>
            <a:r>
              <a:rPr lang="en-US" sz="2000" dirty="0" err="1"/>
              <a:t>Reymond</a:t>
            </a:r>
            <a:r>
              <a:rPr lang="en-US" sz="2000" dirty="0"/>
              <a:t>, and Francesco </a:t>
            </a:r>
            <a:r>
              <a:rPr lang="en-US" sz="2000" dirty="0" err="1"/>
              <a:t>Stacchi</a:t>
            </a:r>
            <a:endParaRPr lang="en-US" sz="2000" dirty="0"/>
          </a:p>
        </p:txBody>
      </p:sp>
    </p:spTree>
    <p:extLst>
      <p:ext uri="{BB962C8B-B14F-4D97-AF65-F5344CB8AC3E}">
        <p14:creationId xmlns:p14="http://schemas.microsoft.com/office/powerpoint/2010/main" val="97036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6CBAF-D88E-D979-68A6-907746E4D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313CE-4C4C-3196-400B-AA1209A23F18}"/>
              </a:ext>
            </a:extLst>
          </p:cNvPr>
          <p:cNvSpPr>
            <a:spLocks noGrp="1"/>
          </p:cNvSpPr>
          <p:nvPr>
            <p:ph type="title"/>
          </p:nvPr>
        </p:nvSpPr>
        <p:spPr/>
        <p:txBody>
          <a:bodyPr/>
          <a:lstStyle/>
          <a:p>
            <a:r>
              <a:rPr lang="en-US" dirty="0"/>
              <a:t>Charge Questions</a:t>
            </a:r>
          </a:p>
        </p:txBody>
      </p:sp>
      <p:sp>
        <p:nvSpPr>
          <p:cNvPr id="3" name="Slide Number Placeholder 2">
            <a:extLst>
              <a:ext uri="{FF2B5EF4-FFF2-40B4-BE49-F238E27FC236}">
                <a16:creationId xmlns:a16="http://schemas.microsoft.com/office/drawing/2014/main" id="{3124C773-9CBD-03B2-2588-AB80E650C713}"/>
              </a:ext>
            </a:extLst>
          </p:cNvPr>
          <p:cNvSpPr>
            <a:spLocks noGrp="1"/>
          </p:cNvSpPr>
          <p:nvPr>
            <p:ph type="sldNum" sz="quarter" idx="4"/>
          </p:nvPr>
        </p:nvSpPr>
        <p:spPr/>
        <p:txBody>
          <a:bodyPr/>
          <a:lstStyle/>
          <a:p>
            <a:pPr algn="ctr"/>
            <a:fld id="{933A556B-7C63-244D-9B7C-B0EA8042B330}" type="slidenum">
              <a:rPr lang="en-US" smtClean="0"/>
              <a:pPr algn="ctr"/>
              <a:t>3</a:t>
            </a:fld>
            <a:endParaRPr lang="en-US" dirty="0"/>
          </a:p>
        </p:txBody>
      </p:sp>
      <p:sp>
        <p:nvSpPr>
          <p:cNvPr id="4" name="Text Placeholder 3">
            <a:extLst>
              <a:ext uri="{FF2B5EF4-FFF2-40B4-BE49-F238E27FC236}">
                <a16:creationId xmlns:a16="http://schemas.microsoft.com/office/drawing/2014/main" id="{F471A959-AAF2-4A24-40C3-56D1758FDE32}"/>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662E932-D0EF-DE52-FC43-9EC6B51EB1CD}"/>
              </a:ext>
            </a:extLst>
          </p:cNvPr>
          <p:cNvSpPr>
            <a:spLocks noGrp="1"/>
          </p:cNvSpPr>
          <p:nvPr>
            <p:ph type="body" sz="quarter" idx="11"/>
          </p:nvPr>
        </p:nvSpPr>
        <p:spPr/>
        <p:txBody>
          <a:bodyPr/>
          <a:lstStyle/>
          <a:p>
            <a:endParaRPr lang="en-US"/>
          </a:p>
        </p:txBody>
      </p:sp>
      <p:sp>
        <p:nvSpPr>
          <p:cNvPr id="6" name="Text Placeholder 2">
            <a:extLst>
              <a:ext uri="{FF2B5EF4-FFF2-40B4-BE49-F238E27FC236}">
                <a16:creationId xmlns:a16="http://schemas.microsoft.com/office/drawing/2014/main" id="{188C4DD3-EECB-3FD0-76EC-85599F64DED1}"/>
              </a:ext>
            </a:extLst>
          </p:cNvPr>
          <p:cNvSpPr txBox="1">
            <a:spLocks/>
          </p:cNvSpPr>
          <p:nvPr/>
        </p:nvSpPr>
        <p:spPr>
          <a:xfrm>
            <a:off x="555747" y="1029097"/>
            <a:ext cx="10784375" cy="46370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Is the design of the </a:t>
            </a:r>
            <a:r>
              <a:rPr lang="en-US" sz="2000" dirty="0" err="1"/>
              <a:t>ePIC</a:t>
            </a:r>
            <a:r>
              <a:rPr lang="en-US" sz="2000" dirty="0"/>
              <a:t> detector and its sub-systems appropriate and progressing well?</a:t>
            </a:r>
          </a:p>
          <a:p>
            <a:pPr marL="457200" indent="-457200">
              <a:buFont typeface="+mj-lt"/>
              <a:buAutoNum type="arabicPeriod"/>
            </a:pPr>
            <a:r>
              <a:rPr lang="en-US" sz="2000" dirty="0"/>
              <a:t>Are the remaining work and technical, cost and schedule risks adequately understood? Are there opportunities?</a:t>
            </a:r>
          </a:p>
          <a:p>
            <a:pPr marL="457200" indent="-457200">
              <a:buFont typeface="+mj-lt"/>
              <a:buAutoNum type="arabicPeriod"/>
            </a:pPr>
            <a:r>
              <a:rPr lang="en-US" sz="2000" dirty="0"/>
              <a:t> Will the detector be technically ready for baselining by late 2025?</a:t>
            </a:r>
          </a:p>
          <a:p>
            <a:pPr marL="457200" indent="-457200">
              <a:buFont typeface="+mj-lt"/>
              <a:buAutoNum type="arabicPeriod"/>
            </a:pPr>
            <a:r>
              <a:rPr lang="en-US" sz="2000" dirty="0"/>
              <a:t>Are the detector integration and planning for installation and maintenance progressing well? Are there areas where further ideas should be pursued?</a:t>
            </a:r>
          </a:p>
          <a:p>
            <a:pPr marL="457200" indent="-457200">
              <a:buFont typeface="+mj-lt"/>
              <a:buAutoNum type="arabicPeriod"/>
            </a:pPr>
            <a:r>
              <a:rPr lang="en-US" sz="2000" dirty="0"/>
              <a:t>Will the detector be ready for start of construction by late 2026?</a:t>
            </a:r>
          </a:p>
        </p:txBody>
      </p:sp>
    </p:spTree>
    <p:extLst>
      <p:ext uri="{BB962C8B-B14F-4D97-AF65-F5344CB8AC3E}">
        <p14:creationId xmlns:p14="http://schemas.microsoft.com/office/powerpoint/2010/main" val="177632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3325-77E9-4E85-9964-513A12BA93C3}"/>
              </a:ext>
            </a:extLst>
          </p:cNvPr>
          <p:cNvSpPr>
            <a:spLocks noGrp="1"/>
          </p:cNvSpPr>
          <p:nvPr>
            <p:ph type="title"/>
          </p:nvPr>
        </p:nvSpPr>
        <p:spPr/>
        <p:txBody>
          <a:bodyPr/>
          <a:lstStyle/>
          <a:p>
            <a:r>
              <a:rPr lang="en-US" dirty="0"/>
              <a:t>Detector Solenoid- Scope and Overview</a:t>
            </a:r>
          </a:p>
        </p:txBody>
      </p:sp>
      <p:sp>
        <p:nvSpPr>
          <p:cNvPr id="3" name="Slide Number Placeholder 2">
            <a:extLst>
              <a:ext uri="{FF2B5EF4-FFF2-40B4-BE49-F238E27FC236}">
                <a16:creationId xmlns:a16="http://schemas.microsoft.com/office/drawing/2014/main" id="{6C0B578B-91A9-489B-BB26-D969251F1C06}"/>
              </a:ext>
            </a:extLst>
          </p:cNvPr>
          <p:cNvSpPr>
            <a:spLocks noGrp="1"/>
          </p:cNvSpPr>
          <p:nvPr>
            <p:ph type="sldNum" sz="quarter" idx="4"/>
          </p:nvPr>
        </p:nvSpPr>
        <p:spPr/>
        <p:txBody>
          <a:bodyPr/>
          <a:lstStyle/>
          <a:p>
            <a:pPr algn="ctr"/>
            <a:fld id="{933A556B-7C63-244D-9B7C-B0EA8042B330}" type="slidenum">
              <a:rPr lang="en-US" smtClean="0"/>
              <a:pPr algn="ctr"/>
              <a:t>4</a:t>
            </a:fld>
            <a:endParaRPr lang="en-US" dirty="0"/>
          </a:p>
        </p:txBody>
      </p:sp>
      <p:sp>
        <p:nvSpPr>
          <p:cNvPr id="4" name="Text Placeholder 3">
            <a:extLst>
              <a:ext uri="{FF2B5EF4-FFF2-40B4-BE49-F238E27FC236}">
                <a16:creationId xmlns:a16="http://schemas.microsoft.com/office/drawing/2014/main" id="{2A47D7B8-612B-4B73-BA91-644315973B2F}"/>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D025881F-4E64-41D3-9464-C010A5B7D000}"/>
              </a:ext>
            </a:extLst>
          </p:cNvPr>
          <p:cNvSpPr>
            <a:spLocks noGrp="1"/>
          </p:cNvSpPr>
          <p:nvPr>
            <p:ph type="body" sz="quarter" idx="11"/>
          </p:nvPr>
        </p:nvSpPr>
        <p:spPr/>
        <p:txBody>
          <a:bodyPr/>
          <a:lstStyle/>
          <a:p>
            <a:endParaRPr lang="en-US"/>
          </a:p>
        </p:txBody>
      </p:sp>
      <p:graphicFrame>
        <p:nvGraphicFramePr>
          <p:cNvPr id="23" name="Table 22">
            <a:extLst>
              <a:ext uri="{FF2B5EF4-FFF2-40B4-BE49-F238E27FC236}">
                <a16:creationId xmlns:a16="http://schemas.microsoft.com/office/drawing/2014/main" id="{AAFC4C38-9FB0-4B55-BBC6-17D1DA84FD25}"/>
              </a:ext>
            </a:extLst>
          </p:cNvPr>
          <p:cNvGraphicFramePr>
            <a:graphicFrameLocks noGrp="1"/>
          </p:cNvGraphicFramePr>
          <p:nvPr>
            <p:extLst>
              <p:ext uri="{D42A27DB-BD31-4B8C-83A1-F6EECF244321}">
                <p14:modId xmlns:p14="http://schemas.microsoft.com/office/powerpoint/2010/main" val="2633083493"/>
              </p:ext>
            </p:extLst>
          </p:nvPr>
        </p:nvGraphicFramePr>
        <p:xfrm>
          <a:off x="331405" y="885760"/>
          <a:ext cx="9680789" cy="1931848"/>
        </p:xfrm>
        <a:graphic>
          <a:graphicData uri="http://schemas.openxmlformats.org/drawingml/2006/table">
            <a:tbl>
              <a:tblPr firstRow="1" bandRow="1">
                <a:tableStyleId>{5C22544A-7EE6-4342-B048-85BDC9FD1C3A}</a:tableStyleId>
              </a:tblPr>
              <a:tblGrid>
                <a:gridCol w="1232338">
                  <a:extLst>
                    <a:ext uri="{9D8B030D-6E8A-4147-A177-3AD203B41FA5}">
                      <a16:colId xmlns:a16="http://schemas.microsoft.com/office/drawing/2014/main" val="879949723"/>
                    </a:ext>
                  </a:extLst>
                </a:gridCol>
                <a:gridCol w="1330859">
                  <a:extLst>
                    <a:ext uri="{9D8B030D-6E8A-4147-A177-3AD203B41FA5}">
                      <a16:colId xmlns:a16="http://schemas.microsoft.com/office/drawing/2014/main" val="901012770"/>
                    </a:ext>
                  </a:extLst>
                </a:gridCol>
                <a:gridCol w="1593410">
                  <a:extLst>
                    <a:ext uri="{9D8B030D-6E8A-4147-A177-3AD203B41FA5}">
                      <a16:colId xmlns:a16="http://schemas.microsoft.com/office/drawing/2014/main" val="2023753592"/>
                    </a:ext>
                  </a:extLst>
                </a:gridCol>
                <a:gridCol w="5524182">
                  <a:extLst>
                    <a:ext uri="{9D8B030D-6E8A-4147-A177-3AD203B41FA5}">
                      <a16:colId xmlns:a16="http://schemas.microsoft.com/office/drawing/2014/main" val="915424999"/>
                    </a:ext>
                  </a:extLst>
                </a:gridCol>
              </a:tblGrid>
              <a:tr h="352603">
                <a:tc>
                  <a:txBody>
                    <a:bodyPr/>
                    <a:lstStyle/>
                    <a:p>
                      <a:pPr algn="ctr"/>
                      <a:r>
                        <a:rPr lang="en-US" sz="1200" b="1" dirty="0"/>
                        <a:t>WBS</a:t>
                      </a:r>
                    </a:p>
                  </a:txBody>
                  <a:tcPr anchor="ctr">
                    <a:solidFill>
                      <a:schemeClr val="bg2"/>
                    </a:solidFill>
                  </a:tcPr>
                </a:tc>
                <a:tc>
                  <a:txBody>
                    <a:bodyPr/>
                    <a:lstStyle/>
                    <a:p>
                      <a:pPr algn="ctr"/>
                      <a:r>
                        <a:rPr lang="en-US" sz="1200" b="1"/>
                        <a:t>WBS Name</a:t>
                      </a:r>
                    </a:p>
                  </a:txBody>
                  <a:tcPr anchor="ctr">
                    <a:solidFill>
                      <a:schemeClr val="bg2"/>
                    </a:solidFill>
                  </a:tcPr>
                </a:tc>
                <a:tc>
                  <a:txBody>
                    <a:bodyPr/>
                    <a:lstStyle/>
                    <a:p>
                      <a:pPr algn="ctr"/>
                      <a:r>
                        <a:rPr lang="en-US" sz="1200" b="1" dirty="0"/>
                        <a:t>WBS Manager</a:t>
                      </a:r>
                    </a:p>
                  </a:txBody>
                  <a:tcPr anchor="ctr">
                    <a:solidFill>
                      <a:schemeClr val="bg2"/>
                    </a:solidFill>
                  </a:tcPr>
                </a:tc>
                <a:tc>
                  <a:txBody>
                    <a:bodyPr/>
                    <a:lstStyle/>
                    <a:p>
                      <a:pPr algn="ctr"/>
                      <a:r>
                        <a:rPr lang="en-US" sz="1200" b="1"/>
                        <a:t>WBS Description</a:t>
                      </a:r>
                    </a:p>
                  </a:txBody>
                  <a:tcPr anchor="ctr">
                    <a:solidFill>
                      <a:schemeClr val="bg2"/>
                    </a:solidFill>
                  </a:tcPr>
                </a:tc>
                <a:extLst>
                  <a:ext uri="{0D108BD9-81ED-4DB2-BD59-A6C34878D82A}">
                    <a16:rowId xmlns:a16="http://schemas.microsoft.com/office/drawing/2014/main" val="285573171"/>
                  </a:ext>
                </a:extLst>
              </a:tr>
              <a:tr h="955442">
                <a:tc>
                  <a:txBody>
                    <a:bodyPr/>
                    <a:lstStyle/>
                    <a:p>
                      <a:pPr algn="ctr" fontAlgn="ctr"/>
                      <a:r>
                        <a:rPr lang="en-US" sz="1000" b="0" i="0" u="none" strike="noStrike" dirty="0">
                          <a:solidFill>
                            <a:srgbClr val="000000"/>
                          </a:solidFill>
                          <a:effectLst/>
                          <a:latin typeface="+mn-lt"/>
                        </a:rPr>
                        <a:t>6.03.06</a:t>
                      </a:r>
                    </a:p>
                  </a:txBody>
                  <a:tcPr marL="9525" marR="9525" marT="9525" anchor="ctr">
                    <a:solidFill>
                      <a:schemeClr val="tx2">
                        <a:lumMod val="20000"/>
                        <a:lumOff val="80000"/>
                      </a:schemeClr>
                    </a:solidFill>
                  </a:tcPr>
                </a:tc>
                <a:tc>
                  <a:txBody>
                    <a:bodyPr/>
                    <a:lstStyle/>
                    <a:p>
                      <a:pPr algn="ctr" fontAlgn="ctr"/>
                      <a:r>
                        <a:rPr lang="sv-SE" sz="1000" b="0" i="0" u="none" strike="noStrike" dirty="0">
                          <a:solidFill>
                            <a:srgbClr val="000000"/>
                          </a:solidFill>
                          <a:effectLst/>
                          <a:latin typeface="+mn-lt"/>
                        </a:rPr>
                        <a:t>Detector Magnets</a:t>
                      </a:r>
                    </a:p>
                  </a:txBody>
                  <a:tcPr marL="9525" marR="9525" marT="9525" anchor="ctr">
                    <a:solidFill>
                      <a:schemeClr val="tx2">
                        <a:lumMod val="20000"/>
                        <a:lumOff val="80000"/>
                      </a:schemeClr>
                    </a:solidFill>
                  </a:tcPr>
                </a:tc>
                <a:tc>
                  <a:txBody>
                    <a:bodyPr/>
                    <a:lstStyle/>
                    <a:p>
                      <a:pPr algn="ctr" fontAlgn="ctr"/>
                      <a:r>
                        <a:rPr lang="en-US" sz="1000" b="0" i="0" u="none" strike="noStrike">
                          <a:solidFill>
                            <a:srgbClr val="000000"/>
                          </a:solidFill>
                          <a:effectLst/>
                          <a:latin typeface="+mn-lt"/>
                        </a:rPr>
                        <a:t>R. Rajput-Ghoshal</a:t>
                      </a:r>
                    </a:p>
                  </a:txBody>
                  <a:tcPr marL="9525" marR="9525" marT="9525" anchor="ctr">
                    <a:solidFill>
                      <a:schemeClr val="tx2">
                        <a:lumMod val="20000"/>
                        <a:lumOff val="80000"/>
                      </a:schemeClr>
                    </a:solidFill>
                  </a:tcPr>
                </a:tc>
                <a:tc>
                  <a:txBody>
                    <a:bodyPr/>
                    <a:lstStyle/>
                    <a:p>
                      <a:pPr algn="l" fontAlgn="ctr"/>
                      <a:r>
                        <a:rPr lang="en-US" sz="1000" b="1" i="0" u="none" strike="noStrike" dirty="0">
                          <a:solidFill>
                            <a:schemeClr val="tx1"/>
                          </a:solidFill>
                          <a:effectLst/>
                          <a:latin typeface="+mn-lt"/>
                        </a:rPr>
                        <a:t>Scope Definition: </a:t>
                      </a:r>
                      <a:br>
                        <a:rPr lang="en-US" sz="1000" b="0" i="0" u="none" strike="noStrike" dirty="0">
                          <a:solidFill>
                            <a:srgbClr val="000000"/>
                          </a:solidFill>
                          <a:effectLst/>
                          <a:latin typeface="+mn-lt"/>
                        </a:rPr>
                      </a:br>
                      <a:r>
                        <a:rPr lang="en-US" sz="1000" b="0" i="0" u="none" strike="noStrike" dirty="0">
                          <a:solidFill>
                            <a:schemeClr val="tx1"/>
                          </a:solidFill>
                          <a:effectLst/>
                          <a:latin typeface="+mn-lt"/>
                        </a:rPr>
                        <a:t>-Procure and fabricate the central Detector superconducting solenoid Magnet. This will also include the magnet cold test, magnetic field mapping, installation &amp; commissioning of the magnet system. The magnet system includes superconducting coils, support structure, cryostat, control &amp; instrumentation for the magnet, quench protection, magnet power supply, and current leads. This will also include all the vendor visits related to superconducting magnet and associated various sub-systems.</a:t>
                      </a:r>
                      <a:br>
                        <a:rPr lang="en-US" sz="1000" b="0" i="0" u="none" strike="noStrike" dirty="0">
                          <a:solidFill>
                            <a:srgbClr val="000000"/>
                          </a:solidFill>
                          <a:effectLst/>
                          <a:latin typeface="+mn-lt"/>
                        </a:rPr>
                      </a:br>
                      <a:r>
                        <a:rPr lang="en-US" sz="1000" b="1" i="0" u="none" strike="noStrike" dirty="0">
                          <a:solidFill>
                            <a:schemeClr val="tx1"/>
                          </a:solidFill>
                          <a:effectLst/>
                          <a:latin typeface="+mn-lt"/>
                        </a:rPr>
                        <a:t>Deliverables:</a:t>
                      </a:r>
                      <a:br>
                        <a:rPr lang="en-US" sz="1000" b="0" i="0" u="none" strike="noStrike" dirty="0">
                          <a:solidFill>
                            <a:srgbClr val="000000"/>
                          </a:solidFill>
                          <a:effectLst/>
                          <a:latin typeface="+mn-lt"/>
                        </a:rPr>
                      </a:br>
                      <a:r>
                        <a:rPr lang="en-US" sz="1000" b="0" i="0" u="none" strike="noStrike" dirty="0">
                          <a:solidFill>
                            <a:schemeClr val="tx1"/>
                          </a:solidFill>
                          <a:effectLst/>
                          <a:latin typeface="+mn-lt"/>
                        </a:rPr>
                        <a:t>-A superconducting magnet system with a 1.7 T central field and 2 T stretch goal, and the subsystems to control and operate it.</a:t>
                      </a:r>
                      <a:endParaRPr lang="en-US" sz="1000" b="0" i="0" u="none" strike="noStrike" dirty="0">
                        <a:solidFill>
                          <a:schemeClr val="tx1"/>
                        </a:solidFill>
                        <a:effectLst/>
                        <a:latin typeface="+mn-lt"/>
                        <a:cs typeface="Arial" panose="020B0604020202020204" pitchFamily="34" charset="0"/>
                      </a:endParaRPr>
                    </a:p>
                  </a:txBody>
                  <a:tcPr marL="9525" marR="9525" marT="9525" anchor="ctr">
                    <a:solidFill>
                      <a:schemeClr val="tx2">
                        <a:lumMod val="20000"/>
                        <a:lumOff val="80000"/>
                      </a:schemeClr>
                    </a:solidFill>
                  </a:tcPr>
                </a:tc>
                <a:extLst>
                  <a:ext uri="{0D108BD9-81ED-4DB2-BD59-A6C34878D82A}">
                    <a16:rowId xmlns:a16="http://schemas.microsoft.com/office/drawing/2014/main" val="2415412153"/>
                  </a:ext>
                </a:extLst>
              </a:tr>
            </a:tbl>
          </a:graphicData>
        </a:graphic>
      </p:graphicFrame>
      <p:pic>
        <p:nvPicPr>
          <p:cNvPr id="24" name="Picture 23">
            <a:extLst>
              <a:ext uri="{FF2B5EF4-FFF2-40B4-BE49-F238E27FC236}">
                <a16:creationId xmlns:a16="http://schemas.microsoft.com/office/drawing/2014/main" id="{322AA620-24C4-44D9-B58C-19AC05A70DFE}"/>
              </a:ext>
            </a:extLst>
          </p:cNvPr>
          <p:cNvPicPr>
            <a:picLocks noChangeAspect="1"/>
          </p:cNvPicPr>
          <p:nvPr/>
        </p:nvPicPr>
        <p:blipFill>
          <a:blip r:embed="rId2"/>
          <a:stretch>
            <a:fillRect/>
          </a:stretch>
        </p:blipFill>
        <p:spPr>
          <a:xfrm>
            <a:off x="746977" y="5183238"/>
            <a:ext cx="10217237" cy="825178"/>
          </a:xfrm>
          <a:prstGeom prst="rect">
            <a:avLst/>
          </a:prstGeom>
        </p:spPr>
      </p:pic>
      <p:sp>
        <p:nvSpPr>
          <p:cNvPr id="28" name="Content Placeholder 2">
            <a:extLst>
              <a:ext uri="{FF2B5EF4-FFF2-40B4-BE49-F238E27FC236}">
                <a16:creationId xmlns:a16="http://schemas.microsoft.com/office/drawing/2014/main" id="{AB1CC3CA-8689-7E05-9E83-C3808B63C663}"/>
              </a:ext>
            </a:extLst>
          </p:cNvPr>
          <p:cNvSpPr txBox="1">
            <a:spLocks/>
          </p:cNvSpPr>
          <p:nvPr/>
        </p:nvSpPr>
        <p:spPr>
          <a:xfrm>
            <a:off x="462579" y="2865836"/>
            <a:ext cx="4092249" cy="2269174"/>
          </a:xfrm>
          <a:prstGeom prst="rect">
            <a:avLst/>
          </a:prstGeom>
          <a:ln w="19050">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dirty="0"/>
          </a:p>
          <a:p>
            <a:pPr marL="0" indent="0" algn="ctr">
              <a:lnSpc>
                <a:spcPct val="0"/>
              </a:lnSpc>
              <a:buFont typeface="Arial" panose="020B0604020202020204" pitchFamily="34" charset="0"/>
              <a:buNone/>
            </a:pPr>
            <a:r>
              <a:rPr lang="en-US" sz="1600" b="1" dirty="0"/>
              <a:t>Superconducting Detector Solenoid</a:t>
            </a:r>
          </a:p>
          <a:p>
            <a:pPr>
              <a:lnSpc>
                <a:spcPct val="100000"/>
              </a:lnSpc>
            </a:pPr>
            <a:r>
              <a:rPr lang="en-US" sz="1400" dirty="0"/>
              <a:t>3.5 m long coil, 2.84 m room temperature bore diameter </a:t>
            </a:r>
          </a:p>
          <a:p>
            <a:pPr>
              <a:lnSpc>
                <a:spcPct val="100000"/>
              </a:lnSpc>
            </a:pPr>
            <a:r>
              <a:rPr lang="en-US" sz="1400" dirty="0"/>
              <a:t>2 T on-axis field</a:t>
            </a:r>
          </a:p>
          <a:p>
            <a:pPr>
              <a:lnSpc>
                <a:spcPct val="100000"/>
              </a:lnSpc>
            </a:pPr>
            <a:r>
              <a:rPr lang="en-US" sz="1400" dirty="0"/>
              <a:t>Operating Temperature  4.5 K</a:t>
            </a:r>
          </a:p>
          <a:p>
            <a:pPr>
              <a:lnSpc>
                <a:spcPct val="100000"/>
              </a:lnSpc>
            </a:pPr>
            <a:r>
              <a:rPr lang="en-US" sz="1400" dirty="0"/>
              <a:t>Conductor: Copper Cladded, Rutherford Cable made with </a:t>
            </a:r>
            <a:r>
              <a:rPr lang="en-US" sz="1400" dirty="0" err="1"/>
              <a:t>NbTi</a:t>
            </a:r>
            <a:r>
              <a:rPr lang="en-US" sz="1400" dirty="0"/>
              <a:t> superconducting strands</a:t>
            </a:r>
          </a:p>
          <a:p>
            <a:endParaRPr lang="en-US" sz="1600" dirty="0"/>
          </a:p>
        </p:txBody>
      </p:sp>
      <p:pic>
        <p:nvPicPr>
          <p:cNvPr id="29" name="Picture 28">
            <a:extLst>
              <a:ext uri="{FF2B5EF4-FFF2-40B4-BE49-F238E27FC236}">
                <a16:creationId xmlns:a16="http://schemas.microsoft.com/office/drawing/2014/main" id="{003DD262-6DAA-58EC-41BD-4EAA0A91FC35}"/>
              </a:ext>
            </a:extLst>
          </p:cNvPr>
          <p:cNvPicPr>
            <a:picLocks noChangeAspect="1"/>
          </p:cNvPicPr>
          <p:nvPr/>
        </p:nvPicPr>
        <p:blipFill>
          <a:blip r:embed="rId3"/>
          <a:stretch>
            <a:fillRect/>
          </a:stretch>
        </p:blipFill>
        <p:spPr>
          <a:xfrm>
            <a:off x="4888278" y="2854292"/>
            <a:ext cx="2577176" cy="2255424"/>
          </a:xfrm>
          <a:prstGeom prst="rect">
            <a:avLst/>
          </a:prstGeom>
        </p:spPr>
      </p:pic>
      <p:pic>
        <p:nvPicPr>
          <p:cNvPr id="30" name="Picture 29">
            <a:extLst>
              <a:ext uri="{FF2B5EF4-FFF2-40B4-BE49-F238E27FC236}">
                <a16:creationId xmlns:a16="http://schemas.microsoft.com/office/drawing/2014/main" id="{127A5E11-47CC-00CF-2CD3-4378F4B7A836}"/>
              </a:ext>
            </a:extLst>
          </p:cNvPr>
          <p:cNvPicPr>
            <a:picLocks noChangeAspect="1"/>
          </p:cNvPicPr>
          <p:nvPr/>
        </p:nvPicPr>
        <p:blipFill>
          <a:blip r:embed="rId4"/>
          <a:stretch>
            <a:fillRect/>
          </a:stretch>
        </p:blipFill>
        <p:spPr>
          <a:xfrm>
            <a:off x="8036416" y="2855282"/>
            <a:ext cx="2881673" cy="2226846"/>
          </a:xfrm>
          <a:prstGeom prst="rect">
            <a:avLst/>
          </a:prstGeom>
        </p:spPr>
      </p:pic>
    </p:spTree>
    <p:extLst>
      <p:ext uri="{BB962C8B-B14F-4D97-AF65-F5344CB8AC3E}">
        <p14:creationId xmlns:p14="http://schemas.microsoft.com/office/powerpoint/2010/main" val="128230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C22E-4067-4CC4-8C1C-7A2458142F89}"/>
              </a:ext>
            </a:extLst>
          </p:cNvPr>
          <p:cNvSpPr>
            <a:spLocks noGrp="1"/>
          </p:cNvSpPr>
          <p:nvPr>
            <p:ph type="title"/>
          </p:nvPr>
        </p:nvSpPr>
        <p:spPr/>
        <p:txBody>
          <a:bodyPr/>
          <a:lstStyle/>
          <a:p>
            <a:r>
              <a:rPr lang="en-US" dirty="0"/>
              <a:t>Detector Solenoid Magnet-Status</a:t>
            </a:r>
          </a:p>
        </p:txBody>
      </p:sp>
      <p:sp>
        <p:nvSpPr>
          <p:cNvPr id="3" name="Slide Number Placeholder 2">
            <a:extLst>
              <a:ext uri="{FF2B5EF4-FFF2-40B4-BE49-F238E27FC236}">
                <a16:creationId xmlns:a16="http://schemas.microsoft.com/office/drawing/2014/main" id="{364A1638-9EE3-41FE-A9C6-DFBD7D3978E2}"/>
              </a:ext>
            </a:extLst>
          </p:cNvPr>
          <p:cNvSpPr>
            <a:spLocks noGrp="1"/>
          </p:cNvSpPr>
          <p:nvPr>
            <p:ph type="sldNum" sz="quarter" idx="4"/>
          </p:nvPr>
        </p:nvSpPr>
        <p:spPr/>
        <p:txBody>
          <a:bodyPr/>
          <a:lstStyle/>
          <a:p>
            <a:pPr algn="ctr"/>
            <a:fld id="{933A556B-7C63-244D-9B7C-B0EA8042B330}" type="slidenum">
              <a:rPr lang="en-US" smtClean="0"/>
              <a:pPr algn="ctr"/>
              <a:t>5</a:t>
            </a:fld>
            <a:endParaRPr lang="en-US" dirty="0"/>
          </a:p>
        </p:txBody>
      </p:sp>
      <p:sp>
        <p:nvSpPr>
          <p:cNvPr id="4" name="Text Placeholder 3">
            <a:extLst>
              <a:ext uri="{FF2B5EF4-FFF2-40B4-BE49-F238E27FC236}">
                <a16:creationId xmlns:a16="http://schemas.microsoft.com/office/drawing/2014/main" id="{67B4F961-BFF4-4F0C-8093-9CE1E89DCF81}"/>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A25D1536-8D22-408D-97F8-7070A3FFF988}"/>
              </a:ext>
            </a:extLst>
          </p:cNvPr>
          <p:cNvSpPr>
            <a:spLocks noGrp="1"/>
          </p:cNvSpPr>
          <p:nvPr>
            <p:ph type="body" sz="quarter" idx="11"/>
          </p:nvPr>
        </p:nvSpPr>
        <p:spPr/>
        <p:txBody>
          <a:bodyPr/>
          <a:lstStyle/>
          <a:p>
            <a:endParaRPr lang="en-US"/>
          </a:p>
        </p:txBody>
      </p:sp>
      <p:sp>
        <p:nvSpPr>
          <p:cNvPr id="6" name="TextBox 5">
            <a:extLst>
              <a:ext uri="{FF2B5EF4-FFF2-40B4-BE49-F238E27FC236}">
                <a16:creationId xmlns:a16="http://schemas.microsoft.com/office/drawing/2014/main" id="{D214D7DF-FE3C-446D-BD24-F4A10C412F30}"/>
              </a:ext>
            </a:extLst>
          </p:cNvPr>
          <p:cNvSpPr txBox="1"/>
          <p:nvPr/>
        </p:nvSpPr>
        <p:spPr>
          <a:xfrm>
            <a:off x="587828" y="984073"/>
            <a:ext cx="11016343"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Magnet will be “In-Kind Contribution” from INFN.</a:t>
            </a:r>
          </a:p>
          <a:p>
            <a:pPr marL="742950" lvl="1" indent="-285750">
              <a:buFont typeface="Arial" panose="020B0604020202020204" pitchFamily="34" charset="0"/>
              <a:buChar char="•"/>
            </a:pPr>
            <a:r>
              <a:rPr lang="en-US" sz="2000" dirty="0"/>
              <a:t>Magnet Design report and other relevant documents were prepared by JLab and shared with CEA and INFN.</a:t>
            </a:r>
          </a:p>
          <a:p>
            <a:pPr marL="742950" lvl="1" indent="-285750">
              <a:buFont typeface="Arial" panose="020B0604020202020204" pitchFamily="34" charset="0"/>
              <a:buChar char="•"/>
            </a:pPr>
            <a:r>
              <a:rPr lang="en-US" sz="2000" dirty="0"/>
              <a:t>INFN technical team, in collaboration with JLab and CEA, is working on the procurement package.</a:t>
            </a:r>
          </a:p>
          <a:p>
            <a:pPr marL="742950" lvl="1" indent="-285750">
              <a:buFont typeface="Arial" panose="020B0604020202020204" pitchFamily="34" charset="0"/>
              <a:buChar char="•"/>
            </a:pPr>
            <a:r>
              <a:rPr lang="en-US" sz="2000" dirty="0"/>
              <a:t>The procurement package is expected to be completed in June 2025</a:t>
            </a:r>
          </a:p>
          <a:p>
            <a:pPr marL="742950" lvl="1" indent="-285750">
              <a:buFont typeface="Arial" panose="020B0604020202020204" pitchFamily="34" charset="0"/>
              <a:buChar char="•"/>
            </a:pPr>
            <a:r>
              <a:rPr lang="en-US" sz="2000" dirty="0"/>
              <a:t>Waiting for the </a:t>
            </a:r>
            <a:r>
              <a:rPr lang="en-US" sz="2000" dirty="0" err="1"/>
              <a:t>iCRADA</a:t>
            </a:r>
            <a:r>
              <a:rPr lang="en-US" sz="2000" dirty="0"/>
              <a:t> documents to get approved from DOE.</a:t>
            </a:r>
          </a:p>
          <a:p>
            <a:pPr marL="285750" indent="-285750">
              <a:buFont typeface="Arial" panose="020B0604020202020204" pitchFamily="34" charset="0"/>
              <a:buChar char="•"/>
            </a:pPr>
            <a:r>
              <a:rPr lang="en-US" sz="2000" dirty="0"/>
              <a:t>Conductor will be procured by JLab and supplied to the magnet vendor as “Government Furnished Material”.</a:t>
            </a:r>
          </a:p>
          <a:p>
            <a:pPr marL="742950" lvl="1" indent="-285750">
              <a:buFont typeface="Arial" panose="020B0604020202020204" pitchFamily="34" charset="0"/>
              <a:buChar char="•"/>
            </a:pPr>
            <a:r>
              <a:rPr lang="en-US" sz="2000" dirty="0"/>
              <a:t>The expected award date for the conductor is June 30, 2025.</a:t>
            </a:r>
          </a:p>
          <a:p>
            <a:pPr marL="285750" indent="-285750">
              <a:buFont typeface="Arial" panose="020B0604020202020204" pitchFamily="34" charset="0"/>
              <a:buChar char="•"/>
            </a:pPr>
            <a:r>
              <a:rPr lang="en-US" sz="2000" dirty="0"/>
              <a:t>Magnet power supply will be procured by JLab and shipped directly from the power supply vendor to BNL.</a:t>
            </a:r>
          </a:p>
          <a:p>
            <a:pPr marL="742950" lvl="1" indent="-285750">
              <a:buFont typeface="Arial" panose="020B0604020202020204" pitchFamily="34" charset="0"/>
              <a:buChar char="•"/>
            </a:pPr>
            <a:r>
              <a:rPr lang="en-US" sz="2000" dirty="0"/>
              <a:t>Power supply FDR was done in May 2024.</a:t>
            </a:r>
          </a:p>
          <a:p>
            <a:pPr marL="742950" lvl="1" indent="-285750">
              <a:buFont typeface="Arial" panose="020B0604020202020204" pitchFamily="34" charset="0"/>
              <a:buChar char="•"/>
            </a:pPr>
            <a:r>
              <a:rPr lang="en-US" sz="2000" dirty="0"/>
              <a:t>The procurement package is ready for approval.</a:t>
            </a:r>
          </a:p>
          <a:p>
            <a:pPr marL="742950" lvl="1" indent="-285750">
              <a:buFont typeface="Arial" panose="020B0604020202020204" pitchFamily="34" charset="0"/>
              <a:buChar char="•"/>
            </a:pPr>
            <a:r>
              <a:rPr lang="en-US" sz="2000" dirty="0"/>
              <a:t>This can be awarded after the CD-3B ESSAB Approval. </a:t>
            </a:r>
          </a:p>
          <a:p>
            <a:endParaRPr lang="en-US" sz="2000" dirty="0"/>
          </a:p>
        </p:txBody>
      </p:sp>
    </p:spTree>
    <p:extLst>
      <p:ext uri="{BB962C8B-B14F-4D97-AF65-F5344CB8AC3E}">
        <p14:creationId xmlns:p14="http://schemas.microsoft.com/office/powerpoint/2010/main" val="3550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733A-3678-8BB0-6A2E-A01049C1DCCF}"/>
              </a:ext>
            </a:extLst>
          </p:cNvPr>
          <p:cNvSpPr>
            <a:spLocks noGrp="1"/>
          </p:cNvSpPr>
          <p:nvPr>
            <p:ph type="title"/>
          </p:nvPr>
        </p:nvSpPr>
        <p:spPr/>
        <p:txBody>
          <a:bodyPr/>
          <a:lstStyle/>
          <a:p>
            <a:r>
              <a:rPr lang="en-US" dirty="0"/>
              <a:t>Detector Solenoid Magnet Specifications</a:t>
            </a:r>
          </a:p>
        </p:txBody>
      </p:sp>
      <p:sp>
        <p:nvSpPr>
          <p:cNvPr id="3" name="Slide Number Placeholder 2">
            <a:extLst>
              <a:ext uri="{FF2B5EF4-FFF2-40B4-BE49-F238E27FC236}">
                <a16:creationId xmlns:a16="http://schemas.microsoft.com/office/drawing/2014/main" id="{DAEF822B-4CB4-EE95-E146-33B92F0D1234}"/>
              </a:ext>
            </a:extLst>
          </p:cNvPr>
          <p:cNvSpPr>
            <a:spLocks noGrp="1"/>
          </p:cNvSpPr>
          <p:nvPr>
            <p:ph type="sldNum" sz="quarter" idx="4"/>
          </p:nvPr>
        </p:nvSpPr>
        <p:spPr/>
        <p:txBody>
          <a:bodyPr/>
          <a:lstStyle/>
          <a:p>
            <a:pPr algn="ctr"/>
            <a:fld id="{933A556B-7C63-244D-9B7C-B0EA8042B330}" type="slidenum">
              <a:rPr lang="en-US" smtClean="0"/>
              <a:pPr algn="ctr"/>
              <a:t>6</a:t>
            </a:fld>
            <a:endParaRPr lang="en-US" dirty="0"/>
          </a:p>
        </p:txBody>
      </p:sp>
      <p:sp>
        <p:nvSpPr>
          <p:cNvPr id="4" name="Text Placeholder 3">
            <a:extLst>
              <a:ext uri="{FF2B5EF4-FFF2-40B4-BE49-F238E27FC236}">
                <a16:creationId xmlns:a16="http://schemas.microsoft.com/office/drawing/2014/main" id="{4B88DC9B-9E07-CC39-EAD2-E001DAA5F3C8}"/>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2DA8000-956A-813E-C7DB-D97F454F8BB7}"/>
              </a:ext>
            </a:extLst>
          </p:cNvPr>
          <p:cNvSpPr>
            <a:spLocks noGrp="1"/>
          </p:cNvSpPr>
          <p:nvPr>
            <p:ph type="body" sz="quarter" idx="11"/>
          </p:nvPr>
        </p:nvSpPr>
        <p:spPr/>
        <p:txBody>
          <a:bodyPr/>
          <a:lstStyle/>
          <a:p>
            <a:endParaRPr lang="en-US"/>
          </a:p>
        </p:txBody>
      </p:sp>
      <p:grpSp>
        <p:nvGrpSpPr>
          <p:cNvPr id="8" name="Group 4">
            <a:extLst>
              <a:ext uri="{FF2B5EF4-FFF2-40B4-BE49-F238E27FC236}">
                <a16:creationId xmlns:a16="http://schemas.microsoft.com/office/drawing/2014/main" id="{15C52DB9-3C4A-5474-87D1-2A79AB1FD39E}"/>
              </a:ext>
            </a:extLst>
          </p:cNvPr>
          <p:cNvGrpSpPr>
            <a:grpSpLocks noChangeAspect="1"/>
          </p:cNvGrpSpPr>
          <p:nvPr/>
        </p:nvGrpSpPr>
        <p:grpSpPr bwMode="auto">
          <a:xfrm>
            <a:off x="1077913" y="922338"/>
            <a:ext cx="6305550" cy="4984750"/>
            <a:chOff x="679" y="581"/>
            <a:chExt cx="3972" cy="3140"/>
          </a:xfrm>
        </p:grpSpPr>
        <p:sp>
          <p:nvSpPr>
            <p:cNvPr id="9" name="AutoShape 3">
              <a:extLst>
                <a:ext uri="{FF2B5EF4-FFF2-40B4-BE49-F238E27FC236}">
                  <a16:creationId xmlns:a16="http://schemas.microsoft.com/office/drawing/2014/main" id="{827FC4B0-2190-58E4-A0B9-352647769D37}"/>
                </a:ext>
              </a:extLst>
            </p:cNvPr>
            <p:cNvSpPr>
              <a:spLocks noChangeAspect="1" noChangeArrowheads="1" noTextEdit="1"/>
            </p:cNvSpPr>
            <p:nvPr/>
          </p:nvSpPr>
          <p:spPr bwMode="auto">
            <a:xfrm>
              <a:off x="679" y="581"/>
              <a:ext cx="3972" cy="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205">
              <a:extLst>
                <a:ext uri="{FF2B5EF4-FFF2-40B4-BE49-F238E27FC236}">
                  <a16:creationId xmlns:a16="http://schemas.microsoft.com/office/drawing/2014/main" id="{3D148D79-0FB2-14A8-61A2-553E2D3E68E4}"/>
                </a:ext>
              </a:extLst>
            </p:cNvPr>
            <p:cNvGrpSpPr>
              <a:grpSpLocks/>
            </p:cNvGrpSpPr>
            <p:nvPr/>
          </p:nvGrpSpPr>
          <p:grpSpPr bwMode="auto">
            <a:xfrm>
              <a:off x="675" y="577"/>
              <a:ext cx="4006" cy="3169"/>
              <a:chOff x="675" y="577"/>
              <a:chExt cx="4006" cy="3169"/>
            </a:xfrm>
          </p:grpSpPr>
          <p:sp>
            <p:nvSpPr>
              <p:cNvPr id="36" name="Rectangle 5">
                <a:extLst>
                  <a:ext uri="{FF2B5EF4-FFF2-40B4-BE49-F238E27FC236}">
                    <a16:creationId xmlns:a16="http://schemas.microsoft.com/office/drawing/2014/main" id="{477E68B7-8DB7-479C-60FC-FE4093848502}"/>
                  </a:ext>
                </a:extLst>
              </p:cNvPr>
              <p:cNvSpPr>
                <a:spLocks noChangeArrowheads="1"/>
              </p:cNvSpPr>
              <p:nvPr/>
            </p:nvSpPr>
            <p:spPr bwMode="auto">
              <a:xfrm>
                <a:off x="696" y="590"/>
                <a:ext cx="4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Parameter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6">
                <a:extLst>
                  <a:ext uri="{FF2B5EF4-FFF2-40B4-BE49-F238E27FC236}">
                    <a16:creationId xmlns:a16="http://schemas.microsoft.com/office/drawing/2014/main" id="{30E6E931-F11D-9C21-389A-941E3B9A31DF}"/>
                  </a:ext>
                </a:extLst>
              </p:cNvPr>
              <p:cNvSpPr>
                <a:spLocks noChangeArrowheads="1"/>
              </p:cNvSpPr>
              <p:nvPr/>
            </p:nvSpPr>
            <p:spPr bwMode="auto">
              <a:xfrm>
                <a:off x="2230" y="590"/>
                <a:ext cx="7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Detector 1-Solenoid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7">
                <a:extLst>
                  <a:ext uri="{FF2B5EF4-FFF2-40B4-BE49-F238E27FC236}">
                    <a16:creationId xmlns:a16="http://schemas.microsoft.com/office/drawing/2014/main" id="{C99BCFED-5D1F-5D0C-E486-EBD185E7D3EB}"/>
                  </a:ext>
                </a:extLst>
              </p:cNvPr>
              <p:cNvSpPr>
                <a:spLocks noChangeArrowheads="1"/>
              </p:cNvSpPr>
              <p:nvPr/>
            </p:nvSpPr>
            <p:spPr bwMode="auto">
              <a:xfrm>
                <a:off x="3863" y="590"/>
                <a:ext cx="4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Comments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8">
                <a:extLst>
                  <a:ext uri="{FF2B5EF4-FFF2-40B4-BE49-F238E27FC236}">
                    <a16:creationId xmlns:a16="http://schemas.microsoft.com/office/drawing/2014/main" id="{125626EB-95D0-FD7D-E15D-F8659C1F7364}"/>
                  </a:ext>
                </a:extLst>
              </p:cNvPr>
              <p:cNvSpPr>
                <a:spLocks noChangeArrowheads="1"/>
              </p:cNvSpPr>
              <p:nvPr/>
            </p:nvSpPr>
            <p:spPr bwMode="auto">
              <a:xfrm>
                <a:off x="696" y="705"/>
                <a:ext cx="11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Nominal Central Field at IP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9">
                <a:extLst>
                  <a:ext uri="{FF2B5EF4-FFF2-40B4-BE49-F238E27FC236}">
                    <a16:creationId xmlns:a16="http://schemas.microsoft.com/office/drawing/2014/main" id="{605D8C7B-E559-F5B2-4592-4AE2488979A0}"/>
                  </a:ext>
                </a:extLst>
              </p:cNvPr>
              <p:cNvSpPr>
                <a:spLocks noChangeArrowheads="1"/>
              </p:cNvSpPr>
              <p:nvPr/>
            </p:nvSpPr>
            <p:spPr bwMode="auto">
              <a:xfrm>
                <a:off x="2814" y="705"/>
                <a:ext cx="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0">
                <a:extLst>
                  <a:ext uri="{FF2B5EF4-FFF2-40B4-BE49-F238E27FC236}">
                    <a16:creationId xmlns:a16="http://schemas.microsoft.com/office/drawing/2014/main" id="{100BE166-FAB0-77AB-C48A-02C56BA6F6A6}"/>
                  </a:ext>
                </a:extLst>
              </p:cNvPr>
              <p:cNvSpPr>
                <a:spLocks noChangeArrowheads="1"/>
              </p:cNvSpPr>
              <p:nvPr/>
            </p:nvSpPr>
            <p:spPr bwMode="auto">
              <a:xfrm>
                <a:off x="3786" y="705"/>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Safe Operation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1">
                <a:extLst>
                  <a:ext uri="{FF2B5EF4-FFF2-40B4-BE49-F238E27FC236}">
                    <a16:creationId xmlns:a16="http://schemas.microsoft.com/office/drawing/2014/main" id="{F9598F48-6870-818D-4D54-CDD02C53A3EA}"/>
                  </a:ext>
                </a:extLst>
              </p:cNvPr>
              <p:cNvSpPr>
                <a:spLocks noChangeArrowheads="1"/>
              </p:cNvSpPr>
              <p:nvPr/>
            </p:nvSpPr>
            <p:spPr bwMode="auto">
              <a:xfrm>
                <a:off x="696" y="815"/>
                <a:ext cx="9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Operating Field Range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2">
                <a:extLst>
                  <a:ext uri="{FF2B5EF4-FFF2-40B4-BE49-F238E27FC236}">
                    <a16:creationId xmlns:a16="http://schemas.microsoft.com/office/drawing/2014/main" id="{E1CCB29C-B248-41C4-4437-47762DB70A44}"/>
                  </a:ext>
                </a:extLst>
              </p:cNvPr>
              <p:cNvSpPr>
                <a:spLocks noChangeArrowheads="1"/>
              </p:cNvSpPr>
              <p:nvPr/>
            </p:nvSpPr>
            <p:spPr bwMode="auto">
              <a:xfrm>
                <a:off x="2716" y="815"/>
                <a:ext cx="2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0.5-2.0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3">
                <a:extLst>
                  <a:ext uri="{FF2B5EF4-FFF2-40B4-BE49-F238E27FC236}">
                    <a16:creationId xmlns:a16="http://schemas.microsoft.com/office/drawing/2014/main" id="{77FAEF18-1284-7A23-40CE-86D0B406790F}"/>
                  </a:ext>
                </a:extLst>
              </p:cNvPr>
              <p:cNvSpPr>
                <a:spLocks noChangeArrowheads="1"/>
              </p:cNvSpPr>
              <p:nvPr/>
            </p:nvSpPr>
            <p:spPr bwMode="auto">
              <a:xfrm>
                <a:off x="696" y="926"/>
                <a:ext cx="8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Magnetic Field Polarity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4">
                <a:extLst>
                  <a:ext uri="{FF2B5EF4-FFF2-40B4-BE49-F238E27FC236}">
                    <a16:creationId xmlns:a16="http://schemas.microsoft.com/office/drawing/2014/main" id="{BDF6DC97-975F-E45F-F371-468B159350A8}"/>
                  </a:ext>
                </a:extLst>
              </p:cNvPr>
              <p:cNvSpPr>
                <a:spLocks noChangeArrowheads="1"/>
              </p:cNvSpPr>
              <p:nvPr/>
            </p:nvSpPr>
            <p:spPr bwMode="auto">
              <a:xfrm>
                <a:off x="2708" y="926"/>
                <a:ext cx="30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Bipolar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5">
                <a:extLst>
                  <a:ext uri="{FF2B5EF4-FFF2-40B4-BE49-F238E27FC236}">
                    <a16:creationId xmlns:a16="http://schemas.microsoft.com/office/drawing/2014/main" id="{CE21520F-0AC4-FAEE-A50D-098153C37413}"/>
                  </a:ext>
                </a:extLst>
              </p:cNvPr>
              <p:cNvSpPr>
                <a:spLocks noChangeArrowheads="1"/>
              </p:cNvSpPr>
              <p:nvPr/>
            </p:nvSpPr>
            <p:spPr bwMode="auto">
              <a:xfrm>
                <a:off x="696" y="1041"/>
                <a:ext cx="6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Coil length (mm)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6">
                <a:extLst>
                  <a:ext uri="{FF2B5EF4-FFF2-40B4-BE49-F238E27FC236}">
                    <a16:creationId xmlns:a16="http://schemas.microsoft.com/office/drawing/2014/main" id="{6B8FEB45-59A9-08C7-2FBE-E50709B23EED}"/>
                  </a:ext>
                </a:extLst>
              </p:cNvPr>
              <p:cNvSpPr>
                <a:spLocks noChangeArrowheads="1"/>
              </p:cNvSpPr>
              <p:nvPr/>
            </p:nvSpPr>
            <p:spPr bwMode="auto">
              <a:xfrm>
                <a:off x="2750" y="1041"/>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3492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7">
                <a:extLst>
                  <a:ext uri="{FF2B5EF4-FFF2-40B4-BE49-F238E27FC236}">
                    <a16:creationId xmlns:a16="http://schemas.microsoft.com/office/drawing/2014/main" id="{0D83201D-0EC1-1751-CD52-024A1BBDA83F}"/>
                  </a:ext>
                </a:extLst>
              </p:cNvPr>
              <p:cNvSpPr>
                <a:spLocks noChangeArrowheads="1"/>
              </p:cNvSpPr>
              <p:nvPr/>
            </p:nvSpPr>
            <p:spPr bwMode="auto">
              <a:xfrm>
                <a:off x="696" y="1152"/>
                <a:ext cx="9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Warm bore diameter (m)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18">
                <a:extLst>
                  <a:ext uri="{FF2B5EF4-FFF2-40B4-BE49-F238E27FC236}">
                    <a16:creationId xmlns:a16="http://schemas.microsoft.com/office/drawing/2014/main" id="{54A79B76-EFBE-A3D3-5076-293A2F8B5BC3}"/>
                  </a:ext>
                </a:extLst>
              </p:cNvPr>
              <p:cNvSpPr>
                <a:spLocks noChangeArrowheads="1"/>
              </p:cNvSpPr>
              <p:nvPr/>
            </p:nvSpPr>
            <p:spPr bwMode="auto">
              <a:xfrm>
                <a:off x="2759" y="1152"/>
                <a:ext cx="2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9">
                <a:extLst>
                  <a:ext uri="{FF2B5EF4-FFF2-40B4-BE49-F238E27FC236}">
                    <a16:creationId xmlns:a16="http://schemas.microsoft.com/office/drawing/2014/main" id="{528BFCB0-A9B2-8338-AA7A-37A0E9D7AED0}"/>
                  </a:ext>
                </a:extLst>
              </p:cNvPr>
              <p:cNvSpPr>
                <a:spLocks noChangeArrowheads="1"/>
              </p:cNvSpPr>
              <p:nvPr/>
            </p:nvSpPr>
            <p:spPr bwMode="auto">
              <a:xfrm>
                <a:off x="696" y="1263"/>
                <a:ext cx="7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Cryostat  length (m)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0">
                <a:extLst>
                  <a:ext uri="{FF2B5EF4-FFF2-40B4-BE49-F238E27FC236}">
                    <a16:creationId xmlns:a16="http://schemas.microsoft.com/office/drawing/2014/main" id="{6830CD75-D48D-F374-2C0B-A243A32FC6F7}"/>
                  </a:ext>
                </a:extLst>
              </p:cNvPr>
              <p:cNvSpPr>
                <a:spLocks noChangeArrowheads="1"/>
              </p:cNvSpPr>
              <p:nvPr/>
            </p:nvSpPr>
            <p:spPr bwMode="auto">
              <a:xfrm>
                <a:off x="2742" y="1263"/>
                <a:ext cx="2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&lt;3.85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1">
                <a:extLst>
                  <a:ext uri="{FF2B5EF4-FFF2-40B4-BE49-F238E27FC236}">
                    <a16:creationId xmlns:a16="http://schemas.microsoft.com/office/drawing/2014/main" id="{CB8C2207-5654-C92F-47C6-56CF30E7103B}"/>
                  </a:ext>
                </a:extLst>
              </p:cNvPr>
              <p:cNvSpPr>
                <a:spLocks noChangeArrowheads="1"/>
              </p:cNvSpPr>
              <p:nvPr/>
            </p:nvSpPr>
            <p:spPr bwMode="auto">
              <a:xfrm>
                <a:off x="696" y="1374"/>
                <a:ext cx="10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Cryostat outer diameter (m)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2">
                <a:extLst>
                  <a:ext uri="{FF2B5EF4-FFF2-40B4-BE49-F238E27FC236}">
                    <a16:creationId xmlns:a16="http://schemas.microsoft.com/office/drawing/2014/main" id="{2DB44363-7071-83B6-2A86-36AA0EA9943F}"/>
                  </a:ext>
                </a:extLst>
              </p:cNvPr>
              <p:cNvSpPr>
                <a:spLocks noChangeArrowheads="1"/>
              </p:cNvSpPr>
              <p:nvPr/>
            </p:nvSpPr>
            <p:spPr bwMode="auto">
              <a:xfrm>
                <a:off x="2742" y="1374"/>
                <a:ext cx="2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&lt;3.54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3">
                <a:extLst>
                  <a:ext uri="{FF2B5EF4-FFF2-40B4-BE49-F238E27FC236}">
                    <a16:creationId xmlns:a16="http://schemas.microsoft.com/office/drawing/2014/main" id="{AF6FBE93-8D82-A1EA-903E-A44F3138369A}"/>
                  </a:ext>
                </a:extLst>
              </p:cNvPr>
              <p:cNvSpPr>
                <a:spLocks noChangeArrowheads="1"/>
              </p:cNvSpPr>
              <p:nvPr/>
            </p:nvSpPr>
            <p:spPr bwMode="auto">
              <a:xfrm>
                <a:off x="696" y="1544"/>
                <a:ext cx="5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Flat Field area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4">
                <a:extLst>
                  <a:ext uri="{FF2B5EF4-FFF2-40B4-BE49-F238E27FC236}">
                    <a16:creationId xmlns:a16="http://schemas.microsoft.com/office/drawing/2014/main" id="{D3BA7BB3-2724-4EB0-211C-131D40E67C4E}"/>
                  </a:ext>
                </a:extLst>
              </p:cNvPr>
              <p:cNvSpPr>
                <a:spLocks noChangeArrowheads="1"/>
              </p:cNvSpPr>
              <p:nvPr/>
            </p:nvSpPr>
            <p:spPr bwMode="auto">
              <a:xfrm>
                <a:off x="2414" y="1489"/>
                <a:ext cx="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100 cm around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5">
                <a:extLst>
                  <a:ext uri="{FF2B5EF4-FFF2-40B4-BE49-F238E27FC236}">
                    <a16:creationId xmlns:a16="http://schemas.microsoft.com/office/drawing/2014/main" id="{DE407C46-6357-EDE0-96C7-B07362BAE377}"/>
                  </a:ext>
                </a:extLst>
              </p:cNvPr>
              <p:cNvSpPr>
                <a:spLocks noChangeArrowheads="1"/>
              </p:cNvSpPr>
              <p:nvPr/>
            </p:nvSpPr>
            <p:spPr bwMode="auto">
              <a:xfrm>
                <a:off x="2610" y="1599"/>
                <a:ext cx="51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80 cm radius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6">
                <a:extLst>
                  <a:ext uri="{FF2B5EF4-FFF2-40B4-BE49-F238E27FC236}">
                    <a16:creationId xmlns:a16="http://schemas.microsoft.com/office/drawing/2014/main" id="{5A539264-6BE2-6B0A-019D-BC82C78BDF50}"/>
                  </a:ext>
                </a:extLst>
              </p:cNvPr>
              <p:cNvSpPr>
                <a:spLocks noChangeArrowheads="1"/>
              </p:cNvSpPr>
              <p:nvPr/>
            </p:nvSpPr>
            <p:spPr bwMode="auto">
              <a:xfrm>
                <a:off x="696" y="1710"/>
                <a:ext cx="13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Field uniformity in Flat field Area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7">
                <a:extLst>
                  <a:ext uri="{FF2B5EF4-FFF2-40B4-BE49-F238E27FC236}">
                    <a16:creationId xmlns:a16="http://schemas.microsoft.com/office/drawing/2014/main" id="{FE858E6A-AD87-DA49-FB15-B0D52BA1110D}"/>
                  </a:ext>
                </a:extLst>
              </p:cNvPr>
              <p:cNvSpPr>
                <a:spLocks noChangeArrowheads="1"/>
              </p:cNvSpPr>
              <p:nvPr/>
            </p:nvSpPr>
            <p:spPr bwMode="auto">
              <a:xfrm>
                <a:off x="2759" y="1710"/>
                <a:ext cx="2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8">
                <a:extLst>
                  <a:ext uri="{FF2B5EF4-FFF2-40B4-BE49-F238E27FC236}">
                    <a16:creationId xmlns:a16="http://schemas.microsoft.com/office/drawing/2014/main" id="{61E043BE-B1C7-1632-2B14-595CB54E84CB}"/>
                  </a:ext>
                </a:extLst>
              </p:cNvPr>
              <p:cNvSpPr>
                <a:spLocks noChangeArrowheads="1"/>
              </p:cNvSpPr>
              <p:nvPr/>
            </p:nvSpPr>
            <p:spPr bwMode="auto">
              <a:xfrm>
                <a:off x="696" y="1821"/>
                <a:ext cx="4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RICH 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9">
                <a:extLst>
                  <a:ext uri="{FF2B5EF4-FFF2-40B4-BE49-F238E27FC236}">
                    <a16:creationId xmlns:a16="http://schemas.microsoft.com/office/drawing/2014/main" id="{1070536F-3D01-DA55-887A-EFF60E27B62D}"/>
                  </a:ext>
                </a:extLst>
              </p:cNvPr>
              <p:cNvSpPr>
                <a:spLocks noChangeArrowheads="1"/>
              </p:cNvSpPr>
              <p:nvPr/>
            </p:nvSpPr>
            <p:spPr bwMode="auto">
              <a:xfrm>
                <a:off x="2362" y="1821"/>
                <a:ext cx="10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From z=+180 cm to 280 cm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30">
                <a:extLst>
                  <a:ext uri="{FF2B5EF4-FFF2-40B4-BE49-F238E27FC236}">
                    <a16:creationId xmlns:a16="http://schemas.microsoft.com/office/drawing/2014/main" id="{F7F265AB-544D-A78A-9280-3813B38C3B63}"/>
                  </a:ext>
                </a:extLst>
              </p:cNvPr>
              <p:cNvSpPr>
                <a:spLocks noChangeArrowheads="1"/>
              </p:cNvSpPr>
              <p:nvPr/>
            </p:nvSpPr>
            <p:spPr bwMode="auto">
              <a:xfrm>
                <a:off x="696" y="1932"/>
                <a:ext cx="9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Projectivity in RICH Area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31">
                <a:extLst>
                  <a:ext uri="{FF2B5EF4-FFF2-40B4-BE49-F238E27FC236}">
                    <a16:creationId xmlns:a16="http://schemas.microsoft.com/office/drawing/2014/main" id="{777077CE-02AF-3A20-CE1F-CD446DB485F5}"/>
                  </a:ext>
                </a:extLst>
              </p:cNvPr>
              <p:cNvSpPr>
                <a:spLocks noChangeArrowheads="1"/>
              </p:cNvSpPr>
              <p:nvPr/>
            </p:nvSpPr>
            <p:spPr bwMode="auto">
              <a:xfrm>
                <a:off x="696" y="2042"/>
                <a:ext cx="68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(mrad@30GeV/c)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32">
                <a:extLst>
                  <a:ext uri="{FF2B5EF4-FFF2-40B4-BE49-F238E27FC236}">
                    <a16:creationId xmlns:a16="http://schemas.microsoft.com/office/drawing/2014/main" id="{099AA0A6-9FA0-086F-4FF0-2860AA0968AE}"/>
                  </a:ext>
                </a:extLst>
              </p:cNvPr>
              <p:cNvSpPr>
                <a:spLocks noChangeArrowheads="1"/>
              </p:cNvSpPr>
              <p:nvPr/>
            </p:nvSpPr>
            <p:spPr bwMode="auto">
              <a:xfrm>
                <a:off x="696" y="2166"/>
                <a:ext cx="127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Projectivity in RICH  Area (T/Amm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33">
                <a:extLst>
                  <a:ext uri="{FF2B5EF4-FFF2-40B4-BE49-F238E27FC236}">
                    <a16:creationId xmlns:a16="http://schemas.microsoft.com/office/drawing/2014/main" id="{0EEEDFEC-B51A-9335-109B-AEA32C799C66}"/>
                  </a:ext>
                </a:extLst>
              </p:cNvPr>
              <p:cNvSpPr>
                <a:spLocks noChangeArrowheads="1"/>
              </p:cNvSpPr>
              <p:nvPr/>
            </p:nvSpPr>
            <p:spPr bwMode="auto">
              <a:xfrm>
                <a:off x="1889" y="2153"/>
                <a:ext cx="6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34">
                <a:extLst>
                  <a:ext uri="{FF2B5EF4-FFF2-40B4-BE49-F238E27FC236}">
                    <a16:creationId xmlns:a16="http://schemas.microsoft.com/office/drawing/2014/main" id="{D1B79783-EB60-DC80-43F2-C8E4F4805B3F}"/>
                  </a:ext>
                </a:extLst>
              </p:cNvPr>
              <p:cNvSpPr>
                <a:spLocks noChangeArrowheads="1"/>
              </p:cNvSpPr>
              <p:nvPr/>
            </p:nvSpPr>
            <p:spPr bwMode="auto">
              <a:xfrm>
                <a:off x="1919" y="2166"/>
                <a:ext cx="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35">
                <a:extLst>
                  <a:ext uri="{FF2B5EF4-FFF2-40B4-BE49-F238E27FC236}">
                    <a16:creationId xmlns:a16="http://schemas.microsoft.com/office/drawing/2014/main" id="{2AFE210C-A675-354A-085C-1E58DAD85BE8}"/>
                  </a:ext>
                </a:extLst>
              </p:cNvPr>
              <p:cNvSpPr>
                <a:spLocks noChangeArrowheads="1"/>
              </p:cNvSpPr>
              <p:nvPr/>
            </p:nvSpPr>
            <p:spPr bwMode="auto">
              <a:xfrm>
                <a:off x="2780" y="1991"/>
                <a:ext cx="1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36">
                <a:extLst>
                  <a:ext uri="{FF2B5EF4-FFF2-40B4-BE49-F238E27FC236}">
                    <a16:creationId xmlns:a16="http://schemas.microsoft.com/office/drawing/2014/main" id="{BCEC45CF-F058-E3A9-8E2C-6F5A2EB3FB7B}"/>
                  </a:ext>
                </a:extLst>
              </p:cNvPr>
              <p:cNvSpPr>
                <a:spLocks noChangeArrowheads="1"/>
              </p:cNvSpPr>
              <p:nvPr/>
            </p:nvSpPr>
            <p:spPr bwMode="auto">
              <a:xfrm>
                <a:off x="2793" y="210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37">
                <a:extLst>
                  <a:ext uri="{FF2B5EF4-FFF2-40B4-BE49-F238E27FC236}">
                    <a16:creationId xmlns:a16="http://schemas.microsoft.com/office/drawing/2014/main" id="{04C1EB34-C7C7-DB65-9C61-88EE3FCB810E}"/>
                  </a:ext>
                </a:extLst>
              </p:cNvPr>
              <p:cNvSpPr>
                <a:spLocks noChangeArrowheads="1"/>
              </p:cNvSpPr>
              <p:nvPr/>
            </p:nvSpPr>
            <p:spPr bwMode="auto">
              <a:xfrm>
                <a:off x="696" y="2332"/>
                <a:ext cx="8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Stray field 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38">
                <a:extLst>
                  <a:ext uri="{FF2B5EF4-FFF2-40B4-BE49-F238E27FC236}">
                    <a16:creationId xmlns:a16="http://schemas.microsoft.com/office/drawing/2014/main" id="{4B18B469-F248-D50B-C6E9-895A5D4F578E}"/>
                  </a:ext>
                </a:extLst>
              </p:cNvPr>
              <p:cNvSpPr>
                <a:spLocks noChangeArrowheads="1"/>
              </p:cNvSpPr>
              <p:nvPr/>
            </p:nvSpPr>
            <p:spPr bwMode="auto">
              <a:xfrm>
                <a:off x="2294" y="2277"/>
                <a:ext cx="1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&lt;10 G @ z=-5.3 m, @z=+7.4 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39">
                <a:extLst>
                  <a:ext uri="{FF2B5EF4-FFF2-40B4-BE49-F238E27FC236}">
                    <a16:creationId xmlns:a16="http://schemas.microsoft.com/office/drawing/2014/main" id="{6B942D2E-5790-E3B2-7030-E038223AAC36}"/>
                  </a:ext>
                </a:extLst>
              </p:cNvPr>
              <p:cNvSpPr>
                <a:spLocks noChangeArrowheads="1"/>
              </p:cNvSpPr>
              <p:nvPr/>
            </p:nvSpPr>
            <p:spPr bwMode="auto">
              <a:xfrm>
                <a:off x="2576" y="2388"/>
                <a:ext cx="5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sngStrike" cap="none" normalizeH="0" baseline="0" dirty="0">
                    <a:ln>
                      <a:noFill/>
                    </a:ln>
                    <a:solidFill>
                      <a:srgbClr val="000000"/>
                    </a:solidFill>
                    <a:effectLst/>
                    <a:latin typeface="Calibri" panose="020F0502020204030204" pitchFamily="34" charset="0"/>
                  </a:rPr>
                  <a:t>and @R=3.4 m</a:t>
                </a:r>
                <a:endParaRPr kumimoji="0" lang="en-US" altLang="en-US" sz="1800" b="0" i="0" u="none" strike="sngStrike" cap="none" normalizeH="0" baseline="0" dirty="0">
                  <a:ln>
                    <a:noFill/>
                  </a:ln>
                  <a:solidFill>
                    <a:schemeClr val="tx1"/>
                  </a:solidFill>
                  <a:effectLst/>
                  <a:latin typeface="Arial" panose="020B0604020202020204" pitchFamily="34" charset="0"/>
                </a:endParaRPr>
              </a:p>
            </p:txBody>
          </p:sp>
          <p:sp>
            <p:nvSpPr>
              <p:cNvPr id="71" name="Rectangle 40">
                <a:extLst>
                  <a:ext uri="{FF2B5EF4-FFF2-40B4-BE49-F238E27FC236}">
                    <a16:creationId xmlns:a16="http://schemas.microsoft.com/office/drawing/2014/main" id="{6261CE16-249D-5BF8-92BB-CA04BB5A5F74}"/>
                  </a:ext>
                </a:extLst>
              </p:cNvPr>
              <p:cNvSpPr>
                <a:spLocks noChangeArrowheads="1"/>
              </p:cNvSpPr>
              <p:nvPr/>
            </p:nvSpPr>
            <p:spPr bwMode="auto">
              <a:xfrm>
                <a:off x="696" y="2503"/>
                <a:ext cx="7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Charging voltage (V)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41">
                <a:extLst>
                  <a:ext uri="{FF2B5EF4-FFF2-40B4-BE49-F238E27FC236}">
                    <a16:creationId xmlns:a16="http://schemas.microsoft.com/office/drawing/2014/main" id="{5B0CA40D-02DB-DDEB-1192-D5C8DE2C2B1B}"/>
                  </a:ext>
                </a:extLst>
              </p:cNvPr>
              <p:cNvSpPr>
                <a:spLocks noChangeArrowheads="1"/>
              </p:cNvSpPr>
              <p:nvPr/>
            </p:nvSpPr>
            <p:spPr bwMode="auto">
              <a:xfrm>
                <a:off x="2793" y="250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42">
                <a:extLst>
                  <a:ext uri="{FF2B5EF4-FFF2-40B4-BE49-F238E27FC236}">
                    <a16:creationId xmlns:a16="http://schemas.microsoft.com/office/drawing/2014/main" id="{2C6E7D55-9F59-3B95-10C9-DFFE4F484037}"/>
                  </a:ext>
                </a:extLst>
              </p:cNvPr>
              <p:cNvSpPr>
                <a:spLocks noChangeArrowheads="1"/>
              </p:cNvSpPr>
              <p:nvPr/>
            </p:nvSpPr>
            <p:spPr bwMode="auto">
              <a:xfrm>
                <a:off x="696" y="2613"/>
                <a:ext cx="13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Fast discharge voltage maximum (V)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43">
                <a:extLst>
                  <a:ext uri="{FF2B5EF4-FFF2-40B4-BE49-F238E27FC236}">
                    <a16:creationId xmlns:a16="http://schemas.microsoft.com/office/drawing/2014/main" id="{F5552787-F890-E2F9-A747-4F40B91E3A0A}"/>
                  </a:ext>
                </a:extLst>
              </p:cNvPr>
              <p:cNvSpPr>
                <a:spLocks noChangeArrowheads="1"/>
              </p:cNvSpPr>
              <p:nvPr/>
            </p:nvSpPr>
            <p:spPr bwMode="auto">
              <a:xfrm>
                <a:off x="2772" y="2613"/>
                <a:ext cx="1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44">
                <a:extLst>
                  <a:ext uri="{FF2B5EF4-FFF2-40B4-BE49-F238E27FC236}">
                    <a16:creationId xmlns:a16="http://schemas.microsoft.com/office/drawing/2014/main" id="{8FF7B4C5-8911-CBDF-44FE-9A2A235BEBBA}"/>
                  </a:ext>
                </a:extLst>
              </p:cNvPr>
              <p:cNvSpPr>
                <a:spLocks noChangeArrowheads="1"/>
              </p:cNvSpPr>
              <p:nvPr/>
            </p:nvSpPr>
            <p:spPr bwMode="auto">
              <a:xfrm>
                <a:off x="696" y="2724"/>
                <a:ext cx="1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Quench hot spot temperature (K)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45">
                <a:extLst>
                  <a:ext uri="{FF2B5EF4-FFF2-40B4-BE49-F238E27FC236}">
                    <a16:creationId xmlns:a16="http://schemas.microsoft.com/office/drawing/2014/main" id="{5D0EA51E-996D-F6F7-4321-728D66025092}"/>
                  </a:ext>
                </a:extLst>
              </p:cNvPr>
              <p:cNvSpPr>
                <a:spLocks noChangeArrowheads="1"/>
              </p:cNvSpPr>
              <p:nvPr/>
            </p:nvSpPr>
            <p:spPr bwMode="auto">
              <a:xfrm>
                <a:off x="2750" y="2724"/>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&lt;150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46">
                <a:extLst>
                  <a:ext uri="{FF2B5EF4-FFF2-40B4-BE49-F238E27FC236}">
                    <a16:creationId xmlns:a16="http://schemas.microsoft.com/office/drawing/2014/main" id="{06621CCE-1A4C-91BC-EE91-F0D3FA926A73}"/>
                  </a:ext>
                </a:extLst>
              </p:cNvPr>
              <p:cNvSpPr>
                <a:spLocks noChangeArrowheads="1"/>
              </p:cNvSpPr>
              <p:nvPr/>
            </p:nvSpPr>
            <p:spPr bwMode="auto">
              <a:xfrm>
                <a:off x="696" y="2835"/>
                <a:ext cx="9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Temperature margin (K)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47">
                <a:extLst>
                  <a:ext uri="{FF2B5EF4-FFF2-40B4-BE49-F238E27FC236}">
                    <a16:creationId xmlns:a16="http://schemas.microsoft.com/office/drawing/2014/main" id="{F93B4FB4-193D-A149-3052-D00AF170F198}"/>
                  </a:ext>
                </a:extLst>
              </p:cNvPr>
              <p:cNvSpPr>
                <a:spLocks noChangeArrowheads="1"/>
              </p:cNvSpPr>
              <p:nvPr/>
            </p:nvSpPr>
            <p:spPr bwMode="auto">
              <a:xfrm>
                <a:off x="2763" y="2835"/>
                <a:ext cx="2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&gt;1.5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48">
                <a:extLst>
                  <a:ext uri="{FF2B5EF4-FFF2-40B4-BE49-F238E27FC236}">
                    <a16:creationId xmlns:a16="http://schemas.microsoft.com/office/drawing/2014/main" id="{5FFCCA16-6BF5-9C87-47CE-9281CA97331E}"/>
                  </a:ext>
                </a:extLst>
              </p:cNvPr>
              <p:cNvSpPr>
                <a:spLocks noChangeArrowheads="1"/>
              </p:cNvSpPr>
              <p:nvPr/>
            </p:nvSpPr>
            <p:spPr bwMode="auto">
              <a:xfrm>
                <a:off x="696" y="2946"/>
                <a:ext cx="7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Current margin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49">
                <a:extLst>
                  <a:ext uri="{FF2B5EF4-FFF2-40B4-BE49-F238E27FC236}">
                    <a16:creationId xmlns:a16="http://schemas.microsoft.com/office/drawing/2014/main" id="{2A4A656C-F7E7-206B-76A0-F39FE3A45FBA}"/>
                  </a:ext>
                </a:extLst>
              </p:cNvPr>
              <p:cNvSpPr>
                <a:spLocks noChangeArrowheads="1"/>
              </p:cNvSpPr>
              <p:nvPr/>
            </p:nvSpPr>
            <p:spPr bwMode="auto">
              <a:xfrm>
                <a:off x="2772" y="2946"/>
                <a:ext cx="1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&lt;30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50">
                <a:extLst>
                  <a:ext uri="{FF2B5EF4-FFF2-40B4-BE49-F238E27FC236}">
                    <a16:creationId xmlns:a16="http://schemas.microsoft.com/office/drawing/2014/main" id="{259B7B09-A3C4-7198-63C1-064928D8BB76}"/>
                  </a:ext>
                </a:extLst>
              </p:cNvPr>
              <p:cNvSpPr>
                <a:spLocks noChangeArrowheads="1"/>
              </p:cNvSpPr>
              <p:nvPr/>
            </p:nvSpPr>
            <p:spPr bwMode="auto">
              <a:xfrm>
                <a:off x="696" y="3056"/>
                <a:ext cx="7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Charging time (hr)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51">
                <a:extLst>
                  <a:ext uri="{FF2B5EF4-FFF2-40B4-BE49-F238E27FC236}">
                    <a16:creationId xmlns:a16="http://schemas.microsoft.com/office/drawing/2014/main" id="{4A8F4BAC-C35A-97C9-36D9-26D245F7070E}"/>
                  </a:ext>
                </a:extLst>
              </p:cNvPr>
              <p:cNvSpPr>
                <a:spLocks noChangeArrowheads="1"/>
              </p:cNvSpPr>
              <p:nvPr/>
            </p:nvSpPr>
            <p:spPr bwMode="auto">
              <a:xfrm>
                <a:off x="2780" y="3056"/>
                <a:ext cx="1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52">
                <a:extLst>
                  <a:ext uri="{FF2B5EF4-FFF2-40B4-BE49-F238E27FC236}">
                    <a16:creationId xmlns:a16="http://schemas.microsoft.com/office/drawing/2014/main" id="{2EBCFA8A-431A-1415-3BF7-1346782D826D}"/>
                  </a:ext>
                </a:extLst>
              </p:cNvPr>
              <p:cNvSpPr>
                <a:spLocks noChangeArrowheads="1"/>
              </p:cNvSpPr>
              <p:nvPr/>
            </p:nvSpPr>
            <p:spPr bwMode="auto">
              <a:xfrm>
                <a:off x="696" y="3167"/>
                <a:ext cx="9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Cooldown time (weeks)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53">
                <a:extLst>
                  <a:ext uri="{FF2B5EF4-FFF2-40B4-BE49-F238E27FC236}">
                    <a16:creationId xmlns:a16="http://schemas.microsoft.com/office/drawing/2014/main" id="{D56E7343-FC3A-E2B5-E8E3-9BF2C77E6DC3}"/>
                  </a:ext>
                </a:extLst>
              </p:cNvPr>
              <p:cNvSpPr>
                <a:spLocks noChangeArrowheads="1"/>
              </p:cNvSpPr>
              <p:nvPr/>
            </p:nvSpPr>
            <p:spPr bwMode="auto">
              <a:xfrm>
                <a:off x="2780" y="3167"/>
                <a:ext cx="1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54">
                <a:extLst>
                  <a:ext uri="{FF2B5EF4-FFF2-40B4-BE49-F238E27FC236}">
                    <a16:creationId xmlns:a16="http://schemas.microsoft.com/office/drawing/2014/main" id="{90DF0F69-5946-F9B2-5477-62092AA8BF5D}"/>
                  </a:ext>
                </a:extLst>
              </p:cNvPr>
              <p:cNvSpPr>
                <a:spLocks noChangeArrowheads="1"/>
              </p:cNvSpPr>
              <p:nvPr/>
            </p:nvSpPr>
            <p:spPr bwMode="auto">
              <a:xfrm>
                <a:off x="696" y="3278"/>
                <a:ext cx="6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Cooling scheme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55">
                <a:extLst>
                  <a:ext uri="{FF2B5EF4-FFF2-40B4-BE49-F238E27FC236}">
                    <a16:creationId xmlns:a16="http://schemas.microsoft.com/office/drawing/2014/main" id="{1EFFF6A8-9F9D-544D-D78D-033666510421}"/>
                  </a:ext>
                </a:extLst>
              </p:cNvPr>
              <p:cNvSpPr>
                <a:spLocks noChangeArrowheads="1"/>
              </p:cNvSpPr>
              <p:nvPr/>
            </p:nvSpPr>
            <p:spPr bwMode="auto">
              <a:xfrm>
                <a:off x="2576" y="3278"/>
                <a:ext cx="5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Thermosiphon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56">
                <a:extLst>
                  <a:ext uri="{FF2B5EF4-FFF2-40B4-BE49-F238E27FC236}">
                    <a16:creationId xmlns:a16="http://schemas.microsoft.com/office/drawing/2014/main" id="{9F604A86-5143-7805-7D22-5FE803F87176}"/>
                  </a:ext>
                </a:extLst>
              </p:cNvPr>
              <p:cNvSpPr>
                <a:spLocks noChangeArrowheads="1"/>
              </p:cNvSpPr>
              <p:nvPr/>
            </p:nvSpPr>
            <p:spPr bwMode="auto">
              <a:xfrm>
                <a:off x="696" y="3444"/>
                <a:ext cx="4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Conductor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57">
                <a:extLst>
                  <a:ext uri="{FF2B5EF4-FFF2-40B4-BE49-F238E27FC236}">
                    <a16:creationId xmlns:a16="http://schemas.microsoft.com/office/drawing/2014/main" id="{804A9F5A-26DA-657C-2E92-5702AF988E27}"/>
                  </a:ext>
                </a:extLst>
              </p:cNvPr>
              <p:cNvSpPr>
                <a:spLocks noChangeArrowheads="1"/>
              </p:cNvSpPr>
              <p:nvPr/>
            </p:nvSpPr>
            <p:spPr bwMode="auto">
              <a:xfrm>
                <a:off x="2303" y="3389"/>
                <a:ext cx="114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Cu Stabilized NbTi Rutherford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58">
                <a:extLst>
                  <a:ext uri="{FF2B5EF4-FFF2-40B4-BE49-F238E27FC236}">
                    <a16:creationId xmlns:a16="http://schemas.microsoft.com/office/drawing/2014/main" id="{8E1C9C43-6C72-E747-30E2-4866AE5B3A6D}"/>
                  </a:ext>
                </a:extLst>
              </p:cNvPr>
              <p:cNvSpPr>
                <a:spLocks noChangeArrowheads="1"/>
              </p:cNvSpPr>
              <p:nvPr/>
            </p:nvSpPr>
            <p:spPr bwMode="auto">
              <a:xfrm>
                <a:off x="2742" y="3500"/>
                <a:ext cx="2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cable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59">
                <a:extLst>
                  <a:ext uri="{FF2B5EF4-FFF2-40B4-BE49-F238E27FC236}">
                    <a16:creationId xmlns:a16="http://schemas.microsoft.com/office/drawing/2014/main" id="{8511FFB5-91CB-816D-11C0-B9250717AB66}"/>
                  </a:ext>
                </a:extLst>
              </p:cNvPr>
              <p:cNvSpPr>
                <a:spLocks noChangeArrowheads="1"/>
              </p:cNvSpPr>
              <p:nvPr/>
            </p:nvSpPr>
            <p:spPr bwMode="auto">
              <a:xfrm>
                <a:off x="696" y="3610"/>
                <a:ext cx="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Operating Temperature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60">
                <a:extLst>
                  <a:ext uri="{FF2B5EF4-FFF2-40B4-BE49-F238E27FC236}">
                    <a16:creationId xmlns:a16="http://schemas.microsoft.com/office/drawing/2014/main" id="{1DDA9666-2110-EA89-1D01-C63ECC40DB8B}"/>
                  </a:ext>
                </a:extLst>
              </p:cNvPr>
              <p:cNvSpPr>
                <a:spLocks noChangeArrowheads="1"/>
              </p:cNvSpPr>
              <p:nvPr/>
            </p:nvSpPr>
            <p:spPr bwMode="auto">
              <a:xfrm>
                <a:off x="2784" y="3610"/>
                <a:ext cx="1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61">
                <a:extLst>
                  <a:ext uri="{FF2B5EF4-FFF2-40B4-BE49-F238E27FC236}">
                    <a16:creationId xmlns:a16="http://schemas.microsoft.com/office/drawing/2014/main" id="{125E0495-17C7-6166-9671-F298A9AF6C44}"/>
                  </a:ext>
                </a:extLst>
              </p:cNvPr>
              <p:cNvSpPr>
                <a:spLocks noChangeArrowheads="1"/>
              </p:cNvSpPr>
              <p:nvPr/>
            </p:nvSpPr>
            <p:spPr bwMode="auto">
              <a:xfrm>
                <a:off x="3513" y="1152"/>
                <a:ext cx="11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To keep the same envelope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62">
                <a:extLst>
                  <a:ext uri="{FF2B5EF4-FFF2-40B4-BE49-F238E27FC236}">
                    <a16:creationId xmlns:a16="http://schemas.microsoft.com/office/drawing/2014/main" id="{A9F97F31-6B29-29BD-0D5E-044F946EF0B2}"/>
                  </a:ext>
                </a:extLst>
              </p:cNvPr>
              <p:cNvSpPr>
                <a:spLocks noChangeArrowheads="1"/>
              </p:cNvSpPr>
              <p:nvPr/>
            </p:nvSpPr>
            <p:spPr bwMode="auto">
              <a:xfrm>
                <a:off x="3573" y="1263"/>
                <a:ext cx="10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the existing BaBAR magnet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63">
                <a:extLst>
                  <a:ext uri="{FF2B5EF4-FFF2-40B4-BE49-F238E27FC236}">
                    <a16:creationId xmlns:a16="http://schemas.microsoft.com/office/drawing/2014/main" id="{874DF4B4-2051-C377-E0EC-59856837EA6A}"/>
                  </a:ext>
                </a:extLst>
              </p:cNvPr>
              <p:cNvSpPr>
                <a:spLocks noChangeArrowheads="1"/>
              </p:cNvSpPr>
              <p:nvPr/>
            </p:nvSpPr>
            <p:spPr bwMode="auto">
              <a:xfrm>
                <a:off x="3560" y="1825"/>
                <a:ext cx="10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 Magnetic field properties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64">
                <a:extLst>
                  <a:ext uri="{FF2B5EF4-FFF2-40B4-BE49-F238E27FC236}">
                    <a16:creationId xmlns:a16="http://schemas.microsoft.com/office/drawing/2014/main" id="{1850ACE2-6C15-F4F7-0DE8-D88D7565101A}"/>
                  </a:ext>
                </a:extLst>
              </p:cNvPr>
              <p:cNvSpPr>
                <a:spLocks noChangeArrowheads="1"/>
              </p:cNvSpPr>
              <p:nvPr/>
            </p:nvSpPr>
            <p:spPr bwMode="auto">
              <a:xfrm>
                <a:off x="3560" y="1936"/>
                <a:ext cx="10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2. Stray field requirement is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65">
                <a:extLst>
                  <a:ext uri="{FF2B5EF4-FFF2-40B4-BE49-F238E27FC236}">
                    <a16:creationId xmlns:a16="http://schemas.microsoft.com/office/drawing/2014/main" id="{6E4F631E-960E-2C56-8C95-73E785382AD0}"/>
                  </a:ext>
                </a:extLst>
              </p:cNvPr>
              <p:cNvSpPr>
                <a:spLocks noChangeArrowheads="1"/>
              </p:cNvSpPr>
              <p:nvPr/>
            </p:nvSpPr>
            <p:spPr bwMode="auto">
              <a:xfrm>
                <a:off x="3543" y="2047"/>
                <a:ext cx="10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based on IR magnet location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66">
                <a:extLst>
                  <a:ext uri="{FF2B5EF4-FFF2-40B4-BE49-F238E27FC236}">
                    <a16:creationId xmlns:a16="http://schemas.microsoft.com/office/drawing/2014/main" id="{AAB8E3B4-6DF9-71F4-8951-1538A0B44E5F}"/>
                  </a:ext>
                </a:extLst>
              </p:cNvPr>
              <p:cNvSpPr>
                <a:spLocks noChangeShapeType="1"/>
              </p:cNvSpPr>
              <p:nvPr/>
            </p:nvSpPr>
            <p:spPr bwMode="auto">
              <a:xfrm flipV="1">
                <a:off x="679" y="5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67">
                <a:extLst>
                  <a:ext uri="{FF2B5EF4-FFF2-40B4-BE49-F238E27FC236}">
                    <a16:creationId xmlns:a16="http://schemas.microsoft.com/office/drawing/2014/main" id="{85D27F20-6982-FD39-FF77-57A453F93DBB}"/>
                  </a:ext>
                </a:extLst>
              </p:cNvPr>
              <p:cNvSpPr>
                <a:spLocks noChangeArrowheads="1"/>
              </p:cNvSpPr>
              <p:nvPr/>
            </p:nvSpPr>
            <p:spPr bwMode="auto">
              <a:xfrm>
                <a:off x="679" y="57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68">
                <a:extLst>
                  <a:ext uri="{FF2B5EF4-FFF2-40B4-BE49-F238E27FC236}">
                    <a16:creationId xmlns:a16="http://schemas.microsoft.com/office/drawing/2014/main" id="{7004D194-31BD-F64B-0BF8-BABFA77B57F8}"/>
                  </a:ext>
                </a:extLst>
              </p:cNvPr>
              <p:cNvSpPr>
                <a:spLocks noChangeShapeType="1"/>
              </p:cNvSpPr>
              <p:nvPr/>
            </p:nvSpPr>
            <p:spPr bwMode="auto">
              <a:xfrm flipV="1">
                <a:off x="2213" y="5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69">
                <a:extLst>
                  <a:ext uri="{FF2B5EF4-FFF2-40B4-BE49-F238E27FC236}">
                    <a16:creationId xmlns:a16="http://schemas.microsoft.com/office/drawing/2014/main" id="{F1B1D28F-6ECB-BA43-DA4A-5DF69AE35C56}"/>
                  </a:ext>
                </a:extLst>
              </p:cNvPr>
              <p:cNvSpPr>
                <a:spLocks noChangeArrowheads="1"/>
              </p:cNvSpPr>
              <p:nvPr/>
            </p:nvSpPr>
            <p:spPr bwMode="auto">
              <a:xfrm>
                <a:off x="2213" y="577"/>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70">
                <a:extLst>
                  <a:ext uri="{FF2B5EF4-FFF2-40B4-BE49-F238E27FC236}">
                    <a16:creationId xmlns:a16="http://schemas.microsoft.com/office/drawing/2014/main" id="{8F239316-C807-D2CA-4237-B5F1607DBA97}"/>
                  </a:ext>
                </a:extLst>
              </p:cNvPr>
              <p:cNvSpPr>
                <a:spLocks noChangeShapeType="1"/>
              </p:cNvSpPr>
              <p:nvPr/>
            </p:nvSpPr>
            <p:spPr bwMode="auto">
              <a:xfrm flipV="1">
                <a:off x="3454" y="5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1">
                <a:extLst>
                  <a:ext uri="{FF2B5EF4-FFF2-40B4-BE49-F238E27FC236}">
                    <a16:creationId xmlns:a16="http://schemas.microsoft.com/office/drawing/2014/main" id="{F87D00E0-7F57-7966-96BC-3D961FAC1524}"/>
                  </a:ext>
                </a:extLst>
              </p:cNvPr>
              <p:cNvSpPr>
                <a:spLocks noChangeArrowheads="1"/>
              </p:cNvSpPr>
              <p:nvPr/>
            </p:nvSpPr>
            <p:spPr bwMode="auto">
              <a:xfrm>
                <a:off x="3454" y="57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72">
                <a:extLst>
                  <a:ext uri="{FF2B5EF4-FFF2-40B4-BE49-F238E27FC236}">
                    <a16:creationId xmlns:a16="http://schemas.microsoft.com/office/drawing/2014/main" id="{D93621C9-9A61-54C8-4842-0B31746DCAD3}"/>
                  </a:ext>
                </a:extLst>
              </p:cNvPr>
              <p:cNvSpPr>
                <a:spLocks noChangeShapeType="1"/>
              </p:cNvSpPr>
              <p:nvPr/>
            </p:nvSpPr>
            <p:spPr bwMode="auto">
              <a:xfrm flipV="1">
                <a:off x="4647" y="5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3">
                <a:extLst>
                  <a:ext uri="{FF2B5EF4-FFF2-40B4-BE49-F238E27FC236}">
                    <a16:creationId xmlns:a16="http://schemas.microsoft.com/office/drawing/2014/main" id="{9EAA31DC-9434-BC15-6971-D0DC958545DD}"/>
                  </a:ext>
                </a:extLst>
              </p:cNvPr>
              <p:cNvSpPr>
                <a:spLocks noChangeArrowheads="1"/>
              </p:cNvSpPr>
              <p:nvPr/>
            </p:nvSpPr>
            <p:spPr bwMode="auto">
              <a:xfrm>
                <a:off x="4647" y="57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74">
                <a:extLst>
                  <a:ext uri="{FF2B5EF4-FFF2-40B4-BE49-F238E27FC236}">
                    <a16:creationId xmlns:a16="http://schemas.microsoft.com/office/drawing/2014/main" id="{2DE11A49-0C62-BE5A-95B1-B1179701E9FC}"/>
                  </a:ext>
                </a:extLst>
              </p:cNvPr>
              <p:cNvSpPr>
                <a:spLocks noChangeShapeType="1"/>
              </p:cNvSpPr>
              <p:nvPr/>
            </p:nvSpPr>
            <p:spPr bwMode="auto">
              <a:xfrm>
                <a:off x="683" y="807"/>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5">
                <a:extLst>
                  <a:ext uri="{FF2B5EF4-FFF2-40B4-BE49-F238E27FC236}">
                    <a16:creationId xmlns:a16="http://schemas.microsoft.com/office/drawing/2014/main" id="{AECBF2F5-A56B-6430-F538-A598F7AE9901}"/>
                  </a:ext>
                </a:extLst>
              </p:cNvPr>
              <p:cNvSpPr>
                <a:spLocks noChangeArrowheads="1"/>
              </p:cNvSpPr>
              <p:nvPr/>
            </p:nvSpPr>
            <p:spPr bwMode="auto">
              <a:xfrm>
                <a:off x="683" y="807"/>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76">
                <a:extLst>
                  <a:ext uri="{FF2B5EF4-FFF2-40B4-BE49-F238E27FC236}">
                    <a16:creationId xmlns:a16="http://schemas.microsoft.com/office/drawing/2014/main" id="{B261F0F8-869E-F75E-B989-E7DE5A88662C}"/>
                  </a:ext>
                </a:extLst>
              </p:cNvPr>
              <p:cNvSpPr>
                <a:spLocks noChangeShapeType="1"/>
              </p:cNvSpPr>
              <p:nvPr/>
            </p:nvSpPr>
            <p:spPr bwMode="auto">
              <a:xfrm>
                <a:off x="2218" y="807"/>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7">
                <a:extLst>
                  <a:ext uri="{FF2B5EF4-FFF2-40B4-BE49-F238E27FC236}">
                    <a16:creationId xmlns:a16="http://schemas.microsoft.com/office/drawing/2014/main" id="{CF99C29F-012F-4169-8AE5-5E9D3C320C1C}"/>
                  </a:ext>
                </a:extLst>
              </p:cNvPr>
              <p:cNvSpPr>
                <a:spLocks noChangeArrowheads="1"/>
              </p:cNvSpPr>
              <p:nvPr/>
            </p:nvSpPr>
            <p:spPr bwMode="auto">
              <a:xfrm>
                <a:off x="2218" y="807"/>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78">
                <a:extLst>
                  <a:ext uri="{FF2B5EF4-FFF2-40B4-BE49-F238E27FC236}">
                    <a16:creationId xmlns:a16="http://schemas.microsoft.com/office/drawing/2014/main" id="{C11E8914-25AA-525A-6D7E-7730D28389E3}"/>
                  </a:ext>
                </a:extLst>
              </p:cNvPr>
              <p:cNvSpPr>
                <a:spLocks noChangeShapeType="1"/>
              </p:cNvSpPr>
              <p:nvPr/>
            </p:nvSpPr>
            <p:spPr bwMode="auto">
              <a:xfrm>
                <a:off x="3458" y="807"/>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79">
                <a:extLst>
                  <a:ext uri="{FF2B5EF4-FFF2-40B4-BE49-F238E27FC236}">
                    <a16:creationId xmlns:a16="http://schemas.microsoft.com/office/drawing/2014/main" id="{E94468FA-9B64-44EF-F58C-04F6D0E7A6F3}"/>
                  </a:ext>
                </a:extLst>
              </p:cNvPr>
              <p:cNvSpPr>
                <a:spLocks noChangeArrowheads="1"/>
              </p:cNvSpPr>
              <p:nvPr/>
            </p:nvSpPr>
            <p:spPr bwMode="auto">
              <a:xfrm>
                <a:off x="3458" y="807"/>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80">
                <a:extLst>
                  <a:ext uri="{FF2B5EF4-FFF2-40B4-BE49-F238E27FC236}">
                    <a16:creationId xmlns:a16="http://schemas.microsoft.com/office/drawing/2014/main" id="{3D4247E5-EE8C-C505-9D52-135120A9C76D}"/>
                  </a:ext>
                </a:extLst>
              </p:cNvPr>
              <p:cNvSpPr>
                <a:spLocks noChangeShapeType="1"/>
              </p:cNvSpPr>
              <p:nvPr/>
            </p:nvSpPr>
            <p:spPr bwMode="auto">
              <a:xfrm>
                <a:off x="683" y="918"/>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1">
                <a:extLst>
                  <a:ext uri="{FF2B5EF4-FFF2-40B4-BE49-F238E27FC236}">
                    <a16:creationId xmlns:a16="http://schemas.microsoft.com/office/drawing/2014/main" id="{84D43161-CDA5-6BF2-B096-54A1C4BE7C7F}"/>
                  </a:ext>
                </a:extLst>
              </p:cNvPr>
              <p:cNvSpPr>
                <a:spLocks noChangeArrowheads="1"/>
              </p:cNvSpPr>
              <p:nvPr/>
            </p:nvSpPr>
            <p:spPr bwMode="auto">
              <a:xfrm>
                <a:off x="683" y="918"/>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82">
                <a:extLst>
                  <a:ext uri="{FF2B5EF4-FFF2-40B4-BE49-F238E27FC236}">
                    <a16:creationId xmlns:a16="http://schemas.microsoft.com/office/drawing/2014/main" id="{30E1166D-291A-6CD3-588D-458A1CCDC80A}"/>
                  </a:ext>
                </a:extLst>
              </p:cNvPr>
              <p:cNvSpPr>
                <a:spLocks noChangeShapeType="1"/>
              </p:cNvSpPr>
              <p:nvPr/>
            </p:nvSpPr>
            <p:spPr bwMode="auto">
              <a:xfrm>
                <a:off x="2218" y="918"/>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3">
                <a:extLst>
                  <a:ext uri="{FF2B5EF4-FFF2-40B4-BE49-F238E27FC236}">
                    <a16:creationId xmlns:a16="http://schemas.microsoft.com/office/drawing/2014/main" id="{7A7AD0DC-1D0F-3E16-0E2B-F97E949CF4DF}"/>
                  </a:ext>
                </a:extLst>
              </p:cNvPr>
              <p:cNvSpPr>
                <a:spLocks noChangeArrowheads="1"/>
              </p:cNvSpPr>
              <p:nvPr/>
            </p:nvSpPr>
            <p:spPr bwMode="auto">
              <a:xfrm>
                <a:off x="2218" y="918"/>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84">
                <a:extLst>
                  <a:ext uri="{FF2B5EF4-FFF2-40B4-BE49-F238E27FC236}">
                    <a16:creationId xmlns:a16="http://schemas.microsoft.com/office/drawing/2014/main" id="{E288A4A2-C318-634C-4499-6E71AD76AE95}"/>
                  </a:ext>
                </a:extLst>
              </p:cNvPr>
              <p:cNvSpPr>
                <a:spLocks noChangeShapeType="1"/>
              </p:cNvSpPr>
              <p:nvPr/>
            </p:nvSpPr>
            <p:spPr bwMode="auto">
              <a:xfrm>
                <a:off x="3458" y="918"/>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5">
                <a:extLst>
                  <a:ext uri="{FF2B5EF4-FFF2-40B4-BE49-F238E27FC236}">
                    <a16:creationId xmlns:a16="http://schemas.microsoft.com/office/drawing/2014/main" id="{FF6B8806-7F4D-E943-44CE-04A2D34E33E7}"/>
                  </a:ext>
                </a:extLst>
              </p:cNvPr>
              <p:cNvSpPr>
                <a:spLocks noChangeArrowheads="1"/>
              </p:cNvSpPr>
              <p:nvPr/>
            </p:nvSpPr>
            <p:spPr bwMode="auto">
              <a:xfrm>
                <a:off x="3458" y="918"/>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6">
                <a:extLst>
                  <a:ext uri="{FF2B5EF4-FFF2-40B4-BE49-F238E27FC236}">
                    <a16:creationId xmlns:a16="http://schemas.microsoft.com/office/drawing/2014/main" id="{7D97DF18-7807-F54A-61D0-16E84ABC8693}"/>
                  </a:ext>
                </a:extLst>
              </p:cNvPr>
              <p:cNvSpPr>
                <a:spLocks noChangeArrowheads="1"/>
              </p:cNvSpPr>
              <p:nvPr/>
            </p:nvSpPr>
            <p:spPr bwMode="auto">
              <a:xfrm>
                <a:off x="683" y="1028"/>
                <a:ext cx="39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87">
                <a:extLst>
                  <a:ext uri="{FF2B5EF4-FFF2-40B4-BE49-F238E27FC236}">
                    <a16:creationId xmlns:a16="http://schemas.microsoft.com/office/drawing/2014/main" id="{BDC54DC8-DECE-8A22-0BBE-A1D37646BEB1}"/>
                  </a:ext>
                </a:extLst>
              </p:cNvPr>
              <p:cNvSpPr>
                <a:spLocks noChangeShapeType="1"/>
              </p:cNvSpPr>
              <p:nvPr/>
            </p:nvSpPr>
            <p:spPr bwMode="auto">
              <a:xfrm>
                <a:off x="683" y="1143"/>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88">
                <a:extLst>
                  <a:ext uri="{FF2B5EF4-FFF2-40B4-BE49-F238E27FC236}">
                    <a16:creationId xmlns:a16="http://schemas.microsoft.com/office/drawing/2014/main" id="{CF94A078-7631-DFCF-10B5-F3879B0BA8D9}"/>
                  </a:ext>
                </a:extLst>
              </p:cNvPr>
              <p:cNvSpPr>
                <a:spLocks noChangeArrowheads="1"/>
              </p:cNvSpPr>
              <p:nvPr/>
            </p:nvSpPr>
            <p:spPr bwMode="auto">
              <a:xfrm>
                <a:off x="683" y="1143"/>
                <a:ext cx="15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Line 89">
                <a:extLst>
                  <a:ext uri="{FF2B5EF4-FFF2-40B4-BE49-F238E27FC236}">
                    <a16:creationId xmlns:a16="http://schemas.microsoft.com/office/drawing/2014/main" id="{EEDA5C9E-F0C6-F1AD-0DEA-00A40AA36C2A}"/>
                  </a:ext>
                </a:extLst>
              </p:cNvPr>
              <p:cNvSpPr>
                <a:spLocks noChangeShapeType="1"/>
              </p:cNvSpPr>
              <p:nvPr/>
            </p:nvSpPr>
            <p:spPr bwMode="auto">
              <a:xfrm>
                <a:off x="2218" y="1143"/>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0">
                <a:extLst>
                  <a:ext uri="{FF2B5EF4-FFF2-40B4-BE49-F238E27FC236}">
                    <a16:creationId xmlns:a16="http://schemas.microsoft.com/office/drawing/2014/main" id="{8E3CD2F5-E7F8-BA59-6B94-D5EBFBB1E2D2}"/>
                  </a:ext>
                </a:extLst>
              </p:cNvPr>
              <p:cNvSpPr>
                <a:spLocks noChangeArrowheads="1"/>
              </p:cNvSpPr>
              <p:nvPr/>
            </p:nvSpPr>
            <p:spPr bwMode="auto">
              <a:xfrm>
                <a:off x="2218" y="1143"/>
                <a:ext cx="12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Line 91">
                <a:extLst>
                  <a:ext uri="{FF2B5EF4-FFF2-40B4-BE49-F238E27FC236}">
                    <a16:creationId xmlns:a16="http://schemas.microsoft.com/office/drawing/2014/main" id="{D4D477B9-5C62-B93F-A8BC-7B493316E64A}"/>
                  </a:ext>
                </a:extLst>
              </p:cNvPr>
              <p:cNvSpPr>
                <a:spLocks noChangeShapeType="1"/>
              </p:cNvSpPr>
              <p:nvPr/>
            </p:nvSpPr>
            <p:spPr bwMode="auto">
              <a:xfrm>
                <a:off x="683" y="1254"/>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2">
                <a:extLst>
                  <a:ext uri="{FF2B5EF4-FFF2-40B4-BE49-F238E27FC236}">
                    <a16:creationId xmlns:a16="http://schemas.microsoft.com/office/drawing/2014/main" id="{0C71A291-A174-0E7B-2EC1-6E2FC0F97AC5}"/>
                  </a:ext>
                </a:extLst>
              </p:cNvPr>
              <p:cNvSpPr>
                <a:spLocks noChangeArrowheads="1"/>
              </p:cNvSpPr>
              <p:nvPr/>
            </p:nvSpPr>
            <p:spPr bwMode="auto">
              <a:xfrm>
                <a:off x="683" y="1254"/>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93">
                <a:extLst>
                  <a:ext uri="{FF2B5EF4-FFF2-40B4-BE49-F238E27FC236}">
                    <a16:creationId xmlns:a16="http://schemas.microsoft.com/office/drawing/2014/main" id="{B6A3622A-F7CE-AAB4-DD88-CB3935A791B9}"/>
                  </a:ext>
                </a:extLst>
              </p:cNvPr>
              <p:cNvSpPr>
                <a:spLocks noChangeShapeType="1"/>
              </p:cNvSpPr>
              <p:nvPr/>
            </p:nvSpPr>
            <p:spPr bwMode="auto">
              <a:xfrm>
                <a:off x="2218" y="1254"/>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4">
                <a:extLst>
                  <a:ext uri="{FF2B5EF4-FFF2-40B4-BE49-F238E27FC236}">
                    <a16:creationId xmlns:a16="http://schemas.microsoft.com/office/drawing/2014/main" id="{F630C700-0692-1876-39A9-C06823B064E6}"/>
                  </a:ext>
                </a:extLst>
              </p:cNvPr>
              <p:cNvSpPr>
                <a:spLocks noChangeArrowheads="1"/>
              </p:cNvSpPr>
              <p:nvPr/>
            </p:nvSpPr>
            <p:spPr bwMode="auto">
              <a:xfrm>
                <a:off x="2218" y="1254"/>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95">
                <a:extLst>
                  <a:ext uri="{FF2B5EF4-FFF2-40B4-BE49-F238E27FC236}">
                    <a16:creationId xmlns:a16="http://schemas.microsoft.com/office/drawing/2014/main" id="{895E5847-C1AB-F0F9-A7A9-A47F991F3088}"/>
                  </a:ext>
                </a:extLst>
              </p:cNvPr>
              <p:cNvSpPr>
                <a:spLocks noChangeShapeType="1"/>
              </p:cNvSpPr>
              <p:nvPr/>
            </p:nvSpPr>
            <p:spPr bwMode="auto">
              <a:xfrm>
                <a:off x="683" y="1365"/>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6">
                <a:extLst>
                  <a:ext uri="{FF2B5EF4-FFF2-40B4-BE49-F238E27FC236}">
                    <a16:creationId xmlns:a16="http://schemas.microsoft.com/office/drawing/2014/main" id="{D50CA3B6-ACBC-E29F-DC31-B1414FBF5CD8}"/>
                  </a:ext>
                </a:extLst>
              </p:cNvPr>
              <p:cNvSpPr>
                <a:spLocks noChangeArrowheads="1"/>
              </p:cNvSpPr>
              <p:nvPr/>
            </p:nvSpPr>
            <p:spPr bwMode="auto">
              <a:xfrm>
                <a:off x="683" y="1365"/>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97">
                <a:extLst>
                  <a:ext uri="{FF2B5EF4-FFF2-40B4-BE49-F238E27FC236}">
                    <a16:creationId xmlns:a16="http://schemas.microsoft.com/office/drawing/2014/main" id="{52777B27-650F-5C4A-F27E-D013A2768B79}"/>
                  </a:ext>
                </a:extLst>
              </p:cNvPr>
              <p:cNvSpPr>
                <a:spLocks noChangeShapeType="1"/>
              </p:cNvSpPr>
              <p:nvPr/>
            </p:nvSpPr>
            <p:spPr bwMode="auto">
              <a:xfrm>
                <a:off x="2218" y="1365"/>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98">
                <a:extLst>
                  <a:ext uri="{FF2B5EF4-FFF2-40B4-BE49-F238E27FC236}">
                    <a16:creationId xmlns:a16="http://schemas.microsoft.com/office/drawing/2014/main" id="{20FF69EF-9257-4D32-9B78-1CD7E6BF87CD}"/>
                  </a:ext>
                </a:extLst>
              </p:cNvPr>
              <p:cNvSpPr>
                <a:spLocks noChangeArrowheads="1"/>
              </p:cNvSpPr>
              <p:nvPr/>
            </p:nvSpPr>
            <p:spPr bwMode="auto">
              <a:xfrm>
                <a:off x="2218" y="1365"/>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99">
                <a:extLst>
                  <a:ext uri="{FF2B5EF4-FFF2-40B4-BE49-F238E27FC236}">
                    <a16:creationId xmlns:a16="http://schemas.microsoft.com/office/drawing/2014/main" id="{3A21D23D-7A86-C1E6-E2AE-6DC82D82463B}"/>
                  </a:ext>
                </a:extLst>
              </p:cNvPr>
              <p:cNvSpPr>
                <a:spLocks noChangeArrowheads="1"/>
              </p:cNvSpPr>
              <p:nvPr/>
            </p:nvSpPr>
            <p:spPr bwMode="auto">
              <a:xfrm>
                <a:off x="683" y="1476"/>
                <a:ext cx="396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Line 100">
                <a:extLst>
                  <a:ext uri="{FF2B5EF4-FFF2-40B4-BE49-F238E27FC236}">
                    <a16:creationId xmlns:a16="http://schemas.microsoft.com/office/drawing/2014/main" id="{CDAB3CC2-0F60-F004-C0B7-E839DD3B3790}"/>
                  </a:ext>
                </a:extLst>
              </p:cNvPr>
              <p:cNvSpPr>
                <a:spLocks noChangeShapeType="1"/>
              </p:cNvSpPr>
              <p:nvPr/>
            </p:nvSpPr>
            <p:spPr bwMode="auto">
              <a:xfrm>
                <a:off x="683" y="1702"/>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1">
                <a:extLst>
                  <a:ext uri="{FF2B5EF4-FFF2-40B4-BE49-F238E27FC236}">
                    <a16:creationId xmlns:a16="http://schemas.microsoft.com/office/drawing/2014/main" id="{A30458B2-0B9D-E2F1-B925-C9B071EAE089}"/>
                  </a:ext>
                </a:extLst>
              </p:cNvPr>
              <p:cNvSpPr>
                <a:spLocks noChangeArrowheads="1"/>
              </p:cNvSpPr>
              <p:nvPr/>
            </p:nvSpPr>
            <p:spPr bwMode="auto">
              <a:xfrm>
                <a:off x="683" y="1702"/>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Line 102">
                <a:extLst>
                  <a:ext uri="{FF2B5EF4-FFF2-40B4-BE49-F238E27FC236}">
                    <a16:creationId xmlns:a16="http://schemas.microsoft.com/office/drawing/2014/main" id="{D2665E0C-9775-16DF-816B-45F2B3D36293}"/>
                  </a:ext>
                </a:extLst>
              </p:cNvPr>
              <p:cNvSpPr>
                <a:spLocks noChangeShapeType="1"/>
              </p:cNvSpPr>
              <p:nvPr/>
            </p:nvSpPr>
            <p:spPr bwMode="auto">
              <a:xfrm>
                <a:off x="2218" y="1702"/>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03">
                <a:extLst>
                  <a:ext uri="{FF2B5EF4-FFF2-40B4-BE49-F238E27FC236}">
                    <a16:creationId xmlns:a16="http://schemas.microsoft.com/office/drawing/2014/main" id="{E0C7959A-3544-D20A-DE10-D3EDC6459DE6}"/>
                  </a:ext>
                </a:extLst>
              </p:cNvPr>
              <p:cNvSpPr>
                <a:spLocks noChangeArrowheads="1"/>
              </p:cNvSpPr>
              <p:nvPr/>
            </p:nvSpPr>
            <p:spPr bwMode="auto">
              <a:xfrm>
                <a:off x="2218" y="1702"/>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104">
                <a:extLst>
                  <a:ext uri="{FF2B5EF4-FFF2-40B4-BE49-F238E27FC236}">
                    <a16:creationId xmlns:a16="http://schemas.microsoft.com/office/drawing/2014/main" id="{996EEF58-89E3-F286-23FF-7FC114EFE554}"/>
                  </a:ext>
                </a:extLst>
              </p:cNvPr>
              <p:cNvSpPr>
                <a:spLocks noChangeShapeType="1"/>
              </p:cNvSpPr>
              <p:nvPr/>
            </p:nvSpPr>
            <p:spPr bwMode="auto">
              <a:xfrm>
                <a:off x="683" y="1812"/>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5">
                <a:extLst>
                  <a:ext uri="{FF2B5EF4-FFF2-40B4-BE49-F238E27FC236}">
                    <a16:creationId xmlns:a16="http://schemas.microsoft.com/office/drawing/2014/main" id="{B1DD552F-CEA3-D82E-7D76-B8CF4F6361F9}"/>
                  </a:ext>
                </a:extLst>
              </p:cNvPr>
              <p:cNvSpPr>
                <a:spLocks noChangeArrowheads="1"/>
              </p:cNvSpPr>
              <p:nvPr/>
            </p:nvSpPr>
            <p:spPr bwMode="auto">
              <a:xfrm>
                <a:off x="683" y="1812"/>
                <a:ext cx="15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Line 106">
                <a:extLst>
                  <a:ext uri="{FF2B5EF4-FFF2-40B4-BE49-F238E27FC236}">
                    <a16:creationId xmlns:a16="http://schemas.microsoft.com/office/drawing/2014/main" id="{8D47BDAF-D298-D56A-126A-AEF86EBEFC1E}"/>
                  </a:ext>
                </a:extLst>
              </p:cNvPr>
              <p:cNvSpPr>
                <a:spLocks noChangeShapeType="1"/>
              </p:cNvSpPr>
              <p:nvPr/>
            </p:nvSpPr>
            <p:spPr bwMode="auto">
              <a:xfrm>
                <a:off x="2218" y="1812"/>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7">
                <a:extLst>
                  <a:ext uri="{FF2B5EF4-FFF2-40B4-BE49-F238E27FC236}">
                    <a16:creationId xmlns:a16="http://schemas.microsoft.com/office/drawing/2014/main" id="{C39C7B9B-6712-D87B-65C5-D467307D6EB3}"/>
                  </a:ext>
                </a:extLst>
              </p:cNvPr>
              <p:cNvSpPr>
                <a:spLocks noChangeArrowheads="1"/>
              </p:cNvSpPr>
              <p:nvPr/>
            </p:nvSpPr>
            <p:spPr bwMode="auto">
              <a:xfrm>
                <a:off x="2218" y="1812"/>
                <a:ext cx="12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108">
                <a:extLst>
                  <a:ext uri="{FF2B5EF4-FFF2-40B4-BE49-F238E27FC236}">
                    <a16:creationId xmlns:a16="http://schemas.microsoft.com/office/drawing/2014/main" id="{5C8773CE-D8D1-96C6-3A8C-D05A2130ACA8}"/>
                  </a:ext>
                </a:extLst>
              </p:cNvPr>
              <p:cNvSpPr>
                <a:spLocks noChangeShapeType="1"/>
              </p:cNvSpPr>
              <p:nvPr/>
            </p:nvSpPr>
            <p:spPr bwMode="auto">
              <a:xfrm>
                <a:off x="683" y="1923"/>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09">
                <a:extLst>
                  <a:ext uri="{FF2B5EF4-FFF2-40B4-BE49-F238E27FC236}">
                    <a16:creationId xmlns:a16="http://schemas.microsoft.com/office/drawing/2014/main" id="{78F7E2EC-B2FA-B4C7-11F2-2E77B8C8FC83}"/>
                  </a:ext>
                </a:extLst>
              </p:cNvPr>
              <p:cNvSpPr>
                <a:spLocks noChangeArrowheads="1"/>
              </p:cNvSpPr>
              <p:nvPr/>
            </p:nvSpPr>
            <p:spPr bwMode="auto">
              <a:xfrm>
                <a:off x="683" y="1923"/>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Line 110">
                <a:extLst>
                  <a:ext uri="{FF2B5EF4-FFF2-40B4-BE49-F238E27FC236}">
                    <a16:creationId xmlns:a16="http://schemas.microsoft.com/office/drawing/2014/main" id="{B8D41BD3-6D93-9567-6DF7-5BCC1CB0A6D1}"/>
                  </a:ext>
                </a:extLst>
              </p:cNvPr>
              <p:cNvSpPr>
                <a:spLocks noChangeShapeType="1"/>
              </p:cNvSpPr>
              <p:nvPr/>
            </p:nvSpPr>
            <p:spPr bwMode="auto">
              <a:xfrm>
                <a:off x="2218" y="1923"/>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1">
                <a:extLst>
                  <a:ext uri="{FF2B5EF4-FFF2-40B4-BE49-F238E27FC236}">
                    <a16:creationId xmlns:a16="http://schemas.microsoft.com/office/drawing/2014/main" id="{CEFC59D6-724D-47AE-93BA-74C14A030898}"/>
                  </a:ext>
                </a:extLst>
              </p:cNvPr>
              <p:cNvSpPr>
                <a:spLocks noChangeArrowheads="1"/>
              </p:cNvSpPr>
              <p:nvPr/>
            </p:nvSpPr>
            <p:spPr bwMode="auto">
              <a:xfrm>
                <a:off x="2218" y="1923"/>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Line 112">
                <a:extLst>
                  <a:ext uri="{FF2B5EF4-FFF2-40B4-BE49-F238E27FC236}">
                    <a16:creationId xmlns:a16="http://schemas.microsoft.com/office/drawing/2014/main" id="{2DA94CB4-BA57-D5E0-C989-63B3BF355C21}"/>
                  </a:ext>
                </a:extLst>
              </p:cNvPr>
              <p:cNvSpPr>
                <a:spLocks noChangeShapeType="1"/>
              </p:cNvSpPr>
              <p:nvPr/>
            </p:nvSpPr>
            <p:spPr bwMode="auto">
              <a:xfrm>
                <a:off x="683" y="2268"/>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3">
                <a:extLst>
                  <a:ext uri="{FF2B5EF4-FFF2-40B4-BE49-F238E27FC236}">
                    <a16:creationId xmlns:a16="http://schemas.microsoft.com/office/drawing/2014/main" id="{0A6B8948-0640-F1C2-2851-3FADD62BDD9F}"/>
                  </a:ext>
                </a:extLst>
              </p:cNvPr>
              <p:cNvSpPr>
                <a:spLocks noChangeArrowheads="1"/>
              </p:cNvSpPr>
              <p:nvPr/>
            </p:nvSpPr>
            <p:spPr bwMode="auto">
              <a:xfrm>
                <a:off x="683" y="2268"/>
                <a:ext cx="15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114">
                <a:extLst>
                  <a:ext uri="{FF2B5EF4-FFF2-40B4-BE49-F238E27FC236}">
                    <a16:creationId xmlns:a16="http://schemas.microsoft.com/office/drawing/2014/main" id="{43FB2996-B256-8CFB-F44A-6D4E258F2044}"/>
                  </a:ext>
                </a:extLst>
              </p:cNvPr>
              <p:cNvSpPr>
                <a:spLocks noChangeShapeType="1"/>
              </p:cNvSpPr>
              <p:nvPr/>
            </p:nvSpPr>
            <p:spPr bwMode="auto">
              <a:xfrm>
                <a:off x="2218" y="2268"/>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15">
                <a:extLst>
                  <a:ext uri="{FF2B5EF4-FFF2-40B4-BE49-F238E27FC236}">
                    <a16:creationId xmlns:a16="http://schemas.microsoft.com/office/drawing/2014/main" id="{25BABD98-A4B3-04D6-CD27-7AA60754CF4F}"/>
                  </a:ext>
                </a:extLst>
              </p:cNvPr>
              <p:cNvSpPr>
                <a:spLocks noChangeArrowheads="1"/>
              </p:cNvSpPr>
              <p:nvPr/>
            </p:nvSpPr>
            <p:spPr bwMode="auto">
              <a:xfrm>
                <a:off x="2218" y="2268"/>
                <a:ext cx="12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6">
                <a:extLst>
                  <a:ext uri="{FF2B5EF4-FFF2-40B4-BE49-F238E27FC236}">
                    <a16:creationId xmlns:a16="http://schemas.microsoft.com/office/drawing/2014/main" id="{1625E1AA-C36C-AD4D-F46B-DFB9C726AF90}"/>
                  </a:ext>
                </a:extLst>
              </p:cNvPr>
              <p:cNvSpPr>
                <a:spLocks noChangeArrowheads="1"/>
              </p:cNvSpPr>
              <p:nvPr/>
            </p:nvSpPr>
            <p:spPr bwMode="auto">
              <a:xfrm>
                <a:off x="683" y="2490"/>
                <a:ext cx="396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17">
                <a:extLst>
                  <a:ext uri="{FF2B5EF4-FFF2-40B4-BE49-F238E27FC236}">
                    <a16:creationId xmlns:a16="http://schemas.microsoft.com/office/drawing/2014/main" id="{36A875A5-1D32-ECC7-E9DB-C926D2357566}"/>
                  </a:ext>
                </a:extLst>
              </p:cNvPr>
              <p:cNvSpPr>
                <a:spLocks noChangeShapeType="1"/>
              </p:cNvSpPr>
              <p:nvPr/>
            </p:nvSpPr>
            <p:spPr bwMode="auto">
              <a:xfrm>
                <a:off x="683" y="2605"/>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18">
                <a:extLst>
                  <a:ext uri="{FF2B5EF4-FFF2-40B4-BE49-F238E27FC236}">
                    <a16:creationId xmlns:a16="http://schemas.microsoft.com/office/drawing/2014/main" id="{7EB0683F-D032-8D4E-653E-71269B2F3DC6}"/>
                  </a:ext>
                </a:extLst>
              </p:cNvPr>
              <p:cNvSpPr>
                <a:spLocks noChangeArrowheads="1"/>
              </p:cNvSpPr>
              <p:nvPr/>
            </p:nvSpPr>
            <p:spPr bwMode="auto">
              <a:xfrm>
                <a:off x="683" y="2605"/>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Line 119">
                <a:extLst>
                  <a:ext uri="{FF2B5EF4-FFF2-40B4-BE49-F238E27FC236}">
                    <a16:creationId xmlns:a16="http://schemas.microsoft.com/office/drawing/2014/main" id="{CA74B979-8A83-A2F4-83A7-40DAA5CE584F}"/>
                  </a:ext>
                </a:extLst>
              </p:cNvPr>
              <p:cNvSpPr>
                <a:spLocks noChangeShapeType="1"/>
              </p:cNvSpPr>
              <p:nvPr/>
            </p:nvSpPr>
            <p:spPr bwMode="auto">
              <a:xfrm>
                <a:off x="2218" y="2605"/>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0">
                <a:extLst>
                  <a:ext uri="{FF2B5EF4-FFF2-40B4-BE49-F238E27FC236}">
                    <a16:creationId xmlns:a16="http://schemas.microsoft.com/office/drawing/2014/main" id="{E07D5389-18E6-5F9E-15B7-92599AFEF621}"/>
                  </a:ext>
                </a:extLst>
              </p:cNvPr>
              <p:cNvSpPr>
                <a:spLocks noChangeArrowheads="1"/>
              </p:cNvSpPr>
              <p:nvPr/>
            </p:nvSpPr>
            <p:spPr bwMode="auto">
              <a:xfrm>
                <a:off x="2218" y="2605"/>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Line 121">
                <a:extLst>
                  <a:ext uri="{FF2B5EF4-FFF2-40B4-BE49-F238E27FC236}">
                    <a16:creationId xmlns:a16="http://schemas.microsoft.com/office/drawing/2014/main" id="{C9B58021-D423-FC63-BD6E-F732280D15AD}"/>
                  </a:ext>
                </a:extLst>
              </p:cNvPr>
              <p:cNvSpPr>
                <a:spLocks noChangeShapeType="1"/>
              </p:cNvSpPr>
              <p:nvPr/>
            </p:nvSpPr>
            <p:spPr bwMode="auto">
              <a:xfrm>
                <a:off x="3458" y="2605"/>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22">
                <a:extLst>
                  <a:ext uri="{FF2B5EF4-FFF2-40B4-BE49-F238E27FC236}">
                    <a16:creationId xmlns:a16="http://schemas.microsoft.com/office/drawing/2014/main" id="{65898671-E0EB-61A4-DDEF-C1CD739AF0FD}"/>
                  </a:ext>
                </a:extLst>
              </p:cNvPr>
              <p:cNvSpPr>
                <a:spLocks noChangeArrowheads="1"/>
              </p:cNvSpPr>
              <p:nvPr/>
            </p:nvSpPr>
            <p:spPr bwMode="auto">
              <a:xfrm>
                <a:off x="3458" y="2605"/>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123">
                <a:extLst>
                  <a:ext uri="{FF2B5EF4-FFF2-40B4-BE49-F238E27FC236}">
                    <a16:creationId xmlns:a16="http://schemas.microsoft.com/office/drawing/2014/main" id="{F59D6A48-6E8A-7014-C01F-F43ADECED421}"/>
                  </a:ext>
                </a:extLst>
              </p:cNvPr>
              <p:cNvSpPr>
                <a:spLocks noChangeShapeType="1"/>
              </p:cNvSpPr>
              <p:nvPr/>
            </p:nvSpPr>
            <p:spPr bwMode="auto">
              <a:xfrm>
                <a:off x="683" y="2716"/>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24">
                <a:extLst>
                  <a:ext uri="{FF2B5EF4-FFF2-40B4-BE49-F238E27FC236}">
                    <a16:creationId xmlns:a16="http://schemas.microsoft.com/office/drawing/2014/main" id="{0A34169F-39C0-954B-4BBF-48886F179A05}"/>
                  </a:ext>
                </a:extLst>
              </p:cNvPr>
              <p:cNvSpPr>
                <a:spLocks noChangeArrowheads="1"/>
              </p:cNvSpPr>
              <p:nvPr/>
            </p:nvSpPr>
            <p:spPr bwMode="auto">
              <a:xfrm>
                <a:off x="683" y="2716"/>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Line 125">
                <a:extLst>
                  <a:ext uri="{FF2B5EF4-FFF2-40B4-BE49-F238E27FC236}">
                    <a16:creationId xmlns:a16="http://schemas.microsoft.com/office/drawing/2014/main" id="{6B2581D3-4DFF-1E92-7C8C-907C858923D1}"/>
                  </a:ext>
                </a:extLst>
              </p:cNvPr>
              <p:cNvSpPr>
                <a:spLocks noChangeShapeType="1"/>
              </p:cNvSpPr>
              <p:nvPr/>
            </p:nvSpPr>
            <p:spPr bwMode="auto">
              <a:xfrm>
                <a:off x="2218" y="2716"/>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26">
                <a:extLst>
                  <a:ext uri="{FF2B5EF4-FFF2-40B4-BE49-F238E27FC236}">
                    <a16:creationId xmlns:a16="http://schemas.microsoft.com/office/drawing/2014/main" id="{E0182749-2277-198D-F461-BC98B91E02F7}"/>
                  </a:ext>
                </a:extLst>
              </p:cNvPr>
              <p:cNvSpPr>
                <a:spLocks noChangeArrowheads="1"/>
              </p:cNvSpPr>
              <p:nvPr/>
            </p:nvSpPr>
            <p:spPr bwMode="auto">
              <a:xfrm>
                <a:off x="2218" y="2716"/>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127">
                <a:extLst>
                  <a:ext uri="{FF2B5EF4-FFF2-40B4-BE49-F238E27FC236}">
                    <a16:creationId xmlns:a16="http://schemas.microsoft.com/office/drawing/2014/main" id="{2365A78C-1B03-543E-A596-ECBBD6632E17}"/>
                  </a:ext>
                </a:extLst>
              </p:cNvPr>
              <p:cNvSpPr>
                <a:spLocks noChangeShapeType="1"/>
              </p:cNvSpPr>
              <p:nvPr/>
            </p:nvSpPr>
            <p:spPr bwMode="auto">
              <a:xfrm>
                <a:off x="3458" y="2716"/>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28">
                <a:extLst>
                  <a:ext uri="{FF2B5EF4-FFF2-40B4-BE49-F238E27FC236}">
                    <a16:creationId xmlns:a16="http://schemas.microsoft.com/office/drawing/2014/main" id="{BA01B463-905C-4BEF-1A6D-8DA82ED0E9C4}"/>
                  </a:ext>
                </a:extLst>
              </p:cNvPr>
              <p:cNvSpPr>
                <a:spLocks noChangeArrowheads="1"/>
              </p:cNvSpPr>
              <p:nvPr/>
            </p:nvSpPr>
            <p:spPr bwMode="auto">
              <a:xfrm>
                <a:off x="3458" y="2716"/>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29">
                <a:extLst>
                  <a:ext uri="{FF2B5EF4-FFF2-40B4-BE49-F238E27FC236}">
                    <a16:creationId xmlns:a16="http://schemas.microsoft.com/office/drawing/2014/main" id="{8599F454-A366-B24F-68FC-99C36F67D823}"/>
                  </a:ext>
                </a:extLst>
              </p:cNvPr>
              <p:cNvSpPr>
                <a:spLocks noChangeShapeType="1"/>
              </p:cNvSpPr>
              <p:nvPr/>
            </p:nvSpPr>
            <p:spPr bwMode="auto">
              <a:xfrm>
                <a:off x="683" y="2826"/>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30">
                <a:extLst>
                  <a:ext uri="{FF2B5EF4-FFF2-40B4-BE49-F238E27FC236}">
                    <a16:creationId xmlns:a16="http://schemas.microsoft.com/office/drawing/2014/main" id="{490D005D-676E-9FFD-9DC3-51F37BBC7678}"/>
                  </a:ext>
                </a:extLst>
              </p:cNvPr>
              <p:cNvSpPr>
                <a:spLocks noChangeArrowheads="1"/>
              </p:cNvSpPr>
              <p:nvPr/>
            </p:nvSpPr>
            <p:spPr bwMode="auto">
              <a:xfrm>
                <a:off x="683" y="2826"/>
                <a:ext cx="15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Line 131">
                <a:extLst>
                  <a:ext uri="{FF2B5EF4-FFF2-40B4-BE49-F238E27FC236}">
                    <a16:creationId xmlns:a16="http://schemas.microsoft.com/office/drawing/2014/main" id="{016BA4C7-3B5E-E6CA-C53E-E090160668B8}"/>
                  </a:ext>
                </a:extLst>
              </p:cNvPr>
              <p:cNvSpPr>
                <a:spLocks noChangeShapeType="1"/>
              </p:cNvSpPr>
              <p:nvPr/>
            </p:nvSpPr>
            <p:spPr bwMode="auto">
              <a:xfrm>
                <a:off x="2218" y="2826"/>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32">
                <a:extLst>
                  <a:ext uri="{FF2B5EF4-FFF2-40B4-BE49-F238E27FC236}">
                    <a16:creationId xmlns:a16="http://schemas.microsoft.com/office/drawing/2014/main" id="{C9C3CE6C-5CE2-306C-E2C6-C9401717C260}"/>
                  </a:ext>
                </a:extLst>
              </p:cNvPr>
              <p:cNvSpPr>
                <a:spLocks noChangeArrowheads="1"/>
              </p:cNvSpPr>
              <p:nvPr/>
            </p:nvSpPr>
            <p:spPr bwMode="auto">
              <a:xfrm>
                <a:off x="2218" y="2826"/>
                <a:ext cx="12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Line 133">
                <a:extLst>
                  <a:ext uri="{FF2B5EF4-FFF2-40B4-BE49-F238E27FC236}">
                    <a16:creationId xmlns:a16="http://schemas.microsoft.com/office/drawing/2014/main" id="{957A8C44-97A2-A4C2-A331-7B8BD8366864}"/>
                  </a:ext>
                </a:extLst>
              </p:cNvPr>
              <p:cNvSpPr>
                <a:spLocks noChangeShapeType="1"/>
              </p:cNvSpPr>
              <p:nvPr/>
            </p:nvSpPr>
            <p:spPr bwMode="auto">
              <a:xfrm>
                <a:off x="3458" y="2826"/>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4">
                <a:extLst>
                  <a:ext uri="{FF2B5EF4-FFF2-40B4-BE49-F238E27FC236}">
                    <a16:creationId xmlns:a16="http://schemas.microsoft.com/office/drawing/2014/main" id="{93A11BDB-6050-8AA0-84EC-038B28081F28}"/>
                  </a:ext>
                </a:extLst>
              </p:cNvPr>
              <p:cNvSpPr>
                <a:spLocks noChangeArrowheads="1"/>
              </p:cNvSpPr>
              <p:nvPr/>
            </p:nvSpPr>
            <p:spPr bwMode="auto">
              <a:xfrm>
                <a:off x="3458" y="2826"/>
                <a:ext cx="11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Line 135">
                <a:extLst>
                  <a:ext uri="{FF2B5EF4-FFF2-40B4-BE49-F238E27FC236}">
                    <a16:creationId xmlns:a16="http://schemas.microsoft.com/office/drawing/2014/main" id="{76034D00-FD53-380E-1F7A-357E7464516B}"/>
                  </a:ext>
                </a:extLst>
              </p:cNvPr>
              <p:cNvSpPr>
                <a:spLocks noChangeShapeType="1"/>
              </p:cNvSpPr>
              <p:nvPr/>
            </p:nvSpPr>
            <p:spPr bwMode="auto">
              <a:xfrm>
                <a:off x="683" y="2937"/>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36">
                <a:extLst>
                  <a:ext uri="{FF2B5EF4-FFF2-40B4-BE49-F238E27FC236}">
                    <a16:creationId xmlns:a16="http://schemas.microsoft.com/office/drawing/2014/main" id="{190015C0-CD32-5E37-4D7F-A946B3972DDF}"/>
                  </a:ext>
                </a:extLst>
              </p:cNvPr>
              <p:cNvSpPr>
                <a:spLocks noChangeArrowheads="1"/>
              </p:cNvSpPr>
              <p:nvPr/>
            </p:nvSpPr>
            <p:spPr bwMode="auto">
              <a:xfrm>
                <a:off x="683" y="2937"/>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Line 137">
                <a:extLst>
                  <a:ext uri="{FF2B5EF4-FFF2-40B4-BE49-F238E27FC236}">
                    <a16:creationId xmlns:a16="http://schemas.microsoft.com/office/drawing/2014/main" id="{5FEA34AD-72D5-3527-2CEB-8DCF09BFDAD8}"/>
                  </a:ext>
                </a:extLst>
              </p:cNvPr>
              <p:cNvSpPr>
                <a:spLocks noChangeShapeType="1"/>
              </p:cNvSpPr>
              <p:nvPr/>
            </p:nvSpPr>
            <p:spPr bwMode="auto">
              <a:xfrm>
                <a:off x="2218" y="2937"/>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38">
                <a:extLst>
                  <a:ext uri="{FF2B5EF4-FFF2-40B4-BE49-F238E27FC236}">
                    <a16:creationId xmlns:a16="http://schemas.microsoft.com/office/drawing/2014/main" id="{C9B15645-4C54-C67F-49C0-B07FAE48485C}"/>
                  </a:ext>
                </a:extLst>
              </p:cNvPr>
              <p:cNvSpPr>
                <a:spLocks noChangeArrowheads="1"/>
              </p:cNvSpPr>
              <p:nvPr/>
            </p:nvSpPr>
            <p:spPr bwMode="auto">
              <a:xfrm>
                <a:off x="2218" y="2937"/>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Line 139">
                <a:extLst>
                  <a:ext uri="{FF2B5EF4-FFF2-40B4-BE49-F238E27FC236}">
                    <a16:creationId xmlns:a16="http://schemas.microsoft.com/office/drawing/2014/main" id="{988907CE-58FC-42BA-F3F3-358101527822}"/>
                  </a:ext>
                </a:extLst>
              </p:cNvPr>
              <p:cNvSpPr>
                <a:spLocks noChangeShapeType="1"/>
              </p:cNvSpPr>
              <p:nvPr/>
            </p:nvSpPr>
            <p:spPr bwMode="auto">
              <a:xfrm>
                <a:off x="3458" y="2937"/>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40">
                <a:extLst>
                  <a:ext uri="{FF2B5EF4-FFF2-40B4-BE49-F238E27FC236}">
                    <a16:creationId xmlns:a16="http://schemas.microsoft.com/office/drawing/2014/main" id="{BD141DE7-655F-7047-C2B2-D8F144CBC455}"/>
                  </a:ext>
                </a:extLst>
              </p:cNvPr>
              <p:cNvSpPr>
                <a:spLocks noChangeArrowheads="1"/>
              </p:cNvSpPr>
              <p:nvPr/>
            </p:nvSpPr>
            <p:spPr bwMode="auto">
              <a:xfrm>
                <a:off x="3458" y="2937"/>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Line 141">
                <a:extLst>
                  <a:ext uri="{FF2B5EF4-FFF2-40B4-BE49-F238E27FC236}">
                    <a16:creationId xmlns:a16="http://schemas.microsoft.com/office/drawing/2014/main" id="{2A77469C-7668-C147-CA75-0F12DC66704B}"/>
                  </a:ext>
                </a:extLst>
              </p:cNvPr>
              <p:cNvSpPr>
                <a:spLocks noChangeShapeType="1"/>
              </p:cNvSpPr>
              <p:nvPr/>
            </p:nvSpPr>
            <p:spPr bwMode="auto">
              <a:xfrm>
                <a:off x="683" y="3048"/>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42">
                <a:extLst>
                  <a:ext uri="{FF2B5EF4-FFF2-40B4-BE49-F238E27FC236}">
                    <a16:creationId xmlns:a16="http://schemas.microsoft.com/office/drawing/2014/main" id="{1C01B2D5-A5DD-4469-7C6B-B502EF204290}"/>
                  </a:ext>
                </a:extLst>
              </p:cNvPr>
              <p:cNvSpPr>
                <a:spLocks noChangeArrowheads="1"/>
              </p:cNvSpPr>
              <p:nvPr/>
            </p:nvSpPr>
            <p:spPr bwMode="auto">
              <a:xfrm>
                <a:off x="683" y="3048"/>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Line 143">
                <a:extLst>
                  <a:ext uri="{FF2B5EF4-FFF2-40B4-BE49-F238E27FC236}">
                    <a16:creationId xmlns:a16="http://schemas.microsoft.com/office/drawing/2014/main" id="{3C4EA83F-D036-9ABD-3F67-80FFE4CB633D}"/>
                  </a:ext>
                </a:extLst>
              </p:cNvPr>
              <p:cNvSpPr>
                <a:spLocks noChangeShapeType="1"/>
              </p:cNvSpPr>
              <p:nvPr/>
            </p:nvSpPr>
            <p:spPr bwMode="auto">
              <a:xfrm>
                <a:off x="2218" y="3048"/>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44">
                <a:extLst>
                  <a:ext uri="{FF2B5EF4-FFF2-40B4-BE49-F238E27FC236}">
                    <a16:creationId xmlns:a16="http://schemas.microsoft.com/office/drawing/2014/main" id="{99436256-AB27-A2EC-5BDE-7F6971023892}"/>
                  </a:ext>
                </a:extLst>
              </p:cNvPr>
              <p:cNvSpPr>
                <a:spLocks noChangeArrowheads="1"/>
              </p:cNvSpPr>
              <p:nvPr/>
            </p:nvSpPr>
            <p:spPr bwMode="auto">
              <a:xfrm>
                <a:off x="2218" y="3048"/>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145">
                <a:extLst>
                  <a:ext uri="{FF2B5EF4-FFF2-40B4-BE49-F238E27FC236}">
                    <a16:creationId xmlns:a16="http://schemas.microsoft.com/office/drawing/2014/main" id="{B9F5EE9C-F906-F799-B741-3DF28A9CF5DA}"/>
                  </a:ext>
                </a:extLst>
              </p:cNvPr>
              <p:cNvSpPr>
                <a:spLocks noChangeShapeType="1"/>
              </p:cNvSpPr>
              <p:nvPr/>
            </p:nvSpPr>
            <p:spPr bwMode="auto">
              <a:xfrm>
                <a:off x="3458" y="3048"/>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6">
                <a:extLst>
                  <a:ext uri="{FF2B5EF4-FFF2-40B4-BE49-F238E27FC236}">
                    <a16:creationId xmlns:a16="http://schemas.microsoft.com/office/drawing/2014/main" id="{54800A8B-658F-F13C-865A-20FF363A4B84}"/>
                  </a:ext>
                </a:extLst>
              </p:cNvPr>
              <p:cNvSpPr>
                <a:spLocks noChangeArrowheads="1"/>
              </p:cNvSpPr>
              <p:nvPr/>
            </p:nvSpPr>
            <p:spPr bwMode="auto">
              <a:xfrm>
                <a:off x="3458" y="3048"/>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Line 147">
                <a:extLst>
                  <a:ext uri="{FF2B5EF4-FFF2-40B4-BE49-F238E27FC236}">
                    <a16:creationId xmlns:a16="http://schemas.microsoft.com/office/drawing/2014/main" id="{E22CFB23-45BA-BF6F-D6F6-5FADA0AB7739}"/>
                  </a:ext>
                </a:extLst>
              </p:cNvPr>
              <p:cNvSpPr>
                <a:spLocks noChangeShapeType="1"/>
              </p:cNvSpPr>
              <p:nvPr/>
            </p:nvSpPr>
            <p:spPr bwMode="auto">
              <a:xfrm>
                <a:off x="683" y="3159"/>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48">
                <a:extLst>
                  <a:ext uri="{FF2B5EF4-FFF2-40B4-BE49-F238E27FC236}">
                    <a16:creationId xmlns:a16="http://schemas.microsoft.com/office/drawing/2014/main" id="{A14A0D1E-52F3-C9E1-3511-24920A9A677B}"/>
                  </a:ext>
                </a:extLst>
              </p:cNvPr>
              <p:cNvSpPr>
                <a:spLocks noChangeArrowheads="1"/>
              </p:cNvSpPr>
              <p:nvPr/>
            </p:nvSpPr>
            <p:spPr bwMode="auto">
              <a:xfrm>
                <a:off x="683" y="3159"/>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Line 149">
                <a:extLst>
                  <a:ext uri="{FF2B5EF4-FFF2-40B4-BE49-F238E27FC236}">
                    <a16:creationId xmlns:a16="http://schemas.microsoft.com/office/drawing/2014/main" id="{09C4B6BD-9FA2-937A-A49A-29379BFC5073}"/>
                  </a:ext>
                </a:extLst>
              </p:cNvPr>
              <p:cNvSpPr>
                <a:spLocks noChangeShapeType="1"/>
              </p:cNvSpPr>
              <p:nvPr/>
            </p:nvSpPr>
            <p:spPr bwMode="auto">
              <a:xfrm>
                <a:off x="2218" y="3159"/>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50">
                <a:extLst>
                  <a:ext uri="{FF2B5EF4-FFF2-40B4-BE49-F238E27FC236}">
                    <a16:creationId xmlns:a16="http://schemas.microsoft.com/office/drawing/2014/main" id="{9D9E817B-7AAA-6B07-AE1B-83B3935DE998}"/>
                  </a:ext>
                </a:extLst>
              </p:cNvPr>
              <p:cNvSpPr>
                <a:spLocks noChangeArrowheads="1"/>
              </p:cNvSpPr>
              <p:nvPr/>
            </p:nvSpPr>
            <p:spPr bwMode="auto">
              <a:xfrm>
                <a:off x="2218" y="3159"/>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Line 151">
                <a:extLst>
                  <a:ext uri="{FF2B5EF4-FFF2-40B4-BE49-F238E27FC236}">
                    <a16:creationId xmlns:a16="http://schemas.microsoft.com/office/drawing/2014/main" id="{EAA47008-5646-5809-D737-809414E64130}"/>
                  </a:ext>
                </a:extLst>
              </p:cNvPr>
              <p:cNvSpPr>
                <a:spLocks noChangeShapeType="1"/>
              </p:cNvSpPr>
              <p:nvPr/>
            </p:nvSpPr>
            <p:spPr bwMode="auto">
              <a:xfrm>
                <a:off x="3458" y="3159"/>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52">
                <a:extLst>
                  <a:ext uri="{FF2B5EF4-FFF2-40B4-BE49-F238E27FC236}">
                    <a16:creationId xmlns:a16="http://schemas.microsoft.com/office/drawing/2014/main" id="{5F5BC98E-D2F4-4189-44B7-312A1EFA45FE}"/>
                  </a:ext>
                </a:extLst>
              </p:cNvPr>
              <p:cNvSpPr>
                <a:spLocks noChangeArrowheads="1"/>
              </p:cNvSpPr>
              <p:nvPr/>
            </p:nvSpPr>
            <p:spPr bwMode="auto">
              <a:xfrm>
                <a:off x="3458" y="3159"/>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153">
                <a:extLst>
                  <a:ext uri="{FF2B5EF4-FFF2-40B4-BE49-F238E27FC236}">
                    <a16:creationId xmlns:a16="http://schemas.microsoft.com/office/drawing/2014/main" id="{AC7C337E-0FDC-8536-69BC-820560D6B1AD}"/>
                  </a:ext>
                </a:extLst>
              </p:cNvPr>
              <p:cNvSpPr>
                <a:spLocks noChangeShapeType="1"/>
              </p:cNvSpPr>
              <p:nvPr/>
            </p:nvSpPr>
            <p:spPr bwMode="auto">
              <a:xfrm>
                <a:off x="683" y="3270"/>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54">
                <a:extLst>
                  <a:ext uri="{FF2B5EF4-FFF2-40B4-BE49-F238E27FC236}">
                    <a16:creationId xmlns:a16="http://schemas.microsoft.com/office/drawing/2014/main" id="{9F1BFCC4-E15F-D5A2-3917-59F11C627430}"/>
                  </a:ext>
                </a:extLst>
              </p:cNvPr>
              <p:cNvSpPr>
                <a:spLocks noChangeArrowheads="1"/>
              </p:cNvSpPr>
              <p:nvPr/>
            </p:nvSpPr>
            <p:spPr bwMode="auto">
              <a:xfrm>
                <a:off x="683" y="3270"/>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Line 155">
                <a:extLst>
                  <a:ext uri="{FF2B5EF4-FFF2-40B4-BE49-F238E27FC236}">
                    <a16:creationId xmlns:a16="http://schemas.microsoft.com/office/drawing/2014/main" id="{310AA4B3-3F3D-B6BD-5969-447E1EC21148}"/>
                  </a:ext>
                </a:extLst>
              </p:cNvPr>
              <p:cNvSpPr>
                <a:spLocks noChangeShapeType="1"/>
              </p:cNvSpPr>
              <p:nvPr/>
            </p:nvSpPr>
            <p:spPr bwMode="auto">
              <a:xfrm>
                <a:off x="2218" y="3270"/>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56">
                <a:extLst>
                  <a:ext uri="{FF2B5EF4-FFF2-40B4-BE49-F238E27FC236}">
                    <a16:creationId xmlns:a16="http://schemas.microsoft.com/office/drawing/2014/main" id="{36B18712-1235-7FD3-E446-3EB41459DEAC}"/>
                  </a:ext>
                </a:extLst>
              </p:cNvPr>
              <p:cNvSpPr>
                <a:spLocks noChangeArrowheads="1"/>
              </p:cNvSpPr>
              <p:nvPr/>
            </p:nvSpPr>
            <p:spPr bwMode="auto">
              <a:xfrm>
                <a:off x="2218" y="3270"/>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Line 157">
                <a:extLst>
                  <a:ext uri="{FF2B5EF4-FFF2-40B4-BE49-F238E27FC236}">
                    <a16:creationId xmlns:a16="http://schemas.microsoft.com/office/drawing/2014/main" id="{CB3C6C96-A5E2-027E-D011-77967F86DC3A}"/>
                  </a:ext>
                </a:extLst>
              </p:cNvPr>
              <p:cNvSpPr>
                <a:spLocks noChangeShapeType="1"/>
              </p:cNvSpPr>
              <p:nvPr/>
            </p:nvSpPr>
            <p:spPr bwMode="auto">
              <a:xfrm>
                <a:off x="3458" y="3270"/>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58">
                <a:extLst>
                  <a:ext uri="{FF2B5EF4-FFF2-40B4-BE49-F238E27FC236}">
                    <a16:creationId xmlns:a16="http://schemas.microsoft.com/office/drawing/2014/main" id="{48ED9A87-4625-118A-3723-22911AD01970}"/>
                  </a:ext>
                </a:extLst>
              </p:cNvPr>
              <p:cNvSpPr>
                <a:spLocks noChangeArrowheads="1"/>
              </p:cNvSpPr>
              <p:nvPr/>
            </p:nvSpPr>
            <p:spPr bwMode="auto">
              <a:xfrm>
                <a:off x="3458" y="3270"/>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59">
                <a:extLst>
                  <a:ext uri="{FF2B5EF4-FFF2-40B4-BE49-F238E27FC236}">
                    <a16:creationId xmlns:a16="http://schemas.microsoft.com/office/drawing/2014/main" id="{227B5710-B491-97D9-92F9-9A3DB0CCCE3F}"/>
                  </a:ext>
                </a:extLst>
              </p:cNvPr>
              <p:cNvSpPr>
                <a:spLocks noChangeShapeType="1"/>
              </p:cNvSpPr>
              <p:nvPr/>
            </p:nvSpPr>
            <p:spPr bwMode="auto">
              <a:xfrm>
                <a:off x="683" y="3380"/>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60">
                <a:extLst>
                  <a:ext uri="{FF2B5EF4-FFF2-40B4-BE49-F238E27FC236}">
                    <a16:creationId xmlns:a16="http://schemas.microsoft.com/office/drawing/2014/main" id="{133946AE-7EDF-F885-48BF-F740DD07F74E}"/>
                  </a:ext>
                </a:extLst>
              </p:cNvPr>
              <p:cNvSpPr>
                <a:spLocks noChangeArrowheads="1"/>
              </p:cNvSpPr>
              <p:nvPr/>
            </p:nvSpPr>
            <p:spPr bwMode="auto">
              <a:xfrm>
                <a:off x="683" y="3380"/>
                <a:ext cx="15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Line 161">
                <a:extLst>
                  <a:ext uri="{FF2B5EF4-FFF2-40B4-BE49-F238E27FC236}">
                    <a16:creationId xmlns:a16="http://schemas.microsoft.com/office/drawing/2014/main" id="{08BC93C7-6B82-5BFF-6BA0-731F8CC47279}"/>
                  </a:ext>
                </a:extLst>
              </p:cNvPr>
              <p:cNvSpPr>
                <a:spLocks noChangeShapeType="1"/>
              </p:cNvSpPr>
              <p:nvPr/>
            </p:nvSpPr>
            <p:spPr bwMode="auto">
              <a:xfrm>
                <a:off x="2218" y="3380"/>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62">
                <a:extLst>
                  <a:ext uri="{FF2B5EF4-FFF2-40B4-BE49-F238E27FC236}">
                    <a16:creationId xmlns:a16="http://schemas.microsoft.com/office/drawing/2014/main" id="{EEF54B4A-B3A1-D250-7743-5F3E465E6570}"/>
                  </a:ext>
                </a:extLst>
              </p:cNvPr>
              <p:cNvSpPr>
                <a:spLocks noChangeArrowheads="1"/>
              </p:cNvSpPr>
              <p:nvPr/>
            </p:nvSpPr>
            <p:spPr bwMode="auto">
              <a:xfrm>
                <a:off x="2218" y="3380"/>
                <a:ext cx="12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163">
                <a:extLst>
                  <a:ext uri="{FF2B5EF4-FFF2-40B4-BE49-F238E27FC236}">
                    <a16:creationId xmlns:a16="http://schemas.microsoft.com/office/drawing/2014/main" id="{4F31CA0D-FC3A-EE72-307C-A38C61E3F65A}"/>
                  </a:ext>
                </a:extLst>
              </p:cNvPr>
              <p:cNvSpPr>
                <a:spLocks noChangeShapeType="1"/>
              </p:cNvSpPr>
              <p:nvPr/>
            </p:nvSpPr>
            <p:spPr bwMode="auto">
              <a:xfrm>
                <a:off x="3458" y="3380"/>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64">
                <a:extLst>
                  <a:ext uri="{FF2B5EF4-FFF2-40B4-BE49-F238E27FC236}">
                    <a16:creationId xmlns:a16="http://schemas.microsoft.com/office/drawing/2014/main" id="{48B1D48B-3324-A45C-BA0D-831D91E06F99}"/>
                  </a:ext>
                </a:extLst>
              </p:cNvPr>
              <p:cNvSpPr>
                <a:spLocks noChangeArrowheads="1"/>
              </p:cNvSpPr>
              <p:nvPr/>
            </p:nvSpPr>
            <p:spPr bwMode="auto">
              <a:xfrm>
                <a:off x="3458" y="3380"/>
                <a:ext cx="11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165">
                <a:extLst>
                  <a:ext uri="{FF2B5EF4-FFF2-40B4-BE49-F238E27FC236}">
                    <a16:creationId xmlns:a16="http://schemas.microsoft.com/office/drawing/2014/main" id="{15E53F84-30C1-1899-5140-714841B2496B}"/>
                  </a:ext>
                </a:extLst>
              </p:cNvPr>
              <p:cNvSpPr>
                <a:spLocks noChangeShapeType="1"/>
              </p:cNvSpPr>
              <p:nvPr/>
            </p:nvSpPr>
            <p:spPr bwMode="auto">
              <a:xfrm>
                <a:off x="683" y="3602"/>
                <a:ext cx="15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66">
                <a:extLst>
                  <a:ext uri="{FF2B5EF4-FFF2-40B4-BE49-F238E27FC236}">
                    <a16:creationId xmlns:a16="http://schemas.microsoft.com/office/drawing/2014/main" id="{16485EE5-DC3B-7C31-0F9C-49A23A5FB043}"/>
                  </a:ext>
                </a:extLst>
              </p:cNvPr>
              <p:cNvSpPr>
                <a:spLocks noChangeArrowheads="1"/>
              </p:cNvSpPr>
              <p:nvPr/>
            </p:nvSpPr>
            <p:spPr bwMode="auto">
              <a:xfrm>
                <a:off x="683" y="3602"/>
                <a:ext cx="15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Line 167">
                <a:extLst>
                  <a:ext uri="{FF2B5EF4-FFF2-40B4-BE49-F238E27FC236}">
                    <a16:creationId xmlns:a16="http://schemas.microsoft.com/office/drawing/2014/main" id="{17916863-4E42-50EF-85CA-295193A37610}"/>
                  </a:ext>
                </a:extLst>
              </p:cNvPr>
              <p:cNvSpPr>
                <a:spLocks noChangeShapeType="1"/>
              </p:cNvSpPr>
              <p:nvPr/>
            </p:nvSpPr>
            <p:spPr bwMode="auto">
              <a:xfrm>
                <a:off x="2218" y="3602"/>
                <a:ext cx="12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68">
                <a:extLst>
                  <a:ext uri="{FF2B5EF4-FFF2-40B4-BE49-F238E27FC236}">
                    <a16:creationId xmlns:a16="http://schemas.microsoft.com/office/drawing/2014/main" id="{7969F56E-11E2-51AB-2443-E072A0CF2546}"/>
                  </a:ext>
                </a:extLst>
              </p:cNvPr>
              <p:cNvSpPr>
                <a:spLocks noChangeArrowheads="1"/>
              </p:cNvSpPr>
              <p:nvPr/>
            </p:nvSpPr>
            <p:spPr bwMode="auto">
              <a:xfrm>
                <a:off x="2218" y="3602"/>
                <a:ext cx="123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Line 169">
                <a:extLst>
                  <a:ext uri="{FF2B5EF4-FFF2-40B4-BE49-F238E27FC236}">
                    <a16:creationId xmlns:a16="http://schemas.microsoft.com/office/drawing/2014/main" id="{9A350B21-C553-9E0D-7704-4799D8ACABC4}"/>
                  </a:ext>
                </a:extLst>
              </p:cNvPr>
              <p:cNvSpPr>
                <a:spLocks noChangeShapeType="1"/>
              </p:cNvSpPr>
              <p:nvPr/>
            </p:nvSpPr>
            <p:spPr bwMode="auto">
              <a:xfrm>
                <a:off x="3458" y="3602"/>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70">
                <a:extLst>
                  <a:ext uri="{FF2B5EF4-FFF2-40B4-BE49-F238E27FC236}">
                    <a16:creationId xmlns:a16="http://schemas.microsoft.com/office/drawing/2014/main" id="{64C7431F-6317-251D-8BFB-7F2B3740D6A5}"/>
                  </a:ext>
                </a:extLst>
              </p:cNvPr>
              <p:cNvSpPr>
                <a:spLocks noChangeArrowheads="1"/>
              </p:cNvSpPr>
              <p:nvPr/>
            </p:nvSpPr>
            <p:spPr bwMode="auto">
              <a:xfrm>
                <a:off x="3458" y="3602"/>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71">
                <a:extLst>
                  <a:ext uri="{FF2B5EF4-FFF2-40B4-BE49-F238E27FC236}">
                    <a16:creationId xmlns:a16="http://schemas.microsoft.com/office/drawing/2014/main" id="{9A8F7540-C057-44E7-CCE2-03069441521F}"/>
                  </a:ext>
                </a:extLst>
              </p:cNvPr>
              <p:cNvSpPr>
                <a:spLocks noChangeArrowheads="1"/>
              </p:cNvSpPr>
              <p:nvPr/>
            </p:nvSpPr>
            <p:spPr bwMode="auto">
              <a:xfrm>
                <a:off x="675" y="577"/>
                <a:ext cx="8" cy="31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72">
                <a:extLst>
                  <a:ext uri="{FF2B5EF4-FFF2-40B4-BE49-F238E27FC236}">
                    <a16:creationId xmlns:a16="http://schemas.microsoft.com/office/drawing/2014/main" id="{DA081DD9-470A-0459-BB89-A2DB2FEA6C03}"/>
                  </a:ext>
                </a:extLst>
              </p:cNvPr>
              <p:cNvSpPr>
                <a:spLocks noChangeArrowheads="1"/>
              </p:cNvSpPr>
              <p:nvPr/>
            </p:nvSpPr>
            <p:spPr bwMode="auto">
              <a:xfrm>
                <a:off x="2209" y="585"/>
                <a:ext cx="9" cy="3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73">
                <a:extLst>
                  <a:ext uri="{FF2B5EF4-FFF2-40B4-BE49-F238E27FC236}">
                    <a16:creationId xmlns:a16="http://schemas.microsoft.com/office/drawing/2014/main" id="{9AA99FE9-AFDD-B472-494A-B7C9DB6498CB}"/>
                  </a:ext>
                </a:extLst>
              </p:cNvPr>
              <p:cNvSpPr>
                <a:spLocks noChangeArrowheads="1"/>
              </p:cNvSpPr>
              <p:nvPr/>
            </p:nvSpPr>
            <p:spPr bwMode="auto">
              <a:xfrm>
                <a:off x="3449" y="585"/>
                <a:ext cx="9" cy="3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4">
                <a:extLst>
                  <a:ext uri="{FF2B5EF4-FFF2-40B4-BE49-F238E27FC236}">
                    <a16:creationId xmlns:a16="http://schemas.microsoft.com/office/drawing/2014/main" id="{06D98048-EB40-8CAE-B65C-D3614BF82E05}"/>
                  </a:ext>
                </a:extLst>
              </p:cNvPr>
              <p:cNvSpPr>
                <a:spLocks noChangeArrowheads="1"/>
              </p:cNvSpPr>
              <p:nvPr/>
            </p:nvSpPr>
            <p:spPr bwMode="auto">
              <a:xfrm>
                <a:off x="683" y="3713"/>
                <a:ext cx="396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75">
                <a:extLst>
                  <a:ext uri="{FF2B5EF4-FFF2-40B4-BE49-F238E27FC236}">
                    <a16:creationId xmlns:a16="http://schemas.microsoft.com/office/drawing/2014/main" id="{19AD02C6-E95A-6169-6555-322BBA790BE3}"/>
                  </a:ext>
                </a:extLst>
              </p:cNvPr>
              <p:cNvSpPr>
                <a:spLocks noChangeArrowheads="1"/>
              </p:cNvSpPr>
              <p:nvPr/>
            </p:nvSpPr>
            <p:spPr bwMode="auto">
              <a:xfrm>
                <a:off x="4643" y="585"/>
                <a:ext cx="8" cy="3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Line 176">
                <a:extLst>
                  <a:ext uri="{FF2B5EF4-FFF2-40B4-BE49-F238E27FC236}">
                    <a16:creationId xmlns:a16="http://schemas.microsoft.com/office/drawing/2014/main" id="{6C7776A8-7059-3234-055F-025DC7528F64}"/>
                  </a:ext>
                </a:extLst>
              </p:cNvPr>
              <p:cNvSpPr>
                <a:spLocks noChangeShapeType="1"/>
              </p:cNvSpPr>
              <p:nvPr/>
            </p:nvSpPr>
            <p:spPr bwMode="auto">
              <a:xfrm>
                <a:off x="679" y="37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77">
                <a:extLst>
                  <a:ext uri="{FF2B5EF4-FFF2-40B4-BE49-F238E27FC236}">
                    <a16:creationId xmlns:a16="http://schemas.microsoft.com/office/drawing/2014/main" id="{ADB769F3-15C1-C4F8-4F5F-F97B1C253900}"/>
                  </a:ext>
                </a:extLst>
              </p:cNvPr>
              <p:cNvSpPr>
                <a:spLocks noChangeArrowheads="1"/>
              </p:cNvSpPr>
              <p:nvPr/>
            </p:nvSpPr>
            <p:spPr bwMode="auto">
              <a:xfrm>
                <a:off x="679" y="372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Line 178">
                <a:extLst>
                  <a:ext uri="{FF2B5EF4-FFF2-40B4-BE49-F238E27FC236}">
                    <a16:creationId xmlns:a16="http://schemas.microsoft.com/office/drawing/2014/main" id="{07555902-EEF5-0F86-5CDF-FDA5C7181B02}"/>
                  </a:ext>
                </a:extLst>
              </p:cNvPr>
              <p:cNvSpPr>
                <a:spLocks noChangeShapeType="1"/>
              </p:cNvSpPr>
              <p:nvPr/>
            </p:nvSpPr>
            <p:spPr bwMode="auto">
              <a:xfrm>
                <a:off x="2213" y="37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79">
                <a:extLst>
                  <a:ext uri="{FF2B5EF4-FFF2-40B4-BE49-F238E27FC236}">
                    <a16:creationId xmlns:a16="http://schemas.microsoft.com/office/drawing/2014/main" id="{1EC89184-928A-CDA3-ACCA-6BB1764AB8C5}"/>
                  </a:ext>
                </a:extLst>
              </p:cNvPr>
              <p:cNvSpPr>
                <a:spLocks noChangeArrowheads="1"/>
              </p:cNvSpPr>
              <p:nvPr/>
            </p:nvSpPr>
            <p:spPr bwMode="auto">
              <a:xfrm>
                <a:off x="2213" y="3721"/>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Line 180">
                <a:extLst>
                  <a:ext uri="{FF2B5EF4-FFF2-40B4-BE49-F238E27FC236}">
                    <a16:creationId xmlns:a16="http://schemas.microsoft.com/office/drawing/2014/main" id="{0C205E60-94C9-F9C9-A5F8-9DE35587C10A}"/>
                  </a:ext>
                </a:extLst>
              </p:cNvPr>
              <p:cNvSpPr>
                <a:spLocks noChangeShapeType="1"/>
              </p:cNvSpPr>
              <p:nvPr/>
            </p:nvSpPr>
            <p:spPr bwMode="auto">
              <a:xfrm>
                <a:off x="3454" y="37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81">
                <a:extLst>
                  <a:ext uri="{FF2B5EF4-FFF2-40B4-BE49-F238E27FC236}">
                    <a16:creationId xmlns:a16="http://schemas.microsoft.com/office/drawing/2014/main" id="{D02FF899-6552-3BA6-1149-FFAB3D55B184}"/>
                  </a:ext>
                </a:extLst>
              </p:cNvPr>
              <p:cNvSpPr>
                <a:spLocks noChangeArrowheads="1"/>
              </p:cNvSpPr>
              <p:nvPr/>
            </p:nvSpPr>
            <p:spPr bwMode="auto">
              <a:xfrm>
                <a:off x="3454" y="372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Line 182">
                <a:extLst>
                  <a:ext uri="{FF2B5EF4-FFF2-40B4-BE49-F238E27FC236}">
                    <a16:creationId xmlns:a16="http://schemas.microsoft.com/office/drawing/2014/main" id="{4C33A5F0-0E89-98B6-C7E6-BD2275EB0B54}"/>
                  </a:ext>
                </a:extLst>
              </p:cNvPr>
              <p:cNvSpPr>
                <a:spLocks noChangeShapeType="1"/>
              </p:cNvSpPr>
              <p:nvPr/>
            </p:nvSpPr>
            <p:spPr bwMode="auto">
              <a:xfrm>
                <a:off x="4647" y="37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83">
                <a:extLst>
                  <a:ext uri="{FF2B5EF4-FFF2-40B4-BE49-F238E27FC236}">
                    <a16:creationId xmlns:a16="http://schemas.microsoft.com/office/drawing/2014/main" id="{FB4D047C-932F-174B-7479-2BB26E41925F}"/>
                  </a:ext>
                </a:extLst>
              </p:cNvPr>
              <p:cNvSpPr>
                <a:spLocks noChangeArrowheads="1"/>
              </p:cNvSpPr>
              <p:nvPr/>
            </p:nvSpPr>
            <p:spPr bwMode="auto">
              <a:xfrm>
                <a:off x="4647" y="372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84">
                <a:extLst>
                  <a:ext uri="{FF2B5EF4-FFF2-40B4-BE49-F238E27FC236}">
                    <a16:creationId xmlns:a16="http://schemas.microsoft.com/office/drawing/2014/main" id="{ECC086B3-D98E-607A-1AD8-988F017A1887}"/>
                  </a:ext>
                </a:extLst>
              </p:cNvPr>
              <p:cNvSpPr>
                <a:spLocks noChangeArrowheads="1"/>
              </p:cNvSpPr>
              <p:nvPr/>
            </p:nvSpPr>
            <p:spPr bwMode="auto">
              <a:xfrm>
                <a:off x="683" y="577"/>
                <a:ext cx="397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85">
                <a:extLst>
                  <a:ext uri="{FF2B5EF4-FFF2-40B4-BE49-F238E27FC236}">
                    <a16:creationId xmlns:a16="http://schemas.microsoft.com/office/drawing/2014/main" id="{1B9C0045-265C-A5BA-C5AB-06E5106D2480}"/>
                  </a:ext>
                </a:extLst>
              </p:cNvPr>
              <p:cNvSpPr>
                <a:spLocks noChangeArrowheads="1"/>
              </p:cNvSpPr>
              <p:nvPr/>
            </p:nvSpPr>
            <p:spPr bwMode="auto">
              <a:xfrm>
                <a:off x="683" y="692"/>
                <a:ext cx="397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Line 186">
                <a:extLst>
                  <a:ext uri="{FF2B5EF4-FFF2-40B4-BE49-F238E27FC236}">
                    <a16:creationId xmlns:a16="http://schemas.microsoft.com/office/drawing/2014/main" id="{512AC6A2-8055-00DE-9ADE-B80781BD58A0}"/>
                  </a:ext>
                </a:extLst>
              </p:cNvPr>
              <p:cNvSpPr>
                <a:spLocks noChangeShapeType="1"/>
              </p:cNvSpPr>
              <p:nvPr/>
            </p:nvSpPr>
            <p:spPr bwMode="auto">
              <a:xfrm>
                <a:off x="4651" y="8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87">
                <a:extLst>
                  <a:ext uri="{FF2B5EF4-FFF2-40B4-BE49-F238E27FC236}">
                    <a16:creationId xmlns:a16="http://schemas.microsoft.com/office/drawing/2014/main" id="{8F73BA8A-7036-E589-57CC-35606BC50BB7}"/>
                  </a:ext>
                </a:extLst>
              </p:cNvPr>
              <p:cNvSpPr>
                <a:spLocks noChangeArrowheads="1"/>
              </p:cNvSpPr>
              <p:nvPr/>
            </p:nvSpPr>
            <p:spPr bwMode="auto">
              <a:xfrm>
                <a:off x="4651" y="80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188">
                <a:extLst>
                  <a:ext uri="{FF2B5EF4-FFF2-40B4-BE49-F238E27FC236}">
                    <a16:creationId xmlns:a16="http://schemas.microsoft.com/office/drawing/2014/main" id="{9DF86D80-435B-2E24-BF54-103FD6775C98}"/>
                  </a:ext>
                </a:extLst>
              </p:cNvPr>
              <p:cNvSpPr>
                <a:spLocks noChangeShapeType="1"/>
              </p:cNvSpPr>
              <p:nvPr/>
            </p:nvSpPr>
            <p:spPr bwMode="auto">
              <a:xfrm>
                <a:off x="4651" y="91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89">
                <a:extLst>
                  <a:ext uri="{FF2B5EF4-FFF2-40B4-BE49-F238E27FC236}">
                    <a16:creationId xmlns:a16="http://schemas.microsoft.com/office/drawing/2014/main" id="{CA7997E9-4208-410F-82A0-A6A437CFB54C}"/>
                  </a:ext>
                </a:extLst>
              </p:cNvPr>
              <p:cNvSpPr>
                <a:spLocks noChangeArrowheads="1"/>
              </p:cNvSpPr>
              <p:nvPr/>
            </p:nvSpPr>
            <p:spPr bwMode="auto">
              <a:xfrm>
                <a:off x="4651" y="91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Line 190">
                <a:extLst>
                  <a:ext uri="{FF2B5EF4-FFF2-40B4-BE49-F238E27FC236}">
                    <a16:creationId xmlns:a16="http://schemas.microsoft.com/office/drawing/2014/main" id="{75074A9D-A02C-8900-34C6-9C2C741351CF}"/>
                  </a:ext>
                </a:extLst>
              </p:cNvPr>
              <p:cNvSpPr>
                <a:spLocks noChangeShapeType="1"/>
              </p:cNvSpPr>
              <p:nvPr/>
            </p:nvSpPr>
            <p:spPr bwMode="auto">
              <a:xfrm>
                <a:off x="4651" y="10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91">
                <a:extLst>
                  <a:ext uri="{FF2B5EF4-FFF2-40B4-BE49-F238E27FC236}">
                    <a16:creationId xmlns:a16="http://schemas.microsoft.com/office/drawing/2014/main" id="{5395EBDD-F09C-72F6-43C3-A87ED8C4FFBE}"/>
                  </a:ext>
                </a:extLst>
              </p:cNvPr>
              <p:cNvSpPr>
                <a:spLocks noChangeArrowheads="1"/>
              </p:cNvSpPr>
              <p:nvPr/>
            </p:nvSpPr>
            <p:spPr bwMode="auto">
              <a:xfrm>
                <a:off x="4651" y="103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Line 192">
                <a:extLst>
                  <a:ext uri="{FF2B5EF4-FFF2-40B4-BE49-F238E27FC236}">
                    <a16:creationId xmlns:a16="http://schemas.microsoft.com/office/drawing/2014/main" id="{19A75E70-12B7-A1C3-6201-3B46BAF874F6}"/>
                  </a:ext>
                </a:extLst>
              </p:cNvPr>
              <p:cNvSpPr>
                <a:spLocks noChangeShapeType="1"/>
              </p:cNvSpPr>
              <p:nvPr/>
            </p:nvSpPr>
            <p:spPr bwMode="auto">
              <a:xfrm>
                <a:off x="4651" y="11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93">
                <a:extLst>
                  <a:ext uri="{FF2B5EF4-FFF2-40B4-BE49-F238E27FC236}">
                    <a16:creationId xmlns:a16="http://schemas.microsoft.com/office/drawing/2014/main" id="{93B607D4-50C6-BC9A-A68A-A5B9DB99E988}"/>
                  </a:ext>
                </a:extLst>
              </p:cNvPr>
              <p:cNvSpPr>
                <a:spLocks noChangeArrowheads="1"/>
              </p:cNvSpPr>
              <p:nvPr/>
            </p:nvSpPr>
            <p:spPr bwMode="auto">
              <a:xfrm>
                <a:off x="4651" y="1143"/>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Line 194">
                <a:extLst>
                  <a:ext uri="{FF2B5EF4-FFF2-40B4-BE49-F238E27FC236}">
                    <a16:creationId xmlns:a16="http://schemas.microsoft.com/office/drawing/2014/main" id="{C2D75FF2-E4A0-7532-B49D-8E6B953CD188}"/>
                  </a:ext>
                </a:extLst>
              </p:cNvPr>
              <p:cNvSpPr>
                <a:spLocks noChangeShapeType="1"/>
              </p:cNvSpPr>
              <p:nvPr/>
            </p:nvSpPr>
            <p:spPr bwMode="auto">
              <a:xfrm>
                <a:off x="4651" y="12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95">
                <a:extLst>
                  <a:ext uri="{FF2B5EF4-FFF2-40B4-BE49-F238E27FC236}">
                    <a16:creationId xmlns:a16="http://schemas.microsoft.com/office/drawing/2014/main" id="{C96829CD-40EF-9C8A-FB8D-FE2C0407F188}"/>
                  </a:ext>
                </a:extLst>
              </p:cNvPr>
              <p:cNvSpPr>
                <a:spLocks noChangeArrowheads="1"/>
              </p:cNvSpPr>
              <p:nvPr/>
            </p:nvSpPr>
            <p:spPr bwMode="auto">
              <a:xfrm>
                <a:off x="4651" y="125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Line 196">
                <a:extLst>
                  <a:ext uri="{FF2B5EF4-FFF2-40B4-BE49-F238E27FC236}">
                    <a16:creationId xmlns:a16="http://schemas.microsoft.com/office/drawing/2014/main" id="{E504E146-10B5-E6D2-E08A-34C54E9D9E2F}"/>
                  </a:ext>
                </a:extLst>
              </p:cNvPr>
              <p:cNvSpPr>
                <a:spLocks noChangeShapeType="1"/>
              </p:cNvSpPr>
              <p:nvPr/>
            </p:nvSpPr>
            <p:spPr bwMode="auto">
              <a:xfrm>
                <a:off x="4651" y="13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97">
                <a:extLst>
                  <a:ext uri="{FF2B5EF4-FFF2-40B4-BE49-F238E27FC236}">
                    <a16:creationId xmlns:a16="http://schemas.microsoft.com/office/drawing/2014/main" id="{9E18B378-AA19-3167-6637-0E09BB609337}"/>
                  </a:ext>
                </a:extLst>
              </p:cNvPr>
              <p:cNvSpPr>
                <a:spLocks noChangeArrowheads="1"/>
              </p:cNvSpPr>
              <p:nvPr/>
            </p:nvSpPr>
            <p:spPr bwMode="auto">
              <a:xfrm>
                <a:off x="4651" y="136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Line 198">
                <a:extLst>
                  <a:ext uri="{FF2B5EF4-FFF2-40B4-BE49-F238E27FC236}">
                    <a16:creationId xmlns:a16="http://schemas.microsoft.com/office/drawing/2014/main" id="{E28D7C44-E039-4D9B-16FB-FD49554E3111}"/>
                  </a:ext>
                </a:extLst>
              </p:cNvPr>
              <p:cNvSpPr>
                <a:spLocks noChangeShapeType="1"/>
              </p:cNvSpPr>
              <p:nvPr/>
            </p:nvSpPr>
            <p:spPr bwMode="auto">
              <a:xfrm>
                <a:off x="4651" y="14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99">
                <a:extLst>
                  <a:ext uri="{FF2B5EF4-FFF2-40B4-BE49-F238E27FC236}">
                    <a16:creationId xmlns:a16="http://schemas.microsoft.com/office/drawing/2014/main" id="{EB070B8C-C8CD-C8B6-47B5-0CB23464CC79}"/>
                  </a:ext>
                </a:extLst>
              </p:cNvPr>
              <p:cNvSpPr>
                <a:spLocks noChangeArrowheads="1"/>
              </p:cNvSpPr>
              <p:nvPr/>
            </p:nvSpPr>
            <p:spPr bwMode="auto">
              <a:xfrm>
                <a:off x="4651" y="148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Line 200">
                <a:extLst>
                  <a:ext uri="{FF2B5EF4-FFF2-40B4-BE49-F238E27FC236}">
                    <a16:creationId xmlns:a16="http://schemas.microsoft.com/office/drawing/2014/main" id="{85134C13-CD8B-279D-29C0-F7958ED3AE78}"/>
                  </a:ext>
                </a:extLst>
              </p:cNvPr>
              <p:cNvSpPr>
                <a:spLocks noChangeShapeType="1"/>
              </p:cNvSpPr>
              <p:nvPr/>
            </p:nvSpPr>
            <p:spPr bwMode="auto">
              <a:xfrm>
                <a:off x="4651" y="17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01">
                <a:extLst>
                  <a:ext uri="{FF2B5EF4-FFF2-40B4-BE49-F238E27FC236}">
                    <a16:creationId xmlns:a16="http://schemas.microsoft.com/office/drawing/2014/main" id="{337BFE37-A0E1-89D8-E8B8-0471614AD354}"/>
                  </a:ext>
                </a:extLst>
              </p:cNvPr>
              <p:cNvSpPr>
                <a:spLocks noChangeArrowheads="1"/>
              </p:cNvSpPr>
              <p:nvPr/>
            </p:nvSpPr>
            <p:spPr bwMode="auto">
              <a:xfrm>
                <a:off x="4651" y="170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Line 202">
                <a:extLst>
                  <a:ext uri="{FF2B5EF4-FFF2-40B4-BE49-F238E27FC236}">
                    <a16:creationId xmlns:a16="http://schemas.microsoft.com/office/drawing/2014/main" id="{F882FB48-798E-940C-A131-24ACAC8E1B60}"/>
                  </a:ext>
                </a:extLst>
              </p:cNvPr>
              <p:cNvSpPr>
                <a:spLocks noChangeShapeType="1"/>
              </p:cNvSpPr>
              <p:nvPr/>
            </p:nvSpPr>
            <p:spPr bwMode="auto">
              <a:xfrm>
                <a:off x="4651" y="18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Rectangle 203">
                <a:extLst>
                  <a:ext uri="{FF2B5EF4-FFF2-40B4-BE49-F238E27FC236}">
                    <a16:creationId xmlns:a16="http://schemas.microsoft.com/office/drawing/2014/main" id="{A6F6DACA-C33E-7D85-B8E3-4332FCC9FC44}"/>
                  </a:ext>
                </a:extLst>
              </p:cNvPr>
              <p:cNvSpPr>
                <a:spLocks noChangeArrowheads="1"/>
              </p:cNvSpPr>
              <p:nvPr/>
            </p:nvSpPr>
            <p:spPr bwMode="auto">
              <a:xfrm>
                <a:off x="4651" y="1812"/>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Line 204">
                <a:extLst>
                  <a:ext uri="{FF2B5EF4-FFF2-40B4-BE49-F238E27FC236}">
                    <a16:creationId xmlns:a16="http://schemas.microsoft.com/office/drawing/2014/main" id="{BD25D7A7-4E7E-12BC-7308-CDBCCD5D0B6E}"/>
                  </a:ext>
                </a:extLst>
              </p:cNvPr>
              <p:cNvSpPr>
                <a:spLocks noChangeShapeType="1"/>
              </p:cNvSpPr>
              <p:nvPr/>
            </p:nvSpPr>
            <p:spPr bwMode="auto">
              <a:xfrm>
                <a:off x="4651" y="19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206">
              <a:extLst>
                <a:ext uri="{FF2B5EF4-FFF2-40B4-BE49-F238E27FC236}">
                  <a16:creationId xmlns:a16="http://schemas.microsoft.com/office/drawing/2014/main" id="{C49D6148-835C-0757-51FA-603E9E38BA99}"/>
                </a:ext>
              </a:extLst>
            </p:cNvPr>
            <p:cNvSpPr>
              <a:spLocks noChangeArrowheads="1"/>
            </p:cNvSpPr>
            <p:nvPr/>
          </p:nvSpPr>
          <p:spPr bwMode="auto">
            <a:xfrm>
              <a:off x="4651" y="192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207">
              <a:extLst>
                <a:ext uri="{FF2B5EF4-FFF2-40B4-BE49-F238E27FC236}">
                  <a16:creationId xmlns:a16="http://schemas.microsoft.com/office/drawing/2014/main" id="{B704028F-3A93-F47D-F660-0D8BC9AB5564}"/>
                </a:ext>
              </a:extLst>
            </p:cNvPr>
            <p:cNvSpPr>
              <a:spLocks noChangeShapeType="1"/>
            </p:cNvSpPr>
            <p:nvPr/>
          </p:nvSpPr>
          <p:spPr bwMode="auto">
            <a:xfrm>
              <a:off x="4651" y="22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08">
              <a:extLst>
                <a:ext uri="{FF2B5EF4-FFF2-40B4-BE49-F238E27FC236}">
                  <a16:creationId xmlns:a16="http://schemas.microsoft.com/office/drawing/2014/main" id="{86FF6ADC-796B-FBF2-5073-86AF65A140DF}"/>
                </a:ext>
              </a:extLst>
            </p:cNvPr>
            <p:cNvSpPr>
              <a:spLocks noChangeArrowheads="1"/>
            </p:cNvSpPr>
            <p:nvPr/>
          </p:nvSpPr>
          <p:spPr bwMode="auto">
            <a:xfrm>
              <a:off x="4651" y="2268"/>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209">
              <a:extLst>
                <a:ext uri="{FF2B5EF4-FFF2-40B4-BE49-F238E27FC236}">
                  <a16:creationId xmlns:a16="http://schemas.microsoft.com/office/drawing/2014/main" id="{86F52C02-65AC-AFFF-4800-75661E620B54}"/>
                </a:ext>
              </a:extLst>
            </p:cNvPr>
            <p:cNvSpPr>
              <a:spLocks noChangeShapeType="1"/>
            </p:cNvSpPr>
            <p:nvPr/>
          </p:nvSpPr>
          <p:spPr bwMode="auto">
            <a:xfrm>
              <a:off x="4651" y="249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0">
              <a:extLst>
                <a:ext uri="{FF2B5EF4-FFF2-40B4-BE49-F238E27FC236}">
                  <a16:creationId xmlns:a16="http://schemas.microsoft.com/office/drawing/2014/main" id="{4CBB58D4-FC27-44DB-9D80-E45C4E279B4A}"/>
                </a:ext>
              </a:extLst>
            </p:cNvPr>
            <p:cNvSpPr>
              <a:spLocks noChangeArrowheads="1"/>
            </p:cNvSpPr>
            <p:nvPr/>
          </p:nvSpPr>
          <p:spPr bwMode="auto">
            <a:xfrm>
              <a:off x="4651" y="249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211">
              <a:extLst>
                <a:ext uri="{FF2B5EF4-FFF2-40B4-BE49-F238E27FC236}">
                  <a16:creationId xmlns:a16="http://schemas.microsoft.com/office/drawing/2014/main" id="{7A03FD85-F5CB-1C76-7CB3-8E5CDBDA5FDA}"/>
                </a:ext>
              </a:extLst>
            </p:cNvPr>
            <p:cNvSpPr>
              <a:spLocks noChangeShapeType="1"/>
            </p:cNvSpPr>
            <p:nvPr/>
          </p:nvSpPr>
          <p:spPr bwMode="auto">
            <a:xfrm>
              <a:off x="4651" y="26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2">
              <a:extLst>
                <a:ext uri="{FF2B5EF4-FFF2-40B4-BE49-F238E27FC236}">
                  <a16:creationId xmlns:a16="http://schemas.microsoft.com/office/drawing/2014/main" id="{C0EA8FD9-E721-9CEC-0165-22F32EFBF326}"/>
                </a:ext>
              </a:extLst>
            </p:cNvPr>
            <p:cNvSpPr>
              <a:spLocks noChangeArrowheads="1"/>
            </p:cNvSpPr>
            <p:nvPr/>
          </p:nvSpPr>
          <p:spPr bwMode="auto">
            <a:xfrm>
              <a:off x="4651" y="260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213">
              <a:extLst>
                <a:ext uri="{FF2B5EF4-FFF2-40B4-BE49-F238E27FC236}">
                  <a16:creationId xmlns:a16="http://schemas.microsoft.com/office/drawing/2014/main" id="{1120757A-F5E5-ECEA-B4CA-F8C78F5FCF77}"/>
                </a:ext>
              </a:extLst>
            </p:cNvPr>
            <p:cNvSpPr>
              <a:spLocks noChangeShapeType="1"/>
            </p:cNvSpPr>
            <p:nvPr/>
          </p:nvSpPr>
          <p:spPr bwMode="auto">
            <a:xfrm>
              <a:off x="4651" y="27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4">
              <a:extLst>
                <a:ext uri="{FF2B5EF4-FFF2-40B4-BE49-F238E27FC236}">
                  <a16:creationId xmlns:a16="http://schemas.microsoft.com/office/drawing/2014/main" id="{A78839B7-4647-86D8-85ED-8693C9809AFE}"/>
                </a:ext>
              </a:extLst>
            </p:cNvPr>
            <p:cNvSpPr>
              <a:spLocks noChangeArrowheads="1"/>
            </p:cNvSpPr>
            <p:nvPr/>
          </p:nvSpPr>
          <p:spPr bwMode="auto">
            <a:xfrm>
              <a:off x="4651" y="271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215">
              <a:extLst>
                <a:ext uri="{FF2B5EF4-FFF2-40B4-BE49-F238E27FC236}">
                  <a16:creationId xmlns:a16="http://schemas.microsoft.com/office/drawing/2014/main" id="{83178224-69AB-2321-D769-CB37F7B3250A}"/>
                </a:ext>
              </a:extLst>
            </p:cNvPr>
            <p:cNvSpPr>
              <a:spLocks noChangeShapeType="1"/>
            </p:cNvSpPr>
            <p:nvPr/>
          </p:nvSpPr>
          <p:spPr bwMode="auto">
            <a:xfrm>
              <a:off x="4651" y="28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6">
              <a:extLst>
                <a:ext uri="{FF2B5EF4-FFF2-40B4-BE49-F238E27FC236}">
                  <a16:creationId xmlns:a16="http://schemas.microsoft.com/office/drawing/2014/main" id="{D26D08F9-3546-7F50-D259-A30D8B3F2F00}"/>
                </a:ext>
              </a:extLst>
            </p:cNvPr>
            <p:cNvSpPr>
              <a:spLocks noChangeArrowheads="1"/>
            </p:cNvSpPr>
            <p:nvPr/>
          </p:nvSpPr>
          <p:spPr bwMode="auto">
            <a:xfrm>
              <a:off x="4651" y="2826"/>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217">
              <a:extLst>
                <a:ext uri="{FF2B5EF4-FFF2-40B4-BE49-F238E27FC236}">
                  <a16:creationId xmlns:a16="http://schemas.microsoft.com/office/drawing/2014/main" id="{80DC74C1-A2B5-AC20-94BB-D00175B78335}"/>
                </a:ext>
              </a:extLst>
            </p:cNvPr>
            <p:cNvSpPr>
              <a:spLocks noChangeShapeType="1"/>
            </p:cNvSpPr>
            <p:nvPr/>
          </p:nvSpPr>
          <p:spPr bwMode="auto">
            <a:xfrm>
              <a:off x="4651" y="29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8">
              <a:extLst>
                <a:ext uri="{FF2B5EF4-FFF2-40B4-BE49-F238E27FC236}">
                  <a16:creationId xmlns:a16="http://schemas.microsoft.com/office/drawing/2014/main" id="{EAB640BE-6462-5832-ABD1-C7B7E381DF94}"/>
                </a:ext>
              </a:extLst>
            </p:cNvPr>
            <p:cNvSpPr>
              <a:spLocks noChangeArrowheads="1"/>
            </p:cNvSpPr>
            <p:nvPr/>
          </p:nvSpPr>
          <p:spPr bwMode="auto">
            <a:xfrm>
              <a:off x="4651" y="293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19">
              <a:extLst>
                <a:ext uri="{FF2B5EF4-FFF2-40B4-BE49-F238E27FC236}">
                  <a16:creationId xmlns:a16="http://schemas.microsoft.com/office/drawing/2014/main" id="{0516FD93-228D-5AE3-6C8F-95E933046F10}"/>
                </a:ext>
              </a:extLst>
            </p:cNvPr>
            <p:cNvSpPr>
              <a:spLocks noChangeShapeType="1"/>
            </p:cNvSpPr>
            <p:nvPr/>
          </p:nvSpPr>
          <p:spPr bwMode="auto">
            <a:xfrm>
              <a:off x="4651" y="30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0">
              <a:extLst>
                <a:ext uri="{FF2B5EF4-FFF2-40B4-BE49-F238E27FC236}">
                  <a16:creationId xmlns:a16="http://schemas.microsoft.com/office/drawing/2014/main" id="{D6CE0B4A-68AD-4B70-C49C-581786221F67}"/>
                </a:ext>
              </a:extLst>
            </p:cNvPr>
            <p:cNvSpPr>
              <a:spLocks noChangeArrowheads="1"/>
            </p:cNvSpPr>
            <p:nvPr/>
          </p:nvSpPr>
          <p:spPr bwMode="auto">
            <a:xfrm>
              <a:off x="4651" y="304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21">
              <a:extLst>
                <a:ext uri="{FF2B5EF4-FFF2-40B4-BE49-F238E27FC236}">
                  <a16:creationId xmlns:a16="http://schemas.microsoft.com/office/drawing/2014/main" id="{1A3C47E3-7DD3-8EDF-64CA-BF2BA1AA803A}"/>
                </a:ext>
              </a:extLst>
            </p:cNvPr>
            <p:cNvSpPr>
              <a:spLocks noChangeShapeType="1"/>
            </p:cNvSpPr>
            <p:nvPr/>
          </p:nvSpPr>
          <p:spPr bwMode="auto">
            <a:xfrm>
              <a:off x="4651" y="315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2">
              <a:extLst>
                <a:ext uri="{FF2B5EF4-FFF2-40B4-BE49-F238E27FC236}">
                  <a16:creationId xmlns:a16="http://schemas.microsoft.com/office/drawing/2014/main" id="{07BE4A92-9449-ABB4-9E08-F72C7BB64FF2}"/>
                </a:ext>
              </a:extLst>
            </p:cNvPr>
            <p:cNvSpPr>
              <a:spLocks noChangeArrowheads="1"/>
            </p:cNvSpPr>
            <p:nvPr/>
          </p:nvSpPr>
          <p:spPr bwMode="auto">
            <a:xfrm>
              <a:off x="4651" y="315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223">
              <a:extLst>
                <a:ext uri="{FF2B5EF4-FFF2-40B4-BE49-F238E27FC236}">
                  <a16:creationId xmlns:a16="http://schemas.microsoft.com/office/drawing/2014/main" id="{F145945B-281E-0DDB-7958-C6FF2D68D05B}"/>
                </a:ext>
              </a:extLst>
            </p:cNvPr>
            <p:cNvSpPr>
              <a:spLocks noChangeShapeType="1"/>
            </p:cNvSpPr>
            <p:nvPr/>
          </p:nvSpPr>
          <p:spPr bwMode="auto">
            <a:xfrm>
              <a:off x="4651" y="32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4">
              <a:extLst>
                <a:ext uri="{FF2B5EF4-FFF2-40B4-BE49-F238E27FC236}">
                  <a16:creationId xmlns:a16="http://schemas.microsoft.com/office/drawing/2014/main" id="{CC046617-2117-7514-31DC-EAE0FE6F6651}"/>
                </a:ext>
              </a:extLst>
            </p:cNvPr>
            <p:cNvSpPr>
              <a:spLocks noChangeArrowheads="1"/>
            </p:cNvSpPr>
            <p:nvPr/>
          </p:nvSpPr>
          <p:spPr bwMode="auto">
            <a:xfrm>
              <a:off x="4651" y="327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25">
              <a:extLst>
                <a:ext uri="{FF2B5EF4-FFF2-40B4-BE49-F238E27FC236}">
                  <a16:creationId xmlns:a16="http://schemas.microsoft.com/office/drawing/2014/main" id="{1E6468DB-7F56-940F-0B1E-74E0F86DFFAF}"/>
                </a:ext>
              </a:extLst>
            </p:cNvPr>
            <p:cNvSpPr>
              <a:spLocks noChangeShapeType="1"/>
            </p:cNvSpPr>
            <p:nvPr/>
          </p:nvSpPr>
          <p:spPr bwMode="auto">
            <a:xfrm>
              <a:off x="4651" y="33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6">
              <a:extLst>
                <a:ext uri="{FF2B5EF4-FFF2-40B4-BE49-F238E27FC236}">
                  <a16:creationId xmlns:a16="http://schemas.microsoft.com/office/drawing/2014/main" id="{39E1369A-589E-C236-051A-5541FD5F5B37}"/>
                </a:ext>
              </a:extLst>
            </p:cNvPr>
            <p:cNvSpPr>
              <a:spLocks noChangeArrowheads="1"/>
            </p:cNvSpPr>
            <p:nvPr/>
          </p:nvSpPr>
          <p:spPr bwMode="auto">
            <a:xfrm>
              <a:off x="4651" y="3380"/>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227">
              <a:extLst>
                <a:ext uri="{FF2B5EF4-FFF2-40B4-BE49-F238E27FC236}">
                  <a16:creationId xmlns:a16="http://schemas.microsoft.com/office/drawing/2014/main" id="{B5AF2A7F-E68B-0DD6-E45C-FD02BCF87257}"/>
                </a:ext>
              </a:extLst>
            </p:cNvPr>
            <p:cNvSpPr>
              <a:spLocks noChangeShapeType="1"/>
            </p:cNvSpPr>
            <p:nvPr/>
          </p:nvSpPr>
          <p:spPr bwMode="auto">
            <a:xfrm>
              <a:off x="4651" y="36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28">
              <a:extLst>
                <a:ext uri="{FF2B5EF4-FFF2-40B4-BE49-F238E27FC236}">
                  <a16:creationId xmlns:a16="http://schemas.microsoft.com/office/drawing/2014/main" id="{F02331B3-B202-5D75-251E-0C7525405D78}"/>
                </a:ext>
              </a:extLst>
            </p:cNvPr>
            <p:cNvSpPr>
              <a:spLocks noChangeArrowheads="1"/>
            </p:cNvSpPr>
            <p:nvPr/>
          </p:nvSpPr>
          <p:spPr bwMode="auto">
            <a:xfrm>
              <a:off x="4651" y="360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229">
              <a:extLst>
                <a:ext uri="{FF2B5EF4-FFF2-40B4-BE49-F238E27FC236}">
                  <a16:creationId xmlns:a16="http://schemas.microsoft.com/office/drawing/2014/main" id="{AFEC86DA-3F07-3CBA-FCAC-F73327550B5F}"/>
                </a:ext>
              </a:extLst>
            </p:cNvPr>
            <p:cNvSpPr>
              <a:spLocks noChangeShapeType="1"/>
            </p:cNvSpPr>
            <p:nvPr/>
          </p:nvSpPr>
          <p:spPr bwMode="auto">
            <a:xfrm>
              <a:off x="4651" y="37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230">
              <a:extLst>
                <a:ext uri="{FF2B5EF4-FFF2-40B4-BE49-F238E27FC236}">
                  <a16:creationId xmlns:a16="http://schemas.microsoft.com/office/drawing/2014/main" id="{BA47BD93-F0C0-2E65-C2AA-833BFEB1474C}"/>
                </a:ext>
              </a:extLst>
            </p:cNvPr>
            <p:cNvSpPr>
              <a:spLocks noChangeArrowheads="1"/>
            </p:cNvSpPr>
            <p:nvPr/>
          </p:nvSpPr>
          <p:spPr bwMode="auto">
            <a:xfrm>
              <a:off x="4651" y="371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6" name="TextBox 235">
            <a:extLst>
              <a:ext uri="{FF2B5EF4-FFF2-40B4-BE49-F238E27FC236}">
                <a16:creationId xmlns:a16="http://schemas.microsoft.com/office/drawing/2014/main" id="{2D442066-45A5-80B1-E8AF-8FA254B8091F}"/>
              </a:ext>
            </a:extLst>
          </p:cNvPr>
          <p:cNvSpPr txBox="1"/>
          <p:nvPr/>
        </p:nvSpPr>
        <p:spPr>
          <a:xfrm>
            <a:off x="7984611" y="3138140"/>
            <a:ext cx="3318747" cy="2031325"/>
          </a:xfrm>
          <a:prstGeom prst="rect">
            <a:avLst/>
          </a:prstGeom>
          <a:noFill/>
          <a:ln w="19050">
            <a:solidFill>
              <a:srgbClr val="0000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t>The stray field on the IR magnet was assumed to be &lt;10G. This number will be updated in consultation with IR Magnet Designers.</a:t>
            </a:r>
          </a:p>
          <a:p>
            <a:pPr marL="285750" indent="-285750">
              <a:buFont typeface="Arial" panose="020B0604020202020204" pitchFamily="34" charset="0"/>
              <a:buChar char="•"/>
            </a:pPr>
            <a:r>
              <a:rPr lang="en-US" sz="1400" dirty="0">
                <a:cs typeface="Calibri"/>
              </a:rPr>
              <a:t>The stray field requirement does not affect the coil design, it mainly depends on the steel around the magnet.</a:t>
            </a:r>
          </a:p>
        </p:txBody>
      </p:sp>
    </p:spTree>
    <p:extLst>
      <p:ext uri="{BB962C8B-B14F-4D97-AF65-F5344CB8AC3E}">
        <p14:creationId xmlns:p14="http://schemas.microsoft.com/office/powerpoint/2010/main" val="347708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8611-A84B-0AFA-83DE-CC8FDF3B59BD}"/>
              </a:ext>
            </a:extLst>
          </p:cNvPr>
          <p:cNvSpPr>
            <a:spLocks noGrp="1"/>
          </p:cNvSpPr>
          <p:nvPr>
            <p:ph type="title"/>
          </p:nvPr>
        </p:nvSpPr>
        <p:spPr/>
        <p:txBody>
          <a:bodyPr/>
          <a:lstStyle/>
          <a:p>
            <a:r>
              <a:rPr lang="en-US" dirty="0"/>
              <a:t>Magnetic Design</a:t>
            </a:r>
          </a:p>
        </p:txBody>
      </p:sp>
      <p:sp>
        <p:nvSpPr>
          <p:cNvPr id="3" name="Slide Number Placeholder 2">
            <a:extLst>
              <a:ext uri="{FF2B5EF4-FFF2-40B4-BE49-F238E27FC236}">
                <a16:creationId xmlns:a16="http://schemas.microsoft.com/office/drawing/2014/main" id="{FD799CC2-92DB-B5E2-66F8-032158C24656}"/>
              </a:ext>
            </a:extLst>
          </p:cNvPr>
          <p:cNvSpPr>
            <a:spLocks noGrp="1"/>
          </p:cNvSpPr>
          <p:nvPr>
            <p:ph type="sldNum" sz="quarter" idx="4"/>
          </p:nvPr>
        </p:nvSpPr>
        <p:spPr/>
        <p:txBody>
          <a:bodyPr/>
          <a:lstStyle/>
          <a:p>
            <a:pPr algn="ctr"/>
            <a:fld id="{933A556B-7C63-244D-9B7C-B0EA8042B330}" type="slidenum">
              <a:rPr lang="en-US" smtClean="0"/>
              <a:pPr algn="ctr"/>
              <a:t>7</a:t>
            </a:fld>
            <a:endParaRPr lang="en-US" dirty="0"/>
          </a:p>
        </p:txBody>
      </p:sp>
      <p:sp>
        <p:nvSpPr>
          <p:cNvPr id="4" name="Text Placeholder 3">
            <a:extLst>
              <a:ext uri="{FF2B5EF4-FFF2-40B4-BE49-F238E27FC236}">
                <a16:creationId xmlns:a16="http://schemas.microsoft.com/office/drawing/2014/main" id="{3F0851D0-981D-0B7C-9C34-FD0B452C0C76}"/>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8FFC0F7-D617-7F1C-83C2-805AD6A7AEB4}"/>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352E8274-40F6-0D08-C5BD-A454B9BE013D}"/>
              </a:ext>
            </a:extLst>
          </p:cNvPr>
          <p:cNvPicPr>
            <a:picLocks noChangeAspect="1"/>
          </p:cNvPicPr>
          <p:nvPr/>
        </p:nvPicPr>
        <p:blipFill>
          <a:blip r:embed="rId2"/>
          <a:stretch>
            <a:fillRect/>
          </a:stretch>
        </p:blipFill>
        <p:spPr>
          <a:xfrm>
            <a:off x="694259" y="975114"/>
            <a:ext cx="3054096" cy="5079492"/>
          </a:xfrm>
          <a:prstGeom prst="rect">
            <a:avLst/>
          </a:prstGeom>
        </p:spPr>
      </p:pic>
      <p:sp>
        <p:nvSpPr>
          <p:cNvPr id="7" name="Oval 6">
            <a:extLst>
              <a:ext uri="{FF2B5EF4-FFF2-40B4-BE49-F238E27FC236}">
                <a16:creationId xmlns:a16="http://schemas.microsoft.com/office/drawing/2014/main" id="{87B65DA5-3371-4213-E8FD-E90B92451104}"/>
              </a:ext>
            </a:extLst>
          </p:cNvPr>
          <p:cNvSpPr/>
          <p:nvPr/>
        </p:nvSpPr>
        <p:spPr>
          <a:xfrm>
            <a:off x="2033462" y="4617087"/>
            <a:ext cx="931653" cy="29594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B398A7-5D05-5774-664B-1799D213073E}"/>
              </a:ext>
            </a:extLst>
          </p:cNvPr>
          <p:cNvSpPr txBox="1"/>
          <p:nvPr/>
        </p:nvSpPr>
        <p:spPr>
          <a:xfrm>
            <a:off x="4150999" y="4154284"/>
            <a:ext cx="2614717" cy="307777"/>
          </a:xfrm>
          <a:prstGeom prst="rect">
            <a:avLst/>
          </a:prstGeom>
          <a:noFill/>
          <a:ln w="19050">
            <a:solidFill>
              <a:srgbClr val="0000FF"/>
            </a:solidFill>
          </a:ln>
        </p:spPr>
        <p:txBody>
          <a:bodyPr wrap="square" rtlCol="0">
            <a:spAutoFit/>
          </a:bodyPr>
          <a:lstStyle/>
          <a:p>
            <a:r>
              <a:rPr lang="en-US" sz="1400" dirty="0"/>
              <a:t>Magnet is 10 cm off center</a:t>
            </a:r>
          </a:p>
        </p:txBody>
      </p:sp>
      <p:cxnSp>
        <p:nvCxnSpPr>
          <p:cNvPr id="9" name="Straight Arrow Connector 8">
            <a:extLst>
              <a:ext uri="{FF2B5EF4-FFF2-40B4-BE49-F238E27FC236}">
                <a16:creationId xmlns:a16="http://schemas.microsoft.com/office/drawing/2014/main" id="{AFB5080D-DFD5-5F93-5F98-95BBE8D4892A}"/>
              </a:ext>
            </a:extLst>
          </p:cNvPr>
          <p:cNvCxnSpPr>
            <a:cxnSpLocks/>
            <a:stCxn id="8" idx="1"/>
          </p:cNvCxnSpPr>
          <p:nvPr/>
        </p:nvCxnSpPr>
        <p:spPr>
          <a:xfrm flipH="1">
            <a:off x="2449516" y="4308173"/>
            <a:ext cx="1701483" cy="60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55982D1-6FAE-29ED-59DA-CF4594B233FA}"/>
              </a:ext>
            </a:extLst>
          </p:cNvPr>
          <p:cNvPicPr>
            <a:picLocks noChangeAspect="1"/>
          </p:cNvPicPr>
          <p:nvPr/>
        </p:nvPicPr>
        <p:blipFill>
          <a:blip r:embed="rId3"/>
          <a:stretch>
            <a:fillRect/>
          </a:stretch>
        </p:blipFill>
        <p:spPr>
          <a:xfrm>
            <a:off x="5151064" y="918086"/>
            <a:ext cx="3824370" cy="2737498"/>
          </a:xfrm>
          <a:prstGeom prst="rect">
            <a:avLst/>
          </a:prstGeom>
        </p:spPr>
      </p:pic>
      <p:sp>
        <p:nvSpPr>
          <p:cNvPr id="12" name="TextBox 11">
            <a:extLst>
              <a:ext uri="{FF2B5EF4-FFF2-40B4-BE49-F238E27FC236}">
                <a16:creationId xmlns:a16="http://schemas.microsoft.com/office/drawing/2014/main" id="{F6DDAACB-527D-D9AA-EB98-11E141DB16D5}"/>
              </a:ext>
            </a:extLst>
          </p:cNvPr>
          <p:cNvSpPr txBox="1"/>
          <p:nvPr/>
        </p:nvSpPr>
        <p:spPr>
          <a:xfrm>
            <a:off x="9074430" y="1097768"/>
            <a:ext cx="2423311" cy="523220"/>
          </a:xfrm>
          <a:prstGeom prst="rect">
            <a:avLst/>
          </a:prstGeom>
          <a:noFill/>
          <a:ln w="19050">
            <a:solidFill>
              <a:srgbClr val="0000FF"/>
            </a:solidFill>
          </a:ln>
        </p:spPr>
        <p:txBody>
          <a:bodyPr wrap="square" rtlCol="0">
            <a:spAutoFit/>
          </a:bodyPr>
          <a:lstStyle/>
          <a:p>
            <a:r>
              <a:rPr lang="en-US" sz="1400" dirty="0"/>
              <a:t>Coil is divided in 3 module</a:t>
            </a:r>
          </a:p>
          <a:p>
            <a:r>
              <a:rPr lang="en-US" sz="1400" dirty="0"/>
              <a:t>Each module has 6 layers</a:t>
            </a:r>
          </a:p>
        </p:txBody>
      </p:sp>
      <p:cxnSp>
        <p:nvCxnSpPr>
          <p:cNvPr id="13" name="Straight Arrow Connector 12">
            <a:extLst>
              <a:ext uri="{FF2B5EF4-FFF2-40B4-BE49-F238E27FC236}">
                <a16:creationId xmlns:a16="http://schemas.microsoft.com/office/drawing/2014/main" id="{25EA958C-8F47-7B55-2365-E5F3D0F2BEF0}"/>
              </a:ext>
            </a:extLst>
          </p:cNvPr>
          <p:cNvCxnSpPr>
            <a:cxnSpLocks/>
          </p:cNvCxnSpPr>
          <p:nvPr/>
        </p:nvCxnSpPr>
        <p:spPr>
          <a:xfrm flipH="1">
            <a:off x="7533043" y="1506827"/>
            <a:ext cx="2444674" cy="105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5525BF-14FB-437A-6EBB-B120B1B5C184}"/>
              </a:ext>
            </a:extLst>
          </p:cNvPr>
          <p:cNvSpPr txBox="1"/>
          <p:nvPr/>
        </p:nvSpPr>
        <p:spPr>
          <a:xfrm>
            <a:off x="8912805" y="2153806"/>
            <a:ext cx="2614717" cy="1169551"/>
          </a:xfrm>
          <a:prstGeom prst="rect">
            <a:avLst/>
          </a:prstGeom>
          <a:noFill/>
          <a:ln w="19050">
            <a:solidFill>
              <a:srgbClr val="0000FF"/>
            </a:solidFill>
          </a:ln>
        </p:spPr>
        <p:txBody>
          <a:bodyPr wrap="square" rtlCol="0">
            <a:spAutoFit/>
          </a:bodyPr>
          <a:lstStyle/>
          <a:p>
            <a:r>
              <a:rPr lang="en-US" sz="1400" dirty="0"/>
              <a:t>3 modules are chosen, mainly</a:t>
            </a:r>
          </a:p>
          <a:p>
            <a:pPr marL="285750" indent="-285750">
              <a:buFont typeface="Arial" panose="020B0604020202020204" pitchFamily="34" charset="0"/>
              <a:buChar char="•"/>
            </a:pPr>
            <a:r>
              <a:rPr lang="en-US" sz="1400" dirty="0"/>
              <a:t>Feasible single length conductor manufacture</a:t>
            </a:r>
          </a:p>
          <a:p>
            <a:pPr marL="285750" indent="-285750">
              <a:buFont typeface="Arial" panose="020B0604020202020204" pitchFamily="34" charset="0"/>
              <a:buChar char="•"/>
            </a:pPr>
            <a:r>
              <a:rPr lang="en-US" sz="1400" dirty="0"/>
              <a:t>Ease of coil manufacturing</a:t>
            </a:r>
          </a:p>
          <a:p>
            <a:pPr marL="285750" indent="-285750">
              <a:buFont typeface="Arial" panose="020B0604020202020204" pitchFamily="34" charset="0"/>
              <a:buChar char="•"/>
            </a:pPr>
            <a:r>
              <a:rPr lang="en-US" sz="1400" dirty="0"/>
              <a:t>Magnet quench protection</a:t>
            </a:r>
          </a:p>
        </p:txBody>
      </p:sp>
      <p:sp>
        <p:nvSpPr>
          <p:cNvPr id="15" name="TextBox 14">
            <a:extLst>
              <a:ext uri="{FF2B5EF4-FFF2-40B4-BE49-F238E27FC236}">
                <a16:creationId xmlns:a16="http://schemas.microsoft.com/office/drawing/2014/main" id="{DCE8E222-D658-F617-CC52-9CB2E2143E1B}"/>
              </a:ext>
            </a:extLst>
          </p:cNvPr>
          <p:cNvSpPr txBox="1"/>
          <p:nvPr/>
        </p:nvSpPr>
        <p:spPr>
          <a:xfrm>
            <a:off x="4151000" y="4765057"/>
            <a:ext cx="2614717" cy="954107"/>
          </a:xfrm>
          <a:prstGeom prst="rect">
            <a:avLst/>
          </a:prstGeom>
          <a:noFill/>
          <a:ln w="19050">
            <a:solidFill>
              <a:srgbClr val="0000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Note: Mitigation of higher stray field on lepton was done using extra steel around the magnet, latest model B5300 &lt;10G</a:t>
            </a:r>
            <a:endParaRPr lang="en-US" sz="1400" dirty="0">
              <a:cs typeface="Calibri"/>
            </a:endParaRPr>
          </a:p>
        </p:txBody>
      </p:sp>
      <p:graphicFrame>
        <p:nvGraphicFramePr>
          <p:cNvPr id="10" name="Table 6">
            <a:extLst>
              <a:ext uri="{FF2B5EF4-FFF2-40B4-BE49-F238E27FC236}">
                <a16:creationId xmlns:a16="http://schemas.microsoft.com/office/drawing/2014/main" id="{3FA0421F-D94C-E31A-6353-DB274BD0E846}"/>
              </a:ext>
            </a:extLst>
          </p:cNvPr>
          <p:cNvGraphicFramePr>
            <a:graphicFrameLocks noGrp="1"/>
          </p:cNvGraphicFramePr>
          <p:nvPr>
            <p:extLst>
              <p:ext uri="{D42A27DB-BD31-4B8C-83A1-F6EECF244321}">
                <p14:modId xmlns:p14="http://schemas.microsoft.com/office/powerpoint/2010/main" val="2557186542"/>
              </p:ext>
            </p:extLst>
          </p:nvPr>
        </p:nvGraphicFramePr>
        <p:xfrm>
          <a:off x="7049362" y="3747728"/>
          <a:ext cx="2788570" cy="2225040"/>
        </p:xfrm>
        <a:graphic>
          <a:graphicData uri="http://schemas.openxmlformats.org/drawingml/2006/table">
            <a:tbl>
              <a:tblPr firstRow="1" bandRow="1">
                <a:tableStyleId>{69012ECD-51FC-41F1-AA8D-1B2483CD663E}</a:tableStyleId>
              </a:tblPr>
              <a:tblGrid>
                <a:gridCol w="1426641">
                  <a:extLst>
                    <a:ext uri="{9D8B030D-6E8A-4147-A177-3AD203B41FA5}">
                      <a16:colId xmlns:a16="http://schemas.microsoft.com/office/drawing/2014/main" val="216481373"/>
                    </a:ext>
                  </a:extLst>
                </a:gridCol>
                <a:gridCol w="777729">
                  <a:extLst>
                    <a:ext uri="{9D8B030D-6E8A-4147-A177-3AD203B41FA5}">
                      <a16:colId xmlns:a16="http://schemas.microsoft.com/office/drawing/2014/main" val="4052059768"/>
                    </a:ext>
                  </a:extLst>
                </a:gridCol>
                <a:gridCol w="584200">
                  <a:extLst>
                    <a:ext uri="{9D8B030D-6E8A-4147-A177-3AD203B41FA5}">
                      <a16:colId xmlns:a16="http://schemas.microsoft.com/office/drawing/2014/main" val="4262563710"/>
                    </a:ext>
                  </a:extLst>
                </a:gridCol>
              </a:tblGrid>
              <a:tr h="286323">
                <a:tc>
                  <a:txBody>
                    <a:bodyPr/>
                    <a:lstStyle/>
                    <a:p>
                      <a:pPr algn="r"/>
                      <a:r>
                        <a:rPr lang="fr-FR" sz="1300" dirty="0"/>
                        <a:t>B</a:t>
                      </a:r>
                      <a:r>
                        <a:rPr lang="fr-FR" sz="1300" baseline="-25000" dirty="0"/>
                        <a:t>0</a:t>
                      </a:r>
                      <a:endParaRPr lang="en-US" sz="1300" b="1" baseline="-25000" dirty="0"/>
                    </a:p>
                  </a:txBody>
                  <a:tcPr/>
                </a:tc>
                <a:tc>
                  <a:txBody>
                    <a:bodyPr/>
                    <a:lstStyle/>
                    <a:p>
                      <a:pPr algn="ctr"/>
                      <a:r>
                        <a:rPr lang="fr-FR" sz="1300" b="1" dirty="0"/>
                        <a:t>2.0 T</a:t>
                      </a:r>
                      <a:endParaRPr lang="en-US" sz="1300" b="1" dirty="0"/>
                    </a:p>
                  </a:txBody>
                  <a:tcPr/>
                </a:tc>
                <a:tc>
                  <a:txBody>
                    <a:bodyPr/>
                    <a:lstStyle/>
                    <a:p>
                      <a:pPr algn="ctr"/>
                      <a:r>
                        <a:rPr lang="fr-FR" sz="1300" dirty="0"/>
                        <a:t>Units</a:t>
                      </a:r>
                      <a:endParaRPr lang="en-US" sz="1300" b="1" dirty="0"/>
                    </a:p>
                  </a:txBody>
                  <a:tcPr/>
                </a:tc>
                <a:extLst>
                  <a:ext uri="{0D108BD9-81ED-4DB2-BD59-A6C34878D82A}">
                    <a16:rowId xmlns:a16="http://schemas.microsoft.com/office/drawing/2014/main" val="2622565006"/>
                  </a:ext>
                </a:extLst>
              </a:tr>
              <a:tr h="286323">
                <a:tc>
                  <a:txBody>
                    <a:bodyPr/>
                    <a:lstStyle/>
                    <a:p>
                      <a:pPr algn="r"/>
                      <a:r>
                        <a:rPr lang="fr-FR" sz="1300" dirty="0" err="1"/>
                        <a:t>Current</a:t>
                      </a:r>
                      <a:endParaRPr lang="en-US" sz="1300" dirty="0"/>
                    </a:p>
                  </a:txBody>
                  <a:tcPr/>
                </a:tc>
                <a:tc>
                  <a:txBody>
                    <a:bodyPr/>
                    <a:lstStyle/>
                    <a:p>
                      <a:pPr algn="ctr"/>
                      <a:r>
                        <a:rPr lang="fr-FR" sz="1300" b="0" dirty="0"/>
                        <a:t>3924</a:t>
                      </a:r>
                      <a:endParaRPr lang="en-US" sz="1300" b="0" dirty="0"/>
                    </a:p>
                  </a:txBody>
                  <a:tcPr/>
                </a:tc>
                <a:tc>
                  <a:txBody>
                    <a:bodyPr/>
                    <a:lstStyle/>
                    <a:p>
                      <a:pPr algn="ctr"/>
                      <a:r>
                        <a:rPr lang="fr-FR" sz="1300" dirty="0"/>
                        <a:t>A</a:t>
                      </a:r>
                      <a:endParaRPr lang="en-US" sz="1300" dirty="0"/>
                    </a:p>
                  </a:txBody>
                  <a:tcPr/>
                </a:tc>
                <a:extLst>
                  <a:ext uri="{0D108BD9-81ED-4DB2-BD59-A6C34878D82A}">
                    <a16:rowId xmlns:a16="http://schemas.microsoft.com/office/drawing/2014/main" val="2200662463"/>
                  </a:ext>
                </a:extLst>
              </a:tr>
              <a:tr h="286323">
                <a:tc>
                  <a:txBody>
                    <a:bodyPr/>
                    <a:lstStyle/>
                    <a:p>
                      <a:pPr algn="r"/>
                      <a:r>
                        <a:rPr lang="en-US" sz="1300" dirty="0"/>
                        <a:t>T</a:t>
                      </a:r>
                      <a:r>
                        <a:rPr lang="en-US" sz="1300" baseline="-25000" dirty="0"/>
                        <a:t>op</a:t>
                      </a:r>
                    </a:p>
                  </a:txBody>
                  <a:tcPr/>
                </a:tc>
                <a:tc>
                  <a:txBody>
                    <a:bodyPr/>
                    <a:lstStyle/>
                    <a:p>
                      <a:pPr algn="ctr"/>
                      <a:r>
                        <a:rPr lang="en-US" sz="1300" b="0" dirty="0"/>
                        <a:t>4.7</a:t>
                      </a:r>
                    </a:p>
                  </a:txBody>
                  <a:tcPr/>
                </a:tc>
                <a:tc>
                  <a:txBody>
                    <a:bodyPr/>
                    <a:lstStyle/>
                    <a:p>
                      <a:pPr algn="ctr"/>
                      <a:r>
                        <a:rPr lang="en-US" sz="1300" dirty="0"/>
                        <a:t>K</a:t>
                      </a:r>
                    </a:p>
                  </a:txBody>
                  <a:tcPr/>
                </a:tc>
                <a:extLst>
                  <a:ext uri="{0D108BD9-81ED-4DB2-BD59-A6C34878D82A}">
                    <a16:rowId xmlns:a16="http://schemas.microsoft.com/office/drawing/2014/main" val="2298835507"/>
                  </a:ext>
                </a:extLst>
              </a:tr>
              <a:tr h="286323">
                <a:tc>
                  <a:txBody>
                    <a:bodyPr/>
                    <a:lstStyle/>
                    <a:p>
                      <a:pPr algn="r"/>
                      <a:r>
                        <a:rPr lang="fr-FR" sz="1300" dirty="0" err="1"/>
                        <a:t>B</a:t>
                      </a:r>
                      <a:r>
                        <a:rPr lang="fr-FR" sz="1300" baseline="-25000" dirty="0" err="1"/>
                        <a:t>peak</a:t>
                      </a:r>
                      <a:endParaRPr lang="en-US" sz="1300" dirty="0"/>
                    </a:p>
                  </a:txBody>
                  <a:tcPr/>
                </a:tc>
                <a:tc>
                  <a:txBody>
                    <a:bodyPr/>
                    <a:lstStyle/>
                    <a:p>
                      <a:pPr algn="ctr"/>
                      <a:r>
                        <a:rPr lang="fr-FR" sz="1300" b="1" dirty="0"/>
                        <a:t>2.67</a:t>
                      </a:r>
                      <a:endParaRPr lang="en-US" sz="1300" b="1" dirty="0"/>
                    </a:p>
                  </a:txBody>
                  <a:tcPr/>
                </a:tc>
                <a:tc>
                  <a:txBody>
                    <a:bodyPr/>
                    <a:lstStyle/>
                    <a:p>
                      <a:pPr algn="ctr"/>
                      <a:r>
                        <a:rPr lang="fr-FR" sz="1300" dirty="0"/>
                        <a:t>T</a:t>
                      </a:r>
                      <a:endParaRPr lang="en-US" sz="1300" dirty="0"/>
                    </a:p>
                  </a:txBody>
                  <a:tcPr/>
                </a:tc>
                <a:extLst>
                  <a:ext uri="{0D108BD9-81ED-4DB2-BD59-A6C34878D82A}">
                    <a16:rowId xmlns:a16="http://schemas.microsoft.com/office/drawing/2014/main" val="3984950116"/>
                  </a:ext>
                </a:extLst>
              </a:tr>
              <a:tr h="286323">
                <a:tc>
                  <a:txBody>
                    <a:bodyPr/>
                    <a:lstStyle/>
                    <a:p>
                      <a:pPr algn="r"/>
                      <a:r>
                        <a:rPr lang="en-US" sz="1300" dirty="0"/>
                        <a:t>Temp.</a:t>
                      </a:r>
                      <a:r>
                        <a:rPr lang="en-US" sz="1300" baseline="0" dirty="0"/>
                        <a:t> margin</a:t>
                      </a:r>
                      <a:endParaRPr lang="en-US" sz="1300" dirty="0"/>
                    </a:p>
                  </a:txBody>
                  <a:tcPr/>
                </a:tc>
                <a:tc>
                  <a:txBody>
                    <a:bodyPr/>
                    <a:lstStyle/>
                    <a:p>
                      <a:pPr algn="ctr"/>
                      <a:r>
                        <a:rPr lang="en-US" sz="1300" b="1" dirty="0"/>
                        <a:t>2.45</a:t>
                      </a:r>
                    </a:p>
                  </a:txBody>
                  <a:tcPr/>
                </a:tc>
                <a:tc>
                  <a:txBody>
                    <a:bodyPr/>
                    <a:lstStyle/>
                    <a:p>
                      <a:pPr algn="ctr"/>
                      <a:r>
                        <a:rPr lang="en-US" sz="1300" dirty="0"/>
                        <a:t>K</a:t>
                      </a:r>
                    </a:p>
                  </a:txBody>
                  <a:tcPr/>
                </a:tc>
                <a:extLst>
                  <a:ext uri="{0D108BD9-81ED-4DB2-BD59-A6C34878D82A}">
                    <a16:rowId xmlns:a16="http://schemas.microsoft.com/office/drawing/2014/main" val="2741874965"/>
                  </a:ext>
                </a:extLst>
              </a:tr>
              <a:tr h="286323">
                <a:tc>
                  <a:txBody>
                    <a:bodyPr/>
                    <a:lstStyle/>
                    <a:p>
                      <a:pPr algn="r"/>
                      <a:r>
                        <a:rPr lang="en-US" sz="1300" dirty="0"/>
                        <a:t>Load line margin</a:t>
                      </a:r>
                    </a:p>
                  </a:txBody>
                  <a:tcPr/>
                </a:tc>
                <a:tc>
                  <a:txBody>
                    <a:bodyPr/>
                    <a:lstStyle/>
                    <a:p>
                      <a:pPr algn="ctr"/>
                      <a:r>
                        <a:rPr lang="en-US" sz="1300" b="1" dirty="0"/>
                        <a:t>46.1</a:t>
                      </a:r>
                    </a:p>
                  </a:txBody>
                  <a:tcPr/>
                </a:tc>
                <a:tc>
                  <a:txBody>
                    <a:bodyPr/>
                    <a:lstStyle/>
                    <a:p>
                      <a:pPr algn="ctr"/>
                      <a:r>
                        <a:rPr lang="en-US" sz="1300" dirty="0"/>
                        <a:t>%</a:t>
                      </a:r>
                    </a:p>
                  </a:txBody>
                  <a:tcPr/>
                </a:tc>
                <a:extLst>
                  <a:ext uri="{0D108BD9-81ED-4DB2-BD59-A6C34878D82A}">
                    <a16:rowId xmlns:a16="http://schemas.microsoft.com/office/drawing/2014/main" val="3113870296"/>
                  </a:ext>
                </a:extLst>
              </a:tr>
              <a:tr h="2863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noProof="0" dirty="0"/>
                        <a:t>I / </a:t>
                      </a:r>
                      <a:r>
                        <a:rPr lang="en-US" sz="1300" noProof="0" dirty="0" err="1"/>
                        <a:t>Ic</a:t>
                      </a:r>
                      <a:r>
                        <a:rPr lang="en-US" sz="1300" noProof="0" dirty="0"/>
                        <a:t>(</a:t>
                      </a:r>
                      <a:r>
                        <a:rPr lang="en-US" sz="1300" noProof="0" dirty="0" err="1"/>
                        <a:t>T</a:t>
                      </a:r>
                      <a:r>
                        <a:rPr lang="en-US" sz="1300" baseline="0" noProof="0" dirty="0" err="1"/>
                        <a:t>,</a:t>
                      </a:r>
                      <a:r>
                        <a:rPr lang="en-US" sz="1300" noProof="0" dirty="0" err="1"/>
                        <a:t>B</a:t>
                      </a:r>
                      <a:r>
                        <a:rPr lang="en-US" sz="1300" baseline="-25000" noProof="0" dirty="0" err="1"/>
                        <a:t>peak</a:t>
                      </a:r>
                      <a:r>
                        <a:rPr lang="en-US" sz="1300" noProof="0" dirty="0"/>
                        <a:t>)</a:t>
                      </a:r>
                    </a:p>
                  </a:txBody>
                  <a:tcPr/>
                </a:tc>
                <a:tc>
                  <a:txBody>
                    <a:bodyPr/>
                    <a:lstStyle/>
                    <a:p>
                      <a:pPr algn="ctr"/>
                      <a:r>
                        <a:rPr lang="en-US" sz="1300" b="1" dirty="0"/>
                        <a:t>29.3</a:t>
                      </a:r>
                    </a:p>
                  </a:txBody>
                  <a:tcPr/>
                </a:tc>
                <a:tc>
                  <a:txBody>
                    <a:bodyPr/>
                    <a:lstStyle/>
                    <a:p>
                      <a:pPr algn="ctr"/>
                      <a:r>
                        <a:rPr lang="en-US" sz="1300" dirty="0"/>
                        <a:t>%</a:t>
                      </a:r>
                    </a:p>
                  </a:txBody>
                  <a:tcPr/>
                </a:tc>
                <a:extLst>
                  <a:ext uri="{0D108BD9-81ED-4DB2-BD59-A6C34878D82A}">
                    <a16:rowId xmlns:a16="http://schemas.microsoft.com/office/drawing/2014/main" val="447865330"/>
                  </a:ext>
                </a:extLst>
              </a:tr>
            </a:tbl>
          </a:graphicData>
        </a:graphic>
      </p:graphicFrame>
      <p:sp>
        <p:nvSpPr>
          <p:cNvPr id="17" name="ZoneTexte 81">
            <a:extLst>
              <a:ext uri="{FF2B5EF4-FFF2-40B4-BE49-F238E27FC236}">
                <a16:creationId xmlns:a16="http://schemas.microsoft.com/office/drawing/2014/main" id="{7039FF36-A165-64FE-595B-AEB283CC4AAF}"/>
              </a:ext>
            </a:extLst>
          </p:cNvPr>
          <p:cNvSpPr txBox="1"/>
          <p:nvPr/>
        </p:nvSpPr>
        <p:spPr>
          <a:xfrm>
            <a:off x="9882570" y="5088221"/>
            <a:ext cx="675185" cy="307777"/>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400" dirty="0">
                <a:solidFill>
                  <a:srgbClr val="00B050"/>
                </a:solidFill>
              </a:rPr>
              <a:t>&gt; 1.5 K</a:t>
            </a:r>
          </a:p>
        </p:txBody>
      </p:sp>
      <p:sp>
        <p:nvSpPr>
          <p:cNvPr id="19" name="ZoneTexte 81">
            <a:extLst>
              <a:ext uri="{FF2B5EF4-FFF2-40B4-BE49-F238E27FC236}">
                <a16:creationId xmlns:a16="http://schemas.microsoft.com/office/drawing/2014/main" id="{43BC941B-0F87-1123-D0D9-DD333FF1A0DE}"/>
              </a:ext>
            </a:extLst>
          </p:cNvPr>
          <p:cNvSpPr txBox="1"/>
          <p:nvPr/>
        </p:nvSpPr>
        <p:spPr>
          <a:xfrm>
            <a:off x="9907416" y="5664991"/>
            <a:ext cx="625492" cy="307777"/>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400" dirty="0">
                <a:solidFill>
                  <a:srgbClr val="00B050"/>
                </a:solidFill>
              </a:rPr>
              <a:t>&lt;30 %</a:t>
            </a:r>
          </a:p>
        </p:txBody>
      </p:sp>
      <p:sp>
        <p:nvSpPr>
          <p:cNvPr id="20" name="TextBox 19">
            <a:extLst>
              <a:ext uri="{FF2B5EF4-FFF2-40B4-BE49-F238E27FC236}">
                <a16:creationId xmlns:a16="http://schemas.microsoft.com/office/drawing/2014/main" id="{FCF2C770-FBB6-CDF3-2E9E-A6BAD6896793}"/>
              </a:ext>
            </a:extLst>
          </p:cNvPr>
          <p:cNvSpPr txBox="1"/>
          <p:nvPr/>
        </p:nvSpPr>
        <p:spPr>
          <a:xfrm>
            <a:off x="10033002" y="3970336"/>
            <a:ext cx="1559185" cy="830997"/>
          </a:xfrm>
          <a:prstGeom prst="rect">
            <a:avLst/>
          </a:prstGeom>
          <a:noFill/>
          <a:ln w="19050">
            <a:solidFill>
              <a:srgbClr val="00B050"/>
            </a:solidFill>
          </a:ln>
        </p:spPr>
        <p:txBody>
          <a:bodyPr wrap="square" rtlCol="0">
            <a:spAutoFit/>
          </a:bodyPr>
          <a:lstStyle/>
          <a:p>
            <a:r>
              <a:rPr lang="en-US" sz="1600" dirty="0"/>
              <a:t>Robust and safe operating parameters</a:t>
            </a:r>
          </a:p>
        </p:txBody>
      </p:sp>
    </p:spTree>
    <p:extLst>
      <p:ext uri="{BB962C8B-B14F-4D97-AF65-F5344CB8AC3E}">
        <p14:creationId xmlns:p14="http://schemas.microsoft.com/office/powerpoint/2010/main" val="267010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6420-BCCA-450C-ECD3-2134EE1CAB1A}"/>
              </a:ext>
            </a:extLst>
          </p:cNvPr>
          <p:cNvSpPr>
            <a:spLocks noGrp="1"/>
          </p:cNvSpPr>
          <p:nvPr>
            <p:ph type="title"/>
          </p:nvPr>
        </p:nvSpPr>
        <p:spPr/>
        <p:txBody>
          <a:bodyPr/>
          <a:lstStyle/>
          <a:p>
            <a:r>
              <a:rPr lang="en-US" dirty="0"/>
              <a:t>Magnet Assembly</a:t>
            </a:r>
          </a:p>
        </p:txBody>
      </p:sp>
      <p:sp>
        <p:nvSpPr>
          <p:cNvPr id="3" name="Slide Number Placeholder 2">
            <a:extLst>
              <a:ext uri="{FF2B5EF4-FFF2-40B4-BE49-F238E27FC236}">
                <a16:creationId xmlns:a16="http://schemas.microsoft.com/office/drawing/2014/main" id="{6BB56500-DBC7-0B07-6712-97778BA2F2F4}"/>
              </a:ext>
            </a:extLst>
          </p:cNvPr>
          <p:cNvSpPr>
            <a:spLocks noGrp="1"/>
          </p:cNvSpPr>
          <p:nvPr>
            <p:ph type="sldNum" sz="quarter" idx="4"/>
          </p:nvPr>
        </p:nvSpPr>
        <p:spPr/>
        <p:txBody>
          <a:bodyPr/>
          <a:lstStyle/>
          <a:p>
            <a:pPr algn="ctr"/>
            <a:fld id="{933A556B-7C63-244D-9B7C-B0EA8042B330}" type="slidenum">
              <a:rPr lang="en-US" smtClean="0"/>
              <a:pPr algn="ctr"/>
              <a:t>8</a:t>
            </a:fld>
            <a:endParaRPr lang="en-US" dirty="0"/>
          </a:p>
        </p:txBody>
      </p:sp>
      <p:sp>
        <p:nvSpPr>
          <p:cNvPr id="4" name="Text Placeholder 3">
            <a:extLst>
              <a:ext uri="{FF2B5EF4-FFF2-40B4-BE49-F238E27FC236}">
                <a16:creationId xmlns:a16="http://schemas.microsoft.com/office/drawing/2014/main" id="{323F380B-2E33-6058-A97F-AFC9C2AB9DAA}"/>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050D8CE6-D19D-7933-F509-28BB742BC3A1}"/>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7028455F-84BD-E3F3-7320-C6DC7329F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28447" y="894547"/>
            <a:ext cx="2394809" cy="2411995"/>
          </a:xfrm>
          <a:prstGeom prst="rect">
            <a:avLst/>
          </a:prstGeom>
        </p:spPr>
      </p:pic>
      <p:sp>
        <p:nvSpPr>
          <p:cNvPr id="7" name="TextBox 6">
            <a:extLst>
              <a:ext uri="{FF2B5EF4-FFF2-40B4-BE49-F238E27FC236}">
                <a16:creationId xmlns:a16="http://schemas.microsoft.com/office/drawing/2014/main" id="{A3451A37-D163-E202-7448-5D65ABBB7899}"/>
              </a:ext>
            </a:extLst>
          </p:cNvPr>
          <p:cNvSpPr txBox="1"/>
          <p:nvPr/>
        </p:nvSpPr>
        <p:spPr>
          <a:xfrm>
            <a:off x="3001523" y="1363617"/>
            <a:ext cx="1250663" cy="246221"/>
          </a:xfrm>
          <a:prstGeom prst="rect">
            <a:avLst/>
          </a:prstGeom>
          <a:noFill/>
        </p:spPr>
        <p:txBody>
          <a:bodyPr wrap="none" rtlCol="0">
            <a:spAutoFit/>
          </a:bodyPr>
          <a:lstStyle/>
          <a:p>
            <a:r>
              <a:rPr lang="en-US" sz="1000" dirty="0"/>
              <a:t>Cryostat Assembly</a:t>
            </a:r>
          </a:p>
        </p:txBody>
      </p:sp>
      <p:sp>
        <p:nvSpPr>
          <p:cNvPr id="8" name="TextBox 7">
            <a:extLst>
              <a:ext uri="{FF2B5EF4-FFF2-40B4-BE49-F238E27FC236}">
                <a16:creationId xmlns:a16="http://schemas.microsoft.com/office/drawing/2014/main" id="{FC114A0F-46BA-8771-8FFA-92288D9679B2}"/>
              </a:ext>
            </a:extLst>
          </p:cNvPr>
          <p:cNvSpPr txBox="1"/>
          <p:nvPr/>
        </p:nvSpPr>
        <p:spPr>
          <a:xfrm>
            <a:off x="2914650" y="814866"/>
            <a:ext cx="1140056" cy="400110"/>
          </a:xfrm>
          <a:prstGeom prst="rect">
            <a:avLst/>
          </a:prstGeom>
          <a:noFill/>
        </p:spPr>
        <p:txBody>
          <a:bodyPr wrap="none" rtlCol="0">
            <a:spAutoFit/>
          </a:bodyPr>
          <a:lstStyle/>
          <a:p>
            <a:r>
              <a:rPr lang="en-US" sz="1000" dirty="0"/>
              <a:t>Helium</a:t>
            </a:r>
          </a:p>
          <a:p>
            <a:r>
              <a:rPr lang="en-US" sz="1000" dirty="0"/>
              <a:t>Phase Separator</a:t>
            </a:r>
          </a:p>
        </p:txBody>
      </p:sp>
      <p:sp>
        <p:nvSpPr>
          <p:cNvPr id="9" name="TextBox 8">
            <a:extLst>
              <a:ext uri="{FF2B5EF4-FFF2-40B4-BE49-F238E27FC236}">
                <a16:creationId xmlns:a16="http://schemas.microsoft.com/office/drawing/2014/main" id="{9B064C04-1954-135A-15BC-48F1773AA382}"/>
              </a:ext>
            </a:extLst>
          </p:cNvPr>
          <p:cNvSpPr txBox="1"/>
          <p:nvPr/>
        </p:nvSpPr>
        <p:spPr>
          <a:xfrm>
            <a:off x="620195" y="2203043"/>
            <a:ext cx="689612" cy="246221"/>
          </a:xfrm>
          <a:prstGeom prst="rect">
            <a:avLst/>
          </a:prstGeom>
          <a:noFill/>
        </p:spPr>
        <p:txBody>
          <a:bodyPr wrap="none" rtlCol="0">
            <a:spAutoFit/>
          </a:bodyPr>
          <a:lstStyle/>
          <a:p>
            <a:r>
              <a:rPr lang="en-US" sz="1000" dirty="0"/>
              <a:t>Chimney</a:t>
            </a:r>
          </a:p>
        </p:txBody>
      </p:sp>
      <p:sp>
        <p:nvSpPr>
          <p:cNvPr id="10" name="TextBox 9">
            <a:extLst>
              <a:ext uri="{FF2B5EF4-FFF2-40B4-BE49-F238E27FC236}">
                <a16:creationId xmlns:a16="http://schemas.microsoft.com/office/drawing/2014/main" id="{89BFF1C1-4346-A775-7593-5A4BF3A341D9}"/>
              </a:ext>
            </a:extLst>
          </p:cNvPr>
          <p:cNvSpPr txBox="1"/>
          <p:nvPr/>
        </p:nvSpPr>
        <p:spPr>
          <a:xfrm>
            <a:off x="321291" y="1415320"/>
            <a:ext cx="992579" cy="246221"/>
          </a:xfrm>
          <a:prstGeom prst="rect">
            <a:avLst/>
          </a:prstGeom>
          <a:noFill/>
        </p:spPr>
        <p:txBody>
          <a:bodyPr wrap="none" rtlCol="0">
            <a:spAutoFit/>
          </a:bodyPr>
          <a:lstStyle/>
          <a:p>
            <a:r>
              <a:rPr lang="en-US" sz="1000" dirty="0"/>
              <a:t>Current Leads</a:t>
            </a:r>
          </a:p>
        </p:txBody>
      </p:sp>
      <p:cxnSp>
        <p:nvCxnSpPr>
          <p:cNvPr id="11" name="Straight Arrow Connector 10">
            <a:extLst>
              <a:ext uri="{FF2B5EF4-FFF2-40B4-BE49-F238E27FC236}">
                <a16:creationId xmlns:a16="http://schemas.microsoft.com/office/drawing/2014/main" id="{E1D4F8D2-176C-0076-B818-9A1BB6C86F4F}"/>
              </a:ext>
            </a:extLst>
          </p:cNvPr>
          <p:cNvCxnSpPr>
            <a:stCxn id="10" idx="0"/>
          </p:cNvCxnSpPr>
          <p:nvPr/>
        </p:nvCxnSpPr>
        <p:spPr>
          <a:xfrm flipV="1">
            <a:off x="817581" y="1148155"/>
            <a:ext cx="539732" cy="267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C455D7-0E39-14EB-AF55-384A40B51FCC}"/>
              </a:ext>
            </a:extLst>
          </p:cNvPr>
          <p:cNvCxnSpPr>
            <a:stCxn id="8" idx="1"/>
          </p:cNvCxnSpPr>
          <p:nvPr/>
        </p:nvCxnSpPr>
        <p:spPr>
          <a:xfrm flipH="1">
            <a:off x="2643868" y="1014921"/>
            <a:ext cx="270782" cy="307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37B9D8-12E1-86D2-5620-E888F8D477E4}"/>
              </a:ext>
            </a:extLst>
          </p:cNvPr>
          <p:cNvCxnSpPr>
            <a:stCxn id="7" idx="1"/>
          </p:cNvCxnSpPr>
          <p:nvPr/>
        </p:nvCxnSpPr>
        <p:spPr>
          <a:xfrm flipH="1">
            <a:off x="2543327" y="1486728"/>
            <a:ext cx="458196" cy="570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CB21B5-0AEF-1FE9-B1DF-29588CB17364}"/>
              </a:ext>
            </a:extLst>
          </p:cNvPr>
          <p:cNvCxnSpPr>
            <a:stCxn id="9" idx="0"/>
          </p:cNvCxnSpPr>
          <p:nvPr/>
        </p:nvCxnSpPr>
        <p:spPr>
          <a:xfrm flipV="1">
            <a:off x="965001" y="1759491"/>
            <a:ext cx="392312" cy="443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DBA0806-E151-8BA3-EAD8-24982F3EF56C}"/>
              </a:ext>
            </a:extLst>
          </p:cNvPr>
          <p:cNvGrpSpPr/>
          <p:nvPr/>
        </p:nvGrpSpPr>
        <p:grpSpPr>
          <a:xfrm>
            <a:off x="473255" y="3319351"/>
            <a:ext cx="4558086" cy="2723783"/>
            <a:chOff x="1182660" y="3393444"/>
            <a:chExt cx="4558086" cy="2723783"/>
          </a:xfrm>
        </p:grpSpPr>
        <p:pic>
          <p:nvPicPr>
            <p:cNvPr id="15" name="Picture 14">
              <a:extLst>
                <a:ext uri="{FF2B5EF4-FFF2-40B4-BE49-F238E27FC236}">
                  <a16:creationId xmlns:a16="http://schemas.microsoft.com/office/drawing/2014/main" id="{DE258535-0553-5ADF-371B-7336853A25C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25904" y="3623070"/>
              <a:ext cx="2608568" cy="2494157"/>
            </a:xfrm>
            <a:prstGeom prst="rect">
              <a:avLst/>
            </a:prstGeom>
          </p:spPr>
        </p:pic>
        <p:sp>
          <p:nvSpPr>
            <p:cNvPr id="16" name="TextBox 15">
              <a:extLst>
                <a:ext uri="{FF2B5EF4-FFF2-40B4-BE49-F238E27FC236}">
                  <a16:creationId xmlns:a16="http://schemas.microsoft.com/office/drawing/2014/main" id="{9DD8DB23-2955-0B7D-E6EF-C712BA59F64D}"/>
                </a:ext>
              </a:extLst>
            </p:cNvPr>
            <p:cNvSpPr txBox="1"/>
            <p:nvPr/>
          </p:nvSpPr>
          <p:spPr>
            <a:xfrm>
              <a:off x="1209675" y="3736329"/>
              <a:ext cx="1004981" cy="246221"/>
            </a:xfrm>
            <a:prstGeom prst="rect">
              <a:avLst/>
            </a:prstGeom>
            <a:noFill/>
          </p:spPr>
          <p:txBody>
            <a:bodyPr wrap="square" rtlCol="0">
              <a:spAutoFit/>
            </a:bodyPr>
            <a:lstStyle/>
            <a:p>
              <a:r>
                <a:rPr lang="en-US" sz="1000" dirty="0"/>
                <a:t>Current Leads</a:t>
              </a:r>
            </a:p>
          </p:txBody>
        </p:sp>
        <p:sp>
          <p:nvSpPr>
            <p:cNvPr id="17" name="TextBox 16">
              <a:extLst>
                <a:ext uri="{FF2B5EF4-FFF2-40B4-BE49-F238E27FC236}">
                  <a16:creationId xmlns:a16="http://schemas.microsoft.com/office/drawing/2014/main" id="{FA160012-B794-F109-0AB8-C76ED103CA5D}"/>
                </a:ext>
              </a:extLst>
            </p:cNvPr>
            <p:cNvSpPr txBox="1"/>
            <p:nvPr/>
          </p:nvSpPr>
          <p:spPr>
            <a:xfrm>
              <a:off x="2827991" y="3393444"/>
              <a:ext cx="1002197" cy="400110"/>
            </a:xfrm>
            <a:prstGeom prst="rect">
              <a:avLst/>
            </a:prstGeom>
            <a:noFill/>
          </p:spPr>
          <p:txBody>
            <a:bodyPr wrap="none" rtlCol="0">
              <a:spAutoFit/>
            </a:bodyPr>
            <a:lstStyle/>
            <a:p>
              <a:pPr algn="ctr"/>
              <a:r>
                <a:rPr lang="en-US" sz="1000" dirty="0"/>
                <a:t>Helium Return</a:t>
              </a:r>
            </a:p>
            <a:p>
              <a:pPr algn="ctr"/>
              <a:r>
                <a:rPr lang="en-US" sz="1000" dirty="0"/>
                <a:t>(Primary)</a:t>
              </a:r>
            </a:p>
          </p:txBody>
        </p:sp>
        <p:sp>
          <p:nvSpPr>
            <p:cNvPr id="18" name="TextBox 17">
              <a:extLst>
                <a:ext uri="{FF2B5EF4-FFF2-40B4-BE49-F238E27FC236}">
                  <a16:creationId xmlns:a16="http://schemas.microsoft.com/office/drawing/2014/main" id="{A27D7456-7FBE-9AA3-38A3-BC0FB036B741}"/>
                </a:ext>
              </a:extLst>
            </p:cNvPr>
            <p:cNvSpPr txBox="1"/>
            <p:nvPr/>
          </p:nvSpPr>
          <p:spPr>
            <a:xfrm>
              <a:off x="3486921" y="4635172"/>
              <a:ext cx="1002197" cy="400110"/>
            </a:xfrm>
            <a:prstGeom prst="rect">
              <a:avLst/>
            </a:prstGeom>
            <a:noFill/>
          </p:spPr>
          <p:txBody>
            <a:bodyPr wrap="none" rtlCol="0">
              <a:spAutoFit/>
            </a:bodyPr>
            <a:lstStyle/>
            <a:p>
              <a:pPr algn="ctr"/>
              <a:r>
                <a:rPr lang="en-US" sz="1000" dirty="0"/>
                <a:t>Helium Return</a:t>
              </a:r>
            </a:p>
            <a:p>
              <a:pPr algn="ctr"/>
              <a:r>
                <a:rPr lang="en-US" sz="1000" dirty="0"/>
                <a:t>(Redundant)</a:t>
              </a:r>
            </a:p>
          </p:txBody>
        </p:sp>
        <p:sp>
          <p:nvSpPr>
            <p:cNvPr id="19" name="TextBox 18">
              <a:extLst>
                <a:ext uri="{FF2B5EF4-FFF2-40B4-BE49-F238E27FC236}">
                  <a16:creationId xmlns:a16="http://schemas.microsoft.com/office/drawing/2014/main" id="{83A07825-AA8F-D7AB-B93A-1C2FC038ABC3}"/>
                </a:ext>
              </a:extLst>
            </p:cNvPr>
            <p:cNvSpPr txBox="1"/>
            <p:nvPr/>
          </p:nvSpPr>
          <p:spPr>
            <a:xfrm>
              <a:off x="1182660" y="4575333"/>
              <a:ext cx="1004981" cy="400110"/>
            </a:xfrm>
            <a:prstGeom prst="rect">
              <a:avLst/>
            </a:prstGeom>
            <a:noFill/>
          </p:spPr>
          <p:txBody>
            <a:bodyPr wrap="square" rtlCol="0">
              <a:spAutoFit/>
            </a:bodyPr>
            <a:lstStyle/>
            <a:p>
              <a:pPr algn="ctr"/>
              <a:r>
                <a:rPr lang="en-US" sz="1000" dirty="0"/>
                <a:t>Helium Supply</a:t>
              </a:r>
            </a:p>
            <a:p>
              <a:pPr algn="ctr"/>
              <a:r>
                <a:rPr lang="en-US" sz="1000" dirty="0"/>
                <a:t>(Primary)</a:t>
              </a:r>
            </a:p>
          </p:txBody>
        </p:sp>
        <p:sp>
          <p:nvSpPr>
            <p:cNvPr id="20" name="TextBox 19">
              <a:extLst>
                <a:ext uri="{FF2B5EF4-FFF2-40B4-BE49-F238E27FC236}">
                  <a16:creationId xmlns:a16="http://schemas.microsoft.com/office/drawing/2014/main" id="{BF0C0B9F-65F2-20DC-9FCA-C1E89239D6BC}"/>
                </a:ext>
              </a:extLst>
            </p:cNvPr>
            <p:cNvSpPr txBox="1"/>
            <p:nvPr/>
          </p:nvSpPr>
          <p:spPr>
            <a:xfrm>
              <a:off x="1313870" y="5416330"/>
              <a:ext cx="1063112" cy="246221"/>
            </a:xfrm>
            <a:prstGeom prst="rect">
              <a:avLst/>
            </a:prstGeom>
            <a:noFill/>
          </p:spPr>
          <p:txBody>
            <a:bodyPr wrap="none" rtlCol="0">
              <a:spAutoFit/>
            </a:bodyPr>
            <a:lstStyle/>
            <a:p>
              <a:r>
                <a:rPr lang="en-US" sz="1000" dirty="0"/>
                <a:t>Instrumentation</a:t>
              </a:r>
            </a:p>
          </p:txBody>
        </p:sp>
        <p:cxnSp>
          <p:nvCxnSpPr>
            <p:cNvPr id="21" name="Straight Arrow Connector 20">
              <a:extLst>
                <a:ext uri="{FF2B5EF4-FFF2-40B4-BE49-F238E27FC236}">
                  <a16:creationId xmlns:a16="http://schemas.microsoft.com/office/drawing/2014/main" id="{F65357CF-6A76-61BA-2978-394896EE2783}"/>
                </a:ext>
              </a:extLst>
            </p:cNvPr>
            <p:cNvCxnSpPr>
              <a:stCxn id="17" idx="2"/>
            </p:cNvCxnSpPr>
            <p:nvPr/>
          </p:nvCxnSpPr>
          <p:spPr>
            <a:xfrm>
              <a:off x="3329090" y="3793554"/>
              <a:ext cx="166852" cy="298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34C8826-5D92-BE41-7E15-0D97DFE8175F}"/>
                </a:ext>
              </a:extLst>
            </p:cNvPr>
            <p:cNvCxnSpPr>
              <a:stCxn id="16" idx="3"/>
            </p:cNvCxnSpPr>
            <p:nvPr/>
          </p:nvCxnSpPr>
          <p:spPr>
            <a:xfrm>
              <a:off x="2214656" y="3859440"/>
              <a:ext cx="537642" cy="315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FA5018-8AF1-B35D-60B7-25260C5078FB}"/>
                </a:ext>
              </a:extLst>
            </p:cNvPr>
            <p:cNvCxnSpPr>
              <a:stCxn id="19" idx="3"/>
            </p:cNvCxnSpPr>
            <p:nvPr/>
          </p:nvCxnSpPr>
          <p:spPr>
            <a:xfrm>
              <a:off x="2187641" y="4775388"/>
              <a:ext cx="767443" cy="381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236FAAB-AAB2-76F0-8C9D-BEB50842D72A}"/>
                </a:ext>
              </a:extLst>
            </p:cNvPr>
            <p:cNvCxnSpPr>
              <a:stCxn id="20" idx="3"/>
            </p:cNvCxnSpPr>
            <p:nvPr/>
          </p:nvCxnSpPr>
          <p:spPr>
            <a:xfrm flipV="1">
              <a:off x="2376982" y="5305565"/>
              <a:ext cx="537668" cy="233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25C351-C969-B362-07B1-569CE1477092}"/>
                </a:ext>
              </a:extLst>
            </p:cNvPr>
            <p:cNvCxnSpPr>
              <a:stCxn id="18" idx="1"/>
            </p:cNvCxnSpPr>
            <p:nvPr/>
          </p:nvCxnSpPr>
          <p:spPr>
            <a:xfrm flipH="1" flipV="1">
              <a:off x="3239858" y="4410790"/>
              <a:ext cx="247063" cy="424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ADC3AFB-C90E-2539-BDB6-ECDD8BEC0725}"/>
                </a:ext>
              </a:extLst>
            </p:cNvPr>
            <p:cNvSpPr txBox="1"/>
            <p:nvPr/>
          </p:nvSpPr>
          <p:spPr>
            <a:xfrm>
              <a:off x="4837935" y="4651897"/>
              <a:ext cx="902811" cy="246221"/>
            </a:xfrm>
            <a:prstGeom prst="rect">
              <a:avLst/>
            </a:prstGeom>
            <a:noFill/>
          </p:spPr>
          <p:txBody>
            <a:bodyPr wrap="none" rtlCol="0">
              <a:spAutoFit/>
            </a:bodyPr>
            <a:lstStyle/>
            <a:p>
              <a:pPr algn="ctr"/>
              <a:r>
                <a:rPr lang="en-US" sz="1000" dirty="0"/>
                <a:t>Helium Tank</a:t>
              </a:r>
            </a:p>
          </p:txBody>
        </p:sp>
        <p:cxnSp>
          <p:nvCxnSpPr>
            <p:cNvPr id="27" name="Straight Arrow Connector 26">
              <a:extLst>
                <a:ext uri="{FF2B5EF4-FFF2-40B4-BE49-F238E27FC236}">
                  <a16:creationId xmlns:a16="http://schemas.microsoft.com/office/drawing/2014/main" id="{233E037D-D5A9-006E-1627-D048B98E3B21}"/>
                </a:ext>
              </a:extLst>
            </p:cNvPr>
            <p:cNvCxnSpPr>
              <a:stCxn id="26" idx="1"/>
            </p:cNvCxnSpPr>
            <p:nvPr/>
          </p:nvCxnSpPr>
          <p:spPr>
            <a:xfrm flipH="1" flipV="1">
              <a:off x="4140301" y="4207291"/>
              <a:ext cx="697634" cy="567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F98B625-27F0-6C69-42C2-B63F3580396F}"/>
              </a:ext>
            </a:extLst>
          </p:cNvPr>
          <p:cNvGrpSpPr/>
          <p:nvPr/>
        </p:nvGrpSpPr>
        <p:grpSpPr>
          <a:xfrm>
            <a:off x="4435663" y="925630"/>
            <a:ext cx="3768177" cy="2645256"/>
            <a:chOff x="3959094" y="885414"/>
            <a:chExt cx="3768177" cy="2645256"/>
          </a:xfrm>
        </p:grpSpPr>
        <p:grpSp>
          <p:nvGrpSpPr>
            <p:cNvPr id="30" name="Group 29">
              <a:extLst>
                <a:ext uri="{FF2B5EF4-FFF2-40B4-BE49-F238E27FC236}">
                  <a16:creationId xmlns:a16="http://schemas.microsoft.com/office/drawing/2014/main" id="{8EFF76DF-E2A1-3EEB-EDEF-FDDD3E871360}"/>
                </a:ext>
              </a:extLst>
            </p:cNvPr>
            <p:cNvGrpSpPr/>
            <p:nvPr/>
          </p:nvGrpSpPr>
          <p:grpSpPr>
            <a:xfrm>
              <a:off x="3959094" y="885414"/>
              <a:ext cx="3768177" cy="2645256"/>
              <a:chOff x="3959094" y="885414"/>
              <a:chExt cx="3768177" cy="2645256"/>
            </a:xfrm>
          </p:grpSpPr>
          <p:pic>
            <p:nvPicPr>
              <p:cNvPr id="32" name="Picture 31">
                <a:extLst>
                  <a:ext uri="{FF2B5EF4-FFF2-40B4-BE49-F238E27FC236}">
                    <a16:creationId xmlns:a16="http://schemas.microsoft.com/office/drawing/2014/main" id="{79AF1E12-2726-5E97-33FD-D665C5B5F6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35886" y="1076765"/>
                <a:ext cx="2536488" cy="2453905"/>
              </a:xfrm>
              <a:prstGeom prst="rect">
                <a:avLst/>
              </a:prstGeom>
            </p:spPr>
          </p:pic>
          <p:sp>
            <p:nvSpPr>
              <p:cNvPr id="33" name="TextBox 32">
                <a:extLst>
                  <a:ext uri="{FF2B5EF4-FFF2-40B4-BE49-F238E27FC236}">
                    <a16:creationId xmlns:a16="http://schemas.microsoft.com/office/drawing/2014/main" id="{62FB99A4-9259-B656-9337-0DDEAB9768B2}"/>
                  </a:ext>
                </a:extLst>
              </p:cNvPr>
              <p:cNvSpPr txBox="1"/>
              <p:nvPr/>
            </p:nvSpPr>
            <p:spPr>
              <a:xfrm>
                <a:off x="6152801" y="2235463"/>
                <a:ext cx="1574470" cy="246221"/>
              </a:xfrm>
              <a:prstGeom prst="rect">
                <a:avLst/>
              </a:prstGeom>
              <a:noFill/>
            </p:spPr>
            <p:txBody>
              <a:bodyPr wrap="none" rtlCol="0">
                <a:spAutoFit/>
              </a:bodyPr>
              <a:lstStyle/>
              <a:p>
                <a:r>
                  <a:rPr lang="en-US" sz="1000" dirty="0"/>
                  <a:t>Helium Phase Separator</a:t>
                </a:r>
              </a:p>
            </p:txBody>
          </p:sp>
          <p:sp>
            <p:nvSpPr>
              <p:cNvPr id="34" name="TextBox 33">
                <a:extLst>
                  <a:ext uri="{FF2B5EF4-FFF2-40B4-BE49-F238E27FC236}">
                    <a16:creationId xmlns:a16="http://schemas.microsoft.com/office/drawing/2014/main" id="{9010203F-7F08-48A1-B036-9869E7F7612E}"/>
                  </a:ext>
                </a:extLst>
              </p:cNvPr>
              <p:cNvSpPr txBox="1"/>
              <p:nvPr/>
            </p:nvSpPr>
            <p:spPr>
              <a:xfrm>
                <a:off x="4140798" y="953654"/>
                <a:ext cx="1261884" cy="246221"/>
              </a:xfrm>
              <a:prstGeom prst="rect">
                <a:avLst/>
              </a:prstGeom>
              <a:noFill/>
            </p:spPr>
            <p:txBody>
              <a:bodyPr wrap="square" rtlCol="0">
                <a:spAutoFit/>
              </a:bodyPr>
              <a:lstStyle/>
              <a:p>
                <a:r>
                  <a:rPr lang="en-US" sz="1000" dirty="0"/>
                  <a:t>Vacuum Pump Out</a:t>
                </a:r>
              </a:p>
            </p:txBody>
          </p:sp>
          <p:sp>
            <p:nvSpPr>
              <p:cNvPr id="35" name="TextBox 34">
                <a:extLst>
                  <a:ext uri="{FF2B5EF4-FFF2-40B4-BE49-F238E27FC236}">
                    <a16:creationId xmlns:a16="http://schemas.microsoft.com/office/drawing/2014/main" id="{5D1D4B3D-F3DC-C657-17AA-FF44C8E01521}"/>
                  </a:ext>
                </a:extLst>
              </p:cNvPr>
              <p:cNvSpPr txBox="1"/>
              <p:nvPr/>
            </p:nvSpPr>
            <p:spPr>
              <a:xfrm>
                <a:off x="3959094" y="1959560"/>
                <a:ext cx="979715" cy="707886"/>
              </a:xfrm>
              <a:prstGeom prst="rect">
                <a:avLst/>
              </a:prstGeom>
              <a:noFill/>
            </p:spPr>
            <p:txBody>
              <a:bodyPr wrap="square" rtlCol="0">
                <a:spAutoFit/>
              </a:bodyPr>
              <a:lstStyle/>
              <a:p>
                <a:pPr algn="ctr"/>
                <a:r>
                  <a:rPr lang="en-US" sz="1000" dirty="0"/>
                  <a:t>Conductor</a:t>
                </a:r>
              </a:p>
              <a:p>
                <a:pPr algn="ctr"/>
                <a:r>
                  <a:rPr lang="en-US" sz="1000" dirty="0"/>
                  <a:t>And</a:t>
                </a:r>
              </a:p>
              <a:p>
                <a:pPr algn="ctr"/>
                <a:r>
                  <a:rPr lang="en-US" sz="1000" dirty="0"/>
                  <a:t>Current Lead</a:t>
                </a:r>
              </a:p>
              <a:p>
                <a:pPr algn="ctr"/>
                <a:r>
                  <a:rPr lang="en-US" sz="1000" dirty="0"/>
                  <a:t>exit</a:t>
                </a:r>
              </a:p>
            </p:txBody>
          </p:sp>
          <p:cxnSp>
            <p:nvCxnSpPr>
              <p:cNvPr id="36" name="Straight Arrow Connector 35">
                <a:extLst>
                  <a:ext uri="{FF2B5EF4-FFF2-40B4-BE49-F238E27FC236}">
                    <a16:creationId xmlns:a16="http://schemas.microsoft.com/office/drawing/2014/main" id="{A64E2509-BBD3-E748-5A05-1251332B503F}"/>
                  </a:ext>
                </a:extLst>
              </p:cNvPr>
              <p:cNvCxnSpPr>
                <a:stCxn id="35" idx="3"/>
              </p:cNvCxnSpPr>
              <p:nvPr/>
            </p:nvCxnSpPr>
            <p:spPr>
              <a:xfrm>
                <a:off x="4938809" y="2313503"/>
                <a:ext cx="419878" cy="299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DCAE622-0631-F135-5ACC-62DC555C46C8}"/>
                  </a:ext>
                </a:extLst>
              </p:cNvPr>
              <p:cNvCxnSpPr>
                <a:stCxn id="34" idx="3"/>
              </p:cNvCxnSpPr>
              <p:nvPr/>
            </p:nvCxnSpPr>
            <p:spPr>
              <a:xfrm>
                <a:off x="5402682" y="1076765"/>
                <a:ext cx="150393" cy="199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1BC6565-1482-689C-413A-D9DAC2F7F35C}"/>
                  </a:ext>
                </a:extLst>
              </p:cNvPr>
              <p:cNvCxnSpPr>
                <a:stCxn id="33" idx="0"/>
              </p:cNvCxnSpPr>
              <p:nvPr/>
            </p:nvCxnSpPr>
            <p:spPr>
              <a:xfrm flipH="1" flipV="1">
                <a:off x="6821495" y="1972652"/>
                <a:ext cx="118541" cy="2628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4666FE8-5F6C-382A-C888-741985881997}"/>
                  </a:ext>
                </a:extLst>
              </p:cNvPr>
              <p:cNvSpPr txBox="1"/>
              <p:nvPr/>
            </p:nvSpPr>
            <p:spPr>
              <a:xfrm>
                <a:off x="6037144" y="885414"/>
                <a:ext cx="1021433" cy="246221"/>
              </a:xfrm>
              <a:prstGeom prst="rect">
                <a:avLst/>
              </a:prstGeom>
              <a:noFill/>
            </p:spPr>
            <p:txBody>
              <a:bodyPr wrap="square" rtlCol="0">
                <a:spAutoFit/>
              </a:bodyPr>
              <a:lstStyle/>
              <a:p>
                <a:r>
                  <a:rPr lang="en-US" sz="1000" dirty="0"/>
                  <a:t>Pressure Plate</a:t>
                </a:r>
              </a:p>
            </p:txBody>
          </p:sp>
        </p:grpSp>
        <p:cxnSp>
          <p:nvCxnSpPr>
            <p:cNvPr id="31" name="Straight Arrow Connector 30">
              <a:extLst>
                <a:ext uri="{FF2B5EF4-FFF2-40B4-BE49-F238E27FC236}">
                  <a16:creationId xmlns:a16="http://schemas.microsoft.com/office/drawing/2014/main" id="{2AD8C518-48A6-F84C-42E2-30DB04428356}"/>
                </a:ext>
              </a:extLst>
            </p:cNvPr>
            <p:cNvCxnSpPr>
              <a:stCxn id="39" idx="1"/>
            </p:cNvCxnSpPr>
            <p:nvPr/>
          </p:nvCxnSpPr>
          <p:spPr>
            <a:xfrm flipH="1">
              <a:off x="5553076" y="1008525"/>
              <a:ext cx="484068" cy="6013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19A5359-5E00-4997-122A-12B291F25A8A}"/>
              </a:ext>
            </a:extLst>
          </p:cNvPr>
          <p:cNvGrpSpPr/>
          <p:nvPr/>
        </p:nvGrpSpPr>
        <p:grpSpPr>
          <a:xfrm>
            <a:off x="8420425" y="945708"/>
            <a:ext cx="3352540" cy="2451125"/>
            <a:chOff x="8561032" y="899374"/>
            <a:chExt cx="3352540" cy="2451125"/>
          </a:xfrm>
        </p:grpSpPr>
        <p:pic>
          <p:nvPicPr>
            <p:cNvPr id="41" name="Picture 40">
              <a:extLst>
                <a:ext uri="{FF2B5EF4-FFF2-40B4-BE49-F238E27FC236}">
                  <a16:creationId xmlns:a16="http://schemas.microsoft.com/office/drawing/2014/main" id="{DDF71A5D-8179-55C2-C92F-BE6B84FCB29F}"/>
                </a:ext>
              </a:extLst>
            </p:cNvPr>
            <p:cNvPicPr>
              <a:picLocks noChangeAspect="1"/>
            </p:cNvPicPr>
            <p:nvPr/>
          </p:nvPicPr>
          <p:blipFill>
            <a:blip r:embed="rId5"/>
            <a:stretch>
              <a:fillRect/>
            </a:stretch>
          </p:blipFill>
          <p:spPr>
            <a:xfrm>
              <a:off x="8561032" y="1339423"/>
              <a:ext cx="2750147" cy="2011076"/>
            </a:xfrm>
            <a:prstGeom prst="rect">
              <a:avLst/>
            </a:prstGeom>
          </p:spPr>
        </p:pic>
        <p:cxnSp>
          <p:nvCxnSpPr>
            <p:cNvPr id="42" name="Straight Arrow Connector 41">
              <a:extLst>
                <a:ext uri="{FF2B5EF4-FFF2-40B4-BE49-F238E27FC236}">
                  <a16:creationId xmlns:a16="http://schemas.microsoft.com/office/drawing/2014/main" id="{689983F2-FECB-4ECB-2CAE-10E789B3BC33}"/>
                </a:ext>
              </a:extLst>
            </p:cNvPr>
            <p:cNvCxnSpPr>
              <a:stCxn id="43" idx="2"/>
            </p:cNvCxnSpPr>
            <p:nvPr/>
          </p:nvCxnSpPr>
          <p:spPr>
            <a:xfrm flipH="1">
              <a:off x="10915650" y="1363617"/>
              <a:ext cx="475984" cy="839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8CB7054-E490-A9F3-CE9C-13109597A687}"/>
                </a:ext>
              </a:extLst>
            </p:cNvPr>
            <p:cNvSpPr txBox="1"/>
            <p:nvPr/>
          </p:nvSpPr>
          <p:spPr>
            <a:xfrm>
              <a:off x="10869696" y="994285"/>
              <a:ext cx="1043876" cy="369332"/>
            </a:xfrm>
            <a:prstGeom prst="rect">
              <a:avLst/>
            </a:prstGeom>
            <a:noFill/>
          </p:spPr>
          <p:txBody>
            <a:bodyPr wrap="square" rtlCol="0">
              <a:spAutoFit/>
            </a:bodyPr>
            <a:lstStyle/>
            <a:p>
              <a:pPr algn="ctr">
                <a:lnSpc>
                  <a:spcPct val="90000"/>
                </a:lnSpc>
              </a:pPr>
              <a:r>
                <a:rPr lang="en-US" sz="1000" dirty="0"/>
                <a:t>Thermal Shield</a:t>
              </a:r>
            </a:p>
            <a:p>
              <a:pPr algn="ctr">
                <a:lnSpc>
                  <a:spcPct val="90000"/>
                </a:lnSpc>
              </a:pPr>
              <a:r>
                <a:rPr lang="en-US" sz="1000" dirty="0"/>
                <a:t>(12 Panels)</a:t>
              </a:r>
            </a:p>
          </p:txBody>
        </p:sp>
        <p:sp>
          <p:nvSpPr>
            <p:cNvPr id="44" name="TextBox 43">
              <a:extLst>
                <a:ext uri="{FF2B5EF4-FFF2-40B4-BE49-F238E27FC236}">
                  <a16:creationId xmlns:a16="http://schemas.microsoft.com/office/drawing/2014/main" id="{78348973-3E84-B35F-DCB6-50AE59AE44D2}"/>
                </a:ext>
              </a:extLst>
            </p:cNvPr>
            <p:cNvSpPr txBox="1"/>
            <p:nvPr/>
          </p:nvSpPr>
          <p:spPr>
            <a:xfrm>
              <a:off x="8685201" y="899374"/>
              <a:ext cx="1370888" cy="507831"/>
            </a:xfrm>
            <a:prstGeom prst="rect">
              <a:avLst/>
            </a:prstGeom>
            <a:noFill/>
          </p:spPr>
          <p:txBody>
            <a:bodyPr wrap="none" rtlCol="0">
              <a:spAutoFit/>
            </a:bodyPr>
            <a:lstStyle/>
            <a:p>
              <a:pPr algn="ctr">
                <a:lnSpc>
                  <a:spcPct val="90000"/>
                </a:lnSpc>
              </a:pPr>
              <a:r>
                <a:rPr lang="en-US" sz="1000" dirty="0"/>
                <a:t>Thermal Shield</a:t>
              </a:r>
            </a:p>
            <a:p>
              <a:pPr algn="ctr">
                <a:lnSpc>
                  <a:spcPct val="90000"/>
                </a:lnSpc>
              </a:pPr>
              <a:r>
                <a:rPr lang="en-US" sz="1000" dirty="0"/>
                <a:t>Heat Exchangers</a:t>
              </a:r>
            </a:p>
            <a:p>
              <a:pPr algn="ctr">
                <a:lnSpc>
                  <a:spcPct val="90000"/>
                </a:lnSpc>
              </a:pPr>
              <a:r>
                <a:rPr lang="en-US" sz="1000" dirty="0"/>
                <a:t>(Primary/Redundant)</a:t>
              </a:r>
            </a:p>
          </p:txBody>
        </p:sp>
        <p:cxnSp>
          <p:nvCxnSpPr>
            <p:cNvPr id="45" name="Straight Arrow Connector 44">
              <a:extLst>
                <a:ext uri="{FF2B5EF4-FFF2-40B4-BE49-F238E27FC236}">
                  <a16:creationId xmlns:a16="http://schemas.microsoft.com/office/drawing/2014/main" id="{63A47D77-89D4-4088-477F-D390A5592691}"/>
                </a:ext>
              </a:extLst>
            </p:cNvPr>
            <p:cNvCxnSpPr>
              <a:stCxn id="44" idx="2"/>
            </p:cNvCxnSpPr>
            <p:nvPr/>
          </p:nvCxnSpPr>
          <p:spPr>
            <a:xfrm>
              <a:off x="9370645" y="1407205"/>
              <a:ext cx="411531" cy="445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9660EA2F-8D43-E223-08F9-99B22896EF5B}"/>
              </a:ext>
            </a:extLst>
          </p:cNvPr>
          <p:cNvGrpSpPr/>
          <p:nvPr/>
        </p:nvGrpSpPr>
        <p:grpSpPr>
          <a:xfrm>
            <a:off x="6748530" y="3638667"/>
            <a:ext cx="4938645" cy="2434648"/>
            <a:chOff x="5737396" y="3428861"/>
            <a:chExt cx="5949779" cy="2755441"/>
          </a:xfrm>
        </p:grpSpPr>
        <p:pic>
          <p:nvPicPr>
            <p:cNvPr id="47" name="Picture 46">
              <a:extLst>
                <a:ext uri="{FF2B5EF4-FFF2-40B4-BE49-F238E27FC236}">
                  <a16:creationId xmlns:a16="http://schemas.microsoft.com/office/drawing/2014/main" id="{CF07D19C-AA17-33AF-C198-00D058AA5C4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065975" y="3793554"/>
              <a:ext cx="2990114" cy="2329566"/>
            </a:xfrm>
            <a:prstGeom prst="rect">
              <a:avLst/>
            </a:prstGeom>
          </p:spPr>
        </p:pic>
        <p:sp>
          <p:nvSpPr>
            <p:cNvPr id="48" name="TextBox 47">
              <a:extLst>
                <a:ext uri="{FF2B5EF4-FFF2-40B4-BE49-F238E27FC236}">
                  <a16:creationId xmlns:a16="http://schemas.microsoft.com/office/drawing/2014/main" id="{C24D8451-2F60-72D2-2D5D-71ED3172A39B}"/>
                </a:ext>
              </a:extLst>
            </p:cNvPr>
            <p:cNvSpPr txBox="1"/>
            <p:nvPr/>
          </p:nvSpPr>
          <p:spPr>
            <a:xfrm>
              <a:off x="10030889" y="5416330"/>
              <a:ext cx="1656286" cy="369332"/>
            </a:xfrm>
            <a:prstGeom prst="rect">
              <a:avLst/>
            </a:prstGeom>
            <a:noFill/>
          </p:spPr>
          <p:txBody>
            <a:bodyPr wrap="square" rtlCol="0">
              <a:spAutoFit/>
            </a:bodyPr>
            <a:lstStyle/>
            <a:p>
              <a:pPr algn="ctr">
                <a:lnSpc>
                  <a:spcPct val="90000"/>
                </a:lnSpc>
              </a:pPr>
              <a:r>
                <a:rPr lang="en-US" sz="1000" dirty="0"/>
                <a:t>Mandrel Heat Exchangers</a:t>
              </a:r>
            </a:p>
            <a:p>
              <a:pPr algn="ctr">
                <a:lnSpc>
                  <a:spcPct val="90000"/>
                </a:lnSpc>
              </a:pPr>
              <a:r>
                <a:rPr lang="en-US" sz="1000" dirty="0"/>
                <a:t>(Primary/Redundant)</a:t>
              </a:r>
            </a:p>
          </p:txBody>
        </p:sp>
        <p:cxnSp>
          <p:nvCxnSpPr>
            <p:cNvPr id="49" name="Straight Arrow Connector 48">
              <a:extLst>
                <a:ext uri="{FF2B5EF4-FFF2-40B4-BE49-F238E27FC236}">
                  <a16:creationId xmlns:a16="http://schemas.microsoft.com/office/drawing/2014/main" id="{A18EAF5B-7CB0-C46E-3CD8-9E2CDBFCAD48}"/>
                </a:ext>
              </a:extLst>
            </p:cNvPr>
            <p:cNvCxnSpPr>
              <a:stCxn id="48" idx="1"/>
            </p:cNvCxnSpPr>
            <p:nvPr/>
          </p:nvCxnSpPr>
          <p:spPr>
            <a:xfrm flipH="1" flipV="1">
              <a:off x="8998635" y="4908138"/>
              <a:ext cx="1032254" cy="692858"/>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0" name="TextBox 49">
              <a:extLst>
                <a:ext uri="{FF2B5EF4-FFF2-40B4-BE49-F238E27FC236}">
                  <a16:creationId xmlns:a16="http://schemas.microsoft.com/office/drawing/2014/main" id="{057F0114-DF23-7C4D-4BB8-C10E429A985D}"/>
                </a:ext>
              </a:extLst>
            </p:cNvPr>
            <p:cNvSpPr txBox="1"/>
            <p:nvPr/>
          </p:nvSpPr>
          <p:spPr>
            <a:xfrm>
              <a:off x="10250809" y="3623070"/>
              <a:ext cx="1257597" cy="417996"/>
            </a:xfrm>
            <a:prstGeom prst="rect">
              <a:avLst/>
            </a:prstGeom>
            <a:noFill/>
          </p:spPr>
          <p:txBody>
            <a:bodyPr wrap="square" rtlCol="0">
              <a:spAutoFit/>
            </a:bodyPr>
            <a:lstStyle/>
            <a:p>
              <a:pPr algn="ctr">
                <a:lnSpc>
                  <a:spcPct val="90000"/>
                </a:lnSpc>
              </a:pPr>
              <a:r>
                <a:rPr lang="en-US" sz="1000" dirty="0"/>
                <a:t>Radial Tie-Rod</a:t>
              </a:r>
            </a:p>
            <a:p>
              <a:pPr algn="ctr">
                <a:lnSpc>
                  <a:spcPct val="90000"/>
                </a:lnSpc>
              </a:pPr>
              <a:r>
                <a:rPr lang="en-US" sz="1000" dirty="0"/>
                <a:t>(4 each end)</a:t>
              </a:r>
            </a:p>
          </p:txBody>
        </p:sp>
        <p:sp>
          <p:nvSpPr>
            <p:cNvPr id="51" name="TextBox 50">
              <a:extLst>
                <a:ext uri="{FF2B5EF4-FFF2-40B4-BE49-F238E27FC236}">
                  <a16:creationId xmlns:a16="http://schemas.microsoft.com/office/drawing/2014/main" id="{950F40F1-8758-C7C8-E228-C583D661C8AF}"/>
                </a:ext>
              </a:extLst>
            </p:cNvPr>
            <p:cNvSpPr txBox="1"/>
            <p:nvPr/>
          </p:nvSpPr>
          <p:spPr>
            <a:xfrm>
              <a:off x="10316793" y="4315625"/>
              <a:ext cx="1178041" cy="417996"/>
            </a:xfrm>
            <a:prstGeom prst="rect">
              <a:avLst/>
            </a:prstGeom>
            <a:noFill/>
          </p:spPr>
          <p:txBody>
            <a:bodyPr wrap="square" rtlCol="0">
              <a:spAutoFit/>
            </a:bodyPr>
            <a:lstStyle/>
            <a:p>
              <a:pPr algn="ctr">
                <a:lnSpc>
                  <a:spcPct val="90000"/>
                </a:lnSpc>
              </a:pPr>
              <a:r>
                <a:rPr lang="en-US" sz="1000" dirty="0"/>
                <a:t>Axial Tie-Rod</a:t>
              </a:r>
            </a:p>
            <a:p>
              <a:pPr algn="ctr">
                <a:lnSpc>
                  <a:spcPct val="90000"/>
                </a:lnSpc>
              </a:pPr>
              <a:r>
                <a:rPr lang="en-US" sz="1000" dirty="0"/>
                <a:t>(3 each end)</a:t>
              </a:r>
            </a:p>
          </p:txBody>
        </p:sp>
        <p:cxnSp>
          <p:nvCxnSpPr>
            <p:cNvPr id="52" name="Straight Arrow Connector 51">
              <a:extLst>
                <a:ext uri="{FF2B5EF4-FFF2-40B4-BE49-F238E27FC236}">
                  <a16:creationId xmlns:a16="http://schemas.microsoft.com/office/drawing/2014/main" id="{765324C2-7BE6-3077-575A-B58B3D1C1EC8}"/>
                </a:ext>
              </a:extLst>
            </p:cNvPr>
            <p:cNvCxnSpPr>
              <a:cxnSpLocks/>
              <a:stCxn id="51" idx="1"/>
            </p:cNvCxnSpPr>
            <p:nvPr/>
          </p:nvCxnSpPr>
          <p:spPr>
            <a:xfrm flipH="1">
              <a:off x="9782176" y="4524623"/>
              <a:ext cx="534616" cy="450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D4DBE05-50C8-4332-DD7F-249A73DDD083}"/>
                </a:ext>
              </a:extLst>
            </p:cNvPr>
            <p:cNvCxnSpPr>
              <a:cxnSpLocks/>
              <a:stCxn id="50" idx="1"/>
            </p:cNvCxnSpPr>
            <p:nvPr/>
          </p:nvCxnSpPr>
          <p:spPr>
            <a:xfrm flipH="1">
              <a:off x="9729788" y="3832068"/>
              <a:ext cx="521021" cy="397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B9AFD34-3829-A8A0-F639-88925EE4DCA0}"/>
                </a:ext>
              </a:extLst>
            </p:cNvPr>
            <p:cNvSpPr txBox="1"/>
            <p:nvPr/>
          </p:nvSpPr>
          <p:spPr>
            <a:xfrm>
              <a:off x="9185946" y="3428861"/>
              <a:ext cx="1130846" cy="452829"/>
            </a:xfrm>
            <a:prstGeom prst="rect">
              <a:avLst/>
            </a:prstGeom>
            <a:noFill/>
          </p:spPr>
          <p:txBody>
            <a:bodyPr wrap="square" rtlCol="0">
              <a:spAutoFit/>
            </a:bodyPr>
            <a:lstStyle/>
            <a:p>
              <a:pPr algn="ctr"/>
              <a:r>
                <a:rPr lang="en-US" sz="1000" dirty="0"/>
                <a:t>Conductor Splices</a:t>
              </a:r>
            </a:p>
          </p:txBody>
        </p:sp>
        <p:cxnSp>
          <p:nvCxnSpPr>
            <p:cNvPr id="55" name="Straight Arrow Connector 54">
              <a:extLst>
                <a:ext uri="{FF2B5EF4-FFF2-40B4-BE49-F238E27FC236}">
                  <a16:creationId xmlns:a16="http://schemas.microsoft.com/office/drawing/2014/main" id="{B2A6AA94-7BBF-070D-72DB-E09A0143A1E5}"/>
                </a:ext>
              </a:extLst>
            </p:cNvPr>
            <p:cNvCxnSpPr>
              <a:stCxn id="54" idx="1"/>
            </p:cNvCxnSpPr>
            <p:nvPr/>
          </p:nvCxnSpPr>
          <p:spPr>
            <a:xfrm flipH="1">
              <a:off x="8685201" y="3655276"/>
              <a:ext cx="500745" cy="660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E7D947E-47D2-D3DA-208C-DFC1F8D20E84}"/>
                </a:ext>
              </a:extLst>
            </p:cNvPr>
            <p:cNvSpPr txBox="1"/>
            <p:nvPr/>
          </p:nvSpPr>
          <p:spPr>
            <a:xfrm>
              <a:off x="6362699" y="5670246"/>
              <a:ext cx="860973" cy="400110"/>
            </a:xfrm>
            <a:prstGeom prst="rect">
              <a:avLst/>
            </a:prstGeom>
            <a:noFill/>
          </p:spPr>
          <p:txBody>
            <a:bodyPr wrap="square" rtlCol="0">
              <a:spAutoFit/>
            </a:bodyPr>
            <a:lstStyle/>
            <a:p>
              <a:pPr algn="ctr"/>
              <a:r>
                <a:rPr lang="en-US" sz="1000" dirty="0"/>
                <a:t>Helium Supply Line</a:t>
              </a:r>
            </a:p>
          </p:txBody>
        </p:sp>
        <p:cxnSp>
          <p:nvCxnSpPr>
            <p:cNvPr id="57" name="Straight Arrow Connector 56">
              <a:extLst>
                <a:ext uri="{FF2B5EF4-FFF2-40B4-BE49-F238E27FC236}">
                  <a16:creationId xmlns:a16="http://schemas.microsoft.com/office/drawing/2014/main" id="{88888697-E8B3-6436-1A9D-150F2489659E}"/>
                </a:ext>
              </a:extLst>
            </p:cNvPr>
            <p:cNvCxnSpPr>
              <a:stCxn id="56" idx="3"/>
            </p:cNvCxnSpPr>
            <p:nvPr/>
          </p:nvCxnSpPr>
          <p:spPr>
            <a:xfrm flipV="1">
              <a:off x="7223672" y="4908138"/>
              <a:ext cx="1115466" cy="962163"/>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8" name="TextBox 57">
              <a:extLst>
                <a:ext uri="{FF2B5EF4-FFF2-40B4-BE49-F238E27FC236}">
                  <a16:creationId xmlns:a16="http://schemas.microsoft.com/office/drawing/2014/main" id="{78FFA07C-8934-DB02-E227-304081D335DB}"/>
                </a:ext>
              </a:extLst>
            </p:cNvPr>
            <p:cNvSpPr txBox="1"/>
            <p:nvPr/>
          </p:nvSpPr>
          <p:spPr>
            <a:xfrm>
              <a:off x="5737396" y="3740727"/>
              <a:ext cx="1321181" cy="861774"/>
            </a:xfrm>
            <a:prstGeom prst="rect">
              <a:avLst/>
            </a:prstGeom>
            <a:noFill/>
          </p:spPr>
          <p:txBody>
            <a:bodyPr wrap="square" rtlCol="0">
              <a:spAutoFit/>
            </a:bodyPr>
            <a:lstStyle/>
            <a:p>
              <a:pPr algn="ctr"/>
              <a:r>
                <a:rPr lang="en-US" sz="1000" dirty="0"/>
                <a:t>Conductor, Plumbing and Instrumentation exiting magnet and routing to Chimney</a:t>
              </a:r>
            </a:p>
          </p:txBody>
        </p:sp>
        <p:cxnSp>
          <p:nvCxnSpPr>
            <p:cNvPr id="59" name="Straight Arrow Connector 58">
              <a:extLst>
                <a:ext uri="{FF2B5EF4-FFF2-40B4-BE49-F238E27FC236}">
                  <a16:creationId xmlns:a16="http://schemas.microsoft.com/office/drawing/2014/main" id="{93041CCB-B532-BC44-4FBF-902C03B48933}"/>
                </a:ext>
              </a:extLst>
            </p:cNvPr>
            <p:cNvCxnSpPr>
              <a:stCxn id="58" idx="3"/>
            </p:cNvCxnSpPr>
            <p:nvPr/>
          </p:nvCxnSpPr>
          <p:spPr>
            <a:xfrm flipV="1">
              <a:off x="7058577" y="4092399"/>
              <a:ext cx="461411" cy="79215"/>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60" name="TextBox 59">
              <a:extLst>
                <a:ext uri="{FF2B5EF4-FFF2-40B4-BE49-F238E27FC236}">
                  <a16:creationId xmlns:a16="http://schemas.microsoft.com/office/drawing/2014/main" id="{9BD3B3C2-651A-EF8D-0C08-C2C617D39520}"/>
                </a:ext>
              </a:extLst>
            </p:cNvPr>
            <p:cNvSpPr txBox="1"/>
            <p:nvPr/>
          </p:nvSpPr>
          <p:spPr>
            <a:xfrm>
              <a:off x="8155128" y="5923055"/>
              <a:ext cx="1951822" cy="261247"/>
            </a:xfrm>
            <a:prstGeom prst="rect">
              <a:avLst/>
            </a:prstGeom>
            <a:noFill/>
          </p:spPr>
          <p:txBody>
            <a:bodyPr wrap="square" rtlCol="0">
              <a:spAutoFit/>
            </a:bodyPr>
            <a:lstStyle/>
            <a:p>
              <a:pPr algn="ctr">
                <a:lnSpc>
                  <a:spcPct val="90000"/>
                </a:lnSpc>
              </a:pPr>
              <a:r>
                <a:rPr lang="en-US" sz="1000" dirty="0"/>
                <a:t>Mandrel (3 Modules)</a:t>
              </a:r>
            </a:p>
          </p:txBody>
        </p:sp>
        <p:cxnSp>
          <p:nvCxnSpPr>
            <p:cNvPr id="61" name="Straight Arrow Connector 60">
              <a:extLst>
                <a:ext uri="{FF2B5EF4-FFF2-40B4-BE49-F238E27FC236}">
                  <a16:creationId xmlns:a16="http://schemas.microsoft.com/office/drawing/2014/main" id="{51A7A437-4343-FC2F-C199-9C2D8128E9E4}"/>
                </a:ext>
              </a:extLst>
            </p:cNvPr>
            <p:cNvCxnSpPr>
              <a:cxnSpLocks/>
              <a:stCxn id="60" idx="0"/>
            </p:cNvCxnSpPr>
            <p:nvPr/>
          </p:nvCxnSpPr>
          <p:spPr>
            <a:xfrm flipV="1">
              <a:off x="9131039" y="5785662"/>
              <a:ext cx="239606" cy="137394"/>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62" name="Straight Arrow Connector 61">
              <a:extLst>
                <a:ext uri="{FF2B5EF4-FFF2-40B4-BE49-F238E27FC236}">
                  <a16:creationId xmlns:a16="http://schemas.microsoft.com/office/drawing/2014/main" id="{3379CC53-8250-9349-79CE-92276D8E6D98}"/>
                </a:ext>
              </a:extLst>
            </p:cNvPr>
            <p:cNvCxnSpPr>
              <a:cxnSpLocks/>
              <a:stCxn id="60" idx="0"/>
            </p:cNvCxnSpPr>
            <p:nvPr/>
          </p:nvCxnSpPr>
          <p:spPr>
            <a:xfrm flipH="1" flipV="1">
              <a:off x="8247889" y="5870302"/>
              <a:ext cx="883150" cy="52754"/>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1862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gopinath\AppData\Local\Microsoft\Windows\INetCache\Content.MSO\686475C3.tmp">
            <a:extLst>
              <a:ext uri="{FF2B5EF4-FFF2-40B4-BE49-F238E27FC236}">
                <a16:creationId xmlns:a16="http://schemas.microsoft.com/office/drawing/2014/main" id="{57589AA4-061B-4F65-90CD-87A5BED35B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613" y="3093166"/>
            <a:ext cx="4797710" cy="2905672"/>
          </a:xfrm>
          <a:prstGeom prst="rect">
            <a:avLst/>
          </a:prstGeom>
          <a:noFill/>
          <a:ln>
            <a:noFill/>
          </a:ln>
        </p:spPr>
      </p:pic>
      <p:pic>
        <p:nvPicPr>
          <p:cNvPr id="103" name="Picture 102">
            <a:extLst>
              <a:ext uri="{FF2B5EF4-FFF2-40B4-BE49-F238E27FC236}">
                <a16:creationId xmlns:a16="http://schemas.microsoft.com/office/drawing/2014/main" id="{EAD25B1E-C7B4-31A8-435D-B77861141EDA}"/>
              </a:ext>
            </a:extLst>
          </p:cNvPr>
          <p:cNvPicPr>
            <a:picLocks noChangeAspect="1"/>
          </p:cNvPicPr>
          <p:nvPr/>
        </p:nvPicPr>
        <p:blipFill>
          <a:blip r:embed="rId3"/>
          <a:stretch>
            <a:fillRect/>
          </a:stretch>
        </p:blipFill>
        <p:spPr>
          <a:xfrm>
            <a:off x="729978" y="1122162"/>
            <a:ext cx="5995988" cy="1828800"/>
          </a:xfrm>
          <a:prstGeom prst="rect">
            <a:avLst/>
          </a:prstGeom>
        </p:spPr>
      </p:pic>
      <p:sp>
        <p:nvSpPr>
          <p:cNvPr id="2" name="Title 1">
            <a:extLst>
              <a:ext uri="{FF2B5EF4-FFF2-40B4-BE49-F238E27FC236}">
                <a16:creationId xmlns:a16="http://schemas.microsoft.com/office/drawing/2014/main" id="{F358E072-4BD9-47ED-A8CF-6029F287457F}"/>
              </a:ext>
            </a:extLst>
          </p:cNvPr>
          <p:cNvSpPr>
            <a:spLocks noGrp="1"/>
          </p:cNvSpPr>
          <p:nvPr>
            <p:ph type="title"/>
          </p:nvPr>
        </p:nvSpPr>
        <p:spPr/>
        <p:txBody>
          <a:bodyPr/>
          <a:lstStyle/>
          <a:p>
            <a:r>
              <a:rPr lang="en-US" dirty="0"/>
              <a:t>Magnetic Design- Stray Field Reduction</a:t>
            </a:r>
          </a:p>
        </p:txBody>
      </p:sp>
      <p:sp>
        <p:nvSpPr>
          <p:cNvPr id="3" name="Slide Number Placeholder 2">
            <a:extLst>
              <a:ext uri="{FF2B5EF4-FFF2-40B4-BE49-F238E27FC236}">
                <a16:creationId xmlns:a16="http://schemas.microsoft.com/office/drawing/2014/main" id="{BA7C9F5B-7F5E-4269-A604-A68F12DEF619}"/>
              </a:ext>
            </a:extLst>
          </p:cNvPr>
          <p:cNvSpPr>
            <a:spLocks noGrp="1"/>
          </p:cNvSpPr>
          <p:nvPr>
            <p:ph type="sldNum" sz="quarter" idx="4"/>
          </p:nvPr>
        </p:nvSpPr>
        <p:spPr/>
        <p:txBody>
          <a:bodyPr/>
          <a:lstStyle/>
          <a:p>
            <a:pPr algn="ctr"/>
            <a:fld id="{933A556B-7C63-244D-9B7C-B0EA8042B330}" type="slidenum">
              <a:rPr lang="en-US" smtClean="0"/>
              <a:pPr algn="ctr"/>
              <a:t>9</a:t>
            </a:fld>
            <a:endParaRPr lang="en-US" dirty="0"/>
          </a:p>
        </p:txBody>
      </p:sp>
      <p:sp>
        <p:nvSpPr>
          <p:cNvPr id="4" name="Text Placeholder 3">
            <a:extLst>
              <a:ext uri="{FF2B5EF4-FFF2-40B4-BE49-F238E27FC236}">
                <a16:creationId xmlns:a16="http://schemas.microsoft.com/office/drawing/2014/main" id="{9E13E7D3-4AF6-4E6D-91AF-528F514EBA4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A341798D-356B-45DF-973D-0FEE27FDA0BC}"/>
              </a:ext>
            </a:extLst>
          </p:cNvPr>
          <p:cNvSpPr>
            <a:spLocks noGrp="1"/>
          </p:cNvSpPr>
          <p:nvPr>
            <p:ph type="body" sz="quarter" idx="11"/>
          </p:nvPr>
        </p:nvSpPr>
        <p:spPr/>
        <p:txBody>
          <a:bodyPr/>
          <a:lstStyle/>
          <a:p>
            <a:endParaRPr lang="en-US"/>
          </a:p>
        </p:txBody>
      </p:sp>
      <p:sp>
        <p:nvSpPr>
          <p:cNvPr id="6" name="TextBox 5">
            <a:extLst>
              <a:ext uri="{FF2B5EF4-FFF2-40B4-BE49-F238E27FC236}">
                <a16:creationId xmlns:a16="http://schemas.microsoft.com/office/drawing/2014/main" id="{07D64C65-C935-480F-9640-04D33D1C7AA8}"/>
              </a:ext>
            </a:extLst>
          </p:cNvPr>
          <p:cNvSpPr txBox="1"/>
          <p:nvPr/>
        </p:nvSpPr>
        <p:spPr>
          <a:xfrm>
            <a:off x="8345510" y="1078012"/>
            <a:ext cx="2410593" cy="1169551"/>
          </a:xfrm>
          <a:prstGeom prst="rect">
            <a:avLst/>
          </a:prstGeom>
          <a:noFill/>
          <a:ln w="25400">
            <a:solidFill>
              <a:srgbClr val="0070C0"/>
            </a:solidFill>
          </a:ln>
        </p:spPr>
        <p:txBody>
          <a:bodyPr wrap="square" rtlCol="0">
            <a:spAutoFit/>
          </a:bodyPr>
          <a:lstStyle/>
          <a:p>
            <a:r>
              <a:rPr lang="en-US" sz="1400" dirty="0"/>
              <a:t>These values were higher than the requirements! </a:t>
            </a:r>
          </a:p>
          <a:p>
            <a:r>
              <a:rPr lang="en-US" sz="1400" dirty="0"/>
              <a:t>We found a local solution independent of magnet design.</a:t>
            </a:r>
          </a:p>
        </p:txBody>
      </p:sp>
      <p:sp>
        <p:nvSpPr>
          <p:cNvPr id="8" name="Oval 7">
            <a:extLst>
              <a:ext uri="{FF2B5EF4-FFF2-40B4-BE49-F238E27FC236}">
                <a16:creationId xmlns:a16="http://schemas.microsoft.com/office/drawing/2014/main" id="{DCDC4464-4D55-4AE2-9218-252924FCCFFA}"/>
              </a:ext>
            </a:extLst>
          </p:cNvPr>
          <p:cNvSpPr/>
          <p:nvPr/>
        </p:nvSpPr>
        <p:spPr>
          <a:xfrm>
            <a:off x="3533104" y="1700514"/>
            <a:ext cx="1714307" cy="403893"/>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2D22729-7DCF-447E-BDAC-86DB9A44F685}"/>
              </a:ext>
            </a:extLst>
          </p:cNvPr>
          <p:cNvCxnSpPr>
            <a:cxnSpLocks/>
          </p:cNvCxnSpPr>
          <p:nvPr/>
        </p:nvCxnSpPr>
        <p:spPr>
          <a:xfrm flipV="1">
            <a:off x="6540049" y="1580905"/>
            <a:ext cx="1805461" cy="493902"/>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B5855D0-F168-4CB1-BA16-0A0C4F1573A9}"/>
              </a:ext>
            </a:extLst>
          </p:cNvPr>
          <p:cNvCxnSpPr>
            <a:cxnSpLocks/>
            <a:endCxn id="12" idx="1"/>
          </p:cNvCxnSpPr>
          <p:nvPr/>
        </p:nvCxnSpPr>
        <p:spPr>
          <a:xfrm>
            <a:off x="4998468" y="2456241"/>
            <a:ext cx="3347042" cy="47705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0C0464-2FA2-4016-BF62-CE47CD03B649}"/>
              </a:ext>
            </a:extLst>
          </p:cNvPr>
          <p:cNvSpPr txBox="1"/>
          <p:nvPr/>
        </p:nvSpPr>
        <p:spPr>
          <a:xfrm>
            <a:off x="575120" y="3216989"/>
            <a:ext cx="1837385" cy="2585323"/>
          </a:xfrm>
          <a:prstGeom prst="rect">
            <a:avLst/>
          </a:prstGeom>
          <a:noFill/>
          <a:ln w="25400">
            <a:solidFill>
              <a:srgbClr val="002060"/>
            </a:solidFill>
          </a:ln>
        </p:spPr>
        <p:txBody>
          <a:bodyPr wrap="square" rtlCol="0">
            <a:spAutoFit/>
          </a:bodyPr>
          <a:lstStyle/>
          <a:p>
            <a:pPr marL="285750" indent="-285750">
              <a:buFont typeface="Arial" panose="020B0604020202020204" pitchFamily="34" charset="0"/>
              <a:buChar char="•"/>
            </a:pPr>
            <a:r>
              <a:rPr lang="en-US" dirty="0"/>
              <a:t> Field leakage is primarily near the openings between the barrel and the endcap HCal.</a:t>
            </a:r>
          </a:p>
        </p:txBody>
      </p:sp>
      <p:cxnSp>
        <p:nvCxnSpPr>
          <p:cNvPr id="16" name="Straight Arrow Connector 15">
            <a:extLst>
              <a:ext uri="{FF2B5EF4-FFF2-40B4-BE49-F238E27FC236}">
                <a16:creationId xmlns:a16="http://schemas.microsoft.com/office/drawing/2014/main" id="{CF192AC5-73AE-4533-A5FB-29337AD5768E}"/>
              </a:ext>
            </a:extLst>
          </p:cNvPr>
          <p:cNvCxnSpPr/>
          <p:nvPr/>
        </p:nvCxnSpPr>
        <p:spPr>
          <a:xfrm flipV="1">
            <a:off x="2184420" y="3721275"/>
            <a:ext cx="2084172" cy="6693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B3FE0D-0B84-4398-BF8D-C7360E02E340}"/>
              </a:ext>
            </a:extLst>
          </p:cNvPr>
          <p:cNvCxnSpPr>
            <a:cxnSpLocks/>
          </p:cNvCxnSpPr>
          <p:nvPr/>
        </p:nvCxnSpPr>
        <p:spPr>
          <a:xfrm flipV="1">
            <a:off x="2262065" y="3721277"/>
            <a:ext cx="3568945" cy="66939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F1766E-91DC-43F6-BB34-238D78E2ECE6}"/>
              </a:ext>
            </a:extLst>
          </p:cNvPr>
          <p:cNvSpPr txBox="1"/>
          <p:nvPr/>
        </p:nvSpPr>
        <p:spPr>
          <a:xfrm>
            <a:off x="8345510" y="2456241"/>
            <a:ext cx="2410593" cy="954107"/>
          </a:xfrm>
          <a:prstGeom prst="rect">
            <a:avLst/>
          </a:prstGeom>
          <a:noFill/>
          <a:ln w="25400">
            <a:solidFill>
              <a:srgbClr val="00B050"/>
            </a:solidFill>
          </a:ln>
        </p:spPr>
        <p:txBody>
          <a:bodyPr wrap="square" rtlCol="0">
            <a:spAutoFit/>
          </a:bodyPr>
          <a:lstStyle/>
          <a:p>
            <a:r>
              <a:rPr lang="en-US" sz="1400" dirty="0"/>
              <a:t>Now the RCS is not in the tunnel, therefore, no requirement of stray field on RCS</a:t>
            </a:r>
          </a:p>
        </p:txBody>
      </p:sp>
      <p:sp>
        <p:nvSpPr>
          <p:cNvPr id="107" name="Right Brace 106">
            <a:extLst>
              <a:ext uri="{FF2B5EF4-FFF2-40B4-BE49-F238E27FC236}">
                <a16:creationId xmlns:a16="http://schemas.microsoft.com/office/drawing/2014/main" id="{64E1BCD6-0658-56DB-DF15-ACD4D93694F8}"/>
              </a:ext>
            </a:extLst>
          </p:cNvPr>
          <p:cNvSpPr/>
          <p:nvPr/>
        </p:nvSpPr>
        <p:spPr>
          <a:xfrm>
            <a:off x="4958366" y="2175228"/>
            <a:ext cx="111617" cy="649538"/>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907E81DC-8E98-A088-EFD7-BD6FA1016233}"/>
              </a:ext>
            </a:extLst>
          </p:cNvPr>
          <p:cNvSpPr txBox="1"/>
          <p:nvPr/>
        </p:nvSpPr>
        <p:spPr>
          <a:xfrm>
            <a:off x="6540049" y="3473531"/>
            <a:ext cx="5141089" cy="2308324"/>
          </a:xfrm>
          <a:prstGeom prst="rect">
            <a:avLst/>
          </a:prstGeom>
          <a:noFill/>
          <a:ln w="25400">
            <a:solidFill>
              <a:srgbClr val="002060"/>
            </a:solidFill>
          </a:ln>
        </p:spPr>
        <p:txBody>
          <a:bodyPr wrap="square" rtlCol="0">
            <a:spAutoFit/>
          </a:bodyPr>
          <a:lstStyle/>
          <a:p>
            <a:r>
              <a:rPr lang="en-US" dirty="0"/>
              <a:t> </a:t>
            </a:r>
            <a:r>
              <a:rPr lang="en-US" sz="1800" dirty="0"/>
              <a:t>Since RCS has moved out now:</a:t>
            </a:r>
          </a:p>
          <a:p>
            <a:pPr marL="285750" indent="-285750">
              <a:buFont typeface="Arial" panose="020B0604020202020204" pitchFamily="34" charset="0"/>
              <a:buChar char="•"/>
            </a:pPr>
            <a:r>
              <a:rPr lang="en-US" sz="1800" dirty="0"/>
              <a:t>There is no requirement of lower stray field in the radial direction</a:t>
            </a:r>
          </a:p>
          <a:p>
            <a:pPr marL="285750" indent="-285750">
              <a:buFont typeface="Arial" panose="020B0604020202020204" pitchFamily="34" charset="0"/>
              <a:buChar char="•"/>
            </a:pPr>
            <a:r>
              <a:rPr lang="en-US" sz="1800" dirty="0"/>
              <a:t>The extra steel around the </a:t>
            </a:r>
            <a:r>
              <a:rPr lang="en-US" sz="1800" dirty="0" err="1"/>
              <a:t>HCal</a:t>
            </a:r>
            <a:r>
              <a:rPr lang="en-US" sz="1800" dirty="0"/>
              <a:t> barrel is not required any more</a:t>
            </a:r>
          </a:p>
          <a:p>
            <a:pPr marL="285750" indent="-285750">
              <a:buFont typeface="Arial" panose="020B0604020202020204" pitchFamily="34" charset="0"/>
              <a:buChar char="•"/>
            </a:pPr>
            <a:r>
              <a:rPr lang="en-US" sz="1800" dirty="0"/>
              <a:t>The need of extra steel on the lepton side end cap and hadron side end cap is being evaluated</a:t>
            </a:r>
          </a:p>
        </p:txBody>
      </p:sp>
    </p:spTree>
    <p:extLst>
      <p:ext uri="{BB962C8B-B14F-4D97-AF65-F5344CB8AC3E}">
        <p14:creationId xmlns:p14="http://schemas.microsoft.com/office/powerpoint/2010/main" val="402668790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0B03456-9B8D-484F-87DB-076ADB43E9F3}" vid="{D3F09972-1605-9348-86B6-2FB56E667A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9e4a43c1-b2a9-408a-8cac-448eda25f0f3">
      <Terms xmlns="http://schemas.microsoft.com/office/infopath/2007/PartnerControls"/>
    </lcf76f155ced4ddcb4097134ff3c332f>
    <SharedWithUsers xmlns="dd7425a4-fa23-406d-b478-3c2992d2d4b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499330D76B4642A0E7B53F4A469F55" ma:contentTypeVersion="14" ma:contentTypeDescription="Create a new document." ma:contentTypeScope="" ma:versionID="9bd72081d61ddd7672fb853d8d442ca6">
  <xsd:schema xmlns:xsd="http://www.w3.org/2001/XMLSchema" xmlns:xs="http://www.w3.org/2001/XMLSchema" xmlns:p="http://schemas.microsoft.com/office/2006/metadata/properties" xmlns:ns2="9e4a43c1-b2a9-408a-8cac-448eda25f0f3" xmlns:ns3="dd7425a4-fa23-406d-b478-3c2992d2d4ba" xmlns:ns4="3bfd71d5-c7ac-4dca-b865-a609d1eb4074" targetNamespace="http://schemas.microsoft.com/office/2006/metadata/properties" ma:root="true" ma:fieldsID="e085e1eba6760f9000955ff7b85eb376" ns2:_="" ns3:_="" ns4:_="">
    <xsd:import namespace="9e4a43c1-b2a9-408a-8cac-448eda25f0f3"/>
    <xsd:import namespace="dd7425a4-fa23-406d-b478-3c2992d2d4ba"/>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a43c1-b2a9-408a-8cac-448eda25f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7425a4-fa23-406d-b478-3c2992d2d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8A2C5-903B-47C2-98B4-555AC70E4F3B}">
  <ds:schemaRefs>
    <ds:schemaRef ds:uri="http://schemas.microsoft.com/sharepoint/v3/contenttype/forms"/>
  </ds:schemaRefs>
</ds:datastoreItem>
</file>

<file path=customXml/itemProps2.xml><?xml version="1.0" encoding="utf-8"?>
<ds:datastoreItem xmlns:ds="http://schemas.openxmlformats.org/officeDocument/2006/customXml" ds:itemID="{7966BDAA-DFEF-4721-B461-181B05E60D2C}">
  <ds:schemaRefs>
    <ds:schemaRef ds:uri="9e4a43c1-b2a9-408a-8cac-448eda25f0f3"/>
    <ds:schemaRef ds:uri="3bfd71d5-c7ac-4dca-b865-a609d1eb4074"/>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dd7425a4-fa23-406d-b478-3c2992d2d4ba"/>
    <ds:schemaRef ds:uri="http://www.w3.org/XML/1998/namespace"/>
    <ds:schemaRef ds:uri="http://purl.org/dc/terms/"/>
  </ds:schemaRefs>
</ds:datastoreItem>
</file>

<file path=customXml/itemProps3.xml><?xml version="1.0" encoding="utf-8"?>
<ds:datastoreItem xmlns:ds="http://schemas.openxmlformats.org/officeDocument/2006/customXml" ds:itemID="{7E6CCBA4-3A2F-4673-83B2-539F0355A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a43c1-b2a9-408a-8cac-448eda25f0f3"/>
    <ds:schemaRef ds:uri="dd7425a4-fa23-406d-b478-3c2992d2d4ba"/>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EIC_PPT_Template_Widescreen_040425 (2)</Template>
  <TotalTime>1364</TotalTime>
  <Words>2470</Words>
  <Application>Microsoft Office PowerPoint</Application>
  <PresentationFormat>Widescreen</PresentationFormat>
  <Paragraphs>420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SimSun</vt:lpstr>
      <vt:lpstr>Aptos</vt:lpstr>
      <vt:lpstr>Aptos Display</vt:lpstr>
      <vt:lpstr>Arial</vt:lpstr>
      <vt:lpstr>Calibri</vt:lpstr>
      <vt:lpstr>Times New Roman</vt:lpstr>
      <vt:lpstr>Wingdings</vt:lpstr>
      <vt:lpstr>BNL</vt:lpstr>
      <vt:lpstr>Detector Solenoid Magnet</vt:lpstr>
      <vt:lpstr>Outline</vt:lpstr>
      <vt:lpstr>Charge Questions</vt:lpstr>
      <vt:lpstr>Detector Solenoid- Scope and Overview</vt:lpstr>
      <vt:lpstr>Detector Solenoid Magnet-Status</vt:lpstr>
      <vt:lpstr>Detector Solenoid Magnet Specifications</vt:lpstr>
      <vt:lpstr>Magnetic Design</vt:lpstr>
      <vt:lpstr>Magnet Assembly</vt:lpstr>
      <vt:lpstr>Magnetic Design- Stray Field Reduction</vt:lpstr>
      <vt:lpstr>Magnetic Design- Stray Field Reduction</vt:lpstr>
      <vt:lpstr>Detector Solenoid Conductor</vt:lpstr>
      <vt:lpstr>CD3A Status- Sample Conductor</vt:lpstr>
      <vt:lpstr>Production Conductor- QA/QC</vt:lpstr>
      <vt:lpstr>Magnet Power Supply</vt:lpstr>
      <vt:lpstr>Protection System Layout</vt:lpstr>
      <vt:lpstr>Outlook to CD2 and Beyond</vt:lpstr>
      <vt:lpstr>Magnet Cryogenics</vt:lpstr>
      <vt:lpstr>Magnet Cryogenics-Contd.</vt:lpstr>
      <vt:lpstr>Magnet Installation</vt:lpstr>
      <vt:lpstr>Magnet Mapping</vt:lpstr>
      <vt:lpstr>ESH&amp;Q- Electrical &amp; Pressure Vessel</vt:lpstr>
      <vt:lpstr>Summary</vt:lpstr>
      <vt:lpstr>Back up</vt:lpstr>
      <vt:lpstr>How We Work</vt:lpstr>
    </vt:vector>
  </TitlesOfParts>
  <Manager/>
  <Company>Brookhaven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 Solenoid Magnet</dc:title>
  <dc:subject/>
  <dc:creator>Mendez, Anna</dc:creator>
  <cp:keywords/>
  <dc:description/>
  <cp:lastModifiedBy>Renuka Rajput-Ghoshal</cp:lastModifiedBy>
  <cp:revision>24</cp:revision>
  <dcterms:created xsi:type="dcterms:W3CDTF">2025-05-18T16:02:34Z</dcterms:created>
  <dcterms:modified xsi:type="dcterms:W3CDTF">2025-05-30T17:33:39Z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0x010100E6499330D76B4642A0E7B53F4A469F55</vt:lpwstr>
  </property>
  <property fmtid="{D5CDD505-2E9C-101B-9397-08002B2CF9AE}" pid="3" name="Order">
    <vt:r8>119000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