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54"/>
  </p:notesMasterIdLst>
  <p:sldIdLst>
    <p:sldId id="256" r:id="rId5"/>
    <p:sldId id="262" r:id="rId6"/>
    <p:sldId id="267" r:id="rId7"/>
    <p:sldId id="3958" r:id="rId8"/>
    <p:sldId id="3975" r:id="rId9"/>
    <p:sldId id="3959" r:id="rId10"/>
    <p:sldId id="3942" r:id="rId11"/>
    <p:sldId id="3974" r:id="rId12"/>
    <p:sldId id="269" r:id="rId13"/>
    <p:sldId id="270" r:id="rId14"/>
    <p:sldId id="271" r:id="rId15"/>
    <p:sldId id="3953" r:id="rId16"/>
    <p:sldId id="273" r:id="rId17"/>
    <p:sldId id="3956" r:id="rId18"/>
    <p:sldId id="3969" r:id="rId19"/>
    <p:sldId id="3976" r:id="rId20"/>
    <p:sldId id="3973" r:id="rId21"/>
    <p:sldId id="3931" r:id="rId22"/>
    <p:sldId id="3970" r:id="rId23"/>
    <p:sldId id="3941" r:id="rId24"/>
    <p:sldId id="3962" r:id="rId25"/>
    <p:sldId id="3977" r:id="rId26"/>
    <p:sldId id="3930" r:id="rId27"/>
    <p:sldId id="3963" r:id="rId28"/>
    <p:sldId id="3935" r:id="rId29"/>
    <p:sldId id="3936" r:id="rId30"/>
    <p:sldId id="3967" r:id="rId31"/>
    <p:sldId id="3932" r:id="rId32"/>
    <p:sldId id="3933" r:id="rId33"/>
    <p:sldId id="3946" r:id="rId34"/>
    <p:sldId id="3950" r:id="rId35"/>
    <p:sldId id="3944" r:id="rId36"/>
    <p:sldId id="3940" r:id="rId37"/>
    <p:sldId id="265" r:id="rId38"/>
    <p:sldId id="3945" r:id="rId39"/>
    <p:sldId id="3951" r:id="rId40"/>
    <p:sldId id="272" r:id="rId41"/>
    <p:sldId id="3971" r:id="rId42"/>
    <p:sldId id="3954" r:id="rId43"/>
    <p:sldId id="3943" r:id="rId44"/>
    <p:sldId id="505" r:id="rId45"/>
    <p:sldId id="3913" r:id="rId46"/>
    <p:sldId id="3972" r:id="rId47"/>
    <p:sldId id="371" r:id="rId48"/>
    <p:sldId id="3934" r:id="rId49"/>
    <p:sldId id="3978" r:id="rId50"/>
    <p:sldId id="3948" r:id="rId51"/>
    <p:sldId id="3957" r:id="rId52"/>
    <p:sldId id="394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0"/>
    <p:restoredTop sz="94702"/>
  </p:normalViewPr>
  <p:slideViewPr>
    <p:cSldViewPr snapToGrid="0">
      <p:cViewPr varScale="1">
        <p:scale>
          <a:sx n="120" d="100"/>
          <a:sy n="120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6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FA7F1-4F79-691E-22AF-0966EF15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F5F32-B2D7-8B7A-23EA-5581E1B78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FD144-B2E4-391F-6382-517208206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918B2-52FB-5F38-3DEA-C2D11AE10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5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58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9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1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88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1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1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8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59148-88F2-7072-F9E1-189DCC951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171F31-104B-4D09-AAF4-2CA962F38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10th EIC DAC Meeting, June 11-13, 2025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B1FEBD-D691-4390-9587-AA03ECE9C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Frank Rathmann and Dave Gaskell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10515600" cy="914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57E48A0-AAEE-4E27-85D7-8CD128079422}" type="datetime1">
              <a:rPr lang="en-US" smtClean="0"/>
              <a:t>5/29/25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47120" y="6356352"/>
            <a:ext cx="825696" cy="365125"/>
          </a:xfrm>
        </p:spPr>
        <p:txBody>
          <a:bodyPr/>
          <a:lstStyle>
            <a:lvl1pPr>
              <a:defRPr sz="1400" b="1">
                <a:latin typeface="+mn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4544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9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70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4509516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10th EIC DAC Meeting, June 11-13, 2025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001373" y="6534374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F. Rathmann &amp; D. Gaskell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11" Type="http://schemas.openxmlformats.org/officeDocument/2006/relationships/image" Target="../media/image82.png"/><Relationship Id="rId5" Type="http://schemas.openxmlformats.org/officeDocument/2006/relationships/image" Target="../media/image670.png"/><Relationship Id="rId10" Type="http://schemas.openxmlformats.org/officeDocument/2006/relationships/image" Target="../media/image720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emf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 dirty="0"/>
              <a:t>Electron and Hadron Polarimetry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WBS 6.10.14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482974" y="3056556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3" y="5001686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10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EIC DAC Meeting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June 11-13, 2025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783A233-1672-52E2-7AB1-CC8753BB4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945" y="3181079"/>
            <a:ext cx="10962105" cy="448978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b="1">
                <a:cs typeface="Arial"/>
              </a:rPr>
              <a:t>Frank Rathmann</a:t>
            </a:r>
          </a:p>
          <a:p>
            <a:r>
              <a:rPr lang="en-US" b="1">
                <a:cs typeface="Arial"/>
              </a:rPr>
              <a:t>Dave Gaskell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E9DDE-D85B-8B0F-14D3-11FB47114BBF}"/>
              </a:ext>
            </a:extLst>
          </p:cNvPr>
          <p:cNvSpPr txBox="1">
            <a:spLocks/>
          </p:cNvSpPr>
          <p:nvPr/>
        </p:nvSpPr>
        <p:spPr>
          <a:xfrm>
            <a:off x="614947" y="3523891"/>
            <a:ext cx="10962105" cy="448978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96FF"/>
              </a:buClr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cs typeface="Arial"/>
              </a:rPr>
              <a:t>Hadron Polarimetry                                 Electron Polarimetry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2052C69-6170-F061-F858-5FF877315AD3}"/>
              </a:ext>
            </a:extLst>
          </p:cNvPr>
          <p:cNvSpPr txBox="1">
            <a:spLocks/>
          </p:cNvSpPr>
          <p:nvPr/>
        </p:nvSpPr>
        <p:spPr>
          <a:xfrm>
            <a:off x="614947" y="3942563"/>
            <a:ext cx="10962105" cy="448978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96FF"/>
              </a:buClr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>
                <a:cs typeface="Arial"/>
              </a:rPr>
              <a:t>BNL</a:t>
            </a:r>
          </a:p>
          <a:p>
            <a:r>
              <a:rPr lang="en-US" sz="2400" b="0">
                <a:cs typeface="Arial"/>
              </a:rPr>
              <a:t>JLab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23CE5-B773-EFC5-8652-412B3E546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9E8B7C-9220-85C1-2283-A784B0F323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/>
              <a:t>ESR Compton: Position Detectors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817B038-B3E8-651B-20D0-2593F8789DF6}"/>
              </a:ext>
            </a:extLst>
          </p:cNvPr>
          <p:cNvSpPr txBox="1">
            <a:spLocks/>
          </p:cNvSpPr>
          <p:nvPr/>
        </p:nvSpPr>
        <p:spPr>
          <a:xfrm>
            <a:off x="461963" y="981075"/>
            <a:ext cx="11499850" cy="506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Position sensitive detectors are needed to measure: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Scattered electrons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i="1" dirty="0">
                <a:sym typeface="Wingdings" pitchFamily="2" charset="2"/>
              </a:rPr>
              <a:t>P</a:t>
            </a:r>
            <a:r>
              <a:rPr lang="en-US" sz="1800" i="1" baseline="-25000" dirty="0">
                <a:sym typeface="Wingdings" pitchFamily="2" charset="2"/>
              </a:rPr>
              <a:t>L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Backscattered photons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i="1" dirty="0">
                <a:sym typeface="Wingdings" pitchFamily="2" charset="2"/>
              </a:rPr>
              <a:t>P</a:t>
            </a:r>
            <a:r>
              <a:rPr lang="en-US" sz="1800" i="1" baseline="-25000" dirty="0">
                <a:sym typeface="Wingdings" pitchFamily="2" charset="2"/>
              </a:rPr>
              <a:t>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Technology choice: diamond strips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Radiation hard, good time response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No performance degradation after 10 </a:t>
            </a:r>
            <a:r>
              <a:rPr lang="en-US" sz="1800" dirty="0" err="1">
                <a:sym typeface="Wingdings" pitchFamily="2" charset="2"/>
              </a:rPr>
              <a:t>MRad</a:t>
            </a:r>
            <a:r>
              <a:rPr lang="en-US" sz="1800" dirty="0">
                <a:sym typeface="Wingdings" pitchFamily="2" charset="2"/>
              </a:rPr>
              <a:t> of exposure (Q-weak @ JLAB)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ym typeface="Wingdings" pitchFamily="2" charset="2"/>
              </a:rPr>
              <a:t>Detector size: 6 cm (electrons) / 5 cm (photons)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Required segmentation: 250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800" dirty="0">
                <a:sym typeface="Wingdings" pitchFamily="2" charset="2"/>
              </a:rPr>
              <a:t>m (electrons) / 100-200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800" dirty="0">
                <a:sym typeface="Wingdings" pitchFamily="2" charset="2"/>
              </a:rPr>
              <a:t>m (photons)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Custom ASIC readout required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New “FLAT32” chip based on “CALYPSO” (used at LHC) </a:t>
            </a:r>
            <a:br>
              <a:rPr lang="en-US" sz="1800" b="1" dirty="0">
                <a:solidFill>
                  <a:srgbClr val="C00000"/>
                </a:solidFill>
                <a:sym typeface="Wingdings" pitchFamily="2" charset="2"/>
              </a:rPr>
            </a:b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under development for JLab/MOLLER (just completed)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Meets timing requirements of EIC (10 ns)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Can also be used for pulse height, pulse integration readout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Some minor modifications needed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B3952-53F6-CB7D-6049-6FB8566C1A0C}"/>
              </a:ext>
            </a:extLst>
          </p:cNvPr>
          <p:cNvSpPr txBox="1"/>
          <p:nvPr/>
        </p:nvSpPr>
        <p:spPr>
          <a:xfrm>
            <a:off x="9120633" y="1107901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JLab Hall C</a:t>
            </a:r>
            <a:br>
              <a:rPr lang="en-US" i="1"/>
            </a:br>
            <a:r>
              <a:rPr lang="en-US" i="1"/>
              <a:t>diamond detector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BAA2871-BEFD-A10C-97F3-3A71CAE8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7594" y="1754232"/>
            <a:ext cx="2814219" cy="20358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A4ABCF4-1340-AF9C-7885-AFC79B33C843}"/>
              </a:ext>
            </a:extLst>
          </p:cNvPr>
          <p:cNvGrpSpPr/>
          <p:nvPr/>
        </p:nvGrpSpPr>
        <p:grpSpPr>
          <a:xfrm>
            <a:off x="8617249" y="3919748"/>
            <a:ext cx="3344564" cy="2035863"/>
            <a:chOff x="5026814" y="3056149"/>
            <a:chExt cx="3664345" cy="30091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2C01B4-6FDC-71E2-8244-56959D9C9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6814" y="3056149"/>
              <a:ext cx="3664345" cy="300916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48CEA84-34DE-EF81-0F43-EA755F65C73B}"/>
                </a:ext>
              </a:extLst>
            </p:cNvPr>
            <p:cNvCxnSpPr/>
            <p:nvPr/>
          </p:nvCxnSpPr>
          <p:spPr>
            <a:xfrm>
              <a:off x="7216137" y="5722930"/>
              <a:ext cx="437745" cy="0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686B08-5A91-ACFB-66D9-094B9D985802}"/>
                </a:ext>
              </a:extLst>
            </p:cNvPr>
            <p:cNvSpPr txBox="1"/>
            <p:nvPr/>
          </p:nvSpPr>
          <p:spPr>
            <a:xfrm>
              <a:off x="7693676" y="5538264"/>
              <a:ext cx="772411" cy="40269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highlight>
                    <a:srgbClr val="FFFF00"/>
                  </a:highlight>
                </a:rPr>
                <a:t>10 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09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782A8D-B640-2557-1B81-E5D0A8E6A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A6FA4E-882D-E2B2-BA15-B090EF0238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/>
              <a:t>ESR Compton Photon 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EE3131-DAFA-21D0-B556-FACF11DF0B58}"/>
                  </a:ext>
                </a:extLst>
              </p:cNvPr>
              <p:cNvSpPr txBox="1"/>
              <p:nvPr/>
            </p:nvSpPr>
            <p:spPr>
              <a:xfrm>
                <a:off x="626166" y="1284807"/>
                <a:ext cx="7495858" cy="34778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>
                    <a:solidFill>
                      <a:srgbClr val="C00000"/>
                    </a:solidFill>
                  </a:rPr>
                  <a:t>Will use a Forward EMCAL module for photon calorimeter</a:t>
                </a:r>
                <a:endParaRPr lang="en-US" sz="2000" b="1">
                  <a:solidFill>
                    <a:srgbClr val="C00000"/>
                  </a:solidFill>
                  <a:cs typeface="Arial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Block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5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17 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/>
                  <a:t>W/</a:t>
                </a:r>
                <a:r>
                  <a:rPr lang="en-US" sz="2000" err="1"/>
                  <a:t>SciFi</a:t>
                </a:r>
                <a:r>
                  <a:rPr lang="en-US" sz="2000"/>
                  <a:t>, subdivided into 4 towers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2 cm light guide from block to PMT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Expected resolution: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Only modest resolution required since calorimeter will be used in threshold-less integrating mode for longitudinal polarization measurements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EE3131-DAFA-21D0-B556-FACF11DF0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6" y="1284807"/>
                <a:ext cx="7495858" cy="3477875"/>
              </a:xfrm>
              <a:prstGeom prst="rect">
                <a:avLst/>
              </a:prstGeom>
              <a:blipFill>
                <a:blip r:embed="rId2"/>
                <a:stretch>
                  <a:fillRect l="-732" t="-877" r="-1221" b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77B81AA-9A4A-1CA3-B7C9-3DB02D483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219" y="2707493"/>
            <a:ext cx="2599422" cy="647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1B3A7-DB95-7AAB-7F2E-CE1FF6B8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686" y="896204"/>
            <a:ext cx="2714954" cy="2695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BCDED-64D6-1DD7-D62F-A44974EB4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520" y="3684222"/>
            <a:ext cx="3219175" cy="24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828BE-A951-EDA7-0DFB-EC8086C8C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21712CD5-1C1A-A3CF-4066-20B4FE57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2" b="23940"/>
          <a:stretch/>
        </p:blipFill>
        <p:spPr>
          <a:xfrm>
            <a:off x="403282" y="881027"/>
            <a:ext cx="11559222" cy="3112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B5322-D80C-860E-F52E-C9C5A7829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B396CB-E122-ACD3-13A9-55B6B97848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ESR Beamline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E32E1-DBE6-6837-A464-1EA532E2D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11" y="3181574"/>
            <a:ext cx="5151390" cy="2079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A86A8A-D98C-39DC-3080-63B1315FAEEB}"/>
                  </a:ext>
                </a:extLst>
              </p:cNvPr>
              <p:cNvSpPr txBox="1"/>
              <p:nvPr/>
            </p:nvSpPr>
            <p:spPr>
              <a:xfrm>
                <a:off x="663078" y="4245991"/>
                <a:ext cx="63357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Current beamline design with RCS removed</a:t>
                </a:r>
              </a:p>
              <a:p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dirty="0"/>
                  <a:t>2 weak &amp; 2 strong dipoles </a:t>
                </a: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b="1" dirty="0"/>
                  <a:t>mitigates synchrotron radiation (see backup)</a:t>
                </a:r>
                <a:br>
                  <a:rPr lang="en-US" b="1" dirty="0">
                    <a:solidFill>
                      <a:srgbClr val="C00000"/>
                    </a:solidFill>
                  </a:rPr>
                </a:b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 only need collimator plus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 shield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A86A8A-D98C-39DC-3080-63B1315FA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78" y="4245991"/>
                <a:ext cx="6335768" cy="1200329"/>
              </a:xfrm>
              <a:prstGeom prst="rect">
                <a:avLst/>
              </a:prstGeom>
              <a:blipFill>
                <a:blip r:embed="rId4"/>
                <a:stretch>
                  <a:fillRect l="-800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C368075E-7EDB-5A22-1469-5B698F01A2F2}"/>
              </a:ext>
            </a:extLst>
          </p:cNvPr>
          <p:cNvSpPr txBox="1"/>
          <p:nvPr/>
        </p:nvSpPr>
        <p:spPr>
          <a:xfrm>
            <a:off x="6767182" y="5415312"/>
            <a:ext cx="529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 detector outside vacuum pipe </a:t>
            </a:r>
            <a:r>
              <a:rPr lang="en-US">
                <a:sym typeface="Wingdings" pitchFamily="2" charset="2"/>
              </a:rPr>
              <a:t> RF shield used to mitigate beam impedance issues</a:t>
            </a:r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3C6E39-6F6D-19B8-5151-2F56765A1BCD}"/>
              </a:ext>
            </a:extLst>
          </p:cNvPr>
          <p:cNvCxnSpPr>
            <a:cxnSpLocks/>
          </p:cNvCxnSpPr>
          <p:nvPr/>
        </p:nvCxnSpPr>
        <p:spPr>
          <a:xfrm>
            <a:off x="6596824" y="1520581"/>
            <a:ext cx="44250" cy="726170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D28916-BEA7-4600-0B55-E809393E3836}"/>
              </a:ext>
            </a:extLst>
          </p:cNvPr>
          <p:cNvSpPr txBox="1"/>
          <p:nvPr/>
        </p:nvSpPr>
        <p:spPr>
          <a:xfrm>
            <a:off x="5815823" y="935806"/>
            <a:ext cx="1355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Photon </a:t>
            </a:r>
          </a:p>
          <a:p>
            <a:pPr algn="ctr"/>
            <a:r>
              <a:rPr lang="en-US" sz="1600"/>
              <a:t>detector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EE6997-9EA8-0518-096F-4CA177E381E8}"/>
              </a:ext>
            </a:extLst>
          </p:cNvPr>
          <p:cNvSpPr txBox="1"/>
          <p:nvPr/>
        </p:nvSpPr>
        <p:spPr>
          <a:xfrm>
            <a:off x="1933156" y="1411680"/>
            <a:ext cx="1355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IP6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206C4D-EBC5-D22E-4983-86E6FFB047CF}"/>
              </a:ext>
            </a:extLst>
          </p:cNvPr>
          <p:cNvCxnSpPr>
            <a:cxnSpLocks/>
          </p:cNvCxnSpPr>
          <p:nvPr/>
        </p:nvCxnSpPr>
        <p:spPr>
          <a:xfrm flipH="1">
            <a:off x="717697" y="1581769"/>
            <a:ext cx="1666084" cy="43033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B5187B3-7ACE-A01F-F492-514FD51E7E78}"/>
              </a:ext>
            </a:extLst>
          </p:cNvPr>
          <p:cNvSpPr txBox="1"/>
          <p:nvPr/>
        </p:nvSpPr>
        <p:spPr>
          <a:xfrm>
            <a:off x="9901324" y="935806"/>
            <a:ext cx="1482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Weak dipoles</a:t>
            </a:r>
          </a:p>
          <a:p>
            <a:pPr algn="ctr"/>
            <a:r>
              <a:rPr lang="en-US" sz="1600" err="1">
                <a:latin typeface="Symbol" pitchFamily="2" charset="2"/>
              </a:rPr>
              <a:t>q</a:t>
            </a:r>
            <a:r>
              <a:rPr lang="en-US" sz="1600" baseline="-25000" err="1"/>
              <a:t>B</a:t>
            </a:r>
            <a:r>
              <a:rPr lang="en-US" sz="1600"/>
              <a:t>=1.5 </a:t>
            </a:r>
            <a:r>
              <a:rPr lang="en-US" sz="1600" err="1"/>
              <a:t>mr</a:t>
            </a:r>
            <a:endParaRPr lang="en-US" sz="16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7F97B2-4CA4-9A50-B2A5-CF4D13012CE0}"/>
              </a:ext>
            </a:extLst>
          </p:cNvPr>
          <p:cNvCxnSpPr>
            <a:cxnSpLocks/>
          </p:cNvCxnSpPr>
          <p:nvPr/>
        </p:nvCxnSpPr>
        <p:spPr>
          <a:xfrm>
            <a:off x="10578902" y="1520581"/>
            <a:ext cx="542754" cy="669221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1E7D9E-AB43-8E31-98AA-E2D50FDA9940}"/>
              </a:ext>
            </a:extLst>
          </p:cNvPr>
          <p:cNvSpPr txBox="1"/>
          <p:nvPr/>
        </p:nvSpPr>
        <p:spPr>
          <a:xfrm>
            <a:off x="9901325" y="3347152"/>
            <a:ext cx="1355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Laser IP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67ACDA-B8FD-9051-36F8-718DAFD46B84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10578902" y="2392326"/>
            <a:ext cx="0" cy="954826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EA8662B-3A06-45A4-06D8-9BC983CA927A}"/>
              </a:ext>
            </a:extLst>
          </p:cNvPr>
          <p:cNvCxnSpPr>
            <a:cxnSpLocks/>
          </p:cNvCxnSpPr>
          <p:nvPr/>
        </p:nvCxnSpPr>
        <p:spPr>
          <a:xfrm flipH="1">
            <a:off x="10316547" y="1520581"/>
            <a:ext cx="262355" cy="669221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EBB9A70-D3E0-A606-0BF8-9579D0D41B13}"/>
              </a:ext>
            </a:extLst>
          </p:cNvPr>
          <p:cNvSpPr txBox="1"/>
          <p:nvPr/>
        </p:nvSpPr>
        <p:spPr>
          <a:xfrm>
            <a:off x="7946635" y="883767"/>
            <a:ext cx="1355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Electron </a:t>
            </a:r>
          </a:p>
          <a:p>
            <a:pPr algn="ctr"/>
            <a:r>
              <a:rPr lang="en-US" sz="1600"/>
              <a:t>detector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6DDEB2-53AB-EA18-C76A-D818E0D33B79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8624212" y="1468542"/>
            <a:ext cx="87443" cy="74083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9FD1DBB-D67B-B474-28E5-5FA348261C8B}"/>
              </a:ext>
            </a:extLst>
          </p:cNvPr>
          <p:cNvSpPr txBox="1"/>
          <p:nvPr/>
        </p:nvSpPr>
        <p:spPr>
          <a:xfrm>
            <a:off x="4704261" y="1013346"/>
            <a:ext cx="1355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Crab Cavity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7A8FA25-07E9-DCB5-D61C-F162DE0BE31D}"/>
              </a:ext>
            </a:extLst>
          </p:cNvPr>
          <p:cNvCxnSpPr>
            <a:cxnSpLocks/>
          </p:cNvCxnSpPr>
          <p:nvPr/>
        </p:nvCxnSpPr>
        <p:spPr>
          <a:xfrm>
            <a:off x="5493931" y="1351900"/>
            <a:ext cx="718610" cy="75334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6F08EC4-8631-B2E9-BE45-87D1E3B4426D}"/>
              </a:ext>
            </a:extLst>
          </p:cNvPr>
          <p:cNvSpPr txBox="1"/>
          <p:nvPr/>
        </p:nvSpPr>
        <p:spPr>
          <a:xfrm>
            <a:off x="10504865" y="3158572"/>
            <a:ext cx="160131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>
                <a:solidFill>
                  <a:srgbClr val="C00000"/>
                </a:solidFill>
              </a:rPr>
              <a:t>Bijan Bhandari 09.12.2024</a:t>
            </a:r>
          </a:p>
        </p:txBody>
      </p:sp>
    </p:spTree>
    <p:extLst>
      <p:ext uri="{BB962C8B-B14F-4D97-AF65-F5344CB8AC3E}">
        <p14:creationId xmlns:p14="http://schemas.microsoft.com/office/powerpoint/2010/main" val="275938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2F729-992D-F905-3EF5-76134E055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C29AC3-48F4-B289-4819-2D780AF66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/>
              <a:t>Rapid Cycling Synchrotron Polarimeter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A279A-3427-DCE1-F463-115C73046E35}"/>
              </a:ext>
            </a:extLst>
          </p:cNvPr>
          <p:cNvSpPr txBox="1"/>
          <p:nvPr/>
        </p:nvSpPr>
        <p:spPr>
          <a:xfrm>
            <a:off x="691179" y="1172650"/>
            <a:ext cx="5060397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/>
              <a:t>RCS properties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RCS accelerates electron bunches</a:t>
            </a:r>
            <a:br>
              <a:rPr lang="en-US" dirty="0"/>
            </a:br>
            <a:r>
              <a:rPr lang="en-US" dirty="0"/>
              <a:t>from 3 GeV to full beam energy (5-18 GeV)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Bunch repetition rate:</a:t>
            </a:r>
            <a:r>
              <a:rPr lang="en-US" dirty="0">
                <a:sym typeface="Wingdings" pitchFamily="2" charset="2"/>
              </a:rPr>
              <a:t> 1-2 Hz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Bunch charge: up to 28 </a:t>
            </a:r>
            <a:r>
              <a:rPr lang="en-US" dirty="0" err="1">
                <a:sym typeface="Wingdings" pitchFamily="2" charset="2"/>
              </a:rPr>
              <a:t>nA</a:t>
            </a:r>
            <a:endParaRPr lang="en-US" dirty="0">
              <a:sym typeface="Wingdings" pitchFamily="2" charset="2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Ramping time: 100 </a:t>
            </a:r>
            <a:r>
              <a:rPr lang="en-US" dirty="0" err="1">
                <a:sym typeface="Wingdings" pitchFamily="2" charset="2"/>
              </a:rPr>
              <a:t>ms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03A5DEB-0BDF-41BC-8E18-E135DE5C88FC}"/>
              </a:ext>
            </a:extLst>
          </p:cNvPr>
          <p:cNvSpPr/>
          <p:nvPr/>
        </p:nvSpPr>
        <p:spPr>
          <a:xfrm>
            <a:off x="6096000" y="1721148"/>
            <a:ext cx="854264" cy="553050"/>
          </a:xfrm>
          <a:prstGeom prst="rightArrow">
            <a:avLst>
              <a:gd name="adj1" fmla="val 50000"/>
              <a:gd name="adj2" fmla="val 6804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8DFFA-D8CC-95FB-4965-0C729A9D7A97}"/>
              </a:ext>
            </a:extLst>
          </p:cNvPr>
          <p:cNvSpPr txBox="1"/>
          <p:nvPr/>
        </p:nvSpPr>
        <p:spPr>
          <a:xfrm>
            <a:off x="7280038" y="1172650"/>
            <a:ext cx="4840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/>
              <a:t>Polarimetry challenges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Analyzing power depends on beam energy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Low average current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Bunch lifetime is short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8CE8E-0764-3D8F-BE97-2858922B360D}"/>
              </a:ext>
            </a:extLst>
          </p:cNvPr>
          <p:cNvSpPr txBox="1"/>
          <p:nvPr/>
        </p:nvSpPr>
        <p:spPr>
          <a:xfrm>
            <a:off x="774309" y="3429000"/>
            <a:ext cx="532169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/>
              <a:t>Compton polarimeter will also be used in the RCS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Average over several bunches – can tag accelerating bunches to get information on bunches at fixed energy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Requires measurement in multiphoton mode (many backscattered photons/electron bunch)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Will use same detector technologies as ESR Compton</a:t>
            </a:r>
            <a:endParaRPr lang="en-US" sz="1600" b="1" dirty="0">
              <a:solidFill>
                <a:srgbClr val="C00000"/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5FD3C-01F2-8908-ECAB-36F2F132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71" t="69487" r="49741"/>
          <a:stretch/>
        </p:blipFill>
        <p:spPr>
          <a:xfrm rot="16200000">
            <a:off x="7279413" y="2994141"/>
            <a:ext cx="3016278" cy="3015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67061-84C0-2D67-D040-F878CC614A62}"/>
              </a:ext>
            </a:extLst>
          </p:cNvPr>
          <p:cNvSpPr txBox="1"/>
          <p:nvPr/>
        </p:nvSpPr>
        <p:spPr>
          <a:xfrm>
            <a:off x="8616382" y="413635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EF0C35-0B9D-9970-7A1B-A6155B845F43}"/>
              </a:ext>
            </a:extLst>
          </p:cNvPr>
          <p:cNvSpPr/>
          <p:nvPr/>
        </p:nvSpPr>
        <p:spPr>
          <a:xfrm>
            <a:off x="10050517" y="4519193"/>
            <a:ext cx="194819" cy="2171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8EB9C1-390E-6CE7-1FA6-D2522799A954}"/>
              </a:ext>
            </a:extLst>
          </p:cNvPr>
          <p:cNvSpPr txBox="1"/>
          <p:nvPr/>
        </p:nvSpPr>
        <p:spPr>
          <a:xfrm>
            <a:off x="10444605" y="2998831"/>
            <a:ext cx="157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polarimeter location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40D973-D179-0148-792D-C356519D38AB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10216805" y="3890356"/>
            <a:ext cx="660814" cy="6606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0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BD686E-97C5-BCBF-2B6E-D328C9413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9D4118-9FB6-6250-0250-D29377F12D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RCS Compton Detector Simulations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4E1933-AA33-F411-FCCC-8D6A05C696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3" t="17942" r="2781" b="5350"/>
          <a:stretch/>
        </p:blipFill>
        <p:spPr>
          <a:xfrm>
            <a:off x="8318090" y="1022555"/>
            <a:ext cx="3237957" cy="29413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3AEDC-3F57-2329-559D-5F01A76B0308}"/>
              </a:ext>
            </a:extLst>
          </p:cNvPr>
          <p:cNvSpPr txBox="1"/>
          <p:nvPr/>
        </p:nvSpPr>
        <p:spPr>
          <a:xfrm>
            <a:off x="635953" y="1111046"/>
            <a:ext cx="7288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RCS Compton polarimeter will operate in multi-photon mode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Each laser-electron bunch collision will result in thousands of backscattered photons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Polarization will be extracted by measuring the energy-asymmetry  total energy deposited in the detector for each laser helicity state</a:t>
            </a:r>
            <a:r>
              <a:rPr lang="en-US" dirty="0"/>
              <a:t> </a:t>
            </a:r>
          </a:p>
        </p:txBody>
      </p:sp>
      <p:pic>
        <p:nvPicPr>
          <p:cNvPr id="8" name="Picture 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7FDC8D3A-E037-6C39-6526-D36C263A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51" y="2758224"/>
            <a:ext cx="2995907" cy="2245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1CA6F-4AD1-D8AE-D519-271FA574BEA2}"/>
              </a:ext>
            </a:extLst>
          </p:cNvPr>
          <p:cNvSpPr txBox="1"/>
          <p:nvPr/>
        </p:nvSpPr>
        <p:spPr>
          <a:xfrm>
            <a:off x="9725085" y="4155142"/>
            <a:ext cx="192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Diamond strips (0.1 mm pitch)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690BC6-A262-D2B8-4499-DB08370CEDC0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809579" y="3307379"/>
            <a:ext cx="877069" cy="8477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A536CE-197A-9B46-D5AB-962C6F2A5CBA}"/>
              </a:ext>
            </a:extLst>
          </p:cNvPr>
          <p:cNvSpPr txBox="1"/>
          <p:nvPr/>
        </p:nvSpPr>
        <p:spPr>
          <a:xfrm>
            <a:off x="7786449" y="4201068"/>
            <a:ext cx="1642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Tungsten converter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6A412A-EAD7-7C32-E3B7-C636618AB848}"/>
              </a:ext>
            </a:extLst>
          </p:cNvPr>
          <p:cNvCxnSpPr>
            <a:cxnSpLocks/>
          </p:cNvCxnSpPr>
          <p:nvPr/>
        </p:nvCxnSpPr>
        <p:spPr>
          <a:xfrm flipV="1">
            <a:off x="8288595" y="3255569"/>
            <a:ext cx="1140541" cy="9454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E966B3-8663-A1ED-2940-C4A7A7E8A015}"/>
              </a:ext>
            </a:extLst>
          </p:cNvPr>
          <p:cNvSpPr txBox="1"/>
          <p:nvPr/>
        </p:nvSpPr>
        <p:spPr>
          <a:xfrm>
            <a:off x="8392974" y="1071528"/>
            <a:ext cx="2839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Calorimeter (5 cm x 5 cm)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02CA7B-50F8-06FC-70E7-8B8F490ED863}"/>
              </a:ext>
            </a:extLst>
          </p:cNvPr>
          <p:cNvCxnSpPr>
            <a:cxnSpLocks/>
          </p:cNvCxnSpPr>
          <p:nvPr/>
        </p:nvCxnSpPr>
        <p:spPr>
          <a:xfrm>
            <a:off x="9728100" y="1489833"/>
            <a:ext cx="585939" cy="5552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1854B6-8B50-B91C-93F3-0CF1B5C872BF}"/>
              </a:ext>
            </a:extLst>
          </p:cNvPr>
          <p:cNvSpPr txBox="1"/>
          <p:nvPr/>
        </p:nvSpPr>
        <p:spPr>
          <a:xfrm>
            <a:off x="895088" y="5049477"/>
            <a:ext cx="2477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Energy deposited in each strip of diamond detector</a:t>
            </a:r>
          </a:p>
        </p:txBody>
      </p:sp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2E8B59B7-B69E-3CC7-32EA-E695865BD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87" y="2556147"/>
            <a:ext cx="3476427" cy="26057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1E5A87-E25E-635A-1947-E03DA8ADE74B}"/>
              </a:ext>
            </a:extLst>
          </p:cNvPr>
          <p:cNvSpPr txBox="1"/>
          <p:nvPr/>
        </p:nvSpPr>
        <p:spPr>
          <a:xfrm>
            <a:off x="4557604" y="5021762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Energy asymmetry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CE7E2F-2C96-8867-264B-640274D55875}"/>
              </a:ext>
            </a:extLst>
          </p:cNvPr>
          <p:cNvSpPr txBox="1"/>
          <p:nvPr/>
        </p:nvSpPr>
        <p:spPr>
          <a:xfrm>
            <a:off x="1205817" y="31510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18 GeV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3877DC-218C-443D-1775-12240E6B9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604" y="5465702"/>
            <a:ext cx="2074111" cy="5702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B700E2-EDB4-1808-A091-DEA3A7873630}"/>
              </a:ext>
            </a:extLst>
          </p:cNvPr>
          <p:cNvSpPr txBox="1"/>
          <p:nvPr/>
        </p:nvSpPr>
        <p:spPr>
          <a:xfrm>
            <a:off x="7786449" y="5194477"/>
            <a:ext cx="402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Simulated 10 laser pulses </a:t>
            </a:r>
            <a:r>
              <a:rPr lang="en-US">
                <a:sym typeface="Wingdings" pitchFamily="2" charset="2"/>
              </a:rPr>
              <a:t> 10,000 backscattered photons per pules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ACD820-4D2A-C6DC-4443-D9C6E8A02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577C5-C002-6FA8-A3CD-155B34C7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rial"/>
              </a:rPr>
              <a:t>Details for polarimeter and beamline integration</a:t>
            </a:r>
          </a:p>
          <a:p>
            <a:pPr lvl="1"/>
            <a:r>
              <a:rPr lang="en-US" sz="2400" dirty="0">
                <a:cs typeface="Arial"/>
              </a:rPr>
              <a:t>Both laser system and photon/electron detector exit ports need careful integration</a:t>
            </a:r>
          </a:p>
          <a:p>
            <a:pPr lvl="1"/>
            <a:r>
              <a:rPr lang="en-US" sz="2400" dirty="0">
                <a:cs typeface="Arial"/>
              </a:rPr>
              <a:t>Impedance issues must be included in design </a:t>
            </a:r>
          </a:p>
          <a:p>
            <a:pPr lvl="1"/>
            <a:r>
              <a:rPr lang="en-US" sz="2400" dirty="0">
                <a:cs typeface="Arial"/>
              </a:rPr>
              <a:t>Integrate polarimeter layout details in machine model</a:t>
            </a:r>
          </a:p>
          <a:p>
            <a:r>
              <a:rPr lang="en-US" sz="2800" dirty="0">
                <a:cs typeface="Arial"/>
              </a:rPr>
              <a:t>Complete DAQ design</a:t>
            </a:r>
          </a:p>
          <a:p>
            <a:pPr lvl="1"/>
            <a:r>
              <a:rPr lang="en-US" sz="2400" dirty="0"/>
              <a:t>Specify modules</a:t>
            </a:r>
          </a:p>
          <a:p>
            <a:pPr lvl="1"/>
            <a:r>
              <a:rPr lang="en-US" sz="2400" dirty="0"/>
              <a:t>Determine readout mode (streaming vs. triggered)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11B28A7-3FE3-9C4E-352B-EA91643AB524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Tasks for CD-2 readiness: </a:t>
            </a:r>
            <a:r>
              <a:rPr lang="en-US" dirty="0">
                <a:solidFill>
                  <a:srgbClr val="C00000"/>
                </a:solidFill>
              </a:rPr>
              <a:t>Electron polarimeters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A2426-F3F6-100F-468C-71117DE81480}"/>
              </a:ext>
            </a:extLst>
          </p:cNvPr>
          <p:cNvSpPr txBox="1"/>
          <p:nvPr/>
        </p:nvSpPr>
        <p:spPr>
          <a:xfrm>
            <a:off x="1890188" y="5218952"/>
            <a:ext cx="825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Will have 2</a:t>
            </a:r>
            <a:r>
              <a:rPr lang="en-US" sz="2400" baseline="30000" dirty="0">
                <a:solidFill>
                  <a:srgbClr val="C00000"/>
                </a:solidFill>
              </a:rPr>
              <a:t>nd</a:t>
            </a:r>
            <a:r>
              <a:rPr lang="en-US" sz="2400" dirty="0">
                <a:solidFill>
                  <a:srgbClr val="C00000"/>
                </a:solidFill>
              </a:rPr>
              <a:t> Preliminary Design Review at the end of 2025</a:t>
            </a:r>
          </a:p>
        </p:txBody>
      </p:sp>
    </p:spTree>
    <p:extLst>
      <p:ext uri="{BB962C8B-B14F-4D97-AF65-F5344CB8AC3E}">
        <p14:creationId xmlns:p14="http://schemas.microsoft.com/office/powerpoint/2010/main" val="350084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EFBB-27B1-7EC0-9365-42C18FFB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8CA5DC-C175-912E-8997-64C03D9D7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43153-C895-CEFC-72E8-3F9D73106B91}"/>
              </a:ext>
            </a:extLst>
          </p:cNvPr>
          <p:cNvSpPr txBox="1"/>
          <p:nvPr/>
        </p:nvSpPr>
        <p:spPr>
          <a:xfrm>
            <a:off x="3178374" y="3013501"/>
            <a:ext cx="583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Hadron Polarimeters</a:t>
            </a:r>
          </a:p>
        </p:txBody>
      </p:sp>
    </p:spTree>
    <p:extLst>
      <p:ext uri="{BB962C8B-B14F-4D97-AF65-F5344CB8AC3E}">
        <p14:creationId xmlns:p14="http://schemas.microsoft.com/office/powerpoint/2010/main" val="31724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0E4A9-40FE-AA01-0CE8-F35B831D6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BB43D0E-1EE6-958C-AC6A-E053A053ECA5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Hadron Polarimetry: </a:t>
            </a:r>
            <a:r>
              <a:rPr lang="en-US" dirty="0">
                <a:solidFill>
                  <a:srgbClr val="C00000"/>
                </a:solidFill>
              </a:rPr>
              <a:t>CNI region</a:t>
            </a:r>
          </a:p>
        </p:txBody>
      </p:sp>
      <p:pic>
        <p:nvPicPr>
          <p:cNvPr id="9" name="Picture 8" descr="A picture containing chart&#10;&#10;AI-generated content may be incorrect.">
            <a:extLst>
              <a:ext uri="{FF2B5EF4-FFF2-40B4-BE49-F238E27FC236}">
                <a16:creationId xmlns:a16="http://schemas.microsoft.com/office/drawing/2014/main" id="{70D0C95A-C1A6-F0A7-A367-CA838738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3131">
            <a:off x="487203" y="922494"/>
            <a:ext cx="3675936" cy="277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F211BC-CF5E-A25D-EDC4-1C5A53A219A3}"/>
                  </a:ext>
                </a:extLst>
              </p:cNvPr>
              <p:cNvSpPr txBox="1"/>
              <p:nvPr/>
            </p:nvSpPr>
            <p:spPr>
              <a:xfrm>
                <a:off x="4251788" y="960945"/>
                <a:ext cx="7515670" cy="232653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Spin-dependent cross section</a:t>
                </a:r>
              </a:p>
              <a:p>
                <a:endParaRPr lang="en-US" sz="5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lvl="1"/>
                <a:endParaRPr lang="en-US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unpolarized cross section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vertical component of beam polarization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Analyzing power, polarization sensitivity </a:t>
                </a:r>
                <a:r>
                  <a:rPr lang="en-US" dirty="0" err="1"/>
                  <a:t>ot</a:t>
                </a:r>
                <a:r>
                  <a:rPr lang="en-US" dirty="0"/>
                  <a:t> scattering process</a:t>
                </a:r>
                <a:endParaRPr lang="en-US" sz="1000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/>
                  <a:t>, where e.g.,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4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  <m:brk m:alnAt="24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den>
                        </m:f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  <m:brk m:alnAt="24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F211BC-CF5E-A25D-EDC4-1C5A53A21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788" y="960945"/>
                <a:ext cx="7515670" cy="2326534"/>
              </a:xfrm>
              <a:prstGeom prst="rect">
                <a:avLst/>
              </a:prstGeom>
              <a:blipFill>
                <a:blip r:embed="rId3"/>
                <a:stretch>
                  <a:fillRect l="-843" t="-1622" b="-28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89AEE6-1B0B-9A71-DD4C-38E8B9440D51}"/>
                  </a:ext>
                </a:extLst>
              </p:cNvPr>
              <p:cNvSpPr txBox="1"/>
              <p:nvPr/>
            </p:nvSpPr>
            <p:spPr>
              <a:xfrm>
                <a:off x="647700" y="3877524"/>
                <a:ext cx="5448300" cy="18324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At AGS, RHIC, EIC energies, no processes available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known to sufficient accuracy for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≤1%</m:t>
                    </m:r>
                  </m:oMath>
                </a14:m>
                <a:endParaRPr lang="en-US" sz="20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Interference of EM &amp; strong interaction (CNI) at small angles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sizeable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𝑝𝑁</m:t>
                    </m:r>
                  </m:oMath>
                </a14:m>
                <a:r>
                  <a:rPr lang="en-US" dirty="0"/>
                  <a:t> scattering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89AEE6-1B0B-9A71-DD4C-38E8B94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3877524"/>
                <a:ext cx="5448300" cy="1832425"/>
              </a:xfrm>
              <a:prstGeom prst="rect">
                <a:avLst/>
              </a:prstGeom>
              <a:blipFill>
                <a:blip r:embed="rId4"/>
                <a:stretch>
                  <a:fillRect l="-464" t="-680" r="-1160" b="-40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Chart, line chart&#10;&#10;AI-generated content may be incorrect.">
            <a:extLst>
              <a:ext uri="{FF2B5EF4-FFF2-40B4-BE49-F238E27FC236}">
                <a16:creationId xmlns:a16="http://schemas.microsoft.com/office/drawing/2014/main" id="{D9121F71-8954-5A83-C3E5-5428A2798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392" y="3367943"/>
            <a:ext cx="4191352" cy="269802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7F1CA8-F148-C5B3-1BF4-4A4EE9B1A6BC}"/>
                  </a:ext>
                </a:extLst>
              </p:cNvPr>
              <p:cNvSpPr txBox="1"/>
              <p:nvPr/>
            </p:nvSpPr>
            <p:spPr>
              <a:xfrm>
                <a:off x="9002486" y="3383816"/>
                <a:ext cx="2013851" cy="4302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050" dirty="0"/>
                  <a:t> in CNI region N. </a:t>
                </a:r>
                <a:r>
                  <a:rPr lang="en-US" sz="1050" dirty="0" err="1"/>
                  <a:t>Buttimore</a:t>
                </a:r>
                <a:r>
                  <a:rPr lang="en-US" sz="1050" dirty="0"/>
                  <a:t>, </a:t>
                </a:r>
                <a:r>
                  <a:rPr lang="en-US" sz="1050" dirty="0" err="1"/>
                  <a:t>PoS</a:t>
                </a:r>
                <a:r>
                  <a:rPr lang="en-US" sz="1050" dirty="0"/>
                  <a:t> PSTP2013, 057 (2013)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7F1CA8-F148-C5B3-1BF4-4A4EE9B1A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86" y="3383816"/>
                <a:ext cx="2013851" cy="430246"/>
              </a:xfrm>
              <a:prstGeom prst="rect">
                <a:avLst/>
              </a:prstGeom>
              <a:blipFill>
                <a:blip r:embed="rId6"/>
                <a:stretch>
                  <a:fillRect r="-1250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51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2BA4D-EB3C-3F1F-3CBE-F9A2AC136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B2FD79-B74F-46D9-D1E8-FA86BA8112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Hadron Polarimetry at EIC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1D1A6BBC-3BD9-B90B-9738-62DC23075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" t="1607" b="2338"/>
          <a:stretch/>
        </p:blipFill>
        <p:spPr>
          <a:xfrm>
            <a:off x="1760141" y="1361120"/>
            <a:ext cx="2484000" cy="39855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80F33-4047-AC9F-3A13-AFCD34949FA2}"/>
              </a:ext>
            </a:extLst>
          </p:cNvPr>
          <p:cNvSpPr txBox="1">
            <a:spLocks/>
          </p:cNvSpPr>
          <p:nvPr/>
        </p:nvSpPr>
        <p:spPr>
          <a:xfrm>
            <a:off x="883115" y="940429"/>
            <a:ext cx="3795790" cy="41029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HJET polarimeter (absolute, slow)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8CB4F1-4526-7B01-8CFE-1B866F1EF961}"/>
                  </a:ext>
                </a:extLst>
              </p:cNvPr>
              <p:cNvSpPr txBox="1"/>
              <p:nvPr/>
            </p:nvSpPr>
            <p:spPr>
              <a:xfrm>
                <a:off x="1242361" y="5431904"/>
                <a:ext cx="3519559" cy="5822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00B0F0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3%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 4 hours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8CB4F1-4526-7B01-8CFE-1B866F1EF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361" y="5431904"/>
                <a:ext cx="3519559" cy="582275"/>
              </a:xfrm>
              <a:prstGeom prst="rect">
                <a:avLst/>
              </a:prstGeom>
              <a:blipFill>
                <a:blip r:embed="rId3"/>
                <a:stretch>
                  <a:fillRect l="-215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FA60A04B-20DE-4E87-C7E2-EBD3F9623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321" y="1528114"/>
            <a:ext cx="4042332" cy="3019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639F8D-0AE6-160F-6221-AB84304254CA}"/>
              </a:ext>
            </a:extLst>
          </p:cNvPr>
          <p:cNvSpPr txBox="1">
            <a:spLocks/>
          </p:cNvSpPr>
          <p:nvPr/>
        </p:nvSpPr>
        <p:spPr>
          <a:xfrm>
            <a:off x="6871679" y="940429"/>
            <a:ext cx="3748784" cy="41029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err="1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polarimeters (fast, relative)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F7E477-580D-A14F-3C7C-42A7246ECDB7}"/>
                  </a:ext>
                </a:extLst>
              </p:cNvPr>
              <p:cNvSpPr txBox="1"/>
              <p:nvPr/>
            </p:nvSpPr>
            <p:spPr>
              <a:xfrm>
                <a:off x="7164170" y="4870883"/>
                <a:ext cx="3914633" cy="95160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00B0F0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1%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 scan</a:t>
                </a:r>
              </a:p>
              <a:p>
                <a:pPr marL="342900" indent="-342900">
                  <a:buClr>
                    <a:srgbClr val="00B0F0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polarization profile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F7E477-580D-A14F-3C7C-42A7246EC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170" y="4870883"/>
                <a:ext cx="3914633" cy="951607"/>
              </a:xfrm>
              <a:prstGeom prst="rect">
                <a:avLst/>
              </a:prstGeom>
              <a:blipFill>
                <a:blip r:embed="rId5"/>
                <a:stretch>
                  <a:fillRect l="-2265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7968BB4E-470E-A40B-A862-B83BECBD469D}"/>
              </a:ext>
            </a:extLst>
          </p:cNvPr>
          <p:cNvSpPr/>
          <p:nvPr/>
        </p:nvSpPr>
        <p:spPr>
          <a:xfrm flipH="1">
            <a:off x="4397087" y="1366560"/>
            <a:ext cx="309367" cy="206244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2AA82-C702-9A1F-BABE-CBA7BE5C4C6F}"/>
              </a:ext>
            </a:extLst>
          </p:cNvPr>
          <p:cNvSpPr txBox="1"/>
          <p:nvPr/>
        </p:nvSpPr>
        <p:spPr>
          <a:xfrm>
            <a:off x="4697872" y="22131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3ADE8F0-E5AB-2CA5-AC7C-378BF8C8BB34}"/>
              </a:ext>
            </a:extLst>
          </p:cNvPr>
          <p:cNvSpPr/>
          <p:nvPr/>
        </p:nvSpPr>
        <p:spPr>
          <a:xfrm flipH="1">
            <a:off x="4388505" y="3570819"/>
            <a:ext cx="309367" cy="155273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CAB01-75C4-3F00-5D74-0D3A22FD8949}"/>
              </a:ext>
            </a:extLst>
          </p:cNvPr>
          <p:cNvSpPr txBox="1"/>
          <p:nvPr/>
        </p:nvSpPr>
        <p:spPr>
          <a:xfrm>
            <a:off x="4706454" y="41625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BRP</a:t>
            </a:r>
          </a:p>
        </p:txBody>
      </p:sp>
    </p:spTree>
    <p:extLst>
      <p:ext uri="{BB962C8B-B14F-4D97-AF65-F5344CB8AC3E}">
        <p14:creationId xmlns:p14="http://schemas.microsoft.com/office/powerpoint/2010/main" val="428718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7B8486-F6FD-7FAD-6463-37580153F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EB7EF93-7162-75BF-A599-5CE1C174CD4A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Polarimetry at EIC: </a:t>
            </a:r>
            <a:r>
              <a:rPr lang="en-US" dirty="0">
                <a:solidFill>
                  <a:srgbClr val="C00000"/>
                </a:solidFill>
              </a:rPr>
              <a:t>Timing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349820F-A437-41C4-C03C-D72D8F138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304627"/>
              </p:ext>
            </p:extLst>
          </p:nvPr>
        </p:nvGraphicFramePr>
        <p:xfrm>
          <a:off x="983847" y="1041384"/>
          <a:ext cx="9892498" cy="3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0906">
                  <a:extLst>
                    <a:ext uri="{9D8B030D-6E8A-4147-A177-3AD203B41FA5}">
                      <a16:colId xmlns:a16="http://schemas.microsoft.com/office/drawing/2014/main" val="944360045"/>
                    </a:ext>
                  </a:extLst>
                </a:gridCol>
                <a:gridCol w="1575398">
                  <a:extLst>
                    <a:ext uri="{9D8B030D-6E8A-4147-A177-3AD203B41FA5}">
                      <a16:colId xmlns:a16="http://schemas.microsoft.com/office/drawing/2014/main" val="701404552"/>
                    </a:ext>
                  </a:extLst>
                </a:gridCol>
                <a:gridCol w="1575398">
                  <a:extLst>
                    <a:ext uri="{9D8B030D-6E8A-4147-A177-3AD203B41FA5}">
                      <a16:colId xmlns:a16="http://schemas.microsoft.com/office/drawing/2014/main" val="1815865570"/>
                    </a:ext>
                  </a:extLst>
                </a:gridCol>
                <a:gridCol w="1575398">
                  <a:extLst>
                    <a:ext uri="{9D8B030D-6E8A-4147-A177-3AD203B41FA5}">
                      <a16:colId xmlns:a16="http://schemas.microsoft.com/office/drawing/2014/main" val="3903894712"/>
                    </a:ext>
                  </a:extLst>
                </a:gridCol>
                <a:gridCol w="1575398">
                  <a:extLst>
                    <a:ext uri="{9D8B030D-6E8A-4147-A177-3AD203B41FA5}">
                      <a16:colId xmlns:a16="http://schemas.microsoft.com/office/drawing/2014/main" val="1768580738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26309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RHIC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9356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species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electron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6745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flattop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injection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flattop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flattop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28882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Energy [GeV)]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909143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Number of bunches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1160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1160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2644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Bunch length [cm]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52376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Bunch frequency [MHz]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9.38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22.65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97921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Bunch spacing [ns]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106.6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44.14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11.02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11.02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59247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2079579-4E8F-CCAD-D05E-BCC0EBFCEAAD}"/>
              </a:ext>
            </a:extLst>
          </p:cNvPr>
          <p:cNvSpPr txBox="1"/>
          <p:nvPr/>
        </p:nvSpPr>
        <p:spPr>
          <a:xfrm>
            <a:off x="983847" y="4341284"/>
            <a:ext cx="836217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Hadron polarization measurements foreseen at:</a:t>
            </a:r>
            <a:endParaRPr lang="en-US" b="1" dirty="0">
              <a:solidFill>
                <a:srgbClr val="C000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Injector chain </a:t>
            </a:r>
            <a:r>
              <a:rPr lang="en-US" dirty="0"/>
              <a:t>Beam polarizations measured at 200 MeV linac and AGS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HSR</a:t>
            </a:r>
            <a:r>
              <a:rPr lang="en-US" dirty="0">
                <a:solidFill>
                  <a:srgbClr val="C00000"/>
                </a:solidFill>
              </a:rPr>
              <a:t> absolute polarization measurements at: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injection (½ h electron cooling period)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Flattop through store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3E4F4CB-3416-5372-3DDD-B81BF5AF4CB0}"/>
              </a:ext>
            </a:extLst>
          </p:cNvPr>
          <p:cNvSpPr/>
          <p:nvPr/>
        </p:nvSpPr>
        <p:spPr>
          <a:xfrm>
            <a:off x="6358270" y="5305553"/>
            <a:ext cx="1307670" cy="420726"/>
          </a:xfrm>
          <a:prstGeom prst="rightArrow">
            <a:avLst>
              <a:gd name="adj1" fmla="val 50000"/>
              <a:gd name="adj2" fmla="val 535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66CB17-678B-EEA7-7CE8-DFE48B78782E}"/>
              </a:ext>
            </a:extLst>
          </p:cNvPr>
          <p:cNvSpPr txBox="1"/>
          <p:nvPr/>
        </p:nvSpPr>
        <p:spPr>
          <a:xfrm>
            <a:off x="7946069" y="5192750"/>
            <a:ext cx="25592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Routine operation of </a:t>
            </a:r>
            <a:r>
              <a:rPr lang="en-US" dirty="0" err="1"/>
              <a:t>pC</a:t>
            </a:r>
            <a:r>
              <a:rPr lang="en-US" dirty="0"/>
              <a:t> and HJET</a:t>
            </a:r>
          </a:p>
        </p:txBody>
      </p:sp>
    </p:spTree>
    <p:extLst>
      <p:ext uri="{BB962C8B-B14F-4D97-AF65-F5344CB8AC3E}">
        <p14:creationId xmlns:p14="http://schemas.microsoft.com/office/powerpoint/2010/main" val="71465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7D688-B2B0-4A96-A294-718817F1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Questions Addressed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3AAF2-948B-4983-BB28-9852C586C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dirty="0"/>
              <a:t>Is the design of the </a:t>
            </a:r>
            <a:r>
              <a:rPr lang="en-US" dirty="0" err="1"/>
              <a:t>ePIC</a:t>
            </a:r>
            <a:r>
              <a:rPr lang="en-US" dirty="0"/>
              <a:t> detector and its sub-systems appropriate and progressing well?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dirty="0"/>
              <a:t>Are the remaining work and technical, cost and schedule risks adequately understood? Are there opportunities?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dirty="0"/>
              <a:t>Will the detector be technically ready for baselining by late 2025?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dirty="0"/>
              <a:t>Are the detector integration and planning for installation and maintenance progressing well? Are there areas where further ideas should be pursued?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dirty="0"/>
              <a:t>Will the detector be ready for start of construction by late 2026?</a:t>
            </a:r>
          </a:p>
        </p:txBody>
      </p:sp>
    </p:spTree>
    <p:extLst>
      <p:ext uri="{BB962C8B-B14F-4D97-AF65-F5344CB8AC3E}">
        <p14:creationId xmlns:p14="http://schemas.microsoft.com/office/powerpoint/2010/main" val="331262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AI-generated content may be incorrect.">
            <a:extLst>
              <a:ext uri="{FF2B5EF4-FFF2-40B4-BE49-F238E27FC236}">
                <a16:creationId xmlns:a16="http://schemas.microsoft.com/office/drawing/2014/main" id="{39ADA7FA-9E67-787D-359B-C7982981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703084"/>
            <a:ext cx="4360511" cy="295200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420C8-5E8E-ECCA-061E-BB484E02FA37}"/>
              </a:ext>
            </a:extLst>
          </p:cNvPr>
          <p:cNvSpPr txBox="1"/>
          <p:nvPr/>
        </p:nvSpPr>
        <p:spPr>
          <a:xfrm flipH="1">
            <a:off x="3980122" y="2716973"/>
            <a:ext cx="54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ok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94207-6AE0-296D-2A69-ABFB50444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F21244-D79F-84F0-D2CA-D102118E50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HJET at EIC: </a:t>
            </a:r>
            <a:r>
              <a:rPr lang="en-US" dirty="0">
                <a:solidFill>
                  <a:srgbClr val="C00000"/>
                </a:solidFill>
              </a:rPr>
              <a:t>bunch field depolarization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91D6B28-7636-9FA8-611B-EEABDA31F7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3324949"/>
                  </p:ext>
                </p:extLst>
              </p:nvPr>
            </p:nvGraphicFramePr>
            <p:xfrm>
              <a:off x="8508051" y="981749"/>
              <a:ext cx="2943598" cy="67056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426992">
                      <a:extLst>
                        <a:ext uri="{9D8B030D-6E8A-4147-A177-3AD203B41FA5}">
                          <a16:colId xmlns:a16="http://schemas.microsoft.com/office/drawing/2014/main" val="1463675767"/>
                        </a:ext>
                      </a:extLst>
                    </a:gridCol>
                    <a:gridCol w="1516606">
                      <a:extLst>
                        <a:ext uri="{9D8B030D-6E8A-4147-A177-3AD203B41FA5}">
                          <a16:colId xmlns:a16="http://schemas.microsoft.com/office/drawing/2014/main" val="1710215043"/>
                        </a:ext>
                      </a:extLst>
                    </a:gridCol>
                  </a:tblGrid>
                  <a:tr h="3001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RHIC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EIC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1666034"/>
                      </a:ext>
                    </a:extLst>
                  </a:tr>
                  <a:tr h="30625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9.381 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r>
                                  <a:rPr lang="en-US" sz="16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683</m:t>
                                </m:r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  <m:r>
                                  <a:rPr lang="en-US" sz="160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1009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91D6B28-7636-9FA8-611B-EEABDA31F7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3324949"/>
                  </p:ext>
                </p:extLst>
              </p:nvPr>
            </p:nvGraphicFramePr>
            <p:xfrm>
              <a:off x="8508051" y="981749"/>
              <a:ext cx="2943598" cy="67056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426992">
                      <a:extLst>
                        <a:ext uri="{9D8B030D-6E8A-4147-A177-3AD203B41FA5}">
                          <a16:colId xmlns:a16="http://schemas.microsoft.com/office/drawing/2014/main" val="1463675767"/>
                        </a:ext>
                      </a:extLst>
                    </a:gridCol>
                    <a:gridCol w="1516606">
                      <a:extLst>
                        <a:ext uri="{9D8B030D-6E8A-4147-A177-3AD203B41FA5}">
                          <a16:colId xmlns:a16="http://schemas.microsoft.com/office/drawing/2014/main" val="1710215043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RHIC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EIC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166603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107407" r="-107080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4167" t="-107407" r="-833" b="-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10090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FF07E1-AA24-99AE-EB15-05796B3163BA}"/>
                  </a:ext>
                </a:extLst>
              </p:cNvPr>
              <p:cNvSpPr txBox="1"/>
              <p:nvPr/>
            </p:nvSpPr>
            <p:spPr>
              <a:xfrm>
                <a:off x="462579" y="995198"/>
                <a:ext cx="78214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Bunch repetition frequency increased by factor of 10</a:t>
                </a:r>
                <a:endParaRPr lang="en-US" sz="2000" i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enhanced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bunch-induced depolarization </a:t>
                </a:r>
                <a:r>
                  <a:rPr lang="en-US" sz="2000" dirty="0">
                    <a:solidFill>
                      <a:schemeClr val="tx1"/>
                    </a:solidFill>
                  </a:rPr>
                  <a:t>at EIC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FF07E1-AA24-99AE-EB15-05796B316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9" y="995198"/>
                <a:ext cx="7821450" cy="707886"/>
              </a:xfrm>
              <a:prstGeom prst="rect">
                <a:avLst/>
              </a:prstGeom>
              <a:blipFill>
                <a:blip r:embed="rId5"/>
                <a:stretch>
                  <a:fillRect l="-648"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Chart, histogram&#10;&#10;AI-generated content may be incorrect.">
            <a:extLst>
              <a:ext uri="{FF2B5EF4-FFF2-40B4-BE49-F238E27FC236}">
                <a16:creationId xmlns:a16="http://schemas.microsoft.com/office/drawing/2014/main" id="{A314868F-E59B-3986-A099-CF9C3247E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934" y="1959845"/>
            <a:ext cx="2330252" cy="1584000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Chart&#10;&#10;AI-generated content may be incorrect.">
            <a:extLst>
              <a:ext uri="{FF2B5EF4-FFF2-40B4-BE49-F238E27FC236}">
                <a16:creationId xmlns:a16="http://schemas.microsoft.com/office/drawing/2014/main" id="{A4F57043-3306-20A1-F9DB-E18B40E89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413" y="2932522"/>
            <a:ext cx="4588091" cy="3105783"/>
          </a:xfrm>
          <a:prstGeom prst="rect">
            <a:avLst/>
          </a:prstGeom>
          <a:ln>
            <a:noFill/>
          </a:ln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52AEE170-DE32-DD28-910D-0775E4517BF7}"/>
              </a:ext>
            </a:extLst>
          </p:cNvPr>
          <p:cNvSpPr/>
          <p:nvPr/>
        </p:nvSpPr>
        <p:spPr>
          <a:xfrm rot="16200000">
            <a:off x="3619885" y="2948186"/>
            <a:ext cx="539083" cy="2785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3EE22-6C00-365C-1995-8DE3B0D9F63B}"/>
              </a:ext>
            </a:extLst>
          </p:cNvPr>
          <p:cNvSpPr txBox="1"/>
          <p:nvPr/>
        </p:nvSpPr>
        <p:spPr>
          <a:xfrm>
            <a:off x="9421394" y="2193104"/>
            <a:ext cx="1861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No operation like that at EIC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F8801B34-31C3-2521-FCEE-3F3E0435A489}"/>
              </a:ext>
            </a:extLst>
          </p:cNvPr>
          <p:cNvSpPr/>
          <p:nvPr/>
        </p:nvSpPr>
        <p:spPr>
          <a:xfrm rot="16200000">
            <a:off x="9963036" y="3118870"/>
            <a:ext cx="611322" cy="21736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C5E9E-4ACD-0ECB-834E-3DB54322C435}"/>
              </a:ext>
            </a:extLst>
          </p:cNvPr>
          <p:cNvSpPr txBox="1"/>
          <p:nvPr/>
        </p:nvSpPr>
        <p:spPr>
          <a:xfrm>
            <a:off x="1355338" y="5052504"/>
            <a:ext cx="53975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Depolarization analysis for HJET show that we need to to avoid low harmonic numbers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10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C5C04739-107A-EB3E-CF88-C40DCC96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0" y="1545743"/>
            <a:ext cx="6973519" cy="450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A8C70-F673-B212-AC6C-A5239640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0CBBB67-6EC1-3A52-7E1A-665A96964AD5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HJET at EIC: </a:t>
            </a:r>
            <a:r>
              <a:rPr lang="en-US" dirty="0">
                <a:solidFill>
                  <a:srgbClr val="C00000"/>
                </a:solidFill>
              </a:rPr>
              <a:t>mitigation 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056A678-6351-6970-3BCD-83532DB0E30B}"/>
              </a:ext>
            </a:extLst>
          </p:cNvPr>
          <p:cNvSpPr/>
          <p:nvPr/>
        </p:nvSpPr>
        <p:spPr>
          <a:xfrm>
            <a:off x="7985490" y="4118776"/>
            <a:ext cx="265176" cy="799500"/>
          </a:xfrm>
          <a:prstGeom prst="downArrow">
            <a:avLst>
              <a:gd name="adj1" fmla="val 50000"/>
              <a:gd name="adj2" fmla="val 118966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06DAE-A690-9C3A-F30F-90C1A7312980}"/>
              </a:ext>
            </a:extLst>
          </p:cNvPr>
          <p:cNvSpPr txBox="1"/>
          <p:nvPr/>
        </p:nvSpPr>
        <p:spPr>
          <a:xfrm>
            <a:off x="7187350" y="3266791"/>
            <a:ext cx="1861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Operate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HJET here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5854E3-5906-965F-8D23-1D0EF0632C8D}"/>
                  </a:ext>
                </a:extLst>
              </p:cNvPr>
              <p:cNvSpPr txBox="1"/>
              <p:nvPr/>
            </p:nvSpPr>
            <p:spPr>
              <a:xfrm>
                <a:off x="571500" y="1032977"/>
                <a:ext cx="10613951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Avoid bunch-induced depolarization by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HJET operation at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𝟒𝟎𝟎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𝐦𝐓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5854E3-5906-965F-8D23-1D0EF063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032977"/>
                <a:ext cx="10613951" cy="461665"/>
              </a:xfrm>
              <a:prstGeom prst="rect">
                <a:avLst/>
              </a:prstGeom>
              <a:blipFill>
                <a:blip r:embed="rId4"/>
                <a:stretch>
                  <a:fillRect l="-957" t="-10811" b="-2702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826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785B59-E197-6DFC-A8ED-149B12004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8003EB-28BE-E21A-5D73-EC61FFCF9F63}"/>
                  </a:ext>
                </a:extLst>
              </p:cNvPr>
              <p:cNvSpPr txBox="1"/>
              <p:nvPr/>
            </p:nvSpPr>
            <p:spPr>
              <a:xfrm>
                <a:off x="714317" y="1268755"/>
                <a:ext cx="11169818" cy="26189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ctr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/>
                  <a:t>Design holding field system </a:t>
                </a:r>
                <a:r>
                  <a:rPr lang="en-US" dirty="0">
                    <a:solidFill>
                      <a:schemeClr val="accent2"/>
                    </a:solidFill>
                  </a:rPr>
                  <a:t>(in progress)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/>
                  <a:t>Design new target chamber to accommodate holding field </a:t>
                </a:r>
                <a:r>
                  <a:rPr lang="en-US" dirty="0">
                    <a:solidFill>
                      <a:schemeClr val="accent2"/>
                    </a:solidFill>
                  </a:rPr>
                  <a:t>(in progress)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/>
                  <a:t>Upgrade </a:t>
                </a:r>
                <a:r>
                  <a:rPr lang="en-US" dirty="0">
                    <a:solidFill>
                      <a:schemeClr val="tx1"/>
                    </a:solidFill>
                  </a:rPr>
                  <a:t>BRP with mass </a:t>
                </a:r>
                <a:r>
                  <a:rPr lang="en-US" dirty="0"/>
                  <a:t>analyzer </a:t>
                </a:r>
                <a:r>
                  <a:rPr lang="en-US" dirty="0">
                    <a:solidFill>
                      <a:schemeClr val="accent2"/>
                    </a:solidFill>
                  </a:rPr>
                  <a:t>(in progress)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improve e.g., H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background </a:t>
                </a:r>
                <a:r>
                  <a:rPr lang="en-US" dirty="0"/>
                  <a:t>determination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/>
                  <a:t>Upgrade detector system </a:t>
                </a:r>
                <a:r>
                  <a:rPr lang="en-US" dirty="0">
                    <a:solidFill>
                      <a:schemeClr val="accent2"/>
                    </a:solidFill>
                  </a:rPr>
                  <a:t>(in progress)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obtain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cope with EIC bunch frequency</a:t>
                </a:r>
              </a:p>
              <a:p>
                <a:pPr marL="457200" indent="-457200">
                  <a:buFont typeface="+mj-lt"/>
                  <a:buAutoNum type="arabicPeriod" startAt="6"/>
                </a:pPr>
                <a:r>
                  <a:rPr lang="en-US" dirty="0">
                    <a:ea typeface="Calibri" panose="020F0502020204030204" pitchFamily="34" charset="0"/>
                    <a:cs typeface="Calibri" panose="020F0502020204030204" pitchFamily="34" charset="0"/>
                  </a:rPr>
                  <a:t>Upgrade HJET slow control system, ensure compatibility with EPICS database</a:t>
                </a:r>
              </a:p>
              <a:p>
                <a:pPr marL="457200" indent="-457200">
                  <a:buFont typeface="+mj-lt"/>
                  <a:buAutoNum type="arabicPeriod" startAt="6"/>
                </a:pPr>
                <a:r>
                  <a:rPr lang="en-US" dirty="0"/>
                  <a:t>Impedance calculation for HJET addressed when concepts for 2. and 3. available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8003EB-28BE-E21A-5D73-EC61FFCF9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17" y="1268755"/>
                <a:ext cx="11169818" cy="2618922"/>
              </a:xfrm>
              <a:prstGeom prst="rect">
                <a:avLst/>
              </a:prstGeom>
              <a:blipFill>
                <a:blip r:embed="rId2"/>
                <a:stretch>
                  <a:fillRect l="-341" t="-481" b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905E61-61CF-D643-22BC-3F9D3B490F07}"/>
                  </a:ext>
                </a:extLst>
              </p:cNvPr>
              <p:cNvSpPr txBox="1"/>
              <p:nvPr/>
            </p:nvSpPr>
            <p:spPr>
              <a:xfrm>
                <a:off x="978073" y="4568837"/>
                <a:ext cx="10642305" cy="10204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Aim of p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roposed changes: </a:t>
                </a:r>
                <a:r>
                  <a:rPr lang="en-US" sz="2400" dirty="0">
                    <a:solidFill>
                      <a:schemeClr val="tx1"/>
                    </a:solidFill>
                  </a:rPr>
                  <a:t>improve systematics to get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≤1% 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Next: </a:t>
                </a:r>
                <a:r>
                  <a:rPr lang="en-US" sz="2000" dirty="0"/>
                  <a:t>In early 2026: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/>
                  <a:t>HJET move to 510 for refurbishment/upgrade work: items 2. to 5</a:t>
                </a:r>
                <a:r>
                  <a:rPr lang="en-US" sz="2000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905E61-61CF-D643-22BC-3F9D3B490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73" y="4568837"/>
                <a:ext cx="10642305" cy="1020408"/>
              </a:xfrm>
              <a:prstGeom prst="rect">
                <a:avLst/>
              </a:prstGeom>
              <a:blipFill>
                <a:blip r:embed="rId3"/>
                <a:stretch>
                  <a:fillRect l="-833" b="-975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4">
            <a:extLst>
              <a:ext uri="{FF2B5EF4-FFF2-40B4-BE49-F238E27FC236}">
                <a16:creationId xmlns:a16="http://schemas.microsoft.com/office/drawing/2014/main" id="{6744FC0A-BAE8-1FE1-59BF-EDD316932219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HJET at EIC: </a:t>
            </a:r>
            <a:r>
              <a:rPr lang="en-US" dirty="0">
                <a:solidFill>
                  <a:srgbClr val="C00000"/>
                </a:solidFill>
              </a:rPr>
              <a:t>planned modifications</a:t>
            </a:r>
          </a:p>
        </p:txBody>
      </p:sp>
    </p:spTree>
    <p:extLst>
      <p:ext uri="{BB962C8B-B14F-4D97-AF65-F5344CB8AC3E}">
        <p14:creationId xmlns:p14="http://schemas.microsoft.com/office/powerpoint/2010/main" val="418385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ABAB-1D45-15CA-6CA6-664485EA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52" y="117985"/>
            <a:ext cx="10515600" cy="705749"/>
          </a:xfrm>
        </p:spPr>
        <p:txBody>
          <a:bodyPr>
            <a:normAutofit/>
          </a:bodyPr>
          <a:lstStyle/>
          <a:p>
            <a:r>
              <a:rPr lang="en-US" dirty="0"/>
              <a:t>C fiber target polarimeter:  </a:t>
            </a:r>
            <a:r>
              <a:rPr lang="en-US" dirty="0">
                <a:solidFill>
                  <a:srgbClr val="C00000"/>
                </a:solidFill>
              </a:rPr>
              <a:t>present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45A31-7C66-EF0E-C533-D0D8FC6C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2287" y="6479922"/>
            <a:ext cx="825696" cy="365125"/>
          </a:xfrm>
        </p:spPr>
        <p:txBody>
          <a:bodyPr/>
          <a:lstStyle/>
          <a:p>
            <a:fld id="{DF69D58E-C59B-4BE3-83E0-B1C1287A8E5B}" type="slidenum">
              <a:rPr lang="en-US" sz="1000" b="0" smtClean="0"/>
              <a:pPr/>
              <a:t>23</a:t>
            </a:fld>
            <a:endParaRPr lang="en-US" sz="1000" b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A517669-68AB-B4BB-047D-9FBAD7D3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762" y="1005337"/>
            <a:ext cx="4724400" cy="241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B4E2BE3-19BC-3C05-56A8-4068C122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0422" y="1161192"/>
            <a:ext cx="2194560" cy="2100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514AE4C-4E7A-C90E-9A99-411EA3DB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90" y="3598911"/>
            <a:ext cx="3127006" cy="2305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FC6DE30-4856-35A8-44EC-12668F41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6611" y="3596546"/>
            <a:ext cx="3991087" cy="232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24F13D-9232-CB9D-8F7C-E02EEEC20228}"/>
                  </a:ext>
                </a:extLst>
              </p:cNvPr>
              <p:cNvSpPr txBox="1"/>
              <p:nvPr/>
            </p:nvSpPr>
            <p:spPr>
              <a:xfrm>
                <a:off x="3979547" y="4472800"/>
                <a:ext cx="3679212" cy="143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 dirty="0"/>
                  <a:t>Ultra-thin ribbon targets:</a:t>
                </a: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50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</m:oMath>
                </a14:m>
                <a:endParaRPr lang="en-US" dirty="0"/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target holder inside beam pipe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For RHIC: target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24F13D-9232-CB9D-8F7C-E02EEEC20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547" y="4472800"/>
                <a:ext cx="3679212" cy="1431161"/>
              </a:xfrm>
              <a:prstGeom prst="rect">
                <a:avLst/>
              </a:prstGeom>
              <a:blipFill>
                <a:blip r:embed="rId7"/>
                <a:stretch>
                  <a:fillRect l="-1034" t="-2655" b="-5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866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64054-4DD0-7CE3-32F7-6002A6B1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6" y="6494581"/>
            <a:ext cx="825696" cy="365125"/>
          </a:xfrm>
        </p:spPr>
        <p:txBody>
          <a:bodyPr/>
          <a:lstStyle/>
          <a:p>
            <a:fld id="{893C5830-40F3-F04E-B2E3-10E6672BA8FF}" type="slidenum">
              <a:rPr lang="en-US" sz="1050" b="0" smtClean="0"/>
              <a:pPr/>
              <a:t>24</a:t>
            </a:fld>
            <a:endParaRPr lang="en-US" sz="105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8F14A-D5E2-DBA4-D8C9-3D959F5AC34E}"/>
                  </a:ext>
                </a:extLst>
              </p:cNvPr>
              <p:cNvSpPr txBox="1"/>
              <p:nvPr/>
            </p:nvSpPr>
            <p:spPr>
              <a:xfrm>
                <a:off x="571500" y="1126127"/>
                <a:ext cx="5624048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EIC conditions with 10 ns bunch repetition and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</a:rPr>
                  <a:t> higher current require:  </a:t>
                </a:r>
                <a:br>
                  <a:rPr lang="en-US" sz="2000" b="1" dirty="0">
                    <a:solidFill>
                      <a:srgbClr val="C00000"/>
                    </a:solidFill>
                  </a:rPr>
                </a:br>
                <a:endParaRPr lang="en-US" sz="1050" b="1" dirty="0">
                  <a:solidFill>
                    <a:srgbClr val="C00000"/>
                  </a:solidFill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dirty="0"/>
                  <a:t>Estimate C target temperatures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sz="5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/>
                  <a:t>Effects of increased wake field power in target chamber and target holders</a:t>
                </a:r>
              </a:p>
              <a:p>
                <a:pPr marL="800100" lvl="1" indent="-342900">
                  <a:buFont typeface="+mj-lt"/>
                  <a:buAutoNum type="arabicPeriod"/>
                </a:pPr>
                <a:endParaRPr lang="en-US" sz="5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/>
                  <a:t>Develop vacuum transfer chamber</a:t>
                </a: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dirty="0"/>
                  <a:t>One target at a time in chamber</a:t>
                </a: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dirty="0"/>
                  <a:t>improve target conditioning &amp; installation</a:t>
                </a:r>
              </a:p>
              <a:p>
                <a:pPr marL="1143000" lvl="2" indent="-228600">
                  <a:buFont typeface="+mj-lt"/>
                  <a:buAutoNum type="arabicPeriod"/>
                </a:pPr>
                <a:r>
                  <a:rPr lang="en-US" sz="500" dirty="0"/>
                  <a:t>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/>
                  <a:t>Upgrade detectors and readout systems </a:t>
                </a: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dirty="0"/>
                  <a:t>cope with timing requirements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/>
                  <a:t>For EIC, due to larger beam size in IP4, targets need to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long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8F14A-D5E2-DBA4-D8C9-3D959F5AC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126127"/>
                <a:ext cx="5624048" cy="4047262"/>
              </a:xfrm>
              <a:prstGeom prst="rect">
                <a:avLst/>
              </a:prstGeom>
              <a:blipFill>
                <a:blip r:embed="rId2"/>
                <a:stretch>
                  <a:fillRect l="-1354" t="-938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89AFB875-1029-9EF3-7355-B9418820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52" y="73153"/>
            <a:ext cx="11148548" cy="750582"/>
          </a:xfrm>
        </p:spPr>
        <p:txBody>
          <a:bodyPr>
            <a:noAutofit/>
          </a:bodyPr>
          <a:lstStyle/>
          <a:p>
            <a:r>
              <a:rPr lang="en-US" dirty="0"/>
              <a:t>C fiber target polarimeter:  </a:t>
            </a:r>
            <a:r>
              <a:rPr lang="en-US" dirty="0">
                <a:solidFill>
                  <a:srgbClr val="C00000"/>
                </a:solidFill>
              </a:rPr>
              <a:t>upgrades for EIC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C93A67-E60C-6149-91F6-C5C218771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393" y="1126127"/>
            <a:ext cx="5515736" cy="382204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39442-40A1-6B3C-F184-B4DAB8278E0B}"/>
              </a:ext>
            </a:extLst>
          </p:cNvPr>
          <p:cNvSpPr txBox="1"/>
          <p:nvPr/>
        </p:nvSpPr>
        <p:spPr>
          <a:xfrm>
            <a:off x="874395" y="5452207"/>
            <a:ext cx="1064230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p</a:t>
            </a:r>
            <a:r>
              <a:rPr lang="en-US" sz="2000" dirty="0" err="1">
                <a:solidFill>
                  <a:schemeClr val="tx1"/>
                </a:solidFill>
              </a:rPr>
              <a:t>C</a:t>
            </a:r>
            <a:r>
              <a:rPr lang="en-US" sz="2000" dirty="0">
                <a:solidFill>
                  <a:schemeClr val="tx1"/>
                </a:solidFill>
              </a:rPr>
              <a:t> target chambers will be moved to 510 for refurbishment and upgrades in early 2026</a:t>
            </a:r>
          </a:p>
        </p:txBody>
      </p:sp>
    </p:spTree>
    <p:extLst>
      <p:ext uri="{BB962C8B-B14F-4D97-AF65-F5344CB8AC3E}">
        <p14:creationId xmlns:p14="http://schemas.microsoft.com/office/powerpoint/2010/main" val="2881522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4BDA7C-9916-6C7B-2834-222E8B1AD09D}"/>
              </a:ext>
            </a:extLst>
          </p:cNvPr>
          <p:cNvSpPr/>
          <p:nvPr/>
        </p:nvSpPr>
        <p:spPr>
          <a:xfrm>
            <a:off x="674153" y="1647565"/>
            <a:ext cx="4948325" cy="368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7C6E3-4112-3269-3006-1A8C9149D1B0}"/>
              </a:ext>
            </a:extLst>
          </p:cNvPr>
          <p:cNvSpPr/>
          <p:nvPr/>
        </p:nvSpPr>
        <p:spPr>
          <a:xfrm>
            <a:off x="6561173" y="1647565"/>
            <a:ext cx="4932000" cy="36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CF73C-656D-A2F8-03AD-104B72C8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898" y="6498965"/>
            <a:ext cx="825696" cy="365125"/>
          </a:xfrm>
        </p:spPr>
        <p:txBody>
          <a:bodyPr/>
          <a:lstStyle/>
          <a:p>
            <a:fld id="{893C5830-40F3-F04E-B2E3-10E6672BA8FF}" type="slidenum">
              <a:rPr lang="en-US" sz="1000" b="0" smtClean="0"/>
              <a:pPr/>
              <a:t>25</a:t>
            </a:fld>
            <a:endParaRPr lang="en-US" sz="1000" b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83825-CDD1-762B-927D-022AFE79CE60}"/>
              </a:ext>
            </a:extLst>
          </p:cNvPr>
          <p:cNvSpPr txBox="1"/>
          <p:nvPr/>
        </p:nvSpPr>
        <p:spPr>
          <a:xfrm>
            <a:off x="571500" y="871631"/>
            <a:ext cx="898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</a:rPr>
              <a:t>Target heating (code by Peter Thieberger)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effectLst/>
              </a:rPr>
              <a:t>With </a:t>
            </a:r>
            <a:r>
              <a:rPr lang="en-US" sz="2000" b="1" dirty="0">
                <a:solidFill>
                  <a:srgbClr val="C00000"/>
                </a:solidFill>
              </a:rPr>
              <a:t>realistic </a:t>
            </a:r>
            <a:r>
              <a:rPr lang="en-US" sz="2000" b="1" dirty="0">
                <a:solidFill>
                  <a:srgbClr val="C00000"/>
                </a:solidFill>
                <a:effectLst/>
              </a:rPr>
              <a:t>beam sizes,</a:t>
            </a:r>
            <a:r>
              <a:rPr lang="en-US" sz="2000" b="1" dirty="0">
                <a:solidFill>
                  <a:srgbClr val="C00000"/>
                </a:solidFill>
              </a:rPr>
              <a:t> target heating about same at </a:t>
            </a:r>
            <a:r>
              <a:rPr lang="en-US" sz="2000" b="1" dirty="0">
                <a:solidFill>
                  <a:srgbClr val="C00000"/>
                </a:solidFill>
                <a:effectLst/>
              </a:rPr>
              <a:t>RHIC and EIC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72BC19-E4CF-4FC1-BFF8-6838EEFD49FB}"/>
                  </a:ext>
                </a:extLst>
              </p:cNvPr>
              <p:cNvSpPr txBox="1"/>
              <p:nvPr/>
            </p:nvSpPr>
            <p:spPr>
              <a:xfrm>
                <a:off x="690713" y="5417720"/>
                <a:ext cx="4533613" cy="369332"/>
              </a:xfrm>
              <a:prstGeom prst="rect">
                <a:avLst/>
              </a:prstGeom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changed ID #128 in Risk Registry to low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72BC19-E4CF-4FC1-BFF8-6838EEFD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3" y="5417720"/>
                <a:ext cx="4533613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A60372C-408B-CBBF-430B-EFB242DA0705}"/>
              </a:ext>
            </a:extLst>
          </p:cNvPr>
          <p:cNvSpPr txBox="1"/>
          <p:nvPr/>
        </p:nvSpPr>
        <p:spPr>
          <a:xfrm>
            <a:off x="6548961" y="5387613"/>
            <a:ext cx="528728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Independent modeling approach of C target heating by proton beams </a:t>
            </a:r>
            <a:r>
              <a:rPr lang="en-US" dirty="0">
                <a:solidFill>
                  <a:schemeClr val="accent2"/>
                </a:solidFill>
              </a:rPr>
              <a:t>(in progress)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F94D5C-1E86-2228-FEF3-2D5090CA9870}"/>
              </a:ext>
            </a:extLst>
          </p:cNvPr>
          <p:cNvSpPr txBox="1">
            <a:spLocks/>
          </p:cNvSpPr>
          <p:nvPr/>
        </p:nvSpPr>
        <p:spPr>
          <a:xfrm>
            <a:off x="471952" y="117985"/>
            <a:ext cx="10515600" cy="705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 fiber target polarimeter:  </a:t>
            </a:r>
            <a:r>
              <a:rPr lang="en-US" dirty="0">
                <a:solidFill>
                  <a:srgbClr val="C00000"/>
                </a:solidFill>
              </a:rPr>
              <a:t>target heating</a:t>
            </a:r>
          </a:p>
        </p:txBody>
      </p:sp>
      <p:pic>
        <p:nvPicPr>
          <p:cNvPr id="20" name="Picture 19" descr="Text&#10;&#10;AI-generated content may be incorrect.">
            <a:extLst>
              <a:ext uri="{FF2B5EF4-FFF2-40B4-BE49-F238E27FC236}">
                <a16:creationId xmlns:a16="http://schemas.microsoft.com/office/drawing/2014/main" id="{B8F51043-E9FB-587F-D82E-55ABE715C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1" y="1695398"/>
            <a:ext cx="2123362" cy="1040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ADD6D4-4922-697C-2C98-6E44F6217C79}"/>
              </a:ext>
            </a:extLst>
          </p:cNvPr>
          <p:cNvSpPr/>
          <p:nvPr/>
        </p:nvSpPr>
        <p:spPr>
          <a:xfrm>
            <a:off x="1976922" y="2527199"/>
            <a:ext cx="841072" cy="185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9F9322C3-DADD-F2C8-A35D-1EFBA113D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734" y="2748009"/>
            <a:ext cx="4660012" cy="2484000"/>
          </a:xfrm>
          <a:prstGeom prst="rect">
            <a:avLst/>
          </a:prstGeom>
        </p:spPr>
      </p:pic>
      <p:pic>
        <p:nvPicPr>
          <p:cNvPr id="25" name="Picture 24" descr="Graphical user interface, chart, line chart&#10;&#10;AI-generated content may be incorrect.">
            <a:extLst>
              <a:ext uri="{FF2B5EF4-FFF2-40B4-BE49-F238E27FC236}">
                <a16:creationId xmlns:a16="http://schemas.microsoft.com/office/drawing/2014/main" id="{97D527C7-99ED-88FC-400E-FBAFF5988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13" y="2779906"/>
            <a:ext cx="4660011" cy="2484000"/>
          </a:xfrm>
          <a:prstGeom prst="rect">
            <a:avLst/>
          </a:prstGeom>
        </p:spPr>
      </p:pic>
      <p:pic>
        <p:nvPicPr>
          <p:cNvPr id="27" name="Picture 26" descr="Text&#10;&#10;AI-generated content may be incorrect.">
            <a:extLst>
              <a:ext uri="{FF2B5EF4-FFF2-40B4-BE49-F238E27FC236}">
                <a16:creationId xmlns:a16="http://schemas.microsoft.com/office/drawing/2014/main" id="{23F21F8F-EEF1-9B87-EB18-19DE8800C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363" y="1682305"/>
            <a:ext cx="2083189" cy="10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8A9AB17-BA54-10AE-6446-186A36FFAA70}"/>
              </a:ext>
            </a:extLst>
          </p:cNvPr>
          <p:cNvSpPr/>
          <p:nvPr/>
        </p:nvSpPr>
        <p:spPr>
          <a:xfrm>
            <a:off x="7737322" y="2508451"/>
            <a:ext cx="841072" cy="185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4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C146A-79EE-6964-4A78-6755B386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557688"/>
            <a:ext cx="825696" cy="365125"/>
          </a:xfrm>
        </p:spPr>
        <p:txBody>
          <a:bodyPr/>
          <a:lstStyle/>
          <a:p>
            <a:fld id="{893C5830-40F3-F04E-B2E3-10E6672BA8FF}" type="slidenum">
              <a:rPr lang="en-US" sz="1000" b="0" smtClean="0"/>
              <a:pPr/>
              <a:t>26</a:t>
            </a:fld>
            <a:endParaRPr lang="en-US" sz="1000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9">
                <a:extLst>
                  <a:ext uri="{FF2B5EF4-FFF2-40B4-BE49-F238E27FC236}">
                    <a16:creationId xmlns:a16="http://schemas.microsoft.com/office/drawing/2014/main" id="{35495DBE-2EB3-5A6F-592A-8A59FA8440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259" y="933089"/>
                <a:ext cx="5731932" cy="932237"/>
              </a:xfrm>
            </p:spPr>
            <p:txBody>
              <a:bodyPr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Shorter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𝐧𝐬</m:t>
                    </m:r>
                  </m:oMath>
                </a14:m>
                <a:r>
                  <a:rPr lang="en-US" b="1" dirty="0"/>
                  <a:t> bunch spacing at EIC</a:t>
                </a:r>
              </a:p>
              <a:p>
                <a:pPr marL="184150" lvl="1" indent="-174625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Fiber target chambers ok for single-bunches</a:t>
                </a:r>
              </a:p>
              <a:p>
                <a:pPr marL="184150" lvl="1" indent="-174625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Higher order modes → pumping ports → RF shielding </a:t>
                </a:r>
              </a:p>
            </p:txBody>
          </p:sp>
        </mc:Choice>
        <mc:Fallback xmlns="">
          <p:sp>
            <p:nvSpPr>
              <p:cNvPr id="6" name="Text Placeholder 9">
                <a:extLst>
                  <a:ext uri="{FF2B5EF4-FFF2-40B4-BE49-F238E27FC236}">
                    <a16:creationId xmlns:a16="http://schemas.microsoft.com/office/drawing/2014/main" id="{35495DBE-2EB3-5A6F-592A-8A59FA844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59" y="933089"/>
                <a:ext cx="5731932" cy="93223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1FA8735C-3401-C1FF-D7A4-0A6F174BD5E9}"/>
              </a:ext>
            </a:extLst>
          </p:cNvPr>
          <p:cNvSpPr txBox="1">
            <a:spLocks/>
          </p:cNvSpPr>
          <p:nvPr/>
        </p:nvSpPr>
        <p:spPr>
          <a:xfrm>
            <a:off x="471951" y="54401"/>
            <a:ext cx="11720049" cy="76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C fiber target polarimeter:  </a:t>
            </a:r>
            <a:r>
              <a:rPr lang="en-US" sz="3600" dirty="0">
                <a:solidFill>
                  <a:srgbClr val="C00000"/>
                </a:solidFill>
              </a:rPr>
              <a:t>impedance calculations I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5D99AB9-900F-31BB-977D-1166939A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6" y="2097115"/>
            <a:ext cx="3722727" cy="10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A817892-86BF-A5F8-618B-5CA9838F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29" y="1974681"/>
            <a:ext cx="1481023" cy="12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C45321-8AEF-C29B-612D-5F24F3AE9E07}"/>
                  </a:ext>
                </a:extLst>
              </p:cNvPr>
              <p:cNvSpPr txBox="1"/>
              <p:nvPr/>
            </p:nvSpPr>
            <p:spPr>
              <a:xfrm>
                <a:off x="399376" y="3408365"/>
                <a:ext cx="549074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 target chambers (steel 316L) will work for EIC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Simulations of C target holders</a:t>
                </a:r>
              </a:p>
              <a:p>
                <a:pPr lvl="1"/>
                <a:r>
                  <a:rPr lang="en-US" sz="1600" dirty="0"/>
                  <a:t>Studies involved target holders made from Al, SS and dielectric (e.g., Al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Preliminary results favor dielectric target holder over metallic ones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sz="1600" dirty="0"/>
                  <a:t> gold layer to avoid charging up of target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Operation: one target in chamber at a time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design vacuum transfer chamber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 adverse effect from shifted targets positions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C45321-8AEF-C29B-612D-5F24F3AE9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6" y="3408365"/>
                <a:ext cx="5490741" cy="2585323"/>
              </a:xfrm>
              <a:prstGeom prst="rect">
                <a:avLst/>
              </a:prstGeom>
              <a:blipFill>
                <a:blip r:embed="rId6"/>
                <a:stretch>
                  <a:fillRect l="-693" t="-980" r="-924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picture containing text, antenna, needle, lined&#10;&#10;AI-generated content may be incorrect.">
            <a:extLst>
              <a:ext uri="{FF2B5EF4-FFF2-40B4-BE49-F238E27FC236}">
                <a16:creationId xmlns:a16="http://schemas.microsoft.com/office/drawing/2014/main" id="{B4739548-987F-FD3B-7F76-7306C56CF8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95" t="8292" r="495" b="-2284"/>
          <a:stretch>
            <a:fillRect/>
          </a:stretch>
        </p:blipFill>
        <p:spPr>
          <a:xfrm>
            <a:off x="6096000" y="1408004"/>
            <a:ext cx="5819791" cy="1691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5C5D7F-16B8-1672-41F6-426690A5A1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637"/>
          <a:stretch>
            <a:fillRect/>
          </a:stretch>
        </p:blipFill>
        <p:spPr>
          <a:xfrm>
            <a:off x="6096005" y="3284029"/>
            <a:ext cx="5819786" cy="1626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366BE7-2368-013A-A172-D795D8F89E22}"/>
              </a:ext>
            </a:extLst>
          </p:cNvPr>
          <p:cNvSpPr txBox="1"/>
          <p:nvPr/>
        </p:nvSpPr>
        <p:spPr>
          <a:xfrm>
            <a:off x="6662943" y="977769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Fresh results from </a:t>
            </a:r>
            <a:r>
              <a:rPr lang="en-US" dirty="0" err="1">
                <a:solidFill>
                  <a:srgbClr val="0070C0"/>
                </a:solidFill>
              </a:rPr>
              <a:t>Medani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Sangroula</a:t>
            </a:r>
            <a:r>
              <a:rPr lang="en-US" dirty="0">
                <a:solidFill>
                  <a:srgbClr val="0070C0"/>
                </a:solidFill>
              </a:rPr>
              <a:t> (CAD)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63662D-4513-B092-60E8-B982BEE958BB}"/>
              </a:ext>
            </a:extLst>
          </p:cNvPr>
          <p:cNvSpPr txBox="1"/>
          <p:nvPr/>
        </p:nvSpPr>
        <p:spPr>
          <a:xfrm>
            <a:off x="9879574" y="2607051"/>
            <a:ext cx="17409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Wake field potential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8A0CEC-3471-05EA-4D38-08BF7C52C450}"/>
              </a:ext>
            </a:extLst>
          </p:cNvPr>
          <p:cNvSpPr txBox="1"/>
          <p:nvPr/>
        </p:nvSpPr>
        <p:spPr>
          <a:xfrm>
            <a:off x="9787452" y="4602788"/>
            <a:ext cx="15613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Wake impedance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F2208-6E0A-664F-625B-076A61BA1BBB}"/>
              </a:ext>
            </a:extLst>
          </p:cNvPr>
          <p:cNvSpPr txBox="1"/>
          <p:nvPr/>
        </p:nvSpPr>
        <p:spPr>
          <a:xfrm>
            <a:off x="6662943" y="5233900"/>
            <a:ext cx="45982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Improved performance of machine when dielectric target holder will be used</a:t>
            </a:r>
          </a:p>
        </p:txBody>
      </p:sp>
    </p:spTree>
    <p:extLst>
      <p:ext uri="{BB962C8B-B14F-4D97-AF65-F5344CB8AC3E}">
        <p14:creationId xmlns:p14="http://schemas.microsoft.com/office/powerpoint/2010/main" val="3729777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B90F-3DD6-B03A-AE49-79E85CC09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24FC1-5DD5-1353-A72F-5F098AE3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1D4AC7-B2A1-E5EE-8375-9644BC82E191}"/>
              </a:ext>
            </a:extLst>
          </p:cNvPr>
          <p:cNvSpPr txBox="1">
            <a:spLocks/>
          </p:cNvSpPr>
          <p:nvPr/>
        </p:nvSpPr>
        <p:spPr>
          <a:xfrm>
            <a:off x="471951" y="54401"/>
            <a:ext cx="11720049" cy="76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C fiber target polarimeter:  </a:t>
            </a:r>
            <a:r>
              <a:rPr lang="en-US" sz="3600" dirty="0">
                <a:solidFill>
                  <a:srgbClr val="C00000"/>
                </a:solidFill>
              </a:rPr>
              <a:t>impedance calculations II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7411A5B-E43A-83DC-A0A5-6975A6CDE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/>
          <a:stretch>
            <a:fillRect/>
          </a:stretch>
        </p:blipFill>
        <p:spPr bwMode="auto">
          <a:xfrm>
            <a:off x="4881908" y="1014983"/>
            <a:ext cx="6924364" cy="23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7669-BD3B-34BB-3240-B26C37B2533B}"/>
              </a:ext>
            </a:extLst>
          </p:cNvPr>
          <p:cNvSpPr txBox="1"/>
          <p:nvPr/>
        </p:nvSpPr>
        <p:spPr>
          <a:xfrm>
            <a:off x="571500" y="1428621"/>
            <a:ext cx="4009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Shifted dielectric target positions: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 RHIC, EIC will use multiple targets on same target holders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3E402-07E5-C988-0E79-91D6946A21EC}"/>
              </a:ext>
            </a:extLst>
          </p:cNvPr>
          <p:cNvSpPr txBox="1"/>
          <p:nvPr/>
        </p:nvSpPr>
        <p:spPr>
          <a:xfrm>
            <a:off x="9623542" y="2475062"/>
            <a:ext cx="17409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Wake field potential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98A52C-484C-477E-F97A-FFCCD691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09" y="3386966"/>
            <a:ext cx="2628000" cy="20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2DF4049-9A35-882E-E870-A8375C84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238" y="3397599"/>
            <a:ext cx="2232000" cy="20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3C33543-4B7C-86D1-14A6-345359BC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08" y="3397600"/>
            <a:ext cx="2196000" cy="224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02FB2-9E85-CCC5-E308-9B775434DD84}"/>
              </a:ext>
            </a:extLst>
          </p:cNvPr>
          <p:cNvSpPr txBox="1"/>
          <p:nvPr/>
        </p:nvSpPr>
        <p:spPr>
          <a:xfrm>
            <a:off x="696723" y="4143799"/>
            <a:ext cx="34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Wakefield amplitude decrease with target holder shifted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39304F-22D4-93C2-1136-C7D39FCEB558}"/>
              </a:ext>
            </a:extLst>
          </p:cNvPr>
          <p:cNvSpPr txBox="1"/>
          <p:nvPr/>
        </p:nvSpPr>
        <p:spPr>
          <a:xfrm>
            <a:off x="1485178" y="5646389"/>
            <a:ext cx="922143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Similar behavior when different C targets are inserted into beam from same target holder</a:t>
            </a:r>
          </a:p>
        </p:txBody>
      </p:sp>
    </p:spTree>
    <p:extLst>
      <p:ext uri="{BB962C8B-B14F-4D97-AF65-F5344CB8AC3E}">
        <p14:creationId xmlns:p14="http://schemas.microsoft.com/office/powerpoint/2010/main" val="2477640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99403-7E9B-B9A9-E1F3-A9EAB9C03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3E2BD1-A17C-483A-FD8A-E74DC5ACCF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85214"/>
            <a:ext cx="11499925" cy="739963"/>
          </a:xfrm>
        </p:spPr>
        <p:txBody>
          <a:bodyPr>
            <a:normAutofit/>
          </a:bodyPr>
          <a:lstStyle/>
          <a:p>
            <a:r>
              <a:rPr lang="en-US" sz="3600" dirty="0"/>
              <a:t>New development: </a:t>
            </a:r>
            <a:r>
              <a:rPr lang="en-US" sz="3600" baseline="30000" dirty="0">
                <a:solidFill>
                  <a:srgbClr val="C00000"/>
                </a:solidFill>
              </a:rPr>
              <a:t>3</a:t>
            </a:r>
            <a:r>
              <a:rPr lang="en-US" sz="3600" dirty="0">
                <a:solidFill>
                  <a:srgbClr val="C00000"/>
                </a:solidFill>
              </a:rPr>
              <a:t>He atomic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BD1A45-0AD1-FD3F-4D93-F0832CC1EEE7}"/>
                  </a:ext>
                </a:extLst>
              </p:cNvPr>
              <p:cNvSpPr txBox="1"/>
              <p:nvPr/>
            </p:nvSpPr>
            <p:spPr>
              <a:xfrm>
                <a:off x="6536719" y="2595788"/>
                <a:ext cx="4754880" cy="1502847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C00000"/>
                    </a:solidFill>
                  </a:rPr>
                  <a:t>High flux device with beam at 1 K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atoms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atoms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ideal for absolute </a:t>
                </a:r>
                <a:r>
                  <a:rPr lang="en-US" baseline="30000" dirty="0"/>
                  <a:t>3</a:t>
                </a:r>
                <a:r>
                  <a:rPr lang="en-US" dirty="0"/>
                  <a:t>He</a:t>
                </a:r>
                <a:r>
                  <a:rPr lang="en-US" baseline="30000" dirty="0"/>
                  <a:t>++</a:t>
                </a:r>
                <a:r>
                  <a:rPr lang="en-US" dirty="0"/>
                  <a:t> polarimetry at EIC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BD1A45-0AD1-FD3F-4D93-F0832CC1E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719" y="2595788"/>
                <a:ext cx="4754880" cy="1502847"/>
              </a:xfrm>
              <a:prstGeom prst="rect">
                <a:avLst/>
              </a:prstGeom>
              <a:blipFill>
                <a:blip r:embed="rId2"/>
                <a:stretch>
                  <a:fillRect l="-1330" r="-266" b="-5000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C15A6-A106-BAE9-C953-370073EA30E0}"/>
                  </a:ext>
                </a:extLst>
              </p:cNvPr>
              <p:cNvSpPr txBox="1"/>
              <p:nvPr/>
            </p:nvSpPr>
            <p:spPr>
              <a:xfrm>
                <a:off x="1086458" y="961877"/>
                <a:ext cx="8418010" cy="9733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Provide absolute polarization measurement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acc>
                          <m:accPr>
                            <m:chr m:val="⃗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tx1"/>
                                </a:solidFill>
                              </a:rPr>
                              <m:t>He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beams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333B2"/>
                    </a:solidFill>
                    <a:effectLst/>
                  </a:rPr>
                  <a:t>MIT development for </a:t>
                </a:r>
                <a:r>
                  <a:rPr lang="en-US" dirty="0" err="1">
                    <a:solidFill>
                      <a:srgbClr val="3333B2"/>
                    </a:solidFill>
                    <a:effectLst/>
                  </a:rPr>
                  <a:t>nEDM</a:t>
                </a:r>
                <a:r>
                  <a:rPr lang="en-US" dirty="0">
                    <a:solidFill>
                      <a:srgbClr val="3333B2"/>
                    </a:solidFill>
                    <a:effectLst/>
                  </a:rPr>
                  <a:t> </a:t>
                </a:r>
                <a:r>
                  <a:rPr lang="en-US" dirty="0" err="1">
                    <a:solidFill>
                      <a:srgbClr val="3333B2"/>
                    </a:solidFill>
                    <a:effectLst/>
                  </a:rPr>
                  <a:t>exp’t</a:t>
                </a:r>
                <a:r>
                  <a:rPr lang="en-US" dirty="0">
                    <a:solidFill>
                      <a:srgbClr val="3333B2"/>
                    </a:solidFill>
                    <a:effectLst/>
                  </a:rPr>
                  <a:t> </a:t>
                </a:r>
                <a:r>
                  <a:rPr lang="en-US" dirty="0">
                    <a:solidFill>
                      <a:srgbClr val="3333B2"/>
                    </a:solidFill>
                  </a:rPr>
                  <a:t>at </a:t>
                </a:r>
                <a:r>
                  <a:rPr lang="en-US" dirty="0">
                    <a:solidFill>
                      <a:srgbClr val="3333B2"/>
                    </a:solidFill>
                    <a:effectLst/>
                  </a:rPr>
                  <a:t>Oakridge (discontinued)</a:t>
                </a:r>
                <a:br>
                  <a:rPr lang="en-US" dirty="0">
                    <a:solidFill>
                      <a:srgbClr val="3333B2"/>
                    </a:solidFill>
                    <a:effectLst/>
                  </a:rPr>
                </a:br>
                <a:r>
                  <a:rPr lang="en-US" sz="1600" dirty="0">
                    <a:solidFill>
                      <a:srgbClr val="3333B2"/>
                    </a:solidFill>
                    <a:effectLst/>
                  </a:rPr>
                  <a:t>(</a:t>
                </a:r>
                <a:r>
                  <a:rPr lang="en-US" sz="1600" dirty="0">
                    <a:effectLst/>
                  </a:rPr>
                  <a:t>P. T </a:t>
                </a:r>
                <a:r>
                  <a:rPr lang="en-US" sz="1600" dirty="0" err="1">
                    <a:effectLst/>
                  </a:rPr>
                  <a:t>MohanMurthy</a:t>
                </a:r>
                <a:r>
                  <a:rPr lang="en-US" sz="1600" dirty="0">
                    <a:effectLst/>
                  </a:rPr>
                  <a:t>, J. Kelsey, J. Dodge, R. Redwine, R. Milner, P. Binns, B. O’Rourke) </a:t>
                </a: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C15A6-A106-BAE9-C953-370073EA3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58" y="961877"/>
                <a:ext cx="8418010" cy="973343"/>
              </a:xfrm>
              <a:prstGeom prst="rect">
                <a:avLst/>
              </a:prstGeom>
              <a:blipFill>
                <a:blip r:embed="rId3"/>
                <a:stretch>
                  <a:fillRect l="-602" b="-641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8AD58481-B4FE-942D-4634-B9FD2E77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2071920"/>
            <a:ext cx="5524500" cy="3358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91431B-F50D-E3BB-4082-C49580B8694D}"/>
              </a:ext>
            </a:extLst>
          </p:cNvPr>
          <p:cNvSpPr txBox="1"/>
          <p:nvPr/>
        </p:nvSpPr>
        <p:spPr>
          <a:xfrm>
            <a:off x="496149" y="5519933"/>
            <a:ext cx="11499926" cy="446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baseline="30000" dirty="0">
                <a:solidFill>
                  <a:srgbClr val="C00000"/>
                </a:solidFill>
              </a:rPr>
              <a:t>3</a:t>
            </a:r>
            <a:r>
              <a:rPr lang="en-US" sz="2300" b="1" dirty="0">
                <a:solidFill>
                  <a:srgbClr val="C00000"/>
                </a:solidFill>
              </a:rPr>
              <a:t>He beam polarimetry will be needed a few years after initial EIC commissioning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652865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E82FB-F8B6-93D3-2236-2F63905C8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6900B9-AAE3-7B9D-6567-2B4ECC1CA0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Hadron polarimetry overview: </a:t>
            </a:r>
            <a:r>
              <a:rPr lang="en-US" dirty="0">
                <a:solidFill>
                  <a:srgbClr val="C00000"/>
                </a:solidFill>
              </a:rPr>
              <a:t>Layout at IP4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C5A1AB-FEEC-AF34-915A-700F0C06847A}"/>
              </a:ext>
            </a:extLst>
          </p:cNvPr>
          <p:cNvSpPr txBox="1"/>
          <p:nvPr/>
        </p:nvSpPr>
        <p:spPr>
          <a:xfrm>
            <a:off x="1819210" y="1164426"/>
            <a:ext cx="9376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Choice of location driven by required drift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Carbon and polarized H and 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 targets</a:t>
            </a:r>
            <a:r>
              <a:rPr lang="en-US" b="1" dirty="0">
                <a:effectLst/>
              </a:rPr>
              <a:t> all located in one 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minimize spin rotations between polarimeters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Enables efficient use of common infrastructure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32BC5D-C42B-15D4-BA6D-0877880B3135}"/>
              </a:ext>
            </a:extLst>
          </p:cNvPr>
          <p:cNvGrpSpPr>
            <a:grpSpLocks noChangeAspect="1"/>
          </p:cNvGrpSpPr>
          <p:nvPr/>
        </p:nvGrpSpPr>
        <p:grpSpPr>
          <a:xfrm>
            <a:off x="366321" y="2469280"/>
            <a:ext cx="11574455" cy="3865194"/>
            <a:chOff x="152400" y="1409716"/>
            <a:chExt cx="11888515" cy="397007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6BE31FD-42A6-7A9E-B9F5-92157F058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864438"/>
              <a:ext cx="11887200" cy="3129123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7D0934-8570-B240-759D-D43ECBF469FE}"/>
                </a:ext>
              </a:extLst>
            </p:cNvPr>
            <p:cNvSpPr txBox="1"/>
            <p:nvPr/>
          </p:nvSpPr>
          <p:spPr>
            <a:xfrm>
              <a:off x="1411767" y="1686715"/>
              <a:ext cx="461350" cy="284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CNI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E39763-C4E7-EF5D-C23B-6E28F75DFDFD}"/>
                </a:ext>
              </a:extLst>
            </p:cNvPr>
            <p:cNvSpPr txBox="1"/>
            <p:nvPr/>
          </p:nvSpPr>
          <p:spPr>
            <a:xfrm>
              <a:off x="426960" y="1409716"/>
              <a:ext cx="892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Triplet (Q3)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A1BB398-9653-6B67-E42A-7079223FD4DE}"/>
                </a:ext>
              </a:extLst>
            </p:cNvPr>
            <p:cNvSpPr txBox="1"/>
            <p:nvPr/>
          </p:nvSpPr>
          <p:spPr>
            <a:xfrm>
              <a:off x="2036028" y="1647490"/>
              <a:ext cx="749487" cy="284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3He Jet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8BB563-974E-4799-DAB6-0BC8FD03A578}"/>
                </a:ext>
              </a:extLst>
            </p:cNvPr>
            <p:cNvSpPr txBox="1"/>
            <p:nvPr/>
          </p:nvSpPr>
          <p:spPr>
            <a:xfrm>
              <a:off x="2940682" y="1785990"/>
              <a:ext cx="530502" cy="284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HJet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301D413-6289-CF0A-CEB3-049D8D3FAD47}"/>
                </a:ext>
              </a:extLst>
            </p:cNvPr>
            <p:cNvSpPr txBox="1"/>
            <p:nvPr/>
          </p:nvSpPr>
          <p:spPr>
            <a:xfrm>
              <a:off x="3768260" y="2062989"/>
              <a:ext cx="968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2X Warm D0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0CD1CF9-D76F-AEE9-5CDD-8989C7105B2E}"/>
                </a:ext>
              </a:extLst>
            </p:cNvPr>
            <p:cNvSpPr txBox="1"/>
            <p:nvPr/>
          </p:nvSpPr>
          <p:spPr>
            <a:xfrm>
              <a:off x="4775010" y="1961770"/>
              <a:ext cx="1491022" cy="303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Longit</a:t>
              </a:r>
              <a:r>
                <a:rPr lang="en-US" sz="1200" dirty="0"/>
                <a:t> SC Pickup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A141BD-51D3-460A-D5B0-75B6B1B06D2C}"/>
                </a:ext>
              </a:extLst>
            </p:cNvPr>
            <p:cNvSpPr txBox="1"/>
            <p:nvPr/>
          </p:nvSpPr>
          <p:spPr>
            <a:xfrm>
              <a:off x="5943054" y="2336100"/>
              <a:ext cx="1305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4X </a:t>
              </a:r>
              <a:r>
                <a:rPr lang="en-US" sz="1200" dirty="0" err="1"/>
                <a:t>Horiz</a:t>
              </a:r>
              <a:r>
                <a:rPr lang="en-US" sz="1200" dirty="0"/>
                <a:t> SC Kicker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4CE876D-D991-DD02-DF5C-D7FCAA8EBC12}"/>
                </a:ext>
              </a:extLst>
            </p:cNvPr>
            <p:cNvSpPr txBox="1"/>
            <p:nvPr/>
          </p:nvSpPr>
          <p:spPr>
            <a:xfrm>
              <a:off x="7506763" y="2566932"/>
              <a:ext cx="1238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4X Vert SC Kicker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E79D876-80CE-1D5D-7237-9E27DB5C09B5}"/>
                </a:ext>
              </a:extLst>
            </p:cNvPr>
            <p:cNvSpPr txBox="1"/>
            <p:nvPr/>
          </p:nvSpPr>
          <p:spPr>
            <a:xfrm>
              <a:off x="9028457" y="2667990"/>
              <a:ext cx="1547841" cy="47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HJet Tagger Drift /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Tagging System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5753C8-7363-7114-3D85-D69A19AF9228}"/>
                </a:ext>
              </a:extLst>
            </p:cNvPr>
            <p:cNvSpPr txBox="1"/>
            <p:nvPr/>
          </p:nvSpPr>
          <p:spPr>
            <a:xfrm>
              <a:off x="11447128" y="3025928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Q4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A562D5-0A48-0E0B-0CC8-15B559F6EBB5}"/>
                </a:ext>
              </a:extLst>
            </p:cNvPr>
            <p:cNvSpPr txBox="1"/>
            <p:nvPr/>
          </p:nvSpPr>
          <p:spPr>
            <a:xfrm>
              <a:off x="10529588" y="3176064"/>
              <a:ext cx="7841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Ion Pump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409C49D-2EEA-92BA-045E-DE696B34A945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 flipH="1">
              <a:off x="636036" y="1686715"/>
              <a:ext cx="237136" cy="6995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2A65A0E-473D-DD14-82B7-ECA4EBB4D62A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 flipH="1">
              <a:off x="1348258" y="1971230"/>
              <a:ext cx="294183" cy="6767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492EAF16-3F08-507C-43C1-55281ECD87C0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 flipH="1">
              <a:off x="2177935" y="1932005"/>
              <a:ext cx="232837" cy="4047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D0B1503-5A05-192E-5D61-239138E261D0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2829648" y="2070505"/>
              <a:ext cx="376285" cy="378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D456AE2-1BE7-1249-2B09-BAC07650FCA4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4098286" y="2339988"/>
              <a:ext cx="153985" cy="6330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9834228-720A-EC85-9E26-CE989CC633B2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 flipH="1">
              <a:off x="5312686" y="2265171"/>
              <a:ext cx="207835" cy="10008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83B542C-8A14-2D94-ABC9-DD98F916912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flipH="1">
              <a:off x="6279767" y="2613099"/>
              <a:ext cx="315806" cy="719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57F710F-3F14-A26B-BCAB-6FFB2E87DA48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 flipH="1">
              <a:off x="7809973" y="2843931"/>
              <a:ext cx="315806" cy="680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4D0669A-EB82-309F-4121-564D53DE5DA0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 flipH="1">
              <a:off x="9716913" y="3142181"/>
              <a:ext cx="85465" cy="7027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710E6F9-9E56-D543-F1D3-EF5B266D6AEC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10921683" y="3453063"/>
              <a:ext cx="179530" cy="691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CA1D5C2-9601-F011-D901-2D9F0D36B377}"/>
                </a:ext>
              </a:extLst>
            </p:cNvPr>
            <p:cNvCxnSpPr>
              <a:cxnSpLocks/>
              <a:stCxn id="70" idx="2"/>
            </p:cNvCxnSpPr>
            <p:nvPr/>
          </p:nvCxnSpPr>
          <p:spPr>
            <a:xfrm>
              <a:off x="11630832" y="3302927"/>
              <a:ext cx="45857" cy="8121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0E1665C-4B39-0B56-7C26-2018941C329C}"/>
                </a:ext>
              </a:extLst>
            </p:cNvPr>
            <p:cNvCxnSpPr>
              <a:cxnSpLocks/>
            </p:cNvCxnSpPr>
            <p:nvPr/>
          </p:nvCxnSpPr>
          <p:spPr>
            <a:xfrm>
              <a:off x="1440303" y="3699767"/>
              <a:ext cx="830583" cy="126852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0E9EBFF-2699-ED94-824E-19CC8D3EE051}"/>
                </a:ext>
              </a:extLst>
            </p:cNvPr>
            <p:cNvSpPr txBox="1"/>
            <p:nvPr/>
          </p:nvSpPr>
          <p:spPr>
            <a:xfrm>
              <a:off x="1501566" y="3776546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HSR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DA7D728-0E68-A50D-8D50-9BC195D84FAD}"/>
                </a:ext>
              </a:extLst>
            </p:cNvPr>
            <p:cNvSpPr txBox="1"/>
            <p:nvPr/>
          </p:nvSpPr>
          <p:spPr>
            <a:xfrm>
              <a:off x="11417026" y="5041233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E. Link</a:t>
              </a:r>
            </a:p>
            <a:p>
              <a:r>
                <a:rPr lang="en-US" sz="800" dirty="0"/>
                <a:t>5/16/2025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13E3D90-A741-63A6-25BA-A628034D821E}"/>
                </a:ext>
              </a:extLst>
            </p:cNvPr>
            <p:cNvCxnSpPr>
              <a:cxnSpLocks/>
            </p:cNvCxnSpPr>
            <p:nvPr/>
          </p:nvCxnSpPr>
          <p:spPr>
            <a:xfrm>
              <a:off x="8177070" y="4493694"/>
              <a:ext cx="2649363" cy="39319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B842221-AF3B-0623-5A68-4AA197401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2122" y="3858119"/>
              <a:ext cx="210312" cy="5816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0A1FC57-2F12-F342-B907-2925815EE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0083" y="4254533"/>
              <a:ext cx="210312" cy="5816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83C2689-7CD7-4A88-1320-28BE8AEF6EB0}"/>
                </a:ext>
              </a:extLst>
            </p:cNvPr>
            <p:cNvSpPr txBox="1"/>
            <p:nvPr/>
          </p:nvSpPr>
          <p:spPr>
            <a:xfrm>
              <a:off x="9213761" y="4711773"/>
              <a:ext cx="538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7.5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30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100203-00A6-70DB-0985-68EBF75D8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02B303-3A17-7649-4AF9-B886BC1E2D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BAAF64B-447E-2A8E-BB68-31301D13D4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2662784"/>
                  </p:ext>
                </p:extLst>
              </p:nvPr>
            </p:nvGraphicFramePr>
            <p:xfrm>
              <a:off x="1586127" y="1471136"/>
              <a:ext cx="9019746" cy="391572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4509873">
                      <a:extLst>
                        <a:ext uri="{9D8B030D-6E8A-4147-A177-3AD203B41FA5}">
                          <a16:colId xmlns:a16="http://schemas.microsoft.com/office/drawing/2014/main" val="508340409"/>
                        </a:ext>
                      </a:extLst>
                    </a:gridCol>
                    <a:gridCol w="4509873">
                      <a:extLst>
                        <a:ext uri="{9D8B030D-6E8A-4147-A177-3AD203B41FA5}">
                          <a16:colId xmlns:a16="http://schemas.microsoft.com/office/drawing/2014/main" val="14987647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/>
                            <a:t>Polarized Electron Beams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/>
                            <a:t>Polarized Hadron Beams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43229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Highly polarized beams,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800" i="1" dirty="0" smtClean="0">
                                  <a:latin typeface="Cambria Math" panose="02040503050406030204" pitchFamily="18" charset="0"/>
                                </a:rPr>
                                <m:t>≈70%</m:t>
                              </m:r>
                            </m:oMath>
                          </a14:m>
                          <a:endParaRPr lang="en-US" sz="18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53323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Fast feedback for machine setup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581921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Excellent measurement of absolute polarization,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800" i="0" dirty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l-GR" sz="1800" i="1" dirty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1%</m:t>
                              </m:r>
                            </m:oMath>
                          </a14:m>
                          <a:endParaRPr lang="en-US" sz="18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859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/>
                            <a:t>Non-destructive polarimetry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491023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800"/>
                            <a:t>Bunch-by-bunch polarization measurement</a:t>
                          </a:r>
                          <a:br>
                            <a:rPr lang="en-US" sz="1800"/>
                          </a:br>
                          <a:r>
                            <a:rPr lang="en-US" sz="1800"/>
                            <a:t>(fill pattern: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b="0" i="0" u="none" strike="noStrike" noProof="0">
                              <a:solidFill>
                                <a:srgbClr val="000000"/>
                              </a:solidFill>
                              <a:latin typeface="Arial"/>
                            </a:rPr>
                            <a:t>,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0" i="1" u="none" strike="noStrike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u="none" strike="noStrike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800" b="0" i="1" u="none" strike="noStrike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b="0" i="0" u="none" strike="noStrike" noProof="0">
                              <a:solidFill>
                                <a:srgbClr val="000000"/>
                              </a:solidFill>
                              <a:latin typeface="Arial"/>
                            </a:rPr>
                            <a:t>,</a:t>
                          </a:r>
                          <a:r>
                            <a:rPr lang="en-US" sz="18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800" i="0" dirty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≈10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>
                                  <a:latin typeface="Cambria Math" panose="02040503050406030204" pitchFamily="18" charset="0"/>
                                </a:rPr>
                                <m:t>ns</m:t>
                              </m:r>
                            </m:oMath>
                          </a14:m>
                          <a:r>
                            <a:rPr lang="en-US" sz="1800"/>
                            <a:t>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5010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Sokolov-</a:t>
                          </a:r>
                          <a:r>
                            <a:rPr lang="en-US" sz="1800" err="1"/>
                            <a:t>Ternov</a:t>
                          </a:r>
                          <a:r>
                            <a:rPr lang="en-US" sz="180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≠∆</m:t>
                              </m:r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</m:oMath>
                          </a14:m>
                          <a:endParaRPr lang="en-US" sz="1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Polarization decay</a:t>
                          </a:r>
                        </a:p>
                        <a:p>
                          <a:pPr algn="ctr"/>
                          <a:r>
                            <a:rPr lang="en-US" sz="180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≈1−2%/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180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7542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Transverse bunch polarization profile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434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Polarization vector at experiment (transverse, longitudinal)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38593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BAAF64B-447E-2A8E-BB68-31301D13D4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2662784"/>
                  </p:ext>
                </p:extLst>
              </p:nvPr>
            </p:nvGraphicFramePr>
            <p:xfrm>
              <a:off x="1586127" y="1471136"/>
              <a:ext cx="9019746" cy="391572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4509873">
                      <a:extLst>
                        <a:ext uri="{9D8B030D-6E8A-4147-A177-3AD203B41FA5}">
                          <a16:colId xmlns:a16="http://schemas.microsoft.com/office/drawing/2014/main" val="508340409"/>
                        </a:ext>
                      </a:extLst>
                    </a:gridCol>
                    <a:gridCol w="4509873">
                      <a:extLst>
                        <a:ext uri="{9D8B030D-6E8A-4147-A177-3AD203B41FA5}">
                          <a16:colId xmlns:a16="http://schemas.microsoft.com/office/drawing/2014/main" val="1498764769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/>
                            <a:t>Polarized Electron Beams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/>
                            <a:t>Polarized Hadron Beams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43229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8" t="-113115" r="-270" b="-87213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53323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Fast feedback for machine setup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581921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8" t="-313115" r="-270" b="-67213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859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/>
                            <a:t>Non-destructive polarimetry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491023"/>
                      </a:ext>
                    </a:extLst>
                  </a:tr>
                  <a:tr h="654368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8" t="-292523" r="-270" b="-22616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501016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5" t="-400000" r="-100541" b="-13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35" t="-400000" r="-541" b="-13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542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Transverse bunch polarization profile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434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Polarization vector at experiment (transverse, longitudinal)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38593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5601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screenshot of a project schedule&#10;&#10;Description automatically generated">
            <a:extLst>
              <a:ext uri="{FF2B5EF4-FFF2-40B4-BE49-F238E27FC236}">
                <a16:creationId xmlns:a16="http://schemas.microsoft.com/office/drawing/2014/main" id="{7A653072-9EC7-05EE-A6F9-04095F460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44"/>
          <a:stretch/>
        </p:blipFill>
        <p:spPr>
          <a:xfrm>
            <a:off x="1807102" y="2142161"/>
            <a:ext cx="9404863" cy="39521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FA1E1-CF18-CDB2-6B7D-C7BA03D8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509" y="6490576"/>
            <a:ext cx="825696" cy="365125"/>
          </a:xfrm>
        </p:spPr>
        <p:txBody>
          <a:bodyPr/>
          <a:lstStyle/>
          <a:p>
            <a:fld id="{893C5830-40F3-F04E-B2E3-10E6672BA8FF}" type="slidenum">
              <a:rPr lang="en-US" sz="1000" b="0" smtClean="0"/>
              <a:pPr/>
              <a:t>30</a:t>
            </a:fld>
            <a:endParaRPr lang="en-US" sz="1000" b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07AF812-2CB7-7785-7908-E9DB9D7592AE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Polarimeter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3B6C1-9B27-F14F-826D-1855C48095D2}"/>
              </a:ext>
            </a:extLst>
          </p:cNvPr>
          <p:cNvSpPr txBox="1"/>
          <p:nvPr/>
        </p:nvSpPr>
        <p:spPr>
          <a:xfrm>
            <a:off x="3184656" y="1699078"/>
            <a:ext cx="1988857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RHIC operations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490219-CD8A-412A-F97B-B9C7207325E8}"/>
              </a:ext>
            </a:extLst>
          </p:cNvPr>
          <p:cNvCxnSpPr>
            <a:cxnSpLocks/>
          </p:cNvCxnSpPr>
          <p:nvPr/>
        </p:nvCxnSpPr>
        <p:spPr>
          <a:xfrm>
            <a:off x="6080007" y="1260603"/>
            <a:ext cx="0" cy="82877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B7F688-695F-3ECE-D759-8A9BF152B792}"/>
              </a:ext>
            </a:extLst>
          </p:cNvPr>
          <p:cNvSpPr txBox="1"/>
          <p:nvPr/>
        </p:nvSpPr>
        <p:spPr>
          <a:xfrm>
            <a:off x="4468759" y="938045"/>
            <a:ext cx="1808471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Design Review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BC5EBC-877D-94CB-33C6-255610558D58}"/>
              </a:ext>
            </a:extLst>
          </p:cNvPr>
          <p:cNvCxnSpPr>
            <a:cxnSpLocks/>
          </p:cNvCxnSpPr>
          <p:nvPr/>
        </p:nvCxnSpPr>
        <p:spPr>
          <a:xfrm>
            <a:off x="5641078" y="1865337"/>
            <a:ext cx="0" cy="21557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19624-CC02-8482-DAD1-145FEC2D7652}"/>
              </a:ext>
            </a:extLst>
          </p:cNvPr>
          <p:cNvSpPr txBox="1"/>
          <p:nvPr/>
        </p:nvSpPr>
        <p:spPr>
          <a:xfrm>
            <a:off x="6412654" y="946168"/>
            <a:ext cx="180847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commissioning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C09CDD-EF5F-5FB2-527B-03795E754B91}"/>
              </a:ext>
            </a:extLst>
          </p:cNvPr>
          <p:cNvCxnSpPr>
            <a:cxnSpLocks/>
          </p:cNvCxnSpPr>
          <p:nvPr/>
        </p:nvCxnSpPr>
        <p:spPr>
          <a:xfrm>
            <a:off x="8080676" y="1253945"/>
            <a:ext cx="0" cy="84458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8EDBFA-206C-74DF-6A9B-05420F38BDF0}"/>
              </a:ext>
            </a:extLst>
          </p:cNvPr>
          <p:cNvSpPr txBox="1"/>
          <p:nvPr/>
        </p:nvSpPr>
        <p:spPr>
          <a:xfrm>
            <a:off x="8356556" y="933368"/>
            <a:ext cx="3263941" cy="6924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/>
              <a:t>Polarimeters ready </a:t>
            </a:r>
            <a:br>
              <a:rPr lang="en-US" sz="1400"/>
            </a:br>
            <a:r>
              <a:rPr lang="en-US" sz="1400"/>
              <a:t>for beam development </a:t>
            </a:r>
            <a:br>
              <a:rPr lang="en-US" sz="1400"/>
            </a:br>
            <a:r>
              <a:rPr lang="en-US" sz="1100"/>
              <a:t>(L2_0600 Construction of Components Complete)</a:t>
            </a:r>
            <a:endParaRPr lang="en-US" sz="12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A59E00-0218-3D99-610A-D593AB81534E}"/>
              </a:ext>
            </a:extLst>
          </p:cNvPr>
          <p:cNvCxnSpPr>
            <a:cxnSpLocks/>
          </p:cNvCxnSpPr>
          <p:nvPr/>
        </p:nvCxnSpPr>
        <p:spPr>
          <a:xfrm>
            <a:off x="9614985" y="1651183"/>
            <a:ext cx="0" cy="4663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B223567-A169-1A88-08E0-7CB880EBEAAA}"/>
              </a:ext>
            </a:extLst>
          </p:cNvPr>
          <p:cNvSpPr/>
          <p:nvPr/>
        </p:nvSpPr>
        <p:spPr>
          <a:xfrm>
            <a:off x="5486021" y="4469879"/>
            <a:ext cx="2547629" cy="80524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C30E6-D3F1-87A6-82E6-303E74C93EE0}"/>
              </a:ext>
            </a:extLst>
          </p:cNvPr>
          <p:cNvSpPr txBox="1"/>
          <p:nvPr/>
        </p:nvSpPr>
        <p:spPr>
          <a:xfrm>
            <a:off x="6767206" y="1372044"/>
            <a:ext cx="118974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Construction</a:t>
            </a:r>
          </a:p>
          <a:p>
            <a:pPr algn="ctr"/>
            <a:r>
              <a:rPr lang="en-US" sz="1400">
                <a:solidFill>
                  <a:srgbClr val="00B050"/>
                </a:solidFill>
              </a:rPr>
              <a:t>Installation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5BCCC4-1796-E5D1-3A4C-D9184BFDBE92}"/>
              </a:ext>
            </a:extLst>
          </p:cNvPr>
          <p:cNvCxnSpPr>
            <a:cxnSpLocks/>
          </p:cNvCxnSpPr>
          <p:nvPr/>
        </p:nvCxnSpPr>
        <p:spPr>
          <a:xfrm>
            <a:off x="6767206" y="1895264"/>
            <a:ext cx="0" cy="246506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85811FA-B629-C4DE-2950-2EB18BA83D21}"/>
              </a:ext>
            </a:extLst>
          </p:cNvPr>
          <p:cNvCxnSpPr>
            <a:cxnSpLocks/>
          </p:cNvCxnSpPr>
          <p:nvPr/>
        </p:nvCxnSpPr>
        <p:spPr>
          <a:xfrm>
            <a:off x="5739048" y="1468754"/>
            <a:ext cx="0" cy="61215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980FED-67D7-7BF5-C19B-F3B659525761}"/>
              </a:ext>
            </a:extLst>
          </p:cNvPr>
          <p:cNvSpPr txBox="1"/>
          <p:nvPr/>
        </p:nvSpPr>
        <p:spPr>
          <a:xfrm>
            <a:off x="4441789" y="1314866"/>
            <a:ext cx="855985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2</a:t>
            </a:r>
            <a:r>
              <a:rPr lang="en-US" sz="1400" baseline="30000"/>
              <a:t>nd</a:t>
            </a:r>
            <a:r>
              <a:rPr lang="en-US" sz="1400"/>
              <a:t> PDR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7ADC7B-C27B-05BF-29AC-3B28FA68CD7E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173513" y="1852966"/>
            <a:ext cx="482310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2C6379-5B78-5931-45C7-9120C8A75152}"/>
              </a:ext>
            </a:extLst>
          </p:cNvPr>
          <p:cNvCxnSpPr>
            <a:cxnSpLocks/>
          </p:cNvCxnSpPr>
          <p:nvPr/>
        </p:nvCxnSpPr>
        <p:spPr>
          <a:xfrm>
            <a:off x="5304074" y="1477004"/>
            <a:ext cx="43497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263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6322-BCFA-C476-EADE-08029A25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"/>
            <a:ext cx="11049000" cy="722811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Polarimeter systematics: </a:t>
            </a:r>
            <a:r>
              <a:rPr lang="en-US" dirty="0">
                <a:solidFill>
                  <a:srgbClr val="C00000"/>
                </a:solidFill>
              </a:rPr>
              <a:t>previous experiments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B5B91-CF55-EF72-5032-81BCC21B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6304" y="6492875"/>
            <a:ext cx="825696" cy="365125"/>
          </a:xfrm>
        </p:spPr>
        <p:txBody>
          <a:bodyPr/>
          <a:lstStyle/>
          <a:p>
            <a:fld id="{893C5830-40F3-F04E-B2E3-10E6672BA8FF}" type="slidenum">
              <a:rPr lang="en-US" sz="1000" b="0" smtClean="0"/>
              <a:pPr/>
              <a:t>31</a:t>
            </a:fld>
            <a:endParaRPr lang="en-US" sz="1000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853566-4611-5952-76DB-E4C22824F6B6}"/>
                  </a:ext>
                </a:extLst>
              </p:cNvPr>
              <p:cNvSpPr txBox="1"/>
              <p:nvPr/>
            </p:nvSpPr>
            <p:spPr>
              <a:xfrm>
                <a:off x="571500" y="3382577"/>
                <a:ext cx="11475188" cy="1837811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Hadron polarimeters</a:t>
                </a:r>
              </a:p>
              <a:p>
                <a:r>
                  <a:rPr lang="en-US" b="1" dirty="0">
                    <a:solidFill>
                      <a:srgbClr val="222BFB"/>
                    </a:solidFill>
                  </a:rPr>
                  <a:t>Transverse: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Systematic error for RHIC proton beam polarization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in run 17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SSA: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≅1.3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en-US" b="1" dirty="0">
                    <a:solidFill>
                      <a:schemeClr val="tx1"/>
                    </a:solidFill>
                  </a:rPr>
                  <a:t>D</a:t>
                </a:r>
                <a:r>
                  <a:rPr lang="en-US" b="1" dirty="0"/>
                  <a:t>SA: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1" dirty="0">
                    <a:solidFill>
                      <a:srgbClr val="0432FF"/>
                    </a:solidFill>
                  </a:rPr>
                  <a:t>Longitudinal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at present not directly accessible at RHIC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853566-4611-5952-76DB-E4C22824F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3382577"/>
                <a:ext cx="11475188" cy="1837811"/>
              </a:xfrm>
              <a:prstGeom prst="rect">
                <a:avLst/>
              </a:prstGeom>
              <a:blipFill>
                <a:blip r:embed="rId3"/>
                <a:stretch>
                  <a:fillRect l="-662" t="-1361" b="-4082"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6CE2B4-3822-1FA2-147D-BE0717A85683}"/>
                  </a:ext>
                </a:extLst>
              </p:cNvPr>
              <p:cNvSpPr txBox="1"/>
              <p:nvPr/>
            </p:nvSpPr>
            <p:spPr>
              <a:xfrm>
                <a:off x="571500" y="885215"/>
                <a:ext cx="11475188" cy="2446824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Electron polarimetry: systematic uncertainties from previous Compton polarimeters</a:t>
                </a:r>
              </a:p>
              <a:p>
                <a:r>
                  <a:rPr lang="en-US" b="1" dirty="0">
                    <a:solidFill>
                      <a:srgbClr val="222BFB"/>
                    </a:solidFill>
                  </a:rPr>
                  <a:t>Longitudinal: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LPOL @ HERA (collider):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&lt;1.2 %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Photon detector</a:t>
                </a:r>
                <a:r>
                  <a:rPr lang="en-US" dirty="0"/>
                  <a:t> in multi-photon mode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Q-Weak in Hall C @ </a:t>
                </a:r>
                <a:r>
                  <a:rPr lang="en-US" dirty="0" err="1"/>
                  <a:t>JLab</a:t>
                </a:r>
                <a:r>
                  <a:rPr lang="en-US" dirty="0"/>
                  <a:t> (fixed target):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&lt;0.59 %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Electron detector, counting mode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CREX in Hall A @ </a:t>
                </a:r>
                <a:r>
                  <a:rPr lang="en-US" dirty="0" err="1">
                    <a:sym typeface="Wingdings" pitchFamily="2" charset="2"/>
                  </a:rPr>
                  <a:t>JLab</a:t>
                </a:r>
                <a:r>
                  <a:rPr lang="en-US" dirty="0">
                    <a:sym typeface="Wingdings" pitchFamily="2" charset="2"/>
                  </a:rPr>
                  <a:t> (fixed target):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&lt;0.36 %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Photon detector, integrating mode</a:t>
                </a:r>
              </a:p>
              <a:p>
                <a:r>
                  <a:rPr lang="en-US" b="1" dirty="0">
                    <a:solidFill>
                      <a:srgbClr val="222BFB"/>
                    </a:solidFill>
                    <a:sym typeface="Wingdings" pitchFamily="2" charset="2"/>
                  </a:rPr>
                  <a:t>Transverse: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TPOL @ HERA (collider):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&lt;1.87 %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Photon detector in counting mode</a:t>
                </a:r>
              </a:p>
              <a:p>
                <a:endParaRPr lang="en-US" sz="500" dirty="0"/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EIC Compton polarimeter designs make use of lessons learned from these devices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6CE2B4-3822-1FA2-147D-BE0717A85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885215"/>
                <a:ext cx="11475188" cy="2446824"/>
              </a:xfrm>
              <a:prstGeom prst="rect">
                <a:avLst/>
              </a:prstGeom>
              <a:blipFill>
                <a:blip r:embed="rId4"/>
                <a:stretch>
                  <a:fillRect l="-662" t="-1538" b="-10256"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4A0E88-E9C5-34A0-5A96-017AEC37E4B1}"/>
                  </a:ext>
                </a:extLst>
              </p:cNvPr>
              <p:cNvSpPr txBox="1"/>
              <p:nvPr/>
            </p:nvSpPr>
            <p:spPr>
              <a:xfrm>
                <a:off x="571500" y="5337679"/>
                <a:ext cx="11475188" cy="646331"/>
              </a:xfrm>
              <a:prstGeom prst="rect">
                <a:avLst/>
              </a:prstGeom>
              <a:noFill/>
              <a:ln w="2222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C00000"/>
                    </a:solidFill>
                  </a:rPr>
                  <a:t>Goal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den>
                        </m:f>
                      </m:e>
                    </m:d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not needed on day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Systematics of absolute polarimetry during first years of operation will benefit from upgrades (slides 22 &amp; 24)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4A0E88-E9C5-34A0-5A96-017AEC37E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337679"/>
                <a:ext cx="11475188" cy="646331"/>
              </a:xfrm>
              <a:prstGeom prst="rect">
                <a:avLst/>
              </a:prstGeom>
              <a:blipFill>
                <a:blip r:embed="rId5"/>
                <a:stretch>
                  <a:fillRect l="-331" t="-59259" b="-51852"/>
                </a:stretch>
              </a:blipFill>
              <a:ln w="2222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21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BC138-0FD0-0CC5-A35A-0B0BA9D4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EC88C-66EF-EFF7-8178-666FCBE66B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1423" y="975364"/>
                <a:ext cx="11758028" cy="5032243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b="1" dirty="0">
                    <a:cs typeface="Arial"/>
                  </a:rPr>
                  <a:t>Hadron polarimeters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Accelerator integration of hadron polarimetry available</a:t>
                </a:r>
              </a:p>
              <a:p>
                <a:pPr lvl="1"/>
                <a:r>
                  <a:rPr lang="en-US" sz="2100" dirty="0">
                    <a:cs typeface="Arial"/>
                  </a:rPr>
                  <a:t>HJET modifications</a:t>
                </a:r>
              </a:p>
              <a:p>
                <a:pPr lvl="2"/>
                <a:r>
                  <a:rPr lang="en-US" sz="1900" dirty="0">
                    <a:cs typeface="Arial"/>
                  </a:rPr>
                  <a:t>to be integrated: target chamber with holding field, QMA for BRP, detector system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cs typeface="Arial"/>
                  </a:rPr>
                  <a:t>Present RHIC </a:t>
                </a:r>
                <a:r>
                  <a:rPr lang="en-US" dirty="0" err="1">
                    <a:solidFill>
                      <a:schemeClr val="tx1"/>
                    </a:solidFill>
                    <a:cs typeface="Arial"/>
                  </a:rPr>
                  <a:t>pC</a:t>
                </a:r>
                <a:r>
                  <a:rPr lang="en-US" dirty="0">
                    <a:solidFill>
                      <a:schemeClr val="tx1"/>
                    </a:solidFill>
                    <a:cs typeface="Arial"/>
                  </a:rPr>
                  <a:t> polarimeter system applicable at EIC</a:t>
                </a:r>
              </a:p>
              <a:p>
                <a:pPr lvl="2"/>
                <a:r>
                  <a:rPr lang="en-US" sz="1900" dirty="0">
                    <a:cs typeface="Arial"/>
                  </a:rPr>
                  <a:t>T</a:t>
                </a:r>
                <a:r>
                  <a:rPr lang="en-US" sz="1900" dirty="0">
                    <a:solidFill>
                      <a:schemeClr val="tx1"/>
                    </a:solidFill>
                    <a:cs typeface="Arial"/>
                  </a:rPr>
                  <a:t>emperature estimates of C ribbon targets with updated EIC beam sizes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→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cs typeface="Arial"/>
                  </a:rPr>
                  <a:t> at IP4, targets will hold</a:t>
                </a:r>
              </a:p>
              <a:p>
                <a:pPr lvl="3"/>
                <a:r>
                  <a:rPr lang="en-US" sz="1700" dirty="0">
                    <a:cs typeface="Arial"/>
                  </a:rPr>
                  <a:t>corresponding estimates for targets at IP6 to be done</a:t>
                </a:r>
              </a:p>
              <a:p>
                <a:pPr lvl="2"/>
                <a:r>
                  <a:rPr lang="en-US" sz="1900" dirty="0">
                    <a:solidFill>
                      <a:schemeClr val="tx1"/>
                    </a:solidFill>
                    <a:cs typeface="Arial"/>
                  </a:rPr>
                  <a:t>Wakefield calculations indicate use of dielectric target holders </a:t>
                </a:r>
              </a:p>
              <a:p>
                <a:pPr lvl="2"/>
                <a:r>
                  <a:rPr lang="en-US" sz="1900" dirty="0">
                    <a:solidFill>
                      <a:schemeClr val="tx1"/>
                    </a:solidFill>
                    <a:cs typeface="Arial"/>
                  </a:rPr>
                  <a:t>Redesign of existing chamber to accommodate vacuum loading system for targets</a:t>
                </a:r>
              </a:p>
              <a:p>
                <a:pPr lvl="1"/>
                <a:r>
                  <a:rPr lang="en-US" dirty="0"/>
                  <a:t>New </a:t>
                </a:r>
                <a:r>
                  <a:rPr lang="en-US" baseline="30000" dirty="0">
                    <a:cs typeface="Arial"/>
                  </a:rPr>
                  <a:t>3</a:t>
                </a:r>
                <a:r>
                  <a:rPr lang="en-US" dirty="0">
                    <a:cs typeface="Arial"/>
                  </a:rPr>
                  <a:t>He atomic beam target development is in progress and aligned with EIC ramp up &amp; commissioning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Readout/detector choice for </a:t>
                </a:r>
                <a:r>
                  <a:rPr lang="en-US" dirty="0"/>
                  <a:t>C, HJET, and 3He polarimeter</a:t>
                </a:r>
                <a:r>
                  <a:rPr lang="en-US" dirty="0">
                    <a:solidFill>
                      <a:schemeClr val="tx1"/>
                    </a:solidFill>
                  </a:rPr>
                  <a:t> required</a:t>
                </a:r>
              </a:p>
              <a:p>
                <a:pPr marL="914400" lvl="2" indent="0">
                  <a:buNone/>
                </a:pPr>
                <a:endParaRPr lang="en-US" dirty="0">
                  <a:solidFill>
                    <a:srgbClr val="C00000"/>
                  </a:solidFill>
                  <a:cs typeface="Arial"/>
                </a:endParaRPr>
              </a:p>
              <a:p>
                <a:pPr lvl="1"/>
                <a:endParaRPr lang="en-US" dirty="0">
                  <a:solidFill>
                    <a:srgbClr val="C00000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EC88C-66EF-EFF7-8178-666FCBE66B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1423" y="975364"/>
                <a:ext cx="11758028" cy="5032243"/>
              </a:xfrm>
              <a:blipFill>
                <a:blip r:embed="rId3"/>
                <a:stretch>
                  <a:fillRect l="-647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6FC9B73-C79A-15F0-4FD3-07FC4F3F0A2F}"/>
              </a:ext>
            </a:extLst>
          </p:cNvPr>
          <p:cNvSpPr txBox="1"/>
          <p:nvPr/>
        </p:nvSpPr>
        <p:spPr>
          <a:xfrm>
            <a:off x="1837025" y="5420971"/>
            <a:ext cx="825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Will have 2</a:t>
            </a:r>
            <a:r>
              <a:rPr lang="en-US" sz="2400" baseline="30000" dirty="0">
                <a:solidFill>
                  <a:srgbClr val="C00000"/>
                </a:solidFill>
              </a:rPr>
              <a:t>nd</a:t>
            </a:r>
            <a:r>
              <a:rPr lang="en-US" sz="2400" dirty="0">
                <a:solidFill>
                  <a:srgbClr val="C00000"/>
                </a:solidFill>
              </a:rPr>
              <a:t> Preliminary Design Review at the end of 2025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970A84B-879B-F781-0314-FF39D32CCD8C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Tasks for CD-2 readiness: </a:t>
            </a:r>
            <a:r>
              <a:rPr lang="en-US" dirty="0">
                <a:solidFill>
                  <a:srgbClr val="C00000"/>
                </a:solidFill>
              </a:rPr>
              <a:t>hadron polarimeters</a:t>
            </a:r>
          </a:p>
        </p:txBody>
      </p:sp>
    </p:spTree>
    <p:extLst>
      <p:ext uri="{BB962C8B-B14F-4D97-AF65-F5344CB8AC3E}">
        <p14:creationId xmlns:p14="http://schemas.microsoft.com/office/powerpoint/2010/main" val="2391830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D7632-EF34-1B92-CB9D-124FF9D0A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A95A9-3020-5275-F51C-DC72225E8D52}"/>
              </a:ext>
            </a:extLst>
          </p:cNvPr>
          <p:cNvSpPr txBox="1">
            <a:spLocks/>
          </p:cNvSpPr>
          <p:nvPr/>
        </p:nvSpPr>
        <p:spPr>
          <a:xfrm>
            <a:off x="572116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7FD9E-5894-6FC1-66E8-A716B0557BC0}"/>
              </a:ext>
            </a:extLst>
          </p:cNvPr>
          <p:cNvSpPr txBox="1"/>
          <p:nvPr/>
        </p:nvSpPr>
        <p:spPr>
          <a:xfrm>
            <a:off x="727663" y="1767006"/>
            <a:ext cx="1104838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Basic polarimetry methods and detector technologies established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Design progressing towards CD-2 in FY26 and CD-3 in FY27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Demands at EIC significantly higher than at previous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designs in place to meet demands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Future modifications beyond EIC baseline not precluded with current designs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polarimeters shall be ready for operation at start of polarized beam commissioning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purpose of RCS polarimeter is beam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 other polarimeters will be used for beam development in addition to later monitoring</a:t>
            </a:r>
          </a:p>
        </p:txBody>
      </p:sp>
    </p:spTree>
    <p:extLst>
      <p:ext uri="{BB962C8B-B14F-4D97-AF65-F5344CB8AC3E}">
        <p14:creationId xmlns:p14="http://schemas.microsoft.com/office/powerpoint/2010/main" val="4091331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D1C3E-E43A-452B-83C2-01447AFAD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F1B4C-1ABE-4C32-816E-85CF4592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4400" b="1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47505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CE918-B843-C9D4-752F-C648AF81D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D3E007-07E4-9EE6-C7D6-BFD32FF6CD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Scope Definition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E3065-F2DA-6AFE-F31A-6D9B4C02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36" y="845688"/>
            <a:ext cx="8986775" cy="51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9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ADDEE-573E-6AFD-E3CE-571283B02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D7217-F9C9-A6AE-74E3-C0B300E04E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/>
              <a:t>ESH and QA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A9E13-5646-30DB-EB29-82DB808F2D76}"/>
              </a:ext>
            </a:extLst>
          </p:cNvPr>
          <p:cNvSpPr txBox="1"/>
          <p:nvPr/>
        </p:nvSpPr>
        <p:spPr>
          <a:xfrm>
            <a:off x="623312" y="949905"/>
            <a:ext cx="11178457" cy="35779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/>
              <a:t>Electron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ESH:</a:t>
            </a:r>
            <a:r>
              <a:rPr lang="en-US"/>
              <a:t> Compton polarimeter laser safety systems will use common approach with other EIC laser systems (i.e., detector gain monitoring , etc.)</a:t>
            </a:r>
          </a:p>
          <a:p>
            <a:pPr lvl="1"/>
            <a:r>
              <a:rPr lang="en-US" b="1"/>
              <a:t>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Interlocked laser room outside accelerator tunnel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Interlocked laser enclosures where laser interacts with electron beam</a:t>
            </a:r>
          </a:p>
          <a:p>
            <a:pPr lvl="1"/>
            <a:r>
              <a:rPr lang="en-US"/>
              <a:t>Needs have been identified in dependency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pPr lvl="1"/>
            <a:r>
              <a:rPr lang="en-US" b="1"/>
              <a:t>QA:</a:t>
            </a:r>
            <a:r>
              <a:rPr lang="en-US"/>
              <a:t> Compton laser and detector components will be tested at </a:t>
            </a:r>
            <a:r>
              <a:rPr lang="en-US" err="1"/>
              <a:t>JLab</a:t>
            </a:r>
            <a:r>
              <a:rPr lang="en-US"/>
              <a:t> before installation at EIC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Laser </a:t>
            </a:r>
            <a:r>
              <a:rPr lang="en-US">
                <a:sym typeface="Wingdings" pitchFamily="2" charset="2"/>
              </a:rPr>
              <a:t> seed laser, amplifiers, fiber, reflective window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Diamond detectors  tests of detectors and FLAT32 with </a:t>
            </a:r>
            <a:r>
              <a:rPr lang="en-US" err="1">
                <a:sym typeface="Wingdings" pitchFamily="2" charset="2"/>
              </a:rPr>
              <a:t>cosmics</a:t>
            </a:r>
            <a:r>
              <a:rPr lang="en-US">
                <a:sym typeface="Wingdings" pitchFamily="2" charset="2"/>
              </a:rPr>
              <a:t> and radioactive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Photon calorimeters  tests with </a:t>
            </a:r>
            <a:r>
              <a:rPr lang="en-US" err="1">
                <a:sym typeface="Wingdings" pitchFamily="2" charset="2"/>
              </a:rPr>
              <a:t>cosmics</a:t>
            </a:r>
            <a:r>
              <a:rPr lang="en-US">
                <a:sym typeface="Wingdings" pitchFamily="2" charset="2"/>
              </a:rPr>
              <a:t> and sources. Tests in </a:t>
            </a:r>
            <a:r>
              <a:rPr lang="en-US" err="1">
                <a:sym typeface="Wingdings" pitchFamily="2" charset="2"/>
              </a:rPr>
              <a:t>JLab</a:t>
            </a:r>
            <a:r>
              <a:rPr lang="en-US">
                <a:sym typeface="Wingdings" pitchFamily="2" charset="2"/>
              </a:rPr>
              <a:t> polarimeters possible depending on beam schedule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46715-DBCA-5739-7159-89989DA4BB56}"/>
              </a:ext>
            </a:extLst>
          </p:cNvPr>
          <p:cNvSpPr txBox="1"/>
          <p:nvPr/>
        </p:nvSpPr>
        <p:spPr>
          <a:xfrm>
            <a:off x="620131" y="4791879"/>
            <a:ext cx="11264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Hadron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After 20 years of operating experience with </a:t>
            </a:r>
            <a:r>
              <a:rPr lang="en-US" err="1"/>
              <a:t>pC</a:t>
            </a:r>
            <a:r>
              <a:rPr lang="en-US"/>
              <a:t> and HJET polarimeters at RHIC, ESH and QA related issues have been ironed out.</a:t>
            </a:r>
          </a:p>
        </p:txBody>
      </p:sp>
    </p:spTree>
    <p:extLst>
      <p:ext uri="{BB962C8B-B14F-4D97-AF65-F5344CB8AC3E}">
        <p14:creationId xmlns:p14="http://schemas.microsoft.com/office/powerpoint/2010/main" val="2598716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EF789-FCA2-79C8-F79F-39FAD25C3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FE9AF-E3F3-B777-1BCB-D36F66FE7C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Polarimetry design: </a:t>
            </a:r>
            <a:r>
              <a:rPr lang="en-US" dirty="0">
                <a:solidFill>
                  <a:srgbClr val="C00000"/>
                </a:solidFill>
              </a:rPr>
              <a:t>status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DCBD9-4AFB-EDA2-AB4D-509D9CBABB13}"/>
              </a:ext>
            </a:extLst>
          </p:cNvPr>
          <p:cNvSpPr txBox="1"/>
          <p:nvPr/>
        </p:nvSpPr>
        <p:spPr>
          <a:xfrm>
            <a:off x="462579" y="962352"/>
            <a:ext cx="4402167" cy="138499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Committee:</a:t>
            </a:r>
          </a:p>
          <a:p>
            <a:r>
              <a:rPr lang="en-US" sz="1600" err="1"/>
              <a:t>Dipangkar</a:t>
            </a:r>
            <a:r>
              <a:rPr lang="en-US" sz="1600"/>
              <a:t> Dutta (Mississippi State University) </a:t>
            </a:r>
          </a:p>
          <a:p>
            <a:r>
              <a:rPr lang="en-US" sz="1600"/>
              <a:t>Jenny List (DESY)</a:t>
            </a:r>
          </a:p>
          <a:p>
            <a:r>
              <a:rPr lang="en-US" sz="1600"/>
              <a:t>Paolo </a:t>
            </a:r>
            <a:r>
              <a:rPr lang="en-US" sz="1600" err="1"/>
              <a:t>Lenisa</a:t>
            </a:r>
            <a:r>
              <a:rPr lang="en-US" sz="1600"/>
              <a:t> (Ferrara University)</a:t>
            </a:r>
          </a:p>
          <a:p>
            <a:r>
              <a:rPr lang="en-US" sz="1600"/>
              <a:t>Frank Rathmann (FZ Jülich)</a:t>
            </a:r>
            <a:endParaRPr lang="en-US" sz="16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BBF75-66E7-A32E-B9A4-E68D6D8F5520}"/>
              </a:ext>
            </a:extLst>
          </p:cNvPr>
          <p:cNvSpPr txBox="1"/>
          <p:nvPr/>
        </p:nvSpPr>
        <p:spPr>
          <a:xfrm>
            <a:off x="8365223" y="962352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Review: January 17-18,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C64BC-16E7-46DD-C6FB-AFB8C049654A}"/>
              </a:ext>
            </a:extLst>
          </p:cNvPr>
          <p:cNvSpPr txBox="1"/>
          <p:nvPr/>
        </p:nvSpPr>
        <p:spPr>
          <a:xfrm>
            <a:off x="4267740" y="2292093"/>
            <a:ext cx="4802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Summary of Recommendations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82CCC-D235-A5BF-1501-46C914C6FEE4}"/>
              </a:ext>
            </a:extLst>
          </p:cNvPr>
          <p:cNvSpPr txBox="1"/>
          <p:nvPr/>
        </p:nvSpPr>
        <p:spPr>
          <a:xfrm>
            <a:off x="650410" y="2843373"/>
            <a:ext cx="544559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/>
              <a:t>Electron Polarimetry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00B050"/>
                </a:solidFill>
              </a:rPr>
              <a:t>Develop alternative detector concept based on silicon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C00000"/>
                </a:solidFill>
              </a:rPr>
              <a:t>Detailed simulations including all backgrounds and shielding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00B050"/>
                </a:solidFill>
              </a:rPr>
              <a:t>Explore transverse polarization measurements using synchrotron radiation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C00000"/>
                </a:solidFill>
              </a:rPr>
              <a:t>More detailed detector requirements for RCS polarimeter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8A03D-16EB-15C8-6724-9FAC31F38122}"/>
                  </a:ext>
                </a:extLst>
              </p:cNvPr>
              <p:cNvSpPr txBox="1"/>
              <p:nvPr/>
            </p:nvSpPr>
            <p:spPr>
              <a:xfrm>
                <a:off x="6746410" y="2843373"/>
                <a:ext cx="5445590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/>
                  <a:t>Hadron Polarimetry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C00000"/>
                    </a:solidFill>
                  </a:rPr>
                  <a:t>Target gas analyzer should be used to determine molecular fraction in the </a:t>
                </a:r>
                <a:r>
                  <a:rPr lang="en-US" sz="1600" err="1">
                    <a:solidFill>
                      <a:srgbClr val="C00000"/>
                    </a:solidFill>
                  </a:rPr>
                  <a:t>HJet</a:t>
                </a:r>
                <a:r>
                  <a:rPr lang="en-US" sz="1600">
                    <a:solidFill>
                      <a:srgbClr val="C00000"/>
                    </a:solidFill>
                  </a:rPr>
                  <a:t> 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C00000"/>
                    </a:solidFill>
                  </a:rPr>
                  <a:t>Explore using thinner Si detectors in both </a:t>
                </a:r>
                <a:r>
                  <a:rPr lang="en-US" sz="1600" err="1">
                    <a:solidFill>
                      <a:srgbClr val="C00000"/>
                    </a:solidFill>
                  </a:rPr>
                  <a:t>HJet</a:t>
                </a:r>
                <a:r>
                  <a:rPr lang="en-US" sz="1600">
                    <a:solidFill>
                      <a:srgbClr val="C00000"/>
                    </a:solidFill>
                  </a:rPr>
                  <a:t> and </a:t>
                </a:r>
                <a:r>
                  <a:rPr lang="en-US" sz="1600" err="1">
                    <a:solidFill>
                      <a:srgbClr val="C00000"/>
                    </a:solidFill>
                  </a:rPr>
                  <a:t>pC</a:t>
                </a:r>
                <a:r>
                  <a:rPr lang="en-US" sz="1600">
                    <a:solidFill>
                      <a:srgbClr val="C00000"/>
                    </a:solidFill>
                  </a:rPr>
                  <a:t> polarimeters to veto punch through events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00B050"/>
                    </a:solidFill>
                  </a:rPr>
                  <a:t>In addition to exploring new target materials for </a:t>
                </a:r>
                <a:r>
                  <a:rPr lang="en-US" sz="1600" err="1">
                    <a:solidFill>
                      <a:srgbClr val="00B050"/>
                    </a:solidFill>
                  </a:rPr>
                  <a:t>pC</a:t>
                </a:r>
                <a:r>
                  <a:rPr lang="en-US" sz="1600">
                    <a:solidFill>
                      <a:srgbClr val="00B050"/>
                    </a:solidFill>
                  </a:rPr>
                  <a:t> polarimeter, explore larger beam size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C00000"/>
                    </a:solidFill>
                  </a:rPr>
                  <a:t>Obtain beam time with AGS </a:t>
                </a:r>
                <a:r>
                  <a:rPr lang="en-US" sz="1600" err="1">
                    <a:solidFill>
                      <a:srgbClr val="C00000"/>
                    </a:solidFill>
                  </a:rPr>
                  <a:t>pC</a:t>
                </a:r>
                <a:r>
                  <a:rPr lang="en-US" sz="1600">
                    <a:solidFill>
                      <a:srgbClr val="C00000"/>
                    </a:solidFill>
                  </a:rPr>
                  <a:t> polarimeter to test detectors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00B050"/>
                    </a:solidFill>
                  </a:rPr>
                  <a:t>Theoretical assessment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600">
                    <a:solidFill>
                      <a:srgbClr val="00B050"/>
                    </a:solidFill>
                  </a:rPr>
                  <a:t> in </a:t>
                </a:r>
                <a:r>
                  <a:rPr lang="en-US" sz="1600" baseline="30000">
                    <a:solidFill>
                      <a:srgbClr val="00B050"/>
                    </a:solidFill>
                  </a:rPr>
                  <a:t>3</a:t>
                </a:r>
                <a:r>
                  <a:rPr lang="en-US" sz="1600">
                    <a:solidFill>
                      <a:srgbClr val="00B050"/>
                    </a:solidFill>
                  </a:rPr>
                  <a:t>He-</a:t>
                </a:r>
                <a:r>
                  <a:rPr lang="en-US" sz="1600" baseline="30000">
                    <a:solidFill>
                      <a:srgbClr val="00B050"/>
                    </a:solidFill>
                  </a:rPr>
                  <a:t>3</a:t>
                </a:r>
                <a:r>
                  <a:rPr lang="en-US" sz="1600">
                    <a:solidFill>
                      <a:srgbClr val="00B050"/>
                    </a:solidFill>
                  </a:rPr>
                  <a:t>He elastic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en-US" sz="1600">
                    <a:solidFill>
                      <a:srgbClr val="00B050"/>
                    </a:solidFill>
                  </a:rPr>
                  <a:t>Further </a:t>
                </a:r>
                <a:r>
                  <a:rPr lang="en-US" sz="1600" baseline="30000">
                    <a:solidFill>
                      <a:srgbClr val="00B050"/>
                    </a:solidFill>
                  </a:rPr>
                  <a:t>3</a:t>
                </a:r>
                <a:r>
                  <a:rPr lang="en-US" sz="1600">
                    <a:solidFill>
                      <a:srgbClr val="00B050"/>
                    </a:solidFill>
                  </a:rPr>
                  <a:t>He studies during remaining RHIC runs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8A03D-16EB-15C8-6724-9FAC31F38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410" y="2843373"/>
                <a:ext cx="5445590" cy="3293209"/>
              </a:xfrm>
              <a:prstGeom prst="rect">
                <a:avLst/>
              </a:prstGeom>
              <a:blipFill>
                <a:blip r:embed="rId2"/>
                <a:stretch>
                  <a:fillRect l="-448" t="-924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795AF-C056-3A1A-E247-8950B1B99834}"/>
              </a:ext>
            </a:extLst>
          </p:cNvPr>
          <p:cNvSpPr txBox="1"/>
          <p:nvPr/>
        </p:nvSpPr>
        <p:spPr>
          <a:xfrm>
            <a:off x="2353941" y="5425978"/>
            <a:ext cx="358530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Closed</a:t>
            </a:r>
          </a:p>
          <a:p>
            <a:r>
              <a:rPr lang="en-US" sz="1400">
                <a:solidFill>
                  <a:srgbClr val="C00000"/>
                </a:solidFill>
              </a:rPr>
              <a:t>On-going/scheduled</a:t>
            </a:r>
          </a:p>
        </p:txBody>
      </p:sp>
    </p:spTree>
    <p:extLst>
      <p:ext uri="{BB962C8B-B14F-4D97-AF65-F5344CB8AC3E}">
        <p14:creationId xmlns:p14="http://schemas.microsoft.com/office/powerpoint/2010/main" val="3447620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0F0B08-2E40-6E04-678F-674144CCE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02AE2-82CB-05D4-7C74-CC6BC149F88E}"/>
              </a:ext>
            </a:extLst>
          </p:cNvPr>
          <p:cNvSpPr txBox="1"/>
          <p:nvPr/>
        </p:nvSpPr>
        <p:spPr>
          <a:xfrm>
            <a:off x="3246501" y="3013501"/>
            <a:ext cx="5698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additional material</a:t>
            </a:r>
          </a:p>
          <a:p>
            <a:pPr algn="ctr"/>
            <a:r>
              <a:rPr lang="en-US" sz="4800" dirty="0"/>
              <a:t>Electron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1802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83017-9DC0-9E71-81B2-5A350F54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BA12-8BDE-D440-4AFA-8C5A973D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"/>
            <a:ext cx="10515600" cy="722811"/>
          </a:xfrm>
        </p:spPr>
        <p:txBody>
          <a:bodyPr>
            <a:normAutofit fontScale="90000"/>
          </a:bodyPr>
          <a:lstStyle/>
          <a:p>
            <a:r>
              <a:rPr lang="en-US"/>
              <a:t>Synchrotron Backgrounds in ESR Compton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4B7A7-3944-F557-E2E9-A87F5B3F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z="1000" b="0" smtClean="0"/>
              <a:pPr/>
              <a:t>39</a:t>
            </a:fld>
            <a:endParaRPr lang="en-US" sz="10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10EA2-15C5-0B08-7E1A-87F26D448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59" y="855967"/>
            <a:ext cx="9457482" cy="3356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8A967-15DE-466F-74CC-795C26E73049}"/>
              </a:ext>
            </a:extLst>
          </p:cNvPr>
          <p:cNvSpPr txBox="1"/>
          <p:nvPr/>
        </p:nvSpPr>
        <p:spPr>
          <a:xfrm>
            <a:off x="727588" y="4827639"/>
            <a:ext cx="11139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Synchrotron radiation from strong dipoles (D6EF, D3EF) too large – thick shield needed for photon detector</a:t>
            </a:r>
          </a:p>
          <a:p>
            <a:r>
              <a:rPr lang="en-US">
                <a:sym typeface="Wingdings" pitchFamily="2" charset="2"/>
              </a:rPr>
              <a:t> Weak dipoles with small bend will re-direct synchrotron flux from strong dipoles to be outside photon detector acceptance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277D8-AC1A-8BD2-D18C-6252FD1F29AF}"/>
              </a:ext>
            </a:extLst>
          </p:cNvPr>
          <p:cNvSpPr txBox="1"/>
          <p:nvPr/>
        </p:nvSpPr>
        <p:spPr>
          <a:xfrm>
            <a:off x="4169871" y="422837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Strong dipoles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61737F-0499-BC10-5B23-5A9160FA64B4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4729316" y="3323303"/>
            <a:ext cx="270270" cy="905071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9F4D33-7D28-BCBD-06C1-051C5A0D44C3}"/>
              </a:ext>
            </a:extLst>
          </p:cNvPr>
          <p:cNvSpPr txBox="1"/>
          <p:nvPr/>
        </p:nvSpPr>
        <p:spPr>
          <a:xfrm>
            <a:off x="1774664" y="4212464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Weak dipoles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984003-08B3-FFCE-53C5-87F636F4CBE9}"/>
              </a:ext>
            </a:extLst>
          </p:cNvPr>
          <p:cNvCxnSpPr>
            <a:cxnSpLocks/>
          </p:cNvCxnSpPr>
          <p:nvPr/>
        </p:nvCxnSpPr>
        <p:spPr>
          <a:xfrm flipV="1">
            <a:off x="2557410" y="3759928"/>
            <a:ext cx="210673" cy="556552"/>
          </a:xfrm>
          <a:prstGeom prst="straightConnector1">
            <a:avLst/>
          </a:prstGeom>
          <a:ln w="222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B2CE61-5523-543F-04FF-1CD397D8F13F}"/>
              </a:ext>
            </a:extLst>
          </p:cNvPr>
          <p:cNvSpPr txBox="1"/>
          <p:nvPr/>
        </p:nvSpPr>
        <p:spPr>
          <a:xfrm>
            <a:off x="10090477" y="2246085"/>
            <a:ext cx="199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Simulations by </a:t>
            </a:r>
            <a:r>
              <a:rPr lang="en-US" sz="1600" i="1" err="1"/>
              <a:t>Zhengqiao</a:t>
            </a:r>
            <a:r>
              <a:rPr lang="en-US" sz="1600" i="1"/>
              <a:t> Zhang (</a:t>
            </a:r>
            <a:r>
              <a:rPr lang="en-US" sz="1600" i="1" err="1"/>
              <a:t>Synrad</a:t>
            </a:r>
            <a:r>
              <a:rPr lang="en-US" sz="1600" i="1"/>
              <a:t>+ and Geant4)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A821E-C3F7-CCF3-9C09-F05A90635CFA}"/>
              </a:ext>
            </a:extLst>
          </p:cNvPr>
          <p:cNvSpPr txBox="1"/>
          <p:nvPr/>
        </p:nvSpPr>
        <p:spPr>
          <a:xfrm>
            <a:off x="3004057" y="172064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18 GeV</a:t>
            </a:r>
          </a:p>
        </p:txBody>
      </p:sp>
    </p:spTree>
    <p:extLst>
      <p:ext uri="{BB962C8B-B14F-4D97-AF65-F5344CB8AC3E}">
        <p14:creationId xmlns:p14="http://schemas.microsoft.com/office/powerpoint/2010/main" val="3458016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A160-69E4-344D-EA2B-8AB28239E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64D30-8B6D-2AF1-7243-B3D1CB52A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6B68BA-02CF-E411-375F-93501805F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83246-6A6D-7C53-371D-52DF46D56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1" t="3814" r="8597" b="25701"/>
          <a:stretch/>
        </p:blipFill>
        <p:spPr>
          <a:xfrm>
            <a:off x="4320916" y="976046"/>
            <a:ext cx="4399492" cy="3413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8B21CB-53DF-D5BC-EC36-390C6F2F0C86}"/>
              </a:ext>
            </a:extLst>
          </p:cNvPr>
          <p:cNvSpPr/>
          <p:nvPr/>
        </p:nvSpPr>
        <p:spPr>
          <a:xfrm>
            <a:off x="6757095" y="3207771"/>
            <a:ext cx="725152" cy="725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362277-D299-904A-1191-17814DC945CB}"/>
              </a:ext>
            </a:extLst>
          </p:cNvPr>
          <p:cNvSpPr/>
          <p:nvPr/>
        </p:nvSpPr>
        <p:spPr>
          <a:xfrm>
            <a:off x="5681144" y="3680767"/>
            <a:ext cx="725152" cy="72515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B4C583-52C2-7ADC-6959-FCD41DDD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395" y="4737772"/>
            <a:ext cx="3128188" cy="12899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0FE08D-138C-C31C-002F-9C3DC0A8A862}"/>
              </a:ext>
            </a:extLst>
          </p:cNvPr>
          <p:cNvGrpSpPr/>
          <p:nvPr/>
        </p:nvGrpSpPr>
        <p:grpSpPr>
          <a:xfrm>
            <a:off x="1930843" y="4389750"/>
            <a:ext cx="5991845" cy="813730"/>
            <a:chOff x="3168865" y="4346455"/>
            <a:chExt cx="5991845" cy="8137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39BBCB-4237-3E0A-3192-452CB0FDC836}"/>
                </a:ext>
              </a:extLst>
            </p:cNvPr>
            <p:cNvSpPr/>
            <p:nvPr/>
          </p:nvSpPr>
          <p:spPr>
            <a:xfrm>
              <a:off x="3168865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D1F9C6-AECE-9EA3-32FD-37C311BCBA39}"/>
                </a:ext>
              </a:extLst>
            </p:cNvPr>
            <p:cNvSpPr/>
            <p:nvPr/>
          </p:nvSpPr>
          <p:spPr>
            <a:xfrm>
              <a:off x="3786386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994F33-734C-5B67-FA80-77BE2D90EC2F}"/>
                </a:ext>
              </a:extLst>
            </p:cNvPr>
            <p:cNvSpPr/>
            <p:nvPr/>
          </p:nvSpPr>
          <p:spPr>
            <a:xfrm>
              <a:off x="4403907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82542F-ABE2-9265-82D3-15CFB4566D71}"/>
                </a:ext>
              </a:extLst>
            </p:cNvPr>
            <p:cNvSpPr/>
            <p:nvPr/>
          </p:nvSpPr>
          <p:spPr>
            <a:xfrm>
              <a:off x="5021428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294D34-610F-F936-7DF5-BBADEFC735EC}"/>
                </a:ext>
              </a:extLst>
            </p:cNvPr>
            <p:cNvSpPr/>
            <p:nvPr/>
          </p:nvSpPr>
          <p:spPr>
            <a:xfrm>
              <a:off x="5638949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7474A9-A01A-5DD2-BAB8-583E0E31B0AB}"/>
                </a:ext>
              </a:extLst>
            </p:cNvPr>
            <p:cNvSpPr/>
            <p:nvPr/>
          </p:nvSpPr>
          <p:spPr>
            <a:xfrm>
              <a:off x="6256470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530E10-F14D-CF70-A407-434C193B6FEB}"/>
                </a:ext>
              </a:extLst>
            </p:cNvPr>
            <p:cNvSpPr/>
            <p:nvPr/>
          </p:nvSpPr>
          <p:spPr>
            <a:xfrm>
              <a:off x="6873991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8DDD60-2C8A-D143-4EBE-2FE3DE7342B9}"/>
                </a:ext>
              </a:extLst>
            </p:cNvPr>
            <p:cNvSpPr/>
            <p:nvPr/>
          </p:nvSpPr>
          <p:spPr>
            <a:xfrm>
              <a:off x="7491511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DE381C0-1245-BD3B-178D-3FB6E862DB5E}"/>
                </a:ext>
              </a:extLst>
            </p:cNvPr>
            <p:cNvSpPr/>
            <p:nvPr/>
          </p:nvSpPr>
          <p:spPr>
            <a:xfrm>
              <a:off x="8182302" y="4762893"/>
              <a:ext cx="978408" cy="36576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Up 20">
              <a:extLst>
                <a:ext uri="{FF2B5EF4-FFF2-40B4-BE49-F238E27FC236}">
                  <a16:creationId xmlns:a16="http://schemas.microsoft.com/office/drawing/2014/main" id="{6EA50C72-9037-2F6D-274A-1CF08C3C22AC}"/>
                </a:ext>
              </a:extLst>
            </p:cNvPr>
            <p:cNvSpPr/>
            <p:nvPr/>
          </p:nvSpPr>
          <p:spPr>
            <a:xfrm>
              <a:off x="4541067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Up 21">
              <a:extLst>
                <a:ext uri="{FF2B5EF4-FFF2-40B4-BE49-F238E27FC236}">
                  <a16:creationId xmlns:a16="http://schemas.microsoft.com/office/drawing/2014/main" id="{CE39C2A6-3320-42F2-1DAE-181A02D99228}"/>
                </a:ext>
              </a:extLst>
            </p:cNvPr>
            <p:cNvSpPr/>
            <p:nvPr/>
          </p:nvSpPr>
          <p:spPr>
            <a:xfrm>
              <a:off x="5158588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Up 22">
              <a:extLst>
                <a:ext uri="{FF2B5EF4-FFF2-40B4-BE49-F238E27FC236}">
                  <a16:creationId xmlns:a16="http://schemas.microsoft.com/office/drawing/2014/main" id="{928EE426-B3C9-941B-4528-EDA49BAABA66}"/>
                </a:ext>
              </a:extLst>
            </p:cNvPr>
            <p:cNvSpPr/>
            <p:nvPr/>
          </p:nvSpPr>
          <p:spPr>
            <a:xfrm>
              <a:off x="7011151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Up 23">
              <a:extLst>
                <a:ext uri="{FF2B5EF4-FFF2-40B4-BE49-F238E27FC236}">
                  <a16:creationId xmlns:a16="http://schemas.microsoft.com/office/drawing/2014/main" id="{CB35D5F5-F77F-3AA6-3EF8-9ACF0DFA53B9}"/>
                </a:ext>
              </a:extLst>
            </p:cNvPr>
            <p:cNvSpPr/>
            <p:nvPr/>
          </p:nvSpPr>
          <p:spPr>
            <a:xfrm>
              <a:off x="7628671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Up 24">
              <a:extLst>
                <a:ext uri="{FF2B5EF4-FFF2-40B4-BE49-F238E27FC236}">
                  <a16:creationId xmlns:a16="http://schemas.microsoft.com/office/drawing/2014/main" id="{43152C1A-0712-AF7B-7E9B-59B8E0B9C64F}"/>
                </a:ext>
              </a:extLst>
            </p:cNvPr>
            <p:cNvSpPr/>
            <p:nvPr/>
          </p:nvSpPr>
          <p:spPr>
            <a:xfrm flipV="1">
              <a:off x="3306025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Up 25">
              <a:extLst>
                <a:ext uri="{FF2B5EF4-FFF2-40B4-BE49-F238E27FC236}">
                  <a16:creationId xmlns:a16="http://schemas.microsoft.com/office/drawing/2014/main" id="{444873F4-91AF-D609-36E4-B7084A934376}"/>
                </a:ext>
              </a:extLst>
            </p:cNvPr>
            <p:cNvSpPr/>
            <p:nvPr/>
          </p:nvSpPr>
          <p:spPr>
            <a:xfrm flipV="1">
              <a:off x="3923546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8135DB11-A37E-BFA5-7B26-83D01EB622B0}"/>
                </a:ext>
              </a:extLst>
            </p:cNvPr>
            <p:cNvSpPr/>
            <p:nvPr/>
          </p:nvSpPr>
          <p:spPr>
            <a:xfrm flipV="1">
              <a:off x="5776109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Up 27">
              <a:extLst>
                <a:ext uri="{FF2B5EF4-FFF2-40B4-BE49-F238E27FC236}">
                  <a16:creationId xmlns:a16="http://schemas.microsoft.com/office/drawing/2014/main" id="{FB173972-A155-B38E-6069-E8C856C6C471}"/>
                </a:ext>
              </a:extLst>
            </p:cNvPr>
            <p:cNvSpPr/>
            <p:nvPr/>
          </p:nvSpPr>
          <p:spPr>
            <a:xfrm flipV="1">
              <a:off x="6393630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61B08CCD-7DA8-1DEF-A5CB-4D21EC8F5844}"/>
                </a:ext>
              </a:extLst>
            </p:cNvPr>
            <p:cNvSpPr/>
            <p:nvPr/>
          </p:nvSpPr>
          <p:spPr>
            <a:xfrm rot="16200000" flipV="1">
              <a:off x="3643574" y="4338707"/>
              <a:ext cx="128016" cy="615121"/>
            </a:xfrm>
            <a:prstGeom prst="rightBrac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761156E-2353-1049-2B46-D8F2DD201672}"/>
                    </a:ext>
                  </a:extLst>
                </p:cNvPr>
                <p:cNvSpPr txBox="1"/>
                <p:nvPr/>
              </p:nvSpPr>
              <p:spPr>
                <a:xfrm>
                  <a:off x="3451034" y="4346455"/>
                  <a:ext cx="52097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US" sz="16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761156E-2353-1049-2B46-D8F2DD2016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1034" y="4346455"/>
                  <a:ext cx="520976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8235" r="-4706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882EC5-B26D-6066-1FE3-67CB30AC86BC}"/>
              </a:ext>
            </a:extLst>
          </p:cNvPr>
          <p:cNvSpPr txBox="1"/>
          <p:nvPr/>
        </p:nvSpPr>
        <p:spPr>
          <a:xfrm>
            <a:off x="757103" y="5705920"/>
            <a:ext cx="110929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Electron and hadron bunches stored for several hours.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FA4CD3-81A9-D07E-B06D-FD752B87E75D}"/>
              </a:ext>
            </a:extLst>
          </p:cNvPr>
          <p:cNvGrpSpPr/>
          <p:nvPr/>
        </p:nvGrpSpPr>
        <p:grpSpPr>
          <a:xfrm>
            <a:off x="1980914" y="5323410"/>
            <a:ext cx="5946125" cy="365760"/>
            <a:chOff x="3150148" y="6095413"/>
            <a:chExt cx="5946125" cy="365760"/>
          </a:xfrm>
        </p:grpSpPr>
        <p:sp>
          <p:nvSpPr>
            <p:cNvPr id="33" name="Arrow: Right 46">
              <a:extLst>
                <a:ext uri="{FF2B5EF4-FFF2-40B4-BE49-F238E27FC236}">
                  <a16:creationId xmlns:a16="http://schemas.microsoft.com/office/drawing/2014/main" id="{C87AB092-DD99-CE18-9544-0F44F05AB932}"/>
                </a:ext>
              </a:extLst>
            </p:cNvPr>
            <p:cNvSpPr/>
            <p:nvPr/>
          </p:nvSpPr>
          <p:spPr>
            <a:xfrm>
              <a:off x="8117865" y="6095413"/>
              <a:ext cx="978408" cy="36576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Up 47">
              <a:extLst>
                <a:ext uri="{FF2B5EF4-FFF2-40B4-BE49-F238E27FC236}">
                  <a16:creationId xmlns:a16="http://schemas.microsoft.com/office/drawing/2014/main" id="{67B6AA14-9DD5-1EA5-C737-FB9B12EE11E8}"/>
                </a:ext>
              </a:extLst>
            </p:cNvPr>
            <p:cNvSpPr/>
            <p:nvPr/>
          </p:nvSpPr>
          <p:spPr>
            <a:xfrm rot="5400000">
              <a:off x="4476630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Up 48">
              <a:extLst>
                <a:ext uri="{FF2B5EF4-FFF2-40B4-BE49-F238E27FC236}">
                  <a16:creationId xmlns:a16="http://schemas.microsoft.com/office/drawing/2014/main" id="{74AE347D-827F-D2B0-6923-658DD738DAB4}"/>
                </a:ext>
              </a:extLst>
            </p:cNvPr>
            <p:cNvSpPr/>
            <p:nvPr/>
          </p:nvSpPr>
          <p:spPr>
            <a:xfrm rot="5400000">
              <a:off x="5094151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Up 49">
              <a:extLst>
                <a:ext uri="{FF2B5EF4-FFF2-40B4-BE49-F238E27FC236}">
                  <a16:creationId xmlns:a16="http://schemas.microsoft.com/office/drawing/2014/main" id="{9CBADE9B-7457-0B16-9E19-A5314785EECA}"/>
                </a:ext>
              </a:extLst>
            </p:cNvPr>
            <p:cNvSpPr/>
            <p:nvPr/>
          </p:nvSpPr>
          <p:spPr>
            <a:xfrm rot="5400000">
              <a:off x="6946714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Up 50">
              <a:extLst>
                <a:ext uri="{FF2B5EF4-FFF2-40B4-BE49-F238E27FC236}">
                  <a16:creationId xmlns:a16="http://schemas.microsoft.com/office/drawing/2014/main" id="{79601704-BCD8-6055-33D6-B5FDD067DDB3}"/>
                </a:ext>
              </a:extLst>
            </p:cNvPr>
            <p:cNvSpPr/>
            <p:nvPr/>
          </p:nvSpPr>
          <p:spPr>
            <a:xfrm rot="5400000">
              <a:off x="7564234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Up 51">
              <a:extLst>
                <a:ext uri="{FF2B5EF4-FFF2-40B4-BE49-F238E27FC236}">
                  <a16:creationId xmlns:a16="http://schemas.microsoft.com/office/drawing/2014/main" id="{8420FF1F-E424-7C29-6F86-2DE8B87B0A83}"/>
                </a:ext>
              </a:extLst>
            </p:cNvPr>
            <p:cNvSpPr/>
            <p:nvPr/>
          </p:nvSpPr>
          <p:spPr>
            <a:xfrm rot="5400000" flipV="1">
              <a:off x="3241588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Up 52">
              <a:extLst>
                <a:ext uri="{FF2B5EF4-FFF2-40B4-BE49-F238E27FC236}">
                  <a16:creationId xmlns:a16="http://schemas.microsoft.com/office/drawing/2014/main" id="{0A70F17E-5221-91F3-8E8F-F889F31FF1DB}"/>
                </a:ext>
              </a:extLst>
            </p:cNvPr>
            <p:cNvSpPr/>
            <p:nvPr/>
          </p:nvSpPr>
          <p:spPr>
            <a:xfrm rot="5400000" flipV="1">
              <a:off x="3859109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Up 53">
              <a:extLst>
                <a:ext uri="{FF2B5EF4-FFF2-40B4-BE49-F238E27FC236}">
                  <a16:creationId xmlns:a16="http://schemas.microsoft.com/office/drawing/2014/main" id="{38DC9E15-8955-7464-E7D7-4D5BBC44A99B}"/>
                </a:ext>
              </a:extLst>
            </p:cNvPr>
            <p:cNvSpPr/>
            <p:nvPr/>
          </p:nvSpPr>
          <p:spPr>
            <a:xfrm rot="5400000" flipV="1">
              <a:off x="5711672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Up 54">
              <a:extLst>
                <a:ext uri="{FF2B5EF4-FFF2-40B4-BE49-F238E27FC236}">
                  <a16:creationId xmlns:a16="http://schemas.microsoft.com/office/drawing/2014/main" id="{B1F98842-9479-DFB6-0FCF-08DC6883CD96}"/>
                </a:ext>
              </a:extLst>
            </p:cNvPr>
            <p:cNvSpPr/>
            <p:nvPr/>
          </p:nvSpPr>
          <p:spPr>
            <a:xfrm rot="5400000" flipV="1">
              <a:off x="6329193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79003FE-74E0-4E5F-9400-8DDCED47C1AF}"/>
              </a:ext>
            </a:extLst>
          </p:cNvPr>
          <p:cNvSpPr txBox="1"/>
          <p:nvPr/>
        </p:nvSpPr>
        <p:spPr>
          <a:xfrm>
            <a:off x="388993" y="4813683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transverse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17253F-3B89-55A2-CE88-E7440067559D}"/>
              </a:ext>
            </a:extLst>
          </p:cNvPr>
          <p:cNvSpPr txBox="1"/>
          <p:nvPr/>
        </p:nvSpPr>
        <p:spPr>
          <a:xfrm>
            <a:off x="388993" y="5280873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longitudinal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FD4DAD0-A12A-E7CC-145E-77665C6BE985}"/>
                  </a:ext>
                </a:extLst>
              </p:cNvPr>
              <p:cNvSpPr txBox="1"/>
              <p:nvPr/>
            </p:nvSpPr>
            <p:spPr>
              <a:xfrm>
                <a:off x="8966281" y="1902141"/>
                <a:ext cx="3128188" cy="206370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IR-4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 polarimetry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HJET for absolute polarization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Fiber target for polarization lifetime and bunch profile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IR-6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fiber target to ensure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FD4DAD0-A12A-E7CC-145E-77665C6BE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281" y="1902141"/>
                <a:ext cx="3128188" cy="20637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4B2AE50-9678-634F-22DD-90C85A23DC39}"/>
              </a:ext>
            </a:extLst>
          </p:cNvPr>
          <p:cNvSpPr txBox="1"/>
          <p:nvPr/>
        </p:nvSpPr>
        <p:spPr>
          <a:xfrm>
            <a:off x="485273" y="994601"/>
            <a:ext cx="3255074" cy="196977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IR-6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polarimetry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spin rotators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target for hadron polarization orientation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 backscattering for electron polarization (ESR)</a:t>
            </a:r>
          </a:p>
        </p:txBody>
      </p:sp>
      <p:cxnSp>
        <p:nvCxnSpPr>
          <p:cNvPr id="46" name="Connector: Elbow 31">
            <a:extLst>
              <a:ext uri="{FF2B5EF4-FFF2-40B4-BE49-F238E27FC236}">
                <a16:creationId xmlns:a16="http://schemas.microsoft.com/office/drawing/2014/main" id="{BE13B328-950B-C7B2-406A-B8979EF13770}"/>
              </a:ext>
            </a:extLst>
          </p:cNvPr>
          <p:cNvCxnSpPr>
            <a:cxnSpLocks/>
            <a:stCxn id="44" idx="2"/>
            <a:endCxn id="8" idx="4"/>
          </p:cNvCxnSpPr>
          <p:nvPr/>
        </p:nvCxnSpPr>
        <p:spPr>
          <a:xfrm rot="5400000" flipH="1">
            <a:off x="8808561" y="2244033"/>
            <a:ext cx="32924" cy="3410704"/>
          </a:xfrm>
          <a:prstGeom prst="bentConnector3">
            <a:avLst>
              <a:gd name="adj1" fmla="val -694326"/>
            </a:avLst>
          </a:prstGeom>
          <a:ln w="38100">
            <a:solidFill>
              <a:srgbClr val="FF0000"/>
            </a:solidFill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32">
            <a:extLst>
              <a:ext uri="{FF2B5EF4-FFF2-40B4-BE49-F238E27FC236}">
                <a16:creationId xmlns:a16="http://schemas.microsoft.com/office/drawing/2014/main" id="{96B57D10-26E7-F546-36F3-765EEFC03F7E}"/>
              </a:ext>
            </a:extLst>
          </p:cNvPr>
          <p:cNvCxnSpPr>
            <a:cxnSpLocks/>
            <a:stCxn id="45" idx="2"/>
          </p:cNvCxnSpPr>
          <p:nvPr/>
        </p:nvCxnSpPr>
        <p:spPr>
          <a:xfrm rot="16200000" flipH="1">
            <a:off x="3428695" y="1648486"/>
            <a:ext cx="1078970" cy="3710740"/>
          </a:xfrm>
          <a:prstGeom prst="bentConnector2">
            <a:avLst/>
          </a:prstGeom>
          <a:ln w="38100">
            <a:solidFill>
              <a:srgbClr val="00B050"/>
            </a:solidFill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6683E91-8146-0C30-0B99-33ED6DF047F8}"/>
              </a:ext>
            </a:extLst>
          </p:cNvPr>
          <p:cNvSpPr>
            <a:spLocks noChangeAspect="1"/>
          </p:cNvSpPr>
          <p:nvPr/>
        </p:nvSpPr>
        <p:spPr>
          <a:xfrm>
            <a:off x="8340693" y="3030755"/>
            <a:ext cx="429621" cy="429621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B9076-F7B6-8931-1DB6-283954DDAADC}"/>
              </a:ext>
            </a:extLst>
          </p:cNvPr>
          <p:cNvSpPr txBox="1"/>
          <p:nvPr/>
        </p:nvSpPr>
        <p:spPr>
          <a:xfrm>
            <a:off x="8839395" y="985367"/>
            <a:ext cx="3255074" cy="846386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 backscattering for electron polarization</a:t>
            </a:r>
          </a:p>
        </p:txBody>
      </p:sp>
      <p:cxnSp>
        <p:nvCxnSpPr>
          <p:cNvPr id="51" name="Connector: Elbow 31">
            <a:extLst>
              <a:ext uri="{FF2B5EF4-FFF2-40B4-BE49-F238E27FC236}">
                <a16:creationId xmlns:a16="http://schemas.microsoft.com/office/drawing/2014/main" id="{25327D71-A287-9AB8-DCA9-CE7B2DF061ED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 flipV="1">
            <a:off x="8536471" y="1408560"/>
            <a:ext cx="302925" cy="1555810"/>
          </a:xfrm>
          <a:prstGeom prst="bentConnector2">
            <a:avLst/>
          </a:prstGeom>
          <a:ln w="38100">
            <a:solidFill>
              <a:srgbClr val="7030A0"/>
            </a:solidFill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201BA54-B812-282B-4947-1F6868B36C19}"/>
              </a:ext>
            </a:extLst>
          </p:cNvPr>
          <p:cNvSpPr/>
          <p:nvPr/>
        </p:nvSpPr>
        <p:spPr>
          <a:xfrm rot="1100837">
            <a:off x="5681144" y="3677122"/>
            <a:ext cx="725152" cy="725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onnector: Elbow 31">
            <a:extLst>
              <a:ext uri="{FF2B5EF4-FFF2-40B4-BE49-F238E27FC236}">
                <a16:creationId xmlns:a16="http://schemas.microsoft.com/office/drawing/2014/main" id="{3E99B483-A139-F2C2-FE38-FD0A9220BE80}"/>
              </a:ext>
            </a:extLst>
          </p:cNvPr>
          <p:cNvCxnSpPr>
            <a:cxnSpLocks/>
          </p:cNvCxnSpPr>
          <p:nvPr/>
        </p:nvCxnSpPr>
        <p:spPr>
          <a:xfrm rot="10800000">
            <a:off x="6390649" y="4118248"/>
            <a:ext cx="729022" cy="85553"/>
          </a:xfrm>
          <a:prstGeom prst="bentConnector3">
            <a:avLst>
              <a:gd name="adj1" fmla="val 86948"/>
            </a:avLst>
          </a:prstGeom>
          <a:ln w="38100">
            <a:solidFill>
              <a:srgbClr val="FF0000"/>
            </a:solidFill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760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ong red blue and yellow object&#10;&#10;Description automatically generated">
            <a:extLst>
              <a:ext uri="{FF2B5EF4-FFF2-40B4-BE49-F238E27FC236}">
                <a16:creationId xmlns:a16="http://schemas.microsoft.com/office/drawing/2014/main" id="{99931A16-3A67-508D-83C5-CEA9D9C4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52" y="1135315"/>
            <a:ext cx="9412943" cy="38072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D492A-6B97-4A80-7B22-939519626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C7740-FB6B-CAE4-0216-067618537C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ESR Beamline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34570C-98D8-F858-EE8A-4ADA62BE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259" y="3181574"/>
            <a:ext cx="5151390" cy="2079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B15B2A-F388-DAF0-4004-5967E6B84085}"/>
                  </a:ext>
                </a:extLst>
              </p:cNvPr>
              <p:cNvSpPr txBox="1"/>
              <p:nvPr/>
            </p:nvSpPr>
            <p:spPr>
              <a:xfrm>
                <a:off x="524238" y="1020909"/>
                <a:ext cx="55717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>
                    <a:solidFill>
                      <a:srgbClr val="C00000"/>
                    </a:solidFill>
                  </a:rPr>
                  <a:t>New beamline design with 2 weak and 2 strong dipoles mitigates synchrotron radiation </a:t>
                </a:r>
                <a:r>
                  <a:rPr lang="en-US">
                    <a:sym typeface="Wingdings" pitchFamily="2" charset="2"/>
                  </a:rPr>
                  <a:t></a:t>
                </a:r>
                <a:r>
                  <a:rPr lang="en-US"/>
                  <a:t> only need collimator plus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W shield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B15B2A-F388-DAF0-4004-5967E6B84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38" y="1020909"/>
                <a:ext cx="5571761" cy="923330"/>
              </a:xfrm>
              <a:prstGeom prst="rect">
                <a:avLst/>
              </a:prstGeom>
              <a:blipFill>
                <a:blip r:embed="rId4"/>
                <a:stretch>
                  <a:fillRect l="-766" t="-3289" r="-186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00EEA6D-BA89-9BD8-4267-B7D741355167}"/>
              </a:ext>
            </a:extLst>
          </p:cNvPr>
          <p:cNvSpPr txBox="1"/>
          <p:nvPr/>
        </p:nvSpPr>
        <p:spPr>
          <a:xfrm>
            <a:off x="8426299" y="116321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Crab cavity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CF9C98-C73F-04AC-8DCA-0B3B14031667}"/>
              </a:ext>
            </a:extLst>
          </p:cNvPr>
          <p:cNvSpPr txBox="1"/>
          <p:nvPr/>
        </p:nvSpPr>
        <p:spPr>
          <a:xfrm>
            <a:off x="3587514" y="3601892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A00"/>
                </a:solidFill>
              </a:rPr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619968-C630-8DB7-22AC-24B7FA92AED5}"/>
              </a:ext>
            </a:extLst>
          </p:cNvPr>
          <p:cNvSpPr txBox="1"/>
          <p:nvPr/>
        </p:nvSpPr>
        <p:spPr>
          <a:xfrm>
            <a:off x="4034534" y="3718628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=1.5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710F1E-70E8-7B5B-0282-8B9C95915EA2}"/>
              </a:ext>
            </a:extLst>
          </p:cNvPr>
          <p:cNvSpPr txBox="1"/>
          <p:nvPr/>
        </p:nvSpPr>
        <p:spPr>
          <a:xfrm>
            <a:off x="2781043" y="4141898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=1.5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E7AB3A-3DF5-3A02-1DDF-1E6C69ABD7B8}"/>
              </a:ext>
            </a:extLst>
          </p:cNvPr>
          <p:cNvSpPr txBox="1"/>
          <p:nvPr/>
        </p:nvSpPr>
        <p:spPr>
          <a:xfrm>
            <a:off x="3008085" y="4146939"/>
            <a:ext cx="2743199" cy="36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ts val="2336"/>
              </a:lnSpc>
            </a:pPr>
            <a:r>
              <a:rPr lang="en-US" b="1" i="0" u="none" strike="noStrike" baseline="0">
                <a:solidFill>
                  <a:srgbClr val="000000"/>
                </a:solidFill>
                <a:latin typeface="Arial"/>
              </a:rPr>
              <a:t>Laser IP</a:t>
            </a:r>
            <a:r>
              <a:rPr lang="en-US" b="0" i="0">
                <a:latin typeface="Arial"/>
              </a:rPr>
              <a:t>​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730F95F-0794-2A36-7B48-629256868A8C}"/>
              </a:ext>
            </a:extLst>
          </p:cNvPr>
          <p:cNvCxnSpPr/>
          <p:nvPr/>
        </p:nvCxnSpPr>
        <p:spPr>
          <a:xfrm flipH="1" flipV="1">
            <a:off x="3749578" y="3872516"/>
            <a:ext cx="162064" cy="252596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9957D02-C665-0263-F8BB-FE59DB17B2E9}"/>
              </a:ext>
            </a:extLst>
          </p:cNvPr>
          <p:cNvSpPr txBox="1"/>
          <p:nvPr/>
        </p:nvSpPr>
        <p:spPr>
          <a:xfrm>
            <a:off x="6212541" y="5415312"/>
            <a:ext cx="529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 detector outside vacuum pipe </a:t>
            </a:r>
            <a:r>
              <a:rPr lang="en-US">
                <a:sym typeface="Wingdings" pitchFamily="2" charset="2"/>
              </a:rPr>
              <a:t> RF shield used to mitigate beam impedance issues</a:t>
            </a:r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24600D-3899-93FF-5960-7804D20A29D0}"/>
              </a:ext>
            </a:extLst>
          </p:cNvPr>
          <p:cNvSpPr txBox="1"/>
          <p:nvPr/>
        </p:nvSpPr>
        <p:spPr>
          <a:xfrm>
            <a:off x="2525204" y="2832468"/>
            <a:ext cx="172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Weak dipoles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6A54A06-9781-C6E0-585B-9EC62F446D86}"/>
              </a:ext>
            </a:extLst>
          </p:cNvPr>
          <p:cNvCxnSpPr>
            <a:stCxn id="50" idx="2"/>
          </p:cNvCxnSpPr>
          <p:nvPr/>
        </p:nvCxnSpPr>
        <p:spPr>
          <a:xfrm flipH="1">
            <a:off x="3008085" y="3232578"/>
            <a:ext cx="377387" cy="717321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5F265D-37AB-C96E-8334-AC1F24D04070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3385472" y="3232578"/>
            <a:ext cx="649062" cy="363071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69F107-C2A9-1EEF-AB3F-ED997979C7B9}"/>
              </a:ext>
            </a:extLst>
          </p:cNvPr>
          <p:cNvSpPr txBox="1"/>
          <p:nvPr/>
        </p:nvSpPr>
        <p:spPr>
          <a:xfrm>
            <a:off x="7544893" y="1563884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Photon detector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0D5C68-5D87-4FDC-1996-A1D17E4B538F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8128547" y="1810105"/>
            <a:ext cx="583653" cy="9860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A4FDB8C-B287-69BB-A235-6320B70C08D2}"/>
              </a:ext>
            </a:extLst>
          </p:cNvPr>
          <p:cNvSpPr txBox="1"/>
          <p:nvPr/>
        </p:nvSpPr>
        <p:spPr>
          <a:xfrm>
            <a:off x="5751284" y="1992766"/>
            <a:ext cx="12650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Electron</a:t>
            </a:r>
            <a:r>
              <a:rPr lang="en-US" sz="1050" b="1"/>
              <a:t> detector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43F7EC-D82F-5753-6E88-F4D5BA405666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6383829" y="2246682"/>
            <a:ext cx="613871" cy="29966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311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42F6-E1C4-B441-9267-CFAF16CA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Detector Size and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1660E-6C4C-1F4C-81B2-10E8F2BF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4ABB2-5CB8-FC4E-952C-49C2622E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48" y="807669"/>
            <a:ext cx="4681152" cy="4252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7B0FB-70F9-4E45-BFE7-F47504BC04EA}"/>
              </a:ext>
            </a:extLst>
          </p:cNvPr>
          <p:cNvSpPr txBox="1"/>
          <p:nvPr/>
        </p:nvSpPr>
        <p:spPr>
          <a:xfrm>
            <a:off x="7127679" y="5166666"/>
            <a:ext cx="422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Asymmetry at electron detector @18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EF17E-47D8-544D-BEC6-84363DA4C72A}"/>
              </a:ext>
            </a:extLst>
          </p:cNvPr>
          <p:cNvSpPr txBox="1"/>
          <p:nvPr/>
        </p:nvSpPr>
        <p:spPr>
          <a:xfrm>
            <a:off x="10218127" y="3091325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position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138377-0044-5D44-854A-7ED4BD6AF3E4}"/>
              </a:ext>
            </a:extLst>
          </p:cNvPr>
          <p:cNvCxnSpPr/>
          <p:nvPr/>
        </p:nvCxnSpPr>
        <p:spPr>
          <a:xfrm flipH="1">
            <a:off x="10656276" y="3500477"/>
            <a:ext cx="164123" cy="370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6BA0F6-4939-714C-B95A-D9E8A18CA341}"/>
              </a:ext>
            </a:extLst>
          </p:cNvPr>
          <p:cNvSpPr txBox="1"/>
          <p:nvPr/>
        </p:nvSpPr>
        <p:spPr>
          <a:xfrm>
            <a:off x="301855" y="1044083"/>
            <a:ext cx="65455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Electron detector (horizontal) size determined by spectrum at 18 GeV (spectrum has largest horizontal spread)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Need to capture zero-crossing to endpoint </a:t>
            </a:r>
            <a:r>
              <a:rPr lang="en-US" sz="2200" dirty="0">
                <a:sym typeface="Wingdings" pitchFamily="2" charset="2"/>
              </a:rPr>
              <a:t> detector should cover at least 60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Segmentation dictated by spectrum at 5 GeV (smallest spread)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Scales ~ energy  17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Need at least 30 bins,  so a strip pitch of about 550 </a:t>
            </a:r>
            <a:r>
              <a:rPr lang="en-US" sz="22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2200" dirty="0">
                <a:sym typeface="Wingdings" pitchFamily="2" charset="2"/>
              </a:rPr>
              <a:t>m would be sufficient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At 18 GeV, zero-crossing about 3 cm from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5 GeV  8-10 mm – this might be challenging</a:t>
            </a:r>
          </a:p>
          <a:p>
            <a:endParaRPr lang="en-US" sz="2200" dirty="0">
              <a:sym typeface="Wingdings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C0924-048C-E4AF-AD65-196D0CF0607C}"/>
              </a:ext>
            </a:extLst>
          </p:cNvPr>
          <p:cNvSpPr txBox="1"/>
          <p:nvPr/>
        </p:nvSpPr>
        <p:spPr>
          <a:xfrm>
            <a:off x="10341772" y="9912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Ciprian</a:t>
            </a:r>
            <a:r>
              <a:rPr lang="en-US" i="1" dirty="0"/>
              <a:t> Gal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171F68-4166-F923-A0F4-266DBFEFE40D}"/>
              </a:ext>
            </a:extLst>
          </p:cNvPr>
          <p:cNvCxnSpPr/>
          <p:nvPr/>
        </p:nvCxnSpPr>
        <p:spPr>
          <a:xfrm>
            <a:off x="7585364" y="3891673"/>
            <a:ext cx="158980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41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047C-D1C9-8CC3-A815-E7CA91DB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Compton Rates Rate and measurement time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5FD9D-7942-5E94-DBC5-78762F35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C73CF28-95C5-160D-4A46-33A06FA88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26853"/>
              </p:ext>
            </p:extLst>
          </p:nvPr>
        </p:nvGraphicFramePr>
        <p:xfrm>
          <a:off x="2118464" y="4634874"/>
          <a:ext cx="8128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313947362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1784161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3282207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678654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9607816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5039963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70365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beam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</a:t>
                      </a:r>
                      <a:r>
                        <a:rPr lang="en-US" baseline="-25000" dirty="0" err="1"/>
                        <a:t>avg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avg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</a:t>
                      </a:r>
                      <a:r>
                        <a:rPr lang="en-US" baseline="-25000" dirty="0" err="1"/>
                        <a:t>energy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</a:t>
                      </a:r>
                      <a:r>
                        <a:rPr lang="en-US" sz="1600" baseline="-25000" dirty="0" err="1"/>
                        <a:t>energy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</a:t>
                      </a:r>
                      <a:r>
                        <a:rPr lang="en-US" baseline="-25000" dirty="0" err="1"/>
                        <a:t>diff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diff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497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164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15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2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003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07D323-E128-AE5A-324F-E76C94EFE1F1}"/>
              </a:ext>
            </a:extLst>
          </p:cNvPr>
          <p:cNvSpPr txBox="1"/>
          <p:nvPr/>
        </p:nvSpPr>
        <p:spPr>
          <a:xfrm>
            <a:off x="1097982" y="2126994"/>
            <a:ext cx="263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analyzing power: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D37BB-DCAB-F6F8-AE99-03E07755B9D6}"/>
              </a:ext>
            </a:extLst>
          </p:cNvPr>
          <p:cNvSpPr txBox="1"/>
          <p:nvPr/>
        </p:nvSpPr>
        <p:spPr>
          <a:xfrm>
            <a:off x="6054810" y="2126994"/>
            <a:ext cx="470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Average value of asymmetry over acceptance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2B1BD-69FC-8C6E-1726-ADE4D1E7AF22}"/>
              </a:ext>
            </a:extLst>
          </p:cNvPr>
          <p:cNvSpPr txBox="1"/>
          <p:nvPr/>
        </p:nvSpPr>
        <p:spPr>
          <a:xfrm>
            <a:off x="1097982" y="2768238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Energy-weighted: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83585-6632-4072-A08D-6E851FA9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542" y="2126994"/>
            <a:ext cx="1936791" cy="33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E0D5C-A104-B653-C820-1DB3A7A8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194" y="2607324"/>
            <a:ext cx="2277384" cy="657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790043-F36F-03EB-4803-CA305E71DD15}"/>
              </a:ext>
            </a:extLst>
          </p:cNvPr>
          <p:cNvSpPr txBox="1"/>
          <p:nvPr/>
        </p:nvSpPr>
        <p:spPr>
          <a:xfrm>
            <a:off x="1097982" y="3442640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2C8D2-F583-74F8-0819-797BE2574956}"/>
              </a:ext>
            </a:extLst>
          </p:cNvPr>
          <p:cNvSpPr txBox="1"/>
          <p:nvPr/>
        </p:nvSpPr>
        <p:spPr>
          <a:xfrm>
            <a:off x="5495652" y="2768238"/>
            <a:ext cx="523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Energy deposited in detector for each helicity state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86AC9C-7096-2224-D35C-10C0DFDAF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059" y="3473636"/>
            <a:ext cx="1934966" cy="331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CE6F7C-352E-9C32-CC5C-5DCC18990FFB}"/>
              </a:ext>
            </a:extLst>
          </p:cNvPr>
          <p:cNvSpPr txBox="1"/>
          <p:nvPr/>
        </p:nvSpPr>
        <p:spPr>
          <a:xfrm>
            <a:off x="5151969" y="3462226"/>
            <a:ext cx="557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Measurement of asymmetry bin-by-bin vs. energy, etc.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0873B-EA4B-CC9B-6748-D41A55BEB2FA}"/>
              </a:ext>
            </a:extLst>
          </p:cNvPr>
          <p:cNvSpPr txBox="1"/>
          <p:nvPr/>
        </p:nvSpPr>
        <p:spPr>
          <a:xfrm>
            <a:off x="710426" y="4094225"/>
            <a:ext cx="946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80% polarization, &lt;</a:t>
            </a:r>
            <a:r>
              <a:rPr lang="en-US" dirty="0" err="1"/>
              <a:t>P</a:t>
            </a:r>
            <a:r>
              <a:rPr lang="en-US" baseline="-25000" dirty="0" err="1"/>
              <a:t>laser</a:t>
            </a:r>
            <a:r>
              <a:rPr lang="en-US" dirty="0"/>
              <a:t>&gt;= 6mW, 300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beam spot size…, </a:t>
            </a:r>
            <a:r>
              <a:rPr lang="en-US" dirty="0">
                <a:sym typeface="Wingdings" pitchFamily="2" charset="2"/>
              </a:rPr>
              <a:t> time for 1% measurement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6871C0-9FD4-CA5D-8D75-8121F3F06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234" y="959012"/>
            <a:ext cx="43815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7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27B53-3CB4-5052-A3D3-03A22C92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352DC-6802-9508-4541-E8F180977B7F}"/>
              </a:ext>
            </a:extLst>
          </p:cNvPr>
          <p:cNvSpPr txBox="1"/>
          <p:nvPr/>
        </p:nvSpPr>
        <p:spPr>
          <a:xfrm>
            <a:off x="3212037" y="3013501"/>
            <a:ext cx="57679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additional material</a:t>
            </a:r>
          </a:p>
          <a:p>
            <a:pPr algn="ctr"/>
            <a:r>
              <a:rPr lang="en-US" sz="4800" dirty="0"/>
              <a:t>Hadron polarimeters</a:t>
            </a:r>
          </a:p>
        </p:txBody>
      </p:sp>
    </p:spTree>
    <p:extLst>
      <p:ext uri="{BB962C8B-B14F-4D97-AF65-F5344CB8AC3E}">
        <p14:creationId xmlns:p14="http://schemas.microsoft.com/office/powerpoint/2010/main" val="3446987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A86A-B2F4-CDE1-92D7-076A656B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6002"/>
            <a:ext cx="10515600" cy="695830"/>
          </a:xfrm>
        </p:spPr>
        <p:txBody>
          <a:bodyPr>
            <a:normAutofit/>
          </a:bodyPr>
          <a:lstStyle/>
          <a:p>
            <a:r>
              <a:rPr lang="en-US"/>
              <a:t>Polarized Atomic Hydrogen Jet Target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CBEE7-8969-FA24-BC68-2D9D2541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898" y="6532521"/>
            <a:ext cx="825696" cy="365125"/>
          </a:xfrm>
        </p:spPr>
        <p:txBody>
          <a:bodyPr/>
          <a:lstStyle/>
          <a:p>
            <a:fld id="{DF69D58E-C59B-4BE3-83E0-B1C1287A8E5B}" type="slidenum">
              <a:rPr lang="en-US" sz="1000" b="0" smtClean="0"/>
              <a:pPr/>
              <a:t>44</a:t>
            </a:fld>
            <a:endParaRPr lang="en-US" sz="10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C43AD-2480-8335-FF4F-8D6D034CB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9846687" y="861317"/>
            <a:ext cx="1879658" cy="194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F863B-E868-454E-A227-3583B0CC92F5}"/>
                  </a:ext>
                </a:extLst>
              </p:cNvPr>
              <p:cNvSpPr txBox="1"/>
              <p:nvPr/>
            </p:nvSpPr>
            <p:spPr>
              <a:xfrm>
                <a:off x="6353666" y="1079557"/>
                <a:ext cx="32917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Set of eight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𝐒𝐢</m:t>
                    </m:r>
                  </m:oMath>
                </a14:m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strip detectors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 vertical strips</a:t>
                </a:r>
              </a:p>
              <a:p>
                <a:pPr marL="6286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3.75 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mm</m:t>
                    </m:r>
                  </m:oMath>
                </a14:m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pitch</a:t>
                </a:r>
              </a:p>
              <a:p>
                <a:pPr marL="6286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500 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μ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thick</a:t>
                </a:r>
                <a:endParaRPr lang="en-US" sz="16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F863B-E868-454E-A227-3583B0CC9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666" y="1079557"/>
                <a:ext cx="3291779" cy="1461939"/>
              </a:xfrm>
              <a:prstGeom prst="rect">
                <a:avLst/>
              </a:prstGeom>
              <a:blipFill>
                <a:blip r:embed="rId4"/>
                <a:stretch>
                  <a:fillRect l="-1852" t="-2083" r="-1111" b="-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1DBA8F6-BDE6-5784-7826-C4DBA037B3C8}"/>
              </a:ext>
            </a:extLst>
          </p:cNvPr>
          <p:cNvGrpSpPr/>
          <p:nvPr/>
        </p:nvGrpSpPr>
        <p:grpSpPr>
          <a:xfrm>
            <a:off x="609615" y="880393"/>
            <a:ext cx="4562153" cy="5205775"/>
            <a:chOff x="668607" y="870561"/>
            <a:chExt cx="4475197" cy="522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7AD89B-8EF8-20F8-D3EE-DC7F39EFF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68607" y="870561"/>
              <a:ext cx="4475197" cy="522000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AD2B0D-7900-1171-B359-9EC04EC2761F}"/>
                </a:ext>
              </a:extLst>
            </p:cNvPr>
            <p:cNvSpPr txBox="1"/>
            <p:nvPr/>
          </p:nvSpPr>
          <p:spPr>
            <a:xfrm>
              <a:off x="1288499" y="968790"/>
              <a:ext cx="1326004" cy="36933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wrap="none" rtlCol="0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>
                  <a:solidFill>
                    <a:srgbClr val="FF0000"/>
                  </a:solidFill>
                </a:rPr>
                <a:t>Dissociator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F4337-B56C-93FF-4869-D5F737F35FDA}"/>
                </a:ext>
              </a:extLst>
            </p:cNvPr>
            <p:cNvSpPr txBox="1"/>
            <p:nvPr/>
          </p:nvSpPr>
          <p:spPr>
            <a:xfrm rot="20695307">
              <a:off x="871446" y="4446032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CC00"/>
                  </a:solidFill>
                </a:rPr>
                <a:t>beam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C3A599F-AE1B-5377-B96A-E74934AC4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034" y="4200808"/>
              <a:ext cx="828931" cy="21385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535114-28F9-DE92-6CEA-95010ADF9F79}"/>
                </a:ext>
              </a:extLst>
            </p:cNvPr>
            <p:cNvSpPr txBox="1"/>
            <p:nvPr/>
          </p:nvSpPr>
          <p:spPr>
            <a:xfrm>
              <a:off x="3915519" y="3429000"/>
              <a:ext cx="12281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Detectors</a:t>
              </a:r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EE4E69-1540-6C65-0DD1-1623CB10B6BE}"/>
                </a:ext>
              </a:extLst>
            </p:cNvPr>
            <p:cNvSpPr txBox="1"/>
            <p:nvPr/>
          </p:nvSpPr>
          <p:spPr>
            <a:xfrm>
              <a:off x="677519" y="3430993"/>
              <a:ext cx="161454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Holding field</a:t>
              </a:r>
            </a:p>
          </p:txBody>
        </p:sp>
      </p:grpSp>
      <p:pic>
        <p:nvPicPr>
          <p:cNvPr id="10" name="Picture 9" descr="Chart, funnel chart&#10;&#10;AI-generated content may be incorrect.">
            <a:extLst>
              <a:ext uri="{FF2B5EF4-FFF2-40B4-BE49-F238E27FC236}">
                <a16:creationId xmlns:a16="http://schemas.microsoft.com/office/drawing/2014/main" id="{6F0959DF-A7B4-9079-EABA-12CE5D36D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861" y="2815292"/>
            <a:ext cx="5142327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00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CC128-03D9-0D96-EF0C-C584B833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DF7B0A-6CE9-20C2-7174-99B744F1B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Coulomb-Nuclear interference I</a:t>
            </a:r>
          </a:p>
        </p:txBody>
      </p:sp>
      <p:pic>
        <p:nvPicPr>
          <p:cNvPr id="12" name="Picture 11" descr="Text&#10;&#10;AI-generated content may be incorrect.">
            <a:extLst>
              <a:ext uri="{FF2B5EF4-FFF2-40B4-BE49-F238E27FC236}">
                <a16:creationId xmlns:a16="http://schemas.microsoft.com/office/drawing/2014/main" id="{32AFDD35-E4F2-ED54-091A-1D0AA12C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99" b="2266"/>
          <a:stretch>
            <a:fillRect/>
          </a:stretch>
        </p:blipFill>
        <p:spPr>
          <a:xfrm>
            <a:off x="1727520" y="913332"/>
            <a:ext cx="8554164" cy="50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2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B3F1A-AE54-3B08-0602-D69047C30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721CE458-961F-B238-A75C-5CBF0732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66" y="990086"/>
            <a:ext cx="10238749" cy="504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E4A3598-CE4A-6101-2F8A-E949B5D980E3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Coulomb-Nuclear interference II</a:t>
            </a:r>
          </a:p>
        </p:txBody>
      </p:sp>
    </p:spTree>
    <p:extLst>
      <p:ext uri="{BB962C8B-B14F-4D97-AF65-F5344CB8AC3E}">
        <p14:creationId xmlns:p14="http://schemas.microsoft.com/office/powerpoint/2010/main" val="3100298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8B82D20-22F6-950C-22A7-79552B6FD59F}"/>
              </a:ext>
            </a:extLst>
          </p:cNvPr>
          <p:cNvSpPr/>
          <p:nvPr/>
        </p:nvSpPr>
        <p:spPr>
          <a:xfrm>
            <a:off x="6206068" y="3852913"/>
            <a:ext cx="5855868" cy="1956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3AB3-B80E-F20B-4B0D-907B8A791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91F40DD-9632-1FD7-1CAC-1FF7E0E8D932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Hadron Polarimetry R&amp;D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5">
                <a:extLst>
                  <a:ext uri="{FF2B5EF4-FFF2-40B4-BE49-F238E27FC236}">
                    <a16:creationId xmlns:a16="http://schemas.microsoft.com/office/drawing/2014/main" id="{11942190-9893-D142-3B7E-212507A968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150" y="1048765"/>
                <a:ext cx="5403850" cy="1598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i="1" baseline="300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He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𝑝𝑑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/>
                  <a:t>break-up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Tagging with hadron calorimeters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ZDC’s installed downstream of HJET (behind DX)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Operational in RHIC Run 23 (𝐴𝑢+𝐴𝑢)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Neutron peak calibration needed</a:t>
                </a:r>
              </a:p>
            </p:txBody>
          </p:sp>
        </mc:Choice>
        <mc:Fallback xmlns="">
          <p:sp>
            <p:nvSpPr>
              <p:cNvPr id="8" name="Text Placeholder 5">
                <a:extLst>
                  <a:ext uri="{FF2B5EF4-FFF2-40B4-BE49-F238E27FC236}">
                    <a16:creationId xmlns:a16="http://schemas.microsoft.com/office/drawing/2014/main" id="{11942190-9893-D142-3B7E-212507A96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50" y="1048765"/>
                <a:ext cx="5403850" cy="1598557"/>
              </a:xfrm>
              <a:prstGeom prst="rect">
                <a:avLst/>
              </a:prstGeom>
              <a:blipFill>
                <a:blip r:embed="rId2"/>
                <a:stretch>
                  <a:fillRect t="-3435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64728A9-A6C0-A98B-796B-218175FB6658}"/>
              </a:ext>
            </a:extLst>
          </p:cNvPr>
          <p:cNvGrpSpPr/>
          <p:nvPr/>
        </p:nvGrpSpPr>
        <p:grpSpPr>
          <a:xfrm>
            <a:off x="4479212" y="1743207"/>
            <a:ext cx="7431092" cy="1903267"/>
            <a:chOff x="256590" y="2212372"/>
            <a:chExt cx="7431092" cy="19032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333563-89A4-AE09-696C-0E7A23B5773E}"/>
                </a:ext>
              </a:extLst>
            </p:cNvPr>
            <p:cNvCxnSpPr/>
            <p:nvPr/>
          </p:nvCxnSpPr>
          <p:spPr>
            <a:xfrm>
              <a:off x="349148" y="3678091"/>
              <a:ext cx="28529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40221A7-EDD3-40EF-9646-16ADD54533D1}"/>
                </a:ext>
              </a:extLst>
            </p:cNvPr>
            <p:cNvCxnSpPr/>
            <p:nvPr/>
          </p:nvCxnSpPr>
          <p:spPr>
            <a:xfrm flipV="1">
              <a:off x="3202076" y="2727115"/>
              <a:ext cx="2852928" cy="9509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B7F6C7D-08DA-38C7-AB50-1805E79EB212}"/>
                    </a:ext>
                  </a:extLst>
                </p:cNvPr>
                <p:cNvSpPr txBox="1"/>
                <p:nvPr/>
              </p:nvSpPr>
              <p:spPr>
                <a:xfrm>
                  <a:off x="6292748" y="2212372"/>
                  <a:ext cx="114358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B7F6C7D-08DA-38C7-AB50-1805E79EB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2212372"/>
                  <a:ext cx="1143583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787" r="-4255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4354CDE-A411-6A47-9AD1-B5727D5380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076" y="2727114"/>
              <a:ext cx="1901952" cy="9509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2183271-50DA-43B3-69F5-EB9878A4CA27}"/>
                    </a:ext>
                  </a:extLst>
                </p:cNvPr>
                <p:cNvSpPr txBox="1"/>
                <p:nvPr/>
              </p:nvSpPr>
              <p:spPr>
                <a:xfrm>
                  <a:off x="6292748" y="2635151"/>
                  <a:ext cx="13867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=2/3</m:t>
                        </m:r>
                      </m:oMath>
                    </m:oMathPara>
                  </a14:m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2183271-50DA-43B3-69F5-EB9878A4C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2635151"/>
                  <a:ext cx="138679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965" r="-3965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579F9CB-A4B5-DA36-6394-90D9D5FA3AF4}"/>
                    </a:ext>
                  </a:extLst>
                </p:cNvPr>
                <p:cNvSpPr txBox="1"/>
                <p:nvPr/>
              </p:nvSpPr>
              <p:spPr>
                <a:xfrm>
                  <a:off x="6292748" y="3057930"/>
                  <a:ext cx="13949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=1/2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579F9CB-A4B5-DA36-6394-90D9D5FA3A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3057930"/>
                  <a:ext cx="139493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930" t="-2222" r="-3493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B4A3C8E-7799-9D0E-22E5-07466DFE1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076" y="3241857"/>
              <a:ext cx="2129436" cy="43623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C385F8-D5B9-FD1A-4D6F-780C07E4B15A}"/>
                </a:ext>
              </a:extLst>
            </p:cNvPr>
            <p:cNvSpPr/>
            <p:nvPr/>
          </p:nvSpPr>
          <p:spPr>
            <a:xfrm rot="20378565">
              <a:off x="5277206" y="2419464"/>
              <a:ext cx="356616" cy="3762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D11CBB-EF3D-A1B4-9D99-2346D108E034}"/>
                </a:ext>
              </a:extLst>
            </p:cNvPr>
            <p:cNvSpPr/>
            <p:nvPr/>
          </p:nvSpPr>
          <p:spPr>
            <a:xfrm rot="20378565">
              <a:off x="5514950" y="3015138"/>
              <a:ext cx="356616" cy="3762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4314849-DC3E-D080-B857-825EE2766448}"/>
                    </a:ext>
                  </a:extLst>
                </p:cNvPr>
                <p:cNvSpPr txBox="1"/>
                <p:nvPr/>
              </p:nvSpPr>
              <p:spPr>
                <a:xfrm>
                  <a:off x="2920410" y="2667155"/>
                  <a:ext cx="642355" cy="726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nary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4314849-DC3E-D080-B857-825EE27664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0410" y="2667155"/>
                  <a:ext cx="642355" cy="72654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8109187-EDCE-DBEA-D680-FC2EABD1CF0C}"/>
                    </a:ext>
                  </a:extLst>
                </p:cNvPr>
                <p:cNvSpPr txBox="1"/>
                <p:nvPr/>
              </p:nvSpPr>
              <p:spPr>
                <a:xfrm>
                  <a:off x="256590" y="3384311"/>
                  <a:ext cx="1851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8109187-EDCE-DBEA-D680-FC2EABD1C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590" y="3384311"/>
                  <a:ext cx="18511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3333" r="-30000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D50CD2B-47C4-7A74-1C3E-A3B454C3EAF2}"/>
                </a:ext>
              </a:extLst>
            </p:cNvPr>
            <p:cNvSpPr/>
            <p:nvPr/>
          </p:nvSpPr>
          <p:spPr>
            <a:xfrm>
              <a:off x="1072640" y="359579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6E8DA5-70F3-7FFD-BA56-8CCA1F048760}"/>
                </a:ext>
              </a:extLst>
            </p:cNvPr>
            <p:cNvSpPr txBox="1"/>
            <p:nvPr/>
          </p:nvSpPr>
          <p:spPr>
            <a:xfrm>
              <a:off x="862112" y="3282220"/>
              <a:ext cx="556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target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C5C40BD-7E8B-7153-9ED0-620FF6D3141A}"/>
                </a:ext>
              </a:extLst>
            </p:cNvPr>
            <p:cNvCxnSpPr>
              <a:cxnSpLocks/>
            </p:cNvCxnSpPr>
            <p:nvPr/>
          </p:nvCxnSpPr>
          <p:spPr>
            <a:xfrm>
              <a:off x="3202076" y="3661310"/>
              <a:ext cx="2129436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4946AF1-9CC6-9D4A-9D6F-61FC2BA916BB}"/>
                    </a:ext>
                  </a:extLst>
                </p:cNvPr>
                <p:cNvSpPr txBox="1"/>
                <p:nvPr/>
              </p:nvSpPr>
              <p:spPr>
                <a:xfrm>
                  <a:off x="6292748" y="3480709"/>
                  <a:ext cx="11495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4946AF1-9CC6-9D4A-9D6F-61FC2BA916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3480709"/>
                  <a:ext cx="114954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646" r="-4233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Isosceles Triangle 16">
              <a:extLst>
                <a:ext uri="{FF2B5EF4-FFF2-40B4-BE49-F238E27FC236}">
                  <a16:creationId xmlns:a16="http://schemas.microsoft.com/office/drawing/2014/main" id="{8469AAED-95CD-D873-4EF2-972CEB417EDE}"/>
                </a:ext>
              </a:extLst>
            </p:cNvPr>
            <p:cNvSpPr/>
            <p:nvPr/>
          </p:nvSpPr>
          <p:spPr>
            <a:xfrm flipV="1">
              <a:off x="3023768" y="3321475"/>
              <a:ext cx="356616" cy="79416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D5BC2D-05E9-C7BC-9982-9BD279E35C9E}"/>
              </a:ext>
            </a:extLst>
          </p:cNvPr>
          <p:cNvCxnSpPr>
            <a:cxnSpLocks/>
          </p:cNvCxnSpPr>
          <p:nvPr/>
        </p:nvCxnSpPr>
        <p:spPr>
          <a:xfrm>
            <a:off x="4707763" y="3060761"/>
            <a:ext cx="45720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86583C7-097D-AD79-37FF-696A6E2A3535}"/>
              </a:ext>
            </a:extLst>
          </p:cNvPr>
          <p:cNvSpPr txBox="1"/>
          <p:nvPr/>
        </p:nvSpPr>
        <p:spPr>
          <a:xfrm>
            <a:off x="7810607" y="423410"/>
            <a:ext cx="385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(Part of WBS 6.02.03 Accelerator R&amp;D)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5">
                <a:extLst>
                  <a:ext uri="{FF2B5EF4-FFF2-40B4-BE49-F238E27FC236}">
                    <a16:creationId xmlns:a16="http://schemas.microsoft.com/office/drawing/2014/main" id="{9968D135-7B7A-54BD-8AE6-705D4E3661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453" y="3852913"/>
                <a:ext cx="5286480" cy="12530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During RHIC Run 24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baseline="30000" dirty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600"/>
                  <a:t> beam from EBIS source ready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Successful APEX 100 GeV in July/August 2024</a:t>
                </a:r>
              </a:p>
            </p:txBody>
          </p:sp>
        </mc:Choice>
        <mc:Fallback xmlns="">
          <p:sp>
            <p:nvSpPr>
              <p:cNvPr id="29" name="Text Placeholder 5">
                <a:extLst>
                  <a:ext uri="{FF2B5EF4-FFF2-40B4-BE49-F238E27FC236}">
                    <a16:creationId xmlns:a16="http://schemas.microsoft.com/office/drawing/2014/main" id="{9968D135-7B7A-54BD-8AE6-705D4E366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53" y="3852913"/>
                <a:ext cx="5286480" cy="1253043"/>
              </a:xfrm>
              <a:prstGeom prst="rect">
                <a:avLst/>
              </a:prstGeom>
              <a:blipFill>
                <a:blip r:embed="rId9"/>
                <a:stretch>
                  <a:fillRect l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11D3CAB-0B7D-4A5B-4ED9-20F1036842DF}"/>
                  </a:ext>
                </a:extLst>
              </p:cNvPr>
              <p:cNvSpPr txBox="1"/>
              <p:nvPr/>
            </p:nvSpPr>
            <p:spPr>
              <a:xfrm>
                <a:off x="9405470" y="1244631"/>
                <a:ext cx="2215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Deflection angle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11D3CAB-0B7D-4A5B-4ED9-20F103684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470" y="1244631"/>
                <a:ext cx="2215030" cy="369332"/>
              </a:xfrm>
              <a:prstGeom prst="rect">
                <a:avLst/>
              </a:prstGeom>
              <a:blipFill>
                <a:blip r:embed="rId10"/>
                <a:stretch>
                  <a:fillRect l="-2479" t="-113115" r="-23691" b="-178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E2FC4559-1F23-C01A-4C55-16105C03CFC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85" t="7871" r="8903" b="5154"/>
          <a:stretch/>
        </p:blipFill>
        <p:spPr>
          <a:xfrm>
            <a:off x="9456652" y="3904881"/>
            <a:ext cx="2552937" cy="183705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CB2877B-135F-A157-147D-B08A0C75E163}"/>
              </a:ext>
            </a:extLst>
          </p:cNvPr>
          <p:cNvSpPr txBox="1"/>
          <p:nvPr/>
        </p:nvSpPr>
        <p:spPr>
          <a:xfrm>
            <a:off x="6302617" y="4020134"/>
            <a:ext cx="3069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Installation at IP12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3 modules between beam pipes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err="1"/>
              <a:t>nA</a:t>
            </a:r>
            <a:r>
              <a:rPr lang="en-US" sz="1400"/>
              <a:t>, </a:t>
            </a:r>
            <a:r>
              <a:rPr lang="en-US" sz="1400" err="1"/>
              <a:t>nB</a:t>
            </a:r>
            <a:r>
              <a:rPr lang="en-US" sz="1400"/>
              <a:t>, </a:t>
            </a:r>
            <a:r>
              <a:rPr lang="en-US" sz="1400" err="1"/>
              <a:t>nC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 module outside beam pipes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err="1"/>
              <a:t>pC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All modules operational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386309-CA5E-CF21-72D9-EF8A5DE9F427}"/>
              </a:ext>
            </a:extLst>
          </p:cNvPr>
          <p:cNvSpPr txBox="1"/>
          <p:nvPr/>
        </p:nvSpPr>
        <p:spPr>
          <a:xfrm rot="21425917">
            <a:off x="9349072" y="475901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DX</a:t>
            </a:r>
          </a:p>
        </p:txBody>
      </p:sp>
    </p:spTree>
    <p:extLst>
      <p:ext uri="{BB962C8B-B14F-4D97-AF65-F5344CB8AC3E}">
        <p14:creationId xmlns:p14="http://schemas.microsoft.com/office/powerpoint/2010/main" val="919169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80FE8E-9DD1-0460-DD52-F463DC097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CBC058-665C-6353-26A1-11651EF741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Simulation of </a:t>
            </a:r>
            <a:r>
              <a:rPr lang="en-US" baseline="30000"/>
              <a:t>3</a:t>
            </a:r>
            <a:r>
              <a:rPr lang="en-US"/>
              <a:t>He-</a:t>
            </a:r>
            <a:r>
              <a:rPr lang="en-US" baseline="30000"/>
              <a:t>3</a:t>
            </a:r>
            <a:r>
              <a:rPr lang="en-US"/>
              <a:t>He tagger in IP4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8041E-39AD-90DC-F0E6-CC5FE308A344}"/>
              </a:ext>
            </a:extLst>
          </p:cNvPr>
          <p:cNvSpPr txBox="1"/>
          <p:nvPr/>
        </p:nvSpPr>
        <p:spPr>
          <a:xfrm>
            <a:off x="726428" y="1241069"/>
            <a:ext cx="5008885" cy="871970"/>
          </a:xfrm>
          <a:prstGeom prst="rect">
            <a:avLst/>
          </a:prstGeom>
          <a:solidFill>
            <a:schemeClr val="accent1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Two warm dipoles behind polarimeter targets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Drift region includes stochastic kicker tanks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58FB6-E794-83B2-377F-E559FA4C30FE}"/>
              </a:ext>
            </a:extLst>
          </p:cNvPr>
          <p:cNvGrpSpPr>
            <a:grpSpLocks noChangeAspect="1"/>
          </p:cNvGrpSpPr>
          <p:nvPr/>
        </p:nvGrpSpPr>
        <p:grpSpPr>
          <a:xfrm>
            <a:off x="5919683" y="952588"/>
            <a:ext cx="5964452" cy="2630580"/>
            <a:chOff x="4730684" y="1344183"/>
            <a:chExt cx="7163846" cy="3193497"/>
          </a:xfrm>
        </p:grpSpPr>
        <p:pic>
          <p:nvPicPr>
            <p:cNvPr id="12" name="Picture 11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F33AEFC3-13A6-87B7-79D6-ADC4C367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3" t="14870" b="7843"/>
            <a:stretch/>
          </p:blipFill>
          <p:spPr>
            <a:xfrm>
              <a:off x="4730684" y="1344183"/>
              <a:ext cx="7163846" cy="319349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703BE1-72AD-5981-0BF7-ED01EDE77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2541" y="2168476"/>
              <a:ext cx="3673475" cy="1511300"/>
            </a:xfrm>
            <a:prstGeom prst="line">
              <a:avLst/>
            </a:prstGeom>
            <a:ln>
              <a:solidFill>
                <a:schemeClr val="accent1"/>
              </a:solidFill>
              <a:headEnd type="diamond" w="sm" len="sm"/>
              <a:tailEnd type="diamond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A267E7-6A72-4907-0E68-A8FD2FC66603}"/>
                </a:ext>
              </a:extLst>
            </p:cNvPr>
            <p:cNvSpPr txBox="1"/>
            <p:nvPr/>
          </p:nvSpPr>
          <p:spPr>
            <a:xfrm rot="20283573">
              <a:off x="7202909" y="2993648"/>
              <a:ext cx="413896" cy="2154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/>
                <a:t>40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5D88F-96BE-BAA2-4D00-03A871016185}"/>
                  </a:ext>
                </a:extLst>
              </p:cNvPr>
              <p:cNvSpPr txBox="1"/>
              <p:nvPr/>
            </p:nvSpPr>
            <p:spPr>
              <a:xfrm>
                <a:off x="675663" y="3710579"/>
                <a:ext cx="5008885" cy="2308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DMP jet model to simulate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hh</m:t>
                    </m:r>
                  </m:oMath>
                </a14:m>
                <a:r>
                  <a:rPr lang="en-US" sz="1600"/>
                  <a:t> fixed target collisions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Four types of events: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>
                    <a:solidFill>
                      <a:srgbClr val="0432FF"/>
                    </a:solidFill>
                  </a:rPr>
                  <a:t>All </a:t>
                </a:r>
                <a:r>
                  <a:rPr lang="en-US" sz="1600" baseline="30000">
                    <a:solidFill>
                      <a:srgbClr val="0432FF"/>
                    </a:solidFill>
                  </a:rPr>
                  <a:t>3</a:t>
                </a:r>
                <a:r>
                  <a:rPr lang="en-US" sz="1600">
                    <a:solidFill>
                      <a:srgbClr val="0432FF"/>
                    </a:solidFill>
                  </a:rPr>
                  <a:t>He break up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>
                    <a:solidFill>
                      <a:srgbClr val="0432FF"/>
                    </a:solidFill>
                  </a:rPr>
                  <a:t>Breakup of </a:t>
                </a:r>
                <a:r>
                  <a:rPr lang="en-US" sz="1600" baseline="30000">
                    <a:solidFill>
                      <a:srgbClr val="0432FF"/>
                    </a:solidFill>
                  </a:rPr>
                  <a:t>3</a:t>
                </a:r>
                <a:r>
                  <a:rPr lang="en-US" sz="1600">
                    <a:solidFill>
                      <a:srgbClr val="0432FF"/>
                    </a:solidFill>
                  </a:rPr>
                  <a:t>He target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>
                    <a:solidFill>
                      <a:srgbClr val="0432FF"/>
                    </a:solidFill>
                  </a:rPr>
                  <a:t>Breakup of </a:t>
                </a:r>
                <a:r>
                  <a:rPr lang="en-US" sz="1600" baseline="30000">
                    <a:solidFill>
                      <a:srgbClr val="0432FF"/>
                    </a:solidFill>
                  </a:rPr>
                  <a:t>3</a:t>
                </a:r>
                <a:r>
                  <a:rPr lang="en-US" sz="1600">
                    <a:solidFill>
                      <a:srgbClr val="0432FF"/>
                    </a:solidFill>
                  </a:rPr>
                  <a:t>He beam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>
                    <a:solidFill>
                      <a:srgbClr val="0432FF"/>
                    </a:solidFill>
                  </a:rPr>
                  <a:t>All </a:t>
                </a:r>
                <a:r>
                  <a:rPr lang="en-US" sz="1600" baseline="30000">
                    <a:solidFill>
                      <a:srgbClr val="0432FF"/>
                    </a:solidFill>
                  </a:rPr>
                  <a:t>3</a:t>
                </a:r>
                <a:r>
                  <a:rPr lang="en-US" sz="1600">
                    <a:solidFill>
                      <a:srgbClr val="0432FF"/>
                    </a:solidFill>
                  </a:rPr>
                  <a:t>He stay intact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Tag events where </a:t>
                </a:r>
                <a:r>
                  <a:rPr lang="en-US" sz="1600" baseline="30000"/>
                  <a:t>3</a:t>
                </a:r>
                <a:r>
                  <a:rPr lang="en-US" sz="1600"/>
                  <a:t>He beam breaks up, as detectors identify 3He recoil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5D88F-96BE-BAA2-4D00-03A871016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63" y="3710579"/>
                <a:ext cx="5008885" cy="2308324"/>
              </a:xfrm>
              <a:prstGeom prst="rect">
                <a:avLst/>
              </a:prstGeom>
              <a:blipFill>
                <a:blip r:embed="rId4"/>
                <a:stretch>
                  <a:fillRect l="-487" t="-794" b="-26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DB9A295-741E-C4CA-1C36-BE3490D802F2}"/>
              </a:ext>
            </a:extLst>
          </p:cNvPr>
          <p:cNvGrpSpPr>
            <a:grpSpLocks noChangeAspect="1"/>
          </p:cNvGrpSpPr>
          <p:nvPr/>
        </p:nvGrpSpPr>
        <p:grpSpPr>
          <a:xfrm>
            <a:off x="6960571" y="3778219"/>
            <a:ext cx="3882676" cy="2173044"/>
            <a:chOff x="6897433" y="3797724"/>
            <a:chExt cx="4088813" cy="2288414"/>
          </a:xfrm>
        </p:grpSpPr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F6B6B313-080D-E194-A3A6-D67FA3142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553" t="6604" r="6630" b="34376"/>
            <a:stretch/>
          </p:blipFill>
          <p:spPr>
            <a:xfrm>
              <a:off x="6897433" y="3797724"/>
              <a:ext cx="4088813" cy="2288414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1E0F15-AFA5-8DC4-C6B8-2A2125B0008A}"/>
                </a:ext>
              </a:extLst>
            </p:cNvPr>
            <p:cNvSpPr txBox="1"/>
            <p:nvPr/>
          </p:nvSpPr>
          <p:spPr>
            <a:xfrm>
              <a:off x="7575807" y="5254019"/>
              <a:ext cx="316456" cy="291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432FF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EE2201-DAE5-FA97-64D2-A61272DBFCCA}"/>
                </a:ext>
              </a:extLst>
            </p:cNvPr>
            <p:cNvSpPr txBox="1"/>
            <p:nvPr/>
          </p:nvSpPr>
          <p:spPr>
            <a:xfrm>
              <a:off x="8619692" y="5254019"/>
              <a:ext cx="316456" cy="291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432FF"/>
                  </a:solidFill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CCC617-859B-D56B-8D35-86EC59028AD7}"/>
                </a:ext>
              </a:extLst>
            </p:cNvPr>
            <p:cNvSpPr txBox="1"/>
            <p:nvPr/>
          </p:nvSpPr>
          <p:spPr>
            <a:xfrm>
              <a:off x="9758098" y="5254019"/>
              <a:ext cx="316456" cy="291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432FF"/>
                  </a:solidFill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BC40A7-BACE-910D-C8FA-87ABEB943BC7}"/>
                </a:ext>
              </a:extLst>
            </p:cNvPr>
            <p:cNvSpPr txBox="1"/>
            <p:nvPr/>
          </p:nvSpPr>
          <p:spPr>
            <a:xfrm>
              <a:off x="10500181" y="5254019"/>
              <a:ext cx="316456" cy="291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432FF"/>
                  </a:solidFill>
                </a:rPr>
                <a:t>4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BA92EB4-0F2B-C4F1-67D4-34A77BBE2ACB}"/>
              </a:ext>
            </a:extLst>
          </p:cNvPr>
          <p:cNvSpPr txBox="1"/>
          <p:nvPr/>
        </p:nvSpPr>
        <p:spPr>
          <a:xfrm>
            <a:off x="6208023" y="1221088"/>
            <a:ext cx="1505096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i="1"/>
              <a:t>Simulations by </a:t>
            </a:r>
            <a:r>
              <a:rPr lang="en-US" sz="1050" i="1" err="1"/>
              <a:t>Zhengqiao</a:t>
            </a:r>
            <a:r>
              <a:rPr lang="en-US" sz="1050" i="1"/>
              <a:t> Zhang 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35377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7EFBB-037B-6AC2-84AA-1017FF721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57A9415-2EF3-2952-54BA-EBE79B9523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Hadron Polarimeter R&amp;D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2D66D9B-56CF-151E-30D5-CBCD9F5B74E1}"/>
              </a:ext>
            </a:extLst>
          </p:cNvPr>
          <p:cNvSpPr txBox="1">
            <a:spLocks/>
          </p:cNvSpPr>
          <p:nvPr/>
        </p:nvSpPr>
        <p:spPr>
          <a:xfrm>
            <a:off x="461963" y="981075"/>
            <a:ext cx="5769504" cy="1015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Second detector layer installed in </a:t>
            </a:r>
            <a:r>
              <a:rPr lang="en-US" sz="2000" err="1"/>
              <a:t>pC</a:t>
            </a:r>
            <a:r>
              <a:rPr lang="en-US" sz="2000"/>
              <a:t> polarimeter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/>
              <a:t>Included in DAQ since start of Run22 operations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/>
              <a:t>Data from RHIC Run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91060-0A03-01D5-0169-FDB9E3EA8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64" y="2399901"/>
            <a:ext cx="2668077" cy="1654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CEBE6-13DE-D67D-0EB3-CD4D1DADB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85" y="4458099"/>
            <a:ext cx="2805268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74DA6-E938-6AFC-EC7F-2EEDBFBC9B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047" y="4457244"/>
            <a:ext cx="2805268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5D7DB-DE1F-DC64-ED7B-9972F08CB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01" y="2448827"/>
            <a:ext cx="2288159" cy="1360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5327B5-3A85-0B62-F46D-2D7AF3E207E2}"/>
                  </a:ext>
                </a:extLst>
              </p:cNvPr>
              <p:cNvSpPr txBox="1"/>
              <p:nvPr/>
            </p:nvSpPr>
            <p:spPr>
              <a:xfrm>
                <a:off x="549947" y="4210136"/>
                <a:ext cx="224292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TOF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</m:oMath>
                </a14:m>
                <a:r>
                  <a:rPr lang="en-US" sz="1400"/>
                  <a:t> in layer 1 (F)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5327B5-3A85-0B62-F46D-2D7AF3E20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47" y="4210136"/>
                <a:ext cx="2242922" cy="307777"/>
              </a:xfrm>
              <a:prstGeom prst="rect">
                <a:avLst/>
              </a:prstGeom>
              <a:blipFill>
                <a:blip r:embed="rId6"/>
                <a:stretch>
                  <a:fillRect l="-815" t="-4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27">
            <a:extLst>
              <a:ext uri="{FF2B5EF4-FFF2-40B4-BE49-F238E27FC236}">
                <a16:creationId xmlns:a16="http://schemas.microsoft.com/office/drawing/2014/main" id="{AF6CE49C-CDE1-6022-8561-CE4BDAC088D1}"/>
              </a:ext>
            </a:extLst>
          </p:cNvPr>
          <p:cNvSpPr/>
          <p:nvPr/>
        </p:nvSpPr>
        <p:spPr>
          <a:xfrm rot="16200000">
            <a:off x="3128143" y="4793871"/>
            <a:ext cx="398361" cy="1155544"/>
          </a:xfrm>
          <a:prstGeom prst="down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39BEE7-A27F-EF42-DC07-47061C71FDE8}"/>
              </a:ext>
            </a:extLst>
          </p:cNvPr>
          <p:cNvSpPr txBox="1"/>
          <p:nvPr/>
        </p:nvSpPr>
        <p:spPr>
          <a:xfrm>
            <a:off x="3632575" y="4210136"/>
            <a:ext cx="274145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/>
              <a:t>with a match in second layer (R)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763E5E-3132-E54A-BFF4-A414FF183719}"/>
              </a:ext>
            </a:extLst>
          </p:cNvPr>
          <p:cNvGrpSpPr/>
          <p:nvPr/>
        </p:nvGrpSpPr>
        <p:grpSpPr>
          <a:xfrm>
            <a:off x="7105958" y="3173002"/>
            <a:ext cx="2204942" cy="2285798"/>
            <a:chOff x="9720457" y="1812385"/>
            <a:chExt cx="2204942" cy="22857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C9B5CF-72BB-1725-110D-CB69D7949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0457" y="1812385"/>
              <a:ext cx="2204942" cy="228579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2AA3B2-26AA-0BBF-1C6C-C5CC806F67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29327" y="2030511"/>
              <a:ext cx="1593881" cy="1796090"/>
              <a:chOff x="3620429" y="4177990"/>
              <a:chExt cx="1992351" cy="2245112"/>
            </a:xfrm>
          </p:grpSpPr>
          <p:sp>
            <p:nvSpPr>
              <p:cNvPr id="18" name="Freeform: Shape 15">
                <a:extLst>
                  <a:ext uri="{FF2B5EF4-FFF2-40B4-BE49-F238E27FC236}">
                    <a16:creationId xmlns:a16="http://schemas.microsoft.com/office/drawing/2014/main" id="{214F69F0-9057-1CD8-DDD2-7124BDF5EB1C}"/>
                  </a:ext>
                </a:extLst>
              </p:cNvPr>
              <p:cNvSpPr/>
              <p:nvPr/>
            </p:nvSpPr>
            <p:spPr>
              <a:xfrm>
                <a:off x="3627863" y="4177990"/>
                <a:ext cx="1984917" cy="1784195"/>
              </a:xfrm>
              <a:custGeom>
                <a:avLst/>
                <a:gdLst>
                  <a:gd name="connsiteX0" fmla="*/ 0 w 1984917"/>
                  <a:gd name="connsiteY0" fmla="*/ 0 h 1784195"/>
                  <a:gd name="connsiteX1" fmla="*/ 512957 w 1984917"/>
                  <a:gd name="connsiteY1" fmla="*/ 1308410 h 1784195"/>
                  <a:gd name="connsiteX2" fmla="*/ 1984917 w 1984917"/>
                  <a:gd name="connsiteY2" fmla="*/ 1784195 h 178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4917" h="1784195">
                    <a:moveTo>
                      <a:pt x="0" y="0"/>
                    </a:moveTo>
                    <a:cubicBezTo>
                      <a:pt x="91069" y="505522"/>
                      <a:pt x="182138" y="1011044"/>
                      <a:pt x="512957" y="1308410"/>
                    </a:cubicBezTo>
                    <a:cubicBezTo>
                      <a:pt x="843777" y="1605776"/>
                      <a:pt x="1414347" y="1694985"/>
                      <a:pt x="1984917" y="178419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6">
                <a:extLst>
                  <a:ext uri="{FF2B5EF4-FFF2-40B4-BE49-F238E27FC236}">
                    <a16:creationId xmlns:a16="http://schemas.microsoft.com/office/drawing/2014/main" id="{740558BB-0EC5-03B3-8E37-6CEC721E0E0C}"/>
                  </a:ext>
                </a:extLst>
              </p:cNvPr>
              <p:cNvSpPr/>
              <p:nvPr/>
            </p:nvSpPr>
            <p:spPr>
              <a:xfrm>
                <a:off x="3620429" y="5954751"/>
                <a:ext cx="1992351" cy="468351"/>
              </a:xfrm>
              <a:custGeom>
                <a:avLst/>
                <a:gdLst>
                  <a:gd name="connsiteX0" fmla="*/ 1992351 w 1992351"/>
                  <a:gd name="connsiteY0" fmla="*/ 0 h 468351"/>
                  <a:gd name="connsiteX1" fmla="*/ 802887 w 1992351"/>
                  <a:gd name="connsiteY1" fmla="*/ 81776 h 468351"/>
                  <a:gd name="connsiteX2" fmla="*/ 0 w 1992351"/>
                  <a:gd name="connsiteY2" fmla="*/ 468351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2351" h="468351">
                    <a:moveTo>
                      <a:pt x="1992351" y="0"/>
                    </a:moveTo>
                    <a:cubicBezTo>
                      <a:pt x="1563648" y="1859"/>
                      <a:pt x="1134945" y="3718"/>
                      <a:pt x="802887" y="81776"/>
                    </a:cubicBezTo>
                    <a:cubicBezTo>
                      <a:pt x="470828" y="159835"/>
                      <a:pt x="235414" y="314093"/>
                      <a:pt x="0" y="46835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DB7E44-FD69-54DD-54C4-9BB341473898}"/>
              </a:ext>
            </a:extLst>
          </p:cNvPr>
          <p:cNvGrpSpPr/>
          <p:nvPr/>
        </p:nvGrpSpPr>
        <p:grpSpPr>
          <a:xfrm>
            <a:off x="9578204" y="3173002"/>
            <a:ext cx="2204942" cy="2285798"/>
            <a:chOff x="9612198" y="4282271"/>
            <a:chExt cx="2204942" cy="22857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AB1B3A-2414-0BD7-8BBC-E7D26E959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12198" y="4282271"/>
              <a:ext cx="2204942" cy="228579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FE1C18-20B6-B4AC-E5ED-904BD72E0CB2}"/>
                </a:ext>
              </a:extLst>
            </p:cNvPr>
            <p:cNvGrpSpPr/>
            <p:nvPr/>
          </p:nvGrpSpPr>
          <p:grpSpPr>
            <a:xfrm>
              <a:off x="10076218" y="4500397"/>
              <a:ext cx="1593881" cy="1796090"/>
              <a:chOff x="3620429" y="4177990"/>
              <a:chExt cx="1992351" cy="2245112"/>
            </a:xfrm>
          </p:grpSpPr>
          <p:sp>
            <p:nvSpPr>
              <p:cNvPr id="23" name="Freeform: Shape 19">
                <a:extLst>
                  <a:ext uri="{FF2B5EF4-FFF2-40B4-BE49-F238E27FC236}">
                    <a16:creationId xmlns:a16="http://schemas.microsoft.com/office/drawing/2014/main" id="{0D019E6E-160C-2315-EF11-F2443E51378C}"/>
                  </a:ext>
                </a:extLst>
              </p:cNvPr>
              <p:cNvSpPr/>
              <p:nvPr/>
            </p:nvSpPr>
            <p:spPr>
              <a:xfrm>
                <a:off x="3627863" y="4177990"/>
                <a:ext cx="1984917" cy="1784195"/>
              </a:xfrm>
              <a:custGeom>
                <a:avLst/>
                <a:gdLst>
                  <a:gd name="connsiteX0" fmla="*/ 0 w 1984917"/>
                  <a:gd name="connsiteY0" fmla="*/ 0 h 1784195"/>
                  <a:gd name="connsiteX1" fmla="*/ 512957 w 1984917"/>
                  <a:gd name="connsiteY1" fmla="*/ 1308410 h 1784195"/>
                  <a:gd name="connsiteX2" fmla="*/ 1984917 w 1984917"/>
                  <a:gd name="connsiteY2" fmla="*/ 1784195 h 178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4917" h="1784195">
                    <a:moveTo>
                      <a:pt x="0" y="0"/>
                    </a:moveTo>
                    <a:cubicBezTo>
                      <a:pt x="91069" y="505522"/>
                      <a:pt x="182138" y="1011044"/>
                      <a:pt x="512957" y="1308410"/>
                    </a:cubicBezTo>
                    <a:cubicBezTo>
                      <a:pt x="843777" y="1605776"/>
                      <a:pt x="1414347" y="1694985"/>
                      <a:pt x="1984917" y="178419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1">
                <a:extLst>
                  <a:ext uri="{FF2B5EF4-FFF2-40B4-BE49-F238E27FC236}">
                    <a16:creationId xmlns:a16="http://schemas.microsoft.com/office/drawing/2014/main" id="{FB33D3B7-EA47-9678-56B8-62C0D135F58D}"/>
                  </a:ext>
                </a:extLst>
              </p:cNvPr>
              <p:cNvSpPr/>
              <p:nvPr/>
            </p:nvSpPr>
            <p:spPr>
              <a:xfrm>
                <a:off x="3620429" y="5954751"/>
                <a:ext cx="1992351" cy="468351"/>
              </a:xfrm>
              <a:custGeom>
                <a:avLst/>
                <a:gdLst>
                  <a:gd name="connsiteX0" fmla="*/ 1992351 w 1992351"/>
                  <a:gd name="connsiteY0" fmla="*/ 0 h 468351"/>
                  <a:gd name="connsiteX1" fmla="*/ 802887 w 1992351"/>
                  <a:gd name="connsiteY1" fmla="*/ 81776 h 468351"/>
                  <a:gd name="connsiteX2" fmla="*/ 0 w 1992351"/>
                  <a:gd name="connsiteY2" fmla="*/ 468351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2351" h="468351">
                    <a:moveTo>
                      <a:pt x="1992351" y="0"/>
                    </a:moveTo>
                    <a:cubicBezTo>
                      <a:pt x="1563648" y="1859"/>
                      <a:pt x="1134945" y="3718"/>
                      <a:pt x="802887" y="81776"/>
                    </a:cubicBezTo>
                    <a:cubicBezTo>
                      <a:pt x="470828" y="159835"/>
                      <a:pt x="235414" y="314093"/>
                      <a:pt x="0" y="46835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1F00BA-FD1E-3186-122D-AEEB9AF3443E}"/>
              </a:ext>
            </a:extLst>
          </p:cNvPr>
          <p:cNvSpPr txBox="1"/>
          <p:nvPr/>
        </p:nvSpPr>
        <p:spPr>
          <a:xfrm>
            <a:off x="7308353" y="1188720"/>
            <a:ext cx="4244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Hybrid simulation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PYTHIA &amp; GEANT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Repeated with 10 ns bunch spacing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730432-C938-9EFC-4E7B-1D3F817CDBF1}"/>
              </a:ext>
            </a:extLst>
          </p:cNvPr>
          <p:cNvSpPr txBox="1"/>
          <p:nvPr/>
        </p:nvSpPr>
        <p:spPr>
          <a:xfrm>
            <a:off x="7476277" y="5457868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Proton time-of-flight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E421E7-6A15-189A-4C29-551BAD5DB958}"/>
              </a:ext>
            </a:extLst>
          </p:cNvPr>
          <p:cNvSpPr txBox="1"/>
          <p:nvPr/>
        </p:nvSpPr>
        <p:spPr>
          <a:xfrm>
            <a:off x="8244724" y="2594836"/>
            <a:ext cx="2598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B050"/>
                </a:solidFill>
              </a:rPr>
              <a:t>Veto punch through particles</a:t>
            </a:r>
          </a:p>
        </p:txBody>
      </p:sp>
      <p:cxnSp>
        <p:nvCxnSpPr>
          <p:cNvPr id="28" name="Connector: Curved 37">
            <a:extLst>
              <a:ext uri="{FF2B5EF4-FFF2-40B4-BE49-F238E27FC236}">
                <a16:creationId xmlns:a16="http://schemas.microsoft.com/office/drawing/2014/main" id="{3E0B30CE-1DD5-61F3-F214-8D3B8FC81E21}"/>
              </a:ext>
            </a:extLst>
          </p:cNvPr>
          <p:cNvCxnSpPr>
            <a:stCxn id="16" idx="0"/>
            <a:endCxn id="21" idx="0"/>
          </p:cNvCxnSpPr>
          <p:nvPr/>
        </p:nvCxnSpPr>
        <p:spPr>
          <a:xfrm rot="5400000" flipH="1" flipV="1">
            <a:off x="9444552" y="1936879"/>
            <a:ext cx="12700" cy="2472246"/>
          </a:xfrm>
          <a:prstGeom prst="curvedConnector3">
            <a:avLst>
              <a:gd name="adj1" fmla="val 180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F21676-15D4-3044-B38D-AE82D8E784EF}"/>
              </a:ext>
            </a:extLst>
          </p:cNvPr>
          <p:cNvSpPr txBox="1"/>
          <p:nvPr/>
        </p:nvSpPr>
        <p:spPr>
          <a:xfrm>
            <a:off x="7810607" y="423410"/>
            <a:ext cx="385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(Part of WBS 6.02.03 Accelerator R&amp;D)</a:t>
            </a:r>
          </a:p>
        </p:txBody>
      </p:sp>
    </p:spTree>
    <p:extLst>
      <p:ext uri="{BB962C8B-B14F-4D97-AF65-F5344CB8AC3E}">
        <p14:creationId xmlns:p14="http://schemas.microsoft.com/office/powerpoint/2010/main" val="132963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6B3FB-B377-E1EF-161B-344E0AB40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5EDA1-D6CE-3011-CF3E-1AD1150665D2}"/>
              </a:ext>
            </a:extLst>
          </p:cNvPr>
          <p:cNvSpPr txBox="1"/>
          <p:nvPr/>
        </p:nvSpPr>
        <p:spPr>
          <a:xfrm>
            <a:off x="3058950" y="3013501"/>
            <a:ext cx="6074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Electron Polarimeters</a:t>
            </a:r>
          </a:p>
        </p:txBody>
      </p:sp>
    </p:spTree>
    <p:extLst>
      <p:ext uri="{BB962C8B-B14F-4D97-AF65-F5344CB8AC3E}">
        <p14:creationId xmlns:p14="http://schemas.microsoft.com/office/powerpoint/2010/main" val="88389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32883-FA9E-313D-DC52-26F19C759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43A310-9D5A-DCCB-D873-5AFDC0C9145B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Compton Polarimetry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B8E67-734F-8D18-F4C7-17F2CB138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4" y="1827794"/>
            <a:ext cx="5181600" cy="565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BE680-5DAE-7B9B-4CC6-A2FF05C76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59" y="4028975"/>
            <a:ext cx="4451350" cy="692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2A3D54-CCA9-1CC5-3E4D-643610CCE8C9}"/>
              </a:ext>
            </a:extLst>
          </p:cNvPr>
          <p:cNvSpPr txBox="1"/>
          <p:nvPr/>
        </p:nvSpPr>
        <p:spPr>
          <a:xfrm>
            <a:off x="2137124" y="111731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Analyzing powers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DE42-2AC9-663A-6E3B-2EB3CAD12AFD}"/>
              </a:ext>
            </a:extLst>
          </p:cNvPr>
          <p:cNvSpPr txBox="1"/>
          <p:nvPr/>
        </p:nvSpPr>
        <p:spPr>
          <a:xfrm>
            <a:off x="639634" y="3233869"/>
            <a:ext cx="520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analyzing power depends only on backscattered photon energy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C8EEAD-9FD8-F5A2-607C-D02BC2072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075" y="2563347"/>
            <a:ext cx="1003300" cy="5651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93B302-98CC-BD55-BB19-61E9764FB2C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881403" y="2275367"/>
            <a:ext cx="593672" cy="5705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F9EFCD-3E7B-4F35-9F81-56F53043B0A4}"/>
              </a:ext>
            </a:extLst>
          </p:cNvPr>
          <p:cNvSpPr txBox="1"/>
          <p:nvPr/>
        </p:nvSpPr>
        <p:spPr>
          <a:xfrm>
            <a:off x="1004759" y="4955874"/>
            <a:ext cx="5206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analyzing power depends on backscattered photon energy and azimuthal angle relative to polarization direction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7F03E9-EEB6-D9E5-2432-30A0E10836AA}"/>
              </a:ext>
            </a:extLst>
          </p:cNvPr>
          <p:cNvSpPr/>
          <p:nvPr/>
        </p:nvSpPr>
        <p:spPr>
          <a:xfrm>
            <a:off x="2424203" y="4189228"/>
            <a:ext cx="584791" cy="36150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A05A58-5265-CBE3-CDC1-13171FB9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781" y="1633173"/>
            <a:ext cx="5732081" cy="22058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9ABAB0-2615-10E3-EE4E-E407A9819B25}"/>
              </a:ext>
            </a:extLst>
          </p:cNvPr>
          <p:cNvSpPr txBox="1"/>
          <p:nvPr/>
        </p:nvSpPr>
        <p:spPr>
          <a:xfrm>
            <a:off x="6781584" y="3602099"/>
            <a:ext cx="3550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systems: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Laser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Photon and electron detectors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Dipole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CA3930-0FFE-359B-A2FE-862010EE44C2}"/>
              </a:ext>
            </a:extLst>
          </p:cNvPr>
          <p:cNvSpPr txBox="1"/>
          <p:nvPr/>
        </p:nvSpPr>
        <p:spPr>
          <a:xfrm>
            <a:off x="7095772" y="1117313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Generic Compton Polarimeter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D0BC51-50DF-2760-9215-662A9D2010BC}"/>
              </a:ext>
            </a:extLst>
          </p:cNvPr>
          <p:cNvSpPr txBox="1"/>
          <p:nvPr/>
        </p:nvSpPr>
        <p:spPr>
          <a:xfrm>
            <a:off x="6781584" y="5273749"/>
            <a:ext cx="466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ESR Compton will measure both </a:t>
            </a:r>
            <a:r>
              <a:rPr lang="en-US" i="1" dirty="0"/>
              <a:t>P</a:t>
            </a:r>
            <a:r>
              <a:rPr lang="en-US" i="1" baseline="-25000" dirty="0"/>
              <a:t>L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  <a:p>
            <a:r>
              <a:rPr lang="en-US" dirty="0"/>
              <a:t>RCS Compton will measure primarily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1652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long red blue and yellow object&#10;&#10;Description automatically generated">
            <a:extLst>
              <a:ext uri="{FF2B5EF4-FFF2-40B4-BE49-F238E27FC236}">
                <a16:creationId xmlns:a16="http://schemas.microsoft.com/office/drawing/2014/main" id="{1A71C2B0-BF33-F4C4-39B9-F25486EC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48" y="993330"/>
            <a:ext cx="9412943" cy="38072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9745CD-2E53-4FF5-931C-8DE1C41F5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3A4F9E-42AC-41F8-8D54-B5249B930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Electron Storage Ring Polarimeter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1C42F-5FEE-5A54-F17B-6FC91292A87F}"/>
              </a:ext>
            </a:extLst>
          </p:cNvPr>
          <p:cNvSpPr txBox="1"/>
          <p:nvPr/>
        </p:nvSpPr>
        <p:spPr>
          <a:xfrm>
            <a:off x="6126405" y="3922308"/>
            <a:ext cx="56420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/>
              <a:t>Polarimeter Components: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/>
              <a:t>RF-pulsed laser system (under development)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/>
              <a:t>Position sensitive detectors (diamond strips) for scattered electrons and backscattered photons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/>
              <a:t>Calorimeter for backscattered photons</a:t>
            </a:r>
          </a:p>
          <a:p>
            <a:pPr>
              <a:spcAft>
                <a:spcPts val="600"/>
              </a:spcAft>
            </a:pPr>
            <a:r>
              <a:rPr lang="en-US" b="1" i="1"/>
              <a:t>Will operate in single-photon mode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C959C1-D386-DB01-5D31-BC2934135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203768"/>
              </p:ext>
            </p:extLst>
          </p:nvPr>
        </p:nvGraphicFramePr>
        <p:xfrm>
          <a:off x="574569" y="1195383"/>
          <a:ext cx="3374909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925">
                  <a:extLst>
                    <a:ext uri="{9D8B030D-6E8A-4147-A177-3AD203B41FA5}">
                      <a16:colId xmlns:a16="http://schemas.microsoft.com/office/drawing/2014/main" val="4173067496"/>
                    </a:ext>
                  </a:extLst>
                </a:gridCol>
                <a:gridCol w="936729">
                  <a:extLst>
                    <a:ext uri="{9D8B030D-6E8A-4147-A177-3AD203B41FA5}">
                      <a16:colId xmlns:a16="http://schemas.microsoft.com/office/drawing/2014/main" val="1473942221"/>
                    </a:ext>
                  </a:extLst>
                </a:gridCol>
                <a:gridCol w="842255">
                  <a:extLst>
                    <a:ext uri="{9D8B030D-6E8A-4147-A177-3AD203B41FA5}">
                      <a16:colId xmlns:a16="http://schemas.microsoft.com/office/drawing/2014/main" val="967136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</a:t>
                      </a:r>
                      <a:r>
                        <a:rPr lang="en-US" sz="1600" baseline="-2500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</a:t>
                      </a:r>
                      <a:r>
                        <a:rPr lang="en-US" sz="1600" baseline="-2500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8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5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5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10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26.2%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0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18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89.0%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2249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01BF696-D0A2-8EED-5DDC-B241735ADAD9}"/>
              </a:ext>
            </a:extLst>
          </p:cNvPr>
          <p:cNvSpPr txBox="1"/>
          <p:nvPr/>
        </p:nvSpPr>
        <p:spPr>
          <a:xfrm>
            <a:off x="483972" y="838378"/>
            <a:ext cx="371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Polarization components at Laser 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A5C19-0758-0E89-17FD-655546C9C5D2}"/>
              </a:ext>
            </a:extLst>
          </p:cNvPr>
          <p:cNvSpPr txBox="1"/>
          <p:nvPr/>
        </p:nvSpPr>
        <p:spPr>
          <a:xfrm>
            <a:off x="9161795" y="102122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Crab cavity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29B013-FC3A-E448-BE58-9BB70E0607C4}"/>
              </a:ext>
            </a:extLst>
          </p:cNvPr>
          <p:cNvSpPr txBox="1"/>
          <p:nvPr/>
        </p:nvSpPr>
        <p:spPr>
          <a:xfrm>
            <a:off x="6148853" y="105711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Photon Detector</a:t>
            </a:r>
          </a:p>
          <a:p>
            <a:r>
              <a:rPr lang="en-US"/>
              <a:t>(30 m from Laser IP)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50621-DAC9-A30D-681F-33C1C7BC4D69}"/>
              </a:ext>
            </a:extLst>
          </p:cNvPr>
          <p:cNvSpPr txBox="1"/>
          <p:nvPr/>
        </p:nvSpPr>
        <p:spPr>
          <a:xfrm>
            <a:off x="4323010" y="345990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A00"/>
                </a:solidFill>
              </a:rPr>
              <a:t>*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70CDBF-09B1-CCC3-9235-B1395F81A7D3}"/>
              </a:ext>
            </a:extLst>
          </p:cNvPr>
          <p:cNvCxnSpPr>
            <a:cxnSpLocks/>
          </p:cNvCxnSpPr>
          <p:nvPr/>
        </p:nvCxnSpPr>
        <p:spPr>
          <a:xfrm flipV="1">
            <a:off x="3719312" y="3782067"/>
            <a:ext cx="702090" cy="126092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A3117D-9ABC-0B4E-EF7D-72304B29FD92}"/>
              </a:ext>
            </a:extLst>
          </p:cNvPr>
          <p:cNvSpPr txBox="1"/>
          <p:nvPr/>
        </p:nvSpPr>
        <p:spPr>
          <a:xfrm>
            <a:off x="3885448" y="2865096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D4EF</a:t>
            </a:r>
          </a:p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=1.5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257AE7-1E7F-5FEF-0267-C35BA016A60C}"/>
              </a:ext>
            </a:extLst>
          </p:cNvPr>
          <p:cNvSpPr txBox="1"/>
          <p:nvPr/>
        </p:nvSpPr>
        <p:spPr>
          <a:xfrm>
            <a:off x="4221380" y="396208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Q9EF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70507-179A-2B3A-ACC8-C19BDD4E32B9}"/>
              </a:ext>
            </a:extLst>
          </p:cNvPr>
          <p:cNvSpPr txBox="1"/>
          <p:nvPr/>
        </p:nvSpPr>
        <p:spPr>
          <a:xfrm>
            <a:off x="3051043" y="3232130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D5EF</a:t>
            </a:r>
          </a:p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=1.5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194B09-DFA0-FC7F-EB04-265D6BA9D0C5}"/>
              </a:ext>
            </a:extLst>
          </p:cNvPr>
          <p:cNvSpPr txBox="1"/>
          <p:nvPr/>
        </p:nvSpPr>
        <p:spPr>
          <a:xfrm>
            <a:off x="2160328" y="3623658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D6EF</a:t>
            </a:r>
          </a:p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=12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6B275-8072-ED24-1F85-9ED20FD644E4}"/>
              </a:ext>
            </a:extLst>
          </p:cNvPr>
          <p:cNvSpPr txBox="1"/>
          <p:nvPr/>
        </p:nvSpPr>
        <p:spPr>
          <a:xfrm>
            <a:off x="3167069" y="420722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Q10EF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187727-470E-D4D0-0431-EC4C9221928B}"/>
              </a:ext>
            </a:extLst>
          </p:cNvPr>
          <p:cNvSpPr txBox="1"/>
          <p:nvPr/>
        </p:nvSpPr>
        <p:spPr>
          <a:xfrm>
            <a:off x="5181013" y="3449499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Q8EF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1E57C6-27FF-3DF7-9381-D88953B6B308}"/>
              </a:ext>
            </a:extLst>
          </p:cNvPr>
          <p:cNvSpPr txBox="1"/>
          <p:nvPr/>
        </p:nvSpPr>
        <p:spPr>
          <a:xfrm>
            <a:off x="6148853" y="314619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Q7EF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3D28E0-CF9B-EC26-5A55-AA9EDACE8424}"/>
              </a:ext>
            </a:extLst>
          </p:cNvPr>
          <p:cNvSpPr txBox="1"/>
          <p:nvPr/>
        </p:nvSpPr>
        <p:spPr>
          <a:xfrm>
            <a:off x="7078110" y="282908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Q6EF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7D6F3-5C21-48D5-A76D-C6E0E4FC7851}"/>
              </a:ext>
            </a:extLst>
          </p:cNvPr>
          <p:cNvSpPr txBox="1"/>
          <p:nvPr/>
        </p:nvSpPr>
        <p:spPr>
          <a:xfrm>
            <a:off x="7914935" y="25006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Q5EF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167F13-906A-C276-6893-C7431E420FD9}"/>
              </a:ext>
            </a:extLst>
          </p:cNvPr>
          <p:cNvSpPr txBox="1"/>
          <p:nvPr/>
        </p:nvSpPr>
        <p:spPr>
          <a:xfrm>
            <a:off x="8878790" y="222991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Q4EF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98828D-536E-0CAF-1149-E705A1953F30}"/>
              </a:ext>
            </a:extLst>
          </p:cNvPr>
          <p:cNvSpPr txBox="1"/>
          <p:nvPr/>
        </p:nvSpPr>
        <p:spPr>
          <a:xfrm>
            <a:off x="9368056" y="1979481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Q3EF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2532CF-4B8F-4315-4B80-65F4B404F315}"/>
              </a:ext>
            </a:extLst>
          </p:cNvPr>
          <p:cNvSpPr txBox="1"/>
          <p:nvPr/>
        </p:nvSpPr>
        <p:spPr>
          <a:xfrm>
            <a:off x="4956155" y="2487845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D3EF</a:t>
            </a:r>
          </a:p>
          <a:p>
            <a:r>
              <a:rPr lang="en-US" sz="1400" err="1">
                <a:latin typeface="Symbol" pitchFamily="2" charset="2"/>
              </a:rPr>
              <a:t>q</a:t>
            </a:r>
            <a:r>
              <a:rPr lang="en-US" sz="1400" baseline="-25000" err="1"/>
              <a:t>B</a:t>
            </a:r>
            <a:r>
              <a:rPr lang="en-US" sz="1400"/>
              <a:t>=13 </a:t>
            </a:r>
            <a:r>
              <a:rPr lang="en-US" sz="1400" err="1"/>
              <a:t>mr</a:t>
            </a:r>
            <a:endParaRPr lang="en-US" sz="1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87AE0A-95E5-8923-6D02-77C5379C1632}"/>
              </a:ext>
            </a:extLst>
          </p:cNvPr>
          <p:cNvSpPr txBox="1"/>
          <p:nvPr/>
        </p:nvSpPr>
        <p:spPr>
          <a:xfrm>
            <a:off x="10493987" y="1712665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D2EF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E112FB-F209-8FBA-7ACF-AB75B0099BF9}"/>
              </a:ext>
            </a:extLst>
          </p:cNvPr>
          <p:cNvCxnSpPr>
            <a:cxnSpLocks/>
          </p:cNvCxnSpPr>
          <p:nvPr/>
        </p:nvCxnSpPr>
        <p:spPr>
          <a:xfrm flipH="1" flipV="1">
            <a:off x="8449483" y="1523623"/>
            <a:ext cx="952285" cy="26140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4E920E6-3F02-241F-7D3E-F2209C6433AF}"/>
              </a:ext>
            </a:extLst>
          </p:cNvPr>
          <p:cNvSpPr txBox="1"/>
          <p:nvPr/>
        </p:nvSpPr>
        <p:spPr>
          <a:xfrm>
            <a:off x="4516726" y="176117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Electron Detector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1C55D0-50F4-220E-DAA1-BF2EAC157A72}"/>
              </a:ext>
            </a:extLst>
          </p:cNvPr>
          <p:cNvCxnSpPr>
            <a:cxnSpLocks/>
          </p:cNvCxnSpPr>
          <p:nvPr/>
        </p:nvCxnSpPr>
        <p:spPr>
          <a:xfrm flipH="1" flipV="1">
            <a:off x="6270837" y="2188241"/>
            <a:ext cx="574911" cy="52191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4DE7CD3-F4CA-D71C-FBD8-72D971570BC4}"/>
              </a:ext>
            </a:extLst>
          </p:cNvPr>
          <p:cNvSpPr txBox="1"/>
          <p:nvPr/>
        </p:nvSpPr>
        <p:spPr>
          <a:xfrm>
            <a:off x="1908731" y="5042994"/>
            <a:ext cx="2743199" cy="6565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ts val="2336"/>
              </a:lnSpc>
            </a:pPr>
            <a:r>
              <a:rPr lang="en-US" b="1" i="0" u="none" strike="noStrike" baseline="0">
                <a:solidFill>
                  <a:srgbClr val="000000"/>
                </a:solidFill>
                <a:latin typeface="Arial"/>
              </a:rPr>
              <a:t>Laser IP</a:t>
            </a:r>
            <a:r>
              <a:rPr lang="en-US" b="0" i="0">
                <a:latin typeface="Arial"/>
              </a:rPr>
              <a:t>​</a:t>
            </a:r>
          </a:p>
          <a:p>
            <a:pPr algn="ctr" rtl="0">
              <a:lnSpc>
                <a:spcPts val="2076"/>
              </a:lnSpc>
            </a:pPr>
            <a:r>
              <a:rPr lang="en-US" b="0" i="0" u="none" strike="noStrike" baseline="0">
                <a:solidFill>
                  <a:srgbClr val="000000"/>
                </a:solidFill>
                <a:latin typeface="Arial"/>
              </a:rPr>
              <a:t>74 m upstream of IP-6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4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F018-7A5E-801A-9B48-EC4931AB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6033C-574F-9565-EF5D-E7462AFFE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C13158C-6032-6E41-9791-DA0E17292150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ESR Compton Laser System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D9580-0692-5310-F3E2-A76329AFC93E}"/>
              </a:ext>
            </a:extLst>
          </p:cNvPr>
          <p:cNvSpPr txBox="1"/>
          <p:nvPr/>
        </p:nvSpPr>
        <p:spPr>
          <a:xfrm>
            <a:off x="462579" y="3844812"/>
            <a:ext cx="11400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Laser power constraint: sufficient power to provide ~ 1 backscattered photon/bunch-laser crossing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Want to make “single photon” measurements – not integrating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532 nm laser with ~5 W average power at same frequency as EIC electron bunches sufficient 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Resulting measurement times as noted above – easily meets beam lifetime constraints  less than 2 minutes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A1AC7-5EBC-3AA3-8B0E-7A88C866BC8F}"/>
              </a:ext>
            </a:extLst>
          </p:cNvPr>
          <p:cNvSpPr txBox="1"/>
          <p:nvPr/>
        </p:nvSpPr>
        <p:spPr>
          <a:xfrm>
            <a:off x="7814863" y="1055444"/>
            <a:ext cx="34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Time estimates from Ciprian Gal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EC7821-BB5C-07AE-39A8-D2EDAC508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262696"/>
              </p:ext>
            </p:extLst>
          </p:nvPr>
        </p:nvGraphicFramePr>
        <p:xfrm>
          <a:off x="1629664" y="1037055"/>
          <a:ext cx="5929376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96288">
                  <a:extLst>
                    <a:ext uri="{9D8B030D-6E8A-4147-A177-3AD203B41FA5}">
                      <a16:colId xmlns:a16="http://schemas.microsoft.com/office/drawing/2014/main" val="14014901"/>
                    </a:ext>
                  </a:extLst>
                </a:gridCol>
                <a:gridCol w="1792224">
                  <a:extLst>
                    <a:ext uri="{9D8B030D-6E8A-4147-A177-3AD203B41FA5}">
                      <a16:colId xmlns:a16="http://schemas.microsoft.com/office/drawing/2014/main" val="4198639502"/>
                    </a:ext>
                  </a:extLst>
                </a:gridCol>
                <a:gridCol w="2340864">
                  <a:extLst>
                    <a:ext uri="{9D8B030D-6E8A-4147-A177-3AD203B41FA5}">
                      <a16:colId xmlns:a16="http://schemas.microsoft.com/office/drawing/2014/main" val="781249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(minutes)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886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64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01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29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40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30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P</a:t>
                      </a:r>
                      <a:r>
                        <a:rPr lang="en-US" i="1" baseline="-25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45575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A33871-4714-7F12-B560-2AF49E7C8CA0}"/>
              </a:ext>
            </a:extLst>
          </p:cNvPr>
          <p:cNvSpPr txBox="1"/>
          <p:nvPr/>
        </p:nvSpPr>
        <p:spPr>
          <a:xfrm>
            <a:off x="7814863" y="1605525"/>
            <a:ext cx="3332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needed for 1% (statistics) measurement</a:t>
            </a:r>
          </a:p>
          <a:p>
            <a:endParaRPr lang="en-US" dirty="0"/>
          </a:p>
          <a:p>
            <a:r>
              <a:rPr lang="en-US" dirty="0"/>
              <a:t>Estimates assume ”differential” measurement, 100% efficiency</a:t>
            </a:r>
          </a:p>
        </p:txBody>
      </p:sp>
    </p:spTree>
    <p:extLst>
      <p:ext uri="{BB962C8B-B14F-4D97-AF65-F5344CB8AC3E}">
        <p14:creationId xmlns:p14="http://schemas.microsoft.com/office/powerpoint/2010/main" val="12896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936E1A-4EC8-02DE-D322-7B4318B8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3" t="23665" r="5482" b="17752"/>
          <a:stretch/>
        </p:blipFill>
        <p:spPr>
          <a:xfrm>
            <a:off x="5790303" y="1312114"/>
            <a:ext cx="6172201" cy="30644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38354-9CFB-2C5E-99D1-E9770ED6D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209849-1F7D-4FA1-8618-58ECBD764D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/>
              <a:t>ESR Compton: Laser System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C15B25-F7B0-1943-4A7D-FE1D257E8582}"/>
              </a:ext>
            </a:extLst>
          </p:cNvPr>
          <p:cNvSpPr txBox="1">
            <a:spLocks/>
          </p:cNvSpPr>
          <p:nvPr/>
        </p:nvSpPr>
        <p:spPr>
          <a:xfrm>
            <a:off x="461963" y="981075"/>
            <a:ext cx="11125560" cy="5065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Laser system based on similar system used in JLab injector and LERF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000" dirty="0"/>
              <a:t>Gain-switched diode seed laser</a:t>
            </a:r>
            <a:br>
              <a:rPr lang="en-US" sz="2000" dirty="0"/>
            </a:br>
            <a:r>
              <a:rPr lang="en-US" sz="2000" b="1" dirty="0">
                <a:solidFill>
                  <a:srgbClr val="00B050"/>
                </a:solidFill>
              </a:rPr>
              <a:t>10 </a:t>
            </a:r>
            <a:r>
              <a:rPr lang="en-US" sz="2000" b="1" dirty="0" err="1">
                <a:solidFill>
                  <a:srgbClr val="00B050"/>
                </a:solidFill>
              </a:rPr>
              <a:t>ps</a:t>
            </a:r>
            <a:r>
              <a:rPr lang="en-US" sz="2000" b="1" dirty="0">
                <a:solidFill>
                  <a:srgbClr val="00B050"/>
                </a:solidFill>
              </a:rPr>
              <a:t> pulses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@ </a:t>
            </a:r>
            <a:r>
              <a:rPr lang="en-US" sz="2000" dirty="0">
                <a:sym typeface="Wingdings" pitchFamily="2" charset="2"/>
              </a:rPr>
              <a:t>1064 nm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Variable frequency allows optimal use at 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different bunch frequencies (</a:t>
            </a:r>
            <a:r>
              <a:rPr lang="en-US" sz="1800" b="1" dirty="0">
                <a:solidFill>
                  <a:srgbClr val="00B050"/>
                </a:solidFill>
                <a:sym typeface="Wingdings" pitchFamily="2" charset="2"/>
              </a:rPr>
              <a:t>100 MHz vs 25 MHz</a:t>
            </a:r>
            <a:r>
              <a:rPr lang="en-US" sz="1800" dirty="0">
                <a:sym typeface="Wingdings" pitchFamily="2" charset="2"/>
              </a:rPr>
              <a:t>)</a:t>
            </a:r>
            <a:endParaRPr lang="en-US" sz="18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000" dirty="0"/>
              <a:t>Fiber amplifier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en-US" sz="2000" dirty="0">
                <a:sym typeface="Wingdings" pitchFamily="2" charset="2"/>
              </a:rPr>
              <a:t> average power 10-20 W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000" dirty="0">
                <a:sym typeface="Wingdings" pitchFamily="2" charset="2"/>
              </a:rPr>
              <a:t>Optional: Frequency doubling system 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(LBO or PPLN)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000" dirty="0">
                <a:sym typeface="Wingdings" pitchFamily="2" charset="2"/>
              </a:rPr>
              <a:t>Partially reflective exit window to monitor reflected laser polarization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Gain-switched seed laser components procured under earlier generic EIC R&amp;D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 pitchFamily="2" charset="2"/>
              </a:rPr>
              <a:t>Shukui</a:t>
            </a:r>
            <a:r>
              <a:rPr lang="en-US" sz="2000" dirty="0">
                <a:sym typeface="Wingdings" pitchFamily="2" charset="2"/>
              </a:rPr>
              <a:t> Zhang (JLab) assisting with seed laser configuration and system testing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Fiber amplifier obtained</a:t>
            </a:r>
            <a:r>
              <a:rPr lang="en-US" sz="2000" dirty="0">
                <a:sym typeface="Wingdings" pitchFamily="2" charset="2"/>
              </a:rPr>
              <a:t> - work underway in Compton polarimetry laser lab at JLab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29162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0D8DFAE-2976-48CA-9DFE-5863C933A417}" vid="{61719F81-01F0-44B1-AC45-9F70431F4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08</Sequence>
    <Status xmlns="3b6a705c-5149-41b7-ae9a-732190ba5a52">Posted</Status>
    <Day xmlns="3b6a705c-5149-41b7-ae9a-732190ba5a52">2025-01-08T05:00:00+00:00</Da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88647-562A-460A-88A0-13D05ABABF01}">
  <ds:schemaRefs>
    <ds:schemaRef ds:uri="3b6a705c-5149-41b7-ae9a-732190ba5a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26D0CD-E08F-44E7-82A9-78C29BCC59CE}">
  <ds:schemaRefs>
    <ds:schemaRef ds:uri="3b6a705c-5149-41b7-ae9a-732190ba5a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4521</TotalTime>
  <Words>3503</Words>
  <Application>Microsoft Macintosh PowerPoint</Application>
  <PresentationFormat>Widescreen</PresentationFormat>
  <Paragraphs>666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PingFangSC-Regular</vt:lpstr>
      <vt:lpstr>Arial</vt:lpstr>
      <vt:lpstr>Calibri</vt:lpstr>
      <vt:lpstr>Cambria Math</vt:lpstr>
      <vt:lpstr>Symbol</vt:lpstr>
      <vt:lpstr>Wingdings</vt:lpstr>
      <vt:lpstr>BNL</vt:lpstr>
      <vt:lpstr>Electron and Hadron Polarimetry</vt:lpstr>
      <vt:lpstr>Charge Questions Addressed </vt:lpstr>
      <vt:lpstr>Requirements</vt:lpstr>
      <vt:lpstr>Scope</vt:lpstr>
      <vt:lpstr>PowerPoint Presentation</vt:lpstr>
      <vt:lpstr>PowerPoint Presentation</vt:lpstr>
      <vt:lpstr>Electron Storage Ring Polarimeter</vt:lpstr>
      <vt:lpstr>PowerPoint Presentation</vt:lpstr>
      <vt:lpstr>ESR Compton: Laser System</vt:lpstr>
      <vt:lpstr>ESR Compton: Position Detectors</vt:lpstr>
      <vt:lpstr>ESR Compton Photon Calorimeter</vt:lpstr>
      <vt:lpstr>ESR Beamline Design</vt:lpstr>
      <vt:lpstr>Rapid Cycling Synchrotron Polarimeter</vt:lpstr>
      <vt:lpstr>RCS Compton Detector Simulations</vt:lpstr>
      <vt:lpstr>PowerPoint Presentation</vt:lpstr>
      <vt:lpstr>PowerPoint Presentation</vt:lpstr>
      <vt:lpstr>PowerPoint Presentation</vt:lpstr>
      <vt:lpstr>Hadron Polarimetry at EIC</vt:lpstr>
      <vt:lpstr>PowerPoint Presentation</vt:lpstr>
      <vt:lpstr>HJET at EIC: bunch field depolarization</vt:lpstr>
      <vt:lpstr>PowerPoint Presentation</vt:lpstr>
      <vt:lpstr>PowerPoint Presentation</vt:lpstr>
      <vt:lpstr>C fiber target polarimeter:  present system</vt:lpstr>
      <vt:lpstr>C fiber target polarimeter:  upgrades for EIC</vt:lpstr>
      <vt:lpstr>PowerPoint Presentation</vt:lpstr>
      <vt:lpstr>PowerPoint Presentation</vt:lpstr>
      <vt:lpstr>PowerPoint Presentation</vt:lpstr>
      <vt:lpstr>New development: 3He atomic beam</vt:lpstr>
      <vt:lpstr>Hadron polarimetry overview: Layout at IP4</vt:lpstr>
      <vt:lpstr>PowerPoint Presentation</vt:lpstr>
      <vt:lpstr>Polarimeter systematics: previous experiments</vt:lpstr>
      <vt:lpstr>PowerPoint Presentation</vt:lpstr>
      <vt:lpstr>PowerPoint Presentation</vt:lpstr>
      <vt:lpstr>PowerPoint Presentation</vt:lpstr>
      <vt:lpstr>Scope Definition</vt:lpstr>
      <vt:lpstr>ESH and QA</vt:lpstr>
      <vt:lpstr>Polarimetry design: status review</vt:lpstr>
      <vt:lpstr>PowerPoint Presentation</vt:lpstr>
      <vt:lpstr>Synchrotron Backgrounds in ESR Compton</vt:lpstr>
      <vt:lpstr>ESR Beamline Design</vt:lpstr>
      <vt:lpstr>Electron Detector Size and Segmentation</vt:lpstr>
      <vt:lpstr>RCS Compton Rates Rate and measurement time estimates</vt:lpstr>
      <vt:lpstr>PowerPoint Presentation</vt:lpstr>
      <vt:lpstr>Polarized Atomic Hydrogen Jet Target</vt:lpstr>
      <vt:lpstr>Coulomb-Nuclear interference I</vt:lpstr>
      <vt:lpstr>PowerPoint Presentation</vt:lpstr>
      <vt:lpstr>PowerPoint Presentation</vt:lpstr>
      <vt:lpstr>Simulation of 3He-3He tagger in IP4</vt:lpstr>
      <vt:lpstr>Hadron Polarimeter R&amp;D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Polarimetry</dc:title>
  <dc:subject/>
  <dc:creator>Dave Gaskell</dc:creator>
  <cp:keywords/>
  <dc:description/>
  <cp:lastModifiedBy>Rathmann, Frank</cp:lastModifiedBy>
  <cp:revision>37</cp:revision>
  <cp:lastPrinted>2024-10-02T19:08:32Z</cp:lastPrinted>
  <dcterms:created xsi:type="dcterms:W3CDTF">2024-09-12T09:49:24Z</dcterms:created>
  <dcterms:modified xsi:type="dcterms:W3CDTF">2025-05-29T22:43:00Z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ments">
    <vt:lpwstr>Fixed formation on title slide. Corrected spelling for "hadron" on slide 3. Removed overlapping text box in footers.</vt:lpwstr>
  </property>
  <property fmtid="{D5CDD505-2E9C-101B-9397-08002B2CF9AE}" pid="10" name="xd_Signature">
    <vt:lpwstr/>
  </property>
  <property fmtid="{D5CDD505-2E9C-101B-9397-08002B2CF9AE}" pid="11" name="Status">
    <vt:lpwstr>Ready To Post</vt:lpwstr>
  </property>
</Properties>
</file>