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2"/>
  </p:notesMasterIdLst>
  <p:sldIdLst>
    <p:sldId id="256" r:id="rId5"/>
    <p:sldId id="2147375425" r:id="rId6"/>
    <p:sldId id="2147375407" r:id="rId7"/>
    <p:sldId id="288" r:id="rId8"/>
    <p:sldId id="2147375421" r:id="rId9"/>
    <p:sldId id="2147375410" r:id="rId10"/>
    <p:sldId id="2147375384" r:id="rId11"/>
    <p:sldId id="2147375408" r:id="rId12"/>
    <p:sldId id="2147375409" r:id="rId13"/>
    <p:sldId id="2147375438" r:id="rId14"/>
    <p:sldId id="5765" r:id="rId15"/>
    <p:sldId id="2147375352" r:id="rId16"/>
    <p:sldId id="2147375353" r:id="rId17"/>
    <p:sldId id="2147375420" r:id="rId18"/>
    <p:sldId id="2147375382" r:id="rId19"/>
    <p:sldId id="2147375383" r:id="rId20"/>
    <p:sldId id="2147375423" r:id="rId21"/>
    <p:sldId id="5864" r:id="rId22"/>
    <p:sldId id="5858" r:id="rId23"/>
    <p:sldId id="5868" r:id="rId24"/>
    <p:sldId id="2147375362" r:id="rId25"/>
    <p:sldId id="2147375346" r:id="rId26"/>
    <p:sldId id="3850" r:id="rId27"/>
    <p:sldId id="3704" r:id="rId28"/>
    <p:sldId id="2147375405" r:id="rId29"/>
    <p:sldId id="2147375406" r:id="rId30"/>
    <p:sldId id="21473754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FC00"/>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autoAdjust="0"/>
    <p:restoredTop sz="95283"/>
  </p:normalViewPr>
  <p:slideViewPr>
    <p:cSldViewPr snapToGrid="0" snapToObjects="1">
      <p:cViewPr varScale="1">
        <p:scale>
          <a:sx n="184" d="100"/>
          <a:sy n="184" d="100"/>
        </p:scale>
        <p:origin x="54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1798638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1"/>
            <a:ext cx="11499925" cy="490654"/>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576179"/>
            <a:ext cx="11499925" cy="53791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a:t>
            </a:fld>
            <a:endParaRPr lang="en-US" dirty="0"/>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algn="l"/>
            <a:r>
              <a:rPr lang="en-US" sz="1400" dirty="0"/>
              <a:t>10</a:t>
            </a:r>
            <a:r>
              <a:rPr lang="en-US" sz="1400" baseline="30000" dirty="0"/>
              <a:t>th</a:t>
            </a:r>
            <a:r>
              <a:rPr lang="en-US" sz="1400" dirty="0"/>
              <a:t> EIC DAC Meeting, June, 11</a:t>
            </a:r>
            <a:r>
              <a:rPr lang="en-US" sz="1400" baseline="30000" dirty="0"/>
              <a:t>th</a:t>
            </a:r>
            <a:r>
              <a:rPr lang="en-US" sz="1400" dirty="0"/>
              <a:t> -13</a:t>
            </a:r>
            <a:r>
              <a:rPr lang="en-US" sz="1400" baseline="30000" dirty="0"/>
              <a:t>th</a:t>
            </a:r>
            <a:r>
              <a:rPr lang="en-US" sz="1400" dirty="0"/>
              <a:t>, 2025</a:t>
            </a:r>
          </a:p>
        </p:txBody>
      </p:sp>
      <p:cxnSp>
        <p:nvCxnSpPr>
          <p:cNvPr id="2" name="Straight Connector 1">
            <a:extLst>
              <a:ext uri="{FF2B5EF4-FFF2-40B4-BE49-F238E27FC236}">
                <a16:creationId xmlns:a16="http://schemas.microsoft.com/office/drawing/2014/main" id="{44C62C12-2F08-E318-B35D-ED3DD7238288}"/>
              </a:ext>
            </a:extLst>
          </p:cNvPr>
          <p:cNvCxnSpPr>
            <a:cxnSpLocks/>
          </p:cNvCxnSpPr>
          <p:nvPr userDrawn="1"/>
        </p:nvCxnSpPr>
        <p:spPr>
          <a:xfrm>
            <a:off x="419916" y="6277674"/>
            <a:ext cx="11542588"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6A69ED-D4E9-FB04-8800-6A3DFE43D7F6}"/>
              </a:ext>
            </a:extLst>
          </p:cNvPr>
          <p:cNvSpPr txBox="1"/>
          <p:nvPr userDrawn="1"/>
        </p:nvSpPr>
        <p:spPr>
          <a:xfrm>
            <a:off x="6096000" y="6548409"/>
            <a:ext cx="3846490" cy="307777"/>
          </a:xfrm>
          <a:prstGeom prst="rect">
            <a:avLst/>
          </a:prstGeom>
        </p:spPr>
        <p:txBody>
          <a:bodyPr wrap="square" rtlCol="0">
            <a:spAutoFit/>
          </a:bodyPr>
          <a:lstStyle/>
          <a:p>
            <a:pPr rtl="0" fontAlgn="base"/>
            <a:r>
              <a:rPr lang="en-US" sz="1400" b="0" i="0" u="none" strike="noStrike" kern="1200" dirty="0">
                <a:solidFill>
                  <a:schemeClr val="tx1"/>
                </a:solidFill>
                <a:effectLst/>
                <a:latin typeface="+mn-lt"/>
                <a:ea typeface="+mn-ea"/>
                <a:cs typeface="+mn-cs"/>
              </a:rPr>
              <a:t>E.C. </a:t>
            </a:r>
            <a:r>
              <a:rPr lang="en-US" sz="1400" b="0" i="0" u="none" strike="noStrike" kern="1200" dirty="0" err="1">
                <a:solidFill>
                  <a:schemeClr val="tx1"/>
                </a:solidFill>
                <a:effectLst/>
                <a:latin typeface="+mn-lt"/>
                <a:ea typeface="+mn-ea"/>
                <a:cs typeface="+mn-cs"/>
              </a:rPr>
              <a:t>Aschenauer</a:t>
            </a:r>
            <a:endParaRPr lang="en-US" sz="2000" dirty="0"/>
          </a:p>
        </p:txBody>
      </p:sp>
    </p:spTree>
    <p:extLst>
      <p:ext uri="{BB962C8B-B14F-4D97-AF65-F5344CB8AC3E}">
        <p14:creationId xmlns:p14="http://schemas.microsoft.com/office/powerpoint/2010/main" val="239125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35169"/>
            <a:ext cx="11499234" cy="480349"/>
          </a:xfrm>
        </p:spPr>
        <p:txBody>
          <a:bodyPr/>
          <a:lstStyle>
            <a:lvl1pPr>
              <a:defRPr/>
            </a:lvl1pPr>
          </a:lstStyle>
          <a:p>
            <a:r>
              <a:rPr lang="en-US" dirty="0"/>
              <a:t>Title Only</a:t>
            </a:r>
          </a:p>
        </p:txBody>
      </p:sp>
      <p:sp>
        <p:nvSpPr>
          <p:cNvPr id="3" name="Slide Number Placeholder 5">
            <a:extLst>
              <a:ext uri="{FF2B5EF4-FFF2-40B4-BE49-F238E27FC236}">
                <a16:creationId xmlns:a16="http://schemas.microsoft.com/office/drawing/2014/main" id="{CC7286EC-A822-B758-ACB7-835124A9D75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298469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2A8EE2B-35DF-D1DC-583B-BB2801AD4856}"/>
              </a:ext>
            </a:extLst>
          </p:cNvPr>
          <p:cNvSpPr txBox="1">
            <a:spLocks/>
          </p:cNvSpPr>
          <p:nvPr userDrawn="1"/>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a:p>
        </p:txBody>
      </p:sp>
    </p:spTree>
    <p:extLst>
      <p:ext uri="{BB962C8B-B14F-4D97-AF65-F5344CB8AC3E}">
        <p14:creationId xmlns:p14="http://schemas.microsoft.com/office/powerpoint/2010/main" val="220812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4572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8865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22308"/>
            <a:ext cx="11499925" cy="440715"/>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580215"/>
            <a:ext cx="11499925" cy="54604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510468"/>
            <a:ext cx="11499925" cy="0"/>
          </a:xfrm>
          <a:prstGeom prst="line">
            <a:avLst/>
          </a:prstGeom>
          <a:ln w="508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a:t>
            </a:fld>
            <a:endParaRPr lang="en-US" dirty="0"/>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374"/>
            <a:ext cx="4509516"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dirty="0"/>
              <a:t>10</a:t>
            </a:r>
            <a:r>
              <a:rPr lang="en-US" sz="1400" baseline="30000" dirty="0"/>
              <a:t>th</a:t>
            </a:r>
            <a:r>
              <a:rPr lang="en-US" sz="1400" dirty="0"/>
              <a:t> EIC DAC Meeting, June, 11</a:t>
            </a:r>
            <a:r>
              <a:rPr lang="en-US" sz="1400" baseline="30000" dirty="0"/>
              <a:t>th</a:t>
            </a:r>
            <a:r>
              <a:rPr lang="en-US" sz="1400" dirty="0"/>
              <a:t> -13</a:t>
            </a:r>
            <a:r>
              <a:rPr lang="en-US" sz="1400" baseline="30000" dirty="0"/>
              <a:t>th</a:t>
            </a:r>
            <a:r>
              <a:rPr lang="en-US" sz="1400" dirty="0"/>
              <a:t>, 2025</a:t>
            </a:r>
          </a:p>
        </p:txBody>
      </p:sp>
      <p:cxnSp>
        <p:nvCxnSpPr>
          <p:cNvPr id="4" name="Straight Connector 3">
            <a:extLst>
              <a:ext uri="{FF2B5EF4-FFF2-40B4-BE49-F238E27FC236}">
                <a16:creationId xmlns:a16="http://schemas.microsoft.com/office/drawing/2014/main" id="{EF8BF614-7E7A-93A1-7F04-C59DFC02DF91}"/>
              </a:ext>
            </a:extLst>
          </p:cNvPr>
          <p:cNvCxnSpPr>
            <a:cxnSpLocks/>
          </p:cNvCxnSpPr>
          <p:nvPr userDrawn="1"/>
        </p:nvCxnSpPr>
        <p:spPr>
          <a:xfrm>
            <a:off x="419916" y="6277674"/>
            <a:ext cx="11542588"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6A1B5-1517-4022-9484-84D783556B3A}"/>
              </a:ext>
            </a:extLst>
          </p:cNvPr>
          <p:cNvSpPr txBox="1"/>
          <p:nvPr userDrawn="1"/>
        </p:nvSpPr>
        <p:spPr>
          <a:xfrm>
            <a:off x="6096000" y="6548409"/>
            <a:ext cx="3846490" cy="307777"/>
          </a:xfrm>
          <a:prstGeom prst="rect">
            <a:avLst/>
          </a:prstGeom>
        </p:spPr>
        <p:txBody>
          <a:bodyPr wrap="square" rtlCol="0">
            <a:spAutoFit/>
          </a:bodyPr>
          <a:lstStyle/>
          <a:p>
            <a:pPr rtl="0" fontAlgn="base"/>
            <a:r>
              <a:rPr lang="en-US" sz="1400" b="0" i="0" u="none" strike="noStrike" kern="1200" dirty="0">
                <a:solidFill>
                  <a:schemeClr val="tx1"/>
                </a:solidFill>
                <a:effectLst/>
                <a:latin typeface="+mn-lt"/>
                <a:ea typeface="+mn-ea"/>
                <a:cs typeface="+mn-cs"/>
              </a:rPr>
              <a:t>E.C. </a:t>
            </a:r>
            <a:r>
              <a:rPr lang="en-US" sz="1400" b="0" i="0" u="none" strike="noStrike" kern="1200" dirty="0" err="1">
                <a:solidFill>
                  <a:schemeClr val="tx1"/>
                </a:solidFill>
                <a:effectLst/>
                <a:latin typeface="+mn-lt"/>
                <a:ea typeface="+mn-ea"/>
                <a:cs typeface="+mn-cs"/>
              </a:rPr>
              <a:t>Aschenauer</a:t>
            </a:r>
            <a:endParaRPr lang="en-US" sz="2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0" r:id="rId4"/>
    <p:sldLayoutId id="2147483672" r:id="rId5"/>
    <p:sldLayoutId id="2147483673" r:id="rId6"/>
  </p:sldLayoutIdLst>
  <p:hf hdr="0" ftr="0" dt="0"/>
  <p:txStyles>
    <p:titleStyle>
      <a:lvl1pPr algn="l" defTabSz="914400" rtl="0" eaLnBrk="1" latinLnBrk="0" hangingPunct="1">
        <a:lnSpc>
          <a:spcPct val="90000"/>
        </a:lnSpc>
        <a:spcBef>
          <a:spcPct val="0"/>
        </a:spcBef>
        <a:buNone/>
        <a:defRPr sz="32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NUL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link.springer.com/article/10.1140/epjc/s10052-016-4152-3"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98485" y="1638066"/>
            <a:ext cx="10334625" cy="660527"/>
          </a:xfrm>
        </p:spPr>
        <p:txBody>
          <a:bodyPr>
            <a:normAutofit/>
          </a:bodyPr>
          <a:lstStyle/>
          <a:p>
            <a:r>
              <a:rPr lang="en-US" sz="3600" dirty="0"/>
              <a:t>Accelerator and Detector Commissioning Plan</a:t>
            </a:r>
          </a:p>
        </p:txBody>
      </p:sp>
      <p:sp>
        <p:nvSpPr>
          <p:cNvPr id="15" name="Text Placeholder 37">
            <a:extLst>
              <a:ext uri="{FF2B5EF4-FFF2-40B4-BE49-F238E27FC236}">
                <a16:creationId xmlns:a16="http://schemas.microsoft.com/office/drawing/2014/main" id="{C1B2002E-00D6-4CAD-A65D-64D3BAA92F63}"/>
              </a:ext>
            </a:extLst>
          </p:cNvPr>
          <p:cNvSpPr txBox="1">
            <a:spLocks/>
          </p:cNvSpPr>
          <p:nvPr/>
        </p:nvSpPr>
        <p:spPr>
          <a:xfrm>
            <a:off x="589823" y="3125654"/>
            <a:ext cx="5282825" cy="882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1"/>
                </a:solidFill>
              </a:rPr>
              <a:t>E.C. </a:t>
            </a:r>
            <a:r>
              <a:rPr lang="en-US" sz="2800" dirty="0" err="1">
                <a:solidFill>
                  <a:schemeClr val="bg1"/>
                </a:solidFill>
              </a:rPr>
              <a:t>Aschenauer</a:t>
            </a:r>
            <a:r>
              <a:rPr lang="en-US" sz="2800" dirty="0">
                <a:solidFill>
                  <a:schemeClr val="bg1"/>
                </a:solidFill>
              </a:rPr>
              <a:t> (BNL) </a:t>
            </a: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594961" y="3598972"/>
            <a:ext cx="11488182"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1"/>
                </a:solidFill>
                <a:cs typeface="Arial" panose="020B0604020202020204" pitchFamily="34" charset="0"/>
              </a:rPr>
              <a:t>Co-Associate Director for the Experimental Program</a:t>
            </a:r>
          </a:p>
          <a:p>
            <a:pPr marL="0" indent="0">
              <a:buNone/>
            </a:pPr>
            <a:r>
              <a:rPr lang="en-US" sz="2800" dirty="0">
                <a:solidFill>
                  <a:schemeClr val="bg1"/>
                </a:solidFill>
                <a:cs typeface="Arial" panose="020B0604020202020204" pitchFamily="34" charset="0"/>
              </a:rPr>
              <a:t>L3 Control Account Manager for Detector Commissioning and Pre-Ops</a:t>
            </a:r>
            <a:endParaRPr lang="en-US" sz="2800" dirty="0">
              <a:solidFill>
                <a:schemeClr val="bg1"/>
              </a:solidFill>
            </a:endParaRPr>
          </a:p>
          <a:p>
            <a:pPr marL="0" indent="0">
              <a:buNone/>
            </a:pPr>
            <a:endParaRPr lang="en-US" sz="2800" dirty="0">
              <a:solidFill>
                <a:schemeClr val="bg1"/>
              </a:solidFill>
            </a:endParaRPr>
          </a:p>
        </p:txBody>
      </p:sp>
      <p:sp>
        <p:nvSpPr>
          <p:cNvPr id="18" name="Text Placeholder 37">
            <a:extLst>
              <a:ext uri="{FF2B5EF4-FFF2-40B4-BE49-F238E27FC236}">
                <a16:creationId xmlns:a16="http://schemas.microsoft.com/office/drawing/2014/main" id="{86BF940C-484A-47DD-A144-785578E150B7}"/>
              </a:ext>
            </a:extLst>
          </p:cNvPr>
          <p:cNvSpPr txBox="1">
            <a:spLocks/>
          </p:cNvSpPr>
          <p:nvPr/>
        </p:nvSpPr>
        <p:spPr>
          <a:xfrm>
            <a:off x="592701" y="5001686"/>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10</a:t>
            </a:r>
            <a:r>
              <a:rPr lang="en-US" sz="2000" baseline="30000" dirty="0">
                <a:solidFill>
                  <a:schemeClr val="bg1"/>
                </a:solidFill>
              </a:rPr>
              <a:t>th</a:t>
            </a:r>
            <a:r>
              <a:rPr lang="en-US" sz="2000" dirty="0">
                <a:solidFill>
                  <a:schemeClr val="bg1"/>
                </a:solidFill>
              </a:rPr>
              <a:t> EIC DAC Review</a:t>
            </a:r>
          </a:p>
          <a:p>
            <a:pPr marL="0" indent="0">
              <a:buNone/>
            </a:pPr>
            <a:r>
              <a:rPr lang="en-US" sz="2000" dirty="0">
                <a:solidFill>
                  <a:schemeClr val="bg1"/>
                </a:solidFill>
              </a:rPr>
              <a:t>June 11</a:t>
            </a:r>
            <a:r>
              <a:rPr lang="en-US" sz="2000" baseline="30000" dirty="0">
                <a:solidFill>
                  <a:schemeClr val="bg1"/>
                </a:solidFill>
              </a:rPr>
              <a:t>th</a:t>
            </a:r>
            <a:r>
              <a:rPr lang="en-US" sz="2000" dirty="0">
                <a:solidFill>
                  <a:schemeClr val="bg1"/>
                </a:solidFill>
              </a:rPr>
              <a:t> – 13</a:t>
            </a:r>
            <a:r>
              <a:rPr lang="en-US" sz="2000" baseline="30000" dirty="0">
                <a:solidFill>
                  <a:schemeClr val="bg1"/>
                </a:solidFill>
              </a:rPr>
              <a:t>th</a:t>
            </a:r>
            <a:r>
              <a:rPr lang="en-US" sz="2000" dirty="0">
                <a:solidFill>
                  <a:schemeClr val="bg1"/>
                </a:solidFill>
              </a:rPr>
              <a:t>, 2025</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9F39F-47C8-4759-0D1D-231C66530E3E}"/>
              </a:ext>
            </a:extLst>
          </p:cNvPr>
          <p:cNvSpPr>
            <a:spLocks noGrp="1"/>
          </p:cNvSpPr>
          <p:nvPr>
            <p:ph type="title"/>
          </p:nvPr>
        </p:nvSpPr>
        <p:spPr/>
        <p:txBody>
          <a:bodyPr>
            <a:normAutofit fontScale="90000"/>
          </a:bodyPr>
          <a:lstStyle/>
          <a:p>
            <a:r>
              <a:rPr lang="en-US" dirty="0"/>
              <a:t>EIC - </a:t>
            </a:r>
            <a:r>
              <a:rPr lang="en-US" dirty="0" err="1"/>
              <a:t>ePIC</a:t>
            </a:r>
            <a:r>
              <a:rPr lang="en-US" dirty="0"/>
              <a:t> Commissioning</a:t>
            </a:r>
          </a:p>
        </p:txBody>
      </p:sp>
      <p:sp>
        <p:nvSpPr>
          <p:cNvPr id="5" name="Slide Number Placeholder 4">
            <a:extLst>
              <a:ext uri="{FF2B5EF4-FFF2-40B4-BE49-F238E27FC236}">
                <a16:creationId xmlns:a16="http://schemas.microsoft.com/office/drawing/2014/main" id="{D52A3770-D4D9-1C4E-99FC-80EC793B2FCA}"/>
              </a:ext>
            </a:extLst>
          </p:cNvPr>
          <p:cNvSpPr>
            <a:spLocks noGrp="1"/>
          </p:cNvSpPr>
          <p:nvPr>
            <p:ph type="sldNum" sz="quarter" idx="4"/>
          </p:nvPr>
        </p:nvSpPr>
        <p:spPr/>
        <p:txBody>
          <a:bodyPr/>
          <a:lstStyle/>
          <a:p>
            <a:fld id="{933A556B-7C63-244D-9B7C-B0EA8042B330}" type="slidenum">
              <a:rPr lang="en-US" smtClean="0"/>
              <a:pPr/>
              <a:t>10</a:t>
            </a:fld>
            <a:endParaRPr lang="en-US"/>
          </a:p>
        </p:txBody>
      </p:sp>
      <p:sp>
        <p:nvSpPr>
          <p:cNvPr id="4" name="Right Arrow 3">
            <a:extLst>
              <a:ext uri="{FF2B5EF4-FFF2-40B4-BE49-F238E27FC236}">
                <a16:creationId xmlns:a16="http://schemas.microsoft.com/office/drawing/2014/main" id="{0FD34A9C-5707-6C3A-7E88-D1D26D48ACF0}"/>
              </a:ext>
            </a:extLst>
          </p:cNvPr>
          <p:cNvSpPr/>
          <p:nvPr/>
        </p:nvSpPr>
        <p:spPr>
          <a:xfrm>
            <a:off x="571500" y="889310"/>
            <a:ext cx="11049000" cy="4001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D7F7FA0-E903-1827-77EA-A43761E79923}"/>
              </a:ext>
            </a:extLst>
          </p:cNvPr>
          <p:cNvCxnSpPr>
            <a:cxnSpLocks/>
          </p:cNvCxnSpPr>
          <p:nvPr/>
        </p:nvCxnSpPr>
        <p:spPr>
          <a:xfrm>
            <a:off x="1490436" y="820257"/>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EB98DE5-BF3A-8F2D-B861-C4EC4C4466E4}"/>
              </a:ext>
            </a:extLst>
          </p:cNvPr>
          <p:cNvCxnSpPr>
            <a:cxnSpLocks/>
          </p:cNvCxnSpPr>
          <p:nvPr/>
        </p:nvCxnSpPr>
        <p:spPr>
          <a:xfrm>
            <a:off x="8827404" y="820257"/>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ACF16436-605E-716C-2353-7164E8C2E5D0}"/>
              </a:ext>
            </a:extLst>
          </p:cNvPr>
          <p:cNvCxnSpPr>
            <a:cxnSpLocks/>
          </p:cNvCxnSpPr>
          <p:nvPr/>
        </p:nvCxnSpPr>
        <p:spPr>
          <a:xfrm>
            <a:off x="10679541" y="837454"/>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78A49B4-7C07-B7B8-4B9E-7C6EBDBC25EC}"/>
              </a:ext>
            </a:extLst>
          </p:cNvPr>
          <p:cNvCxnSpPr>
            <a:cxnSpLocks/>
          </p:cNvCxnSpPr>
          <p:nvPr/>
        </p:nvCxnSpPr>
        <p:spPr>
          <a:xfrm>
            <a:off x="6809268" y="820257"/>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29DAAB4-1284-42C3-E880-0F927ECF0714}"/>
              </a:ext>
            </a:extLst>
          </p:cNvPr>
          <p:cNvCxnSpPr>
            <a:cxnSpLocks/>
          </p:cNvCxnSpPr>
          <p:nvPr/>
        </p:nvCxnSpPr>
        <p:spPr>
          <a:xfrm>
            <a:off x="4851052" y="808908"/>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D1B4476-5F6F-4909-10C1-4559C1AD761C}"/>
              </a:ext>
            </a:extLst>
          </p:cNvPr>
          <p:cNvSpPr txBox="1"/>
          <p:nvPr/>
        </p:nvSpPr>
        <p:spPr>
          <a:xfrm>
            <a:off x="988344" y="499736"/>
            <a:ext cx="1167307" cy="400110"/>
          </a:xfrm>
          <a:prstGeom prst="rect">
            <a:avLst/>
          </a:prstGeom>
        </p:spPr>
        <p:txBody>
          <a:bodyPr wrap="none" rtlCol="0">
            <a:spAutoFit/>
          </a:bodyPr>
          <a:lstStyle/>
          <a:p>
            <a:pPr>
              <a:buClr>
                <a:srgbClr val="0096FF"/>
              </a:buClr>
            </a:pPr>
            <a:r>
              <a:rPr lang="en-US" sz="2000" dirty="0">
                <a:latin typeface="Arial" panose="020B0604020202020204" pitchFamily="34" charset="0"/>
                <a:cs typeface="Arial" panose="020B0604020202020204" pitchFamily="34" charset="0"/>
              </a:rPr>
              <a:t>Q2/2033</a:t>
            </a:r>
            <a:endParaRPr lang="en-US" sz="2000" dirty="0"/>
          </a:p>
        </p:txBody>
      </p:sp>
      <p:sp>
        <p:nvSpPr>
          <p:cNvPr id="43" name="TextBox 42">
            <a:extLst>
              <a:ext uri="{FF2B5EF4-FFF2-40B4-BE49-F238E27FC236}">
                <a16:creationId xmlns:a16="http://schemas.microsoft.com/office/drawing/2014/main" id="{97B3B415-7809-7FF7-4077-C701D46DC30F}"/>
              </a:ext>
            </a:extLst>
          </p:cNvPr>
          <p:cNvSpPr txBox="1"/>
          <p:nvPr/>
        </p:nvSpPr>
        <p:spPr>
          <a:xfrm>
            <a:off x="905954" y="1540736"/>
            <a:ext cx="1240216" cy="1569660"/>
          </a:xfrm>
          <a:prstGeom prst="rect">
            <a:avLst/>
          </a:prstGeom>
          <a:noFill/>
        </p:spPr>
        <p:txBody>
          <a:bodyPr wrap="square" rtlCol="0">
            <a:spAutoFit/>
          </a:bodyPr>
          <a:lstStyle/>
          <a:p>
            <a:pPr algn="ctr"/>
            <a:r>
              <a:rPr lang="en-US" sz="1600" dirty="0" err="1"/>
              <a:t>ePIC</a:t>
            </a:r>
            <a:r>
              <a:rPr lang="en-US" sz="1600" dirty="0"/>
              <a:t> fully assembled and Ready for Cosmic Data Taking </a:t>
            </a:r>
          </a:p>
        </p:txBody>
      </p:sp>
      <p:sp>
        <p:nvSpPr>
          <p:cNvPr id="48" name="TextBox 47">
            <a:extLst>
              <a:ext uri="{FF2B5EF4-FFF2-40B4-BE49-F238E27FC236}">
                <a16:creationId xmlns:a16="http://schemas.microsoft.com/office/drawing/2014/main" id="{78329073-590A-511F-5405-C1ADD3C80E9F}"/>
              </a:ext>
            </a:extLst>
          </p:cNvPr>
          <p:cNvSpPr txBox="1"/>
          <p:nvPr/>
        </p:nvSpPr>
        <p:spPr>
          <a:xfrm>
            <a:off x="1992320" y="923596"/>
            <a:ext cx="2573140" cy="307777"/>
          </a:xfrm>
          <a:prstGeom prst="rect">
            <a:avLst/>
          </a:prstGeom>
          <a:noFill/>
        </p:spPr>
        <p:txBody>
          <a:bodyPr wrap="none" rtlCol="0">
            <a:spAutoFit/>
          </a:bodyPr>
          <a:lstStyle/>
          <a:p>
            <a:pPr algn="ctr"/>
            <a:r>
              <a:rPr lang="en-US" sz="1400" dirty="0" err="1"/>
              <a:t>ePIC</a:t>
            </a:r>
            <a:r>
              <a:rPr lang="en-US" sz="1400" dirty="0"/>
              <a:t> no-beam commissioning</a:t>
            </a:r>
          </a:p>
        </p:txBody>
      </p:sp>
      <p:sp>
        <p:nvSpPr>
          <p:cNvPr id="49" name="TextBox 48">
            <a:extLst>
              <a:ext uri="{FF2B5EF4-FFF2-40B4-BE49-F238E27FC236}">
                <a16:creationId xmlns:a16="http://schemas.microsoft.com/office/drawing/2014/main" id="{40C4FDBF-1714-F13F-D739-EE0DD4E09238}"/>
              </a:ext>
            </a:extLst>
          </p:cNvPr>
          <p:cNvSpPr txBox="1"/>
          <p:nvPr/>
        </p:nvSpPr>
        <p:spPr>
          <a:xfrm>
            <a:off x="3720303" y="1469156"/>
            <a:ext cx="2233192" cy="3477875"/>
          </a:xfrm>
          <a:prstGeom prst="rect">
            <a:avLst/>
          </a:prstGeom>
          <a:noFill/>
        </p:spPr>
        <p:txBody>
          <a:bodyPr wrap="square" rtlCol="0">
            <a:spAutoFit/>
          </a:bodyPr>
          <a:lstStyle/>
          <a:p>
            <a:pPr algn="ctr"/>
            <a:r>
              <a:rPr lang="en-US" sz="1600" dirty="0"/>
              <a:t>EIC first beam commissioning</a:t>
            </a:r>
          </a:p>
          <a:p>
            <a:pPr algn="ctr"/>
            <a:r>
              <a:rPr lang="en-US" sz="1600" dirty="0"/>
              <a:t>central </a:t>
            </a:r>
            <a:r>
              <a:rPr lang="en-US" sz="1600" dirty="0" err="1"/>
              <a:t>ePIC</a:t>
            </a:r>
            <a:r>
              <a:rPr lang="en-US" sz="1600" dirty="0"/>
              <a:t> in assembly hall</a:t>
            </a:r>
          </a:p>
          <a:p>
            <a:pPr algn="ctr"/>
            <a:endParaRPr lang="en-US" sz="1200" dirty="0"/>
          </a:p>
          <a:p>
            <a:pPr algn="ctr"/>
            <a:r>
              <a:rPr lang="en-US" sz="1600" dirty="0"/>
              <a:t>endcap calorimeters</a:t>
            </a:r>
          </a:p>
          <a:p>
            <a:pPr algn="ctr"/>
            <a:r>
              <a:rPr lang="en-US" sz="1600" dirty="0"/>
              <a:t>and beam pipe with instrumentation to have a first look on backgrounds</a:t>
            </a:r>
          </a:p>
          <a:p>
            <a:pPr algn="ctr"/>
            <a:r>
              <a:rPr lang="en-US" sz="1600" dirty="0"/>
              <a:t>Luminosity detector and hadron &amp; electron polarimeters fully installed</a:t>
            </a:r>
          </a:p>
        </p:txBody>
      </p:sp>
      <p:sp>
        <p:nvSpPr>
          <p:cNvPr id="50" name="TextBox 49">
            <a:extLst>
              <a:ext uri="{FF2B5EF4-FFF2-40B4-BE49-F238E27FC236}">
                <a16:creationId xmlns:a16="http://schemas.microsoft.com/office/drawing/2014/main" id="{138B7E57-0E73-10DA-E0C6-F4D21B6F93C1}"/>
              </a:ext>
            </a:extLst>
          </p:cNvPr>
          <p:cNvSpPr txBox="1"/>
          <p:nvPr/>
        </p:nvSpPr>
        <p:spPr>
          <a:xfrm>
            <a:off x="6202216" y="1580261"/>
            <a:ext cx="1240216" cy="1323439"/>
          </a:xfrm>
          <a:prstGeom prst="rect">
            <a:avLst/>
          </a:prstGeom>
          <a:noFill/>
        </p:spPr>
        <p:txBody>
          <a:bodyPr wrap="square" rtlCol="0">
            <a:spAutoFit/>
          </a:bodyPr>
          <a:lstStyle/>
          <a:p>
            <a:pPr algn="ctr"/>
            <a:r>
              <a:rPr lang="en-US" sz="1600" dirty="0"/>
              <a:t>move central</a:t>
            </a:r>
          </a:p>
          <a:p>
            <a:pPr algn="ctr"/>
            <a:r>
              <a:rPr lang="en-US" sz="1600" dirty="0" err="1"/>
              <a:t>ePIC</a:t>
            </a:r>
            <a:r>
              <a:rPr lang="en-US" sz="1600" dirty="0"/>
              <a:t> into wide-angle hall</a:t>
            </a:r>
          </a:p>
        </p:txBody>
      </p:sp>
      <p:sp>
        <p:nvSpPr>
          <p:cNvPr id="51" name="TextBox 50">
            <a:extLst>
              <a:ext uri="{FF2B5EF4-FFF2-40B4-BE49-F238E27FC236}">
                <a16:creationId xmlns:a16="http://schemas.microsoft.com/office/drawing/2014/main" id="{B5615C96-46EE-FF3E-BDA0-F5C3839BE67C}"/>
              </a:ext>
            </a:extLst>
          </p:cNvPr>
          <p:cNvSpPr txBox="1"/>
          <p:nvPr/>
        </p:nvSpPr>
        <p:spPr>
          <a:xfrm>
            <a:off x="8159700" y="1563952"/>
            <a:ext cx="1340560" cy="2308324"/>
          </a:xfrm>
          <a:prstGeom prst="rect">
            <a:avLst/>
          </a:prstGeom>
          <a:noFill/>
        </p:spPr>
        <p:txBody>
          <a:bodyPr wrap="square" rtlCol="0">
            <a:spAutoFit/>
          </a:bodyPr>
          <a:lstStyle/>
          <a:p>
            <a:pPr algn="ctr"/>
            <a:r>
              <a:rPr lang="en-US" sz="1600" dirty="0"/>
              <a:t>commission</a:t>
            </a:r>
          </a:p>
          <a:p>
            <a:pPr algn="ctr"/>
            <a:r>
              <a:rPr lang="en-US" sz="1600" dirty="0" err="1"/>
              <a:t>ePIC</a:t>
            </a:r>
            <a:r>
              <a:rPr lang="en-US" sz="1600" dirty="0"/>
              <a:t> with beam </a:t>
            </a:r>
          </a:p>
          <a:p>
            <a:pPr algn="ctr"/>
            <a:endParaRPr lang="en-US" sz="1600" dirty="0"/>
          </a:p>
          <a:p>
            <a:pPr algn="ctr"/>
            <a:r>
              <a:rPr lang="en-US" sz="1600" dirty="0"/>
              <a:t>All auxiliary detectors, but RPs and OMDs are installed </a:t>
            </a:r>
          </a:p>
        </p:txBody>
      </p:sp>
      <p:sp>
        <p:nvSpPr>
          <p:cNvPr id="52" name="TextBox 51">
            <a:extLst>
              <a:ext uri="{FF2B5EF4-FFF2-40B4-BE49-F238E27FC236}">
                <a16:creationId xmlns:a16="http://schemas.microsoft.com/office/drawing/2014/main" id="{825F85C9-9DD3-E758-5D46-8C3D4986E66E}"/>
              </a:ext>
            </a:extLst>
          </p:cNvPr>
          <p:cNvSpPr txBox="1"/>
          <p:nvPr/>
        </p:nvSpPr>
        <p:spPr>
          <a:xfrm>
            <a:off x="10063148" y="1529390"/>
            <a:ext cx="1340560" cy="2062103"/>
          </a:xfrm>
          <a:prstGeom prst="rect">
            <a:avLst/>
          </a:prstGeom>
          <a:noFill/>
        </p:spPr>
        <p:txBody>
          <a:bodyPr wrap="square" rtlCol="0">
            <a:spAutoFit/>
          </a:bodyPr>
          <a:lstStyle/>
          <a:p>
            <a:pPr algn="ctr"/>
            <a:r>
              <a:rPr lang="en-US" sz="1600" dirty="0"/>
              <a:t>Start of Science</a:t>
            </a:r>
          </a:p>
          <a:p>
            <a:pPr algn="ctr"/>
            <a:r>
              <a:rPr lang="en-US" sz="1600" dirty="0"/>
              <a:t>program</a:t>
            </a:r>
          </a:p>
          <a:p>
            <a:pPr algn="ctr"/>
            <a:endParaRPr lang="en-US" sz="1600" dirty="0"/>
          </a:p>
          <a:p>
            <a:pPr algn="ctr"/>
            <a:r>
              <a:rPr lang="en-US" sz="1600" dirty="0"/>
              <a:t>RPs and OMDs will be installed in year-2</a:t>
            </a:r>
          </a:p>
        </p:txBody>
      </p:sp>
      <p:sp>
        <p:nvSpPr>
          <p:cNvPr id="53" name="TextBox 52">
            <a:extLst>
              <a:ext uri="{FF2B5EF4-FFF2-40B4-BE49-F238E27FC236}">
                <a16:creationId xmlns:a16="http://schemas.microsoft.com/office/drawing/2014/main" id="{6D8A8CFA-019C-6810-B7A4-865A06C6E9CF}"/>
              </a:ext>
            </a:extLst>
          </p:cNvPr>
          <p:cNvSpPr txBox="1"/>
          <p:nvPr/>
        </p:nvSpPr>
        <p:spPr>
          <a:xfrm>
            <a:off x="7541440" y="935476"/>
            <a:ext cx="2683748" cy="307777"/>
          </a:xfrm>
          <a:prstGeom prst="rect">
            <a:avLst/>
          </a:prstGeom>
          <a:noFill/>
        </p:spPr>
        <p:txBody>
          <a:bodyPr wrap="none" rtlCol="0">
            <a:spAutoFit/>
          </a:bodyPr>
          <a:lstStyle/>
          <a:p>
            <a:pPr algn="ctr"/>
            <a:r>
              <a:rPr lang="en-US" sz="1400" dirty="0" err="1"/>
              <a:t>ePIC</a:t>
            </a:r>
            <a:r>
              <a:rPr lang="en-US" sz="1400" dirty="0"/>
              <a:t> commissioning with beam</a:t>
            </a:r>
          </a:p>
        </p:txBody>
      </p:sp>
      <p:sp>
        <p:nvSpPr>
          <p:cNvPr id="54" name="TextBox 53">
            <a:extLst>
              <a:ext uri="{FF2B5EF4-FFF2-40B4-BE49-F238E27FC236}">
                <a16:creationId xmlns:a16="http://schemas.microsoft.com/office/drawing/2014/main" id="{068F076D-244E-3897-9849-8B5EDDA32F95}"/>
              </a:ext>
            </a:extLst>
          </p:cNvPr>
          <p:cNvSpPr txBox="1"/>
          <p:nvPr/>
        </p:nvSpPr>
        <p:spPr>
          <a:xfrm>
            <a:off x="6642641" y="536703"/>
            <a:ext cx="3047630" cy="338554"/>
          </a:xfrm>
          <a:prstGeom prst="rect">
            <a:avLst/>
          </a:prstGeom>
          <a:noFill/>
        </p:spPr>
        <p:txBody>
          <a:bodyPr wrap="none" rtlCol="0">
            <a:spAutoFit/>
          </a:bodyPr>
          <a:lstStyle/>
          <a:p>
            <a:pPr algn="ctr"/>
            <a:r>
              <a:rPr lang="en-US" sz="1600" dirty="0"/>
              <a:t>exact dates under development</a:t>
            </a:r>
          </a:p>
        </p:txBody>
      </p:sp>
      <p:cxnSp>
        <p:nvCxnSpPr>
          <p:cNvPr id="56" name="Straight Arrow Connector 55">
            <a:extLst>
              <a:ext uri="{FF2B5EF4-FFF2-40B4-BE49-F238E27FC236}">
                <a16:creationId xmlns:a16="http://schemas.microsoft.com/office/drawing/2014/main" id="{47CF7299-7525-BE9B-568E-BE002BC74228}"/>
              </a:ext>
            </a:extLst>
          </p:cNvPr>
          <p:cNvCxnSpPr>
            <a:cxnSpLocks/>
          </p:cNvCxnSpPr>
          <p:nvPr/>
        </p:nvCxnSpPr>
        <p:spPr>
          <a:xfrm>
            <a:off x="9797142" y="699791"/>
            <a:ext cx="90727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EBE94A0-9164-D061-8934-FA0FDD59DFF9}"/>
              </a:ext>
            </a:extLst>
          </p:cNvPr>
          <p:cNvCxnSpPr>
            <a:cxnSpLocks/>
          </p:cNvCxnSpPr>
          <p:nvPr/>
        </p:nvCxnSpPr>
        <p:spPr>
          <a:xfrm flipH="1">
            <a:off x="5676399" y="699791"/>
            <a:ext cx="83203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3C91B96-66FB-DF3D-752A-1E619F07FF97}"/>
              </a:ext>
            </a:extLst>
          </p:cNvPr>
          <p:cNvSpPr txBox="1"/>
          <p:nvPr/>
        </p:nvSpPr>
        <p:spPr>
          <a:xfrm>
            <a:off x="4249365" y="535366"/>
            <a:ext cx="1398332" cy="400110"/>
          </a:xfrm>
          <a:prstGeom prst="rect">
            <a:avLst/>
          </a:prstGeom>
        </p:spPr>
        <p:txBody>
          <a:bodyPr wrap="none" rtlCol="0">
            <a:spAutoFit/>
          </a:bodyPr>
          <a:lstStyle/>
          <a:p>
            <a:pPr>
              <a:buClr>
                <a:srgbClr val="0096FF"/>
              </a:buClr>
            </a:pPr>
            <a:r>
              <a:rPr lang="en-US" sz="2000" dirty="0">
                <a:latin typeface="Arial" panose="020B0604020202020204" pitchFamily="34" charset="0"/>
                <a:cs typeface="Arial" panose="020B0604020202020204" pitchFamily="34" charset="0"/>
              </a:rPr>
              <a:t>~ CY 2034</a:t>
            </a:r>
            <a:endParaRPr lang="en-US" sz="2000" dirty="0"/>
          </a:p>
        </p:txBody>
      </p:sp>
      <p:pic>
        <p:nvPicPr>
          <p:cNvPr id="9" name="Picture 8">
            <a:extLst>
              <a:ext uri="{FF2B5EF4-FFF2-40B4-BE49-F238E27FC236}">
                <a16:creationId xmlns:a16="http://schemas.microsoft.com/office/drawing/2014/main" id="{5CD8A8D4-073F-E8A4-7788-F3B64F6C1CC9}"/>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130884" y="2874612"/>
            <a:ext cx="3722871" cy="2252155"/>
          </a:xfrm>
          <a:prstGeom prst="rect">
            <a:avLst/>
          </a:prstGeom>
        </p:spPr>
      </p:pic>
      <p:pic>
        <p:nvPicPr>
          <p:cNvPr id="11" name="Picture 10">
            <a:extLst>
              <a:ext uri="{FF2B5EF4-FFF2-40B4-BE49-F238E27FC236}">
                <a16:creationId xmlns:a16="http://schemas.microsoft.com/office/drawing/2014/main" id="{790FF542-7039-0F45-EA45-F1CAEEB4C9E1}"/>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3278890" y="4257290"/>
            <a:ext cx="4367806" cy="2650233"/>
          </a:xfrm>
          <a:prstGeom prst="rect">
            <a:avLst/>
          </a:prstGeom>
        </p:spPr>
      </p:pic>
      <p:pic>
        <p:nvPicPr>
          <p:cNvPr id="14" name="Picture 13">
            <a:extLst>
              <a:ext uri="{FF2B5EF4-FFF2-40B4-BE49-F238E27FC236}">
                <a16:creationId xmlns:a16="http://schemas.microsoft.com/office/drawing/2014/main" id="{A4A66504-9138-54AB-1D5D-EC438D5AE336}"/>
              </a:ext>
            </a:extLst>
          </p:cNvPr>
          <p:cNvPicPr>
            <a:picLocks noChangeAspect="1"/>
          </p:cNvPicPr>
          <p:nvPr/>
        </p:nvPicPr>
        <p:blipFill>
          <a:blip r:embed="rId4">
            <a:clrChange>
              <a:clrFrom>
                <a:srgbClr val="1A1F25"/>
              </a:clrFrom>
              <a:clrTo>
                <a:srgbClr val="1A1F25">
                  <a:alpha val="0"/>
                </a:srgbClr>
              </a:clrTo>
            </a:clrChange>
          </a:blip>
          <a:srcRect l="1873" t="1285" r="1740" b="6666"/>
          <a:stretch/>
        </p:blipFill>
        <p:spPr>
          <a:xfrm>
            <a:off x="7609424" y="3483117"/>
            <a:ext cx="4582576" cy="2838180"/>
          </a:xfrm>
          <a:prstGeom prst="rect">
            <a:avLst/>
          </a:prstGeom>
        </p:spPr>
      </p:pic>
    </p:spTree>
    <p:extLst>
      <p:ext uri="{BB962C8B-B14F-4D97-AF65-F5344CB8AC3E}">
        <p14:creationId xmlns:p14="http://schemas.microsoft.com/office/powerpoint/2010/main" val="143370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0B6E-8469-4C32-F83F-02E58D613BA0}"/>
              </a:ext>
            </a:extLst>
          </p:cNvPr>
          <p:cNvSpPr>
            <a:spLocks noGrp="1"/>
          </p:cNvSpPr>
          <p:nvPr>
            <p:ph type="title"/>
          </p:nvPr>
        </p:nvSpPr>
        <p:spPr>
          <a:xfrm>
            <a:off x="479955" y="-130809"/>
            <a:ext cx="11602378" cy="766840"/>
          </a:xfrm>
        </p:spPr>
        <p:txBody>
          <a:bodyPr>
            <a:noAutofit/>
          </a:bodyPr>
          <a:lstStyle/>
          <a:p>
            <a:r>
              <a:rPr lang="en-US" sz="3600" dirty="0"/>
              <a:t>Beam Energy and Average Orbit Radius in the HSR</a:t>
            </a:r>
            <a:endParaRPr lang="en-US" sz="3600" dirty="0">
              <a:cs typeface="Arial"/>
            </a:endParaRPr>
          </a:p>
        </p:txBody>
      </p:sp>
      <p:sp>
        <p:nvSpPr>
          <p:cNvPr id="4" name="TextBox 3">
            <a:extLst>
              <a:ext uri="{FF2B5EF4-FFF2-40B4-BE49-F238E27FC236}">
                <a16:creationId xmlns:a16="http://schemas.microsoft.com/office/drawing/2014/main" id="{7462ECA5-6861-1CDB-D337-E4C4507BC907}"/>
              </a:ext>
            </a:extLst>
          </p:cNvPr>
          <p:cNvSpPr txBox="1"/>
          <p:nvPr/>
        </p:nvSpPr>
        <p:spPr>
          <a:xfrm>
            <a:off x="7751736" y="3717412"/>
            <a:ext cx="4330597" cy="1200329"/>
          </a:xfrm>
          <a:prstGeom prst="rect">
            <a:avLst/>
          </a:prstGeom>
          <a:noFill/>
        </p:spPr>
        <p:txBody>
          <a:bodyPr wrap="square" lIns="91440" tIns="45720" rIns="91440" bIns="45720" rtlCol="0" anchor="t">
            <a:spAutoFit/>
          </a:bodyPr>
          <a:lstStyle/>
          <a:p>
            <a:r>
              <a:rPr lang="en-US" dirty="0"/>
              <a:t>Since the electron revolution frequency is fixed, the hadron orbit must be adjusted with energy to keep the collisions in sync.</a:t>
            </a:r>
          </a:p>
        </p:txBody>
      </p:sp>
      <p:grpSp>
        <p:nvGrpSpPr>
          <p:cNvPr id="17" name="Group 16">
            <a:extLst>
              <a:ext uri="{FF2B5EF4-FFF2-40B4-BE49-F238E27FC236}">
                <a16:creationId xmlns:a16="http://schemas.microsoft.com/office/drawing/2014/main" id="{59305C79-C24B-43A4-C02C-05B2ED3397F5}"/>
              </a:ext>
            </a:extLst>
          </p:cNvPr>
          <p:cNvGrpSpPr/>
          <p:nvPr/>
        </p:nvGrpSpPr>
        <p:grpSpPr>
          <a:xfrm>
            <a:off x="8680409" y="913193"/>
            <a:ext cx="2331720" cy="2732329"/>
            <a:chOff x="566924" y="1430671"/>
            <a:chExt cx="3108960" cy="3643103"/>
          </a:xfrm>
        </p:grpSpPr>
        <p:grpSp>
          <p:nvGrpSpPr>
            <p:cNvPr id="18" name="Group 17">
              <a:extLst>
                <a:ext uri="{FF2B5EF4-FFF2-40B4-BE49-F238E27FC236}">
                  <a16:creationId xmlns:a16="http://schemas.microsoft.com/office/drawing/2014/main" id="{71EE7C67-4F57-EC25-ECA8-D0B08F577C3E}"/>
                </a:ext>
              </a:extLst>
            </p:cNvPr>
            <p:cNvGrpSpPr>
              <a:grpSpLocks noChangeAspect="1"/>
            </p:cNvGrpSpPr>
            <p:nvPr/>
          </p:nvGrpSpPr>
          <p:grpSpPr>
            <a:xfrm>
              <a:off x="566924" y="1430671"/>
              <a:ext cx="3108960" cy="3108960"/>
              <a:chOff x="7748260" y="804828"/>
              <a:chExt cx="1005840" cy="1005840"/>
            </a:xfrm>
          </p:grpSpPr>
          <p:grpSp>
            <p:nvGrpSpPr>
              <p:cNvPr id="28" name="Group 27">
                <a:extLst>
                  <a:ext uri="{FF2B5EF4-FFF2-40B4-BE49-F238E27FC236}">
                    <a16:creationId xmlns:a16="http://schemas.microsoft.com/office/drawing/2014/main" id="{8FDE5C0D-A21F-73BC-F41A-E6B87E95787D}"/>
                  </a:ext>
                </a:extLst>
              </p:cNvPr>
              <p:cNvGrpSpPr>
                <a:grpSpLocks noChangeAspect="1"/>
              </p:cNvGrpSpPr>
              <p:nvPr/>
            </p:nvGrpSpPr>
            <p:grpSpPr>
              <a:xfrm>
                <a:off x="7748260" y="804828"/>
                <a:ext cx="1005840" cy="1005840"/>
                <a:chOff x="8168345" y="52276"/>
                <a:chExt cx="640080" cy="640080"/>
              </a:xfrm>
            </p:grpSpPr>
            <p:sp>
              <p:nvSpPr>
                <p:cNvPr id="32" name="Oval 31">
                  <a:extLst>
                    <a:ext uri="{FF2B5EF4-FFF2-40B4-BE49-F238E27FC236}">
                      <a16:creationId xmlns:a16="http://schemas.microsoft.com/office/drawing/2014/main" id="{5D5C001A-E9CA-9791-05AD-AE7C98F3F13E}"/>
                    </a:ext>
                  </a:extLst>
                </p:cNvPr>
                <p:cNvSpPr/>
                <p:nvPr/>
              </p:nvSpPr>
              <p:spPr>
                <a:xfrm>
                  <a:off x="8168345" y="52276"/>
                  <a:ext cx="640080" cy="64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3" name="Oval 32">
                  <a:extLst>
                    <a:ext uri="{FF2B5EF4-FFF2-40B4-BE49-F238E27FC236}">
                      <a16:creationId xmlns:a16="http://schemas.microsoft.com/office/drawing/2014/main" id="{B6C5A15D-4F82-66B4-56F2-5838E7A99AB9}"/>
                    </a:ext>
                  </a:extLst>
                </p:cNvPr>
                <p:cNvSpPr/>
                <p:nvPr/>
              </p:nvSpPr>
              <p:spPr>
                <a:xfrm>
                  <a:off x="8305505" y="189436"/>
                  <a:ext cx="365760" cy="36576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cxnSp>
            <p:nvCxnSpPr>
              <p:cNvPr id="29" name="Straight Connector 28">
                <a:extLst>
                  <a:ext uri="{FF2B5EF4-FFF2-40B4-BE49-F238E27FC236}">
                    <a16:creationId xmlns:a16="http://schemas.microsoft.com/office/drawing/2014/main" id="{7027177C-5528-A06C-38F2-1346066EA5D0}"/>
                  </a:ext>
                </a:extLst>
              </p:cNvPr>
              <p:cNvCxnSpPr>
                <a:stCxn id="32" idx="0"/>
                <a:endCxn id="32" idx="4"/>
              </p:cNvCxnSpPr>
              <p:nvPr/>
            </p:nvCxnSpPr>
            <p:spPr>
              <a:xfrm>
                <a:off x="8251180" y="804828"/>
                <a:ext cx="0" cy="1005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B1AE808-DB4D-872E-9D00-2EE48570DE67}"/>
                  </a:ext>
                </a:extLst>
              </p:cNvPr>
              <p:cNvCxnSpPr>
                <a:cxnSpLocks/>
                <a:stCxn id="32" idx="6"/>
                <a:endCxn id="32" idx="2"/>
              </p:cNvCxnSpPr>
              <p:nvPr/>
            </p:nvCxnSpPr>
            <p:spPr>
              <a:xfrm flipH="1">
                <a:off x="7748260" y="1307748"/>
                <a:ext cx="10058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B9CB58E-2372-FE65-D484-88F6DEF0EF7D}"/>
                  </a:ext>
                </a:extLst>
              </p:cNvPr>
              <p:cNvSpPr>
                <a:spLocks noChangeAspect="1"/>
              </p:cNvSpPr>
              <p:nvPr/>
            </p:nvSpPr>
            <p:spPr>
              <a:xfrm>
                <a:off x="8468885" y="1232649"/>
                <a:ext cx="143691" cy="14369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cxnSp>
          <p:nvCxnSpPr>
            <p:cNvPr id="19" name="Straight Arrow Connector 18">
              <a:extLst>
                <a:ext uri="{FF2B5EF4-FFF2-40B4-BE49-F238E27FC236}">
                  <a16:creationId xmlns:a16="http://schemas.microsoft.com/office/drawing/2014/main" id="{3D13A125-51E7-247D-6B27-5BFF5F5FB6A3}"/>
                </a:ext>
              </a:extLst>
            </p:cNvPr>
            <p:cNvCxnSpPr>
              <a:cxnSpLocks/>
            </p:cNvCxnSpPr>
            <p:nvPr/>
          </p:nvCxnSpPr>
          <p:spPr>
            <a:xfrm>
              <a:off x="588739" y="4624329"/>
              <a:ext cx="3087145" cy="12664"/>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3">
                  <a:extLst>
                    <a:ext uri="{FF2B5EF4-FFF2-40B4-BE49-F238E27FC236}">
                      <a16:creationId xmlns:a16="http://schemas.microsoft.com/office/drawing/2014/main" id="{996B4AAF-8629-0B2F-418B-2F2CB7128FFB}"/>
                    </a:ext>
                  </a:extLst>
                </p:cNvPr>
                <p:cNvSpPr txBox="1"/>
                <p:nvPr/>
              </p:nvSpPr>
              <p:spPr>
                <a:xfrm>
                  <a:off x="1114504" y="4673665"/>
                  <a:ext cx="2013800"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a:latin typeface="Arial Narrow" panose="020B0604020202020204" pitchFamily="34" charset="0"/>
                      <a:cs typeface="Arial Narrow" panose="020B0604020202020204" pitchFamily="34" charset="0"/>
                    </a:rPr>
                    <a:t>70 mm </a:t>
                  </a:r>
                  <a14:m>
                    <m:oMath xmlns:m="http://schemas.openxmlformats.org/officeDocument/2006/math">
                      <m:r>
                        <a:rPr lang="en-US" sz="1350">
                          <a:latin typeface="Cambria Math" panose="02040503050406030204" pitchFamily="18" charset="0"/>
                          <a:ea typeface="Cambria Math" panose="02040503050406030204" pitchFamily="18" charset="0"/>
                          <a:cs typeface="Arial Narrow" panose="020B0604020202020204" pitchFamily="34" charset="0"/>
                        </a:rPr>
                        <m:t>∅</m:t>
                      </m:r>
                    </m:oMath>
                  </a14:m>
                  <a:r>
                    <a:rPr lang="en-US" sz="1350">
                      <a:latin typeface="Arial Narrow" panose="020B0604020202020204" pitchFamily="34" charset="0"/>
                      <a:cs typeface="Arial Narrow" panose="020B0604020202020204" pitchFamily="34" charset="0"/>
                    </a:rPr>
                    <a:t> beam pipe </a:t>
                  </a:r>
                </a:p>
              </p:txBody>
            </p:sp>
          </mc:Choice>
          <mc:Fallback xmlns="">
            <p:sp>
              <p:nvSpPr>
                <p:cNvPr id="20" name="TextBox 13">
                  <a:extLst>
                    <a:ext uri="{FF2B5EF4-FFF2-40B4-BE49-F238E27FC236}">
                      <a16:creationId xmlns:a16="http://schemas.microsoft.com/office/drawing/2014/main" id="{996B4AAF-8629-0B2F-418B-2F2CB7128FFB}"/>
                    </a:ext>
                  </a:extLst>
                </p:cNvPr>
                <p:cNvSpPr txBox="1">
                  <a:spLocks noRot="1" noChangeAspect="1" noMove="1" noResize="1" noEditPoints="1" noAdjustHandles="1" noChangeArrowheads="1" noChangeShapeType="1" noTextEdit="1"/>
                </p:cNvSpPr>
                <p:nvPr/>
              </p:nvSpPr>
              <p:spPr>
                <a:xfrm>
                  <a:off x="1114504" y="4673665"/>
                  <a:ext cx="2013800" cy="400109"/>
                </a:xfrm>
                <a:prstGeom prst="rect">
                  <a:avLst/>
                </a:prstGeom>
                <a:blipFill>
                  <a:blip r:embed="rId2"/>
                  <a:stretch>
                    <a:fillRect l="-8871" t="-4082" r="-9677" b="-20408"/>
                  </a:stretch>
                </a:blipFill>
              </p:spPr>
              <p:txBody>
                <a:bodyPr/>
                <a:lstStyle/>
                <a:p>
                  <a:r>
                    <a:rPr lang="en-US">
                      <a:noFill/>
                    </a:rPr>
                    <a:t> </a:t>
                  </a:r>
                </a:p>
              </p:txBody>
            </p:sp>
          </mc:Fallback>
        </mc:AlternateContent>
        <p:sp>
          <p:nvSpPr>
            <p:cNvPr id="21" name="TextBox 14">
              <a:extLst>
                <a:ext uri="{FF2B5EF4-FFF2-40B4-BE49-F238E27FC236}">
                  <a16:creationId xmlns:a16="http://schemas.microsoft.com/office/drawing/2014/main" id="{1A8EF3A7-B4F2-C6E7-7E89-5966F1E40C02}"/>
                </a:ext>
              </a:extLst>
            </p:cNvPr>
            <p:cNvSpPr txBox="1"/>
            <p:nvPr/>
          </p:nvSpPr>
          <p:spPr>
            <a:xfrm>
              <a:off x="2215003" y="2449491"/>
              <a:ext cx="929847" cy="4001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a:latin typeface="Arial Narrow" panose="020B0604020202020204" pitchFamily="34" charset="0"/>
                  <a:cs typeface="Arial Narrow" panose="020B0604020202020204" pitchFamily="34" charset="0"/>
                </a:rPr>
                <a:t>20 mm </a:t>
              </a:r>
            </a:p>
          </p:txBody>
        </p:sp>
        <p:sp>
          <p:nvSpPr>
            <p:cNvPr id="22" name="Oval 21">
              <a:extLst>
                <a:ext uri="{FF2B5EF4-FFF2-40B4-BE49-F238E27FC236}">
                  <a16:creationId xmlns:a16="http://schemas.microsoft.com/office/drawing/2014/main" id="{AC1507AD-AA33-B8C0-D1B9-99F3548E3F70}"/>
                </a:ext>
              </a:extLst>
            </p:cNvPr>
            <p:cNvSpPr>
              <a:spLocks noChangeAspect="1"/>
            </p:cNvSpPr>
            <p:nvPr/>
          </p:nvSpPr>
          <p:spPr>
            <a:xfrm>
              <a:off x="1906037" y="2734628"/>
              <a:ext cx="444136" cy="444136"/>
            </a:xfrm>
            <a:prstGeom prst="ellipse">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Oval 22">
              <a:extLst>
                <a:ext uri="{FF2B5EF4-FFF2-40B4-BE49-F238E27FC236}">
                  <a16:creationId xmlns:a16="http://schemas.microsoft.com/office/drawing/2014/main" id="{0A4FD3A0-4946-026C-80CD-6404C939EF6B}"/>
                </a:ext>
              </a:extLst>
            </p:cNvPr>
            <p:cNvSpPr>
              <a:spLocks noChangeAspect="1"/>
            </p:cNvSpPr>
            <p:nvPr/>
          </p:nvSpPr>
          <p:spPr>
            <a:xfrm>
              <a:off x="1031252" y="2751478"/>
              <a:ext cx="444136" cy="444136"/>
            </a:xfrm>
            <a:prstGeom prst="ellipse">
              <a:avLst/>
            </a:prstGeom>
            <a:solidFill>
              <a:srgbClr val="30519D"/>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24" name="Straight Arrow Connector 23">
              <a:extLst>
                <a:ext uri="{FF2B5EF4-FFF2-40B4-BE49-F238E27FC236}">
                  <a16:creationId xmlns:a16="http://schemas.microsoft.com/office/drawing/2014/main" id="{97CE27C8-FCF0-40B3-9E88-929FF9656F7D}"/>
                </a:ext>
              </a:extLst>
            </p:cNvPr>
            <p:cNvCxnSpPr>
              <a:cxnSpLocks/>
            </p:cNvCxnSpPr>
            <p:nvPr/>
          </p:nvCxnSpPr>
          <p:spPr>
            <a:xfrm>
              <a:off x="2128105" y="2967215"/>
              <a:ext cx="974426" cy="6331"/>
            </a:xfrm>
            <a:prstGeom prst="straightConnector1">
              <a:avLst/>
            </a:prstGeom>
            <a:ln w="38100">
              <a:solidFill>
                <a:schemeClr val="tx1"/>
              </a:solidFill>
              <a:headEnd type="oval" w="med" len="lg"/>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18">
              <a:extLst>
                <a:ext uri="{FF2B5EF4-FFF2-40B4-BE49-F238E27FC236}">
                  <a16:creationId xmlns:a16="http://schemas.microsoft.com/office/drawing/2014/main" id="{8B9E7D2E-0EED-D40A-F342-2B80930EBE13}"/>
                </a:ext>
              </a:extLst>
            </p:cNvPr>
            <p:cNvSpPr txBox="1"/>
            <p:nvPr/>
          </p:nvSpPr>
          <p:spPr>
            <a:xfrm>
              <a:off x="2599880" y="3220068"/>
              <a:ext cx="929847" cy="67710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chemeClr val="accent2">
                      <a:lumMod val="75000"/>
                    </a:schemeClr>
                  </a:solidFill>
                  <a:latin typeface="Arial Narrow" panose="020B0604020202020204" pitchFamily="34" charset="0"/>
                  <a:cs typeface="Arial Narrow" panose="020B0604020202020204" pitchFamily="34" charset="0"/>
                </a:rPr>
                <a:t>275 GeV</a:t>
              </a:r>
            </a:p>
          </p:txBody>
        </p:sp>
        <p:sp>
          <p:nvSpPr>
            <p:cNvPr id="26" name="TextBox 19">
              <a:extLst>
                <a:ext uri="{FF2B5EF4-FFF2-40B4-BE49-F238E27FC236}">
                  <a16:creationId xmlns:a16="http://schemas.microsoft.com/office/drawing/2014/main" id="{7618AEAF-57D3-86B3-9631-8B66894F159E}"/>
                </a:ext>
              </a:extLst>
            </p:cNvPr>
            <p:cNvSpPr txBox="1"/>
            <p:nvPr/>
          </p:nvSpPr>
          <p:spPr>
            <a:xfrm>
              <a:off x="768207" y="3223623"/>
              <a:ext cx="929847" cy="67710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rgbClr val="30519D"/>
                  </a:solidFill>
                  <a:latin typeface="Arial Narrow" panose="020B0604020202020204" pitchFamily="34" charset="0"/>
                  <a:cs typeface="Arial Narrow" panose="020B0604020202020204" pitchFamily="34" charset="0"/>
                </a:rPr>
                <a:t>100 GeV</a:t>
              </a:r>
            </a:p>
          </p:txBody>
        </p:sp>
        <p:sp>
          <p:nvSpPr>
            <p:cNvPr id="27" name="TextBox 20">
              <a:extLst>
                <a:ext uri="{FF2B5EF4-FFF2-40B4-BE49-F238E27FC236}">
                  <a16:creationId xmlns:a16="http://schemas.microsoft.com/office/drawing/2014/main" id="{6E5BF642-6183-2C25-EB8B-FDCD476C5F6D}"/>
                </a:ext>
              </a:extLst>
            </p:cNvPr>
            <p:cNvSpPr txBox="1"/>
            <p:nvPr/>
          </p:nvSpPr>
          <p:spPr>
            <a:xfrm>
              <a:off x="1649871" y="3212017"/>
              <a:ext cx="929847" cy="4001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chemeClr val="accent6">
                      <a:lumMod val="75000"/>
                    </a:schemeClr>
                  </a:solidFill>
                  <a:latin typeface="Arial Narrow" panose="020B0604020202020204" pitchFamily="34" charset="0"/>
                  <a:cs typeface="Arial Narrow" panose="020B0604020202020204" pitchFamily="34" charset="0"/>
                </a:rPr>
                <a:t>store</a:t>
              </a:r>
            </a:p>
          </p:txBody>
        </p:sp>
      </p:grpSp>
      <p:sp>
        <p:nvSpPr>
          <p:cNvPr id="34" name="TextBox 33">
            <a:extLst>
              <a:ext uri="{FF2B5EF4-FFF2-40B4-BE49-F238E27FC236}">
                <a16:creationId xmlns:a16="http://schemas.microsoft.com/office/drawing/2014/main" id="{EE62DE5B-6099-B342-E0B4-BFE34C017CFB}"/>
              </a:ext>
            </a:extLst>
          </p:cNvPr>
          <p:cNvSpPr txBox="1"/>
          <p:nvPr/>
        </p:nvSpPr>
        <p:spPr>
          <a:xfrm>
            <a:off x="9524252" y="2240591"/>
            <a:ext cx="740908" cy="261610"/>
          </a:xfrm>
          <a:prstGeom prst="rect">
            <a:avLst/>
          </a:prstGeom>
          <a:solidFill>
            <a:schemeClr val="bg1"/>
          </a:solidFill>
        </p:spPr>
        <p:txBody>
          <a:bodyPr wrap="none" rtlCol="0">
            <a:spAutoFit/>
          </a:bodyPr>
          <a:lstStyle/>
          <a:p>
            <a:r>
              <a:rPr lang="en-US" sz="1100" b="1"/>
              <a:t>130 GeV</a:t>
            </a:r>
          </a:p>
        </p:txBody>
      </p:sp>
      <p:grpSp>
        <p:nvGrpSpPr>
          <p:cNvPr id="3" name="Group 2">
            <a:extLst>
              <a:ext uri="{FF2B5EF4-FFF2-40B4-BE49-F238E27FC236}">
                <a16:creationId xmlns:a16="http://schemas.microsoft.com/office/drawing/2014/main" id="{0191BF57-3A91-512C-A0B1-BEBE2670AA41}"/>
              </a:ext>
            </a:extLst>
          </p:cNvPr>
          <p:cNvGrpSpPr/>
          <p:nvPr/>
        </p:nvGrpSpPr>
        <p:grpSpPr>
          <a:xfrm>
            <a:off x="568748" y="625489"/>
            <a:ext cx="6929697" cy="4469009"/>
            <a:chOff x="1577533" y="1454309"/>
            <a:chExt cx="6244792" cy="3337639"/>
          </a:xfrm>
        </p:grpSpPr>
        <p:pic>
          <p:nvPicPr>
            <p:cNvPr id="5" name="Picture 4">
              <a:extLst>
                <a:ext uri="{FF2B5EF4-FFF2-40B4-BE49-F238E27FC236}">
                  <a16:creationId xmlns:a16="http://schemas.microsoft.com/office/drawing/2014/main" id="{C7057FE1-7F5D-5C75-A5DD-BC5453292D1A}"/>
                </a:ext>
              </a:extLst>
            </p:cNvPr>
            <p:cNvPicPr>
              <a:picLocks noChangeAspect="1"/>
            </p:cNvPicPr>
            <p:nvPr/>
          </p:nvPicPr>
          <p:blipFill rotWithShape="1">
            <a:blip r:embed="rId3"/>
            <a:srcRect b="8561"/>
            <a:stretch/>
          </p:blipFill>
          <p:spPr>
            <a:xfrm>
              <a:off x="1577533" y="1454309"/>
              <a:ext cx="6244792" cy="3337639"/>
            </a:xfrm>
            <a:prstGeom prst="rect">
              <a:avLst/>
            </a:prstGeom>
          </p:spPr>
        </p:pic>
        <p:sp>
          <p:nvSpPr>
            <p:cNvPr id="6" name="TextBox 5">
              <a:extLst>
                <a:ext uri="{FF2B5EF4-FFF2-40B4-BE49-F238E27FC236}">
                  <a16:creationId xmlns:a16="http://schemas.microsoft.com/office/drawing/2014/main" id="{50185B9A-A726-FE36-20D5-7B08597E8673}"/>
                </a:ext>
              </a:extLst>
            </p:cNvPr>
            <p:cNvSpPr txBox="1"/>
            <p:nvPr/>
          </p:nvSpPr>
          <p:spPr>
            <a:xfrm>
              <a:off x="2450665" y="4254092"/>
              <a:ext cx="303662" cy="249176"/>
            </a:xfrm>
            <a:prstGeom prst="rect">
              <a:avLst/>
            </a:prstGeom>
            <a:noFill/>
          </p:spPr>
          <p:txBody>
            <a:bodyPr wrap="none" rtlCol="0">
              <a:spAutoFit/>
            </a:bodyPr>
            <a:lstStyle/>
            <a:p>
              <a:r>
                <a:rPr lang="en-US" sz="900" dirty="0"/>
                <a:t>U</a:t>
              </a:r>
            </a:p>
          </p:txBody>
        </p:sp>
        <p:sp>
          <p:nvSpPr>
            <p:cNvPr id="7" name="TextBox 6">
              <a:extLst>
                <a:ext uri="{FF2B5EF4-FFF2-40B4-BE49-F238E27FC236}">
                  <a16:creationId xmlns:a16="http://schemas.microsoft.com/office/drawing/2014/main" id="{BBF5C743-70FF-274F-3B7B-5A8325A16296}"/>
                </a:ext>
              </a:extLst>
            </p:cNvPr>
            <p:cNvSpPr txBox="1"/>
            <p:nvPr/>
          </p:nvSpPr>
          <p:spPr>
            <a:xfrm>
              <a:off x="2559198" y="4254091"/>
              <a:ext cx="405367" cy="398683"/>
            </a:xfrm>
            <a:prstGeom prst="rect">
              <a:avLst/>
            </a:prstGeom>
            <a:noFill/>
          </p:spPr>
          <p:txBody>
            <a:bodyPr wrap="none" rtlCol="0">
              <a:spAutoFit/>
            </a:bodyPr>
            <a:lstStyle/>
            <a:p>
              <a:r>
                <a:rPr lang="en-US" sz="900" dirty="0"/>
                <a:t>Au,</a:t>
              </a:r>
            </a:p>
            <a:p>
              <a:pPr algn="ctr"/>
              <a:r>
                <a:rPr lang="en-US" sz="900" dirty="0">
                  <a:solidFill>
                    <a:srgbClr val="FF0000"/>
                  </a:solidFill>
                </a:rPr>
                <a:t>p</a:t>
              </a:r>
            </a:p>
          </p:txBody>
        </p:sp>
        <p:sp>
          <p:nvSpPr>
            <p:cNvPr id="8" name="TextBox 7">
              <a:extLst>
                <a:ext uri="{FF2B5EF4-FFF2-40B4-BE49-F238E27FC236}">
                  <a16:creationId xmlns:a16="http://schemas.microsoft.com/office/drawing/2014/main" id="{916553C1-6B0E-4B0A-8623-7EEB962A7E55}"/>
                </a:ext>
              </a:extLst>
            </p:cNvPr>
            <p:cNvSpPr txBox="1"/>
            <p:nvPr/>
          </p:nvSpPr>
          <p:spPr>
            <a:xfrm>
              <a:off x="2766551" y="4254090"/>
              <a:ext cx="332721" cy="249176"/>
            </a:xfrm>
            <a:prstGeom prst="rect">
              <a:avLst/>
            </a:prstGeom>
            <a:noFill/>
          </p:spPr>
          <p:txBody>
            <a:bodyPr wrap="none" rtlCol="0">
              <a:spAutoFit/>
            </a:bodyPr>
            <a:lstStyle/>
            <a:p>
              <a:r>
                <a:rPr lang="en-US" sz="900" dirty="0"/>
                <a:t>Zr</a:t>
              </a:r>
            </a:p>
          </p:txBody>
        </p:sp>
        <p:sp>
          <p:nvSpPr>
            <p:cNvPr id="10" name="TextBox 9">
              <a:extLst>
                <a:ext uri="{FF2B5EF4-FFF2-40B4-BE49-F238E27FC236}">
                  <a16:creationId xmlns:a16="http://schemas.microsoft.com/office/drawing/2014/main" id="{04A9F18B-5BD9-EAAC-0C94-4FA802C883CC}"/>
                </a:ext>
              </a:extLst>
            </p:cNvPr>
            <p:cNvSpPr txBox="1"/>
            <p:nvPr/>
          </p:nvSpPr>
          <p:spPr>
            <a:xfrm>
              <a:off x="2990998" y="4212080"/>
              <a:ext cx="357097" cy="482706"/>
            </a:xfrm>
            <a:prstGeom prst="rect">
              <a:avLst/>
            </a:prstGeom>
            <a:noFill/>
          </p:spPr>
          <p:txBody>
            <a:bodyPr wrap="none" rtlCol="0">
              <a:spAutoFit/>
            </a:bodyPr>
            <a:lstStyle/>
            <a:p>
              <a:r>
                <a:rPr lang="en-US" sz="900" dirty="0"/>
                <a:t>Ag,</a:t>
              </a:r>
            </a:p>
            <a:p>
              <a:r>
                <a:rPr lang="en-US" sz="900" dirty="0"/>
                <a:t>Nb,</a:t>
              </a:r>
            </a:p>
            <a:p>
              <a:r>
                <a:rPr lang="en-US" sz="900" dirty="0"/>
                <a:t>Ru, </a:t>
              </a:r>
            </a:p>
            <a:p>
              <a:r>
                <a:rPr lang="en-US" sz="900" dirty="0"/>
                <a:t>Cu</a:t>
              </a:r>
            </a:p>
          </p:txBody>
        </p:sp>
        <p:sp>
          <p:nvSpPr>
            <p:cNvPr id="11" name="TextBox 10">
              <a:extLst>
                <a:ext uri="{FF2B5EF4-FFF2-40B4-BE49-F238E27FC236}">
                  <a16:creationId xmlns:a16="http://schemas.microsoft.com/office/drawing/2014/main" id="{B30FDC76-254A-1F38-AC94-03A76D66AA0E}"/>
                </a:ext>
              </a:extLst>
            </p:cNvPr>
            <p:cNvSpPr txBox="1"/>
            <p:nvPr/>
          </p:nvSpPr>
          <p:spPr>
            <a:xfrm>
              <a:off x="3284827" y="4247115"/>
              <a:ext cx="281868" cy="249176"/>
            </a:xfrm>
            <a:prstGeom prst="rect">
              <a:avLst/>
            </a:prstGeom>
            <a:noFill/>
          </p:spPr>
          <p:txBody>
            <a:bodyPr wrap="none" rtlCol="0">
              <a:spAutoFit/>
            </a:bodyPr>
            <a:lstStyle/>
            <a:p>
              <a:r>
                <a:rPr lang="en-US" sz="900" dirty="0"/>
                <a:t>d</a:t>
              </a:r>
            </a:p>
          </p:txBody>
        </p:sp>
        <p:sp>
          <p:nvSpPr>
            <p:cNvPr id="12" name="TextBox 11">
              <a:extLst>
                <a:ext uri="{FF2B5EF4-FFF2-40B4-BE49-F238E27FC236}">
                  <a16:creationId xmlns:a16="http://schemas.microsoft.com/office/drawing/2014/main" id="{72BA61C8-5422-A102-9396-6F0DF23F35F1}"/>
                </a:ext>
              </a:extLst>
            </p:cNvPr>
            <p:cNvSpPr txBox="1"/>
            <p:nvPr/>
          </p:nvSpPr>
          <p:spPr>
            <a:xfrm>
              <a:off x="4324544" y="1762770"/>
              <a:ext cx="448955" cy="249176"/>
            </a:xfrm>
            <a:prstGeom prst="rect">
              <a:avLst/>
            </a:prstGeom>
            <a:noFill/>
          </p:spPr>
          <p:txBody>
            <a:bodyPr wrap="none" rtlCol="0">
              <a:spAutoFit/>
            </a:bodyPr>
            <a:lstStyle/>
            <a:p>
              <a:r>
                <a:rPr lang="en-US" sz="900" dirty="0"/>
                <a:t>3He</a:t>
              </a:r>
            </a:p>
          </p:txBody>
        </p:sp>
        <p:sp>
          <p:nvSpPr>
            <p:cNvPr id="13" name="TextBox 12">
              <a:extLst>
                <a:ext uri="{FF2B5EF4-FFF2-40B4-BE49-F238E27FC236}">
                  <a16:creationId xmlns:a16="http://schemas.microsoft.com/office/drawing/2014/main" id="{1513750B-8849-7655-89AF-7C8104D23E41}"/>
                </a:ext>
              </a:extLst>
            </p:cNvPr>
            <p:cNvSpPr txBox="1"/>
            <p:nvPr/>
          </p:nvSpPr>
          <p:spPr>
            <a:xfrm>
              <a:off x="6591709" y="1762771"/>
              <a:ext cx="281868" cy="249176"/>
            </a:xfrm>
            <a:prstGeom prst="rect">
              <a:avLst/>
            </a:prstGeom>
            <a:noFill/>
          </p:spPr>
          <p:txBody>
            <a:bodyPr wrap="none" rtlCol="0">
              <a:spAutoFit/>
            </a:bodyPr>
            <a:lstStyle/>
            <a:p>
              <a:r>
                <a:rPr lang="en-US" sz="900" dirty="0">
                  <a:solidFill>
                    <a:srgbClr val="FF0000"/>
                  </a:solidFill>
                </a:rPr>
                <a:t>p</a:t>
              </a:r>
            </a:p>
          </p:txBody>
        </p:sp>
      </p:grpSp>
      <p:sp>
        <p:nvSpPr>
          <p:cNvPr id="14" name="TextBox 13">
            <a:extLst>
              <a:ext uri="{FF2B5EF4-FFF2-40B4-BE49-F238E27FC236}">
                <a16:creationId xmlns:a16="http://schemas.microsoft.com/office/drawing/2014/main" id="{89CBFBEB-5167-04BD-AAA1-6F77456210EA}"/>
              </a:ext>
            </a:extLst>
          </p:cNvPr>
          <p:cNvSpPr txBox="1"/>
          <p:nvPr/>
        </p:nvSpPr>
        <p:spPr>
          <a:xfrm>
            <a:off x="468076" y="4985846"/>
            <a:ext cx="11152424" cy="1508105"/>
          </a:xfrm>
          <a:prstGeom prst="rect">
            <a:avLst/>
          </a:prstGeom>
        </p:spPr>
        <p:txBody>
          <a:bodyPr wrap="square" rtlCol="0">
            <a:spAutoFit/>
          </a:bodyPr>
          <a:lstStyle/>
          <a:p>
            <a:pPr marL="385763" indent="-385763">
              <a:lnSpc>
                <a:spcPct val="100000"/>
              </a:lnSpc>
              <a:spcBef>
                <a:spcPts val="0"/>
              </a:spcBef>
              <a:buClr>
                <a:schemeClr val="bg2"/>
              </a:buClr>
              <a:buFont typeface="+mj-lt"/>
              <a:buAutoNum type="arabicPeriod"/>
            </a:pPr>
            <a:r>
              <a:rPr lang="en-US" dirty="0"/>
              <a:t>Prefer ~130 GeV/u, which corresponds to a ‘centered’ hadron beam (path length difference </a:t>
            </a:r>
            <a:r>
              <a:rPr lang="en-US" dirty="0">
                <a:latin typeface="Symbol" panose="05050102010706020507" pitchFamily="18" charset="2"/>
              </a:rPr>
              <a:t>D</a:t>
            </a:r>
            <a:r>
              <a:rPr lang="en-US" dirty="0"/>
              <a:t>R ~ 0, this is achieved for a beam where Z ~ 0.5A) </a:t>
            </a:r>
            <a:r>
              <a:rPr lang="en-US" dirty="0">
                <a:sym typeface="Wingdings" pitchFamily="2" charset="2"/>
              </a:rPr>
              <a:t> Ru (44/104), Cu (29/63.5), Ag (47/107) Nb (41/93), …..</a:t>
            </a:r>
            <a:endParaRPr lang="en-US" dirty="0"/>
          </a:p>
          <a:p>
            <a:pPr marL="385763" indent="-385763">
              <a:lnSpc>
                <a:spcPct val="100000"/>
              </a:lnSpc>
              <a:spcBef>
                <a:spcPts val="0"/>
              </a:spcBef>
              <a:buClr>
                <a:schemeClr val="bg2"/>
              </a:buClr>
              <a:buFont typeface="+mj-lt"/>
              <a:buAutoNum type="arabicPeriod"/>
            </a:pPr>
            <a:r>
              <a:rPr lang="en-US" dirty="0"/>
              <a:t>Do not want to exceed the present RHIC maximum dipole fields (corresponds to 250 GeV protons or 833 T-m)</a:t>
            </a:r>
          </a:p>
          <a:p>
            <a:pPr algn="l">
              <a:spcBef>
                <a:spcPts val="0"/>
              </a:spcBef>
              <a:buClr>
                <a:srgbClr val="0096FF"/>
              </a:buClr>
            </a:pPr>
            <a:endParaRPr lang="en-US" sz="2000" dirty="0"/>
          </a:p>
        </p:txBody>
      </p:sp>
    </p:spTree>
    <p:extLst>
      <p:ext uri="{BB962C8B-B14F-4D97-AF65-F5344CB8AC3E}">
        <p14:creationId xmlns:p14="http://schemas.microsoft.com/office/powerpoint/2010/main" val="143861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A193-98D5-9047-85ED-99C5179EAC9B}"/>
              </a:ext>
            </a:extLst>
          </p:cNvPr>
          <p:cNvSpPr>
            <a:spLocks noGrp="1"/>
          </p:cNvSpPr>
          <p:nvPr>
            <p:ph type="title"/>
          </p:nvPr>
        </p:nvSpPr>
        <p:spPr/>
        <p:txBody>
          <a:bodyPr>
            <a:noAutofit/>
          </a:bodyPr>
          <a:lstStyle/>
          <a:p>
            <a:r>
              <a:rPr lang="en-US" dirty="0">
                <a:cs typeface="Arial" panose="020B0604020202020204" pitchFamily="34" charset="0"/>
              </a:rPr>
              <a:t>Proposal for the Science Program in the First Years of EIC</a:t>
            </a:r>
            <a:endParaRPr lang="en-US" dirty="0"/>
          </a:p>
        </p:txBody>
      </p:sp>
      <p:sp>
        <p:nvSpPr>
          <p:cNvPr id="3" name="Right Arrow 2">
            <a:extLst>
              <a:ext uri="{FF2B5EF4-FFF2-40B4-BE49-F238E27FC236}">
                <a16:creationId xmlns:a16="http://schemas.microsoft.com/office/drawing/2014/main" id="{10760064-9766-7948-AAD6-7133A0CFE818}"/>
              </a:ext>
            </a:extLst>
          </p:cNvPr>
          <p:cNvSpPr/>
          <p:nvPr/>
        </p:nvSpPr>
        <p:spPr>
          <a:xfrm>
            <a:off x="461963" y="612189"/>
            <a:ext cx="11499234" cy="477760"/>
          </a:xfrm>
          <a:prstGeom prst="rightArrow">
            <a:avLst>
              <a:gd name="adj1" fmla="val 50000"/>
              <a:gd name="adj2" fmla="val 70000"/>
            </a:avLst>
          </a:prstGeom>
          <a:solidFill>
            <a:schemeClr val="bg2">
              <a:lumMod val="60000"/>
              <a:lumOff val="40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54956EF-CFB7-D040-821F-CC908DB51AC2}"/>
              </a:ext>
            </a:extLst>
          </p:cNvPr>
          <p:cNvCxnSpPr/>
          <p:nvPr/>
        </p:nvCxnSpPr>
        <p:spPr bwMode="auto">
          <a:xfrm>
            <a:off x="750277" y="609600"/>
            <a:ext cx="0" cy="609600"/>
          </a:xfrm>
          <a:prstGeom prst="line">
            <a:avLst/>
          </a:prstGeom>
          <a:noFill/>
          <a:ln w="28575"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0A230823-90F4-FA43-BCBE-BD67CA0AA6BF}"/>
              </a:ext>
            </a:extLst>
          </p:cNvPr>
          <p:cNvSpPr txBox="1"/>
          <p:nvPr/>
        </p:nvSpPr>
        <p:spPr>
          <a:xfrm>
            <a:off x="247545" y="1137139"/>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- 1</a:t>
            </a:r>
          </a:p>
        </p:txBody>
      </p:sp>
      <p:sp>
        <p:nvSpPr>
          <p:cNvPr id="6" name="TextBox 5">
            <a:extLst>
              <a:ext uri="{FF2B5EF4-FFF2-40B4-BE49-F238E27FC236}">
                <a16:creationId xmlns:a16="http://schemas.microsoft.com/office/drawing/2014/main" id="{3D05E0D4-F16B-F941-B737-056020471C69}"/>
              </a:ext>
            </a:extLst>
          </p:cNvPr>
          <p:cNvSpPr txBox="1"/>
          <p:nvPr/>
        </p:nvSpPr>
        <p:spPr>
          <a:xfrm>
            <a:off x="244286" y="1500963"/>
            <a:ext cx="2229284" cy="2292935"/>
          </a:xfrm>
          <a:prstGeom prst="rect">
            <a:avLst/>
          </a:prstGeom>
          <a:noFill/>
        </p:spPr>
        <p:txBody>
          <a:bodyPr wrap="square" rtlCol="0">
            <a:spAutoFit/>
          </a:bodyPr>
          <a:lstStyle/>
          <a:p>
            <a:r>
              <a:rPr lang="en-US" sz="1100" dirty="0"/>
              <a:t>Start with Phase 1 EIC</a:t>
            </a:r>
          </a:p>
          <a:p>
            <a:endParaRPr lang="en-US" sz="1100" dirty="0"/>
          </a:p>
          <a:p>
            <a:r>
              <a:rPr lang="en-US" sz="1100" b="1" dirty="0">
                <a:solidFill>
                  <a:schemeClr val="bg2">
                    <a:lumMod val="60000"/>
                    <a:lumOff val="40000"/>
                  </a:schemeClr>
                </a:solidFill>
              </a:rPr>
              <a:t>New Capability:</a:t>
            </a:r>
          </a:p>
          <a:p>
            <a:r>
              <a:rPr lang="en-US" sz="1100" dirty="0"/>
              <a:t>Commission electron polarization in parallel</a:t>
            </a:r>
          </a:p>
          <a:p>
            <a:endParaRPr lang="en-US" sz="1100" b="1" dirty="0">
              <a:solidFill>
                <a:srgbClr val="3333FF"/>
              </a:solidFill>
            </a:endParaRPr>
          </a:p>
          <a:p>
            <a:r>
              <a:rPr lang="en-US" sz="1100" b="1" dirty="0">
                <a:solidFill>
                  <a:srgbClr val="3333FF"/>
                </a:solidFill>
              </a:rPr>
              <a:t>Run:</a:t>
            </a:r>
          </a:p>
          <a:p>
            <a:r>
              <a:rPr lang="en-US" sz="1100" dirty="0"/>
              <a:t>10 GeV electrons on 115 GeV/u heavy ion beams  (Ag or Nb or Cu or Ru) </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p:txBody>
      </p:sp>
      <p:cxnSp>
        <p:nvCxnSpPr>
          <p:cNvPr id="7" name="Straight Connector 6">
            <a:extLst>
              <a:ext uri="{FF2B5EF4-FFF2-40B4-BE49-F238E27FC236}">
                <a16:creationId xmlns:a16="http://schemas.microsoft.com/office/drawing/2014/main" id="{933D9231-4CE4-F548-8B28-E048AC6418C4}"/>
              </a:ext>
            </a:extLst>
          </p:cNvPr>
          <p:cNvCxnSpPr/>
          <p:nvPr/>
        </p:nvCxnSpPr>
        <p:spPr bwMode="auto">
          <a:xfrm>
            <a:off x="3133989" y="574542"/>
            <a:ext cx="0" cy="609600"/>
          </a:xfrm>
          <a:prstGeom prst="line">
            <a:avLst/>
          </a:prstGeom>
          <a:no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C87AED3-7B9E-534F-918A-17475D229209}"/>
              </a:ext>
            </a:extLst>
          </p:cNvPr>
          <p:cNvSpPr txBox="1"/>
          <p:nvPr/>
        </p:nvSpPr>
        <p:spPr>
          <a:xfrm>
            <a:off x="2631257" y="1102081"/>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- 2</a:t>
            </a:r>
          </a:p>
        </p:txBody>
      </p:sp>
      <p:sp>
        <p:nvSpPr>
          <p:cNvPr id="9" name="TextBox 8">
            <a:extLst>
              <a:ext uri="{FF2B5EF4-FFF2-40B4-BE49-F238E27FC236}">
                <a16:creationId xmlns:a16="http://schemas.microsoft.com/office/drawing/2014/main" id="{20CD4B23-8A38-F34D-99F3-3BB78FC8A621}"/>
              </a:ext>
            </a:extLst>
          </p:cNvPr>
          <p:cNvSpPr txBox="1"/>
          <p:nvPr/>
        </p:nvSpPr>
        <p:spPr>
          <a:xfrm>
            <a:off x="2331258" y="1442570"/>
            <a:ext cx="2229277" cy="3647152"/>
          </a:xfrm>
          <a:prstGeom prst="rect">
            <a:avLst/>
          </a:prstGeom>
          <a:noFill/>
        </p:spPr>
        <p:txBody>
          <a:bodyPr wrap="square" rtlCol="0">
            <a:spAutoFit/>
          </a:bodyPr>
          <a:lstStyle/>
          <a:p>
            <a:r>
              <a:rPr lang="en-US" sz="1100" dirty="0"/>
              <a:t>Phase 1 EIC</a:t>
            </a:r>
          </a:p>
          <a:p>
            <a:r>
              <a:rPr lang="en-US" sz="1100" dirty="0"/>
              <a:t>+ long. electron polarization</a:t>
            </a:r>
          </a:p>
          <a:p>
            <a:endParaRPr lang="en-US" sz="1100" dirty="0"/>
          </a:p>
          <a:p>
            <a:r>
              <a:rPr lang="en-US" sz="1100" b="1" dirty="0">
                <a:solidFill>
                  <a:schemeClr val="bg2">
                    <a:lumMod val="60000"/>
                    <a:lumOff val="40000"/>
                  </a:schemeClr>
                </a:solidFill>
              </a:rPr>
              <a:t>New Capability:</a:t>
            </a:r>
          </a:p>
          <a:p>
            <a:r>
              <a:rPr lang="en-US" sz="1100" dirty="0"/>
              <a:t>Commission proton polarization in parallel</a:t>
            </a:r>
          </a:p>
          <a:p>
            <a:endParaRPr lang="en-US" sz="1100" b="1" dirty="0">
              <a:solidFill>
                <a:srgbClr val="3333FF"/>
              </a:solidFill>
            </a:endParaRPr>
          </a:p>
          <a:p>
            <a:r>
              <a:rPr lang="en-US" sz="1100" b="1" dirty="0">
                <a:solidFill>
                  <a:srgbClr val="3333FF"/>
                </a:solidFill>
              </a:rPr>
              <a:t>Run:</a:t>
            </a:r>
          </a:p>
          <a:p>
            <a:r>
              <a:rPr lang="en-US" sz="1100" dirty="0"/>
              <a:t>10 GeV long. polarized electrons on 130 GeV/u Deuterium</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a:p>
            <a:endParaRPr lang="en-US" sz="1100" b="1" dirty="0">
              <a:solidFill>
                <a:srgbClr val="FF40FF"/>
              </a:solidFill>
              <a:sym typeface="Wingdings" pitchFamily="2" charset="2"/>
            </a:endParaRPr>
          </a:p>
          <a:p>
            <a:r>
              <a:rPr lang="en-US" sz="1100" b="1" dirty="0">
                <a:solidFill>
                  <a:srgbClr val="3333FF"/>
                </a:solidFill>
                <a:sym typeface="Wingdings" pitchFamily="2" charset="2"/>
              </a:rPr>
              <a:t>Run:</a:t>
            </a:r>
          </a:p>
          <a:p>
            <a:r>
              <a:rPr lang="en-US" sz="1100" dirty="0"/>
              <a:t>Last weeks 10 GeV long. polarized electrons and 130 GeV polarized protons </a:t>
            </a:r>
          </a:p>
          <a:p>
            <a:endParaRPr lang="en-US" sz="1100" b="1" dirty="0">
              <a:solidFill>
                <a:srgbClr val="FF40FF"/>
              </a:solidFill>
            </a:endParaRPr>
          </a:p>
          <a:p>
            <a:r>
              <a:rPr lang="en-US" sz="1100" b="1" dirty="0">
                <a:solidFill>
                  <a:srgbClr val="FF40FF"/>
                </a:solidFill>
              </a:rPr>
              <a:t>Physics:</a:t>
            </a:r>
          </a:p>
          <a:p>
            <a:r>
              <a:rPr lang="en-US" sz="1100" dirty="0"/>
              <a:t>Add your preferred science topic</a:t>
            </a:r>
          </a:p>
        </p:txBody>
      </p:sp>
      <p:cxnSp>
        <p:nvCxnSpPr>
          <p:cNvPr id="10" name="Straight Connector 9">
            <a:extLst>
              <a:ext uri="{FF2B5EF4-FFF2-40B4-BE49-F238E27FC236}">
                <a16:creationId xmlns:a16="http://schemas.microsoft.com/office/drawing/2014/main" id="{DA276410-07ED-0149-88FA-924EE72E786B}"/>
              </a:ext>
            </a:extLst>
          </p:cNvPr>
          <p:cNvCxnSpPr/>
          <p:nvPr/>
        </p:nvCxnSpPr>
        <p:spPr bwMode="auto">
          <a:xfrm>
            <a:off x="5345775" y="539373"/>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68321531-A91E-5B45-A726-3BDA04710A43}"/>
              </a:ext>
            </a:extLst>
          </p:cNvPr>
          <p:cNvSpPr txBox="1"/>
          <p:nvPr/>
        </p:nvSpPr>
        <p:spPr>
          <a:xfrm>
            <a:off x="4843043" y="1102081"/>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- 3</a:t>
            </a:r>
          </a:p>
        </p:txBody>
      </p:sp>
      <p:sp>
        <p:nvSpPr>
          <p:cNvPr id="12" name="TextBox 11">
            <a:extLst>
              <a:ext uri="{FF2B5EF4-FFF2-40B4-BE49-F238E27FC236}">
                <a16:creationId xmlns:a16="http://schemas.microsoft.com/office/drawing/2014/main" id="{D717E07A-0DBE-E642-AACE-87EC180EBA10}"/>
              </a:ext>
            </a:extLst>
          </p:cNvPr>
          <p:cNvSpPr txBox="1"/>
          <p:nvPr/>
        </p:nvSpPr>
        <p:spPr>
          <a:xfrm>
            <a:off x="4534987" y="1465905"/>
            <a:ext cx="2229277" cy="3816429"/>
          </a:xfrm>
          <a:prstGeom prst="rect">
            <a:avLst/>
          </a:prstGeom>
          <a:noFill/>
        </p:spPr>
        <p:txBody>
          <a:bodyPr wrap="square" rtlCol="0">
            <a:spAutoFit/>
          </a:bodyPr>
          <a:lstStyle/>
          <a:p>
            <a:r>
              <a:rPr lang="en-US" sz="1100" dirty="0"/>
              <a:t>Phase 1 EIC</a:t>
            </a:r>
          </a:p>
          <a:p>
            <a:r>
              <a:rPr lang="en-US" sz="1100" dirty="0"/>
              <a:t>+ long. electron polarization</a:t>
            </a:r>
          </a:p>
          <a:p>
            <a:r>
              <a:rPr lang="en-US" sz="1100" dirty="0"/>
              <a:t>+ proton polarization</a:t>
            </a:r>
          </a:p>
          <a:p>
            <a:endParaRPr lang="en-US" sz="1100" b="1" dirty="0">
              <a:solidFill>
                <a:schemeClr val="bg2">
                  <a:lumMod val="60000"/>
                  <a:lumOff val="40000"/>
                </a:schemeClr>
              </a:solidFill>
            </a:endParaRPr>
          </a:p>
          <a:p>
            <a:r>
              <a:rPr lang="en-US" sz="1100" b="1" dirty="0">
                <a:solidFill>
                  <a:schemeClr val="bg2">
                    <a:lumMod val="60000"/>
                    <a:lumOff val="40000"/>
                  </a:schemeClr>
                </a:solidFill>
              </a:rPr>
              <a:t>New Capability:</a:t>
            </a:r>
          </a:p>
          <a:p>
            <a:r>
              <a:rPr lang="en-US" sz="1100" dirty="0"/>
              <a:t>Commission running with hadron spin rotators</a:t>
            </a:r>
          </a:p>
          <a:p>
            <a:endParaRPr lang="en-US" sz="1100" b="1" dirty="0">
              <a:solidFill>
                <a:srgbClr val="3333FF"/>
              </a:solidFill>
            </a:endParaRPr>
          </a:p>
          <a:p>
            <a:r>
              <a:rPr lang="en-US" sz="1100" b="1" dirty="0">
                <a:solidFill>
                  <a:srgbClr val="3333FF"/>
                </a:solidFill>
              </a:rPr>
              <a:t>Run:</a:t>
            </a:r>
          </a:p>
          <a:p>
            <a:r>
              <a:rPr lang="en-US" sz="1100" dirty="0"/>
              <a:t>10 GeV long. polarized electrons on 130 GeV transverse polarized protons</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a:p>
            <a:pPr>
              <a:buClr>
                <a:schemeClr val="bg2"/>
              </a:buClr>
            </a:pPr>
            <a:endParaRPr lang="en-US" sz="1100" b="1" dirty="0">
              <a:solidFill>
                <a:srgbClr val="3333FF"/>
              </a:solidFill>
              <a:sym typeface="Wingdings" pitchFamily="2" charset="2"/>
            </a:endParaRPr>
          </a:p>
          <a:p>
            <a:pPr>
              <a:buClr>
                <a:schemeClr val="bg2"/>
              </a:buClr>
            </a:pPr>
            <a:r>
              <a:rPr lang="en-US" sz="1100" b="1" dirty="0">
                <a:solidFill>
                  <a:srgbClr val="3333FF"/>
                </a:solidFill>
                <a:sym typeface="Wingdings" pitchFamily="2" charset="2"/>
              </a:rPr>
              <a:t>Run:</a:t>
            </a:r>
          </a:p>
          <a:p>
            <a:r>
              <a:rPr lang="en-US" sz="1100" dirty="0"/>
              <a:t>Last weeks switch to longitudinal proton polarization</a:t>
            </a:r>
          </a:p>
          <a:p>
            <a:endParaRPr lang="en-US" sz="1100" b="1" dirty="0">
              <a:solidFill>
                <a:srgbClr val="FF40FF"/>
              </a:solidFill>
            </a:endParaRPr>
          </a:p>
          <a:p>
            <a:r>
              <a:rPr lang="en-US" sz="1100" b="1" dirty="0">
                <a:solidFill>
                  <a:srgbClr val="FF40FF"/>
                </a:solidFill>
              </a:rPr>
              <a:t>Physics:</a:t>
            </a:r>
          </a:p>
          <a:p>
            <a:r>
              <a:rPr lang="en-US" sz="1100" dirty="0"/>
              <a:t>Add your preferred science topic</a:t>
            </a:r>
          </a:p>
        </p:txBody>
      </p:sp>
      <p:cxnSp>
        <p:nvCxnSpPr>
          <p:cNvPr id="13" name="Straight Connector 12">
            <a:extLst>
              <a:ext uri="{FF2B5EF4-FFF2-40B4-BE49-F238E27FC236}">
                <a16:creationId xmlns:a16="http://schemas.microsoft.com/office/drawing/2014/main" id="{46DE94F1-5BAC-A146-B68D-852606A4A65A}"/>
              </a:ext>
            </a:extLst>
          </p:cNvPr>
          <p:cNvCxnSpPr/>
          <p:nvPr/>
        </p:nvCxnSpPr>
        <p:spPr bwMode="auto">
          <a:xfrm>
            <a:off x="7467032" y="564888"/>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1F28E9E9-4BD2-1543-A780-64123BD911FF}"/>
              </a:ext>
            </a:extLst>
          </p:cNvPr>
          <p:cNvSpPr txBox="1"/>
          <p:nvPr/>
        </p:nvSpPr>
        <p:spPr>
          <a:xfrm>
            <a:off x="6964300" y="1127596"/>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- 4</a:t>
            </a:r>
          </a:p>
        </p:txBody>
      </p:sp>
      <p:sp>
        <p:nvSpPr>
          <p:cNvPr id="15" name="TextBox 14">
            <a:extLst>
              <a:ext uri="{FF2B5EF4-FFF2-40B4-BE49-F238E27FC236}">
                <a16:creationId xmlns:a16="http://schemas.microsoft.com/office/drawing/2014/main" id="{42AFE867-F6E4-ED4F-8A4D-AD652ED19B20}"/>
              </a:ext>
            </a:extLst>
          </p:cNvPr>
          <p:cNvSpPr txBox="1"/>
          <p:nvPr/>
        </p:nvSpPr>
        <p:spPr>
          <a:xfrm>
            <a:off x="6730686" y="1491420"/>
            <a:ext cx="2341177" cy="3985706"/>
          </a:xfrm>
          <a:prstGeom prst="rect">
            <a:avLst/>
          </a:prstGeom>
          <a:noFill/>
        </p:spPr>
        <p:txBody>
          <a:bodyPr wrap="square" rtlCol="0">
            <a:spAutoFit/>
          </a:bodyPr>
          <a:lstStyle/>
          <a:p>
            <a:r>
              <a:rPr lang="en-US" sz="1100" dirty="0"/>
              <a:t>Phase 1 EIC</a:t>
            </a:r>
          </a:p>
          <a:p>
            <a:r>
              <a:rPr lang="en-US" sz="1100" dirty="0"/>
              <a:t>+ long. electron polarization</a:t>
            </a:r>
          </a:p>
          <a:p>
            <a:r>
              <a:rPr lang="en-US" sz="1100" dirty="0"/>
              <a:t>+ proton polarization</a:t>
            </a:r>
          </a:p>
          <a:p>
            <a:r>
              <a:rPr lang="en-US" sz="1100" dirty="0"/>
              <a:t>+ operation of hadron spin rotators</a:t>
            </a:r>
          </a:p>
          <a:p>
            <a:endParaRPr lang="en-US" sz="1100" b="1" dirty="0">
              <a:solidFill>
                <a:schemeClr val="bg2">
                  <a:lumMod val="60000"/>
                  <a:lumOff val="40000"/>
                </a:schemeClr>
              </a:solidFill>
            </a:endParaRPr>
          </a:p>
          <a:p>
            <a:r>
              <a:rPr lang="en-US" sz="1100" b="1" dirty="0">
                <a:solidFill>
                  <a:schemeClr val="bg2">
                    <a:lumMod val="60000"/>
                    <a:lumOff val="40000"/>
                  </a:schemeClr>
                </a:solidFill>
              </a:rPr>
              <a:t>New Capability:</a:t>
            </a:r>
          </a:p>
          <a:p>
            <a:r>
              <a:rPr lang="en-US" sz="1100" dirty="0"/>
              <a:t>Commission hadron accelerator to operate with not centered orbits</a:t>
            </a:r>
          </a:p>
          <a:p>
            <a:endParaRPr lang="en-US" sz="1100" b="1" dirty="0">
              <a:solidFill>
                <a:srgbClr val="3333FF"/>
              </a:solidFill>
            </a:endParaRPr>
          </a:p>
          <a:p>
            <a:r>
              <a:rPr lang="en-US" sz="1100" b="1" dirty="0">
                <a:solidFill>
                  <a:srgbClr val="3333FF"/>
                </a:solidFill>
              </a:rPr>
              <a:t>Run:</a:t>
            </a:r>
          </a:p>
          <a:p>
            <a:r>
              <a:rPr lang="en-US" sz="1100" dirty="0"/>
              <a:t>10 GeV long. polarized electrons on 100 GeV Au</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r>
              <a:rPr lang="en-US" sz="1100" b="1" dirty="0">
                <a:sym typeface="Wingdings" pitchFamily="2" charset="2"/>
              </a:rPr>
              <a:t>:</a:t>
            </a:r>
          </a:p>
          <a:p>
            <a:r>
              <a:rPr lang="en-US" sz="1100" dirty="0"/>
              <a:t>Add your preferred science topic</a:t>
            </a:r>
          </a:p>
          <a:p>
            <a:endParaRPr lang="en-US" sz="1100" b="1" dirty="0">
              <a:solidFill>
                <a:srgbClr val="3333FF"/>
              </a:solidFill>
            </a:endParaRPr>
          </a:p>
          <a:p>
            <a:r>
              <a:rPr lang="en-US" sz="1100" b="1" dirty="0">
                <a:solidFill>
                  <a:srgbClr val="3333FF"/>
                </a:solidFill>
              </a:rPr>
              <a:t>Run:</a:t>
            </a:r>
          </a:p>
          <a:p>
            <a:r>
              <a:rPr lang="en-US" sz="1100" dirty="0"/>
              <a:t>10 GeV long. polarized electrons on 250 GeV transverse and longitudinal polarized protons</a:t>
            </a:r>
          </a:p>
          <a:p>
            <a:endParaRPr lang="en-US" sz="1100" dirty="0">
              <a:solidFill>
                <a:srgbClr val="FF40FF"/>
              </a:solidFill>
              <a:sym typeface="Wingdings" pitchFamily="2" charset="2"/>
            </a:endParaRPr>
          </a:p>
          <a:p>
            <a:r>
              <a:rPr lang="en-US" sz="1100" dirty="0">
                <a:solidFill>
                  <a:srgbClr val="FF40FF"/>
                </a:solidFill>
                <a:sym typeface="Wingdings" pitchFamily="2" charset="2"/>
              </a:rPr>
              <a:t>Physics:</a:t>
            </a:r>
          </a:p>
          <a:p>
            <a:r>
              <a:rPr lang="en-US" sz="1100" dirty="0"/>
              <a:t>Add your preferred science topic</a:t>
            </a:r>
          </a:p>
        </p:txBody>
      </p:sp>
      <p:cxnSp>
        <p:nvCxnSpPr>
          <p:cNvPr id="16" name="Straight Connector 15">
            <a:extLst>
              <a:ext uri="{FF2B5EF4-FFF2-40B4-BE49-F238E27FC236}">
                <a16:creationId xmlns:a16="http://schemas.microsoft.com/office/drawing/2014/main" id="{397288E5-ED9B-7048-8BA8-495C7496E309}"/>
              </a:ext>
            </a:extLst>
          </p:cNvPr>
          <p:cNvCxnSpPr/>
          <p:nvPr/>
        </p:nvCxnSpPr>
        <p:spPr bwMode="auto">
          <a:xfrm>
            <a:off x="9963422" y="562345"/>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F55E531B-41F8-DB40-9B81-740A9C75BD44}"/>
              </a:ext>
            </a:extLst>
          </p:cNvPr>
          <p:cNvSpPr txBox="1"/>
          <p:nvPr/>
        </p:nvSpPr>
        <p:spPr>
          <a:xfrm>
            <a:off x="9460690" y="1125053"/>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- 5</a:t>
            </a:r>
          </a:p>
        </p:txBody>
      </p:sp>
      <p:sp>
        <p:nvSpPr>
          <p:cNvPr id="18" name="TextBox 17">
            <a:extLst>
              <a:ext uri="{FF2B5EF4-FFF2-40B4-BE49-F238E27FC236}">
                <a16:creationId xmlns:a16="http://schemas.microsoft.com/office/drawing/2014/main" id="{8442A075-1D2D-9E46-8B19-84F6FFE27713}"/>
              </a:ext>
            </a:extLst>
          </p:cNvPr>
          <p:cNvSpPr txBox="1"/>
          <p:nvPr/>
        </p:nvSpPr>
        <p:spPr>
          <a:xfrm>
            <a:off x="9071864" y="1442570"/>
            <a:ext cx="2548636" cy="3647152"/>
          </a:xfrm>
          <a:prstGeom prst="rect">
            <a:avLst/>
          </a:prstGeom>
          <a:noFill/>
        </p:spPr>
        <p:txBody>
          <a:bodyPr wrap="square" rtlCol="0">
            <a:spAutoFit/>
          </a:bodyPr>
          <a:lstStyle/>
          <a:p>
            <a:r>
              <a:rPr lang="en-US" sz="1100" dirty="0"/>
              <a:t>Phase 1 EIC</a:t>
            </a:r>
          </a:p>
          <a:p>
            <a:r>
              <a:rPr lang="en-US" sz="1100" dirty="0"/>
              <a:t>+ long. electron polarization</a:t>
            </a:r>
          </a:p>
          <a:p>
            <a:r>
              <a:rPr lang="en-US" sz="1100" dirty="0"/>
              <a:t>+ proton polarization</a:t>
            </a:r>
          </a:p>
          <a:p>
            <a:r>
              <a:rPr lang="en-US" sz="1100" dirty="0"/>
              <a:t>+ operation of hadron spin rotators</a:t>
            </a:r>
          </a:p>
          <a:p>
            <a:r>
              <a:rPr lang="en-US" sz="1100" dirty="0"/>
              <a:t>+ operation of hadron beams with not centered orbits</a:t>
            </a:r>
          </a:p>
          <a:p>
            <a:endParaRPr lang="en-US" sz="1100" b="1" dirty="0">
              <a:solidFill>
                <a:srgbClr val="0432FF"/>
              </a:solidFill>
            </a:endParaRPr>
          </a:p>
          <a:p>
            <a:r>
              <a:rPr lang="en-US" sz="1100" b="1" dirty="0">
                <a:solidFill>
                  <a:srgbClr val="0432FF"/>
                </a:solidFill>
              </a:rPr>
              <a:t>Run:</a:t>
            </a:r>
          </a:p>
          <a:p>
            <a:r>
              <a:rPr lang="en-US" sz="1100" dirty="0"/>
              <a:t>10 GeV long. polarized electrons on 100 GeV Au</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a:p>
            <a:endParaRPr lang="en-US" sz="1100" dirty="0"/>
          </a:p>
          <a:p>
            <a:r>
              <a:rPr lang="en-US" sz="1100" b="1" dirty="0">
                <a:solidFill>
                  <a:srgbClr val="3333FF"/>
                </a:solidFill>
              </a:rPr>
              <a:t>Run:</a:t>
            </a:r>
          </a:p>
          <a:p>
            <a:r>
              <a:rPr lang="en-US" sz="1100" dirty="0"/>
              <a:t>10 GeV long. polarized electrons on 166 GeV transverse and longitudinal polarized He-3</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p:txBody>
      </p:sp>
      <p:sp>
        <p:nvSpPr>
          <p:cNvPr id="19" name="Right Brace 18">
            <a:extLst>
              <a:ext uri="{FF2B5EF4-FFF2-40B4-BE49-F238E27FC236}">
                <a16:creationId xmlns:a16="http://schemas.microsoft.com/office/drawing/2014/main" id="{7CE2647B-4539-A449-81CF-F58CFF2F2389}"/>
              </a:ext>
            </a:extLst>
          </p:cNvPr>
          <p:cNvSpPr/>
          <p:nvPr/>
        </p:nvSpPr>
        <p:spPr>
          <a:xfrm rot="5400000">
            <a:off x="9225423" y="3071680"/>
            <a:ext cx="276858" cy="5020005"/>
          </a:xfrm>
          <a:prstGeom prst="rightBrace">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75DEC0A-E68C-154F-BEF2-2B22DAC2D1EC}"/>
              </a:ext>
            </a:extLst>
          </p:cNvPr>
          <p:cNvSpPr txBox="1"/>
          <p:nvPr/>
        </p:nvSpPr>
        <p:spPr>
          <a:xfrm>
            <a:off x="6768720" y="5662412"/>
            <a:ext cx="5190267" cy="646331"/>
          </a:xfrm>
          <a:prstGeom prst="rect">
            <a:avLst/>
          </a:prstGeom>
          <a:noFill/>
        </p:spPr>
        <p:txBody>
          <a:bodyPr wrap="none" rtlCol="0">
            <a:spAutoFit/>
          </a:bodyPr>
          <a:lstStyle/>
          <a:p>
            <a:pPr algn="ctr"/>
            <a:r>
              <a:rPr lang="en-US" dirty="0"/>
              <a:t>Time to install additional ESR RF and HSR PS to</a:t>
            </a:r>
          </a:p>
          <a:p>
            <a:pPr algn="ctr"/>
            <a:r>
              <a:rPr lang="en-US" dirty="0"/>
              <a:t>reach design Current and max. Energies</a:t>
            </a:r>
          </a:p>
        </p:txBody>
      </p:sp>
      <p:sp>
        <p:nvSpPr>
          <p:cNvPr id="21" name="Slide Number Placeholder 5">
            <a:extLst>
              <a:ext uri="{FF2B5EF4-FFF2-40B4-BE49-F238E27FC236}">
                <a16:creationId xmlns:a16="http://schemas.microsoft.com/office/drawing/2014/main" id="{B35FF666-E198-9C01-0A1B-33C0016A2B03}"/>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12</a:t>
            </a:fld>
            <a:endParaRPr lang="en-US" dirty="0"/>
          </a:p>
        </p:txBody>
      </p:sp>
    </p:spTree>
    <p:extLst>
      <p:ext uri="{BB962C8B-B14F-4D97-AF65-F5344CB8AC3E}">
        <p14:creationId xmlns:p14="http://schemas.microsoft.com/office/powerpoint/2010/main" val="29444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A193-98D5-9047-85ED-99C5179EAC9B}"/>
              </a:ext>
            </a:extLst>
          </p:cNvPr>
          <p:cNvSpPr>
            <a:spLocks noGrp="1"/>
          </p:cNvSpPr>
          <p:nvPr>
            <p:ph type="title"/>
          </p:nvPr>
        </p:nvSpPr>
        <p:spPr/>
        <p:txBody>
          <a:bodyPr>
            <a:noAutofit/>
          </a:bodyPr>
          <a:lstStyle/>
          <a:p>
            <a:r>
              <a:rPr lang="en-US" dirty="0">
                <a:cs typeface="Arial" panose="020B0604020202020204" pitchFamily="34" charset="0"/>
              </a:rPr>
              <a:t>Proposal for the Science Program in the First Years of EIC</a:t>
            </a:r>
            <a:endParaRPr lang="en-US" dirty="0"/>
          </a:p>
        </p:txBody>
      </p:sp>
      <p:sp>
        <p:nvSpPr>
          <p:cNvPr id="3" name="Right Arrow 2">
            <a:extLst>
              <a:ext uri="{FF2B5EF4-FFF2-40B4-BE49-F238E27FC236}">
                <a16:creationId xmlns:a16="http://schemas.microsoft.com/office/drawing/2014/main" id="{10760064-9766-7948-AAD6-7133A0CFE818}"/>
              </a:ext>
            </a:extLst>
          </p:cNvPr>
          <p:cNvSpPr/>
          <p:nvPr/>
        </p:nvSpPr>
        <p:spPr>
          <a:xfrm>
            <a:off x="461963" y="612189"/>
            <a:ext cx="11499234" cy="477760"/>
          </a:xfrm>
          <a:prstGeom prst="rightArrow">
            <a:avLst>
              <a:gd name="adj1" fmla="val 50000"/>
              <a:gd name="adj2" fmla="val 70000"/>
            </a:avLst>
          </a:prstGeom>
          <a:solidFill>
            <a:schemeClr val="bg2">
              <a:lumMod val="60000"/>
              <a:lumOff val="40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54956EF-CFB7-D040-821F-CC908DB51AC2}"/>
              </a:ext>
            </a:extLst>
          </p:cNvPr>
          <p:cNvCxnSpPr/>
          <p:nvPr/>
        </p:nvCxnSpPr>
        <p:spPr bwMode="auto">
          <a:xfrm>
            <a:off x="1277812" y="609600"/>
            <a:ext cx="0" cy="609600"/>
          </a:xfrm>
          <a:prstGeom prst="line">
            <a:avLst/>
          </a:prstGeom>
          <a:noFill/>
          <a:ln w="28575"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0A230823-90F4-FA43-BCBE-BD67CA0AA6BF}"/>
              </a:ext>
            </a:extLst>
          </p:cNvPr>
          <p:cNvSpPr txBox="1"/>
          <p:nvPr/>
        </p:nvSpPr>
        <p:spPr>
          <a:xfrm>
            <a:off x="775080" y="1137139"/>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- 5</a:t>
            </a:r>
          </a:p>
        </p:txBody>
      </p:sp>
      <p:cxnSp>
        <p:nvCxnSpPr>
          <p:cNvPr id="7" name="Straight Connector 6">
            <a:extLst>
              <a:ext uri="{FF2B5EF4-FFF2-40B4-BE49-F238E27FC236}">
                <a16:creationId xmlns:a16="http://schemas.microsoft.com/office/drawing/2014/main" id="{933D9231-4CE4-F548-8B28-E048AC6418C4}"/>
              </a:ext>
            </a:extLst>
          </p:cNvPr>
          <p:cNvCxnSpPr/>
          <p:nvPr/>
        </p:nvCxnSpPr>
        <p:spPr bwMode="auto">
          <a:xfrm>
            <a:off x="4880728" y="609601"/>
            <a:ext cx="0" cy="609600"/>
          </a:xfrm>
          <a:prstGeom prst="line">
            <a:avLst/>
          </a:prstGeom>
          <a:no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C87AED3-7B9E-534F-918A-17475D229209}"/>
              </a:ext>
            </a:extLst>
          </p:cNvPr>
          <p:cNvSpPr txBox="1"/>
          <p:nvPr/>
        </p:nvSpPr>
        <p:spPr>
          <a:xfrm>
            <a:off x="4377996" y="1137140"/>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- 6</a:t>
            </a:r>
          </a:p>
        </p:txBody>
      </p:sp>
      <p:cxnSp>
        <p:nvCxnSpPr>
          <p:cNvPr id="10" name="Straight Connector 9">
            <a:extLst>
              <a:ext uri="{FF2B5EF4-FFF2-40B4-BE49-F238E27FC236}">
                <a16:creationId xmlns:a16="http://schemas.microsoft.com/office/drawing/2014/main" id="{DA276410-07ED-0149-88FA-924EE72E786B}"/>
              </a:ext>
            </a:extLst>
          </p:cNvPr>
          <p:cNvCxnSpPr/>
          <p:nvPr/>
        </p:nvCxnSpPr>
        <p:spPr bwMode="auto">
          <a:xfrm>
            <a:off x="8923696" y="574431"/>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68321531-A91E-5B45-A726-3BDA04710A43}"/>
              </a:ext>
            </a:extLst>
          </p:cNvPr>
          <p:cNvSpPr txBox="1"/>
          <p:nvPr/>
        </p:nvSpPr>
        <p:spPr>
          <a:xfrm>
            <a:off x="8420964" y="1137139"/>
            <a:ext cx="100546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Year - 7</a:t>
            </a:r>
          </a:p>
        </p:txBody>
      </p:sp>
      <p:sp>
        <p:nvSpPr>
          <p:cNvPr id="21" name="TextBox 20">
            <a:extLst>
              <a:ext uri="{FF2B5EF4-FFF2-40B4-BE49-F238E27FC236}">
                <a16:creationId xmlns:a16="http://schemas.microsoft.com/office/drawing/2014/main" id="{6EAC173D-B47B-D449-9386-94D0D4B87DAF}"/>
              </a:ext>
            </a:extLst>
          </p:cNvPr>
          <p:cNvSpPr txBox="1"/>
          <p:nvPr/>
        </p:nvSpPr>
        <p:spPr>
          <a:xfrm>
            <a:off x="3508347" y="1451226"/>
            <a:ext cx="4117929" cy="4524315"/>
          </a:xfrm>
          <a:prstGeom prst="rect">
            <a:avLst/>
          </a:prstGeom>
          <a:noFill/>
        </p:spPr>
        <p:txBody>
          <a:bodyPr wrap="square" rtlCol="0">
            <a:spAutoFit/>
          </a:bodyPr>
          <a:lstStyle/>
          <a:p>
            <a:r>
              <a:rPr lang="en-US" sz="1600" dirty="0"/>
              <a:t>Phase 1 EIC</a:t>
            </a:r>
          </a:p>
          <a:p>
            <a:r>
              <a:rPr lang="en-US" sz="1600" dirty="0"/>
              <a:t>+ long. electron polarization</a:t>
            </a:r>
          </a:p>
          <a:p>
            <a:r>
              <a:rPr lang="en-US" sz="1600" dirty="0"/>
              <a:t>+ proton polarization</a:t>
            </a:r>
          </a:p>
          <a:p>
            <a:r>
              <a:rPr lang="en-US" sz="1600" dirty="0"/>
              <a:t>+ operation of hadron spin rotators</a:t>
            </a:r>
          </a:p>
          <a:p>
            <a:r>
              <a:rPr lang="en-US" sz="1600" dirty="0"/>
              <a:t>+ operation of hadron beams with not centered orbits</a:t>
            </a:r>
          </a:p>
          <a:p>
            <a:endParaRPr lang="en-US" sz="1600" b="1" dirty="0">
              <a:solidFill>
                <a:schemeClr val="bg2">
                  <a:lumMod val="60000"/>
                  <a:lumOff val="40000"/>
                </a:schemeClr>
              </a:solidFill>
            </a:endParaRPr>
          </a:p>
          <a:p>
            <a:r>
              <a:rPr lang="en-US" sz="1600" b="1" dirty="0">
                <a:solidFill>
                  <a:schemeClr val="bg2">
                    <a:lumMod val="60000"/>
                    <a:lumOff val="40000"/>
                  </a:schemeClr>
                </a:solidFill>
              </a:rPr>
              <a:t>New Capability:</a:t>
            </a:r>
          </a:p>
          <a:p>
            <a:r>
              <a:rPr lang="en-US" sz="1600" dirty="0"/>
              <a:t>Commission ESR &amp; HSR at max. energy and beam currents</a:t>
            </a:r>
          </a:p>
          <a:p>
            <a:endParaRPr lang="en-US" sz="1600" b="1" dirty="0">
              <a:solidFill>
                <a:srgbClr val="3333FF"/>
              </a:solidFill>
            </a:endParaRPr>
          </a:p>
          <a:p>
            <a:r>
              <a:rPr lang="en-US" sz="1600" b="1" dirty="0">
                <a:solidFill>
                  <a:srgbClr val="3333FF"/>
                </a:solidFill>
              </a:rPr>
              <a:t>Run:</a:t>
            </a:r>
          </a:p>
          <a:p>
            <a:r>
              <a:rPr lang="en-US" sz="1600" dirty="0"/>
              <a:t>18 GeV long. polarized electrons on 275 GeV/u polarized (longitudinal &amp; transverse) proton beams</a:t>
            </a:r>
          </a:p>
          <a:p>
            <a:endParaRPr lang="en-US" sz="1600" b="1" dirty="0">
              <a:solidFill>
                <a:srgbClr val="FF40FF"/>
              </a:solidFill>
              <a:sym typeface="Wingdings" pitchFamily="2" charset="2"/>
            </a:endParaRPr>
          </a:p>
          <a:p>
            <a:r>
              <a:rPr lang="en-US" sz="1600" b="1" dirty="0">
                <a:solidFill>
                  <a:srgbClr val="FF40FF"/>
                </a:solidFill>
                <a:sym typeface="Wingdings" pitchFamily="2" charset="2"/>
              </a:rPr>
              <a:t>Physics:</a:t>
            </a:r>
          </a:p>
          <a:p>
            <a:r>
              <a:rPr lang="en-US" sz="1600" dirty="0"/>
              <a:t>Add your preferred science topic</a:t>
            </a:r>
          </a:p>
        </p:txBody>
      </p:sp>
      <p:cxnSp>
        <p:nvCxnSpPr>
          <p:cNvPr id="23" name="Straight Connector 22">
            <a:extLst>
              <a:ext uri="{FF2B5EF4-FFF2-40B4-BE49-F238E27FC236}">
                <a16:creationId xmlns:a16="http://schemas.microsoft.com/office/drawing/2014/main" id="{D4D83A85-DE43-A14B-9860-E18D39A29296}"/>
              </a:ext>
            </a:extLst>
          </p:cNvPr>
          <p:cNvCxnSpPr/>
          <p:nvPr/>
        </p:nvCxnSpPr>
        <p:spPr>
          <a:xfrm>
            <a:off x="3305908" y="546269"/>
            <a:ext cx="0" cy="5765462"/>
          </a:xfrm>
          <a:prstGeom prst="line">
            <a:avLst/>
          </a:prstGeom>
          <a:ln w="63500">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CF679C-0F36-BA45-9DAC-EB8A5D517310}"/>
              </a:ext>
            </a:extLst>
          </p:cNvPr>
          <p:cNvSpPr txBox="1"/>
          <p:nvPr/>
        </p:nvSpPr>
        <p:spPr>
          <a:xfrm>
            <a:off x="7771918" y="1451226"/>
            <a:ext cx="4049293" cy="4524315"/>
          </a:xfrm>
          <a:prstGeom prst="rect">
            <a:avLst/>
          </a:prstGeom>
          <a:noFill/>
        </p:spPr>
        <p:txBody>
          <a:bodyPr wrap="square" rtlCol="0">
            <a:spAutoFit/>
          </a:bodyPr>
          <a:lstStyle/>
          <a:p>
            <a:r>
              <a:rPr lang="en-US" sz="1600" dirty="0"/>
              <a:t>Phase 1 EIC</a:t>
            </a:r>
          </a:p>
          <a:p>
            <a:r>
              <a:rPr lang="en-US" sz="1600" dirty="0"/>
              <a:t>+ long. electron polarization</a:t>
            </a:r>
          </a:p>
          <a:p>
            <a:r>
              <a:rPr lang="en-US" sz="1600" dirty="0"/>
              <a:t>+ proton polarization</a:t>
            </a:r>
          </a:p>
          <a:p>
            <a:r>
              <a:rPr lang="en-US" sz="1600" dirty="0"/>
              <a:t>+ operation of hadron spin rotators</a:t>
            </a:r>
          </a:p>
          <a:p>
            <a:r>
              <a:rPr lang="en-US" sz="1600" dirty="0"/>
              <a:t>+ operation of hadron beams with not centered orbits</a:t>
            </a:r>
          </a:p>
          <a:p>
            <a:r>
              <a:rPr lang="en-US" sz="1600" dirty="0"/>
              <a:t>+ operation of  ESR &amp; HSR at max. energy and beam currents</a:t>
            </a:r>
          </a:p>
          <a:p>
            <a:endParaRPr lang="en-US" sz="1600" b="1" dirty="0">
              <a:solidFill>
                <a:schemeClr val="bg2">
                  <a:lumMod val="60000"/>
                  <a:lumOff val="40000"/>
                </a:schemeClr>
              </a:solidFill>
            </a:endParaRPr>
          </a:p>
          <a:p>
            <a:r>
              <a:rPr lang="en-US" sz="1600" b="1" dirty="0">
                <a:solidFill>
                  <a:schemeClr val="bg2">
                    <a:lumMod val="60000"/>
                    <a:lumOff val="40000"/>
                  </a:schemeClr>
                </a:solidFill>
              </a:rPr>
              <a:t>New Capability:</a:t>
            </a:r>
          </a:p>
          <a:p>
            <a:r>
              <a:rPr lang="en-US" sz="1600" dirty="0"/>
              <a:t>Operate HSR with 41 GeV bypass</a:t>
            </a:r>
          </a:p>
          <a:p>
            <a:endParaRPr lang="en-US" sz="1600" b="1" dirty="0">
              <a:solidFill>
                <a:srgbClr val="3333FF"/>
              </a:solidFill>
            </a:endParaRPr>
          </a:p>
          <a:p>
            <a:r>
              <a:rPr lang="en-US" sz="1600" b="1" dirty="0">
                <a:solidFill>
                  <a:srgbClr val="3333FF"/>
                </a:solidFill>
              </a:rPr>
              <a:t>Run:</a:t>
            </a:r>
          </a:p>
          <a:p>
            <a:r>
              <a:rPr lang="en-US" sz="1600" dirty="0"/>
              <a:t>5 GeV long. polarized electrons on 41 GeV transverse polarized proton beams</a:t>
            </a:r>
          </a:p>
          <a:p>
            <a:endParaRPr lang="en-US" sz="1600" b="1" dirty="0">
              <a:solidFill>
                <a:srgbClr val="FF40FF"/>
              </a:solidFill>
              <a:sym typeface="Wingdings" pitchFamily="2" charset="2"/>
            </a:endParaRPr>
          </a:p>
          <a:p>
            <a:r>
              <a:rPr lang="en-US" sz="1600" b="1" dirty="0">
                <a:solidFill>
                  <a:srgbClr val="FF40FF"/>
                </a:solidFill>
                <a:sym typeface="Wingdings" pitchFamily="2" charset="2"/>
              </a:rPr>
              <a:t>Physics:</a:t>
            </a:r>
          </a:p>
          <a:p>
            <a:r>
              <a:rPr lang="en-US" sz="1600" dirty="0"/>
              <a:t>Add your preferred science topic</a:t>
            </a:r>
          </a:p>
        </p:txBody>
      </p:sp>
      <p:sp>
        <p:nvSpPr>
          <p:cNvPr id="14" name="TextBox 13">
            <a:extLst>
              <a:ext uri="{FF2B5EF4-FFF2-40B4-BE49-F238E27FC236}">
                <a16:creationId xmlns:a16="http://schemas.microsoft.com/office/drawing/2014/main" id="{92E9C5BB-E121-574B-A9DB-94450A28024F}"/>
              </a:ext>
            </a:extLst>
          </p:cNvPr>
          <p:cNvSpPr txBox="1"/>
          <p:nvPr/>
        </p:nvSpPr>
        <p:spPr>
          <a:xfrm>
            <a:off x="340075" y="1506471"/>
            <a:ext cx="2820185" cy="3477875"/>
          </a:xfrm>
          <a:prstGeom prst="rect">
            <a:avLst/>
          </a:prstGeom>
          <a:noFill/>
        </p:spPr>
        <p:txBody>
          <a:bodyPr wrap="square" rtlCol="0">
            <a:spAutoFit/>
          </a:bodyPr>
          <a:lstStyle/>
          <a:p>
            <a:r>
              <a:rPr lang="en-US" sz="1100" dirty="0"/>
              <a:t>Phase 1 EIC</a:t>
            </a:r>
          </a:p>
          <a:p>
            <a:r>
              <a:rPr lang="en-US" sz="1100" dirty="0"/>
              <a:t>+ long. electron polarization</a:t>
            </a:r>
          </a:p>
          <a:p>
            <a:r>
              <a:rPr lang="en-US" sz="1100" dirty="0"/>
              <a:t>+ proton polarization</a:t>
            </a:r>
          </a:p>
          <a:p>
            <a:r>
              <a:rPr lang="en-US" sz="1100" dirty="0"/>
              <a:t>+ operation of hadron spin rotators</a:t>
            </a:r>
          </a:p>
          <a:p>
            <a:r>
              <a:rPr lang="en-US" sz="1100" dirty="0"/>
              <a:t>+ operation of hadron beams with not centered orbits</a:t>
            </a:r>
          </a:p>
          <a:p>
            <a:endParaRPr lang="en-US" sz="1100" b="1" dirty="0">
              <a:solidFill>
                <a:srgbClr val="3333FF"/>
              </a:solidFill>
            </a:endParaRPr>
          </a:p>
          <a:p>
            <a:r>
              <a:rPr lang="en-US" sz="1100" b="1" dirty="0">
                <a:solidFill>
                  <a:srgbClr val="3333FF"/>
                </a:solidFill>
              </a:rPr>
              <a:t>Run:</a:t>
            </a:r>
          </a:p>
          <a:p>
            <a:r>
              <a:rPr lang="en-US" sz="1100" dirty="0"/>
              <a:t>10 GeV polarized electrons on 100 GeV Au</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a:p>
            <a:endParaRPr lang="en-US" sz="1100" b="1" dirty="0">
              <a:solidFill>
                <a:srgbClr val="3333FF"/>
              </a:solidFill>
            </a:endParaRPr>
          </a:p>
          <a:p>
            <a:r>
              <a:rPr lang="en-US" sz="1100" b="1" dirty="0">
                <a:solidFill>
                  <a:srgbClr val="3333FF"/>
                </a:solidFill>
              </a:rPr>
              <a:t>Run:</a:t>
            </a:r>
          </a:p>
          <a:p>
            <a:r>
              <a:rPr lang="en-US" sz="1100" dirty="0"/>
              <a:t>10 GeV long. electrons on 166 GeV transverse and longitudinal polarized He-3</a:t>
            </a:r>
          </a:p>
          <a:p>
            <a:endParaRPr lang="en-US" sz="1100" b="1" dirty="0">
              <a:solidFill>
                <a:srgbClr val="FF40FF"/>
              </a:solidFill>
              <a:sym typeface="Wingdings" pitchFamily="2" charset="2"/>
            </a:endParaRPr>
          </a:p>
          <a:p>
            <a:r>
              <a:rPr lang="en-US" sz="1100" b="1" dirty="0">
                <a:solidFill>
                  <a:srgbClr val="FF40FF"/>
                </a:solidFill>
                <a:sym typeface="Wingdings" pitchFamily="2" charset="2"/>
              </a:rPr>
              <a:t>Physics:</a:t>
            </a:r>
          </a:p>
          <a:p>
            <a:r>
              <a:rPr lang="en-US" sz="1100" dirty="0"/>
              <a:t>Add your preferred science topic</a:t>
            </a:r>
          </a:p>
        </p:txBody>
      </p:sp>
      <p:sp>
        <p:nvSpPr>
          <p:cNvPr id="6" name="Slide Number Placeholder 5">
            <a:extLst>
              <a:ext uri="{FF2B5EF4-FFF2-40B4-BE49-F238E27FC236}">
                <a16:creationId xmlns:a16="http://schemas.microsoft.com/office/drawing/2014/main" id="{C510AD2E-BF2A-9EFD-D1F3-501242C275D5}"/>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13</a:t>
            </a:fld>
            <a:endParaRPr lang="en-US" dirty="0"/>
          </a:p>
        </p:txBody>
      </p:sp>
      <p:sp>
        <p:nvSpPr>
          <p:cNvPr id="12" name="Right Arrow 11">
            <a:extLst>
              <a:ext uri="{FF2B5EF4-FFF2-40B4-BE49-F238E27FC236}">
                <a16:creationId xmlns:a16="http://schemas.microsoft.com/office/drawing/2014/main" id="{6E1212FF-5FD8-3B5B-BD25-381098406B93}"/>
              </a:ext>
            </a:extLst>
          </p:cNvPr>
          <p:cNvSpPr/>
          <p:nvPr/>
        </p:nvSpPr>
        <p:spPr>
          <a:xfrm>
            <a:off x="3561564" y="5941171"/>
            <a:ext cx="3028227" cy="477760"/>
          </a:xfrm>
          <a:prstGeom prst="rightArrow">
            <a:avLst>
              <a:gd name="adj1" fmla="val 50000"/>
              <a:gd name="adj2" fmla="val 70000"/>
            </a:avLst>
          </a:prstGeom>
          <a:solidFill>
            <a:schemeClr val="bg2"/>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CBC7FBE-3695-A122-BB39-88753E794A95}"/>
              </a:ext>
            </a:extLst>
          </p:cNvPr>
          <p:cNvSpPr txBox="1"/>
          <p:nvPr/>
        </p:nvSpPr>
        <p:spPr>
          <a:xfrm>
            <a:off x="3508347" y="5975005"/>
            <a:ext cx="2497800" cy="400110"/>
          </a:xfrm>
          <a:prstGeom prst="rect">
            <a:avLst/>
          </a:prstGeom>
        </p:spPr>
        <p:txBody>
          <a:bodyPr wrap="none" rtlCol="0">
            <a:spAutoFit/>
          </a:bodyPr>
          <a:lstStyle/>
          <a:p>
            <a:pPr algn="l">
              <a:spcBef>
                <a:spcPts val="0"/>
              </a:spcBef>
              <a:buClr>
                <a:srgbClr val="0096FF"/>
              </a:buClr>
            </a:pPr>
            <a:r>
              <a:rPr lang="en-US" sz="2000" dirty="0"/>
              <a:t>Full EIC Capabilities</a:t>
            </a:r>
          </a:p>
        </p:txBody>
      </p:sp>
    </p:spTree>
    <p:extLst>
      <p:ext uri="{BB962C8B-B14F-4D97-AF65-F5344CB8AC3E}">
        <p14:creationId xmlns:p14="http://schemas.microsoft.com/office/powerpoint/2010/main" val="1083109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C8120-733D-E3B6-D933-8CB3850EDF3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3761387-5D94-B67C-DEF1-6C2597D4FA3F}"/>
              </a:ext>
            </a:extLst>
          </p:cNvPr>
          <p:cNvPicPr/>
          <p:nvPr/>
        </p:nvPicPr>
        <p:blipFill>
          <a:blip r:embed="rId2"/>
          <a:srcRect t="3996" r="8427"/>
          <a:stretch/>
        </p:blipFill>
        <p:spPr>
          <a:xfrm>
            <a:off x="8226175" y="1454800"/>
            <a:ext cx="3965825" cy="2609256"/>
          </a:xfrm>
          <a:prstGeom prst="rect">
            <a:avLst/>
          </a:prstGeom>
          <a:ln>
            <a:noFill/>
          </a:ln>
        </p:spPr>
      </p:pic>
      <p:sp>
        <p:nvSpPr>
          <p:cNvPr id="5" name="Title 4">
            <a:extLst>
              <a:ext uri="{FF2B5EF4-FFF2-40B4-BE49-F238E27FC236}">
                <a16:creationId xmlns:a16="http://schemas.microsoft.com/office/drawing/2014/main" id="{FDDAF2A9-F5C5-E2C7-C972-CDCA86B3F489}"/>
              </a:ext>
            </a:extLst>
          </p:cNvPr>
          <p:cNvSpPr>
            <a:spLocks noGrp="1"/>
          </p:cNvSpPr>
          <p:nvPr>
            <p:ph type="title"/>
          </p:nvPr>
        </p:nvSpPr>
        <p:spPr/>
        <p:txBody>
          <a:bodyPr>
            <a:normAutofit fontScale="90000"/>
          </a:bodyPr>
          <a:lstStyle/>
          <a:p>
            <a:r>
              <a:rPr lang="en-US" dirty="0"/>
              <a:t>Assumptions and Luminosity Calculation</a:t>
            </a:r>
          </a:p>
        </p:txBody>
      </p:sp>
      <p:sp>
        <p:nvSpPr>
          <p:cNvPr id="2" name="Slide Number Placeholder 1">
            <a:extLst>
              <a:ext uri="{FF2B5EF4-FFF2-40B4-BE49-F238E27FC236}">
                <a16:creationId xmlns:a16="http://schemas.microsoft.com/office/drawing/2014/main" id="{D5FFAE46-4611-DAC6-7CB9-42FE9CEF4D0C}"/>
              </a:ext>
            </a:extLst>
          </p:cNvPr>
          <p:cNvSpPr>
            <a:spLocks noGrp="1"/>
          </p:cNvSpPr>
          <p:nvPr>
            <p:ph type="sldNum" sz="quarter" idx="4"/>
          </p:nvPr>
        </p:nvSpPr>
        <p:spPr/>
        <p:txBody>
          <a:bodyPr/>
          <a:lstStyle/>
          <a:p>
            <a:pPr algn="ctr"/>
            <a:fld id="{933A556B-7C63-244D-9B7C-B0EA8042B330}" type="slidenum">
              <a:rPr lang="en-US" smtClean="0"/>
              <a:pPr algn="ctr"/>
              <a:t>14</a:t>
            </a:fld>
            <a:endParaRPr lang="en-US" dirty="0"/>
          </a:p>
        </p:txBody>
      </p:sp>
      <p:sp>
        <p:nvSpPr>
          <p:cNvPr id="3" name="TextBox 2">
            <a:extLst>
              <a:ext uri="{FF2B5EF4-FFF2-40B4-BE49-F238E27FC236}">
                <a16:creationId xmlns:a16="http://schemas.microsoft.com/office/drawing/2014/main" id="{6B3F7CC6-800A-9A5E-031A-45172FFECFAC}"/>
              </a:ext>
            </a:extLst>
          </p:cNvPr>
          <p:cNvSpPr txBox="1"/>
          <p:nvPr/>
        </p:nvSpPr>
        <p:spPr>
          <a:xfrm>
            <a:off x="461963" y="523078"/>
            <a:ext cx="7534716" cy="4247317"/>
          </a:xfrm>
          <a:prstGeom prst="rect">
            <a:avLst/>
          </a:prstGeom>
          <a:noFill/>
        </p:spPr>
        <p:txBody>
          <a:bodyPr wrap="square" rtlCol="0">
            <a:spAutoFit/>
          </a:bodyPr>
          <a:lstStyle/>
          <a:p>
            <a:pPr marL="285750" indent="-285750">
              <a:buClr>
                <a:schemeClr val="bg2"/>
              </a:buClr>
              <a:buFont typeface="Wingdings" pitchFamily="2" charset="2"/>
              <a:buChar char="§"/>
            </a:pPr>
            <a:r>
              <a:rPr lang="en-US" dirty="0"/>
              <a:t>7 </a:t>
            </a:r>
            <a:r>
              <a:rPr lang="en-US" dirty="0" err="1"/>
              <a:t>nC</a:t>
            </a:r>
            <a:r>
              <a:rPr lang="en-US" dirty="0"/>
              <a:t> electron bunch charge compared to 28 </a:t>
            </a:r>
            <a:r>
              <a:rPr lang="en-US" dirty="0" err="1"/>
              <a:t>nC</a:t>
            </a:r>
            <a:r>
              <a:rPr lang="en-US" dirty="0"/>
              <a:t> (CDR) </a:t>
            </a:r>
          </a:p>
          <a:p>
            <a:pPr marL="285750" indent="-285750">
              <a:buClr>
                <a:schemeClr val="bg2"/>
              </a:buClr>
              <a:buFont typeface="Wingdings" pitchFamily="2" charset="2"/>
              <a:buChar char="§"/>
            </a:pPr>
            <a:r>
              <a:rPr lang="en-US" dirty="0"/>
              <a:t>Constant proton beam IP divergencies are maintained throughout the store by gradual increase of proton IP beta-functions as the beam emittance increases.</a:t>
            </a:r>
          </a:p>
          <a:p>
            <a:pPr marL="285750" indent="-285750">
              <a:buClr>
                <a:schemeClr val="bg2"/>
              </a:buClr>
              <a:buFont typeface="Wingdings" pitchFamily="2" charset="2"/>
              <a:buChar char="§"/>
            </a:pPr>
            <a:r>
              <a:rPr lang="en-US" dirty="0"/>
              <a:t>The electron IP beta-functions are adjusted accordingly to match electron and proton transverse beam size.</a:t>
            </a:r>
          </a:p>
          <a:p>
            <a:pPr marL="285750" indent="-285750">
              <a:buClr>
                <a:schemeClr val="bg2"/>
              </a:buClr>
              <a:buFont typeface="Wingdings" pitchFamily="2" charset="2"/>
              <a:buChar char="§"/>
            </a:pPr>
            <a:r>
              <a:rPr lang="en-US" dirty="0"/>
              <a:t>Ion beam is cooled at low energy (24 GeV/u) but no stochastic cooling is used in the store</a:t>
            </a:r>
          </a:p>
          <a:p>
            <a:pPr marL="285750" indent="-285750">
              <a:buClr>
                <a:schemeClr val="bg2"/>
              </a:buClr>
              <a:buFont typeface="Wingdings" pitchFamily="2" charset="2"/>
              <a:buChar char="§"/>
            </a:pPr>
            <a:r>
              <a:rPr lang="en-US" dirty="0"/>
              <a:t>1 Run is 30 weeks of operation at 80% uptime</a:t>
            </a:r>
          </a:p>
          <a:p>
            <a:pPr marL="285750" indent="-285750">
              <a:buClr>
                <a:schemeClr val="bg2"/>
              </a:buClr>
              <a:buFont typeface="Wingdings" pitchFamily="2" charset="2"/>
              <a:buChar char="§"/>
            </a:pPr>
            <a:r>
              <a:rPr lang="en-US" dirty="0"/>
              <a:t>2 h store turnaround time</a:t>
            </a:r>
          </a:p>
          <a:p>
            <a:pPr marL="285750" indent="-285750">
              <a:buClr>
                <a:schemeClr val="bg2"/>
              </a:buClr>
              <a:buFont typeface="Wingdings" pitchFamily="2" charset="2"/>
              <a:buChar char="§"/>
            </a:pPr>
            <a:r>
              <a:rPr lang="en-US" dirty="0"/>
              <a:t>30 min at the beginning of the store is taken by the ESR fill and detector turn-on</a:t>
            </a:r>
          </a:p>
          <a:p>
            <a:pPr marL="285750" indent="-285750">
              <a:buClr>
                <a:schemeClr val="bg2"/>
              </a:buClr>
              <a:buFont typeface="Wingdings" pitchFamily="2" charset="2"/>
              <a:buChar char="§"/>
            </a:pPr>
            <a:r>
              <a:rPr lang="en-US" dirty="0"/>
              <a:t>Not yet included a ramp of of luminosity through the Run </a:t>
            </a:r>
            <a:r>
              <a:rPr lang="en-US" dirty="0">
                <a:sym typeface="Wingdings" pitchFamily="2" charset="2"/>
              </a:rPr>
              <a:t>(see Table)</a:t>
            </a:r>
          </a:p>
          <a:p>
            <a:pPr>
              <a:buClr>
                <a:schemeClr val="bg2"/>
              </a:buClr>
            </a:pPr>
            <a:r>
              <a:rPr lang="en-US" b="1" dirty="0">
                <a:solidFill>
                  <a:schemeClr val="bg2"/>
                </a:solidFill>
                <a:sym typeface="Wingdings" pitchFamily="2" charset="2"/>
              </a:rPr>
              <a:t>Note: </a:t>
            </a:r>
            <a:r>
              <a:rPr lang="en-US" dirty="0">
                <a:sym typeface="Wingdings" pitchFamily="2" charset="2"/>
              </a:rPr>
              <a:t>Luminosity numbers have changed due to a better model for taking uptime and store cycles into account</a:t>
            </a:r>
            <a:endParaRPr lang="en-US" dirty="0"/>
          </a:p>
        </p:txBody>
      </p:sp>
      <p:sp>
        <p:nvSpPr>
          <p:cNvPr id="9" name="TextBox 8">
            <a:extLst>
              <a:ext uri="{FF2B5EF4-FFF2-40B4-BE49-F238E27FC236}">
                <a16:creationId xmlns:a16="http://schemas.microsoft.com/office/drawing/2014/main" id="{DEFC8FD7-6C08-1DD3-2573-73C915C88C8C}"/>
              </a:ext>
            </a:extLst>
          </p:cNvPr>
          <p:cNvSpPr txBox="1"/>
          <p:nvPr/>
        </p:nvSpPr>
        <p:spPr>
          <a:xfrm>
            <a:off x="9608944" y="2846871"/>
            <a:ext cx="2121093" cy="369332"/>
          </a:xfrm>
          <a:prstGeom prst="rect">
            <a:avLst/>
          </a:prstGeom>
          <a:noFill/>
        </p:spPr>
        <p:txBody>
          <a:bodyPr wrap="none" rtlCol="0">
            <a:spAutoFit/>
          </a:bodyPr>
          <a:lstStyle/>
          <a:p>
            <a:r>
              <a:rPr lang="en-US" dirty="0"/>
              <a:t>250 GeV x 10 GeV</a:t>
            </a:r>
          </a:p>
        </p:txBody>
      </p:sp>
      <p:graphicFrame>
        <p:nvGraphicFramePr>
          <p:cNvPr id="13" name="Table 12">
            <a:extLst>
              <a:ext uri="{FF2B5EF4-FFF2-40B4-BE49-F238E27FC236}">
                <a16:creationId xmlns:a16="http://schemas.microsoft.com/office/drawing/2014/main" id="{ABBC6E36-01AE-A769-E97B-BBFC5C145B3E}"/>
              </a:ext>
            </a:extLst>
          </p:cNvPr>
          <p:cNvGraphicFramePr>
            <a:graphicFrameLocks noGrp="1"/>
          </p:cNvGraphicFramePr>
          <p:nvPr>
            <p:extLst>
              <p:ext uri="{D42A27DB-BD31-4B8C-83A1-F6EECF244321}">
                <p14:modId xmlns:p14="http://schemas.microsoft.com/office/powerpoint/2010/main" val="930932624"/>
              </p:ext>
            </p:extLst>
          </p:nvPr>
        </p:nvGraphicFramePr>
        <p:xfrm>
          <a:off x="1530937" y="4784137"/>
          <a:ext cx="9361286" cy="1432560"/>
        </p:xfrm>
        <a:graphic>
          <a:graphicData uri="http://schemas.openxmlformats.org/drawingml/2006/table">
            <a:tbl>
              <a:tblPr firstRow="1" bandRow="1">
                <a:tableStyleId>{5C22544A-7EE6-4342-B048-85BDC9FD1C3A}</a:tableStyleId>
              </a:tblPr>
              <a:tblGrid>
                <a:gridCol w="4680643">
                  <a:extLst>
                    <a:ext uri="{9D8B030D-6E8A-4147-A177-3AD203B41FA5}">
                      <a16:colId xmlns:a16="http://schemas.microsoft.com/office/drawing/2014/main" val="3268320364"/>
                    </a:ext>
                  </a:extLst>
                </a:gridCol>
                <a:gridCol w="4680643">
                  <a:extLst>
                    <a:ext uri="{9D8B030D-6E8A-4147-A177-3AD203B41FA5}">
                      <a16:colId xmlns:a16="http://schemas.microsoft.com/office/drawing/2014/main" val="3745016274"/>
                    </a:ext>
                  </a:extLst>
                </a:gridCol>
              </a:tblGrid>
              <a:tr h="143732">
                <a:tc>
                  <a:txBody>
                    <a:bodyPr/>
                    <a:lstStyle/>
                    <a:p>
                      <a:pPr algn="ctr"/>
                      <a:r>
                        <a:rPr lang="en-US" dirty="0"/>
                        <a:t>RHIC</a:t>
                      </a:r>
                    </a:p>
                  </a:txBody>
                  <a:tcPr/>
                </a:tc>
                <a:tc>
                  <a:txBody>
                    <a:bodyPr/>
                    <a:lstStyle/>
                    <a:p>
                      <a:pPr algn="ctr"/>
                      <a:r>
                        <a:rPr lang="en-US" dirty="0"/>
                        <a:t>EIC Early Years (assumption)</a:t>
                      </a:r>
                    </a:p>
                  </a:txBody>
                  <a:tcPr/>
                </a:tc>
                <a:extLst>
                  <a:ext uri="{0D108BD9-81ED-4DB2-BD59-A6C34878D82A}">
                    <a16:rowId xmlns:a16="http://schemas.microsoft.com/office/drawing/2014/main" val="3261688541"/>
                  </a:ext>
                </a:extLst>
              </a:tr>
              <a:tr h="370840">
                <a:tc>
                  <a:txBody>
                    <a:bodyPr/>
                    <a:lstStyle/>
                    <a:p>
                      <a:pPr marL="285750" indent="-285750">
                        <a:buFont typeface="Arial" panose="020B0604020202020204" pitchFamily="34" charset="0"/>
                        <a:buChar char="•"/>
                      </a:pPr>
                      <a:r>
                        <a:rPr lang="en-US" sz="1600" dirty="0"/>
                        <a:t>1st week 25% of projected </a:t>
                      </a:r>
                      <a:r>
                        <a:rPr lang="en-US" sz="1600" dirty="0" err="1"/>
                        <a:t>lumi</a:t>
                      </a:r>
                      <a:r>
                        <a:rPr lang="en-US" sz="1600" dirty="0"/>
                        <a:t> / week</a:t>
                      </a:r>
                    </a:p>
                    <a:p>
                      <a:pPr marL="285750" indent="-285750">
                        <a:buFont typeface="Arial" panose="020B0604020202020204" pitchFamily="34" charset="0"/>
                        <a:buChar char="•"/>
                      </a:pPr>
                      <a:r>
                        <a:rPr lang="en-US" sz="1600" dirty="0"/>
                        <a:t>2nd week 50% of projected </a:t>
                      </a:r>
                      <a:r>
                        <a:rPr lang="en-US" sz="1600" dirty="0" err="1"/>
                        <a:t>lumi</a:t>
                      </a:r>
                      <a:r>
                        <a:rPr lang="en-US" sz="1600" dirty="0"/>
                        <a:t> / week</a:t>
                      </a:r>
                    </a:p>
                    <a:p>
                      <a:pPr marL="285750" indent="-285750">
                        <a:buFont typeface="Arial" panose="020B0604020202020204" pitchFamily="34" charset="0"/>
                        <a:buChar char="•"/>
                      </a:pPr>
                      <a:r>
                        <a:rPr lang="en-US" sz="1600" dirty="0"/>
                        <a:t>3rd week 75% of projected </a:t>
                      </a:r>
                      <a:r>
                        <a:rPr lang="en-US" sz="1600" dirty="0" err="1"/>
                        <a:t>lumi</a:t>
                      </a:r>
                      <a:r>
                        <a:rPr lang="en-US" sz="1600" dirty="0"/>
                        <a:t> / week</a:t>
                      </a:r>
                    </a:p>
                    <a:p>
                      <a:pPr marL="285750" indent="-285750">
                        <a:buFont typeface="Arial" panose="020B0604020202020204" pitchFamily="34" charset="0"/>
                        <a:buChar char="•"/>
                      </a:pPr>
                      <a:r>
                        <a:rPr lang="en-US" sz="1600" dirty="0"/>
                        <a:t>4th week 100% of projected </a:t>
                      </a:r>
                      <a:r>
                        <a:rPr lang="en-US" sz="1600" dirty="0" err="1"/>
                        <a:t>lumi</a:t>
                      </a:r>
                      <a:r>
                        <a:rPr lang="en-US" sz="1600" dirty="0"/>
                        <a:t> / week</a:t>
                      </a:r>
                    </a:p>
                  </a:txBody>
                  <a:tcPr/>
                </a:tc>
                <a:tc>
                  <a:txBody>
                    <a:bodyPr/>
                    <a:lstStyle/>
                    <a:p>
                      <a:pPr marL="285750" indent="-285750">
                        <a:buFont typeface="Arial" panose="020B0604020202020204" pitchFamily="34" charset="0"/>
                        <a:buChar char="•"/>
                      </a:pPr>
                      <a:r>
                        <a:rPr lang="en-US" sz="1600" dirty="0"/>
                        <a:t>1st week 10% of projected </a:t>
                      </a:r>
                      <a:r>
                        <a:rPr lang="en-US" sz="1600" dirty="0" err="1"/>
                        <a:t>lumi</a:t>
                      </a:r>
                      <a:r>
                        <a:rPr lang="en-US" sz="1600" dirty="0"/>
                        <a:t> / week</a:t>
                      </a:r>
                    </a:p>
                    <a:p>
                      <a:pPr marL="285750" indent="-285750">
                        <a:buFont typeface="Arial" panose="020B0604020202020204" pitchFamily="34" charset="0"/>
                        <a:buChar char="•"/>
                      </a:pPr>
                      <a:r>
                        <a:rPr lang="en-US" sz="1600" dirty="0"/>
                        <a:t>Then increase by 10% every week</a:t>
                      </a:r>
                    </a:p>
                    <a:p>
                      <a:pPr marL="350838" indent="0">
                        <a:buFont typeface="Arial" panose="020B0604020202020204" pitchFamily="34" charset="0"/>
                        <a:buNone/>
                        <a:tabLst/>
                      </a:pPr>
                      <a:r>
                        <a:rPr lang="en-US" sz="1600" i="1" dirty="0">
                          <a:sym typeface="Wingdings" pitchFamily="2" charset="2"/>
                        </a:rPr>
                        <a:t> </a:t>
                      </a:r>
                      <a:r>
                        <a:rPr lang="en-US" sz="1600" i="1" dirty="0"/>
                        <a:t>10 weeks to reach projected </a:t>
                      </a:r>
                      <a:r>
                        <a:rPr lang="en-US" sz="1600" i="1" dirty="0" err="1"/>
                        <a:t>lumi</a:t>
                      </a:r>
                      <a:r>
                        <a:rPr lang="en-US" sz="1600" i="1" dirty="0"/>
                        <a:t> / week</a:t>
                      </a:r>
                    </a:p>
                  </a:txBody>
                  <a:tcPr/>
                </a:tc>
                <a:extLst>
                  <a:ext uri="{0D108BD9-81ED-4DB2-BD59-A6C34878D82A}">
                    <a16:rowId xmlns:a16="http://schemas.microsoft.com/office/drawing/2014/main" val="2855391112"/>
                  </a:ext>
                </a:extLst>
              </a:tr>
            </a:tbl>
          </a:graphicData>
        </a:graphic>
      </p:graphicFrame>
      <p:graphicFrame>
        <p:nvGraphicFramePr>
          <p:cNvPr id="10" name="Object 9">
            <a:extLst>
              <a:ext uri="{FF2B5EF4-FFF2-40B4-BE49-F238E27FC236}">
                <a16:creationId xmlns:a16="http://schemas.microsoft.com/office/drawing/2014/main" id="{38C9C95B-F8CE-58FB-E1FF-F46E6C3F81A2}"/>
              </a:ext>
            </a:extLst>
          </p:cNvPr>
          <p:cNvGraphicFramePr>
            <a:graphicFrameLocks noChangeAspect="1"/>
          </p:cNvGraphicFramePr>
          <p:nvPr>
            <p:extLst>
              <p:ext uri="{D42A27DB-BD31-4B8C-83A1-F6EECF244321}">
                <p14:modId xmlns:p14="http://schemas.microsoft.com/office/powerpoint/2010/main" val="3763397183"/>
              </p:ext>
            </p:extLst>
          </p:nvPr>
        </p:nvGraphicFramePr>
        <p:xfrm>
          <a:off x="7996679" y="641303"/>
          <a:ext cx="4089214" cy="848430"/>
        </p:xfrm>
        <a:graphic>
          <a:graphicData uri="http://schemas.openxmlformats.org/presentationml/2006/ole">
            <mc:AlternateContent xmlns:mc="http://schemas.openxmlformats.org/markup-compatibility/2006">
              <mc:Choice xmlns:v="urn:schemas-microsoft-com:vml" Requires="v">
                <p:oleObj name="Equation" r:id="rId3" imgW="2082600" imgH="431640" progId="Equation.DSMT4">
                  <p:embed/>
                </p:oleObj>
              </mc:Choice>
              <mc:Fallback>
                <p:oleObj name="Equation" r:id="rId3" imgW="2082600" imgH="431640" progId="Equation.DSMT4">
                  <p:embed/>
                  <p:pic>
                    <p:nvPicPr>
                      <p:cNvPr id="4" name="Object 3">
                        <a:extLst>
                          <a:ext uri="{FF2B5EF4-FFF2-40B4-BE49-F238E27FC236}">
                            <a16:creationId xmlns:a16="http://schemas.microsoft.com/office/drawing/2014/main" id="{391E6A8E-3020-8996-A973-AAE959E6BD7A}"/>
                          </a:ext>
                        </a:extLst>
                      </p:cNvPr>
                      <p:cNvPicPr/>
                      <p:nvPr/>
                    </p:nvPicPr>
                    <p:blipFill>
                      <a:blip r:embed="rId4"/>
                      <a:stretch>
                        <a:fillRect/>
                      </a:stretch>
                    </p:blipFill>
                    <p:spPr>
                      <a:xfrm>
                        <a:off x="7996679" y="641303"/>
                        <a:ext cx="4089214" cy="848430"/>
                      </a:xfrm>
                      <a:prstGeom prst="rect">
                        <a:avLst/>
                      </a:prstGeom>
                    </p:spPr>
                  </p:pic>
                </p:oleObj>
              </mc:Fallback>
            </mc:AlternateContent>
          </a:graphicData>
        </a:graphic>
      </p:graphicFrame>
    </p:spTree>
    <p:extLst>
      <p:ext uri="{BB962C8B-B14F-4D97-AF65-F5344CB8AC3E}">
        <p14:creationId xmlns:p14="http://schemas.microsoft.com/office/powerpoint/2010/main" val="114625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5446-0242-A7FE-0C71-FE964E65C958}"/>
              </a:ext>
            </a:extLst>
          </p:cNvPr>
          <p:cNvSpPr>
            <a:spLocks noGrp="1"/>
          </p:cNvSpPr>
          <p:nvPr>
            <p:ph type="title"/>
          </p:nvPr>
        </p:nvSpPr>
        <p:spPr/>
        <p:txBody>
          <a:bodyPr>
            <a:normAutofit fontScale="90000"/>
          </a:bodyPr>
          <a:lstStyle/>
          <a:p>
            <a:r>
              <a:rPr lang="en-US" dirty="0"/>
              <a:t>Assumptions and Luminosity</a:t>
            </a:r>
          </a:p>
        </p:txBody>
      </p:sp>
      <p:sp>
        <p:nvSpPr>
          <p:cNvPr id="5" name="TextBox 4">
            <a:extLst>
              <a:ext uri="{FF2B5EF4-FFF2-40B4-BE49-F238E27FC236}">
                <a16:creationId xmlns:a16="http://schemas.microsoft.com/office/drawing/2014/main" id="{1261C690-6055-1D2C-6260-EBE31B184F47}"/>
              </a:ext>
            </a:extLst>
          </p:cNvPr>
          <p:cNvSpPr txBox="1"/>
          <p:nvPr/>
        </p:nvSpPr>
        <p:spPr>
          <a:xfrm>
            <a:off x="622898" y="4936821"/>
            <a:ext cx="3108608" cy="646331"/>
          </a:xfrm>
          <a:prstGeom prst="rect">
            <a:avLst/>
          </a:prstGeom>
          <a:noFill/>
        </p:spPr>
        <p:txBody>
          <a:bodyPr wrap="none" rtlCol="0">
            <a:spAutoFit/>
          </a:bodyPr>
          <a:lstStyle/>
          <a:p>
            <a:r>
              <a:rPr lang="en-US" b="1" dirty="0">
                <a:solidFill>
                  <a:schemeClr val="bg2"/>
                </a:solidFill>
              </a:rPr>
              <a:t>Note: </a:t>
            </a:r>
          </a:p>
          <a:p>
            <a:r>
              <a:rPr lang="en-US" dirty="0" err="1"/>
              <a:t>eA</a:t>
            </a:r>
            <a:r>
              <a:rPr lang="en-US" dirty="0"/>
              <a:t> luminosity is per nucleon </a:t>
            </a:r>
          </a:p>
        </p:txBody>
      </p:sp>
      <p:pic>
        <p:nvPicPr>
          <p:cNvPr id="6" name="Picture 5" descr="A graph of different colored lines&#10;&#10;Description automatically generated">
            <a:extLst>
              <a:ext uri="{FF2B5EF4-FFF2-40B4-BE49-F238E27FC236}">
                <a16:creationId xmlns:a16="http://schemas.microsoft.com/office/drawing/2014/main" id="{C352D0FA-842A-8BEE-DE54-E5642772137C}"/>
              </a:ext>
            </a:extLst>
          </p:cNvPr>
          <p:cNvPicPr>
            <a:picLocks noChangeAspect="1"/>
          </p:cNvPicPr>
          <p:nvPr/>
        </p:nvPicPr>
        <p:blipFill>
          <a:blip r:embed="rId2"/>
          <a:stretch>
            <a:fillRect/>
          </a:stretch>
        </p:blipFill>
        <p:spPr>
          <a:xfrm>
            <a:off x="7575373" y="2495897"/>
            <a:ext cx="3958668" cy="3035175"/>
          </a:xfrm>
          <a:prstGeom prst="rect">
            <a:avLst/>
          </a:prstGeom>
        </p:spPr>
      </p:pic>
      <p:sp>
        <p:nvSpPr>
          <p:cNvPr id="7" name="TextBox 6">
            <a:extLst>
              <a:ext uri="{FF2B5EF4-FFF2-40B4-BE49-F238E27FC236}">
                <a16:creationId xmlns:a16="http://schemas.microsoft.com/office/drawing/2014/main" id="{2B13FCA3-323D-2F4E-1A59-44829A6574D5}"/>
              </a:ext>
            </a:extLst>
          </p:cNvPr>
          <p:cNvSpPr txBox="1"/>
          <p:nvPr/>
        </p:nvSpPr>
        <p:spPr>
          <a:xfrm>
            <a:off x="571500" y="2233747"/>
            <a:ext cx="3138423" cy="369332"/>
          </a:xfrm>
          <a:prstGeom prst="rect">
            <a:avLst/>
          </a:prstGeom>
          <a:noFill/>
        </p:spPr>
        <p:txBody>
          <a:bodyPr wrap="none" rtlCol="0">
            <a:spAutoFit/>
          </a:bodyPr>
          <a:lstStyle/>
          <a:p>
            <a:r>
              <a:rPr lang="en-US" b="1" dirty="0" err="1"/>
              <a:t>eA</a:t>
            </a:r>
            <a:r>
              <a:rPr lang="en-US" b="1" dirty="0"/>
              <a:t> luminosities for Phase-I</a:t>
            </a:r>
          </a:p>
        </p:txBody>
      </p:sp>
      <p:sp>
        <p:nvSpPr>
          <p:cNvPr id="8" name="TextBox 7">
            <a:extLst>
              <a:ext uri="{FF2B5EF4-FFF2-40B4-BE49-F238E27FC236}">
                <a16:creationId xmlns:a16="http://schemas.microsoft.com/office/drawing/2014/main" id="{F24F0944-B0D6-6BD0-6460-8900484814E1}"/>
              </a:ext>
            </a:extLst>
          </p:cNvPr>
          <p:cNvSpPr txBox="1"/>
          <p:nvPr/>
        </p:nvSpPr>
        <p:spPr>
          <a:xfrm>
            <a:off x="571500" y="706533"/>
            <a:ext cx="6703758" cy="1477328"/>
          </a:xfrm>
          <a:prstGeom prst="rect">
            <a:avLst/>
          </a:prstGeom>
          <a:noFill/>
        </p:spPr>
        <p:txBody>
          <a:bodyPr wrap="none" rtlCol="0">
            <a:spAutoFit/>
          </a:bodyPr>
          <a:lstStyle/>
          <a:p>
            <a:r>
              <a:rPr lang="en-US" b="1" dirty="0">
                <a:solidFill>
                  <a:schemeClr val="bg2"/>
                </a:solidFill>
              </a:rPr>
              <a:t>Possible Beam energies:</a:t>
            </a:r>
          </a:p>
          <a:p>
            <a:r>
              <a:rPr lang="en-US" dirty="0"/>
              <a:t>electron: 5 GeV, 10 GeV and ultimately 18 GeV</a:t>
            </a:r>
          </a:p>
          <a:p>
            <a:r>
              <a:rPr lang="en-US" dirty="0"/>
              <a:t>proton: 41 GeV, 100 GeV to 255 GeV ultimately 275 GeV</a:t>
            </a:r>
          </a:p>
          <a:p>
            <a:r>
              <a:rPr lang="en-US" dirty="0"/>
              <a:t>Au: 41 GeV, 100 GeV to 110 GeV ultimately</a:t>
            </a:r>
          </a:p>
          <a:p>
            <a:r>
              <a:rPr lang="en-US" dirty="0"/>
              <a:t>A: 41 GeV, 100 GeV to Max ~255 / (A/Z) ultimately ~275 / (A/Z) </a:t>
            </a:r>
          </a:p>
        </p:txBody>
      </p:sp>
      <p:sp>
        <p:nvSpPr>
          <p:cNvPr id="3" name="Slide Number Placeholder 1">
            <a:extLst>
              <a:ext uri="{FF2B5EF4-FFF2-40B4-BE49-F238E27FC236}">
                <a16:creationId xmlns:a16="http://schemas.microsoft.com/office/drawing/2014/main" id="{BB193992-D8B0-6024-DB64-2014E9A9FBC0}"/>
              </a:ext>
            </a:extLst>
          </p:cNvPr>
          <p:cNvSpPr>
            <a:spLocks noGrp="1"/>
          </p:cNvSpPr>
          <p:nvPr>
            <p:ph type="sldNum" sz="quarter" idx="4"/>
          </p:nvPr>
        </p:nvSpPr>
        <p:spPr>
          <a:xfrm>
            <a:off x="11451649" y="6533724"/>
            <a:ext cx="432486" cy="294041"/>
          </a:xfrm>
        </p:spPr>
        <p:txBody>
          <a:bodyPr/>
          <a:lstStyle/>
          <a:p>
            <a:fld id="{933A556B-7C63-244D-9B7C-B0EA8042B330}" type="slidenum">
              <a:rPr lang="en-US" smtClean="0"/>
              <a:pPr/>
              <a:t>15</a:t>
            </a:fld>
            <a:endParaRPr lang="en-US" dirty="0"/>
          </a:p>
        </p:txBody>
      </p:sp>
      <p:graphicFrame>
        <p:nvGraphicFramePr>
          <p:cNvPr id="4" name="Table 3">
            <a:extLst>
              <a:ext uri="{FF2B5EF4-FFF2-40B4-BE49-F238E27FC236}">
                <a16:creationId xmlns:a16="http://schemas.microsoft.com/office/drawing/2014/main" id="{788CB064-1AB0-4022-A1E2-DDCA0288A183}"/>
              </a:ext>
            </a:extLst>
          </p:cNvPr>
          <p:cNvGraphicFramePr>
            <a:graphicFrameLocks noGrp="1"/>
          </p:cNvGraphicFramePr>
          <p:nvPr/>
        </p:nvGraphicFramePr>
        <p:xfrm>
          <a:off x="622898" y="2597030"/>
          <a:ext cx="5637623" cy="2123440"/>
        </p:xfrm>
        <a:graphic>
          <a:graphicData uri="http://schemas.openxmlformats.org/drawingml/2006/table">
            <a:tbl>
              <a:tblPr firstRow="1" bandRow="1">
                <a:tableStyleId>{5C22544A-7EE6-4342-B048-85BDC9FD1C3A}</a:tableStyleId>
              </a:tblPr>
              <a:tblGrid>
                <a:gridCol w="2889322">
                  <a:extLst>
                    <a:ext uri="{9D8B030D-6E8A-4147-A177-3AD203B41FA5}">
                      <a16:colId xmlns:a16="http://schemas.microsoft.com/office/drawing/2014/main" val="2742942954"/>
                    </a:ext>
                  </a:extLst>
                </a:gridCol>
                <a:gridCol w="1521929">
                  <a:extLst>
                    <a:ext uri="{9D8B030D-6E8A-4147-A177-3AD203B41FA5}">
                      <a16:colId xmlns:a16="http://schemas.microsoft.com/office/drawing/2014/main" val="1610229198"/>
                    </a:ext>
                  </a:extLst>
                </a:gridCol>
                <a:gridCol w="1226372">
                  <a:extLst>
                    <a:ext uri="{9D8B030D-6E8A-4147-A177-3AD203B41FA5}">
                      <a16:colId xmlns:a16="http://schemas.microsoft.com/office/drawing/2014/main" val="3157545913"/>
                    </a:ext>
                  </a:extLst>
                </a:gridCol>
              </a:tblGrid>
              <a:tr h="0">
                <a:tc>
                  <a:txBody>
                    <a:bodyPr/>
                    <a:lstStyle/>
                    <a:p>
                      <a:endParaRPr lang="en-US" dirty="0"/>
                    </a:p>
                  </a:txBody>
                  <a:tcPr/>
                </a:tc>
                <a:tc>
                  <a:txBody>
                    <a:bodyPr/>
                    <a:lstStyle/>
                    <a:p>
                      <a:pPr algn="ctr"/>
                      <a:r>
                        <a:rPr lang="en-US" dirty="0"/>
                        <a:t>Lumi per Fill (5 h)</a:t>
                      </a:r>
                    </a:p>
                  </a:txBody>
                  <a:tcPr/>
                </a:tc>
                <a:tc>
                  <a:txBody>
                    <a:bodyPr/>
                    <a:lstStyle/>
                    <a:p>
                      <a:pPr algn="ctr"/>
                      <a:r>
                        <a:rPr lang="en-US" dirty="0"/>
                        <a:t>Lumi per Year</a:t>
                      </a:r>
                    </a:p>
                  </a:txBody>
                  <a:tcPr/>
                </a:tc>
                <a:extLst>
                  <a:ext uri="{0D108BD9-81ED-4DB2-BD59-A6C34878D82A}">
                    <a16:rowId xmlns:a16="http://schemas.microsoft.com/office/drawing/2014/main" val="2366579287"/>
                  </a:ext>
                </a:extLst>
              </a:tr>
              <a:tr h="370840">
                <a:tc>
                  <a:txBody>
                    <a:bodyPr/>
                    <a:lstStyle/>
                    <a:p>
                      <a:r>
                        <a:rPr lang="en-US" dirty="0"/>
                        <a:t>10 GeV e x 115 GeV Ru</a:t>
                      </a:r>
                    </a:p>
                  </a:txBody>
                  <a:tcPr/>
                </a:tc>
                <a:tc>
                  <a:txBody>
                    <a:bodyPr/>
                    <a:lstStyle/>
                    <a:p>
                      <a:pPr algn="ctr"/>
                      <a:r>
                        <a:rPr lang="en-US" dirty="0"/>
                        <a:t>1.3 pb</a:t>
                      </a:r>
                      <a:r>
                        <a:rPr lang="en-US" baseline="30000" dirty="0"/>
                        <a:t>-1</a:t>
                      </a:r>
                    </a:p>
                  </a:txBody>
                  <a:tcPr/>
                </a:tc>
                <a:tc>
                  <a:txBody>
                    <a:bodyPr/>
                    <a:lstStyle/>
                    <a:p>
                      <a:pPr algn="ctr"/>
                      <a:r>
                        <a:rPr lang="en-US" dirty="0"/>
                        <a:t>0.74 fb</a:t>
                      </a:r>
                      <a:r>
                        <a:rPr lang="en-US" baseline="30000" dirty="0"/>
                        <a:t>-1</a:t>
                      </a:r>
                    </a:p>
                  </a:txBody>
                  <a:tcPr/>
                </a:tc>
                <a:extLst>
                  <a:ext uri="{0D108BD9-81ED-4DB2-BD59-A6C34878D82A}">
                    <a16:rowId xmlns:a16="http://schemas.microsoft.com/office/drawing/2014/main" val="30493344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GeV e x 100 GeV Au</a:t>
                      </a:r>
                    </a:p>
                  </a:txBody>
                  <a:tcPr/>
                </a:tc>
                <a:tc>
                  <a:txBody>
                    <a:bodyPr/>
                    <a:lstStyle/>
                    <a:p>
                      <a:pPr algn="ctr"/>
                      <a:r>
                        <a:rPr lang="en-US" dirty="0"/>
                        <a:t>1.2 pb</a:t>
                      </a:r>
                      <a:r>
                        <a:rPr lang="en-US" baseline="30000" dirty="0"/>
                        <a:t>-1</a:t>
                      </a:r>
                      <a:endParaRPr lang="en-US" dirty="0"/>
                    </a:p>
                  </a:txBody>
                  <a:tcPr/>
                </a:tc>
                <a:tc>
                  <a:txBody>
                    <a:bodyPr/>
                    <a:lstStyle/>
                    <a:p>
                      <a:pPr algn="ctr"/>
                      <a:r>
                        <a:rPr lang="en-US"/>
                        <a:t>0.69 </a:t>
                      </a:r>
                      <a:r>
                        <a:rPr lang="en-US" dirty="0"/>
                        <a:t>fb</a:t>
                      </a:r>
                      <a:r>
                        <a:rPr lang="en-US" baseline="30000" dirty="0"/>
                        <a:t>-1</a:t>
                      </a:r>
                      <a:endParaRPr lang="en-US" dirty="0"/>
                    </a:p>
                  </a:txBody>
                  <a:tcPr/>
                </a:tc>
                <a:extLst>
                  <a:ext uri="{0D108BD9-81ED-4DB2-BD59-A6C34878D82A}">
                    <a16:rowId xmlns:a16="http://schemas.microsoft.com/office/drawing/2014/main" val="28837325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GeV e x 130 GeV d</a:t>
                      </a:r>
                    </a:p>
                  </a:txBody>
                  <a:tcPr/>
                </a:tc>
                <a:tc>
                  <a:txBody>
                    <a:bodyPr/>
                    <a:lstStyle/>
                    <a:p>
                      <a:pPr algn="ctr"/>
                      <a:r>
                        <a:rPr lang="en-US" dirty="0"/>
                        <a:t>16 pb</a:t>
                      </a:r>
                      <a:r>
                        <a:rPr lang="en-US" baseline="30000" dirty="0"/>
                        <a:t>-1</a:t>
                      </a:r>
                      <a:endParaRPr lang="en-US" dirty="0"/>
                    </a:p>
                  </a:txBody>
                  <a:tcPr/>
                </a:tc>
                <a:tc>
                  <a:txBody>
                    <a:bodyPr/>
                    <a:lstStyle/>
                    <a:p>
                      <a:pPr algn="ctr"/>
                      <a:r>
                        <a:rPr lang="en-US" dirty="0"/>
                        <a:t>9.3 fb</a:t>
                      </a:r>
                      <a:r>
                        <a:rPr lang="en-US" baseline="30000" dirty="0"/>
                        <a:t>-1</a:t>
                      </a:r>
                    </a:p>
                  </a:txBody>
                  <a:tcPr/>
                </a:tc>
                <a:extLst>
                  <a:ext uri="{0D108BD9-81ED-4DB2-BD59-A6C34878D82A}">
                    <a16:rowId xmlns:a16="http://schemas.microsoft.com/office/drawing/2014/main" val="20845342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GeV e x 166 GeV </a:t>
                      </a:r>
                      <a:r>
                        <a:rPr lang="en-US" baseline="30000" dirty="0"/>
                        <a:t>3</a:t>
                      </a:r>
                      <a:r>
                        <a:rPr lang="en-US" dirty="0"/>
                        <a:t>He</a:t>
                      </a:r>
                    </a:p>
                  </a:txBody>
                  <a:tcPr/>
                </a:tc>
                <a:tc>
                  <a:txBody>
                    <a:bodyPr/>
                    <a:lstStyle/>
                    <a:p>
                      <a:pPr algn="ctr"/>
                      <a:r>
                        <a:rPr lang="en-US" dirty="0"/>
                        <a:t>12 pb</a:t>
                      </a:r>
                      <a:r>
                        <a:rPr lang="en-US" baseline="30000" dirty="0"/>
                        <a:t>-1</a:t>
                      </a:r>
                      <a:endParaRPr lang="en-US" dirty="0"/>
                    </a:p>
                  </a:txBody>
                  <a:tcPr/>
                </a:tc>
                <a:tc>
                  <a:txBody>
                    <a:bodyPr/>
                    <a:lstStyle/>
                    <a:p>
                      <a:pPr algn="ctr"/>
                      <a:r>
                        <a:rPr lang="en-US" dirty="0"/>
                        <a:t>7.1 fb</a:t>
                      </a:r>
                      <a:r>
                        <a:rPr lang="en-US" baseline="30000" dirty="0"/>
                        <a:t>-1</a:t>
                      </a:r>
                    </a:p>
                  </a:txBody>
                  <a:tcPr/>
                </a:tc>
                <a:extLst>
                  <a:ext uri="{0D108BD9-81ED-4DB2-BD59-A6C34878D82A}">
                    <a16:rowId xmlns:a16="http://schemas.microsoft.com/office/drawing/2014/main" val="1082070984"/>
                  </a:ext>
                </a:extLst>
              </a:tr>
            </a:tbl>
          </a:graphicData>
        </a:graphic>
      </p:graphicFrame>
    </p:spTree>
    <p:extLst>
      <p:ext uri="{BB962C8B-B14F-4D97-AF65-F5344CB8AC3E}">
        <p14:creationId xmlns:p14="http://schemas.microsoft.com/office/powerpoint/2010/main" val="154198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A23D-954C-8F1A-AEC6-3E400AA4C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4D18B-6CD3-697F-44F8-DA04AA289884}"/>
              </a:ext>
            </a:extLst>
          </p:cNvPr>
          <p:cNvSpPr>
            <a:spLocks noGrp="1"/>
          </p:cNvSpPr>
          <p:nvPr>
            <p:ph type="title"/>
          </p:nvPr>
        </p:nvSpPr>
        <p:spPr/>
        <p:txBody>
          <a:bodyPr>
            <a:normAutofit fontScale="90000"/>
          </a:bodyPr>
          <a:lstStyle/>
          <a:p>
            <a:r>
              <a:rPr lang="en-US" dirty="0"/>
              <a:t>ep Luminosity for Early Years</a:t>
            </a:r>
          </a:p>
        </p:txBody>
      </p:sp>
      <p:sp>
        <p:nvSpPr>
          <p:cNvPr id="8" name="TextBox 7">
            <a:extLst>
              <a:ext uri="{FF2B5EF4-FFF2-40B4-BE49-F238E27FC236}">
                <a16:creationId xmlns:a16="http://schemas.microsoft.com/office/drawing/2014/main" id="{63A71B3D-1359-F157-E093-35838378F1DD}"/>
              </a:ext>
            </a:extLst>
          </p:cNvPr>
          <p:cNvSpPr txBox="1"/>
          <p:nvPr/>
        </p:nvSpPr>
        <p:spPr>
          <a:xfrm>
            <a:off x="486936" y="3413575"/>
            <a:ext cx="5724644" cy="1754326"/>
          </a:xfrm>
          <a:prstGeom prst="rect">
            <a:avLst/>
          </a:prstGeom>
          <a:noFill/>
        </p:spPr>
        <p:txBody>
          <a:bodyPr wrap="none" rtlCol="0">
            <a:spAutoFit/>
          </a:bodyPr>
          <a:lstStyle/>
          <a:p>
            <a:r>
              <a:rPr lang="en-US" b="1" dirty="0">
                <a:solidFill>
                  <a:schemeClr val="bg2"/>
                </a:solidFill>
              </a:rPr>
              <a:t>Remember:</a:t>
            </a:r>
          </a:p>
          <a:p>
            <a:r>
              <a:rPr lang="en-US" dirty="0"/>
              <a:t>high divergence: higher </a:t>
            </a:r>
            <a:r>
              <a:rPr lang="en-US" dirty="0" err="1"/>
              <a:t>lumi</a:t>
            </a:r>
            <a:r>
              <a:rPr lang="en-US" dirty="0"/>
              <a:t>, but reduced acceptance </a:t>
            </a:r>
          </a:p>
          <a:p>
            <a:r>
              <a:rPr lang="en-US" dirty="0"/>
              <a:t>for low forward particle </a:t>
            </a:r>
            <a:r>
              <a:rPr lang="en-US" dirty="0" err="1"/>
              <a:t>p</a:t>
            </a:r>
            <a:r>
              <a:rPr lang="en-US" baseline="-25000" dirty="0" err="1"/>
              <a:t>T</a:t>
            </a:r>
            <a:r>
              <a:rPr lang="en-US" baseline="30000" dirty="0" err="1"/>
              <a:t>min</a:t>
            </a:r>
            <a:r>
              <a:rPr lang="en-US" dirty="0"/>
              <a:t> </a:t>
            </a:r>
          </a:p>
          <a:p>
            <a:r>
              <a:rPr lang="en-US" dirty="0"/>
              <a:t>low divergence: lower </a:t>
            </a:r>
            <a:r>
              <a:rPr lang="en-US" dirty="0" err="1"/>
              <a:t>lumi</a:t>
            </a:r>
            <a:r>
              <a:rPr lang="en-US" dirty="0"/>
              <a:t>, but increased acceptance </a:t>
            </a:r>
          </a:p>
          <a:p>
            <a:r>
              <a:rPr lang="en-US" dirty="0"/>
              <a:t>for low forward particle </a:t>
            </a:r>
            <a:r>
              <a:rPr lang="en-US" dirty="0" err="1"/>
              <a:t>p</a:t>
            </a:r>
            <a:r>
              <a:rPr lang="en-US" baseline="-25000" dirty="0" err="1"/>
              <a:t>T</a:t>
            </a:r>
            <a:r>
              <a:rPr lang="en-US" baseline="30000" dirty="0" err="1"/>
              <a:t>min</a:t>
            </a:r>
            <a:endParaRPr lang="en-US" baseline="30000" dirty="0"/>
          </a:p>
          <a:p>
            <a:r>
              <a:rPr lang="en-US" dirty="0">
                <a:solidFill>
                  <a:schemeClr val="bg2"/>
                </a:solidFill>
                <a:sym typeface="Wingdings" pitchFamily="2" charset="2"/>
              </a:rPr>
              <a:t></a:t>
            </a:r>
            <a:r>
              <a:rPr lang="en-US" dirty="0">
                <a:sym typeface="Wingdings" pitchFamily="2" charset="2"/>
              </a:rPr>
              <a:t> important for exclusive processes</a:t>
            </a:r>
            <a:endParaRPr lang="en-US" dirty="0"/>
          </a:p>
        </p:txBody>
      </p:sp>
      <p:grpSp>
        <p:nvGrpSpPr>
          <p:cNvPr id="3" name="Group 2">
            <a:extLst>
              <a:ext uri="{FF2B5EF4-FFF2-40B4-BE49-F238E27FC236}">
                <a16:creationId xmlns:a16="http://schemas.microsoft.com/office/drawing/2014/main" id="{215FCF8E-2A27-051E-64C9-1E7D666364B3}"/>
              </a:ext>
            </a:extLst>
          </p:cNvPr>
          <p:cNvGrpSpPr/>
          <p:nvPr/>
        </p:nvGrpSpPr>
        <p:grpSpPr>
          <a:xfrm>
            <a:off x="6735117" y="3491953"/>
            <a:ext cx="3717357" cy="2504160"/>
            <a:chOff x="6735117" y="3413575"/>
            <a:chExt cx="3717357" cy="2504160"/>
          </a:xfrm>
        </p:grpSpPr>
        <p:grpSp>
          <p:nvGrpSpPr>
            <p:cNvPr id="11" name="Group 10">
              <a:extLst>
                <a:ext uri="{FF2B5EF4-FFF2-40B4-BE49-F238E27FC236}">
                  <a16:creationId xmlns:a16="http://schemas.microsoft.com/office/drawing/2014/main" id="{7F1E1B3C-A99A-005D-EE8C-6C80C61D987D}"/>
                </a:ext>
              </a:extLst>
            </p:cNvPr>
            <p:cNvGrpSpPr/>
            <p:nvPr/>
          </p:nvGrpSpPr>
          <p:grpSpPr>
            <a:xfrm>
              <a:off x="6735117" y="3413575"/>
              <a:ext cx="3717357" cy="2504160"/>
              <a:chOff x="6745045" y="4353840"/>
              <a:chExt cx="3717357" cy="2504160"/>
            </a:xfrm>
          </p:grpSpPr>
          <p:pic>
            <p:nvPicPr>
              <p:cNvPr id="9" name="Picture 8">
                <a:extLst>
                  <a:ext uri="{FF2B5EF4-FFF2-40B4-BE49-F238E27FC236}">
                    <a16:creationId xmlns:a16="http://schemas.microsoft.com/office/drawing/2014/main" id="{D22A5428-5594-0DBA-8238-27C91166EAD6}"/>
                  </a:ext>
                </a:extLst>
              </p:cNvPr>
              <p:cNvPicPr>
                <a:picLocks noChangeAspect="1"/>
              </p:cNvPicPr>
              <p:nvPr/>
            </p:nvPicPr>
            <p:blipFill>
              <a:blip r:embed="rId2"/>
              <a:stretch>
                <a:fillRect/>
              </a:stretch>
            </p:blipFill>
            <p:spPr>
              <a:xfrm>
                <a:off x="6745045" y="4353840"/>
                <a:ext cx="3717357" cy="2504160"/>
              </a:xfrm>
              <a:prstGeom prst="rect">
                <a:avLst/>
              </a:prstGeom>
            </p:spPr>
          </p:pic>
          <p:sp>
            <p:nvSpPr>
              <p:cNvPr id="10" name="TextBox 9">
                <a:extLst>
                  <a:ext uri="{FF2B5EF4-FFF2-40B4-BE49-F238E27FC236}">
                    <a16:creationId xmlns:a16="http://schemas.microsoft.com/office/drawing/2014/main" id="{D9B56B11-E140-E110-21F8-C27A4521F645}"/>
                  </a:ext>
                </a:extLst>
              </p:cNvPr>
              <p:cNvSpPr txBox="1"/>
              <p:nvPr/>
            </p:nvSpPr>
            <p:spPr>
              <a:xfrm>
                <a:off x="8183452" y="6026595"/>
                <a:ext cx="1447832" cy="307777"/>
              </a:xfrm>
              <a:prstGeom prst="rect">
                <a:avLst/>
              </a:prstGeom>
              <a:solidFill>
                <a:schemeClr val="bg1"/>
              </a:solidFill>
            </p:spPr>
            <p:txBody>
              <a:bodyPr wrap="none" rtlCol="0">
                <a:spAutoFit/>
              </a:bodyPr>
              <a:lstStyle/>
              <a:p>
                <a:r>
                  <a:rPr lang="en-US" sz="1400" dirty="0">
                    <a:solidFill>
                      <a:schemeClr val="accent2"/>
                    </a:solidFill>
                  </a:rPr>
                  <a:t>Low-divergence</a:t>
                </a:r>
              </a:p>
            </p:txBody>
          </p:sp>
        </p:grpSp>
        <p:sp>
          <p:nvSpPr>
            <p:cNvPr id="12" name="TextBox 11">
              <a:extLst>
                <a:ext uri="{FF2B5EF4-FFF2-40B4-BE49-F238E27FC236}">
                  <a16:creationId xmlns:a16="http://schemas.microsoft.com/office/drawing/2014/main" id="{01029487-F6DA-966E-FA44-290459AE6026}"/>
                </a:ext>
              </a:extLst>
            </p:cNvPr>
            <p:cNvSpPr txBox="1"/>
            <p:nvPr/>
          </p:nvSpPr>
          <p:spPr>
            <a:xfrm>
              <a:off x="7233656" y="3680203"/>
              <a:ext cx="1236236" cy="369332"/>
            </a:xfrm>
            <a:prstGeom prst="rect">
              <a:avLst/>
            </a:prstGeom>
            <a:noFill/>
          </p:spPr>
          <p:txBody>
            <a:bodyPr wrap="none" rtlCol="0">
              <a:spAutoFit/>
            </a:bodyPr>
            <a:lstStyle/>
            <a:p>
              <a:r>
                <a:rPr lang="en-US" dirty="0"/>
                <a:t>Illustration</a:t>
              </a:r>
            </a:p>
          </p:txBody>
        </p:sp>
      </p:grpSp>
      <p:sp>
        <p:nvSpPr>
          <p:cNvPr id="4" name="TextBox 3">
            <a:extLst>
              <a:ext uri="{FF2B5EF4-FFF2-40B4-BE49-F238E27FC236}">
                <a16:creationId xmlns:a16="http://schemas.microsoft.com/office/drawing/2014/main" id="{71930E4A-633F-6E8F-BCB2-99742BCFB48B}"/>
              </a:ext>
            </a:extLst>
          </p:cNvPr>
          <p:cNvSpPr txBox="1"/>
          <p:nvPr/>
        </p:nvSpPr>
        <p:spPr>
          <a:xfrm>
            <a:off x="2756902" y="3060219"/>
            <a:ext cx="6707458" cy="369332"/>
          </a:xfrm>
          <a:prstGeom prst="rect">
            <a:avLst/>
          </a:prstGeom>
          <a:noFill/>
        </p:spPr>
        <p:txBody>
          <a:bodyPr wrap="square">
            <a:spAutoFit/>
          </a:bodyPr>
          <a:lstStyle/>
          <a:p>
            <a:pPr algn="ctr"/>
            <a:r>
              <a:rPr lang="en-US" sz="1800" dirty="0">
                <a:solidFill>
                  <a:srgbClr val="0432FF"/>
                </a:solidFill>
              </a:rPr>
              <a:t>Compare to HERA integrated luminosity 1992 – 2007: 0.6 fb</a:t>
            </a:r>
            <a:r>
              <a:rPr lang="en-US" sz="1800" baseline="30000" dirty="0">
                <a:solidFill>
                  <a:srgbClr val="0432FF"/>
                </a:solidFill>
              </a:rPr>
              <a:t>-1</a:t>
            </a:r>
          </a:p>
        </p:txBody>
      </p:sp>
      <p:sp>
        <p:nvSpPr>
          <p:cNvPr id="6" name="Slide Number Placeholder 1">
            <a:extLst>
              <a:ext uri="{FF2B5EF4-FFF2-40B4-BE49-F238E27FC236}">
                <a16:creationId xmlns:a16="http://schemas.microsoft.com/office/drawing/2014/main" id="{5B74E9AF-2007-333B-7F86-D319355D6746}"/>
              </a:ext>
            </a:extLst>
          </p:cNvPr>
          <p:cNvSpPr>
            <a:spLocks noGrp="1"/>
          </p:cNvSpPr>
          <p:nvPr>
            <p:ph type="sldNum" sz="quarter" idx="4"/>
          </p:nvPr>
        </p:nvSpPr>
        <p:spPr>
          <a:xfrm>
            <a:off x="11451649" y="6533724"/>
            <a:ext cx="432486" cy="294041"/>
          </a:xfrm>
        </p:spPr>
        <p:txBody>
          <a:bodyPr/>
          <a:lstStyle/>
          <a:p>
            <a:fld id="{933A556B-7C63-244D-9B7C-B0EA8042B330}" type="slidenum">
              <a:rPr lang="en-US" smtClean="0"/>
              <a:pPr/>
              <a:t>16</a:t>
            </a:fld>
            <a:endParaRPr lang="en-US" dirty="0"/>
          </a:p>
        </p:txBody>
      </p:sp>
      <p:graphicFrame>
        <p:nvGraphicFramePr>
          <p:cNvPr id="13" name="Table 12">
            <a:extLst>
              <a:ext uri="{FF2B5EF4-FFF2-40B4-BE49-F238E27FC236}">
                <a16:creationId xmlns:a16="http://schemas.microsoft.com/office/drawing/2014/main" id="{1244F78C-C9DF-45E8-9222-5E9E42304F34}"/>
              </a:ext>
            </a:extLst>
          </p:cNvPr>
          <p:cNvGraphicFramePr>
            <a:graphicFrameLocks noGrp="1"/>
          </p:cNvGraphicFramePr>
          <p:nvPr>
            <p:extLst>
              <p:ext uri="{D42A27DB-BD31-4B8C-83A1-F6EECF244321}">
                <p14:modId xmlns:p14="http://schemas.microsoft.com/office/powerpoint/2010/main" val="40172623"/>
              </p:ext>
            </p:extLst>
          </p:nvPr>
        </p:nvGraphicFramePr>
        <p:xfrm>
          <a:off x="432512" y="733927"/>
          <a:ext cx="5637623" cy="2123440"/>
        </p:xfrm>
        <a:graphic>
          <a:graphicData uri="http://schemas.openxmlformats.org/drawingml/2006/table">
            <a:tbl>
              <a:tblPr firstRow="1" bandRow="1">
                <a:tableStyleId>{5C22544A-7EE6-4342-B048-85BDC9FD1C3A}</a:tableStyleId>
              </a:tblPr>
              <a:tblGrid>
                <a:gridCol w="2889322">
                  <a:extLst>
                    <a:ext uri="{9D8B030D-6E8A-4147-A177-3AD203B41FA5}">
                      <a16:colId xmlns:a16="http://schemas.microsoft.com/office/drawing/2014/main" val="2742942954"/>
                    </a:ext>
                  </a:extLst>
                </a:gridCol>
                <a:gridCol w="1521929">
                  <a:extLst>
                    <a:ext uri="{9D8B030D-6E8A-4147-A177-3AD203B41FA5}">
                      <a16:colId xmlns:a16="http://schemas.microsoft.com/office/drawing/2014/main" val="1610229198"/>
                    </a:ext>
                  </a:extLst>
                </a:gridCol>
                <a:gridCol w="1226372">
                  <a:extLst>
                    <a:ext uri="{9D8B030D-6E8A-4147-A177-3AD203B41FA5}">
                      <a16:colId xmlns:a16="http://schemas.microsoft.com/office/drawing/2014/main" val="3157545913"/>
                    </a:ext>
                  </a:extLst>
                </a:gridCol>
              </a:tblGrid>
              <a:tr h="0">
                <a:tc>
                  <a:txBody>
                    <a:bodyPr/>
                    <a:lstStyle/>
                    <a:p>
                      <a:r>
                        <a:rPr lang="en-US" dirty="0"/>
                        <a:t>High Divergence</a:t>
                      </a:r>
                    </a:p>
                  </a:txBody>
                  <a:tcPr/>
                </a:tc>
                <a:tc>
                  <a:txBody>
                    <a:bodyPr/>
                    <a:lstStyle/>
                    <a:p>
                      <a:pPr algn="ctr"/>
                      <a:r>
                        <a:rPr lang="en-US" dirty="0"/>
                        <a:t>Lumi per Day</a:t>
                      </a:r>
                    </a:p>
                  </a:txBody>
                  <a:tcPr/>
                </a:tc>
                <a:tc>
                  <a:txBody>
                    <a:bodyPr/>
                    <a:lstStyle/>
                    <a:p>
                      <a:pPr algn="ctr"/>
                      <a:r>
                        <a:rPr lang="en-US" dirty="0"/>
                        <a:t>Lumi per Year</a:t>
                      </a:r>
                    </a:p>
                  </a:txBody>
                  <a:tcPr/>
                </a:tc>
                <a:extLst>
                  <a:ext uri="{0D108BD9-81ED-4DB2-BD59-A6C34878D82A}">
                    <a16:rowId xmlns:a16="http://schemas.microsoft.com/office/drawing/2014/main" val="2366579287"/>
                  </a:ext>
                </a:extLst>
              </a:tr>
              <a:tr h="370840">
                <a:tc>
                  <a:txBody>
                    <a:bodyPr/>
                    <a:lstStyle/>
                    <a:p>
                      <a:r>
                        <a:rPr lang="en-US" dirty="0"/>
                        <a:t>  5 GeV e x 250 GeV 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44.7 pb</a:t>
                      </a:r>
                      <a:r>
                        <a:rPr lang="en-US" baseline="30000" dirty="0"/>
                        <a:t>-1</a:t>
                      </a:r>
                      <a:endParaRPr lang="en-US" dirty="0"/>
                    </a:p>
                  </a:txBody>
                  <a:tcPr/>
                </a:tc>
                <a:tc>
                  <a:txBody>
                    <a:bodyPr/>
                    <a:lstStyle/>
                    <a:p>
                      <a:pPr algn="ctr"/>
                      <a:r>
                        <a:rPr lang="en-US" dirty="0"/>
                        <a:t>7.5  fb</a:t>
                      </a:r>
                      <a:r>
                        <a:rPr lang="en-US" baseline="30000" dirty="0"/>
                        <a:t>-1</a:t>
                      </a:r>
                      <a:endParaRPr lang="en-US" dirty="0"/>
                    </a:p>
                  </a:txBody>
                  <a:tcPr/>
                </a:tc>
                <a:extLst>
                  <a:ext uri="{0D108BD9-81ED-4DB2-BD59-A6C34878D82A}">
                    <a16:rowId xmlns:a16="http://schemas.microsoft.com/office/drawing/2014/main" val="1766963834"/>
                  </a:ext>
                </a:extLst>
              </a:tr>
              <a:tr h="370840">
                <a:tc>
                  <a:txBody>
                    <a:bodyPr/>
                    <a:lstStyle/>
                    <a:p>
                      <a:r>
                        <a:rPr lang="en-US" dirty="0"/>
                        <a:t>10 GeV e x 250 GeV p</a:t>
                      </a:r>
                    </a:p>
                  </a:txBody>
                  <a:tcPr/>
                </a:tc>
                <a:tc>
                  <a:txBody>
                    <a:bodyPr/>
                    <a:lstStyle/>
                    <a:p>
                      <a:pPr algn="ctr"/>
                      <a:r>
                        <a:rPr lang="en-US" dirty="0"/>
                        <a:t>62.9 pb</a:t>
                      </a:r>
                      <a:r>
                        <a:rPr lang="en-US" baseline="30000" dirty="0"/>
                        <a:t>-1</a:t>
                      </a:r>
                      <a:endParaRPr lang="en-US" dirty="0"/>
                    </a:p>
                  </a:txBody>
                  <a:tcPr/>
                </a:tc>
                <a:tc>
                  <a:txBody>
                    <a:bodyPr/>
                    <a:lstStyle/>
                    <a:p>
                      <a:pPr algn="ctr"/>
                      <a:r>
                        <a:rPr lang="en-US" dirty="0"/>
                        <a:t>10.6 fb</a:t>
                      </a:r>
                      <a:r>
                        <a:rPr lang="en-US" baseline="30000" dirty="0"/>
                        <a:t>-1</a:t>
                      </a:r>
                    </a:p>
                  </a:txBody>
                  <a:tcPr/>
                </a:tc>
                <a:extLst>
                  <a:ext uri="{0D108BD9-81ED-4DB2-BD59-A6C34878D82A}">
                    <a16:rowId xmlns:a16="http://schemas.microsoft.com/office/drawing/2014/main" val="3039021743"/>
                  </a:ext>
                </a:extLst>
              </a:tr>
              <a:tr h="370840">
                <a:tc>
                  <a:txBody>
                    <a:bodyPr/>
                    <a:lstStyle/>
                    <a:p>
                      <a:r>
                        <a:rPr lang="en-US" dirty="0"/>
                        <a:t>  5 GeV e x 130 GeV 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29.8 pb</a:t>
                      </a:r>
                      <a:r>
                        <a:rPr lang="en-US" baseline="30000" dirty="0"/>
                        <a:t>-1</a:t>
                      </a:r>
                    </a:p>
                  </a:txBody>
                  <a:tcPr/>
                </a:tc>
                <a:tc>
                  <a:txBody>
                    <a:bodyPr/>
                    <a:lstStyle/>
                    <a:p>
                      <a:pPr algn="ctr"/>
                      <a:r>
                        <a:rPr lang="en-US" dirty="0"/>
                        <a:t>5.0 fb-1</a:t>
                      </a:r>
                    </a:p>
                  </a:txBody>
                  <a:tcPr/>
                </a:tc>
                <a:extLst>
                  <a:ext uri="{0D108BD9-81ED-4DB2-BD59-A6C34878D82A}">
                    <a16:rowId xmlns:a16="http://schemas.microsoft.com/office/drawing/2014/main" val="2082711926"/>
                  </a:ext>
                </a:extLst>
              </a:tr>
              <a:tr h="370840">
                <a:tc>
                  <a:txBody>
                    <a:bodyPr/>
                    <a:lstStyle/>
                    <a:p>
                      <a:r>
                        <a:rPr lang="en-US" dirty="0"/>
                        <a:t>10 GeV e x 130 GeV p</a:t>
                      </a:r>
                    </a:p>
                  </a:txBody>
                  <a:tcPr/>
                </a:tc>
                <a:tc>
                  <a:txBody>
                    <a:bodyPr/>
                    <a:lstStyle/>
                    <a:p>
                      <a:pPr algn="ctr"/>
                      <a:r>
                        <a:rPr lang="en-US" dirty="0"/>
                        <a:t>36.2 pb</a:t>
                      </a:r>
                      <a:r>
                        <a:rPr lang="en-US" baseline="30000" dirty="0"/>
                        <a:t>-1</a:t>
                      </a:r>
                    </a:p>
                  </a:txBody>
                  <a:tcPr/>
                </a:tc>
                <a:tc>
                  <a:txBody>
                    <a:bodyPr/>
                    <a:lstStyle/>
                    <a:p>
                      <a:pPr algn="ctr"/>
                      <a:r>
                        <a:rPr lang="en-US" dirty="0"/>
                        <a:t>6.09 fb</a:t>
                      </a:r>
                      <a:r>
                        <a:rPr lang="en-US" baseline="30000" dirty="0"/>
                        <a:t>-1</a:t>
                      </a:r>
                      <a:r>
                        <a:rPr lang="en-US" dirty="0"/>
                        <a:t> </a:t>
                      </a:r>
                    </a:p>
                  </a:txBody>
                  <a:tcPr/>
                </a:tc>
                <a:extLst>
                  <a:ext uri="{0D108BD9-81ED-4DB2-BD59-A6C34878D82A}">
                    <a16:rowId xmlns:a16="http://schemas.microsoft.com/office/drawing/2014/main" val="2731618556"/>
                  </a:ext>
                </a:extLst>
              </a:tr>
            </a:tbl>
          </a:graphicData>
        </a:graphic>
      </p:graphicFrame>
      <p:graphicFrame>
        <p:nvGraphicFramePr>
          <p:cNvPr id="14" name="Table 13">
            <a:extLst>
              <a:ext uri="{FF2B5EF4-FFF2-40B4-BE49-F238E27FC236}">
                <a16:creationId xmlns:a16="http://schemas.microsoft.com/office/drawing/2014/main" id="{5052E53C-AB7E-F7CD-AE8E-26E86D11269A}"/>
              </a:ext>
            </a:extLst>
          </p:cNvPr>
          <p:cNvGraphicFramePr>
            <a:graphicFrameLocks noGrp="1"/>
          </p:cNvGraphicFramePr>
          <p:nvPr>
            <p:extLst>
              <p:ext uri="{D42A27DB-BD31-4B8C-83A1-F6EECF244321}">
                <p14:modId xmlns:p14="http://schemas.microsoft.com/office/powerpoint/2010/main" val="3502841457"/>
              </p:ext>
            </p:extLst>
          </p:nvPr>
        </p:nvGraphicFramePr>
        <p:xfrm>
          <a:off x="6297709" y="733927"/>
          <a:ext cx="5637623" cy="2123440"/>
        </p:xfrm>
        <a:graphic>
          <a:graphicData uri="http://schemas.openxmlformats.org/drawingml/2006/table">
            <a:tbl>
              <a:tblPr firstRow="1" bandRow="1">
                <a:tableStyleId>{5C22544A-7EE6-4342-B048-85BDC9FD1C3A}</a:tableStyleId>
              </a:tblPr>
              <a:tblGrid>
                <a:gridCol w="2889322">
                  <a:extLst>
                    <a:ext uri="{9D8B030D-6E8A-4147-A177-3AD203B41FA5}">
                      <a16:colId xmlns:a16="http://schemas.microsoft.com/office/drawing/2014/main" val="2742942954"/>
                    </a:ext>
                  </a:extLst>
                </a:gridCol>
                <a:gridCol w="1521929">
                  <a:extLst>
                    <a:ext uri="{9D8B030D-6E8A-4147-A177-3AD203B41FA5}">
                      <a16:colId xmlns:a16="http://schemas.microsoft.com/office/drawing/2014/main" val="1610229198"/>
                    </a:ext>
                  </a:extLst>
                </a:gridCol>
                <a:gridCol w="1226372">
                  <a:extLst>
                    <a:ext uri="{9D8B030D-6E8A-4147-A177-3AD203B41FA5}">
                      <a16:colId xmlns:a16="http://schemas.microsoft.com/office/drawing/2014/main" val="3157545913"/>
                    </a:ext>
                  </a:extLst>
                </a:gridCol>
              </a:tblGrid>
              <a:tr h="0">
                <a:tc>
                  <a:txBody>
                    <a:bodyPr/>
                    <a:lstStyle/>
                    <a:p>
                      <a:r>
                        <a:rPr lang="en-US" dirty="0"/>
                        <a:t>Low Divergence</a:t>
                      </a:r>
                    </a:p>
                  </a:txBody>
                  <a:tcPr/>
                </a:tc>
                <a:tc>
                  <a:txBody>
                    <a:bodyPr/>
                    <a:lstStyle/>
                    <a:p>
                      <a:pPr algn="ctr"/>
                      <a:r>
                        <a:rPr lang="en-US" dirty="0"/>
                        <a:t>Lumi per Day</a:t>
                      </a:r>
                    </a:p>
                  </a:txBody>
                  <a:tcPr/>
                </a:tc>
                <a:tc>
                  <a:txBody>
                    <a:bodyPr/>
                    <a:lstStyle/>
                    <a:p>
                      <a:pPr algn="ctr"/>
                      <a:r>
                        <a:rPr lang="en-US" dirty="0"/>
                        <a:t>Lumi per Year</a:t>
                      </a:r>
                    </a:p>
                  </a:txBody>
                  <a:tcPr/>
                </a:tc>
                <a:extLst>
                  <a:ext uri="{0D108BD9-81ED-4DB2-BD59-A6C34878D82A}">
                    <a16:rowId xmlns:a16="http://schemas.microsoft.com/office/drawing/2014/main" val="2366579287"/>
                  </a:ext>
                </a:extLst>
              </a:tr>
              <a:tr h="370840">
                <a:tc>
                  <a:txBody>
                    <a:bodyPr/>
                    <a:lstStyle/>
                    <a:p>
                      <a:r>
                        <a:rPr lang="en-US" dirty="0"/>
                        <a:t>  5 GeV e x 250 GeV 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32.7 pb</a:t>
                      </a:r>
                      <a:r>
                        <a:rPr lang="en-US" baseline="30000" dirty="0"/>
                        <a:t>-1</a:t>
                      </a:r>
                    </a:p>
                  </a:txBody>
                  <a:tcPr/>
                </a:tc>
                <a:tc>
                  <a:txBody>
                    <a:bodyPr/>
                    <a:lstStyle/>
                    <a:p>
                      <a:pPr algn="ctr"/>
                      <a:r>
                        <a:rPr lang="en-US" dirty="0"/>
                        <a:t>5.5 fb</a:t>
                      </a:r>
                      <a:r>
                        <a:rPr lang="en-US" baseline="30000" dirty="0"/>
                        <a:t>-1</a:t>
                      </a:r>
                      <a:endParaRPr lang="en-US" dirty="0"/>
                    </a:p>
                  </a:txBody>
                  <a:tcPr/>
                </a:tc>
                <a:extLst>
                  <a:ext uri="{0D108BD9-81ED-4DB2-BD59-A6C34878D82A}">
                    <a16:rowId xmlns:a16="http://schemas.microsoft.com/office/drawing/2014/main" val="1766963834"/>
                  </a:ext>
                </a:extLst>
              </a:tr>
              <a:tr h="370840">
                <a:tc>
                  <a:txBody>
                    <a:bodyPr/>
                    <a:lstStyle/>
                    <a:p>
                      <a:r>
                        <a:rPr lang="en-US" dirty="0"/>
                        <a:t>10 GeV e x 250 GeV p</a:t>
                      </a:r>
                    </a:p>
                  </a:txBody>
                  <a:tcPr/>
                </a:tc>
                <a:tc>
                  <a:txBody>
                    <a:bodyPr/>
                    <a:lstStyle/>
                    <a:p>
                      <a:pPr algn="ctr"/>
                      <a:r>
                        <a:rPr lang="en-US" dirty="0"/>
                        <a:t>42.1 pb</a:t>
                      </a:r>
                      <a:r>
                        <a:rPr lang="en-US" baseline="30000" dirty="0"/>
                        <a:t>-1</a:t>
                      </a:r>
                      <a:endParaRPr lang="en-US" dirty="0"/>
                    </a:p>
                  </a:txBody>
                  <a:tcPr/>
                </a:tc>
                <a:tc>
                  <a:txBody>
                    <a:bodyPr/>
                    <a:lstStyle/>
                    <a:p>
                      <a:pPr algn="ctr"/>
                      <a:r>
                        <a:rPr lang="en-US" dirty="0"/>
                        <a:t>7.07 fb</a:t>
                      </a:r>
                      <a:r>
                        <a:rPr lang="en-US" baseline="30000" dirty="0"/>
                        <a:t>-1</a:t>
                      </a:r>
                      <a:endParaRPr lang="en-US" dirty="0"/>
                    </a:p>
                  </a:txBody>
                  <a:tcPr/>
                </a:tc>
                <a:extLst>
                  <a:ext uri="{0D108BD9-81ED-4DB2-BD59-A6C34878D82A}">
                    <a16:rowId xmlns:a16="http://schemas.microsoft.com/office/drawing/2014/main" val="3039021743"/>
                  </a:ext>
                </a:extLst>
              </a:tr>
              <a:tr h="370840">
                <a:tc>
                  <a:txBody>
                    <a:bodyPr/>
                    <a:lstStyle/>
                    <a:p>
                      <a:r>
                        <a:rPr lang="en-US" dirty="0"/>
                        <a:t>  5 GeV e x 130 GeV p</a:t>
                      </a:r>
                    </a:p>
                  </a:txBody>
                  <a:tcPr/>
                </a:tc>
                <a:tc>
                  <a:txBody>
                    <a:bodyPr/>
                    <a:lstStyle/>
                    <a:p>
                      <a:pPr algn="ctr"/>
                      <a:r>
                        <a:rPr lang="en-US" baseline="0" dirty="0"/>
                        <a:t>27.9 pb</a:t>
                      </a:r>
                      <a:r>
                        <a:rPr lang="en-US" baseline="30000" dirty="0"/>
                        <a:t>-1</a:t>
                      </a:r>
                    </a:p>
                  </a:txBody>
                  <a:tcPr/>
                </a:tc>
                <a:tc>
                  <a:txBody>
                    <a:bodyPr/>
                    <a:lstStyle/>
                    <a:p>
                      <a:pPr algn="ctr"/>
                      <a:r>
                        <a:rPr lang="en-US" dirty="0"/>
                        <a:t>4.7 fb</a:t>
                      </a:r>
                      <a:r>
                        <a:rPr lang="en-US" baseline="30000" dirty="0"/>
                        <a:t>-1</a:t>
                      </a:r>
                    </a:p>
                  </a:txBody>
                  <a:tcPr/>
                </a:tc>
                <a:extLst>
                  <a:ext uri="{0D108BD9-81ED-4DB2-BD59-A6C34878D82A}">
                    <a16:rowId xmlns:a16="http://schemas.microsoft.com/office/drawing/2014/main" val="2082711926"/>
                  </a:ext>
                </a:extLst>
              </a:tr>
              <a:tr h="370840">
                <a:tc>
                  <a:txBody>
                    <a:bodyPr/>
                    <a:lstStyle/>
                    <a:p>
                      <a:r>
                        <a:rPr lang="en-US" dirty="0"/>
                        <a:t>10 GeV e x 130 GeV p</a:t>
                      </a:r>
                    </a:p>
                  </a:txBody>
                  <a:tcPr/>
                </a:tc>
                <a:tc>
                  <a:txBody>
                    <a:bodyPr/>
                    <a:lstStyle/>
                    <a:p>
                      <a:pPr algn="ctr"/>
                      <a:r>
                        <a:rPr lang="en-US" dirty="0"/>
                        <a:t>33.6 pb</a:t>
                      </a:r>
                      <a:r>
                        <a:rPr lang="en-US" baseline="30000" dirty="0"/>
                        <a:t>-1</a:t>
                      </a:r>
                      <a:endParaRPr lang="en-US" dirty="0"/>
                    </a:p>
                  </a:txBody>
                  <a:tcPr/>
                </a:tc>
                <a:tc>
                  <a:txBody>
                    <a:bodyPr/>
                    <a:lstStyle/>
                    <a:p>
                      <a:pPr algn="ctr"/>
                      <a:r>
                        <a:rPr lang="en-US" dirty="0"/>
                        <a:t>5.6 fb</a:t>
                      </a:r>
                      <a:r>
                        <a:rPr lang="en-US" baseline="30000" dirty="0"/>
                        <a:t>-1</a:t>
                      </a:r>
                      <a:endParaRPr lang="en-US" dirty="0"/>
                    </a:p>
                  </a:txBody>
                  <a:tcPr/>
                </a:tc>
                <a:extLst>
                  <a:ext uri="{0D108BD9-81ED-4DB2-BD59-A6C34878D82A}">
                    <a16:rowId xmlns:a16="http://schemas.microsoft.com/office/drawing/2014/main" val="2731618556"/>
                  </a:ext>
                </a:extLst>
              </a:tr>
            </a:tbl>
          </a:graphicData>
        </a:graphic>
      </p:graphicFrame>
    </p:spTree>
    <p:extLst>
      <p:ext uri="{BB962C8B-B14F-4D97-AF65-F5344CB8AC3E}">
        <p14:creationId xmlns:p14="http://schemas.microsoft.com/office/powerpoint/2010/main" val="2114436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BD03-81CD-8AF5-6DF0-4219AAEB00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E3738E-B47E-91C0-91B8-B51B61389F1A}"/>
              </a:ext>
            </a:extLst>
          </p:cNvPr>
          <p:cNvSpPr>
            <a:spLocks noGrp="1"/>
          </p:cNvSpPr>
          <p:nvPr>
            <p:ph type="title"/>
          </p:nvPr>
        </p:nvSpPr>
        <p:spPr/>
        <p:txBody>
          <a:bodyPr>
            <a:normAutofit fontScale="90000"/>
          </a:bodyPr>
          <a:lstStyle/>
          <a:p>
            <a:r>
              <a:rPr lang="en-US" dirty="0"/>
              <a:t>EIC Commissioning: Summary</a:t>
            </a:r>
          </a:p>
        </p:txBody>
      </p:sp>
      <p:sp>
        <p:nvSpPr>
          <p:cNvPr id="2" name="Slide Number Placeholder 1">
            <a:extLst>
              <a:ext uri="{FF2B5EF4-FFF2-40B4-BE49-F238E27FC236}">
                <a16:creationId xmlns:a16="http://schemas.microsoft.com/office/drawing/2014/main" id="{8CEB7ED9-3DB6-97BC-BA8B-C6A784A7B279}"/>
              </a:ext>
            </a:extLst>
          </p:cNvPr>
          <p:cNvSpPr>
            <a:spLocks noGrp="1"/>
          </p:cNvSpPr>
          <p:nvPr>
            <p:ph type="sldNum" sz="quarter" idx="4"/>
          </p:nvPr>
        </p:nvSpPr>
        <p:spPr/>
        <p:txBody>
          <a:bodyPr/>
          <a:lstStyle/>
          <a:p>
            <a:pPr algn="ctr"/>
            <a:fld id="{933A556B-7C63-244D-9B7C-B0EA8042B330}" type="slidenum">
              <a:rPr lang="en-US" smtClean="0"/>
              <a:pPr algn="ctr"/>
              <a:t>17</a:t>
            </a:fld>
            <a:endParaRPr lang="en-US" dirty="0"/>
          </a:p>
        </p:txBody>
      </p:sp>
      <p:sp>
        <p:nvSpPr>
          <p:cNvPr id="9" name="TextBox 8">
            <a:extLst>
              <a:ext uri="{FF2B5EF4-FFF2-40B4-BE49-F238E27FC236}">
                <a16:creationId xmlns:a16="http://schemas.microsoft.com/office/drawing/2014/main" id="{FB96C3E7-4726-C0D3-C744-0F1EE94C1BED}"/>
              </a:ext>
            </a:extLst>
          </p:cNvPr>
          <p:cNvSpPr txBox="1"/>
          <p:nvPr/>
        </p:nvSpPr>
        <p:spPr>
          <a:xfrm>
            <a:off x="458102" y="782393"/>
            <a:ext cx="11499925" cy="5078313"/>
          </a:xfrm>
          <a:prstGeom prst="rect">
            <a:avLst/>
          </a:prstGeom>
          <a:noFill/>
        </p:spPr>
        <p:txBody>
          <a:bodyPr wrap="square">
            <a:spAutoFit/>
          </a:bodyPr>
          <a:lstStyle/>
          <a:p>
            <a:pPr marL="285750" indent="-285750">
              <a:buClr>
                <a:schemeClr val="bg2"/>
              </a:buClr>
              <a:buFont typeface="Wingdings" pitchFamily="2" charset="2"/>
              <a:buChar char="§"/>
            </a:pPr>
            <a:r>
              <a:rPr lang="en-US" b="1" dirty="0"/>
              <a:t>Commissioning Scope: </a:t>
            </a:r>
            <a:r>
              <a:rPr lang="en-US" dirty="0"/>
              <a:t>Transition from installation to full operational readiness, ensuring stable, high-quality, polarized beam delivery.</a:t>
            </a:r>
          </a:p>
          <a:p>
            <a:pPr marL="285750" indent="-285750">
              <a:buClr>
                <a:schemeClr val="bg2"/>
              </a:buClr>
              <a:buFont typeface="Wingdings" pitchFamily="2" charset="2"/>
              <a:buChar char="§"/>
            </a:pPr>
            <a:r>
              <a:rPr lang="en-US" b="1" dirty="0"/>
              <a:t>Lessons from Other Colliders:</a:t>
            </a:r>
          </a:p>
          <a:p>
            <a:pPr marL="742950" lvl="1" indent="-285750">
              <a:buClr>
                <a:schemeClr val="bg2"/>
              </a:buClr>
              <a:buFont typeface="Wingdings" pitchFamily="2" charset="2"/>
              <a:buChar char="§"/>
            </a:pPr>
            <a:r>
              <a:rPr lang="en-US" dirty="0"/>
              <a:t>Early background simulation is critical.</a:t>
            </a:r>
          </a:p>
          <a:p>
            <a:pPr marL="742950" lvl="1" indent="-285750">
              <a:buClr>
                <a:schemeClr val="bg2"/>
              </a:buClr>
              <a:buFont typeface="Wingdings" pitchFamily="2" charset="2"/>
              <a:buChar char="§"/>
            </a:pPr>
            <a:r>
              <a:rPr lang="en-US" dirty="0"/>
              <a:t>Electron polarization and beam-gas interactions require proactive mitigation.</a:t>
            </a:r>
          </a:p>
          <a:p>
            <a:pPr marL="742950" lvl="1" indent="-285750">
              <a:buClr>
                <a:schemeClr val="bg2"/>
              </a:buClr>
              <a:buFont typeface="Wingdings" pitchFamily="2" charset="2"/>
              <a:buChar char="§"/>
            </a:pPr>
            <a:r>
              <a:rPr lang="en-US" dirty="0"/>
              <a:t>Vacuum quality and synchrotron radiation must be tightly controlled.</a:t>
            </a:r>
          </a:p>
          <a:p>
            <a:pPr marL="285750" indent="-285750">
              <a:buClr>
                <a:schemeClr val="bg2"/>
              </a:buClr>
              <a:buFont typeface="Wingdings" pitchFamily="2" charset="2"/>
              <a:buChar char="§"/>
            </a:pPr>
            <a:r>
              <a:rPr lang="en-US" b="1" dirty="0"/>
              <a:t>EIC Machine Highlights:</a:t>
            </a:r>
          </a:p>
          <a:p>
            <a:pPr marL="742950" lvl="1" indent="-285750">
              <a:buClr>
                <a:schemeClr val="bg2"/>
              </a:buClr>
              <a:buFont typeface="Wingdings" pitchFamily="2" charset="2"/>
              <a:buChar char="§"/>
            </a:pPr>
            <a:r>
              <a:rPr lang="en-US" dirty="0"/>
              <a:t>Reuses RHIC tunnel and infrastructure.</a:t>
            </a:r>
          </a:p>
          <a:p>
            <a:pPr marL="742950" lvl="1" indent="-285750">
              <a:buClr>
                <a:schemeClr val="bg2"/>
              </a:buClr>
              <a:buFont typeface="Wingdings" pitchFamily="2" charset="2"/>
              <a:buChar char="§"/>
            </a:pPr>
            <a:r>
              <a:rPr lang="en-US" dirty="0"/>
              <a:t>Polarized e⁻ (5–18 GeV) and ion beams (up to 275 GeV).</a:t>
            </a:r>
          </a:p>
          <a:p>
            <a:pPr marL="742950" lvl="1" indent="-285750">
              <a:buClr>
                <a:schemeClr val="bg2"/>
              </a:buClr>
              <a:buFont typeface="Wingdings" pitchFamily="2" charset="2"/>
              <a:buChar char="§"/>
            </a:pPr>
            <a:r>
              <a:rPr lang="en-US" dirty="0"/>
              <a:t>Unique capabilities: high polarization, flexible ion species, high luminosity.</a:t>
            </a:r>
          </a:p>
          <a:p>
            <a:pPr marL="285750" indent="-285750">
              <a:buClr>
                <a:schemeClr val="bg2"/>
              </a:buClr>
              <a:buFont typeface="Wingdings" pitchFamily="2" charset="2"/>
              <a:buChar char="§"/>
            </a:pPr>
            <a:r>
              <a:rPr lang="en-US" b="1" dirty="0"/>
              <a:t>Commissioning Strategy:</a:t>
            </a:r>
          </a:p>
          <a:p>
            <a:pPr marL="742950" lvl="1" indent="-285750">
              <a:buClr>
                <a:schemeClr val="bg2"/>
              </a:buClr>
              <a:buFont typeface="Wingdings" pitchFamily="2" charset="2"/>
              <a:buChar char="§"/>
            </a:pPr>
            <a:r>
              <a:rPr lang="en-US" dirty="0"/>
              <a:t>Year-by-year phased approach (electron, proton, He-3 polarization; spin rotators; non-centered orbits).</a:t>
            </a:r>
          </a:p>
          <a:p>
            <a:pPr marL="742950" lvl="1" indent="-285750">
              <a:buClr>
                <a:schemeClr val="bg2"/>
              </a:buClr>
              <a:buFont typeface="Wingdings" pitchFamily="2" charset="2"/>
              <a:buChar char="§"/>
            </a:pPr>
            <a:r>
              <a:rPr lang="en-US" dirty="0"/>
              <a:t>Initial runs target early science with heavy ions, followed by increasing complexity.</a:t>
            </a:r>
          </a:p>
          <a:p>
            <a:pPr marL="285750" indent="-285750">
              <a:buClr>
                <a:schemeClr val="bg2"/>
              </a:buClr>
              <a:buFont typeface="Wingdings" pitchFamily="2" charset="2"/>
              <a:buChar char="§"/>
            </a:pPr>
            <a:r>
              <a:rPr lang="en-US" b="1" dirty="0"/>
              <a:t>Detector Readiness:</a:t>
            </a:r>
          </a:p>
          <a:p>
            <a:pPr marL="742950" lvl="1" indent="-285750">
              <a:buClr>
                <a:schemeClr val="bg2"/>
              </a:buClr>
              <a:buFont typeface="Wingdings" pitchFamily="2" charset="2"/>
              <a:buChar char="§"/>
            </a:pPr>
            <a:r>
              <a:rPr lang="en-US" dirty="0" err="1"/>
              <a:t>ePIC</a:t>
            </a:r>
            <a:r>
              <a:rPr lang="en-US" dirty="0"/>
              <a:t> central detector + key auxiliary systems installed on Day One.</a:t>
            </a:r>
          </a:p>
          <a:p>
            <a:pPr marL="742950" lvl="1" indent="-285750">
              <a:buClr>
                <a:schemeClr val="bg2"/>
              </a:buClr>
              <a:buFont typeface="Wingdings" pitchFamily="2" charset="2"/>
              <a:buChar char="§"/>
            </a:pPr>
            <a:r>
              <a:rPr lang="en-US" dirty="0"/>
              <a:t>Gradual inclusion of Roman Pots, Low-Q² taggers, and forward detectors.</a:t>
            </a:r>
          </a:p>
          <a:p>
            <a:pPr marL="285750" indent="-285750">
              <a:buClr>
                <a:schemeClr val="bg2"/>
              </a:buClr>
              <a:buFont typeface="Wingdings" pitchFamily="2" charset="2"/>
              <a:buChar char="§"/>
            </a:pPr>
            <a:r>
              <a:rPr lang="en-US" b="1" dirty="0"/>
              <a:t>Goal: </a:t>
            </a:r>
            <a:r>
              <a:rPr lang="en-US" dirty="0"/>
              <a:t>Deliver impactful early physics (e.g., PRLs), fulfill NAS/NSAC science objectives, and enable precision 3D mapping of nucleons and nuclei.</a:t>
            </a:r>
          </a:p>
        </p:txBody>
      </p:sp>
    </p:spTree>
    <p:extLst>
      <p:ext uri="{BB962C8B-B14F-4D97-AF65-F5344CB8AC3E}">
        <p14:creationId xmlns:p14="http://schemas.microsoft.com/office/powerpoint/2010/main" val="100682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E210E534-57C2-164E-A621-4930B171B8BA}"/>
              </a:ext>
            </a:extLst>
          </p:cNvPr>
          <p:cNvPicPr>
            <a:picLocks noChangeAspect="1"/>
          </p:cNvPicPr>
          <p:nvPr/>
        </p:nvPicPr>
        <p:blipFill>
          <a:blip r:embed="rId2"/>
          <a:stretch>
            <a:fillRect/>
          </a:stretch>
        </p:blipFill>
        <p:spPr>
          <a:xfrm>
            <a:off x="1044001" y="1233889"/>
            <a:ext cx="10508521" cy="3929273"/>
          </a:xfrm>
          <a:prstGeom prst="rect">
            <a:avLst/>
          </a:prstGeom>
        </p:spPr>
      </p:pic>
      <p:sp>
        <p:nvSpPr>
          <p:cNvPr id="5" name="Text Placeholder 4">
            <a:extLst>
              <a:ext uri="{FF2B5EF4-FFF2-40B4-BE49-F238E27FC236}">
                <a16:creationId xmlns:a16="http://schemas.microsoft.com/office/drawing/2014/main" id="{B571E16B-560F-09C9-AC73-9160E76FF906}"/>
              </a:ext>
            </a:extLst>
          </p:cNvPr>
          <p:cNvSpPr>
            <a:spLocks noGrp="1"/>
          </p:cNvSpPr>
          <p:nvPr>
            <p:ph type="body" sz="quarter" idx="10"/>
          </p:nvPr>
        </p:nvSpPr>
        <p:spPr/>
        <p:txBody>
          <a:bodyPr/>
          <a:lstStyle/>
          <a:p>
            <a:endParaRPr lang="en-US"/>
          </a:p>
        </p:txBody>
      </p:sp>
      <p:sp>
        <p:nvSpPr>
          <p:cNvPr id="7" name="Slide Number Placeholder 5">
            <a:extLst>
              <a:ext uri="{FF2B5EF4-FFF2-40B4-BE49-F238E27FC236}">
                <a16:creationId xmlns:a16="http://schemas.microsoft.com/office/drawing/2014/main" id="{011355EC-4B56-CCD8-54DC-EA2530BA196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18</a:t>
            </a:fld>
            <a:endParaRPr lang="en-US" dirty="0"/>
          </a:p>
        </p:txBody>
      </p:sp>
    </p:spTree>
    <p:extLst>
      <p:ext uri="{BB962C8B-B14F-4D97-AF65-F5344CB8AC3E}">
        <p14:creationId xmlns:p14="http://schemas.microsoft.com/office/powerpoint/2010/main" val="294795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94911-5073-8841-BAF8-E1E38EDC05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7924" y="3258507"/>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4">
            <a:extLst>
              <a:ext uri="{FF2B5EF4-FFF2-40B4-BE49-F238E27FC236}">
                <a16:creationId xmlns:a16="http://schemas.microsoft.com/office/drawing/2014/main" id="{49C257A2-E150-1A54-5F17-4B133917640C}"/>
              </a:ext>
            </a:extLst>
          </p:cNvPr>
          <p:cNvSpPr>
            <a:spLocks noGrp="1"/>
          </p:cNvSpPr>
          <p:nvPr>
            <p:ph type="body" sz="quarter" idx="10"/>
          </p:nvPr>
        </p:nvSpPr>
        <p:spPr/>
        <p:txBody>
          <a:bodyPr/>
          <a:lstStyle/>
          <a:p>
            <a:endParaRPr lang="en-US"/>
          </a:p>
        </p:txBody>
      </p:sp>
      <p:sp>
        <p:nvSpPr>
          <p:cNvPr id="7" name="Slide Number Placeholder 5">
            <a:extLst>
              <a:ext uri="{FF2B5EF4-FFF2-40B4-BE49-F238E27FC236}">
                <a16:creationId xmlns:a16="http://schemas.microsoft.com/office/drawing/2014/main" id="{2F5C9F9B-1F2F-8A22-5642-E0AADFBBF5AE}"/>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19</a:t>
            </a:fld>
            <a:endParaRPr lang="en-US" dirty="0"/>
          </a:p>
        </p:txBody>
      </p:sp>
    </p:spTree>
    <p:extLst>
      <p:ext uri="{BB962C8B-B14F-4D97-AF65-F5344CB8AC3E}">
        <p14:creationId xmlns:p14="http://schemas.microsoft.com/office/powerpoint/2010/main" val="249264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5D2AD-E996-7903-E14E-75EC4C6BF97B}"/>
              </a:ext>
            </a:extLst>
          </p:cNvPr>
          <p:cNvSpPr>
            <a:spLocks noGrp="1"/>
          </p:cNvSpPr>
          <p:nvPr>
            <p:ph type="title"/>
          </p:nvPr>
        </p:nvSpPr>
        <p:spPr/>
        <p:txBody>
          <a:bodyPr>
            <a:normAutofit fontScale="90000"/>
          </a:bodyPr>
          <a:lstStyle/>
          <a:p>
            <a:r>
              <a:rPr lang="en-US" dirty="0"/>
              <a:t>Lessons from HERA @ DESY</a:t>
            </a:r>
          </a:p>
        </p:txBody>
      </p:sp>
      <p:sp>
        <p:nvSpPr>
          <p:cNvPr id="2" name="Slide Number Placeholder 1">
            <a:extLst>
              <a:ext uri="{FF2B5EF4-FFF2-40B4-BE49-F238E27FC236}">
                <a16:creationId xmlns:a16="http://schemas.microsoft.com/office/drawing/2014/main" id="{52351820-B57E-F2C3-9F90-F9960512F2FB}"/>
              </a:ext>
            </a:extLst>
          </p:cNvPr>
          <p:cNvSpPr>
            <a:spLocks noGrp="1"/>
          </p:cNvSpPr>
          <p:nvPr>
            <p:ph type="sldNum" sz="quarter" idx="4"/>
          </p:nvPr>
        </p:nvSpPr>
        <p:spPr/>
        <p:txBody>
          <a:bodyPr/>
          <a:lstStyle/>
          <a:p>
            <a:pPr algn="ctr"/>
            <a:fld id="{933A556B-7C63-244D-9B7C-B0EA8042B330}" type="slidenum">
              <a:rPr lang="en-US" smtClean="0"/>
              <a:pPr algn="ctr"/>
              <a:t>2</a:t>
            </a:fld>
            <a:endParaRPr lang="en-US" dirty="0"/>
          </a:p>
        </p:txBody>
      </p:sp>
      <p:sp>
        <p:nvSpPr>
          <p:cNvPr id="8" name="TextBox 7">
            <a:extLst>
              <a:ext uri="{FF2B5EF4-FFF2-40B4-BE49-F238E27FC236}">
                <a16:creationId xmlns:a16="http://schemas.microsoft.com/office/drawing/2014/main" id="{50996B7F-EED0-1C0C-33F9-EA526E85E68F}"/>
              </a:ext>
            </a:extLst>
          </p:cNvPr>
          <p:cNvSpPr txBox="1"/>
          <p:nvPr/>
        </p:nvSpPr>
        <p:spPr>
          <a:xfrm>
            <a:off x="390148" y="629658"/>
            <a:ext cx="11572354" cy="923330"/>
          </a:xfrm>
          <a:prstGeom prst="rect">
            <a:avLst/>
          </a:prstGeom>
          <a:noFill/>
        </p:spPr>
        <p:txBody>
          <a:bodyPr wrap="square">
            <a:spAutoFit/>
          </a:bodyPr>
          <a:lstStyle/>
          <a:p>
            <a:r>
              <a:rPr lang="en-US" b="1" i="0" u="none" strike="noStrike" dirty="0">
                <a:solidFill>
                  <a:srgbClr val="0000FF"/>
                </a:solidFill>
                <a:effectLst/>
              </a:rPr>
              <a:t>Commissioning</a:t>
            </a:r>
            <a:r>
              <a:rPr lang="en-US" b="0" i="0" u="none" strike="noStrike" dirty="0">
                <a:solidFill>
                  <a:srgbClr val="0000FF"/>
                </a:solidFill>
                <a:effectLst/>
              </a:rPr>
              <a:t> is the process of bringing an accelerator and its components from installation to full operational readiness, including verifying functionality, optimizing performance, and ensuring stable, high-quality beam delivery for experiments.</a:t>
            </a:r>
            <a:endParaRPr lang="en-US" dirty="0">
              <a:solidFill>
                <a:srgbClr val="0000FF"/>
              </a:solidFill>
            </a:endParaRPr>
          </a:p>
        </p:txBody>
      </p:sp>
      <p:pic>
        <p:nvPicPr>
          <p:cNvPr id="10" name="Picture 9" descr="Chart, line chart&#10;&#10;AI-generated content may be incorrect.">
            <a:extLst>
              <a:ext uri="{FF2B5EF4-FFF2-40B4-BE49-F238E27FC236}">
                <a16:creationId xmlns:a16="http://schemas.microsoft.com/office/drawing/2014/main" id="{089F246C-2BB1-D221-DB89-B83360C6D4CD}"/>
              </a:ext>
            </a:extLst>
          </p:cNvPr>
          <p:cNvPicPr>
            <a:picLocks noChangeAspect="1"/>
          </p:cNvPicPr>
          <p:nvPr/>
        </p:nvPicPr>
        <p:blipFill>
          <a:blip r:embed="rId2"/>
          <a:stretch>
            <a:fillRect/>
          </a:stretch>
        </p:blipFill>
        <p:spPr>
          <a:xfrm>
            <a:off x="7808944" y="1704674"/>
            <a:ext cx="4153559" cy="4253245"/>
          </a:xfrm>
          <a:prstGeom prst="rect">
            <a:avLst/>
          </a:prstGeom>
          <a:ln w="19050">
            <a:solidFill>
              <a:schemeClr val="tx1"/>
            </a:solidFill>
          </a:ln>
        </p:spPr>
      </p:pic>
      <p:sp>
        <p:nvSpPr>
          <p:cNvPr id="12" name="TextBox 11">
            <a:extLst>
              <a:ext uri="{FF2B5EF4-FFF2-40B4-BE49-F238E27FC236}">
                <a16:creationId xmlns:a16="http://schemas.microsoft.com/office/drawing/2014/main" id="{EC4FA1D8-8223-2585-48F3-667FE7DDFEDA}"/>
              </a:ext>
            </a:extLst>
          </p:cNvPr>
          <p:cNvSpPr txBox="1"/>
          <p:nvPr/>
        </p:nvSpPr>
        <p:spPr>
          <a:xfrm>
            <a:off x="7810217" y="4832428"/>
            <a:ext cx="2075506" cy="400110"/>
          </a:xfrm>
          <a:prstGeom prst="rect">
            <a:avLst/>
          </a:prstGeom>
          <a:noFill/>
        </p:spPr>
        <p:txBody>
          <a:bodyPr wrap="square">
            <a:spAutoFit/>
          </a:bodyPr>
          <a:lstStyle/>
          <a:p>
            <a:r>
              <a:rPr lang="en-US" sz="1000" i="1" dirty="0">
                <a:hlinkClick r:id="rId3"/>
              </a:rPr>
              <a:t>https://link.springer.com/article/10.1140/epjc/s10052-016-4152-3</a:t>
            </a:r>
            <a:r>
              <a:rPr lang="en-US" sz="1000" i="1" dirty="0"/>
              <a:t> </a:t>
            </a:r>
          </a:p>
        </p:txBody>
      </p:sp>
      <p:sp>
        <p:nvSpPr>
          <p:cNvPr id="14" name="TextBox 13">
            <a:extLst>
              <a:ext uri="{FF2B5EF4-FFF2-40B4-BE49-F238E27FC236}">
                <a16:creationId xmlns:a16="http://schemas.microsoft.com/office/drawing/2014/main" id="{B096B94B-F22E-6F22-6719-9924E6CD0045}"/>
              </a:ext>
            </a:extLst>
          </p:cNvPr>
          <p:cNvSpPr txBox="1"/>
          <p:nvPr/>
        </p:nvSpPr>
        <p:spPr>
          <a:xfrm>
            <a:off x="390148" y="1826424"/>
            <a:ext cx="7350564" cy="4216539"/>
          </a:xfrm>
          <a:prstGeom prst="rect">
            <a:avLst/>
          </a:prstGeom>
          <a:noFill/>
        </p:spPr>
        <p:txBody>
          <a:bodyPr wrap="square">
            <a:spAutoFit/>
          </a:bodyPr>
          <a:lstStyle/>
          <a:p>
            <a:pPr>
              <a:buNone/>
            </a:pPr>
            <a:r>
              <a:rPr lang="en-US" b="1" dirty="0"/>
              <a:t>HERA-1 (1992–2000):</a:t>
            </a:r>
            <a:r>
              <a:rPr lang="en-US" dirty="0"/>
              <a:t> Achieved first ep collisions in 1992; commissioning focused on stable beam operations, synchronization of electron and proton rings, and optimizing the interaction region for initial physics runs.</a:t>
            </a:r>
          </a:p>
          <a:p>
            <a:pPr>
              <a:buNone/>
            </a:pPr>
            <a:endParaRPr lang="en-US" b="1" dirty="0"/>
          </a:p>
          <a:p>
            <a:pPr>
              <a:buNone/>
            </a:pPr>
            <a:r>
              <a:rPr lang="en-US" b="1" dirty="0"/>
              <a:t>HERA-2 (2003–2007):</a:t>
            </a:r>
            <a:r>
              <a:rPr lang="en-US" dirty="0"/>
              <a:t> Major upgrade to boost luminosity and add electron polarization; commissioning faced significant challenges from increased detector backgrounds, synchrotron radiation, and beam-gas interactions, limiting performance gains.</a:t>
            </a:r>
          </a:p>
          <a:p>
            <a:pPr marL="285750" indent="-285750">
              <a:buFont typeface="Wingdings" pitchFamily="2" charset="2"/>
              <a:buChar char="à"/>
            </a:pPr>
            <a:r>
              <a:rPr lang="en-US" sz="1600" dirty="0">
                <a:sym typeface="Wingdings" pitchFamily="2" charset="2"/>
              </a:rPr>
              <a:t>Took several months post-installation to re-establish stable operations.</a:t>
            </a:r>
          </a:p>
          <a:p>
            <a:pPr marL="285750" indent="-285750">
              <a:buFont typeface="Wingdings" pitchFamily="2" charset="2"/>
              <a:buChar char="à"/>
            </a:pPr>
            <a:r>
              <a:rPr lang="en-US" sz="1600" dirty="0">
                <a:sym typeface="Wingdings" pitchFamily="2" charset="2"/>
              </a:rPr>
              <a:t>Electron beam polarization never reached HERA-1 levels</a:t>
            </a:r>
          </a:p>
          <a:p>
            <a:endParaRPr lang="en-US" b="1" dirty="0"/>
          </a:p>
          <a:p>
            <a:r>
              <a:rPr lang="en-US" b="1" dirty="0"/>
              <a:t>Key Lessons:</a:t>
            </a:r>
            <a:r>
              <a:rPr lang="en-US" dirty="0"/>
              <a:t> Importance of early background simulations, careful polarization control, and vacuum quality in high-luminosity, high-precision colliders.</a:t>
            </a:r>
          </a:p>
        </p:txBody>
      </p:sp>
    </p:spTree>
    <p:extLst>
      <p:ext uri="{BB962C8B-B14F-4D97-AF65-F5344CB8AC3E}">
        <p14:creationId xmlns:p14="http://schemas.microsoft.com/office/powerpoint/2010/main" val="2991782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519-0E6F-754E-8AB2-26C99787D085}"/>
              </a:ext>
            </a:extLst>
          </p:cNvPr>
          <p:cNvSpPr>
            <a:spLocks noGrp="1"/>
          </p:cNvSpPr>
          <p:nvPr>
            <p:ph type="title"/>
          </p:nvPr>
        </p:nvSpPr>
        <p:spPr/>
        <p:txBody>
          <a:bodyPr>
            <a:noAutofit/>
          </a:bodyPr>
          <a:lstStyle/>
          <a:p>
            <a:r>
              <a:rPr lang="en-US" dirty="0"/>
              <a:t>Initial thoughts on the EIC Commissioning Strategy</a:t>
            </a:r>
          </a:p>
        </p:txBody>
      </p:sp>
      <p:sp>
        <p:nvSpPr>
          <p:cNvPr id="3" name="TextBox 2">
            <a:extLst>
              <a:ext uri="{FF2B5EF4-FFF2-40B4-BE49-F238E27FC236}">
                <a16:creationId xmlns:a16="http://schemas.microsoft.com/office/drawing/2014/main" id="{F6FE134E-2C65-1B43-A510-1DD3978AF0A1}"/>
              </a:ext>
            </a:extLst>
          </p:cNvPr>
          <p:cNvSpPr txBox="1"/>
          <p:nvPr/>
        </p:nvSpPr>
        <p:spPr>
          <a:xfrm>
            <a:off x="461963" y="595126"/>
            <a:ext cx="11499234" cy="4493538"/>
          </a:xfrm>
          <a:prstGeom prst="rect">
            <a:avLst/>
          </a:prstGeom>
          <a:noFill/>
        </p:spPr>
        <p:txBody>
          <a:bodyPr wrap="square" rtlCol="0">
            <a:spAutoFit/>
          </a:bodyPr>
          <a:lstStyle/>
          <a:p>
            <a:r>
              <a:rPr lang="en-US" dirty="0">
                <a:solidFill>
                  <a:schemeClr val="bg2"/>
                </a:solidFill>
              </a:rPr>
              <a:t>Science Requirement for </a:t>
            </a:r>
            <a:r>
              <a:rPr lang="en-US" dirty="0" err="1">
                <a:solidFill>
                  <a:schemeClr val="bg2"/>
                </a:solidFill>
              </a:rPr>
              <a:t>Polarisation</a:t>
            </a:r>
            <a:r>
              <a:rPr lang="en-US" dirty="0">
                <a:solidFill>
                  <a:schemeClr val="bg2"/>
                </a:solidFill>
              </a:rPr>
              <a:t>:</a:t>
            </a:r>
          </a:p>
          <a:p>
            <a:pPr marL="285750" indent="-285750">
              <a:buClr>
                <a:schemeClr val="bg2"/>
              </a:buClr>
              <a:buFont typeface="Wingdings" pitchFamily="2" charset="2"/>
              <a:buChar char="§"/>
            </a:pPr>
            <a:r>
              <a:rPr lang="en-US" sz="1600" dirty="0"/>
              <a:t>need high polarization (~70%) </a:t>
            </a:r>
            <a:r>
              <a:rPr lang="en-US" sz="1600" dirty="0">
                <a:sym typeface="Wingdings" pitchFamily="2" charset="2"/>
              </a:rPr>
              <a:t> </a:t>
            </a:r>
            <a:r>
              <a:rPr lang="en-US" sz="1600" dirty="0"/>
              <a:t>experimental uncertainties proportional to 1/(P</a:t>
            </a:r>
            <a:r>
              <a:rPr lang="en-US" sz="1600" baseline="-25000" dirty="0"/>
              <a:t>e</a:t>
            </a:r>
            <a:r>
              <a:rPr lang="en-US" sz="1600" baseline="30000" dirty="0">
                <a:solidFill>
                  <a:schemeClr val="bg2"/>
                </a:solidFill>
              </a:rPr>
              <a:t>2</a:t>
            </a:r>
            <a:r>
              <a:rPr lang="en-US" sz="1600" dirty="0"/>
              <a:t>P</a:t>
            </a:r>
            <a:r>
              <a:rPr lang="en-US" sz="1600" baseline="-25000" dirty="0"/>
              <a:t>A</a:t>
            </a:r>
            <a:r>
              <a:rPr lang="en-US" sz="1600" baseline="30000" dirty="0">
                <a:solidFill>
                  <a:schemeClr val="bg2"/>
                </a:solidFill>
              </a:rPr>
              <a:t>2</a:t>
            </a:r>
            <a:r>
              <a:rPr lang="en-US" sz="1600" dirty="0"/>
              <a:t>L) or 1/(P</a:t>
            </a:r>
            <a:r>
              <a:rPr lang="en-US" sz="1600" baseline="-25000" dirty="0"/>
              <a:t>e/A</a:t>
            </a:r>
            <a:r>
              <a:rPr lang="en-US" sz="1600" baseline="30000" dirty="0">
                <a:solidFill>
                  <a:schemeClr val="bg2"/>
                </a:solidFill>
              </a:rPr>
              <a:t>2</a:t>
            </a:r>
            <a:r>
              <a:rPr lang="en-US" sz="1600" dirty="0"/>
              <a:t>L) depending on measurements (single or double spin dependent observables)</a:t>
            </a:r>
          </a:p>
          <a:p>
            <a:pPr marL="285750" indent="-285750">
              <a:buClr>
                <a:schemeClr val="bg2"/>
              </a:buClr>
              <a:buFont typeface="Wingdings" pitchFamily="2" charset="2"/>
              <a:buChar char="§"/>
            </a:pPr>
            <a:r>
              <a:rPr lang="en-US" sz="1600" dirty="0"/>
              <a:t>if electron polarization is required, it needs to be always longitudinal  </a:t>
            </a:r>
            <a:r>
              <a:rPr lang="en-US" sz="1600" dirty="0">
                <a:solidFill>
                  <a:schemeClr val="bg2"/>
                </a:solidFill>
                <a:sym typeface="Wingdings" pitchFamily="2" charset="2"/>
              </a:rPr>
              <a:t></a:t>
            </a:r>
            <a:r>
              <a:rPr lang="en-US" sz="1600" dirty="0">
                <a:sym typeface="Wingdings" pitchFamily="2" charset="2"/>
              </a:rPr>
              <a:t> requires ESR spin rotators</a:t>
            </a:r>
            <a:endParaRPr lang="en-US" sz="1600" dirty="0"/>
          </a:p>
          <a:p>
            <a:pPr marL="285750" indent="-285750">
              <a:buClr>
                <a:schemeClr val="bg2"/>
              </a:buClr>
              <a:buFont typeface="Wingdings" pitchFamily="2" charset="2"/>
              <a:buChar char="§"/>
            </a:pPr>
            <a:r>
              <a:rPr lang="en-US" sz="1600" dirty="0"/>
              <a:t>to limit systematics </a:t>
            </a:r>
            <a:r>
              <a:rPr lang="en-US" sz="1600" dirty="0">
                <a:sym typeface="Wingdings" pitchFamily="2" charset="2"/>
              </a:rPr>
              <a:t></a:t>
            </a:r>
            <a:r>
              <a:rPr lang="en-US" sz="1600" dirty="0"/>
              <a:t> optimum would be to have </a:t>
            </a:r>
            <a:r>
              <a:rPr lang="en-US" sz="1600" dirty="0">
                <a:effectLst/>
              </a:rPr>
              <a:t>arbitrary</a:t>
            </a:r>
            <a:r>
              <a:rPr lang="en-US" sz="1600" dirty="0">
                <a:effectLst/>
                <a:latin typeface="URWPalladioL"/>
              </a:rPr>
              <a:t> </a:t>
            </a:r>
            <a:r>
              <a:rPr lang="en-US" sz="1600" dirty="0"/>
              <a:t>spin patters for both HSR and ESR</a:t>
            </a:r>
          </a:p>
          <a:p>
            <a:pPr marL="285750" indent="-285750">
              <a:buClr>
                <a:schemeClr val="bg2"/>
              </a:buClr>
              <a:buFont typeface="Wingdings" pitchFamily="2" charset="2"/>
              <a:buChar char="§"/>
            </a:pPr>
            <a:endParaRPr lang="en-US" dirty="0"/>
          </a:p>
          <a:p>
            <a:pPr marL="285750" indent="-285750">
              <a:buClr>
                <a:schemeClr val="bg2"/>
              </a:buClr>
              <a:buFont typeface="Wingdings" pitchFamily="2" charset="2"/>
              <a:buChar char="§"/>
            </a:pPr>
            <a:endParaRPr lang="en-US" sz="800" dirty="0"/>
          </a:p>
          <a:p>
            <a:pPr algn="l" rtl="0" fontAlgn="base"/>
            <a:r>
              <a:rPr lang="en-US" sz="1600" dirty="0"/>
              <a:t>     </a:t>
            </a:r>
            <a:r>
              <a:rPr lang="en-US" sz="1600" b="0" i="0" u="none" strike="noStrike" dirty="0">
                <a:solidFill>
                  <a:srgbClr val="000000"/>
                </a:solidFill>
                <a:effectLst/>
                <a:latin typeface="Arial" panose="020B0604020202020204" pitchFamily="34" charset="0"/>
              </a:rPr>
              <a:t>HSR: have trains of 4 bunches with the same spin direction​</a:t>
            </a:r>
            <a:endParaRPr lang="en-US" sz="1600" b="0" i="0" u="none" strike="noStrike"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Arial" panose="020B0604020202020204" pitchFamily="34" charset="0"/>
              </a:rPr>
              <a:t>     ESR: using RCS allows for arbitrary spin patters in the ESR through replacements</a:t>
            </a:r>
          </a:p>
          <a:p>
            <a:pPr algn="l" rtl="0" fontAlgn="base"/>
            <a:endParaRPr lang="en-US" sz="1600" b="0" i="0" u="none" strike="noStrike" dirty="0">
              <a:solidFill>
                <a:srgbClr val="000000"/>
              </a:solidFill>
              <a:effectLst/>
              <a:latin typeface="Segoe UI" panose="020B0502040204020203" pitchFamily="34" charset="0"/>
            </a:endParaRPr>
          </a:p>
          <a:p>
            <a:r>
              <a:rPr lang="en-US" dirty="0">
                <a:solidFill>
                  <a:schemeClr val="bg2"/>
                </a:solidFill>
              </a:rPr>
              <a:t>Running at 5 and 10 GeV electrons:</a:t>
            </a:r>
          </a:p>
          <a:p>
            <a:pPr marL="285750" indent="-285750">
              <a:buClr>
                <a:schemeClr val="bg2"/>
              </a:buClr>
              <a:buFont typeface="Wingdings" pitchFamily="2" charset="2"/>
              <a:buChar char="§"/>
            </a:pPr>
            <a:r>
              <a:rPr lang="en-US" sz="1600" dirty="0"/>
              <a:t>we want polarization as early as possible, </a:t>
            </a:r>
          </a:p>
          <a:p>
            <a:pPr marL="285750" indent="-285750">
              <a:buClr>
                <a:schemeClr val="bg2"/>
              </a:buClr>
              <a:buFont typeface="Wingdings" pitchFamily="2" charset="2"/>
              <a:buChar char="§"/>
            </a:pPr>
            <a:r>
              <a:rPr lang="en-US" sz="1600" dirty="0"/>
              <a:t>depolarization is small </a:t>
            </a:r>
            <a:r>
              <a:rPr lang="en-US" sz="1600" dirty="0">
                <a:sym typeface="Wingdings" pitchFamily="2" charset="2"/>
              </a:rPr>
              <a:t> </a:t>
            </a:r>
            <a:r>
              <a:rPr lang="en-US" sz="1600" dirty="0"/>
              <a:t>max allowable replacement time for 10 GeV 360 mins (85% </a:t>
            </a:r>
            <a:r>
              <a:rPr lang="en-US" sz="1600" dirty="0">
                <a:sym typeface="Wingdings" pitchFamily="2" charset="2"/>
              </a:rPr>
              <a:t> 70%) </a:t>
            </a:r>
            <a:r>
              <a:rPr lang="en-US" sz="1600" dirty="0"/>
              <a:t>for the preferred polarization state and 96 mins for opposite direction</a:t>
            </a:r>
          </a:p>
          <a:p>
            <a:pPr>
              <a:buClr>
                <a:schemeClr val="bg2"/>
              </a:buClr>
            </a:pPr>
            <a:r>
              <a:rPr lang="en-US" sz="1600" dirty="0">
                <a:solidFill>
                  <a:srgbClr val="3333FF"/>
                </a:solidFill>
              </a:rPr>
              <a:t>    </a:t>
            </a:r>
            <a:r>
              <a:rPr lang="en-US" sz="1600" dirty="0">
                <a:solidFill>
                  <a:srgbClr val="3333FF"/>
                </a:solidFill>
                <a:sym typeface="Wingdings" pitchFamily="2" charset="2"/>
              </a:rPr>
              <a:t> </a:t>
            </a:r>
            <a:r>
              <a:rPr lang="en-US" sz="1600" dirty="0">
                <a:solidFill>
                  <a:srgbClr val="3333FF"/>
                </a:solidFill>
              </a:rPr>
              <a:t>proposal run only the preferred spin state per fill </a:t>
            </a:r>
            <a:r>
              <a:rPr lang="en-US" sz="1600" dirty="0">
                <a:solidFill>
                  <a:srgbClr val="3333FF"/>
                </a:solidFill>
                <a:sym typeface="Wingdings" pitchFamily="2" charset="2"/>
              </a:rPr>
              <a:t> backup to swap out option in case backgrounds at detector </a:t>
            </a:r>
          </a:p>
          <a:p>
            <a:pPr>
              <a:buClr>
                <a:schemeClr val="bg2"/>
              </a:buClr>
            </a:pPr>
            <a:r>
              <a:rPr lang="en-US" sz="1600" dirty="0">
                <a:solidFill>
                  <a:srgbClr val="3333FF"/>
                </a:solidFill>
                <a:sym typeface="Wingdings" pitchFamily="2" charset="2"/>
              </a:rPr>
              <a:t>        would be high</a:t>
            </a:r>
            <a:endParaRPr lang="en-US" sz="1600" dirty="0">
              <a:solidFill>
                <a:srgbClr val="3333FF"/>
              </a:solidFill>
            </a:endParaRPr>
          </a:p>
          <a:p>
            <a:pPr lvl="1">
              <a:buClr>
                <a:schemeClr val="bg2"/>
              </a:buClr>
            </a:pPr>
            <a:r>
              <a:rPr lang="en-US" sz="1600" dirty="0">
                <a:solidFill>
                  <a:srgbClr val="FF40FF"/>
                </a:solidFill>
              </a:rPr>
              <a:t>Consequence: </a:t>
            </a:r>
            <a:r>
              <a:rPr lang="en-US" sz="1600" dirty="0"/>
              <a:t>need to flip the ESR spin rotators between fills to keep systematics small </a:t>
            </a:r>
            <a:r>
              <a:rPr lang="en-US" sz="1600" dirty="0">
                <a:sym typeface="Wingdings" pitchFamily="2" charset="2"/>
              </a:rPr>
              <a:t> </a:t>
            </a:r>
            <a:r>
              <a:rPr lang="en-US" sz="1600" dirty="0"/>
              <a:t>possible; optics does not depend on spin rotator polarity and in the shadow of filling the HSR we change spin rotator polarity in ESR</a:t>
            </a:r>
          </a:p>
        </p:txBody>
      </p:sp>
      <p:pic>
        <p:nvPicPr>
          <p:cNvPr id="4" name="Picture 3" descr="A close-up of a white card&#10;&#10;Description automatically generated">
            <a:extLst>
              <a:ext uri="{FF2B5EF4-FFF2-40B4-BE49-F238E27FC236}">
                <a16:creationId xmlns:a16="http://schemas.microsoft.com/office/drawing/2014/main" id="{E5538E45-359E-7D42-80C1-DFF97F49F4B3}"/>
              </a:ext>
            </a:extLst>
          </p:cNvPr>
          <p:cNvPicPr>
            <a:picLocks noChangeAspect="1"/>
          </p:cNvPicPr>
          <p:nvPr/>
        </p:nvPicPr>
        <p:blipFill>
          <a:blip r:embed="rId2"/>
          <a:stretch>
            <a:fillRect/>
          </a:stretch>
        </p:blipFill>
        <p:spPr>
          <a:xfrm>
            <a:off x="558391" y="4991072"/>
            <a:ext cx="5653189" cy="1164444"/>
          </a:xfrm>
          <a:prstGeom prst="rect">
            <a:avLst/>
          </a:prstGeom>
        </p:spPr>
      </p:pic>
      <p:sp>
        <p:nvSpPr>
          <p:cNvPr id="5" name="Rectangle 4">
            <a:extLst>
              <a:ext uri="{FF2B5EF4-FFF2-40B4-BE49-F238E27FC236}">
                <a16:creationId xmlns:a16="http://schemas.microsoft.com/office/drawing/2014/main" id="{49272A10-7AED-284B-BB50-CD92D26DECD7}"/>
              </a:ext>
            </a:extLst>
          </p:cNvPr>
          <p:cNvSpPr/>
          <p:nvPr/>
        </p:nvSpPr>
        <p:spPr>
          <a:xfrm>
            <a:off x="461963" y="5575005"/>
            <a:ext cx="5653189" cy="1642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E45AEF-E522-5847-8765-2C78CA000DDF}"/>
              </a:ext>
            </a:extLst>
          </p:cNvPr>
          <p:cNvSpPr txBox="1"/>
          <p:nvPr/>
        </p:nvSpPr>
        <p:spPr>
          <a:xfrm>
            <a:off x="6308008" y="5426296"/>
            <a:ext cx="565318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Maximum replacement times (= max. allowable storage times in ESR) are based </a:t>
            </a:r>
          </a:p>
          <a:p>
            <a:r>
              <a:rPr lang="en-US" sz="1200" dirty="0">
                <a:latin typeface="Arial" panose="020B0604020202020204" pitchFamily="34" charset="0"/>
                <a:cs typeface="Arial" panose="020B0604020202020204" pitchFamily="34" charset="0"/>
              </a:rPr>
              <a:t>on 85% injected polarization and 70% time averaged polarization</a:t>
            </a:r>
          </a:p>
        </p:txBody>
      </p:sp>
      <p:pic>
        <p:nvPicPr>
          <p:cNvPr id="8" name="Picture 7" descr="A group of arrows pointing to different directions&#10;&#10;Description automatically generated">
            <a:extLst>
              <a:ext uri="{FF2B5EF4-FFF2-40B4-BE49-F238E27FC236}">
                <a16:creationId xmlns:a16="http://schemas.microsoft.com/office/drawing/2014/main" id="{7AEE3C41-E359-5B89-2728-DD5378A9A334}"/>
              </a:ext>
            </a:extLst>
          </p:cNvPr>
          <p:cNvPicPr>
            <a:picLocks noChangeAspect="1"/>
          </p:cNvPicPr>
          <p:nvPr/>
        </p:nvPicPr>
        <p:blipFill>
          <a:blip r:embed="rId3"/>
          <a:stretch>
            <a:fillRect/>
          </a:stretch>
        </p:blipFill>
        <p:spPr>
          <a:xfrm>
            <a:off x="753575" y="1843226"/>
            <a:ext cx="2918522" cy="456528"/>
          </a:xfrm>
          <a:prstGeom prst="rect">
            <a:avLst/>
          </a:prstGeom>
        </p:spPr>
      </p:pic>
      <p:sp>
        <p:nvSpPr>
          <p:cNvPr id="7" name="Slide Number Placeholder 5">
            <a:extLst>
              <a:ext uri="{FF2B5EF4-FFF2-40B4-BE49-F238E27FC236}">
                <a16:creationId xmlns:a16="http://schemas.microsoft.com/office/drawing/2014/main" id="{478410FC-80E8-A6FD-718B-B4304AD5840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20</a:t>
            </a:fld>
            <a:endParaRPr lang="en-US" dirty="0"/>
          </a:p>
        </p:txBody>
      </p:sp>
    </p:spTree>
    <p:extLst>
      <p:ext uri="{BB962C8B-B14F-4D97-AF65-F5344CB8AC3E}">
        <p14:creationId xmlns:p14="http://schemas.microsoft.com/office/powerpoint/2010/main" val="1042918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A136-06C7-5FC4-D7C4-AC5B96C900B0}"/>
              </a:ext>
            </a:extLst>
          </p:cNvPr>
          <p:cNvSpPr>
            <a:spLocks noGrp="1"/>
          </p:cNvSpPr>
          <p:nvPr>
            <p:ph type="title"/>
          </p:nvPr>
        </p:nvSpPr>
        <p:spPr/>
        <p:txBody>
          <a:bodyPr>
            <a:normAutofit fontScale="90000"/>
          </a:bodyPr>
          <a:lstStyle/>
          <a:p>
            <a:r>
              <a:rPr lang="en-US" dirty="0"/>
              <a:t>Luminosity ep for Phase-1</a:t>
            </a:r>
          </a:p>
        </p:txBody>
      </p:sp>
      <p:pic>
        <p:nvPicPr>
          <p:cNvPr id="5" name="Picture 4" descr="A graph of different colored lines&#10;&#10;Description automatically generated">
            <a:extLst>
              <a:ext uri="{FF2B5EF4-FFF2-40B4-BE49-F238E27FC236}">
                <a16:creationId xmlns:a16="http://schemas.microsoft.com/office/drawing/2014/main" id="{00741AFE-CE4A-E2EC-ED08-B66115437DE2}"/>
              </a:ext>
            </a:extLst>
          </p:cNvPr>
          <p:cNvPicPr>
            <a:picLocks noChangeAspect="1"/>
          </p:cNvPicPr>
          <p:nvPr/>
        </p:nvPicPr>
        <p:blipFill>
          <a:blip r:embed="rId2"/>
          <a:stretch>
            <a:fillRect/>
          </a:stretch>
        </p:blipFill>
        <p:spPr>
          <a:xfrm>
            <a:off x="5584968" y="742931"/>
            <a:ext cx="4422328" cy="3204504"/>
          </a:xfrm>
          <a:prstGeom prst="rect">
            <a:avLst/>
          </a:prstGeom>
        </p:spPr>
      </p:pic>
      <p:pic>
        <p:nvPicPr>
          <p:cNvPr id="7" name="Picture 6" descr="A graph of a number of numbers&#10;&#10;Description automatically generated with medium confidence">
            <a:extLst>
              <a:ext uri="{FF2B5EF4-FFF2-40B4-BE49-F238E27FC236}">
                <a16:creationId xmlns:a16="http://schemas.microsoft.com/office/drawing/2014/main" id="{D7351C90-B8AA-81E7-0273-CEC28B72F21E}"/>
              </a:ext>
            </a:extLst>
          </p:cNvPr>
          <p:cNvPicPr>
            <a:picLocks noChangeAspect="1"/>
          </p:cNvPicPr>
          <p:nvPr/>
        </p:nvPicPr>
        <p:blipFill>
          <a:blip r:embed="rId3"/>
          <a:stretch>
            <a:fillRect/>
          </a:stretch>
        </p:blipFill>
        <p:spPr>
          <a:xfrm>
            <a:off x="335657" y="742931"/>
            <a:ext cx="4879441" cy="3556321"/>
          </a:xfrm>
          <a:prstGeom prst="rect">
            <a:avLst/>
          </a:prstGeom>
        </p:spPr>
      </p:pic>
      <p:sp>
        <p:nvSpPr>
          <p:cNvPr id="8" name="TextBox 7">
            <a:extLst>
              <a:ext uri="{FF2B5EF4-FFF2-40B4-BE49-F238E27FC236}">
                <a16:creationId xmlns:a16="http://schemas.microsoft.com/office/drawing/2014/main" id="{94F8AAEB-9666-42B6-7B1F-B1063E8C579F}"/>
              </a:ext>
            </a:extLst>
          </p:cNvPr>
          <p:cNvSpPr txBox="1"/>
          <p:nvPr/>
        </p:nvSpPr>
        <p:spPr>
          <a:xfrm>
            <a:off x="461963" y="4432151"/>
            <a:ext cx="3801105" cy="646331"/>
          </a:xfrm>
          <a:prstGeom prst="rect">
            <a:avLst/>
          </a:prstGeom>
          <a:noFill/>
        </p:spPr>
        <p:txBody>
          <a:bodyPr wrap="none" rtlCol="0">
            <a:spAutoFit/>
          </a:bodyPr>
          <a:lstStyle/>
          <a:p>
            <a:pPr algn="ctr"/>
            <a:r>
              <a:rPr lang="en-US" sz="1800" dirty="0"/>
              <a:t>Compare to HERA peak luminosity </a:t>
            </a:r>
          </a:p>
          <a:p>
            <a:pPr algn="ctr"/>
            <a:r>
              <a:rPr lang="en-US" sz="1800" dirty="0"/>
              <a:t>of 5x10</a:t>
            </a:r>
            <a:r>
              <a:rPr lang="en-US" sz="1800" baseline="30000" dirty="0"/>
              <a:t>31</a:t>
            </a:r>
            <a:r>
              <a:rPr lang="en-US" sz="1800" dirty="0"/>
              <a:t>cm</a:t>
            </a:r>
            <a:r>
              <a:rPr lang="en-US" sz="1800" baseline="30000" dirty="0"/>
              <a:t>-2</a:t>
            </a:r>
            <a:r>
              <a:rPr lang="en-US" sz="1800" dirty="0"/>
              <a:t>sec</a:t>
            </a:r>
            <a:r>
              <a:rPr lang="en-US" sz="1800" baseline="30000" dirty="0"/>
              <a:t>-1</a:t>
            </a:r>
            <a:endParaRPr lang="en-US" sz="1800" dirty="0"/>
          </a:p>
        </p:txBody>
      </p:sp>
      <p:pic>
        <p:nvPicPr>
          <p:cNvPr id="3" name="Picture 2">
            <a:extLst>
              <a:ext uri="{FF2B5EF4-FFF2-40B4-BE49-F238E27FC236}">
                <a16:creationId xmlns:a16="http://schemas.microsoft.com/office/drawing/2014/main" id="{34F750EA-B08F-2479-18F9-5D098C3963AB}"/>
              </a:ext>
            </a:extLst>
          </p:cNvPr>
          <p:cNvPicPr/>
          <p:nvPr/>
        </p:nvPicPr>
        <p:blipFill>
          <a:blip r:embed="rId4"/>
          <a:srcRect t="3996" r="8427"/>
          <a:stretch/>
        </p:blipFill>
        <p:spPr>
          <a:xfrm>
            <a:off x="8140033" y="3929935"/>
            <a:ext cx="3965825" cy="2609256"/>
          </a:xfrm>
          <a:prstGeom prst="rect">
            <a:avLst/>
          </a:prstGeom>
          <a:ln>
            <a:noFill/>
          </a:ln>
        </p:spPr>
      </p:pic>
      <p:sp>
        <p:nvSpPr>
          <p:cNvPr id="4" name="TextBox 3">
            <a:extLst>
              <a:ext uri="{FF2B5EF4-FFF2-40B4-BE49-F238E27FC236}">
                <a16:creationId xmlns:a16="http://schemas.microsoft.com/office/drawing/2014/main" id="{04F8E4F6-8EA4-4437-18BB-8CF1EFB7B33C}"/>
              </a:ext>
            </a:extLst>
          </p:cNvPr>
          <p:cNvSpPr txBox="1"/>
          <p:nvPr/>
        </p:nvSpPr>
        <p:spPr>
          <a:xfrm>
            <a:off x="4133580" y="4914740"/>
            <a:ext cx="3924840" cy="1200329"/>
          </a:xfrm>
          <a:prstGeom prst="rect">
            <a:avLst/>
          </a:prstGeom>
          <a:noFill/>
        </p:spPr>
        <p:txBody>
          <a:bodyPr wrap="square" rtlCol="0">
            <a:spAutoFit/>
          </a:bodyPr>
          <a:lstStyle/>
          <a:p>
            <a:r>
              <a:rPr lang="en-US" spc="-1" dirty="0">
                <a:latin typeface="Arial"/>
              </a:rPr>
              <a:t>Max</a:t>
            </a:r>
            <a:r>
              <a:rPr lang="en-US" sz="1800" b="0" strike="noStrike" spc="-1" dirty="0">
                <a:latin typeface="Arial"/>
              </a:rPr>
              <a:t> average luminosity without SHC: 0.8 x 10</a:t>
            </a:r>
            <a:r>
              <a:rPr lang="en-US" sz="1800" b="0" strike="noStrike" spc="-1" baseline="33000" dirty="0">
                <a:latin typeface="Arial"/>
              </a:rPr>
              <a:t>33</a:t>
            </a:r>
            <a:r>
              <a:rPr lang="en-US" sz="1800" b="0" strike="noStrike" spc="-1" dirty="0">
                <a:latin typeface="Arial"/>
              </a:rPr>
              <a:t> cm</a:t>
            </a:r>
            <a:r>
              <a:rPr lang="en-US" sz="1800" b="0" strike="noStrike" spc="-1" baseline="33000" dirty="0">
                <a:latin typeface="Arial"/>
              </a:rPr>
              <a:t>-2</a:t>
            </a:r>
            <a:r>
              <a:rPr lang="en-US" sz="1800" b="0" strike="noStrike" spc="-1" dirty="0">
                <a:latin typeface="Arial"/>
              </a:rPr>
              <a:t> s</a:t>
            </a:r>
            <a:r>
              <a:rPr lang="en-US" sz="1800" b="0" strike="noStrike" spc="-1" baseline="33000" dirty="0">
                <a:latin typeface="Arial"/>
              </a:rPr>
              <a:t>-1</a:t>
            </a:r>
            <a:r>
              <a:rPr lang="en-US" sz="1800" b="0" strike="noStrike" spc="-1" dirty="0">
                <a:latin typeface="Arial"/>
              </a:rPr>
              <a:t> with 5.9 </a:t>
            </a:r>
            <a:r>
              <a:rPr lang="en-US" sz="1800" b="0" strike="noStrike" spc="-1" dirty="0" err="1">
                <a:latin typeface="Arial"/>
              </a:rPr>
              <a:t>hr</a:t>
            </a:r>
            <a:r>
              <a:rPr lang="en-US" sz="1800" b="0" strike="noStrike" spc="-1" dirty="0">
                <a:latin typeface="Arial"/>
              </a:rPr>
              <a:t> store</a:t>
            </a:r>
          </a:p>
          <a:p>
            <a:endParaRPr lang="en-US" dirty="0"/>
          </a:p>
        </p:txBody>
      </p:sp>
      <p:sp>
        <p:nvSpPr>
          <p:cNvPr id="6" name="TextBox 5">
            <a:extLst>
              <a:ext uri="{FF2B5EF4-FFF2-40B4-BE49-F238E27FC236}">
                <a16:creationId xmlns:a16="http://schemas.microsoft.com/office/drawing/2014/main" id="{1E870B82-06E5-D8BC-5E78-B240E8492CEC}"/>
              </a:ext>
            </a:extLst>
          </p:cNvPr>
          <p:cNvSpPr txBox="1"/>
          <p:nvPr/>
        </p:nvSpPr>
        <p:spPr>
          <a:xfrm>
            <a:off x="9922808" y="5745737"/>
            <a:ext cx="2121093" cy="369332"/>
          </a:xfrm>
          <a:prstGeom prst="rect">
            <a:avLst/>
          </a:prstGeom>
          <a:noFill/>
        </p:spPr>
        <p:txBody>
          <a:bodyPr wrap="none" rtlCol="0">
            <a:spAutoFit/>
          </a:bodyPr>
          <a:lstStyle/>
          <a:p>
            <a:r>
              <a:rPr lang="en-US" dirty="0"/>
              <a:t>250 GeV x 10 GeV</a:t>
            </a:r>
          </a:p>
        </p:txBody>
      </p:sp>
    </p:spTree>
    <p:extLst>
      <p:ext uri="{BB962C8B-B14F-4D97-AF65-F5344CB8AC3E}">
        <p14:creationId xmlns:p14="http://schemas.microsoft.com/office/powerpoint/2010/main" val="375781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3FF6-91D5-A84F-852A-671F66C88CC1}"/>
              </a:ext>
            </a:extLst>
          </p:cNvPr>
          <p:cNvSpPr>
            <a:spLocks noGrp="1"/>
          </p:cNvSpPr>
          <p:nvPr>
            <p:ph type="title"/>
          </p:nvPr>
        </p:nvSpPr>
        <p:spPr/>
        <p:txBody>
          <a:bodyPr>
            <a:normAutofit fontScale="90000"/>
          </a:bodyPr>
          <a:lstStyle/>
          <a:p>
            <a:r>
              <a:rPr lang="en-US" dirty="0"/>
              <a:t>Experience ramping up KEKB and </a:t>
            </a:r>
            <a:r>
              <a:rPr lang="en-US" dirty="0" err="1"/>
              <a:t>SuperKEKB</a:t>
            </a:r>
            <a:endParaRPr lang="en-US" dirty="0"/>
          </a:p>
        </p:txBody>
      </p:sp>
      <p:pic>
        <p:nvPicPr>
          <p:cNvPr id="1025" name="Picture 1" descr="page3image27232288">
            <a:extLst>
              <a:ext uri="{FF2B5EF4-FFF2-40B4-BE49-F238E27FC236}">
                <a16:creationId xmlns:a16="http://schemas.microsoft.com/office/drawing/2014/main" id="{7E104506-7A49-5C46-81E3-B06258BD8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0" b="9172"/>
          <a:stretch/>
        </p:blipFill>
        <p:spPr bwMode="auto">
          <a:xfrm>
            <a:off x="571500" y="705523"/>
            <a:ext cx="7528558" cy="5137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3EC872-E214-6872-D37C-0102415A759E}"/>
              </a:ext>
            </a:extLst>
          </p:cNvPr>
          <p:cNvSpPr txBox="1"/>
          <p:nvPr/>
        </p:nvSpPr>
        <p:spPr>
          <a:xfrm>
            <a:off x="8100058" y="2137558"/>
            <a:ext cx="3719722" cy="3170099"/>
          </a:xfrm>
          <a:prstGeom prst="rect">
            <a:avLst/>
          </a:prstGeom>
        </p:spPr>
        <p:txBody>
          <a:bodyPr wrap="square" rtlCol="0">
            <a:spAutoFit/>
          </a:bodyPr>
          <a:lstStyle/>
          <a:p>
            <a:pPr algn="l">
              <a:spcBef>
                <a:spcPts val="0"/>
              </a:spcBef>
              <a:buClr>
                <a:srgbClr val="0096FF"/>
              </a:buClr>
            </a:pPr>
            <a:r>
              <a:rPr lang="en-US" sz="2000" dirty="0"/>
              <a:t>KEKB took ~5 years to reach design luminosity</a:t>
            </a:r>
          </a:p>
          <a:p>
            <a:pPr algn="l">
              <a:spcBef>
                <a:spcPts val="0"/>
              </a:spcBef>
              <a:buClr>
                <a:srgbClr val="0096FF"/>
              </a:buClr>
            </a:pPr>
            <a:endParaRPr lang="en-US" sz="2000" dirty="0"/>
          </a:p>
          <a:p>
            <a:pPr algn="l">
              <a:spcBef>
                <a:spcPts val="0"/>
              </a:spcBef>
              <a:buClr>
                <a:srgbClr val="0096FF"/>
              </a:buClr>
            </a:pPr>
            <a:r>
              <a:rPr lang="en-US" sz="2000" dirty="0" err="1"/>
              <a:t>SuperKEKB</a:t>
            </a:r>
            <a:r>
              <a:rPr lang="en-US" sz="2000" dirty="0"/>
              <a:t> has not yet reached design luminosity</a:t>
            </a:r>
          </a:p>
          <a:p>
            <a:pPr algn="l">
              <a:spcBef>
                <a:spcPts val="0"/>
              </a:spcBef>
              <a:buClr>
                <a:srgbClr val="0096FF"/>
              </a:buClr>
            </a:pPr>
            <a:r>
              <a:rPr lang="en-US" sz="2000" dirty="0"/>
              <a:t>&gt; 20 below goal</a:t>
            </a:r>
          </a:p>
          <a:p>
            <a:pPr algn="l">
              <a:spcBef>
                <a:spcPts val="0"/>
              </a:spcBef>
              <a:buClr>
                <a:srgbClr val="0096FF"/>
              </a:buClr>
            </a:pPr>
            <a:r>
              <a:rPr lang="en-US" sz="2000" dirty="0"/>
              <a:t>operating since 2019</a:t>
            </a:r>
          </a:p>
          <a:p>
            <a:pPr algn="l">
              <a:spcBef>
                <a:spcPts val="0"/>
              </a:spcBef>
              <a:buClr>
                <a:srgbClr val="0096FF"/>
              </a:buClr>
            </a:pPr>
            <a:r>
              <a:rPr lang="en-US" sz="2000" dirty="0"/>
              <a:t>Several reasons, beam instabilities and beam backgrounds</a:t>
            </a:r>
          </a:p>
        </p:txBody>
      </p:sp>
    </p:spTree>
    <p:extLst>
      <p:ext uri="{BB962C8B-B14F-4D97-AF65-F5344CB8AC3E}">
        <p14:creationId xmlns:p14="http://schemas.microsoft.com/office/powerpoint/2010/main" val="2412726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Lessons from HERA II upgrade</a:t>
            </a:r>
          </a:p>
        </p:txBody>
      </p:sp>
      <p:sp>
        <p:nvSpPr>
          <p:cNvPr id="5" name="Slide Number Placeholder 4"/>
          <p:cNvSpPr>
            <a:spLocks noGrp="1"/>
          </p:cNvSpPr>
          <p:nvPr>
            <p:ph type="sldNum" sz="quarter" idx="12"/>
          </p:nvPr>
        </p:nvSpPr>
        <p:spPr>
          <a:xfrm>
            <a:off x="0" y="65886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23</a:t>
            </a:fld>
            <a:endParaRPr lang="en-US"/>
          </a:p>
        </p:txBody>
      </p:sp>
      <p:sp>
        <p:nvSpPr>
          <p:cNvPr id="3" name="Content Placeholder 2"/>
          <p:cNvSpPr>
            <a:spLocks noGrp="1"/>
          </p:cNvSpPr>
          <p:nvPr>
            <p:ph idx="4294967295"/>
          </p:nvPr>
        </p:nvSpPr>
        <p:spPr>
          <a:xfrm>
            <a:off x="571500" y="813285"/>
            <a:ext cx="11049000" cy="4575933"/>
          </a:xfrm>
        </p:spPr>
        <p:txBody>
          <a:bodyPr>
            <a:noAutofit/>
          </a:bodyPr>
          <a:lstStyle/>
          <a:p>
            <a:pPr>
              <a:buClr>
                <a:srgbClr val="0432FF"/>
              </a:buClr>
              <a:buFont typeface="Wingdings" pitchFamily="2" charset="2"/>
              <a:buChar char="q"/>
            </a:pPr>
            <a:r>
              <a:rPr lang="en-US" sz="2000" dirty="0"/>
              <a:t> HERA performed an upgrade to increase luminosity by a factor of 5</a:t>
            </a:r>
          </a:p>
          <a:p>
            <a:pPr lvl="1">
              <a:buClr>
                <a:srgbClr val="0432FF"/>
              </a:buClr>
              <a:buFont typeface="Wingdings" pitchFamily="2" charset="2"/>
              <a:buChar char="q"/>
            </a:pPr>
            <a:r>
              <a:rPr lang="en-US" sz="1800" dirty="0"/>
              <a:t>Mainly by squeezing the beam more at the IP by redesign of the IR</a:t>
            </a:r>
          </a:p>
          <a:p>
            <a:pPr>
              <a:buClr>
                <a:srgbClr val="0432FF"/>
              </a:buClr>
              <a:buFont typeface="Wingdings" pitchFamily="2" charset="2"/>
              <a:buChar char="q"/>
            </a:pPr>
            <a:r>
              <a:rPr lang="en-US" sz="2000" dirty="0"/>
              <a:t> The upgrade increased backgrounds dramatically </a:t>
            </a:r>
            <a:r>
              <a:rPr lang="en-US" sz="2000" dirty="0">
                <a:solidFill>
                  <a:srgbClr val="0000FF"/>
                </a:solidFill>
                <a:sym typeface="Wingdings"/>
              </a:rPr>
              <a:t></a:t>
            </a:r>
            <a:r>
              <a:rPr lang="en-US" sz="2000" dirty="0">
                <a:sym typeface="Wingdings"/>
              </a:rPr>
              <a:t> </a:t>
            </a:r>
            <a:r>
              <a:rPr lang="en-US" sz="2000" dirty="0"/>
              <a:t>Several month shutdown to implement improvements</a:t>
            </a:r>
          </a:p>
          <a:p>
            <a:pPr>
              <a:buClr>
                <a:srgbClr val="0432FF"/>
              </a:buClr>
              <a:buFont typeface="Wingdings" pitchFamily="2" charset="2"/>
              <a:buChar char="q"/>
            </a:pPr>
            <a:r>
              <a:rPr lang="en-US" sz="2000" dirty="0"/>
              <a:t> Electron beam polarization never reached HERA-I levels, H1 and Zeus solenoids (~1T) not well compensated </a:t>
            </a:r>
          </a:p>
          <a:p>
            <a:pPr>
              <a:buClr>
                <a:srgbClr val="0432FF"/>
              </a:buClr>
              <a:buFont typeface="Wingdings" pitchFamily="2" charset="2"/>
              <a:buChar char="q"/>
            </a:pPr>
            <a:r>
              <a:rPr lang="en-US" sz="2000" dirty="0"/>
              <a:t> Main culprits:</a:t>
            </a:r>
          </a:p>
          <a:p>
            <a:pPr lvl="1">
              <a:buClr>
                <a:srgbClr val="0432FF"/>
              </a:buClr>
              <a:buFont typeface="Wingdings" pitchFamily="2" charset="2"/>
              <a:buChar char="q"/>
            </a:pPr>
            <a:r>
              <a:rPr lang="en-US" sz="1800" dirty="0"/>
              <a:t> no careful simulations prior to the upgrade</a:t>
            </a:r>
          </a:p>
          <a:p>
            <a:pPr lvl="1">
              <a:buClr>
                <a:srgbClr val="0432FF"/>
              </a:buClr>
              <a:buFont typeface="Wingdings" pitchFamily="2" charset="2"/>
              <a:buChar char="q"/>
            </a:pPr>
            <a:r>
              <a:rPr lang="en-US" sz="1800" dirty="0"/>
              <a:t> Proton beam-gas interactions most severe background</a:t>
            </a:r>
          </a:p>
          <a:p>
            <a:pPr lvl="2">
              <a:buClr>
                <a:srgbClr val="0432FF"/>
              </a:buClr>
              <a:buFont typeface="Wingdings" pitchFamily="2" charset="2"/>
              <a:buChar char="q"/>
            </a:pPr>
            <a:r>
              <a:rPr lang="en-US" sz="1600" dirty="0"/>
              <a:t>Needed an extremely good vacuum to mitigate this</a:t>
            </a:r>
          </a:p>
          <a:p>
            <a:pPr lvl="1">
              <a:buClr>
                <a:srgbClr val="0432FF"/>
              </a:buClr>
              <a:buFont typeface="Wingdings" pitchFamily="2" charset="2"/>
              <a:buChar char="q"/>
            </a:pPr>
            <a:r>
              <a:rPr lang="en-US" sz="1800" dirty="0"/>
              <a:t> Synchrotron radiation background</a:t>
            </a:r>
          </a:p>
          <a:p>
            <a:pPr lvl="2">
              <a:buClr>
                <a:srgbClr val="0432FF"/>
              </a:buClr>
              <a:buFont typeface="Wingdings" pitchFamily="2" charset="2"/>
              <a:buChar char="q"/>
            </a:pPr>
            <a:r>
              <a:rPr lang="en-US" sz="1600" dirty="0"/>
              <a:t>Background to detectors</a:t>
            </a:r>
          </a:p>
          <a:p>
            <a:pPr lvl="2">
              <a:buClr>
                <a:srgbClr val="0432FF"/>
              </a:buClr>
              <a:buFont typeface="Wingdings" pitchFamily="2" charset="2"/>
              <a:buChar char="q"/>
            </a:pPr>
            <a:r>
              <a:rPr lang="en-US" sz="1600" dirty="0"/>
              <a:t>Excess heating of beam pipe</a:t>
            </a:r>
          </a:p>
          <a:p>
            <a:pPr lvl="3">
              <a:buClr>
                <a:srgbClr val="0432FF"/>
              </a:buClr>
              <a:buFont typeface="Wingdings" pitchFamily="2" charset="2"/>
              <a:buChar char="q"/>
            </a:pPr>
            <a:r>
              <a:rPr lang="en-US" sz="1400" dirty="0"/>
              <a:t>Can damage flanges, etc.</a:t>
            </a:r>
          </a:p>
          <a:p>
            <a:pPr lvl="3">
              <a:buClr>
                <a:srgbClr val="0432FF"/>
              </a:buClr>
              <a:buFont typeface="Wingdings" pitchFamily="2" charset="2"/>
              <a:buChar char="q"/>
            </a:pPr>
            <a:r>
              <a:rPr lang="en-US" sz="1400" dirty="0"/>
              <a:t>Can heat beam pipe, decreasing vacuum</a:t>
            </a:r>
          </a:p>
          <a:p>
            <a:pPr lvl="1">
              <a:buClr>
                <a:srgbClr val="0432FF"/>
              </a:buClr>
              <a:buFont typeface="Wingdings" pitchFamily="2" charset="2"/>
              <a:buChar char="q"/>
            </a:pPr>
            <a:r>
              <a:rPr lang="en-US" sz="1800" dirty="0"/>
              <a:t> Electron beam-gas</a:t>
            </a:r>
          </a:p>
        </p:txBody>
      </p:sp>
      <p:sp>
        <p:nvSpPr>
          <p:cNvPr id="4" name="Date Placeholder 3">
            <a:extLst>
              <a:ext uri="{FF2B5EF4-FFF2-40B4-BE49-F238E27FC236}">
                <a16:creationId xmlns:a16="http://schemas.microsoft.com/office/drawing/2014/main" id="{F4AFD9C9-552F-794C-B3B7-3132BCE0C4E6}"/>
              </a:ext>
            </a:extLst>
          </p:cNvPr>
          <p:cNvSpPr>
            <a:spLocks noGrp="1"/>
          </p:cNvSpPr>
          <p:nvPr>
            <p:ph type="dt" sz="half" idx="10"/>
          </p:nvPr>
        </p:nvSpPr>
        <p:spPr>
          <a:xfrm>
            <a:off x="7071923" y="658022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Tree>
    <p:extLst>
      <p:ext uri="{BB962C8B-B14F-4D97-AF65-F5344CB8AC3E}">
        <p14:creationId xmlns:p14="http://schemas.microsoft.com/office/powerpoint/2010/main" val="55829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Lessons from HERA II upgrade</a:t>
            </a:r>
          </a:p>
        </p:txBody>
      </p:sp>
      <p:sp>
        <p:nvSpPr>
          <p:cNvPr id="5" name="Slide Number Placeholder 4"/>
          <p:cNvSpPr>
            <a:spLocks noGrp="1"/>
          </p:cNvSpPr>
          <p:nvPr>
            <p:ph type="sldNum" sz="quarter" idx="12"/>
          </p:nvPr>
        </p:nvSpPr>
        <p:spPr>
          <a:xfrm>
            <a:off x="0" y="65886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24</a:t>
            </a:fld>
            <a:endParaRPr lang="en-US"/>
          </a:p>
        </p:txBody>
      </p:sp>
      <p:pic>
        <p:nvPicPr>
          <p:cNvPr id="6" name="Picture 5"/>
          <p:cNvPicPr>
            <a:picLocks noChangeAspect="1"/>
          </p:cNvPicPr>
          <p:nvPr/>
        </p:nvPicPr>
        <p:blipFill>
          <a:blip r:embed="rId2"/>
          <a:stretch>
            <a:fillRect/>
          </a:stretch>
        </p:blipFill>
        <p:spPr>
          <a:xfrm>
            <a:off x="1557129" y="971269"/>
            <a:ext cx="4406900" cy="3009900"/>
          </a:xfrm>
          <a:prstGeom prst="rect">
            <a:avLst/>
          </a:prstGeom>
        </p:spPr>
      </p:pic>
      <p:sp>
        <p:nvSpPr>
          <p:cNvPr id="7" name="TextBox 6"/>
          <p:cNvSpPr txBox="1"/>
          <p:nvPr/>
        </p:nvSpPr>
        <p:spPr>
          <a:xfrm>
            <a:off x="2038276" y="493748"/>
            <a:ext cx="3493264" cy="646331"/>
          </a:xfrm>
          <a:prstGeom prst="rect">
            <a:avLst/>
          </a:prstGeom>
          <a:noFill/>
        </p:spPr>
        <p:txBody>
          <a:bodyPr wrap="none" rtlCol="0">
            <a:spAutoFit/>
          </a:bodyPr>
          <a:lstStyle/>
          <a:p>
            <a:r>
              <a:rPr lang="en-US" dirty="0">
                <a:solidFill>
                  <a:srgbClr val="0000FF"/>
                </a:solidFill>
                <a:cs typeface="Times New Roman" panose="02020603050405020304" pitchFamily="18" charset="0"/>
              </a:rPr>
              <a:t>Dynamic pressure increase due </a:t>
            </a:r>
          </a:p>
          <a:p>
            <a:r>
              <a:rPr lang="en-US" dirty="0">
                <a:solidFill>
                  <a:srgbClr val="0000FF"/>
                </a:solidFill>
                <a:cs typeface="Times New Roman" panose="02020603050405020304" pitchFamily="18" charset="0"/>
              </a:rPr>
              <a:t>to thermal and photo desorption</a:t>
            </a:r>
          </a:p>
        </p:txBody>
      </p:sp>
      <p:pic>
        <p:nvPicPr>
          <p:cNvPr id="8" name="Picture 7"/>
          <p:cNvPicPr>
            <a:picLocks noChangeAspect="1"/>
          </p:cNvPicPr>
          <p:nvPr/>
        </p:nvPicPr>
        <p:blipFill>
          <a:blip r:embed="rId3"/>
          <a:stretch>
            <a:fillRect/>
          </a:stretch>
        </p:blipFill>
        <p:spPr>
          <a:xfrm>
            <a:off x="6248400" y="1047499"/>
            <a:ext cx="4419600" cy="2933700"/>
          </a:xfrm>
          <a:prstGeom prst="rect">
            <a:avLst/>
          </a:prstGeom>
        </p:spPr>
      </p:pic>
      <p:sp>
        <p:nvSpPr>
          <p:cNvPr id="9" name="TextBox 8"/>
          <p:cNvSpPr txBox="1"/>
          <p:nvPr/>
        </p:nvSpPr>
        <p:spPr>
          <a:xfrm>
            <a:off x="6683803" y="519065"/>
            <a:ext cx="3506088" cy="646331"/>
          </a:xfrm>
          <a:prstGeom prst="rect">
            <a:avLst/>
          </a:prstGeom>
          <a:noFill/>
        </p:spPr>
        <p:txBody>
          <a:bodyPr wrap="none" rtlCol="0">
            <a:spAutoFit/>
          </a:bodyPr>
          <a:lstStyle/>
          <a:p>
            <a:pPr algn="ctr"/>
            <a:r>
              <a:rPr lang="en-US" dirty="0">
                <a:solidFill>
                  <a:srgbClr val="0000FF"/>
                </a:solidFill>
                <a:cs typeface="Times New Roman" panose="02020603050405020304" pitchFamily="18" charset="0"/>
              </a:rPr>
              <a:t>Pressure vs. integrated electron </a:t>
            </a:r>
          </a:p>
          <a:p>
            <a:pPr algn="ctr"/>
            <a:r>
              <a:rPr lang="en-US" dirty="0">
                <a:solidFill>
                  <a:srgbClr val="0000FF"/>
                </a:solidFill>
                <a:cs typeface="Times New Roman" panose="02020603050405020304" pitchFamily="18" charset="0"/>
              </a:rPr>
              <a:t>current 2002 - 03</a:t>
            </a:r>
          </a:p>
        </p:txBody>
      </p:sp>
      <p:pic>
        <p:nvPicPr>
          <p:cNvPr id="11" name="Picture 10"/>
          <p:cNvPicPr>
            <a:picLocks noChangeAspect="1"/>
          </p:cNvPicPr>
          <p:nvPr/>
        </p:nvPicPr>
        <p:blipFill>
          <a:blip r:embed="rId4"/>
          <a:stretch>
            <a:fillRect/>
          </a:stretch>
        </p:blipFill>
        <p:spPr>
          <a:xfrm>
            <a:off x="5543550" y="4006850"/>
            <a:ext cx="5124450" cy="2851150"/>
          </a:xfrm>
          <a:prstGeom prst="rect">
            <a:avLst/>
          </a:prstGeom>
        </p:spPr>
      </p:pic>
      <p:sp>
        <p:nvSpPr>
          <p:cNvPr id="12" name="TextBox 11"/>
          <p:cNvSpPr txBox="1"/>
          <p:nvPr/>
        </p:nvSpPr>
        <p:spPr>
          <a:xfrm>
            <a:off x="1524000" y="4428436"/>
            <a:ext cx="4063933" cy="1646605"/>
          </a:xfrm>
          <a:prstGeom prst="rect">
            <a:avLst/>
          </a:prstGeom>
          <a:noFill/>
        </p:spPr>
        <p:txBody>
          <a:bodyPr wrap="none" rtlCol="0">
            <a:spAutoFit/>
          </a:bodyPr>
          <a:lstStyle/>
          <a:p>
            <a:r>
              <a:rPr lang="en-US" sz="2000" dirty="0">
                <a:solidFill>
                  <a:srgbClr val="0000FF"/>
                </a:solidFill>
                <a:cs typeface="Times New Roman" panose="02020603050405020304" pitchFamily="18" charset="0"/>
              </a:rPr>
              <a:t>Proton Beam Gas Background</a:t>
            </a:r>
          </a:p>
          <a:p>
            <a:endParaRPr lang="en-US" sz="900" dirty="0">
              <a:cs typeface="Times New Roman" panose="02020603050405020304" pitchFamily="18" charset="0"/>
            </a:endParaRPr>
          </a:p>
          <a:p>
            <a:r>
              <a:rPr lang="en-US" dirty="0">
                <a:cs typeface="Times New Roman" panose="02020603050405020304" pitchFamily="18" charset="0"/>
              </a:rPr>
              <a:t>Two time constants for vacuum </a:t>
            </a:r>
          </a:p>
          <a:p>
            <a:r>
              <a:rPr lang="en-US" dirty="0">
                <a:cs typeface="Times New Roman" panose="02020603050405020304" pitchFamily="18" charset="0"/>
              </a:rPr>
              <a:t>conditioning</a:t>
            </a:r>
          </a:p>
          <a:p>
            <a:pPr marL="285750" indent="-285750">
              <a:buClr>
                <a:srgbClr val="0000FF"/>
              </a:buClr>
              <a:buFont typeface="Wingdings" charset="2"/>
              <a:buChar char="Ø"/>
            </a:pPr>
            <a:r>
              <a:rPr lang="en-US" dirty="0">
                <a:cs typeface="Times New Roman" panose="02020603050405020304" pitchFamily="18" charset="0"/>
              </a:rPr>
              <a:t>Short term after leaks 20 – 30 days</a:t>
            </a:r>
          </a:p>
          <a:p>
            <a:pPr marL="285750" indent="-285750">
              <a:buClr>
                <a:srgbClr val="0000FF"/>
              </a:buClr>
              <a:buFont typeface="Wingdings" charset="2"/>
              <a:buChar char="Ø"/>
            </a:pPr>
            <a:r>
              <a:rPr lang="en-US" dirty="0">
                <a:cs typeface="Times New Roman" panose="02020603050405020304" pitchFamily="18" charset="0"/>
              </a:rPr>
              <a:t>Long term 600 days</a:t>
            </a:r>
          </a:p>
        </p:txBody>
      </p:sp>
      <p:sp>
        <p:nvSpPr>
          <p:cNvPr id="3" name="Date Placeholder 2">
            <a:extLst>
              <a:ext uri="{FF2B5EF4-FFF2-40B4-BE49-F238E27FC236}">
                <a16:creationId xmlns:a16="http://schemas.microsoft.com/office/drawing/2014/main" id="{F55B2D57-4F64-9846-A3B4-637283D09BE3}"/>
              </a:ext>
            </a:extLst>
          </p:cNvPr>
          <p:cNvSpPr>
            <a:spLocks noGrp="1"/>
          </p:cNvSpPr>
          <p:nvPr>
            <p:ph type="dt" sz="half" idx="10"/>
          </p:nvPr>
        </p:nvSpPr>
        <p:spPr>
          <a:xfrm>
            <a:off x="7071923" y="658022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Tree>
    <p:extLst>
      <p:ext uri="{BB962C8B-B14F-4D97-AF65-F5344CB8AC3E}">
        <p14:creationId xmlns:p14="http://schemas.microsoft.com/office/powerpoint/2010/main" val="76889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BE83-6431-388C-FAB5-27C24B635535}"/>
              </a:ext>
            </a:extLst>
          </p:cNvPr>
          <p:cNvSpPr>
            <a:spLocks noGrp="1"/>
          </p:cNvSpPr>
          <p:nvPr>
            <p:ph type="title"/>
          </p:nvPr>
        </p:nvSpPr>
        <p:spPr/>
        <p:txBody>
          <a:bodyPr>
            <a:normAutofit fontScale="90000"/>
          </a:bodyPr>
          <a:lstStyle/>
          <a:p>
            <a:r>
              <a:rPr lang="en-US" dirty="0"/>
              <a:t>Lessons from HERA II upgrade</a:t>
            </a:r>
          </a:p>
        </p:txBody>
      </p:sp>
      <p:sp>
        <p:nvSpPr>
          <p:cNvPr id="3" name="Slide Number Placeholder 2">
            <a:extLst>
              <a:ext uri="{FF2B5EF4-FFF2-40B4-BE49-F238E27FC236}">
                <a16:creationId xmlns:a16="http://schemas.microsoft.com/office/drawing/2014/main" id="{0CFF3032-368E-7C3D-7E09-BFAA235382BA}"/>
              </a:ext>
            </a:extLst>
          </p:cNvPr>
          <p:cNvSpPr>
            <a:spLocks noGrp="1"/>
          </p:cNvSpPr>
          <p:nvPr>
            <p:ph type="sldNum" sz="quarter" idx="4"/>
          </p:nvPr>
        </p:nvSpPr>
        <p:spPr/>
        <p:txBody>
          <a:bodyPr/>
          <a:lstStyle/>
          <a:p>
            <a:fld id="{933A556B-7C63-244D-9B7C-B0EA8042B330}" type="slidenum">
              <a:rPr lang="en-US" smtClean="0"/>
              <a:pPr/>
              <a:t>25</a:t>
            </a:fld>
            <a:endParaRPr lang="en-US" dirty="0"/>
          </a:p>
        </p:txBody>
      </p:sp>
      <p:pic>
        <p:nvPicPr>
          <p:cNvPr id="5" name="Picture 4">
            <a:extLst>
              <a:ext uri="{FF2B5EF4-FFF2-40B4-BE49-F238E27FC236}">
                <a16:creationId xmlns:a16="http://schemas.microsoft.com/office/drawing/2014/main" id="{BB81340A-214B-A1A1-D9D7-E7AB547005C4}"/>
              </a:ext>
            </a:extLst>
          </p:cNvPr>
          <p:cNvPicPr>
            <a:picLocks noChangeAspect="1"/>
          </p:cNvPicPr>
          <p:nvPr/>
        </p:nvPicPr>
        <p:blipFill>
          <a:blip r:embed="rId2"/>
          <a:stretch>
            <a:fillRect/>
          </a:stretch>
        </p:blipFill>
        <p:spPr>
          <a:xfrm>
            <a:off x="687593" y="35169"/>
            <a:ext cx="5297569" cy="5531285"/>
          </a:xfrm>
          <a:prstGeom prst="rect">
            <a:avLst/>
          </a:prstGeom>
        </p:spPr>
      </p:pic>
      <p:pic>
        <p:nvPicPr>
          <p:cNvPr id="7" name="Picture 6">
            <a:extLst>
              <a:ext uri="{FF2B5EF4-FFF2-40B4-BE49-F238E27FC236}">
                <a16:creationId xmlns:a16="http://schemas.microsoft.com/office/drawing/2014/main" id="{307DEE74-1304-5DEE-A3E0-B91FF5EA2C4B}"/>
              </a:ext>
            </a:extLst>
          </p:cNvPr>
          <p:cNvPicPr>
            <a:picLocks noChangeAspect="1"/>
          </p:cNvPicPr>
          <p:nvPr/>
        </p:nvPicPr>
        <p:blipFill>
          <a:blip r:embed="rId3"/>
          <a:stretch>
            <a:fillRect/>
          </a:stretch>
        </p:blipFill>
        <p:spPr>
          <a:xfrm>
            <a:off x="6095999" y="94097"/>
            <a:ext cx="5050725" cy="5273551"/>
          </a:xfrm>
          <a:prstGeom prst="rect">
            <a:avLst/>
          </a:prstGeom>
        </p:spPr>
      </p:pic>
      <p:sp>
        <p:nvSpPr>
          <p:cNvPr id="8" name="TextBox 7">
            <a:extLst>
              <a:ext uri="{FF2B5EF4-FFF2-40B4-BE49-F238E27FC236}">
                <a16:creationId xmlns:a16="http://schemas.microsoft.com/office/drawing/2014/main" id="{E611E583-9D2F-5F52-E5B6-1468D3FEBAAA}"/>
              </a:ext>
            </a:extLst>
          </p:cNvPr>
          <p:cNvSpPr txBox="1"/>
          <p:nvPr/>
        </p:nvSpPr>
        <p:spPr>
          <a:xfrm>
            <a:off x="2506469" y="5166344"/>
            <a:ext cx="7181773" cy="707886"/>
          </a:xfrm>
          <a:prstGeom prst="rect">
            <a:avLst/>
          </a:prstGeom>
        </p:spPr>
        <p:txBody>
          <a:bodyPr wrap="none" rtlCol="0">
            <a:spAutoFit/>
          </a:bodyPr>
          <a:lstStyle/>
          <a:p>
            <a:pPr algn="ctr">
              <a:spcBef>
                <a:spcPts val="0"/>
              </a:spcBef>
              <a:buClr>
                <a:srgbClr val="0096FF"/>
              </a:buClr>
            </a:pPr>
            <a:r>
              <a:rPr lang="en-US" sz="2000" dirty="0"/>
              <a:t>Electron polarization through Sokolov </a:t>
            </a:r>
            <a:r>
              <a:rPr lang="en-US" sz="2000" dirty="0" err="1"/>
              <a:t>Ternov</a:t>
            </a:r>
            <a:endParaRPr lang="en-US" sz="2000" dirty="0"/>
          </a:p>
          <a:p>
            <a:pPr algn="ctr">
              <a:spcBef>
                <a:spcPts val="0"/>
              </a:spcBef>
              <a:buClr>
                <a:srgbClr val="0096FF"/>
              </a:buClr>
            </a:pPr>
            <a:r>
              <a:rPr lang="en-US" sz="2000" dirty="0"/>
              <a:t>Luminosity and Polarization have been strongly anti-corelated</a:t>
            </a:r>
          </a:p>
        </p:txBody>
      </p:sp>
    </p:spTree>
    <p:extLst>
      <p:ext uri="{BB962C8B-B14F-4D97-AF65-F5344CB8AC3E}">
        <p14:creationId xmlns:p14="http://schemas.microsoft.com/office/powerpoint/2010/main" val="3636914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B683-9720-A647-EC15-F53D45C0775B}"/>
              </a:ext>
            </a:extLst>
          </p:cNvPr>
          <p:cNvSpPr>
            <a:spLocks noGrp="1"/>
          </p:cNvSpPr>
          <p:nvPr>
            <p:ph type="title"/>
          </p:nvPr>
        </p:nvSpPr>
        <p:spPr/>
        <p:txBody>
          <a:bodyPr>
            <a:normAutofit fontScale="90000"/>
          </a:bodyPr>
          <a:lstStyle/>
          <a:p>
            <a:r>
              <a:rPr lang="en-US" dirty="0"/>
              <a:t>Lessons learnt from pp Colliders</a:t>
            </a:r>
          </a:p>
        </p:txBody>
      </p:sp>
      <p:sp>
        <p:nvSpPr>
          <p:cNvPr id="3" name="Slide Number Placeholder 2">
            <a:extLst>
              <a:ext uri="{FF2B5EF4-FFF2-40B4-BE49-F238E27FC236}">
                <a16:creationId xmlns:a16="http://schemas.microsoft.com/office/drawing/2014/main" id="{E52605FB-A509-3386-4017-2CAC00143381}"/>
              </a:ext>
            </a:extLst>
          </p:cNvPr>
          <p:cNvSpPr>
            <a:spLocks noGrp="1"/>
          </p:cNvSpPr>
          <p:nvPr>
            <p:ph type="sldNum" sz="quarter" idx="4"/>
          </p:nvPr>
        </p:nvSpPr>
        <p:spPr/>
        <p:txBody>
          <a:bodyPr/>
          <a:lstStyle/>
          <a:p>
            <a:fld id="{933A556B-7C63-244D-9B7C-B0EA8042B330}" type="slidenum">
              <a:rPr lang="en-US" smtClean="0"/>
              <a:pPr/>
              <a:t>26</a:t>
            </a:fld>
            <a:endParaRPr lang="en-US" dirty="0"/>
          </a:p>
        </p:txBody>
      </p:sp>
      <p:pic>
        <p:nvPicPr>
          <p:cNvPr id="5" name="Picture 4">
            <a:extLst>
              <a:ext uri="{FF2B5EF4-FFF2-40B4-BE49-F238E27FC236}">
                <a16:creationId xmlns:a16="http://schemas.microsoft.com/office/drawing/2014/main" id="{7C00600F-8744-DCF4-0C4B-807E68130FD1}"/>
              </a:ext>
            </a:extLst>
          </p:cNvPr>
          <p:cNvPicPr>
            <a:picLocks noChangeAspect="1"/>
          </p:cNvPicPr>
          <p:nvPr/>
        </p:nvPicPr>
        <p:blipFill>
          <a:blip r:embed="rId2"/>
          <a:stretch>
            <a:fillRect/>
          </a:stretch>
        </p:blipFill>
        <p:spPr>
          <a:xfrm>
            <a:off x="747156" y="1732767"/>
            <a:ext cx="3810000" cy="2540000"/>
          </a:xfrm>
          <a:prstGeom prst="rect">
            <a:avLst/>
          </a:prstGeom>
        </p:spPr>
      </p:pic>
      <p:pic>
        <p:nvPicPr>
          <p:cNvPr id="9" name="Picture 8">
            <a:extLst>
              <a:ext uri="{FF2B5EF4-FFF2-40B4-BE49-F238E27FC236}">
                <a16:creationId xmlns:a16="http://schemas.microsoft.com/office/drawing/2014/main" id="{0ADF942B-7605-9CEC-432A-4ED2ED431F36}"/>
              </a:ext>
            </a:extLst>
          </p:cNvPr>
          <p:cNvPicPr>
            <a:picLocks noChangeAspect="1"/>
          </p:cNvPicPr>
          <p:nvPr/>
        </p:nvPicPr>
        <p:blipFill>
          <a:blip r:embed="rId3"/>
          <a:stretch>
            <a:fillRect/>
          </a:stretch>
        </p:blipFill>
        <p:spPr>
          <a:xfrm>
            <a:off x="4733635" y="1570181"/>
            <a:ext cx="3906437" cy="2642590"/>
          </a:xfrm>
          <a:prstGeom prst="rect">
            <a:avLst/>
          </a:prstGeom>
        </p:spPr>
      </p:pic>
      <p:pic>
        <p:nvPicPr>
          <p:cNvPr id="11" name="Picture 10">
            <a:extLst>
              <a:ext uri="{FF2B5EF4-FFF2-40B4-BE49-F238E27FC236}">
                <a16:creationId xmlns:a16="http://schemas.microsoft.com/office/drawing/2014/main" id="{D7728BC4-F6FB-F5BE-41E9-222E11EDB49B}"/>
              </a:ext>
            </a:extLst>
          </p:cNvPr>
          <p:cNvPicPr>
            <a:picLocks noChangeAspect="1"/>
          </p:cNvPicPr>
          <p:nvPr/>
        </p:nvPicPr>
        <p:blipFill>
          <a:blip r:embed="rId4"/>
          <a:stretch>
            <a:fillRect/>
          </a:stretch>
        </p:blipFill>
        <p:spPr>
          <a:xfrm>
            <a:off x="8684079" y="1427673"/>
            <a:ext cx="2936421" cy="2936421"/>
          </a:xfrm>
          <a:prstGeom prst="rect">
            <a:avLst/>
          </a:prstGeom>
        </p:spPr>
      </p:pic>
      <p:sp>
        <p:nvSpPr>
          <p:cNvPr id="12" name="TextBox 11">
            <a:extLst>
              <a:ext uri="{FF2B5EF4-FFF2-40B4-BE49-F238E27FC236}">
                <a16:creationId xmlns:a16="http://schemas.microsoft.com/office/drawing/2014/main" id="{193E1639-3812-66D3-9E6E-28CE72DF7ECC}"/>
              </a:ext>
            </a:extLst>
          </p:cNvPr>
          <p:cNvSpPr txBox="1"/>
          <p:nvPr/>
        </p:nvSpPr>
        <p:spPr>
          <a:xfrm>
            <a:off x="1828800" y="1045029"/>
            <a:ext cx="1167756" cy="400110"/>
          </a:xfrm>
          <a:prstGeom prst="rect">
            <a:avLst/>
          </a:prstGeom>
        </p:spPr>
        <p:txBody>
          <a:bodyPr wrap="none" rtlCol="0">
            <a:spAutoFit/>
          </a:bodyPr>
          <a:lstStyle/>
          <a:p>
            <a:pPr algn="l">
              <a:spcBef>
                <a:spcPts val="0"/>
              </a:spcBef>
              <a:buClr>
                <a:srgbClr val="0096FF"/>
              </a:buClr>
            </a:pPr>
            <a:r>
              <a:rPr lang="en-US" sz="2000" dirty="0"/>
              <a:t>Tevatron</a:t>
            </a:r>
          </a:p>
        </p:txBody>
      </p:sp>
      <p:sp>
        <p:nvSpPr>
          <p:cNvPr id="13" name="TextBox 12">
            <a:extLst>
              <a:ext uri="{FF2B5EF4-FFF2-40B4-BE49-F238E27FC236}">
                <a16:creationId xmlns:a16="http://schemas.microsoft.com/office/drawing/2014/main" id="{35232259-7659-2D25-05B3-BA1B576133A1}"/>
              </a:ext>
            </a:extLst>
          </p:cNvPr>
          <p:cNvSpPr txBox="1"/>
          <p:nvPr/>
        </p:nvSpPr>
        <p:spPr>
          <a:xfrm>
            <a:off x="6191804" y="1054926"/>
            <a:ext cx="699230" cy="400110"/>
          </a:xfrm>
          <a:prstGeom prst="rect">
            <a:avLst/>
          </a:prstGeom>
        </p:spPr>
        <p:txBody>
          <a:bodyPr wrap="none" rtlCol="0">
            <a:spAutoFit/>
          </a:bodyPr>
          <a:lstStyle/>
          <a:p>
            <a:pPr algn="l">
              <a:spcBef>
                <a:spcPts val="0"/>
              </a:spcBef>
              <a:buClr>
                <a:srgbClr val="0096FF"/>
              </a:buClr>
            </a:pPr>
            <a:r>
              <a:rPr lang="en-US" sz="2000" dirty="0"/>
              <a:t>LHC</a:t>
            </a:r>
          </a:p>
        </p:txBody>
      </p:sp>
      <p:sp>
        <p:nvSpPr>
          <p:cNvPr id="14" name="TextBox 13">
            <a:extLst>
              <a:ext uri="{FF2B5EF4-FFF2-40B4-BE49-F238E27FC236}">
                <a16:creationId xmlns:a16="http://schemas.microsoft.com/office/drawing/2014/main" id="{51789BE3-2322-29CC-A0B6-D086BD236C49}"/>
              </a:ext>
            </a:extLst>
          </p:cNvPr>
          <p:cNvSpPr txBox="1"/>
          <p:nvPr/>
        </p:nvSpPr>
        <p:spPr>
          <a:xfrm>
            <a:off x="9894926" y="981639"/>
            <a:ext cx="813043" cy="400110"/>
          </a:xfrm>
          <a:prstGeom prst="rect">
            <a:avLst/>
          </a:prstGeom>
        </p:spPr>
        <p:txBody>
          <a:bodyPr wrap="none" rtlCol="0">
            <a:spAutoFit/>
          </a:bodyPr>
          <a:lstStyle/>
          <a:p>
            <a:pPr algn="l">
              <a:spcBef>
                <a:spcPts val="0"/>
              </a:spcBef>
              <a:buClr>
                <a:srgbClr val="0096FF"/>
              </a:buClr>
            </a:pPr>
            <a:r>
              <a:rPr lang="en-US" sz="2000" dirty="0"/>
              <a:t>RHIC</a:t>
            </a:r>
          </a:p>
        </p:txBody>
      </p:sp>
      <p:sp>
        <p:nvSpPr>
          <p:cNvPr id="15" name="TextBox 14">
            <a:extLst>
              <a:ext uri="{FF2B5EF4-FFF2-40B4-BE49-F238E27FC236}">
                <a16:creationId xmlns:a16="http://schemas.microsoft.com/office/drawing/2014/main" id="{C1DBE2AD-8B7B-61AF-CBEA-CDFC5C34CFF3}"/>
              </a:ext>
            </a:extLst>
          </p:cNvPr>
          <p:cNvSpPr txBox="1"/>
          <p:nvPr/>
        </p:nvSpPr>
        <p:spPr>
          <a:xfrm>
            <a:off x="890649" y="4560395"/>
            <a:ext cx="3666507" cy="1384995"/>
          </a:xfrm>
          <a:prstGeom prst="rect">
            <a:avLst/>
          </a:prstGeom>
        </p:spPr>
        <p:txBody>
          <a:bodyPr wrap="square" rtlCol="0">
            <a:spAutoFit/>
          </a:bodyPr>
          <a:lstStyle/>
          <a:p>
            <a:pPr algn="l">
              <a:spcBef>
                <a:spcPts val="0"/>
              </a:spcBef>
              <a:buClr>
                <a:srgbClr val="0096FF"/>
              </a:buClr>
            </a:pPr>
            <a:r>
              <a:rPr lang="en-US" sz="1400" b="0" i="0" u="none" strike="noStrike" dirty="0">
                <a:effectLst/>
              </a:rPr>
              <a:t>The pbar electron cooler was added in July of 2005.  The initial luminosity increased by ~50% at first and then it took many years to take advantage of the cooler by optimizing the store length, beam-beam interactions, etc.</a:t>
            </a:r>
            <a:endParaRPr lang="en-US" sz="1400" dirty="0"/>
          </a:p>
        </p:txBody>
      </p:sp>
      <p:sp>
        <p:nvSpPr>
          <p:cNvPr id="16" name="TextBox 15">
            <a:extLst>
              <a:ext uri="{FF2B5EF4-FFF2-40B4-BE49-F238E27FC236}">
                <a16:creationId xmlns:a16="http://schemas.microsoft.com/office/drawing/2014/main" id="{784E810A-49FE-0500-726F-D2981630FA3C}"/>
              </a:ext>
            </a:extLst>
          </p:cNvPr>
          <p:cNvSpPr txBox="1"/>
          <p:nvPr/>
        </p:nvSpPr>
        <p:spPr>
          <a:xfrm>
            <a:off x="8684079" y="4583751"/>
            <a:ext cx="3666507" cy="1384995"/>
          </a:xfrm>
          <a:prstGeom prst="rect">
            <a:avLst/>
          </a:prstGeom>
        </p:spPr>
        <p:txBody>
          <a:bodyPr wrap="square" rtlCol="0">
            <a:spAutoFit/>
          </a:bodyPr>
          <a:lstStyle/>
          <a:p>
            <a:pPr algn="l">
              <a:spcBef>
                <a:spcPts val="0"/>
              </a:spcBef>
              <a:buClr>
                <a:srgbClr val="0096FF"/>
              </a:buClr>
            </a:pPr>
            <a:r>
              <a:rPr lang="en-US" sz="1400" b="0" i="0" u="none" strike="noStrike" dirty="0">
                <a:effectLst/>
              </a:rPr>
              <a:t>First Beam in 2000</a:t>
            </a:r>
          </a:p>
          <a:p>
            <a:pPr algn="l">
              <a:spcBef>
                <a:spcPts val="0"/>
              </a:spcBef>
              <a:buClr>
                <a:srgbClr val="0096FF"/>
              </a:buClr>
            </a:pPr>
            <a:r>
              <a:rPr lang="en-US" sz="1400" b="0" i="0" u="none" strike="noStrike" dirty="0">
                <a:effectLst/>
              </a:rPr>
              <a:t>Polarization and Luminosity often anti-corelated.</a:t>
            </a:r>
          </a:p>
          <a:p>
            <a:pPr algn="l">
              <a:spcBef>
                <a:spcPts val="0"/>
              </a:spcBef>
              <a:buClr>
                <a:srgbClr val="0096FF"/>
              </a:buClr>
            </a:pPr>
            <a:r>
              <a:rPr lang="en-US" sz="1400" dirty="0"/>
              <a:t>Took in 2015 in one year the integrated luminosity from all the years before at √s=100 GeV and for √s=250 GeV in 2017</a:t>
            </a:r>
          </a:p>
        </p:txBody>
      </p:sp>
      <p:sp>
        <p:nvSpPr>
          <p:cNvPr id="4" name="TextBox 3">
            <a:extLst>
              <a:ext uri="{FF2B5EF4-FFF2-40B4-BE49-F238E27FC236}">
                <a16:creationId xmlns:a16="http://schemas.microsoft.com/office/drawing/2014/main" id="{F112A0A0-3224-5405-7914-256A1BC1742B}"/>
              </a:ext>
            </a:extLst>
          </p:cNvPr>
          <p:cNvSpPr txBox="1"/>
          <p:nvPr/>
        </p:nvSpPr>
        <p:spPr>
          <a:xfrm>
            <a:off x="5057780" y="4583750"/>
            <a:ext cx="3666507" cy="1384995"/>
          </a:xfrm>
          <a:prstGeom prst="rect">
            <a:avLst/>
          </a:prstGeom>
        </p:spPr>
        <p:txBody>
          <a:bodyPr wrap="square" rtlCol="0">
            <a:spAutoFit/>
          </a:bodyPr>
          <a:lstStyle/>
          <a:p>
            <a:pPr algn="l">
              <a:spcBef>
                <a:spcPts val="0"/>
              </a:spcBef>
              <a:buClr>
                <a:srgbClr val="0096FF"/>
              </a:buClr>
            </a:pPr>
            <a:r>
              <a:rPr lang="en-US" sz="1400" b="0" i="0" u="none" strike="noStrike" dirty="0">
                <a:effectLst/>
              </a:rPr>
              <a:t>First beam September 10</a:t>
            </a:r>
            <a:r>
              <a:rPr lang="en-US" sz="1400" b="0" i="0" u="none" strike="noStrike" baseline="30000" dirty="0">
                <a:effectLst/>
              </a:rPr>
              <a:t>th</a:t>
            </a:r>
            <a:r>
              <a:rPr lang="en-US" sz="1400" b="0" i="0" u="none" strike="noStrike" dirty="0">
                <a:effectLst/>
              </a:rPr>
              <a:t>,</a:t>
            </a:r>
            <a:r>
              <a:rPr lang="en-US" sz="1400" b="0" i="0" u="none" strike="noStrike" baseline="30000" dirty="0">
                <a:effectLst/>
              </a:rPr>
              <a:t> </a:t>
            </a:r>
            <a:r>
              <a:rPr lang="en-US" sz="1400" b="0" i="0" u="none" strike="noStrike" dirty="0">
                <a:effectLst/>
              </a:rPr>
              <a:t>2008, malfunction 9 days later no beam for experiments till 2010, March 19</a:t>
            </a:r>
            <a:r>
              <a:rPr lang="en-US" sz="1400" b="0" i="0" u="none" strike="noStrike" baseline="30000" dirty="0">
                <a:effectLst/>
              </a:rPr>
              <a:t>th</a:t>
            </a:r>
            <a:r>
              <a:rPr lang="en-US" sz="1400" b="0" i="0" u="none" strike="noStrike" dirty="0">
                <a:effectLst/>
              </a:rPr>
              <a:t>, 2010 collisions at 7 TeV</a:t>
            </a:r>
          </a:p>
          <a:p>
            <a:pPr>
              <a:buClr>
                <a:srgbClr val="0096FF"/>
              </a:buClr>
            </a:pPr>
            <a:r>
              <a:rPr lang="en-US" sz="1400" b="0" i="0" u="none" strike="noStrike" dirty="0">
                <a:effectLst/>
              </a:rPr>
              <a:t>Design Lumi was reached June 2016</a:t>
            </a:r>
          </a:p>
          <a:p>
            <a:pPr algn="l">
              <a:spcBef>
                <a:spcPts val="0"/>
              </a:spcBef>
              <a:buClr>
                <a:srgbClr val="0096FF"/>
              </a:buClr>
            </a:pPr>
            <a:r>
              <a:rPr lang="en-US" sz="1400" dirty="0"/>
              <a:t>13.6 TeV reached April 2022</a:t>
            </a:r>
          </a:p>
        </p:txBody>
      </p:sp>
    </p:spTree>
    <p:extLst>
      <p:ext uri="{BB962C8B-B14F-4D97-AF65-F5344CB8AC3E}">
        <p14:creationId xmlns:p14="http://schemas.microsoft.com/office/powerpoint/2010/main" val="2039488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E73C55-0CB6-0C50-E6FD-EB287EC66304}"/>
              </a:ext>
            </a:extLst>
          </p:cNvPr>
          <p:cNvSpPr txBox="1"/>
          <p:nvPr/>
        </p:nvSpPr>
        <p:spPr>
          <a:xfrm>
            <a:off x="835589" y="708188"/>
            <a:ext cx="10520829" cy="4955203"/>
          </a:xfrm>
          <a:prstGeom prst="rect">
            <a:avLst/>
          </a:prstGeom>
          <a:noFill/>
        </p:spPr>
        <p:txBody>
          <a:bodyPr wrap="none" rtlCol="0">
            <a:spAutoFit/>
          </a:bodyPr>
          <a:lstStyle/>
          <a:p>
            <a:pPr algn="ctr"/>
            <a:r>
              <a:rPr lang="en-US" sz="3600" b="1" dirty="0">
                <a:solidFill>
                  <a:schemeClr val="bg2"/>
                </a:solidFill>
              </a:rPr>
              <a:t>Proposal to bring EIC online got feedback from</a:t>
            </a:r>
            <a:endParaRPr lang="en-US" sz="2800" dirty="0"/>
          </a:p>
          <a:p>
            <a:pPr algn="ctr"/>
            <a:r>
              <a:rPr lang="en-US" sz="2800" dirty="0" err="1"/>
              <a:t>ePIC</a:t>
            </a:r>
            <a:r>
              <a:rPr lang="en-US" sz="2800" dirty="0"/>
              <a:t> Leadership </a:t>
            </a:r>
            <a:r>
              <a:rPr lang="en-US" sz="1400" dirty="0"/>
              <a:t>June 2024</a:t>
            </a:r>
          </a:p>
          <a:p>
            <a:pPr algn="ctr"/>
            <a:r>
              <a:rPr lang="en-US" sz="2800" dirty="0"/>
              <a:t>Detector Advisory Committee Meeting </a:t>
            </a:r>
            <a:r>
              <a:rPr lang="en-US" sz="1400" dirty="0"/>
              <a:t>June 2024</a:t>
            </a:r>
          </a:p>
          <a:p>
            <a:pPr algn="ctr"/>
            <a:r>
              <a:rPr lang="en-US" sz="2800" dirty="0"/>
              <a:t>Users during EIC-UG/</a:t>
            </a:r>
            <a:r>
              <a:rPr lang="en-US" sz="2800" dirty="0" err="1"/>
              <a:t>ePIC</a:t>
            </a:r>
            <a:r>
              <a:rPr lang="en-US" sz="2800" dirty="0"/>
              <a:t> Summer Meeting </a:t>
            </a:r>
            <a:r>
              <a:rPr lang="en-US" sz="1400" dirty="0"/>
              <a:t>July 2024</a:t>
            </a:r>
          </a:p>
          <a:p>
            <a:pPr algn="ctr"/>
            <a:r>
              <a:rPr lang="en-US" sz="2800" dirty="0">
                <a:effectLst/>
              </a:rPr>
              <a:t>EIC Project Strategy Workshop </a:t>
            </a:r>
            <a:r>
              <a:rPr lang="en-US" sz="1400" dirty="0">
                <a:effectLst/>
              </a:rPr>
              <a:t>August 2024</a:t>
            </a:r>
            <a:endParaRPr lang="en-US" sz="1400" dirty="0"/>
          </a:p>
          <a:p>
            <a:pPr algn="ctr"/>
            <a:r>
              <a:rPr lang="en-US" sz="2800" dirty="0" err="1"/>
              <a:t>EIC@JLab</a:t>
            </a:r>
            <a:r>
              <a:rPr lang="en-US" sz="2800" dirty="0"/>
              <a:t> Friday meeting </a:t>
            </a:r>
            <a:r>
              <a:rPr lang="en-US" sz="1400" dirty="0"/>
              <a:t>September 2024</a:t>
            </a:r>
            <a:endParaRPr lang="en-US" sz="2800" dirty="0"/>
          </a:p>
          <a:p>
            <a:pPr algn="ctr"/>
            <a:r>
              <a:rPr lang="en-US" sz="2800" dirty="0" err="1"/>
              <a:t>ePIC</a:t>
            </a:r>
            <a:r>
              <a:rPr lang="en-US" sz="2800" dirty="0"/>
              <a:t> dedicated meeting on early science </a:t>
            </a:r>
            <a:r>
              <a:rPr lang="en-US" sz="1400" dirty="0"/>
              <a:t>September 2024</a:t>
            </a:r>
          </a:p>
          <a:p>
            <a:pPr algn="ctr"/>
            <a:r>
              <a:rPr lang="en-US" sz="2800" dirty="0"/>
              <a:t>Machine Advisory Committee Meeting </a:t>
            </a:r>
            <a:r>
              <a:rPr lang="en-US" sz="1400" dirty="0"/>
              <a:t>September 2024</a:t>
            </a:r>
          </a:p>
          <a:p>
            <a:pPr algn="ctr"/>
            <a:r>
              <a:rPr lang="en-US" sz="2800" dirty="0"/>
              <a:t>EIC CD-3B and Status Directors review </a:t>
            </a:r>
            <a:r>
              <a:rPr lang="en-US" sz="1400" dirty="0"/>
              <a:t>October 2024</a:t>
            </a:r>
          </a:p>
          <a:p>
            <a:pPr algn="ctr"/>
            <a:r>
              <a:rPr lang="en-US" sz="2800" dirty="0"/>
              <a:t>EIC RRB Meeting </a:t>
            </a:r>
            <a:r>
              <a:rPr lang="en-US" sz="1400" dirty="0"/>
              <a:t>November 2024</a:t>
            </a:r>
          </a:p>
          <a:p>
            <a:pPr marL="0" indent="0" algn="ctr">
              <a:buNone/>
            </a:pPr>
            <a:r>
              <a:rPr lang="en-US" sz="2800" dirty="0"/>
              <a:t>EIC DOE OPA CD-3B LLP Review </a:t>
            </a:r>
            <a:r>
              <a:rPr lang="en-US" dirty="0"/>
              <a:t>January 2025</a:t>
            </a:r>
          </a:p>
        </p:txBody>
      </p:sp>
      <p:sp>
        <p:nvSpPr>
          <p:cNvPr id="3" name="Title 2">
            <a:extLst>
              <a:ext uri="{FF2B5EF4-FFF2-40B4-BE49-F238E27FC236}">
                <a16:creationId xmlns:a16="http://schemas.microsoft.com/office/drawing/2014/main" id="{4772595A-D9AE-5B7B-4729-A8819DB8B34B}"/>
              </a:ext>
            </a:extLst>
          </p:cNvPr>
          <p:cNvSpPr>
            <a:spLocks noGrp="1"/>
          </p:cNvSpPr>
          <p:nvPr>
            <p:ph type="title"/>
          </p:nvPr>
        </p:nvSpPr>
        <p:spPr>
          <a:xfrm>
            <a:off x="461963" y="35169"/>
            <a:ext cx="11499234" cy="480349"/>
          </a:xfrm>
        </p:spPr>
        <p:txBody>
          <a:bodyPr>
            <a:noAutofit/>
          </a:bodyPr>
          <a:lstStyle/>
          <a:p>
            <a:r>
              <a:rPr lang="en-US" sz="3200" dirty="0"/>
              <a:t>EIC Science Program in the early Years of EIC</a:t>
            </a:r>
          </a:p>
        </p:txBody>
      </p:sp>
    </p:spTree>
    <p:extLst>
      <p:ext uri="{BB962C8B-B14F-4D97-AF65-F5344CB8AC3E}">
        <p14:creationId xmlns:p14="http://schemas.microsoft.com/office/powerpoint/2010/main" val="2271242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97C0-AA2F-7C19-FA8E-0BACA43F88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00B0AB-A9FE-F0B5-9951-6A0D3473BFAC}"/>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3" name="Text Placeholder 2">
            <a:extLst>
              <a:ext uri="{FF2B5EF4-FFF2-40B4-BE49-F238E27FC236}">
                <a16:creationId xmlns:a16="http://schemas.microsoft.com/office/drawing/2014/main" id="{6D16F2F0-2DCE-1220-6349-0D49672FD3BD}"/>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1D96C22B-FBFF-27D9-38F6-C3B20B37D06B}"/>
              </a:ext>
            </a:extLst>
          </p:cNvPr>
          <p:cNvSpPr txBox="1"/>
          <p:nvPr/>
        </p:nvSpPr>
        <p:spPr>
          <a:xfrm>
            <a:off x="3122299" y="3141851"/>
            <a:ext cx="5947462" cy="584775"/>
          </a:xfrm>
          <a:prstGeom prst="rect">
            <a:avLst/>
          </a:prstGeom>
        </p:spPr>
        <p:txBody>
          <a:bodyPr wrap="none" rtlCol="0">
            <a:spAutoFit/>
          </a:bodyPr>
          <a:lstStyle/>
          <a:p>
            <a:pPr algn="ctr"/>
            <a:r>
              <a:rPr lang="en-US" sz="3200" b="1" dirty="0">
                <a:solidFill>
                  <a:schemeClr val="bg2"/>
                </a:solidFill>
                <a:cs typeface="Arial" panose="020B0604020202020204" pitchFamily="34" charset="0"/>
              </a:rPr>
              <a:t>Ramping up EIC performance</a:t>
            </a:r>
            <a:endParaRPr lang="en-US" sz="3200" b="1" dirty="0">
              <a:solidFill>
                <a:schemeClr val="bg2"/>
              </a:solidFill>
            </a:endParaRPr>
          </a:p>
        </p:txBody>
      </p:sp>
    </p:spTree>
    <p:extLst>
      <p:ext uri="{BB962C8B-B14F-4D97-AF65-F5344CB8AC3E}">
        <p14:creationId xmlns:p14="http://schemas.microsoft.com/office/powerpoint/2010/main" val="47206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C1FCB-8273-4C5D-8F00-AB457F72F745}"/>
              </a:ext>
            </a:extLst>
          </p:cNvPr>
          <p:cNvSpPr>
            <a:spLocks noGrp="1"/>
          </p:cNvSpPr>
          <p:nvPr>
            <p:ph type="title"/>
          </p:nvPr>
        </p:nvSpPr>
        <p:spPr/>
        <p:txBody>
          <a:bodyPr>
            <a:normAutofit fontScale="90000"/>
          </a:bodyPr>
          <a:lstStyle/>
          <a:p>
            <a:r>
              <a:rPr lang="en-US" dirty="0"/>
              <a:t>EIC Design Overview</a:t>
            </a:r>
          </a:p>
        </p:txBody>
      </p:sp>
      <p:sp>
        <p:nvSpPr>
          <p:cNvPr id="9" name="TextBox 8">
            <a:extLst>
              <a:ext uri="{FF2B5EF4-FFF2-40B4-BE49-F238E27FC236}">
                <a16:creationId xmlns:a16="http://schemas.microsoft.com/office/drawing/2014/main" id="{1384960E-2188-FC4B-96CE-3BB7527F2520}"/>
              </a:ext>
            </a:extLst>
          </p:cNvPr>
          <p:cNvSpPr txBox="1"/>
          <p:nvPr/>
        </p:nvSpPr>
        <p:spPr>
          <a:xfrm>
            <a:off x="9507451" y="512766"/>
            <a:ext cx="805670" cy="300082"/>
          </a:xfrm>
          <a:prstGeom prst="rect">
            <a:avLst/>
          </a:prstGeom>
          <a:noFill/>
        </p:spPr>
        <p:txBody>
          <a:bodyPr wrap="square" rtlCol="0">
            <a:spAutoFit/>
          </a:bodyPr>
          <a:lstStyle/>
          <a:p>
            <a:r>
              <a:rPr lang="en-US" sz="1350" dirty="0">
                <a:solidFill>
                  <a:schemeClr val="bg1"/>
                </a:solidFill>
              </a:rPr>
              <a:t>RHIC</a:t>
            </a:r>
          </a:p>
        </p:txBody>
      </p:sp>
      <p:pic>
        <p:nvPicPr>
          <p:cNvPr id="2" name="Picture 1">
            <a:extLst>
              <a:ext uri="{FF2B5EF4-FFF2-40B4-BE49-F238E27FC236}">
                <a16:creationId xmlns:a16="http://schemas.microsoft.com/office/drawing/2014/main" id="{30CB73D6-7285-13FC-0883-E2C33FFC7B27}"/>
              </a:ext>
            </a:extLst>
          </p:cNvPr>
          <p:cNvPicPr>
            <a:picLocks noChangeAspect="1"/>
          </p:cNvPicPr>
          <p:nvPr/>
        </p:nvPicPr>
        <p:blipFill>
          <a:blip r:embed="rId2"/>
          <a:stretch>
            <a:fillRect/>
          </a:stretch>
        </p:blipFill>
        <p:spPr>
          <a:xfrm>
            <a:off x="9188582" y="479657"/>
            <a:ext cx="2573953" cy="181336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69238B2-7E63-3011-36DC-6180CD10CD6B}"/>
              </a:ext>
            </a:extLst>
          </p:cNvPr>
          <p:cNvSpPr txBox="1"/>
          <p:nvPr/>
        </p:nvSpPr>
        <p:spPr>
          <a:xfrm>
            <a:off x="10246676" y="834987"/>
            <a:ext cx="805670" cy="300082"/>
          </a:xfrm>
          <a:prstGeom prst="rect">
            <a:avLst/>
          </a:prstGeom>
          <a:noFill/>
        </p:spPr>
        <p:txBody>
          <a:bodyPr wrap="square" rtlCol="0">
            <a:spAutoFit/>
          </a:bodyPr>
          <a:lstStyle/>
          <a:p>
            <a:r>
              <a:rPr lang="en-US" sz="1350" dirty="0">
                <a:solidFill>
                  <a:schemeClr val="bg1"/>
                </a:solidFill>
              </a:rPr>
              <a:t>RHIC</a:t>
            </a:r>
          </a:p>
        </p:txBody>
      </p:sp>
      <p:pic>
        <p:nvPicPr>
          <p:cNvPr id="5" name="Picture 4">
            <a:extLst>
              <a:ext uri="{FF2B5EF4-FFF2-40B4-BE49-F238E27FC236}">
                <a16:creationId xmlns:a16="http://schemas.microsoft.com/office/drawing/2014/main" id="{6FA06F37-8D00-F121-361C-F13A271323E4}"/>
              </a:ext>
            </a:extLst>
          </p:cNvPr>
          <p:cNvPicPr>
            <a:picLocks noChangeAspect="1"/>
          </p:cNvPicPr>
          <p:nvPr/>
        </p:nvPicPr>
        <p:blipFill>
          <a:blip r:embed="rId3"/>
          <a:srcRect/>
          <a:stretch/>
        </p:blipFill>
        <p:spPr>
          <a:xfrm>
            <a:off x="9257037" y="2348548"/>
            <a:ext cx="2446590" cy="2446590"/>
          </a:xfrm>
          <a:prstGeom prst="rect">
            <a:avLst/>
          </a:prstGeom>
          <a:effectLst>
            <a:outerShdw blurRad="50800" dist="38100" dir="2700000" algn="tl" rotWithShape="0">
              <a:prstClr val="black">
                <a:alpha val="40000"/>
              </a:prstClr>
            </a:outerShdw>
          </a:effectLst>
        </p:spPr>
      </p:pic>
      <p:sp>
        <p:nvSpPr>
          <p:cNvPr id="7" name="Arrow: Down 7">
            <a:extLst>
              <a:ext uri="{FF2B5EF4-FFF2-40B4-BE49-F238E27FC236}">
                <a16:creationId xmlns:a16="http://schemas.microsoft.com/office/drawing/2014/main" id="{CC46AD96-7821-19CC-A7BE-50E6BE055902}"/>
              </a:ext>
            </a:extLst>
          </p:cNvPr>
          <p:cNvSpPr/>
          <p:nvPr/>
        </p:nvSpPr>
        <p:spPr>
          <a:xfrm>
            <a:off x="10351435" y="2192521"/>
            <a:ext cx="295194" cy="273844"/>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Diagram&#10;&#10;Description automatically generated">
            <a:extLst>
              <a:ext uri="{FF2B5EF4-FFF2-40B4-BE49-F238E27FC236}">
                <a16:creationId xmlns:a16="http://schemas.microsoft.com/office/drawing/2014/main" id="{8BDF4FA9-6F61-5222-DFCC-4FC6BFE611F1}"/>
              </a:ext>
            </a:extLst>
          </p:cNvPr>
          <p:cNvPicPr>
            <a:picLocks noChangeAspect="1"/>
          </p:cNvPicPr>
          <p:nvPr/>
        </p:nvPicPr>
        <p:blipFill rotWithShape="1">
          <a:blip r:embed="rId4"/>
          <a:srcRect l="1535" t="3665"/>
          <a:stretch/>
        </p:blipFill>
        <p:spPr>
          <a:xfrm>
            <a:off x="8431172" y="4771594"/>
            <a:ext cx="3714750" cy="2086406"/>
          </a:xfrm>
          <a:prstGeom prst="rect">
            <a:avLst/>
          </a:prstGeom>
          <a:solidFill>
            <a:schemeClr val="bg1"/>
          </a:solidFill>
        </p:spPr>
      </p:pic>
      <p:sp>
        <p:nvSpPr>
          <p:cNvPr id="10" name="Content Placeholder 2">
            <a:extLst>
              <a:ext uri="{FF2B5EF4-FFF2-40B4-BE49-F238E27FC236}">
                <a16:creationId xmlns:a16="http://schemas.microsoft.com/office/drawing/2014/main" id="{D4EEB566-DB73-ED4D-9A0F-C534A94B2925}"/>
              </a:ext>
            </a:extLst>
          </p:cNvPr>
          <p:cNvSpPr txBox="1">
            <a:spLocks/>
          </p:cNvSpPr>
          <p:nvPr/>
        </p:nvSpPr>
        <p:spPr>
          <a:xfrm>
            <a:off x="488741" y="522497"/>
            <a:ext cx="7410822" cy="6269857"/>
          </a:xfrm>
          <a:prstGeom prst="rect">
            <a:avLst/>
          </a:prstGeom>
          <a:solidFill>
            <a:schemeClr val="bg1"/>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dirty="0"/>
              <a:t>Hadron Storage Ring (RHIC Rings)</a:t>
            </a:r>
            <a:r>
              <a:rPr lang="en-US" sz="1800" dirty="0"/>
              <a:t> </a:t>
            </a:r>
            <a:r>
              <a:rPr lang="en-US" sz="1800" b="1" dirty="0"/>
              <a:t>40, 100-275 GeV</a:t>
            </a:r>
          </a:p>
          <a:p>
            <a:pPr lvl="1">
              <a:lnSpc>
                <a:spcPct val="100000"/>
              </a:lnSpc>
              <a:spcBef>
                <a:spcPts val="0"/>
              </a:spcBef>
              <a:buFont typeface="Courier New" panose="02070309020205020404" pitchFamily="49" charset="0"/>
              <a:buChar char="o"/>
            </a:pPr>
            <a:r>
              <a:rPr lang="en-US" sz="1800" dirty="0"/>
              <a:t>Based on </a:t>
            </a:r>
            <a:r>
              <a:rPr lang="en-US" sz="1800" b="1" dirty="0"/>
              <a:t>existing, well maintained, well performing RHIC</a:t>
            </a:r>
            <a:endParaRPr lang="en-US" sz="1800" dirty="0">
              <a:solidFill>
                <a:schemeClr val="accent6"/>
              </a:solidFill>
              <a:cs typeface="Arial"/>
            </a:endParaRPr>
          </a:p>
          <a:p>
            <a:pPr lvl="1">
              <a:lnSpc>
                <a:spcPct val="100000"/>
              </a:lnSpc>
              <a:spcBef>
                <a:spcPts val="0"/>
              </a:spcBef>
              <a:buFont typeface="Courier New" panose="02070309020205020404" pitchFamily="49" charset="0"/>
              <a:buChar char="o"/>
            </a:pPr>
            <a:r>
              <a:rPr lang="en-US" sz="1800" dirty="0"/>
              <a:t>Superconducting magnets (existing)</a:t>
            </a:r>
          </a:p>
          <a:p>
            <a:pPr lvl="1">
              <a:lnSpc>
                <a:spcPct val="100000"/>
              </a:lnSpc>
              <a:spcBef>
                <a:spcPts val="0"/>
              </a:spcBef>
              <a:buFont typeface="Courier New" panose="02070309020205020404" pitchFamily="49" charset="0"/>
              <a:buChar char="o"/>
            </a:pPr>
            <a:r>
              <a:rPr lang="en-US" sz="1800" dirty="0"/>
              <a:t>1160 bunches, 1A beam current  (3x RHIC)</a:t>
            </a:r>
          </a:p>
          <a:p>
            <a:pPr lvl="1">
              <a:lnSpc>
                <a:spcPct val="100000"/>
              </a:lnSpc>
              <a:spcBef>
                <a:spcPts val="0"/>
              </a:spcBef>
              <a:buFont typeface="Courier New" panose="02070309020205020404" pitchFamily="49" charset="0"/>
              <a:buChar char="o"/>
            </a:pPr>
            <a:r>
              <a:rPr lang="en-US" sz="1800" dirty="0"/>
              <a:t>Bright vertical beam emittance 1.5 nm (“flat beams”)</a:t>
            </a:r>
          </a:p>
          <a:p>
            <a:pPr lvl="1">
              <a:lnSpc>
                <a:spcPct val="100000"/>
              </a:lnSpc>
              <a:spcBef>
                <a:spcPts val="0"/>
              </a:spcBef>
              <a:buFont typeface="Courier New" panose="02070309020205020404" pitchFamily="49" charset="0"/>
              <a:buChar char="o"/>
            </a:pPr>
            <a:r>
              <a:rPr lang="en-US" sz="1800" dirty="0"/>
              <a:t>Cooling at injection and later upgrade </a:t>
            </a:r>
            <a:r>
              <a:rPr lang="en-US" sz="1800" dirty="0">
                <a:sym typeface="Wingdings" pitchFamily="2" charset="2"/>
              </a:rPr>
              <a:t></a:t>
            </a:r>
            <a:r>
              <a:rPr lang="en-US" sz="1800" dirty="0"/>
              <a:t> high energy cooler </a:t>
            </a:r>
            <a:r>
              <a:rPr lang="en-US" sz="1000" dirty="0"/>
              <a:t>   </a:t>
            </a:r>
          </a:p>
          <a:p>
            <a:pPr lvl="1">
              <a:lnSpc>
                <a:spcPct val="100000"/>
              </a:lnSpc>
              <a:spcBef>
                <a:spcPts val="0"/>
              </a:spcBef>
              <a:buFont typeface="Courier New" panose="02070309020205020404" pitchFamily="49" charset="0"/>
              <a:buChar char="o"/>
            </a:pPr>
            <a:endParaRPr lang="en-US" sz="800" dirty="0">
              <a:cs typeface="Arial"/>
            </a:endParaRPr>
          </a:p>
          <a:p>
            <a:pPr>
              <a:lnSpc>
                <a:spcPct val="100000"/>
              </a:lnSpc>
              <a:spcBef>
                <a:spcPts val="0"/>
              </a:spcBef>
            </a:pPr>
            <a:r>
              <a:rPr lang="en-US" sz="1800" b="1" dirty="0"/>
              <a:t>Electron Storage Ring 5–18 GeV</a:t>
            </a:r>
            <a:r>
              <a:rPr lang="en-US" sz="1800" dirty="0"/>
              <a:t> </a:t>
            </a:r>
            <a:endParaRPr lang="en-US" sz="1800" dirty="0">
              <a:cs typeface="Arial"/>
            </a:endParaRPr>
          </a:p>
          <a:p>
            <a:pPr lvl="1">
              <a:lnSpc>
                <a:spcPct val="100000"/>
              </a:lnSpc>
              <a:spcBef>
                <a:spcPts val="0"/>
              </a:spcBef>
              <a:buFont typeface="Courier New" panose="02070309020205020404" pitchFamily="49" charset="0"/>
              <a:buChar char="o"/>
            </a:pPr>
            <a:r>
              <a:rPr lang="en-US" sz="1800" dirty="0"/>
              <a:t>Large beam current, 2.5 A, </a:t>
            </a:r>
            <a:r>
              <a:rPr lang="en-US" sz="1800" dirty="0">
                <a:sym typeface="Wingdings" panose="05000000000000000000" pitchFamily="2" charset="2"/>
              </a:rPr>
              <a:t>9 MW S.R. power, S.C. RF</a:t>
            </a:r>
          </a:p>
          <a:p>
            <a:pPr lvl="1">
              <a:lnSpc>
                <a:spcPct val="100000"/>
              </a:lnSpc>
              <a:spcBef>
                <a:spcPts val="0"/>
              </a:spcBef>
              <a:buFont typeface="Courier New" panose="02070309020205020404" pitchFamily="49" charset="0"/>
              <a:buChar char="o"/>
            </a:pPr>
            <a:r>
              <a:rPr lang="en-US" sz="1800" dirty="0">
                <a:sym typeface="Wingdings" panose="05000000000000000000" pitchFamily="2" charset="2"/>
              </a:rPr>
              <a:t>Need to inject polarized bunches</a:t>
            </a:r>
          </a:p>
          <a:p>
            <a:pPr lvl="1">
              <a:lnSpc>
                <a:spcPct val="100000"/>
              </a:lnSpc>
              <a:spcBef>
                <a:spcPts val="0"/>
              </a:spcBef>
              <a:buFont typeface="Courier New" panose="02070309020205020404" pitchFamily="49" charset="0"/>
              <a:buChar char="o"/>
            </a:pPr>
            <a:r>
              <a:rPr lang="en-US" sz="1800" dirty="0"/>
              <a:t>Swap-out injection for electron bunches (at 1 Hz) to maintain high polarization</a:t>
            </a:r>
          </a:p>
          <a:p>
            <a:pPr marL="457200" lvl="1" indent="0">
              <a:lnSpc>
                <a:spcPct val="100000"/>
              </a:lnSpc>
              <a:spcBef>
                <a:spcPts val="0"/>
              </a:spcBef>
              <a:buNone/>
            </a:pPr>
            <a:r>
              <a:rPr lang="en-US" sz="1000" dirty="0">
                <a:sym typeface="Wingdings" panose="05000000000000000000" pitchFamily="2" charset="2"/>
              </a:rPr>
              <a:t> </a:t>
            </a:r>
            <a:endParaRPr lang="en-US" sz="1000" dirty="0">
              <a:cs typeface="Arial"/>
            </a:endParaRPr>
          </a:p>
          <a:p>
            <a:pPr>
              <a:lnSpc>
                <a:spcPct val="100000"/>
              </a:lnSpc>
              <a:spcBef>
                <a:spcPts val="0"/>
              </a:spcBef>
            </a:pPr>
            <a:r>
              <a:rPr lang="en-US" sz="1800" b="1" dirty="0"/>
              <a:t>High current, highly polarized  (88%) electron source</a:t>
            </a:r>
          </a:p>
          <a:p>
            <a:pPr>
              <a:lnSpc>
                <a:spcPct val="100000"/>
              </a:lnSpc>
              <a:spcBef>
                <a:spcPts val="0"/>
              </a:spcBef>
            </a:pPr>
            <a:r>
              <a:rPr lang="en-US" sz="1800" b="1" dirty="0"/>
              <a:t>Electron Pre-Injector (750 MeV linac)</a:t>
            </a:r>
            <a:endParaRPr lang="en-US" sz="1800" b="1" dirty="0">
              <a:solidFill>
                <a:srgbClr val="3A5C84"/>
              </a:solidFill>
            </a:endParaRPr>
          </a:p>
          <a:p>
            <a:pPr>
              <a:lnSpc>
                <a:spcPct val="100000"/>
              </a:lnSpc>
              <a:spcBef>
                <a:spcPts val="0"/>
              </a:spcBef>
            </a:pPr>
            <a:r>
              <a:rPr lang="en-US" sz="1800" b="1" dirty="0"/>
              <a:t>Electron Rapid Cycling Synchrotron, 1Hz, 0.75 -&gt; 18 GeV </a:t>
            </a:r>
            <a:endParaRPr lang="en-US" sz="1800" dirty="0"/>
          </a:p>
          <a:p>
            <a:pPr lvl="1">
              <a:lnSpc>
                <a:spcPct val="100000"/>
              </a:lnSpc>
              <a:spcBef>
                <a:spcPts val="0"/>
              </a:spcBef>
              <a:buFont typeface="Courier New" panose="02070309020205020404" pitchFamily="49" charset="0"/>
              <a:buChar char="o"/>
            </a:pPr>
            <a:r>
              <a:rPr lang="en-US" sz="1800" dirty="0"/>
              <a:t>Spin transparent due to high quasi-periodicity</a:t>
            </a:r>
          </a:p>
          <a:p>
            <a:pPr marL="457200" lvl="1" indent="0">
              <a:lnSpc>
                <a:spcPct val="100000"/>
              </a:lnSpc>
              <a:spcBef>
                <a:spcPts val="0"/>
              </a:spcBef>
              <a:buNone/>
            </a:pPr>
            <a:r>
              <a:rPr lang="en-US" sz="1000" dirty="0"/>
              <a:t>    </a:t>
            </a:r>
            <a:endParaRPr lang="en-US" sz="1000" dirty="0">
              <a:cs typeface="Arial"/>
            </a:endParaRPr>
          </a:p>
          <a:p>
            <a:pPr>
              <a:lnSpc>
                <a:spcPct val="100000"/>
              </a:lnSpc>
              <a:spcBef>
                <a:spcPts val="0"/>
              </a:spcBef>
            </a:pPr>
            <a:r>
              <a:rPr lang="en-US" sz="1800" b="1" dirty="0"/>
              <a:t>High luminosity Interaction Region(s) </a:t>
            </a:r>
            <a:endParaRPr lang="en-US" sz="1800" dirty="0"/>
          </a:p>
          <a:p>
            <a:pPr lvl="1">
              <a:lnSpc>
                <a:spcPct val="100000"/>
              </a:lnSpc>
              <a:spcBef>
                <a:spcPts val="0"/>
              </a:spcBef>
              <a:buClr>
                <a:schemeClr val="tx1"/>
              </a:buClr>
              <a:buFont typeface="Courier New" panose="02070309020205020404" pitchFamily="49" charset="0"/>
              <a:buChar char="o"/>
            </a:pPr>
            <a:r>
              <a:rPr lang="en-US" sz="1800" dirty="0"/>
              <a:t>Large bore superconducting final focusing magnets</a:t>
            </a:r>
          </a:p>
          <a:p>
            <a:pPr lvl="1">
              <a:lnSpc>
                <a:spcPct val="100000"/>
              </a:lnSpc>
              <a:spcBef>
                <a:spcPts val="0"/>
              </a:spcBef>
              <a:buClr>
                <a:schemeClr val="tx1"/>
              </a:buClr>
              <a:buFont typeface="Courier New" panose="02070309020205020404" pitchFamily="49" charset="0"/>
              <a:buChar char="o"/>
            </a:pPr>
            <a:r>
              <a:rPr lang="en-US" sz="1800" dirty="0"/>
              <a:t>25 </a:t>
            </a:r>
            <a:r>
              <a:rPr lang="en-US" sz="1800" dirty="0" err="1"/>
              <a:t>mrad</a:t>
            </a:r>
            <a:r>
              <a:rPr lang="en-US" sz="1800" dirty="0"/>
              <a:t> crossing angle with crab cavities</a:t>
            </a:r>
          </a:p>
          <a:p>
            <a:pPr lvl="1">
              <a:lnSpc>
                <a:spcPct val="100000"/>
              </a:lnSpc>
              <a:spcBef>
                <a:spcPts val="0"/>
              </a:spcBef>
              <a:buClr>
                <a:schemeClr val="tx1"/>
              </a:buClr>
              <a:buFont typeface="Courier New" panose="02070309020205020404" pitchFamily="49" charset="0"/>
              <a:buChar char="o"/>
            </a:pPr>
            <a:r>
              <a:rPr lang="en-US" sz="1800" dirty="0"/>
              <a:t>Spin Rotators (longitudinal spin)</a:t>
            </a:r>
          </a:p>
          <a:p>
            <a:pPr lvl="1">
              <a:lnSpc>
                <a:spcPct val="100000"/>
              </a:lnSpc>
              <a:spcBef>
                <a:spcPts val="0"/>
              </a:spcBef>
              <a:buClr>
                <a:schemeClr val="tx1"/>
              </a:buClr>
              <a:buFont typeface="Courier New" panose="02070309020205020404" pitchFamily="49" charset="0"/>
              <a:buChar char="o"/>
            </a:pPr>
            <a:r>
              <a:rPr lang="en-US" sz="1800" dirty="0"/>
              <a:t>Forward hadron instrumentation</a:t>
            </a:r>
          </a:p>
          <a:p>
            <a:pPr lvl="1">
              <a:lnSpc>
                <a:spcPct val="100000"/>
              </a:lnSpc>
              <a:spcBef>
                <a:spcPts val="0"/>
              </a:spcBef>
              <a:buClr>
                <a:schemeClr val="tx1"/>
              </a:buClr>
              <a:buFont typeface="Courier New" panose="02070309020205020404" pitchFamily="49" charset="0"/>
              <a:buChar char="o"/>
            </a:pPr>
            <a:r>
              <a:rPr lang="en-US" sz="1800" dirty="0">
                <a:latin typeface="Arial" panose="020B0604020202020204" pitchFamily="34" charset="0"/>
                <a:cs typeface="Arial" panose="020B0604020202020204" pitchFamily="34" charset="0"/>
              </a:rPr>
              <a:t>Bunch Crossing ~ 10.2 ns/98.5 MHz</a:t>
            </a:r>
          </a:p>
          <a:p>
            <a:pPr lvl="1">
              <a:lnSpc>
                <a:spcPct val="100000"/>
              </a:lnSpc>
              <a:spcBef>
                <a:spcPts val="0"/>
              </a:spcBef>
              <a:buClr>
                <a:schemeClr val="tx1"/>
              </a:buClr>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a:p>
            <a:pPr lvl="1">
              <a:lnSpc>
                <a:spcPct val="100000"/>
              </a:lnSpc>
              <a:spcBef>
                <a:spcPts val="0"/>
              </a:spcBef>
              <a:buClr>
                <a:schemeClr val="tx1"/>
              </a:buClr>
              <a:buFont typeface="Courier New" panose="02070309020205020404" pitchFamily="49" charset="0"/>
              <a:buChar char="o"/>
            </a:pPr>
            <a:endParaRPr lang="en-US" sz="1800" dirty="0">
              <a:latin typeface="Arial" panose="020B0604020202020204" pitchFamily="34" charset="0"/>
              <a:cs typeface="Arial" panose="020B0604020202020204" pitchFamily="34" charset="0"/>
            </a:endParaRPr>
          </a:p>
        </p:txBody>
      </p:sp>
      <p:pic>
        <p:nvPicPr>
          <p:cNvPr id="11" name="Picture 10" descr="Logo&#10;&#10;AI-generated content may be incorrect.">
            <a:extLst>
              <a:ext uri="{FF2B5EF4-FFF2-40B4-BE49-F238E27FC236}">
                <a16:creationId xmlns:a16="http://schemas.microsoft.com/office/drawing/2014/main" id="{DCE5F41F-BE8A-D28C-AD19-23D3E21B9EC8}"/>
              </a:ext>
            </a:extLst>
          </p:cNvPr>
          <p:cNvPicPr>
            <a:picLocks noChangeAspect="1"/>
          </p:cNvPicPr>
          <p:nvPr/>
        </p:nvPicPr>
        <p:blipFill>
          <a:blip r:embed="rId5"/>
          <a:srcRect t="6290" b="6994"/>
          <a:stretch/>
        </p:blipFill>
        <p:spPr>
          <a:xfrm>
            <a:off x="7294516" y="1206591"/>
            <a:ext cx="866359" cy="751266"/>
          </a:xfrm>
          <a:prstGeom prst="rect">
            <a:avLst/>
          </a:prstGeom>
        </p:spPr>
      </p:pic>
      <p:pic>
        <p:nvPicPr>
          <p:cNvPr id="12" name="Picture 11" descr="Logo&#10;&#10;AI-generated content may be incorrect.">
            <a:extLst>
              <a:ext uri="{FF2B5EF4-FFF2-40B4-BE49-F238E27FC236}">
                <a16:creationId xmlns:a16="http://schemas.microsoft.com/office/drawing/2014/main" id="{93E6DEF9-8AEE-1CDA-71DA-EA4DDF8C353B}"/>
              </a:ext>
            </a:extLst>
          </p:cNvPr>
          <p:cNvPicPr>
            <a:picLocks noChangeAspect="1"/>
          </p:cNvPicPr>
          <p:nvPr/>
        </p:nvPicPr>
        <p:blipFill>
          <a:blip r:embed="rId6"/>
          <a:stretch>
            <a:fillRect/>
          </a:stretch>
        </p:blipFill>
        <p:spPr>
          <a:xfrm>
            <a:off x="7117890" y="2539754"/>
            <a:ext cx="1240497" cy="652469"/>
          </a:xfrm>
          <a:prstGeom prst="rect">
            <a:avLst/>
          </a:prstGeom>
        </p:spPr>
      </p:pic>
      <p:pic>
        <p:nvPicPr>
          <p:cNvPr id="13" name="Picture 12" descr="Logo&#10;&#10;AI-generated content may be incorrect.">
            <a:extLst>
              <a:ext uri="{FF2B5EF4-FFF2-40B4-BE49-F238E27FC236}">
                <a16:creationId xmlns:a16="http://schemas.microsoft.com/office/drawing/2014/main" id="{758A3FC9-E719-3F76-E283-45BD72D58BA4}"/>
              </a:ext>
            </a:extLst>
          </p:cNvPr>
          <p:cNvPicPr>
            <a:picLocks noChangeAspect="1"/>
          </p:cNvPicPr>
          <p:nvPr/>
        </p:nvPicPr>
        <p:blipFill>
          <a:blip r:embed="rId6"/>
          <a:stretch>
            <a:fillRect/>
          </a:stretch>
        </p:blipFill>
        <p:spPr>
          <a:xfrm>
            <a:off x="7171224" y="4141405"/>
            <a:ext cx="1240497" cy="652469"/>
          </a:xfrm>
          <a:prstGeom prst="rect">
            <a:avLst/>
          </a:prstGeom>
        </p:spPr>
      </p:pic>
      <p:pic>
        <p:nvPicPr>
          <p:cNvPr id="14" name="Picture 13" descr="Logo&#10;&#10;AI-generated content may be incorrect.">
            <a:extLst>
              <a:ext uri="{FF2B5EF4-FFF2-40B4-BE49-F238E27FC236}">
                <a16:creationId xmlns:a16="http://schemas.microsoft.com/office/drawing/2014/main" id="{FB506CE3-35F6-567C-0190-138D4E2AECB1}"/>
              </a:ext>
            </a:extLst>
          </p:cNvPr>
          <p:cNvPicPr>
            <a:picLocks noChangeAspect="1"/>
          </p:cNvPicPr>
          <p:nvPr/>
        </p:nvPicPr>
        <p:blipFill>
          <a:blip r:embed="rId6"/>
          <a:stretch>
            <a:fillRect/>
          </a:stretch>
        </p:blipFill>
        <p:spPr>
          <a:xfrm>
            <a:off x="6358579" y="5626711"/>
            <a:ext cx="1240497" cy="652469"/>
          </a:xfrm>
          <a:prstGeom prst="rect">
            <a:avLst/>
          </a:prstGeom>
        </p:spPr>
      </p:pic>
    </p:spTree>
    <p:extLst>
      <p:ext uri="{BB962C8B-B14F-4D97-AF65-F5344CB8AC3E}">
        <p14:creationId xmlns:p14="http://schemas.microsoft.com/office/powerpoint/2010/main" val="3121402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F56D-3B7D-0FC8-5AD3-0434AA2B0D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6592C-2CE3-92D5-4FF5-98B0AC2B8091}"/>
              </a:ext>
            </a:extLst>
          </p:cNvPr>
          <p:cNvSpPr>
            <a:spLocks noGrp="1"/>
          </p:cNvSpPr>
          <p:nvPr>
            <p:ph type="sldNum" sz="quarter" idx="4"/>
          </p:nvPr>
        </p:nvSpPr>
        <p:spPr/>
        <p:txBody>
          <a:bodyPr/>
          <a:lstStyle/>
          <a:p>
            <a:pPr algn="ctr"/>
            <a:fld id="{933A556B-7C63-244D-9B7C-B0EA8042B330}" type="slidenum">
              <a:rPr lang="en-US" smtClean="0"/>
              <a:pPr algn="ctr"/>
              <a:t>5</a:t>
            </a:fld>
            <a:endParaRPr lang="en-US" dirty="0"/>
          </a:p>
        </p:txBody>
      </p:sp>
      <p:sp>
        <p:nvSpPr>
          <p:cNvPr id="3" name="Title 2">
            <a:extLst>
              <a:ext uri="{FF2B5EF4-FFF2-40B4-BE49-F238E27FC236}">
                <a16:creationId xmlns:a16="http://schemas.microsoft.com/office/drawing/2014/main" id="{9076EA83-3D98-5B4A-9137-D64E1ACEE2BE}"/>
              </a:ext>
            </a:extLst>
          </p:cNvPr>
          <p:cNvSpPr>
            <a:spLocks noGrp="1"/>
          </p:cNvSpPr>
          <p:nvPr>
            <p:ph type="title"/>
          </p:nvPr>
        </p:nvSpPr>
        <p:spPr/>
        <p:txBody>
          <a:bodyPr>
            <a:normAutofit fontScale="90000"/>
          </a:bodyPr>
          <a:lstStyle/>
          <a:p>
            <a:r>
              <a:rPr lang="en-US" dirty="0"/>
              <a:t>Project Delivery Strategy</a:t>
            </a:r>
          </a:p>
        </p:txBody>
      </p:sp>
      <p:sp>
        <p:nvSpPr>
          <p:cNvPr id="4" name="Content Placeholder 3">
            <a:extLst>
              <a:ext uri="{FF2B5EF4-FFF2-40B4-BE49-F238E27FC236}">
                <a16:creationId xmlns:a16="http://schemas.microsoft.com/office/drawing/2014/main" id="{832062BA-AF19-BFAF-4D83-C3B079A12425}"/>
              </a:ext>
            </a:extLst>
          </p:cNvPr>
          <p:cNvSpPr>
            <a:spLocks noGrp="1"/>
          </p:cNvSpPr>
          <p:nvPr>
            <p:ph idx="1"/>
          </p:nvPr>
        </p:nvSpPr>
        <p:spPr>
          <a:xfrm>
            <a:off x="462579" y="492995"/>
            <a:ext cx="11499925" cy="1286444"/>
          </a:xfrm>
        </p:spPr>
        <p:txBody>
          <a:bodyPr>
            <a:noAutofit/>
          </a:bodyPr>
          <a:lstStyle/>
          <a:p>
            <a:pPr marL="0" indent="0">
              <a:lnSpc>
                <a:spcPct val="115000"/>
              </a:lnSpc>
              <a:buNone/>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Project Delivery Strategy: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Deliver the full EIC facility scope as part of the line-item construction project using subprojects and the phased completion of the EIC project scope.  The strategy enables the start of the EIC science program during collider commissioning and for the concurrent completion of the full capability required to meet the DOE Mission Need.</a:t>
            </a:r>
          </a:p>
        </p:txBody>
      </p:sp>
      <p:graphicFrame>
        <p:nvGraphicFramePr>
          <p:cNvPr id="5" name="Table 4">
            <a:extLst>
              <a:ext uri="{FF2B5EF4-FFF2-40B4-BE49-F238E27FC236}">
                <a16:creationId xmlns:a16="http://schemas.microsoft.com/office/drawing/2014/main" id="{59F93856-7AF2-D1A9-5B5E-4FB1CFBBAF32}"/>
              </a:ext>
            </a:extLst>
          </p:cNvPr>
          <p:cNvGraphicFramePr>
            <a:graphicFrameLocks noGrp="1"/>
          </p:cNvGraphicFramePr>
          <p:nvPr>
            <p:extLst>
              <p:ext uri="{D42A27DB-BD31-4B8C-83A1-F6EECF244321}">
                <p14:modId xmlns:p14="http://schemas.microsoft.com/office/powerpoint/2010/main" val="3256952270"/>
              </p:ext>
            </p:extLst>
          </p:nvPr>
        </p:nvGraphicFramePr>
        <p:xfrm>
          <a:off x="432952" y="1816383"/>
          <a:ext cx="11488586" cy="4521226"/>
        </p:xfrm>
        <a:graphic>
          <a:graphicData uri="http://schemas.openxmlformats.org/drawingml/2006/table">
            <a:tbl>
              <a:tblPr firstRow="1" bandRow="1">
                <a:tableStyleId>{5C22544A-7EE6-4342-B048-85BDC9FD1C3A}</a:tableStyleId>
              </a:tblPr>
              <a:tblGrid>
                <a:gridCol w="1045385">
                  <a:extLst>
                    <a:ext uri="{9D8B030D-6E8A-4147-A177-3AD203B41FA5}">
                      <a16:colId xmlns:a16="http://schemas.microsoft.com/office/drawing/2014/main" val="4267192169"/>
                    </a:ext>
                  </a:extLst>
                </a:gridCol>
                <a:gridCol w="1045385">
                  <a:extLst>
                    <a:ext uri="{9D8B030D-6E8A-4147-A177-3AD203B41FA5}">
                      <a16:colId xmlns:a16="http://schemas.microsoft.com/office/drawing/2014/main" val="1848210868"/>
                    </a:ext>
                  </a:extLst>
                </a:gridCol>
                <a:gridCol w="1045385">
                  <a:extLst>
                    <a:ext uri="{9D8B030D-6E8A-4147-A177-3AD203B41FA5}">
                      <a16:colId xmlns:a16="http://schemas.microsoft.com/office/drawing/2014/main" val="3706449747"/>
                    </a:ext>
                  </a:extLst>
                </a:gridCol>
                <a:gridCol w="1045385">
                  <a:extLst>
                    <a:ext uri="{9D8B030D-6E8A-4147-A177-3AD203B41FA5}">
                      <a16:colId xmlns:a16="http://schemas.microsoft.com/office/drawing/2014/main" val="2803747133"/>
                    </a:ext>
                  </a:extLst>
                </a:gridCol>
                <a:gridCol w="1045385">
                  <a:extLst>
                    <a:ext uri="{9D8B030D-6E8A-4147-A177-3AD203B41FA5}">
                      <a16:colId xmlns:a16="http://schemas.microsoft.com/office/drawing/2014/main" val="1965218733"/>
                    </a:ext>
                  </a:extLst>
                </a:gridCol>
                <a:gridCol w="1045385">
                  <a:extLst>
                    <a:ext uri="{9D8B030D-6E8A-4147-A177-3AD203B41FA5}">
                      <a16:colId xmlns:a16="http://schemas.microsoft.com/office/drawing/2014/main" val="2110868151"/>
                    </a:ext>
                  </a:extLst>
                </a:gridCol>
                <a:gridCol w="261347">
                  <a:extLst>
                    <a:ext uri="{9D8B030D-6E8A-4147-A177-3AD203B41FA5}">
                      <a16:colId xmlns:a16="http://schemas.microsoft.com/office/drawing/2014/main" val="4087921596"/>
                    </a:ext>
                  </a:extLst>
                </a:gridCol>
                <a:gridCol w="1199220">
                  <a:extLst>
                    <a:ext uri="{9D8B030D-6E8A-4147-A177-3AD203B41FA5}">
                      <a16:colId xmlns:a16="http://schemas.microsoft.com/office/drawing/2014/main" val="3842122787"/>
                    </a:ext>
                  </a:extLst>
                </a:gridCol>
                <a:gridCol w="1675587">
                  <a:extLst>
                    <a:ext uri="{9D8B030D-6E8A-4147-A177-3AD203B41FA5}">
                      <a16:colId xmlns:a16="http://schemas.microsoft.com/office/drawing/2014/main" val="4270859259"/>
                    </a:ext>
                  </a:extLst>
                </a:gridCol>
                <a:gridCol w="1045385">
                  <a:extLst>
                    <a:ext uri="{9D8B030D-6E8A-4147-A177-3AD203B41FA5}">
                      <a16:colId xmlns:a16="http://schemas.microsoft.com/office/drawing/2014/main" val="3373425343"/>
                    </a:ext>
                  </a:extLst>
                </a:gridCol>
                <a:gridCol w="1034737">
                  <a:extLst>
                    <a:ext uri="{9D8B030D-6E8A-4147-A177-3AD203B41FA5}">
                      <a16:colId xmlns:a16="http://schemas.microsoft.com/office/drawing/2014/main" val="3396014618"/>
                    </a:ext>
                  </a:extLst>
                </a:gridCol>
              </a:tblGrid>
              <a:tr h="542046">
                <a:tc gridSpan="1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n-ea"/>
                          <a:cs typeface="+mn-cs"/>
                        </a:rPr>
                        <a:t>Global Project Integrated Support, CD-3A, CD-3B, Commissioning …. (L. Lari)</a:t>
                      </a:r>
                    </a:p>
                  </a:txBody>
                  <a:tcPr anchor="ctr"/>
                </a:tc>
                <a:tc hMerge="1">
                  <a:txBody>
                    <a:bodyPr/>
                    <a:lstStyle/>
                    <a:p>
                      <a:endParaRPr dirty="0"/>
                    </a:p>
                  </a:txBody>
                  <a:tcPr marL="68580" marR="68580" marT="34290" marB="34290" anchor="ctr">
                    <a:solidFill>
                      <a:schemeClr val="accent1"/>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extLst>
                  <a:ext uri="{0D108BD9-81ED-4DB2-BD59-A6C34878D82A}">
                    <a16:rowId xmlns:a16="http://schemas.microsoft.com/office/drawing/2014/main" val="3514428818"/>
                  </a:ext>
                </a:extLst>
              </a:tr>
              <a:tr h="299600">
                <a:tc>
                  <a:txBody>
                    <a:bodyPr/>
                    <a:lstStyle/>
                    <a:p>
                      <a:pPr algn="ctr"/>
                      <a:endParaRPr lang="en-US" sz="1600" dirty="0">
                        <a:solidFill>
                          <a:schemeClr val="tx1"/>
                        </a:solidFill>
                      </a:endParaRPr>
                    </a:p>
                  </a:txBody>
                  <a:tcPr marL="68580" marR="68580" marT="34290" marB="34290" anchor="ctr">
                    <a:solidFill>
                      <a:schemeClr val="accent1"/>
                    </a:solidFill>
                  </a:tcPr>
                </a:tc>
                <a:tc gridSpan="5">
                  <a:txBody>
                    <a:bodyPr/>
                    <a:lstStyle/>
                    <a:p>
                      <a:pPr algn="ctr"/>
                      <a:r>
                        <a:rPr lang="en-US" sz="1600" dirty="0">
                          <a:solidFill>
                            <a:schemeClr val="tx1"/>
                          </a:solidFill>
                        </a:rPr>
                        <a:t>NYS Infrastructure Project (C. Folz)</a:t>
                      </a:r>
                    </a:p>
                  </a:txBody>
                  <a:tcPr marL="68580" marR="68580" marT="34290" marB="34290" anchor="ct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endParaRPr lang="en-US" sz="1600" dirty="0">
                        <a:solidFill>
                          <a:schemeClr val="tx1"/>
                        </a:solidFill>
                      </a:endParaRPr>
                    </a:p>
                  </a:txBody>
                  <a:tcPr marL="68580" marR="68580" marT="34290" marB="3429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5295447"/>
                  </a:ext>
                </a:extLst>
              </a:tr>
              <a:tr h="644972">
                <a:tc>
                  <a:txBody>
                    <a:bodyPr/>
                    <a:lstStyle/>
                    <a:p>
                      <a:pPr algn="l"/>
                      <a:r>
                        <a:rPr lang="en-US" sz="1700" dirty="0">
                          <a:solidFill>
                            <a:schemeClr val="bg1"/>
                          </a:solidFill>
                        </a:rPr>
                        <a:t>First SP</a:t>
                      </a:r>
                    </a:p>
                  </a:txBody>
                  <a:tcPr marL="68580" marR="68580" marT="34290" marB="34290" anchor="ctr">
                    <a:solidFill>
                      <a:schemeClr val="accent1"/>
                    </a:solidFill>
                  </a:tcPr>
                </a:tc>
                <a:tc>
                  <a:txBody>
                    <a:bodyPr/>
                    <a:lstStyle/>
                    <a:p>
                      <a:pPr algn="l"/>
                      <a:endParaRPr lang="en-US" sz="1700" dirty="0">
                        <a:solidFill>
                          <a:schemeClr val="bg1"/>
                        </a:solidFill>
                      </a:endParaRPr>
                    </a:p>
                  </a:txBody>
                  <a:tcPr marL="68580" marR="68580" marT="34290" marB="34290" anchor="ctr">
                    <a:solidFill>
                      <a:srgbClr val="0432FF">
                        <a:alpha val="75000"/>
                      </a:srgbClr>
                    </a:solidFill>
                  </a:tcPr>
                </a:tc>
                <a:tc gridSpan="7">
                  <a:txBody>
                    <a:bodyPr/>
                    <a:lstStyle/>
                    <a:p>
                      <a:pPr algn="l"/>
                      <a:r>
                        <a:rPr lang="en-US" sz="1600" dirty="0">
                          <a:solidFill>
                            <a:schemeClr val="bg1"/>
                          </a:solidFill>
                        </a:rPr>
                        <a:t>Accelerator Storage Rings – </a:t>
                      </a:r>
                      <a:r>
                        <a:rPr lang="en-US" sz="1600" dirty="0" err="1">
                          <a:solidFill>
                            <a:schemeClr val="bg1"/>
                          </a:solidFill>
                        </a:rPr>
                        <a:t>Infras</a:t>
                      </a:r>
                      <a:r>
                        <a:rPr lang="en-US" sz="1600" dirty="0">
                          <a:solidFill>
                            <a:schemeClr val="bg1"/>
                          </a:solidFill>
                        </a:rPr>
                        <a:t>., HSR, ESR, Installation (C. Folz, SPM)</a:t>
                      </a:r>
                    </a:p>
                  </a:txBody>
                  <a:tcPr marL="68580" marR="68580" marT="34290" marB="34290" anchor="ctr">
                    <a:solidFill>
                      <a:srgbClr val="0432FF"/>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dirty="0">
                        <a:solidFill>
                          <a:schemeClr val="bg1"/>
                        </a:solidFill>
                      </a:endParaRPr>
                    </a:p>
                  </a:txBody>
                  <a:tcPr marL="68580" marR="68580" marT="34290" marB="34290">
                    <a:solidFill>
                      <a:srgbClr val="0432FF">
                        <a:alpha val="10000"/>
                      </a:srgbClr>
                    </a:solidFill>
                  </a:tcPr>
                </a:tc>
                <a:tc>
                  <a:txBody>
                    <a:bodyPr/>
                    <a:lstStyle/>
                    <a:p>
                      <a:endParaRPr lang="en-US" sz="1000" dirty="0">
                        <a:solidFill>
                          <a:schemeClr val="bg1"/>
                        </a:solidFill>
                      </a:endParaRPr>
                    </a:p>
                  </a:txBody>
                  <a:tcPr marL="68580" marR="68580" marT="34290" marB="34290">
                    <a:solidFill>
                      <a:srgbClr val="0432FF">
                        <a:alpha val="10000"/>
                      </a:srgbClr>
                    </a:solidFill>
                  </a:tcPr>
                </a:tc>
                <a:extLst>
                  <a:ext uri="{0D108BD9-81ED-4DB2-BD59-A6C34878D82A}">
                    <a16:rowId xmlns:a16="http://schemas.microsoft.com/office/drawing/2014/main" val="3802340029"/>
                  </a:ext>
                </a:extLst>
              </a:tr>
              <a:tr h="629546">
                <a:tc>
                  <a:txBody>
                    <a:bodyPr/>
                    <a:lstStyle/>
                    <a:p>
                      <a:pPr algn="l"/>
                      <a:endParaRPr lang="en-US" sz="1000" dirty="0">
                        <a:solidFill>
                          <a:schemeClr val="bg1"/>
                        </a:solidFill>
                      </a:endParaRPr>
                    </a:p>
                  </a:txBody>
                  <a:tcPr marL="68580" marR="68580" marT="34290" marB="34290" anchor="ctr">
                    <a:solidFill>
                      <a:schemeClr val="accent1"/>
                    </a:solidFill>
                  </a:tcPr>
                </a:tc>
                <a:tc>
                  <a:txBody>
                    <a:bodyPr/>
                    <a:lstStyle/>
                    <a:p>
                      <a:pPr algn="l"/>
                      <a:endParaRPr lang="en-US" sz="1000" dirty="0">
                        <a:solidFill>
                          <a:schemeClr val="bg1"/>
                        </a:solidFill>
                      </a:endParaRPr>
                    </a:p>
                  </a:txBody>
                  <a:tcPr marL="68580" marR="68580" marT="34290" marB="34290" anchor="ctr">
                    <a:solidFill>
                      <a:schemeClr val="accent2">
                        <a:alpha val="50000"/>
                      </a:schemeClr>
                    </a:solidFill>
                  </a:tcPr>
                </a:tc>
                <a:tc>
                  <a:txBody>
                    <a:bodyPr/>
                    <a:lstStyle/>
                    <a:p>
                      <a:pPr algn="l"/>
                      <a:endParaRPr lang="en-US" sz="1000" dirty="0">
                        <a:solidFill>
                          <a:schemeClr val="bg1"/>
                        </a:solidFill>
                      </a:endParaRPr>
                    </a:p>
                  </a:txBody>
                  <a:tcPr marL="68580" marR="68580" marT="34290" marB="34290" anchor="ctr">
                    <a:solidFill>
                      <a:schemeClr val="accent2">
                        <a:alpha val="75000"/>
                      </a:schemeClr>
                    </a:solidFill>
                  </a:tcPr>
                </a:tc>
                <a:tc gridSpan="7">
                  <a:txBody>
                    <a:bodyPr/>
                    <a:lstStyle/>
                    <a:p>
                      <a:pPr algn="l"/>
                      <a:r>
                        <a:rPr lang="en-US" sz="1600" dirty="0">
                          <a:solidFill>
                            <a:schemeClr val="bg1"/>
                          </a:solidFill>
                        </a:rPr>
                        <a:t>Detector, Integration, Install (R. Ent and E. </a:t>
                      </a:r>
                      <a:r>
                        <a:rPr lang="en-US" sz="1600" dirty="0" err="1">
                          <a:solidFill>
                            <a:schemeClr val="bg1"/>
                          </a:solidFill>
                        </a:rPr>
                        <a:t>Aschenauer</a:t>
                      </a:r>
                      <a:r>
                        <a:rPr lang="en-US" sz="1600" dirty="0">
                          <a:solidFill>
                            <a:schemeClr val="bg1"/>
                          </a:solidFill>
                        </a:rPr>
                        <a:t>, POCs)</a:t>
                      </a:r>
                    </a:p>
                  </a:txBody>
                  <a:tcPr marL="68580" marR="68580" marT="34290" marB="34290" anchor="ctr">
                    <a:solidFill>
                      <a:schemeClr val="accent2"/>
                    </a:solidFill>
                  </a:tcPr>
                </a:tc>
                <a:tc hMerge="1">
                  <a:txBody>
                    <a:bodyPr/>
                    <a:lstStyle/>
                    <a:p>
                      <a:endParaRPr lang="en-US" dirty="0"/>
                    </a:p>
                  </a:txBody>
                  <a:tcPr>
                    <a:solidFill>
                      <a:srgbClr val="0432FF"/>
                    </a:solidFill>
                  </a:tcPr>
                </a:tc>
                <a:tc hMerge="1">
                  <a:txBody>
                    <a:bodyPr/>
                    <a:lstStyle/>
                    <a:p>
                      <a:endParaRPr lang="en-US" dirty="0"/>
                    </a:p>
                  </a:txBody>
                  <a:tcPr>
                    <a:solidFill>
                      <a:srgbClr val="0432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chemeClr val="accent2">
                        <a:alpha val="50000"/>
                      </a:schemeClr>
                    </a:solidFill>
                  </a:tcPr>
                </a:tc>
                <a:extLst>
                  <a:ext uri="{0D108BD9-81ED-4DB2-BD59-A6C34878D82A}">
                    <a16:rowId xmlns:a16="http://schemas.microsoft.com/office/drawing/2014/main" val="4054209051"/>
                  </a:ext>
                </a:extLst>
              </a:tr>
              <a:tr h="629546">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endParaRPr>
                    </a:p>
                  </a:txBody>
                  <a:tcPr marL="68580" marR="68580" marT="34290" marB="34290" anchor="ctr">
                    <a:solidFill>
                      <a:schemeClr val="accent1"/>
                    </a:solidFill>
                  </a:tcPr>
                </a:tc>
                <a:tc>
                  <a:txBody>
                    <a:bodyPr/>
                    <a:lstStyle/>
                    <a:p>
                      <a:pPr algn="l"/>
                      <a:endParaRPr lang="en-US" sz="1000" dirty="0">
                        <a:solidFill>
                          <a:schemeClr val="bg1"/>
                        </a:solidFill>
                      </a:endParaRPr>
                    </a:p>
                  </a:txBody>
                  <a:tcPr marL="68580" marR="68580" marT="34290" marB="34290" anchor="ctr">
                    <a:solidFill>
                      <a:srgbClr val="0432FF">
                        <a:alpha val="50000"/>
                      </a:srgbClr>
                    </a:solidFill>
                  </a:tcPr>
                </a:tc>
                <a:tc>
                  <a:txBody>
                    <a:bodyPr/>
                    <a:lstStyle/>
                    <a:p>
                      <a:pPr algn="l"/>
                      <a:endParaRPr lang="en-US" sz="1000" dirty="0">
                        <a:solidFill>
                          <a:schemeClr val="bg1"/>
                        </a:solidFill>
                      </a:endParaRPr>
                    </a:p>
                  </a:txBody>
                  <a:tcPr marL="68580" marR="68580" marT="34290" marB="34290" anchor="ctr">
                    <a:solidFill>
                      <a:srgbClr val="0432FF">
                        <a:alpha val="75000"/>
                      </a:srgbClr>
                    </a:solidFill>
                  </a:tcPr>
                </a:tc>
                <a:tc gridSpan="7">
                  <a:txBody>
                    <a:bodyPr/>
                    <a:lstStyle/>
                    <a:p>
                      <a:pPr algn="l"/>
                      <a:r>
                        <a:rPr lang="en-US" sz="1600" dirty="0">
                          <a:solidFill>
                            <a:schemeClr val="bg1"/>
                          </a:solidFill>
                        </a:rPr>
                        <a:t>IR SC Magnets, Crab Cavities, Integration, Install (S. </a:t>
                      </a:r>
                      <a:r>
                        <a:rPr lang="en-US" sz="1600" dirty="0" err="1">
                          <a:solidFill>
                            <a:schemeClr val="bg1"/>
                          </a:solidFill>
                        </a:rPr>
                        <a:t>Nagaitsev</a:t>
                      </a:r>
                      <a:r>
                        <a:rPr lang="en-US" sz="1600" dirty="0">
                          <a:solidFill>
                            <a:schemeClr val="bg1"/>
                          </a:solidFill>
                        </a:rPr>
                        <a:t>, POC)</a:t>
                      </a:r>
                    </a:p>
                  </a:txBody>
                  <a:tcPr marL="68580" marR="68580" marT="34290" marB="34290" anchor="ctr">
                    <a:solidFill>
                      <a:srgbClr val="0432FF"/>
                    </a:solidFill>
                  </a:tcPr>
                </a:tc>
                <a:tc hMerge="1">
                  <a:txBody>
                    <a:bodyPr/>
                    <a:lstStyle/>
                    <a:p>
                      <a:endParaRPr dirty="0"/>
                    </a:p>
                  </a:txBody>
                  <a:tcPr marL="68580" marR="68580" marT="34290" marB="34290" anchor="ctr">
                    <a:solidFill>
                      <a:srgbClr val="0432FF"/>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solidFill>
                      <a:srgbClr val="0432FF"/>
                    </a:solidFill>
                  </a:tcPr>
                </a:tc>
                <a:tc>
                  <a:txBody>
                    <a:bodyPr/>
                    <a:lstStyle/>
                    <a:p>
                      <a:endParaRPr lang="en-US" sz="1000" dirty="0">
                        <a:solidFill>
                          <a:schemeClr val="bg1"/>
                        </a:solidFill>
                      </a:endParaRPr>
                    </a:p>
                  </a:txBody>
                  <a:tcPr marL="68580" marR="68580" marT="34290" marB="34290">
                    <a:solidFill>
                      <a:srgbClr val="0432FF">
                        <a:alpha val="50000"/>
                      </a:srgbClr>
                    </a:solidFill>
                  </a:tcPr>
                </a:tc>
                <a:extLst>
                  <a:ext uri="{0D108BD9-81ED-4DB2-BD59-A6C34878D82A}">
                    <a16:rowId xmlns:a16="http://schemas.microsoft.com/office/drawing/2014/main" val="2127499242"/>
                  </a:ext>
                </a:extLst>
              </a:tr>
              <a:tr h="543528">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endParaRPr>
                    </a:p>
                  </a:txBody>
                  <a:tcPr marL="68580" marR="68580" marT="34290" marB="34290" anchor="ctr">
                    <a:solidFill>
                      <a:schemeClr val="accent1"/>
                    </a:solidFill>
                  </a:tcPr>
                </a:tc>
                <a:tc>
                  <a:txBody>
                    <a:bodyPr/>
                    <a:lstStyle/>
                    <a:p>
                      <a:pPr algn="l"/>
                      <a:endParaRPr lang="en-US" sz="1000" dirty="0">
                        <a:solidFill>
                          <a:schemeClr val="bg1"/>
                        </a:solidFill>
                      </a:endParaRPr>
                    </a:p>
                  </a:txBody>
                  <a:tcPr marL="68580" marR="68580" marT="34290" marB="34290" anchor="ctr">
                    <a:solidFill>
                      <a:srgbClr val="0432FF">
                        <a:alpha val="50000"/>
                      </a:srgbClr>
                    </a:solidFill>
                  </a:tcPr>
                </a:tc>
                <a:tc>
                  <a:txBody>
                    <a:bodyPr/>
                    <a:lstStyle/>
                    <a:p>
                      <a:pPr algn="l"/>
                      <a:endParaRPr lang="en-US" sz="1000" dirty="0">
                        <a:solidFill>
                          <a:schemeClr val="bg1"/>
                        </a:solidFill>
                      </a:endParaRPr>
                    </a:p>
                  </a:txBody>
                  <a:tcPr marL="68580" marR="68580" marT="34290" marB="34290" anchor="ctr">
                    <a:solidFill>
                      <a:srgbClr val="0432FF">
                        <a:alpha val="75000"/>
                      </a:srgbClr>
                    </a:solidFill>
                  </a:tcPr>
                </a:tc>
                <a:tc gridSpan="7">
                  <a:txBody>
                    <a:bodyPr/>
                    <a:lstStyle/>
                    <a:p>
                      <a:pPr algn="l"/>
                      <a:r>
                        <a:rPr lang="en-US" sz="1600" dirty="0">
                          <a:solidFill>
                            <a:schemeClr val="bg1"/>
                          </a:solidFill>
                        </a:rPr>
                        <a:t>Electron Injector – </a:t>
                      </a:r>
                      <a:r>
                        <a:rPr lang="en-US" sz="1600" dirty="0" err="1">
                          <a:solidFill>
                            <a:schemeClr val="bg1"/>
                          </a:solidFill>
                        </a:rPr>
                        <a:t>Infras</a:t>
                      </a:r>
                      <a:r>
                        <a:rPr lang="en-US" sz="1600" dirty="0">
                          <a:solidFill>
                            <a:schemeClr val="bg1"/>
                          </a:solidFill>
                        </a:rPr>
                        <a:t>., LINAC, RCS, Install (Q. Wu, POC)</a:t>
                      </a:r>
                    </a:p>
                  </a:txBody>
                  <a:tcPr marL="68580" marR="68580" marT="34290" marB="34290" anchor="ctr">
                    <a:solidFill>
                      <a:srgbClr val="0432FF"/>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solidFill>
                      <a:schemeClr val="accent2"/>
                    </a:solidFill>
                  </a:tcPr>
                </a:tc>
                <a:tc>
                  <a:txBody>
                    <a:bodyPr/>
                    <a:lstStyle/>
                    <a:p>
                      <a:endParaRPr lang="en-US" sz="1000" dirty="0">
                        <a:solidFill>
                          <a:schemeClr val="bg1"/>
                        </a:solidFill>
                      </a:endParaRPr>
                    </a:p>
                  </a:txBody>
                  <a:tcPr marL="68580" marR="68580" marT="34290" marB="34290">
                    <a:solidFill>
                      <a:srgbClr val="0432FF">
                        <a:alpha val="50000"/>
                      </a:srgbClr>
                    </a:solidFill>
                  </a:tcPr>
                </a:tc>
                <a:extLst>
                  <a:ext uri="{0D108BD9-81ED-4DB2-BD59-A6C34878D82A}">
                    <a16:rowId xmlns:a16="http://schemas.microsoft.com/office/drawing/2014/main" val="765812555"/>
                  </a:ext>
                </a:extLst>
              </a:tr>
              <a:tr h="6095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endParaRPr>
                    </a:p>
                  </a:txBody>
                  <a:tcPr marL="68580" marR="68580" marT="34290" marB="34290" anchor="ctr">
                    <a:solidFill>
                      <a:schemeClr val="accent1"/>
                    </a:solidFill>
                  </a:tcPr>
                </a:tc>
                <a:tc>
                  <a:txBody>
                    <a:bodyPr/>
                    <a:lstStyle/>
                    <a:p>
                      <a:pPr algn="l"/>
                      <a:endParaRPr lang="en-US" sz="1000" dirty="0">
                        <a:solidFill>
                          <a:schemeClr val="bg1"/>
                        </a:solidFill>
                      </a:endParaRPr>
                    </a:p>
                  </a:txBody>
                  <a:tcPr marL="68580" marR="68580" marT="34290" marB="34290" anchor="ctr">
                    <a:solidFill>
                      <a:schemeClr val="accent1">
                        <a:alpha val="74779"/>
                      </a:schemeClr>
                    </a:solidFill>
                  </a:tcPr>
                </a:tc>
                <a:tc>
                  <a:txBody>
                    <a:bodyPr/>
                    <a:lstStyle/>
                    <a:p>
                      <a:pPr algn="l"/>
                      <a:endParaRPr lang="en-US" sz="1000" dirty="0">
                        <a:solidFill>
                          <a:schemeClr val="bg1"/>
                        </a:solidFill>
                      </a:endParaRPr>
                    </a:p>
                  </a:txBody>
                  <a:tcPr marL="68580" marR="68580" marT="34290" marB="34290" anchor="ctr">
                    <a:solidFill>
                      <a:schemeClr val="accent1">
                        <a:alpha val="74779"/>
                      </a:schemeClr>
                    </a:solidFill>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Start of Science Program</a:t>
                      </a:r>
                    </a:p>
                  </a:txBody>
                  <a:tcPr marL="68580" marR="68580" marT="34290" marB="34290" anchor="ctr">
                    <a:solidFill>
                      <a:schemeClr val="accent1">
                        <a:alpha val="74779"/>
                      </a:schemeClr>
                    </a:solidFill>
                  </a:tcPr>
                </a:tc>
                <a:tc hMerge="1">
                  <a:txBody>
                    <a:bodyPr/>
                    <a:lstStyle/>
                    <a:p>
                      <a:pPr algn="l"/>
                      <a:endParaRPr lang="en-US" sz="1600" dirty="0">
                        <a:solidFill>
                          <a:schemeClr val="bg1"/>
                        </a:solidFill>
                      </a:endParaRPr>
                    </a:p>
                  </a:txBody>
                  <a:tcPr marL="68580" marR="68580" marT="34290" marB="34290" anchor="ctr">
                    <a:solidFill>
                      <a:schemeClr val="accent1">
                        <a:alpha val="74779"/>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chemeClr val="accent1">
                        <a:alpha val="74779"/>
                      </a:schemeClr>
                    </a:solidFill>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chemeClr val="accent1">
                        <a:alpha val="74779"/>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chemeClr val="accent1">
                        <a:alpha val="74779"/>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4091616"/>
                  </a:ext>
                </a:extLst>
              </a:tr>
              <a:tr h="6095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rPr>
                        <a:t>Last SP</a:t>
                      </a:r>
                    </a:p>
                  </a:txBody>
                  <a:tcPr marL="68580" marR="68580" marT="34290" marB="34290" anchor="ctr">
                    <a:solidFill>
                      <a:schemeClr val="accent1"/>
                    </a:solidFill>
                  </a:tcPr>
                </a:tc>
                <a:tc>
                  <a:txBody>
                    <a:bodyPr/>
                    <a:lstStyle/>
                    <a:p>
                      <a:pPr algn="l"/>
                      <a:endParaRPr lang="en-US" sz="1000" dirty="0">
                        <a:solidFill>
                          <a:schemeClr val="bg1"/>
                        </a:solidFill>
                      </a:endParaRPr>
                    </a:p>
                  </a:txBody>
                  <a:tcPr marL="68580" marR="68580" marT="34290" marB="34290" anchor="ctr">
                    <a:solidFill>
                      <a:srgbClr val="0432FF">
                        <a:alpha val="24230"/>
                      </a:srgbClr>
                    </a:solidFill>
                  </a:tcPr>
                </a:tc>
                <a:tc>
                  <a:txBody>
                    <a:bodyPr/>
                    <a:lstStyle/>
                    <a:p>
                      <a:pPr algn="l"/>
                      <a:endParaRPr lang="en-US" sz="1000" dirty="0">
                        <a:solidFill>
                          <a:schemeClr val="bg1"/>
                        </a:solidFill>
                      </a:endParaRPr>
                    </a:p>
                  </a:txBody>
                  <a:tcPr marL="68580" marR="68580" marT="34290" marB="34290" anchor="ctr">
                    <a:solidFill>
                      <a:srgbClr val="0432FF">
                        <a:alpha val="24230"/>
                      </a:srgbClr>
                    </a:solidFill>
                  </a:tcPr>
                </a:tc>
                <a:tc>
                  <a:txBody>
                    <a:bodyPr/>
                    <a:lstStyle/>
                    <a:p>
                      <a:pPr algn="l"/>
                      <a:endParaRPr lang="en-US" sz="1600" dirty="0">
                        <a:solidFill>
                          <a:schemeClr val="bg1"/>
                        </a:solidFill>
                      </a:endParaRPr>
                    </a:p>
                  </a:txBody>
                  <a:tcPr marL="68580" marR="68580" marT="34290" marB="34290" anchor="ctr">
                    <a:solidFill>
                      <a:srgbClr val="0432FF">
                        <a:alpha val="24230"/>
                      </a:srgbClr>
                    </a:solidFill>
                  </a:tcPr>
                </a:tc>
                <a:tc>
                  <a:txBody>
                    <a:bodyPr/>
                    <a:lstStyle/>
                    <a:p>
                      <a:pPr algn="l"/>
                      <a:endParaRPr lang="en-US" sz="1600" dirty="0">
                        <a:solidFill>
                          <a:schemeClr val="bg1"/>
                        </a:solidFill>
                      </a:endParaRPr>
                    </a:p>
                  </a:txBody>
                  <a:tcPr marL="68580" marR="68580" marT="34290" marB="34290" anchor="ctr">
                    <a:solidFill>
                      <a:srgbClr val="0432FF">
                        <a:alpha val="24230"/>
                      </a:srgbClr>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rgbClr val="0432FF">
                        <a:alpha val="24230"/>
                      </a:srgbClr>
                    </a:solidFill>
                  </a:tcPr>
                </a:tc>
                <a:tc h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rgbClr val="0432FF">
                        <a:alpha val="76120"/>
                      </a:srgbClr>
                    </a:solidFill>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Project Full Capability (K. Wilson, POC)</a:t>
                      </a:r>
                    </a:p>
                  </a:txBody>
                  <a:tcPr marL="68580" marR="68580" marT="34290" marB="34290" anchor="ctr">
                    <a:solidFill>
                      <a:srgbClr val="0432FF"/>
                    </a:solidFill>
                  </a:tcPr>
                </a:tc>
                <a:tc hMerge="1">
                  <a:txBody>
                    <a:bodyPr/>
                    <a:lstStyle/>
                    <a:p>
                      <a:endParaRPr lang="en-US"/>
                    </a:p>
                  </a:txBody>
                  <a:tcPr/>
                </a:tc>
                <a:tc hMerge="1">
                  <a:txBody>
                    <a:bodyPr/>
                    <a:lstStyle/>
                    <a:p>
                      <a:pPr algn="l"/>
                      <a:endParaRPr lang="en-US" sz="1800" dirty="0">
                        <a:solidFill>
                          <a:schemeClr val="bg1"/>
                        </a:solidFill>
                      </a:endParaRPr>
                    </a:p>
                  </a:txBody>
                  <a:tcPr marL="68580" marR="68580" marT="34290" marB="34290" anchor="ctr">
                    <a:solidFill>
                      <a:srgbClr val="0432FF"/>
                    </a:solidFill>
                  </a:tcPr>
                </a:tc>
                <a:extLst>
                  <a:ext uri="{0D108BD9-81ED-4DB2-BD59-A6C34878D82A}">
                    <a16:rowId xmlns:a16="http://schemas.microsoft.com/office/drawing/2014/main" val="963082992"/>
                  </a:ext>
                </a:extLst>
              </a:tr>
            </a:tbl>
          </a:graphicData>
        </a:graphic>
      </p:graphicFrame>
    </p:spTree>
    <p:extLst>
      <p:ext uri="{BB962C8B-B14F-4D97-AF65-F5344CB8AC3E}">
        <p14:creationId xmlns:p14="http://schemas.microsoft.com/office/powerpoint/2010/main" val="362397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4844-C0C0-2541-A9A0-7050F43AAD2E}"/>
              </a:ext>
            </a:extLst>
          </p:cNvPr>
          <p:cNvSpPr>
            <a:spLocks noGrp="1"/>
          </p:cNvSpPr>
          <p:nvPr>
            <p:ph type="title"/>
          </p:nvPr>
        </p:nvSpPr>
        <p:spPr/>
        <p:txBody>
          <a:bodyPr>
            <a:normAutofit fontScale="90000"/>
          </a:bodyPr>
          <a:lstStyle/>
          <a:p>
            <a:r>
              <a:rPr lang="en-US" sz="3600" dirty="0"/>
              <a:t>Accelerator</a:t>
            </a:r>
            <a:r>
              <a:rPr lang="en-US" dirty="0"/>
              <a:t> at Day One and at full Capability</a:t>
            </a:r>
            <a:r>
              <a:rPr lang="en-US" b="0" dirty="0"/>
              <a:t> </a:t>
            </a:r>
            <a:endParaRPr lang="en-US" dirty="0"/>
          </a:p>
        </p:txBody>
      </p:sp>
      <p:sp>
        <p:nvSpPr>
          <p:cNvPr id="3" name="TextBox 2">
            <a:extLst>
              <a:ext uri="{FF2B5EF4-FFF2-40B4-BE49-F238E27FC236}">
                <a16:creationId xmlns:a16="http://schemas.microsoft.com/office/drawing/2014/main" id="{58D419CB-693D-F740-8121-FF287C24CD4A}"/>
              </a:ext>
            </a:extLst>
          </p:cNvPr>
          <p:cNvSpPr txBox="1"/>
          <p:nvPr/>
        </p:nvSpPr>
        <p:spPr>
          <a:xfrm>
            <a:off x="483735" y="1025645"/>
            <a:ext cx="11730036" cy="1477328"/>
          </a:xfrm>
          <a:prstGeom prst="rect">
            <a:avLst/>
          </a:prstGeom>
          <a:noFill/>
        </p:spPr>
        <p:txBody>
          <a:bodyPr wrap="square" rtlCol="0">
            <a:spAutoFit/>
          </a:bodyPr>
          <a:lstStyle/>
          <a:p>
            <a:r>
              <a:rPr lang="en-US" dirty="0">
                <a:solidFill>
                  <a:schemeClr val="bg2"/>
                </a:solidFill>
              </a:rPr>
              <a:t>RCS:</a:t>
            </a:r>
          </a:p>
          <a:p>
            <a:r>
              <a:rPr lang="en-US" dirty="0"/>
              <a:t>7nC / bunch	                                                               Add an accumulation ring to reach 28 </a:t>
            </a:r>
            <a:r>
              <a:rPr lang="en-US" dirty="0" err="1"/>
              <a:t>nC</a:t>
            </a:r>
            <a:r>
              <a:rPr lang="en-US" dirty="0"/>
              <a:t> / bunch </a:t>
            </a:r>
          </a:p>
          <a:p>
            <a:r>
              <a:rPr lang="en-US" dirty="0"/>
              <a:t>5 – 10 GeV polarized e-                                                      and add RF to accelerate to 18 GeV electrons 				</a:t>
            </a:r>
          </a:p>
          <a:p>
            <a:r>
              <a:rPr lang="en-US" dirty="0"/>
              <a:t>	 		</a:t>
            </a:r>
          </a:p>
        </p:txBody>
      </p:sp>
      <p:sp>
        <p:nvSpPr>
          <p:cNvPr id="4" name="TextBox 3">
            <a:extLst>
              <a:ext uri="{FF2B5EF4-FFF2-40B4-BE49-F238E27FC236}">
                <a16:creationId xmlns:a16="http://schemas.microsoft.com/office/drawing/2014/main" id="{55360CAE-2FBD-3B4D-AB22-6253B6F8F8F4}"/>
              </a:ext>
            </a:extLst>
          </p:cNvPr>
          <p:cNvSpPr txBox="1"/>
          <p:nvPr/>
        </p:nvSpPr>
        <p:spPr>
          <a:xfrm>
            <a:off x="483733" y="3159858"/>
            <a:ext cx="12285210" cy="1477328"/>
          </a:xfrm>
          <a:prstGeom prst="rect">
            <a:avLst/>
          </a:prstGeom>
          <a:noFill/>
        </p:spPr>
        <p:txBody>
          <a:bodyPr wrap="square" rtlCol="0">
            <a:spAutoFit/>
          </a:bodyPr>
          <a:lstStyle/>
          <a:p>
            <a:r>
              <a:rPr lang="en-US" dirty="0">
                <a:solidFill>
                  <a:schemeClr val="bg2"/>
                </a:solidFill>
              </a:rPr>
              <a:t>HSR:</a:t>
            </a:r>
          </a:p>
          <a:p>
            <a:r>
              <a:rPr lang="en-US" dirty="0"/>
              <a:t>100 – 250 GeV polarized p                                                Update PS to reach 275 GeV protons and 110 GeV/u</a:t>
            </a:r>
          </a:p>
          <a:p>
            <a:r>
              <a:rPr lang="en-US" dirty="0"/>
              <a:t>100 GeV/u nuclear beams                                                 nuclei</a:t>
            </a:r>
          </a:p>
          <a:p>
            <a:r>
              <a:rPr lang="en-US" dirty="0"/>
              <a:t>cooling at injection energy                                                 Add 41 GeV bypass to get full beam energy capabilities</a:t>
            </a:r>
          </a:p>
          <a:p>
            <a:r>
              <a:rPr lang="en-US" dirty="0"/>
              <a:t>						    Add 394 MHz crab cavities for full luminosity capabilities </a:t>
            </a:r>
          </a:p>
        </p:txBody>
      </p:sp>
      <p:sp>
        <p:nvSpPr>
          <p:cNvPr id="5" name="Right Arrow 4">
            <a:extLst>
              <a:ext uri="{FF2B5EF4-FFF2-40B4-BE49-F238E27FC236}">
                <a16:creationId xmlns:a16="http://schemas.microsoft.com/office/drawing/2014/main" id="{C20E0E83-F64D-8944-8CF0-5AD76B9F37A5}"/>
              </a:ext>
            </a:extLst>
          </p:cNvPr>
          <p:cNvSpPr/>
          <p:nvPr/>
        </p:nvSpPr>
        <p:spPr>
          <a:xfrm>
            <a:off x="5121292" y="1337327"/>
            <a:ext cx="978408" cy="484632"/>
          </a:xfrm>
          <a:prstGeom prst="rightArrow">
            <a:avLst/>
          </a:prstGeom>
          <a:gradFill flip="none" rotWithShape="1">
            <a:gsLst>
              <a:gs pos="0">
                <a:schemeClr val="accent1">
                  <a:lumMod val="5000"/>
                  <a:lumOff val="95000"/>
                </a:schemeClr>
              </a:gs>
              <a:gs pos="43000">
                <a:schemeClr val="bg2">
                  <a:lumMod val="40000"/>
                  <a:lumOff val="60000"/>
                </a:schemeClr>
              </a:gs>
              <a:gs pos="68000">
                <a:schemeClr val="bg2">
                  <a:lumMod val="60000"/>
                  <a:lumOff val="40000"/>
                </a:schemeClr>
              </a:gs>
              <a:gs pos="99000">
                <a:schemeClr val="bg2"/>
              </a:gs>
            </a:gsLst>
            <a:lin ang="27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201CBB3A-08BC-0E46-B6F2-987F91051D97}"/>
              </a:ext>
            </a:extLst>
          </p:cNvPr>
          <p:cNvSpPr/>
          <p:nvPr/>
        </p:nvSpPr>
        <p:spPr>
          <a:xfrm>
            <a:off x="5121292" y="3628172"/>
            <a:ext cx="978408" cy="484632"/>
          </a:xfrm>
          <a:prstGeom prst="rightArrow">
            <a:avLst/>
          </a:prstGeom>
          <a:gradFill flip="none" rotWithShape="1">
            <a:gsLst>
              <a:gs pos="0">
                <a:schemeClr val="accent1">
                  <a:lumMod val="5000"/>
                  <a:lumOff val="95000"/>
                </a:schemeClr>
              </a:gs>
              <a:gs pos="43000">
                <a:schemeClr val="bg2">
                  <a:lumMod val="40000"/>
                  <a:lumOff val="60000"/>
                </a:schemeClr>
              </a:gs>
              <a:gs pos="68000">
                <a:schemeClr val="bg2">
                  <a:lumMod val="60000"/>
                  <a:lumOff val="40000"/>
                </a:schemeClr>
              </a:gs>
              <a:gs pos="99000">
                <a:schemeClr val="bg2"/>
              </a:gs>
            </a:gsLst>
            <a:lin ang="27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F77772-B66F-4B4E-9276-E6527419F526}"/>
              </a:ext>
            </a:extLst>
          </p:cNvPr>
          <p:cNvSpPr txBox="1"/>
          <p:nvPr/>
        </p:nvSpPr>
        <p:spPr>
          <a:xfrm>
            <a:off x="754903" y="4678891"/>
            <a:ext cx="10686793" cy="1554272"/>
          </a:xfrm>
          <a:prstGeom prst="rect">
            <a:avLst/>
          </a:prstGeom>
          <a:noFill/>
        </p:spPr>
        <p:txBody>
          <a:bodyPr wrap="square" rtlCol="0">
            <a:spAutoFit/>
          </a:bodyPr>
          <a:lstStyle/>
          <a:p>
            <a:r>
              <a:rPr lang="en-US" b="1" dirty="0"/>
              <a:t>Proposal for initial years of science during EIC commissioning and ramp up, is driven by</a:t>
            </a:r>
            <a:r>
              <a:rPr lang="en-US" dirty="0"/>
              <a:t>​</a:t>
            </a:r>
          </a:p>
          <a:p>
            <a:pPr marL="742950" lvl="1" indent="-285750">
              <a:buClr>
                <a:schemeClr val="bg2"/>
              </a:buClr>
              <a:buFont typeface="Wingdings" pitchFamily="2" charset="2"/>
              <a:buChar char="§"/>
            </a:pPr>
            <a:r>
              <a:rPr lang="en-US" dirty="0"/>
              <a:t>Start of the promised NSAC/NAS science program</a:t>
            </a:r>
          </a:p>
          <a:p>
            <a:pPr marL="742950" lvl="1" indent="-285750">
              <a:spcAft>
                <a:spcPts val="600"/>
              </a:spcAft>
              <a:buClr>
                <a:schemeClr val="bg2"/>
              </a:buClr>
              <a:buFont typeface="Wingdings" pitchFamily="2" charset="2"/>
              <a:buChar char="§"/>
            </a:pPr>
            <a:r>
              <a:rPr lang="en-US" dirty="0"/>
              <a:t>Alignment with expected order in commissioning the collider and ramp up of performance that comes with gain of operational experience</a:t>
            </a:r>
          </a:p>
          <a:p>
            <a:pPr marL="742950" lvl="1" indent="-285750">
              <a:spcAft>
                <a:spcPts val="600"/>
              </a:spcAft>
              <a:buClr>
                <a:schemeClr val="bg2"/>
              </a:buClr>
              <a:buFont typeface="Wingdings" pitchFamily="2" charset="2"/>
              <a:buChar char="§"/>
            </a:pPr>
            <a:r>
              <a:rPr lang="en-US" dirty="0"/>
              <a:t>Having access to new physics results early to get high impact publications, i.e. PRLs, ……</a:t>
            </a:r>
          </a:p>
        </p:txBody>
      </p:sp>
      <p:sp>
        <p:nvSpPr>
          <p:cNvPr id="9" name="TextBox 8">
            <a:extLst>
              <a:ext uri="{FF2B5EF4-FFF2-40B4-BE49-F238E27FC236}">
                <a16:creationId xmlns:a16="http://schemas.microsoft.com/office/drawing/2014/main" id="{CE6F1B62-35E3-3045-9DA7-6C79A061EA31}"/>
              </a:ext>
            </a:extLst>
          </p:cNvPr>
          <p:cNvSpPr txBox="1"/>
          <p:nvPr/>
        </p:nvSpPr>
        <p:spPr>
          <a:xfrm>
            <a:off x="487185" y="1917938"/>
            <a:ext cx="11726586" cy="1200329"/>
          </a:xfrm>
          <a:prstGeom prst="rect">
            <a:avLst/>
          </a:prstGeom>
          <a:noFill/>
        </p:spPr>
        <p:txBody>
          <a:bodyPr wrap="square" rtlCol="0">
            <a:spAutoFit/>
          </a:bodyPr>
          <a:lstStyle/>
          <a:p>
            <a:r>
              <a:rPr lang="en-US" dirty="0">
                <a:solidFill>
                  <a:schemeClr val="bg2"/>
                </a:solidFill>
              </a:rPr>
              <a:t>ESR:</a:t>
            </a:r>
          </a:p>
          <a:p>
            <a:r>
              <a:rPr lang="en-US" dirty="0"/>
              <a:t>7nC / bunch			                                  Add more RF cavities to operate at 18 GeV electrons</a:t>
            </a:r>
          </a:p>
          <a:p>
            <a:r>
              <a:rPr lang="en-US" dirty="0"/>
              <a:t>5 – 10 GeV polarized e-	                                                and with 28 </a:t>
            </a:r>
            <a:r>
              <a:rPr lang="en-US" dirty="0" err="1"/>
              <a:t>nC</a:t>
            </a:r>
            <a:r>
              <a:rPr lang="en-US" dirty="0"/>
              <a:t> / bunch 	</a:t>
            </a:r>
          </a:p>
          <a:p>
            <a:r>
              <a:rPr lang="en-US" dirty="0"/>
              <a:t> 					                   Add 394 MHz crab cavities for full luminosity capabilities</a:t>
            </a:r>
          </a:p>
        </p:txBody>
      </p:sp>
      <p:sp>
        <p:nvSpPr>
          <p:cNvPr id="10" name="Right Arrow 9">
            <a:extLst>
              <a:ext uri="{FF2B5EF4-FFF2-40B4-BE49-F238E27FC236}">
                <a16:creationId xmlns:a16="http://schemas.microsoft.com/office/drawing/2014/main" id="{6FDC465E-72E0-9F4E-A218-F102E7D874B1}"/>
              </a:ext>
            </a:extLst>
          </p:cNvPr>
          <p:cNvSpPr/>
          <p:nvPr/>
        </p:nvSpPr>
        <p:spPr>
          <a:xfrm>
            <a:off x="5121292" y="2322572"/>
            <a:ext cx="978408" cy="484632"/>
          </a:xfrm>
          <a:prstGeom prst="rightArrow">
            <a:avLst/>
          </a:prstGeom>
          <a:gradFill flip="none" rotWithShape="1">
            <a:gsLst>
              <a:gs pos="0">
                <a:schemeClr val="accent1">
                  <a:lumMod val="5000"/>
                  <a:lumOff val="95000"/>
                </a:schemeClr>
              </a:gs>
              <a:gs pos="43000">
                <a:schemeClr val="bg2">
                  <a:lumMod val="40000"/>
                  <a:lumOff val="60000"/>
                </a:schemeClr>
              </a:gs>
              <a:gs pos="68000">
                <a:schemeClr val="bg2">
                  <a:lumMod val="60000"/>
                  <a:lumOff val="40000"/>
                </a:schemeClr>
              </a:gs>
              <a:gs pos="99000">
                <a:schemeClr val="bg2"/>
              </a:gs>
            </a:gsLst>
            <a:lin ang="27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C3309314-9B8C-3517-DD4E-B973EB6FB305}"/>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bg2"/>
                </a:solidFill>
              </a:defRPr>
            </a:lvl1pPr>
          </a:lstStyle>
          <a:p>
            <a:fld id="{933A556B-7C63-244D-9B7C-B0EA8042B330}" type="slidenum">
              <a:rPr lang="en-US" smtClean="0"/>
              <a:pPr/>
              <a:t>6</a:t>
            </a:fld>
            <a:endParaRPr lang="en-US" dirty="0"/>
          </a:p>
        </p:txBody>
      </p:sp>
      <p:sp>
        <p:nvSpPr>
          <p:cNvPr id="7" name="Right Arrow 6">
            <a:extLst>
              <a:ext uri="{FF2B5EF4-FFF2-40B4-BE49-F238E27FC236}">
                <a16:creationId xmlns:a16="http://schemas.microsoft.com/office/drawing/2014/main" id="{4CE6A1ED-1EC2-429E-4DA2-9F30AC3EF853}"/>
              </a:ext>
            </a:extLst>
          </p:cNvPr>
          <p:cNvSpPr/>
          <p:nvPr/>
        </p:nvSpPr>
        <p:spPr>
          <a:xfrm rot="10800000">
            <a:off x="571500" y="545104"/>
            <a:ext cx="3028227" cy="477760"/>
          </a:xfrm>
          <a:prstGeom prst="rightArrow">
            <a:avLst>
              <a:gd name="adj1" fmla="val 50000"/>
              <a:gd name="adj2" fmla="val 70000"/>
            </a:avLst>
          </a:prstGeom>
          <a:solidFill>
            <a:schemeClr val="bg2"/>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CE9E4447-180D-9217-CD3D-39C786EB15CA}"/>
              </a:ext>
            </a:extLst>
          </p:cNvPr>
          <p:cNvSpPr/>
          <p:nvPr/>
        </p:nvSpPr>
        <p:spPr>
          <a:xfrm rot="10800000">
            <a:off x="6135842" y="532307"/>
            <a:ext cx="3028227" cy="477760"/>
          </a:xfrm>
          <a:prstGeom prst="rightArrow">
            <a:avLst>
              <a:gd name="adj1" fmla="val 50000"/>
              <a:gd name="adj2" fmla="val 70000"/>
            </a:avLst>
          </a:prstGeom>
          <a:solidFill>
            <a:schemeClr val="bg2"/>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7D13B3E4-18E8-D0B2-20DA-AD3FAF1A4790}"/>
              </a:ext>
            </a:extLst>
          </p:cNvPr>
          <p:cNvSpPr/>
          <p:nvPr/>
        </p:nvSpPr>
        <p:spPr>
          <a:xfrm>
            <a:off x="915984" y="544845"/>
            <a:ext cx="4288194" cy="477760"/>
          </a:xfrm>
          <a:prstGeom prst="rightArrow">
            <a:avLst>
              <a:gd name="adj1" fmla="val 50000"/>
              <a:gd name="adj2" fmla="val 70000"/>
            </a:avLst>
          </a:prstGeom>
          <a:solidFill>
            <a:schemeClr val="bg2"/>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CBF24B3-0E11-6395-5F3B-0B426B216782}"/>
              </a:ext>
            </a:extLst>
          </p:cNvPr>
          <p:cNvSpPr txBox="1"/>
          <p:nvPr/>
        </p:nvSpPr>
        <p:spPr>
          <a:xfrm>
            <a:off x="806515" y="574556"/>
            <a:ext cx="4061270" cy="400110"/>
          </a:xfrm>
          <a:prstGeom prst="rect">
            <a:avLst/>
          </a:prstGeom>
        </p:spPr>
        <p:txBody>
          <a:bodyPr wrap="square" rtlCol="0">
            <a:spAutoFit/>
          </a:bodyPr>
          <a:lstStyle/>
          <a:p>
            <a:pPr algn="ctr">
              <a:spcBef>
                <a:spcPts val="0"/>
              </a:spcBef>
              <a:buClr>
                <a:srgbClr val="0096FF"/>
              </a:buClr>
            </a:pPr>
            <a:r>
              <a:rPr lang="en-US" dirty="0"/>
              <a:t>EIC commissioning and Ramp Up​</a:t>
            </a:r>
            <a:r>
              <a:rPr lang="en-US" sz="2000" dirty="0"/>
              <a:t> </a:t>
            </a:r>
          </a:p>
        </p:txBody>
      </p:sp>
      <p:sp>
        <p:nvSpPr>
          <p:cNvPr id="15" name="Right Arrow 14">
            <a:extLst>
              <a:ext uri="{FF2B5EF4-FFF2-40B4-BE49-F238E27FC236}">
                <a16:creationId xmlns:a16="http://schemas.microsoft.com/office/drawing/2014/main" id="{CF2C2929-4211-09CA-95DF-97AD34FDEE62}"/>
              </a:ext>
            </a:extLst>
          </p:cNvPr>
          <p:cNvSpPr/>
          <p:nvPr/>
        </p:nvSpPr>
        <p:spPr>
          <a:xfrm>
            <a:off x="6486013" y="533470"/>
            <a:ext cx="3028227" cy="477760"/>
          </a:xfrm>
          <a:prstGeom prst="rightArrow">
            <a:avLst>
              <a:gd name="adj1" fmla="val 50000"/>
              <a:gd name="adj2" fmla="val 70000"/>
            </a:avLst>
          </a:prstGeom>
          <a:solidFill>
            <a:schemeClr val="bg2"/>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2DEC90B-E721-6DDF-AECA-5672F743C8C8}"/>
              </a:ext>
            </a:extLst>
          </p:cNvPr>
          <p:cNvSpPr txBox="1"/>
          <p:nvPr/>
        </p:nvSpPr>
        <p:spPr>
          <a:xfrm>
            <a:off x="6654756" y="560636"/>
            <a:ext cx="2497800" cy="400110"/>
          </a:xfrm>
          <a:prstGeom prst="rect">
            <a:avLst/>
          </a:prstGeom>
        </p:spPr>
        <p:txBody>
          <a:bodyPr wrap="none" rtlCol="0">
            <a:spAutoFit/>
          </a:bodyPr>
          <a:lstStyle/>
          <a:p>
            <a:pPr algn="l">
              <a:spcBef>
                <a:spcPts val="0"/>
              </a:spcBef>
              <a:buClr>
                <a:srgbClr val="0096FF"/>
              </a:buClr>
            </a:pPr>
            <a:r>
              <a:rPr lang="en-US" sz="2000" dirty="0"/>
              <a:t>Full EIC Capabilities</a:t>
            </a:r>
          </a:p>
        </p:txBody>
      </p:sp>
    </p:spTree>
    <p:extLst>
      <p:ext uri="{BB962C8B-B14F-4D97-AF65-F5344CB8AC3E}">
        <p14:creationId xmlns:p14="http://schemas.microsoft.com/office/powerpoint/2010/main" val="308268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F72DD-B570-A1CB-D695-460B4F9DE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A11C3-0EA1-E576-6918-A4C3118DFEDE}"/>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Accelerator Performance </a:t>
            </a:r>
            <a:r>
              <a:rPr lang="en-US" dirty="0">
                <a:latin typeface="Arial" panose="020B0604020202020204" pitchFamily="34" charset="0"/>
                <a:cs typeface="Arial" panose="020B0604020202020204" pitchFamily="34" charset="0"/>
              </a:rPr>
              <a:t>for</a:t>
            </a:r>
            <a:r>
              <a:rPr lang="en-US" b="1" dirty="0">
                <a:latin typeface="Arial" panose="020B0604020202020204" pitchFamily="34" charset="0"/>
                <a:cs typeface="Arial" panose="020B0604020202020204" pitchFamily="34" charset="0"/>
              </a:rPr>
              <a:t> NAS Science</a:t>
            </a:r>
          </a:p>
        </p:txBody>
      </p:sp>
      <p:sp>
        <p:nvSpPr>
          <p:cNvPr id="5" name="TextBox 4">
            <a:extLst>
              <a:ext uri="{FF2B5EF4-FFF2-40B4-BE49-F238E27FC236}">
                <a16:creationId xmlns:a16="http://schemas.microsoft.com/office/drawing/2014/main" id="{74AA7B13-6AF9-4792-8205-EA968564307B}"/>
              </a:ext>
            </a:extLst>
          </p:cNvPr>
          <p:cNvSpPr txBox="1"/>
          <p:nvPr/>
        </p:nvSpPr>
        <p:spPr>
          <a:xfrm>
            <a:off x="428478" y="748065"/>
            <a:ext cx="9078126" cy="5232202"/>
          </a:xfrm>
          <a:prstGeom prst="rect">
            <a:avLst/>
          </a:prstGeom>
          <a:solidFill>
            <a:schemeClr val="bg1"/>
          </a:solidFill>
        </p:spPr>
        <p:txBody>
          <a:bodyPr wrap="none" rtlCol="0">
            <a:spAutoFit/>
          </a:bodyPr>
          <a:lstStyle/>
          <a:p>
            <a:pPr marL="285750" indent="-285750">
              <a:buClr>
                <a:schemeClr val="tx1"/>
              </a:buClr>
              <a:buFont typeface="Wingdings" pitchFamily="2" charset="2"/>
              <a:buChar char="§"/>
            </a:pPr>
            <a:r>
              <a:rPr lang="en-US" dirty="0">
                <a:cs typeface="Comic Sans MS"/>
              </a:rPr>
              <a:t>map the out nucleon and nuclei structure from high to low x</a:t>
            </a:r>
          </a:p>
          <a:p>
            <a:pPr marL="285750" indent="-285750">
              <a:buClr>
                <a:schemeClr val="tx1"/>
              </a:buClr>
              <a:buFont typeface="Wingdings" pitchFamily="2" charset="2"/>
              <a:buChar char="Ø"/>
            </a:pPr>
            <a:r>
              <a:rPr lang="en-US" dirty="0">
                <a:solidFill>
                  <a:srgbClr val="3333FF"/>
                </a:solidFill>
                <a:cs typeface="Comic Sans MS"/>
                <a:sym typeface="Wingdings"/>
              </a:rPr>
              <a:t>span center-of-mass energy </a:t>
            </a:r>
            <a:r>
              <a:rPr lang="en-US" dirty="0">
                <a:solidFill>
                  <a:srgbClr val="3333FF"/>
                </a:solidFill>
                <a:cs typeface="Comic Sans MS"/>
              </a:rPr>
              <a:t>√s: 45 – 100 GeV </a:t>
            </a:r>
          </a:p>
          <a:p>
            <a:pPr marL="285750" indent="-285750">
              <a:buClr>
                <a:srgbClr val="FF40FF"/>
              </a:buClr>
              <a:buFont typeface="Wingdings" pitchFamily="2" charset="2"/>
              <a:buChar char="Ø"/>
            </a:pPr>
            <a:r>
              <a:rPr lang="en-US" dirty="0">
                <a:solidFill>
                  <a:srgbClr val="FF40FF"/>
                </a:solidFill>
                <a:cs typeface="Comic Sans MS"/>
              </a:rPr>
              <a:t>wide </a:t>
            </a:r>
            <a:r>
              <a:rPr lang="en-US" dirty="0">
                <a:solidFill>
                  <a:srgbClr val="FF40FF"/>
                </a:solidFill>
                <a:cs typeface="Comic Sans MS"/>
                <a:sym typeface="Wingdings"/>
              </a:rPr>
              <a:t>center-of-mass energy: </a:t>
            </a:r>
            <a:r>
              <a:rPr lang="en-US" dirty="0">
                <a:solidFill>
                  <a:srgbClr val="FF40FF"/>
                </a:solidFill>
                <a:cs typeface="Comic Sans MS"/>
              </a:rPr>
              <a:t>√s: 30 – 140 GeV </a:t>
            </a:r>
          </a:p>
          <a:p>
            <a:pPr>
              <a:buClr>
                <a:srgbClr val="0000FF"/>
              </a:buClr>
            </a:pPr>
            <a:endParaRPr lang="en-US" sz="1000" dirty="0">
              <a:cs typeface="Comic Sans MS"/>
            </a:endParaRPr>
          </a:p>
          <a:p>
            <a:pPr marL="285750" indent="-285750">
              <a:buClr>
                <a:schemeClr val="tx1"/>
              </a:buClr>
              <a:buFont typeface="Wingdings" pitchFamily="2" charset="2"/>
              <a:buChar char="§"/>
            </a:pPr>
            <a:r>
              <a:rPr lang="en-US" dirty="0">
                <a:cs typeface="Comic Sans MS"/>
              </a:rPr>
              <a:t>access to spin structure of nucleons and nuclei</a:t>
            </a:r>
          </a:p>
          <a:p>
            <a:pPr marL="285750" indent="-285750">
              <a:buClr>
                <a:schemeClr val="tx1"/>
              </a:buClr>
              <a:buFont typeface="Wingdings" pitchFamily="2" charset="2"/>
              <a:buChar char="§"/>
            </a:pPr>
            <a:r>
              <a:rPr lang="en-US" dirty="0">
                <a:cs typeface="Comic Sans MS"/>
              </a:rPr>
              <a:t>Spin vehicle to access the spatial and momentum structure of the nucleon in 3d</a:t>
            </a:r>
          </a:p>
          <a:p>
            <a:pPr marL="285750" indent="-285750">
              <a:buClr>
                <a:schemeClr val="tx1"/>
              </a:buClr>
              <a:buFont typeface="Wingdings" pitchFamily="2" charset="2"/>
              <a:buChar char="§"/>
            </a:pPr>
            <a:r>
              <a:rPr lang="en-US" dirty="0">
                <a:cs typeface="Comic Sans MS"/>
              </a:rPr>
              <a:t>quark – gluon structure of light nuclei</a:t>
            </a:r>
          </a:p>
          <a:p>
            <a:pPr marL="285750" indent="-285750">
              <a:buClr>
                <a:srgbClr val="3333FF"/>
              </a:buClr>
              <a:buFont typeface="Wingdings" charset="2"/>
              <a:buChar char="Ø"/>
            </a:pPr>
            <a:r>
              <a:rPr lang="en-US" dirty="0">
                <a:solidFill>
                  <a:srgbClr val="3333FF"/>
                </a:solidFill>
                <a:cs typeface="Comic Sans MS"/>
              </a:rPr>
              <a:t>polarized electron and hadron (p, He-3) beams</a:t>
            </a:r>
          </a:p>
          <a:p>
            <a:pPr>
              <a:buClr>
                <a:srgbClr val="0000FF"/>
              </a:buClr>
            </a:pPr>
            <a:endParaRPr lang="en-US" sz="1000" dirty="0">
              <a:solidFill>
                <a:srgbClr val="322F31"/>
              </a:solidFill>
              <a:cs typeface="Comic Sans MS"/>
            </a:endParaRPr>
          </a:p>
          <a:p>
            <a:pPr marL="285750" indent="-285750">
              <a:buClr>
                <a:schemeClr val="tx1"/>
              </a:buClr>
              <a:buFont typeface="Wingdings" pitchFamily="2" charset="2"/>
              <a:buChar char="§"/>
            </a:pPr>
            <a:r>
              <a:rPr lang="en-US" dirty="0">
                <a:cs typeface="Comic Sans MS"/>
              </a:rPr>
              <a:t>accessing the highest gluon densities </a:t>
            </a:r>
            <a:r>
              <a:rPr lang="en-US" dirty="0">
                <a:cs typeface="Comic Sans MS"/>
                <a:sym typeface="Wingdings" pitchFamily="2" charset="2"/>
              </a:rPr>
              <a:t> saturation</a:t>
            </a:r>
          </a:p>
          <a:p>
            <a:pPr marL="285750" indent="-285750">
              <a:buClr>
                <a:schemeClr val="tx1"/>
              </a:buClr>
              <a:buFont typeface="Wingdings" pitchFamily="2" charset="2"/>
              <a:buChar char="§"/>
            </a:pPr>
            <a:r>
              <a:rPr lang="en-US" dirty="0">
                <a:cs typeface="Comic Sans MS"/>
                <a:sym typeface="Wingdings" pitchFamily="2" charset="2"/>
              </a:rPr>
              <a:t>How quarks and gluons </a:t>
            </a:r>
            <a:r>
              <a:rPr lang="en-US" dirty="0">
                <a:cs typeface="Comic Sans MS"/>
              </a:rPr>
              <a:t>interact with a nuclear medium</a:t>
            </a:r>
          </a:p>
          <a:p>
            <a:pPr marL="285750" indent="-285750">
              <a:buClr>
                <a:srgbClr val="3333FF"/>
              </a:buClr>
              <a:buFont typeface="Wingdings" charset="2"/>
              <a:buChar char="Ø"/>
            </a:pPr>
            <a:r>
              <a:rPr lang="en-US" dirty="0">
                <a:solidFill>
                  <a:srgbClr val="3333FF"/>
                </a:solidFill>
                <a:cs typeface="Comic Sans MS"/>
              </a:rPr>
              <a:t>nuclear beams: d to Pb at √s: 45 – 63 GeV</a:t>
            </a:r>
          </a:p>
          <a:p>
            <a:pPr marL="285750" indent="-285750">
              <a:buClr>
                <a:srgbClr val="FF40FF"/>
              </a:buClr>
              <a:buFont typeface="Wingdings" charset="2"/>
              <a:buChar char="Ø"/>
            </a:pPr>
            <a:r>
              <a:rPr lang="en-US" dirty="0">
                <a:solidFill>
                  <a:srgbClr val="FF40FF"/>
                </a:solidFill>
                <a:cs typeface="Comic Sans MS"/>
              </a:rPr>
              <a:t>nuclear beams: d to Pb at √s: 30 – 90 GeV </a:t>
            </a:r>
            <a:r>
              <a:rPr lang="en-US" dirty="0">
                <a:solidFill>
                  <a:srgbClr val="FF40FF"/>
                </a:solidFill>
                <a:cs typeface="Comic Sans MS"/>
                <a:sym typeface="Wingdings" pitchFamily="2" charset="2"/>
              </a:rPr>
              <a:t> access to highest &amp; lowest x</a:t>
            </a:r>
            <a:endParaRPr lang="en-US" dirty="0">
              <a:solidFill>
                <a:srgbClr val="FF40FF"/>
              </a:solidFill>
              <a:cs typeface="Comic Sans MS"/>
            </a:endParaRPr>
          </a:p>
          <a:p>
            <a:pPr>
              <a:buClr>
                <a:srgbClr val="0000FF"/>
              </a:buClr>
            </a:pPr>
            <a:endParaRPr lang="en-US" sz="1000" dirty="0">
              <a:solidFill>
                <a:srgbClr val="0432FF"/>
              </a:solidFill>
              <a:cs typeface="Comic Sans MS"/>
            </a:endParaRPr>
          </a:p>
          <a:p>
            <a:pPr marL="285750" indent="-285750">
              <a:buClr>
                <a:schemeClr val="tx1"/>
              </a:buClr>
              <a:buFont typeface="Wingdings" pitchFamily="2" charset="2"/>
              <a:buChar char="§"/>
            </a:pPr>
            <a:r>
              <a:rPr lang="en-US" dirty="0">
                <a:cs typeface="Comic Sans MS"/>
              </a:rPr>
              <a:t>mapping the spatial and momentum structure of nucleons and nuclei in 3d</a:t>
            </a:r>
          </a:p>
          <a:p>
            <a:pPr marL="285750" indent="-285750">
              <a:buClr>
                <a:srgbClr val="3333FF"/>
              </a:buClr>
              <a:buFont typeface="Wingdings" charset="2"/>
              <a:buChar char="Ø"/>
            </a:pPr>
            <a:r>
              <a:rPr lang="en-US" dirty="0">
                <a:solidFill>
                  <a:srgbClr val="3333FF"/>
                </a:solidFill>
                <a:cs typeface="Comic Sans MS"/>
              </a:rPr>
              <a:t>high luminosity ≤</a:t>
            </a:r>
            <a:r>
              <a:rPr lang="en-US" dirty="0">
                <a:solidFill>
                  <a:srgbClr val="3333FF"/>
                </a:solidFill>
                <a:cs typeface="Arial" panose="020B0604020202020204" pitchFamily="34" charset="0"/>
              </a:rPr>
              <a:t>10</a:t>
            </a:r>
            <a:r>
              <a:rPr lang="en-US" baseline="30000" dirty="0">
                <a:solidFill>
                  <a:srgbClr val="3333FF"/>
                </a:solidFill>
                <a:cs typeface="Arial" panose="020B0604020202020204" pitchFamily="34" charset="0"/>
              </a:rPr>
              <a:t>33 </a:t>
            </a:r>
            <a:r>
              <a:rPr lang="en-US" dirty="0">
                <a:solidFill>
                  <a:srgbClr val="3333FF"/>
                </a:solidFill>
                <a:cs typeface="Arial" panose="020B0604020202020204" pitchFamily="34" charset="0"/>
              </a:rPr>
              <a:t>cm</a:t>
            </a:r>
            <a:r>
              <a:rPr lang="en-US" baseline="30000" dirty="0">
                <a:solidFill>
                  <a:srgbClr val="3333FF"/>
                </a:solidFill>
                <a:cs typeface="Arial" panose="020B0604020202020204" pitchFamily="34" charset="0"/>
              </a:rPr>
              <a:t>-2</a:t>
            </a:r>
            <a:r>
              <a:rPr lang="en-US" dirty="0">
                <a:solidFill>
                  <a:srgbClr val="3333FF"/>
                </a:solidFill>
                <a:cs typeface="Arial" panose="020B0604020202020204" pitchFamily="34" charset="0"/>
              </a:rPr>
              <a:t>s</a:t>
            </a:r>
            <a:r>
              <a:rPr lang="en-US" baseline="30000" dirty="0">
                <a:solidFill>
                  <a:srgbClr val="3333FF"/>
                </a:solidFill>
                <a:cs typeface="Arial" panose="020B0604020202020204" pitchFamily="34" charset="0"/>
              </a:rPr>
              <a:t>-1 </a:t>
            </a:r>
          </a:p>
          <a:p>
            <a:pPr marL="285750" indent="-285750">
              <a:buClr>
                <a:srgbClr val="3333FF"/>
              </a:buClr>
              <a:buFont typeface="Wingdings" charset="2"/>
              <a:buChar char="Ø"/>
            </a:pPr>
            <a:r>
              <a:rPr lang="en-US" dirty="0">
                <a:solidFill>
                  <a:srgbClr val="3333FF"/>
                </a:solidFill>
                <a:cs typeface="Comic Sans MS"/>
              </a:rPr>
              <a:t>large acceptance in </a:t>
            </a:r>
            <a:r>
              <a:rPr lang="en-US" dirty="0" err="1">
                <a:solidFill>
                  <a:srgbClr val="3333FF"/>
                </a:solidFill>
                <a:cs typeface="Comic Sans MS"/>
              </a:rPr>
              <a:t>p</a:t>
            </a:r>
            <a:r>
              <a:rPr lang="en-US" baseline="-25000" dirty="0" err="1">
                <a:solidFill>
                  <a:srgbClr val="3333FF"/>
                </a:solidFill>
                <a:cs typeface="Comic Sans MS"/>
              </a:rPr>
              <a:t>T</a:t>
            </a:r>
            <a:r>
              <a:rPr lang="en-US" dirty="0">
                <a:solidFill>
                  <a:srgbClr val="3333FF"/>
                </a:solidFill>
                <a:cs typeface="Comic Sans MS"/>
              </a:rPr>
              <a:t> (0.2 – 1.3 GeV) through forward focusing IR magnets</a:t>
            </a:r>
          </a:p>
          <a:p>
            <a:pPr marL="285750" indent="-285750">
              <a:buClr>
                <a:schemeClr val="tx1"/>
              </a:buClr>
              <a:buFont typeface="Wingdings" pitchFamily="2" charset="2"/>
              <a:buChar char="§"/>
            </a:pPr>
            <a:r>
              <a:rPr lang="en-US" dirty="0">
                <a:cs typeface="Comic Sans MS"/>
              </a:rPr>
              <a:t>access to rare probes, i.e. </a:t>
            </a:r>
            <a:r>
              <a:rPr lang="en-US" dirty="0" err="1">
                <a:cs typeface="Comic Sans MS"/>
              </a:rPr>
              <a:t>Ws</a:t>
            </a:r>
            <a:r>
              <a:rPr lang="en-US" dirty="0">
                <a:cs typeface="Comic Sans MS"/>
              </a:rPr>
              <a:t> and BSM Physics</a:t>
            </a:r>
          </a:p>
          <a:p>
            <a:pPr marL="285750" indent="-285750">
              <a:buClr>
                <a:schemeClr val="tx1"/>
              </a:buClr>
              <a:buFont typeface="Wingdings" pitchFamily="2" charset="2"/>
              <a:buChar char="§"/>
            </a:pPr>
            <a:r>
              <a:rPr lang="en-US" dirty="0">
                <a:cs typeface="Comic Sans MS"/>
              </a:rPr>
              <a:t>precision mapping the spatial and momentum structure of nucleons and nuclei in 3d </a:t>
            </a:r>
          </a:p>
          <a:p>
            <a:pPr marL="285750" indent="-285750">
              <a:buClr>
                <a:srgbClr val="FF40FF"/>
              </a:buClr>
              <a:buFont typeface="Wingdings" charset="2"/>
              <a:buChar char="Ø"/>
            </a:pPr>
            <a:r>
              <a:rPr lang="en-US" dirty="0">
                <a:solidFill>
                  <a:srgbClr val="FF40FF"/>
                </a:solidFill>
                <a:cs typeface="Comic Sans MS"/>
              </a:rPr>
              <a:t>high luminosity: &gt; </a:t>
            </a:r>
            <a:r>
              <a:rPr lang="en-US" dirty="0">
                <a:solidFill>
                  <a:srgbClr val="FF40FF"/>
                </a:solidFill>
                <a:cs typeface="Arial" panose="020B0604020202020204" pitchFamily="34" charset="0"/>
              </a:rPr>
              <a:t>10</a:t>
            </a:r>
            <a:r>
              <a:rPr lang="en-US" baseline="30000" dirty="0">
                <a:solidFill>
                  <a:srgbClr val="FF40FF"/>
                </a:solidFill>
                <a:cs typeface="Arial" panose="020B0604020202020204" pitchFamily="34" charset="0"/>
              </a:rPr>
              <a:t>33 </a:t>
            </a:r>
            <a:r>
              <a:rPr lang="en-US" dirty="0">
                <a:solidFill>
                  <a:srgbClr val="FF40FF"/>
                </a:solidFill>
                <a:cs typeface="Arial" panose="020B0604020202020204" pitchFamily="34" charset="0"/>
              </a:rPr>
              <a:t>cm</a:t>
            </a:r>
            <a:r>
              <a:rPr lang="en-US" baseline="30000" dirty="0">
                <a:solidFill>
                  <a:srgbClr val="FF40FF"/>
                </a:solidFill>
                <a:cs typeface="Arial" panose="020B0604020202020204" pitchFamily="34" charset="0"/>
              </a:rPr>
              <a:t>-2</a:t>
            </a:r>
            <a:r>
              <a:rPr lang="en-US" dirty="0">
                <a:solidFill>
                  <a:srgbClr val="FF40FF"/>
                </a:solidFill>
                <a:cs typeface="Arial" panose="020B0604020202020204" pitchFamily="34" charset="0"/>
              </a:rPr>
              <a:t>s</a:t>
            </a:r>
            <a:r>
              <a:rPr lang="en-US" baseline="30000" dirty="0">
                <a:solidFill>
                  <a:srgbClr val="FF40FF"/>
                </a:solidFill>
                <a:cs typeface="Arial" panose="020B0604020202020204" pitchFamily="34" charset="0"/>
              </a:rPr>
              <a:t>-1</a:t>
            </a:r>
            <a:endParaRPr lang="en-US" dirty="0">
              <a:solidFill>
                <a:srgbClr val="FF40FF"/>
              </a:solidFill>
              <a:cs typeface="Comic Sans MS"/>
            </a:endParaRPr>
          </a:p>
        </p:txBody>
      </p:sp>
      <p:pic>
        <p:nvPicPr>
          <p:cNvPr id="6" name="Picture 5">
            <a:extLst>
              <a:ext uri="{FF2B5EF4-FFF2-40B4-BE49-F238E27FC236}">
                <a16:creationId xmlns:a16="http://schemas.microsoft.com/office/drawing/2014/main" id="{81F46A52-53FA-4875-2A48-276AC42B366A}"/>
              </a:ext>
            </a:extLst>
          </p:cNvPr>
          <p:cNvPicPr>
            <a:picLocks noChangeAspect="1"/>
          </p:cNvPicPr>
          <p:nvPr/>
        </p:nvPicPr>
        <p:blipFill rotWithShape="1">
          <a:blip r:embed="rId2"/>
          <a:srcRect l="3202" t="3222" r="2157" b="1000"/>
          <a:stretch/>
        </p:blipFill>
        <p:spPr>
          <a:xfrm>
            <a:off x="6892859" y="663420"/>
            <a:ext cx="2125066" cy="1265060"/>
          </a:xfrm>
          <a:prstGeom prst="rect">
            <a:avLst/>
          </a:prstGeom>
        </p:spPr>
      </p:pic>
      <p:pic>
        <p:nvPicPr>
          <p:cNvPr id="8" name="droppedImage.png">
            <a:extLst>
              <a:ext uri="{FF2B5EF4-FFF2-40B4-BE49-F238E27FC236}">
                <a16:creationId xmlns:a16="http://schemas.microsoft.com/office/drawing/2014/main" id="{C80CEEE8-CA62-DC37-4DC7-EE0DF9DD05C5}"/>
              </a:ext>
            </a:extLst>
          </p:cNvPr>
          <p:cNvPicPr>
            <a:picLocks noChangeAspect="1"/>
          </p:cNvPicPr>
          <p:nvPr/>
        </p:nvPicPr>
        <p:blipFill>
          <a:blip r:embed="rId3"/>
          <a:srcRect/>
          <a:stretch/>
        </p:blipFill>
        <p:spPr>
          <a:xfrm>
            <a:off x="8845915" y="1738587"/>
            <a:ext cx="2967423" cy="1141316"/>
          </a:xfrm>
          <a:prstGeom prst="rect">
            <a:avLst/>
          </a:prstGeom>
          <a:ln w="12700">
            <a:round/>
          </a:ln>
        </p:spPr>
      </p:pic>
      <p:pic>
        <p:nvPicPr>
          <p:cNvPr id="9" name="Picture 8">
            <a:extLst>
              <a:ext uri="{FF2B5EF4-FFF2-40B4-BE49-F238E27FC236}">
                <a16:creationId xmlns:a16="http://schemas.microsoft.com/office/drawing/2014/main" id="{B3DC6920-9B8A-B255-E7C8-CBB323EEF921}"/>
              </a:ext>
            </a:extLst>
          </p:cNvPr>
          <p:cNvPicPr>
            <a:picLocks noChangeAspect="1"/>
          </p:cNvPicPr>
          <p:nvPr/>
        </p:nvPicPr>
        <p:blipFill>
          <a:blip r:embed="rId4"/>
          <a:stretch>
            <a:fillRect/>
          </a:stretch>
        </p:blipFill>
        <p:spPr>
          <a:xfrm>
            <a:off x="8374583" y="3284440"/>
            <a:ext cx="1325228" cy="800100"/>
          </a:xfrm>
          <a:prstGeom prst="rect">
            <a:avLst/>
          </a:prstGeom>
        </p:spPr>
      </p:pic>
      <p:pic>
        <p:nvPicPr>
          <p:cNvPr id="10" name="Picture 9">
            <a:extLst>
              <a:ext uri="{FF2B5EF4-FFF2-40B4-BE49-F238E27FC236}">
                <a16:creationId xmlns:a16="http://schemas.microsoft.com/office/drawing/2014/main" id="{181D21FD-31E2-413C-194C-2BBEE5827C88}"/>
              </a:ext>
            </a:extLst>
          </p:cNvPr>
          <p:cNvPicPr>
            <a:picLocks noChangeAspect="1"/>
          </p:cNvPicPr>
          <p:nvPr/>
        </p:nvPicPr>
        <p:blipFill>
          <a:blip r:embed="rId5"/>
          <a:stretch>
            <a:fillRect/>
          </a:stretch>
        </p:blipFill>
        <p:spPr>
          <a:xfrm>
            <a:off x="10317191" y="3284440"/>
            <a:ext cx="1372981" cy="806445"/>
          </a:xfrm>
          <a:prstGeom prst="rect">
            <a:avLst/>
          </a:prstGeom>
        </p:spPr>
      </p:pic>
      <p:sp>
        <p:nvSpPr>
          <p:cNvPr id="11" name="TextBox 10">
            <a:extLst>
              <a:ext uri="{FF2B5EF4-FFF2-40B4-BE49-F238E27FC236}">
                <a16:creationId xmlns:a16="http://schemas.microsoft.com/office/drawing/2014/main" id="{7BF636EE-3B7A-3BCA-CBFD-A0AF145C5BC5}"/>
              </a:ext>
            </a:extLst>
          </p:cNvPr>
          <p:cNvSpPr txBox="1"/>
          <p:nvPr/>
        </p:nvSpPr>
        <p:spPr>
          <a:xfrm>
            <a:off x="8256166" y="2960065"/>
            <a:ext cx="1638307" cy="338554"/>
          </a:xfrm>
          <a:prstGeom prst="rect">
            <a:avLst/>
          </a:prstGeom>
          <a:noFill/>
        </p:spPr>
        <p:txBody>
          <a:bodyPr wrap="square" rtlCol="0">
            <a:spAutoFit/>
          </a:bodyPr>
          <a:lstStyle/>
          <a:p>
            <a:r>
              <a:rPr lang="en-US" sz="1600" dirty="0">
                <a:cs typeface="Comic Sans MS"/>
              </a:rPr>
              <a:t>gluon emission</a:t>
            </a:r>
          </a:p>
        </p:txBody>
      </p:sp>
      <p:sp>
        <p:nvSpPr>
          <p:cNvPr id="13" name="TextBox 12">
            <a:extLst>
              <a:ext uri="{FF2B5EF4-FFF2-40B4-BE49-F238E27FC236}">
                <a16:creationId xmlns:a16="http://schemas.microsoft.com/office/drawing/2014/main" id="{DF1DB340-BA8C-581E-0682-F470C1C428C8}"/>
              </a:ext>
            </a:extLst>
          </p:cNvPr>
          <p:cNvSpPr txBox="1"/>
          <p:nvPr/>
        </p:nvSpPr>
        <p:spPr>
          <a:xfrm>
            <a:off x="9809699" y="3322540"/>
            <a:ext cx="359394" cy="461665"/>
          </a:xfrm>
          <a:prstGeom prst="rect">
            <a:avLst/>
          </a:prstGeom>
          <a:noFill/>
        </p:spPr>
        <p:txBody>
          <a:bodyPr wrap="none" rtlCol="0">
            <a:spAutoFit/>
          </a:bodyPr>
          <a:lstStyle/>
          <a:p>
            <a:r>
              <a:rPr lang="en-US" sz="2400" dirty="0">
                <a:solidFill>
                  <a:srgbClr val="FF0080"/>
                </a:solidFill>
                <a:cs typeface="Comic Sans MS"/>
              </a:rPr>
              <a:t>?</a:t>
            </a:r>
          </a:p>
        </p:txBody>
      </p:sp>
      <p:sp>
        <p:nvSpPr>
          <p:cNvPr id="14" name="TextBox 13">
            <a:extLst>
              <a:ext uri="{FF2B5EF4-FFF2-40B4-BE49-F238E27FC236}">
                <a16:creationId xmlns:a16="http://schemas.microsoft.com/office/drawing/2014/main" id="{B610101B-2B0B-DEF5-4CAF-013BF13EF0A0}"/>
              </a:ext>
            </a:extLst>
          </p:cNvPr>
          <p:cNvSpPr txBox="1"/>
          <p:nvPr/>
        </p:nvSpPr>
        <p:spPr>
          <a:xfrm>
            <a:off x="9823381" y="3565665"/>
            <a:ext cx="372218" cy="461665"/>
          </a:xfrm>
          <a:prstGeom prst="rect">
            <a:avLst/>
          </a:prstGeom>
          <a:noFill/>
        </p:spPr>
        <p:txBody>
          <a:bodyPr wrap="none" rtlCol="0">
            <a:spAutoFit/>
          </a:bodyPr>
          <a:lstStyle/>
          <a:p>
            <a:r>
              <a:rPr lang="en-US" sz="2400" dirty="0">
                <a:solidFill>
                  <a:srgbClr val="FF0080"/>
                </a:solidFill>
                <a:cs typeface="Comic Sans MS"/>
              </a:rPr>
              <a:t>=</a:t>
            </a:r>
          </a:p>
        </p:txBody>
      </p:sp>
      <p:sp>
        <p:nvSpPr>
          <p:cNvPr id="16" name="TextBox 15">
            <a:extLst>
              <a:ext uri="{FF2B5EF4-FFF2-40B4-BE49-F238E27FC236}">
                <a16:creationId xmlns:a16="http://schemas.microsoft.com/office/drawing/2014/main" id="{929E8BAD-61FA-9EF7-DF17-218676065D30}"/>
              </a:ext>
            </a:extLst>
          </p:cNvPr>
          <p:cNvSpPr txBox="1"/>
          <p:nvPr/>
        </p:nvSpPr>
        <p:spPr>
          <a:xfrm>
            <a:off x="10237357" y="2968024"/>
            <a:ext cx="2143462" cy="338554"/>
          </a:xfrm>
          <a:prstGeom prst="rect">
            <a:avLst/>
          </a:prstGeom>
          <a:noFill/>
        </p:spPr>
        <p:txBody>
          <a:bodyPr wrap="square" rtlCol="0">
            <a:spAutoFit/>
          </a:bodyPr>
          <a:lstStyle/>
          <a:p>
            <a:r>
              <a:rPr lang="en-US" sz="1600" dirty="0">
                <a:cs typeface="Comic Sans MS"/>
              </a:rPr>
              <a:t>gluon recombination</a:t>
            </a:r>
          </a:p>
        </p:txBody>
      </p:sp>
      <p:pic>
        <p:nvPicPr>
          <p:cNvPr id="22" name="Picture 21">
            <a:extLst>
              <a:ext uri="{FF2B5EF4-FFF2-40B4-BE49-F238E27FC236}">
                <a16:creationId xmlns:a16="http://schemas.microsoft.com/office/drawing/2014/main" id="{D7518D5F-973D-D492-6022-D06839784BEC}"/>
              </a:ext>
            </a:extLst>
          </p:cNvPr>
          <p:cNvPicPr>
            <a:picLocks noChangeAspect="1"/>
          </p:cNvPicPr>
          <p:nvPr/>
        </p:nvPicPr>
        <p:blipFill>
          <a:blip r:embed="rId6"/>
          <a:stretch>
            <a:fillRect/>
          </a:stretch>
        </p:blipFill>
        <p:spPr>
          <a:xfrm>
            <a:off x="9506549" y="4362190"/>
            <a:ext cx="1817315" cy="1115838"/>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59FA039C-1E34-DD7A-445B-FEA7024BAF12}"/>
              </a:ext>
            </a:extLst>
          </p:cNvPr>
          <p:cNvPicPr>
            <a:picLocks noChangeAspect="1"/>
          </p:cNvPicPr>
          <p:nvPr/>
        </p:nvPicPr>
        <p:blipFill>
          <a:blip r:embed="rId7"/>
          <a:stretch>
            <a:fillRect/>
          </a:stretch>
        </p:blipFill>
        <p:spPr>
          <a:xfrm>
            <a:off x="9344738" y="5386871"/>
            <a:ext cx="2823752" cy="1543864"/>
          </a:xfrm>
          <a:prstGeom prst="rect">
            <a:avLst/>
          </a:prstGeom>
        </p:spPr>
      </p:pic>
      <p:sp>
        <p:nvSpPr>
          <p:cNvPr id="3" name="TextBox 2">
            <a:extLst>
              <a:ext uri="{FF2B5EF4-FFF2-40B4-BE49-F238E27FC236}">
                <a16:creationId xmlns:a16="http://schemas.microsoft.com/office/drawing/2014/main" id="{814037C5-22FA-6BC0-4D1C-E0E96E355BFD}"/>
              </a:ext>
            </a:extLst>
          </p:cNvPr>
          <p:cNvSpPr txBox="1"/>
          <p:nvPr/>
        </p:nvSpPr>
        <p:spPr>
          <a:xfrm>
            <a:off x="9416911" y="561610"/>
            <a:ext cx="2659702" cy="1169551"/>
          </a:xfrm>
          <a:prstGeom prst="rect">
            <a:avLst/>
          </a:prstGeom>
          <a:noFill/>
        </p:spPr>
        <p:txBody>
          <a:bodyPr wrap="none" rtlCol="0">
            <a:spAutoFit/>
          </a:bodyPr>
          <a:lstStyle/>
          <a:p>
            <a:r>
              <a:rPr lang="en-US" dirty="0">
                <a:solidFill>
                  <a:srgbClr val="0432FF"/>
                </a:solidFill>
              </a:rPr>
              <a:t>science program during </a:t>
            </a:r>
          </a:p>
          <a:p>
            <a:r>
              <a:rPr lang="en-US" dirty="0">
                <a:solidFill>
                  <a:srgbClr val="0432FF"/>
                </a:solidFill>
              </a:rPr>
              <a:t>EIC commissioning </a:t>
            </a:r>
          </a:p>
          <a:p>
            <a:r>
              <a:rPr lang="en-US" dirty="0">
                <a:solidFill>
                  <a:srgbClr val="0432FF"/>
                </a:solidFill>
              </a:rPr>
              <a:t>and ramp up​</a:t>
            </a:r>
          </a:p>
          <a:p>
            <a:r>
              <a:rPr lang="en-US" sz="1600" dirty="0">
                <a:solidFill>
                  <a:srgbClr val="FF40FF"/>
                </a:solidFill>
              </a:rPr>
              <a:t>Full EIC capabilities</a:t>
            </a:r>
          </a:p>
        </p:txBody>
      </p:sp>
    </p:spTree>
    <p:extLst>
      <p:ext uri="{BB962C8B-B14F-4D97-AF65-F5344CB8AC3E}">
        <p14:creationId xmlns:p14="http://schemas.microsoft.com/office/powerpoint/2010/main" val="326715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2" end="12"/>
                                            </p:txEl>
                                          </p:spTgt>
                                        </p:tgtEl>
                                        <p:attrNameLst>
                                          <p:attrName>style.visibility</p:attrName>
                                        </p:attrNameLst>
                                      </p:cBhvr>
                                      <p:to>
                                        <p:strVal val="visible"/>
                                      </p:to>
                                    </p:set>
                                    <p:animEffect transition="in" filter="barn(inVertical)">
                                      <p:cBhvr>
                                        <p:cTn id="10" dur="500"/>
                                        <p:tgtEl>
                                          <p:spTgt spid="5">
                                            <p:txEl>
                                              <p:pRg st="12" end="1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17" end="17"/>
                                            </p:txEl>
                                          </p:spTgt>
                                        </p:tgtEl>
                                        <p:attrNameLst>
                                          <p:attrName>style.visibility</p:attrName>
                                        </p:attrNameLst>
                                      </p:cBhvr>
                                      <p:to>
                                        <p:strVal val="visible"/>
                                      </p:to>
                                    </p:set>
                                    <p:animEffect transition="in" filter="barn(inVertical)">
                                      <p:cBhvr>
                                        <p:cTn id="13" dur="500"/>
                                        <p:tgtEl>
                                          <p:spTgt spid="5">
                                            <p:txEl>
                                              <p:pRg st="17" end="17"/>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18" end="18"/>
                                            </p:txEl>
                                          </p:spTgt>
                                        </p:tgtEl>
                                        <p:attrNameLst>
                                          <p:attrName>style.visibility</p:attrName>
                                        </p:attrNameLst>
                                      </p:cBhvr>
                                      <p:to>
                                        <p:strVal val="visible"/>
                                      </p:to>
                                    </p:set>
                                    <p:animEffect transition="in" filter="barn(inVertical)">
                                      <p:cBhvr>
                                        <p:cTn id="16" dur="500"/>
                                        <p:tgtEl>
                                          <p:spTgt spid="5">
                                            <p:txEl>
                                              <p:pRg st="18" end="18"/>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19" end="19"/>
                                            </p:txEl>
                                          </p:spTgt>
                                        </p:tgtEl>
                                        <p:attrNameLst>
                                          <p:attrName>style.visibility</p:attrName>
                                        </p:attrNameLst>
                                      </p:cBhvr>
                                      <p:to>
                                        <p:strVal val="visible"/>
                                      </p:to>
                                    </p:set>
                                    <p:animEffect transition="in" filter="barn(inVertical)">
                                      <p:cBhvr>
                                        <p:cTn id="19" dur="5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8D11D1-297B-0673-517A-619807ED904E}"/>
              </a:ext>
            </a:extLst>
          </p:cNvPr>
          <p:cNvSpPr>
            <a:spLocks noGrp="1"/>
          </p:cNvSpPr>
          <p:nvPr>
            <p:ph type="sldNum" sz="quarter" idx="4"/>
          </p:nvPr>
        </p:nvSpPr>
        <p:spPr/>
        <p:txBody>
          <a:bodyPr/>
          <a:lstStyle/>
          <a:p>
            <a:fld id="{933A556B-7C63-244D-9B7C-B0EA8042B330}" type="slidenum">
              <a:rPr lang="en-US" smtClean="0"/>
              <a:pPr/>
              <a:t>8</a:t>
            </a:fld>
            <a:endParaRPr lang="en-US" dirty="0"/>
          </a:p>
        </p:txBody>
      </p:sp>
      <p:sp>
        <p:nvSpPr>
          <p:cNvPr id="2" name="Title 1">
            <a:extLst>
              <a:ext uri="{FF2B5EF4-FFF2-40B4-BE49-F238E27FC236}">
                <a16:creationId xmlns:a16="http://schemas.microsoft.com/office/drawing/2014/main" id="{BCE4A375-2145-CF50-FE33-CE0202BC8A2A}"/>
              </a:ext>
            </a:extLst>
          </p:cNvPr>
          <p:cNvSpPr>
            <a:spLocks noGrp="1"/>
          </p:cNvSpPr>
          <p:nvPr>
            <p:ph type="title"/>
          </p:nvPr>
        </p:nvSpPr>
        <p:spPr/>
        <p:txBody>
          <a:bodyPr>
            <a:normAutofit fontScale="90000"/>
          </a:bodyPr>
          <a:lstStyle/>
          <a:p>
            <a:r>
              <a:rPr lang="en-US" dirty="0"/>
              <a:t>What do we need to commission</a:t>
            </a:r>
          </a:p>
        </p:txBody>
      </p:sp>
      <p:sp>
        <p:nvSpPr>
          <p:cNvPr id="4" name="Content Placeholder 3">
            <a:extLst>
              <a:ext uri="{FF2B5EF4-FFF2-40B4-BE49-F238E27FC236}">
                <a16:creationId xmlns:a16="http://schemas.microsoft.com/office/drawing/2014/main" id="{90E5CF48-87A7-B887-D143-F26AB5AAAA8C}"/>
              </a:ext>
            </a:extLst>
          </p:cNvPr>
          <p:cNvSpPr>
            <a:spLocks noGrp="1"/>
          </p:cNvSpPr>
          <p:nvPr>
            <p:ph idx="1"/>
          </p:nvPr>
        </p:nvSpPr>
        <p:spPr>
          <a:xfrm>
            <a:off x="462579" y="576178"/>
            <a:ext cx="11499925" cy="5977021"/>
          </a:xfrm>
          <a:solidFill>
            <a:schemeClr val="bg1"/>
          </a:solidFill>
        </p:spPr>
        <p:txBody>
          <a:bodyPr>
            <a:noAutofit/>
          </a:bodyPr>
          <a:lstStyle/>
          <a:p>
            <a:r>
              <a:rPr lang="en-US" dirty="0"/>
              <a:t>RCS (Rapid Cycling Synchrotron – aka the electron injector):</a:t>
            </a:r>
          </a:p>
          <a:p>
            <a:pPr lvl="1"/>
            <a:r>
              <a:rPr lang="en-US" dirty="0"/>
              <a:t>operate the RCS</a:t>
            </a:r>
          </a:p>
          <a:p>
            <a:pPr lvl="1"/>
            <a:r>
              <a:rPr lang="en-US" dirty="0"/>
              <a:t>get polarization in the RCS</a:t>
            </a:r>
          </a:p>
          <a:p>
            <a:pPr lvl="1"/>
            <a:r>
              <a:rPr lang="en-US" dirty="0"/>
              <a:t>swap out of electron bunches in the ESR</a:t>
            </a:r>
          </a:p>
          <a:p>
            <a:r>
              <a:rPr lang="en-US" dirty="0"/>
              <a:t>ESR (Electron Storage Ring):</a:t>
            </a:r>
          </a:p>
          <a:p>
            <a:pPr lvl="1"/>
            <a:r>
              <a:rPr lang="en-US" dirty="0"/>
              <a:t>operating with spin rotator to get longitudinal polarization</a:t>
            </a:r>
          </a:p>
          <a:p>
            <a:pPr lvl="1"/>
            <a:r>
              <a:rPr lang="en-US" dirty="0"/>
              <a:t>swap out of electron bunches to preserve polarization, needed because Sokolov </a:t>
            </a:r>
            <a:r>
              <a:rPr lang="en-US" dirty="0" err="1"/>
              <a:t>Ternov</a:t>
            </a:r>
            <a:r>
              <a:rPr lang="en-US" dirty="0"/>
              <a:t> depolarizes ”up” spin direction</a:t>
            </a:r>
          </a:p>
          <a:p>
            <a:pPr lvl="1"/>
            <a:endParaRPr lang="en-US" dirty="0"/>
          </a:p>
          <a:p>
            <a:pPr lvl="1"/>
            <a:endParaRPr lang="en-US" dirty="0"/>
          </a:p>
          <a:p>
            <a:pPr lvl="1"/>
            <a:endParaRPr lang="en-US" dirty="0"/>
          </a:p>
          <a:p>
            <a:pPr lvl="1"/>
            <a:endParaRPr lang="en-US" dirty="0"/>
          </a:p>
          <a:p>
            <a:r>
              <a:rPr lang="en-US" dirty="0"/>
              <a:t>HSR (Hadron Storage Ring):</a:t>
            </a:r>
          </a:p>
          <a:p>
            <a:pPr lvl="1"/>
            <a:r>
              <a:rPr lang="en-US" dirty="0"/>
              <a:t>operating beams off center</a:t>
            </a:r>
          </a:p>
          <a:p>
            <a:pPr lvl="1"/>
            <a:r>
              <a:rPr lang="en-US" dirty="0"/>
              <a:t>transverse and longitudinal beam polarization (needs spin rotator) for protons and He-3</a:t>
            </a:r>
          </a:p>
          <a:p>
            <a:pPr lvl="1"/>
            <a:r>
              <a:rPr lang="en-US" dirty="0"/>
              <a:t>pre-cooling of hadron beams</a:t>
            </a:r>
          </a:p>
          <a:p>
            <a:pPr lvl="1"/>
            <a:r>
              <a:rPr lang="en-US" dirty="0"/>
              <a:t>operating with crab cavities</a:t>
            </a:r>
          </a:p>
        </p:txBody>
      </p:sp>
      <p:pic>
        <p:nvPicPr>
          <p:cNvPr id="5" name="Picture 4" descr="A close-up of a white card&#10;&#10;Description automatically generated">
            <a:extLst>
              <a:ext uri="{FF2B5EF4-FFF2-40B4-BE49-F238E27FC236}">
                <a16:creationId xmlns:a16="http://schemas.microsoft.com/office/drawing/2014/main" id="{AE8FA6BF-E241-18EC-F3C8-2F6CCE51566B}"/>
              </a:ext>
            </a:extLst>
          </p:cNvPr>
          <p:cNvPicPr>
            <a:picLocks noChangeAspect="1"/>
          </p:cNvPicPr>
          <p:nvPr/>
        </p:nvPicPr>
        <p:blipFill>
          <a:blip r:embed="rId2"/>
          <a:stretch>
            <a:fillRect/>
          </a:stretch>
        </p:blipFill>
        <p:spPr>
          <a:xfrm>
            <a:off x="558391" y="3488836"/>
            <a:ext cx="5653189" cy="1164444"/>
          </a:xfrm>
          <a:prstGeom prst="rect">
            <a:avLst/>
          </a:prstGeom>
        </p:spPr>
      </p:pic>
      <p:sp>
        <p:nvSpPr>
          <p:cNvPr id="6" name="Rectangle 5">
            <a:extLst>
              <a:ext uri="{FF2B5EF4-FFF2-40B4-BE49-F238E27FC236}">
                <a16:creationId xmlns:a16="http://schemas.microsoft.com/office/drawing/2014/main" id="{10FE914E-6128-0C59-0A25-4AF9FF404C4D}"/>
              </a:ext>
            </a:extLst>
          </p:cNvPr>
          <p:cNvSpPr/>
          <p:nvPr/>
        </p:nvSpPr>
        <p:spPr>
          <a:xfrm>
            <a:off x="461963" y="4072769"/>
            <a:ext cx="5653189" cy="1642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D75E6E-30F3-3536-B931-D5A8C0A10CE1}"/>
              </a:ext>
            </a:extLst>
          </p:cNvPr>
          <p:cNvSpPr txBox="1"/>
          <p:nvPr/>
        </p:nvSpPr>
        <p:spPr>
          <a:xfrm>
            <a:off x="6230946" y="4006185"/>
            <a:ext cx="565318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Maximum replacement times (= max. allowable storage times in ESR) are based </a:t>
            </a:r>
          </a:p>
          <a:p>
            <a:r>
              <a:rPr lang="en-US" sz="1200" dirty="0">
                <a:latin typeface="Arial" panose="020B0604020202020204" pitchFamily="34" charset="0"/>
                <a:cs typeface="Arial" panose="020B0604020202020204" pitchFamily="34" charset="0"/>
              </a:rPr>
              <a:t>on 85% injected polarization and 70% time averaged polarization</a:t>
            </a:r>
          </a:p>
        </p:txBody>
      </p:sp>
    </p:spTree>
    <p:extLst>
      <p:ext uri="{BB962C8B-B14F-4D97-AF65-F5344CB8AC3E}">
        <p14:creationId xmlns:p14="http://schemas.microsoft.com/office/powerpoint/2010/main" val="246942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A2D1F-A66B-CB51-C141-3D326F9A7E20}"/>
              </a:ext>
            </a:extLst>
          </p:cNvPr>
          <p:cNvSpPr>
            <a:spLocks noGrp="1"/>
          </p:cNvSpPr>
          <p:nvPr>
            <p:ph type="title"/>
          </p:nvPr>
        </p:nvSpPr>
        <p:spPr/>
        <p:txBody>
          <a:bodyPr>
            <a:normAutofit fontScale="90000"/>
          </a:bodyPr>
          <a:lstStyle/>
          <a:p>
            <a:r>
              <a:rPr lang="en-US" dirty="0" err="1"/>
              <a:t>ePIC</a:t>
            </a:r>
            <a:r>
              <a:rPr lang="en-US" dirty="0"/>
              <a:t> Setup at EIC Start Up</a:t>
            </a:r>
          </a:p>
        </p:txBody>
      </p:sp>
      <p:sp>
        <p:nvSpPr>
          <p:cNvPr id="3" name="Slide Number Placeholder 2">
            <a:extLst>
              <a:ext uri="{FF2B5EF4-FFF2-40B4-BE49-F238E27FC236}">
                <a16:creationId xmlns:a16="http://schemas.microsoft.com/office/drawing/2014/main" id="{5CB132DC-0900-2C8E-3046-CE7453639718}"/>
              </a:ext>
            </a:extLst>
          </p:cNvPr>
          <p:cNvSpPr>
            <a:spLocks noGrp="1"/>
          </p:cNvSpPr>
          <p:nvPr>
            <p:ph type="sldNum" sz="quarter" idx="4"/>
          </p:nvPr>
        </p:nvSpPr>
        <p:spPr/>
        <p:txBody>
          <a:bodyPr/>
          <a:lstStyle/>
          <a:p>
            <a:fld id="{933A556B-7C63-244D-9B7C-B0EA8042B330}" type="slidenum">
              <a:rPr lang="en-US" smtClean="0"/>
              <a:pPr/>
              <a:t>9</a:t>
            </a:fld>
            <a:endParaRPr lang="en-US" dirty="0"/>
          </a:p>
        </p:txBody>
      </p:sp>
      <p:pic>
        <p:nvPicPr>
          <p:cNvPr id="4" name="Picture 3">
            <a:extLst>
              <a:ext uri="{FF2B5EF4-FFF2-40B4-BE49-F238E27FC236}">
                <a16:creationId xmlns:a16="http://schemas.microsoft.com/office/drawing/2014/main" id="{E63BD9B7-EE46-AA86-9465-45479F44D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59980"/>
            <a:ext cx="12192000" cy="691216"/>
          </a:xfrm>
          <a:prstGeom prst="rect">
            <a:avLst/>
          </a:prstGeom>
        </p:spPr>
      </p:pic>
      <p:cxnSp>
        <p:nvCxnSpPr>
          <p:cNvPr id="5" name="Straight Arrow Connector 4">
            <a:extLst>
              <a:ext uri="{FF2B5EF4-FFF2-40B4-BE49-F238E27FC236}">
                <a16:creationId xmlns:a16="http://schemas.microsoft.com/office/drawing/2014/main" id="{A36C144F-765E-3FCA-51C2-208B9328F165}"/>
              </a:ext>
            </a:extLst>
          </p:cNvPr>
          <p:cNvCxnSpPr>
            <a:cxnSpLocks/>
          </p:cNvCxnSpPr>
          <p:nvPr/>
        </p:nvCxnSpPr>
        <p:spPr>
          <a:xfrm>
            <a:off x="9775372" y="4859980"/>
            <a:ext cx="301187" cy="294914"/>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854FFD8F-2971-E491-241C-90F689DEF62F}"/>
              </a:ext>
            </a:extLst>
          </p:cNvPr>
          <p:cNvSpPr txBox="1"/>
          <p:nvPr/>
        </p:nvSpPr>
        <p:spPr>
          <a:xfrm>
            <a:off x="9405257" y="4665036"/>
            <a:ext cx="61106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Dipoles</a:t>
            </a:r>
          </a:p>
        </p:txBody>
      </p:sp>
      <p:cxnSp>
        <p:nvCxnSpPr>
          <p:cNvPr id="7" name="Straight Arrow Connector 6">
            <a:extLst>
              <a:ext uri="{FF2B5EF4-FFF2-40B4-BE49-F238E27FC236}">
                <a16:creationId xmlns:a16="http://schemas.microsoft.com/office/drawing/2014/main" id="{3A863E03-C55B-80C7-C7F4-D4EF16CC881A}"/>
              </a:ext>
            </a:extLst>
          </p:cNvPr>
          <p:cNvCxnSpPr>
            <a:cxnSpLocks/>
          </p:cNvCxnSpPr>
          <p:nvPr/>
        </p:nvCxnSpPr>
        <p:spPr>
          <a:xfrm flipH="1">
            <a:off x="9405257" y="4859980"/>
            <a:ext cx="249640" cy="28218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F72EDE87-721B-4309-06CD-092896C52A8D}"/>
              </a:ext>
            </a:extLst>
          </p:cNvPr>
          <p:cNvSpPr txBox="1"/>
          <p:nvPr/>
        </p:nvSpPr>
        <p:spPr>
          <a:xfrm>
            <a:off x="10016322" y="5513910"/>
            <a:ext cx="901209"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Zero Degree</a:t>
            </a:r>
          </a:p>
          <a:p>
            <a:pPr algn="ctr"/>
            <a:r>
              <a:rPr lang="en-US" sz="1000" dirty="0">
                <a:latin typeface="Arial" panose="020B0604020202020204" pitchFamily="34" charset="0"/>
                <a:cs typeface="Arial" panose="020B0604020202020204" pitchFamily="34" charset="0"/>
              </a:rPr>
              <a:t>Calorimeter</a:t>
            </a:r>
          </a:p>
        </p:txBody>
      </p:sp>
      <p:cxnSp>
        <p:nvCxnSpPr>
          <p:cNvPr id="9" name="Straight Arrow Connector 8">
            <a:extLst>
              <a:ext uri="{FF2B5EF4-FFF2-40B4-BE49-F238E27FC236}">
                <a16:creationId xmlns:a16="http://schemas.microsoft.com/office/drawing/2014/main" id="{9A7130E5-8144-1678-E6A7-0D1A41966CDF}"/>
              </a:ext>
            </a:extLst>
          </p:cNvPr>
          <p:cNvCxnSpPr>
            <a:cxnSpLocks/>
          </p:cNvCxnSpPr>
          <p:nvPr/>
        </p:nvCxnSpPr>
        <p:spPr>
          <a:xfrm flipH="1" flipV="1">
            <a:off x="10016322" y="5310922"/>
            <a:ext cx="172707" cy="296274"/>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3F7319F0-572E-F56C-0E7C-EBECF343D3EA}"/>
              </a:ext>
            </a:extLst>
          </p:cNvPr>
          <p:cNvSpPr txBox="1"/>
          <p:nvPr/>
        </p:nvSpPr>
        <p:spPr>
          <a:xfrm>
            <a:off x="8344370" y="5503289"/>
            <a:ext cx="1029448"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Off Momentum</a:t>
            </a:r>
          </a:p>
          <a:p>
            <a:pPr algn="ctr"/>
            <a:r>
              <a:rPr lang="en-US" sz="1000" dirty="0">
                <a:latin typeface="Arial" panose="020B0604020202020204" pitchFamily="34" charset="0"/>
                <a:cs typeface="Arial" panose="020B0604020202020204" pitchFamily="34" charset="0"/>
              </a:rPr>
              <a:t>Detectors</a:t>
            </a:r>
          </a:p>
        </p:txBody>
      </p:sp>
      <p:cxnSp>
        <p:nvCxnSpPr>
          <p:cNvPr id="11" name="Straight Arrow Connector 10">
            <a:extLst>
              <a:ext uri="{FF2B5EF4-FFF2-40B4-BE49-F238E27FC236}">
                <a16:creationId xmlns:a16="http://schemas.microsoft.com/office/drawing/2014/main" id="{21280956-345C-4B99-4924-F9EA7D276667}"/>
              </a:ext>
            </a:extLst>
          </p:cNvPr>
          <p:cNvCxnSpPr>
            <a:cxnSpLocks/>
          </p:cNvCxnSpPr>
          <p:nvPr/>
        </p:nvCxnSpPr>
        <p:spPr>
          <a:xfrm flipV="1">
            <a:off x="8908143" y="5329319"/>
            <a:ext cx="59521" cy="27460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6FF1203F-FBDD-1746-C3FB-0555A217A34B}"/>
              </a:ext>
            </a:extLst>
          </p:cNvPr>
          <p:cNvCxnSpPr>
            <a:cxnSpLocks/>
          </p:cNvCxnSpPr>
          <p:nvPr/>
        </p:nvCxnSpPr>
        <p:spPr>
          <a:xfrm flipH="1" flipV="1">
            <a:off x="8830926" y="5329319"/>
            <a:ext cx="28168" cy="265140"/>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E78A5212-B8A1-22E1-18C4-E6A82B062CE4}"/>
              </a:ext>
            </a:extLst>
          </p:cNvPr>
          <p:cNvCxnSpPr>
            <a:cxnSpLocks/>
          </p:cNvCxnSpPr>
          <p:nvPr/>
        </p:nvCxnSpPr>
        <p:spPr>
          <a:xfrm flipV="1">
            <a:off x="9808029" y="5318434"/>
            <a:ext cx="59521" cy="27460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6A4FB3B-005F-5EEC-E94E-EE43AFA399D0}"/>
              </a:ext>
            </a:extLst>
          </p:cNvPr>
          <p:cNvCxnSpPr>
            <a:cxnSpLocks/>
          </p:cNvCxnSpPr>
          <p:nvPr/>
        </p:nvCxnSpPr>
        <p:spPr>
          <a:xfrm flipH="1" flipV="1">
            <a:off x="9730812" y="5318434"/>
            <a:ext cx="28168" cy="265140"/>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8C3DB689-D9EF-D049-03DA-83B99BFB32C0}"/>
              </a:ext>
            </a:extLst>
          </p:cNvPr>
          <p:cNvSpPr txBox="1"/>
          <p:nvPr/>
        </p:nvSpPr>
        <p:spPr>
          <a:xfrm>
            <a:off x="9493754" y="5519328"/>
            <a:ext cx="596637"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Roman</a:t>
            </a:r>
          </a:p>
          <a:p>
            <a:pPr algn="ctr"/>
            <a:r>
              <a:rPr lang="en-US" sz="1000" dirty="0">
                <a:latin typeface="Arial" panose="020B0604020202020204" pitchFamily="34" charset="0"/>
                <a:cs typeface="Arial" panose="020B0604020202020204" pitchFamily="34" charset="0"/>
              </a:rPr>
              <a:t>Pots</a:t>
            </a:r>
          </a:p>
        </p:txBody>
      </p:sp>
      <p:sp>
        <p:nvSpPr>
          <p:cNvPr id="16" name="TextBox 15">
            <a:extLst>
              <a:ext uri="{FF2B5EF4-FFF2-40B4-BE49-F238E27FC236}">
                <a16:creationId xmlns:a16="http://schemas.microsoft.com/office/drawing/2014/main" id="{1874A0C6-7083-AA64-7ECF-776E0C3D1F98}"/>
              </a:ext>
            </a:extLst>
          </p:cNvPr>
          <p:cNvSpPr txBox="1"/>
          <p:nvPr/>
        </p:nvSpPr>
        <p:spPr>
          <a:xfrm>
            <a:off x="7805056" y="4562453"/>
            <a:ext cx="881973"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Far Forward</a:t>
            </a:r>
          </a:p>
          <a:p>
            <a:r>
              <a:rPr lang="en-US" sz="1000" dirty="0">
                <a:latin typeface="Arial" panose="020B0604020202020204" pitchFamily="34" charset="0"/>
                <a:cs typeface="Arial" panose="020B0604020202020204" pitchFamily="34" charset="0"/>
              </a:rPr>
              <a:t>SC Magnets</a:t>
            </a:r>
          </a:p>
        </p:txBody>
      </p:sp>
      <p:cxnSp>
        <p:nvCxnSpPr>
          <p:cNvPr id="17" name="Straight Arrow Connector 16">
            <a:extLst>
              <a:ext uri="{FF2B5EF4-FFF2-40B4-BE49-F238E27FC236}">
                <a16:creationId xmlns:a16="http://schemas.microsoft.com/office/drawing/2014/main" id="{9AA61803-90B1-0B3E-1A27-64DE8C5B339F}"/>
              </a:ext>
            </a:extLst>
          </p:cNvPr>
          <p:cNvCxnSpPr>
            <a:cxnSpLocks/>
          </p:cNvCxnSpPr>
          <p:nvPr/>
        </p:nvCxnSpPr>
        <p:spPr>
          <a:xfrm flipH="1">
            <a:off x="7957457" y="4874408"/>
            <a:ext cx="249640" cy="28218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0E5506E4-9D32-DDA3-CE21-86C9BA2B8A21}"/>
              </a:ext>
            </a:extLst>
          </p:cNvPr>
          <p:cNvSpPr txBox="1"/>
          <p:nvPr/>
        </p:nvSpPr>
        <p:spPr>
          <a:xfrm>
            <a:off x="6940717" y="4430029"/>
            <a:ext cx="864339"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B0 Magnets</a:t>
            </a:r>
          </a:p>
          <a:p>
            <a:r>
              <a:rPr lang="en-US" sz="1000" dirty="0">
                <a:latin typeface="Arial" panose="020B0604020202020204" pitchFamily="34" charset="0"/>
                <a:cs typeface="Arial" panose="020B0604020202020204" pitchFamily="34" charset="0"/>
              </a:rPr>
              <a:t>&amp; Detectors</a:t>
            </a:r>
          </a:p>
        </p:txBody>
      </p:sp>
      <p:cxnSp>
        <p:nvCxnSpPr>
          <p:cNvPr id="19" name="Straight Arrow Connector 18">
            <a:extLst>
              <a:ext uri="{FF2B5EF4-FFF2-40B4-BE49-F238E27FC236}">
                <a16:creationId xmlns:a16="http://schemas.microsoft.com/office/drawing/2014/main" id="{072F9D0A-356A-1E11-F56D-1DDFFD02CF4C}"/>
              </a:ext>
            </a:extLst>
          </p:cNvPr>
          <p:cNvCxnSpPr>
            <a:cxnSpLocks/>
          </p:cNvCxnSpPr>
          <p:nvPr/>
        </p:nvCxnSpPr>
        <p:spPr>
          <a:xfrm flipH="1">
            <a:off x="7202251" y="4772871"/>
            <a:ext cx="156126" cy="315889"/>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17E01EFA-8679-DE20-A91E-36823C2D23DF}"/>
              </a:ext>
            </a:extLst>
          </p:cNvPr>
          <p:cNvSpPr txBox="1"/>
          <p:nvPr/>
        </p:nvSpPr>
        <p:spPr>
          <a:xfrm>
            <a:off x="5064058" y="4491771"/>
            <a:ext cx="881973"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Rear</a:t>
            </a:r>
          </a:p>
          <a:p>
            <a:pPr algn="ctr"/>
            <a:r>
              <a:rPr lang="en-US" sz="1000" dirty="0">
                <a:latin typeface="Arial" panose="020B0604020202020204" pitchFamily="34" charset="0"/>
                <a:cs typeface="Arial" panose="020B0604020202020204" pitchFamily="34" charset="0"/>
              </a:rPr>
              <a:t>SC Magnets</a:t>
            </a:r>
          </a:p>
        </p:txBody>
      </p:sp>
      <p:cxnSp>
        <p:nvCxnSpPr>
          <p:cNvPr id="21" name="Straight Arrow Connector 20">
            <a:extLst>
              <a:ext uri="{FF2B5EF4-FFF2-40B4-BE49-F238E27FC236}">
                <a16:creationId xmlns:a16="http://schemas.microsoft.com/office/drawing/2014/main" id="{99C0D259-1E74-6289-7D53-1611C7237DE8}"/>
              </a:ext>
            </a:extLst>
          </p:cNvPr>
          <p:cNvCxnSpPr>
            <a:cxnSpLocks/>
          </p:cNvCxnSpPr>
          <p:nvPr/>
        </p:nvCxnSpPr>
        <p:spPr>
          <a:xfrm>
            <a:off x="5482771" y="4827602"/>
            <a:ext cx="80333" cy="28099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pic>
        <p:nvPicPr>
          <p:cNvPr id="22" name="Picture 21" descr="A picture containing icon&#10;&#10;Description automatically generated">
            <a:extLst>
              <a:ext uri="{FF2B5EF4-FFF2-40B4-BE49-F238E27FC236}">
                <a16:creationId xmlns:a16="http://schemas.microsoft.com/office/drawing/2014/main" id="{802D1B1B-880B-8383-CE7D-7B85931AF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7826" y="4940808"/>
            <a:ext cx="330690" cy="237913"/>
          </a:xfrm>
          <a:prstGeom prst="rect">
            <a:avLst/>
          </a:prstGeom>
        </p:spPr>
      </p:pic>
      <p:sp>
        <p:nvSpPr>
          <p:cNvPr id="23" name="TextBox 22">
            <a:extLst>
              <a:ext uri="{FF2B5EF4-FFF2-40B4-BE49-F238E27FC236}">
                <a16:creationId xmlns:a16="http://schemas.microsoft.com/office/drawing/2014/main" id="{5E95E80A-366A-F557-084E-BF5B7298BFBC}"/>
              </a:ext>
            </a:extLst>
          </p:cNvPr>
          <p:cNvSpPr txBox="1"/>
          <p:nvPr/>
        </p:nvSpPr>
        <p:spPr>
          <a:xfrm>
            <a:off x="3034703" y="5530026"/>
            <a:ext cx="652743"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Low Q</a:t>
            </a:r>
            <a:r>
              <a:rPr lang="en-US" sz="1000" baseline="30000" dirty="0">
                <a:latin typeface="Arial" panose="020B0604020202020204" pitchFamily="34" charset="0"/>
                <a:cs typeface="Arial" panose="020B0604020202020204" pitchFamily="34" charset="0"/>
              </a:rPr>
              <a:t>2</a:t>
            </a:r>
          </a:p>
          <a:p>
            <a:pPr algn="ctr"/>
            <a:r>
              <a:rPr lang="en-US" sz="1000" dirty="0">
                <a:latin typeface="Arial" panose="020B0604020202020204" pitchFamily="34" charset="0"/>
                <a:cs typeface="Arial" panose="020B0604020202020204" pitchFamily="34" charset="0"/>
              </a:rPr>
              <a:t>Taggers</a:t>
            </a:r>
          </a:p>
        </p:txBody>
      </p:sp>
      <p:cxnSp>
        <p:nvCxnSpPr>
          <p:cNvPr id="24" name="Straight Arrow Connector 23">
            <a:extLst>
              <a:ext uri="{FF2B5EF4-FFF2-40B4-BE49-F238E27FC236}">
                <a16:creationId xmlns:a16="http://schemas.microsoft.com/office/drawing/2014/main" id="{54235F64-ABF7-DEF6-342E-0C0D588E2A34}"/>
              </a:ext>
            </a:extLst>
          </p:cNvPr>
          <p:cNvCxnSpPr>
            <a:cxnSpLocks/>
          </p:cNvCxnSpPr>
          <p:nvPr/>
        </p:nvCxnSpPr>
        <p:spPr>
          <a:xfrm flipV="1">
            <a:off x="3380697" y="5302954"/>
            <a:ext cx="401154" cy="313193"/>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F0CA6CD9-48FD-7494-B2E3-8B00445D06E2}"/>
              </a:ext>
            </a:extLst>
          </p:cNvPr>
          <p:cNvCxnSpPr>
            <a:cxnSpLocks/>
          </p:cNvCxnSpPr>
          <p:nvPr/>
        </p:nvCxnSpPr>
        <p:spPr>
          <a:xfrm flipH="1" flipV="1">
            <a:off x="2736233" y="5315897"/>
            <a:ext cx="599839" cy="300250"/>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A7AA7B45-A10F-AAF3-5B5D-674FB8C33E15}"/>
              </a:ext>
            </a:extLst>
          </p:cNvPr>
          <p:cNvSpPr txBox="1"/>
          <p:nvPr/>
        </p:nvSpPr>
        <p:spPr>
          <a:xfrm>
            <a:off x="3167677" y="4478066"/>
            <a:ext cx="838691" cy="400110"/>
          </a:xfrm>
          <a:prstGeom prst="rect">
            <a:avLst/>
          </a:prstGeom>
          <a:noFill/>
        </p:spPr>
        <p:txBody>
          <a:bodyPr wrap="none" rtlCol="0">
            <a:spAutoFit/>
          </a:bodyPr>
          <a:lstStyle/>
          <a:p>
            <a:pPr algn="ctr"/>
            <a:r>
              <a:rPr lang="en-US" sz="1000" dirty="0" err="1">
                <a:latin typeface="Arial" panose="020B0604020202020204" pitchFamily="34" charset="0"/>
                <a:cs typeface="Arial" panose="020B0604020202020204" pitchFamily="34" charset="0"/>
              </a:rPr>
              <a:t>pC</a:t>
            </a:r>
            <a:r>
              <a:rPr lang="en-US" sz="1000" dirty="0">
                <a:latin typeface="Arial" panose="020B0604020202020204" pitchFamily="34" charset="0"/>
                <a:cs typeface="Arial" panose="020B0604020202020204" pitchFamily="34" charset="0"/>
              </a:rPr>
              <a:t> Hadron</a:t>
            </a:r>
          </a:p>
          <a:p>
            <a:pPr algn="ctr"/>
            <a:r>
              <a:rPr lang="en-US" sz="1000" dirty="0">
                <a:latin typeface="Arial" panose="020B0604020202020204" pitchFamily="34" charset="0"/>
                <a:cs typeface="Arial" panose="020B0604020202020204" pitchFamily="34" charset="0"/>
              </a:rPr>
              <a:t>Polarimeter</a:t>
            </a:r>
          </a:p>
        </p:txBody>
      </p:sp>
      <p:cxnSp>
        <p:nvCxnSpPr>
          <p:cNvPr id="27" name="Straight Arrow Connector 26">
            <a:extLst>
              <a:ext uri="{FF2B5EF4-FFF2-40B4-BE49-F238E27FC236}">
                <a16:creationId xmlns:a16="http://schemas.microsoft.com/office/drawing/2014/main" id="{096F4290-7787-815C-0B23-ABAF717BA4D5}"/>
              </a:ext>
            </a:extLst>
          </p:cNvPr>
          <p:cNvCxnSpPr>
            <a:cxnSpLocks/>
          </p:cNvCxnSpPr>
          <p:nvPr/>
        </p:nvCxnSpPr>
        <p:spPr>
          <a:xfrm>
            <a:off x="3564748" y="4813897"/>
            <a:ext cx="80333" cy="28099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28" name="Rectangle 27">
            <a:extLst>
              <a:ext uri="{FF2B5EF4-FFF2-40B4-BE49-F238E27FC236}">
                <a16:creationId xmlns:a16="http://schemas.microsoft.com/office/drawing/2014/main" id="{1B0E55E9-F3DF-6D90-0B56-4273DA870BFF}"/>
              </a:ext>
            </a:extLst>
          </p:cNvPr>
          <p:cNvSpPr/>
          <p:nvPr/>
        </p:nvSpPr>
        <p:spPr>
          <a:xfrm>
            <a:off x="388413" y="5178721"/>
            <a:ext cx="1073901" cy="120605"/>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AAE0E17-4486-14BC-46AB-8ABB126E10D0}"/>
              </a:ext>
            </a:extLst>
          </p:cNvPr>
          <p:cNvSpPr txBox="1"/>
          <p:nvPr/>
        </p:nvSpPr>
        <p:spPr>
          <a:xfrm>
            <a:off x="495304" y="4572780"/>
            <a:ext cx="830677"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Luminosity </a:t>
            </a:r>
          </a:p>
          <a:p>
            <a:pPr algn="ctr"/>
            <a:r>
              <a:rPr lang="en-US" sz="1000" dirty="0">
                <a:latin typeface="Arial" panose="020B0604020202020204" pitchFamily="34" charset="0"/>
                <a:cs typeface="Arial" panose="020B0604020202020204" pitchFamily="34" charset="0"/>
              </a:rPr>
              <a:t>Monitor</a:t>
            </a:r>
          </a:p>
        </p:txBody>
      </p:sp>
      <p:cxnSp>
        <p:nvCxnSpPr>
          <p:cNvPr id="30" name="Straight Arrow Connector 29">
            <a:extLst>
              <a:ext uri="{FF2B5EF4-FFF2-40B4-BE49-F238E27FC236}">
                <a16:creationId xmlns:a16="http://schemas.microsoft.com/office/drawing/2014/main" id="{6EB64A1B-FFAF-CC2F-0D21-AB5694BDCD7D}"/>
              </a:ext>
            </a:extLst>
          </p:cNvPr>
          <p:cNvCxnSpPr>
            <a:cxnSpLocks/>
          </p:cNvCxnSpPr>
          <p:nvPr/>
        </p:nvCxnSpPr>
        <p:spPr>
          <a:xfrm>
            <a:off x="888367" y="4908611"/>
            <a:ext cx="80333" cy="28099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E9AFEB74-C836-6586-79ED-D326A59F7005}"/>
              </a:ext>
            </a:extLst>
          </p:cNvPr>
          <p:cNvSpPr txBox="1"/>
          <p:nvPr/>
        </p:nvSpPr>
        <p:spPr>
          <a:xfrm>
            <a:off x="2010620" y="4535730"/>
            <a:ext cx="587019"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Photon</a:t>
            </a:r>
          </a:p>
          <a:p>
            <a:pPr algn="ctr"/>
            <a:r>
              <a:rPr lang="en-US" sz="1000" dirty="0">
                <a:latin typeface="Arial" panose="020B0604020202020204" pitchFamily="34" charset="0"/>
                <a:cs typeface="Arial" panose="020B0604020202020204" pitchFamily="34" charset="0"/>
              </a:rPr>
              <a:t>Beam</a:t>
            </a:r>
          </a:p>
        </p:txBody>
      </p:sp>
      <p:cxnSp>
        <p:nvCxnSpPr>
          <p:cNvPr id="32" name="Straight Arrow Connector 31">
            <a:extLst>
              <a:ext uri="{FF2B5EF4-FFF2-40B4-BE49-F238E27FC236}">
                <a16:creationId xmlns:a16="http://schemas.microsoft.com/office/drawing/2014/main" id="{EB617AE2-595E-1F55-7ADD-EF731B5B3AAD}"/>
              </a:ext>
            </a:extLst>
          </p:cNvPr>
          <p:cNvCxnSpPr>
            <a:cxnSpLocks/>
          </p:cNvCxnSpPr>
          <p:nvPr/>
        </p:nvCxnSpPr>
        <p:spPr>
          <a:xfrm>
            <a:off x="2285832" y="4830078"/>
            <a:ext cx="83613" cy="416834"/>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D6525802-4BB7-8C59-D326-43D7EE7FED43}"/>
              </a:ext>
            </a:extLst>
          </p:cNvPr>
          <p:cNvSpPr txBox="1"/>
          <p:nvPr/>
        </p:nvSpPr>
        <p:spPr>
          <a:xfrm>
            <a:off x="3849624" y="4933625"/>
            <a:ext cx="1319592" cy="246221"/>
          </a:xfrm>
          <a:prstGeom prst="rect">
            <a:avLst/>
          </a:prstGeom>
          <a:noFill/>
        </p:spPr>
        <p:txBody>
          <a:bodyPr wrap="none" rtlCol="0">
            <a:spAutoFit/>
          </a:bodyPr>
          <a:lstStyle/>
          <a:p>
            <a:pPr>
              <a:buClr>
                <a:srgbClr val="FFFF00"/>
              </a:buClr>
              <a:buSzPct val="200000"/>
            </a:pPr>
            <a:r>
              <a:rPr lang="en-US" sz="1000" dirty="0">
                <a:solidFill>
                  <a:srgbClr val="FFFF00"/>
                </a:solidFill>
              </a:rPr>
              <a:t>Hadron Storage Ring</a:t>
            </a:r>
          </a:p>
        </p:txBody>
      </p:sp>
      <p:sp>
        <p:nvSpPr>
          <p:cNvPr id="34" name="TextBox 33">
            <a:extLst>
              <a:ext uri="{FF2B5EF4-FFF2-40B4-BE49-F238E27FC236}">
                <a16:creationId xmlns:a16="http://schemas.microsoft.com/office/drawing/2014/main" id="{D4D19BE2-987F-ED77-0F8A-A43848B68D63}"/>
              </a:ext>
            </a:extLst>
          </p:cNvPr>
          <p:cNvSpPr txBox="1"/>
          <p:nvPr/>
        </p:nvSpPr>
        <p:spPr>
          <a:xfrm>
            <a:off x="10546943" y="4915384"/>
            <a:ext cx="1367682" cy="246221"/>
          </a:xfrm>
          <a:prstGeom prst="rect">
            <a:avLst/>
          </a:prstGeom>
          <a:noFill/>
        </p:spPr>
        <p:txBody>
          <a:bodyPr wrap="none" rtlCol="0">
            <a:spAutoFit/>
          </a:bodyPr>
          <a:lstStyle/>
          <a:p>
            <a:pPr>
              <a:buClr>
                <a:srgbClr val="FFFF00"/>
              </a:buClr>
              <a:buSzPct val="200000"/>
            </a:pPr>
            <a:r>
              <a:rPr lang="en-US" sz="1000" dirty="0">
                <a:solidFill>
                  <a:srgbClr val="FF8AD8"/>
                </a:solidFill>
              </a:rPr>
              <a:t>Electron Storage Ring</a:t>
            </a:r>
          </a:p>
        </p:txBody>
      </p:sp>
      <p:sp>
        <p:nvSpPr>
          <p:cNvPr id="35" name="TextBox 34">
            <a:extLst>
              <a:ext uri="{FF2B5EF4-FFF2-40B4-BE49-F238E27FC236}">
                <a16:creationId xmlns:a16="http://schemas.microsoft.com/office/drawing/2014/main" id="{17E69398-8EC4-DA38-AF5A-E3B614324D61}"/>
              </a:ext>
            </a:extLst>
          </p:cNvPr>
          <p:cNvSpPr txBox="1"/>
          <p:nvPr/>
        </p:nvSpPr>
        <p:spPr>
          <a:xfrm>
            <a:off x="5862235" y="3959886"/>
            <a:ext cx="142859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Ring Inside</a:t>
            </a:r>
          </a:p>
        </p:txBody>
      </p:sp>
      <p:sp>
        <p:nvSpPr>
          <p:cNvPr id="36" name="TextBox 35">
            <a:extLst>
              <a:ext uri="{FF2B5EF4-FFF2-40B4-BE49-F238E27FC236}">
                <a16:creationId xmlns:a16="http://schemas.microsoft.com/office/drawing/2014/main" id="{E0D401DB-EE21-A553-F69B-C9AF37A5E844}"/>
              </a:ext>
            </a:extLst>
          </p:cNvPr>
          <p:cNvSpPr txBox="1"/>
          <p:nvPr/>
        </p:nvSpPr>
        <p:spPr>
          <a:xfrm>
            <a:off x="5770015" y="5833750"/>
            <a:ext cx="162095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Ring Outside</a:t>
            </a:r>
          </a:p>
        </p:txBody>
      </p:sp>
      <p:sp>
        <p:nvSpPr>
          <p:cNvPr id="37" name="TextBox 36">
            <a:extLst>
              <a:ext uri="{FF2B5EF4-FFF2-40B4-BE49-F238E27FC236}">
                <a16:creationId xmlns:a16="http://schemas.microsoft.com/office/drawing/2014/main" id="{61038F5E-C368-F56F-6578-D74E0C77673E}"/>
              </a:ext>
            </a:extLst>
          </p:cNvPr>
          <p:cNvSpPr txBox="1"/>
          <p:nvPr/>
        </p:nvSpPr>
        <p:spPr>
          <a:xfrm>
            <a:off x="9762566" y="3941241"/>
            <a:ext cx="103906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Electrons</a:t>
            </a:r>
          </a:p>
        </p:txBody>
      </p:sp>
      <p:sp>
        <p:nvSpPr>
          <p:cNvPr id="38" name="TextBox 37">
            <a:extLst>
              <a:ext uri="{FF2B5EF4-FFF2-40B4-BE49-F238E27FC236}">
                <a16:creationId xmlns:a16="http://schemas.microsoft.com/office/drawing/2014/main" id="{D5E7D860-FD2F-A65F-D427-2DA9B129D588}"/>
              </a:ext>
            </a:extLst>
          </p:cNvPr>
          <p:cNvSpPr txBox="1"/>
          <p:nvPr/>
        </p:nvSpPr>
        <p:spPr>
          <a:xfrm>
            <a:off x="2445659" y="3958831"/>
            <a:ext cx="95891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Hadrons</a:t>
            </a:r>
          </a:p>
        </p:txBody>
      </p:sp>
      <p:cxnSp>
        <p:nvCxnSpPr>
          <p:cNvPr id="39" name="Straight Arrow Connector 38">
            <a:extLst>
              <a:ext uri="{FF2B5EF4-FFF2-40B4-BE49-F238E27FC236}">
                <a16:creationId xmlns:a16="http://schemas.microsoft.com/office/drawing/2014/main" id="{55836397-E931-F1CB-0770-87FD85BE6939}"/>
              </a:ext>
            </a:extLst>
          </p:cNvPr>
          <p:cNvCxnSpPr/>
          <p:nvPr/>
        </p:nvCxnSpPr>
        <p:spPr>
          <a:xfrm flipH="1">
            <a:off x="9780766" y="4279795"/>
            <a:ext cx="928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504989A6-1E65-2CE1-FCDA-6F925A755FA7}"/>
              </a:ext>
            </a:extLst>
          </p:cNvPr>
          <p:cNvCxnSpPr/>
          <p:nvPr/>
        </p:nvCxnSpPr>
        <p:spPr>
          <a:xfrm>
            <a:off x="2439668" y="4297385"/>
            <a:ext cx="93503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4F91D05C-8959-CC94-9536-B5D560113109}"/>
              </a:ext>
            </a:extLst>
          </p:cNvPr>
          <p:cNvSpPr txBox="1"/>
          <p:nvPr/>
        </p:nvSpPr>
        <p:spPr>
          <a:xfrm>
            <a:off x="571501" y="576350"/>
            <a:ext cx="11620500" cy="3600986"/>
          </a:xfrm>
          <a:prstGeom prst="rect">
            <a:avLst/>
          </a:prstGeom>
        </p:spPr>
        <p:txBody>
          <a:bodyPr wrap="square" rtlCol="0">
            <a:spAutoFit/>
          </a:bodyPr>
          <a:lstStyle/>
          <a:p>
            <a:pPr algn="l">
              <a:spcBef>
                <a:spcPts val="0"/>
              </a:spcBef>
              <a:buClr>
                <a:srgbClr val="0096FF"/>
              </a:buClr>
            </a:pPr>
            <a:r>
              <a:rPr lang="en-US" sz="2000" b="1" dirty="0">
                <a:solidFill>
                  <a:srgbClr val="0432FF"/>
                </a:solidFill>
                <a:sym typeface="Wingdings" panose="05000000000000000000" pitchFamily="2" charset="2"/>
              </a:rPr>
              <a:t> </a:t>
            </a:r>
            <a:r>
              <a:rPr lang="en-US" sz="2000" b="1" dirty="0">
                <a:solidFill>
                  <a:srgbClr val="0432FF"/>
                </a:solidFill>
              </a:rPr>
              <a:t>Initial commissioning of collider rings is with instrumented beam pipe only.</a:t>
            </a:r>
          </a:p>
          <a:p>
            <a:pPr algn="l">
              <a:spcBef>
                <a:spcPts val="0"/>
              </a:spcBef>
              <a:buClr>
                <a:srgbClr val="0096FF"/>
              </a:buClr>
            </a:pPr>
            <a:r>
              <a:rPr lang="en-US" sz="2000" b="1" dirty="0">
                <a:solidFill>
                  <a:srgbClr val="0432FF"/>
                </a:solidFill>
                <a:sym typeface="Wingdings" panose="05000000000000000000" pitchFamily="2" charset="2"/>
              </a:rPr>
              <a:t> Subsequently</a:t>
            </a:r>
            <a:r>
              <a:rPr lang="en-US" sz="2000" b="1" dirty="0">
                <a:solidFill>
                  <a:srgbClr val="0432FF"/>
                </a:solidFill>
              </a:rPr>
              <a:t>, the </a:t>
            </a:r>
            <a:r>
              <a:rPr lang="en-US" sz="2000" b="1" dirty="0" err="1">
                <a:solidFill>
                  <a:srgbClr val="0432FF"/>
                </a:solidFill>
              </a:rPr>
              <a:t>ePIC</a:t>
            </a:r>
            <a:r>
              <a:rPr lang="en-US" sz="2000" b="1" dirty="0">
                <a:solidFill>
                  <a:srgbClr val="0432FF"/>
                </a:solidFill>
              </a:rPr>
              <a:t> detector rolls in for pre-ops with detector. Goal:</a:t>
            </a:r>
          </a:p>
          <a:p>
            <a:pPr algn="l">
              <a:spcBef>
                <a:spcPts val="0"/>
              </a:spcBef>
              <a:buClr>
                <a:srgbClr val="0096FF"/>
              </a:buClr>
            </a:pPr>
            <a:r>
              <a:rPr lang="en-US" sz="2000" dirty="0"/>
              <a:t>Central </a:t>
            </a:r>
            <a:r>
              <a:rPr lang="en-US" sz="2000" dirty="0" err="1"/>
              <a:t>ePIC</a:t>
            </a:r>
            <a:r>
              <a:rPr lang="en-US" sz="2000" dirty="0"/>
              <a:t> has all subsystems installed</a:t>
            </a:r>
          </a:p>
          <a:p>
            <a:pPr algn="l">
              <a:spcBef>
                <a:spcPts val="0"/>
              </a:spcBef>
              <a:buClr>
                <a:srgbClr val="0096FF"/>
              </a:buClr>
            </a:pPr>
            <a:endParaRPr lang="en-US" sz="800" dirty="0"/>
          </a:p>
          <a:p>
            <a:pPr algn="l">
              <a:spcBef>
                <a:spcPts val="0"/>
              </a:spcBef>
              <a:buClr>
                <a:srgbClr val="0096FF"/>
              </a:buClr>
            </a:pPr>
            <a:r>
              <a:rPr lang="en-US" sz="2000" dirty="0"/>
              <a:t>Ancillary detectors all supports are installed, but some of the detector packages are not installed for safety reason </a:t>
            </a:r>
            <a:r>
              <a:rPr lang="en-US" sz="2000" dirty="0">
                <a:solidFill>
                  <a:srgbClr val="0432FF"/>
                </a:solidFill>
              </a:rPr>
              <a:t>for year 1</a:t>
            </a:r>
            <a:r>
              <a:rPr lang="en-US" sz="2000" dirty="0"/>
              <a:t>.</a:t>
            </a:r>
          </a:p>
          <a:p>
            <a:pPr marL="342900" indent="-342900">
              <a:buClr>
                <a:srgbClr val="0096FF"/>
              </a:buClr>
              <a:buFont typeface="Wingdings" pitchFamily="2" charset="2"/>
              <a:buChar char="§"/>
            </a:pPr>
            <a:r>
              <a:rPr lang="en-US" sz="2000" dirty="0"/>
              <a:t>ZDC and Lumi-detector are fully installed</a:t>
            </a:r>
          </a:p>
          <a:p>
            <a:pPr marL="342900" indent="-342900">
              <a:buClr>
                <a:srgbClr val="0096FF"/>
              </a:buClr>
              <a:buFont typeface="Wingdings" pitchFamily="2" charset="2"/>
              <a:buChar char="§"/>
            </a:pPr>
            <a:r>
              <a:rPr lang="en-US" sz="2000" dirty="0"/>
              <a:t>Off-Momentum detectors should be in save position, so they can be used if beam is stable</a:t>
            </a:r>
          </a:p>
          <a:p>
            <a:pPr marL="342900" indent="-342900" algn="l">
              <a:spcBef>
                <a:spcPts val="0"/>
              </a:spcBef>
              <a:buClr>
                <a:srgbClr val="0096FF"/>
              </a:buClr>
              <a:buFont typeface="Wingdings" pitchFamily="2" charset="2"/>
              <a:buChar char="§"/>
            </a:pPr>
            <a:r>
              <a:rPr lang="en-US" sz="2000" dirty="0"/>
              <a:t>Roman Pots will not be installed</a:t>
            </a:r>
          </a:p>
          <a:p>
            <a:pPr marL="342900" indent="-342900" algn="l">
              <a:spcBef>
                <a:spcPts val="0"/>
              </a:spcBef>
              <a:buClr>
                <a:srgbClr val="0096FF"/>
              </a:buClr>
              <a:buFont typeface="Wingdings" pitchFamily="2" charset="2"/>
              <a:buChar char="§"/>
            </a:pPr>
            <a:r>
              <a:rPr lang="en-US" sz="2000" dirty="0"/>
              <a:t>low Q2 Tagger should be discussed</a:t>
            </a:r>
          </a:p>
          <a:p>
            <a:pPr marL="342900" indent="-342900" algn="l">
              <a:spcBef>
                <a:spcPts val="0"/>
              </a:spcBef>
              <a:buClr>
                <a:srgbClr val="0096FF"/>
              </a:buClr>
              <a:buFont typeface="Wingdings" pitchFamily="2" charset="2"/>
              <a:buChar char="§"/>
            </a:pPr>
            <a:r>
              <a:rPr lang="en-US" sz="2000" dirty="0"/>
              <a:t>hadron and electron polarimetry will be installed from day-1 operating EIC</a:t>
            </a:r>
          </a:p>
          <a:p>
            <a:pPr algn="l">
              <a:spcBef>
                <a:spcPts val="0"/>
              </a:spcBef>
              <a:buClr>
                <a:srgbClr val="0096FF"/>
              </a:buClr>
            </a:pPr>
            <a:endParaRPr lang="en-US" sz="2000" dirty="0"/>
          </a:p>
        </p:txBody>
      </p:sp>
    </p:spTree>
    <p:extLst>
      <p:ext uri="{BB962C8B-B14F-4D97-AF65-F5344CB8AC3E}">
        <p14:creationId xmlns:p14="http://schemas.microsoft.com/office/powerpoint/2010/main" val="254271191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spAutoFit/>
      </a:bodyPr>
      <a:lstStyle>
        <a:defPPr algn="l">
          <a:spcBef>
            <a:spcPts val="0"/>
          </a:spcBef>
          <a:buClr>
            <a:srgbClr val="0096FF"/>
          </a:buClr>
          <a:defRPr sz="2000" dirty="0" smtClean="0"/>
        </a:defPPr>
      </a:lstStyle>
    </a:txDef>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quence xmlns="3b6a705c-5149-41b7-ae9a-732190ba5a52">01</Sequence>
    <Status xmlns="3b6a705c-5149-41b7-ae9a-732190ba5a52">Final Changes Complete</Status>
    <Day xmlns="3b6a705c-5149-41b7-ae9a-732190ba5a52">2025-01-07T05:00:00+00:00</Da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C34C91B90C1548A4C3AA992774E13A" ma:contentTypeVersion="7" ma:contentTypeDescription="Create a new document." ma:contentTypeScope="" ma:versionID="7a61f8cd703a7205ecb4e678dec18d87">
  <xsd:schema xmlns:xsd="http://www.w3.org/2001/XMLSchema" xmlns:xs="http://www.w3.org/2001/XMLSchema" xmlns:p="http://schemas.microsoft.com/office/2006/metadata/properties" xmlns:ns2="3b6a705c-5149-41b7-ae9a-732190ba5a52" targetNamespace="http://schemas.microsoft.com/office/2006/metadata/properties" ma:root="true" ma:fieldsID="c225db4bd17ba7aa7935a5a4ed95403e" ns2:_="">
    <xsd:import namespace="3b6a705c-5149-41b7-ae9a-732190ba5a52"/>
    <xsd:element name="properties">
      <xsd:complexType>
        <xsd:sequence>
          <xsd:element name="documentManagement">
            <xsd:complexType>
              <xsd:all>
                <xsd:element ref="ns2:Day" minOccurs="0"/>
                <xsd:element ref="ns2:Status" minOccurs="0"/>
                <xsd:element ref="ns2:Sequence" minOccurs="0"/>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a705c-5149-41b7-ae9a-732190ba5a52" elementFormDefault="qualified">
    <xsd:import namespace="http://schemas.microsoft.com/office/2006/documentManagement/types"/>
    <xsd:import namespace="http://schemas.microsoft.com/office/infopath/2007/PartnerControls"/>
    <xsd:element name="Day" ma:index="8" nillable="true" ma:displayName="Day" ma:format="DateOnly" ma:internalName="Day">
      <xsd:simpleType>
        <xsd:restriction base="dms:DateTime"/>
      </xsd:simpleType>
    </xsd:element>
    <xsd:element name="Status" ma:index="9" nillable="true" ma:displayName="Status" ma:format="Dropdown" ma:internalName="Status">
      <xsd:simpleType>
        <xsd:restriction base="dms:Choice">
          <xsd:enumeration value="Draft in Progress"/>
          <xsd:enumeration value="Read for Page Turns"/>
          <xsd:enumeration value="Ready For Dry Run"/>
          <xsd:enumeration value="Final Changes Complete"/>
          <xsd:enumeration value="Ready to Post"/>
          <xsd:enumeration value="Posted"/>
        </xsd:restriction>
      </xsd:simpleType>
    </xsd:element>
    <xsd:element name="Sequence" ma:index="10" nillable="true" ma:displayName="Sequence" ma:format="Dropdown" ma:internalName="Sequence">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E88647-562A-460A-88A0-13D05ABABF01}">
  <ds:schemaRefs>
    <ds:schemaRef ds:uri="http://purl.org/dc/elements/1.1/"/>
    <ds:schemaRef ds:uri="http://schemas.microsoft.com/office/2006/documentManagement/types"/>
    <ds:schemaRef ds:uri="http://schemas.microsoft.com/office/2006/metadata/properties"/>
    <ds:schemaRef ds:uri="3b6a705c-5149-41b7-ae9a-732190ba5a52"/>
    <ds:schemaRef ds:uri="http://www.w3.org/XML/1998/namespace"/>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3.xml><?xml version="1.0" encoding="utf-8"?>
<ds:datastoreItem xmlns:ds="http://schemas.openxmlformats.org/officeDocument/2006/customXml" ds:itemID="{2CE82E08-C36A-4352-A2D1-2ECF9A8A35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a705c-5149-41b7-ae9a-732190ba5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Template>
  <TotalTime>6195</TotalTime>
  <Words>3491</Words>
  <Application>Microsoft Macintosh PowerPoint</Application>
  <PresentationFormat>Widescreen</PresentationFormat>
  <Paragraphs>550</Paragraphs>
  <Slides>27</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1" baseType="lpstr">
      <vt:lpstr>Aptos</vt:lpstr>
      <vt:lpstr>Arial</vt:lpstr>
      <vt:lpstr>Arial Narrow</vt:lpstr>
      <vt:lpstr>Calibri</vt:lpstr>
      <vt:lpstr>Cambria Math</vt:lpstr>
      <vt:lpstr>Comic Sans MS</vt:lpstr>
      <vt:lpstr>Courier New</vt:lpstr>
      <vt:lpstr>Segoe UI</vt:lpstr>
      <vt:lpstr>Symbol</vt:lpstr>
      <vt:lpstr>Times New Roman</vt:lpstr>
      <vt:lpstr>URWPalladioL</vt:lpstr>
      <vt:lpstr>Wingdings</vt:lpstr>
      <vt:lpstr>BNL</vt:lpstr>
      <vt:lpstr>Equation</vt:lpstr>
      <vt:lpstr>Accelerator and Detector Commissioning Plan</vt:lpstr>
      <vt:lpstr>Lessons from HERA @ DESY</vt:lpstr>
      <vt:lpstr>PowerPoint Presentation</vt:lpstr>
      <vt:lpstr>EIC Design Overview</vt:lpstr>
      <vt:lpstr>Project Delivery Strategy</vt:lpstr>
      <vt:lpstr>Accelerator at Day One and at full Capability </vt:lpstr>
      <vt:lpstr>Accelerator Performance for NAS Science</vt:lpstr>
      <vt:lpstr>What do we need to commission</vt:lpstr>
      <vt:lpstr>ePIC Setup at EIC Start Up</vt:lpstr>
      <vt:lpstr>EIC - ePIC Commissioning</vt:lpstr>
      <vt:lpstr>Beam Energy and Average Orbit Radius in the HSR</vt:lpstr>
      <vt:lpstr>Proposal for the Science Program in the First Years of EIC</vt:lpstr>
      <vt:lpstr>Proposal for the Science Program in the First Years of EIC</vt:lpstr>
      <vt:lpstr>Assumptions and Luminosity Calculation</vt:lpstr>
      <vt:lpstr>Assumptions and Luminosity</vt:lpstr>
      <vt:lpstr>ep Luminosity for Early Years</vt:lpstr>
      <vt:lpstr>EIC Commissioning: Summary</vt:lpstr>
      <vt:lpstr>PowerPoint Presentation</vt:lpstr>
      <vt:lpstr>PowerPoint Presentation</vt:lpstr>
      <vt:lpstr>Initial thoughts on the EIC Commissioning Strategy</vt:lpstr>
      <vt:lpstr>Luminosity ep for Phase-1</vt:lpstr>
      <vt:lpstr>Experience ramping up KEKB and SuperKEKB</vt:lpstr>
      <vt:lpstr>Lessons from HERA II upgrade</vt:lpstr>
      <vt:lpstr>Lessons from HERA II upgrade</vt:lpstr>
      <vt:lpstr>Lessons from HERA II upgrade</vt:lpstr>
      <vt:lpstr>Lessons learnt from pp Colliders</vt:lpstr>
      <vt:lpstr>EIC Science Program in the early Years of EIC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Detector and ePIC Overview</dc:title>
  <dc:subject/>
  <dc:creator>Elke-Caroline Aschenauer</dc:creator>
  <cp:keywords/>
  <dc:description/>
  <cp:lastModifiedBy>Elke-Caroline Aschenauer</cp:lastModifiedBy>
  <cp:revision>98</cp:revision>
  <dcterms:created xsi:type="dcterms:W3CDTF">2024-09-19T01:46:49Z</dcterms:created>
  <dcterms:modified xsi:type="dcterms:W3CDTF">2025-06-15T13:17:48Z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0x010100B8C34C91B90C1548A4C3AA992774E13A</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Comments">
    <vt:lpwstr>Names added to footer.  Fixed tag colors throughout. Slide 10 covered footer for visual. Slide 12 corrected spelling "Forward". Minor formatting.</vt:lpwstr>
  </property>
  <property fmtid="{D5CDD505-2E9C-101B-9397-08002B2CF9AE}" pid="12" name="xd_Signature">
    <vt:lpwstr/>
  </property>
  <property fmtid="{D5CDD505-2E9C-101B-9397-08002B2CF9AE}" pid="13" name="Status">
    <vt:lpwstr>Ready To Post</vt:lpwstr>
  </property>
</Properties>
</file>