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1"/>
  </p:notesMasterIdLst>
  <p:sldIdLst>
    <p:sldId id="256" r:id="rId5"/>
    <p:sldId id="284" r:id="rId6"/>
    <p:sldId id="291" r:id="rId7"/>
    <p:sldId id="278" r:id="rId8"/>
    <p:sldId id="297" r:id="rId9"/>
    <p:sldId id="279" r:id="rId10"/>
    <p:sldId id="280" r:id="rId11"/>
    <p:sldId id="281" r:id="rId12"/>
    <p:sldId id="282" r:id="rId13"/>
    <p:sldId id="292" r:id="rId14"/>
    <p:sldId id="283" r:id="rId15"/>
    <p:sldId id="267" r:id="rId16"/>
    <p:sldId id="296" r:id="rId17"/>
    <p:sldId id="263" r:id="rId18"/>
    <p:sldId id="264" r:id="rId19"/>
    <p:sldId id="266" r:id="rId20"/>
    <p:sldId id="269" r:id="rId21"/>
    <p:sldId id="277" r:id="rId22"/>
    <p:sldId id="268" r:id="rId23"/>
    <p:sldId id="288" r:id="rId24"/>
    <p:sldId id="289" r:id="rId25"/>
    <p:sldId id="293" r:id="rId26"/>
    <p:sldId id="285" r:id="rId27"/>
    <p:sldId id="294" r:id="rId28"/>
    <p:sldId id="287"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54"/>
    <p:restoredTop sz="94694"/>
  </p:normalViewPr>
  <p:slideViewPr>
    <p:cSldViewPr snapToGrid="0" snapToObjects="1">
      <p:cViewPr varScale="1">
        <p:scale>
          <a:sx n="128" d="100"/>
          <a:sy n="128" d="100"/>
        </p:scale>
        <p:origin x="5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26218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912825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26</a:t>
            </a:fld>
            <a:endParaRPr lang="en-US"/>
          </a:p>
        </p:txBody>
      </p:sp>
    </p:spTree>
    <p:extLst>
      <p:ext uri="{BB962C8B-B14F-4D97-AF65-F5344CB8AC3E}">
        <p14:creationId xmlns:p14="http://schemas.microsoft.com/office/powerpoint/2010/main" val="1932725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61846" y="6538242"/>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96000" y="6538241"/>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370113" y="6553200"/>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6096000" y="6571737"/>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3" name="Text Placeholder 2">
            <a:extLst>
              <a:ext uri="{FF2B5EF4-FFF2-40B4-BE49-F238E27FC236}">
                <a16:creationId xmlns:a16="http://schemas.microsoft.com/office/drawing/2014/main" id="{388DB6E2-DDA3-22B8-7251-F0B132B676AF}"/>
              </a:ext>
            </a:extLst>
          </p:cNvPr>
          <p:cNvSpPr>
            <a:spLocks noGrp="1"/>
          </p:cNvSpPr>
          <p:nvPr>
            <p:ph type="body" sz="quarter" idx="10" hasCustomPrompt="1"/>
          </p:nvPr>
        </p:nvSpPr>
        <p:spPr>
          <a:xfrm>
            <a:off x="396842" y="6548516"/>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4" name="Text Placeholder 2">
            <a:extLst>
              <a:ext uri="{FF2B5EF4-FFF2-40B4-BE49-F238E27FC236}">
                <a16:creationId xmlns:a16="http://schemas.microsoft.com/office/drawing/2014/main" id="{E439522C-42D3-98C9-C46E-2F2D03D4359E}"/>
              </a:ext>
            </a:extLst>
          </p:cNvPr>
          <p:cNvSpPr>
            <a:spLocks noGrp="1"/>
          </p:cNvSpPr>
          <p:nvPr>
            <p:ph type="body" sz="quarter" idx="11" hasCustomPrompt="1"/>
          </p:nvPr>
        </p:nvSpPr>
        <p:spPr>
          <a:xfrm>
            <a:off x="6096000" y="6553200"/>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dirty="0"/>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eic.jlab.org/Interfaces/InterfaceMatrix.html" TargetMode="External"/><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eic.jlab.org/Interfaces/InterfaceMatrix.html"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indico.bnl.gov/event/28081/attachments/62045/106458/General_Functional_Performance.Requirements.pdf" TargetMode="External"/><Relationship Id="rId2" Type="http://schemas.openxmlformats.org/officeDocument/2006/relationships/hyperlink" Target="https://eic.jlab.org/Detector" TargetMode="External"/><Relationship Id="rId1" Type="http://schemas.openxmlformats.org/officeDocument/2006/relationships/slideLayout" Target="../slideLayouts/slideLayout2.xml"/><Relationship Id="rId4" Type="http://schemas.openxmlformats.org/officeDocument/2006/relationships/hyperlink" Target="https://eic.jlab.org/Documents/DET/Interfaces/DET-Interfaces-20241212.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ic.jlab.org/Detecto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a:bodyPr>
          <a:lstStyle/>
          <a:p>
            <a:r>
              <a:rPr lang="en-US" sz="5400" dirty="0"/>
              <a:t>EIC Tracking and Particle Identification Requirements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5" y="5259429"/>
            <a:ext cx="10334625" cy="746185"/>
          </a:xfrm>
        </p:spPr>
        <p:txBody>
          <a:bodyPr/>
          <a:lstStyle/>
          <a:p>
            <a:r>
              <a:rPr lang="en-US" dirty="0"/>
              <a:t>10</a:t>
            </a:r>
            <a:r>
              <a:rPr lang="en-US" baseline="30000" dirty="0"/>
              <a:t>th</a:t>
            </a:r>
            <a:r>
              <a:rPr lang="en-US" dirty="0"/>
              <a:t> EIC DAC Review</a:t>
            </a:r>
          </a:p>
          <a:p>
            <a:r>
              <a:rPr lang="en-US" dirty="0"/>
              <a:t>June 11</a:t>
            </a:r>
            <a:r>
              <a:rPr lang="en-US" baseline="30000" dirty="0"/>
              <a:t>th</a:t>
            </a:r>
            <a:r>
              <a:rPr lang="en-US" dirty="0"/>
              <a:t> – 13</a:t>
            </a:r>
            <a:r>
              <a:rPr lang="en-US" baseline="30000" dirty="0"/>
              <a:t>th</a:t>
            </a:r>
            <a:r>
              <a:rPr lang="en-US" dirty="0"/>
              <a:t>, 2025</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5" y="3311969"/>
            <a:ext cx="10334625" cy="1259607"/>
          </a:xfrm>
        </p:spPr>
        <p:txBody>
          <a:bodyPr/>
          <a:lstStyle/>
          <a:p>
            <a:r>
              <a:rPr lang="en-US" dirty="0"/>
              <a:t>Sourav Tarafdar (JLAB) EIC Project Detector Scientist</a:t>
            </a:r>
          </a:p>
          <a:p>
            <a:r>
              <a:rPr lang="en-US" dirty="0"/>
              <a:t>Rolf Ent (JLAB) Co-Associate Director for  the Experimental Program</a:t>
            </a:r>
          </a:p>
          <a:p>
            <a:r>
              <a:rPr lang="en-US" dirty="0"/>
              <a:t>Benedikt Zihlmann (JLAB) L3 CAM WBS 6.10.04 PID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6B65D5-F1BA-DB83-28D1-F26C37C73D84}"/>
              </a:ext>
            </a:extLst>
          </p:cNvPr>
          <p:cNvSpPr>
            <a:spLocks noGrp="1"/>
          </p:cNvSpPr>
          <p:nvPr>
            <p:ph type="sldNum" sz="quarter" idx="4"/>
          </p:nvPr>
        </p:nvSpPr>
        <p:spPr/>
        <p:txBody>
          <a:bodyPr/>
          <a:lstStyle/>
          <a:p>
            <a:pPr algn="ctr"/>
            <a:fld id="{933A556B-7C63-244D-9B7C-B0EA8042B330}" type="slidenum">
              <a:rPr lang="en-US" smtClean="0"/>
              <a:pPr algn="ctr"/>
              <a:t>10</a:t>
            </a:fld>
            <a:endParaRPr lang="en-US" dirty="0"/>
          </a:p>
        </p:txBody>
      </p:sp>
      <p:sp>
        <p:nvSpPr>
          <p:cNvPr id="3" name="Title 2">
            <a:extLst>
              <a:ext uri="{FF2B5EF4-FFF2-40B4-BE49-F238E27FC236}">
                <a16:creationId xmlns:a16="http://schemas.microsoft.com/office/drawing/2014/main" id="{A02E867C-5BA3-8B05-10BE-119B313EFC5C}"/>
              </a:ext>
            </a:extLst>
          </p:cNvPr>
          <p:cNvSpPr>
            <a:spLocks noGrp="1"/>
          </p:cNvSpPr>
          <p:nvPr>
            <p:ph type="title"/>
          </p:nvPr>
        </p:nvSpPr>
        <p:spPr/>
        <p:txBody>
          <a:bodyPr/>
          <a:lstStyle/>
          <a:p>
            <a:r>
              <a:rPr lang="en-US" dirty="0"/>
              <a:t>Detector Systems Interface General Idea</a:t>
            </a:r>
          </a:p>
        </p:txBody>
      </p:sp>
      <p:sp>
        <p:nvSpPr>
          <p:cNvPr id="5" name="Text Placeholder 4">
            <a:extLst>
              <a:ext uri="{FF2B5EF4-FFF2-40B4-BE49-F238E27FC236}">
                <a16:creationId xmlns:a16="http://schemas.microsoft.com/office/drawing/2014/main" id="{53DB44D2-49AA-071C-B11D-C21856B2C9F0}"/>
              </a:ext>
            </a:extLst>
          </p:cNvPr>
          <p:cNvSpPr>
            <a:spLocks noGrp="1"/>
          </p:cNvSpPr>
          <p:nvPr>
            <p:ph type="body" sz="quarter" idx="10"/>
          </p:nvPr>
        </p:nvSpPr>
        <p:spPr/>
        <p:txBody>
          <a:bodyPr/>
          <a:lstStyle/>
          <a:p>
            <a:r>
              <a:rPr lang="en-US" dirty="0"/>
              <a:t>10</a:t>
            </a:r>
            <a:r>
              <a:rPr lang="en-US" baseline="30000" dirty="0"/>
              <a:t>th</a:t>
            </a:r>
            <a:r>
              <a:rPr lang="en-US" dirty="0"/>
              <a:t> EIC DAC Meeting</a:t>
            </a:r>
          </a:p>
        </p:txBody>
      </p:sp>
      <p:sp>
        <p:nvSpPr>
          <p:cNvPr id="6" name="Text Placeholder 5">
            <a:extLst>
              <a:ext uri="{FF2B5EF4-FFF2-40B4-BE49-F238E27FC236}">
                <a16:creationId xmlns:a16="http://schemas.microsoft.com/office/drawing/2014/main" id="{3C3D61D4-8EC0-E12D-BA59-B30336F44926}"/>
              </a:ext>
            </a:extLst>
          </p:cNvPr>
          <p:cNvSpPr>
            <a:spLocks noGrp="1"/>
          </p:cNvSpPr>
          <p:nvPr>
            <p:ph type="body" sz="quarter" idx="11"/>
          </p:nvPr>
        </p:nvSpPr>
        <p:spPr/>
        <p:txBody>
          <a:bodyPr/>
          <a:lstStyle/>
          <a:p>
            <a:r>
              <a:rPr lang="en-US" b="1" dirty="0"/>
              <a:t>S.Tarafdar / R.Ent / B.Zihlmann</a:t>
            </a:r>
          </a:p>
          <a:p>
            <a:endParaRPr lang="en-US" dirty="0"/>
          </a:p>
        </p:txBody>
      </p:sp>
      <p:sp>
        <p:nvSpPr>
          <p:cNvPr id="7" name="TextBox 6">
            <a:extLst>
              <a:ext uri="{FF2B5EF4-FFF2-40B4-BE49-F238E27FC236}">
                <a16:creationId xmlns:a16="http://schemas.microsoft.com/office/drawing/2014/main" id="{111E043E-20BD-BB09-E14F-DB0D5BF3913A}"/>
              </a:ext>
            </a:extLst>
          </p:cNvPr>
          <p:cNvSpPr txBox="1"/>
          <p:nvPr/>
        </p:nvSpPr>
        <p:spPr>
          <a:xfrm>
            <a:off x="361846" y="1179456"/>
            <a:ext cx="11600657" cy="2616101"/>
          </a:xfrm>
          <a:prstGeom prst="rect">
            <a:avLst/>
          </a:prstGeom>
          <a:noFill/>
        </p:spPr>
        <p:txBody>
          <a:bodyPr wrap="square" rtlCol="0">
            <a:spAutoFit/>
          </a:bodyPr>
          <a:lstStyle/>
          <a:p>
            <a:pPr marL="342900" indent="-342900">
              <a:buFont typeface="Wingdings" pitchFamily="2" charset="2"/>
              <a:buChar char="q"/>
            </a:pPr>
            <a:r>
              <a:rPr lang="en-US" sz="2000" dirty="0"/>
              <a:t>Defined relationship between two or more distinct entities to satisfy a dependency or requirement .</a:t>
            </a:r>
          </a:p>
          <a:p>
            <a:endParaRPr lang="en-US" sz="2000" dirty="0"/>
          </a:p>
          <a:p>
            <a:pPr marL="342900" indent="-342900">
              <a:buFont typeface="Wingdings" pitchFamily="2" charset="2"/>
              <a:buChar char="q"/>
            </a:pPr>
            <a:r>
              <a:rPr lang="en-US" sz="2000" dirty="0"/>
              <a:t>Identifying interfaces : Interrogate set of parameters</a:t>
            </a:r>
          </a:p>
          <a:p>
            <a:pPr marL="3200400" lvl="6" indent="-457200">
              <a:buFont typeface="+mj-lt"/>
              <a:buAutoNum type="arabicPeriod"/>
            </a:pPr>
            <a:r>
              <a:rPr lang="en-US" sz="1600" dirty="0"/>
              <a:t>Requirements</a:t>
            </a:r>
          </a:p>
          <a:p>
            <a:pPr marL="3200400" lvl="6" indent="-457200">
              <a:buFont typeface="+mj-lt"/>
              <a:buAutoNum type="arabicPeriod"/>
            </a:pPr>
            <a:r>
              <a:rPr lang="en-US" sz="1600" dirty="0"/>
              <a:t>Known interfaces</a:t>
            </a:r>
          </a:p>
          <a:p>
            <a:pPr marL="3200400" lvl="6" indent="-457200">
              <a:buFont typeface="+mj-lt"/>
              <a:buAutoNum type="arabicPeriod"/>
            </a:pPr>
            <a:r>
              <a:rPr lang="en-US" sz="1600" dirty="0"/>
              <a:t>Related systems</a:t>
            </a:r>
          </a:p>
          <a:p>
            <a:pPr marL="3200400" lvl="6" indent="-457200">
              <a:buFont typeface="+mj-lt"/>
              <a:buAutoNum type="arabicPeriod"/>
            </a:pPr>
            <a:endParaRPr lang="en-US" sz="1600" dirty="0"/>
          </a:p>
          <a:p>
            <a:pPr marL="457200" indent="-457200">
              <a:buFont typeface="Wingdings" pitchFamily="2" charset="2"/>
              <a:buChar char="q"/>
            </a:pPr>
            <a:r>
              <a:rPr lang="en-US" sz="2000" dirty="0"/>
              <a:t>Examples of questions for interrogating requirements :</a:t>
            </a:r>
          </a:p>
          <a:p>
            <a:pPr marL="285750" indent="-285750">
              <a:buFont typeface="Arial" panose="020B0604020202020204" pitchFamily="34" charset="0"/>
              <a:buChar char="•"/>
            </a:pPr>
            <a:endParaRPr lang="en-US" sz="2000" dirty="0"/>
          </a:p>
        </p:txBody>
      </p:sp>
      <p:pic>
        <p:nvPicPr>
          <p:cNvPr id="9" name="Picture 8" descr="Table&#10;&#10;AI-generated content may be incorrect.">
            <a:extLst>
              <a:ext uri="{FF2B5EF4-FFF2-40B4-BE49-F238E27FC236}">
                <a16:creationId xmlns:a16="http://schemas.microsoft.com/office/drawing/2014/main" id="{A98EDE05-5797-AC5F-13BF-C8C388CD5F96}"/>
              </a:ext>
            </a:extLst>
          </p:cNvPr>
          <p:cNvPicPr>
            <a:picLocks noChangeAspect="1"/>
          </p:cNvPicPr>
          <p:nvPr/>
        </p:nvPicPr>
        <p:blipFill>
          <a:blip r:embed="rId2"/>
          <a:stretch>
            <a:fillRect/>
          </a:stretch>
        </p:blipFill>
        <p:spPr>
          <a:xfrm>
            <a:off x="0" y="3567863"/>
            <a:ext cx="5462683" cy="1975345"/>
          </a:xfrm>
          <a:prstGeom prst="rect">
            <a:avLst/>
          </a:prstGeom>
        </p:spPr>
      </p:pic>
      <p:pic>
        <p:nvPicPr>
          <p:cNvPr id="11" name="Picture 10" descr="Table&#10;&#10;AI-generated content may be incorrect.">
            <a:extLst>
              <a:ext uri="{FF2B5EF4-FFF2-40B4-BE49-F238E27FC236}">
                <a16:creationId xmlns:a16="http://schemas.microsoft.com/office/drawing/2014/main" id="{3E529118-3CD3-F26C-0AE0-60A7D7DE75BE}"/>
              </a:ext>
            </a:extLst>
          </p:cNvPr>
          <p:cNvPicPr>
            <a:picLocks noChangeAspect="1"/>
          </p:cNvPicPr>
          <p:nvPr/>
        </p:nvPicPr>
        <p:blipFill>
          <a:blip r:embed="rId3"/>
          <a:stretch>
            <a:fillRect/>
          </a:stretch>
        </p:blipFill>
        <p:spPr>
          <a:xfrm>
            <a:off x="5542318" y="3657600"/>
            <a:ext cx="6394043" cy="1804925"/>
          </a:xfrm>
          <a:prstGeom prst="rect">
            <a:avLst/>
          </a:prstGeom>
        </p:spPr>
      </p:pic>
      <p:sp>
        <p:nvSpPr>
          <p:cNvPr id="12" name="TextBox 11">
            <a:extLst>
              <a:ext uri="{FF2B5EF4-FFF2-40B4-BE49-F238E27FC236}">
                <a16:creationId xmlns:a16="http://schemas.microsoft.com/office/drawing/2014/main" id="{64827F9A-3827-5FC5-F1A6-6F31FCE56F48}"/>
              </a:ext>
            </a:extLst>
          </p:cNvPr>
          <p:cNvSpPr txBox="1"/>
          <p:nvPr/>
        </p:nvSpPr>
        <p:spPr>
          <a:xfrm>
            <a:off x="462579" y="5583219"/>
            <a:ext cx="11283682" cy="369332"/>
          </a:xfrm>
          <a:prstGeom prst="rect">
            <a:avLst/>
          </a:prstGeom>
          <a:noFill/>
        </p:spPr>
        <p:txBody>
          <a:bodyPr wrap="square" rtlCol="0">
            <a:spAutoFit/>
          </a:bodyPr>
          <a:lstStyle/>
          <a:p>
            <a:pPr marL="285750" indent="-285750">
              <a:buFont typeface="Wingdings" pitchFamily="2" charset="2"/>
              <a:buChar char="q"/>
            </a:pPr>
            <a:r>
              <a:rPr lang="en-US" dirty="0"/>
              <a:t>Other examples of interrogations can be based on data, cryogenics, controls, gas/fluid flows etc.</a:t>
            </a:r>
          </a:p>
        </p:txBody>
      </p:sp>
    </p:spTree>
    <p:extLst>
      <p:ext uri="{BB962C8B-B14F-4D97-AF65-F5344CB8AC3E}">
        <p14:creationId xmlns:p14="http://schemas.microsoft.com/office/powerpoint/2010/main" val="314415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D6B53A-8630-1635-CCAF-0A1BFFBF1421}"/>
              </a:ext>
            </a:extLst>
          </p:cNvPr>
          <p:cNvSpPr>
            <a:spLocks noGrp="1"/>
          </p:cNvSpPr>
          <p:nvPr>
            <p:ph type="sldNum" sz="quarter" idx="4"/>
          </p:nvPr>
        </p:nvSpPr>
        <p:spPr/>
        <p:txBody>
          <a:bodyPr/>
          <a:lstStyle/>
          <a:p>
            <a:pPr algn="ctr"/>
            <a:fld id="{933A556B-7C63-244D-9B7C-B0EA8042B330}" type="slidenum">
              <a:rPr lang="en-US" smtClean="0"/>
              <a:pPr algn="ctr"/>
              <a:t>11</a:t>
            </a:fld>
            <a:endParaRPr lang="en-US" dirty="0"/>
          </a:p>
        </p:txBody>
      </p:sp>
      <p:sp>
        <p:nvSpPr>
          <p:cNvPr id="3" name="Title 2">
            <a:extLst>
              <a:ext uri="{FF2B5EF4-FFF2-40B4-BE49-F238E27FC236}">
                <a16:creationId xmlns:a16="http://schemas.microsoft.com/office/drawing/2014/main" id="{C67DFD30-1D98-456F-490E-95438CB62AF0}"/>
              </a:ext>
            </a:extLst>
          </p:cNvPr>
          <p:cNvSpPr>
            <a:spLocks noGrp="1"/>
          </p:cNvSpPr>
          <p:nvPr>
            <p:ph type="title"/>
          </p:nvPr>
        </p:nvSpPr>
        <p:spPr>
          <a:xfrm>
            <a:off x="229495" y="0"/>
            <a:ext cx="11733009" cy="825178"/>
          </a:xfrm>
        </p:spPr>
        <p:txBody>
          <a:bodyPr>
            <a:noAutofit/>
          </a:bodyPr>
          <a:lstStyle/>
          <a:p>
            <a:r>
              <a:rPr lang="en-US" dirty="0"/>
              <a:t>Tracking subsystem Interfaces</a:t>
            </a:r>
          </a:p>
        </p:txBody>
      </p:sp>
      <p:sp>
        <p:nvSpPr>
          <p:cNvPr id="5" name="Text Placeholder 4">
            <a:extLst>
              <a:ext uri="{FF2B5EF4-FFF2-40B4-BE49-F238E27FC236}">
                <a16:creationId xmlns:a16="http://schemas.microsoft.com/office/drawing/2014/main" id="{99FD4195-747A-58C7-C19B-7F26FBB4AD2C}"/>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9C177CB5-DBAF-2A36-9408-5477C4756BC8}"/>
              </a:ext>
            </a:extLst>
          </p:cNvPr>
          <p:cNvSpPr>
            <a:spLocks noGrp="1"/>
          </p:cNvSpPr>
          <p:nvPr>
            <p:ph type="body" sz="quarter" idx="11"/>
          </p:nvPr>
        </p:nvSpPr>
        <p:spPr/>
        <p:txBody>
          <a:bodyPr/>
          <a:lstStyle/>
          <a:p>
            <a:r>
              <a:rPr lang="en-US" b="1" dirty="0"/>
              <a:t>S.Tarafdar / R.Ent / B.Zihlmann</a:t>
            </a:r>
          </a:p>
          <a:p>
            <a:endParaRPr lang="en-US" dirty="0"/>
          </a:p>
        </p:txBody>
      </p:sp>
      <p:pic>
        <p:nvPicPr>
          <p:cNvPr id="7" name="Picture 6">
            <a:extLst>
              <a:ext uri="{FF2B5EF4-FFF2-40B4-BE49-F238E27FC236}">
                <a16:creationId xmlns:a16="http://schemas.microsoft.com/office/drawing/2014/main" id="{3FB6CA79-DC98-3BBD-CDCF-D943F5EBBD36}"/>
              </a:ext>
            </a:extLst>
          </p:cNvPr>
          <p:cNvPicPr/>
          <p:nvPr/>
        </p:nvPicPr>
        <p:blipFill rotWithShape="1">
          <a:blip r:embed="rId2"/>
          <a:srcRect l="11076" t="3255" r="10500" b="2316"/>
          <a:stretch/>
        </p:blipFill>
        <p:spPr>
          <a:xfrm>
            <a:off x="7874216" y="34388"/>
            <a:ext cx="530377" cy="751034"/>
          </a:xfrm>
          <a:prstGeom prst="rect">
            <a:avLst/>
          </a:prstGeom>
        </p:spPr>
      </p:pic>
      <p:pic>
        <p:nvPicPr>
          <p:cNvPr id="8" name="Immagine 1" descr="Immagine che contiene cerchio, edificio, rotondo&#10;&#10;Descrizione generata automaticamente">
            <a:extLst>
              <a:ext uri="{FF2B5EF4-FFF2-40B4-BE49-F238E27FC236}">
                <a16:creationId xmlns:a16="http://schemas.microsoft.com/office/drawing/2014/main" id="{105AFB28-47E5-1115-A4FA-201B74260767}"/>
              </a:ext>
            </a:extLst>
          </p:cNvPr>
          <p:cNvPicPr>
            <a:picLocks noChangeAspect="1"/>
          </p:cNvPicPr>
          <p:nvPr/>
        </p:nvPicPr>
        <p:blipFill>
          <a:blip r:embed="rId3"/>
          <a:stretch>
            <a:fillRect/>
          </a:stretch>
        </p:blipFill>
        <p:spPr>
          <a:xfrm rot="5400000">
            <a:off x="10415053" y="249121"/>
            <a:ext cx="580914" cy="321565"/>
          </a:xfrm>
          <a:prstGeom prst="rect">
            <a:avLst/>
          </a:prstGeom>
        </p:spPr>
      </p:pic>
      <p:pic>
        <p:nvPicPr>
          <p:cNvPr id="9" name="Picture 3" descr="page20image1035475344">
            <a:extLst>
              <a:ext uri="{FF2B5EF4-FFF2-40B4-BE49-F238E27FC236}">
                <a16:creationId xmlns:a16="http://schemas.microsoft.com/office/drawing/2014/main" id="{1A45492C-63DE-3F1A-45BB-895341419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68" t="9406" r="24982" b="10173"/>
          <a:stretch/>
        </p:blipFill>
        <p:spPr bwMode="auto">
          <a:xfrm>
            <a:off x="8528247" y="142689"/>
            <a:ext cx="684970" cy="5387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ge9image1243486400">
            <a:extLst>
              <a:ext uri="{FF2B5EF4-FFF2-40B4-BE49-F238E27FC236}">
                <a16:creationId xmlns:a16="http://schemas.microsoft.com/office/drawing/2014/main" id="{7BB67627-913B-49B6-D420-4C2E5B2081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8" t="3842" r="3856" b="1723"/>
          <a:stretch/>
        </p:blipFill>
        <p:spPr bwMode="auto">
          <a:xfrm>
            <a:off x="10962348" y="129354"/>
            <a:ext cx="1096211" cy="4919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page9image1231554976">
            <a:extLst>
              <a:ext uri="{FF2B5EF4-FFF2-40B4-BE49-F238E27FC236}">
                <a16:creationId xmlns:a16="http://schemas.microsoft.com/office/drawing/2014/main" id="{15323823-617F-B179-3611-FE0C40A026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1244" y="0"/>
            <a:ext cx="1159829" cy="74899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ADD4279-8F51-DAB4-162E-1B916FDDDF62}"/>
              </a:ext>
            </a:extLst>
          </p:cNvPr>
          <p:cNvSpPr txBox="1"/>
          <p:nvPr/>
        </p:nvSpPr>
        <p:spPr>
          <a:xfrm>
            <a:off x="350185" y="985886"/>
            <a:ext cx="5050154" cy="307777"/>
          </a:xfrm>
          <a:prstGeom prst="rect">
            <a:avLst/>
          </a:prstGeom>
          <a:noFill/>
        </p:spPr>
        <p:txBody>
          <a:bodyPr wrap="square" rtlCol="0">
            <a:spAutoFit/>
          </a:bodyPr>
          <a:lstStyle/>
          <a:p>
            <a:r>
              <a:rPr lang="en-US" sz="1400" dirty="0"/>
              <a:t>Detectors – DAQ/Computing interface (Data interrogation)</a:t>
            </a:r>
          </a:p>
        </p:txBody>
      </p:sp>
      <p:pic>
        <p:nvPicPr>
          <p:cNvPr id="22" name="Picture 21" descr="Table&#10;&#10;AI-generated content may be incorrect.">
            <a:extLst>
              <a:ext uri="{FF2B5EF4-FFF2-40B4-BE49-F238E27FC236}">
                <a16:creationId xmlns:a16="http://schemas.microsoft.com/office/drawing/2014/main" id="{44BB33D6-283A-968E-62B9-41285BB8E0CC}"/>
              </a:ext>
            </a:extLst>
          </p:cNvPr>
          <p:cNvPicPr>
            <a:picLocks noChangeAspect="1"/>
          </p:cNvPicPr>
          <p:nvPr/>
        </p:nvPicPr>
        <p:blipFill>
          <a:blip r:embed="rId7"/>
          <a:stretch>
            <a:fillRect/>
          </a:stretch>
        </p:blipFill>
        <p:spPr>
          <a:xfrm>
            <a:off x="229495" y="1409828"/>
            <a:ext cx="5358186" cy="1932718"/>
          </a:xfrm>
          <a:prstGeom prst="rect">
            <a:avLst/>
          </a:prstGeom>
        </p:spPr>
      </p:pic>
      <p:sp>
        <p:nvSpPr>
          <p:cNvPr id="24" name="Rectangle 23">
            <a:extLst>
              <a:ext uri="{FF2B5EF4-FFF2-40B4-BE49-F238E27FC236}">
                <a16:creationId xmlns:a16="http://schemas.microsoft.com/office/drawing/2014/main" id="{3FC38339-F27B-F40E-463F-0D29D2FEDCF1}"/>
              </a:ext>
            </a:extLst>
          </p:cNvPr>
          <p:cNvSpPr/>
          <p:nvPr/>
        </p:nvSpPr>
        <p:spPr>
          <a:xfrm>
            <a:off x="244241" y="878203"/>
            <a:ext cx="5377065" cy="2514599"/>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CBB75-A072-E66B-9407-5F7DCEC958AF}"/>
              </a:ext>
            </a:extLst>
          </p:cNvPr>
          <p:cNvSpPr txBox="1"/>
          <p:nvPr/>
        </p:nvSpPr>
        <p:spPr>
          <a:xfrm>
            <a:off x="264286" y="3506993"/>
            <a:ext cx="5530602" cy="338554"/>
          </a:xfrm>
          <a:prstGeom prst="rect">
            <a:avLst/>
          </a:prstGeom>
          <a:noFill/>
        </p:spPr>
        <p:txBody>
          <a:bodyPr wrap="square" rtlCol="0">
            <a:spAutoFit/>
          </a:bodyPr>
          <a:lstStyle/>
          <a:p>
            <a:r>
              <a:rPr lang="en-US" sz="1600" dirty="0"/>
              <a:t>Detectors- Electronics interface (Electrical interrogation)</a:t>
            </a:r>
          </a:p>
        </p:txBody>
      </p:sp>
      <p:pic>
        <p:nvPicPr>
          <p:cNvPr id="29" name="Picture 28" descr="Table&#10;&#10;AI-generated content may be incorrect.">
            <a:extLst>
              <a:ext uri="{FF2B5EF4-FFF2-40B4-BE49-F238E27FC236}">
                <a16:creationId xmlns:a16="http://schemas.microsoft.com/office/drawing/2014/main" id="{3976CF74-B06C-72B7-BC53-FB2BCD1EA910}"/>
              </a:ext>
            </a:extLst>
          </p:cNvPr>
          <p:cNvPicPr>
            <a:picLocks noChangeAspect="1"/>
          </p:cNvPicPr>
          <p:nvPr/>
        </p:nvPicPr>
        <p:blipFill>
          <a:blip r:embed="rId8"/>
          <a:stretch>
            <a:fillRect/>
          </a:stretch>
        </p:blipFill>
        <p:spPr>
          <a:xfrm>
            <a:off x="316676" y="3949615"/>
            <a:ext cx="5377065" cy="1389851"/>
          </a:xfrm>
          <a:prstGeom prst="rect">
            <a:avLst/>
          </a:prstGeom>
        </p:spPr>
      </p:pic>
      <p:sp>
        <p:nvSpPr>
          <p:cNvPr id="30" name="Rectangle 29">
            <a:extLst>
              <a:ext uri="{FF2B5EF4-FFF2-40B4-BE49-F238E27FC236}">
                <a16:creationId xmlns:a16="http://schemas.microsoft.com/office/drawing/2014/main" id="{6BBDA275-9205-7438-702A-FC05AA52DEAB}"/>
              </a:ext>
            </a:extLst>
          </p:cNvPr>
          <p:cNvSpPr/>
          <p:nvPr/>
        </p:nvSpPr>
        <p:spPr>
          <a:xfrm>
            <a:off x="279640" y="3506993"/>
            <a:ext cx="5358186" cy="1832474"/>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D6BF208-4F29-667E-E7C2-8EA3425EA9B9}"/>
              </a:ext>
            </a:extLst>
          </p:cNvPr>
          <p:cNvSpPr txBox="1"/>
          <p:nvPr/>
        </p:nvSpPr>
        <p:spPr>
          <a:xfrm>
            <a:off x="5700531" y="844129"/>
            <a:ext cx="6261973" cy="338554"/>
          </a:xfrm>
          <a:prstGeom prst="rect">
            <a:avLst/>
          </a:prstGeom>
          <a:noFill/>
        </p:spPr>
        <p:txBody>
          <a:bodyPr wrap="square" rtlCol="0">
            <a:spAutoFit/>
          </a:bodyPr>
          <a:lstStyle/>
          <a:p>
            <a:r>
              <a:rPr lang="en-US" sz="1600" dirty="0"/>
              <a:t>Detectors – Infrastructure interface (Structural interrogation)</a:t>
            </a:r>
          </a:p>
        </p:txBody>
      </p:sp>
      <p:pic>
        <p:nvPicPr>
          <p:cNvPr id="36" name="Picture 35" descr="Table&#10;&#10;AI-generated content may be incorrect.">
            <a:extLst>
              <a:ext uri="{FF2B5EF4-FFF2-40B4-BE49-F238E27FC236}">
                <a16:creationId xmlns:a16="http://schemas.microsoft.com/office/drawing/2014/main" id="{75B2720D-E4BB-91EA-A26E-741A7973FAFF}"/>
              </a:ext>
            </a:extLst>
          </p:cNvPr>
          <p:cNvPicPr>
            <a:picLocks noChangeAspect="1"/>
          </p:cNvPicPr>
          <p:nvPr/>
        </p:nvPicPr>
        <p:blipFill>
          <a:blip r:embed="rId9"/>
          <a:stretch>
            <a:fillRect/>
          </a:stretch>
        </p:blipFill>
        <p:spPr>
          <a:xfrm>
            <a:off x="5767575" y="3648254"/>
            <a:ext cx="5050438" cy="2934014"/>
          </a:xfrm>
          <a:prstGeom prst="rect">
            <a:avLst/>
          </a:prstGeom>
        </p:spPr>
      </p:pic>
      <p:pic>
        <p:nvPicPr>
          <p:cNvPr id="37" name="Picture 36" descr="Table&#10;&#10;AI-generated content may be incorrect.">
            <a:extLst>
              <a:ext uri="{FF2B5EF4-FFF2-40B4-BE49-F238E27FC236}">
                <a16:creationId xmlns:a16="http://schemas.microsoft.com/office/drawing/2014/main" id="{85CAE848-74EB-AB28-4A6C-5D5B67CCD9B8}"/>
              </a:ext>
            </a:extLst>
          </p:cNvPr>
          <p:cNvPicPr>
            <a:picLocks noChangeAspect="1"/>
          </p:cNvPicPr>
          <p:nvPr/>
        </p:nvPicPr>
        <p:blipFill>
          <a:blip r:embed="rId10"/>
          <a:stretch>
            <a:fillRect/>
          </a:stretch>
        </p:blipFill>
        <p:spPr>
          <a:xfrm>
            <a:off x="5775154" y="1158507"/>
            <a:ext cx="5223010" cy="2741946"/>
          </a:xfrm>
          <a:prstGeom prst="rect">
            <a:avLst/>
          </a:prstGeom>
        </p:spPr>
      </p:pic>
      <p:sp>
        <p:nvSpPr>
          <p:cNvPr id="38" name="Rectangle 37">
            <a:extLst>
              <a:ext uri="{FF2B5EF4-FFF2-40B4-BE49-F238E27FC236}">
                <a16:creationId xmlns:a16="http://schemas.microsoft.com/office/drawing/2014/main" id="{2498C1CB-0079-F72A-7CCA-6991EE18029D}"/>
              </a:ext>
            </a:extLst>
          </p:cNvPr>
          <p:cNvSpPr/>
          <p:nvPr/>
        </p:nvSpPr>
        <p:spPr>
          <a:xfrm>
            <a:off x="5727250" y="783378"/>
            <a:ext cx="6129108" cy="5834846"/>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TextBox 38">
            <a:extLst>
              <a:ext uri="{FF2B5EF4-FFF2-40B4-BE49-F238E27FC236}">
                <a16:creationId xmlns:a16="http://schemas.microsoft.com/office/drawing/2014/main" id="{B2D35B8C-05A5-C37E-A4A1-3A4D18FF87DE}"/>
              </a:ext>
            </a:extLst>
          </p:cNvPr>
          <p:cNvSpPr txBox="1"/>
          <p:nvPr/>
        </p:nvSpPr>
        <p:spPr>
          <a:xfrm>
            <a:off x="264286" y="5404519"/>
            <a:ext cx="5563873" cy="830997"/>
          </a:xfrm>
          <a:prstGeom prst="rect">
            <a:avLst/>
          </a:prstGeom>
          <a:noFill/>
        </p:spPr>
        <p:txBody>
          <a:bodyPr wrap="square" rtlCol="0">
            <a:spAutoFit/>
          </a:bodyPr>
          <a:lstStyle/>
          <a:p>
            <a:r>
              <a:rPr lang="en-US" sz="1600" dirty="0"/>
              <a:t>Interface between tracking and PID detectors also exist </a:t>
            </a:r>
            <a:r>
              <a:rPr lang="en-US" sz="1600" dirty="0">
                <a:hlinkClick r:id="rId11"/>
              </a:rPr>
              <a:t>https://eic.jlab.org/Interfaces/InterfaceMatrix.html</a:t>
            </a:r>
            <a:r>
              <a:rPr lang="en-US" sz="1600" dirty="0"/>
              <a:t> </a:t>
            </a:r>
          </a:p>
          <a:p>
            <a:endParaRPr lang="en-US" sz="1600" dirty="0"/>
          </a:p>
        </p:txBody>
      </p:sp>
    </p:spTree>
    <p:extLst>
      <p:ext uri="{BB962C8B-B14F-4D97-AF65-F5344CB8AC3E}">
        <p14:creationId xmlns:p14="http://schemas.microsoft.com/office/powerpoint/2010/main" val="152797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2CAF77-1416-0D14-822F-7E2A3674A81F}"/>
              </a:ext>
            </a:extLst>
          </p:cNvPr>
          <p:cNvSpPr>
            <a:spLocks noGrp="1"/>
          </p:cNvSpPr>
          <p:nvPr>
            <p:ph type="sldNum" sz="quarter" idx="4"/>
          </p:nvPr>
        </p:nvSpPr>
        <p:spPr/>
        <p:txBody>
          <a:bodyPr/>
          <a:lstStyle/>
          <a:p>
            <a:pPr algn="ctr"/>
            <a:fld id="{933A556B-7C63-244D-9B7C-B0EA8042B330}" type="slidenum">
              <a:rPr lang="en-US" smtClean="0"/>
              <a:pPr algn="ctr"/>
              <a:t>12</a:t>
            </a:fld>
            <a:endParaRPr lang="en-US" dirty="0"/>
          </a:p>
        </p:txBody>
      </p:sp>
      <p:sp>
        <p:nvSpPr>
          <p:cNvPr id="3" name="Title 2">
            <a:extLst>
              <a:ext uri="{FF2B5EF4-FFF2-40B4-BE49-F238E27FC236}">
                <a16:creationId xmlns:a16="http://schemas.microsoft.com/office/drawing/2014/main" id="{A8D11982-B24C-4F7A-4EF8-FAF61640EA26}"/>
              </a:ext>
            </a:extLst>
          </p:cNvPr>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PID subsystem </a:t>
            </a:r>
            <a:endParaRPr lang="en-US" dirty="0"/>
          </a:p>
        </p:txBody>
      </p:sp>
      <p:sp>
        <p:nvSpPr>
          <p:cNvPr id="5" name="Text Placeholder 4">
            <a:extLst>
              <a:ext uri="{FF2B5EF4-FFF2-40B4-BE49-F238E27FC236}">
                <a16:creationId xmlns:a16="http://schemas.microsoft.com/office/drawing/2014/main" id="{D738B8C0-6C63-81AE-5B29-245A6D2B338F}"/>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7A351281-D982-9881-A9ED-02455B0117C5}"/>
              </a:ext>
            </a:extLst>
          </p:cNvPr>
          <p:cNvSpPr>
            <a:spLocks noGrp="1"/>
          </p:cNvSpPr>
          <p:nvPr>
            <p:ph type="body" sz="quarter" idx="11"/>
          </p:nvPr>
        </p:nvSpPr>
        <p:spPr/>
        <p:txBody>
          <a:bodyPr/>
          <a:lstStyle/>
          <a:p>
            <a:r>
              <a:rPr lang="en-US" b="1" dirty="0"/>
              <a:t>S.Tarafdar / R.Ent / B.Zihlmann</a:t>
            </a:r>
          </a:p>
          <a:p>
            <a:endParaRPr lang="en-US" dirty="0"/>
          </a:p>
        </p:txBody>
      </p:sp>
      <p:pic>
        <p:nvPicPr>
          <p:cNvPr id="7" name="Content Placeholder 6" descr="Diagram&#10;&#10;AI-generated content may be incorrect.">
            <a:extLst>
              <a:ext uri="{FF2B5EF4-FFF2-40B4-BE49-F238E27FC236}">
                <a16:creationId xmlns:a16="http://schemas.microsoft.com/office/drawing/2014/main" id="{737929D4-9802-7A58-85E5-66B2E4FDF8D7}"/>
              </a:ext>
            </a:extLst>
          </p:cNvPr>
          <p:cNvPicPr>
            <a:picLocks noGrp="1" noChangeAspect="1"/>
          </p:cNvPicPr>
          <p:nvPr>
            <p:ph idx="1"/>
          </p:nvPr>
        </p:nvPicPr>
        <p:blipFill>
          <a:blip r:embed="rId2"/>
          <a:stretch>
            <a:fillRect/>
          </a:stretch>
        </p:blipFill>
        <p:spPr>
          <a:xfrm>
            <a:off x="742664" y="1248284"/>
            <a:ext cx="4557123" cy="3829923"/>
          </a:xfrm>
          <a:prstGeom prst="rect">
            <a:avLst/>
          </a:prstGeom>
        </p:spPr>
      </p:pic>
      <p:sp>
        <p:nvSpPr>
          <p:cNvPr id="8" name="TextBox 7">
            <a:extLst>
              <a:ext uri="{FF2B5EF4-FFF2-40B4-BE49-F238E27FC236}">
                <a16:creationId xmlns:a16="http://schemas.microsoft.com/office/drawing/2014/main" id="{0F1D3C67-E6D9-3E80-A5CB-39DADDCA9873}"/>
              </a:ext>
            </a:extLst>
          </p:cNvPr>
          <p:cNvSpPr txBox="1"/>
          <p:nvPr/>
        </p:nvSpPr>
        <p:spPr>
          <a:xfrm>
            <a:off x="6147486" y="914400"/>
            <a:ext cx="5729417" cy="4678204"/>
          </a:xfrm>
          <a:prstGeom prst="rect">
            <a:avLst/>
          </a:prstGeom>
          <a:noFill/>
        </p:spPr>
        <p:txBody>
          <a:bodyPr wrap="square" rtlCol="0">
            <a:spAutoFit/>
          </a:bodyPr>
          <a:lstStyle/>
          <a:p>
            <a:pPr marL="342900" indent="-342900">
              <a:buFont typeface="Arial" panose="020B0604020202020204" pitchFamily="34" charset="0"/>
              <a:buChar char="•"/>
            </a:pPr>
            <a:r>
              <a:rPr lang="en-US" sz="2400" dirty="0"/>
              <a:t>Two different techniques for particle identification</a:t>
            </a:r>
          </a:p>
          <a:p>
            <a:pPr marL="800100" lvl="1" indent="-342900">
              <a:buFont typeface="Wingdings" pitchFamily="2" charset="2"/>
              <a:buChar char="Ø"/>
            </a:pPr>
            <a:r>
              <a:rPr lang="en-US" sz="2000" dirty="0"/>
              <a:t>Cherenkov imaging</a:t>
            </a:r>
          </a:p>
          <a:p>
            <a:pPr marL="800100" lvl="1" indent="-342900">
              <a:buFont typeface="Wingdings" pitchFamily="2" charset="2"/>
              <a:buChar char="Ø"/>
            </a:pPr>
            <a:r>
              <a:rPr lang="en-US" sz="2000" dirty="0"/>
              <a:t>Time of Flight </a:t>
            </a:r>
          </a:p>
          <a:p>
            <a:pPr marL="342900" indent="-342900">
              <a:buFont typeface="Wingdings" pitchFamily="2" charset="2"/>
              <a:buChar char="Ø"/>
            </a:pPr>
            <a:endParaRPr lang="en-US" sz="2000" dirty="0"/>
          </a:p>
          <a:p>
            <a:pPr marL="342900" indent="-342900">
              <a:buFont typeface="Arial" panose="020B0604020202020204" pitchFamily="34" charset="0"/>
              <a:buChar char="•"/>
            </a:pPr>
            <a:r>
              <a:rPr lang="en-US" sz="2400" dirty="0"/>
              <a:t>Cherenkov imaging detectors in </a:t>
            </a:r>
            <a:r>
              <a:rPr lang="en-US" sz="2400" dirty="0" err="1"/>
              <a:t>ePIC</a:t>
            </a:r>
            <a:endParaRPr lang="en-US" sz="2400" dirty="0"/>
          </a:p>
          <a:p>
            <a:pPr marL="800100" lvl="1" indent="-342900">
              <a:buFont typeface="Wingdings" pitchFamily="2" charset="2"/>
              <a:buChar char="Ø"/>
            </a:pPr>
            <a:r>
              <a:rPr lang="en-US" sz="2000" dirty="0"/>
              <a:t>Proximity </a:t>
            </a:r>
            <a:r>
              <a:rPr lang="en-US" sz="2000" dirty="0" err="1"/>
              <a:t>Focussing</a:t>
            </a:r>
            <a:r>
              <a:rPr lang="en-US" sz="2000" dirty="0"/>
              <a:t> RICH (</a:t>
            </a:r>
            <a:r>
              <a:rPr lang="en-US" sz="2000" dirty="0" err="1"/>
              <a:t>pfRICH</a:t>
            </a:r>
            <a:r>
              <a:rPr lang="en-US" sz="2000" dirty="0"/>
              <a:t>)</a:t>
            </a:r>
          </a:p>
          <a:p>
            <a:pPr marL="800100" lvl="1" indent="-342900">
              <a:buFont typeface="Wingdings" pitchFamily="2" charset="2"/>
              <a:buChar char="Ø"/>
            </a:pPr>
            <a:r>
              <a:rPr lang="en-US" sz="2000" dirty="0"/>
              <a:t>High Performance DIRC (</a:t>
            </a:r>
            <a:r>
              <a:rPr lang="en-US" sz="2000" dirty="0" err="1"/>
              <a:t>hpDIRC</a:t>
            </a:r>
            <a:r>
              <a:rPr lang="en-US" sz="2000" dirty="0"/>
              <a:t>) </a:t>
            </a:r>
          </a:p>
          <a:p>
            <a:pPr marL="800100" lvl="1" indent="-342900">
              <a:buFont typeface="Wingdings" pitchFamily="2" charset="2"/>
              <a:buChar char="Ø"/>
            </a:pPr>
            <a:r>
              <a:rPr lang="en-US" sz="2000" dirty="0"/>
              <a:t>Dual-radiator RICH (</a:t>
            </a:r>
            <a:r>
              <a:rPr lang="en-US" sz="2000" dirty="0" err="1"/>
              <a:t>dRICH</a:t>
            </a:r>
            <a:r>
              <a:rPr lang="en-US" sz="2000" dirty="0"/>
              <a:t>)</a:t>
            </a:r>
          </a:p>
          <a:p>
            <a:pPr marL="800100" lvl="1" indent="-342900">
              <a:buFont typeface="Wingdings" pitchFamily="2" charset="2"/>
              <a:buChar char="Ø"/>
            </a:pPr>
            <a:endParaRPr lang="en-US" sz="2400" dirty="0"/>
          </a:p>
          <a:p>
            <a:pPr marL="342900" indent="-342900">
              <a:buFont typeface="Arial" panose="020B0604020202020204" pitchFamily="34" charset="0"/>
              <a:buChar char="•"/>
            </a:pPr>
            <a:r>
              <a:rPr lang="en-US" sz="2400" dirty="0"/>
              <a:t>Time of Flight detectors in </a:t>
            </a:r>
            <a:r>
              <a:rPr lang="en-US" sz="2400" dirty="0" err="1"/>
              <a:t>ePIC</a:t>
            </a:r>
            <a:endParaRPr lang="en-US" sz="2400" dirty="0"/>
          </a:p>
          <a:p>
            <a:pPr marL="800100" lvl="1" indent="-342900">
              <a:buFont typeface="Wingdings" pitchFamily="2" charset="2"/>
              <a:buChar char="Ø"/>
            </a:pPr>
            <a:r>
              <a:rPr lang="en-US" sz="2000" dirty="0"/>
              <a:t>Barrel AC-LGAD Time of Flight</a:t>
            </a:r>
          </a:p>
          <a:p>
            <a:pPr marL="800100" lvl="1" indent="-342900">
              <a:buFont typeface="Wingdings" pitchFamily="2" charset="2"/>
              <a:buChar char="Ø"/>
            </a:pPr>
            <a:r>
              <a:rPr lang="en-US" sz="2000" dirty="0"/>
              <a:t>Endcap AC-LGAD Time of Flight</a:t>
            </a:r>
            <a:endParaRPr lang="en-US" sz="2400" dirty="0"/>
          </a:p>
          <a:p>
            <a:endParaRPr lang="en-US" dirty="0"/>
          </a:p>
        </p:txBody>
      </p:sp>
    </p:spTree>
    <p:extLst>
      <p:ext uri="{BB962C8B-B14F-4D97-AF65-F5344CB8AC3E}">
        <p14:creationId xmlns:p14="http://schemas.microsoft.com/office/powerpoint/2010/main" val="364020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55DFB-96C9-3F50-DC5B-1459D9A23E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EA96DF-A49E-6F1D-C512-4C88D603D148}"/>
              </a:ext>
            </a:extLst>
          </p:cNvPr>
          <p:cNvSpPr>
            <a:spLocks noGrp="1"/>
          </p:cNvSpPr>
          <p:nvPr>
            <p:ph type="sldNum" sz="quarter" idx="4"/>
          </p:nvPr>
        </p:nvSpPr>
        <p:spPr/>
        <p:txBody>
          <a:bodyPr/>
          <a:lstStyle/>
          <a:p>
            <a:pPr algn="ctr"/>
            <a:fld id="{933A556B-7C63-244D-9B7C-B0EA8042B330}" type="slidenum">
              <a:rPr lang="en-US" smtClean="0"/>
              <a:pPr algn="ctr"/>
              <a:t>13</a:t>
            </a:fld>
            <a:endParaRPr lang="en-US" dirty="0"/>
          </a:p>
        </p:txBody>
      </p:sp>
      <p:sp>
        <p:nvSpPr>
          <p:cNvPr id="3" name="Title 2">
            <a:extLst>
              <a:ext uri="{FF2B5EF4-FFF2-40B4-BE49-F238E27FC236}">
                <a16:creationId xmlns:a16="http://schemas.microsoft.com/office/drawing/2014/main" id="{63C23904-AD48-00E1-6581-B4679F59FD69}"/>
              </a:ext>
            </a:extLst>
          </p:cNvPr>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PID subsystem </a:t>
            </a:r>
            <a:endParaRPr lang="en-US" dirty="0"/>
          </a:p>
        </p:txBody>
      </p:sp>
      <p:sp>
        <p:nvSpPr>
          <p:cNvPr id="5" name="Text Placeholder 4">
            <a:extLst>
              <a:ext uri="{FF2B5EF4-FFF2-40B4-BE49-F238E27FC236}">
                <a16:creationId xmlns:a16="http://schemas.microsoft.com/office/drawing/2014/main" id="{AA94034D-1113-6BB5-2FBC-CEF5DBB5B054}"/>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0C6AEE69-5754-9EF1-C1FF-7C4D7C9276A4}"/>
              </a:ext>
            </a:extLst>
          </p:cNvPr>
          <p:cNvSpPr>
            <a:spLocks noGrp="1"/>
          </p:cNvSpPr>
          <p:nvPr>
            <p:ph type="body" sz="quarter" idx="11"/>
          </p:nvPr>
        </p:nvSpPr>
        <p:spPr/>
        <p:txBody>
          <a:bodyPr/>
          <a:lstStyle/>
          <a:p>
            <a:r>
              <a:rPr lang="en-US" b="1" dirty="0"/>
              <a:t>S.Tarafdar / R.Ent / B.Zihlmann</a:t>
            </a:r>
          </a:p>
          <a:p>
            <a:endParaRPr lang="en-US" dirty="0"/>
          </a:p>
        </p:txBody>
      </p:sp>
      <p:pic>
        <p:nvPicPr>
          <p:cNvPr id="10" name="Picture 1" descr="page4image33666464">
            <a:extLst>
              <a:ext uri="{FF2B5EF4-FFF2-40B4-BE49-F238E27FC236}">
                <a16:creationId xmlns:a16="http://schemas.microsoft.com/office/drawing/2014/main" id="{4C5385EB-4CE1-3786-D918-B2A43AF73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46" y="1534309"/>
            <a:ext cx="2489157" cy="20157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5EF149-1108-6D38-E3BC-072463EC4ABF}"/>
              </a:ext>
            </a:extLst>
          </p:cNvPr>
          <p:cNvSpPr txBox="1"/>
          <p:nvPr/>
        </p:nvSpPr>
        <p:spPr>
          <a:xfrm>
            <a:off x="229496" y="3754653"/>
            <a:ext cx="2791730" cy="2246769"/>
          </a:xfrm>
          <a:prstGeom prst="rect">
            <a:avLst/>
          </a:prstGeom>
          <a:noFill/>
        </p:spPr>
        <p:txBody>
          <a:bodyPr wrap="square" rtlCol="0">
            <a:spAutoFit/>
          </a:bodyPr>
          <a:lstStyle/>
          <a:p>
            <a:pPr marL="171450" indent="-171450">
              <a:buClr>
                <a:srgbClr val="0096FF"/>
              </a:buClr>
              <a:buFont typeface="Arial" panose="020B0604020202020204" pitchFamily="34" charset="0"/>
              <a:buChar char="•"/>
            </a:pPr>
            <a:r>
              <a:rPr lang="en-US" sz="1400" dirty="0">
                <a:latin typeface="Symbol" pitchFamily="2" charset="2"/>
                <a:cs typeface="Arial" panose="020B0604020202020204" pitchFamily="34" charset="0"/>
              </a:rPr>
              <a:t>p</a:t>
            </a:r>
            <a:r>
              <a:rPr lang="en-US" sz="1400" dirty="0">
                <a:latin typeface="Arial" panose="020B0604020202020204" pitchFamily="34" charset="0"/>
                <a:cs typeface="Arial" panose="020B0604020202020204" pitchFamily="34" charset="0"/>
              </a:rPr>
              <a:t>/K/p  of 3</a:t>
            </a:r>
            <a:r>
              <a:rPr lang="en-US" sz="1400" dirty="0">
                <a:latin typeface="Symbol" pitchFamily="2" charset="2"/>
                <a:cs typeface="Arial" panose="020B0604020202020204" pitchFamily="34" charset="0"/>
              </a:rPr>
              <a:t>s</a:t>
            </a:r>
            <a:r>
              <a:rPr lang="en-US" sz="1400" dirty="0">
                <a:latin typeface="Arial" panose="020B0604020202020204" pitchFamily="34" charset="0"/>
                <a:cs typeface="Arial" panose="020B0604020202020204" pitchFamily="34" charset="0"/>
              </a:rPr>
              <a:t> separation up to 7 GeV/c</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Utilizes long proximity gap (~30 cm) with 1.04 refractive index aerogel</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High-Rate Picosecond Photon Detectors (HRPPD) as photosensor with single photon timing resolution of ~30-40 </a:t>
            </a:r>
            <a:r>
              <a:rPr lang="en-US" sz="1400" dirty="0" err="1">
                <a:latin typeface="Arial" panose="020B0604020202020204" pitchFamily="34" charset="0"/>
                <a:cs typeface="Arial" panose="020B0604020202020204" pitchFamily="34" charset="0"/>
              </a:rPr>
              <a:t>ps</a:t>
            </a:r>
            <a:r>
              <a:rPr lang="en-US" sz="1400" dirty="0">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B6D8E48D-970E-80A4-212F-BD5629931AC9}"/>
              </a:ext>
            </a:extLst>
          </p:cNvPr>
          <p:cNvSpPr txBox="1"/>
          <p:nvPr/>
        </p:nvSpPr>
        <p:spPr>
          <a:xfrm>
            <a:off x="462579" y="856578"/>
            <a:ext cx="1768169" cy="646331"/>
          </a:xfrm>
          <a:prstGeom prst="rect">
            <a:avLst/>
          </a:prstGeom>
          <a:noFill/>
        </p:spPr>
        <p:txBody>
          <a:bodyPr wrap="square" rtlCol="0">
            <a:spAutoFit/>
          </a:bodyPr>
          <a:lstStyle/>
          <a:p>
            <a:pPr algn="ctr"/>
            <a:r>
              <a:rPr lang="en-US" dirty="0"/>
              <a:t>Backward RICH (</a:t>
            </a:r>
            <a:r>
              <a:rPr lang="en-US" dirty="0" err="1"/>
              <a:t>pfRICH</a:t>
            </a:r>
            <a:r>
              <a:rPr lang="en-US" dirty="0"/>
              <a:t>)</a:t>
            </a:r>
          </a:p>
        </p:txBody>
      </p:sp>
      <p:sp>
        <p:nvSpPr>
          <p:cNvPr id="14" name="TextBox 13">
            <a:extLst>
              <a:ext uri="{FF2B5EF4-FFF2-40B4-BE49-F238E27FC236}">
                <a16:creationId xmlns:a16="http://schemas.microsoft.com/office/drawing/2014/main" id="{E14CBC3D-DE4D-DC3C-FCCF-4A93527682E9}"/>
              </a:ext>
            </a:extLst>
          </p:cNvPr>
          <p:cNvSpPr txBox="1"/>
          <p:nvPr/>
        </p:nvSpPr>
        <p:spPr>
          <a:xfrm>
            <a:off x="3248810" y="946182"/>
            <a:ext cx="1768169" cy="646331"/>
          </a:xfrm>
          <a:prstGeom prst="rect">
            <a:avLst/>
          </a:prstGeom>
          <a:noFill/>
        </p:spPr>
        <p:txBody>
          <a:bodyPr wrap="square" rtlCol="0">
            <a:spAutoFit/>
          </a:bodyPr>
          <a:lstStyle/>
          <a:p>
            <a:pPr algn="ctr"/>
            <a:r>
              <a:rPr lang="en-US" dirty="0"/>
              <a:t>Barrel DIRC (</a:t>
            </a:r>
            <a:r>
              <a:rPr lang="en-US" dirty="0" err="1"/>
              <a:t>hpDIRC</a:t>
            </a:r>
            <a:r>
              <a:rPr lang="en-US" dirty="0"/>
              <a:t>)</a:t>
            </a:r>
          </a:p>
        </p:txBody>
      </p:sp>
      <p:sp>
        <p:nvSpPr>
          <p:cNvPr id="15" name="TextBox 14">
            <a:extLst>
              <a:ext uri="{FF2B5EF4-FFF2-40B4-BE49-F238E27FC236}">
                <a16:creationId xmlns:a16="http://schemas.microsoft.com/office/drawing/2014/main" id="{9F919AC3-0D23-4C65-2999-1315F495CC45}"/>
              </a:ext>
            </a:extLst>
          </p:cNvPr>
          <p:cNvSpPr txBox="1"/>
          <p:nvPr/>
        </p:nvSpPr>
        <p:spPr>
          <a:xfrm>
            <a:off x="2967664" y="3754652"/>
            <a:ext cx="2659380" cy="1815882"/>
          </a:xfrm>
          <a:prstGeom prst="rect">
            <a:avLst/>
          </a:prstGeom>
          <a:noFill/>
        </p:spPr>
        <p:txBody>
          <a:bodyPr wrap="square" rtlCol="0">
            <a:spAutoFit/>
          </a:bodyPr>
          <a:lstStyle/>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  </a:t>
            </a:r>
            <a:r>
              <a:rPr lang="en-US" sz="1400" dirty="0">
                <a:latin typeface="Symbol" pitchFamily="2" charset="2"/>
                <a:cs typeface="Arial" panose="020B0604020202020204" pitchFamily="34" charset="0"/>
              </a:rPr>
              <a:t>p</a:t>
            </a:r>
            <a:r>
              <a:rPr lang="en-US" sz="1400" dirty="0">
                <a:latin typeface="Arial" panose="020B0604020202020204" pitchFamily="34" charset="0"/>
                <a:cs typeface="Arial" panose="020B0604020202020204" pitchFamily="34" charset="0"/>
              </a:rPr>
              <a:t>/K/p of 3</a:t>
            </a:r>
            <a:r>
              <a:rPr lang="en-US" sz="1400" dirty="0">
                <a:latin typeface="Symbol" pitchFamily="2" charset="2"/>
                <a:cs typeface="Arial" panose="020B0604020202020204" pitchFamily="34" charset="0"/>
              </a:rPr>
              <a:t>s</a:t>
            </a:r>
            <a:r>
              <a:rPr lang="en-US" sz="1400" dirty="0">
                <a:latin typeface="Arial" panose="020B0604020202020204" pitchFamily="34" charset="0"/>
                <a:cs typeface="Arial" panose="020B0604020202020204" pitchFamily="34" charset="0"/>
              </a:rPr>
              <a:t> separation up to 6 GeV/c</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Quartz bars as radiators</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Saphire lens as focusing optics</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Compact Solid fused silica prism as expansion volume</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MCP-PMT as photosensors. </a:t>
            </a:r>
          </a:p>
        </p:txBody>
      </p:sp>
      <p:pic>
        <p:nvPicPr>
          <p:cNvPr id="16" name="Picture 3" descr="page11image34516976">
            <a:extLst>
              <a:ext uri="{FF2B5EF4-FFF2-40B4-BE49-F238E27FC236}">
                <a16:creationId xmlns:a16="http://schemas.microsoft.com/office/drawing/2014/main" id="{0292F9B2-4950-4B85-C575-BD9F2236E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395" y="1713519"/>
            <a:ext cx="1798142" cy="13898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2B4C501-64A9-72B7-4193-DDBC1F7D7CA1}"/>
              </a:ext>
            </a:extLst>
          </p:cNvPr>
          <p:cNvSpPr txBox="1"/>
          <p:nvPr/>
        </p:nvSpPr>
        <p:spPr>
          <a:xfrm>
            <a:off x="5853953" y="946182"/>
            <a:ext cx="1768169" cy="369332"/>
          </a:xfrm>
          <a:prstGeom prst="rect">
            <a:avLst/>
          </a:prstGeom>
          <a:noFill/>
        </p:spPr>
        <p:txBody>
          <a:bodyPr wrap="square" rtlCol="0">
            <a:spAutoFit/>
          </a:bodyPr>
          <a:lstStyle/>
          <a:p>
            <a:pPr algn="ctr"/>
            <a:r>
              <a:rPr lang="en-US" dirty="0"/>
              <a:t>Barrel TOF</a:t>
            </a:r>
          </a:p>
        </p:txBody>
      </p:sp>
      <p:sp>
        <p:nvSpPr>
          <p:cNvPr id="18" name="Rectangle 17">
            <a:extLst>
              <a:ext uri="{FF2B5EF4-FFF2-40B4-BE49-F238E27FC236}">
                <a16:creationId xmlns:a16="http://schemas.microsoft.com/office/drawing/2014/main" id="{8276632C-BC69-C6BB-DA59-4DA62E922F8F}"/>
              </a:ext>
            </a:extLst>
          </p:cNvPr>
          <p:cNvSpPr/>
          <p:nvPr/>
        </p:nvSpPr>
        <p:spPr>
          <a:xfrm>
            <a:off x="229496" y="946182"/>
            <a:ext cx="2685248" cy="5055240"/>
          </a:xfrm>
          <a:prstGeom prst="rect">
            <a:avLst/>
          </a:prstGeom>
          <a:solidFill>
            <a:schemeClr val="bg2">
              <a:alpha val="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12D223-4CB9-F6CF-1088-EAD554405578}"/>
              </a:ext>
            </a:extLst>
          </p:cNvPr>
          <p:cNvSpPr/>
          <p:nvPr/>
        </p:nvSpPr>
        <p:spPr>
          <a:xfrm>
            <a:off x="5627044" y="953366"/>
            <a:ext cx="2057231" cy="4827109"/>
          </a:xfrm>
          <a:prstGeom prst="rect">
            <a:avLst/>
          </a:prstGeom>
          <a:solidFill>
            <a:schemeClr val="bg2">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A8B0739-AED8-D55F-EBF2-6AED83317481}"/>
              </a:ext>
            </a:extLst>
          </p:cNvPr>
          <p:cNvSpPr txBox="1"/>
          <p:nvPr/>
        </p:nvSpPr>
        <p:spPr>
          <a:xfrm>
            <a:off x="5631554" y="3397847"/>
            <a:ext cx="1828005" cy="1815882"/>
          </a:xfrm>
          <a:prstGeom prst="rect">
            <a:avLst/>
          </a:prstGeom>
          <a:noFill/>
        </p:spPr>
        <p:txBody>
          <a:bodyPr wrap="square" rtlCol="0">
            <a:spAutoFit/>
          </a:bodyPr>
          <a:lstStyle/>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  </a:t>
            </a:r>
            <a:r>
              <a:rPr lang="en-US" sz="1400" dirty="0">
                <a:latin typeface="Symbol" pitchFamily="2" charset="2"/>
                <a:cs typeface="Arial" panose="020B0604020202020204" pitchFamily="34" charset="0"/>
              </a:rPr>
              <a:t>p</a:t>
            </a:r>
            <a:r>
              <a:rPr lang="en-US" sz="1400" dirty="0">
                <a:latin typeface="Arial" panose="020B0604020202020204" pitchFamily="34" charset="0"/>
                <a:cs typeface="Arial" panose="020B0604020202020204" pitchFamily="34" charset="0"/>
              </a:rPr>
              <a:t>/K of 3</a:t>
            </a:r>
            <a:r>
              <a:rPr lang="en-US" sz="1400" dirty="0">
                <a:latin typeface="Symbol" pitchFamily="2" charset="2"/>
                <a:cs typeface="Arial" panose="020B0604020202020204" pitchFamily="34" charset="0"/>
              </a:rPr>
              <a:t>s</a:t>
            </a:r>
            <a:r>
              <a:rPr lang="en-US" sz="1400" dirty="0">
                <a:latin typeface="Arial" panose="020B0604020202020204" pitchFamily="34" charset="0"/>
                <a:cs typeface="Arial" panose="020B0604020202020204" pitchFamily="34" charset="0"/>
              </a:rPr>
              <a:t> separation between 0.2-1.2 GeV/c </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AC-LGAD strip sensors with</a:t>
            </a:r>
          </a:p>
          <a:p>
            <a:pPr>
              <a:buClr>
                <a:srgbClr val="0096FF"/>
              </a:buClr>
            </a:pPr>
            <a:r>
              <a:rPr lang="en-US" sz="1400" dirty="0">
                <a:latin typeface="Arial" panose="020B0604020202020204" pitchFamily="34" charset="0"/>
                <a:cs typeface="Arial" panose="020B0604020202020204" pitchFamily="34" charset="0"/>
              </a:rPr>
              <a:t>   timing resolution of ~ 35 ps. </a:t>
            </a:r>
          </a:p>
        </p:txBody>
      </p:sp>
      <p:sp>
        <p:nvSpPr>
          <p:cNvPr id="21" name="TextBox 20">
            <a:extLst>
              <a:ext uri="{FF2B5EF4-FFF2-40B4-BE49-F238E27FC236}">
                <a16:creationId xmlns:a16="http://schemas.microsoft.com/office/drawing/2014/main" id="{61767B5F-1310-9B54-E7FD-96DF8B6F9DB8}"/>
              </a:ext>
            </a:extLst>
          </p:cNvPr>
          <p:cNvSpPr txBox="1"/>
          <p:nvPr/>
        </p:nvSpPr>
        <p:spPr>
          <a:xfrm>
            <a:off x="9896215" y="3323766"/>
            <a:ext cx="2295785" cy="1600438"/>
          </a:xfrm>
          <a:prstGeom prst="rect">
            <a:avLst/>
          </a:prstGeom>
          <a:noFill/>
        </p:spPr>
        <p:txBody>
          <a:bodyPr wrap="square" rtlCol="0">
            <a:spAutoFit/>
          </a:bodyPr>
          <a:lstStyle/>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  </a:t>
            </a:r>
            <a:r>
              <a:rPr lang="en-US" sz="1400" dirty="0">
                <a:latin typeface="Symbol" pitchFamily="2" charset="2"/>
                <a:cs typeface="Arial" panose="020B0604020202020204" pitchFamily="34" charset="0"/>
              </a:rPr>
              <a:t>p</a:t>
            </a:r>
            <a:r>
              <a:rPr lang="en-US" sz="1400" dirty="0">
                <a:latin typeface="Arial" panose="020B0604020202020204" pitchFamily="34" charset="0"/>
                <a:cs typeface="Arial" panose="020B0604020202020204" pitchFamily="34" charset="0"/>
              </a:rPr>
              <a:t>/K of 3</a:t>
            </a:r>
            <a:r>
              <a:rPr lang="en-US" sz="1400" dirty="0">
                <a:latin typeface="Symbol" pitchFamily="2" charset="2"/>
                <a:cs typeface="Arial" panose="020B0604020202020204" pitchFamily="34" charset="0"/>
              </a:rPr>
              <a:t>s</a:t>
            </a:r>
            <a:r>
              <a:rPr lang="en-US" sz="1400" dirty="0">
                <a:latin typeface="Arial" panose="020B0604020202020204" pitchFamily="34" charset="0"/>
                <a:cs typeface="Arial" panose="020B0604020202020204" pitchFamily="34" charset="0"/>
              </a:rPr>
              <a:t> separation </a:t>
            </a:r>
          </a:p>
          <a:p>
            <a:pPr>
              <a:buClr>
                <a:srgbClr val="0096FF"/>
              </a:buClr>
            </a:pPr>
            <a:r>
              <a:rPr lang="en-US" sz="1400" dirty="0">
                <a:latin typeface="Arial" panose="020B0604020202020204" pitchFamily="34" charset="0"/>
                <a:cs typeface="Arial" panose="020B0604020202020204" pitchFamily="34" charset="0"/>
              </a:rPr>
              <a:t> between 3 and 50 GeV/c.</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Aerogel (n = 1.026) and C</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F</a:t>
            </a:r>
            <a:r>
              <a:rPr lang="en-US" sz="1400" baseline="-25000" dirty="0">
                <a:latin typeface="Arial" panose="020B0604020202020204" pitchFamily="34" charset="0"/>
                <a:cs typeface="Arial" panose="020B0604020202020204" pitchFamily="34" charset="0"/>
              </a:rPr>
              <a:t>6 </a:t>
            </a:r>
            <a:r>
              <a:rPr lang="en-US" sz="1400" dirty="0">
                <a:latin typeface="Arial" panose="020B0604020202020204" pitchFamily="34" charset="0"/>
                <a:cs typeface="Arial" panose="020B0604020202020204" pitchFamily="34" charset="0"/>
              </a:rPr>
              <a:t> gas as two different radiators.</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Focusing mirror</a:t>
            </a:r>
          </a:p>
          <a:p>
            <a:pPr marL="171450" indent="-171450">
              <a:buClr>
                <a:srgbClr val="0096FF"/>
              </a:buClr>
              <a:buFont typeface="Arial" panose="020B0604020202020204" pitchFamily="34" charset="0"/>
              <a:buChar char="•"/>
            </a:pPr>
            <a:r>
              <a:rPr lang="en-US" sz="1400" dirty="0" err="1">
                <a:latin typeface="Arial" panose="020B0604020202020204" pitchFamily="34" charset="0"/>
                <a:cs typeface="Arial" panose="020B0604020202020204" pitchFamily="34" charset="0"/>
              </a:rPr>
              <a:t>SiPM</a:t>
            </a:r>
            <a:r>
              <a:rPr lang="en-US" sz="1400" dirty="0">
                <a:latin typeface="Arial" panose="020B0604020202020204" pitchFamily="34" charset="0"/>
                <a:cs typeface="Arial" panose="020B0604020202020204" pitchFamily="34" charset="0"/>
              </a:rPr>
              <a:t> as Photosensors</a:t>
            </a:r>
          </a:p>
        </p:txBody>
      </p:sp>
      <p:sp>
        <p:nvSpPr>
          <p:cNvPr id="22" name="TextBox 21">
            <a:extLst>
              <a:ext uri="{FF2B5EF4-FFF2-40B4-BE49-F238E27FC236}">
                <a16:creationId xmlns:a16="http://schemas.microsoft.com/office/drawing/2014/main" id="{5C45192C-8C86-688B-6819-62DCDD461A46}"/>
              </a:ext>
            </a:extLst>
          </p:cNvPr>
          <p:cNvSpPr txBox="1"/>
          <p:nvPr/>
        </p:nvSpPr>
        <p:spPr>
          <a:xfrm>
            <a:off x="7802351" y="3366921"/>
            <a:ext cx="1879532" cy="1815882"/>
          </a:xfrm>
          <a:prstGeom prst="rect">
            <a:avLst/>
          </a:prstGeom>
          <a:noFill/>
        </p:spPr>
        <p:txBody>
          <a:bodyPr wrap="square" rtlCol="0">
            <a:spAutoFit/>
          </a:bodyPr>
          <a:lstStyle/>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  </a:t>
            </a:r>
            <a:r>
              <a:rPr lang="en-US" sz="1400" dirty="0">
                <a:latin typeface="Symbol" pitchFamily="2" charset="2"/>
                <a:cs typeface="Arial" panose="020B0604020202020204" pitchFamily="34" charset="0"/>
              </a:rPr>
              <a:t>p</a:t>
            </a:r>
            <a:r>
              <a:rPr lang="en-US" sz="1400" dirty="0">
                <a:latin typeface="Arial" panose="020B0604020202020204" pitchFamily="34" charset="0"/>
                <a:cs typeface="Arial" panose="020B0604020202020204" pitchFamily="34" charset="0"/>
              </a:rPr>
              <a:t>/K of 3</a:t>
            </a:r>
            <a:r>
              <a:rPr lang="en-US" sz="1400" dirty="0">
                <a:latin typeface="Symbol" pitchFamily="2" charset="2"/>
                <a:cs typeface="Arial" panose="020B0604020202020204" pitchFamily="34" charset="0"/>
              </a:rPr>
              <a:t>s</a:t>
            </a:r>
            <a:r>
              <a:rPr lang="en-US" sz="1400" dirty="0">
                <a:latin typeface="Arial" panose="020B0604020202020204" pitchFamily="34" charset="0"/>
                <a:cs typeface="Arial" panose="020B0604020202020204" pitchFamily="34" charset="0"/>
              </a:rPr>
              <a:t> separation between 0.2 to 2.3 GeV</a:t>
            </a:r>
          </a:p>
          <a:p>
            <a:pPr marL="171450" indent="-171450">
              <a:buClr>
                <a:srgbClr val="0096FF"/>
              </a:buClr>
              <a:buFont typeface="Arial" panose="020B0604020202020204" pitchFamily="34" charset="0"/>
              <a:buChar char="•"/>
            </a:pPr>
            <a:r>
              <a:rPr lang="en-US" sz="1400" dirty="0">
                <a:latin typeface="Arial" panose="020B0604020202020204" pitchFamily="34" charset="0"/>
                <a:cs typeface="Arial" panose="020B0604020202020204" pitchFamily="34" charset="0"/>
              </a:rPr>
              <a:t>AC-LGAD pixel sensors with timing resolution of ~ 20 </a:t>
            </a:r>
            <a:r>
              <a:rPr lang="en-US" sz="1400" dirty="0" err="1">
                <a:latin typeface="Arial" panose="020B0604020202020204" pitchFamily="34" charset="0"/>
                <a:cs typeface="Arial" panose="020B0604020202020204" pitchFamily="34" charset="0"/>
              </a:rPr>
              <a:t>ps</a:t>
            </a:r>
            <a:r>
              <a:rPr lang="en-US" sz="1400" dirty="0">
                <a:latin typeface="Arial" panose="020B0604020202020204" pitchFamily="34" charset="0"/>
                <a:cs typeface="Arial" panose="020B0604020202020204" pitchFamily="34" charset="0"/>
              </a:rPr>
              <a:t> </a:t>
            </a:r>
          </a:p>
        </p:txBody>
      </p:sp>
      <p:pic>
        <p:nvPicPr>
          <p:cNvPr id="23" name="Picture 22" descr="page11image34520720">
            <a:extLst>
              <a:ext uri="{FF2B5EF4-FFF2-40B4-BE49-F238E27FC236}">
                <a16:creationId xmlns:a16="http://schemas.microsoft.com/office/drawing/2014/main" id="{5EF3D25B-D8E0-6F97-32D0-B6BEDC5AA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373" y="1541032"/>
            <a:ext cx="1769892" cy="16894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DFAF490-3CC1-0842-45B3-1CC493CEA6C4}"/>
              </a:ext>
            </a:extLst>
          </p:cNvPr>
          <p:cNvSpPr txBox="1"/>
          <p:nvPr/>
        </p:nvSpPr>
        <p:spPr>
          <a:xfrm>
            <a:off x="7913714" y="961625"/>
            <a:ext cx="1768169" cy="369332"/>
          </a:xfrm>
          <a:prstGeom prst="rect">
            <a:avLst/>
          </a:prstGeom>
          <a:noFill/>
        </p:spPr>
        <p:txBody>
          <a:bodyPr wrap="square" rtlCol="0">
            <a:spAutoFit/>
          </a:bodyPr>
          <a:lstStyle/>
          <a:p>
            <a:pPr algn="ctr"/>
            <a:r>
              <a:rPr lang="en-US" dirty="0"/>
              <a:t>Forward TOF</a:t>
            </a:r>
          </a:p>
        </p:txBody>
      </p:sp>
      <p:pic>
        <p:nvPicPr>
          <p:cNvPr id="25" name="Picture 24" descr="A picture containing text, different&#10;&#10;AI-generated content may be incorrect.">
            <a:extLst>
              <a:ext uri="{FF2B5EF4-FFF2-40B4-BE49-F238E27FC236}">
                <a16:creationId xmlns:a16="http://schemas.microsoft.com/office/drawing/2014/main" id="{69A766B6-7727-0EC1-7F2F-F92D78BDCBCD}"/>
              </a:ext>
            </a:extLst>
          </p:cNvPr>
          <p:cNvPicPr>
            <a:picLocks noChangeAspect="1"/>
          </p:cNvPicPr>
          <p:nvPr/>
        </p:nvPicPr>
        <p:blipFill>
          <a:blip r:embed="rId5"/>
          <a:stretch>
            <a:fillRect/>
          </a:stretch>
        </p:blipFill>
        <p:spPr>
          <a:xfrm>
            <a:off x="10078555" y="1502909"/>
            <a:ext cx="1958023" cy="1600440"/>
          </a:xfrm>
          <a:prstGeom prst="rect">
            <a:avLst/>
          </a:prstGeom>
        </p:spPr>
      </p:pic>
      <p:sp>
        <p:nvSpPr>
          <p:cNvPr id="26" name="TextBox 25">
            <a:extLst>
              <a:ext uri="{FF2B5EF4-FFF2-40B4-BE49-F238E27FC236}">
                <a16:creationId xmlns:a16="http://schemas.microsoft.com/office/drawing/2014/main" id="{D066A106-4B2E-E943-38D5-81340E76E0DA}"/>
              </a:ext>
            </a:extLst>
          </p:cNvPr>
          <p:cNvSpPr txBox="1"/>
          <p:nvPr/>
        </p:nvSpPr>
        <p:spPr>
          <a:xfrm>
            <a:off x="10078555" y="975991"/>
            <a:ext cx="1768169" cy="369332"/>
          </a:xfrm>
          <a:prstGeom prst="rect">
            <a:avLst/>
          </a:prstGeom>
          <a:noFill/>
        </p:spPr>
        <p:txBody>
          <a:bodyPr wrap="square" rtlCol="0">
            <a:spAutoFit/>
          </a:bodyPr>
          <a:lstStyle/>
          <a:p>
            <a:pPr algn="ctr"/>
            <a:r>
              <a:rPr lang="en-US" dirty="0"/>
              <a:t>Forward RICH</a:t>
            </a:r>
          </a:p>
        </p:txBody>
      </p:sp>
      <p:sp>
        <p:nvSpPr>
          <p:cNvPr id="27" name="Rectangle 26">
            <a:extLst>
              <a:ext uri="{FF2B5EF4-FFF2-40B4-BE49-F238E27FC236}">
                <a16:creationId xmlns:a16="http://schemas.microsoft.com/office/drawing/2014/main" id="{B28A2F1D-49EA-11CC-92C2-B57F0BB32553}"/>
              </a:ext>
            </a:extLst>
          </p:cNvPr>
          <p:cNvSpPr/>
          <p:nvPr/>
        </p:nvSpPr>
        <p:spPr>
          <a:xfrm>
            <a:off x="7856231" y="953366"/>
            <a:ext cx="2025110" cy="4827109"/>
          </a:xfrm>
          <a:prstGeom prst="rect">
            <a:avLst/>
          </a:prstGeom>
          <a:solidFill>
            <a:schemeClr val="bg2">
              <a:alpha val="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5CF93CC-C309-D812-8D96-CDF034FA6BB9}"/>
              </a:ext>
            </a:extLst>
          </p:cNvPr>
          <p:cNvSpPr/>
          <p:nvPr/>
        </p:nvSpPr>
        <p:spPr>
          <a:xfrm>
            <a:off x="3031356" y="956095"/>
            <a:ext cx="2527117" cy="4896373"/>
          </a:xfrm>
          <a:prstGeom prst="rect">
            <a:avLst/>
          </a:prstGeom>
          <a:solidFill>
            <a:schemeClr val="bg2">
              <a:alpha val="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740CEB-58F5-4C12-7133-5626F21CA4AC}"/>
              </a:ext>
            </a:extLst>
          </p:cNvPr>
          <p:cNvSpPr/>
          <p:nvPr/>
        </p:nvSpPr>
        <p:spPr>
          <a:xfrm>
            <a:off x="9960479" y="961625"/>
            <a:ext cx="2152632" cy="4827109"/>
          </a:xfrm>
          <a:prstGeom prst="rect">
            <a:avLst/>
          </a:prstGeom>
          <a:solidFill>
            <a:schemeClr val="bg2">
              <a:alpha val="0"/>
            </a:schemeClr>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4F0CB1-E85C-3763-6EF7-803A6377551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7094" y="1632171"/>
            <a:ext cx="2326051" cy="1471177"/>
          </a:xfrm>
          <a:prstGeom prst="rect">
            <a:avLst/>
          </a:prstGeom>
        </p:spPr>
      </p:pic>
      <p:sp>
        <p:nvSpPr>
          <p:cNvPr id="7" name="TextBox 6">
            <a:extLst>
              <a:ext uri="{FF2B5EF4-FFF2-40B4-BE49-F238E27FC236}">
                <a16:creationId xmlns:a16="http://schemas.microsoft.com/office/drawing/2014/main" id="{AE246754-0A4B-70AF-E0A0-745B8998D025}"/>
              </a:ext>
            </a:extLst>
          </p:cNvPr>
          <p:cNvSpPr txBox="1"/>
          <p:nvPr/>
        </p:nvSpPr>
        <p:spPr>
          <a:xfrm>
            <a:off x="6016498" y="5843408"/>
            <a:ext cx="5562600" cy="369332"/>
          </a:xfrm>
          <a:prstGeom prst="rect">
            <a:avLst/>
          </a:prstGeom>
          <a:noFill/>
        </p:spPr>
        <p:txBody>
          <a:bodyPr wrap="square" rtlCol="0">
            <a:spAutoFit/>
          </a:bodyPr>
          <a:lstStyle/>
          <a:p>
            <a:r>
              <a:rPr lang="en-US" i="1" dirty="0">
                <a:solidFill>
                  <a:srgbClr val="0070C0"/>
                </a:solidFill>
              </a:rPr>
              <a:t>* More details in the upcoming presentations</a:t>
            </a:r>
          </a:p>
        </p:txBody>
      </p:sp>
    </p:spTree>
    <p:extLst>
      <p:ext uri="{BB962C8B-B14F-4D97-AF65-F5344CB8AC3E}">
        <p14:creationId xmlns:p14="http://schemas.microsoft.com/office/powerpoint/2010/main" val="428012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57B95-BEA7-336D-4249-43E4DBF5ED8E}"/>
              </a:ext>
            </a:extLst>
          </p:cNvPr>
          <p:cNvSpPr>
            <a:spLocks noGrp="1"/>
          </p:cNvSpPr>
          <p:nvPr>
            <p:ph type="sldNum" sz="quarter" idx="4"/>
          </p:nvPr>
        </p:nvSpPr>
        <p:spPr/>
        <p:txBody>
          <a:bodyPr/>
          <a:lstStyle/>
          <a:p>
            <a:pPr algn="ctr"/>
            <a:fld id="{933A556B-7C63-244D-9B7C-B0EA8042B330}" type="slidenum">
              <a:rPr lang="en-US" smtClean="0"/>
              <a:pPr algn="ctr"/>
              <a:t>14</a:t>
            </a:fld>
            <a:endParaRPr lang="en-US" dirty="0"/>
          </a:p>
        </p:txBody>
      </p:sp>
      <p:sp>
        <p:nvSpPr>
          <p:cNvPr id="3" name="Title 2">
            <a:extLst>
              <a:ext uri="{FF2B5EF4-FFF2-40B4-BE49-F238E27FC236}">
                <a16:creationId xmlns:a16="http://schemas.microsoft.com/office/drawing/2014/main" id="{96F2D8B7-D856-5BB6-B712-703508584773}"/>
              </a:ext>
            </a:extLst>
          </p:cNvPr>
          <p:cNvSpPr>
            <a:spLocks noGrp="1"/>
          </p:cNvSpPr>
          <p:nvPr>
            <p:ph type="title"/>
          </p:nvPr>
        </p:nvSpPr>
        <p:spPr>
          <a:xfrm>
            <a:off x="246336" y="14063"/>
            <a:ext cx="11499925" cy="825178"/>
          </a:xfrm>
        </p:spPr>
        <p:txBody>
          <a:bodyPr/>
          <a:lstStyle/>
          <a:p>
            <a:r>
              <a:rPr lang="en-US" dirty="0"/>
              <a:t>Subsystem Requirements (PID detectors)</a:t>
            </a:r>
          </a:p>
        </p:txBody>
      </p:sp>
      <p:sp>
        <p:nvSpPr>
          <p:cNvPr id="5" name="Text Placeholder 4">
            <a:extLst>
              <a:ext uri="{FF2B5EF4-FFF2-40B4-BE49-F238E27FC236}">
                <a16:creationId xmlns:a16="http://schemas.microsoft.com/office/drawing/2014/main" id="{3591D59D-8786-F09A-60A5-20951C895480}"/>
              </a:ext>
            </a:extLst>
          </p:cNvPr>
          <p:cNvSpPr>
            <a:spLocks noGrp="1"/>
          </p:cNvSpPr>
          <p:nvPr>
            <p:ph type="body" sz="quarter" idx="10"/>
          </p:nvPr>
        </p:nvSpPr>
        <p:spPr/>
        <p:txBody>
          <a:bodyPr/>
          <a:lstStyle/>
          <a:p>
            <a:r>
              <a:rPr lang="en-US" dirty="0"/>
              <a:t>10</a:t>
            </a:r>
            <a:r>
              <a:rPr lang="en-US" baseline="30000" dirty="0"/>
              <a:t>th</a:t>
            </a:r>
            <a:r>
              <a:rPr lang="en-US" dirty="0"/>
              <a:t> EIC DAC Meeting</a:t>
            </a:r>
          </a:p>
        </p:txBody>
      </p:sp>
      <p:sp>
        <p:nvSpPr>
          <p:cNvPr id="6" name="Text Placeholder 5">
            <a:extLst>
              <a:ext uri="{FF2B5EF4-FFF2-40B4-BE49-F238E27FC236}">
                <a16:creationId xmlns:a16="http://schemas.microsoft.com/office/drawing/2014/main" id="{A2E40FA3-6973-8F39-0E97-996CA5A073A7}"/>
              </a:ext>
            </a:extLst>
          </p:cNvPr>
          <p:cNvSpPr>
            <a:spLocks noGrp="1"/>
          </p:cNvSpPr>
          <p:nvPr>
            <p:ph type="body" sz="quarter" idx="11"/>
          </p:nvPr>
        </p:nvSpPr>
        <p:spPr/>
        <p:txBody>
          <a:bodyPr/>
          <a:lstStyle/>
          <a:p>
            <a:r>
              <a:rPr lang="en-US" b="1" dirty="0"/>
              <a:t>S.Tarafdar / R.Ent / B.Zihlmann</a:t>
            </a:r>
          </a:p>
          <a:p>
            <a:endParaRPr lang="en-US" dirty="0"/>
          </a:p>
        </p:txBody>
      </p:sp>
      <p:graphicFrame>
        <p:nvGraphicFramePr>
          <p:cNvPr id="7" name="Table 6">
            <a:extLst>
              <a:ext uri="{FF2B5EF4-FFF2-40B4-BE49-F238E27FC236}">
                <a16:creationId xmlns:a16="http://schemas.microsoft.com/office/drawing/2014/main" id="{110F2429-9588-FA59-D712-F3EDAADAEB59}"/>
              </a:ext>
            </a:extLst>
          </p:cNvPr>
          <p:cNvGraphicFramePr>
            <a:graphicFrameLocks noGrp="1"/>
          </p:cNvGraphicFramePr>
          <p:nvPr>
            <p:extLst>
              <p:ext uri="{D42A27DB-BD31-4B8C-83A1-F6EECF244321}">
                <p14:modId xmlns:p14="http://schemas.microsoft.com/office/powerpoint/2010/main" val="764373166"/>
              </p:ext>
            </p:extLst>
          </p:nvPr>
        </p:nvGraphicFramePr>
        <p:xfrm>
          <a:off x="88987" y="984889"/>
          <a:ext cx="3611827" cy="4867274"/>
        </p:xfrm>
        <a:graphic>
          <a:graphicData uri="http://schemas.openxmlformats.org/drawingml/2006/table">
            <a:tbl>
              <a:tblPr>
                <a:tableStyleId>{5C22544A-7EE6-4342-B048-85BDC9FD1C3A}</a:tableStyleId>
              </a:tblPr>
              <a:tblGrid>
                <a:gridCol w="1545167">
                  <a:extLst>
                    <a:ext uri="{9D8B030D-6E8A-4147-A177-3AD203B41FA5}">
                      <a16:colId xmlns:a16="http://schemas.microsoft.com/office/drawing/2014/main" val="555939548"/>
                    </a:ext>
                  </a:extLst>
                </a:gridCol>
                <a:gridCol w="2066660">
                  <a:extLst>
                    <a:ext uri="{9D8B030D-6E8A-4147-A177-3AD203B41FA5}">
                      <a16:colId xmlns:a16="http://schemas.microsoft.com/office/drawing/2014/main" val="2952911088"/>
                    </a:ext>
                  </a:extLst>
                </a:gridCol>
              </a:tblGrid>
              <a:tr h="212460">
                <a:tc gridSpan="2">
                  <a:txBody>
                    <a:bodyPr/>
                    <a:lstStyle/>
                    <a:p>
                      <a:pPr algn="ctr" fontAlgn="t"/>
                      <a:r>
                        <a:rPr lang="en-US" sz="1200" u="none" strike="noStrike">
                          <a:effectLst/>
                        </a:rPr>
                        <a:t>GENERAL REQUIREMENTS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979546257"/>
                  </a:ext>
                </a:extLst>
              </a:tr>
              <a:tr h="202803">
                <a:tc>
                  <a:txBody>
                    <a:bodyPr/>
                    <a:lstStyle/>
                    <a:p>
                      <a:pPr algn="l" fontAlgn="t"/>
                      <a:r>
                        <a:rPr lang="en-US" sz="1200" u="none" strike="noStrike">
                          <a:effectLst/>
                        </a:rPr>
                        <a:t>Name</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Description</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971391118"/>
                  </a:ext>
                </a:extLst>
              </a:tr>
              <a:tr h="202803">
                <a:tc gridSpan="2">
                  <a:txBody>
                    <a:bodyPr/>
                    <a:lstStyle/>
                    <a:p>
                      <a:pPr algn="l" fontAlgn="t"/>
                      <a:r>
                        <a:rPr lang="en-US" sz="1200" u="none" strike="noStrike">
                          <a:effectLst/>
                        </a:rPr>
                        <a:t>Particle Identification Systems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837540358"/>
                  </a:ext>
                </a:extLst>
              </a:tr>
              <a:tr h="1062302">
                <a:tc>
                  <a:txBody>
                    <a:bodyPr/>
                    <a:lstStyle/>
                    <a:p>
                      <a:pPr algn="l" fontAlgn="t"/>
                      <a:r>
                        <a:rPr lang="en-US" sz="1200" u="none" strike="noStrike">
                          <a:effectLst/>
                        </a:rPr>
                        <a:t>G-DET-PID.1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PID detector systems shall provide a means to separately identify pions, kaons and protons following the electron-ion collision.</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248296423"/>
                  </a:ext>
                </a:extLst>
              </a:tr>
              <a:tr h="849842">
                <a:tc>
                  <a:txBody>
                    <a:bodyPr/>
                    <a:lstStyle/>
                    <a:p>
                      <a:pPr algn="l" fontAlgn="t"/>
                      <a:r>
                        <a:rPr lang="en-US" sz="1200" u="none" strike="noStrike">
                          <a:effectLst/>
                        </a:rPr>
                        <a:t>G-DET-PID.2</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particle identification systems shall consist of backward, barrel, and forward sub-systems.</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49616960"/>
                  </a:ext>
                </a:extLst>
              </a:tr>
              <a:tr h="1274762">
                <a:tc>
                  <a:txBody>
                    <a:bodyPr/>
                    <a:lstStyle/>
                    <a:p>
                      <a:pPr algn="l" fontAlgn="t"/>
                      <a:r>
                        <a:rPr lang="en-US" sz="1200" u="none" strike="noStrike">
                          <a:effectLst/>
                        </a:rPr>
                        <a:t>G-DET-PID.3</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PID detector system will be functionally integrated with the other detectors, with the interaction region components, and with the facility infrastructure. </a:t>
                      </a:r>
                      <a:endParaRPr lang="en-US" sz="12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1537433"/>
                  </a:ext>
                </a:extLst>
              </a:tr>
              <a:tr h="1062302">
                <a:tc>
                  <a:txBody>
                    <a:bodyPr/>
                    <a:lstStyle/>
                    <a:p>
                      <a:pPr algn="l" fontAlgn="t"/>
                      <a:r>
                        <a:rPr lang="en-US" sz="1200" u="none" strike="noStrike">
                          <a:effectLst/>
                        </a:rPr>
                        <a:t>G-DET-PID.4</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dirty="0">
                          <a:effectLst/>
                        </a:rPr>
                        <a:t>The PID detector system must fit within the available space in the experimental hall, and be consistent with the available infrastructure and resources.</a:t>
                      </a:r>
                      <a:endParaRPr lang="en-US" sz="12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24955178"/>
                  </a:ext>
                </a:extLst>
              </a:tr>
            </a:tbl>
          </a:graphicData>
        </a:graphic>
      </p:graphicFrame>
      <p:graphicFrame>
        <p:nvGraphicFramePr>
          <p:cNvPr id="8" name="Table 7">
            <a:extLst>
              <a:ext uri="{FF2B5EF4-FFF2-40B4-BE49-F238E27FC236}">
                <a16:creationId xmlns:a16="http://schemas.microsoft.com/office/drawing/2014/main" id="{E3108508-3E65-7A25-5729-D5E2EE4C21F3}"/>
              </a:ext>
            </a:extLst>
          </p:cNvPr>
          <p:cNvGraphicFramePr>
            <a:graphicFrameLocks noGrp="1"/>
          </p:cNvGraphicFramePr>
          <p:nvPr>
            <p:extLst>
              <p:ext uri="{D42A27DB-BD31-4B8C-83A1-F6EECF244321}">
                <p14:modId xmlns:p14="http://schemas.microsoft.com/office/powerpoint/2010/main" val="364548996"/>
              </p:ext>
            </p:extLst>
          </p:nvPr>
        </p:nvGraphicFramePr>
        <p:xfrm>
          <a:off x="3855899" y="938509"/>
          <a:ext cx="3382207" cy="5486400"/>
        </p:xfrm>
        <a:graphic>
          <a:graphicData uri="http://schemas.openxmlformats.org/drawingml/2006/table">
            <a:tbl>
              <a:tblPr>
                <a:tableStyleId>{5C22544A-7EE6-4342-B048-85BDC9FD1C3A}</a:tableStyleId>
              </a:tblPr>
              <a:tblGrid>
                <a:gridCol w="1138670">
                  <a:extLst>
                    <a:ext uri="{9D8B030D-6E8A-4147-A177-3AD203B41FA5}">
                      <a16:colId xmlns:a16="http://schemas.microsoft.com/office/drawing/2014/main" val="2751435811"/>
                    </a:ext>
                  </a:extLst>
                </a:gridCol>
                <a:gridCol w="1522972">
                  <a:extLst>
                    <a:ext uri="{9D8B030D-6E8A-4147-A177-3AD203B41FA5}">
                      <a16:colId xmlns:a16="http://schemas.microsoft.com/office/drawing/2014/main" val="3973016848"/>
                    </a:ext>
                  </a:extLst>
                </a:gridCol>
                <a:gridCol w="720565">
                  <a:extLst>
                    <a:ext uri="{9D8B030D-6E8A-4147-A177-3AD203B41FA5}">
                      <a16:colId xmlns:a16="http://schemas.microsoft.com/office/drawing/2014/main" val="1638216340"/>
                    </a:ext>
                  </a:extLst>
                </a:gridCol>
              </a:tblGrid>
              <a:tr h="145927">
                <a:tc gridSpan="3">
                  <a:txBody>
                    <a:bodyPr/>
                    <a:lstStyle/>
                    <a:p>
                      <a:pPr algn="ctr" fontAlgn="t"/>
                      <a:r>
                        <a:rPr lang="en-US" sz="1000" u="none" strike="noStrike">
                          <a:effectLst/>
                        </a:rPr>
                        <a:t>FUNCTIONAL REQUIREMENTS</a:t>
                      </a:r>
                      <a:endParaRPr lang="en-US" sz="10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7784155"/>
                  </a:ext>
                </a:extLst>
              </a:tr>
              <a:tr h="139293">
                <a:tc>
                  <a:txBody>
                    <a:bodyPr/>
                    <a:lstStyle/>
                    <a:p>
                      <a:pPr algn="l" fontAlgn="t"/>
                      <a:r>
                        <a:rPr lang="en-US" sz="1000" u="none" strike="noStrike">
                          <a:effectLst/>
                        </a:rPr>
                        <a:t>Name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Description</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Parent</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591446447"/>
                  </a:ext>
                </a:extLst>
              </a:tr>
              <a:tr h="139293">
                <a:tc gridSpan="3">
                  <a:txBody>
                    <a:bodyPr/>
                    <a:lstStyle/>
                    <a:p>
                      <a:pPr algn="l" fontAlgn="t"/>
                      <a:r>
                        <a:rPr lang="en-US" sz="1000" u="none" strike="noStrike">
                          <a:effectLst/>
                        </a:rPr>
                        <a:t>Particle Identification Systems</a:t>
                      </a:r>
                      <a:endParaRPr lang="en-US" sz="10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5980721"/>
                  </a:ext>
                </a:extLst>
              </a:tr>
              <a:tr h="1021487">
                <a:tc>
                  <a:txBody>
                    <a:bodyPr/>
                    <a:lstStyle/>
                    <a:p>
                      <a:pPr algn="l" fontAlgn="t"/>
                      <a:r>
                        <a:rPr lang="en-US" sz="1000" u="none" strike="noStrike">
                          <a:effectLst/>
                        </a:rPr>
                        <a:t>F-DET-PID.1</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system will require adequate infrastructure resources (i.e. power, cooling, cryogens, etc.) to ensure it can function reliably during continuous operations.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G-DET-PID.3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918155416"/>
                  </a:ext>
                </a:extLst>
              </a:tr>
              <a:tr h="1021487">
                <a:tc>
                  <a:txBody>
                    <a:bodyPr/>
                    <a:lstStyle/>
                    <a:p>
                      <a:pPr algn="l" fontAlgn="t"/>
                      <a:r>
                        <a:rPr lang="en-US" sz="1000" u="none" strike="noStrike">
                          <a:effectLst/>
                        </a:rPr>
                        <a:t>F-DET-PID.2</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configuration of the PID detector system within the detector will be coordinated to ensure efficient operation and to minimize adverse interactions between sub-systems.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G-DET-PID.3</a:t>
                      </a:r>
                      <a:br>
                        <a:rPr lang="en-US" sz="1000" u="none" strike="noStrike">
                          <a:effectLst/>
                        </a:rPr>
                      </a:br>
                      <a:r>
                        <a:rPr lang="en-US" sz="1000" u="none" strike="noStrike">
                          <a:effectLst/>
                        </a:rPr>
                        <a:t>G-DET-PID.4</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546026590"/>
                  </a:ext>
                </a:extLst>
              </a:tr>
              <a:tr h="1313339">
                <a:tc>
                  <a:txBody>
                    <a:bodyPr/>
                    <a:lstStyle/>
                    <a:p>
                      <a:pPr algn="l" fontAlgn="t"/>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system and its support systems must fit in the available space AND provide adequate plenums and pathways for the delivery of services, resources and communications, and for the removal of heat and waste during operations.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G-DET-PID.3</a:t>
                      </a:r>
                      <a:br>
                        <a:rPr lang="en-US" sz="1000" u="none" strike="noStrike">
                          <a:effectLst/>
                        </a:rPr>
                      </a:br>
                      <a:r>
                        <a:rPr lang="en-US" sz="1000" u="none" strike="noStrike">
                          <a:effectLst/>
                        </a:rPr>
                        <a:t>G-DET-PID.4</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181711169"/>
                  </a:ext>
                </a:extLst>
              </a:tr>
              <a:tr h="1167413">
                <a:tc>
                  <a:txBody>
                    <a:bodyPr/>
                    <a:lstStyle/>
                    <a:p>
                      <a:pPr algn="l" fontAlgn="t"/>
                      <a:r>
                        <a:rPr lang="en-US" sz="1000" u="none" strike="noStrike">
                          <a:effectLst/>
                        </a:rPr>
                        <a:t>F-DET-PID.4</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A structural support infrastructure must be provided that supports the weight of the PID detector system and peripheral equipment, and safely distributes that load to the ground.</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G-DET-PID.3</a:t>
                      </a:r>
                      <a:br>
                        <a:rPr lang="en-US" sz="1000" u="none" strike="noStrike" dirty="0">
                          <a:effectLst/>
                        </a:rPr>
                      </a:br>
                      <a:r>
                        <a:rPr lang="en-US" sz="1000" u="none" strike="noStrike" dirty="0">
                          <a:effectLst/>
                        </a:rPr>
                        <a:t>G-DET-PID.4</a:t>
                      </a:r>
                      <a:endParaRPr lang="en-US" sz="1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12839388"/>
                  </a:ext>
                </a:extLst>
              </a:tr>
            </a:tbl>
          </a:graphicData>
        </a:graphic>
      </p:graphicFrame>
      <p:sp>
        <p:nvSpPr>
          <p:cNvPr id="9" name="Rectangle 8">
            <a:extLst>
              <a:ext uri="{FF2B5EF4-FFF2-40B4-BE49-F238E27FC236}">
                <a16:creationId xmlns:a16="http://schemas.microsoft.com/office/drawing/2014/main" id="{A93094A8-1E23-72B6-2221-C20C37BC6522}"/>
              </a:ext>
            </a:extLst>
          </p:cNvPr>
          <p:cNvSpPr/>
          <p:nvPr/>
        </p:nvSpPr>
        <p:spPr>
          <a:xfrm>
            <a:off x="0" y="924872"/>
            <a:ext cx="3789802" cy="4948239"/>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046A37-5B5F-D834-55C5-E28015E844BD}"/>
              </a:ext>
            </a:extLst>
          </p:cNvPr>
          <p:cNvSpPr/>
          <p:nvPr/>
        </p:nvSpPr>
        <p:spPr>
          <a:xfrm>
            <a:off x="3799430" y="899796"/>
            <a:ext cx="3591074" cy="5525113"/>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6FDD780E-C10F-1D0B-45DF-A500CCA10840}"/>
              </a:ext>
            </a:extLst>
          </p:cNvPr>
          <p:cNvGraphicFramePr>
            <a:graphicFrameLocks noGrp="1"/>
          </p:cNvGraphicFramePr>
          <p:nvPr>
            <p:extLst>
              <p:ext uri="{D42A27DB-BD31-4B8C-83A1-F6EECF244321}">
                <p14:modId xmlns:p14="http://schemas.microsoft.com/office/powerpoint/2010/main" val="148586001"/>
              </p:ext>
            </p:extLst>
          </p:nvPr>
        </p:nvGraphicFramePr>
        <p:xfrm>
          <a:off x="7644610" y="914626"/>
          <a:ext cx="4037806" cy="5534166"/>
        </p:xfrm>
        <a:graphic>
          <a:graphicData uri="http://schemas.openxmlformats.org/drawingml/2006/table">
            <a:tbl>
              <a:tblPr>
                <a:tableStyleId>{5C22544A-7EE6-4342-B048-85BDC9FD1C3A}</a:tableStyleId>
              </a:tblPr>
              <a:tblGrid>
                <a:gridCol w="1380447">
                  <a:extLst>
                    <a:ext uri="{9D8B030D-6E8A-4147-A177-3AD203B41FA5}">
                      <a16:colId xmlns:a16="http://schemas.microsoft.com/office/drawing/2014/main" val="3827437154"/>
                    </a:ext>
                  </a:extLst>
                </a:gridCol>
                <a:gridCol w="1846347">
                  <a:extLst>
                    <a:ext uri="{9D8B030D-6E8A-4147-A177-3AD203B41FA5}">
                      <a16:colId xmlns:a16="http://schemas.microsoft.com/office/drawing/2014/main" val="3830735333"/>
                    </a:ext>
                  </a:extLst>
                </a:gridCol>
                <a:gridCol w="811012">
                  <a:extLst>
                    <a:ext uri="{9D8B030D-6E8A-4147-A177-3AD203B41FA5}">
                      <a16:colId xmlns:a16="http://schemas.microsoft.com/office/drawing/2014/main" val="2889173724"/>
                    </a:ext>
                  </a:extLst>
                </a:gridCol>
              </a:tblGrid>
              <a:tr h="127972">
                <a:tc gridSpan="3">
                  <a:txBody>
                    <a:bodyPr/>
                    <a:lstStyle/>
                    <a:p>
                      <a:pPr algn="ctr" fontAlgn="t"/>
                      <a:r>
                        <a:rPr lang="en-US" sz="1000" u="none" strike="noStrike">
                          <a:effectLst/>
                        </a:rPr>
                        <a:t>PERFORMANCE REQUIREMENTS</a:t>
                      </a:r>
                      <a:endParaRPr lang="en-US" sz="10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3984634"/>
                  </a:ext>
                </a:extLst>
              </a:tr>
              <a:tr h="122156">
                <a:tc>
                  <a:txBody>
                    <a:bodyPr/>
                    <a:lstStyle/>
                    <a:p>
                      <a:pPr algn="l" fontAlgn="t"/>
                      <a:r>
                        <a:rPr lang="en-US" sz="1000" u="none" strike="noStrike">
                          <a:effectLst/>
                        </a:rPr>
                        <a:t>Name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Description</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Parent</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787956366"/>
                  </a:ext>
                </a:extLst>
              </a:tr>
              <a:tr h="122156">
                <a:tc gridSpan="3">
                  <a:txBody>
                    <a:bodyPr/>
                    <a:lstStyle/>
                    <a:p>
                      <a:pPr algn="l" fontAlgn="t"/>
                      <a:r>
                        <a:rPr lang="en-US" sz="1000" u="none" strike="noStrike">
                          <a:effectLst/>
                        </a:rPr>
                        <a:t>Particle Identification Systems</a:t>
                      </a:r>
                      <a:endParaRPr lang="en-US" sz="10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1962006"/>
                  </a:ext>
                </a:extLst>
              </a:tr>
              <a:tr h="895807">
                <a:tc>
                  <a:txBody>
                    <a:bodyPr/>
                    <a:lstStyle/>
                    <a:p>
                      <a:pPr algn="l" fontAlgn="t"/>
                      <a:r>
                        <a:rPr lang="en-US" sz="1000" u="none" strike="noStrike">
                          <a:effectLst/>
                        </a:rPr>
                        <a:t>P-DET-PID.1</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detectors will require cooling infrastructure that is sufficient to ensure the operating temperature remains within an acceptable range.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F-DET-PID.1</a:t>
                      </a:r>
                      <a:br>
                        <a:rPr lang="en-US" sz="1000" u="none" strike="noStrike">
                          <a:effectLst/>
                        </a:rPr>
                      </a:br>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22673240"/>
                  </a:ext>
                </a:extLst>
              </a:tr>
              <a:tr h="895807">
                <a:tc>
                  <a:txBody>
                    <a:bodyPr/>
                    <a:lstStyle/>
                    <a:p>
                      <a:pPr algn="l" fontAlgn="t"/>
                      <a:r>
                        <a:rPr lang="en-US" sz="1000" u="none" strike="noStrike">
                          <a:effectLst/>
                        </a:rPr>
                        <a:t>P-DET-PID.2</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detectors will require electrical power to support the operation of the detector sub-components and electronics.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F-DET-PID.1</a:t>
                      </a:r>
                      <a:br>
                        <a:rPr lang="en-US" sz="1000" u="none" strike="noStrike">
                          <a:effectLst/>
                        </a:rPr>
                      </a:br>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670939346"/>
                  </a:ext>
                </a:extLst>
              </a:tr>
              <a:tr h="1151752">
                <a:tc>
                  <a:txBody>
                    <a:bodyPr/>
                    <a:lstStyle/>
                    <a:p>
                      <a:pPr algn="l" fontAlgn="t"/>
                      <a:r>
                        <a:rPr lang="en-US" sz="1000" u="none" strike="noStrike">
                          <a:effectLst/>
                        </a:rPr>
                        <a:t>P-DET-PID.3</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detectors will require communications infrastructure to support data collection, monitoring and control.</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F-DET-PID.1</a:t>
                      </a:r>
                      <a:br>
                        <a:rPr lang="en-US" sz="1000" u="none" strike="noStrike">
                          <a:effectLst/>
                        </a:rPr>
                      </a:br>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012112860"/>
                  </a:ext>
                </a:extLst>
              </a:tr>
              <a:tr h="1023780">
                <a:tc>
                  <a:txBody>
                    <a:bodyPr/>
                    <a:lstStyle/>
                    <a:p>
                      <a:pPr algn="l" fontAlgn="t"/>
                      <a:r>
                        <a:rPr lang="en-US" sz="1000" u="none" strike="noStrike">
                          <a:effectLst/>
                        </a:rPr>
                        <a:t>P-DET-PID.4</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detectors will require a structural support system to carry the cumulative weight of the detectors and peripheral services, and to distribute that load to other supporting infrastructure or to the floor.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F-DET-PID.4</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71177389"/>
                  </a:ext>
                </a:extLst>
              </a:tr>
              <a:tr h="698031">
                <a:tc>
                  <a:txBody>
                    <a:bodyPr/>
                    <a:lstStyle/>
                    <a:p>
                      <a:pPr algn="l" fontAlgn="t"/>
                      <a:r>
                        <a:rPr lang="en-US" sz="1000" u="none" strike="noStrike">
                          <a:effectLst/>
                        </a:rPr>
                        <a:t>P-DET-PID.5</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detectors and support system must fit within the constraints of the surrounding detector sub-systems and have adequate space for the delivery of services and the removal of waste.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F-DET-PID.3</a:t>
                      </a:r>
                      <a:br>
                        <a:rPr lang="en-US" sz="1000" u="none" strike="noStrike" dirty="0">
                          <a:effectLst/>
                        </a:rPr>
                      </a:br>
                      <a:r>
                        <a:rPr lang="en-US" sz="1000" u="none" strike="noStrike" dirty="0">
                          <a:effectLst/>
                        </a:rPr>
                        <a:t>F-DET-PID.4</a:t>
                      </a:r>
                      <a:endParaRPr lang="en-US" sz="1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573763061"/>
                  </a:ext>
                </a:extLst>
              </a:tr>
            </a:tbl>
          </a:graphicData>
        </a:graphic>
      </p:graphicFrame>
      <p:sp>
        <p:nvSpPr>
          <p:cNvPr id="12" name="Rectangle 11">
            <a:extLst>
              <a:ext uri="{FF2B5EF4-FFF2-40B4-BE49-F238E27FC236}">
                <a16:creationId xmlns:a16="http://schemas.microsoft.com/office/drawing/2014/main" id="{24DB1E6C-D7F8-18C6-3500-D3EB008462A1}"/>
              </a:ext>
            </a:extLst>
          </p:cNvPr>
          <p:cNvSpPr/>
          <p:nvPr/>
        </p:nvSpPr>
        <p:spPr>
          <a:xfrm>
            <a:off x="7506182" y="911247"/>
            <a:ext cx="4251926" cy="5534166"/>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502352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FF08E-7143-14E5-4A65-C0D221D1D557}"/>
              </a:ext>
            </a:extLst>
          </p:cNvPr>
          <p:cNvSpPr>
            <a:spLocks noGrp="1"/>
          </p:cNvSpPr>
          <p:nvPr>
            <p:ph type="sldNum" sz="quarter" idx="4"/>
          </p:nvPr>
        </p:nvSpPr>
        <p:spPr/>
        <p:txBody>
          <a:bodyPr/>
          <a:lstStyle/>
          <a:p>
            <a:pPr algn="ctr"/>
            <a:fld id="{933A556B-7C63-244D-9B7C-B0EA8042B330}" type="slidenum">
              <a:rPr lang="en-US" smtClean="0"/>
              <a:pPr algn="ctr"/>
              <a:t>15</a:t>
            </a:fld>
            <a:endParaRPr lang="en-US" dirty="0"/>
          </a:p>
        </p:txBody>
      </p:sp>
      <p:sp>
        <p:nvSpPr>
          <p:cNvPr id="6" name="Text Placeholder 5">
            <a:extLst>
              <a:ext uri="{FF2B5EF4-FFF2-40B4-BE49-F238E27FC236}">
                <a16:creationId xmlns:a16="http://schemas.microsoft.com/office/drawing/2014/main" id="{52B46D17-1D34-5F2D-9081-45080677AA56}"/>
              </a:ext>
            </a:extLst>
          </p:cNvPr>
          <p:cNvSpPr>
            <a:spLocks noGrp="1"/>
          </p:cNvSpPr>
          <p:nvPr>
            <p:ph type="body" sz="quarter" idx="11"/>
          </p:nvPr>
        </p:nvSpPr>
        <p:spPr/>
        <p:txBody>
          <a:bodyPr/>
          <a:lstStyle/>
          <a:p>
            <a:r>
              <a:rPr lang="en-US" b="1" dirty="0"/>
              <a:t>S.Tarafdar / R.Ent / B.Zihlmann</a:t>
            </a:r>
          </a:p>
          <a:p>
            <a:endParaRPr lang="en-US" dirty="0"/>
          </a:p>
        </p:txBody>
      </p:sp>
      <p:pic>
        <p:nvPicPr>
          <p:cNvPr id="7" name="Picture 1" descr="page4image33666464">
            <a:extLst>
              <a:ext uri="{FF2B5EF4-FFF2-40B4-BE49-F238E27FC236}">
                <a16:creationId xmlns:a16="http://schemas.microsoft.com/office/drawing/2014/main" id="{E3131620-715A-EC42-A8CE-45CA117CE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240" y="900960"/>
            <a:ext cx="2366718" cy="191656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19D7F362-C180-79F5-0DA4-C26F32DB0BDA}"/>
              </a:ext>
            </a:extLst>
          </p:cNvPr>
          <p:cNvSpPr txBox="1">
            <a:spLocks noGrp="1"/>
          </p:cNvSpPr>
          <p:nvPr>
            <p:ph type="title"/>
          </p:nvPr>
        </p:nvSpPr>
        <p:spPr>
          <a:xfrm>
            <a:off x="268941" y="110746"/>
            <a:ext cx="11199852"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Backward RICH (</a:t>
            </a:r>
            <a:r>
              <a:rPr lang="en-US" dirty="0" err="1">
                <a:latin typeface="Arial" panose="020B0604020202020204" pitchFamily="34" charset="0"/>
                <a:cs typeface="Arial" panose="020B0604020202020204" pitchFamily="34" charset="0"/>
              </a:rPr>
              <a:t>pfRICH</a:t>
            </a:r>
            <a:r>
              <a:rPr lang="en-US" dirty="0">
                <a:latin typeface="Arial" panose="020B0604020202020204" pitchFamily="34" charset="0"/>
                <a:cs typeface="Arial" panose="020B0604020202020204" pitchFamily="34" charset="0"/>
              </a:rPr>
              <a:t>) Requirements </a:t>
            </a:r>
          </a:p>
        </p:txBody>
      </p:sp>
      <p:sp>
        <p:nvSpPr>
          <p:cNvPr id="10" name="Text Placeholder 4">
            <a:extLst>
              <a:ext uri="{FF2B5EF4-FFF2-40B4-BE49-F238E27FC236}">
                <a16:creationId xmlns:a16="http://schemas.microsoft.com/office/drawing/2014/main" id="{AA0F3FD8-8736-985C-AC1B-12399DC92152}"/>
              </a:ext>
            </a:extLst>
          </p:cNvPr>
          <p:cNvSpPr txBox="1">
            <a:spLocks/>
          </p:cNvSpPr>
          <p:nvPr/>
        </p:nvSpPr>
        <p:spPr>
          <a:xfrm>
            <a:off x="462579" y="6538240"/>
            <a:ext cx="2659380"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a:t>
            </a:r>
            <a:r>
              <a:rPr lang="en-US" baseline="30000" dirty="0"/>
              <a:t>th</a:t>
            </a:r>
            <a:r>
              <a:rPr lang="en-US" dirty="0"/>
              <a:t> EIC DAC Meeting</a:t>
            </a:r>
          </a:p>
        </p:txBody>
      </p:sp>
      <p:graphicFrame>
        <p:nvGraphicFramePr>
          <p:cNvPr id="13" name="Table 12">
            <a:extLst>
              <a:ext uri="{FF2B5EF4-FFF2-40B4-BE49-F238E27FC236}">
                <a16:creationId xmlns:a16="http://schemas.microsoft.com/office/drawing/2014/main" id="{9B76E21F-A027-FA16-1CF6-EEC3FBCCB4BC}"/>
              </a:ext>
            </a:extLst>
          </p:cNvPr>
          <p:cNvGraphicFramePr>
            <a:graphicFrameLocks noGrp="1"/>
          </p:cNvGraphicFramePr>
          <p:nvPr>
            <p:extLst>
              <p:ext uri="{D42A27DB-BD31-4B8C-83A1-F6EECF244321}">
                <p14:modId xmlns:p14="http://schemas.microsoft.com/office/powerpoint/2010/main" val="757958245"/>
              </p:ext>
            </p:extLst>
          </p:nvPr>
        </p:nvGraphicFramePr>
        <p:xfrm>
          <a:off x="462579" y="2864079"/>
          <a:ext cx="2704705" cy="2624865"/>
        </p:xfrm>
        <a:graphic>
          <a:graphicData uri="http://schemas.openxmlformats.org/drawingml/2006/table">
            <a:tbl>
              <a:tblPr>
                <a:tableStyleId>{5C22544A-7EE6-4342-B048-85BDC9FD1C3A}</a:tableStyleId>
              </a:tblPr>
              <a:tblGrid>
                <a:gridCol w="1157093">
                  <a:extLst>
                    <a:ext uri="{9D8B030D-6E8A-4147-A177-3AD203B41FA5}">
                      <a16:colId xmlns:a16="http://schemas.microsoft.com/office/drawing/2014/main" val="2133137584"/>
                    </a:ext>
                  </a:extLst>
                </a:gridCol>
                <a:gridCol w="1547612">
                  <a:extLst>
                    <a:ext uri="{9D8B030D-6E8A-4147-A177-3AD203B41FA5}">
                      <a16:colId xmlns:a16="http://schemas.microsoft.com/office/drawing/2014/main" val="3032721489"/>
                    </a:ext>
                  </a:extLst>
                </a:gridCol>
              </a:tblGrid>
              <a:tr h="367328">
                <a:tc gridSpan="2">
                  <a:txBody>
                    <a:bodyPr/>
                    <a:lstStyle/>
                    <a:p>
                      <a:pPr algn="l" fontAlgn="b"/>
                      <a:r>
                        <a:rPr lang="en-US" sz="1200" u="none" strike="noStrike" dirty="0">
                          <a:effectLst/>
                        </a:rPr>
                        <a:t>Backward PID Systems</a:t>
                      </a:r>
                      <a:endParaRPr lang="en-US" sz="12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3536489854"/>
                  </a:ext>
                </a:extLst>
              </a:tr>
              <a:tr h="420897">
                <a:tc gridSpan="2">
                  <a:txBody>
                    <a:bodyPr/>
                    <a:lstStyle/>
                    <a:p>
                      <a:pPr algn="l" fontAlgn="b"/>
                      <a:r>
                        <a:rPr lang="en-US" sz="1200" u="none" strike="noStrike" dirty="0">
                          <a:effectLst/>
                        </a:rPr>
                        <a:t>Backward RICH Detectors</a:t>
                      </a:r>
                      <a:endParaRPr lang="en-US" sz="12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42799051"/>
                  </a:ext>
                </a:extLst>
              </a:tr>
              <a:tr h="1836640">
                <a:tc>
                  <a:txBody>
                    <a:bodyPr/>
                    <a:lstStyle/>
                    <a:p>
                      <a:pPr algn="l" fontAlgn="t"/>
                      <a:r>
                        <a:rPr lang="en-US" sz="1200" u="none" strike="noStrike">
                          <a:effectLst/>
                        </a:rPr>
                        <a:t>G-DET-PID-BCK-RICH.1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dirty="0">
                          <a:effectLst/>
                        </a:rPr>
                        <a:t>The PID detector in the backward region is responsible for particle identification of charged hadrons.</a:t>
                      </a:r>
                      <a:endParaRPr lang="en-US" sz="12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69243964"/>
                  </a:ext>
                </a:extLst>
              </a:tr>
            </a:tbl>
          </a:graphicData>
        </a:graphic>
      </p:graphicFrame>
      <p:sp>
        <p:nvSpPr>
          <p:cNvPr id="15" name="Rectangle 14">
            <a:extLst>
              <a:ext uri="{FF2B5EF4-FFF2-40B4-BE49-F238E27FC236}">
                <a16:creationId xmlns:a16="http://schemas.microsoft.com/office/drawing/2014/main" id="{BD007C01-CF02-1F09-258F-240E41F99CC7}"/>
              </a:ext>
            </a:extLst>
          </p:cNvPr>
          <p:cNvSpPr/>
          <p:nvPr/>
        </p:nvSpPr>
        <p:spPr>
          <a:xfrm>
            <a:off x="410178" y="2959626"/>
            <a:ext cx="2761983" cy="2697852"/>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Table 15">
            <a:extLst>
              <a:ext uri="{FF2B5EF4-FFF2-40B4-BE49-F238E27FC236}">
                <a16:creationId xmlns:a16="http://schemas.microsoft.com/office/drawing/2014/main" id="{2EF43075-0D05-6F3C-7F42-38BEFE925B13}"/>
              </a:ext>
            </a:extLst>
          </p:cNvPr>
          <p:cNvGraphicFramePr>
            <a:graphicFrameLocks noGrp="1"/>
          </p:cNvGraphicFramePr>
          <p:nvPr>
            <p:extLst>
              <p:ext uri="{D42A27DB-BD31-4B8C-83A1-F6EECF244321}">
                <p14:modId xmlns:p14="http://schemas.microsoft.com/office/powerpoint/2010/main" val="1522938772"/>
              </p:ext>
            </p:extLst>
          </p:nvPr>
        </p:nvGraphicFramePr>
        <p:xfrm>
          <a:off x="3389739" y="1135044"/>
          <a:ext cx="2787368" cy="3173508"/>
        </p:xfrm>
        <a:graphic>
          <a:graphicData uri="http://schemas.openxmlformats.org/drawingml/2006/table">
            <a:tbl>
              <a:tblPr>
                <a:tableStyleId>{5C22544A-7EE6-4342-B048-85BDC9FD1C3A}</a:tableStyleId>
              </a:tblPr>
              <a:tblGrid>
                <a:gridCol w="938409">
                  <a:extLst>
                    <a:ext uri="{9D8B030D-6E8A-4147-A177-3AD203B41FA5}">
                      <a16:colId xmlns:a16="http://schemas.microsoft.com/office/drawing/2014/main" val="4182154978"/>
                    </a:ext>
                  </a:extLst>
                </a:gridCol>
                <a:gridCol w="1255122">
                  <a:extLst>
                    <a:ext uri="{9D8B030D-6E8A-4147-A177-3AD203B41FA5}">
                      <a16:colId xmlns:a16="http://schemas.microsoft.com/office/drawing/2014/main" val="531214074"/>
                    </a:ext>
                  </a:extLst>
                </a:gridCol>
                <a:gridCol w="593837">
                  <a:extLst>
                    <a:ext uri="{9D8B030D-6E8A-4147-A177-3AD203B41FA5}">
                      <a16:colId xmlns:a16="http://schemas.microsoft.com/office/drawing/2014/main" val="2353208937"/>
                    </a:ext>
                  </a:extLst>
                </a:gridCol>
              </a:tblGrid>
              <a:tr h="521024">
                <a:tc gridSpan="3">
                  <a:txBody>
                    <a:bodyPr/>
                    <a:lstStyle/>
                    <a:p>
                      <a:pPr algn="l" fontAlgn="b"/>
                      <a:r>
                        <a:rPr lang="en-US" sz="1200" u="none" strike="noStrike" dirty="0">
                          <a:effectLst/>
                        </a:rPr>
                        <a:t>Backward PID Systems</a:t>
                      </a:r>
                      <a:endParaRPr lang="en-US" sz="12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5317457"/>
                  </a:ext>
                </a:extLst>
              </a:tr>
              <a:tr h="521024">
                <a:tc gridSpan="3">
                  <a:txBody>
                    <a:bodyPr/>
                    <a:lstStyle/>
                    <a:p>
                      <a:pPr algn="l" fontAlgn="b"/>
                      <a:r>
                        <a:rPr lang="en-US" sz="1200" u="none" strike="noStrike" dirty="0">
                          <a:effectLst/>
                        </a:rPr>
                        <a:t>Backward RICH Detectors</a:t>
                      </a:r>
                      <a:endParaRPr lang="en-US" sz="12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8386453"/>
                  </a:ext>
                </a:extLst>
              </a:tr>
              <a:tr h="2131460">
                <a:tc>
                  <a:txBody>
                    <a:bodyPr/>
                    <a:lstStyle/>
                    <a:p>
                      <a:pPr algn="l" fontAlgn="t"/>
                      <a:r>
                        <a:rPr lang="en-US" sz="1200" u="none" strike="noStrike" dirty="0">
                          <a:effectLst/>
                        </a:rPr>
                        <a:t>F-DET-PID-BCK-RICH.1</a:t>
                      </a:r>
                      <a:endParaRPr lang="en-US" sz="12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PID detector in the backward region shall differentiate between pions, kaons and protons.</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dirty="0">
                          <a:effectLst/>
                        </a:rPr>
                        <a:t>G-DET-PID-BCK-RICH.1</a:t>
                      </a:r>
                      <a:endParaRPr lang="en-US" sz="12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186262409"/>
                  </a:ext>
                </a:extLst>
              </a:tr>
            </a:tbl>
          </a:graphicData>
        </a:graphic>
      </p:graphicFrame>
      <p:sp>
        <p:nvSpPr>
          <p:cNvPr id="17" name="Rectangle 16">
            <a:extLst>
              <a:ext uri="{FF2B5EF4-FFF2-40B4-BE49-F238E27FC236}">
                <a16:creationId xmlns:a16="http://schemas.microsoft.com/office/drawing/2014/main" id="{ADB20E40-8682-C877-5CE6-F608039E51D7}"/>
              </a:ext>
            </a:extLst>
          </p:cNvPr>
          <p:cNvSpPr/>
          <p:nvPr/>
        </p:nvSpPr>
        <p:spPr>
          <a:xfrm>
            <a:off x="3354306" y="1174778"/>
            <a:ext cx="2858235" cy="3173508"/>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124E8370-CF04-D788-38D7-FD4676BCDD8C}"/>
              </a:ext>
            </a:extLst>
          </p:cNvPr>
          <p:cNvGraphicFramePr>
            <a:graphicFrameLocks noGrp="1"/>
          </p:cNvGraphicFramePr>
          <p:nvPr>
            <p:extLst>
              <p:ext uri="{D42A27DB-BD31-4B8C-83A1-F6EECF244321}">
                <p14:modId xmlns:p14="http://schemas.microsoft.com/office/powerpoint/2010/main" val="1895145319"/>
              </p:ext>
            </p:extLst>
          </p:nvPr>
        </p:nvGraphicFramePr>
        <p:xfrm>
          <a:off x="6576247" y="900960"/>
          <a:ext cx="4892546" cy="5170233"/>
        </p:xfrm>
        <a:graphic>
          <a:graphicData uri="http://schemas.openxmlformats.org/drawingml/2006/table">
            <a:tbl>
              <a:tblPr>
                <a:tableStyleId>{5C22544A-7EE6-4342-B048-85BDC9FD1C3A}</a:tableStyleId>
              </a:tblPr>
              <a:tblGrid>
                <a:gridCol w="1672665">
                  <a:extLst>
                    <a:ext uri="{9D8B030D-6E8A-4147-A177-3AD203B41FA5}">
                      <a16:colId xmlns:a16="http://schemas.microsoft.com/office/drawing/2014/main" val="1741515279"/>
                    </a:ext>
                  </a:extLst>
                </a:gridCol>
                <a:gridCol w="2237191">
                  <a:extLst>
                    <a:ext uri="{9D8B030D-6E8A-4147-A177-3AD203B41FA5}">
                      <a16:colId xmlns:a16="http://schemas.microsoft.com/office/drawing/2014/main" val="59155836"/>
                    </a:ext>
                  </a:extLst>
                </a:gridCol>
                <a:gridCol w="982690">
                  <a:extLst>
                    <a:ext uri="{9D8B030D-6E8A-4147-A177-3AD203B41FA5}">
                      <a16:colId xmlns:a16="http://schemas.microsoft.com/office/drawing/2014/main" val="3244383537"/>
                    </a:ext>
                  </a:extLst>
                </a:gridCol>
              </a:tblGrid>
              <a:tr h="157264">
                <a:tc>
                  <a:txBody>
                    <a:bodyPr/>
                    <a:lstStyle/>
                    <a:p>
                      <a:pPr algn="l" fontAlgn="b"/>
                      <a:r>
                        <a:rPr lang="en-US" sz="1000" u="none" strike="noStrike">
                          <a:effectLst/>
                        </a:rPr>
                        <a:t>Backward PID Systems</a:t>
                      </a:r>
                      <a:endParaRPr lang="en-US" sz="10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3254031"/>
                  </a:ext>
                </a:extLst>
              </a:tr>
              <a:tr h="245669">
                <a:tc>
                  <a:txBody>
                    <a:bodyPr/>
                    <a:lstStyle/>
                    <a:p>
                      <a:pPr algn="l" fontAlgn="b"/>
                      <a:r>
                        <a:rPr lang="en-US" sz="1000" u="none" strike="noStrike">
                          <a:effectLst/>
                        </a:rPr>
                        <a:t>Backward RICH Detectors</a:t>
                      </a:r>
                      <a:endParaRPr lang="en-US" sz="10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79010814"/>
                  </a:ext>
                </a:extLst>
              </a:tr>
              <a:tr h="643354">
                <a:tc>
                  <a:txBody>
                    <a:bodyPr/>
                    <a:lstStyle/>
                    <a:p>
                      <a:pPr algn="l" fontAlgn="t"/>
                      <a:r>
                        <a:rPr lang="en-US" sz="1000" u="none" strike="noStrike">
                          <a:effectLst/>
                        </a:rPr>
                        <a:t>P-DET-PID-BCK-RICH.1</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backward region will require appropriate support structure to hold the detector in place.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F-DET-PID-BCK-RICH.1</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490602305"/>
                  </a:ext>
                </a:extLst>
              </a:tr>
              <a:tr h="1015071">
                <a:tc>
                  <a:txBody>
                    <a:bodyPr/>
                    <a:lstStyle/>
                    <a:p>
                      <a:pPr algn="l" fontAlgn="t"/>
                      <a:r>
                        <a:rPr lang="en-US" sz="1000" u="none" strike="noStrike">
                          <a:effectLst/>
                        </a:rPr>
                        <a:t>P-DET-PID-BCK-RICH.2</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backward region will require appropriate support DC voltage and power for operating detector sensors and associated electronics. HV up to 2000V negative for 68x5 channels and LV for 68x4 channels.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F-DET-PID-BCK-RICH.1</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822196226"/>
                  </a:ext>
                </a:extLst>
              </a:tr>
              <a:tr h="614173">
                <a:tc>
                  <a:txBody>
                    <a:bodyPr/>
                    <a:lstStyle/>
                    <a:p>
                      <a:pPr algn="l" fontAlgn="t"/>
                      <a:r>
                        <a:rPr lang="en-US" sz="1000" u="none" strike="noStrike">
                          <a:effectLst/>
                        </a:rPr>
                        <a:t>P-DET-PID-BCK-RICH.3</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backward region will require cooling and removal of heat generated by detector electronics and digitizers.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F-DET-PID-BCK-RICH.1</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663217"/>
                  </a:ext>
                </a:extLst>
              </a:tr>
              <a:tr h="614173">
                <a:tc>
                  <a:txBody>
                    <a:bodyPr/>
                    <a:lstStyle/>
                    <a:p>
                      <a:pPr algn="l" fontAlgn="t"/>
                      <a:r>
                        <a:rPr lang="en-US" sz="1000" u="none" strike="noStrike">
                          <a:effectLst/>
                        </a:rPr>
                        <a:t>P-DET-PID-BCK-RICH.4</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backward region will require detector signal transmission electronics and lines defined by the DAQ system.</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F-DET-PID-BCK-RICH.1</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464643712"/>
                  </a:ext>
                </a:extLst>
              </a:tr>
              <a:tr h="737008">
                <a:tc>
                  <a:txBody>
                    <a:bodyPr/>
                    <a:lstStyle/>
                    <a:p>
                      <a:pPr algn="l" fontAlgn="t"/>
                      <a:r>
                        <a:rPr lang="en-US" sz="1000" u="none" strike="noStrike">
                          <a:effectLst/>
                        </a:rPr>
                        <a:t>P-DET-PID-BCK-RICH.5</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backward region will require survey marks or hooks for survey tools to determine its physical location in the barrel as a whole and its sub-components.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F-DET-PID-BCK-RICH.1</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014640349"/>
                  </a:ext>
                </a:extLst>
              </a:tr>
              <a:tr h="586168">
                <a:tc>
                  <a:txBody>
                    <a:bodyPr/>
                    <a:lstStyle/>
                    <a:p>
                      <a:pPr algn="l" fontAlgn="t"/>
                      <a:r>
                        <a:rPr lang="en-US" sz="1000" u="none" strike="noStrike">
                          <a:effectLst/>
                        </a:rPr>
                        <a:t>P-DET-PID-BCK-RICH.6</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backward region will require a continuous flow of dry nitrogen to protect the aerogel radiator.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F-DET-PID.1</a:t>
                      </a:r>
                      <a:br>
                        <a:rPr lang="en-US" sz="1000" u="none" strike="noStrike">
                          <a:effectLst/>
                        </a:rPr>
                      </a:br>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502508027"/>
                  </a:ext>
                </a:extLst>
              </a:tr>
              <a:tr h="443199">
                <a:tc>
                  <a:txBody>
                    <a:bodyPr/>
                    <a:lstStyle/>
                    <a:p>
                      <a:pPr algn="l" fontAlgn="t"/>
                      <a:r>
                        <a:rPr lang="en-US" sz="1000" u="none" strike="noStrike">
                          <a:effectLst/>
                        </a:rPr>
                        <a:t>P-DET-PID-BCK-RICH.7</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particle identification system will provide 3 sigma pi/K separation from 1 up to 7 GeV/c.</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F-DET-PID-BCK-RICH.1</a:t>
                      </a:r>
                      <a:endParaRPr lang="en-US" sz="1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2067178"/>
                  </a:ext>
                </a:extLst>
              </a:tr>
            </a:tbl>
          </a:graphicData>
        </a:graphic>
      </p:graphicFrame>
      <p:sp>
        <p:nvSpPr>
          <p:cNvPr id="19" name="Rectangle 18">
            <a:extLst>
              <a:ext uri="{FF2B5EF4-FFF2-40B4-BE49-F238E27FC236}">
                <a16:creationId xmlns:a16="http://schemas.microsoft.com/office/drawing/2014/main" id="{61CF2283-6E42-7F82-1278-971787D5C624}"/>
              </a:ext>
            </a:extLst>
          </p:cNvPr>
          <p:cNvSpPr/>
          <p:nvPr/>
        </p:nvSpPr>
        <p:spPr>
          <a:xfrm>
            <a:off x="6486860" y="900960"/>
            <a:ext cx="5043157" cy="5170233"/>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539987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8E6BF-C97C-2C82-3BDF-64B0D9DDC20D}"/>
              </a:ext>
            </a:extLst>
          </p:cNvPr>
          <p:cNvSpPr>
            <a:spLocks noGrp="1"/>
          </p:cNvSpPr>
          <p:nvPr>
            <p:ph type="sldNum" sz="quarter" idx="4"/>
          </p:nvPr>
        </p:nvSpPr>
        <p:spPr/>
        <p:txBody>
          <a:bodyPr/>
          <a:lstStyle/>
          <a:p>
            <a:pPr algn="ctr"/>
            <a:fld id="{933A556B-7C63-244D-9B7C-B0EA8042B330}" type="slidenum">
              <a:rPr lang="en-US" smtClean="0"/>
              <a:pPr algn="ctr"/>
              <a:t>16</a:t>
            </a:fld>
            <a:endParaRPr lang="en-US" dirty="0"/>
          </a:p>
        </p:txBody>
      </p:sp>
      <p:sp>
        <p:nvSpPr>
          <p:cNvPr id="3" name="Title 2">
            <a:extLst>
              <a:ext uri="{FF2B5EF4-FFF2-40B4-BE49-F238E27FC236}">
                <a16:creationId xmlns:a16="http://schemas.microsoft.com/office/drawing/2014/main" id="{170E5732-CD6E-A949-B5E0-C7C7618F2A61}"/>
              </a:ext>
            </a:extLst>
          </p:cNvPr>
          <p:cNvSpPr>
            <a:spLocks noGrp="1"/>
          </p:cNvSpPr>
          <p:nvPr>
            <p:ph type="title"/>
          </p:nvPr>
        </p:nvSpPr>
        <p:spPr>
          <a:xfrm>
            <a:off x="246336" y="6133"/>
            <a:ext cx="11499925" cy="825178"/>
          </a:xfrm>
        </p:spPr>
        <p:txBody>
          <a:bodyPr>
            <a:normAutofit/>
          </a:bodyPr>
          <a:lstStyle/>
          <a:p>
            <a:r>
              <a:rPr lang="en-US" dirty="0">
                <a:latin typeface="Arial" panose="020B0604020202020204" pitchFamily="34" charset="0"/>
                <a:cs typeface="Arial" panose="020B0604020202020204" pitchFamily="34" charset="0"/>
              </a:rPr>
              <a:t>Barrel DIRC (</a:t>
            </a:r>
            <a:r>
              <a:rPr lang="en-US" dirty="0" err="1">
                <a:latin typeface="Arial" panose="020B0604020202020204" pitchFamily="34" charset="0"/>
                <a:cs typeface="Arial" panose="020B0604020202020204" pitchFamily="34" charset="0"/>
              </a:rPr>
              <a:t>hpDIRC</a:t>
            </a:r>
            <a:r>
              <a:rPr lang="en-US" dirty="0">
                <a:latin typeface="Arial" panose="020B0604020202020204" pitchFamily="34" charset="0"/>
                <a:cs typeface="Arial" panose="020B0604020202020204" pitchFamily="34" charset="0"/>
              </a:rPr>
              <a:t>) Requirements</a:t>
            </a:r>
            <a:endParaRPr lang="en-US" dirty="0"/>
          </a:p>
        </p:txBody>
      </p:sp>
      <p:sp>
        <p:nvSpPr>
          <p:cNvPr id="5" name="Text Placeholder 4">
            <a:extLst>
              <a:ext uri="{FF2B5EF4-FFF2-40B4-BE49-F238E27FC236}">
                <a16:creationId xmlns:a16="http://schemas.microsoft.com/office/drawing/2014/main" id="{76364C26-5D54-394F-F4C4-FAEC3CD076A8}"/>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8F2F050E-63C2-C82E-1B91-74ED5A7DA01D}"/>
              </a:ext>
            </a:extLst>
          </p:cNvPr>
          <p:cNvSpPr>
            <a:spLocks noGrp="1"/>
          </p:cNvSpPr>
          <p:nvPr>
            <p:ph type="body" sz="quarter" idx="11"/>
          </p:nvPr>
        </p:nvSpPr>
        <p:spPr/>
        <p:txBody>
          <a:bodyPr/>
          <a:lstStyle/>
          <a:p>
            <a:r>
              <a:rPr lang="en-US" b="1" dirty="0"/>
              <a:t>S.Tarafdar / R.Ent / B.Zihlmann</a:t>
            </a:r>
          </a:p>
          <a:p>
            <a:endParaRPr lang="en-US" dirty="0"/>
          </a:p>
        </p:txBody>
      </p:sp>
      <p:graphicFrame>
        <p:nvGraphicFramePr>
          <p:cNvPr id="8" name="Table 7">
            <a:extLst>
              <a:ext uri="{FF2B5EF4-FFF2-40B4-BE49-F238E27FC236}">
                <a16:creationId xmlns:a16="http://schemas.microsoft.com/office/drawing/2014/main" id="{A4032050-5D55-F1B7-BBC5-E19F8D9FDE56}"/>
              </a:ext>
            </a:extLst>
          </p:cNvPr>
          <p:cNvGraphicFramePr>
            <a:graphicFrameLocks noGrp="1"/>
          </p:cNvGraphicFramePr>
          <p:nvPr>
            <p:extLst>
              <p:ext uri="{D42A27DB-BD31-4B8C-83A1-F6EECF244321}">
                <p14:modId xmlns:p14="http://schemas.microsoft.com/office/powerpoint/2010/main" val="2731056224"/>
              </p:ext>
            </p:extLst>
          </p:nvPr>
        </p:nvGraphicFramePr>
        <p:xfrm>
          <a:off x="462579" y="2528046"/>
          <a:ext cx="3151990" cy="2356867"/>
        </p:xfrm>
        <a:graphic>
          <a:graphicData uri="http://schemas.openxmlformats.org/drawingml/2006/table">
            <a:tbl>
              <a:tblPr>
                <a:tableStyleId>{5C22544A-7EE6-4342-B048-85BDC9FD1C3A}</a:tableStyleId>
              </a:tblPr>
              <a:tblGrid>
                <a:gridCol w="1348445">
                  <a:extLst>
                    <a:ext uri="{9D8B030D-6E8A-4147-A177-3AD203B41FA5}">
                      <a16:colId xmlns:a16="http://schemas.microsoft.com/office/drawing/2014/main" val="2811388360"/>
                    </a:ext>
                  </a:extLst>
                </a:gridCol>
                <a:gridCol w="1803545">
                  <a:extLst>
                    <a:ext uri="{9D8B030D-6E8A-4147-A177-3AD203B41FA5}">
                      <a16:colId xmlns:a16="http://schemas.microsoft.com/office/drawing/2014/main" val="3044226824"/>
                    </a:ext>
                  </a:extLst>
                </a:gridCol>
              </a:tblGrid>
              <a:tr h="373087">
                <a:tc gridSpan="2">
                  <a:txBody>
                    <a:bodyPr/>
                    <a:lstStyle/>
                    <a:p>
                      <a:pPr algn="l" fontAlgn="b"/>
                      <a:r>
                        <a:rPr lang="en-US" sz="1200" u="none" strike="noStrike">
                          <a:effectLst/>
                        </a:rPr>
                        <a:t>Barrel PID Systems</a:t>
                      </a:r>
                      <a:endParaRPr lang="en-US" sz="12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3257981798"/>
                  </a:ext>
                </a:extLst>
              </a:tr>
              <a:tr h="373087">
                <a:tc gridSpan="2">
                  <a:txBody>
                    <a:bodyPr/>
                    <a:lstStyle/>
                    <a:p>
                      <a:pPr algn="l" fontAlgn="b"/>
                      <a:r>
                        <a:rPr lang="en-US" sz="1200" u="none" strike="noStrike" dirty="0">
                          <a:effectLst/>
                        </a:rPr>
                        <a:t>Barrel DIRC Systems</a:t>
                      </a:r>
                      <a:endParaRPr lang="en-US" sz="12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2903267234"/>
                  </a:ext>
                </a:extLst>
              </a:tr>
              <a:tr h="1610693">
                <a:tc>
                  <a:txBody>
                    <a:bodyPr/>
                    <a:lstStyle/>
                    <a:p>
                      <a:pPr algn="l" fontAlgn="t"/>
                      <a:r>
                        <a:rPr lang="en-US" sz="1200" u="none" strike="noStrike" dirty="0">
                          <a:effectLst/>
                        </a:rPr>
                        <a:t>G-DET-PID-BAR-DIRC.1</a:t>
                      </a:r>
                      <a:endParaRPr lang="en-US" sz="12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dirty="0">
                          <a:effectLst/>
                        </a:rPr>
                        <a:t>The barrel PID detector is responsible for high momenta particle identification.</a:t>
                      </a:r>
                      <a:endParaRPr lang="en-US" sz="12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78206310"/>
                  </a:ext>
                </a:extLst>
              </a:tr>
            </a:tbl>
          </a:graphicData>
        </a:graphic>
      </p:graphicFrame>
      <p:sp>
        <p:nvSpPr>
          <p:cNvPr id="10" name="Rectangle 9">
            <a:extLst>
              <a:ext uri="{FF2B5EF4-FFF2-40B4-BE49-F238E27FC236}">
                <a16:creationId xmlns:a16="http://schemas.microsoft.com/office/drawing/2014/main" id="{52651858-C126-94A2-474E-6D489C231685}"/>
              </a:ext>
            </a:extLst>
          </p:cNvPr>
          <p:cNvSpPr/>
          <p:nvPr/>
        </p:nvSpPr>
        <p:spPr>
          <a:xfrm>
            <a:off x="410178" y="2528046"/>
            <a:ext cx="3151990" cy="2356867"/>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10">
            <a:extLst>
              <a:ext uri="{FF2B5EF4-FFF2-40B4-BE49-F238E27FC236}">
                <a16:creationId xmlns:a16="http://schemas.microsoft.com/office/drawing/2014/main" id="{0C0AC510-991C-73C8-82B8-208D5225B1F2}"/>
              </a:ext>
            </a:extLst>
          </p:cNvPr>
          <p:cNvGraphicFramePr>
            <a:graphicFrameLocks noGrp="1"/>
          </p:cNvGraphicFramePr>
          <p:nvPr>
            <p:extLst>
              <p:ext uri="{D42A27DB-BD31-4B8C-83A1-F6EECF244321}">
                <p14:modId xmlns:p14="http://schemas.microsoft.com/office/powerpoint/2010/main" val="3490036005"/>
              </p:ext>
            </p:extLst>
          </p:nvPr>
        </p:nvGraphicFramePr>
        <p:xfrm>
          <a:off x="3666970" y="1624405"/>
          <a:ext cx="3013530" cy="3260508"/>
        </p:xfrm>
        <a:graphic>
          <a:graphicData uri="http://schemas.openxmlformats.org/drawingml/2006/table">
            <a:tbl>
              <a:tblPr>
                <a:tableStyleId>{5C22544A-7EE6-4342-B048-85BDC9FD1C3A}</a:tableStyleId>
              </a:tblPr>
              <a:tblGrid>
                <a:gridCol w="1014550">
                  <a:extLst>
                    <a:ext uri="{9D8B030D-6E8A-4147-A177-3AD203B41FA5}">
                      <a16:colId xmlns:a16="http://schemas.microsoft.com/office/drawing/2014/main" val="4113350637"/>
                    </a:ext>
                  </a:extLst>
                </a:gridCol>
                <a:gridCol w="1356960">
                  <a:extLst>
                    <a:ext uri="{9D8B030D-6E8A-4147-A177-3AD203B41FA5}">
                      <a16:colId xmlns:a16="http://schemas.microsoft.com/office/drawing/2014/main" val="2359139340"/>
                    </a:ext>
                  </a:extLst>
                </a:gridCol>
                <a:gridCol w="642020">
                  <a:extLst>
                    <a:ext uri="{9D8B030D-6E8A-4147-A177-3AD203B41FA5}">
                      <a16:colId xmlns:a16="http://schemas.microsoft.com/office/drawing/2014/main" val="66944976"/>
                    </a:ext>
                  </a:extLst>
                </a:gridCol>
              </a:tblGrid>
              <a:tr h="543418">
                <a:tc gridSpan="3">
                  <a:txBody>
                    <a:bodyPr/>
                    <a:lstStyle/>
                    <a:p>
                      <a:pPr algn="l" fontAlgn="b"/>
                      <a:r>
                        <a:rPr lang="en-US" sz="1200" u="none" strike="noStrike">
                          <a:effectLst/>
                        </a:rPr>
                        <a:t>Barrel PID Detectors</a:t>
                      </a:r>
                      <a:endParaRPr lang="en-US" sz="12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6805955"/>
                  </a:ext>
                </a:extLst>
              </a:tr>
              <a:tr h="543418">
                <a:tc gridSpan="3">
                  <a:txBody>
                    <a:bodyPr/>
                    <a:lstStyle/>
                    <a:p>
                      <a:pPr algn="l" fontAlgn="b"/>
                      <a:r>
                        <a:rPr lang="en-US" sz="1200" u="none" strike="noStrike">
                          <a:effectLst/>
                        </a:rPr>
                        <a:t>Barrel DIRC Detectors</a:t>
                      </a:r>
                      <a:endParaRPr lang="en-US" sz="12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6440044"/>
                  </a:ext>
                </a:extLst>
              </a:tr>
              <a:tr h="2173672">
                <a:tc>
                  <a:txBody>
                    <a:bodyPr/>
                    <a:lstStyle/>
                    <a:p>
                      <a:pPr algn="l" fontAlgn="t"/>
                      <a:r>
                        <a:rPr lang="en-US" sz="1200" u="none" strike="noStrike">
                          <a:effectLst/>
                        </a:rPr>
                        <a:t>F-DET-PID-BAR-DIRC.1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a:effectLst/>
                        </a:rPr>
                        <a:t>The PID detector in the barrel region shall differentiate between pions, kaons and protons.</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dirty="0">
                          <a:effectLst/>
                        </a:rPr>
                        <a:t>G-DET-PID-BAR-DIRC.1</a:t>
                      </a:r>
                      <a:endParaRPr lang="en-US" sz="12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670882326"/>
                  </a:ext>
                </a:extLst>
              </a:tr>
            </a:tbl>
          </a:graphicData>
        </a:graphic>
      </p:graphicFrame>
      <p:sp>
        <p:nvSpPr>
          <p:cNvPr id="12" name="Rectangle 11">
            <a:extLst>
              <a:ext uri="{FF2B5EF4-FFF2-40B4-BE49-F238E27FC236}">
                <a16:creationId xmlns:a16="http://schemas.microsoft.com/office/drawing/2014/main" id="{2D287E8A-4937-6913-AB52-1012062DE868}"/>
              </a:ext>
            </a:extLst>
          </p:cNvPr>
          <p:cNvSpPr/>
          <p:nvPr/>
        </p:nvSpPr>
        <p:spPr>
          <a:xfrm>
            <a:off x="3614569" y="1624404"/>
            <a:ext cx="3065931" cy="3184263"/>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id="{254D987D-9965-757E-B4E2-82395CA659F2}"/>
              </a:ext>
            </a:extLst>
          </p:cNvPr>
          <p:cNvGraphicFramePr>
            <a:graphicFrameLocks noGrp="1"/>
          </p:cNvGraphicFramePr>
          <p:nvPr>
            <p:extLst>
              <p:ext uri="{D42A27DB-BD31-4B8C-83A1-F6EECF244321}">
                <p14:modId xmlns:p14="http://schemas.microsoft.com/office/powerpoint/2010/main" val="907687848"/>
              </p:ext>
            </p:extLst>
          </p:nvPr>
        </p:nvGraphicFramePr>
        <p:xfrm>
          <a:off x="7072097" y="907557"/>
          <a:ext cx="4709725" cy="5240595"/>
        </p:xfrm>
        <a:graphic>
          <a:graphicData uri="http://schemas.openxmlformats.org/drawingml/2006/table">
            <a:tbl>
              <a:tblPr>
                <a:tableStyleId>{5C22544A-7EE6-4342-B048-85BDC9FD1C3A}</a:tableStyleId>
              </a:tblPr>
              <a:tblGrid>
                <a:gridCol w="1610162">
                  <a:extLst>
                    <a:ext uri="{9D8B030D-6E8A-4147-A177-3AD203B41FA5}">
                      <a16:colId xmlns:a16="http://schemas.microsoft.com/office/drawing/2014/main" val="1109516592"/>
                    </a:ext>
                  </a:extLst>
                </a:gridCol>
                <a:gridCol w="2153593">
                  <a:extLst>
                    <a:ext uri="{9D8B030D-6E8A-4147-A177-3AD203B41FA5}">
                      <a16:colId xmlns:a16="http://schemas.microsoft.com/office/drawing/2014/main" val="1615482922"/>
                    </a:ext>
                  </a:extLst>
                </a:gridCol>
                <a:gridCol w="945970">
                  <a:extLst>
                    <a:ext uri="{9D8B030D-6E8A-4147-A177-3AD203B41FA5}">
                      <a16:colId xmlns:a16="http://schemas.microsoft.com/office/drawing/2014/main" val="4103400615"/>
                    </a:ext>
                  </a:extLst>
                </a:gridCol>
              </a:tblGrid>
              <a:tr h="180720">
                <a:tc gridSpan="3">
                  <a:txBody>
                    <a:bodyPr/>
                    <a:lstStyle/>
                    <a:p>
                      <a:pPr algn="l" fontAlgn="b"/>
                      <a:r>
                        <a:rPr lang="en-US" sz="1000" u="none" strike="noStrike" dirty="0">
                          <a:effectLst/>
                        </a:rPr>
                        <a:t>Barrel PID Detectors</a:t>
                      </a:r>
                      <a:endParaRPr lang="en-US" sz="10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9379011"/>
                  </a:ext>
                </a:extLst>
              </a:tr>
              <a:tr h="180720">
                <a:tc gridSpan="3">
                  <a:txBody>
                    <a:bodyPr/>
                    <a:lstStyle/>
                    <a:p>
                      <a:pPr algn="l" fontAlgn="b"/>
                      <a:r>
                        <a:rPr lang="en-US" sz="1000" u="none" strike="noStrike" dirty="0">
                          <a:effectLst/>
                        </a:rPr>
                        <a:t>Barrel DIRC Detectors</a:t>
                      </a:r>
                      <a:endParaRPr lang="en-US" sz="10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3769247"/>
                  </a:ext>
                </a:extLst>
              </a:tr>
              <a:tr h="867457">
                <a:tc>
                  <a:txBody>
                    <a:bodyPr/>
                    <a:lstStyle/>
                    <a:p>
                      <a:pPr algn="l" fontAlgn="t"/>
                      <a:r>
                        <a:rPr lang="en-US" sz="1000" u="none" strike="noStrike">
                          <a:effectLst/>
                        </a:rPr>
                        <a:t>P-DET-PID-BAR-DIRC.1</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barrel region will require appropriate support structure to hold the detector in place as well as all sub-detector systems that reside within its bore.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F-DET-PID.4</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847738724"/>
                  </a:ext>
                </a:extLst>
              </a:tr>
              <a:tr h="1012032">
                <a:tc>
                  <a:txBody>
                    <a:bodyPr/>
                    <a:lstStyle/>
                    <a:p>
                      <a:pPr algn="l" fontAlgn="t"/>
                      <a:r>
                        <a:rPr lang="en-US" sz="1000" u="none" strike="noStrike">
                          <a:effectLst/>
                        </a:rPr>
                        <a:t>P-DET-PID-BAR-DIRC.2</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barrel region will require appropriate support DC voltage and power for operating detector sensors and associated electronics. HV up to 2000V negative is for 5x72 channels and LV for 4x72 channels.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F-DET-PID.1</a:t>
                      </a:r>
                      <a:br>
                        <a:rPr lang="en-US" sz="1000" u="none" strike="noStrike">
                          <a:effectLst/>
                        </a:rPr>
                      </a:br>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786566212"/>
                  </a:ext>
                </a:extLst>
              </a:tr>
              <a:tr h="624704">
                <a:tc>
                  <a:txBody>
                    <a:bodyPr/>
                    <a:lstStyle/>
                    <a:p>
                      <a:pPr algn="l" fontAlgn="t"/>
                      <a:r>
                        <a:rPr lang="en-US" sz="1000" u="none" strike="noStrike">
                          <a:effectLst/>
                        </a:rPr>
                        <a:t>P-DET-PID-BAR-DIRC.3</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barrel region will require cooling and removal of heat generated by detector electronics and digitizers.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F-DET-PID.1</a:t>
                      </a:r>
                      <a:br>
                        <a:rPr lang="en-US" sz="1000" u="none" strike="noStrike">
                          <a:effectLst/>
                        </a:rPr>
                      </a:br>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441538148"/>
                  </a:ext>
                </a:extLst>
              </a:tr>
              <a:tr h="624704">
                <a:tc>
                  <a:txBody>
                    <a:bodyPr/>
                    <a:lstStyle/>
                    <a:p>
                      <a:pPr algn="l" fontAlgn="t"/>
                      <a:r>
                        <a:rPr lang="en-US" sz="1000" u="none" strike="noStrike" dirty="0">
                          <a:effectLst/>
                        </a:rPr>
                        <a:t>P-DET-PID-BAR-DIRC.4</a:t>
                      </a:r>
                      <a:endParaRPr lang="en-US" sz="10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barrel region will require detector signal transmission electronics and lines defined by the DAQ system.</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F-DET-PID.1</a:t>
                      </a:r>
                      <a:br>
                        <a:rPr lang="en-US" sz="1000" u="none" strike="noStrike">
                          <a:effectLst/>
                        </a:rPr>
                      </a:br>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22584902"/>
                  </a:ext>
                </a:extLst>
              </a:tr>
              <a:tr h="749646">
                <a:tc>
                  <a:txBody>
                    <a:bodyPr/>
                    <a:lstStyle/>
                    <a:p>
                      <a:pPr algn="l" fontAlgn="t"/>
                      <a:r>
                        <a:rPr lang="en-US" sz="1000" u="none" strike="noStrike" dirty="0">
                          <a:effectLst/>
                        </a:rPr>
                        <a:t>P-DET-PID-BAR-DIRC.5</a:t>
                      </a:r>
                      <a:endParaRPr lang="en-US" sz="10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barrel region will require survey marks or hooks for survey tools to determine its physical location in the barrel as a whole and its sub-components.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55779422"/>
                  </a:ext>
                </a:extLst>
              </a:tr>
              <a:tr h="499763">
                <a:tc>
                  <a:txBody>
                    <a:bodyPr/>
                    <a:lstStyle/>
                    <a:p>
                      <a:pPr algn="l" fontAlgn="t"/>
                      <a:r>
                        <a:rPr lang="en-US" sz="1000" u="none" strike="noStrike" dirty="0">
                          <a:effectLst/>
                        </a:rPr>
                        <a:t>P-DET-PID-BAR-DIRC.6</a:t>
                      </a:r>
                      <a:endParaRPr lang="en-US" sz="10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requires a 0.5mrad tracking resolution as input to reach its peak performance.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F-DET-PID.3</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16127482"/>
                  </a:ext>
                </a:extLst>
              </a:tr>
              <a:tr h="433727">
                <a:tc>
                  <a:txBody>
                    <a:bodyPr/>
                    <a:lstStyle/>
                    <a:p>
                      <a:pPr algn="l" fontAlgn="t"/>
                      <a:r>
                        <a:rPr lang="en-US" sz="1000" u="none" strike="noStrike" dirty="0">
                          <a:effectLst/>
                        </a:rPr>
                        <a:t>P-DET-PID-BAR-DIRC.7</a:t>
                      </a:r>
                      <a:endParaRPr lang="en-US" sz="10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DIRC system will provide 3 sigma pi/K separation above 1 GeV/c.</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F-DET-PID-BAR-DIRC.1</a:t>
                      </a:r>
                      <a:endParaRPr lang="en-US" sz="1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359376235"/>
                  </a:ext>
                </a:extLst>
              </a:tr>
            </a:tbl>
          </a:graphicData>
        </a:graphic>
      </p:graphicFrame>
      <p:sp>
        <p:nvSpPr>
          <p:cNvPr id="14" name="Rectangle 13">
            <a:extLst>
              <a:ext uri="{FF2B5EF4-FFF2-40B4-BE49-F238E27FC236}">
                <a16:creationId xmlns:a16="http://schemas.microsoft.com/office/drawing/2014/main" id="{3C349171-ED5D-9B92-73B6-F200D2D27066}"/>
              </a:ext>
            </a:extLst>
          </p:cNvPr>
          <p:cNvSpPr/>
          <p:nvPr/>
        </p:nvSpPr>
        <p:spPr>
          <a:xfrm>
            <a:off x="6918233" y="853581"/>
            <a:ext cx="4911921" cy="5302168"/>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5" name="Picture 14">
            <a:extLst>
              <a:ext uri="{FF2B5EF4-FFF2-40B4-BE49-F238E27FC236}">
                <a16:creationId xmlns:a16="http://schemas.microsoft.com/office/drawing/2014/main" id="{4393E517-3459-A43C-0AB6-AF939DA035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8084" y="922387"/>
            <a:ext cx="2326051" cy="1471177"/>
          </a:xfrm>
          <a:prstGeom prst="rect">
            <a:avLst/>
          </a:prstGeom>
        </p:spPr>
      </p:pic>
    </p:spTree>
    <p:extLst>
      <p:ext uri="{BB962C8B-B14F-4D97-AF65-F5344CB8AC3E}">
        <p14:creationId xmlns:p14="http://schemas.microsoft.com/office/powerpoint/2010/main" val="222526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F441D-8F46-4EB3-0AE5-6DBCD764DB53}"/>
              </a:ext>
            </a:extLst>
          </p:cNvPr>
          <p:cNvSpPr>
            <a:spLocks noGrp="1"/>
          </p:cNvSpPr>
          <p:nvPr>
            <p:ph type="sldNum" sz="quarter" idx="4"/>
          </p:nvPr>
        </p:nvSpPr>
        <p:spPr/>
        <p:txBody>
          <a:bodyPr/>
          <a:lstStyle/>
          <a:p>
            <a:pPr algn="ctr"/>
            <a:fld id="{933A556B-7C63-244D-9B7C-B0EA8042B330}" type="slidenum">
              <a:rPr lang="en-US" smtClean="0"/>
              <a:pPr algn="ctr"/>
              <a:t>17</a:t>
            </a:fld>
            <a:endParaRPr lang="en-US" dirty="0"/>
          </a:p>
        </p:txBody>
      </p:sp>
      <p:sp>
        <p:nvSpPr>
          <p:cNvPr id="3" name="Title 2">
            <a:extLst>
              <a:ext uri="{FF2B5EF4-FFF2-40B4-BE49-F238E27FC236}">
                <a16:creationId xmlns:a16="http://schemas.microsoft.com/office/drawing/2014/main" id="{5AE38B1F-2641-6C77-BE21-8583424CD994}"/>
              </a:ext>
            </a:extLst>
          </p:cNvPr>
          <p:cNvSpPr>
            <a:spLocks noGrp="1"/>
          </p:cNvSpPr>
          <p:nvPr>
            <p:ph type="title"/>
          </p:nvPr>
        </p:nvSpPr>
        <p:spPr>
          <a:xfrm>
            <a:off x="246336" y="8874"/>
            <a:ext cx="11499925" cy="825178"/>
          </a:xfrm>
        </p:spPr>
        <p:txBody>
          <a:bodyPr>
            <a:normAutofit/>
          </a:bodyPr>
          <a:lstStyle/>
          <a:p>
            <a:r>
              <a:rPr lang="en-US" dirty="0">
                <a:latin typeface="Arial" panose="020B0604020202020204" pitchFamily="34" charset="0"/>
                <a:cs typeface="Arial" panose="020B0604020202020204" pitchFamily="34" charset="0"/>
              </a:rPr>
              <a:t>Barrel Time of Flight Requirements</a:t>
            </a:r>
            <a:endParaRPr lang="en-US" dirty="0"/>
          </a:p>
        </p:txBody>
      </p:sp>
      <p:sp>
        <p:nvSpPr>
          <p:cNvPr id="5" name="Text Placeholder 4">
            <a:extLst>
              <a:ext uri="{FF2B5EF4-FFF2-40B4-BE49-F238E27FC236}">
                <a16:creationId xmlns:a16="http://schemas.microsoft.com/office/drawing/2014/main" id="{265A3D2B-13FA-EB11-A70D-EC0D487EB9F1}"/>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CD0A0DD5-D7AF-7C2B-011F-7C465537E269}"/>
              </a:ext>
            </a:extLst>
          </p:cNvPr>
          <p:cNvSpPr>
            <a:spLocks noGrp="1"/>
          </p:cNvSpPr>
          <p:nvPr>
            <p:ph type="body" sz="quarter" idx="11"/>
          </p:nvPr>
        </p:nvSpPr>
        <p:spPr/>
        <p:txBody>
          <a:bodyPr/>
          <a:lstStyle/>
          <a:p>
            <a:r>
              <a:rPr lang="en-US" b="1" dirty="0"/>
              <a:t>S.Tarafdar / R.Ent / B.Zihlmann</a:t>
            </a:r>
          </a:p>
          <a:p>
            <a:endParaRPr lang="en-US" dirty="0"/>
          </a:p>
        </p:txBody>
      </p:sp>
      <p:pic>
        <p:nvPicPr>
          <p:cNvPr id="7" name="Picture 3" descr="page11image34516976">
            <a:extLst>
              <a:ext uri="{FF2B5EF4-FFF2-40B4-BE49-F238E27FC236}">
                <a16:creationId xmlns:a16="http://schemas.microsoft.com/office/drawing/2014/main" id="{56E62BCE-BBE0-E690-6C4F-C7C68CB81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46" y="1052814"/>
            <a:ext cx="2481764" cy="19182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5B87F37-C13B-EBC7-3822-3DE169C9F997}"/>
              </a:ext>
            </a:extLst>
          </p:cNvPr>
          <p:cNvGraphicFramePr>
            <a:graphicFrameLocks noGrp="1"/>
          </p:cNvGraphicFramePr>
          <p:nvPr>
            <p:extLst>
              <p:ext uri="{D42A27DB-BD31-4B8C-83A1-F6EECF244321}">
                <p14:modId xmlns:p14="http://schemas.microsoft.com/office/powerpoint/2010/main" val="1115056698"/>
              </p:ext>
            </p:extLst>
          </p:nvPr>
        </p:nvGraphicFramePr>
        <p:xfrm>
          <a:off x="361847" y="3012084"/>
          <a:ext cx="2481764" cy="2382743"/>
        </p:xfrm>
        <a:graphic>
          <a:graphicData uri="http://schemas.openxmlformats.org/drawingml/2006/table">
            <a:tbl>
              <a:tblPr>
                <a:tableStyleId>{5C22544A-7EE6-4342-B048-85BDC9FD1C3A}</a:tableStyleId>
              </a:tblPr>
              <a:tblGrid>
                <a:gridCol w="1061717">
                  <a:extLst>
                    <a:ext uri="{9D8B030D-6E8A-4147-A177-3AD203B41FA5}">
                      <a16:colId xmlns:a16="http://schemas.microsoft.com/office/drawing/2014/main" val="3294810040"/>
                    </a:ext>
                  </a:extLst>
                </a:gridCol>
                <a:gridCol w="1420047">
                  <a:extLst>
                    <a:ext uri="{9D8B030D-6E8A-4147-A177-3AD203B41FA5}">
                      <a16:colId xmlns:a16="http://schemas.microsoft.com/office/drawing/2014/main" val="2695123775"/>
                    </a:ext>
                  </a:extLst>
                </a:gridCol>
              </a:tblGrid>
              <a:tr h="595686">
                <a:tc gridSpan="2">
                  <a:txBody>
                    <a:bodyPr/>
                    <a:lstStyle/>
                    <a:p>
                      <a:pPr algn="l" fontAlgn="b"/>
                      <a:r>
                        <a:rPr lang="en-US" sz="1200" u="none" strike="noStrike">
                          <a:effectLst/>
                        </a:rPr>
                        <a:t>Barrel time-of-flight Systems</a:t>
                      </a:r>
                      <a:endParaRPr lang="en-US" sz="12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3835463885"/>
                  </a:ext>
                </a:extLst>
              </a:tr>
              <a:tr h="1787057">
                <a:tc>
                  <a:txBody>
                    <a:bodyPr/>
                    <a:lstStyle/>
                    <a:p>
                      <a:pPr algn="l" fontAlgn="t"/>
                      <a:r>
                        <a:rPr lang="en-US" sz="1200" u="none" strike="noStrike">
                          <a:effectLst/>
                        </a:rPr>
                        <a:t>G-DET-PID-BAR-TOF.1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dirty="0">
                          <a:effectLst/>
                        </a:rPr>
                        <a:t>The barrel PID detector is responsible for low momenta particle identification.</a:t>
                      </a:r>
                      <a:endParaRPr lang="en-US" sz="12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161294410"/>
                  </a:ext>
                </a:extLst>
              </a:tr>
            </a:tbl>
          </a:graphicData>
        </a:graphic>
      </p:graphicFrame>
      <p:sp>
        <p:nvSpPr>
          <p:cNvPr id="9" name="Rectangle 8">
            <a:extLst>
              <a:ext uri="{FF2B5EF4-FFF2-40B4-BE49-F238E27FC236}">
                <a16:creationId xmlns:a16="http://schemas.microsoft.com/office/drawing/2014/main" id="{A5741491-84FE-D299-A9E8-C1470195C60A}"/>
              </a:ext>
            </a:extLst>
          </p:cNvPr>
          <p:cNvSpPr/>
          <p:nvPr/>
        </p:nvSpPr>
        <p:spPr>
          <a:xfrm>
            <a:off x="239596" y="3094185"/>
            <a:ext cx="2659381" cy="2300641"/>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a:extLst>
              <a:ext uri="{FF2B5EF4-FFF2-40B4-BE49-F238E27FC236}">
                <a16:creationId xmlns:a16="http://schemas.microsoft.com/office/drawing/2014/main" id="{8AEE23C4-9BD5-6326-CC2B-E7C08D34E90A}"/>
              </a:ext>
            </a:extLst>
          </p:cNvPr>
          <p:cNvGraphicFramePr>
            <a:graphicFrameLocks noGrp="1"/>
          </p:cNvGraphicFramePr>
          <p:nvPr>
            <p:extLst>
              <p:ext uri="{D42A27DB-BD31-4B8C-83A1-F6EECF244321}">
                <p14:modId xmlns:p14="http://schemas.microsoft.com/office/powerpoint/2010/main" val="2716150706"/>
              </p:ext>
            </p:extLst>
          </p:nvPr>
        </p:nvGraphicFramePr>
        <p:xfrm>
          <a:off x="3147981" y="1941622"/>
          <a:ext cx="3259567" cy="3453204"/>
        </p:xfrm>
        <a:graphic>
          <a:graphicData uri="http://schemas.openxmlformats.org/drawingml/2006/table">
            <a:tbl>
              <a:tblPr>
                <a:tableStyleId>{5C22544A-7EE6-4342-B048-85BDC9FD1C3A}</a:tableStyleId>
              </a:tblPr>
              <a:tblGrid>
                <a:gridCol w="1097381">
                  <a:extLst>
                    <a:ext uri="{9D8B030D-6E8A-4147-A177-3AD203B41FA5}">
                      <a16:colId xmlns:a16="http://schemas.microsoft.com/office/drawing/2014/main" val="4088116743"/>
                    </a:ext>
                  </a:extLst>
                </a:gridCol>
                <a:gridCol w="1467749">
                  <a:extLst>
                    <a:ext uri="{9D8B030D-6E8A-4147-A177-3AD203B41FA5}">
                      <a16:colId xmlns:a16="http://schemas.microsoft.com/office/drawing/2014/main" val="4044585062"/>
                    </a:ext>
                  </a:extLst>
                </a:gridCol>
                <a:gridCol w="694437">
                  <a:extLst>
                    <a:ext uri="{9D8B030D-6E8A-4147-A177-3AD203B41FA5}">
                      <a16:colId xmlns:a16="http://schemas.microsoft.com/office/drawing/2014/main" val="2237642832"/>
                    </a:ext>
                  </a:extLst>
                </a:gridCol>
              </a:tblGrid>
              <a:tr h="863300">
                <a:tc gridSpan="3">
                  <a:txBody>
                    <a:bodyPr/>
                    <a:lstStyle/>
                    <a:p>
                      <a:pPr algn="l" fontAlgn="b"/>
                      <a:r>
                        <a:rPr lang="en-US" sz="1200" u="none" strike="noStrike">
                          <a:effectLst/>
                        </a:rPr>
                        <a:t>Barrel time-of-flight Systems</a:t>
                      </a:r>
                      <a:endParaRPr lang="en-US" sz="12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6215936"/>
                  </a:ext>
                </a:extLst>
              </a:tr>
              <a:tr h="2589904">
                <a:tc>
                  <a:txBody>
                    <a:bodyPr/>
                    <a:lstStyle/>
                    <a:p>
                      <a:pPr algn="l" fontAlgn="t"/>
                      <a:r>
                        <a:rPr lang="en-US" sz="1200" u="none" strike="noStrike">
                          <a:effectLst/>
                        </a:rPr>
                        <a:t>F-DET-PID-BAR-TOF.1</a:t>
                      </a:r>
                      <a:endParaRPr lang="en-US"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dirty="0">
                          <a:effectLst/>
                        </a:rPr>
                        <a:t>The time-of-flight system will provide separation of </a:t>
                      </a:r>
                      <a:r>
                        <a:rPr lang="en-US" sz="1200" u="none" strike="noStrike" dirty="0" err="1">
                          <a:effectLst/>
                        </a:rPr>
                        <a:t>pions</a:t>
                      </a:r>
                      <a:r>
                        <a:rPr lang="en-US" sz="1200" u="none" strike="noStrike" dirty="0">
                          <a:effectLst/>
                        </a:rPr>
                        <a:t> from kaons to match the high-performance DIRC detector in particle momentum range.</a:t>
                      </a:r>
                      <a:endParaRPr lang="en-US" sz="12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200" u="none" strike="noStrike" dirty="0">
                          <a:effectLst/>
                        </a:rPr>
                        <a:t>G-DET-PID-BAR-TOF.1</a:t>
                      </a:r>
                      <a:endParaRPr lang="en-US" sz="12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48826345"/>
                  </a:ext>
                </a:extLst>
              </a:tr>
            </a:tbl>
          </a:graphicData>
        </a:graphic>
      </p:graphicFrame>
      <p:sp>
        <p:nvSpPr>
          <p:cNvPr id="11" name="Rectangle 10">
            <a:extLst>
              <a:ext uri="{FF2B5EF4-FFF2-40B4-BE49-F238E27FC236}">
                <a16:creationId xmlns:a16="http://schemas.microsoft.com/office/drawing/2014/main" id="{D0B94F4C-6A21-B427-99C2-ED05A26D654A}"/>
              </a:ext>
            </a:extLst>
          </p:cNvPr>
          <p:cNvSpPr/>
          <p:nvPr/>
        </p:nvSpPr>
        <p:spPr>
          <a:xfrm>
            <a:off x="3092615" y="1920145"/>
            <a:ext cx="3442447" cy="3523128"/>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84A6B5D1-63CD-9232-5663-87464EDAD4C9}"/>
              </a:ext>
            </a:extLst>
          </p:cNvPr>
          <p:cNvGraphicFramePr>
            <a:graphicFrameLocks noGrp="1"/>
          </p:cNvGraphicFramePr>
          <p:nvPr>
            <p:extLst>
              <p:ext uri="{D42A27DB-BD31-4B8C-83A1-F6EECF244321}">
                <p14:modId xmlns:p14="http://schemas.microsoft.com/office/powerpoint/2010/main" val="220152230"/>
              </p:ext>
            </p:extLst>
          </p:nvPr>
        </p:nvGraphicFramePr>
        <p:xfrm>
          <a:off x="6728700" y="895628"/>
          <a:ext cx="5289170" cy="5165580"/>
        </p:xfrm>
        <a:graphic>
          <a:graphicData uri="http://schemas.openxmlformats.org/drawingml/2006/table">
            <a:tbl>
              <a:tblPr>
                <a:tableStyleId>{5C22544A-7EE6-4342-B048-85BDC9FD1C3A}</a:tableStyleId>
              </a:tblPr>
              <a:tblGrid>
                <a:gridCol w="1808263">
                  <a:extLst>
                    <a:ext uri="{9D8B030D-6E8A-4147-A177-3AD203B41FA5}">
                      <a16:colId xmlns:a16="http://schemas.microsoft.com/office/drawing/2014/main" val="1169730794"/>
                    </a:ext>
                  </a:extLst>
                </a:gridCol>
                <a:gridCol w="2418552">
                  <a:extLst>
                    <a:ext uri="{9D8B030D-6E8A-4147-A177-3AD203B41FA5}">
                      <a16:colId xmlns:a16="http://schemas.microsoft.com/office/drawing/2014/main" val="1563549253"/>
                    </a:ext>
                  </a:extLst>
                </a:gridCol>
                <a:gridCol w="1062355">
                  <a:extLst>
                    <a:ext uri="{9D8B030D-6E8A-4147-A177-3AD203B41FA5}">
                      <a16:colId xmlns:a16="http://schemas.microsoft.com/office/drawing/2014/main" val="1788822937"/>
                    </a:ext>
                  </a:extLst>
                </a:gridCol>
              </a:tblGrid>
              <a:tr h="263648">
                <a:tc gridSpan="3">
                  <a:txBody>
                    <a:bodyPr/>
                    <a:lstStyle/>
                    <a:p>
                      <a:pPr algn="l" fontAlgn="b"/>
                      <a:r>
                        <a:rPr lang="en-US" sz="1300" u="none" strike="noStrike" dirty="0">
                          <a:effectLst/>
                        </a:rPr>
                        <a:t>Barrel time-of-flight Systems</a:t>
                      </a:r>
                      <a:endParaRPr lang="en-US" sz="13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0085308"/>
                  </a:ext>
                </a:extLst>
              </a:tr>
              <a:tr h="958721">
                <a:tc>
                  <a:txBody>
                    <a:bodyPr/>
                    <a:lstStyle/>
                    <a:p>
                      <a:pPr algn="l" fontAlgn="t"/>
                      <a:r>
                        <a:rPr lang="en-US" sz="1300" u="none" strike="noStrike">
                          <a:effectLst/>
                        </a:rPr>
                        <a:t>P-DET-PID-BAR-TOF.1</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Will require DC voltage supply of approximately 11V. There will be 2 lines for each of the 144 connections.</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F-DET-PID.1</a:t>
                      </a:r>
                      <a:br>
                        <a:rPr lang="en-US" sz="1300" u="none" strike="noStrike">
                          <a:effectLst/>
                        </a:rPr>
                      </a:br>
                      <a:r>
                        <a:rPr lang="en-US" sz="1300" u="none" strike="noStrike">
                          <a:effectLst/>
                        </a:rPr>
                        <a:t>F-DET-PID.3</a:t>
                      </a:r>
                      <a:endParaRPr lang="en-US" sz="13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040432894"/>
                  </a:ext>
                </a:extLst>
              </a:tr>
              <a:tr h="958721">
                <a:tc>
                  <a:txBody>
                    <a:bodyPr/>
                    <a:lstStyle/>
                    <a:p>
                      <a:pPr algn="l" fontAlgn="t"/>
                      <a:r>
                        <a:rPr lang="en-US" sz="1300" u="none" strike="noStrike">
                          <a:effectLst/>
                        </a:rPr>
                        <a:t>P-DET-PID-BAR-TOF.2</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Will require sensor voltage supply of approximately 200V. There will be 2 lines for each of the 144 connections.</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F-DET-PID.1</a:t>
                      </a:r>
                      <a:br>
                        <a:rPr lang="en-US" sz="1300" u="none" strike="noStrike">
                          <a:effectLst/>
                        </a:rPr>
                      </a:br>
                      <a:r>
                        <a:rPr lang="en-US" sz="1300" u="none" strike="noStrike">
                          <a:effectLst/>
                        </a:rPr>
                        <a:t>F-DET-PID.3</a:t>
                      </a:r>
                      <a:endParaRPr lang="en-US" sz="13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58952837"/>
                  </a:ext>
                </a:extLst>
              </a:tr>
              <a:tr h="719041">
                <a:tc>
                  <a:txBody>
                    <a:bodyPr/>
                    <a:lstStyle/>
                    <a:p>
                      <a:pPr algn="l" fontAlgn="t"/>
                      <a:r>
                        <a:rPr lang="en-US" sz="1300" u="none" strike="noStrike">
                          <a:effectLst/>
                        </a:rPr>
                        <a:t>P-DET-PID-BAR-TOF.3</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Will require DAQ fiber optics. Two lines for each of the 144 connections.</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F-DET-PID.1</a:t>
                      </a:r>
                      <a:br>
                        <a:rPr lang="en-US" sz="1300" u="none" strike="noStrike">
                          <a:effectLst/>
                        </a:rPr>
                      </a:br>
                      <a:r>
                        <a:rPr lang="en-US" sz="1300" u="none" strike="noStrike">
                          <a:effectLst/>
                        </a:rPr>
                        <a:t>F-DET-PID.3</a:t>
                      </a:r>
                      <a:endParaRPr lang="en-US" sz="13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224330858"/>
                  </a:ext>
                </a:extLst>
              </a:tr>
              <a:tr h="479360">
                <a:tc>
                  <a:txBody>
                    <a:bodyPr/>
                    <a:lstStyle/>
                    <a:p>
                      <a:pPr algn="l" fontAlgn="t"/>
                      <a:r>
                        <a:rPr lang="en-US" sz="1300" u="none" strike="noStrike">
                          <a:effectLst/>
                        </a:rPr>
                        <a:t>P-DET-PID-BAR-TOF.4</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Will require cooling to remove 4kW of heat</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F-DET-PID.1</a:t>
                      </a:r>
                      <a:br>
                        <a:rPr lang="en-US" sz="1300" u="none" strike="noStrike">
                          <a:effectLst/>
                        </a:rPr>
                      </a:br>
                      <a:r>
                        <a:rPr lang="en-US" sz="1300" u="none" strike="noStrike">
                          <a:effectLst/>
                        </a:rPr>
                        <a:t>F-DET-PID.3</a:t>
                      </a:r>
                      <a:endParaRPr lang="en-US" sz="13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019425528"/>
                  </a:ext>
                </a:extLst>
              </a:tr>
              <a:tr h="958721">
                <a:tc>
                  <a:txBody>
                    <a:bodyPr/>
                    <a:lstStyle/>
                    <a:p>
                      <a:pPr algn="l" fontAlgn="t"/>
                      <a:r>
                        <a:rPr lang="en-US" sz="1300" u="none" strike="noStrike">
                          <a:effectLst/>
                        </a:rPr>
                        <a:t>P-DET-PID-BAR-TOF.5</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TOF will weigh approximately 70 KG, and will require structural support to maintain its position and stability.</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F-DET-PID.4</a:t>
                      </a:r>
                      <a:endParaRPr lang="en-US" sz="13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9131917"/>
                  </a:ext>
                </a:extLst>
              </a:tr>
              <a:tr h="827368">
                <a:tc>
                  <a:txBody>
                    <a:bodyPr/>
                    <a:lstStyle/>
                    <a:p>
                      <a:pPr algn="l" fontAlgn="t"/>
                      <a:r>
                        <a:rPr lang="en-US" sz="1300" u="none" strike="noStrike">
                          <a:effectLst/>
                        </a:rPr>
                        <a:t>P-DET-PID-BAR-TOF.6</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a:effectLst/>
                        </a:rPr>
                        <a:t>The time-of-flight system will provide 3 sigma pi/K separation from 0.2 up to 1.2 GeV/c.</a:t>
                      </a:r>
                      <a:endParaRPr lang="en-US" sz="13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300" u="none" strike="noStrike" dirty="0">
                          <a:effectLst/>
                        </a:rPr>
                        <a:t>F-DET-PID-BAR-TOF.1</a:t>
                      </a:r>
                      <a:endParaRPr lang="en-US" sz="13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008887811"/>
                  </a:ext>
                </a:extLst>
              </a:tr>
            </a:tbl>
          </a:graphicData>
        </a:graphic>
      </p:graphicFrame>
      <p:sp>
        <p:nvSpPr>
          <p:cNvPr id="13" name="Rectangle 12">
            <a:extLst>
              <a:ext uri="{FF2B5EF4-FFF2-40B4-BE49-F238E27FC236}">
                <a16:creationId xmlns:a16="http://schemas.microsoft.com/office/drawing/2014/main" id="{E9D8C078-FD1E-1C58-CC8A-3EC4A03A856F}"/>
              </a:ext>
            </a:extLst>
          </p:cNvPr>
          <p:cNvSpPr/>
          <p:nvPr/>
        </p:nvSpPr>
        <p:spPr>
          <a:xfrm>
            <a:off x="6601187" y="895629"/>
            <a:ext cx="5416684" cy="5182450"/>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99869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2090F-B6EB-AD46-7B4D-A57786051D8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030E7-3FD5-6587-3EF1-839F4B3B39DE}"/>
              </a:ext>
            </a:extLst>
          </p:cNvPr>
          <p:cNvSpPr>
            <a:spLocks noGrp="1"/>
          </p:cNvSpPr>
          <p:nvPr>
            <p:ph type="sldNum" sz="quarter" idx="4"/>
          </p:nvPr>
        </p:nvSpPr>
        <p:spPr/>
        <p:txBody>
          <a:bodyPr/>
          <a:lstStyle/>
          <a:p>
            <a:pPr algn="ctr"/>
            <a:fld id="{933A556B-7C63-244D-9B7C-B0EA8042B330}" type="slidenum">
              <a:rPr lang="en-US" smtClean="0"/>
              <a:pPr algn="ctr"/>
              <a:t>18</a:t>
            </a:fld>
            <a:endParaRPr lang="en-US" dirty="0"/>
          </a:p>
        </p:txBody>
      </p:sp>
      <p:sp>
        <p:nvSpPr>
          <p:cNvPr id="3" name="Title 2">
            <a:extLst>
              <a:ext uri="{FF2B5EF4-FFF2-40B4-BE49-F238E27FC236}">
                <a16:creationId xmlns:a16="http://schemas.microsoft.com/office/drawing/2014/main" id="{7BAB688F-5CF0-8860-28EF-E0BBDFFC6BA3}"/>
              </a:ext>
            </a:extLst>
          </p:cNvPr>
          <p:cNvSpPr>
            <a:spLocks noGrp="1"/>
          </p:cNvSpPr>
          <p:nvPr>
            <p:ph type="title"/>
          </p:nvPr>
        </p:nvSpPr>
        <p:spPr>
          <a:xfrm>
            <a:off x="246336" y="9508"/>
            <a:ext cx="11499925" cy="825178"/>
          </a:xfrm>
        </p:spPr>
        <p:txBody>
          <a:bodyPr>
            <a:normAutofit/>
          </a:bodyPr>
          <a:lstStyle/>
          <a:p>
            <a:r>
              <a:rPr lang="en-US" dirty="0">
                <a:latin typeface="Arial" panose="020B0604020202020204" pitchFamily="34" charset="0"/>
                <a:cs typeface="Arial" panose="020B0604020202020204" pitchFamily="34" charset="0"/>
              </a:rPr>
              <a:t>Forward Time of Flight Requirements</a:t>
            </a:r>
            <a:endParaRPr lang="en-US" dirty="0"/>
          </a:p>
        </p:txBody>
      </p:sp>
      <p:sp>
        <p:nvSpPr>
          <p:cNvPr id="5" name="Text Placeholder 4">
            <a:extLst>
              <a:ext uri="{FF2B5EF4-FFF2-40B4-BE49-F238E27FC236}">
                <a16:creationId xmlns:a16="http://schemas.microsoft.com/office/drawing/2014/main" id="{FA8B7111-A438-6AB4-595E-9A1E6C0C06A8}"/>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1967479A-8BA6-810B-0392-DAB26FC817BE}"/>
              </a:ext>
            </a:extLst>
          </p:cNvPr>
          <p:cNvSpPr>
            <a:spLocks noGrp="1"/>
          </p:cNvSpPr>
          <p:nvPr>
            <p:ph type="body" sz="quarter" idx="11"/>
          </p:nvPr>
        </p:nvSpPr>
        <p:spPr/>
        <p:txBody>
          <a:bodyPr/>
          <a:lstStyle/>
          <a:p>
            <a:r>
              <a:rPr lang="en-US" b="1" dirty="0"/>
              <a:t>S.Tarafdar / R.Ent / B.Zihlmann</a:t>
            </a:r>
          </a:p>
          <a:p>
            <a:endParaRPr lang="en-US" dirty="0"/>
          </a:p>
        </p:txBody>
      </p:sp>
      <p:pic>
        <p:nvPicPr>
          <p:cNvPr id="4" name="Picture 3" descr="page11image34520720">
            <a:extLst>
              <a:ext uri="{FF2B5EF4-FFF2-40B4-BE49-F238E27FC236}">
                <a16:creationId xmlns:a16="http://schemas.microsoft.com/office/drawing/2014/main" id="{6FACC9C9-CCBF-F756-89D4-16C49D643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47" y="1102216"/>
            <a:ext cx="1778926" cy="16980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C5D81C22-CD84-3B55-4AA2-0DF235F1E18C}"/>
              </a:ext>
            </a:extLst>
          </p:cNvPr>
          <p:cNvGraphicFramePr>
            <a:graphicFrameLocks noGrp="1"/>
          </p:cNvGraphicFramePr>
          <p:nvPr>
            <p:extLst>
              <p:ext uri="{D42A27DB-BD31-4B8C-83A1-F6EECF244321}">
                <p14:modId xmlns:p14="http://schemas.microsoft.com/office/powerpoint/2010/main" val="4180727161"/>
              </p:ext>
            </p:extLst>
          </p:nvPr>
        </p:nvGraphicFramePr>
        <p:xfrm>
          <a:off x="361847" y="2748876"/>
          <a:ext cx="2811659" cy="2119501"/>
        </p:xfrm>
        <a:graphic>
          <a:graphicData uri="http://schemas.openxmlformats.org/drawingml/2006/table">
            <a:tbl>
              <a:tblPr>
                <a:tableStyleId>{5C22544A-7EE6-4342-B048-85BDC9FD1C3A}</a:tableStyleId>
              </a:tblPr>
              <a:tblGrid>
                <a:gridCol w="1202848">
                  <a:extLst>
                    <a:ext uri="{9D8B030D-6E8A-4147-A177-3AD203B41FA5}">
                      <a16:colId xmlns:a16="http://schemas.microsoft.com/office/drawing/2014/main" val="4032044291"/>
                    </a:ext>
                  </a:extLst>
                </a:gridCol>
                <a:gridCol w="1608811">
                  <a:extLst>
                    <a:ext uri="{9D8B030D-6E8A-4147-A177-3AD203B41FA5}">
                      <a16:colId xmlns:a16="http://schemas.microsoft.com/office/drawing/2014/main" val="845892804"/>
                    </a:ext>
                  </a:extLst>
                </a:gridCol>
              </a:tblGrid>
              <a:tr h="423899">
                <a:tc gridSpan="2">
                  <a:txBody>
                    <a:bodyPr/>
                    <a:lstStyle/>
                    <a:p>
                      <a:pPr algn="l" fontAlgn="b"/>
                      <a:r>
                        <a:rPr lang="en-US" sz="1400" u="none" strike="noStrike">
                          <a:effectLst/>
                        </a:rPr>
                        <a:t>Forward TOF Detectors</a:t>
                      </a:r>
                      <a:endParaRPr lang="en-US" sz="14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744109133"/>
                  </a:ext>
                </a:extLst>
              </a:tr>
              <a:tr h="1695602">
                <a:tc>
                  <a:txBody>
                    <a:bodyPr/>
                    <a:lstStyle/>
                    <a:p>
                      <a:pPr algn="l" fontAlgn="t"/>
                      <a:r>
                        <a:rPr lang="en-US" sz="1400" u="none" strike="noStrike">
                          <a:effectLst/>
                        </a:rPr>
                        <a:t>G-DET-PID-FWD-TOF.1</a:t>
                      </a:r>
                      <a:endParaRPr lang="en-US" sz="14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400" u="none" strike="noStrike" dirty="0">
                          <a:effectLst/>
                        </a:rPr>
                        <a:t>The forward PID detector is responsible for low momenta particle identification.</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980370128"/>
                  </a:ext>
                </a:extLst>
              </a:tr>
            </a:tbl>
          </a:graphicData>
        </a:graphic>
      </p:graphicFrame>
      <p:sp>
        <p:nvSpPr>
          <p:cNvPr id="15" name="Rectangle 14">
            <a:extLst>
              <a:ext uri="{FF2B5EF4-FFF2-40B4-BE49-F238E27FC236}">
                <a16:creationId xmlns:a16="http://schemas.microsoft.com/office/drawing/2014/main" id="{222C5637-8F35-92F7-4CAA-09DE1581A1A2}"/>
              </a:ext>
            </a:extLst>
          </p:cNvPr>
          <p:cNvSpPr/>
          <p:nvPr/>
        </p:nvSpPr>
        <p:spPr>
          <a:xfrm>
            <a:off x="274114" y="2828454"/>
            <a:ext cx="2811659" cy="2119501"/>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8" name="Table 17">
            <a:extLst>
              <a:ext uri="{FF2B5EF4-FFF2-40B4-BE49-F238E27FC236}">
                <a16:creationId xmlns:a16="http://schemas.microsoft.com/office/drawing/2014/main" id="{DE649123-7D90-C6D3-27EE-580C67044D84}"/>
              </a:ext>
            </a:extLst>
          </p:cNvPr>
          <p:cNvGraphicFramePr>
            <a:graphicFrameLocks noGrp="1"/>
          </p:cNvGraphicFramePr>
          <p:nvPr>
            <p:extLst>
              <p:ext uri="{D42A27DB-BD31-4B8C-83A1-F6EECF244321}">
                <p14:modId xmlns:p14="http://schemas.microsoft.com/office/powerpoint/2010/main" val="1959140640"/>
              </p:ext>
            </p:extLst>
          </p:nvPr>
        </p:nvGraphicFramePr>
        <p:xfrm>
          <a:off x="3261238" y="1990166"/>
          <a:ext cx="3727733" cy="2878212"/>
        </p:xfrm>
        <a:graphic>
          <a:graphicData uri="http://schemas.openxmlformats.org/drawingml/2006/table">
            <a:tbl>
              <a:tblPr>
                <a:tableStyleId>{5C22544A-7EE6-4342-B048-85BDC9FD1C3A}</a:tableStyleId>
              </a:tblPr>
              <a:tblGrid>
                <a:gridCol w="1254997">
                  <a:extLst>
                    <a:ext uri="{9D8B030D-6E8A-4147-A177-3AD203B41FA5}">
                      <a16:colId xmlns:a16="http://schemas.microsoft.com/office/drawing/2014/main" val="2235301144"/>
                    </a:ext>
                  </a:extLst>
                </a:gridCol>
                <a:gridCol w="1678558">
                  <a:extLst>
                    <a:ext uri="{9D8B030D-6E8A-4147-A177-3AD203B41FA5}">
                      <a16:colId xmlns:a16="http://schemas.microsoft.com/office/drawing/2014/main" val="3116333881"/>
                    </a:ext>
                  </a:extLst>
                </a:gridCol>
                <a:gridCol w="794178">
                  <a:extLst>
                    <a:ext uri="{9D8B030D-6E8A-4147-A177-3AD203B41FA5}">
                      <a16:colId xmlns:a16="http://schemas.microsoft.com/office/drawing/2014/main" val="4247158893"/>
                    </a:ext>
                  </a:extLst>
                </a:gridCol>
              </a:tblGrid>
              <a:tr h="575642">
                <a:tc gridSpan="3">
                  <a:txBody>
                    <a:bodyPr/>
                    <a:lstStyle/>
                    <a:p>
                      <a:pPr algn="l" fontAlgn="b"/>
                      <a:r>
                        <a:rPr lang="en-US" sz="1100" u="none" strike="noStrike">
                          <a:effectLst/>
                        </a:rPr>
                        <a:t>Forward TOF Detectors</a:t>
                      </a:r>
                      <a:endParaRPr lang="en-US" sz="11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8837256"/>
                  </a:ext>
                </a:extLst>
              </a:tr>
              <a:tr h="2302570">
                <a:tc>
                  <a:txBody>
                    <a:bodyPr/>
                    <a:lstStyle/>
                    <a:p>
                      <a:pPr algn="l" fontAlgn="t"/>
                      <a:r>
                        <a:rPr lang="en-US" sz="1100" u="none" strike="noStrike">
                          <a:effectLst/>
                        </a:rPr>
                        <a:t>F-DET-PID-FWD-TOF.1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forward time-of-flight system will provide separation of pions from kaons to match the forward RICH detector in particle momentum range.</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G-DET-PID-FWD-TOF.1</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748000966"/>
                  </a:ext>
                </a:extLst>
              </a:tr>
            </a:tbl>
          </a:graphicData>
        </a:graphic>
      </p:graphicFrame>
      <p:sp>
        <p:nvSpPr>
          <p:cNvPr id="19" name="Rectangle 18">
            <a:extLst>
              <a:ext uri="{FF2B5EF4-FFF2-40B4-BE49-F238E27FC236}">
                <a16:creationId xmlns:a16="http://schemas.microsoft.com/office/drawing/2014/main" id="{7EDC865C-BE90-A9B0-A475-4396C1592D8B}"/>
              </a:ext>
            </a:extLst>
          </p:cNvPr>
          <p:cNvSpPr/>
          <p:nvPr/>
        </p:nvSpPr>
        <p:spPr>
          <a:xfrm>
            <a:off x="3173505" y="1882588"/>
            <a:ext cx="3815466" cy="2985789"/>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44D47ECC-E188-323E-A1E4-4F9514150F0C}"/>
              </a:ext>
            </a:extLst>
          </p:cNvPr>
          <p:cNvGraphicFramePr>
            <a:graphicFrameLocks noGrp="1"/>
          </p:cNvGraphicFramePr>
          <p:nvPr>
            <p:extLst>
              <p:ext uri="{D42A27DB-BD31-4B8C-83A1-F6EECF244321}">
                <p14:modId xmlns:p14="http://schemas.microsoft.com/office/powerpoint/2010/main" val="1548734063"/>
              </p:ext>
            </p:extLst>
          </p:nvPr>
        </p:nvGraphicFramePr>
        <p:xfrm>
          <a:off x="7164436" y="1168235"/>
          <a:ext cx="4952964" cy="4521530"/>
        </p:xfrm>
        <a:graphic>
          <a:graphicData uri="http://schemas.openxmlformats.org/drawingml/2006/table">
            <a:tbl>
              <a:tblPr>
                <a:tableStyleId>{5C22544A-7EE6-4342-B048-85BDC9FD1C3A}</a:tableStyleId>
              </a:tblPr>
              <a:tblGrid>
                <a:gridCol w="1693321">
                  <a:extLst>
                    <a:ext uri="{9D8B030D-6E8A-4147-A177-3AD203B41FA5}">
                      <a16:colId xmlns:a16="http://schemas.microsoft.com/office/drawing/2014/main" val="3780214600"/>
                    </a:ext>
                  </a:extLst>
                </a:gridCol>
                <a:gridCol w="2264817">
                  <a:extLst>
                    <a:ext uri="{9D8B030D-6E8A-4147-A177-3AD203B41FA5}">
                      <a16:colId xmlns:a16="http://schemas.microsoft.com/office/drawing/2014/main" val="1180719068"/>
                    </a:ext>
                  </a:extLst>
                </a:gridCol>
                <a:gridCol w="994826">
                  <a:extLst>
                    <a:ext uri="{9D8B030D-6E8A-4147-A177-3AD203B41FA5}">
                      <a16:colId xmlns:a16="http://schemas.microsoft.com/office/drawing/2014/main" val="3435691370"/>
                    </a:ext>
                  </a:extLst>
                </a:gridCol>
              </a:tblGrid>
              <a:tr h="258743">
                <a:tc gridSpan="3">
                  <a:txBody>
                    <a:bodyPr/>
                    <a:lstStyle/>
                    <a:p>
                      <a:pPr algn="l" fontAlgn="t"/>
                      <a:r>
                        <a:rPr lang="en-US" sz="1100" u="none" strike="noStrike">
                          <a:effectLst/>
                        </a:rPr>
                        <a:t>Forward TOF Detectors</a:t>
                      </a:r>
                      <a:endParaRPr lang="en-US" sz="1100" b="0"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2658765"/>
                  </a:ext>
                </a:extLst>
              </a:tr>
              <a:tr h="1034971">
                <a:tc>
                  <a:txBody>
                    <a:bodyPr/>
                    <a:lstStyle/>
                    <a:p>
                      <a:pPr algn="l" fontAlgn="t"/>
                      <a:r>
                        <a:rPr lang="en-US" sz="1100" u="none" strike="noStrike">
                          <a:effectLst/>
                        </a:rPr>
                        <a:t>P-DET-PID-FWD-TOF.1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PID Detector in the forward region will require appropriate support structure to hold the detector in place.</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F-DET-PID.4</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287651551"/>
                  </a:ext>
                </a:extLst>
              </a:tr>
              <a:tr h="776228">
                <a:tc>
                  <a:txBody>
                    <a:bodyPr/>
                    <a:lstStyle/>
                    <a:p>
                      <a:pPr algn="l" fontAlgn="t"/>
                      <a:r>
                        <a:rPr lang="en-US" sz="1100" u="none" strike="noStrike">
                          <a:effectLst/>
                        </a:rPr>
                        <a:t>P-DET-PID-FWD-TOF.2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Will require DC voltage supply of approximately 11V. There will be 2 lines for each of the 212 connections.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F-DET-PID.1</a:t>
                      </a:r>
                      <a:br>
                        <a:rPr lang="en-US" sz="1100" u="none" strike="noStrike">
                          <a:effectLst/>
                        </a:rPr>
                      </a:br>
                      <a:r>
                        <a:rPr lang="en-US" sz="1100" u="none" strike="noStrike">
                          <a:effectLst/>
                        </a:rPr>
                        <a:t>F-DET-PID.3</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537826733"/>
                  </a:ext>
                </a:extLst>
              </a:tr>
              <a:tr h="776228">
                <a:tc>
                  <a:txBody>
                    <a:bodyPr/>
                    <a:lstStyle/>
                    <a:p>
                      <a:pPr algn="l" fontAlgn="t"/>
                      <a:r>
                        <a:rPr lang="en-US" sz="1100" u="none" strike="noStrike">
                          <a:effectLst/>
                        </a:rPr>
                        <a:t>P-DET-PID-FWD-TOF.3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Will require sensor voltage supply of approximately 200V. There will be 2 lines for each of the 212 connections.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F-DET-PID.1</a:t>
                      </a:r>
                      <a:br>
                        <a:rPr lang="en-US" sz="1100" u="none" strike="noStrike">
                          <a:effectLst/>
                        </a:rPr>
                      </a:br>
                      <a:r>
                        <a:rPr lang="en-US" sz="1100" u="none" strike="noStrike">
                          <a:effectLst/>
                        </a:rPr>
                        <a:t>F-DET-PID.3</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412062088"/>
                  </a:ext>
                </a:extLst>
              </a:tr>
              <a:tr h="517486">
                <a:tc>
                  <a:txBody>
                    <a:bodyPr/>
                    <a:lstStyle/>
                    <a:p>
                      <a:pPr algn="l" fontAlgn="t"/>
                      <a:r>
                        <a:rPr lang="en-US" sz="1100" u="none" strike="noStrike">
                          <a:effectLst/>
                        </a:rPr>
                        <a:t>P-DET-PID-FWD-TOF.4</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Will require DAQ fiber optics. Two lines for each of the 212 connections.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F-DET-PID.1</a:t>
                      </a:r>
                      <a:br>
                        <a:rPr lang="en-US" sz="1100" u="none" strike="noStrike">
                          <a:effectLst/>
                        </a:rPr>
                      </a:br>
                      <a:r>
                        <a:rPr lang="en-US" sz="1100" u="none" strike="noStrike">
                          <a:effectLst/>
                        </a:rPr>
                        <a:t>F-DET-PID.3</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9448432"/>
                  </a:ext>
                </a:extLst>
              </a:tr>
              <a:tr h="517486">
                <a:tc>
                  <a:txBody>
                    <a:bodyPr/>
                    <a:lstStyle/>
                    <a:p>
                      <a:pPr algn="l" fontAlgn="t"/>
                      <a:r>
                        <a:rPr lang="en-US" sz="1100" u="none" strike="noStrike">
                          <a:effectLst/>
                        </a:rPr>
                        <a:t>P-DET-PID-FWD-TOF.5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Will require cooling to remove 13kW of heat</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F-DET-PID.1</a:t>
                      </a:r>
                      <a:br>
                        <a:rPr lang="en-US" sz="1100" u="none" strike="noStrike">
                          <a:effectLst/>
                        </a:rPr>
                      </a:br>
                      <a:r>
                        <a:rPr lang="en-US" sz="1100" u="none" strike="noStrike">
                          <a:effectLst/>
                        </a:rPr>
                        <a:t>F-DET-PID.3</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765453039"/>
                  </a:ext>
                </a:extLst>
              </a:tr>
              <a:tr h="640388">
                <a:tc>
                  <a:txBody>
                    <a:bodyPr/>
                    <a:lstStyle/>
                    <a:p>
                      <a:pPr algn="l" fontAlgn="t"/>
                      <a:r>
                        <a:rPr lang="en-US" sz="1100" u="none" strike="noStrike">
                          <a:effectLst/>
                        </a:rPr>
                        <a:t>P-DET-PID-FWD-TOF.6</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time-of-flight system will provide 3 sigma pi/K separation from 0.2 up to 2.3 GeV/c.</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F-DET-PID-FWD-TOF.1</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472175711"/>
                  </a:ext>
                </a:extLst>
              </a:tr>
            </a:tbl>
          </a:graphicData>
        </a:graphic>
      </p:graphicFrame>
      <p:sp>
        <p:nvSpPr>
          <p:cNvPr id="21" name="Rectangle 20">
            <a:extLst>
              <a:ext uri="{FF2B5EF4-FFF2-40B4-BE49-F238E27FC236}">
                <a16:creationId xmlns:a16="http://schemas.microsoft.com/office/drawing/2014/main" id="{138856AF-9C66-883E-10A6-1A6F62945EE0}"/>
              </a:ext>
            </a:extLst>
          </p:cNvPr>
          <p:cNvSpPr/>
          <p:nvPr/>
        </p:nvSpPr>
        <p:spPr>
          <a:xfrm>
            <a:off x="7076703" y="975480"/>
            <a:ext cx="5040697" cy="5027700"/>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943770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086596-ECFA-40D4-7F30-3D55E3AEA45F}"/>
              </a:ext>
            </a:extLst>
          </p:cNvPr>
          <p:cNvSpPr>
            <a:spLocks noGrp="1"/>
          </p:cNvSpPr>
          <p:nvPr>
            <p:ph type="sldNum" sz="quarter" idx="4"/>
          </p:nvPr>
        </p:nvSpPr>
        <p:spPr/>
        <p:txBody>
          <a:bodyPr/>
          <a:lstStyle/>
          <a:p>
            <a:pPr algn="ctr"/>
            <a:fld id="{933A556B-7C63-244D-9B7C-B0EA8042B330}" type="slidenum">
              <a:rPr lang="en-US" smtClean="0"/>
              <a:pPr algn="ctr"/>
              <a:t>19</a:t>
            </a:fld>
            <a:endParaRPr lang="en-US" dirty="0"/>
          </a:p>
        </p:txBody>
      </p:sp>
      <p:sp>
        <p:nvSpPr>
          <p:cNvPr id="3" name="Title 2">
            <a:extLst>
              <a:ext uri="{FF2B5EF4-FFF2-40B4-BE49-F238E27FC236}">
                <a16:creationId xmlns:a16="http://schemas.microsoft.com/office/drawing/2014/main" id="{DC13D284-63F3-4AB5-29DC-DC8B752458AD}"/>
              </a:ext>
            </a:extLst>
          </p:cNvPr>
          <p:cNvSpPr>
            <a:spLocks noGrp="1"/>
          </p:cNvSpPr>
          <p:nvPr>
            <p:ph type="title"/>
          </p:nvPr>
        </p:nvSpPr>
        <p:spPr>
          <a:xfrm>
            <a:off x="255421" y="9115"/>
            <a:ext cx="11499925" cy="825178"/>
          </a:xfrm>
        </p:spPr>
        <p:txBody>
          <a:bodyPr>
            <a:normAutofit/>
          </a:bodyPr>
          <a:lstStyle/>
          <a:p>
            <a:r>
              <a:rPr lang="en-US" dirty="0">
                <a:latin typeface="Arial" panose="020B0604020202020204" pitchFamily="34" charset="0"/>
                <a:cs typeface="Arial" panose="020B0604020202020204" pitchFamily="34" charset="0"/>
              </a:rPr>
              <a:t>Forward RICH (</a:t>
            </a:r>
            <a:r>
              <a:rPr lang="en-US" dirty="0" err="1">
                <a:latin typeface="Arial" panose="020B0604020202020204" pitchFamily="34" charset="0"/>
                <a:cs typeface="Arial" panose="020B0604020202020204" pitchFamily="34" charset="0"/>
              </a:rPr>
              <a:t>dRICH</a:t>
            </a:r>
            <a:r>
              <a:rPr lang="en-US" dirty="0">
                <a:latin typeface="Arial" panose="020B0604020202020204" pitchFamily="34" charset="0"/>
                <a:cs typeface="Arial" panose="020B0604020202020204" pitchFamily="34" charset="0"/>
              </a:rPr>
              <a:t>)</a:t>
            </a:r>
            <a:endParaRPr lang="en-US" dirty="0"/>
          </a:p>
        </p:txBody>
      </p:sp>
      <p:sp>
        <p:nvSpPr>
          <p:cNvPr id="5" name="Text Placeholder 4">
            <a:extLst>
              <a:ext uri="{FF2B5EF4-FFF2-40B4-BE49-F238E27FC236}">
                <a16:creationId xmlns:a16="http://schemas.microsoft.com/office/drawing/2014/main" id="{78388576-8EE5-6F37-A7F0-D3A5995FF6E2}"/>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pic>
        <p:nvPicPr>
          <p:cNvPr id="7" name="Picture 6" descr="A picture containing text, different&#10;&#10;AI-generated content may be incorrect.">
            <a:extLst>
              <a:ext uri="{FF2B5EF4-FFF2-40B4-BE49-F238E27FC236}">
                <a16:creationId xmlns:a16="http://schemas.microsoft.com/office/drawing/2014/main" id="{56FB061E-0D6F-90C3-D4AE-5829CBFED399}"/>
              </a:ext>
            </a:extLst>
          </p:cNvPr>
          <p:cNvPicPr>
            <a:picLocks noChangeAspect="1"/>
          </p:cNvPicPr>
          <p:nvPr/>
        </p:nvPicPr>
        <p:blipFill>
          <a:blip r:embed="rId2"/>
          <a:stretch>
            <a:fillRect/>
          </a:stretch>
        </p:blipFill>
        <p:spPr>
          <a:xfrm>
            <a:off x="466073" y="969328"/>
            <a:ext cx="2555153" cy="2088520"/>
          </a:xfrm>
          <a:prstGeom prst="rect">
            <a:avLst/>
          </a:prstGeom>
        </p:spPr>
      </p:pic>
      <p:graphicFrame>
        <p:nvGraphicFramePr>
          <p:cNvPr id="8" name="Table 7">
            <a:extLst>
              <a:ext uri="{FF2B5EF4-FFF2-40B4-BE49-F238E27FC236}">
                <a16:creationId xmlns:a16="http://schemas.microsoft.com/office/drawing/2014/main" id="{F54C1498-53AB-3065-72CE-B45F6B07D8AE}"/>
              </a:ext>
            </a:extLst>
          </p:cNvPr>
          <p:cNvGraphicFramePr>
            <a:graphicFrameLocks noGrp="1"/>
          </p:cNvGraphicFramePr>
          <p:nvPr>
            <p:extLst>
              <p:ext uri="{D42A27DB-BD31-4B8C-83A1-F6EECF244321}">
                <p14:modId xmlns:p14="http://schemas.microsoft.com/office/powerpoint/2010/main" val="1825967581"/>
              </p:ext>
            </p:extLst>
          </p:nvPr>
        </p:nvGraphicFramePr>
        <p:xfrm>
          <a:off x="230791" y="3501268"/>
          <a:ext cx="3431689" cy="2229020"/>
        </p:xfrm>
        <a:graphic>
          <a:graphicData uri="http://schemas.openxmlformats.org/drawingml/2006/table">
            <a:tbl>
              <a:tblPr>
                <a:tableStyleId>{5C22544A-7EE6-4342-B048-85BDC9FD1C3A}</a:tableStyleId>
              </a:tblPr>
              <a:tblGrid>
                <a:gridCol w="1468102">
                  <a:extLst>
                    <a:ext uri="{9D8B030D-6E8A-4147-A177-3AD203B41FA5}">
                      <a16:colId xmlns:a16="http://schemas.microsoft.com/office/drawing/2014/main" val="3398232892"/>
                    </a:ext>
                  </a:extLst>
                </a:gridCol>
                <a:gridCol w="1963587">
                  <a:extLst>
                    <a:ext uri="{9D8B030D-6E8A-4147-A177-3AD203B41FA5}">
                      <a16:colId xmlns:a16="http://schemas.microsoft.com/office/drawing/2014/main" val="3699079320"/>
                    </a:ext>
                  </a:extLst>
                </a:gridCol>
              </a:tblGrid>
              <a:tr h="445804">
                <a:tc gridSpan="2">
                  <a:txBody>
                    <a:bodyPr/>
                    <a:lstStyle/>
                    <a:p>
                      <a:pPr algn="l" fontAlgn="b"/>
                      <a:r>
                        <a:rPr lang="en-US" sz="1400" u="none" strike="noStrike" dirty="0">
                          <a:effectLst/>
                        </a:rPr>
                        <a:t>Forward PID Systems</a:t>
                      </a:r>
                      <a:endParaRPr lang="en-US" sz="1400" b="1" i="0" u="none" strike="noStrike" dirty="0">
                        <a:solidFill>
                          <a:srgbClr val="000000"/>
                        </a:solidFill>
                        <a:effectLst/>
                        <a:latin typeface="Calibri" panose="020F0502020204030204" pitchFamily="34" charset="0"/>
                      </a:endParaRPr>
                    </a:p>
                  </a:txBody>
                  <a:tcPr marL="0" marR="0" marT="0" marB="0" anchor="b">
                    <a:solidFill>
                      <a:schemeClr val="accent1">
                        <a:tint val="20000"/>
                      </a:schemeClr>
                    </a:solidFill>
                  </a:tcPr>
                </a:tc>
                <a:tc hMerge="1">
                  <a:txBody>
                    <a:bodyPr/>
                    <a:lstStyle/>
                    <a:p>
                      <a:endParaRPr lang="en-US"/>
                    </a:p>
                  </a:txBody>
                  <a:tcPr/>
                </a:tc>
                <a:extLst>
                  <a:ext uri="{0D108BD9-81ED-4DB2-BD59-A6C34878D82A}">
                    <a16:rowId xmlns:a16="http://schemas.microsoft.com/office/drawing/2014/main" val="3344896251"/>
                  </a:ext>
                </a:extLst>
              </a:tr>
              <a:tr h="445804">
                <a:tc gridSpan="2">
                  <a:txBody>
                    <a:bodyPr/>
                    <a:lstStyle/>
                    <a:p>
                      <a:pPr algn="l" fontAlgn="b"/>
                      <a:r>
                        <a:rPr lang="en-US" sz="1400" u="none" strike="noStrike" dirty="0">
                          <a:effectLst/>
                        </a:rPr>
                        <a:t>Forward RICH Detectors</a:t>
                      </a:r>
                      <a:endParaRPr lang="en-US" sz="14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1170396303"/>
                  </a:ext>
                </a:extLst>
              </a:tr>
              <a:tr h="1337412">
                <a:tc>
                  <a:txBody>
                    <a:bodyPr/>
                    <a:lstStyle/>
                    <a:p>
                      <a:pPr algn="l" fontAlgn="t"/>
                      <a:r>
                        <a:rPr lang="en-US" sz="1400" u="none" strike="noStrike" dirty="0">
                          <a:effectLst/>
                        </a:rPr>
                        <a:t>G-DET-PID-FWD-RICH.1</a:t>
                      </a:r>
                      <a:endParaRPr lang="en-US" sz="14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400" u="none" strike="noStrike" dirty="0">
                          <a:effectLst/>
                        </a:rPr>
                        <a:t>The forward PID detector is responsible for high momenta particle identification.</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046306348"/>
                  </a:ext>
                </a:extLst>
              </a:tr>
            </a:tbl>
          </a:graphicData>
        </a:graphic>
      </p:graphicFrame>
      <p:sp>
        <p:nvSpPr>
          <p:cNvPr id="9" name="Rectangle 8">
            <a:extLst>
              <a:ext uri="{FF2B5EF4-FFF2-40B4-BE49-F238E27FC236}">
                <a16:creationId xmlns:a16="http://schemas.microsoft.com/office/drawing/2014/main" id="{2AAE3E2C-6CB9-E7EE-B1A0-2467E0830344}"/>
              </a:ext>
            </a:extLst>
          </p:cNvPr>
          <p:cNvSpPr/>
          <p:nvPr/>
        </p:nvSpPr>
        <p:spPr>
          <a:xfrm>
            <a:off x="193640" y="3428563"/>
            <a:ext cx="3431689" cy="2368248"/>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a:extLst>
              <a:ext uri="{FF2B5EF4-FFF2-40B4-BE49-F238E27FC236}">
                <a16:creationId xmlns:a16="http://schemas.microsoft.com/office/drawing/2014/main" id="{3D7C0C95-6381-B364-A7EC-EE0C665B1977}"/>
              </a:ext>
            </a:extLst>
          </p:cNvPr>
          <p:cNvGraphicFramePr>
            <a:graphicFrameLocks noGrp="1"/>
          </p:cNvGraphicFramePr>
          <p:nvPr>
            <p:extLst>
              <p:ext uri="{D42A27DB-BD31-4B8C-83A1-F6EECF244321}">
                <p14:modId xmlns:p14="http://schemas.microsoft.com/office/powerpoint/2010/main" val="1638804056"/>
              </p:ext>
            </p:extLst>
          </p:nvPr>
        </p:nvGraphicFramePr>
        <p:xfrm>
          <a:off x="3679115" y="2217947"/>
          <a:ext cx="3298129" cy="2999512"/>
        </p:xfrm>
        <a:graphic>
          <a:graphicData uri="http://schemas.openxmlformats.org/drawingml/2006/table">
            <a:tbl>
              <a:tblPr>
                <a:tableStyleId>{5C22544A-7EE6-4342-B048-85BDC9FD1C3A}</a:tableStyleId>
              </a:tblPr>
              <a:tblGrid>
                <a:gridCol w="1110364">
                  <a:extLst>
                    <a:ext uri="{9D8B030D-6E8A-4147-A177-3AD203B41FA5}">
                      <a16:colId xmlns:a16="http://schemas.microsoft.com/office/drawing/2014/main" val="1729734573"/>
                    </a:ext>
                  </a:extLst>
                </a:gridCol>
                <a:gridCol w="1485112">
                  <a:extLst>
                    <a:ext uri="{9D8B030D-6E8A-4147-A177-3AD203B41FA5}">
                      <a16:colId xmlns:a16="http://schemas.microsoft.com/office/drawing/2014/main" val="2765237223"/>
                    </a:ext>
                  </a:extLst>
                </a:gridCol>
                <a:gridCol w="702653">
                  <a:extLst>
                    <a:ext uri="{9D8B030D-6E8A-4147-A177-3AD203B41FA5}">
                      <a16:colId xmlns:a16="http://schemas.microsoft.com/office/drawing/2014/main" val="618461526"/>
                    </a:ext>
                  </a:extLst>
                </a:gridCol>
              </a:tblGrid>
              <a:tr h="599902">
                <a:tc gridSpan="3">
                  <a:txBody>
                    <a:bodyPr/>
                    <a:lstStyle/>
                    <a:p>
                      <a:pPr algn="l" fontAlgn="b"/>
                      <a:r>
                        <a:rPr lang="en-US" sz="1000" u="none" strike="noStrike" dirty="0">
                          <a:effectLst/>
                        </a:rPr>
                        <a:t>Forward PID Systems</a:t>
                      </a:r>
                      <a:endParaRPr lang="en-US" sz="10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550728"/>
                  </a:ext>
                </a:extLst>
              </a:tr>
              <a:tr h="599902">
                <a:tc gridSpan="3">
                  <a:txBody>
                    <a:bodyPr/>
                    <a:lstStyle/>
                    <a:p>
                      <a:pPr algn="l" fontAlgn="b"/>
                      <a:r>
                        <a:rPr lang="en-US" sz="1000" u="none" strike="noStrike" dirty="0">
                          <a:effectLst/>
                        </a:rPr>
                        <a:t>Forward RICH Detectors</a:t>
                      </a:r>
                      <a:endParaRPr lang="en-US" sz="10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3769949"/>
                  </a:ext>
                </a:extLst>
              </a:tr>
              <a:tr h="1799708">
                <a:tc>
                  <a:txBody>
                    <a:bodyPr/>
                    <a:lstStyle/>
                    <a:p>
                      <a:pPr algn="l" fontAlgn="t"/>
                      <a:r>
                        <a:rPr lang="en-US" sz="1000" u="none" strike="noStrike">
                          <a:effectLst/>
                        </a:rPr>
                        <a:t>F-DET-PID-FWD-RICH.1</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PID detector in the forward region shall differentiate between pions, kaons and protons.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G-DET-PID-FWD-RICH.1</a:t>
                      </a:r>
                      <a:endParaRPr lang="en-US" sz="1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393338156"/>
                  </a:ext>
                </a:extLst>
              </a:tr>
            </a:tbl>
          </a:graphicData>
        </a:graphic>
      </p:graphicFrame>
      <p:sp>
        <p:nvSpPr>
          <p:cNvPr id="11" name="Rectangle 10">
            <a:extLst>
              <a:ext uri="{FF2B5EF4-FFF2-40B4-BE49-F238E27FC236}">
                <a16:creationId xmlns:a16="http://schemas.microsoft.com/office/drawing/2014/main" id="{8648461C-7461-4F93-F9B4-A8CB55A3CE62}"/>
              </a:ext>
            </a:extLst>
          </p:cNvPr>
          <p:cNvSpPr/>
          <p:nvPr/>
        </p:nvSpPr>
        <p:spPr>
          <a:xfrm>
            <a:off x="3625329" y="2108499"/>
            <a:ext cx="3431689" cy="3489204"/>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Text Placeholder 5">
            <a:extLst>
              <a:ext uri="{FF2B5EF4-FFF2-40B4-BE49-F238E27FC236}">
                <a16:creationId xmlns:a16="http://schemas.microsoft.com/office/drawing/2014/main" id="{91CF5AE2-DD11-A85C-5E4E-96B40984895D}"/>
              </a:ext>
            </a:extLst>
          </p:cNvPr>
          <p:cNvSpPr>
            <a:spLocks noGrp="1"/>
          </p:cNvSpPr>
          <p:nvPr>
            <p:ph type="body" sz="quarter" idx="11"/>
          </p:nvPr>
        </p:nvSpPr>
        <p:spPr/>
        <p:txBody>
          <a:bodyPr/>
          <a:lstStyle/>
          <a:p>
            <a:r>
              <a:rPr lang="en-US" b="1" dirty="0"/>
              <a:t>S.Tarafdar / R.Ent / B.Zihlmann</a:t>
            </a:r>
          </a:p>
          <a:p>
            <a:endParaRPr lang="en-US" dirty="0"/>
          </a:p>
        </p:txBody>
      </p:sp>
      <p:graphicFrame>
        <p:nvGraphicFramePr>
          <p:cNvPr id="17" name="Table 16">
            <a:extLst>
              <a:ext uri="{FF2B5EF4-FFF2-40B4-BE49-F238E27FC236}">
                <a16:creationId xmlns:a16="http://schemas.microsoft.com/office/drawing/2014/main" id="{B7896DA7-562C-6777-A524-4D35ED53E361}"/>
              </a:ext>
            </a:extLst>
          </p:cNvPr>
          <p:cNvGraphicFramePr>
            <a:graphicFrameLocks noGrp="1"/>
          </p:cNvGraphicFramePr>
          <p:nvPr>
            <p:extLst>
              <p:ext uri="{D42A27DB-BD31-4B8C-83A1-F6EECF244321}">
                <p14:modId xmlns:p14="http://schemas.microsoft.com/office/powerpoint/2010/main" val="2790382075"/>
              </p:ext>
            </p:extLst>
          </p:nvPr>
        </p:nvGraphicFramePr>
        <p:xfrm>
          <a:off x="7237379" y="855808"/>
          <a:ext cx="4895285" cy="5864995"/>
        </p:xfrm>
        <a:graphic>
          <a:graphicData uri="http://schemas.openxmlformats.org/drawingml/2006/table">
            <a:tbl>
              <a:tblPr>
                <a:tableStyleId>{5C22544A-7EE6-4342-B048-85BDC9FD1C3A}</a:tableStyleId>
              </a:tblPr>
              <a:tblGrid>
                <a:gridCol w="1673602">
                  <a:extLst>
                    <a:ext uri="{9D8B030D-6E8A-4147-A177-3AD203B41FA5}">
                      <a16:colId xmlns:a16="http://schemas.microsoft.com/office/drawing/2014/main" val="3452157886"/>
                    </a:ext>
                  </a:extLst>
                </a:gridCol>
                <a:gridCol w="2238442">
                  <a:extLst>
                    <a:ext uri="{9D8B030D-6E8A-4147-A177-3AD203B41FA5}">
                      <a16:colId xmlns:a16="http://schemas.microsoft.com/office/drawing/2014/main" val="3878727124"/>
                    </a:ext>
                  </a:extLst>
                </a:gridCol>
                <a:gridCol w="983241">
                  <a:extLst>
                    <a:ext uri="{9D8B030D-6E8A-4147-A177-3AD203B41FA5}">
                      <a16:colId xmlns:a16="http://schemas.microsoft.com/office/drawing/2014/main" val="2297699094"/>
                    </a:ext>
                  </a:extLst>
                </a:gridCol>
              </a:tblGrid>
              <a:tr h="124962">
                <a:tc gridSpan="3">
                  <a:txBody>
                    <a:bodyPr/>
                    <a:lstStyle/>
                    <a:p>
                      <a:pPr algn="l" fontAlgn="b"/>
                      <a:r>
                        <a:rPr lang="en-US" sz="800" u="none" strike="noStrike">
                          <a:effectLst/>
                        </a:rPr>
                        <a:t>Forward PID Systems</a:t>
                      </a:r>
                      <a:endParaRPr lang="en-US" sz="8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0808369"/>
                  </a:ext>
                </a:extLst>
              </a:tr>
              <a:tr h="124962">
                <a:tc gridSpan="3">
                  <a:txBody>
                    <a:bodyPr/>
                    <a:lstStyle/>
                    <a:p>
                      <a:pPr algn="l" fontAlgn="b"/>
                      <a:r>
                        <a:rPr lang="en-US" sz="800" u="none" strike="noStrike">
                          <a:effectLst/>
                        </a:rPr>
                        <a:t>Forward RICH Detectors</a:t>
                      </a:r>
                      <a:endParaRPr lang="en-US" sz="8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8751857"/>
                  </a:ext>
                </a:extLst>
              </a:tr>
              <a:tr h="431565">
                <a:tc>
                  <a:txBody>
                    <a:bodyPr/>
                    <a:lstStyle/>
                    <a:p>
                      <a:pPr algn="l" fontAlgn="t"/>
                      <a:r>
                        <a:rPr lang="en-US" sz="800" u="none" strike="noStrike">
                          <a:effectLst/>
                        </a:rPr>
                        <a:t>P-DET-PID-FWD-RICH.1</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PID Detector in the forward region will require appropriate support structure to hold the detector in place.</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F-DET-PID.4</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4889881"/>
                  </a:ext>
                </a:extLst>
              </a:tr>
              <a:tr h="899191">
                <a:tc>
                  <a:txBody>
                    <a:bodyPr/>
                    <a:lstStyle/>
                    <a:p>
                      <a:pPr algn="l" fontAlgn="t"/>
                      <a:r>
                        <a:rPr lang="en-US" sz="800" u="none" strike="noStrike">
                          <a:effectLst/>
                        </a:rPr>
                        <a:t>P-DET-PID-FWD-RICH.2</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PID Detector in the forward region will require appropriate support DC voltage and power for operating detector sensors and associated electronics. The expected LV are 70V/1mA 312 channels, 4V/5A 312 channels, 3V/5A 312 channels 4V/2A 312 channels.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F-DET-PID.1</a:t>
                      </a:r>
                      <a:br>
                        <a:rPr lang="en-US" sz="800" u="none" strike="noStrike">
                          <a:effectLst/>
                        </a:rPr>
                      </a:br>
                      <a:r>
                        <a:rPr lang="en-US" sz="800" u="none" strike="noStrike">
                          <a:effectLst/>
                        </a:rPr>
                        <a:t>F-DET-PID.3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372131072"/>
                  </a:ext>
                </a:extLst>
              </a:tr>
              <a:tr h="799281">
                <a:tc>
                  <a:txBody>
                    <a:bodyPr/>
                    <a:lstStyle/>
                    <a:p>
                      <a:pPr algn="l" fontAlgn="t"/>
                      <a:r>
                        <a:rPr lang="en-US" sz="800" u="none" strike="noStrike">
                          <a:effectLst/>
                        </a:rPr>
                        <a:t>P-DET-PID-FWD-RICH.3</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PID Detector in the forward region will require cooling and removal of heat generated by detector electronics and digitizers. Expect coolant at “room” temperature to remove 2.75kW heat for each of the 6 sectors.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F-DET-PID.1</a:t>
                      </a:r>
                      <a:br>
                        <a:rPr lang="en-US" sz="800" u="none" strike="noStrike">
                          <a:effectLst/>
                        </a:rPr>
                      </a:br>
                      <a:r>
                        <a:rPr lang="en-US" sz="800" u="none" strike="noStrike">
                          <a:effectLst/>
                        </a:rPr>
                        <a:t>F-DET-PID.3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693915351"/>
                  </a:ext>
                </a:extLst>
              </a:tr>
              <a:tr h="499847">
                <a:tc>
                  <a:txBody>
                    <a:bodyPr/>
                    <a:lstStyle/>
                    <a:p>
                      <a:pPr algn="l" fontAlgn="t"/>
                      <a:r>
                        <a:rPr lang="en-US" sz="800" u="none" strike="noStrike">
                          <a:effectLst/>
                        </a:rPr>
                        <a:t>P-DET-PID-FWD-RICH.4</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PID Detector in the forward region will require detector signal transmission electronics and lines defined by the DAQ system.</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F-DET-PID.1</a:t>
                      </a:r>
                      <a:br>
                        <a:rPr lang="en-US" sz="800" u="none" strike="noStrike">
                          <a:effectLst/>
                        </a:rPr>
                      </a:br>
                      <a:r>
                        <a:rPr lang="en-US" sz="800" u="none" strike="noStrike">
                          <a:effectLst/>
                        </a:rPr>
                        <a:t>F-DET-PID.3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088074998"/>
                  </a:ext>
                </a:extLst>
              </a:tr>
              <a:tr h="599461">
                <a:tc>
                  <a:txBody>
                    <a:bodyPr/>
                    <a:lstStyle/>
                    <a:p>
                      <a:pPr algn="l" fontAlgn="t"/>
                      <a:r>
                        <a:rPr lang="en-US" sz="800" u="none" strike="noStrike">
                          <a:effectLst/>
                        </a:rPr>
                        <a:t>P-DET-PID-FWD-RICH.5</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dirty="0">
                          <a:effectLst/>
                        </a:rPr>
                        <a:t>The PID Detector in the forward region will require survey marks or hooks for survey tools to determine its physical location in the barrel as a whole and its sub-components.</a:t>
                      </a:r>
                      <a:endParaRPr lang="en-US" sz="8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F-DET-PID.1</a:t>
                      </a:r>
                      <a:br>
                        <a:rPr lang="en-US" sz="800" u="none" strike="noStrike">
                          <a:effectLst/>
                        </a:rPr>
                      </a:br>
                      <a:r>
                        <a:rPr lang="en-US" sz="800" u="none" strike="noStrike">
                          <a:effectLst/>
                        </a:rPr>
                        <a:t>F-DET-PID.3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50259326"/>
                  </a:ext>
                </a:extLst>
              </a:tr>
              <a:tr h="799281">
                <a:tc>
                  <a:txBody>
                    <a:bodyPr/>
                    <a:lstStyle/>
                    <a:p>
                      <a:pPr algn="l" fontAlgn="t"/>
                      <a:r>
                        <a:rPr lang="en-US" sz="800" u="none" strike="noStrike">
                          <a:effectLst/>
                        </a:rPr>
                        <a:t>P-DET-PID-FWD-RICH.6</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RICH detector will require a continuous recirculating flow of radiator gas. This will require a gas recovery system operating at high pressure outside the detector on the platform. (Design authority required)</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F-DET-PID.1</a:t>
                      </a:r>
                      <a:br>
                        <a:rPr lang="en-US" sz="800" u="none" strike="noStrike">
                          <a:effectLst/>
                        </a:rPr>
                      </a:br>
                      <a:r>
                        <a:rPr lang="en-US" sz="800" u="none" strike="noStrike">
                          <a:effectLst/>
                        </a:rPr>
                        <a:t>F-DET-PID.3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591953796"/>
                  </a:ext>
                </a:extLst>
              </a:tr>
              <a:tr h="399642">
                <a:tc>
                  <a:txBody>
                    <a:bodyPr/>
                    <a:lstStyle/>
                    <a:p>
                      <a:pPr algn="l" fontAlgn="t"/>
                      <a:r>
                        <a:rPr lang="en-US" sz="800" u="none" strike="noStrike">
                          <a:effectLst/>
                        </a:rPr>
                        <a:t>P-DET-PID-FWD-RICH.7</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dirty="0">
                          <a:effectLst/>
                        </a:rPr>
                        <a:t>The RICH detector will require a continuous flow of dry nitrogen to protect the aerogel radiator.</a:t>
                      </a:r>
                      <a:endParaRPr lang="en-US" sz="8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F-DET-PID.1</a:t>
                      </a:r>
                      <a:br>
                        <a:rPr lang="en-US" sz="800" u="none" strike="noStrike">
                          <a:effectLst/>
                        </a:rPr>
                      </a:br>
                      <a:r>
                        <a:rPr lang="en-US" sz="800" u="none" strike="noStrike">
                          <a:effectLst/>
                        </a:rPr>
                        <a:t>F-DET-PID.3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786167930"/>
                  </a:ext>
                </a:extLst>
              </a:tr>
              <a:tr h="431565">
                <a:tc>
                  <a:txBody>
                    <a:bodyPr/>
                    <a:lstStyle/>
                    <a:p>
                      <a:pPr algn="l" fontAlgn="t"/>
                      <a:r>
                        <a:rPr lang="en-US" sz="800" u="none" strike="noStrike">
                          <a:effectLst/>
                        </a:rPr>
                        <a:t>P-DET-PID-FWD-RICH.8</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RICH detector will require subzero cooling for its photo-sensors at -30deg C. Cooling lines with insulation required.</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F-DET-PID.1</a:t>
                      </a:r>
                      <a:br>
                        <a:rPr lang="en-US" sz="800" u="none" strike="noStrike">
                          <a:effectLst/>
                        </a:rPr>
                      </a:br>
                      <a:r>
                        <a:rPr lang="en-US" sz="800" u="none" strike="noStrike">
                          <a:effectLst/>
                        </a:rPr>
                        <a:t>F-DET-PID.3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679730808"/>
                  </a:ext>
                </a:extLst>
              </a:tr>
              <a:tr h="431565">
                <a:tc>
                  <a:txBody>
                    <a:bodyPr/>
                    <a:lstStyle/>
                    <a:p>
                      <a:pPr algn="l" fontAlgn="t"/>
                      <a:r>
                        <a:rPr lang="en-US" sz="800" u="none" strike="noStrike">
                          <a:effectLst/>
                        </a:rPr>
                        <a:t>P-DET-PID-FWD-RICH.9</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Input from tracking with an angular resolution of about 0.X mrad is required to reach full performance of the dRICH.</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F-DET-PID.1</a:t>
                      </a:r>
                      <a:br>
                        <a:rPr lang="en-US" sz="800" u="none" strike="noStrike">
                          <a:effectLst/>
                        </a:rPr>
                      </a:br>
                      <a:r>
                        <a:rPr lang="en-US" sz="800" u="none" strike="noStrike">
                          <a:effectLst/>
                        </a:rPr>
                        <a:t>F-DET-PID.3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720464909"/>
                  </a:ext>
                </a:extLst>
              </a:tr>
              <a:tr h="323673">
                <a:tc>
                  <a:txBody>
                    <a:bodyPr/>
                    <a:lstStyle/>
                    <a:p>
                      <a:pPr algn="l" fontAlgn="t"/>
                      <a:r>
                        <a:rPr lang="en-US" sz="800" u="none" strike="noStrike">
                          <a:effectLst/>
                        </a:rPr>
                        <a:t>P-DET-PID-FWD-RICH.10</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dRICH system will provide 3 sigma pi/K separation between 3 and 50 GeV/c.</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dirty="0">
                          <a:effectLst/>
                        </a:rPr>
                        <a:t>F-DET-PID-FWD-RICH.1</a:t>
                      </a:r>
                      <a:endParaRPr lang="en-US" sz="8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687203346"/>
                  </a:ext>
                </a:extLst>
              </a:tr>
            </a:tbl>
          </a:graphicData>
        </a:graphic>
      </p:graphicFrame>
      <p:sp>
        <p:nvSpPr>
          <p:cNvPr id="18" name="Rectangle 17">
            <a:extLst>
              <a:ext uri="{FF2B5EF4-FFF2-40B4-BE49-F238E27FC236}">
                <a16:creationId xmlns:a16="http://schemas.microsoft.com/office/drawing/2014/main" id="{461254A1-BBA0-B511-A52D-CE8ED615DB97}"/>
              </a:ext>
            </a:extLst>
          </p:cNvPr>
          <p:cNvSpPr/>
          <p:nvPr/>
        </p:nvSpPr>
        <p:spPr>
          <a:xfrm>
            <a:off x="7110804" y="786460"/>
            <a:ext cx="4959682" cy="5934343"/>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544544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02DBEB-5718-D8FB-B217-E52B7018C6F9}"/>
              </a:ext>
            </a:extLst>
          </p:cNvPr>
          <p:cNvSpPr>
            <a:spLocks noGrp="1"/>
          </p:cNvSpPr>
          <p:nvPr>
            <p:ph type="sldNum" sz="quarter" idx="4"/>
          </p:nvPr>
        </p:nvSpPr>
        <p:spPr/>
        <p:txBody>
          <a:bodyPr/>
          <a:lstStyle/>
          <a:p>
            <a:pPr algn="ctr"/>
            <a:fld id="{933A556B-7C63-244D-9B7C-B0EA8042B330}" type="slidenum">
              <a:rPr lang="en-US" smtClean="0"/>
              <a:pPr algn="ctr"/>
              <a:t>2</a:t>
            </a:fld>
            <a:endParaRPr lang="en-US" dirty="0"/>
          </a:p>
        </p:txBody>
      </p:sp>
      <p:sp>
        <p:nvSpPr>
          <p:cNvPr id="3" name="Title 2">
            <a:extLst>
              <a:ext uri="{FF2B5EF4-FFF2-40B4-BE49-F238E27FC236}">
                <a16:creationId xmlns:a16="http://schemas.microsoft.com/office/drawing/2014/main" id="{62E58D80-6E4E-B728-6475-EF645F33976C}"/>
              </a:ext>
            </a:extLst>
          </p:cNvPr>
          <p:cNvSpPr>
            <a:spLocks noGrp="1"/>
          </p:cNvSpPr>
          <p:nvPr>
            <p:ph type="title"/>
          </p:nvPr>
        </p:nvSpPr>
        <p:spPr>
          <a:xfrm>
            <a:off x="246336" y="0"/>
            <a:ext cx="11499925" cy="825178"/>
          </a:xfrm>
        </p:spPr>
        <p:txBody>
          <a:bodyPr/>
          <a:lstStyle/>
          <a:p>
            <a:r>
              <a:rPr lang="en-US" dirty="0"/>
              <a:t>Outline</a:t>
            </a:r>
          </a:p>
        </p:txBody>
      </p:sp>
      <p:sp>
        <p:nvSpPr>
          <p:cNvPr id="4" name="Content Placeholder 3">
            <a:extLst>
              <a:ext uri="{FF2B5EF4-FFF2-40B4-BE49-F238E27FC236}">
                <a16:creationId xmlns:a16="http://schemas.microsoft.com/office/drawing/2014/main" id="{48269273-A3C4-DB0E-5BF7-B4DF3CB32038}"/>
              </a:ext>
            </a:extLst>
          </p:cNvPr>
          <p:cNvSpPr>
            <a:spLocks noGrp="1"/>
          </p:cNvSpPr>
          <p:nvPr>
            <p:ph idx="1"/>
          </p:nvPr>
        </p:nvSpPr>
        <p:spPr>
          <a:xfrm>
            <a:off x="462579" y="996071"/>
            <a:ext cx="11499925" cy="4865858"/>
          </a:xfrm>
        </p:spPr>
        <p:txBody>
          <a:bodyPr>
            <a:normAutofit fontScale="62500" lnSpcReduction="20000"/>
          </a:bodyPr>
          <a:lstStyle/>
          <a:p>
            <a:r>
              <a:rPr lang="en-US" dirty="0"/>
              <a:t>Overview of Subsystem Requirements.</a:t>
            </a:r>
          </a:p>
          <a:p>
            <a:pPr marL="0" indent="0">
              <a:buNone/>
            </a:pPr>
            <a:endParaRPr lang="en-US" dirty="0"/>
          </a:p>
          <a:p>
            <a:r>
              <a:rPr lang="en-US" dirty="0"/>
              <a:t>Tracking detectors in </a:t>
            </a:r>
            <a:r>
              <a:rPr lang="en-US" dirty="0" err="1"/>
              <a:t>ePIC</a:t>
            </a:r>
            <a:endParaRPr lang="en-US" dirty="0"/>
          </a:p>
          <a:p>
            <a:pPr marL="0" indent="0">
              <a:buNone/>
            </a:pPr>
            <a:endParaRPr lang="en-US" dirty="0"/>
          </a:p>
          <a:p>
            <a:r>
              <a:rPr lang="en-US" dirty="0"/>
              <a:t>Requirements for Tracking Detectors</a:t>
            </a:r>
          </a:p>
          <a:p>
            <a:endParaRPr lang="en-US" dirty="0"/>
          </a:p>
          <a:p>
            <a:r>
              <a:rPr lang="en-US" dirty="0"/>
              <a:t>Overview of Interfaces</a:t>
            </a:r>
          </a:p>
          <a:p>
            <a:pPr marL="0" indent="0">
              <a:buNone/>
            </a:pPr>
            <a:endParaRPr lang="en-US" dirty="0"/>
          </a:p>
          <a:p>
            <a:r>
              <a:rPr lang="en-US" dirty="0"/>
              <a:t>Interfaces for Tracking Detectors</a:t>
            </a:r>
          </a:p>
          <a:p>
            <a:pPr marL="0" indent="0">
              <a:buNone/>
            </a:pPr>
            <a:endParaRPr lang="en-US" dirty="0"/>
          </a:p>
          <a:p>
            <a:r>
              <a:rPr lang="en-US" dirty="0"/>
              <a:t>Particle Identification Detectors in </a:t>
            </a:r>
            <a:r>
              <a:rPr lang="en-US" dirty="0" err="1"/>
              <a:t>ePIC</a:t>
            </a:r>
            <a:endParaRPr lang="en-US" dirty="0"/>
          </a:p>
          <a:p>
            <a:pPr marL="0" indent="0">
              <a:buNone/>
            </a:pPr>
            <a:endParaRPr lang="en-US" dirty="0"/>
          </a:p>
          <a:p>
            <a:r>
              <a:rPr lang="en-US" dirty="0"/>
              <a:t>Requirements for Particle Identification Detectors </a:t>
            </a:r>
          </a:p>
          <a:p>
            <a:endParaRPr lang="en-US" dirty="0"/>
          </a:p>
          <a:p>
            <a:r>
              <a:rPr lang="en-US" dirty="0"/>
              <a:t>Interfaces for Particle Identification Detectors </a:t>
            </a:r>
          </a:p>
          <a:p>
            <a:endParaRPr lang="en-US" dirty="0"/>
          </a:p>
          <a:p>
            <a:r>
              <a:rPr lang="en-US" dirty="0"/>
              <a:t>Conclusion</a:t>
            </a:r>
          </a:p>
          <a:p>
            <a:endParaRPr lang="en-US" dirty="0"/>
          </a:p>
          <a:p>
            <a:pPr marL="0" indent="0">
              <a:buNone/>
            </a:pPr>
            <a:endParaRPr lang="en-US" dirty="0"/>
          </a:p>
          <a:p>
            <a:pPr marL="0" indent="0">
              <a:buNone/>
            </a:pPr>
            <a:endParaRPr lang="en-US" dirty="0"/>
          </a:p>
        </p:txBody>
      </p:sp>
      <p:sp>
        <p:nvSpPr>
          <p:cNvPr id="5" name="Text Placeholder 4">
            <a:extLst>
              <a:ext uri="{FF2B5EF4-FFF2-40B4-BE49-F238E27FC236}">
                <a16:creationId xmlns:a16="http://schemas.microsoft.com/office/drawing/2014/main" id="{BF7F31D2-7959-EA3E-3C5F-2FB3E1A1C384}"/>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C6AC4889-4275-9F4B-98C6-BB4C48CB9860}"/>
              </a:ext>
            </a:extLst>
          </p:cNvPr>
          <p:cNvSpPr>
            <a:spLocks noGrp="1"/>
          </p:cNvSpPr>
          <p:nvPr>
            <p:ph type="body" sz="quarter" idx="11"/>
          </p:nvPr>
        </p:nvSpPr>
        <p:spPr/>
        <p:txBody>
          <a:bodyPr/>
          <a:lstStyle/>
          <a:p>
            <a:r>
              <a:rPr lang="en-US" b="1" dirty="0"/>
              <a:t>S.Tarafdar / R.Ent / B.Zihlmann</a:t>
            </a:r>
          </a:p>
        </p:txBody>
      </p:sp>
    </p:spTree>
    <p:extLst>
      <p:ext uri="{BB962C8B-B14F-4D97-AF65-F5344CB8AC3E}">
        <p14:creationId xmlns:p14="http://schemas.microsoft.com/office/powerpoint/2010/main" val="2003633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A3C6F4-78E5-234C-E6C4-F5590849A497}"/>
              </a:ext>
            </a:extLst>
          </p:cNvPr>
          <p:cNvSpPr>
            <a:spLocks noGrp="1"/>
          </p:cNvSpPr>
          <p:nvPr>
            <p:ph type="sldNum" sz="quarter" idx="4"/>
          </p:nvPr>
        </p:nvSpPr>
        <p:spPr/>
        <p:txBody>
          <a:bodyPr/>
          <a:lstStyle/>
          <a:p>
            <a:pPr algn="ctr"/>
            <a:fld id="{933A556B-7C63-244D-9B7C-B0EA8042B330}" type="slidenum">
              <a:rPr lang="en-US" smtClean="0"/>
              <a:pPr algn="ctr"/>
              <a:t>20</a:t>
            </a:fld>
            <a:endParaRPr lang="en-US" dirty="0"/>
          </a:p>
        </p:txBody>
      </p:sp>
      <p:sp>
        <p:nvSpPr>
          <p:cNvPr id="3" name="Title 2">
            <a:extLst>
              <a:ext uri="{FF2B5EF4-FFF2-40B4-BE49-F238E27FC236}">
                <a16:creationId xmlns:a16="http://schemas.microsoft.com/office/drawing/2014/main" id="{8C76AE7B-95F7-6AEE-C46D-AA82E07F75F0}"/>
              </a:ext>
            </a:extLst>
          </p:cNvPr>
          <p:cNvSpPr>
            <a:spLocks noGrp="1"/>
          </p:cNvSpPr>
          <p:nvPr>
            <p:ph type="title"/>
          </p:nvPr>
        </p:nvSpPr>
        <p:spPr>
          <a:xfrm>
            <a:off x="246336" y="12338"/>
            <a:ext cx="11499925" cy="825178"/>
          </a:xfrm>
        </p:spPr>
        <p:txBody>
          <a:bodyPr/>
          <a:lstStyle/>
          <a:p>
            <a:r>
              <a:rPr lang="en-US" dirty="0"/>
              <a:t>PID subsystem Interfaces</a:t>
            </a:r>
          </a:p>
        </p:txBody>
      </p:sp>
      <p:sp>
        <p:nvSpPr>
          <p:cNvPr id="5" name="Text Placeholder 4">
            <a:extLst>
              <a:ext uri="{FF2B5EF4-FFF2-40B4-BE49-F238E27FC236}">
                <a16:creationId xmlns:a16="http://schemas.microsoft.com/office/drawing/2014/main" id="{52B04E86-6055-9527-B421-4C365D4125FF}"/>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9300C24E-0EE7-7BF4-E06C-C50D854F0D3C}"/>
              </a:ext>
            </a:extLst>
          </p:cNvPr>
          <p:cNvSpPr>
            <a:spLocks noGrp="1"/>
          </p:cNvSpPr>
          <p:nvPr>
            <p:ph type="body" sz="quarter" idx="11"/>
          </p:nvPr>
        </p:nvSpPr>
        <p:spPr/>
        <p:txBody>
          <a:bodyPr/>
          <a:lstStyle/>
          <a:p>
            <a:r>
              <a:rPr lang="en-US" b="1" dirty="0"/>
              <a:t>S.Tarafdar / R.Ent / B.Zihlmann</a:t>
            </a:r>
          </a:p>
          <a:p>
            <a:endParaRPr lang="en-US" dirty="0"/>
          </a:p>
        </p:txBody>
      </p:sp>
      <p:pic>
        <p:nvPicPr>
          <p:cNvPr id="8" name="Picture 7" descr="Table&#10;&#10;AI-generated content may be incorrect.">
            <a:extLst>
              <a:ext uri="{FF2B5EF4-FFF2-40B4-BE49-F238E27FC236}">
                <a16:creationId xmlns:a16="http://schemas.microsoft.com/office/drawing/2014/main" id="{147A4E2C-2F08-6876-A3A8-699A799A3132}"/>
              </a:ext>
            </a:extLst>
          </p:cNvPr>
          <p:cNvPicPr>
            <a:picLocks noChangeAspect="1"/>
          </p:cNvPicPr>
          <p:nvPr/>
        </p:nvPicPr>
        <p:blipFill>
          <a:blip r:embed="rId2"/>
          <a:stretch>
            <a:fillRect/>
          </a:stretch>
        </p:blipFill>
        <p:spPr>
          <a:xfrm>
            <a:off x="361846" y="1104361"/>
            <a:ext cx="4933965" cy="4453667"/>
          </a:xfrm>
          <a:prstGeom prst="rect">
            <a:avLst/>
          </a:prstGeom>
        </p:spPr>
      </p:pic>
      <p:pic>
        <p:nvPicPr>
          <p:cNvPr id="10" name="Picture 9" descr="Table&#10;&#10;AI-generated content may be incorrect.">
            <a:extLst>
              <a:ext uri="{FF2B5EF4-FFF2-40B4-BE49-F238E27FC236}">
                <a16:creationId xmlns:a16="http://schemas.microsoft.com/office/drawing/2014/main" id="{8F8AD2ED-FE76-7DF4-96B5-329CF25927E7}"/>
              </a:ext>
            </a:extLst>
          </p:cNvPr>
          <p:cNvPicPr>
            <a:picLocks noChangeAspect="1"/>
          </p:cNvPicPr>
          <p:nvPr/>
        </p:nvPicPr>
        <p:blipFill>
          <a:blip r:embed="rId3"/>
          <a:stretch>
            <a:fillRect/>
          </a:stretch>
        </p:blipFill>
        <p:spPr>
          <a:xfrm>
            <a:off x="361846" y="5558028"/>
            <a:ext cx="4933964" cy="775965"/>
          </a:xfrm>
          <a:prstGeom prst="rect">
            <a:avLst/>
          </a:prstGeom>
        </p:spPr>
      </p:pic>
      <p:sp>
        <p:nvSpPr>
          <p:cNvPr id="11" name="TextBox 10">
            <a:extLst>
              <a:ext uri="{FF2B5EF4-FFF2-40B4-BE49-F238E27FC236}">
                <a16:creationId xmlns:a16="http://schemas.microsoft.com/office/drawing/2014/main" id="{F6914FE7-30A6-0A8C-DA05-506BDEC32E4C}"/>
              </a:ext>
            </a:extLst>
          </p:cNvPr>
          <p:cNvSpPr txBox="1"/>
          <p:nvPr/>
        </p:nvSpPr>
        <p:spPr>
          <a:xfrm>
            <a:off x="361845" y="825178"/>
            <a:ext cx="4933963" cy="369332"/>
          </a:xfrm>
          <a:prstGeom prst="rect">
            <a:avLst/>
          </a:prstGeom>
          <a:noFill/>
        </p:spPr>
        <p:txBody>
          <a:bodyPr wrap="square" rtlCol="0">
            <a:spAutoFit/>
          </a:bodyPr>
          <a:lstStyle/>
          <a:p>
            <a:r>
              <a:rPr lang="en-US" dirty="0"/>
              <a:t>PID subsystem – DAQ/Computation interface</a:t>
            </a:r>
          </a:p>
        </p:txBody>
      </p:sp>
      <p:sp>
        <p:nvSpPr>
          <p:cNvPr id="12" name="Rectangle 11">
            <a:extLst>
              <a:ext uri="{FF2B5EF4-FFF2-40B4-BE49-F238E27FC236}">
                <a16:creationId xmlns:a16="http://schemas.microsoft.com/office/drawing/2014/main" id="{B0603B22-E2B2-545D-8488-06FE9E5D2F66}"/>
              </a:ext>
            </a:extLst>
          </p:cNvPr>
          <p:cNvSpPr/>
          <p:nvPr/>
        </p:nvSpPr>
        <p:spPr>
          <a:xfrm>
            <a:off x="210616" y="825178"/>
            <a:ext cx="5085192" cy="5607895"/>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able&#10;&#10;AI-generated content may be incorrect.">
            <a:extLst>
              <a:ext uri="{FF2B5EF4-FFF2-40B4-BE49-F238E27FC236}">
                <a16:creationId xmlns:a16="http://schemas.microsoft.com/office/drawing/2014/main" id="{859A54AB-26C5-ED87-4F03-40B69C19355E}"/>
              </a:ext>
            </a:extLst>
          </p:cNvPr>
          <p:cNvPicPr>
            <a:picLocks noChangeAspect="1"/>
          </p:cNvPicPr>
          <p:nvPr/>
        </p:nvPicPr>
        <p:blipFill>
          <a:blip r:embed="rId4"/>
          <a:stretch>
            <a:fillRect/>
          </a:stretch>
        </p:blipFill>
        <p:spPr>
          <a:xfrm>
            <a:off x="5447037" y="1194510"/>
            <a:ext cx="5917240" cy="5170607"/>
          </a:xfrm>
          <a:prstGeom prst="rect">
            <a:avLst/>
          </a:prstGeom>
        </p:spPr>
      </p:pic>
      <p:sp>
        <p:nvSpPr>
          <p:cNvPr id="15" name="Rectangle 14">
            <a:extLst>
              <a:ext uri="{FF2B5EF4-FFF2-40B4-BE49-F238E27FC236}">
                <a16:creationId xmlns:a16="http://schemas.microsoft.com/office/drawing/2014/main" id="{3A3DC93A-9A73-61E2-009A-568153520AC9}"/>
              </a:ext>
            </a:extLst>
          </p:cNvPr>
          <p:cNvSpPr/>
          <p:nvPr/>
        </p:nvSpPr>
        <p:spPr>
          <a:xfrm>
            <a:off x="5396542" y="782105"/>
            <a:ext cx="5967736" cy="5583012"/>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C4766B7-8D0B-C07E-96CA-FFACF26960B4}"/>
              </a:ext>
            </a:extLst>
          </p:cNvPr>
          <p:cNvSpPr txBox="1"/>
          <p:nvPr/>
        </p:nvSpPr>
        <p:spPr>
          <a:xfrm>
            <a:off x="5461549" y="925158"/>
            <a:ext cx="6017974" cy="374814"/>
          </a:xfrm>
          <a:prstGeom prst="rect">
            <a:avLst/>
          </a:prstGeom>
          <a:noFill/>
        </p:spPr>
        <p:txBody>
          <a:bodyPr wrap="square" rtlCol="0">
            <a:spAutoFit/>
          </a:bodyPr>
          <a:lstStyle/>
          <a:p>
            <a:r>
              <a:rPr lang="en-US" dirty="0"/>
              <a:t>PID subsystem – Electronics interface</a:t>
            </a:r>
          </a:p>
        </p:txBody>
      </p:sp>
    </p:spTree>
    <p:extLst>
      <p:ext uri="{BB962C8B-B14F-4D97-AF65-F5344CB8AC3E}">
        <p14:creationId xmlns:p14="http://schemas.microsoft.com/office/powerpoint/2010/main" val="344281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77074-4B97-626A-813B-BEB0235DA5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3C7316-EA0A-A3AD-E387-BBCD9DA0FF9D}"/>
              </a:ext>
            </a:extLst>
          </p:cNvPr>
          <p:cNvSpPr>
            <a:spLocks noGrp="1"/>
          </p:cNvSpPr>
          <p:nvPr>
            <p:ph type="sldNum" sz="quarter" idx="4"/>
          </p:nvPr>
        </p:nvSpPr>
        <p:spPr/>
        <p:txBody>
          <a:bodyPr/>
          <a:lstStyle/>
          <a:p>
            <a:pPr algn="ctr"/>
            <a:fld id="{933A556B-7C63-244D-9B7C-B0EA8042B330}" type="slidenum">
              <a:rPr lang="en-US" smtClean="0"/>
              <a:pPr algn="ctr"/>
              <a:t>21</a:t>
            </a:fld>
            <a:endParaRPr lang="en-US" dirty="0"/>
          </a:p>
        </p:txBody>
      </p:sp>
      <p:sp>
        <p:nvSpPr>
          <p:cNvPr id="3" name="Title 2">
            <a:extLst>
              <a:ext uri="{FF2B5EF4-FFF2-40B4-BE49-F238E27FC236}">
                <a16:creationId xmlns:a16="http://schemas.microsoft.com/office/drawing/2014/main" id="{F190B704-E202-2B0D-988E-486E32E0204C}"/>
              </a:ext>
            </a:extLst>
          </p:cNvPr>
          <p:cNvSpPr>
            <a:spLocks noGrp="1"/>
          </p:cNvSpPr>
          <p:nvPr>
            <p:ph type="title"/>
          </p:nvPr>
        </p:nvSpPr>
        <p:spPr>
          <a:xfrm>
            <a:off x="221790" y="11044"/>
            <a:ext cx="11970210" cy="812120"/>
          </a:xfrm>
        </p:spPr>
        <p:txBody>
          <a:bodyPr>
            <a:noAutofit/>
          </a:bodyPr>
          <a:lstStyle/>
          <a:p>
            <a:r>
              <a:rPr lang="en-US" dirty="0"/>
              <a:t>PID subsystem Interfaces (</a:t>
            </a:r>
            <a:r>
              <a:rPr lang="en-US" dirty="0" err="1"/>
              <a:t>subsys</a:t>
            </a:r>
            <a:r>
              <a:rPr lang="en-US" dirty="0"/>
              <a:t> – </a:t>
            </a:r>
            <a:r>
              <a:rPr lang="en-US" dirty="0" err="1"/>
              <a:t>subsys</a:t>
            </a:r>
            <a:r>
              <a:rPr lang="en-US" dirty="0"/>
              <a:t>)</a:t>
            </a:r>
          </a:p>
        </p:txBody>
      </p:sp>
      <p:sp>
        <p:nvSpPr>
          <p:cNvPr id="5" name="Text Placeholder 4">
            <a:extLst>
              <a:ext uri="{FF2B5EF4-FFF2-40B4-BE49-F238E27FC236}">
                <a16:creationId xmlns:a16="http://schemas.microsoft.com/office/drawing/2014/main" id="{5C65EE6A-A947-2279-ED19-6CEBC76F5440}"/>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A777FDA8-8F34-2C35-7F17-71B170600EE7}"/>
              </a:ext>
            </a:extLst>
          </p:cNvPr>
          <p:cNvSpPr>
            <a:spLocks noGrp="1"/>
          </p:cNvSpPr>
          <p:nvPr>
            <p:ph type="body" sz="quarter" idx="11"/>
          </p:nvPr>
        </p:nvSpPr>
        <p:spPr/>
        <p:txBody>
          <a:bodyPr/>
          <a:lstStyle/>
          <a:p>
            <a:r>
              <a:rPr lang="en-US" b="1" dirty="0"/>
              <a:t>S.Tarafdar / R.Ent / B.Zihlmann</a:t>
            </a:r>
          </a:p>
          <a:p>
            <a:endParaRPr lang="en-US" dirty="0"/>
          </a:p>
        </p:txBody>
      </p:sp>
      <p:sp>
        <p:nvSpPr>
          <p:cNvPr id="11" name="TextBox 10">
            <a:extLst>
              <a:ext uri="{FF2B5EF4-FFF2-40B4-BE49-F238E27FC236}">
                <a16:creationId xmlns:a16="http://schemas.microsoft.com/office/drawing/2014/main" id="{F6AD4D46-AE7B-3619-BFA1-F1955B193736}"/>
              </a:ext>
            </a:extLst>
          </p:cNvPr>
          <p:cNvSpPr txBox="1"/>
          <p:nvPr/>
        </p:nvSpPr>
        <p:spPr>
          <a:xfrm>
            <a:off x="361845" y="825178"/>
            <a:ext cx="4933963" cy="369332"/>
          </a:xfrm>
          <a:prstGeom prst="rect">
            <a:avLst/>
          </a:prstGeom>
          <a:noFill/>
        </p:spPr>
        <p:txBody>
          <a:bodyPr wrap="square" rtlCol="0">
            <a:spAutoFit/>
          </a:bodyPr>
          <a:lstStyle/>
          <a:p>
            <a:r>
              <a:rPr lang="en-US" dirty="0"/>
              <a:t>PID subsystem – Calorimeter interface</a:t>
            </a:r>
          </a:p>
        </p:txBody>
      </p:sp>
      <p:sp>
        <p:nvSpPr>
          <p:cNvPr id="16" name="TextBox 15">
            <a:extLst>
              <a:ext uri="{FF2B5EF4-FFF2-40B4-BE49-F238E27FC236}">
                <a16:creationId xmlns:a16="http://schemas.microsoft.com/office/drawing/2014/main" id="{12C92CA6-CD51-85B4-6981-F9D4EBE0895E}"/>
              </a:ext>
            </a:extLst>
          </p:cNvPr>
          <p:cNvSpPr txBox="1"/>
          <p:nvPr/>
        </p:nvSpPr>
        <p:spPr>
          <a:xfrm>
            <a:off x="5626249" y="925158"/>
            <a:ext cx="5853274" cy="374814"/>
          </a:xfrm>
          <a:prstGeom prst="rect">
            <a:avLst/>
          </a:prstGeom>
          <a:noFill/>
        </p:spPr>
        <p:txBody>
          <a:bodyPr wrap="square" rtlCol="0">
            <a:spAutoFit/>
          </a:bodyPr>
          <a:lstStyle/>
          <a:p>
            <a:endParaRPr lang="en-US" dirty="0"/>
          </a:p>
        </p:txBody>
      </p:sp>
      <p:pic>
        <p:nvPicPr>
          <p:cNvPr id="7" name="Picture 6" descr="Table&#10;&#10;AI-generated content may be incorrect.">
            <a:extLst>
              <a:ext uri="{FF2B5EF4-FFF2-40B4-BE49-F238E27FC236}">
                <a16:creationId xmlns:a16="http://schemas.microsoft.com/office/drawing/2014/main" id="{2C5178DA-C74B-21B6-67E0-444961B0E63A}"/>
              </a:ext>
            </a:extLst>
          </p:cNvPr>
          <p:cNvPicPr>
            <a:picLocks noChangeAspect="1"/>
          </p:cNvPicPr>
          <p:nvPr/>
        </p:nvPicPr>
        <p:blipFill>
          <a:blip r:embed="rId2"/>
          <a:stretch>
            <a:fillRect/>
          </a:stretch>
        </p:blipFill>
        <p:spPr>
          <a:xfrm>
            <a:off x="273907" y="1128293"/>
            <a:ext cx="5853274" cy="1784855"/>
          </a:xfrm>
          <a:prstGeom prst="rect">
            <a:avLst/>
          </a:prstGeom>
        </p:spPr>
      </p:pic>
      <p:pic>
        <p:nvPicPr>
          <p:cNvPr id="13" name="Picture 12" descr="Table&#10;&#10;AI-generated content may be incorrect.">
            <a:extLst>
              <a:ext uri="{FF2B5EF4-FFF2-40B4-BE49-F238E27FC236}">
                <a16:creationId xmlns:a16="http://schemas.microsoft.com/office/drawing/2014/main" id="{2B15890F-876C-DD76-81DC-2395BC74D637}"/>
              </a:ext>
            </a:extLst>
          </p:cNvPr>
          <p:cNvPicPr>
            <a:picLocks noChangeAspect="1"/>
          </p:cNvPicPr>
          <p:nvPr/>
        </p:nvPicPr>
        <p:blipFill>
          <a:blip r:embed="rId3"/>
          <a:stretch>
            <a:fillRect/>
          </a:stretch>
        </p:blipFill>
        <p:spPr>
          <a:xfrm>
            <a:off x="273908" y="2862009"/>
            <a:ext cx="5822092" cy="3610124"/>
          </a:xfrm>
          <a:prstGeom prst="rect">
            <a:avLst/>
          </a:prstGeom>
        </p:spPr>
      </p:pic>
      <p:sp>
        <p:nvSpPr>
          <p:cNvPr id="18" name="Rectangle 17">
            <a:extLst>
              <a:ext uri="{FF2B5EF4-FFF2-40B4-BE49-F238E27FC236}">
                <a16:creationId xmlns:a16="http://schemas.microsoft.com/office/drawing/2014/main" id="{0E0EF872-684D-5D5E-622F-CFBF0FBBF60E}"/>
              </a:ext>
            </a:extLst>
          </p:cNvPr>
          <p:cNvSpPr/>
          <p:nvPr/>
        </p:nvSpPr>
        <p:spPr>
          <a:xfrm>
            <a:off x="229496" y="825178"/>
            <a:ext cx="5959528" cy="5646955"/>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B7A3AA4-F5C4-2B56-B20B-C376781725D1}"/>
              </a:ext>
            </a:extLst>
          </p:cNvPr>
          <p:cNvSpPr txBox="1"/>
          <p:nvPr/>
        </p:nvSpPr>
        <p:spPr>
          <a:xfrm>
            <a:off x="6562165" y="825178"/>
            <a:ext cx="4967853" cy="369332"/>
          </a:xfrm>
          <a:prstGeom prst="rect">
            <a:avLst/>
          </a:prstGeom>
          <a:noFill/>
        </p:spPr>
        <p:txBody>
          <a:bodyPr wrap="square" rtlCol="0">
            <a:spAutoFit/>
          </a:bodyPr>
          <a:lstStyle/>
          <a:p>
            <a:r>
              <a:rPr lang="en-US" dirty="0"/>
              <a:t>PID subsystem – Tracking subsystem</a:t>
            </a:r>
          </a:p>
        </p:txBody>
      </p:sp>
      <p:pic>
        <p:nvPicPr>
          <p:cNvPr id="21" name="Picture 20">
            <a:extLst>
              <a:ext uri="{FF2B5EF4-FFF2-40B4-BE49-F238E27FC236}">
                <a16:creationId xmlns:a16="http://schemas.microsoft.com/office/drawing/2014/main" id="{A1141284-1975-BE2E-DC9A-26E9B0D3AD2E}"/>
              </a:ext>
            </a:extLst>
          </p:cNvPr>
          <p:cNvPicPr>
            <a:picLocks noChangeAspect="1"/>
          </p:cNvPicPr>
          <p:nvPr/>
        </p:nvPicPr>
        <p:blipFill>
          <a:blip r:embed="rId4"/>
          <a:stretch>
            <a:fillRect/>
          </a:stretch>
        </p:blipFill>
        <p:spPr>
          <a:xfrm>
            <a:off x="6362405" y="1194510"/>
            <a:ext cx="5600099" cy="223545"/>
          </a:xfrm>
          <a:prstGeom prst="rect">
            <a:avLst/>
          </a:prstGeom>
        </p:spPr>
      </p:pic>
      <p:pic>
        <p:nvPicPr>
          <p:cNvPr id="23" name="Picture 22" descr="Table&#10;&#10;AI-generated content may be incorrect.">
            <a:extLst>
              <a:ext uri="{FF2B5EF4-FFF2-40B4-BE49-F238E27FC236}">
                <a16:creationId xmlns:a16="http://schemas.microsoft.com/office/drawing/2014/main" id="{8C157AC3-4590-C2AC-834D-AA008010A184}"/>
              </a:ext>
            </a:extLst>
          </p:cNvPr>
          <p:cNvPicPr>
            <a:picLocks noChangeAspect="1"/>
          </p:cNvPicPr>
          <p:nvPr/>
        </p:nvPicPr>
        <p:blipFill>
          <a:blip r:embed="rId5"/>
          <a:stretch>
            <a:fillRect/>
          </a:stretch>
        </p:blipFill>
        <p:spPr>
          <a:xfrm>
            <a:off x="6362405" y="1420069"/>
            <a:ext cx="5666230" cy="2775414"/>
          </a:xfrm>
          <a:prstGeom prst="rect">
            <a:avLst/>
          </a:prstGeom>
        </p:spPr>
      </p:pic>
      <p:sp>
        <p:nvSpPr>
          <p:cNvPr id="24" name="Rectangle 23">
            <a:extLst>
              <a:ext uri="{FF2B5EF4-FFF2-40B4-BE49-F238E27FC236}">
                <a16:creationId xmlns:a16="http://schemas.microsoft.com/office/drawing/2014/main" id="{4ADB988C-50E9-D8B7-90E8-B3DD6BD1F77C}"/>
              </a:ext>
            </a:extLst>
          </p:cNvPr>
          <p:cNvSpPr/>
          <p:nvPr/>
        </p:nvSpPr>
        <p:spPr>
          <a:xfrm>
            <a:off x="6317790" y="777356"/>
            <a:ext cx="5745448" cy="3418127"/>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FB744BC-E03E-ADC8-2B52-10288B51CFED}"/>
              </a:ext>
            </a:extLst>
          </p:cNvPr>
          <p:cNvSpPr txBox="1"/>
          <p:nvPr/>
        </p:nvSpPr>
        <p:spPr>
          <a:xfrm>
            <a:off x="6362405" y="4389121"/>
            <a:ext cx="566623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Not complete list of interfaces shown on slides.</a:t>
            </a:r>
          </a:p>
          <a:p>
            <a:pPr marL="285750" indent="-285750">
              <a:buFont typeface="Arial" panose="020B0604020202020204" pitchFamily="34" charset="0"/>
              <a:buChar char="•"/>
            </a:pPr>
            <a:r>
              <a:rPr lang="en-US" dirty="0"/>
              <a:t>Interfaces between PID subsystem , magnet, detector infrastructure also exist </a:t>
            </a:r>
          </a:p>
          <a:p>
            <a:pPr marL="285750" indent="-285750">
              <a:buFont typeface="Arial" panose="020B0604020202020204" pitchFamily="34" charset="0"/>
              <a:buChar char="•"/>
            </a:pPr>
            <a:r>
              <a:rPr lang="en-US" dirty="0"/>
              <a:t>More details can be found in </a:t>
            </a:r>
            <a:r>
              <a:rPr lang="en-US" dirty="0">
                <a:hlinkClick r:id="rId6"/>
              </a:rPr>
              <a:t>https://eic.jlab.org/Interfaces/InterfaceMatrix.html</a:t>
            </a:r>
            <a:r>
              <a:rPr lang="en-US" dirty="0"/>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4649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FA3F97-C67D-DCAF-5B05-A4F99794B388}"/>
              </a:ext>
            </a:extLst>
          </p:cNvPr>
          <p:cNvSpPr>
            <a:spLocks noGrp="1"/>
          </p:cNvSpPr>
          <p:nvPr>
            <p:ph type="sldNum" sz="quarter" idx="4"/>
          </p:nvPr>
        </p:nvSpPr>
        <p:spPr/>
        <p:txBody>
          <a:bodyPr/>
          <a:lstStyle/>
          <a:p>
            <a:pPr algn="ctr"/>
            <a:fld id="{933A556B-7C63-244D-9B7C-B0EA8042B330}" type="slidenum">
              <a:rPr lang="en-US" smtClean="0"/>
              <a:pPr algn="ctr"/>
              <a:t>22</a:t>
            </a:fld>
            <a:endParaRPr lang="en-US" dirty="0"/>
          </a:p>
        </p:txBody>
      </p:sp>
      <p:sp>
        <p:nvSpPr>
          <p:cNvPr id="3" name="Title 2">
            <a:extLst>
              <a:ext uri="{FF2B5EF4-FFF2-40B4-BE49-F238E27FC236}">
                <a16:creationId xmlns:a16="http://schemas.microsoft.com/office/drawing/2014/main" id="{CE9CCB64-4AFA-2F28-7DE9-D785E7DB4550}"/>
              </a:ext>
            </a:extLst>
          </p:cNvPr>
          <p:cNvSpPr>
            <a:spLocks noGrp="1"/>
          </p:cNvSpPr>
          <p:nvPr>
            <p:ph type="title"/>
          </p:nvPr>
        </p:nvSpPr>
        <p:spPr>
          <a:xfrm>
            <a:off x="246336" y="0"/>
            <a:ext cx="11499925" cy="825178"/>
          </a:xfrm>
        </p:spPr>
        <p:txBody>
          <a:bodyPr/>
          <a:lstStyle/>
          <a:p>
            <a:r>
              <a:rPr lang="en-US" dirty="0"/>
              <a:t>Summary</a:t>
            </a:r>
          </a:p>
        </p:txBody>
      </p:sp>
      <p:sp>
        <p:nvSpPr>
          <p:cNvPr id="4" name="Content Placeholder 3">
            <a:extLst>
              <a:ext uri="{FF2B5EF4-FFF2-40B4-BE49-F238E27FC236}">
                <a16:creationId xmlns:a16="http://schemas.microsoft.com/office/drawing/2014/main" id="{3C9A258F-F754-BB39-E692-B769E6D8CA17}"/>
              </a:ext>
            </a:extLst>
          </p:cNvPr>
          <p:cNvSpPr>
            <a:spLocks noGrp="1"/>
          </p:cNvSpPr>
          <p:nvPr>
            <p:ph idx="1"/>
          </p:nvPr>
        </p:nvSpPr>
        <p:spPr>
          <a:xfrm>
            <a:off x="462579" y="975365"/>
            <a:ext cx="11499925" cy="4865858"/>
          </a:xfrm>
        </p:spPr>
        <p:txBody>
          <a:bodyPr>
            <a:normAutofit fontScale="92500" lnSpcReduction="20000"/>
          </a:bodyPr>
          <a:lstStyle/>
          <a:p>
            <a:r>
              <a:rPr lang="en-US" dirty="0"/>
              <a:t>Requirements for both tracking and PID subsystem are well defined</a:t>
            </a:r>
          </a:p>
          <a:p>
            <a:pPr marL="0" indent="0">
              <a:buNone/>
            </a:pPr>
            <a:r>
              <a:rPr lang="en-US" sz="1900" i="1" dirty="0"/>
              <a:t>(all are accessible online at </a:t>
            </a:r>
            <a:r>
              <a:rPr lang="en-US" sz="1900" i="1" dirty="0">
                <a:hlinkClick r:id="rId2"/>
              </a:rPr>
              <a:t>https://eic.jlab.org/Detector</a:t>
            </a:r>
            <a:r>
              <a:rPr lang="en-US" sz="1900" i="1" dirty="0"/>
              <a:t>) </a:t>
            </a:r>
          </a:p>
          <a:p>
            <a:pPr marL="0" indent="0">
              <a:buNone/>
            </a:pPr>
            <a:endParaRPr lang="en-US" dirty="0"/>
          </a:p>
          <a:p>
            <a:r>
              <a:rPr lang="en-US" dirty="0"/>
              <a:t>Final version of General, Functional &amp; Performance Requirements for EIC Detector Systems document has been approved. </a:t>
            </a:r>
          </a:p>
          <a:p>
            <a:pPr marL="0" indent="0">
              <a:buNone/>
            </a:pPr>
            <a:r>
              <a:rPr lang="en-US" sz="1900" dirty="0"/>
              <a:t>(</a:t>
            </a:r>
            <a:r>
              <a:rPr lang="en-US" sz="1900" i="1" dirty="0"/>
              <a:t>ref: </a:t>
            </a:r>
            <a:r>
              <a:rPr lang="en-US" sz="1900" i="1" dirty="0">
                <a:hlinkClick r:id="rId3"/>
              </a:rPr>
              <a:t>https://indico.bnl.gov/event/28081/attachments/62045/106458/General_Functional_Performance.Requirements.pdf</a:t>
            </a:r>
            <a:r>
              <a:rPr lang="en-US" sz="1900" dirty="0"/>
              <a:t>) </a:t>
            </a:r>
          </a:p>
          <a:p>
            <a:endParaRPr lang="en-US" dirty="0"/>
          </a:p>
          <a:p>
            <a:r>
              <a:rPr lang="en-US" dirty="0"/>
              <a:t>Interfaces are well defined.</a:t>
            </a:r>
          </a:p>
          <a:p>
            <a:pPr marL="0" indent="0">
              <a:buNone/>
            </a:pPr>
            <a:r>
              <a:rPr lang="en-US" sz="1900" i="1" dirty="0"/>
              <a:t>(ref: </a:t>
            </a:r>
            <a:r>
              <a:rPr lang="en-US" sz="1900" i="1" dirty="0">
                <a:hlinkClick r:id="rId4"/>
              </a:rPr>
              <a:t>https://eic.jlab.org/Documents/DET/Interfaces/DET-Interfaces-20241212.pdf</a:t>
            </a:r>
            <a:r>
              <a:rPr lang="en-US" sz="1900" i="1" dirty="0"/>
              <a:t>)</a:t>
            </a:r>
          </a:p>
          <a:p>
            <a:endParaRPr lang="en-US" dirty="0"/>
          </a:p>
          <a:p>
            <a:r>
              <a:rPr lang="en-US" dirty="0"/>
              <a:t>Interface controls are being worked on. Some Interface Control Documents exist (CD-3A scope).</a:t>
            </a:r>
          </a:p>
          <a:p>
            <a:pPr marL="0" indent="0">
              <a:buNone/>
            </a:pPr>
            <a:r>
              <a:rPr lang="en-US" sz="1900" i="1" dirty="0"/>
              <a:t>(the process to automatically generate templates from interfaces is ready)</a:t>
            </a:r>
          </a:p>
        </p:txBody>
      </p:sp>
      <p:sp>
        <p:nvSpPr>
          <p:cNvPr id="5" name="Text Placeholder 4">
            <a:extLst>
              <a:ext uri="{FF2B5EF4-FFF2-40B4-BE49-F238E27FC236}">
                <a16:creationId xmlns:a16="http://schemas.microsoft.com/office/drawing/2014/main" id="{ACC0BBC4-BB5B-4EB9-F5DE-FA0B9AAD5408}"/>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E2ADC746-146E-3257-9D29-3A2103ECD0AE}"/>
              </a:ext>
            </a:extLst>
          </p:cNvPr>
          <p:cNvSpPr>
            <a:spLocks noGrp="1"/>
          </p:cNvSpPr>
          <p:nvPr>
            <p:ph type="body" sz="quarter" idx="11"/>
          </p:nvPr>
        </p:nvSpPr>
        <p:spPr/>
        <p:txBody>
          <a:bodyPr/>
          <a:lstStyle/>
          <a:p>
            <a:r>
              <a:rPr lang="en-US" b="1" dirty="0"/>
              <a:t>S.Tarafdar / R.Ent / B.Zihlmann</a:t>
            </a:r>
          </a:p>
          <a:p>
            <a:endParaRPr lang="en-US" dirty="0"/>
          </a:p>
        </p:txBody>
      </p:sp>
    </p:spTree>
    <p:extLst>
      <p:ext uri="{BB962C8B-B14F-4D97-AF65-F5344CB8AC3E}">
        <p14:creationId xmlns:p14="http://schemas.microsoft.com/office/powerpoint/2010/main" val="3976180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825C7A-AC75-8A4B-85D3-1A5FF1D71D07}"/>
              </a:ext>
            </a:extLst>
          </p:cNvPr>
          <p:cNvSpPr>
            <a:spLocks noGrp="1"/>
          </p:cNvSpPr>
          <p:nvPr>
            <p:ph type="sldNum" sz="quarter" idx="4"/>
          </p:nvPr>
        </p:nvSpPr>
        <p:spPr/>
        <p:txBody>
          <a:bodyPr/>
          <a:lstStyle/>
          <a:p>
            <a:pPr algn="ctr"/>
            <a:fld id="{933A556B-7C63-244D-9B7C-B0EA8042B330}" type="slidenum">
              <a:rPr lang="en-US" smtClean="0"/>
              <a:pPr algn="ctr"/>
              <a:t>23</a:t>
            </a:fld>
            <a:endParaRPr lang="en-US" dirty="0"/>
          </a:p>
        </p:txBody>
      </p:sp>
      <p:sp>
        <p:nvSpPr>
          <p:cNvPr id="5" name="Text Placeholder 4">
            <a:extLst>
              <a:ext uri="{FF2B5EF4-FFF2-40B4-BE49-F238E27FC236}">
                <a16:creationId xmlns:a16="http://schemas.microsoft.com/office/drawing/2014/main" id="{7B31E9D8-7D1B-E885-1B1E-88E8A9FB3E72}"/>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C91A3BF7-1E39-54F0-D3E5-2D04D7C965F4}"/>
              </a:ext>
            </a:extLst>
          </p:cNvPr>
          <p:cNvSpPr>
            <a:spLocks noGrp="1"/>
          </p:cNvSpPr>
          <p:nvPr>
            <p:ph type="body" sz="quarter" idx="11"/>
          </p:nvPr>
        </p:nvSpPr>
        <p:spPr/>
        <p:txBody>
          <a:bodyPr/>
          <a:lstStyle/>
          <a:p>
            <a:r>
              <a:rPr lang="en-US" b="1" dirty="0"/>
              <a:t>S.Tarafdar / R.Ent / B.Zihlmann</a:t>
            </a:r>
          </a:p>
          <a:p>
            <a:endParaRPr lang="en-US" dirty="0"/>
          </a:p>
        </p:txBody>
      </p:sp>
      <p:pic>
        <p:nvPicPr>
          <p:cNvPr id="8" name="Picture 7" descr="Qr code&#10;&#10;AI-generated content may be incorrect.">
            <a:extLst>
              <a:ext uri="{FF2B5EF4-FFF2-40B4-BE49-F238E27FC236}">
                <a16:creationId xmlns:a16="http://schemas.microsoft.com/office/drawing/2014/main" id="{AE8979C5-A052-74F0-DEA5-02A13EE03D3F}"/>
              </a:ext>
            </a:extLst>
          </p:cNvPr>
          <p:cNvPicPr>
            <a:picLocks noChangeAspect="1"/>
          </p:cNvPicPr>
          <p:nvPr/>
        </p:nvPicPr>
        <p:blipFill>
          <a:blip r:embed="rId2"/>
          <a:stretch>
            <a:fillRect/>
          </a:stretch>
        </p:blipFill>
        <p:spPr>
          <a:xfrm>
            <a:off x="1550147" y="985670"/>
            <a:ext cx="8562042" cy="4373583"/>
          </a:xfrm>
          <a:prstGeom prst="rect">
            <a:avLst/>
          </a:prstGeom>
        </p:spPr>
      </p:pic>
      <p:sp>
        <p:nvSpPr>
          <p:cNvPr id="11" name="Rectangle 10">
            <a:extLst>
              <a:ext uri="{FF2B5EF4-FFF2-40B4-BE49-F238E27FC236}">
                <a16:creationId xmlns:a16="http://schemas.microsoft.com/office/drawing/2014/main" id="{CACD4FD6-A55D-A182-7C36-129A4ECA486B}"/>
              </a:ext>
            </a:extLst>
          </p:cNvPr>
          <p:cNvSpPr/>
          <p:nvPr/>
        </p:nvSpPr>
        <p:spPr>
          <a:xfrm>
            <a:off x="2679038" y="-193319"/>
            <a:ext cx="6833923" cy="1446550"/>
          </a:xfrm>
          <a:prstGeom prst="rect">
            <a:avLst/>
          </a:prstGeom>
          <a:noFill/>
        </p:spPr>
        <p:txBody>
          <a:bodyPr wrap="none" lIns="91440" tIns="45720" rIns="91440" bIns="45720">
            <a:spAutoFit/>
          </a:bodyPr>
          <a:lstStyle/>
          <a:p>
            <a:pPr algn="ctr"/>
            <a:r>
              <a:rPr lang="en-US" sz="8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QUESTIONS</a:t>
            </a:r>
          </a:p>
        </p:txBody>
      </p:sp>
    </p:spTree>
    <p:extLst>
      <p:ext uri="{BB962C8B-B14F-4D97-AF65-F5344CB8AC3E}">
        <p14:creationId xmlns:p14="http://schemas.microsoft.com/office/powerpoint/2010/main" val="1397455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7CC778-7F32-B277-1B31-8244D4360BEE}"/>
              </a:ext>
            </a:extLst>
          </p:cNvPr>
          <p:cNvSpPr>
            <a:spLocks noGrp="1"/>
          </p:cNvSpPr>
          <p:nvPr>
            <p:ph type="sldNum" sz="quarter" idx="4"/>
          </p:nvPr>
        </p:nvSpPr>
        <p:spPr/>
        <p:txBody>
          <a:bodyPr/>
          <a:lstStyle/>
          <a:p>
            <a:pPr algn="ctr"/>
            <a:fld id="{933A556B-7C63-244D-9B7C-B0EA8042B330}" type="slidenum">
              <a:rPr lang="en-US" smtClean="0"/>
              <a:pPr algn="ctr"/>
              <a:t>24</a:t>
            </a:fld>
            <a:endParaRPr lang="en-US" dirty="0"/>
          </a:p>
        </p:txBody>
      </p:sp>
      <p:sp>
        <p:nvSpPr>
          <p:cNvPr id="3" name="Title 2">
            <a:extLst>
              <a:ext uri="{FF2B5EF4-FFF2-40B4-BE49-F238E27FC236}">
                <a16:creationId xmlns:a16="http://schemas.microsoft.com/office/drawing/2014/main" id="{E3331281-386B-A1F7-3E85-787E08A6BA57}"/>
              </a:ext>
            </a:extLst>
          </p:cNvPr>
          <p:cNvSpPr>
            <a:spLocks noGrp="1"/>
          </p:cNvSpPr>
          <p:nvPr>
            <p:ph type="title"/>
          </p:nvPr>
        </p:nvSpPr>
        <p:spPr/>
        <p:txBody>
          <a:bodyPr/>
          <a:lstStyle/>
          <a:p>
            <a:pPr algn="ctr"/>
            <a:r>
              <a:rPr lang="en-US" dirty="0"/>
              <a:t>Backup </a:t>
            </a:r>
          </a:p>
        </p:txBody>
      </p:sp>
      <p:sp>
        <p:nvSpPr>
          <p:cNvPr id="5" name="Text Placeholder 4">
            <a:extLst>
              <a:ext uri="{FF2B5EF4-FFF2-40B4-BE49-F238E27FC236}">
                <a16:creationId xmlns:a16="http://schemas.microsoft.com/office/drawing/2014/main" id="{2606CAD0-D96F-9D24-0D92-C8BBD10DFAA8}"/>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C216E476-8F23-59A5-F159-161BA903879F}"/>
              </a:ext>
            </a:extLst>
          </p:cNvPr>
          <p:cNvSpPr>
            <a:spLocks noGrp="1"/>
          </p:cNvSpPr>
          <p:nvPr>
            <p:ph type="body" sz="quarter" idx="11"/>
          </p:nvPr>
        </p:nvSpPr>
        <p:spPr/>
        <p:txBody>
          <a:bodyPr/>
          <a:lstStyle/>
          <a:p>
            <a:r>
              <a:rPr lang="en-US" b="1" dirty="0"/>
              <a:t>S.Tarafdar / R.Ent / B.Zihlmann</a:t>
            </a:r>
          </a:p>
          <a:p>
            <a:endParaRPr lang="en-US" dirty="0"/>
          </a:p>
        </p:txBody>
      </p:sp>
    </p:spTree>
    <p:extLst>
      <p:ext uri="{BB962C8B-B14F-4D97-AF65-F5344CB8AC3E}">
        <p14:creationId xmlns:p14="http://schemas.microsoft.com/office/powerpoint/2010/main" val="950399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F7545-FC3A-7DA6-6F7C-EDDC15815D4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834954-5B13-46D9-E76A-A8AF0B8715B1}"/>
              </a:ext>
            </a:extLst>
          </p:cNvPr>
          <p:cNvSpPr>
            <a:spLocks noGrp="1"/>
          </p:cNvSpPr>
          <p:nvPr>
            <p:ph type="sldNum" sz="quarter" idx="4"/>
          </p:nvPr>
        </p:nvSpPr>
        <p:spPr/>
        <p:txBody>
          <a:bodyPr/>
          <a:lstStyle/>
          <a:p>
            <a:pPr algn="ctr"/>
            <a:fld id="{933A556B-7C63-244D-9B7C-B0EA8042B330}" type="slidenum">
              <a:rPr lang="en-US" smtClean="0"/>
              <a:pPr algn="ctr"/>
              <a:t>25</a:t>
            </a:fld>
            <a:endParaRPr lang="en-US" dirty="0"/>
          </a:p>
        </p:txBody>
      </p:sp>
      <p:sp>
        <p:nvSpPr>
          <p:cNvPr id="3" name="Title 2">
            <a:extLst>
              <a:ext uri="{FF2B5EF4-FFF2-40B4-BE49-F238E27FC236}">
                <a16:creationId xmlns:a16="http://schemas.microsoft.com/office/drawing/2014/main" id="{94CCEE68-7F47-0E0D-08CE-FC9440CBE2D3}"/>
              </a:ext>
            </a:extLst>
          </p:cNvPr>
          <p:cNvSpPr>
            <a:spLocks noGrp="1"/>
          </p:cNvSpPr>
          <p:nvPr>
            <p:ph type="title"/>
          </p:nvPr>
        </p:nvSpPr>
        <p:spPr>
          <a:xfrm>
            <a:off x="551061" y="0"/>
            <a:ext cx="11411444" cy="825178"/>
          </a:xfrm>
        </p:spPr>
        <p:txBody>
          <a:bodyPr>
            <a:noAutofit/>
          </a:bodyPr>
          <a:lstStyle/>
          <a:p>
            <a:r>
              <a:rPr lang="en-US" dirty="0"/>
              <a:t>Tracking subsystem upcoming presentations</a:t>
            </a:r>
          </a:p>
        </p:txBody>
      </p:sp>
      <p:sp>
        <p:nvSpPr>
          <p:cNvPr id="5" name="Text Placeholder 4">
            <a:extLst>
              <a:ext uri="{FF2B5EF4-FFF2-40B4-BE49-F238E27FC236}">
                <a16:creationId xmlns:a16="http://schemas.microsoft.com/office/drawing/2014/main" id="{26CEFD1A-1D2D-4E5D-ECD3-21DB8753F87F}"/>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B8A62EA0-27DF-F416-BAE8-FFC807CD9DDD}"/>
              </a:ext>
            </a:extLst>
          </p:cNvPr>
          <p:cNvSpPr>
            <a:spLocks noGrp="1"/>
          </p:cNvSpPr>
          <p:nvPr>
            <p:ph type="body" sz="quarter" idx="11"/>
          </p:nvPr>
        </p:nvSpPr>
        <p:spPr/>
        <p:txBody>
          <a:bodyPr/>
          <a:lstStyle/>
          <a:p>
            <a:r>
              <a:rPr lang="en-US" dirty="0"/>
              <a:t>Sourav Tarafdar</a:t>
            </a:r>
          </a:p>
          <a:p>
            <a:endParaRPr lang="en-US" dirty="0"/>
          </a:p>
        </p:txBody>
      </p:sp>
      <p:pic>
        <p:nvPicPr>
          <p:cNvPr id="7" name="Picture 6">
            <a:extLst>
              <a:ext uri="{FF2B5EF4-FFF2-40B4-BE49-F238E27FC236}">
                <a16:creationId xmlns:a16="http://schemas.microsoft.com/office/drawing/2014/main" id="{5C9354BD-0D60-7448-797D-E46847787625}"/>
              </a:ext>
            </a:extLst>
          </p:cNvPr>
          <p:cNvPicPr/>
          <p:nvPr/>
        </p:nvPicPr>
        <p:blipFill rotWithShape="1">
          <a:blip r:embed="rId2"/>
          <a:srcRect l="11076" t="3255" r="10500" b="2316"/>
          <a:stretch/>
        </p:blipFill>
        <p:spPr>
          <a:xfrm>
            <a:off x="209467" y="47789"/>
            <a:ext cx="530377" cy="751034"/>
          </a:xfrm>
          <a:prstGeom prst="rect">
            <a:avLst/>
          </a:prstGeom>
        </p:spPr>
      </p:pic>
      <p:pic>
        <p:nvPicPr>
          <p:cNvPr id="8" name="Immagine 1" descr="Immagine che contiene cerchio, edificio, rotondo&#10;&#10;Descrizione generata automaticamente">
            <a:extLst>
              <a:ext uri="{FF2B5EF4-FFF2-40B4-BE49-F238E27FC236}">
                <a16:creationId xmlns:a16="http://schemas.microsoft.com/office/drawing/2014/main" id="{7F8EED3F-947A-4F3E-F4F7-8907BA0487AB}"/>
              </a:ext>
            </a:extLst>
          </p:cNvPr>
          <p:cNvPicPr>
            <a:picLocks noChangeAspect="1"/>
          </p:cNvPicPr>
          <p:nvPr/>
        </p:nvPicPr>
        <p:blipFill>
          <a:blip r:embed="rId3"/>
          <a:stretch>
            <a:fillRect/>
          </a:stretch>
        </p:blipFill>
        <p:spPr>
          <a:xfrm rot="5400000">
            <a:off x="11616586" y="294002"/>
            <a:ext cx="580914" cy="321565"/>
          </a:xfrm>
          <a:prstGeom prst="rect">
            <a:avLst/>
          </a:prstGeom>
        </p:spPr>
      </p:pic>
      <p:pic>
        <p:nvPicPr>
          <p:cNvPr id="9" name="Picture 3" descr="page20image1035475344">
            <a:extLst>
              <a:ext uri="{FF2B5EF4-FFF2-40B4-BE49-F238E27FC236}">
                <a16:creationId xmlns:a16="http://schemas.microsoft.com/office/drawing/2014/main" id="{613D00D3-FACC-FB27-24E7-C8C9B69F66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68" t="9406" r="24982" b="10173"/>
          <a:stretch/>
        </p:blipFill>
        <p:spPr bwMode="auto">
          <a:xfrm>
            <a:off x="261704" y="745241"/>
            <a:ext cx="684970" cy="5387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ge9image1243486400">
            <a:extLst>
              <a:ext uri="{FF2B5EF4-FFF2-40B4-BE49-F238E27FC236}">
                <a16:creationId xmlns:a16="http://schemas.microsoft.com/office/drawing/2014/main" id="{32839677-1961-3724-22A1-B00FABE6FB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8" t="3842" r="3856" b="1723"/>
          <a:stretch/>
        </p:blipFill>
        <p:spPr bwMode="auto">
          <a:xfrm>
            <a:off x="10562456" y="694791"/>
            <a:ext cx="1096211" cy="4919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page9image1231554976">
            <a:extLst>
              <a:ext uri="{FF2B5EF4-FFF2-40B4-BE49-F238E27FC236}">
                <a16:creationId xmlns:a16="http://schemas.microsoft.com/office/drawing/2014/main" id="{F190A653-785D-4FC7-5233-A5664FC2EB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3816" y="680082"/>
            <a:ext cx="1159829" cy="7489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70402DF-9FBA-C74D-7042-DA9FBCB6C6F0}"/>
              </a:ext>
            </a:extLst>
          </p:cNvPr>
          <p:cNvSpPr txBox="1"/>
          <p:nvPr/>
        </p:nvSpPr>
        <p:spPr>
          <a:xfrm>
            <a:off x="486430" y="1453577"/>
            <a:ext cx="11733009" cy="3724096"/>
          </a:xfrm>
          <a:prstGeom prst="rect">
            <a:avLst/>
          </a:prstGeom>
          <a:noFill/>
        </p:spPr>
        <p:txBody>
          <a:bodyPr wrap="square" rtlCol="0">
            <a:spAutoFit/>
          </a:bodyPr>
          <a:lstStyle/>
          <a:p>
            <a:r>
              <a:rPr lang="en-US" sz="2000" dirty="0"/>
              <a:t>Ongoing Engineering Design activities</a:t>
            </a:r>
          </a:p>
          <a:p>
            <a:pPr marL="800100" lvl="1" indent="-342900">
              <a:buFont typeface="Wingdings" pitchFamily="2" charset="2"/>
              <a:buChar char="q"/>
            </a:pPr>
            <a:r>
              <a:rPr lang="en-US" sz="2000" dirty="0"/>
              <a:t>SVT Endcaps : </a:t>
            </a:r>
          </a:p>
          <a:p>
            <a:pPr marL="1257300" lvl="2" indent="-342900">
              <a:buFont typeface="Arial" panose="020B0604020202020204" pitchFamily="34" charset="0"/>
              <a:buChar char="•"/>
            </a:pPr>
            <a:r>
              <a:rPr lang="en-US" dirty="0"/>
              <a:t>Ongoing effort in finalizing design and layout along with development of test article.</a:t>
            </a:r>
          </a:p>
          <a:p>
            <a:pPr marL="742950" lvl="1" indent="-285750">
              <a:buFont typeface="Wingdings" pitchFamily="2" charset="2"/>
              <a:buChar char="q"/>
            </a:pPr>
            <a:r>
              <a:rPr lang="en-US" sz="2000" dirty="0"/>
              <a:t>SVT IB :</a:t>
            </a:r>
          </a:p>
          <a:p>
            <a:pPr marL="1257300" lvl="2" indent="-342900">
              <a:buFont typeface="Arial" panose="020B0604020202020204" pitchFamily="34" charset="0"/>
              <a:buChar char="•"/>
            </a:pPr>
            <a:r>
              <a:rPr lang="en-US" dirty="0"/>
              <a:t>Completion of preliminary design and ongoing effort  to finalize assembly procedure along with building test articles.</a:t>
            </a:r>
          </a:p>
          <a:p>
            <a:pPr marL="800100" lvl="1" indent="-342900">
              <a:buFont typeface="Wingdings" pitchFamily="2" charset="2"/>
              <a:buChar char="q"/>
            </a:pPr>
            <a:r>
              <a:rPr lang="en-US" sz="2000" dirty="0"/>
              <a:t>SVT OB :</a:t>
            </a:r>
          </a:p>
          <a:p>
            <a:pPr marL="1257300" lvl="2" indent="-342900">
              <a:buFont typeface="Arial" panose="020B0604020202020204" pitchFamily="34" charset="0"/>
              <a:buChar char="•"/>
            </a:pPr>
            <a:r>
              <a:rPr lang="en-US" dirty="0"/>
              <a:t>Prototyping of curved surface is ongoing</a:t>
            </a:r>
          </a:p>
          <a:p>
            <a:pPr marL="742950" lvl="1" indent="-285750">
              <a:buFont typeface="Wingdings" pitchFamily="2" charset="2"/>
              <a:buChar char="q"/>
            </a:pPr>
            <a:r>
              <a:rPr lang="en-US" sz="2000" dirty="0"/>
              <a:t>Gas based trackers</a:t>
            </a:r>
          </a:p>
          <a:p>
            <a:pPr marL="1371600" lvl="2" indent="-457200">
              <a:buFont typeface="Arial" panose="020B0604020202020204" pitchFamily="34" charset="0"/>
              <a:buChar char="•"/>
            </a:pPr>
            <a:r>
              <a:rPr lang="en-US" dirty="0"/>
              <a:t>All gaseous trackers are in the process of assembling first test article. </a:t>
            </a:r>
            <a:br>
              <a:rPr lang="en-US" sz="2400" dirty="0"/>
            </a:br>
            <a:endParaRPr lang="en-US" sz="2400" dirty="0"/>
          </a:p>
          <a:p>
            <a:pPr lvl="1"/>
            <a:r>
              <a:rPr lang="en-US" sz="1600" i="1" dirty="0"/>
              <a:t>More details on future tasks on Si-trackers and MPGD trackers later today</a:t>
            </a:r>
          </a:p>
        </p:txBody>
      </p:sp>
    </p:spTree>
    <p:extLst>
      <p:ext uri="{BB962C8B-B14F-4D97-AF65-F5344CB8AC3E}">
        <p14:creationId xmlns:p14="http://schemas.microsoft.com/office/powerpoint/2010/main" val="3180275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B185E5-DFB6-680E-A326-87699A8CAEDC}"/>
              </a:ext>
            </a:extLst>
          </p:cNvPr>
          <p:cNvSpPr>
            <a:spLocks noGrp="1"/>
          </p:cNvSpPr>
          <p:nvPr>
            <p:ph type="sldNum" sz="quarter" idx="4"/>
          </p:nvPr>
        </p:nvSpPr>
        <p:spPr/>
        <p:txBody>
          <a:bodyPr/>
          <a:lstStyle/>
          <a:p>
            <a:pPr algn="ctr"/>
            <a:fld id="{933A556B-7C63-244D-9B7C-B0EA8042B330}" type="slidenum">
              <a:rPr lang="en-US" smtClean="0"/>
              <a:pPr algn="ctr"/>
              <a:t>26</a:t>
            </a:fld>
            <a:endParaRPr lang="en-US" dirty="0"/>
          </a:p>
        </p:txBody>
      </p:sp>
      <p:sp>
        <p:nvSpPr>
          <p:cNvPr id="3" name="Title 2">
            <a:extLst>
              <a:ext uri="{FF2B5EF4-FFF2-40B4-BE49-F238E27FC236}">
                <a16:creationId xmlns:a16="http://schemas.microsoft.com/office/drawing/2014/main" id="{1BF0E41A-B75C-1A74-C6EB-70418AAE0371}"/>
              </a:ext>
            </a:extLst>
          </p:cNvPr>
          <p:cNvSpPr>
            <a:spLocks noGrp="1"/>
          </p:cNvSpPr>
          <p:nvPr>
            <p:ph type="title"/>
          </p:nvPr>
        </p:nvSpPr>
        <p:spPr/>
        <p:txBody>
          <a:bodyPr/>
          <a:lstStyle/>
          <a:p>
            <a:r>
              <a:rPr lang="en-US" dirty="0"/>
              <a:t>PID subsystem upcoming presentations</a:t>
            </a:r>
          </a:p>
        </p:txBody>
      </p:sp>
      <p:sp>
        <p:nvSpPr>
          <p:cNvPr id="5" name="Text Placeholder 4">
            <a:extLst>
              <a:ext uri="{FF2B5EF4-FFF2-40B4-BE49-F238E27FC236}">
                <a16:creationId xmlns:a16="http://schemas.microsoft.com/office/drawing/2014/main" id="{4590C627-770F-4AE3-2C08-27D8F921E4F4}"/>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394A1EE9-F361-FA30-BDA6-B10C932277A0}"/>
              </a:ext>
            </a:extLst>
          </p:cNvPr>
          <p:cNvSpPr>
            <a:spLocks noGrp="1"/>
          </p:cNvSpPr>
          <p:nvPr>
            <p:ph type="body" sz="quarter" idx="11"/>
          </p:nvPr>
        </p:nvSpPr>
        <p:spPr/>
        <p:txBody>
          <a:bodyPr/>
          <a:lstStyle/>
          <a:p>
            <a:r>
              <a:rPr lang="en-US" b="1" dirty="0"/>
              <a:t>S.Tarafdar / R.Ent / B.Zihlmann</a:t>
            </a:r>
          </a:p>
          <a:p>
            <a:endParaRPr lang="en-US" dirty="0"/>
          </a:p>
        </p:txBody>
      </p:sp>
      <p:sp>
        <p:nvSpPr>
          <p:cNvPr id="7" name="TextBox 6">
            <a:extLst>
              <a:ext uri="{FF2B5EF4-FFF2-40B4-BE49-F238E27FC236}">
                <a16:creationId xmlns:a16="http://schemas.microsoft.com/office/drawing/2014/main" id="{5068511C-C648-1FE6-A539-C851AA8D7896}"/>
              </a:ext>
            </a:extLst>
          </p:cNvPr>
          <p:cNvSpPr txBox="1"/>
          <p:nvPr/>
        </p:nvSpPr>
        <p:spPr>
          <a:xfrm>
            <a:off x="24429" y="3520679"/>
            <a:ext cx="6071571" cy="1415772"/>
          </a:xfrm>
          <a:prstGeom prst="rect">
            <a:avLst/>
          </a:prstGeom>
          <a:noFill/>
          <a:ln w="34925">
            <a:solidFill>
              <a:schemeClr val="accent3"/>
            </a:solidFill>
          </a:ln>
        </p:spPr>
        <p:txBody>
          <a:bodyPr wrap="square" rtlCol="0">
            <a:spAutoFit/>
          </a:bodyPr>
          <a:lstStyle/>
          <a:p>
            <a:pPr marL="285750" indent="-285750">
              <a:buFont typeface="Wingdings" pitchFamily="2" charset="2"/>
              <a:buChar char="q"/>
            </a:pPr>
            <a:r>
              <a:rPr lang="en-US" dirty="0" err="1"/>
              <a:t>hpDIRC</a:t>
            </a:r>
            <a:r>
              <a:rPr lang="en-US" dirty="0"/>
              <a:t> future activities</a:t>
            </a:r>
          </a:p>
          <a:p>
            <a:pPr marL="914400" lvl="1" indent="-457200">
              <a:buFont typeface="Arial" panose="020B0604020202020204" pitchFamily="34" charset="0"/>
              <a:buChar char="•"/>
            </a:pPr>
            <a:r>
              <a:rPr lang="en-US" sz="1400" dirty="0"/>
              <a:t>Disassembly of bar boxes</a:t>
            </a:r>
          </a:p>
          <a:p>
            <a:pPr marL="914400" lvl="1" indent="-457200">
              <a:buFont typeface="Arial" panose="020B0604020202020204" pitchFamily="34" charset="0"/>
              <a:buChar char="•"/>
            </a:pPr>
            <a:r>
              <a:rPr lang="en-US" sz="1400" dirty="0"/>
              <a:t>QA of disassembled bars</a:t>
            </a:r>
          </a:p>
          <a:p>
            <a:pPr marL="914400" lvl="1" indent="-457200">
              <a:buFont typeface="Arial" panose="020B0604020202020204" pitchFamily="34" charset="0"/>
              <a:buChar char="•"/>
            </a:pPr>
            <a:r>
              <a:rPr lang="en-US" sz="1400" dirty="0"/>
              <a:t>Validity of photosensors (MCP-PMTs and HRPPD)</a:t>
            </a:r>
          </a:p>
          <a:p>
            <a:pPr lvl="1"/>
            <a:endParaRPr lang="en-US" sz="1400" dirty="0"/>
          </a:p>
          <a:p>
            <a:pPr lvl="1"/>
            <a:r>
              <a:rPr lang="en-US" sz="1200" i="1" dirty="0">
                <a:solidFill>
                  <a:srgbClr val="00B0F0"/>
                </a:solidFill>
              </a:rPr>
              <a:t>More details on future activities by Greg </a:t>
            </a:r>
            <a:r>
              <a:rPr lang="en-US" sz="1200" i="1" dirty="0" err="1">
                <a:solidFill>
                  <a:srgbClr val="00B0F0"/>
                </a:solidFill>
              </a:rPr>
              <a:t>Kalicy</a:t>
            </a:r>
            <a:r>
              <a:rPr lang="en-US" sz="1200" i="1" dirty="0">
                <a:solidFill>
                  <a:srgbClr val="00B0F0"/>
                </a:solidFill>
              </a:rPr>
              <a:t> on </a:t>
            </a:r>
            <a:r>
              <a:rPr lang="en-US" sz="1200" i="1" dirty="0" err="1">
                <a:solidFill>
                  <a:srgbClr val="00B0F0"/>
                </a:solidFill>
              </a:rPr>
              <a:t>hpDIRC</a:t>
            </a:r>
            <a:r>
              <a:rPr lang="en-US" sz="1200" i="1" dirty="0">
                <a:solidFill>
                  <a:srgbClr val="00B0F0"/>
                </a:solidFill>
              </a:rPr>
              <a:t>.</a:t>
            </a:r>
          </a:p>
        </p:txBody>
      </p:sp>
      <p:sp>
        <p:nvSpPr>
          <p:cNvPr id="8" name="TextBox 7">
            <a:extLst>
              <a:ext uri="{FF2B5EF4-FFF2-40B4-BE49-F238E27FC236}">
                <a16:creationId xmlns:a16="http://schemas.microsoft.com/office/drawing/2014/main" id="{AF742307-C46E-B15C-A4B4-9B6308629581}"/>
              </a:ext>
            </a:extLst>
          </p:cNvPr>
          <p:cNvSpPr txBox="1"/>
          <p:nvPr/>
        </p:nvSpPr>
        <p:spPr>
          <a:xfrm>
            <a:off x="0" y="1180152"/>
            <a:ext cx="6096000" cy="1846659"/>
          </a:xfrm>
          <a:prstGeom prst="rect">
            <a:avLst/>
          </a:prstGeom>
          <a:noFill/>
          <a:ln w="38100">
            <a:solidFill>
              <a:srgbClr val="7030A0"/>
            </a:solidFill>
          </a:ln>
        </p:spPr>
        <p:txBody>
          <a:bodyPr wrap="square" rtlCol="0">
            <a:spAutoFit/>
          </a:bodyPr>
          <a:lstStyle/>
          <a:p>
            <a:pPr marL="342900" indent="-342900">
              <a:buFont typeface="Wingdings" pitchFamily="2" charset="2"/>
              <a:buChar char="q"/>
            </a:pPr>
            <a:r>
              <a:rPr lang="en-US" dirty="0" err="1"/>
              <a:t>pfRICH</a:t>
            </a:r>
            <a:r>
              <a:rPr lang="en-US" dirty="0"/>
              <a:t> Engineering Design activities</a:t>
            </a:r>
          </a:p>
          <a:p>
            <a:pPr marL="914400" lvl="1" indent="-457200">
              <a:buFont typeface="Arial" panose="020B0604020202020204" pitchFamily="34" charset="0"/>
              <a:buChar char="•"/>
            </a:pPr>
            <a:r>
              <a:rPr lang="en-US" sz="1400" dirty="0"/>
              <a:t>First article </a:t>
            </a:r>
            <a:r>
              <a:rPr lang="en-US" sz="1400" dirty="0" err="1"/>
              <a:t>pfRICH</a:t>
            </a:r>
            <a:r>
              <a:rPr lang="en-US" sz="1400" dirty="0"/>
              <a:t> vessel outer shell production</a:t>
            </a:r>
          </a:p>
          <a:p>
            <a:pPr marL="914400" lvl="1" indent="-457200">
              <a:buFont typeface="Arial" panose="020B0604020202020204" pitchFamily="34" charset="0"/>
              <a:buChar char="•"/>
            </a:pPr>
            <a:r>
              <a:rPr lang="en-US" sz="1400" dirty="0"/>
              <a:t>Fine tuning of the aerogel refractive index and bulk uniformity measurement procedure</a:t>
            </a:r>
          </a:p>
          <a:p>
            <a:pPr marL="914400" lvl="1" indent="-457200">
              <a:buFont typeface="Arial" panose="020B0604020202020204" pitchFamily="34" charset="0"/>
              <a:buChar char="•"/>
            </a:pPr>
            <a:r>
              <a:rPr lang="en-US" sz="1400" dirty="0"/>
              <a:t>HRPPD performance confirmation in the ~1.7 T magnetic field</a:t>
            </a:r>
          </a:p>
          <a:p>
            <a:pPr marL="914400" lvl="1" indent="-457200">
              <a:buFont typeface="Arial" panose="020B0604020202020204" pitchFamily="34" charset="0"/>
              <a:buChar char="•"/>
            </a:pPr>
            <a:r>
              <a:rPr lang="en-US" sz="1400" dirty="0"/>
              <a:t>Engineering aspects of cooling, light monitoring, HV and LV. </a:t>
            </a:r>
          </a:p>
          <a:p>
            <a:pPr lvl="1"/>
            <a:endParaRPr lang="en-US" sz="1400" dirty="0"/>
          </a:p>
          <a:p>
            <a:pPr lvl="1"/>
            <a:r>
              <a:rPr lang="en-US" sz="1200" i="1" dirty="0">
                <a:solidFill>
                  <a:schemeClr val="bg2"/>
                </a:solidFill>
              </a:rPr>
              <a:t>More details on future tasks by Brian Page for </a:t>
            </a:r>
            <a:r>
              <a:rPr lang="en-US" sz="1200" i="1" dirty="0" err="1">
                <a:solidFill>
                  <a:schemeClr val="bg2"/>
                </a:solidFill>
              </a:rPr>
              <a:t>pfRICH</a:t>
            </a:r>
            <a:r>
              <a:rPr lang="en-US" sz="1200" i="1" dirty="0">
                <a:solidFill>
                  <a:schemeClr val="bg2"/>
                </a:solidFill>
              </a:rPr>
              <a:t>.</a:t>
            </a:r>
          </a:p>
        </p:txBody>
      </p:sp>
      <p:sp>
        <p:nvSpPr>
          <p:cNvPr id="9" name="TextBox 8">
            <a:extLst>
              <a:ext uri="{FF2B5EF4-FFF2-40B4-BE49-F238E27FC236}">
                <a16:creationId xmlns:a16="http://schemas.microsoft.com/office/drawing/2014/main" id="{82626043-30FF-4772-01AF-6A2387C1D818}"/>
              </a:ext>
            </a:extLst>
          </p:cNvPr>
          <p:cNvSpPr txBox="1"/>
          <p:nvPr/>
        </p:nvSpPr>
        <p:spPr>
          <a:xfrm>
            <a:off x="6225883" y="1072431"/>
            <a:ext cx="5979459" cy="1631216"/>
          </a:xfrm>
          <a:prstGeom prst="rect">
            <a:avLst/>
          </a:prstGeom>
          <a:noFill/>
          <a:ln w="57150">
            <a:solidFill>
              <a:schemeClr val="tx2">
                <a:lumMod val="50000"/>
              </a:schemeClr>
            </a:solidFill>
          </a:ln>
        </p:spPr>
        <p:txBody>
          <a:bodyPr wrap="square" rtlCol="0">
            <a:spAutoFit/>
          </a:bodyPr>
          <a:lstStyle/>
          <a:p>
            <a:pPr marL="285750" indent="-285750">
              <a:buFont typeface="Wingdings" pitchFamily="2" charset="2"/>
              <a:buChar char="q"/>
            </a:pPr>
            <a:r>
              <a:rPr lang="en-US" dirty="0"/>
              <a:t>TOF Engineering Design activities</a:t>
            </a:r>
          </a:p>
          <a:p>
            <a:pPr marL="914400" lvl="1" indent="-457200">
              <a:buFont typeface="Arial" panose="020B0604020202020204" pitchFamily="34" charset="0"/>
              <a:buChar char="•"/>
            </a:pPr>
            <a:r>
              <a:rPr lang="en-US" sz="1400" dirty="0"/>
              <a:t>Characterization of both strip  and pixel sensors with encouraging results</a:t>
            </a:r>
          </a:p>
          <a:p>
            <a:pPr marL="914400" lvl="1" indent="-457200">
              <a:buFont typeface="Arial" panose="020B0604020202020204" pitchFamily="34" charset="0"/>
              <a:buChar char="•"/>
            </a:pPr>
            <a:r>
              <a:rPr lang="en-US" sz="1400" dirty="0"/>
              <a:t>Testing of first ever large AC-LGAD (3.2 X 4 cm)</a:t>
            </a:r>
          </a:p>
          <a:p>
            <a:pPr marL="914400" lvl="1" indent="-457200">
              <a:buFont typeface="Arial" panose="020B0604020202020204" pitchFamily="34" charset="0"/>
              <a:buChar char="•"/>
            </a:pPr>
            <a:r>
              <a:rPr lang="en-US" sz="1400" dirty="0"/>
              <a:t>Production status of full size pixel sensors by HPK</a:t>
            </a:r>
          </a:p>
          <a:p>
            <a:pPr lvl="1"/>
            <a:endParaRPr lang="en-US" sz="1400" dirty="0"/>
          </a:p>
          <a:p>
            <a:pPr lvl="1"/>
            <a:r>
              <a:rPr lang="en-US" sz="1200" i="1" dirty="0">
                <a:solidFill>
                  <a:srgbClr val="00B0F0"/>
                </a:solidFill>
              </a:rPr>
              <a:t>More details in talk by Simone Mazza &amp; </a:t>
            </a:r>
            <a:r>
              <a:rPr lang="en-US" sz="1200" dirty="0">
                <a:solidFill>
                  <a:srgbClr val="00B0F0"/>
                </a:solidFill>
              </a:rPr>
              <a:t>Mathieu Benoit  </a:t>
            </a:r>
            <a:r>
              <a:rPr lang="en-US" sz="1200" i="1" dirty="0">
                <a:solidFill>
                  <a:srgbClr val="00B0F0"/>
                </a:solidFill>
              </a:rPr>
              <a:t>for </a:t>
            </a:r>
            <a:r>
              <a:rPr lang="en-US" sz="1200" i="1" dirty="0" err="1">
                <a:solidFill>
                  <a:srgbClr val="00B0F0"/>
                </a:solidFill>
              </a:rPr>
              <a:t>ToF</a:t>
            </a:r>
            <a:r>
              <a:rPr lang="en-US" sz="1200" i="1" dirty="0">
                <a:solidFill>
                  <a:srgbClr val="00B0F0"/>
                </a:solidFill>
              </a:rPr>
              <a:t>.</a:t>
            </a:r>
          </a:p>
        </p:txBody>
      </p:sp>
      <p:sp>
        <p:nvSpPr>
          <p:cNvPr id="10" name="TextBox 9">
            <a:extLst>
              <a:ext uri="{FF2B5EF4-FFF2-40B4-BE49-F238E27FC236}">
                <a16:creationId xmlns:a16="http://schemas.microsoft.com/office/drawing/2014/main" id="{5ED44F3E-B678-5BB7-2F07-8DF400B5DF65}"/>
              </a:ext>
            </a:extLst>
          </p:cNvPr>
          <p:cNvSpPr txBox="1"/>
          <p:nvPr/>
        </p:nvSpPr>
        <p:spPr>
          <a:xfrm>
            <a:off x="6188112" y="3259069"/>
            <a:ext cx="5979459" cy="1908215"/>
          </a:xfrm>
          <a:prstGeom prst="rect">
            <a:avLst/>
          </a:prstGeom>
          <a:noFill/>
          <a:ln w="50800">
            <a:solidFill>
              <a:schemeClr val="accent2"/>
            </a:solidFill>
          </a:ln>
        </p:spPr>
        <p:txBody>
          <a:bodyPr wrap="square" rtlCol="0">
            <a:spAutoFit/>
          </a:bodyPr>
          <a:lstStyle/>
          <a:p>
            <a:endParaRPr lang="en-US" sz="2000" dirty="0"/>
          </a:p>
          <a:p>
            <a:pPr marL="342900" indent="-342900">
              <a:buFont typeface="Wingdings" pitchFamily="2" charset="2"/>
              <a:buChar char="q"/>
            </a:pPr>
            <a:r>
              <a:rPr lang="en-US" dirty="0" err="1"/>
              <a:t>dRICH</a:t>
            </a:r>
            <a:r>
              <a:rPr lang="en-US" dirty="0"/>
              <a:t> Engineering Design activities</a:t>
            </a:r>
          </a:p>
          <a:p>
            <a:pPr marL="914400" lvl="1" indent="-457200">
              <a:buFont typeface="Arial" panose="020B0604020202020204" pitchFamily="34" charset="0"/>
              <a:buChar char="•"/>
            </a:pPr>
            <a:r>
              <a:rPr lang="en-US" sz="1400" dirty="0"/>
              <a:t>Real scale 1-sector prototype validation</a:t>
            </a:r>
          </a:p>
          <a:p>
            <a:pPr marL="914400" lvl="1" indent="-457200">
              <a:buFont typeface="Arial" panose="020B0604020202020204" pitchFamily="34" charset="0"/>
              <a:buChar char="•"/>
            </a:pPr>
            <a:r>
              <a:rPr lang="en-US" sz="1400" dirty="0"/>
              <a:t>ALCOR readout with RDO validation.</a:t>
            </a:r>
          </a:p>
          <a:p>
            <a:pPr marL="914400" lvl="1" indent="-457200">
              <a:buFont typeface="Arial" panose="020B0604020202020204" pitchFamily="34" charset="0"/>
              <a:buChar char="•"/>
            </a:pPr>
            <a:r>
              <a:rPr lang="en-US" sz="1400" dirty="0"/>
              <a:t>Ongoing optimization of Optics parameters.</a:t>
            </a:r>
          </a:p>
          <a:p>
            <a:pPr marL="914400" lvl="1" indent="-457200">
              <a:buFont typeface="Arial" panose="020B0604020202020204" pitchFamily="34" charset="0"/>
              <a:buChar char="•"/>
            </a:pPr>
            <a:r>
              <a:rPr lang="en-US" sz="1400" dirty="0"/>
              <a:t>Composite material usage to minimize material budget</a:t>
            </a:r>
          </a:p>
          <a:p>
            <a:pPr lvl="1"/>
            <a:endParaRPr lang="en-US" sz="1200" i="1" dirty="0"/>
          </a:p>
          <a:p>
            <a:pPr lvl="1"/>
            <a:r>
              <a:rPr lang="en-US" sz="1200" i="1" dirty="0">
                <a:solidFill>
                  <a:schemeClr val="bg2">
                    <a:lumMod val="60000"/>
                    <a:lumOff val="40000"/>
                  </a:schemeClr>
                </a:solidFill>
              </a:rPr>
              <a:t>More details about future activities by Marco </a:t>
            </a:r>
            <a:r>
              <a:rPr lang="en-US" sz="1200" i="1" dirty="0" err="1">
                <a:solidFill>
                  <a:schemeClr val="bg2">
                    <a:lumMod val="60000"/>
                    <a:lumOff val="40000"/>
                  </a:schemeClr>
                </a:solidFill>
              </a:rPr>
              <a:t>Contalbrigo</a:t>
            </a:r>
            <a:r>
              <a:rPr lang="en-US" sz="1200" i="1" dirty="0">
                <a:solidFill>
                  <a:schemeClr val="bg2">
                    <a:lumMod val="60000"/>
                    <a:lumOff val="40000"/>
                  </a:schemeClr>
                </a:solidFill>
              </a:rPr>
              <a:t> on </a:t>
            </a:r>
            <a:r>
              <a:rPr lang="en-US" sz="1200" i="1" dirty="0" err="1">
                <a:solidFill>
                  <a:schemeClr val="bg2">
                    <a:lumMod val="60000"/>
                    <a:lumOff val="40000"/>
                  </a:schemeClr>
                </a:solidFill>
              </a:rPr>
              <a:t>dRICH</a:t>
            </a:r>
            <a:r>
              <a:rPr lang="en-US" sz="1200" i="1" dirty="0">
                <a:solidFill>
                  <a:schemeClr val="bg2">
                    <a:lumMod val="60000"/>
                    <a:lumOff val="40000"/>
                  </a:schemeClr>
                </a:solidFill>
              </a:rPr>
              <a:t>.</a:t>
            </a:r>
          </a:p>
        </p:txBody>
      </p:sp>
    </p:spTree>
    <p:extLst>
      <p:ext uri="{BB962C8B-B14F-4D97-AF65-F5344CB8AC3E}">
        <p14:creationId xmlns:p14="http://schemas.microsoft.com/office/powerpoint/2010/main" val="309337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4316E-54FC-FE99-65E8-A11A9E3295B0}"/>
              </a:ext>
            </a:extLst>
          </p:cNvPr>
          <p:cNvSpPr>
            <a:spLocks noGrp="1"/>
          </p:cNvSpPr>
          <p:nvPr>
            <p:ph type="sldNum" sz="quarter" idx="4"/>
          </p:nvPr>
        </p:nvSpPr>
        <p:spPr/>
        <p:txBody>
          <a:bodyPr/>
          <a:lstStyle/>
          <a:p>
            <a:pPr algn="ctr"/>
            <a:fld id="{933A556B-7C63-244D-9B7C-B0EA8042B330}" type="slidenum">
              <a:rPr lang="en-US" smtClean="0"/>
              <a:pPr algn="ctr"/>
              <a:t>3</a:t>
            </a:fld>
            <a:endParaRPr lang="en-US" dirty="0"/>
          </a:p>
        </p:txBody>
      </p:sp>
      <p:sp>
        <p:nvSpPr>
          <p:cNvPr id="3" name="Title 2">
            <a:extLst>
              <a:ext uri="{FF2B5EF4-FFF2-40B4-BE49-F238E27FC236}">
                <a16:creationId xmlns:a16="http://schemas.microsoft.com/office/drawing/2014/main" id="{C88F3784-2BB9-DC41-D060-E7368FFB695E}"/>
              </a:ext>
            </a:extLst>
          </p:cNvPr>
          <p:cNvSpPr>
            <a:spLocks noGrp="1"/>
          </p:cNvSpPr>
          <p:nvPr>
            <p:ph type="title"/>
          </p:nvPr>
        </p:nvSpPr>
        <p:spPr>
          <a:xfrm>
            <a:off x="246336" y="981"/>
            <a:ext cx="11499925" cy="825178"/>
          </a:xfrm>
        </p:spPr>
        <p:txBody>
          <a:bodyPr/>
          <a:lstStyle/>
          <a:p>
            <a:r>
              <a:rPr lang="en-US" dirty="0"/>
              <a:t>Subsystem Requirement Overview </a:t>
            </a:r>
          </a:p>
        </p:txBody>
      </p:sp>
      <p:sp>
        <p:nvSpPr>
          <p:cNvPr id="5" name="Text Placeholder 4">
            <a:extLst>
              <a:ext uri="{FF2B5EF4-FFF2-40B4-BE49-F238E27FC236}">
                <a16:creationId xmlns:a16="http://schemas.microsoft.com/office/drawing/2014/main" id="{67CEDA25-D28E-C17F-4C24-883281CA3D81}"/>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grpSp>
        <p:nvGrpSpPr>
          <p:cNvPr id="14" name="Group 13">
            <a:extLst>
              <a:ext uri="{FF2B5EF4-FFF2-40B4-BE49-F238E27FC236}">
                <a16:creationId xmlns:a16="http://schemas.microsoft.com/office/drawing/2014/main" id="{47A455BE-C45F-3BB0-92A2-32A0C3333701}"/>
              </a:ext>
            </a:extLst>
          </p:cNvPr>
          <p:cNvGrpSpPr/>
          <p:nvPr/>
        </p:nvGrpSpPr>
        <p:grpSpPr>
          <a:xfrm>
            <a:off x="623942" y="2033196"/>
            <a:ext cx="10660830" cy="400110"/>
            <a:chOff x="688488" y="1430767"/>
            <a:chExt cx="10660830" cy="400110"/>
          </a:xfrm>
        </p:grpSpPr>
        <p:sp>
          <p:nvSpPr>
            <p:cNvPr id="7" name="TextBox 6">
              <a:extLst>
                <a:ext uri="{FF2B5EF4-FFF2-40B4-BE49-F238E27FC236}">
                  <a16:creationId xmlns:a16="http://schemas.microsoft.com/office/drawing/2014/main" id="{07CACB8F-8C2B-B57E-27C3-3EE95FF0F959}"/>
                </a:ext>
              </a:extLst>
            </p:cNvPr>
            <p:cNvSpPr txBox="1"/>
            <p:nvPr/>
          </p:nvSpPr>
          <p:spPr>
            <a:xfrm>
              <a:off x="688488" y="1430767"/>
              <a:ext cx="2786231" cy="400110"/>
            </a:xfrm>
            <a:prstGeom prst="rect">
              <a:avLst/>
            </a:prstGeom>
            <a:noFill/>
            <a:ln w="47625">
              <a:solidFill>
                <a:srgbClr val="92D050"/>
              </a:solidFill>
            </a:ln>
          </p:spPr>
          <p:txBody>
            <a:bodyPr wrap="square" rtlCol="0">
              <a:spAutoFit/>
            </a:bodyPr>
            <a:lstStyle/>
            <a:p>
              <a:r>
                <a:rPr lang="en-US" sz="2000" dirty="0"/>
                <a:t>General Requirement</a:t>
              </a:r>
            </a:p>
          </p:txBody>
        </p:sp>
        <p:sp>
          <p:nvSpPr>
            <p:cNvPr id="8" name="Right Arrow 7">
              <a:extLst>
                <a:ext uri="{FF2B5EF4-FFF2-40B4-BE49-F238E27FC236}">
                  <a16:creationId xmlns:a16="http://schemas.microsoft.com/office/drawing/2014/main" id="{575BDF4B-4C70-C04F-722A-7FF235B45C0E}"/>
                </a:ext>
              </a:extLst>
            </p:cNvPr>
            <p:cNvSpPr/>
            <p:nvPr/>
          </p:nvSpPr>
          <p:spPr>
            <a:xfrm>
              <a:off x="3593055" y="1506943"/>
              <a:ext cx="860611" cy="29224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11B862-A9D4-6349-5D2C-E9F77C5ABAC1}"/>
                </a:ext>
              </a:extLst>
            </p:cNvPr>
            <p:cNvSpPr txBox="1"/>
            <p:nvPr/>
          </p:nvSpPr>
          <p:spPr>
            <a:xfrm>
              <a:off x="4572002" y="1461545"/>
              <a:ext cx="2667897" cy="369332"/>
            </a:xfrm>
            <a:prstGeom prst="rect">
              <a:avLst/>
            </a:prstGeom>
            <a:noFill/>
            <a:ln w="41275">
              <a:solidFill>
                <a:srgbClr val="C00000"/>
              </a:solidFill>
            </a:ln>
          </p:spPr>
          <p:txBody>
            <a:bodyPr wrap="square" rtlCol="0">
              <a:spAutoFit/>
            </a:bodyPr>
            <a:lstStyle/>
            <a:p>
              <a:r>
                <a:rPr lang="en-US" dirty="0"/>
                <a:t>Functional Requirement</a:t>
              </a:r>
            </a:p>
          </p:txBody>
        </p:sp>
        <p:sp>
          <p:nvSpPr>
            <p:cNvPr id="10" name="Right Arrow 9">
              <a:extLst>
                <a:ext uri="{FF2B5EF4-FFF2-40B4-BE49-F238E27FC236}">
                  <a16:creationId xmlns:a16="http://schemas.microsoft.com/office/drawing/2014/main" id="{F502AAF4-91A0-500E-2F9E-E27FF97F1375}"/>
                </a:ext>
              </a:extLst>
            </p:cNvPr>
            <p:cNvSpPr/>
            <p:nvPr/>
          </p:nvSpPr>
          <p:spPr>
            <a:xfrm>
              <a:off x="7358235" y="1484700"/>
              <a:ext cx="860611" cy="29224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F6CE11-D66F-2633-E12F-E196CEB7715C}"/>
                </a:ext>
              </a:extLst>
            </p:cNvPr>
            <p:cNvSpPr txBox="1"/>
            <p:nvPr/>
          </p:nvSpPr>
          <p:spPr>
            <a:xfrm>
              <a:off x="8337182" y="1461545"/>
              <a:ext cx="3012136" cy="369332"/>
            </a:xfrm>
            <a:prstGeom prst="rect">
              <a:avLst/>
            </a:prstGeom>
            <a:noFill/>
            <a:ln w="41275">
              <a:solidFill>
                <a:srgbClr val="7030A0"/>
              </a:solidFill>
            </a:ln>
          </p:spPr>
          <p:txBody>
            <a:bodyPr wrap="square" rtlCol="0">
              <a:spAutoFit/>
            </a:bodyPr>
            <a:lstStyle/>
            <a:p>
              <a:r>
                <a:rPr lang="en-US" dirty="0"/>
                <a:t>Performance Requirement</a:t>
              </a:r>
            </a:p>
          </p:txBody>
        </p:sp>
      </p:grpSp>
      <p:sp>
        <p:nvSpPr>
          <p:cNvPr id="15" name="TextBox 14">
            <a:extLst>
              <a:ext uri="{FF2B5EF4-FFF2-40B4-BE49-F238E27FC236}">
                <a16:creationId xmlns:a16="http://schemas.microsoft.com/office/drawing/2014/main" id="{81A94E46-2001-CABA-4EDD-482717E339A6}"/>
              </a:ext>
            </a:extLst>
          </p:cNvPr>
          <p:cNvSpPr txBox="1"/>
          <p:nvPr/>
        </p:nvSpPr>
        <p:spPr>
          <a:xfrm>
            <a:off x="580913" y="1109824"/>
            <a:ext cx="4184725" cy="523220"/>
          </a:xfrm>
          <a:prstGeom prst="rect">
            <a:avLst/>
          </a:prstGeom>
          <a:noFill/>
        </p:spPr>
        <p:txBody>
          <a:bodyPr wrap="square" rtlCol="0">
            <a:spAutoFit/>
          </a:bodyPr>
          <a:lstStyle/>
          <a:p>
            <a:r>
              <a:rPr lang="en-US" sz="2800" b="1" dirty="0"/>
              <a:t>Requirement flow  </a:t>
            </a:r>
          </a:p>
        </p:txBody>
      </p:sp>
      <p:sp>
        <p:nvSpPr>
          <p:cNvPr id="16" name="TextBox 15">
            <a:extLst>
              <a:ext uri="{FF2B5EF4-FFF2-40B4-BE49-F238E27FC236}">
                <a16:creationId xmlns:a16="http://schemas.microsoft.com/office/drawing/2014/main" id="{B70D606B-8618-F7F6-0101-65EB290D4566}"/>
              </a:ext>
            </a:extLst>
          </p:cNvPr>
          <p:cNvSpPr txBox="1"/>
          <p:nvPr/>
        </p:nvSpPr>
        <p:spPr>
          <a:xfrm>
            <a:off x="580913" y="2685280"/>
            <a:ext cx="3087446" cy="3139321"/>
          </a:xfrm>
          <a:prstGeom prst="rect">
            <a:avLst/>
          </a:prstGeom>
          <a:noFill/>
        </p:spPr>
        <p:txBody>
          <a:bodyPr wrap="square" rtlCol="0">
            <a:spAutoFit/>
          </a:bodyPr>
          <a:lstStyle/>
          <a:p>
            <a:r>
              <a:rPr lang="en-US" i="1" dirty="0"/>
              <a:t>Identifies fundamental capabilities that the system must have in order to accomplish its purpose</a:t>
            </a:r>
          </a:p>
          <a:p>
            <a:endParaRPr lang="en-US" i="1" dirty="0"/>
          </a:p>
          <a:p>
            <a:endParaRPr lang="en-US" i="1" dirty="0"/>
          </a:p>
          <a:p>
            <a:r>
              <a:rPr lang="en-US" i="1" dirty="0"/>
              <a:t>e.g. Need to identify low momentum particles to satisfy Physics requirement of EIC</a:t>
            </a:r>
          </a:p>
          <a:p>
            <a:endParaRPr lang="en-US" i="1" dirty="0"/>
          </a:p>
        </p:txBody>
      </p:sp>
      <p:sp>
        <p:nvSpPr>
          <p:cNvPr id="17" name="TextBox 16">
            <a:extLst>
              <a:ext uri="{FF2B5EF4-FFF2-40B4-BE49-F238E27FC236}">
                <a16:creationId xmlns:a16="http://schemas.microsoft.com/office/drawing/2014/main" id="{2C754689-627B-5D72-B90F-41C99068F391}"/>
              </a:ext>
            </a:extLst>
          </p:cNvPr>
          <p:cNvSpPr txBox="1"/>
          <p:nvPr/>
        </p:nvSpPr>
        <p:spPr>
          <a:xfrm>
            <a:off x="4389120" y="2658313"/>
            <a:ext cx="3087446" cy="2862322"/>
          </a:xfrm>
          <a:prstGeom prst="rect">
            <a:avLst/>
          </a:prstGeom>
          <a:noFill/>
        </p:spPr>
        <p:txBody>
          <a:bodyPr wrap="square" rtlCol="0">
            <a:spAutoFit/>
          </a:bodyPr>
          <a:lstStyle/>
          <a:p>
            <a:r>
              <a:rPr lang="en-US" i="1" dirty="0"/>
              <a:t>Identifies the functions that the system must perform in order to satisfy it’s general requirements  </a:t>
            </a:r>
          </a:p>
          <a:p>
            <a:endParaRPr lang="en-US" i="1" dirty="0"/>
          </a:p>
          <a:p>
            <a:endParaRPr lang="en-US" i="1" dirty="0"/>
          </a:p>
          <a:p>
            <a:r>
              <a:rPr lang="en-US" i="1" dirty="0"/>
              <a:t>e.g. To identify low momentum particles there has to be x*sigma separation</a:t>
            </a:r>
          </a:p>
        </p:txBody>
      </p:sp>
      <p:sp>
        <p:nvSpPr>
          <p:cNvPr id="18" name="TextBox 17">
            <a:extLst>
              <a:ext uri="{FF2B5EF4-FFF2-40B4-BE49-F238E27FC236}">
                <a16:creationId xmlns:a16="http://schemas.microsoft.com/office/drawing/2014/main" id="{3CCD9E8F-84C3-82EA-32F2-AD20B75261E1}"/>
              </a:ext>
            </a:extLst>
          </p:cNvPr>
          <p:cNvSpPr txBox="1"/>
          <p:nvPr/>
        </p:nvSpPr>
        <p:spPr>
          <a:xfrm>
            <a:off x="8100516" y="2658312"/>
            <a:ext cx="3087446" cy="2585323"/>
          </a:xfrm>
          <a:prstGeom prst="rect">
            <a:avLst/>
          </a:prstGeom>
          <a:noFill/>
        </p:spPr>
        <p:txBody>
          <a:bodyPr wrap="square" rtlCol="0">
            <a:spAutoFit/>
          </a:bodyPr>
          <a:lstStyle/>
          <a:p>
            <a:r>
              <a:rPr lang="en-US" i="1" dirty="0"/>
              <a:t>Describes quantitatively how well the functions must perform in order for the system to be successful in it’s operating environment.</a:t>
            </a:r>
          </a:p>
          <a:p>
            <a:endParaRPr lang="en-US" i="1" dirty="0"/>
          </a:p>
          <a:p>
            <a:r>
              <a:rPr lang="en-US" i="1" dirty="0"/>
              <a:t>e.g. </a:t>
            </a:r>
            <a:r>
              <a:rPr lang="en-US" i="1" dirty="0" err="1"/>
              <a:t>ToF</a:t>
            </a:r>
            <a:r>
              <a:rPr lang="en-US" i="1" dirty="0"/>
              <a:t> sensors need to have xxx </a:t>
            </a:r>
            <a:r>
              <a:rPr lang="en-US" i="1" dirty="0" err="1"/>
              <a:t>ps</a:t>
            </a:r>
            <a:r>
              <a:rPr lang="en-US" i="1" dirty="0"/>
              <a:t> timing resolution</a:t>
            </a:r>
          </a:p>
        </p:txBody>
      </p:sp>
      <p:sp>
        <p:nvSpPr>
          <p:cNvPr id="4" name="TextBox 3">
            <a:extLst>
              <a:ext uri="{FF2B5EF4-FFF2-40B4-BE49-F238E27FC236}">
                <a16:creationId xmlns:a16="http://schemas.microsoft.com/office/drawing/2014/main" id="{2349BD2D-6DCF-4F9E-B21F-F14A76BD481F}"/>
              </a:ext>
            </a:extLst>
          </p:cNvPr>
          <p:cNvSpPr txBox="1"/>
          <p:nvPr/>
        </p:nvSpPr>
        <p:spPr>
          <a:xfrm>
            <a:off x="3499460" y="5799576"/>
            <a:ext cx="4993675" cy="369332"/>
          </a:xfrm>
          <a:prstGeom prst="rect">
            <a:avLst/>
          </a:prstGeom>
          <a:noFill/>
        </p:spPr>
        <p:txBody>
          <a:bodyPr wrap="none" rtlCol="0">
            <a:spAutoFit/>
          </a:bodyPr>
          <a:lstStyle/>
          <a:p>
            <a:r>
              <a:rPr lang="en-US" dirty="0"/>
              <a:t>(All info is online at </a:t>
            </a:r>
            <a:r>
              <a:rPr lang="en-US" dirty="0">
                <a:hlinkClick r:id="rId2"/>
              </a:rPr>
              <a:t>https://eic.jlab.org/Detector</a:t>
            </a:r>
            <a:r>
              <a:rPr lang="en-US" dirty="0"/>
              <a:t>)</a:t>
            </a:r>
          </a:p>
        </p:txBody>
      </p:sp>
      <p:sp>
        <p:nvSpPr>
          <p:cNvPr id="13" name="Text Placeholder 12">
            <a:extLst>
              <a:ext uri="{FF2B5EF4-FFF2-40B4-BE49-F238E27FC236}">
                <a16:creationId xmlns:a16="http://schemas.microsoft.com/office/drawing/2014/main" id="{062669BE-33E0-08D5-A214-91C6E49C5520}"/>
              </a:ext>
            </a:extLst>
          </p:cNvPr>
          <p:cNvSpPr>
            <a:spLocks noGrp="1"/>
          </p:cNvSpPr>
          <p:nvPr>
            <p:ph type="body" sz="quarter" idx="11"/>
          </p:nvPr>
        </p:nvSpPr>
        <p:spPr/>
        <p:txBody>
          <a:bodyPr/>
          <a:lstStyle/>
          <a:p>
            <a:r>
              <a:rPr lang="en-US" b="1" dirty="0"/>
              <a:t>S.Tarafdar / R.Ent / B.Zihlmann</a:t>
            </a:r>
          </a:p>
          <a:p>
            <a:endParaRPr lang="en-US" dirty="0"/>
          </a:p>
        </p:txBody>
      </p:sp>
    </p:spTree>
    <p:extLst>
      <p:ext uri="{BB962C8B-B14F-4D97-AF65-F5344CB8AC3E}">
        <p14:creationId xmlns:p14="http://schemas.microsoft.com/office/powerpoint/2010/main" val="278865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A34C-7F59-63B0-EB23-D598680D88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BFEB88-D7E2-95E2-327E-74252D6E9774}"/>
              </a:ext>
            </a:extLst>
          </p:cNvPr>
          <p:cNvSpPr>
            <a:spLocks noGrp="1"/>
          </p:cNvSpPr>
          <p:nvPr>
            <p:ph type="sldNum" sz="quarter" idx="4"/>
          </p:nvPr>
        </p:nvSpPr>
        <p:spPr/>
        <p:txBody>
          <a:bodyPr/>
          <a:lstStyle/>
          <a:p>
            <a:pPr algn="ctr"/>
            <a:fld id="{933A556B-7C63-244D-9B7C-B0EA8042B330}" type="slidenum">
              <a:rPr lang="en-US" smtClean="0"/>
              <a:pPr algn="ctr"/>
              <a:t>4</a:t>
            </a:fld>
            <a:endParaRPr lang="en-US" dirty="0"/>
          </a:p>
        </p:txBody>
      </p:sp>
      <p:sp>
        <p:nvSpPr>
          <p:cNvPr id="3" name="Title 2">
            <a:extLst>
              <a:ext uri="{FF2B5EF4-FFF2-40B4-BE49-F238E27FC236}">
                <a16:creationId xmlns:a16="http://schemas.microsoft.com/office/drawing/2014/main" id="{04BFFF6E-1540-9350-68CC-63E9C84E83C4}"/>
              </a:ext>
            </a:extLst>
          </p:cNvPr>
          <p:cNvSpPr>
            <a:spLocks noGrp="1"/>
          </p:cNvSpPr>
          <p:nvPr>
            <p:ph type="title"/>
          </p:nvPr>
        </p:nvSpPr>
        <p:spPr/>
        <p:txBody>
          <a:bodyPr>
            <a:normAutofit/>
          </a:bodyPr>
          <a:lstStyle/>
          <a:p>
            <a:r>
              <a:rPr lang="en-US" dirty="0" err="1"/>
              <a:t>ePIC</a:t>
            </a:r>
            <a:r>
              <a:rPr lang="en-US" dirty="0"/>
              <a:t> Tracking subsystems</a:t>
            </a:r>
          </a:p>
        </p:txBody>
      </p:sp>
      <p:sp>
        <p:nvSpPr>
          <p:cNvPr id="5" name="Text Placeholder 4">
            <a:extLst>
              <a:ext uri="{FF2B5EF4-FFF2-40B4-BE49-F238E27FC236}">
                <a16:creationId xmlns:a16="http://schemas.microsoft.com/office/drawing/2014/main" id="{F0620D42-488D-0862-6B34-2747D19AF5E1}"/>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pic>
        <p:nvPicPr>
          <p:cNvPr id="8" name="Picture 7" descr="Diagram&#10;&#10;AI-generated content may be incorrect.">
            <a:extLst>
              <a:ext uri="{FF2B5EF4-FFF2-40B4-BE49-F238E27FC236}">
                <a16:creationId xmlns:a16="http://schemas.microsoft.com/office/drawing/2014/main" id="{9AC9BB3A-1C21-15B4-8AA3-01656966FF6E}"/>
              </a:ext>
            </a:extLst>
          </p:cNvPr>
          <p:cNvPicPr>
            <a:picLocks noChangeAspect="1"/>
          </p:cNvPicPr>
          <p:nvPr/>
        </p:nvPicPr>
        <p:blipFill>
          <a:blip r:embed="rId2"/>
          <a:stretch>
            <a:fillRect/>
          </a:stretch>
        </p:blipFill>
        <p:spPr>
          <a:xfrm>
            <a:off x="462579" y="1301676"/>
            <a:ext cx="5782889" cy="2485016"/>
          </a:xfrm>
          <a:prstGeom prst="rect">
            <a:avLst/>
          </a:prstGeom>
        </p:spPr>
      </p:pic>
      <p:sp>
        <p:nvSpPr>
          <p:cNvPr id="9" name="TextBox 8">
            <a:extLst>
              <a:ext uri="{FF2B5EF4-FFF2-40B4-BE49-F238E27FC236}">
                <a16:creationId xmlns:a16="http://schemas.microsoft.com/office/drawing/2014/main" id="{F2A34DE8-D26B-BBFA-DE33-BD023FE7BD54}"/>
              </a:ext>
            </a:extLst>
          </p:cNvPr>
          <p:cNvSpPr txBox="1"/>
          <p:nvPr/>
        </p:nvSpPr>
        <p:spPr>
          <a:xfrm>
            <a:off x="6147486" y="914400"/>
            <a:ext cx="5729417" cy="5078313"/>
          </a:xfrm>
          <a:prstGeom prst="rect">
            <a:avLst/>
          </a:prstGeom>
          <a:noFill/>
        </p:spPr>
        <p:txBody>
          <a:bodyPr wrap="square" rtlCol="0">
            <a:spAutoFit/>
          </a:bodyPr>
          <a:lstStyle/>
          <a:p>
            <a:pPr marL="342900" indent="-342900">
              <a:buFont typeface="Arial" panose="020B0604020202020204" pitchFamily="34" charset="0"/>
              <a:buChar char="•"/>
            </a:pPr>
            <a:r>
              <a:rPr lang="en-US" sz="2000" dirty="0"/>
              <a:t>Two different technologies for charged particle tracking</a:t>
            </a:r>
          </a:p>
          <a:p>
            <a:pPr marL="800100" lvl="1" indent="-342900">
              <a:buFont typeface="Wingdings" pitchFamily="2" charset="2"/>
              <a:buChar char="Ø"/>
            </a:pPr>
            <a:r>
              <a:rPr lang="en-US" dirty="0"/>
              <a:t>Silicon </a:t>
            </a:r>
          </a:p>
          <a:p>
            <a:pPr marL="800100" lvl="1" indent="-342900">
              <a:buFont typeface="Wingdings" pitchFamily="2" charset="2"/>
              <a:buChar char="Ø"/>
            </a:pPr>
            <a:r>
              <a:rPr lang="en-US" dirty="0"/>
              <a:t>Gaseous</a:t>
            </a:r>
            <a:r>
              <a:rPr lang="en-US" sz="2000" dirty="0"/>
              <a:t> </a:t>
            </a:r>
          </a:p>
          <a:p>
            <a:pPr lvl="1"/>
            <a:endParaRPr lang="en-US" sz="2000" dirty="0"/>
          </a:p>
          <a:p>
            <a:pPr marL="342900" indent="-342900">
              <a:buFont typeface="Arial" panose="020B0604020202020204" pitchFamily="34" charset="0"/>
              <a:buChar char="•"/>
            </a:pPr>
            <a:r>
              <a:rPr lang="en-US" sz="2000" dirty="0"/>
              <a:t>Silicon based trackers</a:t>
            </a:r>
          </a:p>
          <a:p>
            <a:pPr marL="800100" lvl="1" indent="-342900">
              <a:buFont typeface="Wingdings" pitchFamily="2" charset="2"/>
              <a:buChar char="Ø"/>
            </a:pPr>
            <a:r>
              <a:rPr lang="en-US" dirty="0"/>
              <a:t>SVT (Silicon Vertex Tracker) Endcaps</a:t>
            </a:r>
          </a:p>
          <a:p>
            <a:pPr marL="800100" lvl="1" indent="-342900">
              <a:buFont typeface="Wingdings" pitchFamily="2" charset="2"/>
              <a:buChar char="Ø"/>
            </a:pPr>
            <a:r>
              <a:rPr lang="en-US" dirty="0"/>
              <a:t>SVT (Silicon Vertex Tracker) OB</a:t>
            </a:r>
          </a:p>
          <a:p>
            <a:pPr marL="800100" lvl="1" indent="-342900">
              <a:buFont typeface="Wingdings" pitchFamily="2" charset="2"/>
              <a:buChar char="Ø"/>
            </a:pPr>
            <a:r>
              <a:rPr lang="en-US" dirty="0"/>
              <a:t>SVT (Silicon Vertex Tracker) IB</a:t>
            </a:r>
          </a:p>
          <a:p>
            <a:pPr marL="800100" lvl="1" indent="-342900">
              <a:buFont typeface="Wingdings" pitchFamily="2" charset="2"/>
              <a:buChar char="Ø"/>
            </a:pPr>
            <a:r>
              <a:rPr lang="en-US" dirty="0"/>
              <a:t>AC-LGAD Barrel &amp; Endcap</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000" dirty="0"/>
              <a:t>Gas based trackers</a:t>
            </a:r>
          </a:p>
          <a:p>
            <a:pPr marL="742950" lvl="1" indent="-285750">
              <a:buFont typeface="Wingdings" pitchFamily="2" charset="2"/>
              <a:buChar char="Ø"/>
            </a:pPr>
            <a:r>
              <a:rPr lang="en-US" dirty="0" err="1"/>
              <a:t>CyMBaL</a:t>
            </a:r>
            <a:r>
              <a:rPr lang="en-US" dirty="0"/>
              <a:t> (Cylindrical </a:t>
            </a:r>
            <a:r>
              <a:rPr lang="en-US" dirty="0" err="1"/>
              <a:t>MicroMegas</a:t>
            </a:r>
            <a:r>
              <a:rPr lang="en-US" dirty="0"/>
              <a:t> Barrel Layer)</a:t>
            </a:r>
          </a:p>
          <a:p>
            <a:pPr marL="742950" lvl="1" indent="-285750">
              <a:buFont typeface="Wingdings" pitchFamily="2" charset="2"/>
              <a:buChar char="Ø"/>
            </a:pPr>
            <a:r>
              <a:rPr lang="en-US" dirty="0"/>
              <a:t>µRWELL-BOT (µRWELL Barrel Outer Tracker)</a:t>
            </a:r>
          </a:p>
          <a:p>
            <a:pPr marL="742950" lvl="1" indent="-285750">
              <a:buFont typeface="Wingdings" pitchFamily="2" charset="2"/>
              <a:buChar char="Ø"/>
            </a:pPr>
            <a:r>
              <a:rPr lang="en-US" dirty="0"/>
              <a:t>µRWELL-ECT (µRWELL End Cap Tracker)</a:t>
            </a:r>
          </a:p>
          <a:p>
            <a:pPr marL="742950" lvl="1" indent="-285750">
              <a:buFont typeface="Wingdings" pitchFamily="2" charset="2"/>
              <a:buChar char="Ø"/>
            </a:pPr>
            <a:endParaRPr lang="en-US" dirty="0"/>
          </a:p>
          <a:p>
            <a:pPr lvl="1"/>
            <a:endParaRPr lang="en-US" dirty="0"/>
          </a:p>
        </p:txBody>
      </p:sp>
      <p:sp>
        <p:nvSpPr>
          <p:cNvPr id="11" name="Text Placeholder 10">
            <a:extLst>
              <a:ext uri="{FF2B5EF4-FFF2-40B4-BE49-F238E27FC236}">
                <a16:creationId xmlns:a16="http://schemas.microsoft.com/office/drawing/2014/main" id="{FFFFF1CD-2260-7369-A7ED-9587313D4C4A}"/>
              </a:ext>
            </a:extLst>
          </p:cNvPr>
          <p:cNvSpPr>
            <a:spLocks noGrp="1"/>
          </p:cNvSpPr>
          <p:nvPr>
            <p:ph type="body" sz="quarter" idx="11"/>
          </p:nvPr>
        </p:nvSpPr>
        <p:spPr/>
        <p:txBody>
          <a:bodyPr/>
          <a:lstStyle/>
          <a:p>
            <a:r>
              <a:rPr lang="en-US" b="1" dirty="0"/>
              <a:t>S.Tarafdar / R.Ent / B.Zihlmann</a:t>
            </a:r>
          </a:p>
          <a:p>
            <a:endParaRPr lang="en-US" dirty="0"/>
          </a:p>
        </p:txBody>
      </p:sp>
    </p:spTree>
    <p:extLst>
      <p:ext uri="{BB962C8B-B14F-4D97-AF65-F5344CB8AC3E}">
        <p14:creationId xmlns:p14="http://schemas.microsoft.com/office/powerpoint/2010/main" val="108264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06D6E-0034-A7E4-DBAA-9F9B421D77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23BA4-C04F-1ECE-82F3-8EDA4E2CF0D6}"/>
              </a:ext>
            </a:extLst>
          </p:cNvPr>
          <p:cNvSpPr>
            <a:spLocks noGrp="1"/>
          </p:cNvSpPr>
          <p:nvPr>
            <p:ph type="sldNum" sz="quarter" idx="4"/>
          </p:nvPr>
        </p:nvSpPr>
        <p:spPr/>
        <p:txBody>
          <a:bodyPr/>
          <a:lstStyle/>
          <a:p>
            <a:pPr algn="ctr"/>
            <a:fld id="{933A556B-7C63-244D-9B7C-B0EA8042B330}" type="slidenum">
              <a:rPr lang="en-US" smtClean="0"/>
              <a:pPr algn="ctr"/>
              <a:t>5</a:t>
            </a:fld>
            <a:endParaRPr lang="en-US" dirty="0"/>
          </a:p>
        </p:txBody>
      </p:sp>
      <p:sp>
        <p:nvSpPr>
          <p:cNvPr id="3" name="Title 2">
            <a:extLst>
              <a:ext uri="{FF2B5EF4-FFF2-40B4-BE49-F238E27FC236}">
                <a16:creationId xmlns:a16="http://schemas.microsoft.com/office/drawing/2014/main" id="{ED7EACBD-24A9-3047-75AF-39AB6562D0BE}"/>
              </a:ext>
            </a:extLst>
          </p:cNvPr>
          <p:cNvSpPr>
            <a:spLocks noGrp="1"/>
          </p:cNvSpPr>
          <p:nvPr>
            <p:ph type="title"/>
          </p:nvPr>
        </p:nvSpPr>
        <p:spPr/>
        <p:txBody>
          <a:bodyPr/>
          <a:lstStyle/>
          <a:p>
            <a:r>
              <a:rPr lang="en-US" dirty="0" err="1"/>
              <a:t>ePIC</a:t>
            </a:r>
            <a:r>
              <a:rPr lang="en-US" dirty="0"/>
              <a:t> Tracking subsystems</a:t>
            </a:r>
          </a:p>
        </p:txBody>
      </p:sp>
      <p:sp>
        <p:nvSpPr>
          <p:cNvPr id="5" name="Text Placeholder 4">
            <a:extLst>
              <a:ext uri="{FF2B5EF4-FFF2-40B4-BE49-F238E27FC236}">
                <a16:creationId xmlns:a16="http://schemas.microsoft.com/office/drawing/2014/main" id="{55E10E07-E1A9-5B80-7787-76555AEF5232}"/>
              </a:ext>
            </a:extLst>
          </p:cNvPr>
          <p:cNvSpPr>
            <a:spLocks noGrp="1"/>
          </p:cNvSpPr>
          <p:nvPr>
            <p:ph type="body" sz="quarter" idx="10"/>
          </p:nvPr>
        </p:nvSpPr>
        <p:spPr/>
        <p:txBody>
          <a:bodyPr/>
          <a:lstStyle/>
          <a:p>
            <a:r>
              <a:rPr lang="en-US" dirty="0"/>
              <a:t>10</a:t>
            </a:r>
            <a:r>
              <a:rPr lang="en-US" baseline="30000" dirty="0"/>
              <a:t>th</a:t>
            </a:r>
            <a:r>
              <a:rPr lang="en-US" dirty="0"/>
              <a:t> EIC DAC Meeting</a:t>
            </a:r>
          </a:p>
        </p:txBody>
      </p:sp>
      <p:sp>
        <p:nvSpPr>
          <p:cNvPr id="6" name="Text Placeholder 5">
            <a:extLst>
              <a:ext uri="{FF2B5EF4-FFF2-40B4-BE49-F238E27FC236}">
                <a16:creationId xmlns:a16="http://schemas.microsoft.com/office/drawing/2014/main" id="{7EC38733-37F6-E773-AEB6-F86511808A45}"/>
              </a:ext>
            </a:extLst>
          </p:cNvPr>
          <p:cNvSpPr>
            <a:spLocks noGrp="1"/>
          </p:cNvSpPr>
          <p:nvPr>
            <p:ph type="body" sz="quarter" idx="11"/>
          </p:nvPr>
        </p:nvSpPr>
        <p:spPr/>
        <p:txBody>
          <a:bodyPr/>
          <a:lstStyle/>
          <a:p>
            <a:r>
              <a:rPr lang="en-US" b="1" dirty="0"/>
              <a:t>S.Tarafdar / R.Ent / B.Zihlmann</a:t>
            </a:r>
          </a:p>
          <a:p>
            <a:endParaRPr lang="en-US" dirty="0"/>
          </a:p>
        </p:txBody>
      </p:sp>
      <p:pic>
        <p:nvPicPr>
          <p:cNvPr id="7" name="Picture 3" descr="page20image1035475344">
            <a:extLst>
              <a:ext uri="{FF2B5EF4-FFF2-40B4-BE49-F238E27FC236}">
                <a16:creationId xmlns:a16="http://schemas.microsoft.com/office/drawing/2014/main" id="{8875AA2D-0782-CBC9-6C86-F401964835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768" t="9406" r="24982" b="10173"/>
          <a:stretch/>
        </p:blipFill>
        <p:spPr bwMode="auto">
          <a:xfrm>
            <a:off x="610466" y="1486273"/>
            <a:ext cx="1584093" cy="12459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BBB080-0F60-F422-6383-0676FA74E608}"/>
              </a:ext>
            </a:extLst>
          </p:cNvPr>
          <p:cNvSpPr txBox="1"/>
          <p:nvPr/>
        </p:nvSpPr>
        <p:spPr>
          <a:xfrm>
            <a:off x="361846" y="1127164"/>
            <a:ext cx="2885337" cy="2554545"/>
          </a:xfrm>
          <a:prstGeom prst="rect">
            <a:avLst/>
          </a:prstGeom>
          <a:noFill/>
          <a:ln w="41275">
            <a:solidFill>
              <a:schemeClr val="accent2"/>
            </a:solidFill>
          </a:ln>
        </p:spPr>
        <p:txBody>
          <a:bodyPr wrap="square" rtlCol="0">
            <a:spAutoFit/>
          </a:bodyPr>
          <a:lstStyle/>
          <a:p>
            <a:pPr algn="ctr"/>
            <a:r>
              <a:rPr lang="en-US" sz="1400" b="1" dirty="0"/>
              <a:t>Silicon vertex tracker </a:t>
            </a:r>
          </a:p>
          <a:p>
            <a:pPr algn="ctr"/>
            <a:r>
              <a:rPr lang="en-US" sz="1400" b="1" dirty="0"/>
              <a:t>based on ALICE ITS3 </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pPr marL="171450" indent="-171450">
              <a:buFont typeface="Arial" panose="020B0604020202020204" pitchFamily="34" charset="0"/>
              <a:buChar char="•"/>
            </a:pPr>
            <a:r>
              <a:rPr lang="en-US" sz="1200" dirty="0"/>
              <a:t>Displaced vertex reconstruction</a:t>
            </a:r>
          </a:p>
          <a:p>
            <a:pPr marL="171450" indent="-171450">
              <a:buFont typeface="Arial" panose="020B0604020202020204" pitchFamily="34" charset="0"/>
              <a:buChar char="•"/>
            </a:pPr>
            <a:r>
              <a:rPr lang="en-US" sz="1200" dirty="0"/>
              <a:t>Momentum resolution of 0.05%pT⊕0.5% and spatial resolution 20</a:t>
            </a:r>
            <a:r>
              <a:rPr lang="en-US" sz="1200" dirty="0">
                <a:latin typeface="Symbol" pitchFamily="2" charset="2"/>
              </a:rPr>
              <a:t>m</a:t>
            </a:r>
            <a:r>
              <a:rPr lang="en-US" sz="1200" dirty="0"/>
              <a:t>m/</a:t>
            </a:r>
            <a:r>
              <a:rPr lang="en-US" sz="1200" dirty="0" err="1"/>
              <a:t>pT</a:t>
            </a:r>
            <a:r>
              <a:rPr lang="en-US" sz="1200" dirty="0"/>
              <a:t>⊕ 5</a:t>
            </a:r>
            <a:r>
              <a:rPr lang="en-US" sz="1200" dirty="0">
                <a:latin typeface="Symbol" pitchFamily="2" charset="2"/>
              </a:rPr>
              <a:t>m</a:t>
            </a:r>
            <a:r>
              <a:rPr lang="en-US" sz="1200" dirty="0"/>
              <a:t>m </a:t>
            </a:r>
          </a:p>
        </p:txBody>
      </p:sp>
      <p:pic>
        <p:nvPicPr>
          <p:cNvPr id="21" name="Picture 1" descr="page9image1231554976">
            <a:extLst>
              <a:ext uri="{FF2B5EF4-FFF2-40B4-BE49-F238E27FC236}">
                <a16:creationId xmlns:a16="http://schemas.microsoft.com/office/drawing/2014/main" id="{8A87FFEF-FC22-C41C-8708-9650F7A5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938" y="1455641"/>
            <a:ext cx="2071080" cy="133745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CCB64E1-D8A1-1F61-1DCC-594CC75CDA82}"/>
              </a:ext>
            </a:extLst>
          </p:cNvPr>
          <p:cNvSpPr txBox="1"/>
          <p:nvPr/>
        </p:nvSpPr>
        <p:spPr>
          <a:xfrm>
            <a:off x="8628159" y="893230"/>
            <a:ext cx="3563841" cy="2677656"/>
          </a:xfrm>
          <a:prstGeom prst="rect">
            <a:avLst/>
          </a:prstGeom>
          <a:noFill/>
          <a:ln w="41275">
            <a:solidFill>
              <a:schemeClr val="accent6">
                <a:lumMod val="75000"/>
              </a:schemeClr>
            </a:solidFill>
          </a:ln>
          <a:effectLst>
            <a:outerShdw blurRad="50800" dist="50800" dir="5400000" algn="ctr" rotWithShape="0">
              <a:schemeClr val="bg1"/>
            </a:outerShdw>
          </a:effectLst>
        </p:spPr>
        <p:txBody>
          <a:bodyPr wrap="square" rtlCol="0">
            <a:spAutoFit/>
          </a:bodyPr>
          <a:lstStyle/>
          <a:p>
            <a:pPr algn="ctr"/>
            <a:r>
              <a:rPr lang="en-US" sz="1400" b="1" dirty="0"/>
              <a:t>µRWELL-BOT</a:t>
            </a:r>
            <a:r>
              <a:rPr lang="en-US" sz="1400" dirty="0"/>
              <a:t> </a:t>
            </a:r>
            <a:r>
              <a:rPr lang="en-US" sz="1400" b="1" dirty="0"/>
              <a:t>based on</a:t>
            </a:r>
          </a:p>
          <a:p>
            <a:pPr algn="ctr"/>
            <a:r>
              <a:rPr lang="en-US" sz="1400" b="1" dirty="0"/>
              <a:t>µRWELL  technology</a:t>
            </a:r>
          </a:p>
          <a:p>
            <a:endParaRPr lang="en-US" sz="1400" dirty="0"/>
          </a:p>
          <a:p>
            <a:endParaRPr lang="en-US" dirty="0"/>
          </a:p>
          <a:p>
            <a:endParaRPr lang="en-US" dirty="0"/>
          </a:p>
          <a:p>
            <a:endParaRPr lang="en-US"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Placed close to </a:t>
            </a:r>
            <a:r>
              <a:rPr lang="en-US" sz="1200" dirty="0" err="1"/>
              <a:t>hpDIRC</a:t>
            </a:r>
            <a:r>
              <a:rPr lang="en-US" sz="1200" dirty="0"/>
              <a:t> to improve angular and space point resolution to aid in PID.</a:t>
            </a:r>
          </a:p>
          <a:p>
            <a:pPr marL="171450" indent="-171450">
              <a:buFont typeface="Arial" panose="020B0604020202020204" pitchFamily="34" charset="0"/>
              <a:buChar char="•"/>
            </a:pPr>
            <a:r>
              <a:rPr lang="en-US" sz="1200" dirty="0"/>
              <a:t>Provide redundancy and pattern recognition for tracking </a:t>
            </a:r>
          </a:p>
        </p:txBody>
      </p:sp>
      <p:pic>
        <p:nvPicPr>
          <p:cNvPr id="23" name="Picture 22">
            <a:extLst>
              <a:ext uri="{FF2B5EF4-FFF2-40B4-BE49-F238E27FC236}">
                <a16:creationId xmlns:a16="http://schemas.microsoft.com/office/drawing/2014/main" id="{3B4B6BA1-991A-F1D3-BDA5-54FF4551062E}"/>
              </a:ext>
            </a:extLst>
          </p:cNvPr>
          <p:cNvPicPr/>
          <p:nvPr/>
        </p:nvPicPr>
        <p:blipFill rotWithShape="1">
          <a:blip r:embed="rId4"/>
          <a:srcRect l="11076" t="3255" r="10500" b="2316"/>
          <a:stretch/>
        </p:blipFill>
        <p:spPr>
          <a:xfrm>
            <a:off x="359021" y="4466069"/>
            <a:ext cx="1043491" cy="1090183"/>
          </a:xfrm>
          <a:prstGeom prst="rect">
            <a:avLst/>
          </a:prstGeom>
        </p:spPr>
      </p:pic>
      <p:sp>
        <p:nvSpPr>
          <p:cNvPr id="24" name="TextBox 23">
            <a:extLst>
              <a:ext uri="{FF2B5EF4-FFF2-40B4-BE49-F238E27FC236}">
                <a16:creationId xmlns:a16="http://schemas.microsoft.com/office/drawing/2014/main" id="{95DB5F71-3747-3F79-2D77-747F1B44ABDE}"/>
              </a:ext>
            </a:extLst>
          </p:cNvPr>
          <p:cNvSpPr txBox="1"/>
          <p:nvPr/>
        </p:nvSpPr>
        <p:spPr>
          <a:xfrm>
            <a:off x="1288727" y="4202033"/>
            <a:ext cx="1513193" cy="1785104"/>
          </a:xfrm>
          <a:prstGeom prst="rect">
            <a:avLst/>
          </a:prstGeom>
          <a:noFill/>
          <a:ln w="41275">
            <a:noFill/>
          </a:ln>
        </p:spPr>
        <p:txBody>
          <a:bodyPr wrap="square" rtlCol="0">
            <a:spAutoFit/>
          </a:bodyPr>
          <a:lstStyle/>
          <a:p>
            <a:r>
              <a:rPr lang="en-US" sz="1400" b="1" dirty="0"/>
              <a:t>MAPS disks</a:t>
            </a:r>
            <a:endParaRPr lang="en-US" sz="1200" dirty="0"/>
          </a:p>
          <a:p>
            <a:endParaRPr lang="en-US" sz="1200" dirty="0"/>
          </a:p>
          <a:p>
            <a:pPr marL="171450" indent="-171450">
              <a:buFont typeface="Arial" panose="020B0604020202020204" pitchFamily="34" charset="0"/>
              <a:buChar char="•"/>
            </a:pPr>
            <a:r>
              <a:rPr lang="en-US" sz="1200" dirty="0"/>
              <a:t>Momentum resolution of (0.1)%pT⊕1.0 (2.0)% and spatial resolution 30</a:t>
            </a:r>
            <a:r>
              <a:rPr lang="en-US" sz="1200" dirty="0">
                <a:latin typeface="Symbol" pitchFamily="2" charset="2"/>
              </a:rPr>
              <a:t>m</a:t>
            </a:r>
            <a:r>
              <a:rPr lang="en-US" sz="1200" dirty="0"/>
              <a:t>m/</a:t>
            </a:r>
            <a:r>
              <a:rPr lang="en-US" sz="1200" dirty="0" err="1"/>
              <a:t>pT</a:t>
            </a:r>
            <a:r>
              <a:rPr lang="en-US" sz="1200" dirty="0"/>
              <a:t>⊕ (20-40 )</a:t>
            </a:r>
            <a:r>
              <a:rPr lang="en-US" sz="1200" dirty="0">
                <a:latin typeface="Symbol" pitchFamily="2" charset="2"/>
              </a:rPr>
              <a:t>m</a:t>
            </a:r>
            <a:r>
              <a:rPr lang="en-US" sz="1200" dirty="0"/>
              <a:t>m </a:t>
            </a:r>
          </a:p>
        </p:txBody>
      </p:sp>
      <p:pic>
        <p:nvPicPr>
          <p:cNvPr id="25" name="Immagine 1" descr="Immagine che contiene cerchio, edificio, rotondo&#10;&#10;Descrizione generata automaticamente">
            <a:extLst>
              <a:ext uri="{FF2B5EF4-FFF2-40B4-BE49-F238E27FC236}">
                <a16:creationId xmlns:a16="http://schemas.microsoft.com/office/drawing/2014/main" id="{05F0F0B7-4A8A-1AE4-8600-58F000973ACF}"/>
              </a:ext>
            </a:extLst>
          </p:cNvPr>
          <p:cNvPicPr>
            <a:picLocks noChangeAspect="1"/>
          </p:cNvPicPr>
          <p:nvPr/>
        </p:nvPicPr>
        <p:blipFill>
          <a:blip r:embed="rId5"/>
          <a:stretch>
            <a:fillRect/>
          </a:stretch>
        </p:blipFill>
        <p:spPr>
          <a:xfrm rot="5400000">
            <a:off x="2598886" y="4701747"/>
            <a:ext cx="1055784" cy="584429"/>
          </a:xfrm>
          <a:prstGeom prst="rect">
            <a:avLst/>
          </a:prstGeom>
        </p:spPr>
      </p:pic>
      <p:sp>
        <p:nvSpPr>
          <p:cNvPr id="27" name="TextBox 26">
            <a:extLst>
              <a:ext uri="{FF2B5EF4-FFF2-40B4-BE49-F238E27FC236}">
                <a16:creationId xmlns:a16="http://schemas.microsoft.com/office/drawing/2014/main" id="{F15C8CDE-0D10-A51F-C0D8-91F2552170E7}"/>
              </a:ext>
            </a:extLst>
          </p:cNvPr>
          <p:cNvSpPr txBox="1"/>
          <p:nvPr/>
        </p:nvSpPr>
        <p:spPr>
          <a:xfrm>
            <a:off x="3351492" y="825178"/>
            <a:ext cx="4738259" cy="369332"/>
          </a:xfrm>
          <a:prstGeom prst="rect">
            <a:avLst/>
          </a:prstGeom>
          <a:solidFill>
            <a:schemeClr val="accent2"/>
          </a:solidFill>
        </p:spPr>
        <p:txBody>
          <a:bodyPr wrap="square" rtlCol="0">
            <a:spAutoFit/>
          </a:bodyPr>
          <a:lstStyle/>
          <a:p>
            <a:pPr algn="ctr"/>
            <a:r>
              <a:rPr lang="en-US" b="1" dirty="0"/>
              <a:t>BARREL TRACKERS</a:t>
            </a:r>
          </a:p>
        </p:txBody>
      </p:sp>
      <p:sp>
        <p:nvSpPr>
          <p:cNvPr id="28" name="TextBox 27">
            <a:extLst>
              <a:ext uri="{FF2B5EF4-FFF2-40B4-BE49-F238E27FC236}">
                <a16:creationId xmlns:a16="http://schemas.microsoft.com/office/drawing/2014/main" id="{1FB0EE5A-F2DC-9974-A428-A61D26B36688}"/>
              </a:ext>
            </a:extLst>
          </p:cNvPr>
          <p:cNvSpPr txBox="1"/>
          <p:nvPr/>
        </p:nvSpPr>
        <p:spPr>
          <a:xfrm>
            <a:off x="3418993" y="4202033"/>
            <a:ext cx="1513192" cy="1938992"/>
          </a:xfrm>
          <a:prstGeom prst="rect">
            <a:avLst/>
          </a:prstGeom>
          <a:noFill/>
          <a:ln w="47625">
            <a:noFill/>
          </a:ln>
        </p:spPr>
        <p:txBody>
          <a:bodyPr wrap="square" rtlCol="0">
            <a:spAutoFit/>
          </a:bodyPr>
          <a:lstStyle/>
          <a:p>
            <a:r>
              <a:rPr lang="en-US" sz="1200" b="1" dirty="0"/>
              <a:t>µRWELL disks</a:t>
            </a:r>
          </a:p>
          <a:p>
            <a:pPr marL="171450" indent="-171450">
              <a:buFont typeface="Arial" panose="020B0604020202020204" pitchFamily="34" charset="0"/>
              <a:buChar char="•"/>
            </a:pPr>
            <a:r>
              <a:rPr lang="en-US" sz="1200" dirty="0"/>
              <a:t>Provide redundancy and pattern recognition for tracking.</a:t>
            </a:r>
          </a:p>
          <a:p>
            <a:pPr marL="171450" indent="-171450">
              <a:buFont typeface="Arial" panose="020B0604020202020204" pitchFamily="34" charset="0"/>
              <a:buChar char="•"/>
            </a:pPr>
            <a:r>
              <a:rPr lang="en-US" sz="1200" dirty="0"/>
              <a:t>Aid in background rejection</a:t>
            </a:r>
          </a:p>
          <a:p>
            <a:endParaRPr lang="en-US" sz="1200" dirty="0"/>
          </a:p>
        </p:txBody>
      </p:sp>
      <p:sp>
        <p:nvSpPr>
          <p:cNvPr id="29" name="TextBox 28">
            <a:extLst>
              <a:ext uri="{FF2B5EF4-FFF2-40B4-BE49-F238E27FC236}">
                <a16:creationId xmlns:a16="http://schemas.microsoft.com/office/drawing/2014/main" id="{4EB52250-9045-FA4A-9473-44F766F2E6FD}"/>
              </a:ext>
            </a:extLst>
          </p:cNvPr>
          <p:cNvSpPr txBox="1"/>
          <p:nvPr/>
        </p:nvSpPr>
        <p:spPr>
          <a:xfrm>
            <a:off x="390751" y="3778177"/>
            <a:ext cx="4738259" cy="369332"/>
          </a:xfrm>
          <a:prstGeom prst="rect">
            <a:avLst/>
          </a:prstGeom>
          <a:solidFill>
            <a:schemeClr val="accent2"/>
          </a:solidFill>
        </p:spPr>
        <p:txBody>
          <a:bodyPr wrap="square" rtlCol="0">
            <a:spAutoFit/>
          </a:bodyPr>
          <a:lstStyle/>
          <a:p>
            <a:pPr algn="ctr"/>
            <a:r>
              <a:rPr lang="en-US" b="1" dirty="0"/>
              <a:t>Backward (e</a:t>
            </a:r>
            <a:r>
              <a:rPr lang="en-US" b="1" baseline="30000" dirty="0"/>
              <a:t>-</a:t>
            </a:r>
            <a:r>
              <a:rPr lang="en-US" b="1" dirty="0"/>
              <a:t> end cap) trackers</a:t>
            </a:r>
          </a:p>
        </p:txBody>
      </p:sp>
      <p:sp>
        <p:nvSpPr>
          <p:cNvPr id="31" name="Rectangle 30">
            <a:extLst>
              <a:ext uri="{FF2B5EF4-FFF2-40B4-BE49-F238E27FC236}">
                <a16:creationId xmlns:a16="http://schemas.microsoft.com/office/drawing/2014/main" id="{BA99D7AD-2B53-61AE-E257-2142BAED15AE}"/>
              </a:ext>
            </a:extLst>
          </p:cNvPr>
          <p:cNvSpPr/>
          <p:nvPr/>
        </p:nvSpPr>
        <p:spPr>
          <a:xfrm>
            <a:off x="350446" y="4202031"/>
            <a:ext cx="2330391" cy="1891381"/>
          </a:xfrm>
          <a:prstGeom prst="rect">
            <a:avLst/>
          </a:prstGeom>
          <a:solidFill>
            <a:schemeClr val="accent2">
              <a:lumMod val="60000"/>
              <a:lumOff val="40000"/>
              <a:alpha val="0"/>
            </a:schemeClr>
          </a:solid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93A3CAD-78FE-9D5F-18BE-235C14C55A97}"/>
              </a:ext>
            </a:extLst>
          </p:cNvPr>
          <p:cNvSpPr/>
          <p:nvPr/>
        </p:nvSpPr>
        <p:spPr>
          <a:xfrm>
            <a:off x="2759881" y="4144447"/>
            <a:ext cx="2330391" cy="1891381"/>
          </a:xfrm>
          <a:prstGeom prst="rect">
            <a:avLst/>
          </a:prstGeom>
          <a:solidFill>
            <a:schemeClr val="accent2">
              <a:lumMod val="60000"/>
              <a:lumOff val="40000"/>
              <a:alpha val="0"/>
            </a:schemeClr>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EA77711-6DD3-8AC9-E213-160DB05A8EA6}"/>
              </a:ext>
            </a:extLst>
          </p:cNvPr>
          <p:cNvSpPr txBox="1"/>
          <p:nvPr/>
        </p:nvSpPr>
        <p:spPr>
          <a:xfrm>
            <a:off x="5313890" y="3732392"/>
            <a:ext cx="6841127" cy="369332"/>
          </a:xfrm>
          <a:prstGeom prst="rect">
            <a:avLst/>
          </a:prstGeom>
          <a:solidFill>
            <a:schemeClr val="accent2"/>
          </a:solidFill>
        </p:spPr>
        <p:txBody>
          <a:bodyPr wrap="square" rtlCol="0">
            <a:spAutoFit/>
          </a:bodyPr>
          <a:lstStyle/>
          <a:p>
            <a:pPr algn="ctr"/>
            <a:r>
              <a:rPr lang="en-US" b="1" dirty="0"/>
              <a:t>Forward (hadron end cap) trackers</a:t>
            </a:r>
          </a:p>
        </p:txBody>
      </p:sp>
      <p:pic>
        <p:nvPicPr>
          <p:cNvPr id="36" name="Picture 35">
            <a:extLst>
              <a:ext uri="{FF2B5EF4-FFF2-40B4-BE49-F238E27FC236}">
                <a16:creationId xmlns:a16="http://schemas.microsoft.com/office/drawing/2014/main" id="{305520EE-7A7D-78BD-DD9D-7FADBB653883}"/>
              </a:ext>
            </a:extLst>
          </p:cNvPr>
          <p:cNvPicPr/>
          <p:nvPr/>
        </p:nvPicPr>
        <p:blipFill rotWithShape="1">
          <a:blip r:embed="rId4"/>
          <a:srcRect l="11076" t="3255" r="10500" b="2316"/>
          <a:stretch/>
        </p:blipFill>
        <p:spPr>
          <a:xfrm>
            <a:off x="7389267" y="4466069"/>
            <a:ext cx="1043491" cy="1090183"/>
          </a:xfrm>
          <a:prstGeom prst="rect">
            <a:avLst/>
          </a:prstGeom>
        </p:spPr>
      </p:pic>
      <p:sp>
        <p:nvSpPr>
          <p:cNvPr id="37" name="TextBox 36">
            <a:extLst>
              <a:ext uri="{FF2B5EF4-FFF2-40B4-BE49-F238E27FC236}">
                <a16:creationId xmlns:a16="http://schemas.microsoft.com/office/drawing/2014/main" id="{3DCCA256-23A3-37E4-3EA2-194B09DC0122}"/>
              </a:ext>
            </a:extLst>
          </p:cNvPr>
          <p:cNvSpPr txBox="1"/>
          <p:nvPr/>
        </p:nvSpPr>
        <p:spPr>
          <a:xfrm>
            <a:off x="8301120" y="4332110"/>
            <a:ext cx="1513193" cy="1785104"/>
          </a:xfrm>
          <a:prstGeom prst="rect">
            <a:avLst/>
          </a:prstGeom>
          <a:noFill/>
          <a:ln w="41275">
            <a:noFill/>
          </a:ln>
        </p:spPr>
        <p:txBody>
          <a:bodyPr wrap="square" rtlCol="0">
            <a:spAutoFit/>
          </a:bodyPr>
          <a:lstStyle/>
          <a:p>
            <a:r>
              <a:rPr lang="en-US" sz="1400" b="1" dirty="0"/>
              <a:t>MAPS disks</a:t>
            </a:r>
            <a:endParaRPr lang="en-US" sz="1200" dirty="0"/>
          </a:p>
          <a:p>
            <a:endParaRPr lang="en-US" sz="1200" dirty="0"/>
          </a:p>
          <a:p>
            <a:pPr marL="171450" indent="-171450">
              <a:buFont typeface="Arial" panose="020B0604020202020204" pitchFamily="34" charset="0"/>
              <a:buChar char="•"/>
            </a:pPr>
            <a:r>
              <a:rPr lang="en-US" sz="1200" dirty="0"/>
              <a:t>Momentum resolution of (0.1)%pT⊕1.0 (2.0)% and spatial resolution 30</a:t>
            </a:r>
            <a:r>
              <a:rPr lang="en-US" sz="1200" dirty="0">
                <a:latin typeface="Symbol" pitchFamily="2" charset="2"/>
              </a:rPr>
              <a:t>m</a:t>
            </a:r>
            <a:r>
              <a:rPr lang="en-US" sz="1200" dirty="0"/>
              <a:t>m/</a:t>
            </a:r>
            <a:r>
              <a:rPr lang="en-US" sz="1200" dirty="0" err="1"/>
              <a:t>pT</a:t>
            </a:r>
            <a:r>
              <a:rPr lang="en-US" sz="1200" dirty="0"/>
              <a:t>⊕ (20-40 )</a:t>
            </a:r>
            <a:r>
              <a:rPr lang="en-US" sz="1200" dirty="0">
                <a:latin typeface="Symbol" pitchFamily="2" charset="2"/>
              </a:rPr>
              <a:t>m</a:t>
            </a:r>
            <a:r>
              <a:rPr lang="en-US" sz="1200" dirty="0"/>
              <a:t>m </a:t>
            </a:r>
          </a:p>
        </p:txBody>
      </p:sp>
      <p:sp>
        <p:nvSpPr>
          <p:cNvPr id="38" name="Rectangle 37">
            <a:extLst>
              <a:ext uri="{FF2B5EF4-FFF2-40B4-BE49-F238E27FC236}">
                <a16:creationId xmlns:a16="http://schemas.microsoft.com/office/drawing/2014/main" id="{EA3117D1-87C2-DF3E-E9F7-98CA9BD6DF62}"/>
              </a:ext>
            </a:extLst>
          </p:cNvPr>
          <p:cNvSpPr/>
          <p:nvPr/>
        </p:nvSpPr>
        <p:spPr>
          <a:xfrm>
            <a:off x="7462962" y="4202032"/>
            <a:ext cx="2330391" cy="1891381"/>
          </a:xfrm>
          <a:prstGeom prst="rect">
            <a:avLst/>
          </a:prstGeom>
          <a:solidFill>
            <a:schemeClr val="accent2">
              <a:lumMod val="60000"/>
              <a:lumOff val="40000"/>
              <a:alpha val="0"/>
            </a:schemeClr>
          </a:solid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Immagine 1" descr="Immagine che contiene cerchio, edificio, rotondo&#10;&#10;Descrizione generata automaticamente">
            <a:extLst>
              <a:ext uri="{FF2B5EF4-FFF2-40B4-BE49-F238E27FC236}">
                <a16:creationId xmlns:a16="http://schemas.microsoft.com/office/drawing/2014/main" id="{F2FF2DA1-FFD5-9FB4-5451-8BB75FA64935}"/>
              </a:ext>
            </a:extLst>
          </p:cNvPr>
          <p:cNvPicPr>
            <a:picLocks noChangeAspect="1"/>
          </p:cNvPicPr>
          <p:nvPr/>
        </p:nvPicPr>
        <p:blipFill>
          <a:blip r:embed="rId5"/>
          <a:stretch>
            <a:fillRect/>
          </a:stretch>
        </p:blipFill>
        <p:spPr>
          <a:xfrm rot="5400000">
            <a:off x="9817452" y="4689086"/>
            <a:ext cx="1055784" cy="584429"/>
          </a:xfrm>
          <a:prstGeom prst="rect">
            <a:avLst/>
          </a:prstGeom>
        </p:spPr>
      </p:pic>
      <p:sp>
        <p:nvSpPr>
          <p:cNvPr id="40" name="TextBox 39">
            <a:extLst>
              <a:ext uri="{FF2B5EF4-FFF2-40B4-BE49-F238E27FC236}">
                <a16:creationId xmlns:a16="http://schemas.microsoft.com/office/drawing/2014/main" id="{62729350-0757-BDA5-7213-E4D7332C533E}"/>
              </a:ext>
            </a:extLst>
          </p:cNvPr>
          <p:cNvSpPr txBox="1"/>
          <p:nvPr/>
        </p:nvSpPr>
        <p:spPr>
          <a:xfrm>
            <a:off x="10641825" y="4178227"/>
            <a:ext cx="1513192" cy="1938992"/>
          </a:xfrm>
          <a:prstGeom prst="rect">
            <a:avLst/>
          </a:prstGeom>
          <a:noFill/>
          <a:ln w="47625">
            <a:noFill/>
          </a:ln>
        </p:spPr>
        <p:txBody>
          <a:bodyPr wrap="square" rtlCol="0">
            <a:spAutoFit/>
          </a:bodyPr>
          <a:lstStyle/>
          <a:p>
            <a:r>
              <a:rPr lang="en-US" sz="1200" b="1" dirty="0"/>
              <a:t>µRWELL disks</a:t>
            </a:r>
          </a:p>
          <a:p>
            <a:pPr marL="171450" indent="-171450">
              <a:buFont typeface="Arial" panose="020B0604020202020204" pitchFamily="34" charset="0"/>
              <a:buChar char="•"/>
            </a:pPr>
            <a:r>
              <a:rPr lang="en-US" sz="1200" dirty="0"/>
              <a:t>Provide redundancy and pattern recognition for tracking.</a:t>
            </a:r>
          </a:p>
          <a:p>
            <a:pPr marL="171450" indent="-171450">
              <a:buFont typeface="Arial" panose="020B0604020202020204" pitchFamily="34" charset="0"/>
              <a:buChar char="•"/>
            </a:pPr>
            <a:r>
              <a:rPr lang="en-US" sz="1200" dirty="0"/>
              <a:t>Aid in background rejection</a:t>
            </a:r>
          </a:p>
          <a:p>
            <a:endParaRPr lang="en-US" sz="1200" dirty="0"/>
          </a:p>
        </p:txBody>
      </p:sp>
      <p:sp>
        <p:nvSpPr>
          <p:cNvPr id="41" name="Rectangle 40">
            <a:extLst>
              <a:ext uri="{FF2B5EF4-FFF2-40B4-BE49-F238E27FC236}">
                <a16:creationId xmlns:a16="http://schemas.microsoft.com/office/drawing/2014/main" id="{B2F26BE3-E96E-7750-9A73-75EA3484671D}"/>
              </a:ext>
            </a:extLst>
          </p:cNvPr>
          <p:cNvSpPr/>
          <p:nvPr/>
        </p:nvSpPr>
        <p:spPr>
          <a:xfrm>
            <a:off x="9861609" y="4178227"/>
            <a:ext cx="2330391" cy="1891381"/>
          </a:xfrm>
          <a:prstGeom prst="rect">
            <a:avLst/>
          </a:prstGeom>
          <a:solidFill>
            <a:schemeClr val="accent2">
              <a:lumMod val="60000"/>
              <a:lumOff val="40000"/>
              <a:alpha val="0"/>
            </a:schemeClr>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Chart&#10;&#10;AI-generated content may be incorrect.">
            <a:extLst>
              <a:ext uri="{FF2B5EF4-FFF2-40B4-BE49-F238E27FC236}">
                <a16:creationId xmlns:a16="http://schemas.microsoft.com/office/drawing/2014/main" id="{2019D511-F83E-5629-7D57-630E1F550CDF}"/>
              </a:ext>
            </a:extLst>
          </p:cNvPr>
          <p:cNvPicPr>
            <a:picLocks noChangeAspect="1"/>
          </p:cNvPicPr>
          <p:nvPr/>
        </p:nvPicPr>
        <p:blipFill>
          <a:blip r:embed="rId6"/>
          <a:stretch>
            <a:fillRect/>
          </a:stretch>
        </p:blipFill>
        <p:spPr>
          <a:xfrm>
            <a:off x="5355270" y="4636647"/>
            <a:ext cx="1040878" cy="1090183"/>
          </a:xfrm>
          <a:prstGeom prst="rect">
            <a:avLst/>
          </a:prstGeom>
        </p:spPr>
      </p:pic>
      <p:sp>
        <p:nvSpPr>
          <p:cNvPr id="47" name="TextBox 46">
            <a:extLst>
              <a:ext uri="{FF2B5EF4-FFF2-40B4-BE49-F238E27FC236}">
                <a16:creationId xmlns:a16="http://schemas.microsoft.com/office/drawing/2014/main" id="{CE61011E-2601-0755-71B3-5CE0A4EA170E}"/>
              </a:ext>
            </a:extLst>
          </p:cNvPr>
          <p:cNvSpPr txBox="1"/>
          <p:nvPr/>
        </p:nvSpPr>
        <p:spPr>
          <a:xfrm>
            <a:off x="5513357" y="4288427"/>
            <a:ext cx="1513192" cy="461665"/>
          </a:xfrm>
          <a:prstGeom prst="rect">
            <a:avLst/>
          </a:prstGeom>
          <a:noFill/>
          <a:ln w="47625">
            <a:noFill/>
          </a:ln>
        </p:spPr>
        <p:txBody>
          <a:bodyPr wrap="square" rtlCol="0">
            <a:spAutoFit/>
          </a:bodyPr>
          <a:lstStyle/>
          <a:p>
            <a:r>
              <a:rPr lang="en-US" sz="1200" b="1" dirty="0"/>
              <a:t>AC-LGAD disk</a:t>
            </a:r>
            <a:endParaRPr lang="en-US" sz="1200" dirty="0"/>
          </a:p>
          <a:p>
            <a:endParaRPr lang="en-US" sz="1200" dirty="0"/>
          </a:p>
        </p:txBody>
      </p:sp>
      <p:sp>
        <p:nvSpPr>
          <p:cNvPr id="48" name="Rectangle 47">
            <a:extLst>
              <a:ext uri="{FF2B5EF4-FFF2-40B4-BE49-F238E27FC236}">
                <a16:creationId xmlns:a16="http://schemas.microsoft.com/office/drawing/2014/main" id="{2EFF38DE-BBA1-4542-9DE0-9405FAD9AD46}"/>
              </a:ext>
            </a:extLst>
          </p:cNvPr>
          <p:cNvSpPr/>
          <p:nvPr/>
        </p:nvSpPr>
        <p:spPr>
          <a:xfrm>
            <a:off x="5294903" y="4178227"/>
            <a:ext cx="2087193" cy="1891381"/>
          </a:xfrm>
          <a:prstGeom prst="rect">
            <a:avLst/>
          </a:prstGeom>
          <a:solidFill>
            <a:schemeClr val="accent2">
              <a:lumMod val="60000"/>
              <a:lumOff val="40000"/>
              <a:alpha val="0"/>
            </a:schemeClr>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24DF991-81AA-2BD7-88E2-41A0E7FE7630}"/>
              </a:ext>
            </a:extLst>
          </p:cNvPr>
          <p:cNvSpPr txBox="1"/>
          <p:nvPr/>
        </p:nvSpPr>
        <p:spPr>
          <a:xfrm>
            <a:off x="6301093" y="4636647"/>
            <a:ext cx="1040878" cy="1384995"/>
          </a:xfrm>
          <a:prstGeom prst="rect">
            <a:avLst/>
          </a:prstGeom>
          <a:noFill/>
        </p:spPr>
        <p:txBody>
          <a:bodyPr wrap="square" rtlCol="0">
            <a:spAutoFit/>
          </a:bodyPr>
          <a:lstStyle/>
          <a:p>
            <a:r>
              <a:rPr lang="en-US" sz="1200" dirty="0"/>
              <a:t>With 30 um spatial resolution aid in providing additional space point</a:t>
            </a:r>
          </a:p>
        </p:txBody>
      </p:sp>
      <p:sp>
        <p:nvSpPr>
          <p:cNvPr id="4" name="TextBox 3">
            <a:extLst>
              <a:ext uri="{FF2B5EF4-FFF2-40B4-BE49-F238E27FC236}">
                <a16:creationId xmlns:a16="http://schemas.microsoft.com/office/drawing/2014/main" id="{51E58FDF-8CDF-F305-E4D8-203A60EDB4FD}"/>
              </a:ext>
            </a:extLst>
          </p:cNvPr>
          <p:cNvSpPr txBox="1"/>
          <p:nvPr/>
        </p:nvSpPr>
        <p:spPr>
          <a:xfrm>
            <a:off x="6125496" y="1210612"/>
            <a:ext cx="2410223" cy="2523768"/>
          </a:xfrm>
          <a:prstGeom prst="rect">
            <a:avLst/>
          </a:prstGeom>
          <a:noFill/>
          <a:ln w="47625">
            <a:solidFill>
              <a:schemeClr val="tx2">
                <a:lumMod val="75000"/>
              </a:schemeClr>
            </a:solidFill>
          </a:ln>
        </p:spPr>
        <p:txBody>
          <a:bodyPr wrap="square" rtlCol="0">
            <a:spAutoFit/>
          </a:bodyPr>
          <a:lstStyle/>
          <a:p>
            <a:r>
              <a:rPr lang="en-US" sz="1400" b="1" dirty="0"/>
              <a:t>Barrel AC-LGAD</a:t>
            </a:r>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200" dirty="0"/>
              <a:t>Provide additional space point with spatial resolution of ~ 30 </a:t>
            </a:r>
            <a:r>
              <a:rPr lang="en-US" sz="1200" dirty="0">
                <a:latin typeface="Symbol" pitchFamily="2" charset="2"/>
              </a:rPr>
              <a:t>m</a:t>
            </a:r>
            <a:r>
              <a:rPr lang="en-US" sz="1200" dirty="0"/>
              <a:t>m</a:t>
            </a:r>
          </a:p>
        </p:txBody>
      </p:sp>
      <p:sp>
        <p:nvSpPr>
          <p:cNvPr id="8" name="TextBox 7">
            <a:extLst>
              <a:ext uri="{FF2B5EF4-FFF2-40B4-BE49-F238E27FC236}">
                <a16:creationId xmlns:a16="http://schemas.microsoft.com/office/drawing/2014/main" id="{F6CAEAF1-1EFB-59C0-08CD-14B4C8611C10}"/>
              </a:ext>
            </a:extLst>
          </p:cNvPr>
          <p:cNvSpPr txBox="1"/>
          <p:nvPr/>
        </p:nvSpPr>
        <p:spPr>
          <a:xfrm>
            <a:off x="3296544" y="1218964"/>
            <a:ext cx="2800787" cy="2355937"/>
          </a:xfrm>
          <a:prstGeom prst="rect">
            <a:avLst/>
          </a:prstGeom>
          <a:noFill/>
          <a:ln w="34925">
            <a:solidFill>
              <a:schemeClr val="tx2"/>
            </a:solidFill>
          </a:ln>
        </p:spPr>
        <p:txBody>
          <a:bodyPr wrap="square" rtlCol="0">
            <a:spAutoFit/>
          </a:bodyPr>
          <a:lstStyle/>
          <a:p>
            <a:pPr algn="ctr"/>
            <a:r>
              <a:rPr lang="en-US" sz="1400" b="1" dirty="0" err="1"/>
              <a:t>CyMBaL</a:t>
            </a:r>
            <a:r>
              <a:rPr lang="en-US" sz="1400" b="1" dirty="0"/>
              <a:t> based on</a:t>
            </a:r>
          </a:p>
          <a:p>
            <a:pPr algn="ctr"/>
            <a:r>
              <a:rPr lang="en-US" sz="1400" b="1" dirty="0"/>
              <a:t>µMegas technology</a:t>
            </a:r>
          </a:p>
          <a:p>
            <a:endParaRPr lang="en-US" sz="1400" dirty="0"/>
          </a:p>
          <a:p>
            <a:endParaRPr lang="en-US" dirty="0"/>
          </a:p>
          <a:p>
            <a:endParaRPr lang="en-US" dirty="0"/>
          </a:p>
          <a:p>
            <a:endParaRPr lang="en-US"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Provide redundancy and pattern recognition for tracking  </a:t>
            </a:r>
          </a:p>
        </p:txBody>
      </p:sp>
      <p:pic>
        <p:nvPicPr>
          <p:cNvPr id="10" name="Picture 9" descr="Shape, circle&#10;&#10;AI-generated content may be incorrect.">
            <a:extLst>
              <a:ext uri="{FF2B5EF4-FFF2-40B4-BE49-F238E27FC236}">
                <a16:creationId xmlns:a16="http://schemas.microsoft.com/office/drawing/2014/main" id="{139A9DE3-271F-4C6C-6088-68783DF964C6}"/>
              </a:ext>
            </a:extLst>
          </p:cNvPr>
          <p:cNvPicPr>
            <a:picLocks noChangeAspect="1"/>
          </p:cNvPicPr>
          <p:nvPr/>
        </p:nvPicPr>
        <p:blipFill>
          <a:blip r:embed="rId7"/>
          <a:stretch>
            <a:fillRect/>
          </a:stretch>
        </p:blipFill>
        <p:spPr>
          <a:xfrm>
            <a:off x="6301093" y="1435897"/>
            <a:ext cx="1580987" cy="1524072"/>
          </a:xfrm>
          <a:prstGeom prst="rect">
            <a:avLst/>
          </a:prstGeom>
        </p:spPr>
      </p:pic>
      <p:pic>
        <p:nvPicPr>
          <p:cNvPr id="12" name="Picture 2" descr="page9image1243486400">
            <a:extLst>
              <a:ext uri="{FF2B5EF4-FFF2-40B4-BE49-F238E27FC236}">
                <a16:creationId xmlns:a16="http://schemas.microsoft.com/office/drawing/2014/main" id="{4C8BC58E-A846-236B-E82F-B0B8B751F4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08" t="3842" r="3856" b="1723"/>
          <a:stretch/>
        </p:blipFill>
        <p:spPr bwMode="auto">
          <a:xfrm>
            <a:off x="3749002" y="1818009"/>
            <a:ext cx="1886415" cy="9834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0512DEB-43CB-A48B-7417-3CAD2960A21D}"/>
              </a:ext>
            </a:extLst>
          </p:cNvPr>
          <p:cNvSpPr txBox="1"/>
          <p:nvPr/>
        </p:nvSpPr>
        <p:spPr>
          <a:xfrm>
            <a:off x="5759697" y="6079954"/>
            <a:ext cx="5562600" cy="369332"/>
          </a:xfrm>
          <a:prstGeom prst="rect">
            <a:avLst/>
          </a:prstGeom>
          <a:noFill/>
        </p:spPr>
        <p:txBody>
          <a:bodyPr wrap="square" rtlCol="0">
            <a:spAutoFit/>
          </a:bodyPr>
          <a:lstStyle/>
          <a:p>
            <a:r>
              <a:rPr lang="en-US" i="1" dirty="0">
                <a:solidFill>
                  <a:srgbClr val="0070C0"/>
                </a:solidFill>
              </a:rPr>
              <a:t>* More details in the upcoming presentations</a:t>
            </a:r>
          </a:p>
        </p:txBody>
      </p:sp>
    </p:spTree>
    <p:extLst>
      <p:ext uri="{BB962C8B-B14F-4D97-AF65-F5344CB8AC3E}">
        <p14:creationId xmlns:p14="http://schemas.microsoft.com/office/powerpoint/2010/main" val="403471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A0F6C-4FE9-B336-B142-6DAEDB6F9CD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D92DE-0415-E933-3663-F88C53A68E72}"/>
              </a:ext>
            </a:extLst>
          </p:cNvPr>
          <p:cNvSpPr>
            <a:spLocks noGrp="1"/>
          </p:cNvSpPr>
          <p:nvPr>
            <p:ph type="sldNum" sz="quarter" idx="4"/>
          </p:nvPr>
        </p:nvSpPr>
        <p:spPr/>
        <p:txBody>
          <a:bodyPr/>
          <a:lstStyle/>
          <a:p>
            <a:pPr algn="ctr"/>
            <a:fld id="{933A556B-7C63-244D-9B7C-B0EA8042B330}" type="slidenum">
              <a:rPr lang="en-US" smtClean="0"/>
              <a:pPr algn="ctr"/>
              <a:t>6</a:t>
            </a:fld>
            <a:endParaRPr lang="en-US" dirty="0"/>
          </a:p>
        </p:txBody>
      </p:sp>
      <p:sp>
        <p:nvSpPr>
          <p:cNvPr id="3" name="Title 2">
            <a:extLst>
              <a:ext uri="{FF2B5EF4-FFF2-40B4-BE49-F238E27FC236}">
                <a16:creationId xmlns:a16="http://schemas.microsoft.com/office/drawing/2014/main" id="{F8F67333-96B9-86A2-7869-1CDEF0FAB999}"/>
              </a:ext>
            </a:extLst>
          </p:cNvPr>
          <p:cNvSpPr>
            <a:spLocks noGrp="1"/>
          </p:cNvSpPr>
          <p:nvPr>
            <p:ph type="title"/>
          </p:nvPr>
        </p:nvSpPr>
        <p:spPr/>
        <p:txBody>
          <a:bodyPr/>
          <a:lstStyle/>
          <a:p>
            <a:r>
              <a:rPr lang="en-US" dirty="0"/>
              <a:t>Subsystem Requirements (Tracking detectors)</a:t>
            </a:r>
          </a:p>
        </p:txBody>
      </p:sp>
      <p:sp>
        <p:nvSpPr>
          <p:cNvPr id="5" name="Text Placeholder 4">
            <a:extLst>
              <a:ext uri="{FF2B5EF4-FFF2-40B4-BE49-F238E27FC236}">
                <a16:creationId xmlns:a16="http://schemas.microsoft.com/office/drawing/2014/main" id="{5E6D512C-2432-01C9-DD4E-C2A2B7AEEE58}"/>
              </a:ext>
            </a:extLst>
          </p:cNvPr>
          <p:cNvSpPr>
            <a:spLocks noGrp="1"/>
          </p:cNvSpPr>
          <p:nvPr>
            <p:ph type="body" sz="quarter" idx="10"/>
          </p:nvPr>
        </p:nvSpPr>
        <p:spPr/>
        <p:txBody>
          <a:bodyPr/>
          <a:lstStyle/>
          <a:p>
            <a:r>
              <a:rPr lang="en-US" dirty="0"/>
              <a:t>10</a:t>
            </a:r>
            <a:r>
              <a:rPr lang="en-US" baseline="30000" dirty="0"/>
              <a:t>th</a:t>
            </a:r>
            <a:r>
              <a:rPr lang="en-US" dirty="0"/>
              <a:t> EIC DAC Meeting</a:t>
            </a:r>
          </a:p>
        </p:txBody>
      </p:sp>
      <p:sp>
        <p:nvSpPr>
          <p:cNvPr id="6" name="Text Placeholder 5">
            <a:extLst>
              <a:ext uri="{FF2B5EF4-FFF2-40B4-BE49-F238E27FC236}">
                <a16:creationId xmlns:a16="http://schemas.microsoft.com/office/drawing/2014/main" id="{FB6753C6-5B13-1B90-17F7-B13169F77749}"/>
              </a:ext>
            </a:extLst>
          </p:cNvPr>
          <p:cNvSpPr>
            <a:spLocks noGrp="1"/>
          </p:cNvSpPr>
          <p:nvPr>
            <p:ph type="body" sz="quarter" idx="11"/>
          </p:nvPr>
        </p:nvSpPr>
        <p:spPr/>
        <p:txBody>
          <a:bodyPr/>
          <a:lstStyle/>
          <a:p>
            <a:r>
              <a:rPr lang="en-US" b="1" dirty="0"/>
              <a:t>S.Tarafdar / R.Ent / B.Zihlmann</a:t>
            </a:r>
          </a:p>
          <a:p>
            <a:endParaRPr lang="en-US" dirty="0"/>
          </a:p>
        </p:txBody>
      </p:sp>
      <p:graphicFrame>
        <p:nvGraphicFramePr>
          <p:cNvPr id="4" name="Table 3">
            <a:extLst>
              <a:ext uri="{FF2B5EF4-FFF2-40B4-BE49-F238E27FC236}">
                <a16:creationId xmlns:a16="http://schemas.microsoft.com/office/drawing/2014/main" id="{48E665B7-EA8B-DA75-5ABC-6D231E17F767}"/>
              </a:ext>
            </a:extLst>
          </p:cNvPr>
          <p:cNvGraphicFramePr>
            <a:graphicFrameLocks noGrp="1"/>
          </p:cNvGraphicFramePr>
          <p:nvPr>
            <p:extLst>
              <p:ext uri="{D42A27DB-BD31-4B8C-83A1-F6EECF244321}">
                <p14:modId xmlns:p14="http://schemas.microsoft.com/office/powerpoint/2010/main" val="4046943755"/>
              </p:ext>
            </p:extLst>
          </p:nvPr>
        </p:nvGraphicFramePr>
        <p:xfrm>
          <a:off x="278653" y="963108"/>
          <a:ext cx="3775555" cy="4899531"/>
        </p:xfrm>
        <a:graphic>
          <a:graphicData uri="http://schemas.openxmlformats.org/drawingml/2006/table">
            <a:tbl>
              <a:tblPr>
                <a:tableStyleId>{5C22544A-7EE6-4342-B048-85BDC9FD1C3A}</a:tableStyleId>
              </a:tblPr>
              <a:tblGrid>
                <a:gridCol w="1615211">
                  <a:extLst>
                    <a:ext uri="{9D8B030D-6E8A-4147-A177-3AD203B41FA5}">
                      <a16:colId xmlns:a16="http://schemas.microsoft.com/office/drawing/2014/main" val="3621356219"/>
                    </a:ext>
                  </a:extLst>
                </a:gridCol>
                <a:gridCol w="2160344">
                  <a:extLst>
                    <a:ext uri="{9D8B030D-6E8A-4147-A177-3AD203B41FA5}">
                      <a16:colId xmlns:a16="http://schemas.microsoft.com/office/drawing/2014/main" val="2064011014"/>
                    </a:ext>
                  </a:extLst>
                </a:gridCol>
              </a:tblGrid>
              <a:tr h="226200">
                <a:tc gridSpan="2">
                  <a:txBody>
                    <a:bodyPr/>
                    <a:lstStyle/>
                    <a:p>
                      <a:pPr algn="ctr" fontAlgn="t"/>
                      <a:r>
                        <a:rPr lang="en-US" sz="1200" u="none" strike="noStrike">
                          <a:effectLst/>
                        </a:rPr>
                        <a:t>GENERAL REQUIREMENTS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1274419687"/>
                  </a:ext>
                </a:extLst>
              </a:tr>
              <a:tr h="199589">
                <a:tc>
                  <a:txBody>
                    <a:bodyPr/>
                    <a:lstStyle/>
                    <a:p>
                      <a:pPr algn="l" fontAlgn="t"/>
                      <a:r>
                        <a:rPr lang="en-US" sz="1100" u="none" strike="noStrike">
                          <a:effectLst/>
                        </a:rPr>
                        <a:t>Name</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Description</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74942844"/>
                  </a:ext>
                </a:extLst>
              </a:tr>
              <a:tr h="212895">
                <a:tc gridSpan="2">
                  <a:txBody>
                    <a:bodyPr/>
                    <a:lstStyle/>
                    <a:p>
                      <a:pPr algn="l" fontAlgn="t"/>
                      <a:r>
                        <a:rPr lang="en-US" sz="1200" u="none" strike="noStrike">
                          <a:effectLst/>
                        </a:rPr>
                        <a:t>Tracking Systems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337915094"/>
                  </a:ext>
                </a:extLst>
              </a:tr>
              <a:tr h="1277368">
                <a:tc>
                  <a:txBody>
                    <a:bodyPr/>
                    <a:lstStyle/>
                    <a:p>
                      <a:pPr algn="l" fontAlgn="t"/>
                      <a:r>
                        <a:rPr lang="en-US" sz="1100" u="none" strike="noStrike">
                          <a:effectLst/>
                        </a:rPr>
                        <a:t>G-DET-TRAK.1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The tracking systems shall provide coordinate measurements of charged particles traversing a magnetic field, and provide a sufficient lever arm to provide measurements of the momenta and angles of the particles. </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981435258"/>
                  </a:ext>
                </a:extLst>
              </a:tr>
              <a:tr h="638684">
                <a:tc>
                  <a:txBody>
                    <a:bodyPr/>
                    <a:lstStyle/>
                    <a:p>
                      <a:pPr algn="l" fontAlgn="t"/>
                      <a:r>
                        <a:rPr lang="en-US" sz="1100" u="none" strike="noStrike">
                          <a:effectLst/>
                        </a:rPr>
                        <a:t>G-DET-TRAK.2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Tracking functionality shall cover the backward, the barrel and the forward region.</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936466963"/>
                  </a:ext>
                </a:extLst>
              </a:tr>
              <a:tr h="638684">
                <a:tc>
                  <a:txBody>
                    <a:bodyPr/>
                    <a:lstStyle/>
                    <a:p>
                      <a:pPr algn="l" fontAlgn="t"/>
                      <a:r>
                        <a:rPr lang="en-US" sz="1100" u="none" strike="noStrike">
                          <a:effectLst/>
                        </a:rPr>
                        <a:t>G-DET-TRAK.3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tracking system shall provide a measurement of the vertex coordinates in the barrel region. </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72926753"/>
                  </a:ext>
                </a:extLst>
              </a:tr>
              <a:tr h="854532">
                <a:tc>
                  <a:txBody>
                    <a:bodyPr/>
                    <a:lstStyle/>
                    <a:p>
                      <a:pPr algn="l" fontAlgn="t"/>
                      <a:r>
                        <a:rPr lang="en-US" sz="1100" u="none" strike="noStrike">
                          <a:effectLst/>
                        </a:rPr>
                        <a:t>G-DET-TRAK.4</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The tracking system will be functionally integrated with the other detectors, with the interaction region components, and with the facility infrastructure. </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745332458"/>
                  </a:ext>
                </a:extLst>
              </a:tr>
              <a:tr h="851579">
                <a:tc>
                  <a:txBody>
                    <a:bodyPr/>
                    <a:lstStyle/>
                    <a:p>
                      <a:pPr algn="l" fontAlgn="t"/>
                      <a:r>
                        <a:rPr lang="en-US" sz="1100" u="none" strike="noStrike">
                          <a:effectLst/>
                        </a:rPr>
                        <a:t>G-DET-TRAK.5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The tracking system must fit within the available space in the experimental hall, and be consistent with the available infrastructure and resources.</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811854057"/>
                  </a:ext>
                </a:extLst>
              </a:tr>
            </a:tbl>
          </a:graphicData>
        </a:graphic>
      </p:graphicFrame>
      <p:sp>
        <p:nvSpPr>
          <p:cNvPr id="13" name="Rectangle 12">
            <a:extLst>
              <a:ext uri="{FF2B5EF4-FFF2-40B4-BE49-F238E27FC236}">
                <a16:creationId xmlns:a16="http://schemas.microsoft.com/office/drawing/2014/main" id="{9A8AFDF0-6CC1-3003-A528-5C5CF98E235D}"/>
              </a:ext>
            </a:extLst>
          </p:cNvPr>
          <p:cNvSpPr/>
          <p:nvPr/>
        </p:nvSpPr>
        <p:spPr>
          <a:xfrm>
            <a:off x="210616" y="884006"/>
            <a:ext cx="3789802" cy="4948239"/>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280F9DD9-EB6E-E45C-0E01-A1E54319612C}"/>
              </a:ext>
            </a:extLst>
          </p:cNvPr>
          <p:cNvGraphicFramePr>
            <a:graphicFrameLocks noGrp="1"/>
          </p:cNvGraphicFramePr>
          <p:nvPr>
            <p:extLst>
              <p:ext uri="{D42A27DB-BD31-4B8C-83A1-F6EECF244321}">
                <p14:modId xmlns:p14="http://schemas.microsoft.com/office/powerpoint/2010/main" val="581527030"/>
              </p:ext>
            </p:extLst>
          </p:nvPr>
        </p:nvGraphicFramePr>
        <p:xfrm>
          <a:off x="4041560" y="785047"/>
          <a:ext cx="4123129" cy="5871267"/>
        </p:xfrm>
        <a:graphic>
          <a:graphicData uri="http://schemas.openxmlformats.org/drawingml/2006/table">
            <a:tbl>
              <a:tblPr>
                <a:tableStyleId>{5C22544A-7EE6-4342-B048-85BDC9FD1C3A}</a:tableStyleId>
              </a:tblPr>
              <a:tblGrid>
                <a:gridCol w="1409616">
                  <a:extLst>
                    <a:ext uri="{9D8B030D-6E8A-4147-A177-3AD203B41FA5}">
                      <a16:colId xmlns:a16="http://schemas.microsoft.com/office/drawing/2014/main" val="4216054173"/>
                    </a:ext>
                  </a:extLst>
                </a:gridCol>
                <a:gridCol w="1885363">
                  <a:extLst>
                    <a:ext uri="{9D8B030D-6E8A-4147-A177-3AD203B41FA5}">
                      <a16:colId xmlns:a16="http://schemas.microsoft.com/office/drawing/2014/main" val="2327598747"/>
                    </a:ext>
                  </a:extLst>
                </a:gridCol>
                <a:gridCol w="828150">
                  <a:extLst>
                    <a:ext uri="{9D8B030D-6E8A-4147-A177-3AD203B41FA5}">
                      <a16:colId xmlns:a16="http://schemas.microsoft.com/office/drawing/2014/main" val="925718068"/>
                    </a:ext>
                  </a:extLst>
                </a:gridCol>
              </a:tblGrid>
              <a:tr h="131513">
                <a:tc gridSpan="3">
                  <a:txBody>
                    <a:bodyPr/>
                    <a:lstStyle/>
                    <a:p>
                      <a:pPr algn="ctr" fontAlgn="t"/>
                      <a:r>
                        <a:rPr lang="en-US" sz="800" u="none" strike="noStrike">
                          <a:effectLst/>
                        </a:rPr>
                        <a:t>FUNCTIONAL REQUIREMENTS</a:t>
                      </a:r>
                      <a:endParaRPr lang="en-US" sz="8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6035809"/>
                  </a:ext>
                </a:extLst>
              </a:tr>
              <a:tr h="131513">
                <a:tc>
                  <a:txBody>
                    <a:bodyPr/>
                    <a:lstStyle/>
                    <a:p>
                      <a:pPr algn="l" fontAlgn="t"/>
                      <a:r>
                        <a:rPr lang="en-US" sz="800" u="none" strike="noStrike">
                          <a:effectLst/>
                        </a:rPr>
                        <a:t>Name</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Description</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Parent</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234533019"/>
                  </a:ext>
                </a:extLst>
              </a:tr>
              <a:tr h="131513">
                <a:tc gridSpan="3">
                  <a:txBody>
                    <a:bodyPr/>
                    <a:lstStyle/>
                    <a:p>
                      <a:pPr algn="l" fontAlgn="t"/>
                      <a:r>
                        <a:rPr lang="en-US" sz="800" u="none" strike="noStrike">
                          <a:effectLst/>
                        </a:rPr>
                        <a:t>Tracking Systems</a:t>
                      </a:r>
                      <a:endParaRPr lang="en-US" sz="8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35712217"/>
                  </a:ext>
                </a:extLst>
              </a:tr>
              <a:tr h="742262">
                <a:tc>
                  <a:txBody>
                    <a:bodyPr/>
                    <a:lstStyle/>
                    <a:p>
                      <a:pPr algn="l" fontAlgn="t"/>
                      <a:r>
                        <a:rPr lang="en-US" sz="800" u="none" strike="noStrike">
                          <a:effectLst/>
                        </a:rPr>
                        <a:t>F-DET-TRAK.1</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must provide a low detection threshold for pions and kaons.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G-DET.1</a:t>
                      </a:r>
                      <a:br>
                        <a:rPr lang="en-US" sz="800" u="none" strike="noStrike">
                          <a:effectLst/>
                        </a:rPr>
                      </a:br>
                      <a:r>
                        <a:rPr lang="en-US" sz="800" u="none" strike="noStrike">
                          <a:effectLst/>
                        </a:rPr>
                        <a:t>G-DET-TRAK.1</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96187264"/>
                  </a:ext>
                </a:extLst>
              </a:tr>
              <a:tr h="526052">
                <a:tc>
                  <a:txBody>
                    <a:bodyPr/>
                    <a:lstStyle/>
                    <a:p>
                      <a:pPr algn="l" fontAlgn="t"/>
                      <a:r>
                        <a:rPr lang="en-US" sz="800" u="none" strike="noStrike">
                          <a:effectLst/>
                        </a:rPr>
                        <a:t>F-DET-TRAK.2</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must provide high hermicity in exclusive and diffractive channels.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G-DET.1</a:t>
                      </a:r>
                      <a:br>
                        <a:rPr lang="en-US" sz="800" u="none" strike="noStrike">
                          <a:effectLst/>
                        </a:rPr>
                      </a:br>
                      <a:r>
                        <a:rPr lang="en-US" sz="800" u="none" strike="noStrike">
                          <a:effectLst/>
                        </a:rPr>
                        <a:t>G-DET-TRAK.2</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324151930"/>
                  </a:ext>
                </a:extLst>
              </a:tr>
              <a:tr h="526052">
                <a:tc>
                  <a:txBody>
                    <a:bodyPr/>
                    <a:lstStyle/>
                    <a:p>
                      <a:pPr algn="l" fontAlgn="t"/>
                      <a:r>
                        <a:rPr lang="en-US" sz="800" u="none" strike="noStrike">
                          <a:effectLst/>
                        </a:rPr>
                        <a:t>F-DET-TRAK.3</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must provide good impact parameter resolution for heavy flavor measurements.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G-DET-TRAK.3</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294768814"/>
                  </a:ext>
                </a:extLst>
              </a:tr>
              <a:tr h="789078">
                <a:tc>
                  <a:txBody>
                    <a:bodyPr/>
                    <a:lstStyle/>
                    <a:p>
                      <a:pPr algn="l" fontAlgn="t"/>
                      <a:r>
                        <a:rPr lang="en-US" sz="800" u="none" strike="noStrike">
                          <a:effectLst/>
                        </a:rPr>
                        <a:t>F-DET-TRAK.4</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will require adequate infrastructure resources (i.e. power, cooling, cryogens, etc.) to ensure it can function reliably during continuous operations.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G-DET-TRAK.4</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151441548"/>
                  </a:ext>
                </a:extLst>
              </a:tr>
              <a:tr h="789078">
                <a:tc>
                  <a:txBody>
                    <a:bodyPr/>
                    <a:lstStyle/>
                    <a:p>
                      <a:pPr algn="l" fontAlgn="t"/>
                      <a:r>
                        <a:rPr lang="en-US" sz="800" u="none" strike="noStrike">
                          <a:effectLst/>
                        </a:rPr>
                        <a:t>F-DET-TRAK.5</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configuration of the tracking system within the detector will be coordinated to ensure efficient operation and to minimize adverse interactions between sub-systems.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G-DET-TRAK.4</a:t>
                      </a:r>
                      <a:br>
                        <a:rPr lang="en-US" sz="800" u="none" strike="noStrike">
                          <a:effectLst/>
                        </a:rPr>
                      </a:br>
                      <a:r>
                        <a:rPr lang="en-US" sz="800" u="none" strike="noStrike">
                          <a:effectLst/>
                        </a:rPr>
                        <a:t>G-DET-TRAK.5</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42638514"/>
                  </a:ext>
                </a:extLst>
              </a:tr>
              <a:tr h="1183616">
                <a:tc>
                  <a:txBody>
                    <a:bodyPr/>
                    <a:lstStyle/>
                    <a:p>
                      <a:pPr algn="l" fontAlgn="t"/>
                      <a:r>
                        <a:rPr lang="en-US" sz="800" u="none" strike="noStrike">
                          <a:effectLst/>
                        </a:rPr>
                        <a:t>F-DET-TRAK.6</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and its support systems must fit in the available space AND provide adequate plenums and pathways for the delivery of services, resources and communications, and for the removal of heat and waste during operations.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G-DET-TRAK.4</a:t>
                      </a:r>
                      <a:br>
                        <a:rPr lang="en-US" sz="800" u="none" strike="noStrike">
                          <a:effectLst/>
                        </a:rPr>
                      </a:br>
                      <a:r>
                        <a:rPr lang="en-US" sz="800" u="none" strike="noStrike">
                          <a:effectLst/>
                        </a:rPr>
                        <a:t>G-DET-TRAK.5</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893352636"/>
                  </a:ext>
                </a:extLst>
              </a:tr>
              <a:tr h="920590">
                <a:tc>
                  <a:txBody>
                    <a:bodyPr/>
                    <a:lstStyle/>
                    <a:p>
                      <a:pPr algn="l" fontAlgn="t"/>
                      <a:r>
                        <a:rPr lang="en-US" sz="800" u="none" strike="noStrike">
                          <a:effectLst/>
                        </a:rPr>
                        <a:t>F-DET-TRAK.7</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dirty="0">
                          <a:effectLst/>
                        </a:rPr>
                        <a:t>A structural support infrastructure must be provided that supports the weight of the tracking system and peripheral equipment, and safely distributes that load to the ground.</a:t>
                      </a:r>
                      <a:endParaRPr lang="en-US" sz="8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dirty="0">
                          <a:effectLst/>
                        </a:rPr>
                        <a:t>G-DET-TRAK.4</a:t>
                      </a:r>
                      <a:br>
                        <a:rPr lang="en-US" sz="800" u="none" strike="noStrike" dirty="0">
                          <a:effectLst/>
                        </a:rPr>
                      </a:br>
                      <a:r>
                        <a:rPr lang="en-US" sz="800" u="none" strike="noStrike" dirty="0">
                          <a:effectLst/>
                        </a:rPr>
                        <a:t>G-DET-TRAK.5</a:t>
                      </a:r>
                      <a:endParaRPr lang="en-US" sz="8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560778346"/>
                  </a:ext>
                </a:extLst>
              </a:tr>
            </a:tbl>
          </a:graphicData>
        </a:graphic>
      </p:graphicFrame>
      <p:sp>
        <p:nvSpPr>
          <p:cNvPr id="15" name="Rectangle 14">
            <a:extLst>
              <a:ext uri="{FF2B5EF4-FFF2-40B4-BE49-F238E27FC236}">
                <a16:creationId xmlns:a16="http://schemas.microsoft.com/office/drawing/2014/main" id="{3334DA54-101D-C864-0BDB-A274218FC2EF}"/>
              </a:ext>
            </a:extLst>
          </p:cNvPr>
          <p:cNvSpPr/>
          <p:nvPr/>
        </p:nvSpPr>
        <p:spPr>
          <a:xfrm>
            <a:off x="4014665" y="674804"/>
            <a:ext cx="4137376" cy="5792165"/>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BB50C5D1-F104-E857-AF3C-FB443CDB06CC}"/>
              </a:ext>
            </a:extLst>
          </p:cNvPr>
          <p:cNvGraphicFramePr>
            <a:graphicFrameLocks noGrp="1"/>
          </p:cNvGraphicFramePr>
          <p:nvPr>
            <p:extLst>
              <p:ext uri="{D42A27DB-BD31-4B8C-83A1-F6EECF244321}">
                <p14:modId xmlns:p14="http://schemas.microsoft.com/office/powerpoint/2010/main" val="369508930"/>
              </p:ext>
            </p:extLst>
          </p:nvPr>
        </p:nvGraphicFramePr>
        <p:xfrm>
          <a:off x="8231126" y="825178"/>
          <a:ext cx="3785167" cy="5679238"/>
        </p:xfrm>
        <a:graphic>
          <a:graphicData uri="http://schemas.openxmlformats.org/drawingml/2006/table">
            <a:tbl>
              <a:tblPr>
                <a:tableStyleId>{5C22544A-7EE6-4342-B048-85BDC9FD1C3A}</a:tableStyleId>
              </a:tblPr>
              <a:tblGrid>
                <a:gridCol w="1294075">
                  <a:extLst>
                    <a:ext uri="{9D8B030D-6E8A-4147-A177-3AD203B41FA5}">
                      <a16:colId xmlns:a16="http://schemas.microsoft.com/office/drawing/2014/main" val="28092490"/>
                    </a:ext>
                  </a:extLst>
                </a:gridCol>
                <a:gridCol w="1730824">
                  <a:extLst>
                    <a:ext uri="{9D8B030D-6E8A-4147-A177-3AD203B41FA5}">
                      <a16:colId xmlns:a16="http://schemas.microsoft.com/office/drawing/2014/main" val="2311758389"/>
                    </a:ext>
                  </a:extLst>
                </a:gridCol>
                <a:gridCol w="760268">
                  <a:extLst>
                    <a:ext uri="{9D8B030D-6E8A-4147-A177-3AD203B41FA5}">
                      <a16:colId xmlns:a16="http://schemas.microsoft.com/office/drawing/2014/main" val="3978310333"/>
                    </a:ext>
                  </a:extLst>
                </a:gridCol>
              </a:tblGrid>
              <a:tr h="135492">
                <a:tc gridSpan="3">
                  <a:txBody>
                    <a:bodyPr/>
                    <a:lstStyle/>
                    <a:p>
                      <a:pPr algn="ctr" fontAlgn="t"/>
                      <a:r>
                        <a:rPr lang="en-US" sz="800" u="none" strike="noStrike">
                          <a:effectLst/>
                        </a:rPr>
                        <a:t>PERFORMANCE REQUIREMENTS</a:t>
                      </a:r>
                      <a:endParaRPr lang="en-US" sz="8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4198192"/>
                  </a:ext>
                </a:extLst>
              </a:tr>
              <a:tr h="119552">
                <a:tc>
                  <a:txBody>
                    <a:bodyPr/>
                    <a:lstStyle/>
                    <a:p>
                      <a:pPr algn="l" fontAlgn="t"/>
                      <a:r>
                        <a:rPr lang="en-US" sz="800" u="none" strike="noStrike">
                          <a:effectLst/>
                        </a:rPr>
                        <a:t>Name</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Description</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Parent</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75175632"/>
                  </a:ext>
                </a:extLst>
              </a:tr>
              <a:tr h="127522">
                <a:tc gridSpan="3">
                  <a:txBody>
                    <a:bodyPr/>
                    <a:lstStyle/>
                    <a:p>
                      <a:pPr algn="l" fontAlgn="t"/>
                      <a:r>
                        <a:rPr lang="en-US" sz="800" u="none" strike="noStrike">
                          <a:effectLst/>
                        </a:rPr>
                        <a:t>Tracking Systems</a:t>
                      </a:r>
                      <a:endParaRPr lang="en-US" sz="8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04274691"/>
                  </a:ext>
                </a:extLst>
              </a:tr>
              <a:tr h="765132">
                <a:tc>
                  <a:txBody>
                    <a:bodyPr/>
                    <a:lstStyle/>
                    <a:p>
                      <a:pPr algn="l" fontAlgn="t"/>
                      <a:r>
                        <a:rPr lang="en-US" sz="800" u="none" strike="noStrike" dirty="0">
                          <a:effectLst/>
                        </a:rPr>
                        <a:t>P-DET-TRAK.1</a:t>
                      </a:r>
                      <a:endParaRPr lang="en-US" sz="8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must provide a minimum pT of 100 MeV </a:t>
                      </a:r>
                      <a:r>
                        <a:rPr lang="el-GR" sz="800" u="none" strike="noStrike">
                          <a:effectLst/>
                        </a:rPr>
                        <a:t>π, 130 </a:t>
                      </a:r>
                      <a:r>
                        <a:rPr lang="en-US" sz="800" u="none" strike="noStrike">
                          <a:effectLst/>
                        </a:rPr>
                        <a:t>MeV K.</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F-DET-TRAK.1</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10382403"/>
                  </a:ext>
                </a:extLst>
              </a:tr>
              <a:tr h="382566">
                <a:tc>
                  <a:txBody>
                    <a:bodyPr/>
                    <a:lstStyle/>
                    <a:p>
                      <a:pPr algn="l" fontAlgn="t"/>
                      <a:r>
                        <a:rPr lang="en-US" sz="800" u="none" strike="noStrike">
                          <a:effectLst/>
                        </a:rPr>
                        <a:t>P-DET-TRAK.2</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shall provide cooling (air/liquid) for silicon sensors.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F-DET-TRAK.4</a:t>
                      </a:r>
                      <a:br>
                        <a:rPr lang="en-US" sz="800" u="none" strike="noStrike">
                          <a:effectLst/>
                        </a:rPr>
                      </a:br>
                      <a:r>
                        <a:rPr lang="en-US" sz="800" u="none" strike="noStrike">
                          <a:effectLst/>
                        </a:rPr>
                        <a:t>F-DET-TRAK.6</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040815849"/>
                  </a:ext>
                </a:extLst>
              </a:tr>
              <a:tr h="382566">
                <a:tc>
                  <a:txBody>
                    <a:bodyPr/>
                    <a:lstStyle/>
                    <a:p>
                      <a:pPr algn="l" fontAlgn="t"/>
                      <a:r>
                        <a:rPr lang="en-US" sz="800" u="none" strike="noStrike">
                          <a:effectLst/>
                        </a:rPr>
                        <a:t>P-DET-TRAK.3</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shall provide power supplies for bias and low voltages.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F-DET-TRAK.4</a:t>
                      </a:r>
                      <a:br>
                        <a:rPr lang="en-US" sz="800" u="none" strike="noStrike">
                          <a:effectLst/>
                        </a:rPr>
                      </a:br>
                      <a:r>
                        <a:rPr lang="en-US" sz="800" u="none" strike="noStrike">
                          <a:effectLst/>
                        </a:rPr>
                        <a:t>F-DET-TRAK.6</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524016447"/>
                  </a:ext>
                </a:extLst>
              </a:tr>
              <a:tr h="510089">
                <a:tc>
                  <a:txBody>
                    <a:bodyPr/>
                    <a:lstStyle/>
                    <a:p>
                      <a:pPr algn="l" fontAlgn="t"/>
                      <a:r>
                        <a:rPr lang="en-US" sz="800" u="none" strike="noStrike">
                          <a:effectLst/>
                        </a:rPr>
                        <a:t>P-DET-TRAK.4</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shall provide a gas mixing system for gaseous detectors.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F-DET-TRAK.4</a:t>
                      </a:r>
                      <a:br>
                        <a:rPr lang="en-US" sz="800" u="none" strike="noStrike">
                          <a:effectLst/>
                        </a:rPr>
                      </a:br>
                      <a:r>
                        <a:rPr lang="en-US" sz="800" u="none" strike="noStrike">
                          <a:effectLst/>
                        </a:rPr>
                        <a:t>F-DET-TRAK.6</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822104346"/>
                  </a:ext>
                </a:extLst>
              </a:tr>
              <a:tr h="510089">
                <a:tc>
                  <a:txBody>
                    <a:bodyPr/>
                    <a:lstStyle/>
                    <a:p>
                      <a:pPr algn="l" fontAlgn="t"/>
                      <a:r>
                        <a:rPr lang="en-US" sz="800" u="none" strike="noStrike">
                          <a:effectLst/>
                        </a:rPr>
                        <a:t>P-DET-TRAK.5</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will require cooling infrastructure that is sufficient to ensure the operating temperature remains within an acceptable range.</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F-DET-TRAK.4</a:t>
                      </a:r>
                      <a:br>
                        <a:rPr lang="en-US" sz="800" u="none" strike="noStrike">
                          <a:effectLst/>
                        </a:rPr>
                      </a:br>
                      <a:r>
                        <a:rPr lang="en-US" sz="800" u="none" strike="noStrike">
                          <a:effectLst/>
                        </a:rPr>
                        <a:t>F-DET-TRAK.6</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395864316"/>
                  </a:ext>
                </a:extLst>
              </a:tr>
              <a:tr h="765132">
                <a:tc>
                  <a:txBody>
                    <a:bodyPr/>
                    <a:lstStyle/>
                    <a:p>
                      <a:pPr algn="l" fontAlgn="t"/>
                      <a:r>
                        <a:rPr lang="en-US" sz="800" u="none" strike="noStrike">
                          <a:effectLst/>
                        </a:rPr>
                        <a:t>P-DET-TRAK.6</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will require electrical power to support the operation of the detector sub-components and electronics.</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F-DET-TRAK.4</a:t>
                      </a:r>
                      <a:br>
                        <a:rPr lang="en-US" sz="800" u="none" strike="noStrike">
                          <a:effectLst/>
                        </a:rPr>
                      </a:br>
                      <a:r>
                        <a:rPr lang="en-US" sz="800" u="none" strike="noStrike">
                          <a:effectLst/>
                        </a:rPr>
                        <a:t>F-DET-TRAK.6</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309008626"/>
                  </a:ext>
                </a:extLst>
              </a:tr>
              <a:tr h="637610">
                <a:tc>
                  <a:txBody>
                    <a:bodyPr/>
                    <a:lstStyle/>
                    <a:p>
                      <a:pPr algn="l" fontAlgn="t"/>
                      <a:r>
                        <a:rPr lang="en-US" sz="800" u="none" strike="noStrike">
                          <a:effectLst/>
                        </a:rPr>
                        <a:t>P-DET-TRAK.7</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will require communications infrastructure to support data collection, monitoring and control.</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F-DET-TRAK.4</a:t>
                      </a:r>
                      <a:br>
                        <a:rPr lang="en-US" sz="800" u="none" strike="noStrike">
                          <a:effectLst/>
                        </a:rPr>
                      </a:br>
                      <a:r>
                        <a:rPr lang="en-US" sz="800" u="none" strike="noStrike">
                          <a:effectLst/>
                        </a:rPr>
                        <a:t>F-DET-TRAK.6</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092508670"/>
                  </a:ext>
                </a:extLst>
              </a:tr>
              <a:tr h="637610">
                <a:tc>
                  <a:txBody>
                    <a:bodyPr/>
                    <a:lstStyle/>
                    <a:p>
                      <a:pPr algn="l" fontAlgn="t"/>
                      <a:r>
                        <a:rPr lang="en-US" sz="800" u="none" strike="noStrike">
                          <a:effectLst/>
                        </a:rPr>
                        <a:t>P-DET-TRAK.8</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will require a structural support system to carry the cumulative weight of the detectors and peripheral services, and to distribute that load to other supporting infrastructure or to the floor.</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F-DET-TRAK.7</a:t>
                      </a:r>
                      <a:endParaRPr lang="en-US" sz="8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217226632"/>
                  </a:ext>
                </a:extLst>
              </a:tr>
              <a:tr h="518058">
                <a:tc>
                  <a:txBody>
                    <a:bodyPr/>
                    <a:lstStyle/>
                    <a:p>
                      <a:pPr algn="l" fontAlgn="t"/>
                      <a:r>
                        <a:rPr lang="en-US" sz="800" u="none" strike="noStrike">
                          <a:effectLst/>
                        </a:rPr>
                        <a:t>P-DET-TRAK.9</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a:effectLst/>
                        </a:rPr>
                        <a:t>The tracking system must fit within the constraints of the surrounding detector sub-systems and have adequate space for the delivery of services and the removal of waste.</a:t>
                      </a:r>
                      <a:endParaRPr lang="en-US" sz="8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800" u="none" strike="noStrike" dirty="0">
                          <a:effectLst/>
                        </a:rPr>
                        <a:t>F-DET-TRAK.5</a:t>
                      </a:r>
                      <a:br>
                        <a:rPr lang="en-US" sz="800" u="none" strike="noStrike" dirty="0">
                          <a:effectLst/>
                        </a:rPr>
                      </a:br>
                      <a:r>
                        <a:rPr lang="en-US" sz="800" u="none" strike="noStrike" dirty="0">
                          <a:effectLst/>
                        </a:rPr>
                        <a:t>F-DET-TRAK.6</a:t>
                      </a:r>
                      <a:endParaRPr lang="en-US" sz="8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502337157"/>
                  </a:ext>
                </a:extLst>
              </a:tr>
            </a:tbl>
          </a:graphicData>
        </a:graphic>
      </p:graphicFrame>
      <p:sp>
        <p:nvSpPr>
          <p:cNvPr id="19" name="Rectangle 18">
            <a:extLst>
              <a:ext uri="{FF2B5EF4-FFF2-40B4-BE49-F238E27FC236}">
                <a16:creationId xmlns:a16="http://schemas.microsoft.com/office/drawing/2014/main" id="{2C9B7ED8-6597-2BF1-6F7D-9F37ABB2F8C6}"/>
              </a:ext>
            </a:extLst>
          </p:cNvPr>
          <p:cNvSpPr/>
          <p:nvPr/>
        </p:nvSpPr>
        <p:spPr>
          <a:xfrm>
            <a:off x="8177338" y="727678"/>
            <a:ext cx="3824709" cy="5739291"/>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67422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8E2E14-7378-98DA-7DAB-26863FE33DDE}"/>
              </a:ext>
            </a:extLst>
          </p:cNvPr>
          <p:cNvSpPr>
            <a:spLocks noGrp="1"/>
          </p:cNvSpPr>
          <p:nvPr>
            <p:ph type="sldNum" sz="quarter" idx="4"/>
          </p:nvPr>
        </p:nvSpPr>
        <p:spPr/>
        <p:txBody>
          <a:bodyPr/>
          <a:lstStyle/>
          <a:p>
            <a:pPr algn="ctr"/>
            <a:fld id="{933A556B-7C63-244D-9B7C-B0EA8042B330}" type="slidenum">
              <a:rPr lang="en-US" smtClean="0"/>
              <a:pPr algn="ctr"/>
              <a:t>7</a:t>
            </a:fld>
            <a:endParaRPr lang="en-US" dirty="0"/>
          </a:p>
        </p:txBody>
      </p:sp>
      <p:sp>
        <p:nvSpPr>
          <p:cNvPr id="3" name="Title 2">
            <a:extLst>
              <a:ext uri="{FF2B5EF4-FFF2-40B4-BE49-F238E27FC236}">
                <a16:creationId xmlns:a16="http://schemas.microsoft.com/office/drawing/2014/main" id="{973A7B65-2AED-A3A8-3D40-91AA4307BFFC}"/>
              </a:ext>
            </a:extLst>
          </p:cNvPr>
          <p:cNvSpPr>
            <a:spLocks noGrp="1"/>
          </p:cNvSpPr>
          <p:nvPr>
            <p:ph type="title"/>
          </p:nvPr>
        </p:nvSpPr>
        <p:spPr/>
        <p:txBody>
          <a:bodyPr>
            <a:normAutofit/>
          </a:bodyPr>
          <a:lstStyle/>
          <a:p>
            <a:r>
              <a:rPr lang="en-US" dirty="0"/>
              <a:t>Backward</a:t>
            </a:r>
            <a:r>
              <a:rPr lang="en-US" sz="3600" dirty="0"/>
              <a:t> Tracking System Requirement</a:t>
            </a:r>
          </a:p>
        </p:txBody>
      </p:sp>
      <p:sp>
        <p:nvSpPr>
          <p:cNvPr id="5" name="Text Placeholder 4">
            <a:extLst>
              <a:ext uri="{FF2B5EF4-FFF2-40B4-BE49-F238E27FC236}">
                <a16:creationId xmlns:a16="http://schemas.microsoft.com/office/drawing/2014/main" id="{AC5EE69B-32F8-09F0-EEDA-FF92744698BA}"/>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C4A71D39-0E32-FB69-1B0F-F671E7B13190}"/>
              </a:ext>
            </a:extLst>
          </p:cNvPr>
          <p:cNvSpPr>
            <a:spLocks noGrp="1"/>
          </p:cNvSpPr>
          <p:nvPr>
            <p:ph type="body" sz="quarter" idx="11"/>
          </p:nvPr>
        </p:nvSpPr>
        <p:spPr/>
        <p:txBody>
          <a:bodyPr/>
          <a:lstStyle/>
          <a:p>
            <a:r>
              <a:rPr lang="en-US" b="1" dirty="0"/>
              <a:t>S.Tarafdar / R.Ent / B.Zihlmann</a:t>
            </a:r>
          </a:p>
          <a:p>
            <a:endParaRPr lang="en-US" dirty="0"/>
          </a:p>
        </p:txBody>
      </p:sp>
      <p:pic>
        <p:nvPicPr>
          <p:cNvPr id="7" name="Picture 6">
            <a:extLst>
              <a:ext uri="{FF2B5EF4-FFF2-40B4-BE49-F238E27FC236}">
                <a16:creationId xmlns:a16="http://schemas.microsoft.com/office/drawing/2014/main" id="{4B063945-FA14-79EC-59DE-10031E831A1B}"/>
              </a:ext>
            </a:extLst>
          </p:cNvPr>
          <p:cNvPicPr/>
          <p:nvPr/>
        </p:nvPicPr>
        <p:blipFill rotWithShape="1">
          <a:blip r:embed="rId2"/>
          <a:srcRect l="11076" t="3255" r="10500" b="2316"/>
          <a:stretch/>
        </p:blipFill>
        <p:spPr>
          <a:xfrm>
            <a:off x="580913" y="857782"/>
            <a:ext cx="1145864" cy="1217712"/>
          </a:xfrm>
          <a:prstGeom prst="rect">
            <a:avLst/>
          </a:prstGeom>
        </p:spPr>
      </p:pic>
      <p:pic>
        <p:nvPicPr>
          <p:cNvPr id="8" name="Immagine 1" descr="Immagine che contiene cerchio, edificio, rotondo&#10;&#10;Descrizione generata automaticamente">
            <a:extLst>
              <a:ext uri="{FF2B5EF4-FFF2-40B4-BE49-F238E27FC236}">
                <a16:creationId xmlns:a16="http://schemas.microsoft.com/office/drawing/2014/main" id="{DC7BC9B9-5BA2-A402-3BA5-75817B9FA6D3}"/>
              </a:ext>
            </a:extLst>
          </p:cNvPr>
          <p:cNvPicPr>
            <a:picLocks noChangeAspect="1"/>
          </p:cNvPicPr>
          <p:nvPr/>
        </p:nvPicPr>
        <p:blipFill>
          <a:blip r:embed="rId3"/>
          <a:stretch>
            <a:fillRect/>
          </a:stretch>
        </p:blipFill>
        <p:spPr>
          <a:xfrm rot="5400000">
            <a:off x="1795117" y="1265932"/>
            <a:ext cx="1363346" cy="754680"/>
          </a:xfrm>
          <a:prstGeom prst="rect">
            <a:avLst/>
          </a:prstGeom>
        </p:spPr>
      </p:pic>
      <p:graphicFrame>
        <p:nvGraphicFramePr>
          <p:cNvPr id="11" name="Table 10">
            <a:extLst>
              <a:ext uri="{FF2B5EF4-FFF2-40B4-BE49-F238E27FC236}">
                <a16:creationId xmlns:a16="http://schemas.microsoft.com/office/drawing/2014/main" id="{2EED4408-97FF-2544-F263-B37368DEE189}"/>
              </a:ext>
            </a:extLst>
          </p:cNvPr>
          <p:cNvGraphicFramePr>
            <a:graphicFrameLocks noGrp="1"/>
          </p:cNvGraphicFramePr>
          <p:nvPr>
            <p:extLst>
              <p:ext uri="{D42A27DB-BD31-4B8C-83A1-F6EECF244321}">
                <p14:modId xmlns:p14="http://schemas.microsoft.com/office/powerpoint/2010/main" val="1750954928"/>
              </p:ext>
            </p:extLst>
          </p:nvPr>
        </p:nvGraphicFramePr>
        <p:xfrm>
          <a:off x="426558" y="2764715"/>
          <a:ext cx="2736454" cy="2584708"/>
        </p:xfrm>
        <a:graphic>
          <a:graphicData uri="http://schemas.openxmlformats.org/drawingml/2006/table">
            <a:tbl>
              <a:tblPr>
                <a:tableStyleId>{5C22544A-7EE6-4342-B048-85BDC9FD1C3A}</a:tableStyleId>
              </a:tblPr>
              <a:tblGrid>
                <a:gridCol w="1170675">
                  <a:extLst>
                    <a:ext uri="{9D8B030D-6E8A-4147-A177-3AD203B41FA5}">
                      <a16:colId xmlns:a16="http://schemas.microsoft.com/office/drawing/2014/main" val="782869995"/>
                    </a:ext>
                  </a:extLst>
                </a:gridCol>
                <a:gridCol w="1565779">
                  <a:extLst>
                    <a:ext uri="{9D8B030D-6E8A-4147-A177-3AD203B41FA5}">
                      <a16:colId xmlns:a16="http://schemas.microsoft.com/office/drawing/2014/main" val="3607730099"/>
                    </a:ext>
                  </a:extLst>
                </a:gridCol>
              </a:tblGrid>
              <a:tr h="197787">
                <a:tc gridSpan="2">
                  <a:txBody>
                    <a:bodyPr/>
                    <a:lstStyle/>
                    <a:p>
                      <a:pPr algn="l" fontAlgn="t"/>
                      <a:r>
                        <a:rPr lang="en-US" sz="1200" u="none" strike="noStrike">
                          <a:effectLst/>
                        </a:rPr>
                        <a:t>Tracking Systems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932079706"/>
                  </a:ext>
                </a:extLst>
              </a:tr>
              <a:tr h="2386921">
                <a:tc>
                  <a:txBody>
                    <a:bodyPr/>
                    <a:lstStyle/>
                    <a:p>
                      <a:pPr algn="l" fontAlgn="t"/>
                      <a:r>
                        <a:rPr lang="en-US" sz="1100" u="none" strike="noStrike" dirty="0">
                          <a:effectLst/>
                        </a:rPr>
                        <a:t>G-DET-TRAK-1</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The tracking systems shall provide coordinate measurements of charged particles traversing a magnetic field, and provide a sufficient lever arm to provide measurements of the momenta and angles of the particles. </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04048045"/>
                  </a:ext>
                </a:extLst>
              </a:tr>
            </a:tbl>
          </a:graphicData>
        </a:graphic>
      </p:graphicFrame>
      <p:sp>
        <p:nvSpPr>
          <p:cNvPr id="12" name="Rectangle 11">
            <a:extLst>
              <a:ext uri="{FF2B5EF4-FFF2-40B4-BE49-F238E27FC236}">
                <a16:creationId xmlns:a16="http://schemas.microsoft.com/office/drawing/2014/main" id="{A7864A7D-F485-9669-997A-DC38A26679DF}"/>
              </a:ext>
            </a:extLst>
          </p:cNvPr>
          <p:cNvSpPr/>
          <p:nvPr/>
        </p:nvSpPr>
        <p:spPr>
          <a:xfrm>
            <a:off x="361846" y="2651570"/>
            <a:ext cx="2837187" cy="2697852"/>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Table 12">
            <a:extLst>
              <a:ext uri="{FF2B5EF4-FFF2-40B4-BE49-F238E27FC236}">
                <a16:creationId xmlns:a16="http://schemas.microsoft.com/office/drawing/2014/main" id="{035DC597-C1B6-4415-56E5-BF7B1A18F67E}"/>
              </a:ext>
            </a:extLst>
          </p:cNvPr>
          <p:cNvGraphicFramePr>
            <a:graphicFrameLocks noGrp="1"/>
          </p:cNvGraphicFramePr>
          <p:nvPr>
            <p:extLst>
              <p:ext uri="{D42A27DB-BD31-4B8C-83A1-F6EECF244321}">
                <p14:modId xmlns:p14="http://schemas.microsoft.com/office/powerpoint/2010/main" val="4294101091"/>
              </p:ext>
            </p:extLst>
          </p:nvPr>
        </p:nvGraphicFramePr>
        <p:xfrm>
          <a:off x="3363783" y="1643272"/>
          <a:ext cx="3090805" cy="2917970"/>
        </p:xfrm>
        <a:graphic>
          <a:graphicData uri="http://schemas.openxmlformats.org/drawingml/2006/table">
            <a:tbl>
              <a:tblPr>
                <a:tableStyleId>{5C22544A-7EE6-4342-B048-85BDC9FD1C3A}</a:tableStyleId>
              </a:tblPr>
              <a:tblGrid>
                <a:gridCol w="1056685">
                  <a:extLst>
                    <a:ext uri="{9D8B030D-6E8A-4147-A177-3AD203B41FA5}">
                      <a16:colId xmlns:a16="http://schemas.microsoft.com/office/drawing/2014/main" val="3419360496"/>
                    </a:ext>
                  </a:extLst>
                </a:gridCol>
                <a:gridCol w="1413317">
                  <a:extLst>
                    <a:ext uri="{9D8B030D-6E8A-4147-A177-3AD203B41FA5}">
                      <a16:colId xmlns:a16="http://schemas.microsoft.com/office/drawing/2014/main" val="3153561223"/>
                    </a:ext>
                  </a:extLst>
                </a:gridCol>
                <a:gridCol w="620803">
                  <a:extLst>
                    <a:ext uri="{9D8B030D-6E8A-4147-A177-3AD203B41FA5}">
                      <a16:colId xmlns:a16="http://schemas.microsoft.com/office/drawing/2014/main" val="1560511349"/>
                    </a:ext>
                  </a:extLst>
                </a:gridCol>
              </a:tblGrid>
              <a:tr h="416853">
                <a:tc gridSpan="3">
                  <a:txBody>
                    <a:bodyPr/>
                    <a:lstStyle/>
                    <a:p>
                      <a:pPr algn="l" fontAlgn="t"/>
                      <a:r>
                        <a:rPr lang="en-US" sz="1200" u="none" strike="noStrike">
                          <a:effectLst/>
                        </a:rPr>
                        <a:t>Tracking Systems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48465760"/>
                  </a:ext>
                </a:extLst>
              </a:tr>
              <a:tr h="2501117">
                <a:tc>
                  <a:txBody>
                    <a:bodyPr/>
                    <a:lstStyle/>
                    <a:p>
                      <a:pPr algn="l" fontAlgn="t"/>
                      <a:r>
                        <a:rPr lang="en-US" sz="1100" u="none" strike="noStrike" dirty="0">
                          <a:effectLst/>
                        </a:rPr>
                        <a:t>F-DET-TRAK-1</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tracking system must provide a low detection threshold for pions and kaons.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G-DET.1</a:t>
                      </a:r>
                      <a:br>
                        <a:rPr lang="en-US" sz="1100" u="none" strike="noStrike" dirty="0">
                          <a:effectLst/>
                        </a:rPr>
                      </a:br>
                      <a:r>
                        <a:rPr lang="en-US" sz="1100" u="none" strike="noStrike" dirty="0">
                          <a:effectLst/>
                        </a:rPr>
                        <a:t>G-DET-TRAK-1</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2532382"/>
                  </a:ext>
                </a:extLst>
              </a:tr>
            </a:tbl>
          </a:graphicData>
        </a:graphic>
      </p:graphicFrame>
      <p:sp>
        <p:nvSpPr>
          <p:cNvPr id="14" name="Rectangle 13">
            <a:extLst>
              <a:ext uri="{FF2B5EF4-FFF2-40B4-BE49-F238E27FC236}">
                <a16:creationId xmlns:a16="http://schemas.microsoft.com/office/drawing/2014/main" id="{EC9E038A-1A17-61D5-8EEC-1E3FA54278A6}"/>
              </a:ext>
            </a:extLst>
          </p:cNvPr>
          <p:cNvSpPr/>
          <p:nvPr/>
        </p:nvSpPr>
        <p:spPr>
          <a:xfrm>
            <a:off x="3310258" y="1538344"/>
            <a:ext cx="3154822" cy="3022898"/>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Table 14">
            <a:extLst>
              <a:ext uri="{FF2B5EF4-FFF2-40B4-BE49-F238E27FC236}">
                <a16:creationId xmlns:a16="http://schemas.microsoft.com/office/drawing/2014/main" id="{F535D4FD-B281-3A86-A370-BD4989EBE276}"/>
              </a:ext>
            </a:extLst>
          </p:cNvPr>
          <p:cNvGraphicFramePr>
            <a:graphicFrameLocks noGrp="1"/>
          </p:cNvGraphicFramePr>
          <p:nvPr>
            <p:extLst>
              <p:ext uri="{D42A27DB-BD31-4B8C-83A1-F6EECF244321}">
                <p14:modId xmlns:p14="http://schemas.microsoft.com/office/powerpoint/2010/main" val="3461364935"/>
              </p:ext>
            </p:extLst>
          </p:nvPr>
        </p:nvGraphicFramePr>
        <p:xfrm>
          <a:off x="6662141" y="1346952"/>
          <a:ext cx="5300363" cy="4164095"/>
        </p:xfrm>
        <a:graphic>
          <a:graphicData uri="http://schemas.openxmlformats.org/drawingml/2006/table">
            <a:tbl>
              <a:tblPr>
                <a:tableStyleId>{5C22544A-7EE6-4342-B048-85BDC9FD1C3A}</a:tableStyleId>
              </a:tblPr>
              <a:tblGrid>
                <a:gridCol w="1812090">
                  <a:extLst>
                    <a:ext uri="{9D8B030D-6E8A-4147-A177-3AD203B41FA5}">
                      <a16:colId xmlns:a16="http://schemas.microsoft.com/office/drawing/2014/main" val="1314560089"/>
                    </a:ext>
                  </a:extLst>
                </a:gridCol>
                <a:gridCol w="2423670">
                  <a:extLst>
                    <a:ext uri="{9D8B030D-6E8A-4147-A177-3AD203B41FA5}">
                      <a16:colId xmlns:a16="http://schemas.microsoft.com/office/drawing/2014/main" val="3320500546"/>
                    </a:ext>
                  </a:extLst>
                </a:gridCol>
                <a:gridCol w="1064603">
                  <a:extLst>
                    <a:ext uri="{9D8B030D-6E8A-4147-A177-3AD203B41FA5}">
                      <a16:colId xmlns:a16="http://schemas.microsoft.com/office/drawing/2014/main" val="4251957482"/>
                    </a:ext>
                  </a:extLst>
                </a:gridCol>
              </a:tblGrid>
              <a:tr h="187417">
                <a:tc gridSpan="3">
                  <a:txBody>
                    <a:bodyPr/>
                    <a:lstStyle/>
                    <a:p>
                      <a:pPr algn="l" fontAlgn="b"/>
                      <a:r>
                        <a:rPr lang="en-US" sz="1100" u="none" strike="noStrike">
                          <a:effectLst/>
                        </a:rPr>
                        <a:t>Backward Tracking Systems</a:t>
                      </a:r>
                      <a:endParaRPr lang="en-US" sz="11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6975992"/>
                  </a:ext>
                </a:extLst>
              </a:tr>
              <a:tr h="562252">
                <a:tc>
                  <a:txBody>
                    <a:bodyPr/>
                    <a:lstStyle/>
                    <a:p>
                      <a:pPr algn="l" fontAlgn="t"/>
                      <a:r>
                        <a:rPr lang="en-US" sz="1100" u="none" strike="noStrike">
                          <a:effectLst/>
                        </a:rPr>
                        <a:t>P-DET-TRAK-BCK.1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backward tracking system shall provide coverage in rapidity region between -3.5 to -1.0.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692379237"/>
                  </a:ext>
                </a:extLst>
              </a:tr>
              <a:tr h="749670">
                <a:tc>
                  <a:txBody>
                    <a:bodyPr/>
                    <a:lstStyle/>
                    <a:p>
                      <a:pPr algn="l" fontAlgn="t"/>
                      <a:r>
                        <a:rPr lang="en-US" sz="1100" u="none" strike="noStrike">
                          <a:effectLst/>
                        </a:rPr>
                        <a:t>P-DET-TRAK-BCK.2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backward tracking system shall provide a momentum resolution of </a:t>
                      </a:r>
                      <a:r>
                        <a:rPr lang="el-GR" sz="1100" u="none" strike="noStrike">
                          <a:effectLst/>
                        </a:rPr>
                        <a:t>σ</a:t>
                      </a:r>
                      <a:r>
                        <a:rPr lang="en-US" sz="1100" u="none" strike="noStrike">
                          <a:effectLst/>
                        </a:rPr>
                        <a:t>p/p ~ 0.05%⨯p+1.0% in the rapidity region between -2.5 to -1.0.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111059530"/>
                  </a:ext>
                </a:extLst>
              </a:tr>
              <a:tr h="749670">
                <a:tc>
                  <a:txBody>
                    <a:bodyPr/>
                    <a:lstStyle/>
                    <a:p>
                      <a:pPr algn="l" fontAlgn="t"/>
                      <a:r>
                        <a:rPr lang="en-US" sz="1100" u="none" strike="noStrike">
                          <a:effectLst/>
                        </a:rPr>
                        <a:t>P-DET-TRAK-BCK.3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backward tracking system shall provide a momentum resolution of </a:t>
                      </a:r>
                      <a:r>
                        <a:rPr lang="el-GR" sz="1100" u="none" strike="noStrike">
                          <a:effectLst/>
                        </a:rPr>
                        <a:t>σ</a:t>
                      </a:r>
                      <a:r>
                        <a:rPr lang="en-US" sz="1100" u="none" strike="noStrike">
                          <a:effectLst/>
                        </a:rPr>
                        <a:t>p/p ~ 0.10%⨯p+2.0% in the rapidity region between -3.5 to -2.5.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051026650"/>
                  </a:ext>
                </a:extLst>
              </a:tr>
              <a:tr h="618477">
                <a:tc>
                  <a:txBody>
                    <a:bodyPr/>
                    <a:lstStyle/>
                    <a:p>
                      <a:pPr algn="l" fontAlgn="t"/>
                      <a:r>
                        <a:rPr lang="en-US" sz="1100" u="none" strike="noStrike">
                          <a:effectLst/>
                        </a:rPr>
                        <a:t>P-DET-TRAK-BCK.4</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backward tracking system shall provide a spatial resolution of </a:t>
                      </a:r>
                      <a:r>
                        <a:rPr lang="el-GR" sz="1100" u="none" strike="noStrike">
                          <a:effectLst/>
                        </a:rPr>
                        <a:t>σ</a:t>
                      </a:r>
                      <a:r>
                        <a:rPr lang="en-US" sz="1100" u="none" strike="noStrike">
                          <a:effectLst/>
                        </a:rPr>
                        <a:t>xy ∼ 30/pT ⊕ 20 </a:t>
                      </a:r>
                      <a:r>
                        <a:rPr lang="el-GR" sz="1100" u="none" strike="noStrike">
                          <a:effectLst/>
                        </a:rPr>
                        <a:t>μ</a:t>
                      </a:r>
                      <a:r>
                        <a:rPr lang="en-US" sz="1100" u="none" strike="noStrike">
                          <a:effectLst/>
                        </a:rPr>
                        <a:t>m in the rapidity region between -2.5 to -1.0.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00473379"/>
                  </a:ext>
                </a:extLst>
              </a:tr>
              <a:tr h="618477">
                <a:tc>
                  <a:txBody>
                    <a:bodyPr/>
                    <a:lstStyle/>
                    <a:p>
                      <a:pPr algn="l" fontAlgn="t"/>
                      <a:r>
                        <a:rPr lang="en-US" sz="1100" u="none" strike="noStrike">
                          <a:effectLst/>
                        </a:rPr>
                        <a:t>P-DET-TRAK-BCK.5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backward tracking system shall provide a spatial resolution of </a:t>
                      </a:r>
                      <a:r>
                        <a:rPr lang="el-GR" sz="1100" u="none" strike="noStrike">
                          <a:effectLst/>
                        </a:rPr>
                        <a:t>σ</a:t>
                      </a:r>
                      <a:r>
                        <a:rPr lang="en-US" sz="1100" u="none" strike="noStrike">
                          <a:effectLst/>
                        </a:rPr>
                        <a:t>xy ∼ 30/pT ⊕ 40 </a:t>
                      </a:r>
                      <a:r>
                        <a:rPr lang="el-GR" sz="1100" u="none" strike="noStrike">
                          <a:effectLst/>
                        </a:rPr>
                        <a:t>μ</a:t>
                      </a:r>
                      <a:r>
                        <a:rPr lang="en-US" sz="1100" u="none" strike="noStrike">
                          <a:effectLst/>
                        </a:rPr>
                        <a:t>m in the rapidity region between -3.5 to -2.5.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605003824"/>
                  </a:ext>
                </a:extLst>
              </a:tr>
              <a:tr h="573966">
                <a:tc>
                  <a:txBody>
                    <a:bodyPr/>
                    <a:lstStyle/>
                    <a:p>
                      <a:pPr algn="l" fontAlgn="t"/>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866256284"/>
                  </a:ext>
                </a:extLst>
              </a:tr>
            </a:tbl>
          </a:graphicData>
        </a:graphic>
      </p:graphicFrame>
      <p:sp>
        <p:nvSpPr>
          <p:cNvPr id="16" name="Rectangle 15">
            <a:extLst>
              <a:ext uri="{FF2B5EF4-FFF2-40B4-BE49-F238E27FC236}">
                <a16:creationId xmlns:a16="http://schemas.microsoft.com/office/drawing/2014/main" id="{F32611F5-B2B3-8877-7330-F96E69CC1855}"/>
              </a:ext>
            </a:extLst>
          </p:cNvPr>
          <p:cNvSpPr/>
          <p:nvPr/>
        </p:nvSpPr>
        <p:spPr>
          <a:xfrm>
            <a:off x="6576305" y="953444"/>
            <a:ext cx="5475644" cy="5058776"/>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348494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7B6216-C639-181F-FAD4-B16F7F4C5523}"/>
              </a:ext>
            </a:extLst>
          </p:cNvPr>
          <p:cNvSpPr>
            <a:spLocks noGrp="1"/>
          </p:cNvSpPr>
          <p:nvPr>
            <p:ph type="sldNum" sz="quarter" idx="4"/>
          </p:nvPr>
        </p:nvSpPr>
        <p:spPr/>
        <p:txBody>
          <a:bodyPr/>
          <a:lstStyle/>
          <a:p>
            <a:pPr algn="ctr"/>
            <a:fld id="{933A556B-7C63-244D-9B7C-B0EA8042B330}" type="slidenum">
              <a:rPr lang="en-US" smtClean="0"/>
              <a:pPr algn="ctr"/>
              <a:t>8</a:t>
            </a:fld>
            <a:endParaRPr lang="en-US" dirty="0"/>
          </a:p>
        </p:txBody>
      </p:sp>
      <p:sp>
        <p:nvSpPr>
          <p:cNvPr id="3" name="Title 2">
            <a:extLst>
              <a:ext uri="{FF2B5EF4-FFF2-40B4-BE49-F238E27FC236}">
                <a16:creationId xmlns:a16="http://schemas.microsoft.com/office/drawing/2014/main" id="{2372A8E4-A848-D776-E89C-4EB62A43EDEA}"/>
              </a:ext>
            </a:extLst>
          </p:cNvPr>
          <p:cNvSpPr>
            <a:spLocks noGrp="1"/>
          </p:cNvSpPr>
          <p:nvPr>
            <p:ph type="title"/>
          </p:nvPr>
        </p:nvSpPr>
        <p:spPr/>
        <p:txBody>
          <a:bodyPr>
            <a:normAutofit/>
          </a:bodyPr>
          <a:lstStyle/>
          <a:p>
            <a:r>
              <a:rPr lang="en-US" dirty="0"/>
              <a:t>Barrel Tracking System Requirement</a:t>
            </a:r>
          </a:p>
        </p:txBody>
      </p:sp>
      <p:sp>
        <p:nvSpPr>
          <p:cNvPr id="5" name="Text Placeholder 4">
            <a:extLst>
              <a:ext uri="{FF2B5EF4-FFF2-40B4-BE49-F238E27FC236}">
                <a16:creationId xmlns:a16="http://schemas.microsoft.com/office/drawing/2014/main" id="{4094B7DB-2FC5-8E16-FA9A-4E53725BCDB4}"/>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958E66DC-8AE2-FE97-0A07-95BD4331979F}"/>
              </a:ext>
            </a:extLst>
          </p:cNvPr>
          <p:cNvSpPr>
            <a:spLocks noGrp="1"/>
          </p:cNvSpPr>
          <p:nvPr>
            <p:ph type="body" sz="quarter" idx="11"/>
          </p:nvPr>
        </p:nvSpPr>
        <p:spPr/>
        <p:txBody>
          <a:bodyPr/>
          <a:lstStyle/>
          <a:p>
            <a:r>
              <a:rPr lang="en-US" b="1" dirty="0"/>
              <a:t>S.Tarafdar / R.Ent / B.Zihlmann</a:t>
            </a:r>
          </a:p>
          <a:p>
            <a:endParaRPr lang="en-US" dirty="0"/>
          </a:p>
        </p:txBody>
      </p:sp>
      <p:pic>
        <p:nvPicPr>
          <p:cNvPr id="7" name="Picture 3" descr="page20image1035475344">
            <a:extLst>
              <a:ext uri="{FF2B5EF4-FFF2-40B4-BE49-F238E27FC236}">
                <a16:creationId xmlns:a16="http://schemas.microsoft.com/office/drawing/2014/main" id="{3D1990E8-BD73-F3B1-89F0-E84A63C60A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68" t="9406" r="24982" b="10173"/>
          <a:stretch/>
        </p:blipFill>
        <p:spPr bwMode="auto">
          <a:xfrm>
            <a:off x="462579" y="673229"/>
            <a:ext cx="954895" cy="7510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ge9image1243486400">
            <a:extLst>
              <a:ext uri="{FF2B5EF4-FFF2-40B4-BE49-F238E27FC236}">
                <a16:creationId xmlns:a16="http://schemas.microsoft.com/office/drawing/2014/main" id="{31E4E917-EBC7-B029-94D7-4A6AAA88D2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8" t="3842" r="3856" b="1723"/>
          <a:stretch/>
        </p:blipFill>
        <p:spPr bwMode="auto">
          <a:xfrm>
            <a:off x="1818041" y="911219"/>
            <a:ext cx="1488401" cy="668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page9image1231554976">
            <a:extLst>
              <a:ext uri="{FF2B5EF4-FFF2-40B4-BE49-F238E27FC236}">
                <a16:creationId xmlns:a16="http://schemas.microsoft.com/office/drawing/2014/main" id="{69744803-E069-C043-BBAC-1AA6C2701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79" y="1528583"/>
            <a:ext cx="1488401" cy="9611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ACCC911B-F185-FC69-E5F5-F3372A07A5EE}"/>
              </a:ext>
            </a:extLst>
          </p:cNvPr>
          <p:cNvGraphicFramePr>
            <a:graphicFrameLocks noGrp="1"/>
          </p:cNvGraphicFramePr>
          <p:nvPr>
            <p:extLst>
              <p:ext uri="{D42A27DB-BD31-4B8C-83A1-F6EECF244321}">
                <p14:modId xmlns:p14="http://schemas.microsoft.com/office/powerpoint/2010/main" val="2548021219"/>
              </p:ext>
            </p:extLst>
          </p:nvPr>
        </p:nvGraphicFramePr>
        <p:xfrm>
          <a:off x="478715" y="3312151"/>
          <a:ext cx="2736454" cy="2574860"/>
        </p:xfrm>
        <a:graphic>
          <a:graphicData uri="http://schemas.openxmlformats.org/drawingml/2006/table">
            <a:tbl>
              <a:tblPr>
                <a:tableStyleId>{5C22544A-7EE6-4342-B048-85BDC9FD1C3A}</a:tableStyleId>
              </a:tblPr>
              <a:tblGrid>
                <a:gridCol w="1170675">
                  <a:extLst>
                    <a:ext uri="{9D8B030D-6E8A-4147-A177-3AD203B41FA5}">
                      <a16:colId xmlns:a16="http://schemas.microsoft.com/office/drawing/2014/main" val="782869995"/>
                    </a:ext>
                  </a:extLst>
                </a:gridCol>
                <a:gridCol w="1565779">
                  <a:extLst>
                    <a:ext uri="{9D8B030D-6E8A-4147-A177-3AD203B41FA5}">
                      <a16:colId xmlns:a16="http://schemas.microsoft.com/office/drawing/2014/main" val="3607730099"/>
                    </a:ext>
                  </a:extLst>
                </a:gridCol>
              </a:tblGrid>
              <a:tr h="367837">
                <a:tc gridSpan="2">
                  <a:txBody>
                    <a:bodyPr/>
                    <a:lstStyle/>
                    <a:p>
                      <a:pPr algn="l" fontAlgn="t"/>
                      <a:r>
                        <a:rPr lang="en-US" sz="1200" u="none" strike="noStrike">
                          <a:effectLst/>
                        </a:rPr>
                        <a:t>Tracking Systems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932079706"/>
                  </a:ext>
                </a:extLst>
              </a:tr>
              <a:tr h="2207023">
                <a:tc>
                  <a:txBody>
                    <a:bodyPr/>
                    <a:lstStyle/>
                    <a:p>
                      <a:pPr algn="l" fontAlgn="t"/>
                      <a:r>
                        <a:rPr lang="en-US" sz="1100" u="none" strike="noStrike" dirty="0">
                          <a:effectLst/>
                        </a:rPr>
                        <a:t>G-DET-TRAK-1</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The tracking systems shall provide coordinate measurements of charged particles traversing a magnetic field, and provide a sufficient lever arm to provide measurements of the momenta and angles of the particles. </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04048045"/>
                  </a:ext>
                </a:extLst>
              </a:tr>
            </a:tbl>
          </a:graphicData>
        </a:graphic>
      </p:graphicFrame>
      <p:sp>
        <p:nvSpPr>
          <p:cNvPr id="11" name="Rectangle 10">
            <a:extLst>
              <a:ext uri="{FF2B5EF4-FFF2-40B4-BE49-F238E27FC236}">
                <a16:creationId xmlns:a16="http://schemas.microsoft.com/office/drawing/2014/main" id="{8A2DBCBA-216B-095C-3E31-5035D2BA4F6C}"/>
              </a:ext>
            </a:extLst>
          </p:cNvPr>
          <p:cNvSpPr/>
          <p:nvPr/>
        </p:nvSpPr>
        <p:spPr>
          <a:xfrm>
            <a:off x="437050" y="3250655"/>
            <a:ext cx="2761983" cy="2697852"/>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a:extLst>
              <a:ext uri="{FF2B5EF4-FFF2-40B4-BE49-F238E27FC236}">
                <a16:creationId xmlns:a16="http://schemas.microsoft.com/office/drawing/2014/main" id="{80D48D78-ED30-94D2-0AF5-027F483B6B01}"/>
              </a:ext>
            </a:extLst>
          </p:cNvPr>
          <p:cNvGraphicFramePr>
            <a:graphicFrameLocks noGrp="1"/>
          </p:cNvGraphicFramePr>
          <p:nvPr>
            <p:extLst>
              <p:ext uri="{D42A27DB-BD31-4B8C-83A1-F6EECF244321}">
                <p14:modId xmlns:p14="http://schemas.microsoft.com/office/powerpoint/2010/main" val="2836407609"/>
              </p:ext>
            </p:extLst>
          </p:nvPr>
        </p:nvGraphicFramePr>
        <p:xfrm>
          <a:off x="3363783" y="1643272"/>
          <a:ext cx="3090805" cy="2917970"/>
        </p:xfrm>
        <a:graphic>
          <a:graphicData uri="http://schemas.openxmlformats.org/drawingml/2006/table">
            <a:tbl>
              <a:tblPr>
                <a:tableStyleId>{5C22544A-7EE6-4342-B048-85BDC9FD1C3A}</a:tableStyleId>
              </a:tblPr>
              <a:tblGrid>
                <a:gridCol w="1056685">
                  <a:extLst>
                    <a:ext uri="{9D8B030D-6E8A-4147-A177-3AD203B41FA5}">
                      <a16:colId xmlns:a16="http://schemas.microsoft.com/office/drawing/2014/main" val="3419360496"/>
                    </a:ext>
                  </a:extLst>
                </a:gridCol>
                <a:gridCol w="1413317">
                  <a:extLst>
                    <a:ext uri="{9D8B030D-6E8A-4147-A177-3AD203B41FA5}">
                      <a16:colId xmlns:a16="http://schemas.microsoft.com/office/drawing/2014/main" val="3153561223"/>
                    </a:ext>
                  </a:extLst>
                </a:gridCol>
                <a:gridCol w="620803">
                  <a:extLst>
                    <a:ext uri="{9D8B030D-6E8A-4147-A177-3AD203B41FA5}">
                      <a16:colId xmlns:a16="http://schemas.microsoft.com/office/drawing/2014/main" val="1560511349"/>
                    </a:ext>
                  </a:extLst>
                </a:gridCol>
              </a:tblGrid>
              <a:tr h="416853">
                <a:tc gridSpan="3">
                  <a:txBody>
                    <a:bodyPr/>
                    <a:lstStyle/>
                    <a:p>
                      <a:pPr algn="l" fontAlgn="t"/>
                      <a:r>
                        <a:rPr lang="en-US" sz="1200" u="none" strike="noStrike">
                          <a:effectLst/>
                        </a:rPr>
                        <a:t>Tracking Systems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48465760"/>
                  </a:ext>
                </a:extLst>
              </a:tr>
              <a:tr h="2501117">
                <a:tc>
                  <a:txBody>
                    <a:bodyPr/>
                    <a:lstStyle/>
                    <a:p>
                      <a:pPr algn="l" fontAlgn="t"/>
                      <a:r>
                        <a:rPr lang="en-US" sz="1100" u="none" strike="noStrike" dirty="0">
                          <a:effectLst/>
                        </a:rPr>
                        <a:t>F-DET-TRAK-1</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tracking system must provide a low detection threshold for pions and kaons.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G-DET.1</a:t>
                      </a:r>
                      <a:br>
                        <a:rPr lang="en-US" sz="1100" u="none" strike="noStrike" dirty="0">
                          <a:effectLst/>
                        </a:rPr>
                      </a:br>
                      <a:r>
                        <a:rPr lang="en-US" sz="1100" u="none" strike="noStrike" dirty="0">
                          <a:effectLst/>
                        </a:rPr>
                        <a:t>G-DET-TRAK-1</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2532382"/>
                  </a:ext>
                </a:extLst>
              </a:tr>
            </a:tbl>
          </a:graphicData>
        </a:graphic>
      </p:graphicFrame>
      <p:graphicFrame>
        <p:nvGraphicFramePr>
          <p:cNvPr id="14" name="Table 13">
            <a:extLst>
              <a:ext uri="{FF2B5EF4-FFF2-40B4-BE49-F238E27FC236}">
                <a16:creationId xmlns:a16="http://schemas.microsoft.com/office/drawing/2014/main" id="{301EA9A2-7F32-19BF-2713-141FBDB33EFD}"/>
              </a:ext>
            </a:extLst>
          </p:cNvPr>
          <p:cNvGraphicFramePr>
            <a:graphicFrameLocks noGrp="1"/>
          </p:cNvGraphicFramePr>
          <p:nvPr>
            <p:extLst>
              <p:ext uri="{D42A27DB-BD31-4B8C-83A1-F6EECF244321}">
                <p14:modId xmlns:p14="http://schemas.microsoft.com/office/powerpoint/2010/main" val="2813138544"/>
              </p:ext>
            </p:extLst>
          </p:nvPr>
        </p:nvGraphicFramePr>
        <p:xfrm>
          <a:off x="6703391" y="1338434"/>
          <a:ext cx="5259113" cy="4243260"/>
        </p:xfrm>
        <a:graphic>
          <a:graphicData uri="http://schemas.openxmlformats.org/drawingml/2006/table">
            <a:tbl>
              <a:tblPr>
                <a:tableStyleId>{5C22544A-7EE6-4342-B048-85BDC9FD1C3A}</a:tableStyleId>
              </a:tblPr>
              <a:tblGrid>
                <a:gridCol w="1797987">
                  <a:extLst>
                    <a:ext uri="{9D8B030D-6E8A-4147-A177-3AD203B41FA5}">
                      <a16:colId xmlns:a16="http://schemas.microsoft.com/office/drawing/2014/main" val="1204504837"/>
                    </a:ext>
                  </a:extLst>
                </a:gridCol>
                <a:gridCol w="2404808">
                  <a:extLst>
                    <a:ext uri="{9D8B030D-6E8A-4147-A177-3AD203B41FA5}">
                      <a16:colId xmlns:a16="http://schemas.microsoft.com/office/drawing/2014/main" val="2857133450"/>
                    </a:ext>
                  </a:extLst>
                </a:gridCol>
                <a:gridCol w="1056318">
                  <a:extLst>
                    <a:ext uri="{9D8B030D-6E8A-4147-A177-3AD203B41FA5}">
                      <a16:colId xmlns:a16="http://schemas.microsoft.com/office/drawing/2014/main" val="3978660993"/>
                    </a:ext>
                  </a:extLst>
                </a:gridCol>
              </a:tblGrid>
              <a:tr h="351773">
                <a:tc gridSpan="3">
                  <a:txBody>
                    <a:bodyPr/>
                    <a:lstStyle/>
                    <a:p>
                      <a:pPr algn="l" fontAlgn="b"/>
                      <a:r>
                        <a:rPr lang="en-US" sz="1100" u="none" strike="noStrike">
                          <a:effectLst/>
                        </a:rPr>
                        <a:t>Barrel Tracking Systems</a:t>
                      </a:r>
                      <a:endParaRPr lang="en-US" sz="1100" b="1"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935786"/>
                  </a:ext>
                </a:extLst>
              </a:tr>
              <a:tr h="703546">
                <a:tc>
                  <a:txBody>
                    <a:bodyPr/>
                    <a:lstStyle/>
                    <a:p>
                      <a:pPr algn="l" fontAlgn="t"/>
                      <a:r>
                        <a:rPr lang="en-US" sz="1100" u="none" strike="noStrike">
                          <a:effectLst/>
                        </a:rPr>
                        <a:t>P-DET-TRAK-BAR.1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barrel tracking system shall provide a momentum resolution &lt; 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939974949"/>
                  </a:ext>
                </a:extLst>
              </a:tr>
              <a:tr h="703546">
                <a:tc>
                  <a:txBody>
                    <a:bodyPr/>
                    <a:lstStyle/>
                    <a:p>
                      <a:pPr algn="l" fontAlgn="t"/>
                      <a:r>
                        <a:rPr lang="en-US" sz="1100" u="none" strike="noStrike">
                          <a:effectLst/>
                        </a:rPr>
                        <a:t>P-DET-TRAK-BAR.2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barrel tracking system shall provide a low material budget: &lt; 5% X0.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F-DET-TRAK.1</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918611312"/>
                  </a:ext>
                </a:extLst>
              </a:tr>
              <a:tr h="1407091">
                <a:tc>
                  <a:txBody>
                    <a:bodyPr/>
                    <a:lstStyle/>
                    <a:p>
                      <a:pPr algn="l" fontAlgn="t"/>
                      <a:r>
                        <a:rPr lang="en-US" sz="1100" u="none" strike="noStrike">
                          <a:effectLst/>
                        </a:rPr>
                        <a:t>P-DET-TRAK-BAR.3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barrel tracking system shall provide a momentum resolution of </a:t>
                      </a:r>
                      <a:r>
                        <a:rPr lang="el-GR" sz="1100" u="none" strike="noStrike">
                          <a:effectLst/>
                        </a:rPr>
                        <a:t>σ</a:t>
                      </a:r>
                      <a:r>
                        <a:rPr lang="en-US" sz="1100" u="none" strike="noStrike">
                          <a:effectLst/>
                        </a:rPr>
                        <a:t>p/p ~ 0.05%⨯p+0.5% in the rapidity region between -1 to 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60977550"/>
                  </a:ext>
                </a:extLst>
              </a:tr>
              <a:tr h="1077304">
                <a:tc>
                  <a:txBody>
                    <a:bodyPr/>
                    <a:lstStyle/>
                    <a:p>
                      <a:pPr algn="l" fontAlgn="t"/>
                      <a:r>
                        <a:rPr lang="en-US" sz="1100" u="none" strike="noStrike">
                          <a:effectLst/>
                        </a:rPr>
                        <a:t>P-DET-TRAK-BAR.4</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barrel tracking system shall provide a spatial resolution of </a:t>
                      </a:r>
                      <a:r>
                        <a:rPr lang="el-GR" sz="1100" u="none" strike="noStrike">
                          <a:effectLst/>
                        </a:rPr>
                        <a:t>σ</a:t>
                      </a:r>
                      <a:r>
                        <a:rPr lang="en-US" sz="1100" u="none" strike="noStrike">
                          <a:effectLst/>
                        </a:rPr>
                        <a:t>xy ∼ 20/pT ⊕ 5 </a:t>
                      </a:r>
                      <a:r>
                        <a:rPr lang="el-GR" sz="1100" u="none" strike="noStrike">
                          <a:effectLst/>
                        </a:rPr>
                        <a:t>μ</a:t>
                      </a:r>
                      <a:r>
                        <a:rPr lang="en-US" sz="1100" u="none" strike="noStrike">
                          <a:effectLst/>
                        </a:rPr>
                        <a:t>m in the rapidity region between -1 to 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F-DET-TRAK.3</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556937279"/>
                  </a:ext>
                </a:extLst>
              </a:tr>
            </a:tbl>
          </a:graphicData>
        </a:graphic>
      </p:graphicFrame>
      <p:sp>
        <p:nvSpPr>
          <p:cNvPr id="15" name="Rectangle 14">
            <a:extLst>
              <a:ext uri="{FF2B5EF4-FFF2-40B4-BE49-F238E27FC236}">
                <a16:creationId xmlns:a16="http://schemas.microsoft.com/office/drawing/2014/main" id="{D4086A31-6729-86B5-7378-623FE0E941BB}"/>
              </a:ext>
            </a:extLst>
          </p:cNvPr>
          <p:cNvSpPr/>
          <p:nvPr/>
        </p:nvSpPr>
        <p:spPr>
          <a:xfrm>
            <a:off x="6576305" y="953444"/>
            <a:ext cx="5475644" cy="5058776"/>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graphicFrame>
        <p:nvGraphicFramePr>
          <p:cNvPr id="18" name="Table 17">
            <a:extLst>
              <a:ext uri="{FF2B5EF4-FFF2-40B4-BE49-F238E27FC236}">
                <a16:creationId xmlns:a16="http://schemas.microsoft.com/office/drawing/2014/main" id="{F17AC3B4-9F93-03A3-02DF-113C8C58E3DC}"/>
              </a:ext>
            </a:extLst>
          </p:cNvPr>
          <p:cNvGraphicFramePr>
            <a:graphicFrameLocks noGrp="1"/>
          </p:cNvGraphicFramePr>
          <p:nvPr>
            <p:extLst>
              <p:ext uri="{D42A27DB-BD31-4B8C-83A1-F6EECF244321}">
                <p14:modId xmlns:p14="http://schemas.microsoft.com/office/powerpoint/2010/main" val="2311404560"/>
              </p:ext>
            </p:extLst>
          </p:nvPr>
        </p:nvGraphicFramePr>
        <p:xfrm>
          <a:off x="3320750" y="2888237"/>
          <a:ext cx="3175117" cy="2574860"/>
        </p:xfrm>
        <a:graphic>
          <a:graphicData uri="http://schemas.openxmlformats.org/drawingml/2006/table">
            <a:tbl>
              <a:tblPr>
                <a:tableStyleId>{5C22544A-7EE6-4342-B048-85BDC9FD1C3A}</a:tableStyleId>
              </a:tblPr>
              <a:tblGrid>
                <a:gridCol w="1085510">
                  <a:extLst>
                    <a:ext uri="{9D8B030D-6E8A-4147-A177-3AD203B41FA5}">
                      <a16:colId xmlns:a16="http://schemas.microsoft.com/office/drawing/2014/main" val="2305791466"/>
                    </a:ext>
                  </a:extLst>
                </a:gridCol>
                <a:gridCol w="1451870">
                  <a:extLst>
                    <a:ext uri="{9D8B030D-6E8A-4147-A177-3AD203B41FA5}">
                      <a16:colId xmlns:a16="http://schemas.microsoft.com/office/drawing/2014/main" val="749295274"/>
                    </a:ext>
                  </a:extLst>
                </a:gridCol>
                <a:gridCol w="637737">
                  <a:extLst>
                    <a:ext uri="{9D8B030D-6E8A-4147-A177-3AD203B41FA5}">
                      <a16:colId xmlns:a16="http://schemas.microsoft.com/office/drawing/2014/main" val="197895525"/>
                    </a:ext>
                  </a:extLst>
                </a:gridCol>
              </a:tblGrid>
              <a:tr h="1287430">
                <a:tc>
                  <a:txBody>
                    <a:bodyPr/>
                    <a:lstStyle/>
                    <a:p>
                      <a:pPr algn="l" fontAlgn="t"/>
                      <a:r>
                        <a:rPr lang="en-US" sz="1000" u="none" strike="noStrike">
                          <a:effectLst/>
                        </a:rPr>
                        <a:t>F-DET-TRAK.2</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The tracking system must provide high hermicity in exclusive and diffractive channels.</a:t>
                      </a:r>
                      <a:endParaRPr lang="en-US" sz="10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G-DET.1</a:t>
                      </a:r>
                      <a:br>
                        <a:rPr lang="en-US" sz="1000" u="none" strike="noStrike">
                          <a:effectLst/>
                        </a:rPr>
                      </a:br>
                      <a:r>
                        <a:rPr lang="en-US" sz="1000" u="none" strike="noStrike">
                          <a:effectLst/>
                        </a:rPr>
                        <a:t>G-DET-TRAK.2</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920931339"/>
                  </a:ext>
                </a:extLst>
              </a:tr>
              <a:tr h="1287430">
                <a:tc>
                  <a:txBody>
                    <a:bodyPr/>
                    <a:lstStyle/>
                    <a:p>
                      <a:pPr algn="l" fontAlgn="t"/>
                      <a:r>
                        <a:rPr lang="en-US" sz="1000" u="none" strike="noStrike">
                          <a:effectLst/>
                        </a:rPr>
                        <a:t>F-DET-TRAK.3</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tracking system must provide good impact parameter resolution for heavy flavor measurements.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G-DET-TRAK.3</a:t>
                      </a:r>
                      <a:endParaRPr lang="en-US" sz="1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22676707"/>
                  </a:ext>
                </a:extLst>
              </a:tr>
            </a:tbl>
          </a:graphicData>
        </a:graphic>
      </p:graphicFrame>
      <p:sp>
        <p:nvSpPr>
          <p:cNvPr id="19" name="Rectangle 18">
            <a:extLst>
              <a:ext uri="{FF2B5EF4-FFF2-40B4-BE49-F238E27FC236}">
                <a16:creationId xmlns:a16="http://schemas.microsoft.com/office/drawing/2014/main" id="{10DF7D66-B3F1-E11C-C4CB-3C82025B084F}"/>
              </a:ext>
            </a:extLst>
          </p:cNvPr>
          <p:cNvSpPr/>
          <p:nvPr/>
        </p:nvSpPr>
        <p:spPr>
          <a:xfrm>
            <a:off x="3270465" y="1604049"/>
            <a:ext cx="3216395" cy="3517750"/>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4390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43D18-E10A-6B91-A99C-1C5A4D7451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0CA0D6-C182-A84D-CD2E-F56ACFE7D74F}"/>
              </a:ext>
            </a:extLst>
          </p:cNvPr>
          <p:cNvSpPr>
            <a:spLocks noGrp="1"/>
          </p:cNvSpPr>
          <p:nvPr>
            <p:ph type="sldNum" sz="quarter" idx="4"/>
          </p:nvPr>
        </p:nvSpPr>
        <p:spPr/>
        <p:txBody>
          <a:bodyPr/>
          <a:lstStyle/>
          <a:p>
            <a:pPr algn="ctr"/>
            <a:fld id="{933A556B-7C63-244D-9B7C-B0EA8042B330}" type="slidenum">
              <a:rPr lang="en-US" smtClean="0"/>
              <a:pPr algn="ctr"/>
              <a:t>9</a:t>
            </a:fld>
            <a:endParaRPr lang="en-US" dirty="0"/>
          </a:p>
        </p:txBody>
      </p:sp>
      <p:sp>
        <p:nvSpPr>
          <p:cNvPr id="3" name="Title 2">
            <a:extLst>
              <a:ext uri="{FF2B5EF4-FFF2-40B4-BE49-F238E27FC236}">
                <a16:creationId xmlns:a16="http://schemas.microsoft.com/office/drawing/2014/main" id="{9EBE5A0A-24C5-75CD-105E-E467B08C58BD}"/>
              </a:ext>
            </a:extLst>
          </p:cNvPr>
          <p:cNvSpPr>
            <a:spLocks noGrp="1"/>
          </p:cNvSpPr>
          <p:nvPr>
            <p:ph type="title"/>
          </p:nvPr>
        </p:nvSpPr>
        <p:spPr/>
        <p:txBody>
          <a:bodyPr>
            <a:normAutofit/>
          </a:bodyPr>
          <a:lstStyle/>
          <a:p>
            <a:r>
              <a:rPr lang="en-US" dirty="0"/>
              <a:t>Forward Tracking System Requirement</a:t>
            </a:r>
          </a:p>
        </p:txBody>
      </p:sp>
      <p:sp>
        <p:nvSpPr>
          <p:cNvPr id="5" name="Text Placeholder 4">
            <a:extLst>
              <a:ext uri="{FF2B5EF4-FFF2-40B4-BE49-F238E27FC236}">
                <a16:creationId xmlns:a16="http://schemas.microsoft.com/office/drawing/2014/main" id="{AA011F62-1796-F032-48A4-3F7BC9E7FFF3}"/>
              </a:ext>
            </a:extLst>
          </p:cNvPr>
          <p:cNvSpPr>
            <a:spLocks noGrp="1"/>
          </p:cNvSpPr>
          <p:nvPr>
            <p:ph type="body" sz="quarter" idx="10"/>
          </p:nvPr>
        </p:nvSpPr>
        <p:spPr/>
        <p:txBody>
          <a:bodyPr/>
          <a:lstStyle/>
          <a:p>
            <a:r>
              <a:rPr lang="en-US" dirty="0"/>
              <a:t>10</a:t>
            </a:r>
            <a:r>
              <a:rPr lang="en-US" baseline="30000" dirty="0"/>
              <a:t>th</a:t>
            </a:r>
            <a:r>
              <a:rPr lang="en-US" dirty="0"/>
              <a:t> EIC DAC Meeting</a:t>
            </a:r>
          </a:p>
          <a:p>
            <a:endParaRPr lang="en-US" dirty="0"/>
          </a:p>
        </p:txBody>
      </p:sp>
      <p:sp>
        <p:nvSpPr>
          <p:cNvPr id="6" name="Text Placeholder 5">
            <a:extLst>
              <a:ext uri="{FF2B5EF4-FFF2-40B4-BE49-F238E27FC236}">
                <a16:creationId xmlns:a16="http://schemas.microsoft.com/office/drawing/2014/main" id="{B163C06B-77D7-1A0A-5B5A-9E24992C2FB7}"/>
              </a:ext>
            </a:extLst>
          </p:cNvPr>
          <p:cNvSpPr>
            <a:spLocks noGrp="1"/>
          </p:cNvSpPr>
          <p:nvPr>
            <p:ph type="body" sz="quarter" idx="11"/>
          </p:nvPr>
        </p:nvSpPr>
        <p:spPr/>
        <p:txBody>
          <a:bodyPr/>
          <a:lstStyle/>
          <a:p>
            <a:r>
              <a:rPr lang="en-US" b="1" dirty="0"/>
              <a:t>S.Tarafdar / R.Ent / B.Zihlmann</a:t>
            </a:r>
          </a:p>
          <a:p>
            <a:endParaRPr lang="en-US" dirty="0"/>
          </a:p>
        </p:txBody>
      </p:sp>
      <p:pic>
        <p:nvPicPr>
          <p:cNvPr id="7" name="Picture 6">
            <a:extLst>
              <a:ext uri="{FF2B5EF4-FFF2-40B4-BE49-F238E27FC236}">
                <a16:creationId xmlns:a16="http://schemas.microsoft.com/office/drawing/2014/main" id="{F27948B9-AC71-D268-4446-85FE73CD7F0F}"/>
              </a:ext>
            </a:extLst>
          </p:cNvPr>
          <p:cNvPicPr/>
          <p:nvPr/>
        </p:nvPicPr>
        <p:blipFill rotWithShape="1">
          <a:blip r:embed="rId2"/>
          <a:srcRect l="11076" t="3255" r="10500" b="2316"/>
          <a:stretch/>
        </p:blipFill>
        <p:spPr>
          <a:xfrm>
            <a:off x="1372330" y="825178"/>
            <a:ext cx="1188418" cy="1120248"/>
          </a:xfrm>
          <a:prstGeom prst="rect">
            <a:avLst/>
          </a:prstGeom>
        </p:spPr>
      </p:pic>
      <p:pic>
        <p:nvPicPr>
          <p:cNvPr id="8" name="Immagine 1" descr="Immagine che contiene cerchio, edificio, rotondo&#10;&#10;Descrizione generata automaticamente">
            <a:extLst>
              <a:ext uri="{FF2B5EF4-FFF2-40B4-BE49-F238E27FC236}">
                <a16:creationId xmlns:a16="http://schemas.microsoft.com/office/drawing/2014/main" id="{2E17F7F9-0E79-213D-8775-3CB3054B18CD}"/>
              </a:ext>
            </a:extLst>
          </p:cNvPr>
          <p:cNvPicPr>
            <a:picLocks noChangeAspect="1"/>
          </p:cNvPicPr>
          <p:nvPr/>
        </p:nvPicPr>
        <p:blipFill>
          <a:blip r:embed="rId3"/>
          <a:stretch>
            <a:fillRect/>
          </a:stretch>
        </p:blipFill>
        <p:spPr>
          <a:xfrm rot="5400000">
            <a:off x="111778" y="1116848"/>
            <a:ext cx="1120248" cy="620113"/>
          </a:xfrm>
          <a:prstGeom prst="rect">
            <a:avLst/>
          </a:prstGeom>
        </p:spPr>
      </p:pic>
      <p:graphicFrame>
        <p:nvGraphicFramePr>
          <p:cNvPr id="11" name="Table 10">
            <a:extLst>
              <a:ext uri="{FF2B5EF4-FFF2-40B4-BE49-F238E27FC236}">
                <a16:creationId xmlns:a16="http://schemas.microsoft.com/office/drawing/2014/main" id="{F283DB7D-AC7F-C361-A44F-3B7DFA1EBC0C}"/>
              </a:ext>
            </a:extLst>
          </p:cNvPr>
          <p:cNvGraphicFramePr>
            <a:graphicFrameLocks noGrp="1"/>
          </p:cNvGraphicFramePr>
          <p:nvPr/>
        </p:nvGraphicFramePr>
        <p:xfrm>
          <a:off x="462579" y="2136990"/>
          <a:ext cx="2736454" cy="2574860"/>
        </p:xfrm>
        <a:graphic>
          <a:graphicData uri="http://schemas.openxmlformats.org/drawingml/2006/table">
            <a:tbl>
              <a:tblPr>
                <a:tableStyleId>{5C22544A-7EE6-4342-B048-85BDC9FD1C3A}</a:tableStyleId>
              </a:tblPr>
              <a:tblGrid>
                <a:gridCol w="1170675">
                  <a:extLst>
                    <a:ext uri="{9D8B030D-6E8A-4147-A177-3AD203B41FA5}">
                      <a16:colId xmlns:a16="http://schemas.microsoft.com/office/drawing/2014/main" val="782869995"/>
                    </a:ext>
                  </a:extLst>
                </a:gridCol>
                <a:gridCol w="1565779">
                  <a:extLst>
                    <a:ext uri="{9D8B030D-6E8A-4147-A177-3AD203B41FA5}">
                      <a16:colId xmlns:a16="http://schemas.microsoft.com/office/drawing/2014/main" val="3607730099"/>
                    </a:ext>
                  </a:extLst>
                </a:gridCol>
              </a:tblGrid>
              <a:tr h="367837">
                <a:tc gridSpan="2">
                  <a:txBody>
                    <a:bodyPr/>
                    <a:lstStyle/>
                    <a:p>
                      <a:pPr algn="l" fontAlgn="t"/>
                      <a:r>
                        <a:rPr lang="en-US" sz="1200" u="none" strike="noStrike">
                          <a:effectLst/>
                        </a:rPr>
                        <a:t>Tracking Systems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932079706"/>
                  </a:ext>
                </a:extLst>
              </a:tr>
              <a:tr h="2207023">
                <a:tc>
                  <a:txBody>
                    <a:bodyPr/>
                    <a:lstStyle/>
                    <a:p>
                      <a:pPr algn="l" fontAlgn="t"/>
                      <a:r>
                        <a:rPr lang="en-US" sz="1100" u="none" strike="noStrike" dirty="0">
                          <a:effectLst/>
                        </a:rPr>
                        <a:t>G-DET-TRAK-1</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The tracking systems shall provide coordinate measurements of charged particles traversing a magnetic field, and provide a sufficient lever arm to provide measurements of the momenta and angles of the particles. </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04048045"/>
                  </a:ext>
                </a:extLst>
              </a:tr>
            </a:tbl>
          </a:graphicData>
        </a:graphic>
      </p:graphicFrame>
      <p:sp>
        <p:nvSpPr>
          <p:cNvPr id="12" name="Rectangle 11">
            <a:extLst>
              <a:ext uri="{FF2B5EF4-FFF2-40B4-BE49-F238E27FC236}">
                <a16:creationId xmlns:a16="http://schemas.microsoft.com/office/drawing/2014/main" id="{637E2AC3-9C35-D1D1-5EE4-F3AD9977A74B}"/>
              </a:ext>
            </a:extLst>
          </p:cNvPr>
          <p:cNvSpPr/>
          <p:nvPr/>
        </p:nvSpPr>
        <p:spPr>
          <a:xfrm>
            <a:off x="437050" y="2075494"/>
            <a:ext cx="2761983" cy="2697852"/>
          </a:xfrm>
          <a:prstGeom prst="rect">
            <a:avLst/>
          </a:prstGeom>
          <a:solidFill>
            <a:schemeClr val="accent1">
              <a:alpha val="0"/>
            </a:schemeClr>
          </a:solid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Table 12">
            <a:extLst>
              <a:ext uri="{FF2B5EF4-FFF2-40B4-BE49-F238E27FC236}">
                <a16:creationId xmlns:a16="http://schemas.microsoft.com/office/drawing/2014/main" id="{D52F1D47-6247-8391-3193-912A7FB754CB}"/>
              </a:ext>
            </a:extLst>
          </p:cNvPr>
          <p:cNvGraphicFramePr>
            <a:graphicFrameLocks noGrp="1"/>
          </p:cNvGraphicFramePr>
          <p:nvPr/>
        </p:nvGraphicFramePr>
        <p:xfrm>
          <a:off x="3363783" y="1643272"/>
          <a:ext cx="3090805" cy="2917970"/>
        </p:xfrm>
        <a:graphic>
          <a:graphicData uri="http://schemas.openxmlformats.org/drawingml/2006/table">
            <a:tbl>
              <a:tblPr>
                <a:tableStyleId>{5C22544A-7EE6-4342-B048-85BDC9FD1C3A}</a:tableStyleId>
              </a:tblPr>
              <a:tblGrid>
                <a:gridCol w="1056685">
                  <a:extLst>
                    <a:ext uri="{9D8B030D-6E8A-4147-A177-3AD203B41FA5}">
                      <a16:colId xmlns:a16="http://schemas.microsoft.com/office/drawing/2014/main" val="3419360496"/>
                    </a:ext>
                  </a:extLst>
                </a:gridCol>
                <a:gridCol w="1413317">
                  <a:extLst>
                    <a:ext uri="{9D8B030D-6E8A-4147-A177-3AD203B41FA5}">
                      <a16:colId xmlns:a16="http://schemas.microsoft.com/office/drawing/2014/main" val="3153561223"/>
                    </a:ext>
                  </a:extLst>
                </a:gridCol>
                <a:gridCol w="620803">
                  <a:extLst>
                    <a:ext uri="{9D8B030D-6E8A-4147-A177-3AD203B41FA5}">
                      <a16:colId xmlns:a16="http://schemas.microsoft.com/office/drawing/2014/main" val="1560511349"/>
                    </a:ext>
                  </a:extLst>
                </a:gridCol>
              </a:tblGrid>
              <a:tr h="416853">
                <a:tc gridSpan="3">
                  <a:txBody>
                    <a:bodyPr/>
                    <a:lstStyle/>
                    <a:p>
                      <a:pPr algn="l" fontAlgn="t"/>
                      <a:r>
                        <a:rPr lang="en-US" sz="1200" u="none" strike="noStrike">
                          <a:effectLst/>
                        </a:rPr>
                        <a:t>Tracking Systems</a:t>
                      </a:r>
                      <a:endParaRPr lang="en-US" sz="1200" b="1" i="0" u="none" strike="noStrike">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48465760"/>
                  </a:ext>
                </a:extLst>
              </a:tr>
              <a:tr h="2501117">
                <a:tc>
                  <a:txBody>
                    <a:bodyPr/>
                    <a:lstStyle/>
                    <a:p>
                      <a:pPr algn="l" fontAlgn="t"/>
                      <a:r>
                        <a:rPr lang="en-US" sz="1100" u="none" strike="noStrike" dirty="0">
                          <a:effectLst/>
                        </a:rPr>
                        <a:t>F-DET-TRAK-1</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tracking system must provide a low detection threshold for pions and kaons.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G-DET.1</a:t>
                      </a:r>
                      <a:br>
                        <a:rPr lang="en-US" sz="1100" u="none" strike="noStrike" dirty="0">
                          <a:effectLst/>
                        </a:rPr>
                      </a:br>
                      <a:r>
                        <a:rPr lang="en-US" sz="1100" u="none" strike="noStrike" dirty="0">
                          <a:effectLst/>
                        </a:rPr>
                        <a:t>G-DET-TRAK-1</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2532382"/>
                  </a:ext>
                </a:extLst>
              </a:tr>
            </a:tbl>
          </a:graphicData>
        </a:graphic>
      </p:graphicFrame>
      <p:graphicFrame>
        <p:nvGraphicFramePr>
          <p:cNvPr id="4" name="Table 3">
            <a:extLst>
              <a:ext uri="{FF2B5EF4-FFF2-40B4-BE49-F238E27FC236}">
                <a16:creationId xmlns:a16="http://schemas.microsoft.com/office/drawing/2014/main" id="{2A2D14D8-AF76-A6E4-DAF6-5E644A8BA3EE}"/>
              </a:ext>
            </a:extLst>
          </p:cNvPr>
          <p:cNvGraphicFramePr>
            <a:graphicFrameLocks noGrp="1"/>
          </p:cNvGraphicFramePr>
          <p:nvPr>
            <p:extLst>
              <p:ext uri="{D42A27DB-BD31-4B8C-83A1-F6EECF244321}">
                <p14:modId xmlns:p14="http://schemas.microsoft.com/office/powerpoint/2010/main" val="1108585590"/>
              </p:ext>
            </p:extLst>
          </p:nvPr>
        </p:nvGraphicFramePr>
        <p:xfrm>
          <a:off x="6738769" y="1440072"/>
          <a:ext cx="5223735" cy="365124"/>
        </p:xfrm>
        <a:graphic>
          <a:graphicData uri="http://schemas.openxmlformats.org/drawingml/2006/table">
            <a:tbl>
              <a:tblPr>
                <a:tableStyleId>{5C22544A-7EE6-4342-B048-85BDC9FD1C3A}</a:tableStyleId>
              </a:tblPr>
              <a:tblGrid>
                <a:gridCol w="5223735">
                  <a:extLst>
                    <a:ext uri="{9D8B030D-6E8A-4147-A177-3AD203B41FA5}">
                      <a16:colId xmlns:a16="http://schemas.microsoft.com/office/drawing/2014/main" val="3612699890"/>
                    </a:ext>
                  </a:extLst>
                </a:gridCol>
              </a:tblGrid>
              <a:tr h="365124">
                <a:tc>
                  <a:txBody>
                    <a:bodyPr/>
                    <a:lstStyle/>
                    <a:p>
                      <a:pPr algn="l" fontAlgn="b"/>
                      <a:r>
                        <a:rPr lang="en-US" sz="1100" u="none" strike="noStrike" dirty="0">
                          <a:effectLst/>
                        </a:rPr>
                        <a:t>Forward Tracking Systems</a:t>
                      </a:r>
                      <a:endParaRPr lang="en-US" sz="11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71310810"/>
                  </a:ext>
                </a:extLst>
              </a:tr>
            </a:tbl>
          </a:graphicData>
        </a:graphic>
      </p:graphicFrame>
      <p:graphicFrame>
        <p:nvGraphicFramePr>
          <p:cNvPr id="9" name="Table 8">
            <a:extLst>
              <a:ext uri="{FF2B5EF4-FFF2-40B4-BE49-F238E27FC236}">
                <a16:creationId xmlns:a16="http://schemas.microsoft.com/office/drawing/2014/main" id="{32225E0B-A24A-34CB-AD53-9EB02CA8F2DF}"/>
              </a:ext>
            </a:extLst>
          </p:cNvPr>
          <p:cNvGraphicFramePr>
            <a:graphicFrameLocks noGrp="1"/>
          </p:cNvGraphicFramePr>
          <p:nvPr>
            <p:extLst>
              <p:ext uri="{D42A27DB-BD31-4B8C-83A1-F6EECF244321}">
                <p14:modId xmlns:p14="http://schemas.microsoft.com/office/powerpoint/2010/main" val="1436759360"/>
              </p:ext>
            </p:extLst>
          </p:nvPr>
        </p:nvGraphicFramePr>
        <p:xfrm>
          <a:off x="6738769" y="1837468"/>
          <a:ext cx="5223735" cy="776639"/>
        </p:xfrm>
        <a:graphic>
          <a:graphicData uri="http://schemas.openxmlformats.org/drawingml/2006/table">
            <a:tbl>
              <a:tblPr>
                <a:tableStyleId>{5C22544A-7EE6-4342-B048-85BDC9FD1C3A}</a:tableStyleId>
              </a:tblPr>
              <a:tblGrid>
                <a:gridCol w="1785892">
                  <a:extLst>
                    <a:ext uri="{9D8B030D-6E8A-4147-A177-3AD203B41FA5}">
                      <a16:colId xmlns:a16="http://schemas.microsoft.com/office/drawing/2014/main" val="2061748096"/>
                    </a:ext>
                  </a:extLst>
                </a:gridCol>
                <a:gridCol w="2388631">
                  <a:extLst>
                    <a:ext uri="{9D8B030D-6E8A-4147-A177-3AD203B41FA5}">
                      <a16:colId xmlns:a16="http://schemas.microsoft.com/office/drawing/2014/main" val="765179837"/>
                    </a:ext>
                  </a:extLst>
                </a:gridCol>
                <a:gridCol w="1049212">
                  <a:extLst>
                    <a:ext uri="{9D8B030D-6E8A-4147-A177-3AD203B41FA5}">
                      <a16:colId xmlns:a16="http://schemas.microsoft.com/office/drawing/2014/main" val="3918934141"/>
                    </a:ext>
                  </a:extLst>
                </a:gridCol>
              </a:tblGrid>
              <a:tr h="776639">
                <a:tc>
                  <a:txBody>
                    <a:bodyPr/>
                    <a:lstStyle/>
                    <a:p>
                      <a:pPr algn="l" fontAlgn="t"/>
                      <a:r>
                        <a:rPr lang="en-US" sz="1100" u="none" strike="noStrike">
                          <a:effectLst/>
                        </a:rPr>
                        <a:t>P-DET-TRAK-FWD.1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forward tracking system shall provide coverage in rapidity region between -1.0 to 3.5.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F-DET-TRAK.2</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833940669"/>
                  </a:ext>
                </a:extLst>
              </a:tr>
            </a:tbl>
          </a:graphicData>
        </a:graphic>
      </p:graphicFrame>
      <p:graphicFrame>
        <p:nvGraphicFramePr>
          <p:cNvPr id="10" name="Table 9">
            <a:extLst>
              <a:ext uri="{FF2B5EF4-FFF2-40B4-BE49-F238E27FC236}">
                <a16:creationId xmlns:a16="http://schemas.microsoft.com/office/drawing/2014/main" id="{301C72B6-59E7-5713-7CBE-61716A6644E2}"/>
              </a:ext>
            </a:extLst>
          </p:cNvPr>
          <p:cNvGraphicFramePr>
            <a:graphicFrameLocks noGrp="1"/>
          </p:cNvGraphicFramePr>
          <p:nvPr>
            <p:extLst>
              <p:ext uri="{D42A27DB-BD31-4B8C-83A1-F6EECF244321}">
                <p14:modId xmlns:p14="http://schemas.microsoft.com/office/powerpoint/2010/main" val="3237200344"/>
              </p:ext>
            </p:extLst>
          </p:nvPr>
        </p:nvGraphicFramePr>
        <p:xfrm>
          <a:off x="6738769" y="2646379"/>
          <a:ext cx="5223735" cy="3068490"/>
        </p:xfrm>
        <a:graphic>
          <a:graphicData uri="http://schemas.openxmlformats.org/drawingml/2006/table">
            <a:tbl>
              <a:tblPr>
                <a:tableStyleId>{5C22544A-7EE6-4342-B048-85BDC9FD1C3A}</a:tableStyleId>
              </a:tblPr>
              <a:tblGrid>
                <a:gridCol w="1785892">
                  <a:extLst>
                    <a:ext uri="{9D8B030D-6E8A-4147-A177-3AD203B41FA5}">
                      <a16:colId xmlns:a16="http://schemas.microsoft.com/office/drawing/2014/main" val="967593786"/>
                    </a:ext>
                  </a:extLst>
                </a:gridCol>
                <a:gridCol w="2388631">
                  <a:extLst>
                    <a:ext uri="{9D8B030D-6E8A-4147-A177-3AD203B41FA5}">
                      <a16:colId xmlns:a16="http://schemas.microsoft.com/office/drawing/2014/main" val="1161923047"/>
                    </a:ext>
                  </a:extLst>
                </a:gridCol>
                <a:gridCol w="1049212">
                  <a:extLst>
                    <a:ext uri="{9D8B030D-6E8A-4147-A177-3AD203B41FA5}">
                      <a16:colId xmlns:a16="http://schemas.microsoft.com/office/drawing/2014/main" val="3018157005"/>
                    </a:ext>
                  </a:extLst>
                </a:gridCol>
              </a:tblGrid>
              <a:tr h="863685">
                <a:tc>
                  <a:txBody>
                    <a:bodyPr/>
                    <a:lstStyle/>
                    <a:p>
                      <a:pPr algn="l" fontAlgn="t"/>
                      <a:r>
                        <a:rPr lang="en-US" sz="1100" u="none" strike="noStrike">
                          <a:effectLst/>
                        </a:rPr>
                        <a:t>P-DET-TRAK-FWD.2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forward tracking system shall provide a momentum resolution of </a:t>
                      </a:r>
                      <a:r>
                        <a:rPr lang="el-GR" sz="1100" u="none" strike="noStrike">
                          <a:effectLst/>
                        </a:rPr>
                        <a:t>σ</a:t>
                      </a:r>
                      <a:r>
                        <a:rPr lang="en-US" sz="1100" u="none" strike="noStrike">
                          <a:effectLst/>
                        </a:rPr>
                        <a:t>p/p ~ 0.05%⨯p+1.0% in the rapidity region between 1.0 to 2.5.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791104482"/>
                  </a:ext>
                </a:extLst>
              </a:tr>
              <a:tr h="863685">
                <a:tc>
                  <a:txBody>
                    <a:bodyPr/>
                    <a:lstStyle/>
                    <a:p>
                      <a:pPr algn="l" fontAlgn="t"/>
                      <a:r>
                        <a:rPr lang="en-US" sz="1100" u="none" strike="noStrike">
                          <a:effectLst/>
                        </a:rPr>
                        <a:t>P-DET-TRAK-FWD.3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forward tracking system shall provide a momentum resolution of </a:t>
                      </a:r>
                      <a:r>
                        <a:rPr lang="el-GR" sz="1100" u="none" strike="noStrike">
                          <a:effectLst/>
                        </a:rPr>
                        <a:t>σ</a:t>
                      </a:r>
                      <a:r>
                        <a:rPr lang="en-US" sz="1100" u="none" strike="noStrike">
                          <a:effectLst/>
                        </a:rPr>
                        <a:t>p/p ~ 0.10%⨯p+2.0% in the rapidity region between 2.5 to 3.5.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122624190"/>
                  </a:ext>
                </a:extLst>
              </a:tr>
              <a:tr h="647764">
                <a:tc>
                  <a:txBody>
                    <a:bodyPr/>
                    <a:lstStyle/>
                    <a:p>
                      <a:pPr algn="l" fontAlgn="t"/>
                      <a:r>
                        <a:rPr lang="en-US" sz="1100" u="none" strike="noStrike">
                          <a:effectLst/>
                        </a:rPr>
                        <a:t>P-DET-TRAK-FWD.4</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forward tracking system shall provide a spatial resolution of </a:t>
                      </a:r>
                      <a:r>
                        <a:rPr lang="el-GR" sz="1100" u="none" strike="noStrike">
                          <a:effectLst/>
                        </a:rPr>
                        <a:t>σ</a:t>
                      </a:r>
                      <a:r>
                        <a:rPr lang="en-US" sz="1100" u="none" strike="noStrike">
                          <a:effectLst/>
                        </a:rPr>
                        <a:t>xy ∼ 30/pT ⊕ 20 </a:t>
                      </a:r>
                      <a:r>
                        <a:rPr lang="el-GR" sz="1100" u="none" strike="noStrike">
                          <a:effectLst/>
                        </a:rPr>
                        <a:t>μ</a:t>
                      </a:r>
                      <a:r>
                        <a:rPr lang="en-US" sz="1100" u="none" strike="noStrike">
                          <a:effectLst/>
                        </a:rPr>
                        <a:t>m in the rapidity region between 1.0 to 2.5.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F-DET-TRAK.2</a:t>
                      </a:r>
                      <a:endParaRPr lang="en-US" sz="11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844815508"/>
                  </a:ext>
                </a:extLst>
              </a:tr>
              <a:tr h="647764">
                <a:tc>
                  <a:txBody>
                    <a:bodyPr/>
                    <a:lstStyle/>
                    <a:p>
                      <a:pPr algn="l" fontAlgn="t"/>
                      <a:r>
                        <a:rPr lang="en-US" sz="1100" u="none" strike="noStrike">
                          <a:effectLst/>
                        </a:rPr>
                        <a:t>P-DET-TRAK-FWD.5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The forward tracking system shall provide a spatial resolution of </a:t>
                      </a:r>
                      <a:r>
                        <a:rPr lang="el-GR" sz="1100" u="none" strike="noStrike">
                          <a:effectLst/>
                        </a:rPr>
                        <a:t>σ</a:t>
                      </a:r>
                      <a:r>
                        <a:rPr lang="en-US" sz="1100" u="none" strike="noStrike">
                          <a:effectLst/>
                        </a:rPr>
                        <a:t>xy ∼ 30/pT ⊕ 40 </a:t>
                      </a:r>
                      <a:r>
                        <a:rPr lang="el-GR" sz="1100" u="none" strike="noStrike">
                          <a:effectLst/>
                        </a:rPr>
                        <a:t>μ</a:t>
                      </a:r>
                      <a:r>
                        <a:rPr lang="en-US" sz="1100" u="none" strike="noStrike">
                          <a:effectLst/>
                        </a:rPr>
                        <a:t>m in the rapidity region between 2.5 to 3.5.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F-DET-TRAK.2</a:t>
                      </a:r>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49266165"/>
                  </a:ext>
                </a:extLst>
              </a:tr>
            </a:tbl>
          </a:graphicData>
        </a:graphic>
      </p:graphicFrame>
      <p:sp>
        <p:nvSpPr>
          <p:cNvPr id="17" name="Rectangle 16">
            <a:extLst>
              <a:ext uri="{FF2B5EF4-FFF2-40B4-BE49-F238E27FC236}">
                <a16:creationId xmlns:a16="http://schemas.microsoft.com/office/drawing/2014/main" id="{E2E261E6-2105-7762-7BD6-720A769A7892}"/>
              </a:ext>
            </a:extLst>
          </p:cNvPr>
          <p:cNvSpPr/>
          <p:nvPr/>
        </p:nvSpPr>
        <p:spPr>
          <a:xfrm>
            <a:off x="6648226" y="1426904"/>
            <a:ext cx="5403723" cy="4703654"/>
          </a:xfrm>
          <a:prstGeom prst="rect">
            <a:avLst/>
          </a:prstGeom>
          <a:solidFill>
            <a:schemeClr val="accent1">
              <a:alpha val="0"/>
            </a:schemeClr>
          </a:solidFill>
          <a:ln w="698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graphicFrame>
        <p:nvGraphicFramePr>
          <p:cNvPr id="18" name="Table 17">
            <a:extLst>
              <a:ext uri="{FF2B5EF4-FFF2-40B4-BE49-F238E27FC236}">
                <a16:creationId xmlns:a16="http://schemas.microsoft.com/office/drawing/2014/main" id="{039602D4-54C6-ABD0-6CD2-7E7574D81765}"/>
              </a:ext>
            </a:extLst>
          </p:cNvPr>
          <p:cNvGraphicFramePr>
            <a:graphicFrameLocks noGrp="1"/>
          </p:cNvGraphicFramePr>
          <p:nvPr>
            <p:extLst>
              <p:ext uri="{D42A27DB-BD31-4B8C-83A1-F6EECF244321}">
                <p14:modId xmlns:p14="http://schemas.microsoft.com/office/powerpoint/2010/main" val="3934225415"/>
              </p:ext>
            </p:extLst>
          </p:nvPr>
        </p:nvGraphicFramePr>
        <p:xfrm>
          <a:off x="3320750" y="2888237"/>
          <a:ext cx="3175117" cy="2574860"/>
        </p:xfrm>
        <a:graphic>
          <a:graphicData uri="http://schemas.openxmlformats.org/drawingml/2006/table">
            <a:tbl>
              <a:tblPr>
                <a:tableStyleId>{5C22544A-7EE6-4342-B048-85BDC9FD1C3A}</a:tableStyleId>
              </a:tblPr>
              <a:tblGrid>
                <a:gridCol w="1085510">
                  <a:extLst>
                    <a:ext uri="{9D8B030D-6E8A-4147-A177-3AD203B41FA5}">
                      <a16:colId xmlns:a16="http://schemas.microsoft.com/office/drawing/2014/main" val="2305791466"/>
                    </a:ext>
                  </a:extLst>
                </a:gridCol>
                <a:gridCol w="1451870">
                  <a:extLst>
                    <a:ext uri="{9D8B030D-6E8A-4147-A177-3AD203B41FA5}">
                      <a16:colId xmlns:a16="http://schemas.microsoft.com/office/drawing/2014/main" val="749295274"/>
                    </a:ext>
                  </a:extLst>
                </a:gridCol>
                <a:gridCol w="637737">
                  <a:extLst>
                    <a:ext uri="{9D8B030D-6E8A-4147-A177-3AD203B41FA5}">
                      <a16:colId xmlns:a16="http://schemas.microsoft.com/office/drawing/2014/main" val="197895525"/>
                    </a:ext>
                  </a:extLst>
                </a:gridCol>
              </a:tblGrid>
              <a:tr h="1287430">
                <a:tc>
                  <a:txBody>
                    <a:bodyPr/>
                    <a:lstStyle/>
                    <a:p>
                      <a:pPr algn="l" fontAlgn="t"/>
                      <a:r>
                        <a:rPr lang="en-US" sz="1000" u="none" strike="noStrike">
                          <a:effectLst/>
                        </a:rPr>
                        <a:t>F-DET-TRAK.2</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The tracking system must provide high hermicity in exclusive and diffractive channels.</a:t>
                      </a:r>
                      <a:endParaRPr lang="en-US" sz="10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G-DET.1</a:t>
                      </a:r>
                      <a:br>
                        <a:rPr lang="en-US" sz="1000" u="none" strike="noStrike">
                          <a:effectLst/>
                        </a:rPr>
                      </a:br>
                      <a:r>
                        <a:rPr lang="en-US" sz="1000" u="none" strike="noStrike">
                          <a:effectLst/>
                        </a:rPr>
                        <a:t>G-DET-TRAK.2</a:t>
                      </a:r>
                      <a:endParaRPr lang="en-US" sz="10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920931339"/>
                  </a:ext>
                </a:extLst>
              </a:tr>
              <a:tr h="1287430">
                <a:tc>
                  <a:txBody>
                    <a:bodyPr/>
                    <a:lstStyle/>
                    <a:p>
                      <a:pPr algn="l" fontAlgn="t"/>
                      <a:r>
                        <a:rPr lang="en-US" sz="1000" u="none" strike="noStrike">
                          <a:effectLst/>
                        </a:rPr>
                        <a:t>F-DET-TRAK.3</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The tracking system must provide good impact parameter resolution for heavy flavor measurements.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dirty="0">
                          <a:effectLst/>
                        </a:rPr>
                        <a:t>G-DET-TRAK.3</a:t>
                      </a:r>
                      <a:endParaRPr lang="en-US" sz="1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22676707"/>
                  </a:ext>
                </a:extLst>
              </a:tr>
            </a:tbl>
          </a:graphicData>
        </a:graphic>
      </p:graphicFrame>
      <p:sp>
        <p:nvSpPr>
          <p:cNvPr id="19" name="Rectangle 18">
            <a:extLst>
              <a:ext uri="{FF2B5EF4-FFF2-40B4-BE49-F238E27FC236}">
                <a16:creationId xmlns:a16="http://schemas.microsoft.com/office/drawing/2014/main" id="{02168459-C199-429A-F630-D8EE54F437E2}"/>
              </a:ext>
            </a:extLst>
          </p:cNvPr>
          <p:cNvSpPr/>
          <p:nvPr/>
        </p:nvSpPr>
        <p:spPr>
          <a:xfrm>
            <a:off x="3231305" y="1590807"/>
            <a:ext cx="3223283" cy="3872290"/>
          </a:xfrm>
          <a:prstGeom prst="rect">
            <a:avLst/>
          </a:prstGeom>
          <a:solidFill>
            <a:schemeClr val="accent1">
              <a:alpha val="0"/>
            </a:schemeClr>
          </a:solidFill>
          <a:ln w="698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0332891"/>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0B03456-9B8D-484F-87DB-076ADB43E9F3}" vid="{D3F09972-1605-9348-86B6-2FB56E667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bfd71d5-c7ac-4dca-b865-a609d1eb4074" xsi:nil="true"/>
    <lcf76f155ced4ddcb4097134ff3c332f xmlns="9e4a43c1-b2a9-408a-8cac-448eda25f0f3">
      <Terms xmlns="http://schemas.microsoft.com/office/infopath/2007/PartnerControls"/>
    </lcf76f155ced4ddcb4097134ff3c332f>
    <SharedWithUsers xmlns="dd7425a4-fa23-406d-b478-3c2992d2d4b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499330D76B4642A0E7B53F4A469F55" ma:contentTypeVersion="14" ma:contentTypeDescription="Create a new document." ma:contentTypeScope="" ma:versionID="9bd72081d61ddd7672fb853d8d442ca6">
  <xsd:schema xmlns:xsd="http://www.w3.org/2001/XMLSchema" xmlns:xs="http://www.w3.org/2001/XMLSchema" xmlns:p="http://schemas.microsoft.com/office/2006/metadata/properties" xmlns:ns2="9e4a43c1-b2a9-408a-8cac-448eda25f0f3" xmlns:ns3="dd7425a4-fa23-406d-b478-3c2992d2d4ba" xmlns:ns4="3bfd71d5-c7ac-4dca-b865-a609d1eb4074" targetNamespace="http://schemas.microsoft.com/office/2006/metadata/properties" ma:root="true" ma:fieldsID="e085e1eba6760f9000955ff7b85eb376" ns2:_="" ns3:_="" ns4:_="">
    <xsd:import namespace="9e4a43c1-b2a9-408a-8cac-448eda25f0f3"/>
    <xsd:import namespace="dd7425a4-fa23-406d-b478-3c2992d2d4ba"/>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a43c1-b2a9-408a-8cac-448eda25f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7425a4-fa23-406d-b478-3c2992d2d4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66BDAA-DFEF-4721-B461-181B05E60D2C}">
  <ds:schemaRefs>
    <ds:schemaRef ds:uri="http://purl.org/dc/terms/"/>
    <ds:schemaRef ds:uri="http://schemas.microsoft.com/office/2006/documentManagement/types"/>
    <ds:schemaRef ds:uri="http://schemas.microsoft.com/office/infopath/2007/PartnerControls"/>
    <ds:schemaRef ds:uri="9e4a43c1-b2a9-408a-8cac-448eda25f0f3"/>
    <ds:schemaRef ds:uri="http://schemas.microsoft.com/office/2006/metadata/properties"/>
    <ds:schemaRef ds:uri="http://purl.org/dc/dcmitype/"/>
    <ds:schemaRef ds:uri="dd7425a4-fa23-406d-b478-3c2992d2d4ba"/>
    <ds:schemaRef ds:uri="http://purl.org/dc/elements/1.1/"/>
    <ds:schemaRef ds:uri="http://schemas.openxmlformats.org/package/2006/metadata/core-properties"/>
    <ds:schemaRef ds:uri="3bfd71d5-c7ac-4dca-b865-a609d1eb4074"/>
    <ds:schemaRef ds:uri="http://www.w3.org/XML/1998/namespace"/>
  </ds:schemaRefs>
</ds:datastoreItem>
</file>

<file path=customXml/itemProps2.xml><?xml version="1.0" encoding="utf-8"?>
<ds:datastoreItem xmlns:ds="http://schemas.openxmlformats.org/officeDocument/2006/customXml" ds:itemID="{2D98A2C5-903B-47C2-98B4-555AC70E4F3B}">
  <ds:schemaRefs>
    <ds:schemaRef ds:uri="http://schemas.microsoft.com/sharepoint/v3/contenttype/forms"/>
  </ds:schemaRefs>
</ds:datastoreItem>
</file>

<file path=customXml/itemProps3.xml><?xml version="1.0" encoding="utf-8"?>
<ds:datastoreItem xmlns:ds="http://schemas.openxmlformats.org/officeDocument/2006/customXml" ds:itemID="{7E6CCBA4-3A2F-4673-83B2-539F0355A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a43c1-b2a9-408a-8cac-448eda25f0f3"/>
    <ds:schemaRef ds:uri="dd7425a4-fa23-406d-b478-3c2992d2d4ba"/>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EIC_PPT_Template_Widescreen_040425 (2)</Template>
  <TotalTime>6392</TotalTime>
  <Words>4939</Words>
  <Application>Microsoft Macintosh PowerPoint</Application>
  <PresentationFormat>Widescreen</PresentationFormat>
  <Paragraphs>688</Paragraphs>
  <Slides>26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Symbol</vt:lpstr>
      <vt:lpstr>Wingdings</vt:lpstr>
      <vt:lpstr>BNL</vt:lpstr>
      <vt:lpstr>EIC Tracking and Particle Identification Requirements</vt:lpstr>
      <vt:lpstr>Outline</vt:lpstr>
      <vt:lpstr>Subsystem Requirement Overview </vt:lpstr>
      <vt:lpstr>ePIC Tracking subsystems</vt:lpstr>
      <vt:lpstr>ePIC Tracking subsystems</vt:lpstr>
      <vt:lpstr>Subsystem Requirements (Tracking detectors)</vt:lpstr>
      <vt:lpstr>Backward Tracking System Requirement</vt:lpstr>
      <vt:lpstr>Barrel Tracking System Requirement</vt:lpstr>
      <vt:lpstr>Forward Tracking System Requirement</vt:lpstr>
      <vt:lpstr>Detector Systems Interface General Idea</vt:lpstr>
      <vt:lpstr>Tracking subsystem Interfaces</vt:lpstr>
      <vt:lpstr>ePIC PID subsystem </vt:lpstr>
      <vt:lpstr>ePIC PID subsystem </vt:lpstr>
      <vt:lpstr>Subsystem Requirements (PID detectors)</vt:lpstr>
      <vt:lpstr>Backward RICH (pfRICH) Requirements </vt:lpstr>
      <vt:lpstr>Barrel DIRC (hpDIRC) Requirements</vt:lpstr>
      <vt:lpstr>Barrel Time of Flight Requirements</vt:lpstr>
      <vt:lpstr>Forward Time of Flight Requirements</vt:lpstr>
      <vt:lpstr>Forward RICH (dRICH)</vt:lpstr>
      <vt:lpstr>PID subsystem Interfaces</vt:lpstr>
      <vt:lpstr>PID subsystem Interfaces (subsys – subsys)</vt:lpstr>
      <vt:lpstr>Summary</vt:lpstr>
      <vt:lpstr>PowerPoint Presentation</vt:lpstr>
      <vt:lpstr>Backup </vt:lpstr>
      <vt:lpstr>Tracking subsystem upcoming presentations</vt:lpstr>
      <vt:lpstr>PID subsystem upcoming presentations</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Tracking and Particle Identification Requirements</dc:title>
  <dc:subject/>
  <dc:creator>Mendez, Anna</dc:creator>
  <cp:keywords/>
  <dc:description/>
  <cp:lastModifiedBy>Sourav Tarafdar</cp:lastModifiedBy>
  <cp:revision>51</cp:revision>
  <dcterms:created xsi:type="dcterms:W3CDTF">2025-05-18T16:02:34Z</dcterms:created>
  <dcterms:modified xsi:type="dcterms:W3CDTF">2025-06-11T17:33:26Z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0x010100E6499330D76B4642A0E7B53F4A469F55</vt:lpwstr>
  </property>
  <property fmtid="{D5CDD505-2E9C-101B-9397-08002B2CF9AE}" pid="3" name="Order">
    <vt:r8>119000</vt:r8>
  </property>
  <property fmtid="{D5CDD505-2E9C-101B-9397-08002B2CF9AE}" pid="4" name="TriggerFlowInfo">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ies>
</file>