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1768" r:id="rId2"/>
    <p:sldId id="1717" r:id="rId3"/>
    <p:sldId id="1794" r:id="rId4"/>
    <p:sldId id="1796" r:id="rId5"/>
    <p:sldId id="1765" r:id="rId6"/>
    <p:sldId id="1761" r:id="rId7"/>
    <p:sldId id="1699" r:id="rId8"/>
    <p:sldId id="1762" r:id="rId9"/>
    <p:sldId id="1791" r:id="rId10"/>
    <p:sldId id="1617" r:id="rId11"/>
    <p:sldId id="1688" r:id="rId12"/>
    <p:sldId id="1709" r:id="rId13"/>
    <p:sldId id="1788" r:id="rId14"/>
    <p:sldId id="1701" r:id="rId15"/>
    <p:sldId id="1702" r:id="rId16"/>
    <p:sldId id="1779" r:id="rId17"/>
    <p:sldId id="1789" r:id="rId18"/>
    <p:sldId id="1738" r:id="rId19"/>
    <p:sldId id="1793" r:id="rId20"/>
    <p:sldId id="1790" r:id="rId21"/>
    <p:sldId id="1792" r:id="rId22"/>
    <p:sldId id="1758" r:id="rId23"/>
    <p:sldId id="1778" r:id="rId24"/>
    <p:sldId id="1723" r:id="rId25"/>
    <p:sldId id="1760" r:id="rId26"/>
    <p:sldId id="1746" r:id="rId27"/>
    <p:sldId id="1729" r:id="rId28"/>
    <p:sldId id="1734" r:id="rId29"/>
    <p:sldId id="1767" r:id="rId30"/>
  </p:sldIdLst>
  <p:sldSz cx="12192000" cy="6858000"/>
  <p:notesSz cx="6400800" cy="117316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FFD11F-52C6-CC69-EDA4-87247D735081}" name="Jochen Schwiening" initials="JS" userId="3ff7e29cc34024d7" providerId="Windows Live"/>
  <p188:author id="{8443ED59-20C7-4FDF-8DCA-8A14D1AA1C8C}" name="Microsoft Office User" initials="MOU" userId="Microsoft Office User" providerId="None"/>
  <p188:author id="{3D7596B2-668F-6BAC-75AB-03B55585AAC2}" name="Jochen Schwiening" initials="JS" userId="S::j.schwiening@cern.ch::05cbbf66-fb27-4913-8de2-36218978b08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chen Schwiening" initials="JS" lastIdx="1" clrIdx="0">
    <p:extLst>
      <p:ext uri="{19B8F6BF-5375-455C-9EA6-DF929625EA0E}">
        <p15:presenceInfo xmlns:p15="http://schemas.microsoft.com/office/powerpoint/2012/main" userId="S::j.schwiening@cern.ch::05cbbf66-fb27-4913-8de2-36218978b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00"/>
    <a:srgbClr val="0000CC"/>
    <a:srgbClr val="FF9933"/>
    <a:srgbClr val="663300"/>
    <a:srgbClr val="586976"/>
    <a:srgbClr val="FFFDFE"/>
    <a:srgbClr val="EE7700"/>
    <a:srgbClr val="000099"/>
    <a:srgbClr val="BDC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81" autoAdjust="0"/>
    <p:restoredTop sz="96761" autoAdjust="0"/>
  </p:normalViewPr>
  <p:slideViewPr>
    <p:cSldViewPr snapToGrid="0">
      <p:cViewPr varScale="1">
        <p:scale>
          <a:sx n="150" d="100"/>
          <a:sy n="150" d="100"/>
        </p:scale>
        <p:origin x="400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5DFAA-96A4-48AA-9851-BCC0DA9728E1}" type="datetimeFigureOut">
              <a:rPr lang="en-US" smtClean="0"/>
              <a:t>6/7/25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9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5645845"/>
            <a:ext cx="5120640" cy="46193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E9CA4-810E-4F43-AE96-B4AE0BCB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4D3C1-6608-9344-B776-F9756402C629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99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DAB2F-91D1-481F-AE2A-7A3DEAAD00FC}" type="slidenum">
              <a:rPr lang="de-DE" smtClean="0">
                <a:ea typeface="ＭＳ Ｐゴシック" pitchFamily="34" charset="-128"/>
              </a:rPr>
              <a:pPr/>
              <a:t>28</a:t>
            </a:fld>
            <a:endParaRPr lang="de-DE">
              <a:ea typeface="ＭＳ Ｐゴシック" pitchFamily="3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809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AC6F9-A803-524E-A9C0-E26090BDC7EA}" type="slidenum">
              <a:rPr lang="de-DE"/>
              <a:pPr/>
              <a:t>2</a:t>
            </a:fld>
            <a:endParaRPr lang="de-DE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2625"/>
            <a:ext cx="6096000" cy="3430588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059" y="4344358"/>
            <a:ext cx="5023883" cy="4116006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66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8E5F-EE9F-F325-B211-1AB82B38D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8B2294E-7391-DF72-0A89-399B46F7F1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AC6F9-A803-524E-A9C0-E26090BDC7EA}" type="slidenum">
              <a:rPr lang="de-DE"/>
              <a:pPr/>
              <a:t>3</a:t>
            </a:fld>
            <a:endParaRPr lang="de-DE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7B8DE097-AB12-F1C7-8F05-60502153AD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2625"/>
            <a:ext cx="6096000" cy="3430588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D9FDB297-D239-03E9-35DE-5AD29CA0CF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059" y="4344358"/>
            <a:ext cx="5023883" cy="4116006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8D6B0-FFDC-824E-3687-3762CB22C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B96CB15B-C2A6-FB78-EB3C-D9AEA0A54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AC6F9-A803-524E-A9C0-E26090BDC7EA}" type="slidenum">
              <a:rPr lang="de-DE"/>
              <a:pPr/>
              <a:t>4</a:t>
            </a:fld>
            <a:endParaRPr lang="de-DE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B08A49-B038-C8FD-9AB3-A004B3BDE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2625"/>
            <a:ext cx="6096000" cy="3430588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41AC5FED-03FF-AED9-98AC-9FDDA1C1E3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059" y="4344358"/>
            <a:ext cx="5023883" cy="4116006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3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AC6F9-A803-524E-A9C0-E26090BDC7EA}" type="slidenum">
              <a:rPr lang="de-DE"/>
              <a:pPr/>
              <a:t>5</a:t>
            </a:fld>
            <a:endParaRPr lang="de-DE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2625"/>
            <a:ext cx="6096000" cy="3430588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059" y="4344358"/>
            <a:ext cx="5023883" cy="4116006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42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E9CA4-810E-4F43-AE96-B4AE0BCB56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6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168235-9BC0-8240-A418-3CB062F64E1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915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E72B5-342A-294B-8268-F48D4569F6B4}" type="slidenum">
              <a:rPr lang="de-DE"/>
              <a:pPr/>
              <a:t>22</a:t>
            </a:fld>
            <a:endParaRPr lang="de-DE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23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DAB2F-91D1-481F-AE2A-7A3DEAAD00FC}" type="slidenum">
              <a:rPr lang="de-DE" smtClean="0">
                <a:ea typeface="ＭＳ Ｐゴシック" pitchFamily="34" charset="-128"/>
              </a:rPr>
              <a:pPr/>
              <a:t>27</a:t>
            </a:fld>
            <a:endParaRPr lang="de-DE">
              <a:ea typeface="ＭＳ Ｐゴシック" pitchFamily="3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18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6899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eral topic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1684000" y="6600825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7A873-79E2-47ED-8FB0-5579B50D722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BB3AF0-0D6B-77D4-ECF5-948FBF69E8E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32368" y="6600826"/>
            <a:ext cx="11951936" cy="287337"/>
          </a:xfrm>
          <a:prstGeom prst="rect">
            <a:avLst/>
          </a:prstGeom>
          <a:ln/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Greg Kalicy, CUA 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The hpDIRC Detector for the ePIC Experiment 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10</a:t>
            </a:r>
            <a:r>
              <a:rPr lang="en-US" sz="11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EIC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DAC Meeting 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• June 12</a:t>
            </a:r>
            <a:r>
              <a:rPr lang="en-US" sz="11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2025</a:t>
            </a:r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60CEF-9C49-C436-8177-8EF665359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5486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065CDC-7DB5-D122-8A6B-CD800B3EEFCC}"/>
              </a:ext>
            </a:extLst>
          </p:cNvPr>
          <p:cNvCxnSpPr/>
          <p:nvPr userDrawn="1"/>
        </p:nvCxnSpPr>
        <p:spPr>
          <a:xfrm>
            <a:off x="0" y="6598871"/>
            <a:ext cx="12192000" cy="1954"/>
          </a:xfrm>
          <a:prstGeom prst="line">
            <a:avLst/>
          </a:prstGeom>
          <a:ln w="9525">
            <a:solidFill>
              <a:srgbClr val="2455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626938"/>
      </p:ext>
    </p:extLst>
  </p:cSld>
  <p:clrMapOvr>
    <a:masterClrMapping/>
  </p:clrMapOvr>
  <p:transition spd="med"/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86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(null)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59.jpeg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12" Type="http://schemas.openxmlformats.org/officeDocument/2006/relationships/image" Target="../media/image58.png"/><Relationship Id="rId2" Type="http://schemas.openxmlformats.org/officeDocument/2006/relationships/image" Target="../media/image56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57.jpeg"/><Relationship Id="rId5" Type="http://schemas.openxmlformats.org/officeDocument/2006/relationships/image" Target="../media/image9.tiff"/><Relationship Id="rId15" Type="http://schemas.openxmlformats.org/officeDocument/2006/relationships/image" Target="../media/image37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tiff"/><Relationship Id="rId1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emf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png"/><Relationship Id="rId3" Type="http://schemas.openxmlformats.org/officeDocument/2006/relationships/image" Target="../media/image84.png"/><Relationship Id="rId7" Type="http://schemas.openxmlformats.org/officeDocument/2006/relationships/image" Target="../media/image10.tiff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tiff"/><Relationship Id="rId4" Type="http://schemas.openxmlformats.org/officeDocument/2006/relationships/image" Target="../media/image7.png"/><Relationship Id="rId9" Type="http://schemas.openxmlformats.org/officeDocument/2006/relationships/image" Target="../media/image1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(null)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4DEA42-994C-294C-DB07-1A0BCE2B5DD6}"/>
              </a:ext>
            </a:extLst>
          </p:cNvPr>
          <p:cNvSpPr/>
          <p:nvPr/>
        </p:nvSpPr>
        <p:spPr>
          <a:xfrm>
            <a:off x="5062877" y="5396798"/>
            <a:ext cx="1891865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07627B73-0A11-84C8-CCC8-77D20DB39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93" y="111460"/>
            <a:ext cx="10159606" cy="15270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927091-A31A-C326-13F7-54B84425D833}"/>
              </a:ext>
            </a:extLst>
          </p:cNvPr>
          <p:cNvSpPr/>
          <p:nvPr/>
        </p:nvSpPr>
        <p:spPr>
          <a:xfrm>
            <a:off x="294198" y="3037462"/>
            <a:ext cx="3108960" cy="82372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8D82AD85-8159-E079-5CB9-E6954613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85" y="101685"/>
            <a:ext cx="1091581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76200" dist="38100" dir="2700000" algn="tl" rotWithShape="0">
              <a:schemeClr val="bg2">
                <a:alpha val="40000"/>
              </a:schemeClr>
            </a:outerShdw>
          </a:effectLst>
        </p:spPr>
        <p:txBody>
          <a:bodyPr anchor="t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The hpDIRC Detector for the ePIC Experiment</a:t>
            </a:r>
            <a:endParaRPr kumimoji="0" lang="en-US" sz="4000" b="0" i="0" u="none" strike="noStrike" kern="1200" cap="sm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63D3B-C6FE-0DA4-D9AD-1501F788D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69269" y="1368959"/>
            <a:ext cx="10967505" cy="66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7A17A-A874-ABB9-C172-39F094C2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3274" y="141967"/>
            <a:ext cx="55658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F1633-0D0C-C7FB-C030-8CBD54E0E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32" y="141967"/>
            <a:ext cx="55658" cy="128016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08ACE7D5-7BB2-2732-09DF-40FDE07CA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3" y="3097312"/>
            <a:ext cx="2331206" cy="69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chemeClr val="bg2">
                <a:alpha val="40000"/>
              </a:schemeClr>
            </a:outerShdw>
          </a:effectLst>
        </p:spPr>
        <p:txBody>
          <a:bodyPr lIns="92056" tIns="137148" rIns="92056" bIns="137148"/>
          <a:lstStyle/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Greg Kalicy</a:t>
            </a:r>
          </a:p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2E1F8-272C-069F-2BA7-DE2727B86F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559" y="3112836"/>
            <a:ext cx="1005840" cy="666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F177D5-E9EE-EFDD-046C-BAEC1E04F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76952" y="154492"/>
            <a:ext cx="10967505" cy="6638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D59B35E-B03C-9803-FC07-1BF74DD4E527}"/>
              </a:ext>
            </a:extLst>
          </p:cNvPr>
          <p:cNvSpPr txBox="1"/>
          <p:nvPr/>
        </p:nvSpPr>
        <p:spPr>
          <a:xfrm>
            <a:off x="5203941" y="5427575"/>
            <a:ext cx="1893147" cy="40011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12</a:t>
            </a:r>
            <a:r>
              <a:rPr lang="en-PL" sz="2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52EFD-4102-6CEF-6425-CC4AAF378887}"/>
              </a:ext>
            </a:extLst>
          </p:cNvPr>
          <p:cNvSpPr/>
          <p:nvPr/>
        </p:nvSpPr>
        <p:spPr>
          <a:xfrm>
            <a:off x="8803538" y="3037462"/>
            <a:ext cx="3108960" cy="82372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23DB996-805E-D2AE-FED4-0EFFD8D02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1146" y="3097312"/>
            <a:ext cx="3636531" cy="69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chemeClr val="bg2">
                <a:alpha val="40000"/>
              </a:schemeClr>
            </a:outerShdw>
          </a:effectLst>
        </p:spPr>
        <p:txBody>
          <a:bodyPr lIns="92056" tIns="137148" rIns="92056" bIns="137148"/>
          <a:lstStyle/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EIC DAC Meeting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27;p1" descr="Chart, sunburst chart&#10;&#10;Description automatically generated">
            <a:extLst>
              <a:ext uri="{FF2B5EF4-FFF2-40B4-BE49-F238E27FC236}">
                <a16:creationId xmlns:a16="http://schemas.microsoft.com/office/drawing/2014/main" id="{2EA2537D-4BA7-C03D-A7FA-1B36ACE7E54D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39" b="8998"/>
          <a:stretch/>
        </p:blipFill>
        <p:spPr>
          <a:xfrm>
            <a:off x="3608879" y="1457410"/>
            <a:ext cx="4799860" cy="382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3F9AEB-C078-F6C7-8776-A1FFA2FCDE31}"/>
              </a:ext>
            </a:extLst>
          </p:cNvPr>
          <p:cNvSpPr/>
          <p:nvPr/>
        </p:nvSpPr>
        <p:spPr>
          <a:xfrm>
            <a:off x="2273559" y="6016036"/>
            <a:ext cx="7819405" cy="72862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2" descr="Datei:GSI Logo.svg">
            <a:extLst>
              <a:ext uri="{FF2B5EF4-FFF2-40B4-BE49-F238E27FC236}">
                <a16:creationId xmlns:a16="http://schemas.microsoft.com/office/drawing/2014/main" id="{925BA0BF-2B0F-1A67-2022-7643CF00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982" y="6240282"/>
            <a:ext cx="870514" cy="274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3D39DE-7A11-9842-6A8C-70C02D6DB5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996" y="6240282"/>
            <a:ext cx="1089843" cy="2743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FADA3FC-E258-FC71-EB80-B509B142BF51}"/>
              </a:ext>
            </a:extLst>
          </p:cNvPr>
          <p:cNvGrpSpPr>
            <a:grpSpLocks noChangeAspect="1"/>
          </p:cNvGrpSpPr>
          <p:nvPr/>
        </p:nvGrpSpPr>
        <p:grpSpPr>
          <a:xfrm>
            <a:off x="2383373" y="6222666"/>
            <a:ext cx="893868" cy="309552"/>
            <a:chOff x="92836" y="559476"/>
            <a:chExt cx="2120292" cy="7342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956B56-6121-FE51-9ADF-CAF30576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36" y="559476"/>
              <a:ext cx="590965" cy="7342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E04471-E75C-4B40-1F2E-FAD115663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12" y="752214"/>
              <a:ext cx="1404616" cy="54153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57BBD80-DCC5-1161-F789-109F96F481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4337" y="6103122"/>
            <a:ext cx="612804" cy="5486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9F58AD-018E-961D-1BE2-B8FAF19056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882" y="6103122"/>
            <a:ext cx="894906" cy="548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A65D6A-1C5C-D1D6-754A-8E8043F92B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580" y="6103122"/>
            <a:ext cx="557016" cy="5486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436C71-9C5B-15A4-DC61-7C605E2ED1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529" y="6103122"/>
            <a:ext cx="973183" cy="548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B20B01-C8EE-BCCC-5A49-D48E131048D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6450" y="6103122"/>
            <a:ext cx="553443" cy="54864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75BF164E-4AA4-1322-C5FF-D169D544E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5237" y="6103122"/>
            <a:ext cx="53101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1166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>
            <a:extLst>
              <a:ext uri="{FF2B5EF4-FFF2-40B4-BE49-F238E27FC236}">
                <a16:creationId xmlns:a16="http://schemas.microsoft.com/office/drawing/2014/main" id="{1A1DD247-F0FE-4DDF-BF8C-3B7A1704B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09" y="644320"/>
            <a:ext cx="8604250" cy="439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tabLst>
                <a:tab pos="457200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Extending </a:t>
            </a:r>
            <a:r>
              <a:rPr lang="en-US" sz="2400" dirty="0" err="1">
                <a:solidFill>
                  <a:srgbClr val="006600"/>
                </a:solidFill>
              </a:rPr>
              <a:t>DIRC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l-GR" sz="2400" dirty="0">
                <a:solidFill>
                  <a:srgbClr val="006600"/>
                </a:solidFill>
              </a:rPr>
              <a:t>π/</a:t>
            </a:r>
            <a:r>
              <a:rPr lang="en-US" sz="2400" dirty="0">
                <a:solidFill>
                  <a:srgbClr val="006600"/>
                </a:solidFill>
              </a:rPr>
              <a:t>K separation coverage to 6 GeV/c</a:t>
            </a:r>
          </a:p>
          <a:p>
            <a:pPr marL="460375" lvl="1" indent="-3175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Concept: </a:t>
            </a: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focusing </a:t>
            </a:r>
            <a:r>
              <a:rPr lang="en-US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utilizing </a:t>
            </a: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high-resolution 3D (</a:t>
            </a:r>
            <a:r>
              <a:rPr lang="en-US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x,y,t</a:t>
            </a: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reconstruction.</a:t>
            </a:r>
          </a:p>
          <a:p>
            <a:pPr marL="460375" lvl="1" indent="-3175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/>
              <a:t>Radiation-hard </a:t>
            </a:r>
            <a:r>
              <a:rPr lang="en-US" dirty="0">
                <a:solidFill>
                  <a:schemeClr val="accent6"/>
                </a:solidFill>
              </a:rPr>
              <a:t>3-layer spherical </a:t>
            </a:r>
            <a:r>
              <a:rPr lang="en-US" dirty="0"/>
              <a:t>lens to </a:t>
            </a:r>
            <a:r>
              <a:rPr lang="en-US" dirty="0">
                <a:solidFill>
                  <a:srgbClr val="006600"/>
                </a:solidFill>
              </a:rPr>
              <a:t>reduce bar image size </a:t>
            </a:r>
            <a:r>
              <a:rPr lang="en-US" dirty="0"/>
              <a:t>and shape imaging plane;</a:t>
            </a:r>
            <a:endParaRPr lang="en-US" dirty="0">
              <a:solidFill>
                <a:schemeClr val="accent6"/>
              </a:solidFill>
            </a:endParaRPr>
          </a:p>
          <a:p>
            <a:pPr marL="460375" lvl="1" indent="-3175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>
                <a:solidFill>
                  <a:srgbClr val="0000CC"/>
                </a:solidFill>
              </a:rPr>
              <a:t>Lifetime-enhanced </a:t>
            </a:r>
            <a:r>
              <a:rPr lang="en-US" dirty="0" err="1">
                <a:solidFill>
                  <a:srgbClr val="0000CC"/>
                </a:solidFill>
              </a:rPr>
              <a:t>MCP</a:t>
            </a:r>
            <a:r>
              <a:rPr lang="en-US" dirty="0">
                <a:solidFill>
                  <a:srgbClr val="0000CC"/>
                </a:solidFill>
              </a:rPr>
              <a:t>-PMTs </a:t>
            </a:r>
            <a:r>
              <a:rPr lang="en-US" dirty="0"/>
              <a:t>with fine anode segmentation to </a:t>
            </a:r>
            <a:r>
              <a:rPr lang="en-US" dirty="0">
                <a:solidFill>
                  <a:srgbClr val="006600"/>
                </a:solidFill>
              </a:rPr>
              <a:t>reduce pixel size</a:t>
            </a:r>
            <a:r>
              <a:rPr lang="en-US" dirty="0"/>
              <a:t>;</a:t>
            </a:r>
          </a:p>
          <a:p>
            <a:pPr marL="460375" lvl="1" indent="-3175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>
                <a:solidFill>
                  <a:srgbClr val="0000CC"/>
                </a:solidFill>
              </a:rPr>
              <a:t>Fast photon timing </a:t>
            </a:r>
            <a:r>
              <a:rPr lang="en-US" dirty="0"/>
              <a:t>for </a:t>
            </a:r>
            <a:r>
              <a:rPr lang="en-US" dirty="0">
                <a:solidFill>
                  <a:srgbClr val="006600"/>
                </a:solidFill>
              </a:rPr>
              <a:t>chromatic dispersion </a:t>
            </a:r>
            <a:r>
              <a:rPr lang="en-US" dirty="0"/>
              <a:t>mitigation and background rejection</a:t>
            </a:r>
            <a:r>
              <a:rPr lang="en-US" dirty="0">
                <a:solidFill>
                  <a:schemeClr val="accent6"/>
                </a:solidFill>
              </a:rPr>
              <a:t>;</a:t>
            </a:r>
          </a:p>
          <a:p>
            <a:pPr marL="460375" lvl="1" indent="-3175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>
                <a:solidFill>
                  <a:srgbClr val="0000CC"/>
                </a:solidFill>
              </a:rPr>
              <a:t>Narrow bars </a:t>
            </a:r>
            <a:r>
              <a:rPr lang="en-US" dirty="0"/>
              <a:t>for </a:t>
            </a:r>
            <a:r>
              <a:rPr lang="en-US" dirty="0">
                <a:solidFill>
                  <a:srgbClr val="006600"/>
                </a:solidFill>
              </a:rPr>
              <a:t>robust performance </a:t>
            </a:r>
            <a:r>
              <a:rPr lang="en-US" dirty="0"/>
              <a:t>in high-multiplicity jet events;</a:t>
            </a:r>
          </a:p>
          <a:p>
            <a:pPr marL="460375" lvl="1" indent="-3175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>
                <a:solidFill>
                  <a:srgbClr val="0000CC"/>
                </a:solidFill>
              </a:rPr>
              <a:t>Compact expansion volume </a:t>
            </a:r>
            <a:r>
              <a:rPr lang="en-US" dirty="0"/>
              <a:t>to </a:t>
            </a:r>
            <a:r>
              <a:rPr lang="en-US" dirty="0">
                <a:solidFill>
                  <a:srgbClr val="006600"/>
                </a:solidFill>
              </a:rPr>
              <a:t>simplify integration </a:t>
            </a:r>
            <a:r>
              <a:rPr lang="en-US" dirty="0"/>
              <a:t>into central detector.</a:t>
            </a:r>
            <a:endParaRPr lang="en-US" dirty="0">
              <a:solidFill>
                <a:schemeClr val="accent6"/>
              </a:solidFill>
            </a:endParaRPr>
          </a:p>
          <a:p>
            <a:pPr marL="460375" lvl="1" indent="-3175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/>
              <a:t>Benefit from </a:t>
            </a:r>
            <a:r>
              <a:rPr lang="en-US" dirty="0">
                <a:solidFill>
                  <a:srgbClr val="0000CC"/>
                </a:solidFill>
              </a:rPr>
              <a:t>additional ePIC detector improvements:</a:t>
            </a:r>
          </a:p>
          <a:p>
            <a:pPr marL="917575" lvl="2" indent="-3175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>
                <a:solidFill>
                  <a:srgbClr val="0000CC"/>
                </a:solidFill>
              </a:rPr>
              <a:t>High-precision tracking</a:t>
            </a:r>
            <a:r>
              <a:rPr lang="en-US" dirty="0"/>
              <a:t>, expect 0.5 </a:t>
            </a:r>
            <a:r>
              <a:rPr lang="en-US" dirty="0" err="1"/>
              <a:t>mrad</a:t>
            </a:r>
            <a:r>
              <a:rPr lang="en-US" dirty="0"/>
              <a:t> polar angle resolution; </a:t>
            </a:r>
          </a:p>
          <a:p>
            <a:pPr marL="917575" lvl="2" indent="-3175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/>
              <a:t>Post-DIRC tracking layer (</a:t>
            </a:r>
            <a:r>
              <a:rPr lang="en-US" dirty="0" err="1"/>
              <a:t>EMCal</a:t>
            </a:r>
            <a:r>
              <a:rPr lang="en-US" dirty="0"/>
              <a:t> </a:t>
            </a:r>
            <a:r>
              <a:rPr lang="en-US" dirty="0" err="1"/>
              <a:t>AstroPix</a:t>
            </a:r>
            <a:r>
              <a:rPr lang="en-US" dirty="0"/>
              <a:t>) for </a:t>
            </a:r>
            <a:r>
              <a:rPr lang="en-US" dirty="0">
                <a:solidFill>
                  <a:srgbClr val="006600"/>
                </a:solidFill>
              </a:rPr>
              <a:t>multiple scattering mitigation.</a:t>
            </a:r>
          </a:p>
          <a:p>
            <a:pPr marL="460375" lvl="1" indent="-3175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>
                <a:solidFill>
                  <a:srgbClr val="0000FF"/>
                </a:solidFill>
              </a:rPr>
              <a:t>Predicted performance </a:t>
            </a:r>
            <a:r>
              <a:rPr lang="en-US" dirty="0">
                <a:solidFill>
                  <a:srgbClr val="000000"/>
                </a:solidFill>
              </a:rPr>
              <a:t>for central rapidity range -1.5 </a:t>
            </a:r>
            <a:r>
              <a:rPr lang="el-GR" dirty="0">
                <a:solidFill>
                  <a:srgbClr val="000000"/>
                </a:solidFill>
              </a:rPr>
              <a:t>≤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l-GR" dirty="0">
                <a:solidFill>
                  <a:srgbClr val="000000"/>
                </a:solidFill>
              </a:rPr>
              <a:t>η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l-GR" dirty="0">
                <a:solidFill>
                  <a:srgbClr val="000000"/>
                </a:solidFill>
              </a:rPr>
              <a:t>≤</a:t>
            </a:r>
            <a:r>
              <a:rPr lang="en-US" dirty="0">
                <a:solidFill>
                  <a:srgbClr val="000000"/>
                </a:solidFill>
              </a:rPr>
              <a:t> +1.5</a:t>
            </a:r>
            <a:r>
              <a:rPr lang="en-US" dirty="0">
                <a:solidFill>
                  <a:schemeClr val="accent6"/>
                </a:solidFill>
              </a:rPr>
              <a:t>: 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	</a:t>
            </a:r>
            <a:r>
              <a:rPr lang="en-US" dirty="0">
                <a:solidFill>
                  <a:srgbClr val="006600"/>
                </a:solidFill>
              </a:rPr>
              <a:t>3</a:t>
            </a:r>
            <a:r>
              <a:rPr lang="el-GR" dirty="0">
                <a:solidFill>
                  <a:srgbClr val="006600"/>
                </a:solidFill>
              </a:rPr>
              <a:t>σ</a:t>
            </a:r>
            <a:r>
              <a:rPr lang="en-US" dirty="0">
                <a:solidFill>
                  <a:srgbClr val="006600"/>
                </a:solidFill>
              </a:rPr>
              <a:t> </a:t>
            </a:r>
            <a:r>
              <a:rPr lang="el-GR" dirty="0">
                <a:solidFill>
                  <a:srgbClr val="006600"/>
                </a:solidFill>
              </a:rPr>
              <a:t>π</a:t>
            </a:r>
            <a:r>
              <a:rPr lang="en-US" dirty="0">
                <a:solidFill>
                  <a:srgbClr val="006600"/>
                </a:solidFill>
              </a:rPr>
              <a:t>/K separation up to at least 6 GeV/c  </a:t>
            </a:r>
            <a:r>
              <a:rPr lang="en-US" sz="1600" dirty="0">
                <a:solidFill>
                  <a:srgbClr val="000000"/>
                </a:solidFill>
              </a:rPr>
              <a:t>(Cherenkov angle resolution per particle ≤ 1 </a:t>
            </a:r>
            <a:r>
              <a:rPr lang="en-US" sz="1600" dirty="0" err="1">
                <a:solidFill>
                  <a:srgbClr val="000000"/>
                </a:solidFill>
              </a:rPr>
              <a:t>mrad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r>
              <a:rPr lang="en-US" dirty="0">
                <a:solidFill>
                  <a:srgbClr val="000000"/>
                </a:solidFill>
              </a:rPr>
              <a:t>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/>
              <a:t>supplemental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rgbClr val="006600"/>
                </a:solidFill>
              </a:rPr>
              <a:t>e/</a:t>
            </a:r>
            <a:r>
              <a:rPr lang="el-GR" dirty="0">
                <a:solidFill>
                  <a:srgbClr val="006600"/>
                </a:solidFill>
              </a:rPr>
              <a:t>π</a:t>
            </a:r>
            <a:r>
              <a:rPr lang="en-US" dirty="0">
                <a:solidFill>
                  <a:srgbClr val="006600"/>
                </a:solidFill>
              </a:rPr>
              <a:t> separation up to 1.1 GeV/c</a:t>
            </a:r>
            <a:r>
              <a:rPr lang="en-US" dirty="0">
                <a:solidFill>
                  <a:schemeClr val="accent6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713BB7-2BAB-99B7-06D5-A4833A1C0C07}"/>
              </a:ext>
            </a:extLst>
          </p:cNvPr>
          <p:cNvGrpSpPr>
            <a:grpSpLocks noChangeAspect="1"/>
          </p:cNvGrpSpPr>
          <p:nvPr/>
        </p:nvGrpSpPr>
        <p:grpSpPr>
          <a:xfrm>
            <a:off x="8248400" y="3755486"/>
            <a:ext cx="3829604" cy="1633044"/>
            <a:chOff x="6383708" y="1156631"/>
            <a:chExt cx="5691499" cy="242700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A2C1BB-C7EF-3C6B-D138-B96EE5D9B9FC}"/>
                </a:ext>
              </a:extLst>
            </p:cNvPr>
            <p:cNvSpPr/>
            <p:nvPr/>
          </p:nvSpPr>
          <p:spPr>
            <a:xfrm>
              <a:off x="6383708" y="1156631"/>
              <a:ext cx="5691499" cy="242700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effectLst>
              <a:outerShdw blurRad="1143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F2FE55-F18A-F8A9-8B69-CBA014941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510335" y="1169390"/>
              <a:ext cx="5438244" cy="2401487"/>
            </a:xfrm>
            <a:prstGeom prst="rect">
              <a:avLst/>
            </a:prstGeom>
            <a:noFill/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8DFEB9-8512-58B1-D87F-CFD6230E69A9}"/>
              </a:ext>
            </a:extLst>
          </p:cNvPr>
          <p:cNvSpPr txBox="1"/>
          <p:nvPr/>
        </p:nvSpPr>
        <p:spPr>
          <a:xfrm>
            <a:off x="8302034" y="3747828"/>
            <a:ext cx="4022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50000"/>
                    <a:lumOff val="50000"/>
                  </a:schemeClr>
                </a:solidFill>
              </a:rPr>
              <a:t>Schematic view of the EIC hpDIRC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94B06BCE-D120-0C18-581E-D4DCFFB68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High-Performance DIRC Overview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D0D86-2D10-F294-7319-674EE622C9F6}"/>
              </a:ext>
            </a:extLst>
          </p:cNvPr>
          <p:cNvSpPr txBox="1"/>
          <p:nvPr/>
        </p:nvSpPr>
        <p:spPr>
          <a:xfrm>
            <a:off x="9802812" y="13695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Detector and readout design</a:t>
            </a:r>
          </a:p>
        </p:txBody>
      </p:sp>
    </p:spTree>
    <p:extLst>
      <p:ext uri="{BB962C8B-B14F-4D97-AF65-F5344CB8AC3E}">
        <p14:creationId xmlns:p14="http://schemas.microsoft.com/office/powerpoint/2010/main" val="15071546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6F7D9A-FC9F-3D2C-6351-42BBB551BF8D}"/>
              </a:ext>
            </a:extLst>
          </p:cNvPr>
          <p:cNvSpPr/>
          <p:nvPr/>
        </p:nvSpPr>
        <p:spPr>
          <a:xfrm>
            <a:off x="100584" y="649224"/>
            <a:ext cx="6660224" cy="5673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buClr>
                <a:srgbClr val="000000"/>
              </a:buClr>
              <a:buSzPct val="70000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GB" sz="2000" dirty="0">
                <a:solidFill>
                  <a:srgbClr val="006600"/>
                </a:solidFill>
              </a:rPr>
              <a:t>Radiator bars:</a:t>
            </a:r>
          </a:p>
          <a:p>
            <a:pPr marL="506413" lvl="1" indent="-285750">
              <a:lnSpc>
                <a:spcPct val="130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GB" dirty="0"/>
              <a:t>Barrel radius: 780 mm, 12 sectors</a:t>
            </a:r>
          </a:p>
          <a:p>
            <a:pPr marL="506413" lvl="1" indent="-285750">
              <a:lnSpc>
                <a:spcPct val="130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GB" dirty="0"/>
              <a:t>10 long bars per sector, 4500 mm x 35 mm x 17 mm (L x W x T)</a:t>
            </a:r>
          </a:p>
          <a:p>
            <a:pPr marL="506413" lvl="1" indent="-285750">
              <a:lnSpc>
                <a:spcPct val="130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GB" dirty="0"/>
              <a:t>Long bar: 4 bars, glued end-to-end</a:t>
            </a:r>
          </a:p>
          <a:p>
            <a:pPr marL="506413" lvl="1" indent="-285750">
              <a:lnSpc>
                <a:spcPct val="130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GB" dirty="0"/>
              <a:t>Short bars made from highly polished synthetic fused silica</a:t>
            </a:r>
          </a:p>
          <a:p>
            <a:pPr marL="506413" lvl="1" indent="-285750">
              <a:lnSpc>
                <a:spcPct val="130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GB" dirty="0"/>
              <a:t>Flat mirror on far end</a:t>
            </a:r>
          </a:p>
          <a:p>
            <a:pPr>
              <a:lnSpc>
                <a:spcPct val="130000"/>
              </a:lnSpc>
              <a:spcBef>
                <a:spcPts val="1800"/>
              </a:spcBef>
              <a:buClr>
                <a:srgbClr val="000000"/>
              </a:buClr>
              <a:buSzPct val="70000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Focusing optics: </a:t>
            </a:r>
          </a:p>
          <a:p>
            <a:pPr marL="506413" lvl="1" indent="-285750">
              <a:lnSpc>
                <a:spcPct val="130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US" dirty="0"/>
              <a:t>Radiation-hard 3-layer spherical lens (sapphire)</a:t>
            </a:r>
          </a:p>
          <a:p>
            <a:pPr>
              <a:lnSpc>
                <a:spcPct val="130000"/>
              </a:lnSpc>
              <a:spcBef>
                <a:spcPts val="1800"/>
              </a:spcBef>
              <a:buClr>
                <a:srgbClr val="000000"/>
              </a:buClr>
              <a:buSzPct val="70000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Expansion volume: </a:t>
            </a:r>
          </a:p>
          <a:p>
            <a:pPr marL="506413" lvl="1" indent="-285750">
              <a:lnSpc>
                <a:spcPct val="130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US" dirty="0"/>
              <a:t>Solid fused silica prism: 25 x 35 x 30 cm</a:t>
            </a:r>
            <a:r>
              <a:rPr lang="en-US" baseline="30000" dirty="0"/>
              <a:t>3</a:t>
            </a:r>
            <a:r>
              <a:rPr lang="en-US" dirty="0"/>
              <a:t> (H x W x L)</a:t>
            </a:r>
          </a:p>
          <a:p>
            <a:pPr>
              <a:lnSpc>
                <a:spcPct val="130000"/>
              </a:lnSpc>
              <a:spcBef>
                <a:spcPts val="1800"/>
              </a:spcBef>
              <a:buClr>
                <a:srgbClr val="000000"/>
              </a:buClr>
              <a:buSzPct val="70000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US" sz="2000" dirty="0">
                <a:cs typeface="Calibri" panose="020F0502020204030204" pitchFamily="34" charset="0"/>
              </a:rPr>
              <a:t>Readout system: </a:t>
            </a:r>
          </a:p>
          <a:p>
            <a:pPr marL="506413" lvl="1" indent="-285750">
              <a:lnSpc>
                <a:spcPct val="130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US" dirty="0" err="1">
                <a:solidFill>
                  <a:srgbClr val="C00000"/>
                </a:solidFill>
              </a:rPr>
              <a:t>MCP</a:t>
            </a:r>
            <a:r>
              <a:rPr lang="en-US" dirty="0">
                <a:solidFill>
                  <a:srgbClr val="C00000"/>
                </a:solidFill>
              </a:rPr>
              <a:t>-PMT Sensors (</a:t>
            </a:r>
            <a:r>
              <a:rPr lang="en-US" dirty="0" err="1">
                <a:solidFill>
                  <a:srgbClr val="C00000"/>
                </a:solidFill>
              </a:rPr>
              <a:t>Photek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Incom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  <a:p>
            <a:pPr marL="506413" lvl="1" indent="-285750">
              <a:lnSpc>
                <a:spcPct val="130000"/>
              </a:lnSpc>
              <a:spcBef>
                <a:spcPts val="6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  <a:tabLst>
                <a:tab pos="166688" algn="l"/>
                <a:tab pos="463550" algn="l"/>
                <a:tab pos="747713" algn="l"/>
              </a:tabLst>
              <a:defRPr/>
            </a:pPr>
            <a:r>
              <a:rPr lang="en-US" dirty="0">
                <a:solidFill>
                  <a:srgbClr val="7030A0"/>
                </a:solidFill>
              </a:rPr>
              <a:t>ASIC-based Electronics (</a:t>
            </a:r>
            <a:r>
              <a:rPr lang="en-US" dirty="0" err="1">
                <a:solidFill>
                  <a:srgbClr val="7030A0"/>
                </a:solidFill>
              </a:rPr>
              <a:t>FCFD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29605-B84C-0C82-DDF4-642DA9EC5B1A}"/>
              </a:ext>
            </a:extLst>
          </p:cNvPr>
          <p:cNvSpPr/>
          <p:nvPr/>
        </p:nvSpPr>
        <p:spPr>
          <a:xfrm>
            <a:off x="6560617" y="3844158"/>
            <a:ext cx="5486400" cy="26151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1143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C740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41FC6-BDE6-B206-C41A-EB856D6382AF}"/>
              </a:ext>
            </a:extLst>
          </p:cNvPr>
          <p:cNvSpPr txBox="1"/>
          <p:nvPr/>
        </p:nvSpPr>
        <p:spPr>
          <a:xfrm>
            <a:off x="6664674" y="3844159"/>
            <a:ext cx="402263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i="1"/>
              <a:t>hpDIRC Components:</a:t>
            </a:r>
            <a:br>
              <a:rPr lang="en-US" i="1"/>
            </a:b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(CFRP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bar box and readout box, flat mirror are not shown</a:t>
            </a: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6" name="Freeform: Shape 64">
            <a:extLst>
              <a:ext uri="{FF2B5EF4-FFF2-40B4-BE49-F238E27FC236}">
                <a16:creationId xmlns:a16="http://schemas.microsoft.com/office/drawing/2014/main" id="{855D3316-EE4F-FA68-013D-C0340BC754A4}"/>
              </a:ext>
            </a:extLst>
          </p:cNvPr>
          <p:cNvSpPr/>
          <p:nvPr/>
        </p:nvSpPr>
        <p:spPr>
          <a:xfrm>
            <a:off x="8731097" y="4280479"/>
            <a:ext cx="2689057" cy="2117558"/>
          </a:xfrm>
          <a:custGeom>
            <a:avLst/>
            <a:gdLst>
              <a:gd name="connsiteX0" fmla="*/ 0 w 2689057"/>
              <a:gd name="connsiteY0" fmla="*/ 1744579 h 2117558"/>
              <a:gd name="connsiteX1" fmla="*/ 2689057 w 2689057"/>
              <a:gd name="connsiteY1" fmla="*/ 0 h 2117558"/>
              <a:gd name="connsiteX2" fmla="*/ 2683042 w 2689057"/>
              <a:gd name="connsiteY2" fmla="*/ 2099511 h 2117558"/>
              <a:gd name="connsiteX3" fmla="*/ 0 w 2689057"/>
              <a:gd name="connsiteY3" fmla="*/ 2117558 h 2117558"/>
              <a:gd name="connsiteX4" fmla="*/ 0 w 2689057"/>
              <a:gd name="connsiteY4" fmla="*/ 1744579 h 211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9057" h="2117558">
                <a:moveTo>
                  <a:pt x="0" y="1744579"/>
                </a:moveTo>
                <a:lnTo>
                  <a:pt x="2689057" y="0"/>
                </a:lnTo>
                <a:lnTo>
                  <a:pt x="2683042" y="2099511"/>
                </a:lnTo>
                <a:lnTo>
                  <a:pt x="0" y="2117558"/>
                </a:lnTo>
                <a:lnTo>
                  <a:pt x="0" y="17445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A4A96E-1A61-FA21-F312-1DABE1FDE25C}"/>
              </a:ext>
            </a:extLst>
          </p:cNvPr>
          <p:cNvSpPr/>
          <p:nvPr/>
        </p:nvSpPr>
        <p:spPr>
          <a:xfrm>
            <a:off x="6628580" y="6136342"/>
            <a:ext cx="1894973" cy="1503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085FAF-516E-F31A-4B74-BF328C31F232}"/>
              </a:ext>
            </a:extLst>
          </p:cNvPr>
          <p:cNvSpPr/>
          <p:nvPr/>
        </p:nvSpPr>
        <p:spPr>
          <a:xfrm>
            <a:off x="8568380" y="6032949"/>
            <a:ext cx="126331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7A66DD-0844-6BA4-BEB9-5CC91A643EC5}"/>
              </a:ext>
            </a:extLst>
          </p:cNvPr>
          <p:cNvSpPr/>
          <p:nvPr/>
        </p:nvSpPr>
        <p:spPr>
          <a:xfrm>
            <a:off x="11471287" y="4280479"/>
            <a:ext cx="150395" cy="5201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9D4747-91A4-CB50-47FF-017CF2B8417A}"/>
              </a:ext>
            </a:extLst>
          </p:cNvPr>
          <p:cNvSpPr/>
          <p:nvPr/>
        </p:nvSpPr>
        <p:spPr>
          <a:xfrm>
            <a:off x="11471287" y="4812949"/>
            <a:ext cx="150395" cy="5201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6B8F55-B7F0-0936-D73E-08DA87A7034E}"/>
              </a:ext>
            </a:extLst>
          </p:cNvPr>
          <p:cNvSpPr/>
          <p:nvPr/>
        </p:nvSpPr>
        <p:spPr>
          <a:xfrm>
            <a:off x="11471287" y="5345419"/>
            <a:ext cx="150395" cy="5201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26F7C3-32BA-5F23-0B18-44C02F2C4BA0}"/>
              </a:ext>
            </a:extLst>
          </p:cNvPr>
          <p:cNvSpPr/>
          <p:nvPr/>
        </p:nvSpPr>
        <p:spPr>
          <a:xfrm>
            <a:off x="11471287" y="5877888"/>
            <a:ext cx="150395" cy="5201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0A9E0B-8FEE-F3C3-3DA0-C817BA65B523}"/>
              </a:ext>
            </a:extLst>
          </p:cNvPr>
          <p:cNvSpPr/>
          <p:nvPr/>
        </p:nvSpPr>
        <p:spPr>
          <a:xfrm>
            <a:off x="11667988" y="4357206"/>
            <a:ext cx="91440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8995F2-A985-4069-ABD3-4A2145E3FA3D}"/>
              </a:ext>
            </a:extLst>
          </p:cNvPr>
          <p:cNvSpPr/>
          <p:nvPr/>
        </p:nvSpPr>
        <p:spPr>
          <a:xfrm>
            <a:off x="11667988" y="4895330"/>
            <a:ext cx="91440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4890AB-CAC9-2736-2368-0F86B16B7A7F}"/>
              </a:ext>
            </a:extLst>
          </p:cNvPr>
          <p:cNvSpPr/>
          <p:nvPr/>
        </p:nvSpPr>
        <p:spPr>
          <a:xfrm>
            <a:off x="11667988" y="5433454"/>
            <a:ext cx="91440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A3E222-40C0-4BE2-AF87-AD3A86F0393F}"/>
              </a:ext>
            </a:extLst>
          </p:cNvPr>
          <p:cNvSpPr/>
          <p:nvPr/>
        </p:nvSpPr>
        <p:spPr>
          <a:xfrm>
            <a:off x="11667988" y="5971578"/>
            <a:ext cx="91440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C4AAEE-2C6C-1AF4-35B8-7622DDB1FF25}"/>
              </a:ext>
            </a:extLst>
          </p:cNvPr>
          <p:cNvSpPr/>
          <p:nvPr/>
        </p:nvSpPr>
        <p:spPr>
          <a:xfrm>
            <a:off x="6622274" y="6136342"/>
            <a:ext cx="822960" cy="1503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9609E7-7B97-180B-BC48-DA74EE7B997F}"/>
              </a:ext>
            </a:extLst>
          </p:cNvPr>
          <p:cNvSpPr txBox="1"/>
          <p:nvPr/>
        </p:nvSpPr>
        <p:spPr>
          <a:xfrm>
            <a:off x="6772956" y="5793059"/>
            <a:ext cx="1344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>
                <a:solidFill>
                  <a:srgbClr val="006600"/>
                </a:solidFill>
              </a:rPr>
              <a:t>Radiator bar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92AF3-C981-8941-C0F9-EC4ADD42DE75}"/>
              </a:ext>
            </a:extLst>
          </p:cNvPr>
          <p:cNvSpPr txBox="1"/>
          <p:nvPr/>
        </p:nvSpPr>
        <p:spPr>
          <a:xfrm>
            <a:off x="8054296" y="5493465"/>
            <a:ext cx="134455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>
                <a:solidFill>
                  <a:srgbClr val="FF9900"/>
                </a:solidFill>
              </a:rPr>
              <a:t>Focusing </a:t>
            </a:r>
          </a:p>
          <a:p>
            <a:pPr>
              <a:spcBef>
                <a:spcPts val="300"/>
              </a:spcBef>
            </a:pPr>
            <a:r>
              <a:rPr lang="en-US" sz="1600">
                <a:solidFill>
                  <a:srgbClr val="FF9900"/>
                </a:solidFill>
              </a:rPr>
              <a:t>Lens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6DD594-C139-0B93-E1CF-67BA1A3D74CD}"/>
              </a:ext>
            </a:extLst>
          </p:cNvPr>
          <p:cNvSpPr txBox="1"/>
          <p:nvPr/>
        </p:nvSpPr>
        <p:spPr>
          <a:xfrm rot="19575795">
            <a:off x="8901257" y="4887592"/>
            <a:ext cx="1942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>
                <a:solidFill>
                  <a:srgbClr val="0000FF"/>
                </a:solidFill>
              </a:rPr>
              <a:t>Expansion Volume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D35174-0CD3-6586-C39C-741F81BFCD37}"/>
              </a:ext>
            </a:extLst>
          </p:cNvPr>
          <p:cNvSpPr txBox="1"/>
          <p:nvPr/>
        </p:nvSpPr>
        <p:spPr>
          <a:xfrm>
            <a:off x="10847444" y="3994235"/>
            <a:ext cx="1344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>
                <a:solidFill>
                  <a:srgbClr val="C00000"/>
                </a:solidFill>
              </a:rPr>
              <a:t>Sensors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CE83E-376C-6595-969E-97DD9B12AA47}"/>
              </a:ext>
            </a:extLst>
          </p:cNvPr>
          <p:cNvSpPr txBox="1"/>
          <p:nvPr/>
        </p:nvSpPr>
        <p:spPr>
          <a:xfrm rot="5400000">
            <a:off x="10943351" y="5224717"/>
            <a:ext cx="1942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>
                <a:solidFill>
                  <a:srgbClr val="7030A0"/>
                </a:solidFill>
              </a:rPr>
              <a:t>Readout Electronics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C0DB6389-2C70-32F1-59FE-1391F6F98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Design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0" name="Picture 39" descr="A picture containing icon&#10;&#10;Description automatically generated">
            <a:extLst>
              <a:ext uri="{FF2B5EF4-FFF2-40B4-BE49-F238E27FC236}">
                <a16:creationId xmlns:a16="http://schemas.microsoft.com/office/drawing/2014/main" id="{F44ED6C0-221A-AA7A-B0D2-884DB6469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51" y="1860555"/>
            <a:ext cx="713501" cy="5137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75F25F-62E2-97DA-20AF-DA19FD970854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Detector and readout 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85F021-7C04-1131-308B-51D14A010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30" y="607441"/>
            <a:ext cx="4869382" cy="30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406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CCD92-5A76-6C18-D03C-BF5862C9A279}"/>
              </a:ext>
            </a:extLst>
          </p:cNvPr>
          <p:cNvSpPr txBox="1"/>
          <p:nvPr/>
        </p:nvSpPr>
        <p:spPr>
          <a:xfrm>
            <a:off x="100584" y="649224"/>
            <a:ext cx="7943562" cy="532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Stand-alone Geant4 Simulation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dirty="0">
                <a:ea typeface="Calibri"/>
                <a:cs typeface="Calibri"/>
                <a:sym typeface="Calibri"/>
              </a:rPr>
              <a:t>Realistic optics, geometry, and material properties – based on prototypes and experimental data, wavelength-dependent material properties and processes </a:t>
            </a:r>
            <a:endParaRPr lang="en-US" sz="1600" dirty="0"/>
          </a:p>
          <a:p>
            <a:pPr marL="742950" lvl="1" indent="-285750">
              <a:lnSpc>
                <a:spcPct val="13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Validated with test beam data </a:t>
            </a:r>
          </a:p>
          <a:p>
            <a:pPr marL="742950" lvl="1" indent="-285750">
              <a:lnSpc>
                <a:spcPct val="13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>
                <a:effectLst/>
              </a:rPr>
              <a:t>Used for design optimization studie</a:t>
            </a:r>
            <a:r>
              <a:rPr lang="en-US" sz="1600" dirty="0"/>
              <a:t>s and to t</a:t>
            </a:r>
            <a:r>
              <a:rPr lang="en-US" sz="1600" dirty="0">
                <a:effectLst/>
              </a:rPr>
              <a:t>est novel design options </a:t>
            </a:r>
          </a:p>
          <a:p>
            <a:pPr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Full ePIC Simulation: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/>
              <a:t>Functionality of Stand-alone simulation imported</a:t>
            </a:r>
            <a:r>
              <a:rPr lang="en-GB" sz="1600" dirty="0"/>
              <a:t> and integrated</a:t>
            </a:r>
          </a:p>
          <a:p>
            <a:pPr marL="742950" lvl="1" indent="-288925">
              <a:lnSpc>
                <a:spcPct val="13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600" dirty="0"/>
              <a:t>R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epeat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 physics background and detector impact study in the full software stack</a:t>
            </a:r>
            <a:endParaRPr lang="en-GB" sz="1600" dirty="0">
              <a:solidFill>
                <a:srgbClr val="0000FF"/>
              </a:solidFill>
              <a:effectLst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Reconstruction and </a:t>
            </a:r>
            <a:r>
              <a:rPr lang="en-US" sz="2000" dirty="0" err="1">
                <a:solidFill>
                  <a:srgbClr val="006600"/>
                </a:solidFill>
                <a:cs typeface="Arial" panose="020B0604020202020204" pitchFamily="34" charset="0"/>
              </a:rPr>
              <a:t>PID</a:t>
            </a: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 methods: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Geometrical</a:t>
            </a:r>
            <a:r>
              <a:rPr lang="en-US" sz="16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(BABAR-like), </a:t>
            </a: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robust and fast method </a:t>
            </a:r>
            <a:r>
              <a:rPr lang="en-US" sz="1600" dirty="0">
                <a:cs typeface="Arial" panose="020B0604020202020204" pitchFamily="34" charset="0"/>
              </a:rPr>
              <a:t>based on Look-Up Tables, 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delivers Cherenkov angle per particle and Single Photon Resolution (useful for 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calibration and in prototype tests), does not depend on precise time measurement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Time Imaging </a:t>
            </a:r>
            <a:r>
              <a:rPr lang="en-US" sz="1600" dirty="0">
                <a:cs typeface="Arial" panose="020B0604020202020204" pitchFamily="34" charset="0"/>
              </a:rPr>
              <a:t>(</a:t>
            </a:r>
            <a:r>
              <a:rPr lang="en-US" sz="1600" dirty="0">
                <a:effectLst/>
              </a:rPr>
              <a:t>Belle II TOP-like), uses </a:t>
            </a:r>
            <a:r>
              <a:rPr lang="en-US" sz="1600" dirty="0">
                <a:solidFill>
                  <a:srgbClr val="C00000"/>
                </a:solidFill>
                <a:effectLst/>
              </a:rPr>
              <a:t>P</a:t>
            </a:r>
            <a:r>
              <a:rPr lang="en-US" sz="1600" dirty="0">
                <a:effectLst/>
              </a:rPr>
              <a:t>robability </a:t>
            </a:r>
            <a:r>
              <a:rPr lang="en-US" sz="1600" dirty="0">
                <a:solidFill>
                  <a:srgbClr val="C00000"/>
                </a:solidFill>
                <a:effectLst/>
              </a:rPr>
              <a:t>D</a:t>
            </a:r>
            <a:r>
              <a:rPr lang="en-US" sz="1600" dirty="0">
                <a:effectLst/>
              </a:rPr>
              <a:t>ensity </a:t>
            </a:r>
            <a:r>
              <a:rPr lang="en-US" sz="1600" dirty="0">
                <a:solidFill>
                  <a:srgbClr val="C00000"/>
                </a:solidFill>
                <a:effectLst/>
              </a:rPr>
              <a:t>F</a:t>
            </a:r>
            <a:r>
              <a:rPr lang="en-US" sz="1600" dirty="0">
                <a:effectLst/>
              </a:rPr>
              <a:t>unctions (analytical or </a:t>
            </a:r>
            <a:br>
              <a:rPr lang="en-US" sz="1600" dirty="0">
                <a:effectLst/>
              </a:rPr>
            </a:br>
            <a:r>
              <a:rPr lang="en-US" sz="1600" dirty="0">
                <a:effectLst/>
              </a:rPr>
              <a:t>simulation-based), makes </a:t>
            </a:r>
            <a:r>
              <a:rPr lang="en-US" sz="1600" dirty="0">
                <a:solidFill>
                  <a:srgbClr val="0000FF"/>
                </a:solidFill>
                <a:effectLst/>
              </a:rPr>
              <a:t>optimum use of precision of position and time</a:t>
            </a:r>
            <a:r>
              <a:rPr lang="en-US" sz="1600" dirty="0">
                <a:effectLst/>
              </a:rPr>
              <a:t> information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765F61-CA42-DAC6-5282-C13F63792F12}"/>
              </a:ext>
            </a:extLst>
          </p:cNvPr>
          <p:cNvSpPr/>
          <p:nvPr/>
        </p:nvSpPr>
        <p:spPr>
          <a:xfrm>
            <a:off x="8879218" y="772573"/>
            <a:ext cx="2377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 events in hpDIRC simulation</a:t>
            </a:r>
            <a:endParaRPr lang="en-US" sz="12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07109570-7B88-58CF-8451-0ECC2699C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D7BCD7-5DEC-679D-CBC3-3E929FD19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384" y="1049572"/>
            <a:ext cx="4215031" cy="4205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87495A-7BB2-A8C7-DB72-462D8D1E8874}"/>
              </a:ext>
            </a:extLst>
          </p:cNvPr>
          <p:cNvSpPr txBox="1"/>
          <p:nvPr/>
        </p:nvSpPr>
        <p:spPr>
          <a:xfrm>
            <a:off x="9802812" y="13695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Performance evaluation </a:t>
            </a:r>
          </a:p>
        </p:txBody>
      </p:sp>
    </p:spTree>
    <p:extLst>
      <p:ext uri="{BB962C8B-B14F-4D97-AF65-F5344CB8AC3E}">
        <p14:creationId xmlns:p14="http://schemas.microsoft.com/office/powerpoint/2010/main" val="33195518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EB952-CDFB-F5CB-594D-C335098FA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59BBE5-7568-8FA5-DBCF-137188497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451" y="1311771"/>
            <a:ext cx="4667801" cy="2641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EE7322-E5AB-39CB-4315-232469701043}"/>
              </a:ext>
            </a:extLst>
          </p:cNvPr>
          <p:cNvSpPr txBox="1"/>
          <p:nvPr/>
        </p:nvSpPr>
        <p:spPr>
          <a:xfrm>
            <a:off x="100584" y="649224"/>
            <a:ext cx="7434192" cy="499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Recent hpDIRC related studies: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cs typeface="Calibri"/>
                <a:sym typeface="Calibri"/>
              </a:rPr>
              <a:t>Confirmed robust p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erformance</a:t>
            </a:r>
            <a:r>
              <a:rPr lang="en-US" b="0" i="0" u="none" strike="noStrike" dirty="0">
                <a:solidFill>
                  <a:srgbClr val="0000FF"/>
                </a:solidFill>
                <a:effectLst/>
              </a:rPr>
              <a:t> </a:t>
            </a:r>
            <a:r>
              <a:rPr lang="en-US" b="0" i="0" u="none" strike="noStrike" dirty="0">
                <a:effectLst/>
              </a:rPr>
              <a:t>in</a:t>
            </a:r>
            <a:r>
              <a:rPr lang="en-US" b="0" i="0" u="none" strike="noStrike" dirty="0">
                <a:solidFill>
                  <a:srgbClr val="0000FF"/>
                </a:solidFill>
                <a:effectLst/>
              </a:rPr>
              <a:t> </a:t>
            </a: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magnetic field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using</a:t>
            </a:r>
            <a:r>
              <a:rPr lang="en-US" b="0" i="0" u="none" strike="noStrike" dirty="0">
                <a:solidFill>
                  <a:srgbClr val="0000FF"/>
                </a:solidFill>
                <a:effectLst/>
              </a:rPr>
              <a:t> </a:t>
            </a: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physics </a:t>
            </a:r>
            <a:br>
              <a:rPr lang="en-US" b="0" i="0" u="none" strike="noStrike" dirty="0">
                <a:solidFill>
                  <a:srgbClr val="0000CC"/>
                </a:solidFill>
                <a:effectLst/>
              </a:rPr>
            </a:b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events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(Pythia) to include </a:t>
            </a: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backgrounds, multiple tracks per bar </a:t>
            </a:r>
            <a:r>
              <a:rPr lang="en-US" b="0" i="0" u="none" strike="noStrike" dirty="0">
                <a:effectLst/>
              </a:rPr>
              <a:t>(WSU)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effectLst/>
              </a:rPr>
              <a:t>Perf</a:t>
            </a:r>
            <a:r>
              <a:rPr lang="en-US" dirty="0"/>
              <a:t>ormance with latest </a:t>
            </a:r>
            <a:r>
              <a:rPr lang="en-US" dirty="0" err="1">
                <a:solidFill>
                  <a:srgbClr val="0000CC"/>
                </a:solidFill>
              </a:rPr>
              <a:t>ePIC</a:t>
            </a:r>
            <a:r>
              <a:rPr lang="en-US" dirty="0">
                <a:solidFill>
                  <a:srgbClr val="0000CC"/>
                </a:solidFill>
              </a:rPr>
              <a:t> angular track resolution maps </a:t>
            </a:r>
            <a:r>
              <a:rPr lang="en-US" dirty="0"/>
              <a:t>(GSI)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reaching required hpDIRC performance. </a:t>
            </a:r>
            <a:endParaRPr lang="en-US" b="0" i="0" u="none" strike="noStrike" dirty="0"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Verifying </a:t>
            </a:r>
            <a:r>
              <a:rPr lang="en-US" dirty="0">
                <a:solidFill>
                  <a:srgbClr val="0000CC"/>
                </a:solidFill>
              </a:rPr>
              <a:t>optimal</a:t>
            </a:r>
            <a:r>
              <a:rPr lang="en-US" dirty="0"/>
              <a:t> </a:t>
            </a:r>
            <a:r>
              <a:rPr lang="en-US" dirty="0">
                <a:solidFill>
                  <a:srgbClr val="0000CC"/>
                </a:solidFill>
              </a:rPr>
              <a:t>s</a:t>
            </a:r>
            <a:r>
              <a:rPr lang="en-US" dirty="0">
                <a:solidFill>
                  <a:srgbClr val="0000CC"/>
                </a:solidFill>
                <a:effectLst/>
              </a:rPr>
              <a:t>enso</a:t>
            </a:r>
            <a:r>
              <a:rPr lang="en-US" dirty="0">
                <a:solidFill>
                  <a:srgbClr val="0000CC"/>
                </a:solidFill>
              </a:rPr>
              <a:t>r coverage </a:t>
            </a:r>
            <a:r>
              <a:rPr lang="en-US" dirty="0"/>
              <a:t>(CUA, </a:t>
            </a:r>
            <a:r>
              <a:rPr lang="en-US" dirty="0" err="1"/>
              <a:t>GSI</a:t>
            </a:r>
            <a:r>
              <a:rPr lang="en-US" dirty="0"/>
              <a:t>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Study of the impact of </a:t>
            </a:r>
            <a:r>
              <a:rPr lang="en-US" dirty="0">
                <a:solidFill>
                  <a:srgbClr val="0000CC"/>
                </a:solidFill>
              </a:rPr>
              <a:t>b</a:t>
            </a:r>
            <a:r>
              <a:rPr lang="en-US" dirty="0">
                <a:solidFill>
                  <a:srgbClr val="0000CC"/>
                </a:solidFill>
                <a:effectLst/>
              </a:rPr>
              <a:t>ar imperfections </a:t>
            </a:r>
            <a:r>
              <a:rPr lang="en-US" dirty="0">
                <a:effectLst/>
              </a:rPr>
              <a:t>on the </a:t>
            </a:r>
            <a:r>
              <a:rPr lang="en-US" dirty="0" err="1">
                <a:effectLst/>
              </a:rPr>
              <a:t>hpDIRC</a:t>
            </a:r>
            <a:r>
              <a:rPr lang="en-US" dirty="0">
                <a:effectLst/>
              </a:rPr>
              <a:t> performance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relevant for the </a:t>
            </a:r>
            <a:r>
              <a:rPr lang="en-US" dirty="0" err="1">
                <a:effectLst/>
              </a:rPr>
              <a:t>BaBar</a:t>
            </a:r>
            <a:r>
              <a:rPr lang="en-US" dirty="0">
                <a:effectLst/>
              </a:rPr>
              <a:t> bar refurbishment (GSI)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Impact of </a:t>
            </a:r>
            <a:r>
              <a:rPr lang="en-US" dirty="0">
                <a:solidFill>
                  <a:srgbClr val="0000CC"/>
                </a:solidFill>
              </a:rPr>
              <a:t>bar/lens misalignments </a:t>
            </a:r>
            <a:r>
              <a:rPr lang="en-US" dirty="0"/>
              <a:t>on performance (Jazan)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000CC"/>
                </a:solidFill>
                <a:effectLst/>
              </a:rPr>
              <a:t>Machine L</a:t>
            </a:r>
            <a:r>
              <a:rPr lang="en-US" dirty="0">
                <a:solidFill>
                  <a:srgbClr val="0000CC"/>
                </a:solidFill>
              </a:rPr>
              <a:t>earning </a:t>
            </a:r>
            <a:r>
              <a:rPr lang="en-US" dirty="0"/>
              <a:t>approach to reconstruction (</a:t>
            </a:r>
            <a:r>
              <a:rPr lang="en-US" dirty="0" err="1"/>
              <a:t>W&amp;M</a:t>
            </a:r>
            <a:r>
              <a:rPr lang="en-US" dirty="0"/>
              <a:t>)</a:t>
            </a:r>
            <a:endParaRPr lang="en-US" dirty="0"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Preparation for </a:t>
            </a:r>
            <a:r>
              <a:rPr lang="en-US" dirty="0">
                <a:solidFill>
                  <a:srgbClr val="0000CC"/>
                </a:solidFill>
              </a:rPr>
              <a:t>hpDIRC full chain test setup </a:t>
            </a:r>
            <a:r>
              <a:rPr lang="en-US" dirty="0"/>
              <a:t>operation at CRT </a:t>
            </a:r>
            <a:br>
              <a:rPr lang="en-US" dirty="0"/>
            </a:br>
            <a:r>
              <a:rPr lang="en-US" dirty="0"/>
              <a:t>(SBU, GSI, ODU)</a:t>
            </a:r>
            <a:endParaRPr lang="en-US" dirty="0">
              <a:effectLst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3D7803D9-0107-AAAB-0B89-F815FF33F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1459B-C2A7-2C64-1A9A-B2F378CB1180}"/>
              </a:ext>
            </a:extLst>
          </p:cNvPr>
          <p:cNvSpPr txBox="1"/>
          <p:nvPr/>
        </p:nvSpPr>
        <p:spPr>
          <a:xfrm>
            <a:off x="8041904" y="3025098"/>
            <a:ext cx="3116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 imaging reconstruction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0.5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mrad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tracking, 100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photon timing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85070F5-28CC-5262-4B1C-F8F8966E5A40}"/>
              </a:ext>
            </a:extLst>
          </p:cNvPr>
          <p:cNvSpPr txBox="1"/>
          <p:nvPr/>
        </p:nvSpPr>
        <p:spPr>
          <a:xfrm>
            <a:off x="8302289" y="1123952"/>
            <a:ext cx="2924376" cy="34132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/K separation power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itchFamily="2"/>
                <a:cs typeface="Mangal" pitchFamily="2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Latin Modern Math" pitchFamily="2"/>
                <a:cs typeface="Latin Modern Math" pitchFamily="2"/>
              </a:rPr>
              <a:t>at 6 GeV/c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0BA43-DD11-860C-3E5D-8C4540670928}"/>
              </a:ext>
            </a:extLst>
          </p:cNvPr>
          <p:cNvSpPr txBox="1"/>
          <p:nvPr/>
        </p:nvSpPr>
        <p:spPr>
          <a:xfrm>
            <a:off x="8041904" y="1592483"/>
            <a:ext cx="71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Geant4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304B2-C8C8-21E2-0C33-8397201001C7}"/>
              </a:ext>
            </a:extLst>
          </p:cNvPr>
          <p:cNvSpPr txBox="1"/>
          <p:nvPr/>
        </p:nvSpPr>
        <p:spPr>
          <a:xfrm>
            <a:off x="2016335" y="5964930"/>
            <a:ext cx="9606545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tabLst>
                <a:tab pos="285750" algn="l"/>
                <a:tab pos="628650" algn="l"/>
                <a:tab pos="747713" algn="l"/>
              </a:tabLst>
            </a:pP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Performance requirements reached: ≥ 3 </a:t>
            </a:r>
            <a:r>
              <a:rPr lang="en-US" sz="2000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s.d.</a:t>
            </a: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π/</a:t>
            </a: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separation at 6 GeV/c for all angles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B4DA05-DD5B-2BA2-569A-C0C380300E42}"/>
              </a:ext>
            </a:extLst>
          </p:cNvPr>
          <p:cNvCxnSpPr>
            <a:cxnSpLocks/>
          </p:cNvCxnSpPr>
          <p:nvPr/>
        </p:nvCxnSpPr>
        <p:spPr>
          <a:xfrm>
            <a:off x="8003113" y="2847569"/>
            <a:ext cx="4045928" cy="0"/>
          </a:xfrm>
          <a:prstGeom prst="line">
            <a:avLst/>
          </a:prstGeom>
          <a:ln w="1905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163;p13">
            <a:extLst>
              <a:ext uri="{FF2B5EF4-FFF2-40B4-BE49-F238E27FC236}">
                <a16:creationId xmlns:a16="http://schemas.microsoft.com/office/drawing/2014/main" id="{B5564D51-6616-71BF-BB2A-EA7F039D09C2}"/>
              </a:ext>
            </a:extLst>
          </p:cNvPr>
          <p:cNvSpPr txBox="1"/>
          <p:nvPr/>
        </p:nvSpPr>
        <p:spPr>
          <a:xfrm>
            <a:off x="8266059" y="3953038"/>
            <a:ext cx="3825357" cy="158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80000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studies performed with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Stand-alone Geant4 simulation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particles from particle gun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magnetic field, no other ePIC subsystems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0.5 mrad tracking resolution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5EB22D-F1F3-C5FF-E803-24613F98F521}"/>
              </a:ext>
            </a:extLst>
          </p:cNvPr>
          <p:cNvSpPr txBox="1"/>
          <p:nvPr/>
        </p:nvSpPr>
        <p:spPr>
          <a:xfrm>
            <a:off x="9802812" y="13695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Performance evaluation </a:t>
            </a:r>
          </a:p>
        </p:txBody>
      </p:sp>
    </p:spTree>
    <p:extLst>
      <p:ext uri="{BB962C8B-B14F-4D97-AF65-F5344CB8AC3E}">
        <p14:creationId xmlns:p14="http://schemas.microsoft.com/office/powerpoint/2010/main" val="22902308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BD20DA-8825-184F-B506-2B63FCFFBA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146" y="1253388"/>
            <a:ext cx="3159616" cy="2103120"/>
          </a:xfrm>
          <a:prstGeom prst="rect">
            <a:avLst/>
          </a:prstGeom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44">
            <a:extLst>
              <a:ext uri="{FF2B5EF4-FFF2-40B4-BE49-F238E27FC236}">
                <a16:creationId xmlns:a16="http://schemas.microsoft.com/office/drawing/2014/main" id="{9F15F573-F402-2142-8978-5CE8CC3F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554" y="1257402"/>
            <a:ext cx="323191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View from inside the Barrel DIRC dark box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91AEB46-87F4-EE43-AA2B-C83F490F6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121" y="2305807"/>
            <a:ext cx="2947920" cy="2103120"/>
          </a:xfrm>
          <a:prstGeom prst="rect">
            <a:avLst/>
          </a:prstGeom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F58E53-A213-174A-B600-F0FDAAFBB997}"/>
              </a:ext>
            </a:extLst>
          </p:cNvPr>
          <p:cNvGrpSpPr/>
          <p:nvPr/>
        </p:nvGrpSpPr>
        <p:grpSpPr>
          <a:xfrm>
            <a:off x="76200" y="3501879"/>
            <a:ext cx="9552125" cy="2935357"/>
            <a:chOff x="231741" y="3525918"/>
            <a:chExt cx="9552125" cy="29353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6441EF-C389-EB4A-9C80-AA2DAA3D4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6956" y="3525918"/>
              <a:ext cx="4609187" cy="2935357"/>
            </a:xfrm>
            <a:prstGeom prst="rect">
              <a:avLst/>
            </a:prstGeom>
            <a:ln w="1270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5AB676-6F02-944E-90DA-741547DCFA1F}"/>
                </a:ext>
              </a:extLst>
            </p:cNvPr>
            <p:cNvSpPr txBox="1"/>
            <p:nvPr/>
          </p:nvSpPr>
          <p:spPr>
            <a:xfrm>
              <a:off x="293946" y="4157717"/>
              <a:ext cx="1756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Dark box for optics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(bar, lens, prism)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527C72-BDFD-B84C-9B48-2FE7873247B9}"/>
                </a:ext>
              </a:extLst>
            </p:cNvPr>
            <p:cNvSpPr txBox="1"/>
            <p:nvPr/>
          </p:nvSpPr>
          <p:spPr>
            <a:xfrm>
              <a:off x="231741" y="5363737"/>
              <a:ext cx="18190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Rotation stage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(remote controlled)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B44435D-F65F-FC4D-9FFA-A7E28D1B3290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2050829" y="4317595"/>
              <a:ext cx="993055" cy="13251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tailEnd type="triangle" w="lg" len="med"/>
            </a:ln>
            <a:effectLst>
              <a:glow rad="63500">
                <a:srgbClr val="FFFF00"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F89878B-E802-8A42-9F25-B0027EB0DBE0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2050829" y="5534169"/>
              <a:ext cx="2500720" cy="12195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tailEnd type="triangle" w="lg" len="med"/>
            </a:ln>
            <a:effectLst>
              <a:glow rad="63500">
                <a:srgbClr val="FFFF00"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446AA1-929D-AF46-AE9B-E526CCF9834B}"/>
                </a:ext>
              </a:extLst>
            </p:cNvPr>
            <p:cNvSpPr txBox="1"/>
            <p:nvPr/>
          </p:nvSpPr>
          <p:spPr>
            <a:xfrm>
              <a:off x="7032792" y="4725154"/>
              <a:ext cx="27510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Frontend electronics (PADIWA)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(air-cooled)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824BD4B-D3F9-F946-B232-C5C1CC650678}"/>
                </a:ext>
              </a:extLst>
            </p:cNvPr>
            <p:cNvSpPr txBox="1"/>
            <p:nvPr/>
          </p:nvSpPr>
          <p:spPr>
            <a:xfrm>
              <a:off x="7032792" y="5708090"/>
              <a:ext cx="1675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DAQ boards (TRB)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E86DD3A-2952-A243-AE8A-5FE8823827AD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5953998" y="4516978"/>
              <a:ext cx="1078794" cy="500564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tailEnd type="triangle" w="lg" len="med"/>
            </a:ln>
            <a:effectLst>
              <a:glow rad="63500">
                <a:srgbClr val="FFFF00"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7E0C204-4D80-A943-A8D8-0B732FFA0EE0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 flipV="1">
              <a:off x="5953998" y="5256403"/>
              <a:ext cx="1078794" cy="620964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tailEnd type="triangle" w="lg" len="med"/>
            </a:ln>
            <a:effectLst>
              <a:glow rad="63500">
                <a:srgbClr val="FFFF00"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07872D-2973-6145-8AD1-A254EB280A9F}"/>
                </a:ext>
              </a:extLst>
            </p:cNvPr>
            <p:cNvSpPr txBox="1"/>
            <p:nvPr/>
          </p:nvSpPr>
          <p:spPr>
            <a:xfrm>
              <a:off x="7032792" y="3988440"/>
              <a:ext cx="1487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MCP-PMT array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3C53FFC-1512-8A46-A4DD-E6901DE303F2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5470291" y="4157717"/>
              <a:ext cx="1562501" cy="82095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tailEnd type="triangle" w="lg" len="med"/>
            </a:ln>
            <a:effectLst>
              <a:glow rad="63500">
                <a:srgbClr val="FFFF00"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989BFF5B-D67F-A24C-A6E2-AA5F12EE2298}"/>
              </a:ext>
            </a:extLst>
          </p:cNvPr>
          <p:cNvSpPr/>
          <p:nvPr/>
        </p:nvSpPr>
        <p:spPr>
          <a:xfrm>
            <a:off x="292310" y="1000697"/>
            <a:ext cx="5582710" cy="2466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spcBef>
                <a:spcPts val="400"/>
              </a:spcBef>
              <a:buSzPct val="70000"/>
              <a:buFont typeface="Wingdings" panose="05000000000000000000" pitchFamily="2" charset="2"/>
              <a:buChar char="Ø"/>
              <a:tabLst>
                <a:tab pos="455613" algn="l"/>
              </a:tabLst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 fused silica bar, </a:t>
            </a:r>
            <a:r>
              <a:rPr lang="en-US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3-layer spherical lens</a:t>
            </a:r>
          </a:p>
          <a:p>
            <a:pPr marL="342900" lvl="0" indent="-342900">
              <a:lnSpc>
                <a:spcPct val="110000"/>
              </a:lnSpc>
              <a:spcBef>
                <a:spcPts val="400"/>
              </a:spcBef>
              <a:buSzPct val="70000"/>
              <a:buFont typeface="Wingdings" panose="05000000000000000000" pitchFamily="2" charset="2"/>
              <a:buChar char="Ø"/>
              <a:tabLst>
                <a:tab pos="455613" algn="l"/>
              </a:tabLst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30 cm-deep fused silica prism</a:t>
            </a:r>
          </a:p>
          <a:p>
            <a:pPr marL="342900" lvl="0" indent="-342900">
              <a:lnSpc>
                <a:spcPct val="110000"/>
              </a:lnSpc>
              <a:spcBef>
                <a:spcPts val="400"/>
              </a:spcBef>
              <a:buSzPct val="70000"/>
              <a:buFont typeface="Wingdings" panose="05000000000000000000" pitchFamily="2" charset="2"/>
              <a:buChar char="Ø"/>
              <a:tabLst>
                <a:tab pos="455613" algn="l"/>
              </a:tabLst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2x4 PHOTONIS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Planacon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MCP-PMT array</a:t>
            </a:r>
            <a:b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pixels, slower readout electronics than EIC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lvl="0" indent="-342900">
              <a:lnSpc>
                <a:spcPct val="110000"/>
              </a:lnSpc>
              <a:spcBef>
                <a:spcPts val="400"/>
              </a:spcBef>
              <a:buSzPct val="70000"/>
              <a:buFont typeface="Wingdings" panose="05000000000000000000" pitchFamily="2" charset="2"/>
              <a:buChar char="Ø"/>
              <a:tabLst>
                <a:tab pos="455613" algn="l"/>
              </a:tabLst>
            </a:pP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PiLas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picosecond laser calibration system</a:t>
            </a:r>
          </a:p>
          <a:p>
            <a:pPr marL="342900" lvl="0" indent="-342900">
              <a:lnSpc>
                <a:spcPct val="110000"/>
              </a:lnSpc>
              <a:spcBef>
                <a:spcPts val="400"/>
              </a:spcBef>
              <a:buSzPct val="70000"/>
              <a:buFont typeface="Wingdings" panose="05000000000000000000" pitchFamily="2" charset="2"/>
              <a:buChar char="Ø"/>
              <a:tabLst>
                <a:tab pos="455613" algn="l"/>
              </a:tabLst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GeV/c π/p beam equivalent to 3.5 GeV/c π/K</a:t>
            </a:r>
          </a:p>
          <a:p>
            <a:pPr marL="342900" lvl="0" indent="-342900">
              <a:lnSpc>
                <a:spcPct val="110000"/>
              </a:lnSpc>
              <a:spcBef>
                <a:spcPts val="400"/>
              </a:spcBef>
              <a:buSzPct val="70000"/>
              <a:buFont typeface="Wingdings" panose="05000000000000000000" pitchFamily="2" charset="2"/>
              <a:buChar char="Ø"/>
              <a:tabLst>
                <a:tab pos="455613" algn="l"/>
              </a:tabLst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MCP-TOF system to cleanly tag π and p events</a:t>
            </a:r>
          </a:p>
        </p:txBody>
      </p:sp>
      <p:sp>
        <p:nvSpPr>
          <p:cNvPr id="41" name="Text Box 44">
            <a:extLst>
              <a:ext uri="{FF2B5EF4-FFF2-40B4-BE49-F238E27FC236}">
                <a16:creationId xmlns:a16="http://schemas.microsoft.com/office/drawing/2014/main" id="{C81D9D1C-BBE6-EF4D-9053-FE4C3A835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9443" y="1998030"/>
            <a:ext cx="26765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Schematic view of 2018 prototype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F0ACD5-59E0-1842-9556-9D1E07801645}"/>
              </a:ext>
            </a:extLst>
          </p:cNvPr>
          <p:cNvSpPr txBox="1"/>
          <p:nvPr/>
        </p:nvSpPr>
        <p:spPr>
          <a:xfrm>
            <a:off x="76200" y="533400"/>
            <a:ext cx="9334735" cy="460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tabLst>
                <a:tab pos="455613" algn="l"/>
              </a:tabLst>
            </a:pP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validation: synergetic beam test with PANDA prototype at CERN PS in 2018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A3C0B6-8EDF-46FF-8A30-A3908FFE8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692" y="733701"/>
            <a:ext cx="1521123" cy="347006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2E32AFB6-6427-685E-C7DE-6E130C4DB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Validation of Simulation and Components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44013-691E-5BB0-E020-9081D15B13AB}"/>
              </a:ext>
            </a:extLst>
          </p:cNvPr>
          <p:cNvSpPr txBox="1"/>
          <p:nvPr/>
        </p:nvSpPr>
        <p:spPr>
          <a:xfrm>
            <a:off x="9784080" y="45720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Performance and construction plans</a:t>
            </a:r>
          </a:p>
        </p:txBody>
      </p:sp>
    </p:spTree>
    <p:extLst>
      <p:ext uri="{BB962C8B-B14F-4D97-AF65-F5344CB8AC3E}">
        <p14:creationId xmlns:p14="http://schemas.microsoft.com/office/powerpoint/2010/main" val="24483179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6DE46AD-0816-415D-829B-C8FB36E8AB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6229" y="1141028"/>
            <a:ext cx="3822473" cy="1923780"/>
          </a:xfrm>
          <a:prstGeom prst="rect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936618-8B19-4A98-A313-97ADCD6F10CE}"/>
              </a:ext>
            </a:extLst>
          </p:cNvPr>
          <p:cNvSpPr/>
          <p:nvPr/>
        </p:nvSpPr>
        <p:spPr>
          <a:xfrm>
            <a:off x="8305800" y="2492729"/>
            <a:ext cx="3685926" cy="392061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D2059E-C206-5B46-9F80-AFB7EE2F4497}"/>
              </a:ext>
            </a:extLst>
          </p:cNvPr>
          <p:cNvSpPr/>
          <p:nvPr/>
        </p:nvSpPr>
        <p:spPr>
          <a:xfrm>
            <a:off x="76201" y="3108960"/>
            <a:ext cx="8187348" cy="221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  <a:tabLst>
                <a:tab pos="455613" algn="l"/>
              </a:tabLst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  <a:r>
              <a:rPr lang="en-US">
                <a:solidFill>
                  <a:srgbClr val="EE7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Cherenkov angle resolution per photon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(SPR), 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 yield,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b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/K separation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excellent agreement with expectation and Geant4 simulation</a:t>
            </a: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  <a:tabLst>
                <a:tab pos="455613" algn="l"/>
              </a:tabLst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Achieved </a:t>
            </a:r>
            <a:r>
              <a:rPr lang="el-GR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/K separation power of </a:t>
            </a:r>
            <a:r>
              <a:rPr lang="en-US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aseline="-2500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</a:t>
            </a:r>
            <a:r>
              <a:rPr lang="en-US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=5.2 s.d.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with time imaging reconstruction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	for PANDA configuration, will improve with smaller pixels, better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PDE and timing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  <a:tabLst>
                <a:tab pos="455613" algn="l"/>
              </a:tabLst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Same simulation/reconstruction code used for EIC high-performance DIRC</a:t>
            </a:r>
            <a:br>
              <a:rPr lang="en-US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-&gt; Confidence in </a:t>
            </a:r>
            <a:r>
              <a:rPr lang="en-US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Geant</a:t>
            </a:r>
            <a:r>
              <a:rPr lang="en-US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prediction for hpDIRC performance</a:t>
            </a:r>
          </a:p>
        </p:txBody>
      </p:sp>
      <p:sp>
        <p:nvSpPr>
          <p:cNvPr id="23" name="Text Box 44">
            <a:extLst>
              <a:ext uri="{FF2B5EF4-FFF2-40B4-BE49-F238E27FC236}">
                <a16:creationId xmlns:a16="http://schemas.microsoft.com/office/drawing/2014/main" id="{A644A7B3-1296-47E9-92C7-D23AF5B6E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083" y="1252186"/>
            <a:ext cx="110466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chemeClr val="accent6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Photon yield</a:t>
            </a:r>
            <a:endParaRPr kumimoji="0" lang="en-US" sz="1400" b="0" i="0" u="none" strike="noStrike" kern="1200" cap="none" spc="0" normalizeH="0" baseline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24" name="Text Box 44">
            <a:extLst>
              <a:ext uri="{FF2B5EF4-FFF2-40B4-BE49-F238E27FC236}">
                <a16:creationId xmlns:a16="http://schemas.microsoft.com/office/drawing/2014/main" id="{9E965BAC-EBC0-432B-844C-5362BD752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769" y="2492729"/>
            <a:ext cx="258179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400">
                <a:solidFill>
                  <a:srgbClr val="C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π/</a:t>
            </a:r>
            <a:r>
              <a:rPr lang="en-US" sz="1400">
                <a:solidFill>
                  <a:srgbClr val="C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 separation power @ 7 GeV/c</a:t>
            </a:r>
            <a:endParaRPr kumimoji="0" lang="en-US" sz="1400" b="0" i="0" u="none" strike="noStrike" kern="1200" cap="none" spc="0" normalizeH="0" baseline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190A2760-3D24-4F4E-94FF-60A6D59905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630" y="1130848"/>
            <a:ext cx="3800501" cy="1920240"/>
          </a:xfrm>
          <a:prstGeom prst="rect">
            <a:avLst/>
          </a:prstGeom>
          <a:ln w="25400">
            <a:solidFill>
              <a:srgbClr val="EE77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A6D37DF6-18D4-4147-8C9E-9319D4E797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9609" y="4513277"/>
            <a:ext cx="3619865" cy="1859441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0EB3372F-80EC-4330-AE04-D67420083A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46" r="8721"/>
          <a:stretch/>
        </p:blipFill>
        <p:spPr>
          <a:xfrm>
            <a:off x="8676501" y="2819431"/>
            <a:ext cx="2926080" cy="1477080"/>
          </a:xfrm>
          <a:prstGeom prst="rect">
            <a:avLst/>
          </a:prstGeom>
        </p:spPr>
      </p:pic>
      <p:sp>
        <p:nvSpPr>
          <p:cNvPr id="26" name="Text Box 44">
            <a:extLst>
              <a:ext uri="{FF2B5EF4-FFF2-40B4-BE49-F238E27FC236}">
                <a16:creationId xmlns:a16="http://schemas.microsoft.com/office/drawing/2014/main" id="{9A176134-1A96-4D59-BFF1-A60ECD86B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463" y="1252185"/>
            <a:ext cx="45717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EE77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SPR</a:t>
            </a:r>
            <a:endParaRPr kumimoji="0" lang="en-US" sz="1400" b="0" i="0" u="none" strike="noStrike" kern="1200" cap="none" spc="0" normalizeH="0" baseline="0">
              <a:ln>
                <a:noFill/>
              </a:ln>
              <a:solidFill>
                <a:srgbClr val="EE77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E3AD54B-6E4B-408B-91CA-B6F0BF5F86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0" t="3668" r="2108" b="3668"/>
          <a:stretch/>
        </p:blipFill>
        <p:spPr>
          <a:xfrm>
            <a:off x="8577950" y="883585"/>
            <a:ext cx="3123182" cy="1447328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BDAC1F4-C4EB-4497-A9E6-50C8AAEF92A3}"/>
              </a:ext>
            </a:extLst>
          </p:cNvPr>
          <p:cNvSpPr txBox="1"/>
          <p:nvPr/>
        </p:nvSpPr>
        <p:spPr>
          <a:xfrm>
            <a:off x="8638655" y="588648"/>
            <a:ext cx="3119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observed hit pattern at polar angle 20°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97FE5C-C1B4-4FA7-A6B4-CAF8223325C7}"/>
              </a:ext>
            </a:extLst>
          </p:cNvPr>
          <p:cNvSpPr txBox="1"/>
          <p:nvPr/>
        </p:nvSpPr>
        <p:spPr>
          <a:xfrm>
            <a:off x="76200" y="533400"/>
            <a:ext cx="5551520" cy="460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tabLst>
                <a:tab pos="455613" algn="l"/>
              </a:tabLst>
            </a:pPr>
            <a:r>
              <a:rPr lang="en-US" sz="20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validation: 2018 prototype at CERN PS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DC3D536-9D60-4DFA-0836-D9EE2BBA7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Validation of Simulation and Components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00CAE-D9F2-1346-8473-40CBE6A4DF45}"/>
              </a:ext>
            </a:extLst>
          </p:cNvPr>
          <p:cNvSpPr txBox="1"/>
          <p:nvPr/>
        </p:nvSpPr>
        <p:spPr>
          <a:xfrm>
            <a:off x="9784080" y="45720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Performance and construction plans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D4A9F-DB68-A2F0-BC29-18B16E10E015}"/>
              </a:ext>
            </a:extLst>
          </p:cNvPr>
          <p:cNvSpPr txBox="1"/>
          <p:nvPr/>
        </p:nvSpPr>
        <p:spPr>
          <a:xfrm>
            <a:off x="8806815" y="5738926"/>
            <a:ext cx="1701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>
                <a:solidFill>
                  <a:schemeClr val="bg2"/>
                </a:solidFill>
              </a:rPr>
              <a:t>π/</a:t>
            </a:r>
            <a:r>
              <a:rPr lang="en-US" sz="1400">
                <a:solidFill>
                  <a:schemeClr val="bg2"/>
                </a:solidFill>
              </a:rPr>
              <a:t>p separation </a:t>
            </a:r>
          </a:p>
        </p:txBody>
      </p:sp>
    </p:spTree>
    <p:extLst>
      <p:ext uri="{BB962C8B-B14F-4D97-AF65-F5344CB8AC3E}">
        <p14:creationId xmlns:p14="http://schemas.microsoft.com/office/powerpoint/2010/main" val="402322562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2279D-E395-5174-BB5A-C051FE20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3D1E0A2-DEA9-FCC1-8A0D-0DCA6B86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Validation of Simulation and Components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B9A5E-4A47-CD81-E0AE-E2468533C961}"/>
              </a:ext>
            </a:extLst>
          </p:cNvPr>
          <p:cNvSpPr txBox="1"/>
          <p:nvPr/>
        </p:nvSpPr>
        <p:spPr>
          <a:xfrm>
            <a:off x="9784080" y="45720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Performance and construction plans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F2429-09AA-A7A1-0D4D-BF323DC4676B}"/>
              </a:ext>
            </a:extLst>
          </p:cNvPr>
          <p:cNvSpPr txBox="1"/>
          <p:nvPr/>
        </p:nvSpPr>
        <p:spPr>
          <a:xfrm>
            <a:off x="52847" y="873802"/>
            <a:ext cx="5405214" cy="537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GB" sz="2000" dirty="0">
                <a:solidFill>
                  <a:srgbClr val="C00000"/>
                </a:solidFill>
              </a:rPr>
              <a:t>Cosmic Ray Telescope (CRT) at SBU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GB" sz="2000" dirty="0">
                <a:solidFill>
                  <a:srgbClr val="0000FF"/>
                </a:solidFill>
              </a:rPr>
              <a:t>Facility to test incremental upgrades of setup with hpDIRC components, performance evaluation</a:t>
            </a:r>
          </a:p>
          <a:p>
            <a:pPr marL="285750" indent="-288925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dirty="0"/>
              <a:t>Initial </a:t>
            </a:r>
            <a:r>
              <a:rPr lang="en-GB" dirty="0">
                <a:solidFill>
                  <a:srgbClr val="00B0F0"/>
                </a:solidFill>
              </a:rPr>
              <a:t>PANDA Barrel </a:t>
            </a:r>
            <a:r>
              <a:rPr lang="en-GB" dirty="0" err="1">
                <a:solidFill>
                  <a:srgbClr val="00B0F0"/>
                </a:solidFill>
              </a:rPr>
              <a:t>DIRC</a:t>
            </a:r>
            <a:r>
              <a:rPr lang="en-GB" dirty="0">
                <a:solidFill>
                  <a:srgbClr val="00B0F0"/>
                </a:solidFill>
              </a:rPr>
              <a:t>-based setup </a:t>
            </a:r>
            <a:r>
              <a:rPr lang="en-GB" dirty="0"/>
              <a:t>for commissioning</a:t>
            </a:r>
          </a:p>
          <a:p>
            <a:pPr marL="285750" indent="-288925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dirty="0"/>
              <a:t>Modular design will allow to add new ePIC hpDIRC components once they become available</a:t>
            </a:r>
          </a:p>
          <a:p>
            <a:pPr marL="285750" indent="-288925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dirty="0">
                <a:solidFill>
                  <a:srgbClr val="00B050"/>
                </a:solidFill>
                <a:cs typeface="Arial" panose="020B0604020202020204" pitchFamily="34" charset="0"/>
              </a:rPr>
              <a:t>Cherenkov Tagger </a:t>
            </a:r>
            <a:r>
              <a:rPr lang="en-GB" dirty="0">
                <a:cs typeface="Arial" panose="020B0604020202020204" pitchFamily="34" charset="0"/>
              </a:rPr>
              <a:t>to select muons above 3.5 GeV/c</a:t>
            </a:r>
          </a:p>
          <a:p>
            <a:pPr marL="285750" indent="-288925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dirty="0">
                <a:cs typeface="Arial" panose="020B0604020202020204" pitchFamily="34" charset="0"/>
              </a:rPr>
              <a:t>Three </a:t>
            </a:r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tracking stations </a:t>
            </a:r>
            <a:r>
              <a:rPr lang="en-GB" dirty="0">
                <a:cs typeface="Arial" panose="020B0604020202020204" pitchFamily="34" charset="0"/>
              </a:rPr>
              <a:t>for high-precision 3D-track reconstruction (location optimized with simulations)</a:t>
            </a:r>
          </a:p>
          <a:p>
            <a:pPr marL="285750" indent="-288925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dirty="0" err="1">
                <a:solidFill>
                  <a:srgbClr val="B6650A"/>
                </a:solidFill>
                <a:cs typeface="Arial" panose="020B0604020202020204" pitchFamily="34" charset="0"/>
              </a:rPr>
              <a:t>PicoSec</a:t>
            </a:r>
            <a:r>
              <a:rPr lang="en-GB" dirty="0">
                <a:solidFill>
                  <a:srgbClr val="B6650A"/>
                </a:solidFill>
                <a:cs typeface="Arial" panose="020B0604020202020204" pitchFamily="34" charset="0"/>
              </a:rPr>
              <a:t> detector </a:t>
            </a:r>
            <a:r>
              <a:rPr lang="en-GB" dirty="0">
                <a:cs typeface="Arial" panose="020B0604020202020204" pitchFamily="34" charset="0"/>
              </a:rPr>
              <a:t>for event timing (</a:t>
            </a:r>
            <a:r>
              <a:rPr lang="en-GB" dirty="0" err="1">
                <a:cs typeface="Arial" panose="020B0604020202020204" pitchFamily="34" charset="0"/>
              </a:rPr>
              <a:t>JLab</a:t>
            </a:r>
            <a:r>
              <a:rPr lang="en-GB" dirty="0">
                <a:cs typeface="Arial" panose="020B0604020202020204" pitchFamily="34" charset="0"/>
              </a:rPr>
              <a:t> group committed prototype and personnel to project)</a:t>
            </a:r>
          </a:p>
          <a:p>
            <a:pPr marL="285750" indent="-288925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dirty="0">
                <a:cs typeface="Arial" panose="020B0604020202020204" pitchFamily="34" charset="0"/>
              </a:rPr>
              <a:t>Geant4 simulation used to optimize setup arrangement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4CC370-8724-7058-40D3-33B05E3E0AB1}"/>
              </a:ext>
            </a:extLst>
          </p:cNvPr>
          <p:cNvSpPr/>
          <p:nvPr/>
        </p:nvSpPr>
        <p:spPr>
          <a:xfrm>
            <a:off x="10170254" y="582614"/>
            <a:ext cx="1757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CRT setup CAD schematic</a:t>
            </a:r>
            <a:endParaRPr lang="en-US" sz="12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 descr="A purple figure standing next to a blue rectangular object&#10;&#10;Description automatically generated">
            <a:extLst>
              <a:ext uri="{FF2B5EF4-FFF2-40B4-BE49-F238E27FC236}">
                <a16:creationId xmlns:a16="http://schemas.microsoft.com/office/drawing/2014/main" id="{7C07304F-50B1-6F6C-21AC-8170C40518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9542" y="859613"/>
            <a:ext cx="3332458" cy="5517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4D4665-6F67-023B-4058-A16600521D83}"/>
              </a:ext>
            </a:extLst>
          </p:cNvPr>
          <p:cNvSpPr txBox="1"/>
          <p:nvPr/>
        </p:nvSpPr>
        <p:spPr>
          <a:xfrm>
            <a:off x="8985892" y="2068948"/>
            <a:ext cx="1484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Cherenkov Tagger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E995C-C5B5-27BC-4BBA-8C5F9C1F46DB}"/>
              </a:ext>
            </a:extLst>
          </p:cNvPr>
          <p:cNvSpPr txBox="1"/>
          <p:nvPr/>
        </p:nvSpPr>
        <p:spPr>
          <a:xfrm>
            <a:off x="8985892" y="3278283"/>
            <a:ext cx="1474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Tracking Station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BF494-F4CD-81A2-A286-0895362932CA}"/>
              </a:ext>
            </a:extLst>
          </p:cNvPr>
          <p:cNvSpPr txBox="1"/>
          <p:nvPr/>
        </p:nvSpPr>
        <p:spPr>
          <a:xfrm>
            <a:off x="8995958" y="4223158"/>
            <a:ext cx="1474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Tracking Station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8E6EF-ED4D-34D8-9E5C-FC40834569AD}"/>
              </a:ext>
            </a:extLst>
          </p:cNvPr>
          <p:cNvSpPr txBox="1"/>
          <p:nvPr/>
        </p:nvSpPr>
        <p:spPr>
          <a:xfrm>
            <a:off x="8995958" y="5826627"/>
            <a:ext cx="1474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Tracking Station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A4CFD-05B3-D726-C1A3-161BAA4F72CF}"/>
              </a:ext>
            </a:extLst>
          </p:cNvPr>
          <p:cNvSpPr txBox="1"/>
          <p:nvPr/>
        </p:nvSpPr>
        <p:spPr>
          <a:xfrm>
            <a:off x="9355608" y="4530935"/>
            <a:ext cx="734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B6650A"/>
                </a:solidFill>
              </a:rPr>
              <a:t>PicoSec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35EADB-453A-3CA2-1C0C-AC7DB8F8A49A}"/>
              </a:ext>
            </a:extLst>
          </p:cNvPr>
          <p:cNvSpPr txBox="1"/>
          <p:nvPr/>
        </p:nvSpPr>
        <p:spPr>
          <a:xfrm>
            <a:off x="10441769" y="4884207"/>
            <a:ext cx="1489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solidFill>
                  <a:srgbClr val="00B0F0"/>
                </a:solidFill>
              </a:rPr>
              <a:t>hpDIRC</a:t>
            </a:r>
            <a:r>
              <a:rPr lang="en-US" sz="1400">
                <a:solidFill>
                  <a:srgbClr val="00B0F0"/>
                </a:solidFill>
              </a:rPr>
              <a:t> Prototype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3FCD39-626C-4CE5-C925-EA1577C7704C}"/>
              </a:ext>
            </a:extLst>
          </p:cNvPr>
          <p:cNvCxnSpPr>
            <a:cxnSpLocks/>
          </p:cNvCxnSpPr>
          <p:nvPr/>
        </p:nvCxnSpPr>
        <p:spPr>
          <a:xfrm flipV="1">
            <a:off x="9193604" y="6206525"/>
            <a:ext cx="2899610" cy="208959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5C3373-020F-CD27-376D-97AEEA826DC0}"/>
              </a:ext>
            </a:extLst>
          </p:cNvPr>
          <p:cNvCxnSpPr>
            <a:cxnSpLocks/>
          </p:cNvCxnSpPr>
          <p:nvPr/>
        </p:nvCxnSpPr>
        <p:spPr>
          <a:xfrm flipV="1">
            <a:off x="8720449" y="931769"/>
            <a:ext cx="0" cy="5274791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092B486-E8E7-C2FD-BB7B-FDCB19C0D59C}"/>
              </a:ext>
            </a:extLst>
          </p:cNvPr>
          <p:cNvSpPr txBox="1"/>
          <p:nvPr/>
        </p:nvSpPr>
        <p:spPr>
          <a:xfrm rot="21312519">
            <a:off x="10438213" y="6261595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7030A0"/>
                </a:solidFill>
              </a:rPr>
              <a:t>1.5 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B12A3E-4A0D-CB4E-F429-DF0BF7C85298}"/>
              </a:ext>
            </a:extLst>
          </p:cNvPr>
          <p:cNvSpPr txBox="1"/>
          <p:nvPr/>
        </p:nvSpPr>
        <p:spPr>
          <a:xfrm rot="16200000">
            <a:off x="8337171" y="3353784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7030A0"/>
                </a:solidFill>
              </a:rPr>
              <a:t>4 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8C5CD4-2441-0872-DE1F-5253AF7498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48147" y="1540938"/>
            <a:ext cx="2574439" cy="498888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36C0F28-8E91-5610-43F2-F62063D8121B}"/>
              </a:ext>
            </a:extLst>
          </p:cNvPr>
          <p:cNvSpPr/>
          <p:nvPr/>
        </p:nvSpPr>
        <p:spPr>
          <a:xfrm>
            <a:off x="5929252" y="1232287"/>
            <a:ext cx="21358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Geant4 simulation of CRT setup</a:t>
            </a:r>
            <a:endParaRPr lang="en-US" sz="12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022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72DC5-E004-5E90-5452-17AB2E6D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9C191A40-82B6-EB53-D630-5221E98B1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Validation of Simulation and Components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935F1-9C11-DA23-4643-F4A99F70D79C}"/>
              </a:ext>
            </a:extLst>
          </p:cNvPr>
          <p:cNvSpPr txBox="1"/>
          <p:nvPr/>
        </p:nvSpPr>
        <p:spPr>
          <a:xfrm>
            <a:off x="9784080" y="45720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Performance and construction plans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14E66C-A3D0-9824-FF95-52BF3F35F2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13" y="4552716"/>
            <a:ext cx="2071933" cy="1951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4D316-E355-7BB0-B92A-EB3D93332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666" y="1407450"/>
            <a:ext cx="3255224" cy="2071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E2D9A4-407E-BF0C-187C-6DC35EAAF1E8}"/>
              </a:ext>
            </a:extLst>
          </p:cNvPr>
          <p:cNvSpPr txBox="1"/>
          <p:nvPr/>
        </p:nvSpPr>
        <p:spPr>
          <a:xfrm>
            <a:off x="635312" y="521358"/>
            <a:ext cx="207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chemeClr val="tx1">
                    <a:lumMod val="50000"/>
                    <a:lumOff val="50000"/>
                  </a:schemeClr>
                </a:solidFill>
              </a:rPr>
              <a:t>Trackers in the CRT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DAEB9C-753E-0331-D8BB-39E4103DBD71}"/>
              </a:ext>
            </a:extLst>
          </p:cNvPr>
          <p:cNvSpPr txBox="1"/>
          <p:nvPr/>
        </p:nvSpPr>
        <p:spPr>
          <a:xfrm>
            <a:off x="635311" y="4211586"/>
            <a:ext cx="2071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chemeClr val="tx1">
                    <a:lumMod val="50000"/>
                    <a:lumOff val="50000"/>
                  </a:schemeClr>
                </a:solidFill>
              </a:rPr>
              <a:t>Large area PICOSEC</a:t>
            </a:r>
          </a:p>
        </p:txBody>
      </p:sp>
      <p:pic>
        <p:nvPicPr>
          <p:cNvPr id="30" name="Picture 29" descr="A metal structure with a ladder&#10;&#10;AI-generated content may be incorrect.">
            <a:extLst>
              <a:ext uri="{FF2B5EF4-FFF2-40B4-BE49-F238E27FC236}">
                <a16:creationId xmlns:a16="http://schemas.microsoft.com/office/drawing/2014/main" id="{AA98E2CA-6798-06CC-63AE-F1D5C8423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757" y="814147"/>
            <a:ext cx="4267196" cy="5689595"/>
          </a:xfrm>
          <a:prstGeom prst="rect">
            <a:avLst/>
          </a:prstGeom>
        </p:spPr>
      </p:pic>
      <p:pic>
        <p:nvPicPr>
          <p:cNvPr id="32" name="Picture 31" descr="A machine in a room&#10;&#10;AI-generated content may be incorrect.">
            <a:extLst>
              <a:ext uri="{FF2B5EF4-FFF2-40B4-BE49-F238E27FC236}">
                <a16:creationId xmlns:a16="http://schemas.microsoft.com/office/drawing/2014/main" id="{49D2D58A-1F44-0FFC-DFCC-1D72437DE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315" y="814147"/>
            <a:ext cx="4267196" cy="56895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FC756FB-E9A6-15CC-3F8F-3FB43F1A5744}"/>
              </a:ext>
            </a:extLst>
          </p:cNvPr>
          <p:cNvSpPr txBox="1"/>
          <p:nvPr/>
        </p:nvSpPr>
        <p:spPr>
          <a:xfrm>
            <a:off x="3999244" y="3489667"/>
            <a:ext cx="139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DAQs</a:t>
            </a:r>
            <a:endParaRPr lang="en-US" sz="1600" dirty="0"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C2258D-D2CB-F645-FD37-9FD6178234DA}"/>
              </a:ext>
            </a:extLst>
          </p:cNvPr>
          <p:cNvSpPr txBox="1"/>
          <p:nvPr/>
        </p:nvSpPr>
        <p:spPr>
          <a:xfrm>
            <a:off x="5819671" y="2549371"/>
            <a:ext cx="139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Cherenkov</a:t>
            </a:r>
          </a:p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Tagger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BAFE10-3B0A-FB0D-37A8-C9530B12971B}"/>
              </a:ext>
            </a:extLst>
          </p:cNvPr>
          <p:cNvSpPr txBox="1"/>
          <p:nvPr/>
        </p:nvSpPr>
        <p:spPr>
          <a:xfrm>
            <a:off x="7979811" y="2751323"/>
            <a:ext cx="139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Cherenkov</a:t>
            </a:r>
          </a:p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Tagger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928F1C-8AF6-7192-0E80-B80B9EF45443}"/>
              </a:ext>
            </a:extLst>
          </p:cNvPr>
          <p:cNvSpPr txBox="1"/>
          <p:nvPr/>
        </p:nvSpPr>
        <p:spPr>
          <a:xfrm>
            <a:off x="5542834" y="5133285"/>
            <a:ext cx="139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hpDIRC</a:t>
            </a:r>
          </a:p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Prototype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FF89DB-8742-8170-D2D5-90307EFD848D}"/>
              </a:ext>
            </a:extLst>
          </p:cNvPr>
          <p:cNvSpPr txBox="1"/>
          <p:nvPr/>
        </p:nvSpPr>
        <p:spPr>
          <a:xfrm>
            <a:off x="8756884" y="5133286"/>
            <a:ext cx="139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hpDIRC</a:t>
            </a:r>
          </a:p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17521751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3;p7">
            <a:extLst>
              <a:ext uri="{FF2B5EF4-FFF2-40B4-BE49-F238E27FC236}">
                <a16:creationId xmlns:a16="http://schemas.microsoft.com/office/drawing/2014/main" id="{22C55346-99BC-E1CA-75D3-C0EC292F2947}"/>
              </a:ext>
            </a:extLst>
          </p:cNvPr>
          <p:cNvSpPr txBox="1"/>
          <p:nvPr/>
        </p:nvSpPr>
        <p:spPr>
          <a:xfrm>
            <a:off x="0" y="620092"/>
            <a:ext cx="8976000" cy="572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7850" lvl="1" indent="-342900">
              <a:lnSpc>
                <a:spcPct val="120000"/>
              </a:lnSpc>
              <a:spcBef>
                <a:spcPts val="600"/>
              </a:spcBef>
              <a:buSzPct val="80000"/>
              <a:buFont typeface="Wingdings" pitchFamily="2" charset="2"/>
              <a:buChar char="Ø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BaBar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DIRC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decommissioned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2010, SLAC/DOE made </a:t>
            </a:r>
            <a:r>
              <a:rPr lang="en-US" b="0" i="0" u="none" strike="noStrike" cap="none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DIRC</a:t>
            </a:r>
            <a:r>
              <a:rPr lang="en-US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bars available for </a:t>
            </a:r>
            <a:br>
              <a:rPr lang="en-US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reuse, </a:t>
            </a:r>
            <a:r>
              <a:rPr lang="en-US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4 bar boxes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awarded to JLab and installed as GlueX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DIRC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in 2018, </a:t>
            </a:r>
            <a:br>
              <a:rPr lang="en-US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remaining </a:t>
            </a:r>
            <a:r>
              <a:rPr lang="en-US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8 boxes awarded to JLab for potential use in EIC </a:t>
            </a:r>
            <a:r>
              <a:rPr lang="en-US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DIRC</a:t>
            </a:r>
            <a:endParaRPr lang="en-US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35050" lvl="2" indent="-342900">
              <a:lnSpc>
                <a:spcPct val="120000"/>
              </a:lnSpc>
              <a:spcBef>
                <a:spcPts val="600"/>
              </a:spcBef>
              <a:buSzPct val="80000"/>
              <a:buFont typeface="Wingdings" pitchFamily="2" charset="2"/>
              <a:buChar char="Ø"/>
            </a:pPr>
            <a:r>
              <a:rPr lang="en-US" sz="1800" b="0" i="0" u="none" strike="noStrike" dirty="0">
                <a:solidFill>
                  <a:srgbClr val="006600"/>
                </a:solidFill>
                <a:effectLst/>
                <a:latin typeface="Calibri" panose="020F0502020204030204" pitchFamily="34" charset="0"/>
              </a:rPr>
              <a:t>Bar boxes transported to JLab in April 2024</a:t>
            </a:r>
            <a:endParaRPr lang="en-US" b="0" i="0" u="none" strike="noStrike" cap="none" dirty="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7850" marR="0" lvl="1" indent="-34290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BABAR bar boxes are too long for the </a:t>
            </a:r>
            <a:r>
              <a:rPr lang="en-US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barrel, existing wedges at readout end </a:t>
            </a:r>
            <a:b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incompatible with lens focusing: </a:t>
            </a:r>
            <a:r>
              <a:rPr lang="en-US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need to disassemble bar boxes for reuse</a:t>
            </a:r>
          </a:p>
          <a:p>
            <a:pPr marL="1035050" lvl="2" indent="-34290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1800" b="0" i="0" u="none" strike="noStrike" dirty="0">
                <a:solidFill>
                  <a:srgbClr val="006600"/>
                </a:solidFill>
                <a:effectLst/>
                <a:latin typeface="Calibri" panose="020F0502020204030204" pitchFamily="34" charset="0"/>
              </a:rPr>
              <a:t>Facility, setups, and tools developed, disassembly of first bar box in progress</a:t>
            </a:r>
            <a:endParaRPr b="0" i="0" u="none" strike="noStrike" cap="none" dirty="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7850" marR="0" lvl="1" indent="-34290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cap="none" dirty="0" err="1">
                <a:solidFill>
                  <a:srgbClr val="0000FF"/>
                </a:solidFill>
                <a:latin typeface="Calibri"/>
                <a:ea typeface="Calibri"/>
                <a:cs typeface="Calibri"/>
              </a:rPr>
              <a:t>hpDIRC</a:t>
            </a:r>
            <a:r>
              <a:rPr lang="en-US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</a:rPr>
              <a:t> barrel requires total of 360 short bars</a:t>
            </a:r>
            <a:r>
              <a:rPr lang="en-US" b="0" i="0" u="none" strike="noStrike" cap="none" dirty="0">
                <a:latin typeface="Calibri"/>
                <a:ea typeface="Calibri"/>
                <a:cs typeface="Calibri"/>
              </a:rPr>
              <a:t> (1.225 m length)</a:t>
            </a:r>
          </a:p>
          <a:p>
            <a:pPr marL="577850" marR="0" lvl="1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ight bar boxes currently located at JLab could yield </a:t>
            </a:r>
            <a:r>
              <a:rPr lang="en-US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</a:rPr>
              <a:t>up to 384 short bars</a:t>
            </a:r>
            <a:r>
              <a:rPr lang="en-US" b="0" i="0" u="none" strike="noStrike" cap="none" dirty="0">
                <a:latin typeface="Calibri"/>
                <a:ea typeface="Calibri"/>
                <a:cs typeface="Calibri"/>
              </a:rPr>
              <a:t>, </a:t>
            </a:r>
            <a:br>
              <a:rPr lang="en-US" b="0" i="0" u="none" strike="noStrike" cap="none" dirty="0">
                <a:latin typeface="Calibri"/>
                <a:ea typeface="Calibri"/>
                <a:cs typeface="Calibri"/>
              </a:rPr>
            </a:br>
            <a:r>
              <a:rPr lang="en-US" b="0" i="0" u="none" strike="noStrike" cap="none" dirty="0">
                <a:latin typeface="Calibri"/>
                <a:ea typeface="Calibri"/>
                <a:cs typeface="Calibri"/>
              </a:rPr>
              <a:t>sufficient to cover rapidity range </a:t>
            </a:r>
            <a:r>
              <a:rPr lang="en-US" dirty="0">
                <a:solidFill>
                  <a:srgbClr val="000000"/>
                </a:solidFill>
              </a:rPr>
              <a:t>-1.65 </a:t>
            </a:r>
            <a:r>
              <a:rPr lang="el-GR" dirty="0">
                <a:solidFill>
                  <a:srgbClr val="000000"/>
                </a:solidFill>
              </a:rPr>
              <a:t>≤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l-GR" dirty="0">
                <a:solidFill>
                  <a:srgbClr val="000000"/>
                </a:solidFill>
              </a:rPr>
              <a:t>η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l-GR" dirty="0">
                <a:solidFill>
                  <a:srgbClr val="000000"/>
                </a:solidFill>
              </a:rPr>
              <a:t>≤</a:t>
            </a:r>
            <a:r>
              <a:rPr lang="en-US" dirty="0">
                <a:solidFill>
                  <a:srgbClr val="000000"/>
                </a:solidFill>
              </a:rPr>
              <a:t> +1.65 </a:t>
            </a:r>
          </a:p>
          <a:p>
            <a:pPr marL="577850" lvl="1" indent="-34290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Additional 120 bars required for the light guide section, </a:t>
            </a:r>
            <a:r>
              <a:rPr lang="el-GR" dirty="0">
                <a:solidFill>
                  <a:srgbClr val="000000"/>
                </a:solidFill>
              </a:rPr>
              <a:t>η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l-GR" dirty="0">
                <a:solidFill>
                  <a:srgbClr val="000000"/>
                </a:solidFill>
              </a:rPr>
              <a:t>≤</a:t>
            </a:r>
            <a:r>
              <a:rPr lang="en-US" dirty="0">
                <a:solidFill>
                  <a:srgbClr val="000000"/>
                </a:solidFill>
              </a:rPr>
              <a:t> -1.65, to couple to lenses</a:t>
            </a:r>
          </a:p>
          <a:p>
            <a:pPr marL="577850" marR="0" lvl="1" indent="-34290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Quality of bar surfaces, 25 years after initial production and disassembly, to be verified</a:t>
            </a:r>
          </a:p>
          <a:p>
            <a:pPr marL="1035050" lvl="2" indent="-34290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6600"/>
                </a:solidFill>
                <a:effectLst/>
                <a:latin typeface="Calibri" panose="020F0502020204030204" pitchFamily="34" charset="0"/>
              </a:rPr>
              <a:t>QA of first disassembled bars in progress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FEE5C11-1B74-8360-0CF8-090497147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Reuse of BaBar DIRC Bars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228BA4-4904-D3E7-964A-E474811AA579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Fabrication and assembly plans</a:t>
            </a:r>
          </a:p>
        </p:txBody>
      </p:sp>
      <p:pic>
        <p:nvPicPr>
          <p:cNvPr id="6" name="Picture 5" descr="A metal piece of metal with foil&#10;&#10;Description automatically generated">
            <a:extLst>
              <a:ext uri="{FF2B5EF4-FFF2-40B4-BE49-F238E27FC236}">
                <a16:creationId xmlns:a16="http://schemas.microsoft.com/office/drawing/2014/main" id="{1895EBE5-F499-137F-4E8B-86D469FE1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108" y="4050428"/>
            <a:ext cx="3102412" cy="1977888"/>
          </a:xfrm>
          <a:prstGeom prst="rect">
            <a:avLst/>
          </a:prstGeom>
        </p:spPr>
      </p:pic>
      <p:pic>
        <p:nvPicPr>
          <p:cNvPr id="7" name="Picture 6" descr="A close-up of a glass&#10;&#10;Description automatically generated">
            <a:extLst>
              <a:ext uri="{FF2B5EF4-FFF2-40B4-BE49-F238E27FC236}">
                <a16:creationId xmlns:a16="http://schemas.microsoft.com/office/drawing/2014/main" id="{74A505D5-657B-FB84-A4B1-1B9B2CB50A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3192" y="781773"/>
            <a:ext cx="3528328" cy="31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7912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D8FE7-1AE1-A1F1-F82E-AB9712437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ABCBC7-778E-EC36-A146-8730BC70F892}"/>
              </a:ext>
            </a:extLst>
          </p:cNvPr>
          <p:cNvSpPr/>
          <p:nvPr/>
        </p:nvSpPr>
        <p:spPr>
          <a:xfrm>
            <a:off x="-2795" y="-4430"/>
            <a:ext cx="12192000" cy="1964863"/>
          </a:xfrm>
          <a:prstGeom prst="rect">
            <a:avLst/>
          </a:prstGeom>
          <a:gradFill flip="none" rotWithShape="1">
            <a:gsLst>
              <a:gs pos="23000">
                <a:schemeClr val="bg1">
                  <a:lumMod val="95000"/>
                </a:schemeClr>
              </a:gs>
              <a:gs pos="0">
                <a:schemeClr val="bg1"/>
              </a:gs>
              <a:gs pos="74000">
                <a:srgbClr val="BDC3CF"/>
              </a:gs>
              <a:gs pos="100000">
                <a:srgbClr val="BDC3C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7E16F1-0D7E-2198-FB03-965BFB6E0AF4}"/>
              </a:ext>
            </a:extLst>
          </p:cNvPr>
          <p:cNvSpPr/>
          <p:nvPr/>
        </p:nvSpPr>
        <p:spPr>
          <a:xfrm flipV="1">
            <a:off x="-3313" y="4893137"/>
            <a:ext cx="12192000" cy="1964863"/>
          </a:xfrm>
          <a:prstGeom prst="rect">
            <a:avLst/>
          </a:prstGeom>
          <a:gradFill flip="none" rotWithShape="1">
            <a:gsLst>
              <a:gs pos="23000">
                <a:schemeClr val="bg1">
                  <a:lumMod val="95000"/>
                </a:schemeClr>
              </a:gs>
              <a:gs pos="0">
                <a:schemeClr val="bg1"/>
              </a:gs>
              <a:gs pos="74000">
                <a:srgbClr val="BDC3CF"/>
              </a:gs>
              <a:gs pos="100000">
                <a:srgbClr val="BDC3C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AutoShape 2" descr="http://charm18.inp.nsk.su/binpback2.png">
            <a:extLst>
              <a:ext uri="{FF2B5EF4-FFF2-40B4-BE49-F238E27FC236}">
                <a16:creationId xmlns:a16="http://schemas.microsoft.com/office/drawing/2014/main" id="{ABFC4D7C-A33F-D10B-D007-B43408E42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1323975"/>
            <a:ext cx="121920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54F31570-1A2B-7142-3DAF-F964078D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07" y="2568448"/>
            <a:ext cx="11470759" cy="1829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76200" dist="38100" dir="2700000" algn="tl" rotWithShape="0">
              <a:schemeClr val="bg2">
                <a:alpha val="40000"/>
              </a:schemeClr>
            </a:outerShdw>
          </a:effectLst>
        </p:spPr>
        <p:txBody>
          <a:bodyPr anchor="t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ePIC hpDIRC</a:t>
            </a:r>
            <a:br>
              <a:rPr kumimoji="0" lang="en-US" sz="4400" b="0" i="0" u="none" strike="noStrike" kern="1200" cap="small" spc="0" normalizeH="0" baseline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DIRC Bar Specifications and BABAR</a:t>
            </a:r>
            <a:r>
              <a:rPr lang="en-US" sz="3200" cap="small" noProof="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 Light" panose="020F0302020204030204" pitchFamily="34" charset="0"/>
              </a:rPr>
              <a:t> DIRC Bar </a:t>
            </a:r>
            <a:br>
              <a:rPr lang="en-US" sz="3200" cap="small" noProof="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 Light" panose="020F0302020204030204" pitchFamily="34" charset="0"/>
              </a:rPr>
            </a:b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Refurbishment for ePIC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accent6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BF75D7-1590-ADCB-6995-726ED6EB3B68}"/>
              </a:ext>
            </a:extLst>
          </p:cNvPr>
          <p:cNvGrpSpPr/>
          <p:nvPr/>
        </p:nvGrpSpPr>
        <p:grpSpPr>
          <a:xfrm>
            <a:off x="8393470" y="5389104"/>
            <a:ext cx="3795217" cy="1371600"/>
            <a:chOff x="7924800" y="5265964"/>
            <a:chExt cx="4165600" cy="1371600"/>
          </a:xfrm>
        </p:grpSpPr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E08E4A38-BF93-D31F-56C4-E36364EB3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4800" y="5265964"/>
              <a:ext cx="4165600" cy="697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st="38100" dir="2700000" algn="ctr" rotWithShape="0">
                <a:schemeClr val="bg2">
                  <a:alpha val="40000"/>
                </a:schemeClr>
              </a:outerShdw>
            </a:effectLst>
          </p:spPr>
          <p:txBody>
            <a:bodyPr lIns="92056" tIns="137148" rIns="92056" bIns="137148"/>
            <a:lstStyle/>
            <a:p>
              <a:pPr marL="350838" indent="-350838" algn="ctr" defTabSz="933450">
                <a:spcBef>
                  <a:spcPct val="20000"/>
                </a:spcBef>
                <a:buClr>
                  <a:schemeClr val="hlink"/>
                </a:buClr>
                <a:buSzPct val="70000"/>
                <a:defRPr/>
              </a:pPr>
              <a:r>
                <a:rPr lang="en-US" sz="2800" noProof="0" dirty="0">
                  <a:solidFill>
                    <a:srgbClr val="1A2D5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Jochen SCHWIENING</a:t>
              </a:r>
            </a:p>
            <a:p>
              <a:pPr marL="350838" indent="-350838" algn="ctr" defTabSz="933450">
                <a:spcBef>
                  <a:spcPct val="20000"/>
                </a:spcBef>
                <a:buClr>
                  <a:schemeClr val="hlink"/>
                </a:buClr>
                <a:buSzPct val="70000"/>
                <a:defRPr/>
              </a:pPr>
              <a:r>
                <a:rPr lang="en-US" sz="2800" noProof="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3600" noProof="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</a:t>
              </a:r>
              <a:endParaRPr lang="en-US" sz="3200" noProof="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AA91E2-5F09-6858-D764-E774968AABCF}"/>
                </a:ext>
              </a:extLst>
            </p:cNvPr>
            <p:cNvSpPr/>
            <p:nvPr/>
          </p:nvSpPr>
          <p:spPr>
            <a:xfrm>
              <a:off x="8133863" y="6375954"/>
              <a:ext cx="374747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noProof="0" dirty="0">
                  <a:solidFill>
                    <a:srgbClr val="1A2D58"/>
                  </a:solidFill>
                </a:rPr>
                <a:t>GSI </a:t>
              </a:r>
              <a:r>
                <a:rPr lang="en-US" sz="1100" noProof="0" dirty="0" err="1">
                  <a:solidFill>
                    <a:srgbClr val="1A2D58"/>
                  </a:solidFill>
                </a:rPr>
                <a:t>Helmholtzzentrum</a:t>
              </a:r>
              <a:r>
                <a:rPr lang="en-US" sz="1100" noProof="0" dirty="0">
                  <a:solidFill>
                    <a:srgbClr val="1A2D58"/>
                  </a:solidFill>
                </a:rPr>
                <a:t> für </a:t>
              </a:r>
              <a:r>
                <a:rPr lang="en-US" sz="1100" noProof="0" dirty="0" err="1">
                  <a:solidFill>
                    <a:srgbClr val="1A2D58"/>
                  </a:solidFill>
                </a:rPr>
                <a:t>Schwerionenforschung</a:t>
              </a:r>
              <a:r>
                <a:rPr lang="en-US" sz="1100" noProof="0" dirty="0">
                  <a:solidFill>
                    <a:srgbClr val="1A2D58"/>
                  </a:solidFill>
                </a:rPr>
                <a:t> GmbH</a:t>
              </a:r>
            </a:p>
          </p:txBody>
        </p:sp>
        <p:pic>
          <p:nvPicPr>
            <p:cNvPr id="16" name="Picture 12" descr="Datei:GSI Logo.svg">
              <a:extLst>
                <a:ext uri="{FF2B5EF4-FFF2-40B4-BE49-F238E27FC236}">
                  <a16:creationId xmlns:a16="http://schemas.microsoft.com/office/drawing/2014/main" id="{D7381240-7376-4EC7-5584-36C4EF124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00" y="5966936"/>
              <a:ext cx="1143000" cy="36018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A232D12-81BF-AB60-7BDC-2E5133CCF7BC}"/>
              </a:ext>
            </a:extLst>
          </p:cNvPr>
          <p:cNvSpPr/>
          <p:nvPr/>
        </p:nvSpPr>
        <p:spPr>
          <a:xfrm>
            <a:off x="105394" y="5987818"/>
            <a:ext cx="7819405" cy="728628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" name="Picture 12" descr="Datei:GSI Logo.svg">
            <a:extLst>
              <a:ext uri="{FF2B5EF4-FFF2-40B4-BE49-F238E27FC236}">
                <a16:creationId xmlns:a16="http://schemas.microsoft.com/office/drawing/2014/main" id="{FBF26940-9622-73B4-3B54-7939226C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817" y="6212064"/>
            <a:ext cx="870514" cy="274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2BE3A3-A45D-42D5-36C2-5C1EC8BA8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831" y="6212064"/>
            <a:ext cx="1089843" cy="2743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40BEE96-406F-1944-1D31-89F790E9C8FF}"/>
              </a:ext>
            </a:extLst>
          </p:cNvPr>
          <p:cNvGrpSpPr>
            <a:grpSpLocks noChangeAspect="1"/>
          </p:cNvGrpSpPr>
          <p:nvPr/>
        </p:nvGrpSpPr>
        <p:grpSpPr>
          <a:xfrm>
            <a:off x="215208" y="6194448"/>
            <a:ext cx="893868" cy="309552"/>
            <a:chOff x="92836" y="559476"/>
            <a:chExt cx="2120292" cy="734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E909F4-157D-F962-D2E4-4FBC31FF1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36" y="559476"/>
              <a:ext cx="590965" cy="7342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E5B084-7FC4-4D4E-B6C2-437B39CE2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12" y="752214"/>
              <a:ext cx="1404616" cy="54153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9584E2F-1443-9A04-0B1B-657FFAB5A7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172" y="6074904"/>
            <a:ext cx="612804" cy="548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DCF583-9543-2C9D-9FE5-EADDAC2209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717" y="6074904"/>
            <a:ext cx="894906" cy="5486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5F1334-C32D-D78B-A0AF-DAFE8C290D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415" y="6074904"/>
            <a:ext cx="557016" cy="548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312858-0739-0D63-661D-10F06A74D2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364" y="6074904"/>
            <a:ext cx="973183" cy="5486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A27F7A-447F-4236-D397-7F995AC611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285" y="6074904"/>
            <a:ext cx="553443" cy="54864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1AFA7D3D-B6C6-5859-FCCA-0573B0908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7072" y="6074904"/>
            <a:ext cx="53101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261;p36" descr="Image">
            <a:extLst>
              <a:ext uri="{FF2B5EF4-FFF2-40B4-BE49-F238E27FC236}">
                <a16:creationId xmlns:a16="http://schemas.microsoft.com/office/drawing/2014/main" id="{46FA2006-363E-AF4F-BD80-5CD3F4FD761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02" y="0"/>
            <a:ext cx="2926080" cy="2194560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0624671-7442-CEF4-6330-3C0A33E34B20}"/>
              </a:ext>
            </a:extLst>
          </p:cNvPr>
          <p:cNvSpPr txBox="1"/>
          <p:nvPr/>
        </p:nvSpPr>
        <p:spPr>
          <a:xfrm>
            <a:off x="804918" y="2187811"/>
            <a:ext cx="2079928" cy="276999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noProof="0" dirty="0">
                <a:solidFill>
                  <a:schemeClr val="bg1">
                    <a:lumMod val="50000"/>
                  </a:schemeClr>
                </a:solidFill>
              </a:rPr>
              <a:t>BABAR DIRC bar boxes at SLAC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45BEF92-1D83-BD9F-8AF8-9737681DCA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851" y="9492"/>
            <a:ext cx="1645920" cy="219456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64711CB-A6F7-CBD8-3612-822152842A37}"/>
              </a:ext>
            </a:extLst>
          </p:cNvPr>
          <p:cNvSpPr txBox="1"/>
          <p:nvPr/>
        </p:nvSpPr>
        <p:spPr>
          <a:xfrm>
            <a:off x="3537943" y="2187811"/>
            <a:ext cx="2454326" cy="276999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noProof="0" dirty="0">
                <a:solidFill>
                  <a:schemeClr val="bg1">
                    <a:lumMod val="50000"/>
                  </a:schemeClr>
                </a:solidFill>
              </a:rPr>
              <a:t>Opened BABAR DIRC bar box at </a:t>
            </a:r>
            <a:r>
              <a:rPr lang="en-US" sz="1200" noProof="0" dirty="0" err="1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en-US" sz="12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FF4C3D-D913-0D05-4250-F07A2C8921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814" y="9492"/>
            <a:ext cx="2199420" cy="21945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D3DA0AC-AA40-20E3-3A5A-C50A44371FF1}"/>
              </a:ext>
            </a:extLst>
          </p:cNvPr>
          <p:cNvSpPr txBox="1"/>
          <p:nvPr/>
        </p:nvSpPr>
        <p:spPr>
          <a:xfrm>
            <a:off x="9715764" y="2187811"/>
            <a:ext cx="2041521" cy="276999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noProof="0" dirty="0">
                <a:solidFill>
                  <a:schemeClr val="bg1">
                    <a:lumMod val="50000"/>
                  </a:schemeClr>
                </a:solidFill>
              </a:rPr>
              <a:t>PYTHIA events in ePIC hpDIRC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AFD3DCA-DC3B-3B6C-EDAA-921E5C5168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340" y="9492"/>
            <a:ext cx="2924904" cy="219456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B489852-F545-322B-AE2B-286809C7937F}"/>
              </a:ext>
            </a:extLst>
          </p:cNvPr>
          <p:cNvSpPr txBox="1"/>
          <p:nvPr/>
        </p:nvSpPr>
        <p:spPr>
          <a:xfrm>
            <a:off x="6410716" y="2187811"/>
            <a:ext cx="2252220" cy="276999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noProof="0" dirty="0">
                <a:solidFill>
                  <a:schemeClr val="bg1">
                    <a:lumMod val="50000"/>
                  </a:schemeClr>
                </a:solidFill>
              </a:rPr>
              <a:t>BABAR DIRC bar in </a:t>
            </a:r>
            <a:r>
              <a:rPr lang="en-US" sz="1200" noProof="0" dirty="0" err="1">
                <a:solidFill>
                  <a:schemeClr val="bg1">
                    <a:lumMod val="50000"/>
                  </a:schemeClr>
                </a:solidFill>
              </a:rPr>
              <a:t>JLab</a:t>
            </a:r>
            <a:r>
              <a:rPr lang="en-US" sz="1200" noProof="0" dirty="0">
                <a:solidFill>
                  <a:schemeClr val="bg1">
                    <a:lumMod val="50000"/>
                  </a:schemeClr>
                </a:solidFill>
              </a:rPr>
              <a:t> QA setup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5FD3A0-C5D8-CE45-69C7-DB346B63C450}"/>
              </a:ext>
            </a:extLst>
          </p:cNvPr>
          <p:cNvSpPr txBox="1"/>
          <p:nvPr/>
        </p:nvSpPr>
        <p:spPr>
          <a:xfrm>
            <a:off x="-6626" y="477987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750"/>
              </a:spcBef>
              <a:buNone/>
            </a:pPr>
            <a:r>
              <a:rPr lang="en-US" sz="1800" i="1" noProof="0" dirty="0">
                <a:solidFill>
                  <a:schemeClr val="bg1">
                    <a:lumMod val="50000"/>
                  </a:schemeClr>
                </a:solidFill>
                <a:effectLst/>
                <a:ea typeface="Noto Serif CJK SC"/>
                <a:cs typeface="Lohit Devanagari"/>
              </a:rPr>
              <a:t>Final Design Review of the BABAR DIRC Bar Refurbishment for the High-Performance DIRC Particle Identification Detector</a:t>
            </a:r>
            <a:r>
              <a:rPr lang="en-US" sz="1600" i="1" noProof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559A8D-4DEF-178C-80D9-BDA3B659DD13}"/>
              </a:ext>
            </a:extLst>
          </p:cNvPr>
          <p:cNvSpPr txBox="1"/>
          <p:nvPr/>
        </p:nvSpPr>
        <p:spPr>
          <a:xfrm>
            <a:off x="198644" y="2667187"/>
            <a:ext cx="2858860" cy="64633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PID Review – April 2</a:t>
            </a:r>
            <a:r>
              <a:rPr lang="en-US" baseline="30000" dirty="0">
                <a:solidFill>
                  <a:srgbClr val="006600"/>
                </a:solidFill>
              </a:rPr>
              <a:t>nd</a:t>
            </a:r>
            <a:r>
              <a:rPr lang="en-US" dirty="0">
                <a:solidFill>
                  <a:srgbClr val="006600"/>
                </a:solidFill>
              </a:rPr>
              <a:t> </a:t>
            </a:r>
          </a:p>
          <a:p>
            <a:r>
              <a:rPr lang="en-US" dirty="0">
                <a:solidFill>
                  <a:srgbClr val="006600"/>
                </a:solidFill>
              </a:rPr>
              <a:t>JLab EIC Meeting – April 4</a:t>
            </a:r>
            <a:r>
              <a:rPr lang="en-US" baseline="30000" dirty="0">
                <a:solidFill>
                  <a:srgbClr val="006600"/>
                </a:solidFill>
              </a:rPr>
              <a:t>th</a:t>
            </a:r>
            <a:r>
              <a:rPr lang="en-US" dirty="0">
                <a:solidFill>
                  <a:srgbClr val="00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52955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08654-12BB-E5AB-54EA-FF80DF9CECF7}"/>
              </a:ext>
            </a:extLst>
          </p:cNvPr>
          <p:cNvSpPr txBox="1"/>
          <p:nvPr/>
        </p:nvSpPr>
        <p:spPr>
          <a:xfrm>
            <a:off x="100584" y="649224"/>
            <a:ext cx="11854833" cy="566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The </a:t>
            </a:r>
            <a:r>
              <a:rPr lang="en-GB" sz="2000" dirty="0">
                <a:solidFill>
                  <a:srgbClr val="006600"/>
                </a:solidFill>
                <a:cs typeface="Calibri" panose="020F0502020204030204" pitchFamily="34" charset="0"/>
              </a:rPr>
              <a:t>hpDIRC has been selected for the barrel PID </a:t>
            </a:r>
            <a:r>
              <a:rPr lang="en-GB" sz="2000" dirty="0">
                <a:cs typeface="Calibri" panose="020F0502020204030204" pitchFamily="34" charset="0"/>
              </a:rPr>
              <a:t>of the EIC ePIC Detector</a:t>
            </a:r>
            <a:endParaRPr lang="en-GB" sz="2000" dirty="0">
              <a:cs typeface="Calibri" panose="020F0502020204030204" pitchFamily="34" charset="0"/>
              <a:sym typeface="Symbol" charset="2"/>
            </a:endParaRP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solidFill>
                  <a:srgbClr val="006600"/>
                </a:solidFill>
                <a:sym typeface="Symbol" charset="2"/>
              </a:rPr>
              <a:t>Expected PID performance meets ePIC requirements </a:t>
            </a:r>
            <a:r>
              <a:rPr lang="en-US" sz="2000" dirty="0">
                <a:sym typeface="Symbol" charset="2"/>
              </a:rPr>
              <a:t>(Yellow Report), </a:t>
            </a:r>
            <a:br>
              <a:rPr lang="en-US" sz="2000" dirty="0">
                <a:solidFill>
                  <a:schemeClr val="accent6"/>
                </a:solidFill>
                <a:sym typeface="Symbol" charset="2"/>
              </a:rPr>
            </a:br>
            <a:r>
              <a:rPr lang="en-US" sz="2000" dirty="0">
                <a:sym typeface="Symbol" charset="2"/>
              </a:rPr>
              <a:t>separation: ≥ 3 </a:t>
            </a:r>
            <a:r>
              <a:rPr lang="en-US" sz="2000" dirty="0" err="1">
                <a:sym typeface="Symbol" charset="2"/>
              </a:rPr>
              <a:t>s.d.</a:t>
            </a:r>
            <a:r>
              <a:rPr lang="en-US" sz="2000" dirty="0">
                <a:sym typeface="Symbol" charset="2"/>
              </a:rPr>
              <a:t> π/K up to 6 GeV/c, ≥ 3 </a:t>
            </a:r>
            <a:r>
              <a:rPr lang="en-US" sz="2000" dirty="0" err="1">
                <a:sym typeface="Symbol" charset="2"/>
              </a:rPr>
              <a:t>s.d.</a:t>
            </a:r>
            <a:r>
              <a:rPr lang="en-US" sz="2000" dirty="0">
                <a:sym typeface="Symbol" charset="2"/>
              </a:rPr>
              <a:t> e/π up to ~1.1 GeV/c</a:t>
            </a:r>
            <a:endParaRPr lang="en-GB" sz="2000" dirty="0">
              <a:solidFill>
                <a:schemeClr val="accent3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ym typeface="Symbol" charset="2"/>
              </a:rPr>
              <a:t>Key elements, simulation and focusing lenses, </a:t>
            </a:r>
            <a:r>
              <a:rPr lang="en-GB" sz="2000" dirty="0">
                <a:solidFill>
                  <a:srgbClr val="0000FF"/>
                </a:solidFill>
                <a:sym typeface="Symbol" charset="2"/>
              </a:rPr>
              <a:t>validated in particle beams in 2018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Main remaining steps </a:t>
            </a:r>
            <a:r>
              <a:rPr lang="en-US" sz="2000" dirty="0"/>
              <a:t>towards </a:t>
            </a:r>
            <a:r>
              <a:rPr lang="en-US" sz="2000" dirty="0">
                <a:solidFill>
                  <a:srgbClr val="0000FF"/>
                </a:solidFill>
              </a:rPr>
              <a:t>production readiness and TDR in 2026:</a:t>
            </a:r>
            <a:endParaRPr lang="en-GB" sz="2000" dirty="0">
              <a:solidFill>
                <a:srgbClr val="0000FF"/>
              </a:solidFill>
              <a:cs typeface="Calibri" panose="020F0502020204030204" pitchFamily="34" charset="0"/>
            </a:endParaRPr>
          </a:p>
          <a:p>
            <a:pPr marL="742950" lvl="1" indent="-285750">
              <a:lnSpc>
                <a:spcPct val="13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dirty="0">
                <a:cs typeface="Calibri" panose="020F0502020204030204" pitchFamily="34" charset="0"/>
              </a:rPr>
              <a:t>Validation of </a:t>
            </a:r>
            <a:r>
              <a:rPr lang="en-GB" dirty="0">
                <a:solidFill>
                  <a:srgbClr val="0000FF"/>
                </a:solidFill>
                <a:cs typeface="Calibri" panose="020F0502020204030204" pitchFamily="34" charset="0"/>
              </a:rPr>
              <a:t>reusing BaBar </a:t>
            </a:r>
            <a:r>
              <a:rPr lang="en-GB" dirty="0" err="1">
                <a:solidFill>
                  <a:srgbClr val="0000FF"/>
                </a:solidFill>
                <a:cs typeface="Calibri" panose="020F0502020204030204" pitchFamily="34" charset="0"/>
              </a:rPr>
              <a:t>DIRC</a:t>
            </a:r>
            <a:r>
              <a:rPr lang="en-GB" dirty="0">
                <a:solidFill>
                  <a:srgbClr val="0000FF"/>
                </a:solidFill>
                <a:cs typeface="Calibri" panose="020F0502020204030204" pitchFamily="34" charset="0"/>
              </a:rPr>
              <a:t> radiator bars</a:t>
            </a:r>
          </a:p>
          <a:p>
            <a:pPr marL="742950" lvl="1" indent="-285750">
              <a:lnSpc>
                <a:spcPct val="13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Evaluation of </a:t>
            </a:r>
            <a:r>
              <a:rPr lang="en-US" dirty="0">
                <a:solidFill>
                  <a:srgbClr val="0000FF"/>
                </a:solidFill>
              </a:rPr>
              <a:t>sensors and readout ASIC </a:t>
            </a:r>
            <a:r>
              <a:rPr lang="en-US" dirty="0"/>
              <a:t>(synergy with </a:t>
            </a:r>
            <a:r>
              <a:rPr lang="en-US" dirty="0" err="1"/>
              <a:t>pfRICH</a:t>
            </a:r>
            <a:r>
              <a:rPr lang="en-US" dirty="0"/>
              <a:t> and electronics/</a:t>
            </a:r>
            <a:r>
              <a:rPr lang="en-US" dirty="0" err="1"/>
              <a:t>DAQ</a:t>
            </a:r>
            <a:r>
              <a:rPr lang="en-US" dirty="0"/>
              <a:t>)</a:t>
            </a:r>
          </a:p>
          <a:p>
            <a:pPr marL="742950" lvl="1" indent="-285750">
              <a:lnSpc>
                <a:spcPct val="13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Completion of </a:t>
            </a:r>
            <a:r>
              <a:rPr lang="en-US" dirty="0">
                <a:solidFill>
                  <a:srgbClr val="0000FF"/>
                </a:solidFill>
              </a:rPr>
              <a:t>mechanical design and integration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No challenges expected for </a:t>
            </a:r>
            <a:r>
              <a:rPr lang="en-GB" sz="2000" dirty="0" err="1">
                <a:cs typeface="Calibri" panose="020F0502020204030204" pitchFamily="34" charset="0"/>
              </a:rPr>
              <a:t>ES&amp;H</a:t>
            </a:r>
            <a:r>
              <a:rPr lang="en-GB" sz="2000" dirty="0">
                <a:cs typeface="Calibri" panose="020F0502020204030204" pitchFamily="34" charset="0"/>
              </a:rPr>
              <a:t> and QA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hpDIRC DSC includes nine institutions with well-established </a:t>
            </a:r>
            <a:r>
              <a:rPr lang="en-US" sz="2000" dirty="0"/>
              <a:t>expertise and interest in work packages</a:t>
            </a:r>
            <a:endParaRPr lang="en-GB" sz="20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006600"/>
                </a:solidFill>
                <a:cs typeface="Calibri" panose="020F0502020204030204" pitchFamily="34" charset="0"/>
              </a:rPr>
              <a:t>Plans for remaining studies, QA preparations, and construction match project schedule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006600"/>
                </a:solidFill>
                <a:cs typeface="Calibri" panose="020F0502020204030204" pitchFamily="34" charset="0"/>
              </a:rPr>
              <a:t>Passed 60% Design review in April 2025</a:t>
            </a:r>
          </a:p>
        </p:txBody>
      </p:sp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1AA758D0-1AC9-69A7-2096-38B316DAB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8640" y="811340"/>
            <a:ext cx="2981440" cy="2378053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216B6869-C9BD-3A17-FF0C-366AD4768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Executive Summary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266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2D632-81A2-6753-326C-11DE23F25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50BC9190-DE0F-3C5E-A918-A7DFAC48F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Reuse of </a:t>
            </a:r>
            <a:r>
              <a:rPr kumimoji="0" lang="en-US" sz="3200" b="0" i="0" u="none" strike="noStrike" kern="1200" cap="sm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BaBar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DIRC Bars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9EE632-35CD-0496-78BE-5D6B5EF5F8CA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Fabrication and assembly plans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77106-00AC-BD89-34D5-8B169A82FBA4}"/>
              </a:ext>
            </a:extLst>
          </p:cNvPr>
          <p:cNvSpPr txBox="1"/>
          <p:nvPr/>
        </p:nvSpPr>
        <p:spPr>
          <a:xfrm>
            <a:off x="0" y="4280795"/>
            <a:ext cx="5948624" cy="2168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</a:pPr>
            <a:r>
              <a:rPr lang="en-GB" dirty="0">
                <a:solidFill>
                  <a:srgbClr val="0000CC"/>
                </a:solidFill>
                <a:cs typeface="Calibri" panose="020F0502020204030204" pitchFamily="34" charset="0"/>
              </a:rPr>
              <a:t>Disassembly process in JLab: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600" dirty="0">
                <a:cs typeface="Calibri" panose="020F0502020204030204" pitchFamily="34" charset="0"/>
              </a:rPr>
              <a:t>Bar boxes are disassembled and bars are separated in </a:t>
            </a:r>
            <a:r>
              <a:rPr lang="en-GB" sz="1600" dirty="0">
                <a:solidFill>
                  <a:srgbClr val="0000CC"/>
                </a:solidFill>
                <a:cs typeface="Calibri" panose="020F0502020204030204" pitchFamily="34" charset="0"/>
              </a:rPr>
              <a:t>clean tent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600" dirty="0">
                <a:solidFill>
                  <a:srgbClr val="0000CC"/>
                </a:solidFill>
                <a:cs typeface="Calibri" panose="020F0502020204030204" pitchFamily="34" charset="0"/>
              </a:rPr>
              <a:t>Cleaning station </a:t>
            </a:r>
            <a:r>
              <a:rPr lang="en-GB" sz="1600" dirty="0">
                <a:cs typeface="Calibri" panose="020F0502020204030204" pitchFamily="34" charset="0"/>
              </a:rPr>
              <a:t>to remove residue glue, visually inspect bars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600" dirty="0">
                <a:solidFill>
                  <a:srgbClr val="0000CC"/>
                </a:solidFill>
                <a:cs typeface="Calibri" panose="020F0502020204030204" pitchFamily="34" charset="0"/>
              </a:rPr>
              <a:t>QA laser lab </a:t>
            </a:r>
            <a:r>
              <a:rPr lang="en-GB" sz="1600" dirty="0">
                <a:cs typeface="Calibri" panose="020F0502020204030204" pitchFamily="34" charset="0"/>
              </a:rPr>
              <a:t>to inspect quality of the bars after disassembly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600" dirty="0">
                <a:cs typeface="Calibri" panose="020F0502020204030204" pitchFamily="34" charset="0"/>
              </a:rPr>
              <a:t>Measured bars are wrapped, tagged and stored in </a:t>
            </a:r>
            <a:r>
              <a:rPr lang="en-GB" sz="1600" dirty="0">
                <a:solidFill>
                  <a:srgbClr val="0000CC"/>
                </a:solidFill>
                <a:cs typeface="Calibri" panose="020F0502020204030204" pitchFamily="34" charset="0"/>
              </a:rPr>
              <a:t>cabinets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D9633-9D57-BB90-48E2-335655A85388}"/>
              </a:ext>
            </a:extLst>
          </p:cNvPr>
          <p:cNvSpPr txBox="1"/>
          <p:nvPr/>
        </p:nvSpPr>
        <p:spPr>
          <a:xfrm>
            <a:off x="6095999" y="4280795"/>
            <a:ext cx="6096001" cy="2168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</a:pPr>
            <a:r>
              <a:rPr lang="en-GB" dirty="0">
                <a:solidFill>
                  <a:srgbClr val="0000CC"/>
                </a:solidFill>
                <a:cs typeface="Calibri" panose="020F0502020204030204" pitchFamily="34" charset="0"/>
              </a:rPr>
              <a:t>Team working on disassembly: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600" dirty="0">
                <a:cs typeface="Calibri" panose="020F0502020204030204" pitchFamily="34" charset="0"/>
              </a:rPr>
              <a:t>3 JLab Technicians: Andrew </a:t>
            </a:r>
            <a:r>
              <a:rPr lang="en-GB" sz="1600" dirty="0" err="1">
                <a:cs typeface="Calibri" panose="020F0502020204030204" pitchFamily="34" charset="0"/>
              </a:rPr>
              <a:t>Lumanog</a:t>
            </a:r>
            <a:r>
              <a:rPr lang="en-GB" sz="1600" dirty="0">
                <a:cs typeface="Calibri" panose="020F0502020204030204" pitchFamily="34" charset="0"/>
              </a:rPr>
              <a:t>, Caleb Graham, David Edwards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600" dirty="0">
                <a:cs typeface="Calibri" panose="020F0502020204030204" pitchFamily="34" charset="0"/>
              </a:rPr>
              <a:t>2 Scientists: Greg Kalicy (CUA), Sourav </a:t>
            </a:r>
            <a:r>
              <a:rPr lang="en-GB" sz="1600" dirty="0" err="1">
                <a:cs typeface="Calibri" panose="020F0502020204030204" pitchFamily="34" charset="0"/>
              </a:rPr>
              <a:t>Tarafdar</a:t>
            </a:r>
            <a:r>
              <a:rPr lang="en-GB" sz="1600" dirty="0">
                <a:cs typeface="Calibri" panose="020F0502020204030204" pitchFamily="34" charset="0"/>
              </a:rPr>
              <a:t> (JLab)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600" dirty="0">
                <a:cs typeface="Calibri" panose="020F0502020204030204" pitchFamily="34" charset="0"/>
              </a:rPr>
              <a:t>JLab </a:t>
            </a:r>
            <a:r>
              <a:rPr lang="en-GB" sz="1600" dirty="0" err="1">
                <a:cs typeface="Calibri" panose="020F0502020204030204" pitchFamily="34" charset="0"/>
              </a:rPr>
              <a:t>DSG</a:t>
            </a:r>
            <a:r>
              <a:rPr lang="en-GB" sz="1600" dirty="0">
                <a:cs typeface="Calibri" panose="020F0502020204030204" pitchFamily="34" charset="0"/>
              </a:rPr>
              <a:t> Group: Tyler Lemon, George Jacobs, Mindy </a:t>
            </a:r>
            <a:r>
              <a:rPr lang="en-GB" sz="1600" dirty="0" err="1">
                <a:cs typeface="Calibri" panose="020F0502020204030204" pitchFamily="34" charset="0"/>
              </a:rPr>
              <a:t>Leffel</a:t>
            </a:r>
            <a:endParaRPr lang="en-GB" sz="16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600" dirty="0">
                <a:cs typeface="Calibri" panose="020F0502020204030204" pitchFamily="34" charset="0"/>
              </a:rPr>
              <a:t>Graduate Students: Shelby Arrigo (</a:t>
            </a:r>
            <a:r>
              <a:rPr lang="en-GB" sz="1600" dirty="0" err="1">
                <a:cs typeface="Calibri" panose="020F0502020204030204" pitchFamily="34" charset="0"/>
              </a:rPr>
              <a:t>W&amp;M</a:t>
            </a:r>
            <a:r>
              <a:rPr lang="en-GB" sz="1600" dirty="0"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3" name="Picture 12" descr="A red boxes in a room&#10;&#10;AI-generated content may be incorrect.">
            <a:extLst>
              <a:ext uri="{FF2B5EF4-FFF2-40B4-BE49-F238E27FC236}">
                <a16:creationId xmlns:a16="http://schemas.microsoft.com/office/drawing/2014/main" id="{ADC2609D-C085-6AA4-E523-EC8B1122B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8326"/>
            <a:ext cx="12161520" cy="33163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87B6EB-5F58-F590-FC37-ADB4D8AFCC5B}"/>
              </a:ext>
            </a:extLst>
          </p:cNvPr>
          <p:cNvSpPr txBox="1"/>
          <p:nvPr/>
        </p:nvSpPr>
        <p:spPr>
          <a:xfrm>
            <a:off x="0" y="3263709"/>
            <a:ext cx="1396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Bar boxes in </a:t>
            </a:r>
          </a:p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transportation </a:t>
            </a:r>
          </a:p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crates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DB92C-9AF3-5F21-36B2-C54802F35E43}"/>
              </a:ext>
            </a:extLst>
          </p:cNvPr>
          <p:cNvSpPr txBox="1"/>
          <p:nvPr/>
        </p:nvSpPr>
        <p:spPr>
          <a:xfrm>
            <a:off x="2121875" y="3276269"/>
            <a:ext cx="2249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Clean disassembly tent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D33D62-6118-EA1F-C930-E843892799CA}"/>
              </a:ext>
            </a:extLst>
          </p:cNvPr>
          <p:cNvSpPr txBox="1"/>
          <p:nvPr/>
        </p:nvSpPr>
        <p:spPr>
          <a:xfrm>
            <a:off x="5250431" y="3263708"/>
            <a:ext cx="139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Storage</a:t>
            </a:r>
          </a:p>
          <a:p>
            <a:r>
              <a:rPr lang="en-US" sz="1600" dirty="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cabinets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CBC212-E192-1939-D76D-8A48528E6239}"/>
              </a:ext>
            </a:extLst>
          </p:cNvPr>
          <p:cNvSpPr txBox="1"/>
          <p:nvPr/>
        </p:nvSpPr>
        <p:spPr>
          <a:xfrm>
            <a:off x="7390731" y="3263709"/>
            <a:ext cx="139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QA laser lab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5A8F69-1731-08D9-DB42-F583B691BDD1}"/>
              </a:ext>
            </a:extLst>
          </p:cNvPr>
          <p:cNvSpPr txBox="1"/>
          <p:nvPr/>
        </p:nvSpPr>
        <p:spPr>
          <a:xfrm>
            <a:off x="10369899" y="3199324"/>
            <a:ext cx="1619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Cleaning station</a:t>
            </a:r>
          </a:p>
        </p:txBody>
      </p:sp>
    </p:spTree>
    <p:extLst>
      <p:ext uri="{BB962C8B-B14F-4D97-AF65-F5344CB8AC3E}">
        <p14:creationId xmlns:p14="http://schemas.microsoft.com/office/powerpoint/2010/main" val="351531233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0E0CA-A643-6C8F-67A1-5927FEFE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BC2EE74A-4F41-3C7D-860F-637F63014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Reuse of BaBar </a:t>
            </a:r>
            <a:r>
              <a:rPr kumimoji="0" lang="en-US" sz="3200" b="0" i="0" u="none" strike="noStrike" kern="1200" cap="sm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DIRC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Bars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9EBD1-8D65-C720-7E32-8DA2AF8806A5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Fabrication and assembly plans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589ED-1FDB-27C4-18EC-76A60DCBC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631" y="649223"/>
            <a:ext cx="3590449" cy="2793193"/>
          </a:xfrm>
          <a:prstGeom prst="rect">
            <a:avLst/>
          </a:prstGeom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90DABEC7-AA6B-2FCC-A6EE-AB0E8F37F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68" y="649224"/>
            <a:ext cx="6775958" cy="528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  <a:tabLst>
                <a:tab pos="398463" algn="l"/>
                <a:tab pos="798513" algn="l"/>
              </a:tabLst>
            </a:pPr>
            <a:r>
              <a:rPr lang="en-US" sz="2000" noProof="0" dirty="0">
                <a:solidFill>
                  <a:srgbClr val="006600"/>
                </a:solidFill>
              </a:rPr>
              <a:t>Resource-loaded schedule for refurbishment</a:t>
            </a:r>
          </a:p>
          <a:p>
            <a:pPr marL="515938" lvl="1" indent="-285750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515938" algn="l"/>
                <a:tab pos="798513" algn="l"/>
              </a:tabLst>
            </a:pPr>
            <a:r>
              <a:rPr lang="en-US" noProof="0" dirty="0">
                <a:solidFill>
                  <a:schemeClr val="accent6"/>
                </a:solidFill>
              </a:rPr>
              <a:t>Expect work on each bar box to take about 2 months</a:t>
            </a:r>
          </a:p>
          <a:p>
            <a:pPr marL="973138" lvl="2" indent="-285750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515938" algn="l"/>
                <a:tab pos="798513" algn="l"/>
              </a:tabLst>
            </a:pPr>
            <a:r>
              <a:rPr lang="en-US" sz="1600" noProof="0" dirty="0"/>
              <a:t>Disassemble and remove one bar box shell: 2 weeks</a:t>
            </a:r>
          </a:p>
          <a:p>
            <a:pPr marL="973138" lvl="2" indent="-285750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515938" algn="l"/>
                <a:tab pos="798513" algn="l"/>
              </a:tabLst>
            </a:pPr>
            <a:r>
              <a:rPr lang="en-US" sz="1600" noProof="0" dirty="0"/>
              <a:t>Decouple 3 bar-bar joints, clean bar ends: 2 days</a:t>
            </a:r>
          </a:p>
          <a:p>
            <a:pPr marL="973138" lvl="2" indent="-285750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515938" algn="l"/>
                <a:tab pos="798513" algn="l"/>
              </a:tabLst>
            </a:pPr>
            <a:r>
              <a:rPr lang="en-US" sz="1600" noProof="0" dirty="0"/>
              <a:t>Clean and visually inspect one bar, tag ID, place bar in holder: ½ day</a:t>
            </a:r>
          </a:p>
          <a:p>
            <a:pPr marL="973138" lvl="2" indent="-285750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515938" algn="l"/>
                <a:tab pos="798513" algn="l"/>
              </a:tabLst>
            </a:pPr>
            <a:r>
              <a:rPr lang="en-US" sz="1600" noProof="0" dirty="0"/>
              <a:t>Laser QA measurement, wrap, move to storage: 1 day</a:t>
            </a:r>
          </a:p>
          <a:p>
            <a:pPr marL="515938" lvl="1" indent="-285750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515938" algn="l"/>
                <a:tab pos="798513" algn="l"/>
              </a:tabLst>
            </a:pPr>
            <a:r>
              <a:rPr lang="en-US" dirty="0"/>
              <a:t>Spreadsheet keeps track of bar tag ID, properties, location</a:t>
            </a:r>
          </a:p>
          <a:p>
            <a:pPr marL="515938" lvl="1" indent="-285750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515938" algn="l"/>
                <a:tab pos="798513" algn="l"/>
              </a:tabLst>
            </a:pPr>
            <a:r>
              <a:rPr lang="en-US" dirty="0"/>
              <a:t>Some of the task executed in parallel</a:t>
            </a:r>
          </a:p>
          <a:p>
            <a:pPr marL="515938" lvl="1" indent="-285750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515938" algn="l"/>
                <a:tab pos="798513" algn="l"/>
              </a:tabLst>
            </a:pPr>
            <a:r>
              <a:rPr lang="en-US" dirty="0">
                <a:solidFill>
                  <a:schemeClr val="accent6"/>
                </a:solidFill>
              </a:rPr>
              <a:t>Task completion</a:t>
            </a:r>
            <a:r>
              <a:rPr lang="en-US" noProof="0" dirty="0">
                <a:solidFill>
                  <a:schemeClr val="accent6"/>
                </a:solidFill>
              </a:rPr>
              <a:t> expected by Nov 2026</a:t>
            </a:r>
          </a:p>
          <a:p>
            <a:pPr marL="515938" lvl="1" indent="-285750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515938" algn="l"/>
                <a:tab pos="798513" algn="l"/>
              </a:tabLst>
            </a:pPr>
            <a:endParaRPr lang="en-US" noProof="0" dirty="0"/>
          </a:p>
          <a:p>
            <a:pPr indent="-227012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tabLst>
                <a:tab pos="515938" algn="l"/>
                <a:tab pos="798513" algn="l"/>
              </a:tabLst>
            </a:pPr>
            <a:endParaRPr lang="en-US" sz="2000" dirty="0">
              <a:solidFill>
                <a:srgbClr val="C00000"/>
              </a:solidFill>
            </a:endParaRPr>
          </a:p>
          <a:p>
            <a:pPr indent="-227012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SzPct val="80000"/>
              <a:tabLst>
                <a:tab pos="515938" algn="l"/>
                <a:tab pos="798513" algn="l"/>
              </a:tabLst>
            </a:pPr>
            <a:r>
              <a:rPr lang="en-US" sz="2000" dirty="0">
                <a:solidFill>
                  <a:srgbClr val="006600"/>
                </a:solidFill>
              </a:rPr>
              <a:t>Refurbishment schedule fits overall ePIC hpDIRC schedule</a:t>
            </a:r>
          </a:p>
        </p:txBody>
      </p:sp>
      <p:pic>
        <p:nvPicPr>
          <p:cNvPr id="8" name="Picture 7" descr="A graph with colorful squares&#10;&#10;AI-generated content may be incorrect.">
            <a:extLst>
              <a:ext uri="{FF2B5EF4-FFF2-40B4-BE49-F238E27FC236}">
                <a16:creationId xmlns:a16="http://schemas.microsoft.com/office/drawing/2014/main" id="{0D9F6F09-D373-A8BB-C633-0D57A8EA9A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719" y="3708260"/>
            <a:ext cx="5631361" cy="2793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BF9D1A-D848-FD75-EF90-D033C8428753}"/>
              </a:ext>
            </a:extLst>
          </p:cNvPr>
          <p:cNvCxnSpPr>
            <a:cxnSpLocks/>
          </p:cNvCxnSpPr>
          <p:nvPr/>
        </p:nvCxnSpPr>
        <p:spPr>
          <a:xfrm flipH="1">
            <a:off x="6822281" y="1435654"/>
            <a:ext cx="3028950" cy="2336246"/>
          </a:xfrm>
          <a:prstGeom prst="line">
            <a:avLst/>
          </a:prstGeom>
          <a:noFill/>
          <a:ln>
            <a:solidFill>
              <a:srgbClr val="006600"/>
            </a:solidFill>
            <a:prstDash val="sysDash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AF5FAD-FC9E-9FC2-45D5-105A3B793D64}"/>
              </a:ext>
            </a:extLst>
          </p:cNvPr>
          <p:cNvCxnSpPr>
            <a:cxnSpLocks/>
          </p:cNvCxnSpPr>
          <p:nvPr/>
        </p:nvCxnSpPr>
        <p:spPr>
          <a:xfrm>
            <a:off x="10551319" y="1435654"/>
            <a:ext cx="1518761" cy="2336246"/>
          </a:xfrm>
          <a:prstGeom prst="line">
            <a:avLst/>
          </a:prstGeom>
          <a:noFill/>
          <a:ln>
            <a:solidFill>
              <a:srgbClr val="006600"/>
            </a:solidFill>
            <a:prstDash val="sysDash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203393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CDD09C-952E-6CF5-49E4-FAF16790B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104" y="815645"/>
            <a:ext cx="2379312" cy="17890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9A6EF92-E46E-097E-0DF3-38B79A26BE9B}"/>
              </a:ext>
            </a:extLst>
          </p:cNvPr>
          <p:cNvSpPr/>
          <p:nvPr/>
        </p:nvSpPr>
        <p:spPr>
          <a:xfrm>
            <a:off x="10035248" y="545942"/>
            <a:ext cx="14301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Photek</a:t>
            </a: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MAPMT 253</a:t>
            </a:r>
            <a:endParaRPr lang="en-US" sz="12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10DD90-431B-5F0D-ECDC-36CCDDAEE59A}"/>
              </a:ext>
            </a:extLst>
          </p:cNvPr>
          <p:cNvSpPr/>
          <p:nvPr/>
        </p:nvSpPr>
        <p:spPr>
          <a:xfrm>
            <a:off x="8388450" y="2681948"/>
            <a:ext cx="3293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 Gen III HRPPD prototype (front/back view)</a:t>
            </a:r>
            <a:endParaRPr lang="en-US" sz="12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5A961DDC-F92D-6AFF-94CF-14767B0A1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Readout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7ACEB-2979-196B-DD69-E74A4BA62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392" y="2955244"/>
            <a:ext cx="2172317" cy="1596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90182-5A93-86FD-28E3-549BDC2BC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49" t="9651" r="16901" b="-34"/>
          <a:stretch/>
        </p:blipFill>
        <p:spPr>
          <a:xfrm>
            <a:off x="10538332" y="2958947"/>
            <a:ext cx="1553084" cy="15891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E4F5B2-2830-2CC0-12B4-5FCFE88B1A31}"/>
              </a:ext>
            </a:extLst>
          </p:cNvPr>
          <p:cNvSpPr/>
          <p:nvPr/>
        </p:nvSpPr>
        <p:spPr>
          <a:xfrm>
            <a:off x="9592579" y="2917881"/>
            <a:ext cx="774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Kiselev</a:t>
            </a:r>
            <a:endParaRPr lang="en-US" sz="1200" i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CAF88-4273-49BA-226E-6B3B32C037A9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Detector and readout 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92F086-2F8C-550E-2DE7-08FE9F6C30F6}"/>
              </a:ext>
            </a:extLst>
          </p:cNvPr>
          <p:cNvSpPr/>
          <p:nvPr/>
        </p:nvSpPr>
        <p:spPr>
          <a:xfrm>
            <a:off x="9764720" y="4673372"/>
            <a:ext cx="681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FCFDv0 </a:t>
            </a:r>
            <a:endParaRPr lang="en-US" sz="1200" i="1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70BE-8D4B-D8D2-27C9-E669ED05A1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532" y="4930006"/>
            <a:ext cx="2836884" cy="15891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03D8EB-B41A-08CC-C513-1935ACFAF188}"/>
              </a:ext>
            </a:extLst>
          </p:cNvPr>
          <p:cNvSpPr/>
          <p:nvPr/>
        </p:nvSpPr>
        <p:spPr>
          <a:xfrm>
            <a:off x="100584" y="649224"/>
            <a:ext cx="8873519" cy="68281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tabLst>
                <a:tab pos="461963" algn="l"/>
              </a:tabLst>
            </a:pPr>
            <a:r>
              <a:rPr lang="en-US" sz="2000" dirty="0">
                <a:solidFill>
                  <a:srgbClr val="C00000"/>
                </a:solidFill>
              </a:rPr>
              <a:t>hpDIRC readout: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Microchannel-Plate PMTs + ASIC-based electronics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-PMTs capable of meeting all hpDIRC requirements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(A. Lehmann review talk at RICH2022)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Baseline sensor for hpDIRC: </a:t>
            </a:r>
            <a:r>
              <a:rPr lang="en-US" dirty="0">
                <a:solidFill>
                  <a:srgbClr val="0000CC"/>
                </a:solidFill>
                <a:latin typeface="Calibri" panose="020F0502020204030204"/>
              </a:rPr>
              <a:t>2’’ </a:t>
            </a:r>
            <a:r>
              <a:rPr lang="en-US" dirty="0" err="1">
                <a:solidFill>
                  <a:srgbClr val="0000CC"/>
                </a:solidFill>
                <a:latin typeface="Calibri" panose="020F0502020204030204"/>
              </a:rPr>
              <a:t>Photek</a:t>
            </a:r>
            <a:r>
              <a:rPr lang="en-US" dirty="0">
                <a:solidFill>
                  <a:srgbClr val="0000CC"/>
                </a:solidFill>
                <a:latin typeface="Calibri" panose="020F0502020204030204"/>
              </a:rPr>
              <a:t> MAPMT 253 MCP-PMT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Potential solution: </a:t>
            </a:r>
            <a:r>
              <a:rPr lang="en-US" dirty="0">
                <a:solidFill>
                  <a:srgbClr val="0000CC"/>
                </a:solidFill>
                <a:latin typeface="Calibri" panose="020F0502020204030204"/>
              </a:rPr>
              <a:t>DC-coupled </a:t>
            </a:r>
            <a:r>
              <a:rPr lang="en-US" dirty="0" err="1">
                <a:solidFill>
                  <a:srgbClr val="0000CC"/>
                </a:solidFill>
                <a:latin typeface="Calibri" panose="020F0502020204030204"/>
              </a:rPr>
              <a:t>Incom</a:t>
            </a:r>
            <a:r>
              <a:rPr lang="en-US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Calibri" panose="020F0502020204030204"/>
              </a:rPr>
              <a:t>HRPPD</a:t>
            </a:r>
            <a:br>
              <a:rPr lang="en-US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dirty="0">
                <a:latin typeface="Calibri" panose="020F0502020204030204"/>
              </a:rPr>
              <a:t>Making use of synergy with </a:t>
            </a:r>
            <a:r>
              <a:rPr lang="en-US" dirty="0" err="1">
                <a:latin typeface="Calibri" panose="020F0502020204030204"/>
              </a:rPr>
              <a:t>pfRICH</a:t>
            </a:r>
            <a:r>
              <a:rPr lang="en-US" dirty="0">
                <a:latin typeface="Calibri" panose="020F0502020204030204"/>
              </a:rPr>
              <a:t>, optimizing cost and workforce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pfRICH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presentation from Brian for more HRPPD details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Alexander’s slides on sensors from recent PID Review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  <a:defRPr/>
            </a:pPr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Setups are ready for side-by-side comparison and evaluation of key performance</a:t>
            </a:r>
            <a:br>
              <a:rPr lang="en-US" dirty="0">
                <a:solidFill>
                  <a:srgbClr val="006600"/>
                </a:solidFill>
                <a:latin typeface="Calibri" panose="020F0502020204030204"/>
              </a:rPr>
            </a:br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parameters with clear plan to have initial results and decision on sensor before TDR</a:t>
            </a:r>
            <a:endParaRPr lang="en-US" dirty="0">
              <a:solidFill>
                <a:srgbClr val="0000CC"/>
              </a:solidFill>
              <a:latin typeface="Calibri" panose="020F0502020204030204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>
                <a:srgbClr val="000000"/>
              </a:buClr>
              <a:buSzPct val="80000"/>
              <a:tabLst>
                <a:tab pos="461963" algn="l"/>
              </a:tabLst>
              <a:defRPr/>
            </a:pPr>
            <a:r>
              <a:rPr lang="en-US" sz="2000" dirty="0">
                <a:solidFill>
                  <a:srgbClr val="C00000"/>
                </a:solidFill>
              </a:rPr>
              <a:t>Baseline front-end board: </a:t>
            </a:r>
            <a:r>
              <a:rPr lang="en-US" sz="2000" dirty="0" err="1">
                <a:solidFill>
                  <a:srgbClr val="0000CC"/>
                </a:solidFill>
              </a:rPr>
              <a:t>FCFD</a:t>
            </a:r>
            <a:endParaRPr lang="en-US" sz="2000" dirty="0">
              <a:solidFill>
                <a:srgbClr val="0000CC"/>
              </a:solidFill>
            </a:endParaRPr>
          </a:p>
          <a:p>
            <a:pPr marL="342900" marR="0" lvl="0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Synergetic development with ePIC AC-</a:t>
            </a:r>
            <a:r>
              <a:rPr lang="en-US" dirty="0" err="1">
                <a:solidFill>
                  <a:srgbClr val="0000CC"/>
                </a:solidFill>
              </a:rPr>
              <a:t>LGAD</a:t>
            </a:r>
            <a:r>
              <a:rPr lang="en-US" dirty="0">
                <a:solidFill>
                  <a:srgbClr val="0000CC"/>
                </a:solidFill>
              </a:rPr>
              <a:t> and </a:t>
            </a:r>
            <a:r>
              <a:rPr lang="en-US" dirty="0" err="1">
                <a:solidFill>
                  <a:srgbClr val="0000CC"/>
                </a:solidFill>
              </a:rPr>
              <a:t>pfRICH</a:t>
            </a:r>
            <a:r>
              <a:rPr lang="en-US" dirty="0">
                <a:solidFill>
                  <a:srgbClr val="0000CC"/>
                </a:solidFill>
              </a:rPr>
              <a:t> systems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Low-power ASIC, 128 channels per board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Will deliver hit time, time over threshold</a:t>
            </a:r>
          </a:p>
          <a:p>
            <a:pPr marL="800100" lvl="1" indent="-342900">
              <a:lnSpc>
                <a:spcPct val="13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readout presentation from Fernando and DAQ presentation from David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269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83F2A-3C5D-E43D-BE44-FCF1864A5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8BFA636A-CF7B-0E4B-968E-4B3988D35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Mechanical Support and Integration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08F87-0AE9-F25C-08B2-978E830EA190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Detector integration plans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1F6B358-8263-217D-1FE3-E8BFAEEA44B8}"/>
              </a:ext>
            </a:extLst>
          </p:cNvPr>
          <p:cNvSpPr txBox="1">
            <a:spLocks/>
          </p:cNvSpPr>
          <p:nvPr/>
        </p:nvSpPr>
        <p:spPr>
          <a:xfrm>
            <a:off x="238019" y="717497"/>
            <a:ext cx="4291303" cy="23593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None/>
            </a:pPr>
            <a:r>
              <a:rPr lang="en-GB" sz="2000" dirty="0">
                <a:solidFill>
                  <a:srgbClr val="006600"/>
                </a:solidFill>
              </a:rPr>
              <a:t>Engineering/integration support for hpDIRC from EIC project:</a:t>
            </a:r>
          </a:p>
          <a:p>
            <a:pPr marL="0" indent="0" defTabSz="5175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None/>
            </a:pPr>
            <a:r>
              <a:rPr lang="en-GB" sz="2000" dirty="0"/>
              <a:t>	Avishay Mizrahi (MIT)</a:t>
            </a:r>
          </a:p>
          <a:p>
            <a:pPr marL="0" indent="0" defTabSz="5175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None/>
            </a:pPr>
            <a:r>
              <a:rPr lang="en-GB" sz="2000" dirty="0"/>
              <a:t>	Kris Cleveland (JLab)</a:t>
            </a:r>
          </a:p>
          <a:p>
            <a:pPr lvl="2">
              <a:buFont typeface="Wingdings" pitchFamily="2" charset="2"/>
              <a:buChar char="Ø"/>
            </a:pPr>
            <a:endParaRPr lang="en-US" sz="2000" kern="0" dirty="0"/>
          </a:p>
          <a:p>
            <a:pPr lvl="1">
              <a:buFont typeface="Wingdings" pitchFamily="2" charset="2"/>
              <a:buChar char="Ø"/>
            </a:pPr>
            <a:endParaRPr lang="en-US" sz="2000" kern="0" dirty="0"/>
          </a:p>
        </p:txBody>
      </p:sp>
      <p:pic>
        <p:nvPicPr>
          <p:cNvPr id="21" name="InstallationAnimation_KC_v1">
            <a:hlinkClick r:id="" action="ppaction://media"/>
            <a:extLst>
              <a:ext uri="{FF2B5EF4-FFF2-40B4-BE49-F238E27FC236}">
                <a16:creationId xmlns:a16="http://schemas.microsoft.com/office/drawing/2014/main" id="{9428C907-E3FF-B182-1B09-A3A3C3EF4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5383" y="721168"/>
            <a:ext cx="7976617" cy="353339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16E347-7203-9524-FC8C-4FA21618EE94}"/>
              </a:ext>
            </a:extLst>
          </p:cNvPr>
          <p:cNvGrpSpPr/>
          <p:nvPr/>
        </p:nvGrpSpPr>
        <p:grpSpPr>
          <a:xfrm>
            <a:off x="129427" y="3098179"/>
            <a:ext cx="4161876" cy="3301428"/>
            <a:chOff x="3633134" y="2449690"/>
            <a:chExt cx="5157605" cy="4091293"/>
          </a:xfrm>
        </p:grpSpPr>
        <p:pic>
          <p:nvPicPr>
            <p:cNvPr id="23" name="Picture 22" descr="Chart, sunburst chart&#10;&#10;AI-generated content may be incorrect.">
              <a:extLst>
                <a:ext uri="{FF2B5EF4-FFF2-40B4-BE49-F238E27FC236}">
                  <a16:creationId xmlns:a16="http://schemas.microsoft.com/office/drawing/2014/main" id="{3A9DF651-C1E4-8B5B-C4BE-F1AD0A10B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3134" y="2754208"/>
              <a:ext cx="4804117" cy="3786775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B8473A3-B289-A5A0-9EAB-8D5A982A5D1C}"/>
                </a:ext>
              </a:extLst>
            </p:cNvPr>
            <p:cNvCxnSpPr/>
            <p:nvPr/>
          </p:nvCxnSpPr>
          <p:spPr>
            <a:xfrm>
              <a:off x="5738191" y="2915444"/>
              <a:ext cx="119270" cy="4903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01D125E-28F1-FBC0-7027-A316523E8215}"/>
                </a:ext>
              </a:extLst>
            </p:cNvPr>
            <p:cNvCxnSpPr/>
            <p:nvPr/>
          </p:nvCxnSpPr>
          <p:spPr>
            <a:xfrm flipH="1" flipV="1">
              <a:off x="4290887" y="4732582"/>
              <a:ext cx="1080054" cy="50750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80F6463-BC45-57A5-A1BD-9A8F53EC2A09}"/>
                </a:ext>
              </a:extLst>
            </p:cNvPr>
            <p:cNvCxnSpPr>
              <a:cxnSpLocks/>
            </p:cNvCxnSpPr>
            <p:nvPr/>
          </p:nvCxnSpPr>
          <p:spPr>
            <a:xfrm>
              <a:off x="7340552" y="2821014"/>
              <a:ext cx="119270" cy="7554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1F58F12-5C5D-4821-85E9-FAEE2E594314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16" y="3266627"/>
              <a:ext cx="346749" cy="5930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8409CF7-CBC0-C59F-8AB1-074B6E6854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6817" y="5736527"/>
              <a:ext cx="289355" cy="5913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63E7A4-8C42-2001-8096-BA152E8E9E71}"/>
                </a:ext>
              </a:extLst>
            </p:cNvPr>
            <p:cNvSpPr txBox="1"/>
            <p:nvPr/>
          </p:nvSpPr>
          <p:spPr>
            <a:xfrm rot="1515624">
              <a:off x="3798527" y="4276534"/>
              <a:ext cx="1003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Forward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F833F7-1342-8017-52E6-CAB54EF6FF33}"/>
                </a:ext>
              </a:extLst>
            </p:cNvPr>
            <p:cNvSpPr txBox="1"/>
            <p:nvPr/>
          </p:nvSpPr>
          <p:spPr>
            <a:xfrm rot="1515624">
              <a:off x="5045027" y="4901084"/>
              <a:ext cx="1174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Backward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63005B-EA25-C0D1-3295-C38465E37DB2}"/>
                </a:ext>
              </a:extLst>
            </p:cNvPr>
            <p:cNvSpPr txBox="1"/>
            <p:nvPr/>
          </p:nvSpPr>
          <p:spPr>
            <a:xfrm>
              <a:off x="5257187" y="2622501"/>
              <a:ext cx="93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Bar Box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508C0C-9BDA-82E0-E7CC-F20B810E556E}"/>
                </a:ext>
              </a:extLst>
            </p:cNvPr>
            <p:cNvSpPr txBox="1"/>
            <p:nvPr/>
          </p:nvSpPr>
          <p:spPr>
            <a:xfrm>
              <a:off x="6073385" y="2904486"/>
              <a:ext cx="1167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Prism Box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95A525-801B-D21A-482A-BD07C2D7B4CF}"/>
                </a:ext>
              </a:extLst>
            </p:cNvPr>
            <p:cNvSpPr txBox="1"/>
            <p:nvPr/>
          </p:nvSpPr>
          <p:spPr>
            <a:xfrm>
              <a:off x="6407431" y="2449690"/>
              <a:ext cx="1460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Support Ring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9FE410-29EC-C028-3D29-ECBCE00C8632}"/>
                </a:ext>
              </a:extLst>
            </p:cNvPr>
            <p:cNvSpPr txBox="1"/>
            <p:nvPr/>
          </p:nvSpPr>
          <p:spPr>
            <a:xfrm>
              <a:off x="6704478" y="5788117"/>
              <a:ext cx="2086261" cy="292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Connection to ePIC Barrel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724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F1EBEB1D-6995-51E2-E78C-0E8E47387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Mechanical Support and Integration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8F5946-E94F-A32A-A3E7-8E460CC909E3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Detector integration plans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764DEF-BE27-3868-91A9-93BB94A53739}"/>
              </a:ext>
            </a:extLst>
          </p:cNvPr>
          <p:cNvSpPr txBox="1">
            <a:spLocks/>
          </p:cNvSpPr>
          <p:nvPr/>
        </p:nvSpPr>
        <p:spPr>
          <a:xfrm>
            <a:off x="-25821" y="746307"/>
            <a:ext cx="5290273" cy="51794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75000"/>
              <a:buNone/>
            </a:pPr>
            <a:r>
              <a:rPr lang="en-US" sz="2000" kern="0" dirty="0">
                <a:solidFill>
                  <a:srgbClr val="C00000"/>
                </a:solidFill>
              </a:rPr>
              <a:t>Bar Boxes: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 err="1">
                <a:solidFill>
                  <a:schemeClr val="accent6"/>
                </a:solidFill>
              </a:rPr>
              <a:t>CFRP</a:t>
            </a:r>
            <a:r>
              <a:rPr lang="en-US" sz="1800" kern="0" dirty="0">
                <a:solidFill>
                  <a:schemeClr val="accent6"/>
                </a:solidFill>
              </a:rPr>
              <a:t> Shell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Approximately 4.6m Long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Thickness: 1.5 mm – 3 mm</a:t>
            </a:r>
          </a:p>
          <a:p>
            <a:pPr marL="914400" lvl="2" indent="0">
              <a:spcBef>
                <a:spcPts val="600"/>
              </a:spcBef>
              <a:buClr>
                <a:schemeClr val="tx1"/>
              </a:buClr>
              <a:buSzPct val="80000"/>
              <a:buNone/>
            </a:pPr>
            <a:r>
              <a:rPr lang="en-US" sz="1600" kern="0" dirty="0"/>
              <a:t>(thicker in key locations)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accent6"/>
                </a:solidFill>
              </a:rPr>
              <a:t>Contains Quartz Radiator Bars, Mirrors, and Lenses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10 long bars each formed by 3 short bars and a light guide section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Radiator bars supported on rounded nylon buttons to minimize losses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accent6"/>
                </a:solidFill>
              </a:rPr>
              <a:t>Capped on each end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Spring End Plate at Forward End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Adjustable spring assemblies for each bar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Maintain compression in glue joints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Optically transparent window at backward end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Counters force from springs at forward end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kern="0" dirty="0"/>
              <a:t>Provides gas-tight boundary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endParaRPr lang="en-US" sz="1800" kern="0" dirty="0"/>
          </a:p>
          <a:p>
            <a:pPr lvl="2">
              <a:spcBef>
                <a:spcPts val="6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endParaRPr lang="en-US" sz="1800" kern="0" dirty="0"/>
          </a:p>
          <a:p>
            <a:pPr lvl="1">
              <a:spcBef>
                <a:spcPts val="6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endParaRPr lang="en-US" sz="18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10297-D648-EE6E-F266-6B2E49067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412" y="537649"/>
            <a:ext cx="7880712" cy="6915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4F03BE-0B51-B207-6A6C-124AE54B4CD7}"/>
              </a:ext>
            </a:extLst>
          </p:cNvPr>
          <p:cNvSpPr/>
          <p:nvPr/>
        </p:nvSpPr>
        <p:spPr>
          <a:xfrm>
            <a:off x="4852872" y="1000939"/>
            <a:ext cx="178904" cy="250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67E98F-595D-EBC7-42B4-B6028BDE8912}"/>
              </a:ext>
            </a:extLst>
          </p:cNvPr>
          <p:cNvSpPr/>
          <p:nvPr/>
        </p:nvSpPr>
        <p:spPr>
          <a:xfrm>
            <a:off x="11878256" y="973225"/>
            <a:ext cx="226868" cy="250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6D4509-381C-DBD7-A401-B9D8E60FFDCF}"/>
              </a:ext>
            </a:extLst>
          </p:cNvPr>
          <p:cNvCxnSpPr/>
          <p:nvPr/>
        </p:nvCxnSpPr>
        <p:spPr>
          <a:xfrm flipH="1">
            <a:off x="8541628" y="969976"/>
            <a:ext cx="7719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278A6D-5DBA-AFEF-E83B-55579C3CBB64}"/>
              </a:ext>
            </a:extLst>
          </p:cNvPr>
          <p:cNvSpPr txBox="1"/>
          <p:nvPr/>
        </p:nvSpPr>
        <p:spPr>
          <a:xfrm>
            <a:off x="8700595" y="665335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 = ~900N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63C8B8-8C7A-E168-4E16-7D87CDED917B}"/>
              </a:ext>
            </a:extLst>
          </p:cNvPr>
          <p:cNvSpPr/>
          <p:nvPr/>
        </p:nvSpPr>
        <p:spPr>
          <a:xfrm>
            <a:off x="11503768" y="979615"/>
            <a:ext cx="226868" cy="250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Elbow 47">
            <a:extLst>
              <a:ext uri="{FF2B5EF4-FFF2-40B4-BE49-F238E27FC236}">
                <a16:creationId xmlns:a16="http://schemas.microsoft.com/office/drawing/2014/main" id="{A681B8E5-F68F-9101-64C3-F2057EA04667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4976150" y="1217290"/>
            <a:ext cx="294180" cy="36183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53">
            <a:extLst>
              <a:ext uri="{FF2B5EF4-FFF2-40B4-BE49-F238E27FC236}">
                <a16:creationId xmlns:a16="http://schemas.microsoft.com/office/drawing/2014/main" id="{20A4E9C2-E60A-CDB3-1295-1958AF032AEF}"/>
              </a:ext>
            </a:extLst>
          </p:cNvPr>
          <p:cNvCxnSpPr>
            <a:cxnSpLocks/>
            <a:stCxn id="18" idx="2"/>
          </p:cNvCxnSpPr>
          <p:nvPr/>
        </p:nvCxnSpPr>
        <p:spPr>
          <a:xfrm rot="5400000">
            <a:off x="8661365" y="1269026"/>
            <a:ext cx="2995070" cy="2916605"/>
          </a:xfrm>
          <a:prstGeom prst="bentConnector3">
            <a:avLst>
              <a:gd name="adj1" fmla="val 4433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59">
            <a:extLst>
              <a:ext uri="{FF2B5EF4-FFF2-40B4-BE49-F238E27FC236}">
                <a16:creationId xmlns:a16="http://schemas.microsoft.com/office/drawing/2014/main" id="{4D2EF828-8538-4418-0BC8-4772E28A708E}"/>
              </a:ext>
            </a:extLst>
          </p:cNvPr>
          <p:cNvCxnSpPr>
            <a:cxnSpLocks/>
            <a:stCxn id="15" idx="2"/>
          </p:cNvCxnSpPr>
          <p:nvPr/>
        </p:nvCxnSpPr>
        <p:spPr>
          <a:xfrm rot="5400000">
            <a:off x="11555617" y="1284988"/>
            <a:ext cx="497658" cy="37448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A05ADA-33EF-BCB3-48AD-122EC9355F72}"/>
              </a:ext>
            </a:extLst>
          </p:cNvPr>
          <p:cNvGrpSpPr/>
          <p:nvPr/>
        </p:nvGrpSpPr>
        <p:grpSpPr>
          <a:xfrm>
            <a:off x="5304157" y="1480542"/>
            <a:ext cx="3146060" cy="2539590"/>
            <a:chOff x="5272158" y="1580743"/>
            <a:chExt cx="3146060" cy="253959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EC07EA-DEEC-2D36-E915-CD997BA54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2158" y="1580743"/>
              <a:ext cx="3146060" cy="253959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B2CD92-A88E-5AB2-F96F-924756E42E46}"/>
                </a:ext>
              </a:extLst>
            </p:cNvPr>
            <p:cNvSpPr txBox="1"/>
            <p:nvPr/>
          </p:nvSpPr>
          <p:spPr>
            <a:xfrm>
              <a:off x="6240037" y="1645498"/>
              <a:ext cx="9056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Window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8D53965-F856-6FB4-DFB5-6C2E5EA591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2436" y="1923002"/>
              <a:ext cx="177421" cy="6099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D666C6-CCC8-5C48-C8AB-850B1FDAB037}"/>
                </a:ext>
              </a:extLst>
            </p:cNvPr>
            <p:cNvSpPr txBox="1"/>
            <p:nvPr/>
          </p:nvSpPr>
          <p:spPr>
            <a:xfrm>
              <a:off x="5351925" y="2737677"/>
              <a:ext cx="6940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Prism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8FB16B-22FE-C3EC-4ED1-D52319BBADD5}"/>
                </a:ext>
              </a:extLst>
            </p:cNvPr>
            <p:cNvSpPr txBox="1"/>
            <p:nvPr/>
          </p:nvSpPr>
          <p:spPr>
            <a:xfrm>
              <a:off x="6666192" y="1984052"/>
              <a:ext cx="608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Lens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769707-573E-10E2-52EB-DD72ED73C702}"/>
                </a:ext>
              </a:extLst>
            </p:cNvPr>
            <p:cNvSpPr txBox="1"/>
            <p:nvPr/>
          </p:nvSpPr>
          <p:spPr>
            <a:xfrm>
              <a:off x="6549994" y="2862665"/>
              <a:ext cx="1191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Light Guide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19ABE4F-338C-B210-739D-381CCE667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4836" y="2227968"/>
              <a:ext cx="410641" cy="4573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92007F-3FDE-AC52-E2AD-368BD46D3A38}"/>
              </a:ext>
            </a:extLst>
          </p:cNvPr>
          <p:cNvGrpSpPr/>
          <p:nvPr/>
        </p:nvGrpSpPr>
        <p:grpSpPr>
          <a:xfrm>
            <a:off x="5958637" y="4224865"/>
            <a:ext cx="3852127" cy="2324355"/>
            <a:chOff x="5926638" y="4325066"/>
            <a:chExt cx="3852127" cy="2324355"/>
          </a:xfrm>
        </p:grpSpPr>
        <p:pic>
          <p:nvPicPr>
            <p:cNvPr id="31" name="Picture 30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8C01F1E9-E1DF-A482-4225-C721C26B6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6638" y="4325066"/>
              <a:ext cx="3833192" cy="232430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A2FF5F1-E0D5-CC95-0644-EB774200AE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43234" y="6155140"/>
              <a:ext cx="666395" cy="3348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C9643B-6FBC-38AF-FF42-7A4EACE12F03}"/>
                </a:ext>
              </a:extLst>
            </p:cNvPr>
            <p:cNvSpPr txBox="1"/>
            <p:nvPr/>
          </p:nvSpPr>
          <p:spPr>
            <a:xfrm>
              <a:off x="7498331" y="5369254"/>
              <a:ext cx="486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Bar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B50A23-7A0F-3D3C-310E-00B3A14A60BD}"/>
                </a:ext>
              </a:extLst>
            </p:cNvPr>
            <p:cNvSpPr txBox="1"/>
            <p:nvPr/>
          </p:nvSpPr>
          <p:spPr>
            <a:xfrm>
              <a:off x="8490655" y="6310867"/>
              <a:ext cx="1288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Fixed Button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20C5C05-9CB2-4D58-CD11-BB12F83D1686}"/>
                </a:ext>
              </a:extLst>
            </p:cNvPr>
            <p:cNvSpPr txBox="1"/>
            <p:nvPr/>
          </p:nvSpPr>
          <p:spPr>
            <a:xfrm>
              <a:off x="8095538" y="4502396"/>
              <a:ext cx="1385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Spring Button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6D7569E-BD83-8D7E-14A1-358AE7B2D716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7740001" y="4671673"/>
              <a:ext cx="355537" cy="2065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4178D8-0AA8-B827-1684-A386947F371F}"/>
              </a:ext>
            </a:extLst>
          </p:cNvPr>
          <p:cNvGrpSpPr/>
          <p:nvPr/>
        </p:nvGrpSpPr>
        <p:grpSpPr>
          <a:xfrm>
            <a:off x="9216894" y="1673500"/>
            <a:ext cx="3114526" cy="2152180"/>
            <a:chOff x="9184895" y="1773701"/>
            <a:chExt cx="3114526" cy="2152180"/>
          </a:xfrm>
        </p:grpSpPr>
        <p:pic>
          <p:nvPicPr>
            <p:cNvPr id="38" name="Picture 37" descr="Chart&#10;&#10;AI-generated content may be incorrect.">
              <a:extLst>
                <a:ext uri="{FF2B5EF4-FFF2-40B4-BE49-F238E27FC236}">
                  <a16:creationId xmlns:a16="http://schemas.microsoft.com/office/drawing/2014/main" id="{F54999F2-87E2-C579-1D52-943120130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895" y="1821262"/>
              <a:ext cx="2888230" cy="204995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1CFAA2-0420-1AF9-94F0-E1EBFE8F059A}"/>
                </a:ext>
              </a:extLst>
            </p:cNvPr>
            <p:cNvSpPr txBox="1"/>
            <p:nvPr/>
          </p:nvSpPr>
          <p:spPr>
            <a:xfrm>
              <a:off x="9362697" y="2711400"/>
              <a:ext cx="486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Bar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A2E8EF1-8700-B317-DC03-3C65D6CE0731}"/>
                </a:ext>
              </a:extLst>
            </p:cNvPr>
            <p:cNvCxnSpPr>
              <a:cxnSpLocks/>
            </p:cNvCxnSpPr>
            <p:nvPr/>
          </p:nvCxnSpPr>
          <p:spPr>
            <a:xfrm>
              <a:off x="9736563" y="2090229"/>
              <a:ext cx="440723" cy="3904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B0BDEDB-9A97-7955-3ADA-CF7E52F6B0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5024" y="2010302"/>
              <a:ext cx="172158" cy="4506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99D6692-49E8-D10F-0FFE-84B954F1A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5024" y="3168648"/>
              <a:ext cx="271853" cy="5351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D981495-6C59-F4F2-46CE-F3251769E2A6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H="1">
              <a:off x="11233039" y="2169062"/>
              <a:ext cx="265160" cy="12016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E38A535-A703-5413-26DB-F5D689FE6896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11469619" y="2809249"/>
              <a:ext cx="365965" cy="4196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6204E5C-AB15-9752-8845-7A3F1D548748}"/>
                </a:ext>
              </a:extLst>
            </p:cNvPr>
            <p:cNvSpPr txBox="1"/>
            <p:nvPr/>
          </p:nvSpPr>
          <p:spPr>
            <a:xfrm>
              <a:off x="9212864" y="1787349"/>
              <a:ext cx="714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Mirror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4A1BFC-0095-1BFA-7BBB-0CE21EAD5DE3}"/>
                </a:ext>
              </a:extLst>
            </p:cNvPr>
            <p:cNvSpPr txBox="1"/>
            <p:nvPr/>
          </p:nvSpPr>
          <p:spPr>
            <a:xfrm>
              <a:off x="9978226" y="1773701"/>
              <a:ext cx="14307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Mirror Plunger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14ADA7-DC85-E82F-332B-80088FED5FDD}"/>
                </a:ext>
              </a:extLst>
            </p:cNvPr>
            <p:cNvSpPr txBox="1"/>
            <p:nvPr/>
          </p:nvSpPr>
          <p:spPr>
            <a:xfrm>
              <a:off x="9639177" y="3587327"/>
              <a:ext cx="747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Spring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6015834-C8B9-BBAC-2733-DDF98568582D}"/>
                </a:ext>
              </a:extLst>
            </p:cNvPr>
            <p:cNvSpPr txBox="1"/>
            <p:nvPr/>
          </p:nvSpPr>
          <p:spPr>
            <a:xfrm>
              <a:off x="11498199" y="1876674"/>
              <a:ext cx="7828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End Plate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5D5F618-5B7E-D602-9DC4-97D52E5C44C9}"/>
                </a:ext>
              </a:extLst>
            </p:cNvPr>
            <p:cNvSpPr txBox="1"/>
            <p:nvPr/>
          </p:nvSpPr>
          <p:spPr>
            <a:xfrm>
              <a:off x="11371746" y="3228885"/>
              <a:ext cx="927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Spring Shell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25410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F1EBEB1D-6995-51E2-E78C-0E8E47387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Mechanical Support and Integration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965D9A-9CAD-D499-EA5C-972ADA7A275F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Detector integration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4B02E-1B88-FC53-945D-390D2010B09E}"/>
              </a:ext>
            </a:extLst>
          </p:cNvPr>
          <p:cNvSpPr txBox="1">
            <a:spLocks/>
          </p:cNvSpPr>
          <p:nvPr/>
        </p:nvSpPr>
        <p:spPr>
          <a:xfrm>
            <a:off x="81092" y="603231"/>
            <a:ext cx="5399122" cy="47656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75000"/>
              <a:buNone/>
            </a:pPr>
            <a:r>
              <a:rPr lang="en-US" sz="2000" kern="0" dirty="0">
                <a:solidFill>
                  <a:srgbClr val="C00000"/>
                </a:solidFill>
              </a:rPr>
              <a:t>Readout Box</a:t>
            </a:r>
          </a:p>
          <a:p>
            <a:pPr marL="358775" indent="-26987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accent6"/>
                </a:solidFill>
              </a:rPr>
              <a:t>Box shell</a:t>
            </a:r>
          </a:p>
          <a:p>
            <a:pPr marL="758825" lvl="2" indent="-26987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/>
              <a:t>Current material: CFRP</a:t>
            </a:r>
          </a:p>
          <a:p>
            <a:pPr marL="758825" lvl="2" indent="-26987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/>
              <a:t>Current thickness: 5 mm</a:t>
            </a:r>
          </a:p>
          <a:p>
            <a:pPr marL="358775" indent="-26987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accent6"/>
                </a:solidFill>
              </a:rPr>
              <a:t>Contains expansion prism, calibration  laser system</a:t>
            </a:r>
          </a:p>
          <a:p>
            <a:pPr marL="358775" indent="-26987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accent6"/>
                </a:solidFill>
              </a:rPr>
              <a:t>Supports sensors, readout electronics, and associated services</a:t>
            </a:r>
          </a:p>
          <a:p>
            <a:pPr marL="358775" indent="-26987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accent6"/>
                </a:solidFill>
              </a:rPr>
              <a:t>Mechanical design solutions for two sensor options:</a:t>
            </a:r>
          </a:p>
          <a:p>
            <a:pPr marL="758825" lvl="2" indent="-26987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/>
              <a:t>MCP-PMT (baseline)</a:t>
            </a:r>
          </a:p>
          <a:p>
            <a:pPr marL="758825" lvl="2" indent="-26987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/>
              <a:t>HRPPD</a:t>
            </a:r>
          </a:p>
          <a:p>
            <a:pPr marL="358775" indent="-26987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800" kern="0" dirty="0">
                <a:solidFill>
                  <a:schemeClr val="accent6"/>
                </a:solidFill>
              </a:rPr>
              <a:t>Optical cookie connection between prism and bar box window</a:t>
            </a:r>
          </a:p>
          <a:p>
            <a:pPr marL="0" lvl="1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endParaRPr lang="en-US" sz="1800" kern="0" dirty="0"/>
          </a:p>
        </p:txBody>
      </p:sp>
      <p:pic>
        <p:nvPicPr>
          <p:cNvPr id="9" name="Picture 8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21EFF580-750E-7154-5907-994429288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085" y="802334"/>
            <a:ext cx="2392017" cy="1712660"/>
          </a:xfrm>
          <a:prstGeom prst="rect">
            <a:avLst/>
          </a:prstGeom>
        </p:spPr>
      </p:pic>
      <p:pic>
        <p:nvPicPr>
          <p:cNvPr id="10" name="Picture 9" descr="A picture containing chart&#10;&#10;AI-generated content may be incorrect.">
            <a:extLst>
              <a:ext uri="{FF2B5EF4-FFF2-40B4-BE49-F238E27FC236}">
                <a16:creationId xmlns:a16="http://schemas.microsoft.com/office/drawing/2014/main" id="{80C06075-2CB9-5B49-A047-0DA22C71F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1137" y="863597"/>
            <a:ext cx="2318517" cy="16513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F673DC-B50B-A98E-FFD3-298EA2DBCC9C}"/>
              </a:ext>
            </a:extLst>
          </p:cNvPr>
          <p:cNvSpPr txBox="1"/>
          <p:nvPr/>
        </p:nvSpPr>
        <p:spPr>
          <a:xfrm>
            <a:off x="7730029" y="605965"/>
            <a:ext cx="115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  <a:t>MCP-PMT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76970A-210E-C310-B0A2-572509C86BD2}"/>
              </a:ext>
            </a:extLst>
          </p:cNvPr>
          <p:cNvSpPr txBox="1"/>
          <p:nvPr/>
        </p:nvSpPr>
        <p:spPr>
          <a:xfrm>
            <a:off x="10312198" y="603231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  <a:t>HRPPD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A5332-BC2F-63B7-F35C-DD563409122B}"/>
              </a:ext>
            </a:extLst>
          </p:cNvPr>
          <p:cNvGrpSpPr/>
          <p:nvPr/>
        </p:nvGrpSpPr>
        <p:grpSpPr>
          <a:xfrm>
            <a:off x="5554301" y="2627026"/>
            <a:ext cx="6891858" cy="4029832"/>
            <a:chOff x="5554301" y="2431563"/>
            <a:chExt cx="6891858" cy="40298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2A505B-8DFB-5458-AF49-7D01E3678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5426" y="3386711"/>
              <a:ext cx="6329918" cy="1960077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FCEB8A8-58E4-3042-A01E-991E7D9A98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1866" y="3416048"/>
              <a:ext cx="177919" cy="49826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4E287A7-5E3C-F547-9542-7194EAE129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1740" y="5205516"/>
              <a:ext cx="167618" cy="5018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C190BB1-1E82-6724-79BB-0591C366AF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2245" y="3266661"/>
              <a:ext cx="241705" cy="647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EEB6B92-D04C-B091-71B4-11298EC23A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819" y="3170100"/>
              <a:ext cx="163342" cy="8633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61B7C5A-804B-CF0E-B790-BF4CDB2CB757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10250556" y="3244525"/>
              <a:ext cx="247519" cy="66978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6F84990-1D23-717F-AFB5-71D33932DA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3107" y="3382219"/>
              <a:ext cx="274371" cy="4471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2FD0CAC-31D6-4A3F-80FE-08759507A6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42767" y="4996070"/>
              <a:ext cx="111902" cy="48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7D68F50-91C7-7549-C711-48948D9B82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2758" y="4715166"/>
              <a:ext cx="114288" cy="5527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9AD640-12DA-372A-45F8-8913CF1BBB1B}"/>
                </a:ext>
              </a:extLst>
            </p:cNvPr>
            <p:cNvSpPr txBox="1"/>
            <p:nvPr/>
          </p:nvSpPr>
          <p:spPr>
            <a:xfrm>
              <a:off x="5554301" y="3124068"/>
              <a:ext cx="15903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Light-Tight Cover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06FCFD-8BF5-C4B1-AFD9-45743EA56F5B}"/>
                </a:ext>
              </a:extLst>
            </p:cNvPr>
            <p:cNvSpPr txBox="1"/>
            <p:nvPr/>
          </p:nvSpPr>
          <p:spPr>
            <a:xfrm>
              <a:off x="6732188" y="5707343"/>
              <a:ext cx="1503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Alignment Grid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F54E98-6A22-41C4-C015-D8EC23775DED}"/>
                </a:ext>
              </a:extLst>
            </p:cNvPr>
            <p:cNvSpPr txBox="1"/>
            <p:nvPr/>
          </p:nvSpPr>
          <p:spPr>
            <a:xfrm>
              <a:off x="6947448" y="2431563"/>
              <a:ext cx="17773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Sensors, Readout Electronics, Service connections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B5C84A-635F-179A-0625-9D7B6462C68A}"/>
                </a:ext>
              </a:extLst>
            </p:cNvPr>
            <p:cNvSpPr txBox="1"/>
            <p:nvPr/>
          </p:nvSpPr>
          <p:spPr>
            <a:xfrm>
              <a:off x="8117499" y="5486728"/>
              <a:ext cx="1655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Expansion Prism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A1293F-9354-4A08-AA36-E0C426B151AF}"/>
                </a:ext>
              </a:extLst>
            </p:cNvPr>
            <p:cNvSpPr txBox="1"/>
            <p:nvPr/>
          </p:nvSpPr>
          <p:spPr>
            <a:xfrm>
              <a:off x="8652853" y="2664242"/>
              <a:ext cx="12025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Calibration Prism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B43456-4FFA-5592-7B1C-028296F17180}"/>
                </a:ext>
              </a:extLst>
            </p:cNvPr>
            <p:cNvSpPr txBox="1"/>
            <p:nvPr/>
          </p:nvSpPr>
          <p:spPr>
            <a:xfrm>
              <a:off x="9196648" y="5247599"/>
              <a:ext cx="15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Prism Box Shell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9753C6-4703-85F2-BBBC-1FDDCC99AFC6}"/>
                </a:ext>
              </a:extLst>
            </p:cNvPr>
            <p:cNvSpPr txBox="1"/>
            <p:nvPr/>
          </p:nvSpPr>
          <p:spPr>
            <a:xfrm>
              <a:off x="9836950" y="2659750"/>
              <a:ext cx="13222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Calibration Prism Cover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D2D544-F8A3-64C7-18C2-051D31541747}"/>
                </a:ext>
              </a:extLst>
            </p:cNvPr>
            <p:cNvSpPr txBox="1"/>
            <p:nvPr/>
          </p:nvSpPr>
          <p:spPr>
            <a:xfrm>
              <a:off x="11110660" y="3077494"/>
              <a:ext cx="13222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Carrier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A9A453A-5FCF-6C1E-EC0D-1A55B4BF1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10660" y="4562766"/>
              <a:ext cx="102392" cy="10932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BF9EFB1-A28D-C55B-E6C3-0BD1E8AA6945}"/>
                </a:ext>
              </a:extLst>
            </p:cNvPr>
            <p:cNvSpPr txBox="1"/>
            <p:nvPr/>
          </p:nvSpPr>
          <p:spPr>
            <a:xfrm>
              <a:off x="10312198" y="5630398"/>
              <a:ext cx="2133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Adjustable Spring Prism-Bar Box Connector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8439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3B6058BB-6508-F449-7708-03E42880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QA Plan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28621-FA7C-5553-E8AB-28825C931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452" y="2927122"/>
            <a:ext cx="4170874" cy="1253583"/>
          </a:xfrm>
          <a:prstGeom prst="rect">
            <a:avLst/>
          </a:prstGeom>
          <a:solidFill>
            <a:schemeClr val="bg1"/>
          </a:solidFill>
          <a:ln w="28575">
            <a:solidFill>
              <a:srgbClr val="006600"/>
            </a:solidFill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98DCA3-AD3D-CDFC-BA0E-99FED52FD8FB}"/>
              </a:ext>
            </a:extLst>
          </p:cNvPr>
          <p:cNvSpPr/>
          <p:nvPr/>
        </p:nvSpPr>
        <p:spPr>
          <a:xfrm>
            <a:off x="8160025" y="653279"/>
            <a:ext cx="3852000" cy="1944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73FA77-ECB2-1DDE-AF49-48B2BD493668}"/>
              </a:ext>
            </a:extLst>
          </p:cNvPr>
          <p:cNvSpPr txBox="1"/>
          <p:nvPr/>
        </p:nvSpPr>
        <p:spPr>
          <a:xfrm>
            <a:off x="100584" y="649224"/>
            <a:ext cx="7707046" cy="5760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7030A0"/>
                </a:solidFill>
              </a:rPr>
              <a:t>Quality assurance plans  (100% components will be verified/tested)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dirty="0"/>
              <a:t>Combination of process control/QA at vendor site and lab measurements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Radiator bars and light guides</a:t>
            </a:r>
            <a:r>
              <a:rPr lang="en-US" dirty="0"/>
              <a:t>: vendor QA for mechanical properties,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laser scanning system at JLab </a:t>
            </a:r>
            <a:r>
              <a:rPr lang="en-US" dirty="0"/>
              <a:t>to monitor internal photon transport efficiency</a:t>
            </a:r>
            <a:br>
              <a:rPr lang="en-US" dirty="0"/>
            </a:br>
            <a:r>
              <a:rPr lang="en-US" dirty="0"/>
              <a:t>of disassembled BaBar </a:t>
            </a:r>
            <a:r>
              <a:rPr lang="en-US" dirty="0" err="1"/>
              <a:t>DIRC</a:t>
            </a:r>
            <a:r>
              <a:rPr lang="en-US" dirty="0"/>
              <a:t> bars and/or new </a:t>
            </a:r>
            <a:r>
              <a:rPr lang="en-US" dirty="0" err="1"/>
              <a:t>DIRC</a:t>
            </a:r>
            <a:r>
              <a:rPr lang="en-US" dirty="0"/>
              <a:t> bars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Sensors and electronics: laser pulser systems at CUA/JLab/USC (TBD) </a:t>
            </a:r>
            <a:br>
              <a:rPr lang="en-US" dirty="0"/>
            </a:br>
            <a:r>
              <a:rPr lang="en-US" dirty="0"/>
              <a:t>to measure gain, quantum and collection efficiency, dark count rate,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6600"/>
                </a:solidFill>
              </a:rPr>
              <a:t>Lenses: laser lab at ODU </a:t>
            </a:r>
            <a:r>
              <a:rPr lang="en-US" dirty="0"/>
              <a:t>to evaluate shape of focal plane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Prisms: vendor QA, checks at WSU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Bar boxes, prism boxes: vendor QA, checks at CRT (SBU or JLab)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/>
                </a:solidFill>
              </a:rPr>
              <a:t>Assembled </a:t>
            </a:r>
            <a:r>
              <a:rPr lang="en-US" dirty="0" err="1">
                <a:solidFill>
                  <a:schemeClr val="accent6"/>
                </a:solidFill>
              </a:rPr>
              <a:t>DIRC</a:t>
            </a:r>
            <a:r>
              <a:rPr lang="en-US" dirty="0">
                <a:solidFill>
                  <a:schemeClr val="accent6"/>
                </a:solidFill>
              </a:rPr>
              <a:t> module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(bar box coupled to readout box, vertical slice):</a:t>
            </a:r>
            <a:br>
              <a:rPr lang="en-US" dirty="0"/>
            </a:br>
            <a:r>
              <a:rPr lang="en-US" dirty="0">
                <a:solidFill>
                  <a:schemeClr val="accent6"/>
                </a:solidFill>
              </a:rPr>
              <a:t>Cosmic Ray Telescope at SBU or JLab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Installed </a:t>
            </a:r>
            <a:r>
              <a:rPr lang="en-US" dirty="0" err="1"/>
              <a:t>DIRC</a:t>
            </a:r>
            <a:r>
              <a:rPr lang="en-US" dirty="0"/>
              <a:t> module in ePIC: picosecond laser pulser calibration system, </a:t>
            </a:r>
            <a:br>
              <a:rPr lang="en-US" dirty="0"/>
            </a:br>
            <a:r>
              <a:rPr lang="en-US" dirty="0"/>
              <a:t>cameras to monitor optical coupling between sensors, prisms, lenses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C364B9-CD6C-881D-1092-89BAC68636B3}"/>
              </a:ext>
            </a:extLst>
          </p:cNvPr>
          <p:cNvSpPr/>
          <p:nvPr/>
        </p:nvSpPr>
        <p:spPr>
          <a:xfrm>
            <a:off x="10640240" y="2605872"/>
            <a:ext cx="1513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DIRC laser lab at JLab</a:t>
            </a:r>
            <a:endParaRPr lang="en-US" sz="1200" i="1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996FC-F540-7091-8FDD-2CF43885CC57}"/>
              </a:ext>
            </a:extLst>
          </p:cNvPr>
          <p:cNvSpPr/>
          <p:nvPr/>
        </p:nvSpPr>
        <p:spPr>
          <a:xfrm>
            <a:off x="7743182" y="2648031"/>
            <a:ext cx="2023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Lens evaluation setup at ODU</a:t>
            </a:r>
            <a:endParaRPr lang="en-US" sz="1200" i="1">
              <a:solidFill>
                <a:srgbClr val="0066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2E0215-2977-1574-9171-960687BB08AB}"/>
              </a:ext>
            </a:extLst>
          </p:cNvPr>
          <p:cNvSpPr/>
          <p:nvPr/>
        </p:nvSpPr>
        <p:spPr>
          <a:xfrm>
            <a:off x="7839792" y="4229738"/>
            <a:ext cx="3605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DIRC</a:t>
            </a:r>
            <a:r>
              <a:rPr lang="en-US" sz="1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 and Cosmic Ray setup at SBU (photos, Geant4)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11B4D-3300-8AFF-2F23-92A57186D1B1}"/>
              </a:ext>
            </a:extLst>
          </p:cNvPr>
          <p:cNvSpPr txBox="1"/>
          <p:nvPr/>
        </p:nvSpPr>
        <p:spPr>
          <a:xfrm>
            <a:off x="9676563" y="43022"/>
            <a:ext cx="2515437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Quality Assurance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15FEB-5834-A4AF-BDFD-3ADF04165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46731" y="4523094"/>
            <a:ext cx="1345226" cy="1912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295A75-651D-8938-6872-B31834D87F6B}"/>
              </a:ext>
            </a:extLst>
          </p:cNvPr>
          <p:cNvSpPr/>
          <p:nvPr/>
        </p:nvSpPr>
        <p:spPr>
          <a:xfrm>
            <a:off x="7807630" y="4501725"/>
            <a:ext cx="4210696" cy="19586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arge table with several machines&#10;&#10;Description automatically generated with medium confidence">
            <a:extLst>
              <a:ext uri="{FF2B5EF4-FFF2-40B4-BE49-F238E27FC236}">
                <a16:creationId xmlns:a16="http://schemas.microsoft.com/office/drawing/2014/main" id="{055B6584-253E-C5AB-0CAE-928BC464C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9904" y="665005"/>
            <a:ext cx="3815472" cy="1924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5AE9FB-AB61-4855-E188-53627C0C1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56723" y="4940408"/>
            <a:ext cx="1859712" cy="1078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0219EE-4E85-63EF-3BA1-3462F0365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28" y="4743591"/>
            <a:ext cx="1599188" cy="14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6819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EB1D0136-F358-8962-ADEA-AC962F922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Schedule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3C471-E67E-A216-0CEE-4F8DC94EA7FF}"/>
              </a:ext>
            </a:extLst>
          </p:cNvPr>
          <p:cNvSpPr txBox="1"/>
          <p:nvPr/>
        </p:nvSpPr>
        <p:spPr>
          <a:xfrm>
            <a:off x="100584" y="649224"/>
            <a:ext cx="4259145" cy="230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06600"/>
                </a:solidFill>
              </a:rPr>
              <a:t>hpDIRC technical schedule consistent</a:t>
            </a:r>
            <a:br>
              <a:rPr lang="en-US" dirty="0">
                <a:solidFill>
                  <a:srgbClr val="006600"/>
                </a:solidFill>
              </a:rPr>
            </a:br>
            <a:r>
              <a:rPr lang="en-US" dirty="0">
                <a:solidFill>
                  <a:srgbClr val="006600"/>
                </a:solidFill>
              </a:rPr>
              <a:t>with project schedule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hpDIRC scheduled for installation into</a:t>
            </a:r>
            <a:br>
              <a:rPr lang="en-US" dirty="0"/>
            </a:br>
            <a:r>
              <a:rPr lang="en-US" dirty="0"/>
              <a:t>ePIC in June 2031, expect hpDIRC readiness for installation well before that 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5845F-B8C6-A0E2-0080-9A93A1F85871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Fabrication and assembly 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7F21B-D971-2FC2-6E79-AD4034894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523" y="562270"/>
            <a:ext cx="7736477" cy="60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898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0FA9B4-930F-9EB6-3A0A-B3BD1BCAA845}"/>
              </a:ext>
            </a:extLst>
          </p:cNvPr>
          <p:cNvSpPr txBox="1"/>
          <p:nvPr/>
        </p:nvSpPr>
        <p:spPr>
          <a:xfrm>
            <a:off x="100584" y="649224"/>
            <a:ext cx="8553615" cy="5369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buSzPct val="80000"/>
              <a:defRPr/>
            </a:pP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ePIC hpDIRC group (DSC)</a:t>
            </a:r>
          </a:p>
          <a:p>
            <a:pPr marL="515938" lvl="1" indent="-298450">
              <a:lnSpc>
                <a:spcPct val="130000"/>
              </a:lnSpc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formed by groups that have been involved in the BaBar, GlueX, and PANDA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DIRC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counters, and in the EIC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DIRC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R&amp;D program, for many years, some since 2011</a:t>
            </a:r>
          </a:p>
          <a:p>
            <a:pPr marL="515938" lvl="1" indent="-298450">
              <a:lnSpc>
                <a:spcPct val="130000"/>
              </a:lnSpc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Current number of people across all institutions actively involved is 25</a:t>
            </a:r>
          </a:p>
          <a:p>
            <a:pPr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defRPr/>
            </a:pP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Responsibility examples:</a:t>
            </a:r>
          </a:p>
          <a:p>
            <a:pPr marL="515938" lvl="1" indent="-298450">
              <a:lnSpc>
                <a:spcPct val="130000"/>
              </a:lnSpc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Radiators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transport and disassembly of BaBar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DIRC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bar boxes,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validation quality of disassembled bars, optional QA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 new bars/plates for light guide section –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JLab, CUA,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W&amp;M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5938" lvl="1" indent="-298450">
              <a:lnSpc>
                <a:spcPct val="130000"/>
              </a:lnSpc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 boxes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gluing of bars and lenses, assembly of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bar boxes, QA in Cosmic Ray Telescope –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SBU, JLab</a:t>
            </a:r>
          </a:p>
          <a:p>
            <a:pPr marL="515938" lvl="1" indent="-298450">
              <a:lnSpc>
                <a:spcPct val="130000"/>
              </a:lnSpc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Lenses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evaluation of focal plane, QA –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ODU, CUA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15938" lvl="1" indent="-298450">
              <a:lnSpc>
                <a:spcPct val="130000"/>
              </a:lnSpc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QA, readout chain tests –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USC, Glasgow</a:t>
            </a:r>
          </a:p>
          <a:p>
            <a:pPr marL="515938" lvl="1" indent="-298450">
              <a:lnSpc>
                <a:spcPct val="130000"/>
              </a:lnSpc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Readout boxes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assembly, QA –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WSU</a:t>
            </a:r>
          </a:p>
          <a:p>
            <a:pPr marL="515938" lvl="1" indent="-298450">
              <a:lnSpc>
                <a:spcPct val="130000"/>
              </a:lnSpc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Simulation, reconstruction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W&amp;M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WSU,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Jazan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77C8A43-D1E4-5ADA-843A-4F5166FE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cap="small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</a:rPr>
              <a:t>hpDIRC DSC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8332A-315B-A279-119F-C156CF858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735" y="4035762"/>
            <a:ext cx="4833827" cy="2384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6BD2B7-9522-01C1-1D56-17C65DEE5B11}"/>
              </a:ext>
            </a:extLst>
          </p:cNvPr>
          <p:cNvSpPr txBox="1"/>
          <p:nvPr/>
        </p:nvSpPr>
        <p:spPr>
          <a:xfrm>
            <a:off x="9784080" y="43022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Fabrication and assembly plans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893EEB-6D9A-570C-8FAE-744CF038738F}"/>
              </a:ext>
            </a:extLst>
          </p:cNvPr>
          <p:cNvGrpSpPr/>
          <p:nvPr/>
        </p:nvGrpSpPr>
        <p:grpSpPr>
          <a:xfrm>
            <a:off x="7382804" y="2491005"/>
            <a:ext cx="4417382" cy="1230846"/>
            <a:chOff x="7545035" y="5214377"/>
            <a:chExt cx="4417382" cy="1230846"/>
          </a:xfrm>
        </p:grpSpPr>
        <p:pic>
          <p:nvPicPr>
            <p:cNvPr id="5" name="Picture 12" descr="Datei:GSI Logo.svg">
              <a:extLst>
                <a:ext uri="{FF2B5EF4-FFF2-40B4-BE49-F238E27FC236}">
                  <a16:creationId xmlns:a16="http://schemas.microsoft.com/office/drawing/2014/main" id="{159D320C-A157-23BE-D3FD-72C574DC8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1825" y="5393203"/>
              <a:ext cx="870514" cy="2743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D5B00A-690C-CBCA-85B1-7CA29ACB2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5261" y="5370840"/>
              <a:ext cx="1267534" cy="319046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FB2169-4F13-AE92-C5A5-2C3E7FD9B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45035" y="5375587"/>
              <a:ext cx="893868" cy="309552"/>
              <a:chOff x="92836" y="559476"/>
              <a:chExt cx="2120292" cy="73427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47C2CD-2A52-134D-BA71-3EEEE62A88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836" y="559476"/>
                <a:ext cx="590965" cy="73427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0314FC-36B7-9C5F-78D9-437F744136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8512" y="752214"/>
                <a:ext cx="1404616" cy="541533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AC67C-D739-1B85-324F-0C9404DF2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3359" y="5803754"/>
              <a:ext cx="716489" cy="6414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ED3B70-8224-D2CF-7814-774E63285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43011" y="5850168"/>
              <a:ext cx="894906" cy="5486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BD00FD-AD07-1E7D-D3BA-6B07B58D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5716" y="5214377"/>
              <a:ext cx="596701" cy="587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D817EB-122F-CF91-5A84-675ADC7DC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2916" y="5839957"/>
              <a:ext cx="1009409" cy="5690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45C638-BCF3-D271-A821-9D4766448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6502" y="5820745"/>
              <a:ext cx="612805" cy="60748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B625C6-5E30-D160-BA4F-1B5B53D14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9168" y="3170855"/>
            <a:ext cx="53101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17375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8D2492-CDAF-8BD9-F74F-BCD9DC430989}"/>
              </a:ext>
            </a:extLst>
          </p:cNvPr>
          <p:cNvSpPr txBox="1"/>
          <p:nvPr/>
        </p:nvSpPr>
        <p:spPr>
          <a:xfrm>
            <a:off x="100584" y="596970"/>
            <a:ext cx="11854833" cy="587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solidFill>
                  <a:srgbClr val="0000CC"/>
                </a:solidFill>
                <a:sym typeface="Symbol" charset="2"/>
              </a:rPr>
              <a:t>ePIC hpDIRC: Fast focusing </a:t>
            </a:r>
            <a:r>
              <a:rPr lang="en-US" sz="2000" dirty="0" err="1">
                <a:solidFill>
                  <a:srgbClr val="0000CC"/>
                </a:solidFill>
                <a:sym typeface="Symbol" charset="2"/>
              </a:rPr>
              <a:t>DIRC</a:t>
            </a:r>
            <a:r>
              <a:rPr lang="en-US" sz="2000" dirty="0">
                <a:solidFill>
                  <a:srgbClr val="0000CC"/>
                </a:solidFill>
                <a:sym typeface="Symbol" charset="2"/>
              </a:rPr>
              <a:t> concept</a:t>
            </a:r>
            <a:r>
              <a:rPr lang="en-US" sz="2000" dirty="0">
                <a:sym typeface="Symbol" charset="2"/>
              </a:rPr>
              <a:t>, developed over 10+ years of EIC R&amp;D</a:t>
            </a:r>
          </a:p>
          <a:p>
            <a:pPr marL="285750" indent="-285750">
              <a:lnSpc>
                <a:spcPct val="125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solidFill>
                  <a:srgbClr val="0000CC"/>
                </a:solidFill>
                <a:sym typeface="Symbol" charset="2"/>
              </a:rPr>
              <a:t>Expected </a:t>
            </a:r>
            <a:r>
              <a:rPr lang="en-US" sz="2000" dirty="0" err="1">
                <a:solidFill>
                  <a:srgbClr val="0000CC"/>
                </a:solidFill>
                <a:sym typeface="Symbol" charset="2"/>
              </a:rPr>
              <a:t>PID</a:t>
            </a:r>
            <a:r>
              <a:rPr lang="en-US" sz="2000" dirty="0">
                <a:solidFill>
                  <a:srgbClr val="0000CC"/>
                </a:solidFill>
                <a:sym typeface="Symbol" charset="2"/>
              </a:rPr>
              <a:t> performance meets ePIC requirements </a:t>
            </a:r>
            <a:r>
              <a:rPr lang="en-US" sz="2000" dirty="0">
                <a:sym typeface="Symbol" charset="2"/>
              </a:rPr>
              <a:t>(Yellow Report), </a:t>
            </a:r>
            <a:br>
              <a:rPr lang="en-US" sz="2000" dirty="0">
                <a:solidFill>
                  <a:schemeClr val="accent6"/>
                </a:solidFill>
                <a:sym typeface="Symbol" charset="2"/>
              </a:rPr>
            </a:br>
            <a:r>
              <a:rPr lang="en-US" sz="2000" dirty="0">
                <a:sym typeface="Symbol" charset="2"/>
              </a:rPr>
              <a:t>separation: 3 ≥ </a:t>
            </a:r>
            <a:r>
              <a:rPr lang="en-US" sz="2000" dirty="0" err="1">
                <a:sym typeface="Symbol" charset="2"/>
              </a:rPr>
              <a:t>s.d.</a:t>
            </a:r>
            <a:r>
              <a:rPr lang="en-US" sz="2000" dirty="0">
                <a:sym typeface="Symbol" charset="2"/>
              </a:rPr>
              <a:t> π/K up to 6 GeV/c, ≥ 3 </a:t>
            </a:r>
            <a:r>
              <a:rPr lang="en-US" sz="2000" dirty="0" err="1">
                <a:sym typeface="Symbol" charset="2"/>
              </a:rPr>
              <a:t>s.d.</a:t>
            </a:r>
            <a:r>
              <a:rPr lang="en-US" sz="2000" dirty="0">
                <a:sym typeface="Symbol" charset="2"/>
              </a:rPr>
              <a:t> e/π up to ~1.1 GeV/c</a:t>
            </a:r>
            <a:endParaRPr lang="en-GB" sz="2000" dirty="0">
              <a:solidFill>
                <a:schemeClr val="accent3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ym typeface="Symbol" charset="2"/>
              </a:rPr>
              <a:t>Key elements, simulation and focusing lenses, </a:t>
            </a:r>
            <a:r>
              <a:rPr lang="en-GB" sz="2000" dirty="0">
                <a:solidFill>
                  <a:srgbClr val="0000CC"/>
                </a:solidFill>
                <a:sym typeface="Symbol" charset="2"/>
              </a:rPr>
              <a:t>validated in particle beam in 2018</a:t>
            </a:r>
          </a:p>
          <a:p>
            <a:pPr marL="285750" indent="-285750">
              <a:lnSpc>
                <a:spcPct val="125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Main remaining steps </a:t>
            </a:r>
            <a:r>
              <a:rPr lang="en-US" sz="2000" dirty="0"/>
              <a:t>towards </a:t>
            </a:r>
            <a:r>
              <a:rPr lang="en-US" sz="2000" dirty="0">
                <a:solidFill>
                  <a:srgbClr val="0000CC"/>
                </a:solidFill>
              </a:rPr>
              <a:t>production readiness and TDR</a:t>
            </a:r>
            <a:r>
              <a:rPr lang="en-US" sz="2000" dirty="0">
                <a:solidFill>
                  <a:srgbClr val="C00000"/>
                </a:solidFill>
              </a:rPr>
              <a:t>:</a:t>
            </a:r>
            <a:endParaRPr lang="en-GB" sz="2000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dirty="0">
                <a:cs typeface="Calibri" panose="020F0502020204030204" pitchFamily="34" charset="0"/>
              </a:rPr>
              <a:t>Validation of </a:t>
            </a:r>
            <a:r>
              <a:rPr lang="en-GB" dirty="0">
                <a:solidFill>
                  <a:srgbClr val="0000CC"/>
                </a:solidFill>
                <a:cs typeface="Calibri" panose="020F0502020204030204" pitchFamily="34" charset="0"/>
              </a:rPr>
              <a:t>reusing BaBar </a:t>
            </a:r>
            <a:r>
              <a:rPr lang="en-GB" dirty="0" err="1">
                <a:solidFill>
                  <a:srgbClr val="0000CC"/>
                </a:solidFill>
                <a:cs typeface="Calibri" panose="020F0502020204030204" pitchFamily="34" charset="0"/>
              </a:rPr>
              <a:t>DIRC</a:t>
            </a:r>
            <a:r>
              <a:rPr lang="en-GB" dirty="0">
                <a:solidFill>
                  <a:srgbClr val="0000CC"/>
                </a:solidFill>
                <a:cs typeface="Calibri" panose="020F0502020204030204" pitchFamily="34" charset="0"/>
              </a:rPr>
              <a:t> radiator bars</a:t>
            </a: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Evaluation of </a:t>
            </a:r>
            <a:r>
              <a:rPr lang="en-US" dirty="0">
                <a:solidFill>
                  <a:srgbClr val="0000CC"/>
                </a:solidFill>
              </a:rPr>
              <a:t>sensors and readout ASIC </a:t>
            </a:r>
            <a:r>
              <a:rPr lang="en-US" dirty="0"/>
              <a:t>(synergy with </a:t>
            </a:r>
            <a:r>
              <a:rPr lang="en-US" dirty="0" err="1"/>
              <a:t>pfRICH</a:t>
            </a:r>
            <a:r>
              <a:rPr lang="en-US" dirty="0"/>
              <a:t>)</a:t>
            </a: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Completion of </a:t>
            </a:r>
            <a:r>
              <a:rPr lang="en-US" dirty="0">
                <a:solidFill>
                  <a:srgbClr val="0000CC"/>
                </a:solidFill>
              </a:rPr>
              <a:t>mechanical design and integration</a:t>
            </a:r>
          </a:p>
          <a:p>
            <a:pPr marL="285750" indent="-285750">
              <a:lnSpc>
                <a:spcPct val="125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 err="1">
                <a:solidFill>
                  <a:srgbClr val="0000CC"/>
                </a:solidFill>
                <a:cs typeface="Calibri" panose="020F0502020204030204" pitchFamily="34" charset="0"/>
              </a:rPr>
              <a:t>ePIC</a:t>
            </a: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 hpDIRC group </a:t>
            </a:r>
            <a:r>
              <a:rPr lang="en-GB" sz="2000" dirty="0">
                <a:cs typeface="Calibri" panose="020F0502020204030204" pitchFamily="34" charset="0"/>
              </a:rPr>
              <a:t>includes nine institutions, 23 active participants </a:t>
            </a:r>
            <a:br>
              <a:rPr lang="en-GB" sz="2000" dirty="0">
                <a:cs typeface="Calibri" panose="020F0502020204030204" pitchFamily="34" charset="0"/>
              </a:rPr>
            </a:br>
            <a:r>
              <a:rPr lang="en-GB" sz="2000" dirty="0">
                <a:cs typeface="Calibri" panose="020F0502020204030204" pitchFamily="34" charset="0"/>
              </a:rPr>
              <a:t>with well-established </a:t>
            </a:r>
            <a:r>
              <a:rPr lang="en-US" sz="2000" dirty="0"/>
              <a:t>expertise</a:t>
            </a:r>
            <a:endParaRPr lang="en-GB" sz="20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125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Plans for remaining studies, QA, and construction match project schedule</a:t>
            </a:r>
          </a:p>
          <a:p>
            <a:pPr marL="285750" indent="-285750">
              <a:lnSpc>
                <a:spcPct val="125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006600"/>
                </a:solidFill>
                <a:cs typeface="Calibri" panose="020F0502020204030204" pitchFamily="34" charset="0"/>
              </a:rPr>
              <a:t>Passed 60% Design review in April 2025</a:t>
            </a:r>
          </a:p>
          <a:p>
            <a:pPr marL="285750" indent="-285750">
              <a:lnSpc>
                <a:spcPct val="125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006600"/>
                </a:solidFill>
                <a:cs typeface="Calibri" panose="020F0502020204030204" pitchFamily="34" charset="0"/>
              </a:rPr>
              <a:t>Passed Final Design </a:t>
            </a:r>
            <a:r>
              <a:rPr lang="en-GB" sz="2000">
                <a:solidFill>
                  <a:srgbClr val="006600"/>
                </a:solidFill>
                <a:cs typeface="Calibri" panose="020F0502020204030204" pitchFamily="34" charset="0"/>
              </a:rPr>
              <a:t>Review of </a:t>
            </a:r>
            <a:r>
              <a:rPr lang="en-GB" sz="2000" dirty="0" err="1">
                <a:solidFill>
                  <a:srgbClr val="006600"/>
                </a:solidFill>
                <a:cs typeface="Calibri" panose="020F0502020204030204" pitchFamily="34" charset="0"/>
              </a:rPr>
              <a:t>BaBar</a:t>
            </a:r>
            <a:r>
              <a:rPr lang="en-GB" sz="2000" dirty="0">
                <a:solidFill>
                  <a:srgbClr val="006600"/>
                </a:solidFill>
                <a:cs typeface="Calibri" panose="020F0502020204030204" pitchFamily="34" charset="0"/>
              </a:rPr>
              <a:t> DIRC bar refurbishment in April 2025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A297C5E-F3CA-9695-DCB9-0712B633F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Summary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BB4D17-A366-00D3-ED8E-6A7C02ED7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0039" y="2810675"/>
            <a:ext cx="3181377" cy="3611699"/>
          </a:xfrm>
          <a:prstGeom prst="rect">
            <a:avLst/>
          </a:prstGeom>
        </p:spPr>
      </p:pic>
      <p:pic>
        <p:nvPicPr>
          <p:cNvPr id="26" name="Picture 25" descr="A person working in a lab&#10;&#10;AI-generated content may be incorrect.">
            <a:extLst>
              <a:ext uri="{FF2B5EF4-FFF2-40B4-BE49-F238E27FC236}">
                <a16:creationId xmlns:a16="http://schemas.microsoft.com/office/drawing/2014/main" id="{485D9528-F52C-2F67-A5AA-0E9F352C7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0039" y="756964"/>
            <a:ext cx="3181377" cy="194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789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787F9F1-90A8-508C-0DA5-94BFA776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0391C7-5B07-B072-81E9-8E4746D6E5AA}"/>
              </a:ext>
            </a:extLst>
          </p:cNvPr>
          <p:cNvSpPr txBox="1"/>
          <p:nvPr/>
        </p:nvSpPr>
        <p:spPr>
          <a:xfrm>
            <a:off x="100584" y="649224"/>
            <a:ext cx="11854833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April 1-2, 2025: 60% Design Review of ePIC PID systems: </a:t>
            </a:r>
            <a:r>
              <a:rPr lang="en-US" sz="2000" dirty="0" err="1">
                <a:cs typeface="Calibri" panose="020F0502020204030204" pitchFamily="34" charset="0"/>
              </a:rPr>
              <a:t>pfRICH</a:t>
            </a:r>
            <a:r>
              <a:rPr lang="en-US" sz="2000" dirty="0">
                <a:cs typeface="Calibri" panose="020F0502020204030204" pitchFamily="34" charset="0"/>
              </a:rPr>
              <a:t>, </a:t>
            </a:r>
            <a:r>
              <a:rPr lang="en-US" sz="2000" dirty="0" err="1">
                <a:cs typeface="Calibri" panose="020F0502020204030204" pitchFamily="34" charset="0"/>
              </a:rPr>
              <a:t>dRICH</a:t>
            </a:r>
            <a:r>
              <a:rPr lang="en-US" sz="2000" dirty="0">
                <a:cs typeface="Calibri" panose="020F0502020204030204" pitchFamily="34" charset="0"/>
              </a:rPr>
              <a:t>, and hpDIRC </a:t>
            </a:r>
          </a:p>
          <a:p>
            <a:pPr marL="285750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Review Committee:</a:t>
            </a:r>
          </a:p>
          <a:p>
            <a:pPr marL="1128150" lvl="2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Peter Krizan (U Ljubljana), Chair   </a:t>
            </a:r>
          </a:p>
          <a:p>
            <a:pPr marL="1128150" lvl="2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Floris Keizer (CERN) </a:t>
            </a:r>
          </a:p>
          <a:p>
            <a:pPr marL="1128150" lvl="2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Ana Amelia Machado (</a:t>
            </a:r>
            <a:r>
              <a:rPr lang="en-US" sz="2000" dirty="0" err="1">
                <a:cs typeface="Calibri" panose="020F0502020204030204" pitchFamily="34" charset="0"/>
              </a:rPr>
              <a:t>UniCamp</a:t>
            </a:r>
            <a:r>
              <a:rPr lang="en-US" sz="2000" dirty="0">
                <a:cs typeface="Calibri" panose="020F0502020204030204" pitchFamily="34" charset="0"/>
              </a:rPr>
              <a:t>)  </a:t>
            </a:r>
          </a:p>
          <a:p>
            <a:pPr marL="1128150" lvl="2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Koji Nakamura (KEK) </a:t>
            </a:r>
          </a:p>
          <a:p>
            <a:pPr marL="1128150" lvl="2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Justin Stevens (</a:t>
            </a:r>
            <a:r>
              <a:rPr lang="en-US" sz="2000" dirty="0" err="1">
                <a:cs typeface="Calibri" panose="020F0502020204030204" pitchFamily="34" charset="0"/>
              </a:rPr>
              <a:t>W&amp;M</a:t>
            </a:r>
            <a:r>
              <a:rPr lang="en-US" sz="2000" dirty="0">
                <a:cs typeface="Calibri" panose="020F0502020204030204" pitchFamily="34" charset="0"/>
              </a:rPr>
              <a:t>)</a:t>
            </a:r>
            <a:br>
              <a:rPr lang="en-US" sz="2000" dirty="0">
                <a:cs typeface="Calibri" panose="020F0502020204030204" pitchFamily="34" charset="0"/>
              </a:rPr>
            </a:br>
            <a:endParaRPr lang="en-US" sz="2000" dirty="0">
              <a:cs typeface="Calibri" panose="020F0502020204030204" pitchFamily="34" charset="0"/>
            </a:endParaRPr>
          </a:p>
          <a:p>
            <a:pPr marL="213750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Slides from Review are available as pre-brief material</a:t>
            </a:r>
          </a:p>
          <a:p>
            <a:pPr marL="213750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Feedback:</a:t>
            </a:r>
          </a:p>
          <a:p>
            <a:pPr marL="670950" lvl="1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solidFill>
                  <a:srgbClr val="006600"/>
                </a:solidFill>
                <a:cs typeface="Calibri" panose="020F0502020204030204" pitchFamily="34" charset="0"/>
              </a:rPr>
              <a:t>"The PID detectors are fully on track for the CD2/3 review on the current project timeline."</a:t>
            </a:r>
          </a:p>
          <a:p>
            <a:pPr marL="670950" lvl="1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solidFill>
                  <a:srgbClr val="006600"/>
                </a:solidFill>
                <a:cs typeface="Calibri" panose="020F0502020204030204" pitchFamily="34" charset="0"/>
              </a:rPr>
              <a:t>Significant progress acknowledged </a:t>
            </a:r>
            <a:r>
              <a:rPr lang="en-US" sz="2000" dirty="0">
                <a:cs typeface="Calibri" panose="020F0502020204030204" pitchFamily="34" charset="0"/>
              </a:rPr>
              <a:t>and final experimental validation tests encouraged</a:t>
            </a:r>
          </a:p>
          <a:p>
            <a:pPr marL="670950" lvl="1" indent="-285750"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dirty="0">
                <a:cs typeface="Calibri" panose="020F0502020204030204" pitchFamily="34" charset="0"/>
              </a:rPr>
              <a:t>Clear directions to prepare comprehensive documentation of remaining studies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251B8BE-D1E5-F424-0324-B360D467F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1"/>
            <a:ext cx="12192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dirty="0"/>
              <a:t>Incremental Preliminary Design and Safety Review </a:t>
            </a:r>
          </a:p>
        </p:txBody>
      </p:sp>
    </p:spTree>
    <p:extLst>
      <p:ext uri="{BB962C8B-B14F-4D97-AF65-F5344CB8AC3E}">
        <p14:creationId xmlns:p14="http://schemas.microsoft.com/office/powerpoint/2010/main" val="23868259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431A572-3B62-9CC4-06C1-D107B40C1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016F8-C50B-2697-41E4-7283A9C35C4E}"/>
              </a:ext>
            </a:extLst>
          </p:cNvPr>
          <p:cNvSpPr txBox="1"/>
          <p:nvPr/>
        </p:nvSpPr>
        <p:spPr>
          <a:xfrm>
            <a:off x="100584" y="649224"/>
            <a:ext cx="11854833" cy="353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+mj-lt"/>
              <a:buAutoNum type="arabicPeriod"/>
            </a:pPr>
            <a:r>
              <a:rPr lang="en-GB" sz="2000" dirty="0">
                <a:cs typeface="Calibri" panose="020F0502020204030204" pitchFamily="34" charset="0"/>
              </a:rPr>
              <a:t>Is </a:t>
            </a: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the design </a:t>
            </a:r>
            <a:r>
              <a:rPr lang="en-GB" sz="2000" dirty="0">
                <a:cs typeface="Calibri" panose="020F0502020204030204" pitchFamily="34" charset="0"/>
              </a:rPr>
              <a:t>of the ePIC detector and its sub-systems appropriate and progressing well?</a:t>
            </a:r>
          </a:p>
          <a:p>
            <a:pPr marL="457200" indent="-457200">
              <a:lnSpc>
                <a:spcPct val="14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+mj-lt"/>
              <a:buAutoNum type="arabicPeriod"/>
            </a:pPr>
            <a:r>
              <a:rPr lang="en-GB" sz="2000" dirty="0">
                <a:cs typeface="Calibri" panose="020F0502020204030204" pitchFamily="34" charset="0"/>
              </a:rPr>
              <a:t>Are the </a:t>
            </a: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remaining work</a:t>
            </a:r>
            <a:r>
              <a:rPr lang="en-GB" sz="2000" dirty="0">
                <a:cs typeface="Calibri" panose="020F0502020204030204" pitchFamily="34" charset="0"/>
              </a:rPr>
              <a:t> and technical, cost and schedule risks adequately understood?</a:t>
            </a:r>
            <a:br>
              <a:rPr lang="en-GB" sz="2000" dirty="0">
                <a:cs typeface="Calibri" panose="020F0502020204030204" pitchFamily="34" charset="0"/>
              </a:rPr>
            </a:br>
            <a:r>
              <a:rPr lang="en-GB" sz="2000" dirty="0">
                <a:cs typeface="Calibri" panose="020F0502020204030204" pitchFamily="34" charset="0"/>
              </a:rPr>
              <a:t>Are there </a:t>
            </a: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opportunities</a:t>
            </a:r>
            <a:r>
              <a:rPr lang="en-GB" sz="2000" dirty="0">
                <a:cs typeface="Calibri" panose="020F0502020204030204" pitchFamily="34" charset="0"/>
              </a:rPr>
              <a:t>?</a:t>
            </a:r>
          </a:p>
          <a:p>
            <a:pPr marL="457200" indent="-457200">
              <a:lnSpc>
                <a:spcPct val="14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+mj-lt"/>
              <a:buAutoNum type="arabicPeriod"/>
            </a:pPr>
            <a:r>
              <a:rPr lang="en-GB" sz="2000" dirty="0">
                <a:cs typeface="Calibri" panose="020F0502020204030204" pitchFamily="34" charset="0"/>
              </a:rPr>
              <a:t>Will the </a:t>
            </a: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detector</a:t>
            </a:r>
            <a:r>
              <a:rPr lang="en-GB" sz="2000" dirty="0">
                <a:cs typeface="Calibri" panose="020F0502020204030204" pitchFamily="34" charset="0"/>
              </a:rPr>
              <a:t> be </a:t>
            </a: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technically ready for baselining by late 2025</a:t>
            </a:r>
            <a:r>
              <a:rPr lang="en-GB" sz="2000" dirty="0">
                <a:cs typeface="Calibri" panose="020F0502020204030204" pitchFamily="34" charset="0"/>
              </a:rPr>
              <a:t>?</a:t>
            </a:r>
          </a:p>
          <a:p>
            <a:pPr marL="457200" indent="-457200">
              <a:lnSpc>
                <a:spcPct val="14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+mj-lt"/>
              <a:buAutoNum type="arabicPeriod"/>
            </a:pPr>
            <a:r>
              <a:rPr lang="en-GB" sz="2000" dirty="0">
                <a:cs typeface="Calibri" panose="020F0502020204030204" pitchFamily="34" charset="0"/>
              </a:rPr>
              <a:t>Are the </a:t>
            </a: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detector integration and planning for installation </a:t>
            </a:r>
            <a:r>
              <a:rPr lang="en-GB" sz="2000" dirty="0">
                <a:cs typeface="Calibri" panose="020F0502020204030204" pitchFamily="34" charset="0"/>
              </a:rPr>
              <a:t>and maintenance progressing well? </a:t>
            </a:r>
            <a:br>
              <a:rPr lang="en-GB" sz="2000" dirty="0">
                <a:cs typeface="Calibri" panose="020F0502020204030204" pitchFamily="34" charset="0"/>
              </a:rPr>
            </a:br>
            <a:r>
              <a:rPr lang="en-GB" sz="2000" dirty="0">
                <a:cs typeface="Calibri" panose="020F0502020204030204" pitchFamily="34" charset="0"/>
              </a:rPr>
              <a:t>Are there areas where </a:t>
            </a: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further ideas </a:t>
            </a:r>
            <a:r>
              <a:rPr lang="en-GB" sz="2000" dirty="0">
                <a:cs typeface="Calibri" panose="020F0502020204030204" pitchFamily="34" charset="0"/>
              </a:rPr>
              <a:t>should be pursued?</a:t>
            </a:r>
          </a:p>
          <a:p>
            <a:pPr marL="457200" indent="-457200">
              <a:lnSpc>
                <a:spcPct val="14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+mj-lt"/>
              <a:buAutoNum type="arabicPeriod"/>
            </a:pPr>
            <a:r>
              <a:rPr lang="en-GB" sz="2000" dirty="0">
                <a:cs typeface="Calibri" panose="020F0502020204030204" pitchFamily="34" charset="0"/>
              </a:rPr>
              <a:t>Will the detector be ready for </a:t>
            </a:r>
            <a:r>
              <a:rPr lang="en-GB" sz="2000" dirty="0">
                <a:solidFill>
                  <a:srgbClr val="0000CC"/>
                </a:solidFill>
                <a:cs typeface="Calibri" panose="020F0502020204030204" pitchFamily="34" charset="0"/>
              </a:rPr>
              <a:t>start of construction by late 2026</a:t>
            </a:r>
            <a:r>
              <a:rPr lang="en-GB" sz="2000" dirty="0">
                <a:cs typeface="Calibri" panose="020F0502020204030204" pitchFamily="34" charset="0"/>
              </a:rPr>
              <a:t>?</a:t>
            </a:r>
            <a:endParaRPr lang="en-GB" sz="2000" dirty="0">
              <a:solidFill>
                <a:srgbClr val="006600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9B9A5E6-3F9B-8C48-0D9E-C0719FC1C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EIC DAC Review Charge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2433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08654-12BB-E5AB-54EA-FF80DF9CECF7}"/>
              </a:ext>
            </a:extLst>
          </p:cNvPr>
          <p:cNvSpPr txBox="1"/>
          <p:nvPr/>
        </p:nvSpPr>
        <p:spPr>
          <a:xfrm>
            <a:off x="100584" y="649224"/>
            <a:ext cx="6875403" cy="568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cs typeface="Calibri" panose="020F0502020204030204" pitchFamily="34" charset="0"/>
              </a:rPr>
              <a:t>Introduction </a:t>
            </a: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dirty="0">
                <a:cs typeface="Calibri" panose="020F0502020204030204" pitchFamily="34" charset="0"/>
              </a:rPr>
              <a:t>ePIC requirements for hadronic barrel </a:t>
            </a:r>
            <a:r>
              <a:rPr lang="en-GB" dirty="0" err="1">
                <a:cs typeface="Calibri" panose="020F0502020204030204" pitchFamily="34" charset="0"/>
              </a:rPr>
              <a:t>PID</a:t>
            </a:r>
            <a:endParaRPr lang="en-GB" dirty="0">
              <a:cs typeface="Calibri" panose="020F0502020204030204" pitchFamily="34" charset="0"/>
            </a:endParaRP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dirty="0" err="1">
                <a:cs typeface="Calibri" panose="020F0502020204030204" pitchFamily="34" charset="0"/>
              </a:rPr>
              <a:t>DIRC</a:t>
            </a:r>
            <a:r>
              <a:rPr lang="en-GB" dirty="0">
                <a:cs typeface="Calibri" panose="020F0502020204030204" pitchFamily="34" charset="0"/>
              </a:rPr>
              <a:t> principle</a:t>
            </a:r>
          </a:p>
          <a:p>
            <a:pPr marL="285750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cs typeface="Calibri" panose="020F0502020204030204" pitchFamily="34" charset="0"/>
                <a:sym typeface="Symbol" charset="2"/>
              </a:rPr>
              <a:t>High-performance </a:t>
            </a:r>
            <a:r>
              <a:rPr lang="en-GB" sz="2000" dirty="0" err="1">
                <a:solidFill>
                  <a:srgbClr val="C00000"/>
                </a:solidFill>
                <a:cs typeface="Calibri" panose="020F0502020204030204" pitchFamily="34" charset="0"/>
                <a:sym typeface="Symbol" charset="2"/>
              </a:rPr>
              <a:t>DIRC</a:t>
            </a:r>
            <a:r>
              <a:rPr lang="en-GB" sz="2000" dirty="0">
                <a:solidFill>
                  <a:srgbClr val="C00000"/>
                </a:solidFill>
                <a:cs typeface="Calibri" panose="020F0502020204030204" pitchFamily="34" charset="0"/>
                <a:sym typeface="Symbol" charset="2"/>
              </a:rPr>
              <a:t> for ePIC </a:t>
            </a: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800" dirty="0">
                <a:cs typeface="Calibri" panose="020F0502020204030204" pitchFamily="34" charset="0"/>
                <a:sym typeface="Symbol" charset="2"/>
              </a:rPr>
              <a:t>R&amp;D  </a:t>
            </a: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1800" dirty="0">
                <a:cs typeface="Calibri" panose="020F0502020204030204" pitchFamily="34" charset="0"/>
                <a:sym typeface="Symbol" charset="2"/>
              </a:rPr>
              <a:t>Preliminary design </a:t>
            </a: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dirty="0">
                <a:cs typeface="Calibri" panose="020F0502020204030204" pitchFamily="34" charset="0"/>
                <a:sym typeface="Symbol" charset="2"/>
              </a:rPr>
              <a:t>Simulation </a:t>
            </a:r>
            <a:r>
              <a:rPr lang="en-GB" sz="1800" dirty="0">
                <a:cs typeface="Calibri" panose="020F0502020204030204" pitchFamily="34" charset="0"/>
                <a:sym typeface="Symbol" charset="2"/>
              </a:rPr>
              <a:t>and expected performance</a:t>
            </a: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dirty="0">
                <a:cs typeface="Calibri" panose="020F0502020204030204" pitchFamily="34" charset="0"/>
                <a:sym typeface="Symbol" charset="2"/>
              </a:rPr>
              <a:t>Validation with prototype in particle beams and CRT</a:t>
            </a:r>
          </a:p>
          <a:p>
            <a:pPr marL="285750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cs typeface="Calibri" panose="020F0502020204030204" pitchFamily="34" charset="0"/>
                <a:sym typeface="Symbol" charset="2"/>
              </a:rPr>
              <a:t>Main components </a:t>
            </a:r>
          </a:p>
          <a:p>
            <a:pPr marL="742950" lvl="1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dirty="0">
                <a:cs typeface="Calibri" panose="020F0502020204030204" pitchFamily="34" charset="0"/>
                <a:sym typeface="Symbol" charset="2"/>
              </a:rPr>
              <a:t>Specifications, validation plans</a:t>
            </a:r>
          </a:p>
          <a:p>
            <a:pPr marL="285750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cs typeface="Calibri" panose="020F0502020204030204" pitchFamily="34" charset="0"/>
                <a:sym typeface="Symbol" charset="2"/>
              </a:rPr>
              <a:t>Mechanical design and detector integration </a:t>
            </a:r>
          </a:p>
          <a:p>
            <a:pPr marL="285750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cs typeface="Calibri" panose="020F0502020204030204" pitchFamily="34" charset="0"/>
                <a:sym typeface="Symbol" charset="2"/>
              </a:rPr>
              <a:t>Quality control and assurance </a:t>
            </a:r>
          </a:p>
          <a:p>
            <a:pPr marL="285750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cs typeface="Calibri" panose="020F0502020204030204" pitchFamily="34" charset="0"/>
                <a:sym typeface="Symbol" charset="2"/>
              </a:rPr>
              <a:t>hpDIRC collaboration and responsibilities </a:t>
            </a:r>
          </a:p>
          <a:p>
            <a:pPr marL="285750" indent="-285750">
              <a:lnSpc>
                <a:spcPct val="125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cs typeface="Calibri" panose="020F0502020204030204" pitchFamily="34" charset="0"/>
                <a:sym typeface="Symbol" charset="2"/>
              </a:rPr>
              <a:t>Schedule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676FAE-F727-F991-D38D-340AA9B85FAC}"/>
              </a:ext>
            </a:extLst>
          </p:cNvPr>
          <p:cNvSpPr/>
          <p:nvPr/>
        </p:nvSpPr>
        <p:spPr>
          <a:xfrm>
            <a:off x="9689690" y="2627860"/>
            <a:ext cx="2291114" cy="156477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6D36AA-919A-DEE2-B93E-2C37036613F9}"/>
              </a:ext>
            </a:extLst>
          </p:cNvPr>
          <p:cNvSpPr/>
          <p:nvPr/>
        </p:nvSpPr>
        <p:spPr>
          <a:xfrm>
            <a:off x="9325067" y="4334249"/>
            <a:ext cx="2655737" cy="210915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16B6869-C9BD-3A17-FF0C-366AD4768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Outline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4567E-417F-DB22-FD42-953D6901FB02}"/>
              </a:ext>
            </a:extLst>
          </p:cNvPr>
          <p:cNvGrpSpPr>
            <a:grpSpLocks noChangeAspect="1"/>
          </p:cNvGrpSpPr>
          <p:nvPr/>
        </p:nvGrpSpPr>
        <p:grpSpPr>
          <a:xfrm>
            <a:off x="8311298" y="880229"/>
            <a:ext cx="3669506" cy="1564774"/>
            <a:chOff x="6383708" y="1156631"/>
            <a:chExt cx="5691499" cy="2427005"/>
          </a:xfrm>
          <a:effectLst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3BA299-2F8E-16B2-B83D-BA3B10ACF7B5}"/>
                </a:ext>
              </a:extLst>
            </p:cNvPr>
            <p:cNvSpPr/>
            <p:nvPr/>
          </p:nvSpPr>
          <p:spPr>
            <a:xfrm>
              <a:off x="6383708" y="1156631"/>
              <a:ext cx="5691499" cy="242700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7A58B0-D1E3-B112-AC66-04E6AF14C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55530" y="1255438"/>
              <a:ext cx="5147854" cy="2273252"/>
            </a:xfrm>
            <a:prstGeom prst="rect">
              <a:avLst/>
            </a:prstGeom>
            <a:noFill/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C0C5CF-34BE-FD6A-118A-D33BFC494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222" y="2655335"/>
            <a:ext cx="2236466" cy="1529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38B9EC-E300-E9EE-93E2-428F8EE33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533" y="4412998"/>
            <a:ext cx="2421027" cy="197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50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A0C7AA-4311-F00A-C36A-D37A8ADB0966}"/>
              </a:ext>
            </a:extLst>
          </p:cNvPr>
          <p:cNvSpPr txBox="1"/>
          <p:nvPr/>
        </p:nvSpPr>
        <p:spPr>
          <a:xfrm>
            <a:off x="77637" y="715107"/>
            <a:ext cx="8727274" cy="5874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285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2000" noProof="0" dirty="0">
                <a:solidFill>
                  <a:srgbClr val="006600"/>
                </a:solidFill>
                <a:ea typeface="ＭＳ Ｐゴシック" pitchFamily="-84" charset="-128"/>
                <a:cs typeface="ＭＳ Ｐゴシック" pitchFamily="-84" charset="-128"/>
              </a:rPr>
              <a:t>EIC physics requires clean and efficient PID </a:t>
            </a:r>
            <a:r>
              <a:rPr lang="en-US" sz="2000" noProof="0" dirty="0">
                <a:solidFill>
                  <a:srgbClr val="006600"/>
                </a:solidFill>
              </a:rPr>
              <a:t>over a wide angular range </a:t>
            </a:r>
          </a:p>
          <a:p>
            <a:pPr marL="342900" indent="-342900" defTabSz="912853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2000" noProof="0" dirty="0"/>
              <a:t>Hadronic PID required to separate</a:t>
            </a:r>
            <a:r>
              <a:rPr lang="en-US" sz="2000" noProof="0" dirty="0">
                <a:ea typeface="ＭＳ Ｐゴシック" pitchFamily="-84" charset="-128"/>
                <a:cs typeface="ＭＳ Ｐゴシック" pitchFamily="-84" charset="-128"/>
              </a:rPr>
              <a:t>: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noProof="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Electrons from charged hadrons </a:t>
            </a:r>
            <a:r>
              <a:rPr lang="en-US" noProof="0" dirty="0"/>
              <a:t>-&gt; electron ID mostly provided by </a:t>
            </a:r>
            <a:br>
              <a:rPr lang="en-US" noProof="0" dirty="0"/>
            </a:br>
            <a:r>
              <a:rPr lang="en-US" noProof="0" dirty="0"/>
              <a:t>calorimeters, supplemented for lower momenta by DIRC/RICH detectors</a:t>
            </a:r>
            <a:endParaRPr lang="en-US" noProof="0" dirty="0">
              <a:ea typeface="ＭＳ Ｐゴシック" pitchFamily="-84" charset="-128"/>
            </a:endParaRPr>
          </a:p>
          <a:p>
            <a:pPr marL="800100" lvl="1" indent="-342900" defTabSz="91285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noProof="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Charged </a:t>
            </a:r>
            <a:r>
              <a:rPr lang="en-US" noProof="0" dirty="0" err="1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pions</a:t>
            </a:r>
            <a:r>
              <a:rPr lang="en-US" noProof="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, kaons, and protons from each other </a:t>
            </a:r>
            <a:endParaRPr lang="en-US" noProof="0" dirty="0">
              <a:cs typeface="Calibri" panose="020F0502020204030204" pitchFamily="34" charset="0"/>
            </a:endParaRPr>
          </a:p>
          <a:p>
            <a:pPr marL="342900" indent="-342900" defTabSz="912853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2000" noProof="0" dirty="0">
                <a:solidFill>
                  <a:srgbClr val="006600"/>
                </a:solidFill>
                <a:ea typeface="ＭＳ Ｐゴシック" pitchFamily="-84" charset="-128"/>
                <a:cs typeface="Calibri" panose="020F0502020204030204" pitchFamily="34" charset="0"/>
              </a:rPr>
              <a:t>Requirements for barrel PID (-1 ≤ η ≤ +1):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noProof="0" dirty="0">
                <a:cs typeface="Calibri" panose="020F0502020204030204" pitchFamily="34" charset="0"/>
              </a:rPr>
              <a:t>Main separation power requirement: </a:t>
            </a:r>
            <a:r>
              <a:rPr lang="en-US" noProof="0" dirty="0">
                <a:solidFill>
                  <a:srgbClr val="0000FF"/>
                </a:solidFill>
                <a:cs typeface="Calibri" panose="020F0502020204030204" pitchFamily="34" charset="0"/>
              </a:rPr>
              <a:t>≥ 3 </a:t>
            </a:r>
            <a:r>
              <a:rPr lang="en-US" noProof="0" dirty="0" err="1">
                <a:solidFill>
                  <a:srgbClr val="0000FF"/>
                </a:solidFill>
                <a:cs typeface="Calibri" panose="020F0502020204030204" pitchFamily="34" charset="0"/>
              </a:rPr>
              <a:t>s.d.</a:t>
            </a:r>
            <a:r>
              <a:rPr lang="en-US" noProof="0" dirty="0">
                <a:solidFill>
                  <a:srgbClr val="0000FF"/>
                </a:solidFill>
                <a:cs typeface="Calibri" panose="020F0502020204030204" pitchFamily="34" charset="0"/>
              </a:rPr>
              <a:t> π/K up to 6 GeV/c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noProof="0" dirty="0">
                <a:solidFill>
                  <a:srgbClr val="000000"/>
                </a:solidFill>
                <a:ea typeface="ＭＳ Ｐゴシック" pitchFamily="-84" charset="-128"/>
                <a:cs typeface="Calibri" panose="020F0502020204030204" pitchFamily="34" charset="0"/>
              </a:rPr>
              <a:t>System needs to be </a:t>
            </a:r>
            <a:r>
              <a:rPr lang="en-US" noProof="0" dirty="0">
                <a:solidFill>
                  <a:srgbClr val="0000FF"/>
                </a:solidFill>
                <a:cs typeface="Calibri" panose="020F0502020204030204" pitchFamily="34" charset="0"/>
              </a:rPr>
              <a:t>radially compact </a:t>
            </a:r>
            <a:r>
              <a:rPr lang="en-US" sz="1600" noProof="0" dirty="0">
                <a:cs typeface="Calibri" panose="020F0502020204030204" pitchFamily="34" charset="0"/>
              </a:rPr>
              <a:t>(impact on cost of outer systems)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noProof="0" dirty="0">
                <a:solidFill>
                  <a:srgbClr val="0000FF"/>
                </a:solidFill>
              </a:rPr>
              <a:t>Minor changes to detector position and dimensions do not impact </a:t>
            </a:r>
            <a:br>
              <a:rPr lang="en-US" noProof="0" dirty="0">
                <a:solidFill>
                  <a:srgbClr val="0000FF"/>
                </a:solidFill>
              </a:rPr>
            </a:br>
            <a:r>
              <a:rPr lang="en-US" noProof="0" dirty="0" err="1">
                <a:solidFill>
                  <a:srgbClr val="0000FF"/>
                </a:solidFill>
              </a:rPr>
              <a:t>hpDIRC</a:t>
            </a:r>
            <a:r>
              <a:rPr lang="en-US" noProof="0" dirty="0">
                <a:solidFill>
                  <a:srgbClr val="0000FF"/>
                </a:solidFill>
              </a:rPr>
              <a:t> performance</a:t>
            </a:r>
            <a:r>
              <a:rPr lang="en-US" noProof="0" dirty="0">
                <a:solidFill>
                  <a:schemeClr val="accent6"/>
                </a:solidFill>
              </a:rPr>
              <a:t> </a:t>
            </a:r>
            <a:r>
              <a:rPr lang="en-US" sz="1600" noProof="0" dirty="0">
                <a:cs typeface="Calibri" panose="020F0502020204030204" pitchFamily="34" charset="0"/>
              </a:rPr>
              <a:t>(sensor in B-field and detector integration)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noProof="0" dirty="0">
                <a:solidFill>
                  <a:srgbClr val="0000FF"/>
                </a:solidFill>
                <a:cs typeface="Calibri" panose="020F0502020204030204" pitchFamily="34" charset="0"/>
              </a:rPr>
              <a:t>Low demand on detector services </a:t>
            </a:r>
            <a:r>
              <a:rPr lang="en-US" sz="1600" noProof="0" dirty="0">
                <a:cs typeface="Calibri" panose="020F0502020204030204" pitchFamily="34" charset="0"/>
              </a:rPr>
              <a:t>(simplified integration and operation)</a:t>
            </a:r>
          </a:p>
          <a:p>
            <a:pPr marL="342900" indent="-342900" defTabSz="912853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2000" noProof="0" dirty="0" err="1">
                <a:solidFill>
                  <a:srgbClr val="006600"/>
                </a:solidFill>
                <a:ea typeface="ＭＳ Ｐゴシック" pitchFamily="-84" charset="-128"/>
                <a:cs typeface="Calibri" panose="020F0502020204030204" pitchFamily="34" charset="0"/>
              </a:rPr>
              <a:t>hpDIRC</a:t>
            </a:r>
            <a:r>
              <a:rPr lang="en-US" sz="2000" noProof="0" dirty="0">
                <a:solidFill>
                  <a:srgbClr val="006600"/>
                </a:solidFill>
                <a:ea typeface="ＭＳ Ｐゴシック" pitchFamily="-84" charset="-128"/>
                <a:cs typeface="Calibri" panose="020F0502020204030204" pitchFamily="34" charset="0"/>
              </a:rPr>
              <a:t> capable of reaching required performance at 6 GeV/c for 0.5 </a:t>
            </a:r>
            <a:r>
              <a:rPr lang="en-US" sz="2000" noProof="0" dirty="0" err="1">
                <a:solidFill>
                  <a:srgbClr val="006600"/>
                </a:solidFill>
                <a:ea typeface="ＭＳ Ｐゴシック" pitchFamily="-84" charset="-128"/>
                <a:cs typeface="Calibri" panose="020F0502020204030204" pitchFamily="34" charset="0"/>
              </a:rPr>
              <a:t>mrad</a:t>
            </a:r>
            <a:r>
              <a:rPr lang="en-US" sz="2000" noProof="0" dirty="0">
                <a:solidFill>
                  <a:srgbClr val="006600"/>
                </a:solidFill>
                <a:ea typeface="ＭＳ Ｐゴシック" pitchFamily="-84" charset="-128"/>
                <a:cs typeface="Calibri" panose="020F0502020204030204" pitchFamily="34" charset="0"/>
              </a:rPr>
              <a:t> tracking angular precision</a:t>
            </a:r>
          </a:p>
          <a:p>
            <a:pPr marL="342900" indent="-342900" defTabSz="91285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endParaRPr lang="en-US" sz="1600" noProof="0" dirty="0">
              <a:cs typeface="Calibri" panose="020F0502020204030204" pitchFamily="34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C515E448-B372-5D2B-BA28-E08C726B0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Charged PID Requirements in ePIC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99BC5-1E41-FF1C-8A4C-8A221B8942BB}"/>
              </a:ext>
            </a:extLst>
          </p:cNvPr>
          <p:cNvSpPr txBox="1"/>
          <p:nvPr/>
        </p:nvSpPr>
        <p:spPr>
          <a:xfrm>
            <a:off x="9041197" y="559778"/>
            <a:ext cx="28345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bg2"/>
                </a:solidFill>
              </a:rPr>
              <a:t>Summary of PID requirements in ePIC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2972FD-0975-2148-A4D2-2DDD38B757B9}"/>
              </a:ext>
            </a:extLst>
          </p:cNvPr>
          <p:cNvSpPr txBox="1"/>
          <p:nvPr/>
        </p:nvSpPr>
        <p:spPr>
          <a:xfrm>
            <a:off x="9802812" y="13695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Performance requirement definition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3CE0A-0E29-62F1-B25C-37ADF111D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621" y="836777"/>
            <a:ext cx="3387368" cy="57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777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9EA92B-B53E-6115-8FF3-176FE5C11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4114" y="5837559"/>
            <a:ext cx="731520" cy="34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CC4F3EC-1705-8C8A-D780-D115F02DA769}"/>
              </a:ext>
            </a:extLst>
          </p:cNvPr>
          <p:cNvGrpSpPr/>
          <p:nvPr/>
        </p:nvGrpSpPr>
        <p:grpSpPr>
          <a:xfrm>
            <a:off x="7975289" y="4494358"/>
            <a:ext cx="1097280" cy="1097280"/>
            <a:chOff x="39775" y="195682"/>
            <a:chExt cx="1097280" cy="10972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C63986-06B3-7A9A-E5BC-0480ACFF702F}"/>
                </a:ext>
              </a:extLst>
            </p:cNvPr>
            <p:cNvSpPr/>
            <p:nvPr/>
          </p:nvSpPr>
          <p:spPr>
            <a:xfrm>
              <a:off x="39775" y="195682"/>
              <a:ext cx="109728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35" name="Picture 4" descr="DIRC">
              <a:extLst>
                <a:ext uri="{FF2B5EF4-FFF2-40B4-BE49-F238E27FC236}">
                  <a16:creationId xmlns:a16="http://schemas.microsoft.com/office/drawing/2014/main" id="{068B1AF1-F2CD-59F0-2378-55AA09EF4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72" y="251209"/>
              <a:ext cx="906286" cy="100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27000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6" name="Rectangle 24">
            <a:extLst>
              <a:ext uri="{FF2B5EF4-FFF2-40B4-BE49-F238E27FC236}">
                <a16:creationId xmlns:a16="http://schemas.microsoft.com/office/drawing/2014/main" id="{EDDCC678-DDD5-0924-A3D8-888F8D6F6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1" y="895748"/>
            <a:ext cx="8009375" cy="594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26">
            <a:extLst>
              <a:ext uri="{FF2B5EF4-FFF2-40B4-BE49-F238E27FC236}">
                <a16:creationId xmlns:a16="http://schemas.microsoft.com/office/drawing/2014/main" id="{9DB5C164-AF60-D3D1-5067-AD2A1AF8F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984" y="939229"/>
            <a:ext cx="73180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r>
              <a:rPr lang="en-US" sz="2800">
                <a:cs typeface="Arial" panose="020B0604020202020204" pitchFamily="34" charset="0"/>
              </a:rPr>
              <a:t>etection of </a:t>
            </a:r>
            <a:r>
              <a:rPr lang="en-US" sz="2800">
                <a:solidFill>
                  <a:srgbClr val="C00000"/>
                </a:solidFill>
                <a:cs typeface="Arial" panose="020B0604020202020204" pitchFamily="34" charset="0"/>
              </a:rPr>
              <a:t>I</a:t>
            </a:r>
            <a:r>
              <a:rPr lang="en-US" sz="2800">
                <a:cs typeface="Arial" panose="020B0604020202020204" pitchFamily="34" charset="0"/>
              </a:rPr>
              <a:t>nternally </a:t>
            </a:r>
            <a:r>
              <a:rPr lang="en-US" sz="2800">
                <a:solidFill>
                  <a:srgbClr val="C00000"/>
                </a:solidFill>
                <a:cs typeface="Arial" panose="020B0604020202020204" pitchFamily="34" charset="0"/>
              </a:rPr>
              <a:t>R</a:t>
            </a:r>
            <a:r>
              <a:rPr lang="en-US" sz="2800">
                <a:cs typeface="Arial" panose="020B0604020202020204" pitchFamily="34" charset="0"/>
              </a:rPr>
              <a:t>eflected </a:t>
            </a:r>
            <a:r>
              <a:rPr lang="en-US" sz="2800">
                <a:solidFill>
                  <a:srgbClr val="C00000"/>
                </a:solidFill>
                <a:cs typeface="Arial" panose="020B0604020202020204" pitchFamily="34" charset="0"/>
              </a:rPr>
              <a:t>C</a:t>
            </a:r>
            <a:r>
              <a:rPr lang="en-US" sz="2800">
                <a:cs typeface="Arial" panose="020B0604020202020204" pitchFamily="34" charset="0"/>
              </a:rPr>
              <a:t>herenkov </a:t>
            </a:r>
            <a:r>
              <a:rPr lang="en-US" sz="2800">
                <a:solidFill>
                  <a:schemeClr val="accent6"/>
                </a:solidFill>
                <a:cs typeface="Arial" panose="020B0604020202020204" pitchFamily="34" charset="0"/>
              </a:rPr>
              <a:t>L</a:t>
            </a:r>
            <a:r>
              <a:rPr lang="en-US" sz="2800">
                <a:cs typeface="Arial" panose="020B0604020202020204" pitchFamily="34" charset="0"/>
              </a:rPr>
              <a:t>ight</a:t>
            </a:r>
            <a:endParaRPr lang="de-DE" sz="2800"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10C6F7-5C23-371F-9E6D-5CD971501D05}"/>
              </a:ext>
            </a:extLst>
          </p:cNvPr>
          <p:cNvSpPr/>
          <p:nvPr/>
        </p:nvSpPr>
        <p:spPr>
          <a:xfrm>
            <a:off x="35484" y="1779512"/>
            <a:ext cx="85428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r>
              <a:rPr lang="en-GB" dirty="0">
                <a:cs typeface="Arial" panose="020B0604020202020204" pitchFamily="34" charset="0"/>
              </a:rPr>
              <a:t>Pioneered by the BaBar experiment </a:t>
            </a:r>
            <a:br>
              <a:rPr lang="en-GB" dirty="0">
                <a:cs typeface="Arial" panose="020B0604020202020204" pitchFamily="34" charset="0"/>
              </a:rPr>
            </a:br>
            <a:r>
              <a:rPr lang="en-GB" dirty="0">
                <a:cs typeface="Arial" panose="020B0604020202020204" pitchFamily="34" charset="0"/>
              </a:rPr>
              <a:t>at the SLAC National Accelerator Laboratory 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endParaRPr lang="en-GB" dirty="0">
              <a:cs typeface="Arial" panose="020B0604020202020204" pitchFamily="34" charset="0"/>
            </a:endParaRP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Fused silica bars or plates used as radiator and light guide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Detector surface is outside active volume 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Cherenkov angle is conserved during internal reflections 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and reconstructed from detected photons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Ultimate deliverable: </a:t>
            </a:r>
            <a:r>
              <a:rPr lang="en-US" dirty="0" err="1">
                <a:cs typeface="Arial" panose="020B0604020202020204" pitchFamily="34" charset="0"/>
              </a:rPr>
              <a:t>PID</a:t>
            </a:r>
            <a:r>
              <a:rPr lang="en-US" dirty="0">
                <a:cs typeface="Arial" panose="020B0604020202020204" pitchFamily="34" charset="0"/>
              </a:rPr>
              <a:t> likelihoods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BaBar </a:t>
            </a:r>
            <a:r>
              <a:rPr lang="en-US" dirty="0" err="1">
                <a:cs typeface="Arial" panose="020B0604020202020204" pitchFamily="34" charset="0"/>
              </a:rPr>
              <a:t>DIRC</a:t>
            </a:r>
            <a:r>
              <a:rPr lang="en-US" dirty="0">
                <a:cs typeface="Arial" panose="020B0604020202020204" pitchFamily="34" charset="0"/>
              </a:rPr>
              <a:t> achievement: 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3 </a:t>
            </a:r>
            <a:r>
              <a:rPr lang="en-US" dirty="0" err="1">
                <a:cs typeface="Arial" panose="020B0604020202020204" pitchFamily="34" charset="0"/>
              </a:rPr>
              <a:t>s.d.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l-GR" dirty="0">
                <a:cs typeface="Arial" panose="020B0604020202020204" pitchFamily="34" charset="0"/>
              </a:rPr>
              <a:t>π</a:t>
            </a:r>
            <a:r>
              <a:rPr lang="en-US" dirty="0">
                <a:cs typeface="Arial" panose="020B0604020202020204" pitchFamily="34" charset="0"/>
              </a:rPr>
              <a:t>/K separation up to 3.5 GeV/c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F68A10E-339F-772C-E040-F10960ACF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32" y="1824264"/>
            <a:ext cx="4189095" cy="224780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516ACC1-CAAE-95BF-3FCB-38071672F063}"/>
              </a:ext>
            </a:extLst>
          </p:cNvPr>
          <p:cNvSpPr txBox="1"/>
          <p:nvPr/>
        </p:nvSpPr>
        <p:spPr>
          <a:xfrm>
            <a:off x="9587874" y="1271210"/>
            <a:ext cx="2302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Accumulated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hpDIRC hit pattern (Geant4)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75D79A4-8EA7-3559-4F60-63A04D6740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473" y="3958268"/>
            <a:ext cx="591667" cy="410880"/>
          </a:xfrm>
          <a:prstGeom prst="rect">
            <a:avLst/>
          </a:prstGeom>
        </p:spPr>
      </p:pic>
      <p:pic>
        <p:nvPicPr>
          <p:cNvPr id="49" name="Google Shape;31;p1">
            <a:extLst>
              <a:ext uri="{FF2B5EF4-FFF2-40B4-BE49-F238E27FC236}">
                <a16:creationId xmlns:a16="http://schemas.microsoft.com/office/drawing/2014/main" id="{5A3FABDA-C961-1A6F-0420-8DC044F0D414}"/>
              </a:ext>
            </a:extLst>
          </p:cNvPr>
          <p:cNvPicPr preferRelativeResize="0"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5" r="3932"/>
          <a:stretch/>
        </p:blipFill>
        <p:spPr>
          <a:xfrm>
            <a:off x="9587874" y="3958268"/>
            <a:ext cx="1417415" cy="1097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Rectangle 8">
            <a:extLst>
              <a:ext uri="{FF2B5EF4-FFF2-40B4-BE49-F238E27FC236}">
                <a16:creationId xmlns:a16="http://schemas.microsoft.com/office/drawing/2014/main" id="{90DE4DCD-6291-0BF0-1C0C-95B3124F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DIRC Concept 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8D288-6CAD-321D-42E7-1A8DC902E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315" y="4369148"/>
            <a:ext cx="2722227" cy="21311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4BA2C5-9847-4FD4-641A-E994D1DD37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585" y="2084078"/>
            <a:ext cx="2603384" cy="17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7794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6E55A7-11DE-D41F-849C-6920C16E6572}"/>
              </a:ext>
            </a:extLst>
          </p:cNvPr>
          <p:cNvSpPr txBox="1"/>
          <p:nvPr/>
        </p:nvSpPr>
        <p:spPr>
          <a:xfrm>
            <a:off x="77637" y="556083"/>
            <a:ext cx="9256860" cy="577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2853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10+ years ago: </a:t>
            </a:r>
            <a:r>
              <a:rPr lang="en-US" dirty="0" err="1">
                <a:solidFill>
                  <a:srgbClr val="006600"/>
                </a:solidFill>
                <a:ea typeface="ＭＳ Ｐゴシック" pitchFamily="-84" charset="-128"/>
                <a:cs typeface="ＭＳ Ｐゴシック" pitchFamily="-84" charset="-128"/>
              </a:rPr>
              <a:t>DIRC</a:t>
            </a:r>
            <a:r>
              <a:rPr lang="en-US" dirty="0">
                <a:solidFill>
                  <a:srgbClr val="006600"/>
                </a:solidFill>
                <a:ea typeface="ＭＳ Ｐゴシック" pitchFamily="-84" charset="-128"/>
                <a:cs typeface="ＭＳ Ｐゴシック" pitchFamily="-84" charset="-128"/>
              </a:rPr>
              <a:t> good candidate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for hadronic particle in EIC detector barrel –  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solidFill>
                  <a:srgbClr val="006600"/>
                </a:solidFill>
                <a:ea typeface="ＭＳ Ｐゴシック" pitchFamily="-84" charset="-128"/>
                <a:cs typeface="ＭＳ Ｐゴシック" pitchFamily="-84" charset="-128"/>
              </a:rPr>
              <a:t>if π/K momentum coverage achieved by BaBar </a:t>
            </a:r>
            <a:r>
              <a:rPr lang="en-US" dirty="0" err="1">
                <a:solidFill>
                  <a:srgbClr val="006600"/>
                </a:solidFill>
                <a:ea typeface="ＭＳ Ｐゴシック" pitchFamily="-84" charset="-128"/>
                <a:cs typeface="ＭＳ Ｐゴシック" pitchFamily="-84" charset="-128"/>
              </a:rPr>
              <a:t>DIRC</a:t>
            </a:r>
            <a:r>
              <a:rPr lang="en-US" dirty="0">
                <a:solidFill>
                  <a:srgbClr val="006600"/>
                </a:solidFill>
                <a:ea typeface="ＭＳ Ｐゴシック" pitchFamily="-84" charset="-128"/>
                <a:cs typeface="ＭＳ Ｐゴシック" pitchFamily="-84" charset="-128"/>
              </a:rPr>
              <a:t> is increased by 50%</a:t>
            </a:r>
          </a:p>
          <a:p>
            <a:pPr marL="342900" indent="-342900" defTabSz="912853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R&amp;D for a high-performance EIC </a:t>
            </a:r>
            <a:r>
              <a:rPr lang="en-US" dirty="0" err="1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DIRC</a:t>
            </a:r>
            <a:r>
              <a:rPr lang="en-US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 started in 2011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(synergetic with PANDA </a:t>
            </a:r>
            <a:r>
              <a:rPr lang="en-US" sz="1600" dirty="0" err="1">
                <a:ea typeface="ＭＳ Ｐゴシック" pitchFamily="-84" charset="-128"/>
                <a:cs typeface="ＭＳ Ｐゴシック" pitchFamily="-84" charset="-128"/>
              </a:rPr>
              <a:t>DIRC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)</a:t>
            </a:r>
            <a:br>
              <a:rPr lang="en-US" dirty="0">
                <a:solidFill>
                  <a:schemeClr val="accent6"/>
                </a:solidFill>
                <a:ea typeface="ＭＳ Ｐゴシック" pitchFamily="-84" charset="-128"/>
                <a:cs typeface="ＭＳ Ｐゴシック" pitchFamily="-84" charset="-128"/>
              </a:rPr>
            </a:br>
            <a:r>
              <a:rPr lang="en-US" sz="1600" i="1" dirty="0">
                <a:ea typeface="ＭＳ Ｐゴシック" pitchFamily="-84" charset="-128"/>
                <a:cs typeface="ＭＳ Ｐゴシック" pitchFamily="-84" charset="-128"/>
              </a:rPr>
              <a:t>(Funded by DOE/</a:t>
            </a:r>
            <a:r>
              <a:rPr lang="en-US" sz="1600" i="1" dirty="0" err="1">
                <a:ea typeface="ＭＳ Ｐゴシック" pitchFamily="-84" charset="-128"/>
                <a:cs typeface="ＭＳ Ｐゴシック" pitchFamily="-84" charset="-128"/>
              </a:rPr>
              <a:t>BNL</a:t>
            </a:r>
            <a:r>
              <a:rPr lang="en-US" sz="1600" i="1" dirty="0">
                <a:ea typeface="ＭＳ Ｐゴシック" pitchFamily="-84" charset="-128"/>
                <a:cs typeface="ＭＳ Ｐゴシック" pitchFamily="-84" charset="-128"/>
              </a:rPr>
              <a:t>/JLab as RD2011-3, eRD4, eRD14, eRD103)</a:t>
            </a:r>
          </a:p>
          <a:p>
            <a:pPr marL="342900" indent="-342900" defTabSz="912853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2000" dirty="0">
                <a:solidFill>
                  <a:srgbClr val="006600"/>
                </a:solidFill>
                <a:ea typeface="ＭＳ Ｐゴシック" pitchFamily="-84" charset="-128"/>
                <a:cs typeface="ＭＳ Ｐゴシック" pitchFamily="-84" charset="-128"/>
              </a:rPr>
              <a:t>EIC </a:t>
            </a:r>
            <a:r>
              <a:rPr lang="en-US" sz="2000" dirty="0" err="1">
                <a:solidFill>
                  <a:srgbClr val="006600"/>
                </a:solidFill>
                <a:ea typeface="ＭＳ Ｐゴシック" pitchFamily="-84" charset="-128"/>
                <a:cs typeface="ＭＳ Ｐゴシック" pitchFamily="-84" charset="-128"/>
              </a:rPr>
              <a:t>DIRC</a:t>
            </a:r>
            <a:r>
              <a:rPr lang="en-US" sz="2000" dirty="0">
                <a:solidFill>
                  <a:srgbClr val="006600"/>
                </a:solidFill>
                <a:ea typeface="ＭＳ Ｐゴシック" pitchFamily="-84" charset="-128"/>
                <a:cs typeface="ＭＳ Ｐゴシック" pitchFamily="-84" charset="-128"/>
              </a:rPr>
              <a:t> R&amp;D Milestones: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2012: First multi-layer </a:t>
            </a:r>
            <a:r>
              <a:rPr lang="en-US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high-refractive index lens concept 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to avoid photon loss at air gaps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2012: First 2-layer and 3-layer </a:t>
            </a:r>
            <a:r>
              <a:rPr lang="en-US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prototype lenses produced 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by industry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2014: Simulation showed that lens-based design is expected to reach 1 </a:t>
            </a:r>
            <a:r>
              <a:rPr lang="en-US" sz="1600" dirty="0" err="1">
                <a:ea typeface="ＭＳ Ｐゴシック" pitchFamily="-84" charset="-128"/>
                <a:cs typeface="ＭＳ Ｐゴシック" pitchFamily="-84" charset="-128"/>
              </a:rPr>
              <a:t>mrad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 </a:t>
            </a:r>
            <a:br>
              <a:rPr lang="en-US" sz="1600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Cherenkov angle resolution, equivalent to </a:t>
            </a:r>
            <a:r>
              <a:rPr lang="en-US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3 </a:t>
            </a:r>
            <a:r>
              <a:rPr lang="en-US" sz="1600" dirty="0" err="1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s.d.</a:t>
            </a:r>
            <a:r>
              <a:rPr lang="en-US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l-GR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π</a:t>
            </a:r>
            <a:r>
              <a:rPr lang="en-US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/K separation at 6 GeV/c</a:t>
            </a:r>
            <a:endParaRPr lang="en-US" sz="1600" dirty="0">
              <a:ea typeface="ＭＳ Ｐゴシック" pitchFamily="-84" charset="-128"/>
              <a:cs typeface="ＭＳ Ｐゴシック" pitchFamily="-84" charset="-128"/>
            </a:endParaRPr>
          </a:p>
          <a:p>
            <a:pPr marL="800100" lvl="1" indent="-342900" defTabSz="912853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2015: First successful </a:t>
            </a:r>
            <a:r>
              <a:rPr lang="en-US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CERN beam test with muti-layer spherical lens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2017: Identified sapphire and PbF</a:t>
            </a:r>
            <a:r>
              <a:rPr lang="en-US" sz="1600" baseline="-25000" dirty="0"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 as </a:t>
            </a:r>
            <a:r>
              <a:rPr lang="en-US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radiation-hard material candidates 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for lenses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2018: </a:t>
            </a:r>
            <a:r>
              <a:rPr lang="en-US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Validated 3-layer spherical lens performance and Geant4 simulation </a:t>
            </a:r>
            <a:br>
              <a:rPr lang="en-US" sz="1600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with PANDA </a:t>
            </a:r>
            <a:r>
              <a:rPr lang="en-US" sz="1600" dirty="0" err="1">
                <a:ea typeface="ＭＳ Ｐゴシック" pitchFamily="-84" charset="-128"/>
                <a:cs typeface="ＭＳ Ｐゴシック" pitchFamily="-84" charset="-128"/>
              </a:rPr>
              <a:t>DIRC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 prototype with particle beam at CERN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2019: </a:t>
            </a:r>
            <a:r>
              <a:rPr lang="en-US" sz="1600" dirty="0">
                <a:solidFill>
                  <a:srgbClr val="0000FF"/>
                </a:solidFill>
                <a:ea typeface="ＭＳ Ｐゴシック" pitchFamily="-84" charset="-128"/>
                <a:cs typeface="ＭＳ Ｐゴシック" pitchFamily="-84" charset="-128"/>
              </a:rPr>
              <a:t>First radiation-hard lens prototypes 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fabricated by industry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2022: hpDIRC selected as barrel </a:t>
            </a:r>
            <a:r>
              <a:rPr lang="en-US" sz="1600" dirty="0" err="1">
                <a:ea typeface="ＭＳ Ｐゴシック" pitchFamily="-84" charset="-128"/>
                <a:cs typeface="ＭＳ Ｐゴシック" pitchFamily="-84" charset="-128"/>
              </a:rPr>
              <a:t>PID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 solution for EIC detector</a:t>
            </a:r>
          </a:p>
          <a:p>
            <a:pPr marL="800100" lvl="1" indent="-342900" defTabSz="912853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tabLst>
                <a:tab pos="4344988" algn="l"/>
              </a:tabLst>
              <a:defRPr/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2024: Transportation and start of </a:t>
            </a:r>
            <a:r>
              <a:rPr lang="en-US" sz="1600" dirty="0" err="1">
                <a:ea typeface="ＭＳ Ｐゴシック" pitchFamily="-84" charset="-128"/>
                <a:cs typeface="ＭＳ Ｐゴシック" pitchFamily="-84" charset="-128"/>
              </a:rPr>
              <a:t>BaBar</a:t>
            </a: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 bar box </a:t>
            </a:r>
            <a:r>
              <a:rPr lang="en-US" sz="1600" dirty="0"/>
              <a:t>assembly, separation of first bar</a:t>
            </a:r>
            <a:endParaRPr lang="en-US" sz="2400" dirty="0">
              <a:solidFill>
                <a:srgbClr val="C0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D6AA3EB-EA97-DE62-B6CE-24752329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High-Performance </a:t>
            </a:r>
            <a:r>
              <a:rPr kumimoji="0" lang="en-US" sz="3200" b="0" i="0" u="none" strike="noStrike" kern="1200" cap="sm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DIRC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R&amp;D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2" name="Picture 2" descr=" 43010">
            <a:extLst>
              <a:ext uri="{FF2B5EF4-FFF2-40B4-BE49-F238E27FC236}">
                <a16:creationId xmlns:a16="http://schemas.microsoft.com/office/drawing/2014/main" id="{225A3E8C-AE76-7DB5-2CE7-A7D087DF1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2280" y="823623"/>
            <a:ext cx="969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615419-B198-A936-F3FA-3249327A7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128" y="3350295"/>
            <a:ext cx="2216235" cy="14630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69657E-3844-C962-CA52-F2272CB44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66" y="1644501"/>
            <a:ext cx="2252791" cy="14630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B3B020-736A-24FB-CA25-4F83D63F59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4162" y="5037233"/>
            <a:ext cx="1746471" cy="146304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DCEFF7E-7440-B71A-0464-BEC56E425928}"/>
              </a:ext>
            </a:extLst>
          </p:cNvPr>
          <p:cNvSpPr txBox="1"/>
          <p:nvPr/>
        </p:nvSpPr>
        <p:spPr>
          <a:xfrm>
            <a:off x="10114162" y="608920"/>
            <a:ext cx="1967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>
                <a:solidFill>
                  <a:schemeClr val="bg2"/>
                </a:solidFill>
              </a:rPr>
              <a:t>Initial 3-layer lens concept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E3C557-3BDF-7A6A-352F-956B2E317D34}"/>
              </a:ext>
            </a:extLst>
          </p:cNvPr>
          <p:cNvSpPr txBox="1"/>
          <p:nvPr/>
        </p:nvSpPr>
        <p:spPr>
          <a:xfrm>
            <a:off x="9898127" y="3129625"/>
            <a:ext cx="2216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>
                <a:solidFill>
                  <a:schemeClr val="bg2"/>
                </a:solidFill>
              </a:rPr>
              <a:t>radiation hardness of sapphire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24DFE2-66B8-4390-B717-1BCE45FB5966}"/>
              </a:ext>
            </a:extLst>
          </p:cNvPr>
          <p:cNvSpPr txBox="1"/>
          <p:nvPr/>
        </p:nvSpPr>
        <p:spPr>
          <a:xfrm>
            <a:off x="8509176" y="1419287"/>
            <a:ext cx="27313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>
                <a:solidFill>
                  <a:schemeClr val="bg2"/>
                </a:solidFill>
              </a:rPr>
              <a:t>Cherenkov angle per particle, CERN 2015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5D1DB3-6F81-CBA9-4C05-4A24868835F3}"/>
              </a:ext>
            </a:extLst>
          </p:cNvPr>
          <p:cNvSpPr txBox="1"/>
          <p:nvPr/>
        </p:nvSpPr>
        <p:spPr>
          <a:xfrm>
            <a:off x="9893191" y="4794479"/>
            <a:ext cx="1967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>
                <a:solidFill>
                  <a:schemeClr val="bg2"/>
                </a:solidFill>
              </a:rPr>
              <a:t>radiation hard lens prototypes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FF2D5-DE21-3E05-F18D-AF3F161F3D5D}"/>
              </a:ext>
            </a:extLst>
          </p:cNvPr>
          <p:cNvSpPr txBox="1"/>
          <p:nvPr/>
        </p:nvSpPr>
        <p:spPr>
          <a:xfrm>
            <a:off x="9802812" y="13695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Detector and readout design</a:t>
            </a:r>
          </a:p>
        </p:txBody>
      </p:sp>
    </p:spTree>
    <p:extLst>
      <p:ext uri="{BB962C8B-B14F-4D97-AF65-F5344CB8AC3E}">
        <p14:creationId xmlns:p14="http://schemas.microsoft.com/office/powerpoint/2010/main" val="29026559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88F3B-DE06-F841-FCA4-BD57040E4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42443B9-04CF-A953-E961-AB717B8F1124}"/>
              </a:ext>
            </a:extLst>
          </p:cNvPr>
          <p:cNvSpPr txBox="1"/>
          <p:nvPr/>
        </p:nvSpPr>
        <p:spPr>
          <a:xfrm>
            <a:off x="9802812" y="13695"/>
            <a:ext cx="2377440" cy="502920"/>
          </a:xfrm>
          <a:prstGeom prst="rect">
            <a:avLst/>
          </a:prstGeom>
          <a:solidFill>
            <a:srgbClr val="FFFDFE"/>
          </a:solidFill>
          <a:effectLst>
            <a:softEdge rad="50800"/>
          </a:effectLst>
        </p:spPr>
        <p:txBody>
          <a:bodyPr wrap="square" rtlCol="0" anchor="ctr" anchorCtr="0">
            <a:noAutofit/>
          </a:bodyPr>
          <a:lstStyle/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089025" algn="l"/>
              </a:tabLst>
            </a:pPr>
            <a:r>
              <a:rPr lang="en-US" sz="1100" dirty="0">
                <a:solidFill>
                  <a:srgbClr val="5869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Detector and readout design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953222D4-B0E9-376E-9999-1CB5FA9BD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7623"/>
            <a:ext cx="1217518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High-Performance </a:t>
            </a:r>
            <a:r>
              <a:rPr kumimoji="0" lang="en-US" sz="3200" b="0" i="0" u="none" strike="noStrike" kern="1200" cap="sm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DIRC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R&amp;D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CC58F-8A5E-AA8F-9AA6-3FFE20772AAB}"/>
              </a:ext>
            </a:extLst>
          </p:cNvPr>
          <p:cNvSpPr txBox="1"/>
          <p:nvPr/>
        </p:nvSpPr>
        <p:spPr>
          <a:xfrm>
            <a:off x="209185" y="688663"/>
            <a:ext cx="8082760" cy="555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n>
                  <a:noFill/>
                </a:ln>
                <a:solidFill>
                  <a:srgbClr val="0000FF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Milestone reached: </a:t>
            </a:r>
            <a:r>
              <a:rPr lang="en-US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hpDIRC R&amp;D concluded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n>
                  <a:noFill/>
                </a:ln>
                <a:solidFill>
                  <a:srgbClr val="0000FF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Preparation for production readiness of hpDIRC: </a:t>
            </a:r>
            <a:r>
              <a:rPr lang="en-US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key components tested on dedicated optical benches, integrated vertical-slice prototype ready for tests within the Cosmic Ray Telescope (CRT) facility.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n>
                  <a:noFill/>
                </a:ln>
                <a:solidFill>
                  <a:srgbClr val="0066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All major design questions have been resolved</a:t>
            </a:r>
            <a:r>
              <a:rPr lang="en-US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, confirming the maturity of the hpDIRC baseline.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n>
                  <a:noFill/>
                </a:ln>
                <a:solidFill>
                  <a:srgbClr val="0066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Lens design and performance validated</a:t>
            </a:r>
            <a:r>
              <a:rPr lang="en-US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 through systematic test bench measurements.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n>
                  <a:noFill/>
                </a:ln>
                <a:solidFill>
                  <a:srgbClr val="0066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First legacy </a:t>
            </a:r>
            <a:r>
              <a:rPr lang="en-US" dirty="0" err="1">
                <a:ln>
                  <a:noFill/>
                </a:ln>
                <a:solidFill>
                  <a:srgbClr val="0066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DIRC</a:t>
            </a:r>
            <a:r>
              <a:rPr lang="en-US" dirty="0">
                <a:ln>
                  <a:noFill/>
                </a:ln>
                <a:solidFill>
                  <a:srgbClr val="0066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 radiator bars successfully separated </a:t>
            </a:r>
            <a:r>
              <a:rPr lang="en-US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and undergoing detailed characterization.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n>
                  <a:noFill/>
                </a:ln>
                <a:solidFill>
                  <a:srgbClr val="0066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Sensor and readout electronics development is actively progressing</a:t>
            </a:r>
            <a:r>
              <a:rPr lang="en-US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, led by collaborative efforts within eRD109 and eRD110.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n>
                  <a:noFill/>
                </a:ln>
                <a:solidFill>
                  <a:srgbClr val="0066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Full chain system validation of the complete hpDIRC setup </a:t>
            </a:r>
            <a:r>
              <a:rPr lang="en-US" dirty="0">
                <a:ln>
                  <a:noFill/>
                </a:ln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Arial Unicode MS" panose="020B0604020202020204" pitchFamily="34" charset="-128"/>
              </a:rPr>
              <a:t>will be performed in the CRT before entering the construction phase.</a:t>
            </a:r>
            <a:endParaRPr lang="en-PL" dirty="0">
              <a:ln>
                <a:noFill/>
              </a:ln>
              <a:solidFill>
                <a:srgbClr val="000000"/>
              </a:solidFill>
              <a:effectLst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 descr="A machine in a room&#10;&#10;AI-generated content may be incorrect.">
            <a:extLst>
              <a:ext uri="{FF2B5EF4-FFF2-40B4-BE49-F238E27FC236}">
                <a16:creationId xmlns:a16="http://schemas.microsoft.com/office/drawing/2014/main" id="{4C0D5B67-9F3B-BD52-ED74-253685782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291" y="2862441"/>
            <a:ext cx="2573981" cy="3431974"/>
          </a:xfrm>
          <a:prstGeom prst="rect">
            <a:avLst/>
          </a:prstGeom>
        </p:spPr>
      </p:pic>
      <p:pic>
        <p:nvPicPr>
          <p:cNvPr id="7" name="Picture 6" descr="A person working in a lab&#10;&#10;AI-generated content may be incorrect.">
            <a:extLst>
              <a:ext uri="{FF2B5EF4-FFF2-40B4-BE49-F238E27FC236}">
                <a16:creationId xmlns:a16="http://schemas.microsoft.com/office/drawing/2014/main" id="{155C45AB-7E61-D12B-7441-5AD44ECC2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381" y="906872"/>
            <a:ext cx="2577436" cy="157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417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00"/>
      </a:accent1>
      <a:accent2>
        <a:srgbClr val="0000A8"/>
      </a:accent2>
      <a:accent3>
        <a:srgbClr val="006E00"/>
      </a:accent3>
      <a:accent4>
        <a:srgbClr val="8A008A"/>
      </a:accent4>
      <a:accent5>
        <a:srgbClr val="B7AAB7"/>
      </a:accent5>
      <a:accent6>
        <a:srgbClr val="0000CC"/>
      </a:accent6>
      <a:hlink>
        <a:srgbClr val="006E00"/>
      </a:hlink>
      <a:folHlink>
        <a:srgbClr val="E1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10061"/>
        </a:accent1>
        <a:accent2>
          <a:srgbClr val="0000E1"/>
        </a:accent2>
        <a:accent3>
          <a:srgbClr val="FFFFFF"/>
        </a:accent3>
        <a:accent4>
          <a:srgbClr val="000000"/>
        </a:accent4>
        <a:accent5>
          <a:srgbClr val="B7AAB7"/>
        </a:accent5>
        <a:accent6>
          <a:srgbClr val="0000CC"/>
        </a:accent6>
        <a:hlink>
          <a:srgbClr val="006E00"/>
        </a:hlink>
        <a:folHlink>
          <a:srgbClr val="E1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95380</TotalTime>
  <Words>3578</Words>
  <Application>Microsoft Macintosh PowerPoint</Application>
  <PresentationFormat>Widescreen</PresentationFormat>
  <Paragraphs>448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 Unicode MS</vt:lpstr>
      <vt:lpstr>ＭＳ Ｐゴシック</vt:lpstr>
      <vt:lpstr>Arial</vt:lpstr>
      <vt:lpstr>Calibri</vt:lpstr>
      <vt:lpstr>Calibri Light</vt:lpstr>
      <vt:lpstr>Noto Serif CJK SC</vt:lpstr>
      <vt:lpstr>Symbol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Jochen Schwiening</dc:creator>
  <cp:lastModifiedBy>Kalicy, Grzegorz</cp:lastModifiedBy>
  <cp:revision>1510</cp:revision>
  <cp:lastPrinted>2025-03-18T13:28:01Z</cp:lastPrinted>
  <dcterms:created xsi:type="dcterms:W3CDTF">2019-09-14T20:42:24Z</dcterms:created>
  <dcterms:modified xsi:type="dcterms:W3CDTF">2025-06-08T00:51:29Z</dcterms:modified>
</cp:coreProperties>
</file>