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1497" r:id="rId2"/>
    <p:sldId id="1489" r:id="rId3"/>
    <p:sldId id="1495" r:id="rId4"/>
    <p:sldId id="1537" r:id="rId5"/>
    <p:sldId id="1555" r:id="rId6"/>
    <p:sldId id="1550" r:id="rId7"/>
    <p:sldId id="1498" r:id="rId8"/>
    <p:sldId id="1452" r:id="rId9"/>
    <p:sldId id="1551" r:id="rId10"/>
    <p:sldId id="1505" r:id="rId11"/>
    <p:sldId id="1552" r:id="rId12"/>
    <p:sldId id="1546" r:id="rId13"/>
    <p:sldId id="1534" r:id="rId14"/>
    <p:sldId id="1532" r:id="rId15"/>
    <p:sldId id="1553" r:id="rId16"/>
    <p:sldId id="1503" r:id="rId17"/>
    <p:sldId id="1504" r:id="rId18"/>
    <p:sldId id="1554" r:id="rId19"/>
    <p:sldId id="1540" r:id="rId20"/>
    <p:sldId id="1538" r:id="rId21"/>
    <p:sldId id="1480" r:id="rId22"/>
    <p:sldId id="1549" r:id="rId23"/>
    <p:sldId id="1519" r:id="rId24"/>
    <p:sldId id="1494" r:id="rId25"/>
    <p:sldId id="1442" r:id="rId26"/>
    <p:sldId id="1556" r:id="rId27"/>
    <p:sldId id="1533" r:id="rId28"/>
    <p:sldId id="1173" r:id="rId29"/>
    <p:sldId id="1502" r:id="rId30"/>
    <p:sldId id="1522" r:id="rId31"/>
    <p:sldId id="1416" r:id="rId32"/>
    <p:sldId id="1513" r:id="rId33"/>
    <p:sldId id="1470" r:id="rId34"/>
    <p:sldId id="1476" r:id="rId3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4E49A"/>
    <a:srgbClr val="F5F701"/>
    <a:srgbClr val="E424EA"/>
    <a:srgbClr val="FCBA78"/>
    <a:srgbClr val="E5E1B2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04" autoAdjust="0"/>
    <p:restoredTop sz="96110" autoAdjust="0"/>
  </p:normalViewPr>
  <p:slideViewPr>
    <p:cSldViewPr snapToGrid="0" snapToObjects="1">
      <p:cViewPr>
        <p:scale>
          <a:sx n="175" d="100"/>
          <a:sy n="175" d="100"/>
        </p:scale>
        <p:origin x="1528" y="480"/>
      </p:cViewPr>
      <p:guideLst>
        <p:guide orient="horz" pos="1620"/>
        <p:guide pos="2880"/>
      </p:guideLst>
    </p:cSldViewPr>
  </p:slid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5/30/25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5/30/25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DAC12-6710-0BC9-B162-9CC42A00D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850DE7-1D45-A772-4CCA-BD87428D44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3E7227-FD5D-6A99-8FBC-519829DEF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Vedere soglia in terms of fC.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658EB-D823-5B5C-EB56-671632A0D4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03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B7634-C195-DFF8-440A-114ABCB52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B3A368-3A52-1CCE-39EC-707813E7FE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998150-D508-A6E0-5502-E46C00F781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Vedere stage in ingresso, c’e’ gain programmabile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0EC18-07FD-E622-D74A-475F573D11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63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N ties smaller than ePIC!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97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FA75C-49D1-9443-A064-CF1424A3C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DB1B4C-AA1D-E4CA-CA09-1CA0501180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B805B9-8E60-3CA4-260C-95BE2B614A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Vedere soglia in terms of fC.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ABD8-BB11-A972-D9C4-751BB9BDBA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42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5BD67-7E2A-6ECF-84EC-8734B20A7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9F74F1-9DC1-DFA7-F09E-3645A936A9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3EF59F-029B-4181-AA3A-4B7D50A904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Dove metto NISER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DC5F3-5E9F-6746-C9A4-F338D5CA82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78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681E9-875C-56A3-E3E8-780642BB1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81ADBF-365A-6B82-42FE-B085F25870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AEA4F8-A672-9B02-31B5-134822F4C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A quale pseudorapidity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AC1F3-A1BB-BF5C-AAD1-509402B95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96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51E48-D7FC-39ED-0E14-ABF7601D1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7A2138-F6FF-00B3-C1FB-A0D6BE852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F948C3-307D-4AE9-AF0A-EE98DE6721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C</a:t>
            </a:r>
            <a:r>
              <a:rPr lang="en-GB" dirty="0"/>
              <a:t>o</a:t>
            </a:r>
            <a:r>
              <a:rPr lang="en-IT" dirty="0"/>
              <a:t>me si arriva ai 1.8 Tbps ?    3 KHz / 3(shutter) * 3e5 (canali) *64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D17C9-C178-A6C4-8632-80EA19ACD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54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Aggiungere distribuzioni in numero fotoni 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70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TMR triple modular redundancy </a:t>
            </a:r>
          </a:p>
          <a:p>
            <a:r>
              <a:rPr lang="en-IT" dirty="0"/>
              <a:t>CRC cyclic redundancy check</a:t>
            </a:r>
          </a:p>
          <a:p>
            <a:r>
              <a:rPr lang="en-IT" dirty="0"/>
              <a:t>SEU single event upset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30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CD763-5CD1-0D99-B8B9-59FBC4BD6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26240C-24D1-8E43-2471-56081B32F0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59287D-7327-2E09-A165-595689E89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Farsi spieare la latenza. Bisogna sapere ul data rate a cui sono arrivati (factor 2?)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CEAB1-947A-1D01-AE62-9E50B16B9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4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8BF7C-DC68-CB92-5312-CDF08E414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D9BB67-7346-D734-2484-03183A502E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2755CD-2DD7-96A5-85D3-721D08901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C</a:t>
            </a:r>
            <a:r>
              <a:rPr lang="en-GB" dirty="0"/>
              <a:t>o</a:t>
            </a:r>
            <a:r>
              <a:rPr lang="en-IT" dirty="0"/>
              <a:t>me si arriva ai 1.8 Tbps ?    3 KHz / 3(shutter) * 3e5 (canali) *64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98A54-CE54-1BFA-0E30-EA297B433E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81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FCB85-7D46-737C-870E-B250E981C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39C6B2-6443-E764-BFB2-E45538C70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60B733-ABF6-096B-95D1-2D5C55E22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Vedere soglia in terms of fC.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BE2DE-BDFB-843B-E0E6-FE5C7717F5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16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63516-DA3B-B2F3-2F22-A7EA08F82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7866CD-34DC-7E68-3379-E7F28ED68E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AF31B2-82F1-2F5A-E040-3812AE73B3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Vedere soglia in terms of fC.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66507-498F-0DB4-6BC0-DF6B18CE71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91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8C036-D547-B36F-B174-C980BA19F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2CEE76-4DCB-8DA8-52E9-D468BCBC51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D2E4DF-E8D0-3202-697C-1B148B80CB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Vedere soglia in terms of fC.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C7C77-BE21-37B1-83E1-81959D3487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17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99AE6-3456-4171-CD62-CEE769272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5A4083-15A2-5342-893F-D23BDE5B27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E815FC-1F06-94D7-59A1-01B71089C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C</a:t>
            </a:r>
            <a:r>
              <a:rPr lang="en-GB" dirty="0"/>
              <a:t>o</a:t>
            </a:r>
            <a:r>
              <a:rPr lang="en-IT" dirty="0"/>
              <a:t>me si arriva ai 1.8 Tbps ?    3 KHz / 3(shutter) * 3e5 (canali) *64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C972F-7602-4944-F236-3AF3B2DAE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29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CD4FE-2716-F4BF-A279-D3AEC703A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F802F3-915A-07CB-1E5A-EC89DE52F8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43FF5A-D6BA-DCFB-CD5C-64611052F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C</a:t>
            </a:r>
            <a:r>
              <a:rPr lang="en-GB" dirty="0"/>
              <a:t>o</a:t>
            </a:r>
            <a:r>
              <a:rPr lang="en-IT" dirty="0"/>
              <a:t>me si arriva ai 1.8 Tbps ?    3 KHz / 3(shutter) * 3e5 (canali) *64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B6900-BBF7-59C6-42C0-07B5BDBC5C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78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64091-3E74-E720-21DD-F64AC2E60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FB2B27-6262-C9E9-8605-8DBA5DBD31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C54EE2-0B84-187B-E299-1C02FEAD3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C</a:t>
            </a:r>
            <a:r>
              <a:rPr lang="en-GB" dirty="0"/>
              <a:t>o</a:t>
            </a:r>
            <a:r>
              <a:rPr lang="en-IT" dirty="0"/>
              <a:t>me si arriva ai 1.8 Tbps ?    3 KHz / 3(shutter) * 3e5 (canali) *64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41EE6-DA2F-0BC4-3F92-CCD76A24A9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80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4A65E-789C-23F0-E4A7-171551E45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BE3D47-C987-52D8-3F26-20598F93F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314FDC-88F0-FF79-477C-A7CAFE501D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Vedere soglia in terms of fC.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7460B-2E41-0888-24F4-5B56B3DAD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49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30/05/25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30/05/25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30/05/25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30/05/25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30/05/25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30/05/25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30/05/25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30/05/25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30/05/25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30/05/25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30/05/25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30/05/25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5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0.png"/><Relationship Id="rId7" Type="http://schemas.openxmlformats.org/officeDocument/2006/relationships/image" Target="../media/image9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105F2-591F-4FFA-0519-7E584E9F1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1F94C67-648E-D29C-8FDB-BC802B0C2801}"/>
              </a:ext>
            </a:extLst>
          </p:cNvPr>
          <p:cNvSpPr/>
          <p:nvPr/>
        </p:nvSpPr>
        <p:spPr>
          <a:xfrm>
            <a:off x="0" y="0"/>
            <a:ext cx="9144000" cy="539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EC97D3-E8B3-332A-9B4B-7F920B6C904D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141F465-1B04-187C-220D-673FEAB2F9A2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7" name="Fußzeilenplatzhalter 7">
            <a:extLst>
              <a:ext uri="{FF2B5EF4-FFF2-40B4-BE49-F238E27FC236}">
                <a16:creationId xmlns:a16="http://schemas.microsoft.com/office/drawing/2014/main" id="{59C8EE69-75DB-6559-2561-8ED8476ABADF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59E49F-5F48-C426-1C44-3BDABDB462CD}"/>
              </a:ext>
            </a:extLst>
          </p:cNvPr>
          <p:cNvSpPr txBox="1"/>
          <p:nvPr/>
        </p:nvSpPr>
        <p:spPr>
          <a:xfrm>
            <a:off x="2401221" y="-22239"/>
            <a:ext cx="3159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>
                <a:solidFill>
                  <a:schemeClr val="bg1"/>
                </a:solidFill>
              </a:rPr>
              <a:t>ePIC dRICH Status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3CE78EF-1BCD-B889-2B1C-FC9E7A001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839" y="2167501"/>
            <a:ext cx="0" cy="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B90F77C-72E1-7752-8CB2-65ADAED8E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239" y="2319901"/>
            <a:ext cx="0" cy="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4D32B35-A0A7-BCD7-C969-0C926DB57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639" y="2472301"/>
            <a:ext cx="0" cy="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80F34B1-063C-BCEF-3BC7-3251023FB9C5}"/>
              </a:ext>
            </a:extLst>
          </p:cNvPr>
          <p:cNvGrpSpPr/>
          <p:nvPr/>
        </p:nvGrpSpPr>
        <p:grpSpPr>
          <a:xfrm>
            <a:off x="1190361" y="841809"/>
            <a:ext cx="5991070" cy="2221756"/>
            <a:chOff x="1204522" y="1294610"/>
            <a:chExt cx="5991070" cy="2221756"/>
          </a:xfrm>
        </p:grpSpPr>
        <p:sp>
          <p:nvSpPr>
            <p:cNvPr id="2060" name="Rectangle 2059">
              <a:extLst>
                <a:ext uri="{FF2B5EF4-FFF2-40B4-BE49-F238E27FC236}">
                  <a16:creationId xmlns:a16="http://schemas.microsoft.com/office/drawing/2014/main" id="{13107ECC-0CD3-A56E-BA08-AF6925AF87FF}"/>
                </a:ext>
              </a:extLst>
            </p:cNvPr>
            <p:cNvSpPr/>
            <p:nvPr/>
          </p:nvSpPr>
          <p:spPr>
            <a:xfrm>
              <a:off x="1204522" y="1294610"/>
              <a:ext cx="5991070" cy="22217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grpSp>
          <p:nvGrpSpPr>
            <p:cNvPr id="2055" name="Group 2054">
              <a:extLst>
                <a:ext uri="{FF2B5EF4-FFF2-40B4-BE49-F238E27FC236}">
                  <a16:creationId xmlns:a16="http://schemas.microsoft.com/office/drawing/2014/main" id="{671F3049-7225-93AA-4286-F460572F6FDD}"/>
                </a:ext>
              </a:extLst>
            </p:cNvPr>
            <p:cNvGrpSpPr/>
            <p:nvPr/>
          </p:nvGrpSpPr>
          <p:grpSpPr>
            <a:xfrm>
              <a:off x="2481824" y="1339209"/>
              <a:ext cx="3398554" cy="2140519"/>
              <a:chOff x="5398594" y="515136"/>
              <a:chExt cx="3398554" cy="2140519"/>
            </a:xfrm>
          </p:grpSpPr>
          <p:pic>
            <p:nvPicPr>
              <p:cNvPr id="2056" name="Picture 2055">
                <a:extLst>
                  <a:ext uri="{FF2B5EF4-FFF2-40B4-BE49-F238E27FC236}">
                    <a16:creationId xmlns:a16="http://schemas.microsoft.com/office/drawing/2014/main" id="{66DC9FE9-D1EA-C4B7-098D-33897E3B3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98594" y="515136"/>
                <a:ext cx="3398554" cy="2127090"/>
              </a:xfrm>
              <a:prstGeom prst="rect">
                <a:avLst/>
              </a:prstGeom>
            </p:spPr>
          </p:pic>
          <p:sp>
            <p:nvSpPr>
              <p:cNvPr id="2057" name="Rectangle 2056">
                <a:extLst>
                  <a:ext uri="{FF2B5EF4-FFF2-40B4-BE49-F238E27FC236}">
                    <a16:creationId xmlns:a16="http://schemas.microsoft.com/office/drawing/2014/main" id="{01A0C3E6-92FB-888D-1442-A39D70164661}"/>
                  </a:ext>
                </a:extLst>
              </p:cNvPr>
              <p:cNvSpPr/>
              <p:nvPr/>
            </p:nvSpPr>
            <p:spPr>
              <a:xfrm>
                <a:off x="7465845" y="885595"/>
                <a:ext cx="551622" cy="736123"/>
              </a:xfrm>
              <a:prstGeom prst="rect">
                <a:avLst/>
              </a:prstGeom>
              <a:solidFill>
                <a:srgbClr val="F5F701">
                  <a:alpha val="49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 sz="1350"/>
              </a:p>
            </p:txBody>
          </p:sp>
          <p:sp>
            <p:nvSpPr>
              <p:cNvPr id="2058" name="TextBox 2057">
                <a:extLst>
                  <a:ext uri="{FF2B5EF4-FFF2-40B4-BE49-F238E27FC236}">
                    <a16:creationId xmlns:a16="http://schemas.microsoft.com/office/drawing/2014/main" id="{2C37EAC6-32D0-6E64-959A-54ED43EEBCDD}"/>
                  </a:ext>
                </a:extLst>
              </p:cNvPr>
              <p:cNvSpPr txBox="1"/>
              <p:nvPr/>
            </p:nvSpPr>
            <p:spPr>
              <a:xfrm>
                <a:off x="7741656" y="2378656"/>
                <a:ext cx="10447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200" dirty="0">
                    <a:solidFill>
                      <a:schemeClr val="bg1"/>
                    </a:solidFill>
                  </a:rPr>
                  <a:t>ePIC Detector</a:t>
                </a:r>
              </a:p>
            </p:txBody>
          </p:sp>
        </p:grpSp>
        <p:pic>
          <p:nvPicPr>
            <p:cNvPr id="2059" name="Picture 2058">
              <a:extLst>
                <a:ext uri="{FF2B5EF4-FFF2-40B4-BE49-F238E27FC236}">
                  <a16:creationId xmlns:a16="http://schemas.microsoft.com/office/drawing/2014/main" id="{9904E6FD-1C76-47DD-304E-57688A041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4637" y="1339209"/>
              <a:ext cx="791015" cy="627162"/>
            </a:xfrm>
            <a:prstGeom prst="rect">
              <a:avLst/>
            </a:prstGeom>
          </p:spPr>
        </p:pic>
      </p:grpSp>
      <p:sp>
        <p:nvSpPr>
          <p:cNvPr id="2061" name="TextBox 2060">
            <a:extLst>
              <a:ext uri="{FF2B5EF4-FFF2-40B4-BE49-F238E27FC236}">
                <a16:creationId xmlns:a16="http://schemas.microsoft.com/office/drawing/2014/main" id="{CB26F99A-C168-CE26-FEA9-82FF4FF8E597}"/>
              </a:ext>
            </a:extLst>
          </p:cNvPr>
          <p:cNvSpPr txBox="1"/>
          <p:nvPr/>
        </p:nvSpPr>
        <p:spPr>
          <a:xfrm>
            <a:off x="2954830" y="4201468"/>
            <a:ext cx="26761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solidFill>
                  <a:schemeClr val="accent1">
                    <a:lumMod val="75000"/>
                  </a:schemeClr>
                </a:solidFill>
              </a:rPr>
              <a:t>M. Contalbrigo – INFN Ferrara - DSCL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36EC1-6CD7-29D0-E72C-0D5E1059E2B0}"/>
              </a:ext>
            </a:extLst>
          </p:cNvPr>
          <p:cNvSpPr txBox="1"/>
          <p:nvPr/>
        </p:nvSpPr>
        <p:spPr>
          <a:xfrm>
            <a:off x="2745937" y="4551136"/>
            <a:ext cx="32178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solidFill>
                  <a:schemeClr val="accent1">
                    <a:lumMod val="75000"/>
                  </a:schemeClr>
                </a:solidFill>
              </a:rPr>
              <a:t>10</a:t>
            </a:r>
            <a:r>
              <a:rPr lang="en-IT" sz="1300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IT" sz="1300" dirty="0">
                <a:solidFill>
                  <a:schemeClr val="accent1">
                    <a:lumMod val="75000"/>
                  </a:schemeClr>
                </a:solidFill>
              </a:rPr>
              <a:t> EIC DAC Meeting – June 11</a:t>
            </a:r>
            <a:r>
              <a:rPr lang="en-IT" sz="1300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IT" sz="1300" dirty="0">
                <a:solidFill>
                  <a:schemeClr val="accent1">
                    <a:lumMod val="75000"/>
                  </a:schemeClr>
                </a:solidFill>
              </a:rPr>
              <a:t> - 13</a:t>
            </a:r>
            <a:r>
              <a:rPr lang="en-IT" sz="1300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IT" sz="1300" dirty="0">
                <a:solidFill>
                  <a:schemeClr val="accent1">
                    <a:lumMod val="75000"/>
                  </a:schemeClr>
                </a:solidFill>
              </a:rPr>
              <a:t>, 2025</a:t>
            </a:r>
          </a:p>
        </p:txBody>
      </p:sp>
      <p:sp>
        <p:nvSpPr>
          <p:cNvPr id="2065" name="Fußzeilenplatzhalter 7">
            <a:extLst>
              <a:ext uri="{FF2B5EF4-FFF2-40B4-BE49-F238E27FC236}">
                <a16:creationId xmlns:a16="http://schemas.microsoft.com/office/drawing/2014/main" id="{6C533C96-6D6D-C3FE-7BB4-CF1307C2ED50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CB3FC4-CDD9-812C-734D-D2F4FF126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17" y="3179270"/>
            <a:ext cx="8854344" cy="8361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D47E27-0334-0A62-643B-6404148503B1}"/>
              </a:ext>
            </a:extLst>
          </p:cNvPr>
          <p:cNvSpPr/>
          <p:nvPr/>
        </p:nvSpPr>
        <p:spPr>
          <a:xfrm>
            <a:off x="91717" y="3165840"/>
            <a:ext cx="8865364" cy="849543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17749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E98AD-2F66-6065-238E-C42C3FD2B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A048CDE-C4C3-989E-8AC0-FA6D7DFE9477}"/>
              </a:ext>
            </a:extLst>
          </p:cNvPr>
          <p:cNvSpPr/>
          <p:nvPr/>
        </p:nvSpPr>
        <p:spPr>
          <a:xfrm>
            <a:off x="64016" y="618183"/>
            <a:ext cx="9009137" cy="2059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5" name="Picture 24" descr="A piece of tape on a white surface&#10;&#10;Description automatically generated">
            <a:extLst>
              <a:ext uri="{FF2B5EF4-FFF2-40B4-BE49-F238E27FC236}">
                <a16:creationId xmlns:a16="http://schemas.microsoft.com/office/drawing/2014/main" id="{7973B324-5491-FB80-05DD-9F9FD6413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2" y="627254"/>
            <a:ext cx="9007822" cy="2059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A9FFEB8-4757-9BA8-CB0F-2CABE71280C5}"/>
              </a:ext>
            </a:extLst>
          </p:cNvPr>
          <p:cNvSpPr/>
          <p:nvPr/>
        </p:nvSpPr>
        <p:spPr>
          <a:xfrm>
            <a:off x="67431" y="2750085"/>
            <a:ext cx="9009137" cy="2208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24B364-EF03-F43F-C72A-B85E4CDA4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48" y="2814624"/>
            <a:ext cx="8598144" cy="217208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7941CC8-05FE-3352-8A1A-06A16759CDE4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53364E-4447-0EA7-B8D9-94376CD1BAA7}"/>
              </a:ext>
            </a:extLst>
          </p:cNvPr>
          <p:cNvSpPr/>
          <p:nvPr/>
        </p:nvSpPr>
        <p:spPr>
          <a:xfrm>
            <a:off x="3264978" y="-31962"/>
            <a:ext cx="2504981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Mirror Technical Performance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724FCE-AF73-068D-BE6B-A00C8AD1D6CA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62E935-11F8-DF61-245E-8BBF033E12B8}"/>
              </a:ext>
            </a:extLst>
          </p:cNvPr>
          <p:cNvSpPr txBox="1"/>
          <p:nvPr/>
        </p:nvSpPr>
        <p:spPr>
          <a:xfrm>
            <a:off x="1572679" y="312132"/>
            <a:ext cx="5848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CFRP substrate mid-size (~50 cm side) demonstrator validated with lab tests before coating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D7E186-FACB-1E2C-E34E-E89953B6C05C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9" name="Foliennummernplatzhalter 6">
            <a:extLst>
              <a:ext uri="{FF2B5EF4-FFF2-40B4-BE49-F238E27FC236}">
                <a16:creationId xmlns:a16="http://schemas.microsoft.com/office/drawing/2014/main" id="{3AD98D73-B328-6697-591F-07D9533F4BF2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10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ABC10E9F-3E85-574D-906C-E1D2553137D1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8A6694-B554-33CD-54E4-9E4505D6A1D2}"/>
              </a:ext>
            </a:extLst>
          </p:cNvPr>
          <p:cNvSpPr txBox="1"/>
          <p:nvPr/>
        </p:nvSpPr>
        <p:spPr>
          <a:xfrm>
            <a:off x="7371042" y="243497"/>
            <a:ext cx="73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Details on </a:t>
            </a:r>
          </a:p>
          <a:p>
            <a:r>
              <a:rPr lang="en-IT" sz="1000" dirty="0"/>
              <a:t>Backup 27</a:t>
            </a:r>
          </a:p>
        </p:txBody>
      </p:sp>
      <p:sp>
        <p:nvSpPr>
          <p:cNvPr id="4" name="Fußzeilenplatzhalter 7">
            <a:extLst>
              <a:ext uri="{FF2B5EF4-FFF2-40B4-BE49-F238E27FC236}">
                <a16:creationId xmlns:a16="http://schemas.microsoft.com/office/drawing/2014/main" id="{BE3C867A-D9EA-1C7E-DAA0-61A6A603EAE5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922306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07853-5AF8-392C-7049-F6BEAC14C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85D47C6-0DFA-FA10-A35A-D4787EECA066}"/>
              </a:ext>
            </a:extLst>
          </p:cNvPr>
          <p:cNvSpPr/>
          <p:nvPr/>
        </p:nvSpPr>
        <p:spPr>
          <a:xfrm>
            <a:off x="-1" y="1846660"/>
            <a:ext cx="9144000" cy="7278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D0D66097-30B7-38BB-32BA-6EB5A992E48E}"/>
              </a:ext>
            </a:extLst>
          </p:cNvPr>
          <p:cNvSpPr/>
          <p:nvPr/>
        </p:nvSpPr>
        <p:spPr>
          <a:xfrm>
            <a:off x="4945475" y="2065184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3F625CA3-8EF1-0772-2D15-600565C569BA}"/>
              </a:ext>
            </a:extLst>
          </p:cNvPr>
          <p:cNvSpPr/>
          <p:nvPr/>
        </p:nvSpPr>
        <p:spPr>
          <a:xfrm>
            <a:off x="7656591" y="2084546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D2214B1A-B8F5-DB71-4784-7A1756951485}"/>
              </a:ext>
            </a:extLst>
          </p:cNvPr>
          <p:cNvSpPr/>
          <p:nvPr/>
        </p:nvSpPr>
        <p:spPr>
          <a:xfrm>
            <a:off x="4953275" y="2950029"/>
            <a:ext cx="277403" cy="29238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1C06B8B4-86DE-F1F9-9DD1-FAAEC9828A83}"/>
              </a:ext>
            </a:extLst>
          </p:cNvPr>
          <p:cNvSpPr/>
          <p:nvPr/>
        </p:nvSpPr>
        <p:spPr>
          <a:xfrm>
            <a:off x="7666329" y="2947933"/>
            <a:ext cx="277403" cy="29238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ECDE8B12-89A9-20E1-09F9-F2FCEAAA909C}"/>
              </a:ext>
            </a:extLst>
          </p:cNvPr>
          <p:cNvSpPr/>
          <p:nvPr/>
        </p:nvSpPr>
        <p:spPr>
          <a:xfrm>
            <a:off x="4953728" y="1396549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38E8004D-0865-E16C-1D20-5050E0569B78}"/>
              </a:ext>
            </a:extLst>
          </p:cNvPr>
          <p:cNvSpPr/>
          <p:nvPr/>
        </p:nvSpPr>
        <p:spPr>
          <a:xfrm>
            <a:off x="7650038" y="1408338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0FF6FF-9D3D-589B-B100-693401BAF5CA}"/>
              </a:ext>
            </a:extLst>
          </p:cNvPr>
          <p:cNvSpPr/>
          <p:nvPr/>
        </p:nvSpPr>
        <p:spPr>
          <a:xfrm>
            <a:off x="0" y="533884"/>
            <a:ext cx="9144000" cy="6550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A6AFD2C0-8C51-8D88-31B7-5EA27A32ADA4}"/>
              </a:ext>
            </a:extLst>
          </p:cNvPr>
          <p:cNvSpPr/>
          <p:nvPr/>
        </p:nvSpPr>
        <p:spPr>
          <a:xfrm>
            <a:off x="4949644" y="707789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0FDF4345-78C0-0B2C-0E10-DB424D77FE74}"/>
              </a:ext>
            </a:extLst>
          </p:cNvPr>
          <p:cNvSpPr/>
          <p:nvPr/>
        </p:nvSpPr>
        <p:spPr>
          <a:xfrm>
            <a:off x="7651840" y="704403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F0C60C-7DF6-0602-D0F3-BD9DBFE75484}"/>
              </a:ext>
            </a:extLst>
          </p:cNvPr>
          <p:cNvSpPr txBox="1"/>
          <p:nvPr/>
        </p:nvSpPr>
        <p:spPr>
          <a:xfrm>
            <a:off x="5808445" y="602430"/>
            <a:ext cx="15504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n</a:t>
            </a:r>
            <a:r>
              <a:rPr lang="en-IT" sz="1000" dirty="0"/>
              <a:t> = 1.026</a:t>
            </a:r>
          </a:p>
          <a:p>
            <a:r>
              <a:rPr lang="en-GB" sz="1000" dirty="0"/>
              <a:t>d</a:t>
            </a:r>
            <a:r>
              <a:rPr lang="en-IT" sz="1000" dirty="0"/>
              <a:t>n/d</a:t>
            </a:r>
            <a:r>
              <a:rPr lang="en-IT" sz="1000" dirty="0">
                <a:latin typeface="Symbol" pitchFamily="2" charset="2"/>
              </a:rPr>
              <a:t>l</a:t>
            </a:r>
            <a:r>
              <a:rPr lang="en-IT" sz="1000" dirty="0"/>
              <a:t> = 6 10</a:t>
            </a:r>
            <a:r>
              <a:rPr lang="en-IT" sz="1000" baseline="30000" dirty="0"/>
              <a:t>-6</a:t>
            </a:r>
            <a:r>
              <a:rPr lang="en-IT" sz="1000" dirty="0"/>
              <a:t> nm</a:t>
            </a:r>
            <a:r>
              <a:rPr lang="en-IT" sz="1000" baseline="30000" dirty="0"/>
              <a:t>-1</a:t>
            </a:r>
            <a:endParaRPr lang="en-IT" sz="1000" dirty="0"/>
          </a:p>
          <a:p>
            <a:r>
              <a:rPr lang="en-IT" sz="1000" dirty="0"/>
              <a:t>scattering length &gt; 50 mm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7E3A13-3947-3E81-45E8-A6AE958B8F38}"/>
              </a:ext>
            </a:extLst>
          </p:cNvPr>
          <p:cNvSpPr/>
          <p:nvPr/>
        </p:nvSpPr>
        <p:spPr>
          <a:xfrm>
            <a:off x="15388" y="3559414"/>
            <a:ext cx="9144000" cy="821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1E9CD4-EA2B-52B0-3F1E-35E668ABC462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281A5F-12C4-BEA6-A630-40B33CEC4510}"/>
              </a:ext>
            </a:extLst>
          </p:cNvPr>
          <p:cNvSpPr/>
          <p:nvPr/>
        </p:nvSpPr>
        <p:spPr>
          <a:xfrm>
            <a:off x="3900608" y="-31962"/>
            <a:ext cx="123367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Design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760B39-A976-6E8C-A5BA-8B9CBF33A200}"/>
              </a:ext>
            </a:extLst>
          </p:cNvPr>
          <p:cNvSpPr txBox="1"/>
          <p:nvPr/>
        </p:nvSpPr>
        <p:spPr>
          <a:xfrm>
            <a:off x="1004457" y="582366"/>
            <a:ext cx="30620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Momentum reach above 15 GeV/c  to overlap with gas </a:t>
            </a:r>
          </a:p>
          <a:p>
            <a:r>
              <a:rPr lang="en-IT" sz="1000" dirty="0"/>
              <a:t>More than 10 detected photons from 4 cm thickness</a:t>
            </a:r>
          </a:p>
          <a:p>
            <a:r>
              <a:rPr lang="en-IT" sz="1000" dirty="0"/>
              <a:t>Single photon resolution approaching 2 mrad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7AF5DA-66AD-3E33-4EAF-94DCF2AA1C70}"/>
              </a:ext>
            </a:extLst>
          </p:cNvPr>
          <p:cNvSpPr txBox="1"/>
          <p:nvPr/>
        </p:nvSpPr>
        <p:spPr>
          <a:xfrm>
            <a:off x="173433" y="697351"/>
            <a:ext cx="71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Aerogel: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490448-1542-0A14-BA9C-547076FCCAF9}"/>
              </a:ext>
            </a:extLst>
          </p:cNvPr>
          <p:cNvSpPr txBox="1"/>
          <p:nvPr/>
        </p:nvSpPr>
        <p:spPr>
          <a:xfrm>
            <a:off x="1004457" y="1232976"/>
            <a:ext cx="32143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Momentum reach above 50 GeV/c at pseudorapidity &gt; 2.5</a:t>
            </a:r>
          </a:p>
          <a:p>
            <a:r>
              <a:rPr lang="en-GB" sz="1000" dirty="0"/>
              <a:t>M</a:t>
            </a:r>
            <a:r>
              <a:rPr lang="en-IT" sz="1000" dirty="0"/>
              <a:t>ore than 20 detected photons from 1 m depth</a:t>
            </a:r>
          </a:p>
          <a:p>
            <a:r>
              <a:rPr lang="en-IT" sz="1000" dirty="0"/>
              <a:t>Single photon resolution approaching 1 mrad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AE070F-5293-D35A-A5AC-941933570514}"/>
              </a:ext>
            </a:extLst>
          </p:cNvPr>
          <p:cNvSpPr txBox="1"/>
          <p:nvPr/>
        </p:nvSpPr>
        <p:spPr>
          <a:xfrm>
            <a:off x="182256" y="1336020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Gas: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8AC9F7-56B6-C703-465E-72C8D60D0944}"/>
              </a:ext>
            </a:extLst>
          </p:cNvPr>
          <p:cNvSpPr txBox="1"/>
          <p:nvPr/>
        </p:nvSpPr>
        <p:spPr>
          <a:xfrm>
            <a:off x="1007822" y="2642886"/>
            <a:ext cx="387798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Single photon detection capability in highly non-uniform magnetic field</a:t>
            </a:r>
          </a:p>
          <a:p>
            <a:r>
              <a:rPr lang="en-US" sz="1000" dirty="0"/>
              <a:t>Excellent PDE in the visible range to cope with aerogel</a:t>
            </a:r>
          </a:p>
          <a:p>
            <a:r>
              <a:rPr lang="en-US" sz="1000" dirty="0"/>
              <a:t>Marginal contribution to the angular resolution</a:t>
            </a:r>
          </a:p>
          <a:p>
            <a:r>
              <a:rPr lang="en-US" sz="1000" dirty="0"/>
              <a:t>Preserve prompt Cherenkov information</a:t>
            </a:r>
          </a:p>
          <a:p>
            <a:r>
              <a:rPr lang="en-US" sz="1000" dirty="0"/>
              <a:t>Tolerance to few 10</a:t>
            </a:r>
            <a:r>
              <a:rPr lang="en-US" sz="1000" baseline="30000" dirty="0"/>
              <a:t>10</a:t>
            </a:r>
            <a:r>
              <a:rPr lang="en-US" sz="1000" dirty="0"/>
              <a:t> 1-MeV neutron equivalent fluence</a:t>
            </a:r>
            <a:endParaRPr lang="en-IT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047540-8B2E-CBCC-A067-399394C966EB}"/>
              </a:ext>
            </a:extLst>
          </p:cNvPr>
          <p:cNvSpPr txBox="1"/>
          <p:nvPr/>
        </p:nvSpPr>
        <p:spPr>
          <a:xfrm>
            <a:off x="153294" y="2938146"/>
            <a:ext cx="716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Sensors: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09D516-C897-2B83-0C5A-5636293BFF28}"/>
              </a:ext>
            </a:extLst>
          </p:cNvPr>
          <p:cNvSpPr txBox="1"/>
          <p:nvPr/>
        </p:nvSpPr>
        <p:spPr>
          <a:xfrm>
            <a:off x="1007822" y="3614344"/>
            <a:ext cx="3990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Below 1 </a:t>
            </a:r>
            <a:r>
              <a:rPr lang="en-US" sz="1000" dirty="0" err="1"/>
              <a:t>p.e.</a:t>
            </a:r>
            <a:r>
              <a:rPr lang="en-US" sz="1000" dirty="0"/>
              <a:t> signal threshold capability</a:t>
            </a:r>
          </a:p>
          <a:p>
            <a:r>
              <a:rPr lang="en-US" sz="1000" dirty="0"/>
              <a:t>Preserve sensor time resolution to cope with dark counts and accidentals</a:t>
            </a:r>
          </a:p>
          <a:p>
            <a:r>
              <a:rPr lang="en-US" sz="1000" dirty="0"/>
              <a:t>More than 300 kHz/</a:t>
            </a:r>
            <a:r>
              <a:rPr lang="en-US" sz="1000" dirty="0" err="1"/>
              <a:t>ch</a:t>
            </a:r>
            <a:r>
              <a:rPr lang="en-US" sz="1000" dirty="0"/>
              <a:t> rate capability</a:t>
            </a:r>
          </a:p>
          <a:p>
            <a:r>
              <a:rPr lang="en-US" sz="1000" dirty="0"/>
              <a:t>Streaming readout with suppression of no-interaction frames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79751E-0CA6-EA8C-AA9F-FE9A710DABB5}"/>
              </a:ext>
            </a:extLst>
          </p:cNvPr>
          <p:cNvSpPr txBox="1"/>
          <p:nvPr/>
        </p:nvSpPr>
        <p:spPr>
          <a:xfrm>
            <a:off x="115614" y="3790532"/>
            <a:ext cx="765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Readout: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FDDFE1-061A-CAAB-00EF-18FEAC104B18}"/>
              </a:ext>
            </a:extLst>
          </p:cNvPr>
          <p:cNvSpPr txBox="1"/>
          <p:nvPr/>
        </p:nvSpPr>
        <p:spPr>
          <a:xfrm>
            <a:off x="48876" y="4496603"/>
            <a:ext cx="907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Mechanics: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31E59F-C952-0C48-56F2-93B1906F8B23}"/>
              </a:ext>
            </a:extLst>
          </p:cNvPr>
          <p:cNvSpPr txBox="1"/>
          <p:nvPr/>
        </p:nvSpPr>
        <p:spPr>
          <a:xfrm>
            <a:off x="1004456" y="4397006"/>
            <a:ext cx="3861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Acceptance maximized in 1.5 – 3.5 </a:t>
            </a:r>
            <a:r>
              <a:rPr lang="en-US" sz="1000" dirty="0" err="1"/>
              <a:t>pseudorapidity</a:t>
            </a:r>
            <a:r>
              <a:rPr lang="en-US" sz="1000" dirty="0"/>
              <a:t> range</a:t>
            </a:r>
          </a:p>
          <a:p>
            <a:r>
              <a:rPr lang="en-US" sz="1000" dirty="0"/>
              <a:t>Material budget minimized in acceptance</a:t>
            </a:r>
          </a:p>
          <a:p>
            <a:r>
              <a:rPr lang="en-US" sz="1000" dirty="0"/>
              <a:t>Compatibility with barrel maintenance at IP6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9B12A8-B9CC-344F-89B6-62CC14A3182C}"/>
              </a:ext>
            </a:extLst>
          </p:cNvPr>
          <p:cNvSpPr txBox="1"/>
          <p:nvPr/>
        </p:nvSpPr>
        <p:spPr>
          <a:xfrm>
            <a:off x="5790842" y="1234806"/>
            <a:ext cx="15600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with n</a:t>
            </a:r>
            <a:r>
              <a:rPr lang="en-IT" sz="1000" dirty="0"/>
              <a:t> = 1.00086</a:t>
            </a:r>
          </a:p>
          <a:p>
            <a:r>
              <a:rPr lang="en-GB" sz="1000" dirty="0"/>
              <a:t>d</a:t>
            </a:r>
            <a:r>
              <a:rPr lang="en-IT" sz="1000" dirty="0"/>
              <a:t>n/d</a:t>
            </a:r>
            <a:r>
              <a:rPr lang="en-IT" sz="1000" dirty="0">
                <a:latin typeface="Symbol" pitchFamily="2" charset="2"/>
              </a:rPr>
              <a:t>l</a:t>
            </a:r>
            <a:r>
              <a:rPr lang="en-IT" sz="1000" dirty="0"/>
              <a:t> = 0.2 10</a:t>
            </a:r>
            <a:r>
              <a:rPr lang="en-IT" sz="1000" baseline="30000" dirty="0"/>
              <a:t>-6</a:t>
            </a:r>
            <a:r>
              <a:rPr lang="en-IT" sz="1000" dirty="0"/>
              <a:t> nm</a:t>
            </a:r>
            <a:r>
              <a:rPr lang="en-IT" sz="1000" baseline="30000" dirty="0"/>
              <a:t>-1</a:t>
            </a:r>
            <a:endParaRPr lang="en-IT" sz="1000" dirty="0"/>
          </a:p>
          <a:p>
            <a:r>
              <a:rPr lang="en-GB" sz="1000" dirty="0"/>
              <a:t>a</a:t>
            </a:r>
            <a:r>
              <a:rPr lang="en-IT" sz="1000" dirty="0"/>
              <a:t>bsorption length &gt; 100 m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5A01D159-C521-51F8-DC23-0C3C32F215BE}"/>
              </a:ext>
            </a:extLst>
          </p:cNvPr>
          <p:cNvSpPr/>
          <p:nvPr/>
        </p:nvSpPr>
        <p:spPr>
          <a:xfrm>
            <a:off x="4949644" y="3843577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C5673B-DE98-D8F5-F319-6DCD9C353DD9}"/>
              </a:ext>
            </a:extLst>
          </p:cNvPr>
          <p:cNvSpPr txBox="1"/>
          <p:nvPr/>
        </p:nvSpPr>
        <p:spPr>
          <a:xfrm>
            <a:off x="5859424" y="1936515"/>
            <a:ext cx="16802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Carbon fiber material</a:t>
            </a:r>
            <a:endParaRPr lang="en-IT" sz="1000" dirty="0"/>
          </a:p>
          <a:p>
            <a:r>
              <a:rPr lang="en-US" sz="1000" dirty="0"/>
              <a:t>Roughness of few nm</a:t>
            </a:r>
            <a:endParaRPr lang="en-IT" sz="1000" dirty="0"/>
          </a:p>
          <a:p>
            <a:r>
              <a:rPr lang="en-US" sz="1000" dirty="0"/>
              <a:t>Angular precision &lt; 0.3 </a:t>
            </a:r>
            <a:r>
              <a:rPr lang="en-US" sz="1000" dirty="0" err="1"/>
              <a:t>mrad</a:t>
            </a:r>
            <a:endParaRPr lang="en-US" sz="1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B3B9C8-E77E-0BF9-301D-DA52DA49F899}"/>
              </a:ext>
            </a:extLst>
          </p:cNvPr>
          <p:cNvSpPr txBox="1"/>
          <p:nvPr/>
        </p:nvSpPr>
        <p:spPr>
          <a:xfrm>
            <a:off x="1007822" y="1927892"/>
            <a:ext cx="31486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Focalization of Cherenkov light onto the detector surface</a:t>
            </a:r>
          </a:p>
          <a:p>
            <a:r>
              <a:rPr lang="en-US" sz="1000" dirty="0"/>
              <a:t>Preservation of the Cherenkov information </a:t>
            </a:r>
          </a:p>
          <a:p>
            <a:r>
              <a:rPr lang="en-US" sz="1000" dirty="0"/>
              <a:t>Material budget limited to O(2 %) of radiation length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CF8803-0E76-5077-C57F-48E7B6759F86}"/>
              </a:ext>
            </a:extLst>
          </p:cNvPr>
          <p:cNvSpPr txBox="1"/>
          <p:nvPr/>
        </p:nvSpPr>
        <p:spPr>
          <a:xfrm>
            <a:off x="182256" y="2091141"/>
            <a:ext cx="644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Mirror: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F4EBE0-A9CE-DE92-876F-1493284D0164}"/>
              </a:ext>
            </a:extLst>
          </p:cNvPr>
          <p:cNvSpPr txBox="1"/>
          <p:nvPr/>
        </p:nvSpPr>
        <p:spPr>
          <a:xfrm>
            <a:off x="5859424" y="2701492"/>
            <a:ext cx="1806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Spatial resolution of 3 x 3 mm</a:t>
            </a:r>
            <a:r>
              <a:rPr lang="en-US" sz="1000" baseline="30000" dirty="0"/>
              <a:t>2</a:t>
            </a:r>
            <a:r>
              <a:rPr lang="en-US" sz="1000" dirty="0"/>
              <a:t> </a:t>
            </a:r>
          </a:p>
          <a:p>
            <a:r>
              <a:rPr lang="en-US" sz="1000" dirty="0"/>
              <a:t>Time resolution O(100 </a:t>
            </a:r>
            <a:r>
              <a:rPr lang="en-US" sz="1000" dirty="0" err="1"/>
              <a:t>ps</a:t>
            </a:r>
            <a:r>
              <a:rPr lang="en-US" sz="1000" dirty="0"/>
              <a:t>)</a:t>
            </a:r>
          </a:p>
          <a:p>
            <a:r>
              <a:rPr lang="en-US" sz="1000" dirty="0"/>
              <a:t>Operation at &lt; -30 degrees</a:t>
            </a:r>
          </a:p>
          <a:p>
            <a:r>
              <a:rPr lang="en-US" sz="1000" dirty="0"/>
              <a:t>Annealing curing cycles </a:t>
            </a:r>
            <a:endParaRPr lang="en-IT" sz="1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EFAB40C-8BB3-72A3-17D7-C4EBE45FC8FF}"/>
              </a:ext>
            </a:extLst>
          </p:cNvPr>
          <p:cNvSpPr txBox="1"/>
          <p:nvPr/>
        </p:nvSpPr>
        <p:spPr>
          <a:xfrm>
            <a:off x="5859424" y="3691288"/>
            <a:ext cx="17475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ALCOR chip (</a:t>
            </a:r>
            <a:r>
              <a:rPr lang="en-US" sz="1000" dirty="0" err="1"/>
              <a:t>ToT</a:t>
            </a:r>
            <a:r>
              <a:rPr lang="en-US" sz="1000" dirty="0"/>
              <a:t> architecture)</a:t>
            </a:r>
          </a:p>
          <a:p>
            <a:r>
              <a:rPr lang="en-US" sz="1000" dirty="0"/>
              <a:t>Time resolution &lt; 200 </a:t>
            </a:r>
            <a:r>
              <a:rPr lang="en-US" sz="1000" dirty="0" err="1"/>
              <a:t>ps</a:t>
            </a:r>
            <a:endParaRPr lang="en-US" sz="1000" dirty="0"/>
          </a:p>
          <a:p>
            <a:r>
              <a:rPr lang="en-US" sz="1000" dirty="0"/>
              <a:t>Rate &gt; 300 kHz/</a:t>
            </a:r>
            <a:r>
              <a:rPr lang="en-US" sz="1000" dirty="0" err="1"/>
              <a:t>ch</a:t>
            </a:r>
            <a:endParaRPr lang="en-US" sz="1000" dirty="0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34CD742C-B94B-C617-989A-874DBE7277DA}"/>
              </a:ext>
            </a:extLst>
          </p:cNvPr>
          <p:cNvSpPr/>
          <p:nvPr/>
        </p:nvSpPr>
        <p:spPr>
          <a:xfrm>
            <a:off x="4961158" y="4538744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E2BD2E-D295-1819-5C73-2F6BFCEBBEC2}"/>
              </a:ext>
            </a:extLst>
          </p:cNvPr>
          <p:cNvSpPr txBox="1"/>
          <p:nvPr/>
        </p:nvSpPr>
        <p:spPr>
          <a:xfrm>
            <a:off x="5891484" y="4424525"/>
            <a:ext cx="17748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Composite materials</a:t>
            </a:r>
          </a:p>
          <a:p>
            <a:r>
              <a:rPr lang="en-US" sz="1000" dirty="0"/>
              <a:t>Single open volume</a:t>
            </a:r>
          </a:p>
          <a:p>
            <a:r>
              <a:rPr lang="en-US" sz="1000" dirty="0"/>
              <a:t>Detector in the barrel shadow </a:t>
            </a:r>
            <a:endParaRPr lang="en-IT" sz="1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77614AD-A3CF-E7B5-90AD-38E642A50E61}"/>
              </a:ext>
            </a:extLst>
          </p:cNvPr>
          <p:cNvSpPr txBox="1"/>
          <p:nvPr/>
        </p:nvSpPr>
        <p:spPr>
          <a:xfrm>
            <a:off x="5392517" y="1406426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C</a:t>
            </a:r>
            <a:r>
              <a:rPr lang="en-GB" sz="1000" baseline="-25000" dirty="0"/>
              <a:t>2</a:t>
            </a:r>
            <a:r>
              <a:rPr lang="en-GB" sz="1000" dirty="0"/>
              <a:t>F</a:t>
            </a:r>
            <a:r>
              <a:rPr lang="en-GB" sz="1000" baseline="-25000" dirty="0"/>
              <a:t>6</a:t>
            </a:r>
            <a:endParaRPr lang="en-IT" sz="1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4F7A04-EB40-7162-437D-B5EAFC775063}"/>
              </a:ext>
            </a:extLst>
          </p:cNvPr>
          <p:cNvSpPr txBox="1"/>
          <p:nvPr/>
        </p:nvSpPr>
        <p:spPr>
          <a:xfrm>
            <a:off x="5367036" y="3866661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ALCOR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342950F-50A3-69B1-3EBC-0DE40ED8D17E}"/>
              </a:ext>
            </a:extLst>
          </p:cNvPr>
          <p:cNvSpPr txBox="1"/>
          <p:nvPr/>
        </p:nvSpPr>
        <p:spPr>
          <a:xfrm>
            <a:off x="5367036" y="2947933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SiPM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93A9B4-DB95-7B67-3BCF-064CFB715BE4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34" name="Foliennummernplatzhalter 6">
            <a:extLst>
              <a:ext uri="{FF2B5EF4-FFF2-40B4-BE49-F238E27FC236}">
                <a16:creationId xmlns:a16="http://schemas.microsoft.com/office/drawing/2014/main" id="{757B650F-F995-B5A8-78ED-40C3E7BCD771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11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44484D3A-069A-346E-03F6-A0CE6C747AFD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240B13-81C0-8C2D-E80D-5CF1939B88FB}"/>
              </a:ext>
            </a:extLst>
          </p:cNvPr>
          <p:cNvSpPr txBox="1"/>
          <p:nvPr/>
        </p:nvSpPr>
        <p:spPr>
          <a:xfrm>
            <a:off x="8181568" y="71102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Dimensions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0904B96-1986-47B6-B144-F0203EBC7CE0}"/>
              </a:ext>
            </a:extLst>
          </p:cNvPr>
          <p:cNvSpPr txBox="1"/>
          <p:nvPr/>
        </p:nvSpPr>
        <p:spPr>
          <a:xfrm>
            <a:off x="8181568" y="1395482"/>
            <a:ext cx="580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Purging</a:t>
            </a: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EA2081C4-E3B0-5EB7-9938-49D7B7DDB251}"/>
              </a:ext>
            </a:extLst>
          </p:cNvPr>
          <p:cNvSpPr/>
          <p:nvPr/>
        </p:nvSpPr>
        <p:spPr>
          <a:xfrm>
            <a:off x="7660985" y="3822093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93911975-6505-C453-BB67-76543A1454A9}"/>
              </a:ext>
            </a:extLst>
          </p:cNvPr>
          <p:cNvSpPr/>
          <p:nvPr/>
        </p:nvSpPr>
        <p:spPr>
          <a:xfrm>
            <a:off x="7660984" y="4544548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7E9E438-F61C-02B0-A08A-4BC408F6295D}"/>
              </a:ext>
            </a:extLst>
          </p:cNvPr>
          <p:cNvSpPr txBox="1"/>
          <p:nvPr/>
        </p:nvSpPr>
        <p:spPr>
          <a:xfrm>
            <a:off x="8155865" y="3768232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ALCOR 64ch</a:t>
            </a:r>
          </a:p>
          <a:p>
            <a:r>
              <a:rPr lang="en-IT" sz="1000" dirty="0"/>
              <a:t>RDO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60B87C1-96A7-1701-0456-DC1929B8E447}"/>
              </a:ext>
            </a:extLst>
          </p:cNvPr>
          <p:cNvSpPr txBox="1"/>
          <p:nvPr/>
        </p:nvSpPr>
        <p:spPr>
          <a:xfrm>
            <a:off x="8181568" y="2883982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Layout</a:t>
            </a:r>
          </a:p>
          <a:p>
            <a:r>
              <a:rPr lang="en-IT" sz="1000" dirty="0"/>
              <a:t>Annealing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2EF75A-F66C-9BFD-8904-8681C2E4730C}"/>
              </a:ext>
            </a:extLst>
          </p:cNvPr>
          <p:cNvSpPr txBox="1"/>
          <p:nvPr/>
        </p:nvSpPr>
        <p:spPr>
          <a:xfrm>
            <a:off x="8182980" y="2071129"/>
            <a:ext cx="5822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Coating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5B06AB-863F-7001-70A9-96D525CA3CB6}"/>
              </a:ext>
            </a:extLst>
          </p:cNvPr>
          <p:cNvSpPr txBox="1"/>
          <p:nvPr/>
        </p:nvSpPr>
        <p:spPr>
          <a:xfrm>
            <a:off x="8167887" y="4440534"/>
            <a:ext cx="7938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Real-scale</a:t>
            </a:r>
          </a:p>
          <a:p>
            <a:r>
              <a:rPr lang="en-IT" sz="1000" dirty="0"/>
              <a:t>   prototype</a:t>
            </a:r>
          </a:p>
          <a:p>
            <a:r>
              <a:rPr lang="en-IT" sz="1000" dirty="0"/>
              <a:t>Cooling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08CD3E4-1DE4-40BF-F525-23AD01FBE962}"/>
              </a:ext>
            </a:extLst>
          </p:cNvPr>
          <p:cNvSpPr txBox="1"/>
          <p:nvPr/>
        </p:nvSpPr>
        <p:spPr>
          <a:xfrm>
            <a:off x="1723604" y="291514"/>
            <a:ext cx="1410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Technical requirements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2F0765D-173A-549F-DC10-4AA65C5E3063}"/>
              </a:ext>
            </a:extLst>
          </p:cNvPr>
          <p:cNvSpPr txBox="1"/>
          <p:nvPr/>
        </p:nvSpPr>
        <p:spPr>
          <a:xfrm>
            <a:off x="5808445" y="280870"/>
            <a:ext cx="1675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Validated technical solutions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9199979-D92F-12AB-4356-3E07ACB1CE20}"/>
              </a:ext>
            </a:extLst>
          </p:cNvPr>
          <p:cNvSpPr txBox="1"/>
          <p:nvPr/>
        </p:nvSpPr>
        <p:spPr>
          <a:xfrm>
            <a:off x="8217523" y="287421"/>
            <a:ext cx="8146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Before CD-2</a:t>
            </a: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B99ADC94-30FA-9FF6-F240-7F1DE89982BB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4179970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359C-D85F-A5B3-ACBB-E7346C41F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AEC97E-4273-1C4B-4E7F-E11D31805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46" y="593141"/>
            <a:ext cx="7772400" cy="436619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56AD341-55E4-A3D5-4E9F-A8375918B2EC}"/>
              </a:ext>
            </a:extLst>
          </p:cNvPr>
          <p:cNvSpPr/>
          <p:nvPr/>
        </p:nvSpPr>
        <p:spPr>
          <a:xfrm>
            <a:off x="669851" y="3125972"/>
            <a:ext cx="5661229" cy="18333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A00C43-99AC-88A3-ED62-55682EA887B5}"/>
              </a:ext>
            </a:extLst>
          </p:cNvPr>
          <p:cNvSpPr/>
          <p:nvPr/>
        </p:nvSpPr>
        <p:spPr>
          <a:xfrm>
            <a:off x="6687269" y="4384436"/>
            <a:ext cx="1342034" cy="4358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F8BCD1-CD34-2D47-25EB-9260D686A9DE}"/>
              </a:ext>
            </a:extLst>
          </p:cNvPr>
          <p:cNvSpPr/>
          <p:nvPr/>
        </p:nvSpPr>
        <p:spPr>
          <a:xfrm>
            <a:off x="0" y="-10048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A817DF-6489-4122-0059-C90B0A5E4B62}"/>
              </a:ext>
            </a:extLst>
          </p:cNvPr>
          <p:cNvSpPr/>
          <p:nvPr/>
        </p:nvSpPr>
        <p:spPr>
          <a:xfrm>
            <a:off x="3778465" y="-31962"/>
            <a:ext cx="1477905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Photon Detector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B2CC37C-3976-4961-D6C1-C768531B8CBC}"/>
              </a:ext>
            </a:extLst>
          </p:cNvPr>
          <p:cNvGrpSpPr/>
          <p:nvPr/>
        </p:nvGrpSpPr>
        <p:grpSpPr>
          <a:xfrm>
            <a:off x="4854741" y="1975843"/>
            <a:ext cx="1322363" cy="859302"/>
            <a:chOff x="4944795" y="1771356"/>
            <a:chExt cx="1322363" cy="859302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A48B71D-A8F1-6D3C-410E-232F0C2DC4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4795" y="2630658"/>
              <a:ext cx="1322363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3AA632E-CC76-7938-9C32-4670F60D00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0129" y="2192215"/>
              <a:ext cx="837029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F1AF329-8576-C276-EEBB-826CE1F3B8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4795" y="1788941"/>
              <a:ext cx="485334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2BA0B32-F6CB-CF32-EC99-24237E4D49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4795" y="1788941"/>
              <a:ext cx="0" cy="841717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81D7509-30AD-B791-7332-2567D18C46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0129" y="1771356"/>
              <a:ext cx="0" cy="420859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4954BCD-595E-B024-BF6B-5AB73AE3E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7158" y="2192215"/>
              <a:ext cx="0" cy="438443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32F2FA-E76C-FFB0-4112-8839E55CF928}"/>
              </a:ext>
            </a:extLst>
          </p:cNvPr>
          <p:cNvGrpSpPr/>
          <p:nvPr/>
        </p:nvGrpSpPr>
        <p:grpSpPr>
          <a:xfrm rot="10800000">
            <a:off x="4875843" y="1528752"/>
            <a:ext cx="1322363" cy="859302"/>
            <a:chOff x="4944795" y="1771356"/>
            <a:chExt cx="1322363" cy="859302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1056878-3A70-B155-FE37-1E379149C8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4795" y="2630658"/>
              <a:ext cx="1322363" cy="0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E6293B6-15F7-6F16-58B7-B0440314AC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0129" y="2192215"/>
              <a:ext cx="837029" cy="0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3C80DA7-F547-BE4A-4F06-BB920D6A3A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4795" y="1788941"/>
              <a:ext cx="485334" cy="0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23A0B33-CA28-8721-A602-1777B5DC7B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4795" y="1788941"/>
              <a:ext cx="0" cy="841717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3ABF0C1-F358-46B4-ECE8-B2C1E9F358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0129" y="1771356"/>
              <a:ext cx="0" cy="420859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B3AD55E-B37C-8621-6520-7DC964AD45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7158" y="2192215"/>
              <a:ext cx="0" cy="438443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FBFE580-FDFC-CCE0-7E65-11B25072619E}"/>
              </a:ext>
            </a:extLst>
          </p:cNvPr>
          <p:cNvSpPr txBox="1"/>
          <p:nvPr/>
        </p:nvSpPr>
        <p:spPr>
          <a:xfrm>
            <a:off x="5726340" y="1538259"/>
            <a:ext cx="4507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>
                <a:solidFill>
                  <a:srgbClr val="FFFF00"/>
                </a:solidFill>
              </a:rPr>
              <a:t>50 </a:t>
            </a:r>
            <a:r>
              <a:rPr lang="en-IT" sz="800" dirty="0">
                <a:solidFill>
                  <a:srgbClr val="FFFF00"/>
                </a:solidFill>
                <a:latin typeface="Symbol" pitchFamily="2" charset="2"/>
              </a:rPr>
              <a:t>m</a:t>
            </a:r>
            <a:r>
              <a:rPr lang="en-IT" sz="800" dirty="0">
                <a:solidFill>
                  <a:srgbClr val="FFFF00"/>
                </a:solidFill>
              </a:rPr>
              <a:t>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96DDAD-E934-2E72-7AAD-287368B23C77}"/>
              </a:ext>
            </a:extLst>
          </p:cNvPr>
          <p:cNvSpPr txBox="1"/>
          <p:nvPr/>
        </p:nvSpPr>
        <p:spPr>
          <a:xfrm>
            <a:off x="4889311" y="2590377"/>
            <a:ext cx="4507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>
                <a:solidFill>
                  <a:schemeClr val="bg1"/>
                </a:solidFill>
              </a:rPr>
              <a:t>75 </a:t>
            </a:r>
            <a:r>
              <a:rPr lang="en-IT" sz="800" dirty="0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en-IT" sz="800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DA2382-09FB-1B6C-9588-82498679BBBC}"/>
              </a:ext>
            </a:extLst>
          </p:cNvPr>
          <p:cNvSpPr/>
          <p:nvPr/>
        </p:nvSpPr>
        <p:spPr>
          <a:xfrm rot="5400000">
            <a:off x="8087563" y="4671514"/>
            <a:ext cx="191409" cy="153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A93BFD-B201-5CAC-50BE-FD718F8F8F7A}"/>
              </a:ext>
            </a:extLst>
          </p:cNvPr>
          <p:cNvSpPr/>
          <p:nvPr/>
        </p:nvSpPr>
        <p:spPr>
          <a:xfrm>
            <a:off x="6475691" y="1303599"/>
            <a:ext cx="1732393" cy="28582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FADA5F-FF6D-55E8-BC85-4246F327A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437" y="1235650"/>
            <a:ext cx="1478400" cy="21687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1EFAB5-30C7-5422-7640-AC415904D63C}"/>
              </a:ext>
            </a:extLst>
          </p:cNvPr>
          <p:cNvSpPr/>
          <p:nvPr/>
        </p:nvSpPr>
        <p:spPr>
          <a:xfrm>
            <a:off x="6687270" y="3807579"/>
            <a:ext cx="1342034" cy="4479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C896B1-AF18-88BA-D9D8-1D2857A3FFFC}"/>
              </a:ext>
            </a:extLst>
          </p:cNvPr>
          <p:cNvSpPr txBox="1"/>
          <p:nvPr/>
        </p:nvSpPr>
        <p:spPr>
          <a:xfrm>
            <a:off x="6958712" y="3827142"/>
            <a:ext cx="11224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+ SiPM carrierv3</a:t>
            </a:r>
          </a:p>
          <a:p>
            <a:r>
              <a:rPr lang="en-IT" sz="1100" dirty="0"/>
              <a:t>+ RDO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2DE17E-048D-D474-8FEE-C6EEA9C3FF61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48592BF9-A1DC-213F-130C-6E5838DC87D7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12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C4FE5EBA-3A6F-1AD0-D3CA-F9AC395A3472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702F83-2EFA-A71E-9922-37CAB39BE10B}"/>
              </a:ext>
            </a:extLst>
          </p:cNvPr>
          <p:cNvSpPr txBox="1"/>
          <p:nvPr/>
        </p:nvSpPr>
        <p:spPr>
          <a:xfrm>
            <a:off x="7460389" y="819405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IT" sz="1760" dirty="0">
                <a:solidFill>
                  <a:schemeClr val="bg1">
                    <a:lumMod val="50000"/>
                  </a:schemeClr>
                </a:solidFill>
              </a:rPr>
              <a:t>26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D5E762-40C3-106D-3DFF-582BF243831D}"/>
              </a:ext>
            </a:extLst>
          </p:cNvPr>
          <p:cNvSpPr txBox="1"/>
          <p:nvPr/>
        </p:nvSpPr>
        <p:spPr>
          <a:xfrm>
            <a:off x="6670871" y="3333831"/>
            <a:ext cx="13420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Full size engineering</a:t>
            </a:r>
          </a:p>
          <a:p>
            <a:r>
              <a:rPr lang="en-GB" sz="1100" dirty="0"/>
              <a:t>t</a:t>
            </a:r>
            <a:r>
              <a:rPr lang="en-IT" sz="1100" dirty="0"/>
              <a:t>est article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684E59-8ED2-5CF8-236F-C56827875AAA}"/>
              </a:ext>
            </a:extLst>
          </p:cNvPr>
          <p:cNvSpPr txBox="1"/>
          <p:nvPr/>
        </p:nvSpPr>
        <p:spPr>
          <a:xfrm rot="16200000">
            <a:off x="6635381" y="3913178"/>
            <a:ext cx="47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2025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2580FD-7BCF-7275-9AA1-49C28B003DA6}"/>
              </a:ext>
            </a:extLst>
          </p:cNvPr>
          <p:cNvSpPr txBox="1"/>
          <p:nvPr/>
        </p:nvSpPr>
        <p:spPr>
          <a:xfrm rot="16200000">
            <a:off x="6644624" y="4463280"/>
            <a:ext cx="47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2026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81EC35-AD3E-C5BC-08E7-15393ECC242D}"/>
              </a:ext>
            </a:extLst>
          </p:cNvPr>
          <p:cNvSpPr txBox="1"/>
          <p:nvPr/>
        </p:nvSpPr>
        <p:spPr>
          <a:xfrm>
            <a:off x="6981210" y="4386905"/>
            <a:ext cx="9829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+ ALCOR 64ch</a:t>
            </a:r>
          </a:p>
          <a:p>
            <a:r>
              <a:rPr lang="en-IT" sz="1100" dirty="0"/>
              <a:t>+ FEB 64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09A310-37A1-6D64-1011-F7065DF04404}"/>
              </a:ext>
            </a:extLst>
          </p:cNvPr>
          <p:cNvSpPr txBox="1"/>
          <p:nvPr/>
        </p:nvSpPr>
        <p:spPr>
          <a:xfrm>
            <a:off x="1782111" y="302929"/>
            <a:ext cx="52179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Steadly progress of photodetector towards integrated design completion in 2026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8FE29D-6952-4335-8E4E-DDD4EA94B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697" y="3232760"/>
            <a:ext cx="1732393" cy="16879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9B4B3B-F097-5023-1977-67273C859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9534" y="3205849"/>
            <a:ext cx="3771546" cy="175348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3FD703A-E4A2-F093-4DD2-5FC01EAB79A4}"/>
              </a:ext>
            </a:extLst>
          </p:cNvPr>
          <p:cNvSpPr/>
          <p:nvPr/>
        </p:nvSpPr>
        <p:spPr>
          <a:xfrm>
            <a:off x="4508206" y="4840571"/>
            <a:ext cx="1536404" cy="118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1" name="Left-right Arrow 40">
            <a:extLst>
              <a:ext uri="{FF2B5EF4-FFF2-40B4-BE49-F238E27FC236}">
                <a16:creationId xmlns:a16="http://schemas.microsoft.com/office/drawing/2014/main" id="{6508D5D9-3CC8-EE75-9ECB-D3E0DC9ECEED}"/>
              </a:ext>
            </a:extLst>
          </p:cNvPr>
          <p:cNvSpPr/>
          <p:nvPr/>
        </p:nvSpPr>
        <p:spPr>
          <a:xfrm>
            <a:off x="775854" y="3020760"/>
            <a:ext cx="5555226" cy="233265"/>
          </a:xfrm>
          <a:prstGeom prst="leftRightArrow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B5814E0-4F96-3191-EC16-12AC4DE3DE09}"/>
              </a:ext>
            </a:extLst>
          </p:cNvPr>
          <p:cNvSpPr txBox="1"/>
          <p:nvPr/>
        </p:nvSpPr>
        <p:spPr>
          <a:xfrm>
            <a:off x="3005696" y="3031772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>
                <a:solidFill>
                  <a:srgbClr val="C00000"/>
                </a:solidFill>
              </a:rPr>
              <a:t>ALCOR 32 ch</a:t>
            </a:r>
          </a:p>
        </p:txBody>
      </p:sp>
      <p:sp>
        <p:nvSpPr>
          <p:cNvPr id="43" name="Fußzeilenplatzhalter 7">
            <a:extLst>
              <a:ext uri="{FF2B5EF4-FFF2-40B4-BE49-F238E27FC236}">
                <a16:creationId xmlns:a16="http://schemas.microsoft.com/office/drawing/2014/main" id="{55A501CA-564A-51C2-6194-B5F5CFB8A6D9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1474497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A8A66-882C-2613-CD3A-8EF7EE2F5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7418C24-8AA2-5183-9876-37FCF3D665E0}"/>
              </a:ext>
            </a:extLst>
          </p:cNvPr>
          <p:cNvSpPr/>
          <p:nvPr/>
        </p:nvSpPr>
        <p:spPr>
          <a:xfrm>
            <a:off x="127998" y="542921"/>
            <a:ext cx="5627245" cy="22466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60E7BBE-AA5E-1104-EB49-46E66D4AA0AC}"/>
              </a:ext>
            </a:extLst>
          </p:cNvPr>
          <p:cNvSpPr/>
          <p:nvPr/>
        </p:nvSpPr>
        <p:spPr>
          <a:xfrm>
            <a:off x="5912845" y="577295"/>
            <a:ext cx="3132238" cy="1152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658E8C-CF3C-9CAF-4796-030525A6E67D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935D7D-AEB2-59F9-1F7B-D350D1BF24BB}"/>
              </a:ext>
            </a:extLst>
          </p:cNvPr>
          <p:cNvSpPr/>
          <p:nvPr/>
        </p:nvSpPr>
        <p:spPr>
          <a:xfrm>
            <a:off x="3394876" y="-31962"/>
            <a:ext cx="2245103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Sensor Layout Engineering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CFEEB35-B923-EC16-C49F-D5E3D2081F90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2" name="Foliennummernplatzhalter 6">
            <a:extLst>
              <a:ext uri="{FF2B5EF4-FFF2-40B4-BE49-F238E27FC236}">
                <a16:creationId xmlns:a16="http://schemas.microsoft.com/office/drawing/2014/main" id="{B76CD6C1-F14B-9D4F-1500-1AF601802467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13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4" name="Fußzeilenplatzhalter 7">
            <a:extLst>
              <a:ext uri="{FF2B5EF4-FFF2-40B4-BE49-F238E27FC236}">
                <a16:creationId xmlns:a16="http://schemas.microsoft.com/office/drawing/2014/main" id="{D8084CA9-EE27-D1B8-514B-8525BFEDA127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8BE4635-8527-5E13-992E-239E5865F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102" y="602397"/>
            <a:ext cx="2081806" cy="1077012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01A3B45-C3AE-1B42-7C84-4658919688B6}"/>
              </a:ext>
            </a:extLst>
          </p:cNvPr>
          <p:cNvGrpSpPr/>
          <p:nvPr/>
        </p:nvGrpSpPr>
        <p:grpSpPr>
          <a:xfrm>
            <a:off x="170021" y="605949"/>
            <a:ext cx="2177579" cy="2162374"/>
            <a:chOff x="2825570" y="698060"/>
            <a:chExt cx="1924001" cy="2019255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F6E39BD-F9E9-936B-C57D-3358AD0F0C68}"/>
                </a:ext>
              </a:extLst>
            </p:cNvPr>
            <p:cNvGrpSpPr/>
            <p:nvPr/>
          </p:nvGrpSpPr>
          <p:grpSpPr>
            <a:xfrm>
              <a:off x="2825571" y="742306"/>
              <a:ext cx="1924000" cy="1975009"/>
              <a:chOff x="2825571" y="714874"/>
              <a:chExt cx="1924000" cy="1975009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C5EECAA8-22E3-4B06-2885-1F84A69F1F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25571" y="714874"/>
                <a:ext cx="1924000" cy="1975009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CDAC441-2A30-98B8-2ABA-8F3668395012}"/>
                  </a:ext>
                </a:extLst>
              </p:cNvPr>
              <p:cNvSpPr txBox="1"/>
              <p:nvPr/>
            </p:nvSpPr>
            <p:spPr>
              <a:xfrm>
                <a:off x="3822655" y="1608859"/>
                <a:ext cx="45076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800" dirty="0"/>
                  <a:t>75 </a:t>
                </a:r>
                <a:r>
                  <a:rPr lang="en-IT" sz="800" dirty="0">
                    <a:latin typeface="Symbol" pitchFamily="2" charset="2"/>
                  </a:rPr>
                  <a:t>m</a:t>
                </a:r>
                <a:r>
                  <a:rPr lang="en-IT" sz="800" dirty="0"/>
                  <a:t>m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A01E498-56BB-DE26-BC32-8734EB0D8BA4}"/>
                  </a:ext>
                </a:extLst>
              </p:cNvPr>
              <p:cNvSpPr/>
              <p:nvPr/>
            </p:nvSpPr>
            <p:spPr>
              <a:xfrm rot="5400000" flipV="1">
                <a:off x="4027121" y="1742203"/>
                <a:ext cx="1313324" cy="1315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48FE0BE-6C1B-5A2A-25A5-9201E8F6C31E}"/>
                  </a:ext>
                </a:extLst>
              </p:cNvPr>
              <p:cNvSpPr txBox="1"/>
              <p:nvPr/>
            </p:nvSpPr>
            <p:spPr>
              <a:xfrm>
                <a:off x="3339279" y="2015235"/>
                <a:ext cx="45076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800" dirty="0"/>
                  <a:t>50 </a:t>
                </a:r>
                <a:r>
                  <a:rPr lang="en-IT" sz="800" dirty="0">
                    <a:latin typeface="Symbol" pitchFamily="2" charset="2"/>
                  </a:rPr>
                  <a:t>m</a:t>
                </a:r>
                <a:r>
                  <a:rPr lang="en-IT" sz="800" dirty="0"/>
                  <a:t>m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435FE21-C92A-4688-16D9-BEEADE63EF7D}"/>
                  </a:ext>
                </a:extLst>
              </p:cNvPr>
              <p:cNvSpPr/>
              <p:nvPr/>
            </p:nvSpPr>
            <p:spPr>
              <a:xfrm rot="5400000" flipV="1">
                <a:off x="4227724" y="1236614"/>
                <a:ext cx="514801" cy="2296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E7624CF-CC3D-EF99-E33D-74E78E6A3EA7}"/>
                  </a:ext>
                </a:extLst>
              </p:cNvPr>
              <p:cNvSpPr/>
              <p:nvPr/>
            </p:nvSpPr>
            <p:spPr>
              <a:xfrm rot="5400000" flipV="1">
                <a:off x="3979337" y="1775417"/>
                <a:ext cx="514801" cy="7264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6BF3E4C-C91B-E4EC-4AA6-999A0D3C0852}"/>
                </a:ext>
              </a:extLst>
            </p:cNvPr>
            <p:cNvSpPr/>
            <p:nvPr/>
          </p:nvSpPr>
          <p:spPr>
            <a:xfrm>
              <a:off x="2825570" y="715448"/>
              <a:ext cx="1923999" cy="1552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0465976-7A9B-6E23-7FCB-9832B80E51CC}"/>
                </a:ext>
              </a:extLst>
            </p:cNvPr>
            <p:cNvSpPr txBox="1"/>
            <p:nvPr/>
          </p:nvSpPr>
          <p:spPr>
            <a:xfrm>
              <a:off x="3065709" y="698060"/>
              <a:ext cx="7120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800" dirty="0"/>
                <a:t>Photon yield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FD19BBD-1D73-B5AF-7C45-7A75A51A12BC}"/>
              </a:ext>
            </a:extLst>
          </p:cNvPr>
          <p:cNvGrpSpPr/>
          <p:nvPr/>
        </p:nvGrpSpPr>
        <p:grpSpPr>
          <a:xfrm>
            <a:off x="3315894" y="635358"/>
            <a:ext cx="2177579" cy="2093542"/>
            <a:chOff x="2653595" y="2965000"/>
            <a:chExt cx="2102853" cy="1963276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BAF1683-0DD1-EBAE-47B1-4E5DF7039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3595" y="2974391"/>
              <a:ext cx="2102853" cy="1953885"/>
            </a:xfrm>
            <a:prstGeom prst="rect">
              <a:avLst/>
            </a:prstGeom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B9F95F-AEC2-1E34-0459-4A63380AD7A5}"/>
                </a:ext>
              </a:extLst>
            </p:cNvPr>
            <p:cNvSpPr/>
            <p:nvPr/>
          </p:nvSpPr>
          <p:spPr>
            <a:xfrm>
              <a:off x="3335549" y="2965000"/>
              <a:ext cx="1301448" cy="1015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485D71D0-CEC7-D0EB-3F47-71E5AD629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2845" y="1821147"/>
            <a:ext cx="3132238" cy="3137476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D20CF07F-5328-5BE2-3182-89B5C360CC8F}"/>
              </a:ext>
            </a:extLst>
          </p:cNvPr>
          <p:cNvSpPr txBox="1"/>
          <p:nvPr/>
        </p:nvSpPr>
        <p:spPr>
          <a:xfrm>
            <a:off x="3724557" y="535980"/>
            <a:ext cx="1565723" cy="214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/>
              <a:t>Time resolution with ALCOR redout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D848BAC-919C-969E-2D31-7F786AE519D7}"/>
              </a:ext>
            </a:extLst>
          </p:cNvPr>
          <p:cNvSpPr txBox="1"/>
          <p:nvPr/>
        </p:nvSpPr>
        <p:spPr>
          <a:xfrm>
            <a:off x="2467539" y="1353742"/>
            <a:ext cx="82266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SPAD size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3E6AD5-00B8-6FB8-A7C9-BF250A699893}"/>
              </a:ext>
            </a:extLst>
          </p:cNvPr>
          <p:cNvGrpSpPr/>
          <p:nvPr/>
        </p:nvGrpSpPr>
        <p:grpSpPr>
          <a:xfrm>
            <a:off x="8069365" y="1676784"/>
            <a:ext cx="975718" cy="273844"/>
            <a:chOff x="3402417" y="3632635"/>
            <a:chExt cx="1233470" cy="31649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A51C78B-82CA-B6C9-8975-2FFBFDEF5BA6}"/>
                </a:ext>
              </a:extLst>
            </p:cNvPr>
            <p:cNvSpPr/>
            <p:nvPr/>
          </p:nvSpPr>
          <p:spPr>
            <a:xfrm>
              <a:off x="3402417" y="3632635"/>
              <a:ext cx="1233470" cy="31649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643219-C1CA-24E8-20E4-D06D766384AB}"/>
                </a:ext>
              </a:extLst>
            </p:cNvPr>
            <p:cNvSpPr txBox="1"/>
            <p:nvPr/>
          </p:nvSpPr>
          <p:spPr>
            <a:xfrm>
              <a:off x="3457440" y="3655312"/>
              <a:ext cx="9705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00" dirty="0">
                  <a:solidFill>
                    <a:srgbClr val="C00000"/>
                  </a:solidFill>
                </a:rPr>
                <a:t>eRD102-FY25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05A56EA6-E558-5A27-9719-FB6D559E5233}"/>
              </a:ext>
            </a:extLst>
          </p:cNvPr>
          <p:cNvSpPr/>
          <p:nvPr/>
        </p:nvSpPr>
        <p:spPr>
          <a:xfrm>
            <a:off x="118572" y="2857647"/>
            <a:ext cx="5637557" cy="2072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54EABD-D86A-21BF-A10F-76BEC46F72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71" y="3106197"/>
            <a:ext cx="3749218" cy="17709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0E721E-FCD0-6237-C2A4-A75A5A62EA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687" y="3150615"/>
            <a:ext cx="1801886" cy="17602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4A3CD3-EC37-2C31-3827-02D5CE0AAB6F}"/>
              </a:ext>
            </a:extLst>
          </p:cNvPr>
          <p:cNvSpPr txBox="1"/>
          <p:nvPr/>
        </p:nvSpPr>
        <p:spPr>
          <a:xfrm>
            <a:off x="1978776" y="2818228"/>
            <a:ext cx="188282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Novel HPK UVE fast SiPM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DC15B1-9FCE-3671-09F2-F760017ED405}"/>
              </a:ext>
            </a:extLst>
          </p:cNvPr>
          <p:cNvSpPr txBox="1"/>
          <p:nvPr/>
        </p:nvSpPr>
        <p:spPr>
          <a:xfrm>
            <a:off x="-5486" y="273883"/>
            <a:ext cx="6427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Baseline specs defined at the SiPM LLP Rewiew in fall 2023 after several tests on a variety of sensors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DC7DC2-5EEA-A097-6DA9-E99D28D48F47}"/>
              </a:ext>
            </a:extLst>
          </p:cNvPr>
          <p:cNvSpPr txBox="1"/>
          <p:nvPr/>
        </p:nvSpPr>
        <p:spPr>
          <a:xfrm>
            <a:off x="6421530" y="217586"/>
            <a:ext cx="73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Details on </a:t>
            </a:r>
          </a:p>
          <a:p>
            <a:r>
              <a:rPr lang="en-IT" sz="1000" dirty="0"/>
              <a:t>Backup 28</a:t>
            </a: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6CF23FDC-6923-B0ED-3F3D-FCC1000A2DC9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1547971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5DB3E-35FC-5E58-B98A-FAEDC7B75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B16F776-8E3D-6EFF-8291-944FE26E028D}"/>
              </a:ext>
            </a:extLst>
          </p:cNvPr>
          <p:cNvSpPr/>
          <p:nvPr/>
        </p:nvSpPr>
        <p:spPr>
          <a:xfrm rot="5400000">
            <a:off x="201633" y="837030"/>
            <a:ext cx="3970380" cy="42060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87E756-CE0E-A879-9DD2-9C13CAE2F677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6A5033-E843-D27E-EAA6-52A50054B1F7}"/>
              </a:ext>
            </a:extLst>
          </p:cNvPr>
          <p:cNvSpPr/>
          <p:nvPr/>
        </p:nvSpPr>
        <p:spPr>
          <a:xfrm>
            <a:off x="3549849" y="-31962"/>
            <a:ext cx="1935145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Annealing Engineering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194E02-EFC6-0D8D-E27A-AA907E3F5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07" y="1069090"/>
            <a:ext cx="3947135" cy="384768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542763F-5E4C-13E0-6BD4-B5A1AC0129B5}"/>
              </a:ext>
            </a:extLst>
          </p:cNvPr>
          <p:cNvSpPr/>
          <p:nvPr/>
        </p:nvSpPr>
        <p:spPr>
          <a:xfrm>
            <a:off x="2723253" y="2618022"/>
            <a:ext cx="635111" cy="954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DA8C07-E126-0FC0-F8B2-7A21F6627DD2}"/>
              </a:ext>
            </a:extLst>
          </p:cNvPr>
          <p:cNvSpPr/>
          <p:nvPr/>
        </p:nvSpPr>
        <p:spPr>
          <a:xfrm>
            <a:off x="2795211" y="1393876"/>
            <a:ext cx="1418975" cy="1411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752C8D-2BCA-3611-85D2-96CF22104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451" y="1435493"/>
            <a:ext cx="1436306" cy="135319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A523BA5-43EA-9128-055F-DBA761F48618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2" name="Foliennummernplatzhalter 6">
            <a:extLst>
              <a:ext uri="{FF2B5EF4-FFF2-40B4-BE49-F238E27FC236}">
                <a16:creationId xmlns:a16="http://schemas.microsoft.com/office/drawing/2014/main" id="{376AB246-1A26-C06C-BBF8-69BFBD48A352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14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4" name="Fußzeilenplatzhalter 7">
            <a:extLst>
              <a:ext uri="{FF2B5EF4-FFF2-40B4-BE49-F238E27FC236}">
                <a16:creationId xmlns:a16="http://schemas.microsoft.com/office/drawing/2014/main" id="{F603356C-E6F8-5A9A-F7FF-800FC25B4819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B4E29E-DB9C-CB9B-B6FD-6EAB95D64C51}"/>
              </a:ext>
            </a:extLst>
          </p:cNvPr>
          <p:cNvSpPr txBox="1"/>
          <p:nvPr/>
        </p:nvSpPr>
        <p:spPr>
          <a:xfrm>
            <a:off x="1087811" y="295378"/>
            <a:ext cx="6682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Completion of engineering of the SiPM optimized layout and temperature treatments expected by 2026 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5954276-1F27-1F96-20BB-71FFEF393036}"/>
              </a:ext>
            </a:extLst>
          </p:cNvPr>
          <p:cNvSpPr/>
          <p:nvPr/>
        </p:nvSpPr>
        <p:spPr>
          <a:xfrm>
            <a:off x="8349745" y="28176"/>
            <a:ext cx="710451" cy="24302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092ABC-4E24-DDFE-15F2-837AE253BB49}"/>
              </a:ext>
            </a:extLst>
          </p:cNvPr>
          <p:cNvSpPr txBox="1"/>
          <p:nvPr/>
        </p:nvSpPr>
        <p:spPr>
          <a:xfrm>
            <a:off x="8349745" y="24984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>
                <a:solidFill>
                  <a:srgbClr val="C00000"/>
                </a:solidFill>
              </a:rPr>
              <a:t>PED funds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333D70-53E3-6BF0-FEBC-7DAF2A97A530}"/>
              </a:ext>
            </a:extLst>
          </p:cNvPr>
          <p:cNvSpPr/>
          <p:nvPr/>
        </p:nvSpPr>
        <p:spPr>
          <a:xfrm rot="5400000">
            <a:off x="4542097" y="405455"/>
            <a:ext cx="4349822" cy="46863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9699A8-ED70-FDF7-AD8D-480E68A40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9406" y="2577880"/>
            <a:ext cx="2183827" cy="2333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0BEEAB-D19D-7668-A7C2-496A23AE4C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1255" y="2429228"/>
            <a:ext cx="1887223" cy="2494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0B7786-1771-F3C5-0497-44B222C60E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7462" y="876173"/>
            <a:ext cx="3200247" cy="14979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6D78D8-24E2-B764-6533-AE6CD6C9EF9B}"/>
              </a:ext>
            </a:extLst>
          </p:cNvPr>
          <p:cNvSpPr txBox="1"/>
          <p:nvPr/>
        </p:nvSpPr>
        <p:spPr>
          <a:xfrm>
            <a:off x="0" y="555480"/>
            <a:ext cx="4171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err="1">
                <a:solidFill>
                  <a:srgbClr val="C00000"/>
                </a:solidFill>
              </a:rPr>
              <a:t>Recomm</a:t>
            </a:r>
            <a:r>
              <a:rPr lang="en-GB" sz="900" b="1" dirty="0">
                <a:solidFill>
                  <a:srgbClr val="C00000"/>
                </a:solidFill>
              </a:rPr>
              <a:t>. (DAC):</a:t>
            </a:r>
            <a:r>
              <a:rPr lang="en-GB" sz="900" dirty="0"/>
              <a:t> Annealing procedures should be investigated, and defined; this will </a:t>
            </a:r>
          </a:p>
          <a:p>
            <a:r>
              <a:rPr lang="en-GB" sz="900" dirty="0"/>
              <a:t>have implications for the design of the read-out board (heating).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BCE404-25EA-D5F4-AEFD-C8C3150CE018}"/>
              </a:ext>
            </a:extLst>
          </p:cNvPr>
          <p:cNvSpPr txBox="1"/>
          <p:nvPr/>
        </p:nvSpPr>
        <p:spPr>
          <a:xfrm>
            <a:off x="4850246" y="593644"/>
            <a:ext cx="3733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Details of in-situ annealing protocol based on Joule-effect</a:t>
            </a:r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4DD71ECD-6F33-A41D-D046-1C497349C058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831652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BD6A4-ADF4-6421-7159-9D7A6563E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ight Arrow 28">
            <a:extLst>
              <a:ext uri="{FF2B5EF4-FFF2-40B4-BE49-F238E27FC236}">
                <a16:creationId xmlns:a16="http://schemas.microsoft.com/office/drawing/2014/main" id="{A74E17E5-AD4E-CAE4-0B39-8820CFAE734C}"/>
              </a:ext>
            </a:extLst>
          </p:cNvPr>
          <p:cNvSpPr/>
          <p:nvPr/>
        </p:nvSpPr>
        <p:spPr>
          <a:xfrm>
            <a:off x="4947867" y="2956467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68CE7693-7F4C-B5DF-F271-01D919EE74B0}"/>
              </a:ext>
            </a:extLst>
          </p:cNvPr>
          <p:cNvSpPr/>
          <p:nvPr/>
        </p:nvSpPr>
        <p:spPr>
          <a:xfrm>
            <a:off x="7659208" y="2934983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64BFB6-C63B-8144-3E0B-7957BE115FAF}"/>
              </a:ext>
            </a:extLst>
          </p:cNvPr>
          <p:cNvSpPr/>
          <p:nvPr/>
        </p:nvSpPr>
        <p:spPr>
          <a:xfrm>
            <a:off x="15388" y="3559414"/>
            <a:ext cx="9144000" cy="821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D4302101-230D-7E67-A0C0-CF9151553811}"/>
              </a:ext>
            </a:extLst>
          </p:cNvPr>
          <p:cNvSpPr/>
          <p:nvPr/>
        </p:nvSpPr>
        <p:spPr>
          <a:xfrm>
            <a:off x="4953275" y="3836868"/>
            <a:ext cx="277403" cy="29238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8BAC8916-3B02-A339-2548-6777EB652B43}"/>
              </a:ext>
            </a:extLst>
          </p:cNvPr>
          <p:cNvSpPr/>
          <p:nvPr/>
        </p:nvSpPr>
        <p:spPr>
          <a:xfrm>
            <a:off x="7666329" y="3834772"/>
            <a:ext cx="277403" cy="29238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701501-3318-7992-2953-5A19967A3218}"/>
              </a:ext>
            </a:extLst>
          </p:cNvPr>
          <p:cNvSpPr/>
          <p:nvPr/>
        </p:nvSpPr>
        <p:spPr>
          <a:xfrm>
            <a:off x="-1" y="1846660"/>
            <a:ext cx="9144000" cy="7278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C88450DD-546F-A25F-3521-49A0D9D306DD}"/>
              </a:ext>
            </a:extLst>
          </p:cNvPr>
          <p:cNvSpPr/>
          <p:nvPr/>
        </p:nvSpPr>
        <p:spPr>
          <a:xfrm>
            <a:off x="4945475" y="2065184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DA67498F-4D42-4C26-0CC7-F7D9148BB0D8}"/>
              </a:ext>
            </a:extLst>
          </p:cNvPr>
          <p:cNvSpPr/>
          <p:nvPr/>
        </p:nvSpPr>
        <p:spPr>
          <a:xfrm>
            <a:off x="7656591" y="2084546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C98F5295-2A39-8941-72B2-0BFA88B16100}"/>
              </a:ext>
            </a:extLst>
          </p:cNvPr>
          <p:cNvSpPr/>
          <p:nvPr/>
        </p:nvSpPr>
        <p:spPr>
          <a:xfrm>
            <a:off x="4953728" y="1396549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1E68AECE-D75A-2114-BC9C-BDF2D2CDD30C}"/>
              </a:ext>
            </a:extLst>
          </p:cNvPr>
          <p:cNvSpPr/>
          <p:nvPr/>
        </p:nvSpPr>
        <p:spPr>
          <a:xfrm>
            <a:off x="7650038" y="1408338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74EE24-44DB-F0C6-13D0-665ECEB00DBA}"/>
              </a:ext>
            </a:extLst>
          </p:cNvPr>
          <p:cNvSpPr/>
          <p:nvPr/>
        </p:nvSpPr>
        <p:spPr>
          <a:xfrm>
            <a:off x="0" y="533884"/>
            <a:ext cx="9144000" cy="6550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B73FB6F5-2BE0-9C8C-ED3F-A2C6BCFDF6AD}"/>
              </a:ext>
            </a:extLst>
          </p:cNvPr>
          <p:cNvSpPr/>
          <p:nvPr/>
        </p:nvSpPr>
        <p:spPr>
          <a:xfrm>
            <a:off x="4949644" y="707789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FAA96703-A352-D52B-D793-2FB0CFC2BC87}"/>
              </a:ext>
            </a:extLst>
          </p:cNvPr>
          <p:cNvSpPr/>
          <p:nvPr/>
        </p:nvSpPr>
        <p:spPr>
          <a:xfrm>
            <a:off x="7651840" y="704403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5F58EA-5D5B-2256-6065-489606DB5BCF}"/>
              </a:ext>
            </a:extLst>
          </p:cNvPr>
          <p:cNvSpPr txBox="1"/>
          <p:nvPr/>
        </p:nvSpPr>
        <p:spPr>
          <a:xfrm>
            <a:off x="5808445" y="602430"/>
            <a:ext cx="15504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n</a:t>
            </a:r>
            <a:r>
              <a:rPr lang="en-IT" sz="1000" dirty="0"/>
              <a:t> = 1.026</a:t>
            </a:r>
          </a:p>
          <a:p>
            <a:r>
              <a:rPr lang="en-GB" sz="1000" dirty="0"/>
              <a:t>d</a:t>
            </a:r>
            <a:r>
              <a:rPr lang="en-IT" sz="1000" dirty="0"/>
              <a:t>n/d</a:t>
            </a:r>
            <a:r>
              <a:rPr lang="en-IT" sz="1000" dirty="0">
                <a:latin typeface="Symbol" pitchFamily="2" charset="2"/>
              </a:rPr>
              <a:t>l</a:t>
            </a:r>
            <a:r>
              <a:rPr lang="en-IT" sz="1000" dirty="0"/>
              <a:t> = 6 10</a:t>
            </a:r>
            <a:r>
              <a:rPr lang="en-IT" sz="1000" baseline="30000" dirty="0"/>
              <a:t>-6</a:t>
            </a:r>
            <a:r>
              <a:rPr lang="en-IT" sz="1000" dirty="0"/>
              <a:t> nm</a:t>
            </a:r>
            <a:r>
              <a:rPr lang="en-IT" sz="1000" baseline="30000" dirty="0"/>
              <a:t>-1</a:t>
            </a:r>
            <a:endParaRPr lang="en-IT" sz="1000" dirty="0"/>
          </a:p>
          <a:p>
            <a:r>
              <a:rPr lang="en-IT" sz="1000" dirty="0"/>
              <a:t>scattering length &gt; 50 mm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E90711-D5E3-18B5-4F53-F9F64DDBFDC0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7635F2-EF4E-A037-8CEF-0B84A927D72D}"/>
              </a:ext>
            </a:extLst>
          </p:cNvPr>
          <p:cNvSpPr/>
          <p:nvPr/>
        </p:nvSpPr>
        <p:spPr>
          <a:xfrm>
            <a:off x="3900608" y="-31962"/>
            <a:ext cx="123367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Design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BF497D-0F3C-1025-8AA1-89368D7C9F69}"/>
              </a:ext>
            </a:extLst>
          </p:cNvPr>
          <p:cNvSpPr txBox="1"/>
          <p:nvPr/>
        </p:nvSpPr>
        <p:spPr>
          <a:xfrm>
            <a:off x="1004457" y="582366"/>
            <a:ext cx="30620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Momentum reach above 15 GeV/c  to overlap with gas </a:t>
            </a:r>
          </a:p>
          <a:p>
            <a:r>
              <a:rPr lang="en-IT" sz="1000" dirty="0"/>
              <a:t>More than 10 detected photons from 4 cm thickness</a:t>
            </a:r>
          </a:p>
          <a:p>
            <a:r>
              <a:rPr lang="en-IT" sz="1000" dirty="0"/>
              <a:t>Single photon resolution approaching 2 mrad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C2050-B1A9-6A8E-672B-01FDDD0A36C7}"/>
              </a:ext>
            </a:extLst>
          </p:cNvPr>
          <p:cNvSpPr txBox="1"/>
          <p:nvPr/>
        </p:nvSpPr>
        <p:spPr>
          <a:xfrm>
            <a:off x="173433" y="697351"/>
            <a:ext cx="71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Aerogel: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52E41D-DABC-94F0-B298-D658E079ADF3}"/>
              </a:ext>
            </a:extLst>
          </p:cNvPr>
          <p:cNvSpPr txBox="1"/>
          <p:nvPr/>
        </p:nvSpPr>
        <p:spPr>
          <a:xfrm>
            <a:off x="1004457" y="1232976"/>
            <a:ext cx="32143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Momentum reach above 50 GeV/c at pseudorapidity &gt; 2.5</a:t>
            </a:r>
          </a:p>
          <a:p>
            <a:r>
              <a:rPr lang="en-GB" sz="1000" dirty="0"/>
              <a:t>M</a:t>
            </a:r>
            <a:r>
              <a:rPr lang="en-IT" sz="1000" dirty="0"/>
              <a:t>ore than 20 detected photons from 1 m depth</a:t>
            </a:r>
          </a:p>
          <a:p>
            <a:r>
              <a:rPr lang="en-IT" sz="1000" dirty="0"/>
              <a:t>Single photon resolution approaching 1 mrad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B53F7-771C-8848-B70D-70E5CE599636}"/>
              </a:ext>
            </a:extLst>
          </p:cNvPr>
          <p:cNvSpPr txBox="1"/>
          <p:nvPr/>
        </p:nvSpPr>
        <p:spPr>
          <a:xfrm>
            <a:off x="182256" y="1336020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Gas: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800DAC-068A-188C-3370-4760ED9728DC}"/>
              </a:ext>
            </a:extLst>
          </p:cNvPr>
          <p:cNvSpPr txBox="1"/>
          <p:nvPr/>
        </p:nvSpPr>
        <p:spPr>
          <a:xfrm>
            <a:off x="1007822" y="2642886"/>
            <a:ext cx="387798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Single photon detection capability in highly non-uniform magnetic field</a:t>
            </a:r>
          </a:p>
          <a:p>
            <a:r>
              <a:rPr lang="en-US" sz="1000" dirty="0"/>
              <a:t>Excellent PDE in the visible range to cope with aerogel</a:t>
            </a:r>
          </a:p>
          <a:p>
            <a:r>
              <a:rPr lang="en-US" sz="1000" dirty="0"/>
              <a:t>Marginal contribution to the angular resolution</a:t>
            </a:r>
          </a:p>
          <a:p>
            <a:r>
              <a:rPr lang="en-US" sz="1000" dirty="0"/>
              <a:t>Preserve prompt Cherenkov information</a:t>
            </a:r>
          </a:p>
          <a:p>
            <a:r>
              <a:rPr lang="en-US" sz="1000" dirty="0"/>
              <a:t>Tolerance to few 10</a:t>
            </a:r>
            <a:r>
              <a:rPr lang="en-US" sz="1000" baseline="30000" dirty="0"/>
              <a:t>10</a:t>
            </a:r>
            <a:r>
              <a:rPr lang="en-US" sz="1000" dirty="0"/>
              <a:t> 1-MeV neutron equivalent fluence</a:t>
            </a:r>
            <a:endParaRPr lang="en-IT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E5FA1C-F72B-4BB1-3FAD-7094F4A3BF2A}"/>
              </a:ext>
            </a:extLst>
          </p:cNvPr>
          <p:cNvSpPr txBox="1"/>
          <p:nvPr/>
        </p:nvSpPr>
        <p:spPr>
          <a:xfrm>
            <a:off x="153294" y="2938146"/>
            <a:ext cx="716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Sensors: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147888-EB90-1E64-EACC-028BFD4F9E1B}"/>
              </a:ext>
            </a:extLst>
          </p:cNvPr>
          <p:cNvSpPr txBox="1"/>
          <p:nvPr/>
        </p:nvSpPr>
        <p:spPr>
          <a:xfrm>
            <a:off x="1007822" y="3614344"/>
            <a:ext cx="3990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Below 1 </a:t>
            </a:r>
            <a:r>
              <a:rPr lang="en-US" sz="1000" dirty="0" err="1"/>
              <a:t>p.e.</a:t>
            </a:r>
            <a:r>
              <a:rPr lang="en-US" sz="1000" dirty="0"/>
              <a:t> signal threshold capability</a:t>
            </a:r>
          </a:p>
          <a:p>
            <a:r>
              <a:rPr lang="en-US" sz="1000" dirty="0"/>
              <a:t>Preserve sensor time resolution to cope with dark counts and accidentals</a:t>
            </a:r>
          </a:p>
          <a:p>
            <a:r>
              <a:rPr lang="en-US" sz="1000" dirty="0"/>
              <a:t>More than 300 kHz/</a:t>
            </a:r>
            <a:r>
              <a:rPr lang="en-US" sz="1000" dirty="0" err="1"/>
              <a:t>ch</a:t>
            </a:r>
            <a:r>
              <a:rPr lang="en-US" sz="1000" dirty="0"/>
              <a:t> rate capability</a:t>
            </a:r>
          </a:p>
          <a:p>
            <a:r>
              <a:rPr lang="en-US" sz="1000" dirty="0"/>
              <a:t>Streaming readout with suppression of no-interaction frames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76A351-0861-A517-51A2-B0A6BBEF6E04}"/>
              </a:ext>
            </a:extLst>
          </p:cNvPr>
          <p:cNvSpPr txBox="1"/>
          <p:nvPr/>
        </p:nvSpPr>
        <p:spPr>
          <a:xfrm>
            <a:off x="115614" y="3790532"/>
            <a:ext cx="765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Readout: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88D9F3-20FD-7993-6FC5-AA4CFBCA4B3C}"/>
              </a:ext>
            </a:extLst>
          </p:cNvPr>
          <p:cNvSpPr txBox="1"/>
          <p:nvPr/>
        </p:nvSpPr>
        <p:spPr>
          <a:xfrm>
            <a:off x="48876" y="4496603"/>
            <a:ext cx="907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Mechanics: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0D39A5-8E5B-262D-49B9-5C3014278AD0}"/>
              </a:ext>
            </a:extLst>
          </p:cNvPr>
          <p:cNvSpPr txBox="1"/>
          <p:nvPr/>
        </p:nvSpPr>
        <p:spPr>
          <a:xfrm>
            <a:off x="1004456" y="4397006"/>
            <a:ext cx="3861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Acceptance maximized in 1.5 – 3.5 </a:t>
            </a:r>
            <a:r>
              <a:rPr lang="en-US" sz="1000" dirty="0" err="1"/>
              <a:t>pseudorapidity</a:t>
            </a:r>
            <a:r>
              <a:rPr lang="en-US" sz="1000" dirty="0"/>
              <a:t> range</a:t>
            </a:r>
          </a:p>
          <a:p>
            <a:r>
              <a:rPr lang="en-US" sz="1000" dirty="0"/>
              <a:t>Material budget minimized in acceptance</a:t>
            </a:r>
          </a:p>
          <a:p>
            <a:r>
              <a:rPr lang="en-US" sz="1000" dirty="0"/>
              <a:t>Compatibility with barrel maintenance at IP6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0D1944-D1AA-DF2E-A708-10B1A661EE08}"/>
              </a:ext>
            </a:extLst>
          </p:cNvPr>
          <p:cNvSpPr txBox="1"/>
          <p:nvPr/>
        </p:nvSpPr>
        <p:spPr>
          <a:xfrm>
            <a:off x="5790842" y="1234806"/>
            <a:ext cx="15600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with n</a:t>
            </a:r>
            <a:r>
              <a:rPr lang="en-IT" sz="1000" dirty="0"/>
              <a:t> = 1.00086</a:t>
            </a:r>
          </a:p>
          <a:p>
            <a:r>
              <a:rPr lang="en-GB" sz="1000" dirty="0"/>
              <a:t>d</a:t>
            </a:r>
            <a:r>
              <a:rPr lang="en-IT" sz="1000" dirty="0"/>
              <a:t>n/d</a:t>
            </a:r>
            <a:r>
              <a:rPr lang="en-IT" sz="1000" dirty="0">
                <a:latin typeface="Symbol" pitchFamily="2" charset="2"/>
              </a:rPr>
              <a:t>l</a:t>
            </a:r>
            <a:r>
              <a:rPr lang="en-IT" sz="1000" dirty="0"/>
              <a:t> = 0.2 10</a:t>
            </a:r>
            <a:r>
              <a:rPr lang="en-IT" sz="1000" baseline="30000" dirty="0"/>
              <a:t>-6</a:t>
            </a:r>
            <a:r>
              <a:rPr lang="en-IT" sz="1000" dirty="0"/>
              <a:t> nm</a:t>
            </a:r>
            <a:r>
              <a:rPr lang="en-IT" sz="1000" baseline="30000" dirty="0"/>
              <a:t>-1</a:t>
            </a:r>
            <a:endParaRPr lang="en-IT" sz="1000" dirty="0"/>
          </a:p>
          <a:p>
            <a:r>
              <a:rPr lang="en-GB" sz="1000" dirty="0"/>
              <a:t>a</a:t>
            </a:r>
            <a:r>
              <a:rPr lang="en-IT" sz="1000" dirty="0"/>
              <a:t>bsorption length &gt; 100 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493DF2-A07B-DE08-A027-A438E4306282}"/>
              </a:ext>
            </a:extLst>
          </p:cNvPr>
          <p:cNvSpPr txBox="1"/>
          <p:nvPr/>
        </p:nvSpPr>
        <p:spPr>
          <a:xfrm>
            <a:off x="5859424" y="1936515"/>
            <a:ext cx="16802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Carbon fiber material</a:t>
            </a:r>
            <a:endParaRPr lang="en-IT" sz="1000" dirty="0"/>
          </a:p>
          <a:p>
            <a:r>
              <a:rPr lang="en-US" sz="1000" dirty="0"/>
              <a:t>Roughness of few nm</a:t>
            </a:r>
            <a:endParaRPr lang="en-IT" sz="1000" dirty="0"/>
          </a:p>
          <a:p>
            <a:r>
              <a:rPr lang="en-US" sz="1000" dirty="0"/>
              <a:t>Angular precision &lt; 0.3 </a:t>
            </a:r>
            <a:r>
              <a:rPr lang="en-US" sz="1000" dirty="0" err="1"/>
              <a:t>mrad</a:t>
            </a:r>
            <a:endParaRPr lang="en-US" sz="1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C3AB17-76A9-FDDF-5EB5-2379027BCA2F}"/>
              </a:ext>
            </a:extLst>
          </p:cNvPr>
          <p:cNvSpPr txBox="1"/>
          <p:nvPr/>
        </p:nvSpPr>
        <p:spPr>
          <a:xfrm>
            <a:off x="1007822" y="1927892"/>
            <a:ext cx="31486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Focalization of Cherenkov light onto the detector surface</a:t>
            </a:r>
          </a:p>
          <a:p>
            <a:r>
              <a:rPr lang="en-US" sz="1000" dirty="0"/>
              <a:t>Preservation of the Cherenkov information </a:t>
            </a:r>
          </a:p>
          <a:p>
            <a:r>
              <a:rPr lang="en-US" sz="1000" dirty="0"/>
              <a:t>Material budget limited to O(2 %) of radiation length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10CBBA-DCFD-A1E6-C458-174C3D27E3C0}"/>
              </a:ext>
            </a:extLst>
          </p:cNvPr>
          <p:cNvSpPr txBox="1"/>
          <p:nvPr/>
        </p:nvSpPr>
        <p:spPr>
          <a:xfrm>
            <a:off x="182256" y="2091141"/>
            <a:ext cx="644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Mirror: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371622-D276-8019-E2E0-AF4704120E8E}"/>
              </a:ext>
            </a:extLst>
          </p:cNvPr>
          <p:cNvSpPr txBox="1"/>
          <p:nvPr/>
        </p:nvSpPr>
        <p:spPr>
          <a:xfrm>
            <a:off x="5859424" y="2701492"/>
            <a:ext cx="1806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Spatial resolution of 3 x 3 mm</a:t>
            </a:r>
            <a:r>
              <a:rPr lang="en-US" sz="1000" baseline="30000" dirty="0"/>
              <a:t>2</a:t>
            </a:r>
            <a:r>
              <a:rPr lang="en-US" sz="1000" dirty="0"/>
              <a:t> </a:t>
            </a:r>
          </a:p>
          <a:p>
            <a:r>
              <a:rPr lang="en-US" sz="1000" dirty="0"/>
              <a:t>Time resolution O(100 </a:t>
            </a:r>
            <a:r>
              <a:rPr lang="en-US" sz="1000" dirty="0" err="1"/>
              <a:t>ps</a:t>
            </a:r>
            <a:r>
              <a:rPr lang="en-US" sz="1000" dirty="0"/>
              <a:t>)</a:t>
            </a:r>
          </a:p>
          <a:p>
            <a:r>
              <a:rPr lang="en-US" sz="1000" dirty="0"/>
              <a:t>Operation at &lt; -30 degrees</a:t>
            </a:r>
          </a:p>
          <a:p>
            <a:r>
              <a:rPr lang="en-US" sz="1000" dirty="0"/>
              <a:t>Annealing curing cycles </a:t>
            </a:r>
            <a:endParaRPr lang="en-IT" sz="1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AFA3E5-3787-6715-543D-E46FB37FADEA}"/>
              </a:ext>
            </a:extLst>
          </p:cNvPr>
          <p:cNvSpPr txBox="1"/>
          <p:nvPr/>
        </p:nvSpPr>
        <p:spPr>
          <a:xfrm>
            <a:off x="5859424" y="3691288"/>
            <a:ext cx="17475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ALCOR chip (</a:t>
            </a:r>
            <a:r>
              <a:rPr lang="en-US" sz="1000" dirty="0" err="1"/>
              <a:t>ToT</a:t>
            </a:r>
            <a:r>
              <a:rPr lang="en-US" sz="1000" dirty="0"/>
              <a:t> architecture)</a:t>
            </a:r>
          </a:p>
          <a:p>
            <a:r>
              <a:rPr lang="en-US" sz="1000" dirty="0"/>
              <a:t>Time resolution &lt; 200 </a:t>
            </a:r>
            <a:r>
              <a:rPr lang="en-US" sz="1000" dirty="0" err="1"/>
              <a:t>ps</a:t>
            </a:r>
            <a:endParaRPr lang="en-US" sz="1000" dirty="0"/>
          </a:p>
          <a:p>
            <a:r>
              <a:rPr lang="en-US" sz="1000" dirty="0"/>
              <a:t>Rate &gt; 300 kHz/</a:t>
            </a:r>
            <a:r>
              <a:rPr lang="en-US" sz="1000" dirty="0" err="1"/>
              <a:t>ch</a:t>
            </a:r>
            <a:endParaRPr lang="en-US" sz="1000" dirty="0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44F66D33-DFE2-DD44-6290-C1CDBD1AA2DA}"/>
              </a:ext>
            </a:extLst>
          </p:cNvPr>
          <p:cNvSpPr/>
          <p:nvPr/>
        </p:nvSpPr>
        <p:spPr>
          <a:xfrm>
            <a:off x="4961158" y="4538744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D72545-6F14-732A-3B8A-4A1FD1646BF9}"/>
              </a:ext>
            </a:extLst>
          </p:cNvPr>
          <p:cNvSpPr txBox="1"/>
          <p:nvPr/>
        </p:nvSpPr>
        <p:spPr>
          <a:xfrm>
            <a:off x="5891484" y="4424525"/>
            <a:ext cx="17748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Composite materials</a:t>
            </a:r>
          </a:p>
          <a:p>
            <a:r>
              <a:rPr lang="en-US" sz="1000" dirty="0"/>
              <a:t>Single open volume</a:t>
            </a:r>
          </a:p>
          <a:p>
            <a:r>
              <a:rPr lang="en-US" sz="1000" dirty="0"/>
              <a:t>Detector in the barrel shadow </a:t>
            </a:r>
            <a:endParaRPr lang="en-IT" sz="1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83A9ABE-73DC-5C8F-F648-3172CAD118F5}"/>
              </a:ext>
            </a:extLst>
          </p:cNvPr>
          <p:cNvSpPr txBox="1"/>
          <p:nvPr/>
        </p:nvSpPr>
        <p:spPr>
          <a:xfrm>
            <a:off x="5392517" y="1406426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C</a:t>
            </a:r>
            <a:r>
              <a:rPr lang="en-GB" sz="1000" baseline="-25000" dirty="0"/>
              <a:t>2</a:t>
            </a:r>
            <a:r>
              <a:rPr lang="en-GB" sz="1000" dirty="0"/>
              <a:t>F</a:t>
            </a:r>
            <a:r>
              <a:rPr lang="en-GB" sz="1000" baseline="-25000" dirty="0"/>
              <a:t>6</a:t>
            </a:r>
            <a:endParaRPr lang="en-IT" sz="1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EB7BFFB-B753-6D31-1C71-3DF0521FFBBD}"/>
              </a:ext>
            </a:extLst>
          </p:cNvPr>
          <p:cNvSpPr txBox="1"/>
          <p:nvPr/>
        </p:nvSpPr>
        <p:spPr>
          <a:xfrm>
            <a:off x="5367036" y="3866661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ALCOR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05851D7-8AD5-DACC-70B1-7466BD0459FC}"/>
              </a:ext>
            </a:extLst>
          </p:cNvPr>
          <p:cNvSpPr txBox="1"/>
          <p:nvPr/>
        </p:nvSpPr>
        <p:spPr>
          <a:xfrm>
            <a:off x="5367036" y="2947933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SiPM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739F04-5464-A359-9706-BF67D0D1A8F3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34" name="Foliennummernplatzhalter 6">
            <a:extLst>
              <a:ext uri="{FF2B5EF4-FFF2-40B4-BE49-F238E27FC236}">
                <a16:creationId xmlns:a16="http://schemas.microsoft.com/office/drawing/2014/main" id="{C2F0C21B-984A-E801-C390-F758A5024F9B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15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5E2AA630-0997-A090-1FE7-4247BACAEFED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A5F1FD-8B17-CB30-1B20-4A54580CDAF2}"/>
              </a:ext>
            </a:extLst>
          </p:cNvPr>
          <p:cNvSpPr txBox="1"/>
          <p:nvPr/>
        </p:nvSpPr>
        <p:spPr>
          <a:xfrm>
            <a:off x="8181568" y="71102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Dimensions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6C97B6-DB62-357A-1B87-F98FAF47A07E}"/>
              </a:ext>
            </a:extLst>
          </p:cNvPr>
          <p:cNvSpPr txBox="1"/>
          <p:nvPr/>
        </p:nvSpPr>
        <p:spPr>
          <a:xfrm>
            <a:off x="8181568" y="1395482"/>
            <a:ext cx="580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Purging</a:t>
            </a: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E0E03C61-B97D-F664-BE9C-CFFD24BB2E2A}"/>
              </a:ext>
            </a:extLst>
          </p:cNvPr>
          <p:cNvSpPr/>
          <p:nvPr/>
        </p:nvSpPr>
        <p:spPr>
          <a:xfrm>
            <a:off x="7660984" y="4544548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59DD8B3-55D3-74E3-B18A-48A63A6C6B23}"/>
              </a:ext>
            </a:extLst>
          </p:cNvPr>
          <p:cNvSpPr txBox="1"/>
          <p:nvPr/>
        </p:nvSpPr>
        <p:spPr>
          <a:xfrm>
            <a:off x="8155865" y="3768232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ALCOR 64ch</a:t>
            </a:r>
          </a:p>
          <a:p>
            <a:r>
              <a:rPr lang="en-IT" sz="1000" dirty="0"/>
              <a:t>RDO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F885742-516F-EBBC-C687-B850A68017CA}"/>
              </a:ext>
            </a:extLst>
          </p:cNvPr>
          <p:cNvSpPr txBox="1"/>
          <p:nvPr/>
        </p:nvSpPr>
        <p:spPr>
          <a:xfrm>
            <a:off x="8181568" y="2883982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Layout</a:t>
            </a:r>
          </a:p>
          <a:p>
            <a:r>
              <a:rPr lang="en-IT" sz="1000" dirty="0"/>
              <a:t>Annealing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1F9BD7-F88F-50C1-CC29-9043380C3194}"/>
              </a:ext>
            </a:extLst>
          </p:cNvPr>
          <p:cNvSpPr txBox="1"/>
          <p:nvPr/>
        </p:nvSpPr>
        <p:spPr>
          <a:xfrm>
            <a:off x="8182980" y="2071129"/>
            <a:ext cx="5822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Coating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E7B3808-FDA3-5E97-47AD-81D7A6BA7CB1}"/>
              </a:ext>
            </a:extLst>
          </p:cNvPr>
          <p:cNvSpPr txBox="1"/>
          <p:nvPr/>
        </p:nvSpPr>
        <p:spPr>
          <a:xfrm>
            <a:off x="8167887" y="4440534"/>
            <a:ext cx="7938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Real-scale</a:t>
            </a:r>
          </a:p>
          <a:p>
            <a:r>
              <a:rPr lang="en-IT" sz="1000" dirty="0"/>
              <a:t>   prototype</a:t>
            </a:r>
          </a:p>
          <a:p>
            <a:r>
              <a:rPr lang="en-IT" sz="1000" dirty="0"/>
              <a:t>Cooling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F1995B7-8A1E-C66C-7D46-C5AC7BFCC33C}"/>
              </a:ext>
            </a:extLst>
          </p:cNvPr>
          <p:cNvSpPr txBox="1"/>
          <p:nvPr/>
        </p:nvSpPr>
        <p:spPr>
          <a:xfrm>
            <a:off x="1723604" y="291514"/>
            <a:ext cx="1410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Technical requirements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877FC81-00F7-8DFC-1452-03170A5E6054}"/>
              </a:ext>
            </a:extLst>
          </p:cNvPr>
          <p:cNvSpPr txBox="1"/>
          <p:nvPr/>
        </p:nvSpPr>
        <p:spPr>
          <a:xfrm>
            <a:off x="5808445" y="280870"/>
            <a:ext cx="1675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Validated technical solutions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BF20853-AC9B-0F8D-0D57-E6F2C98DE36B}"/>
              </a:ext>
            </a:extLst>
          </p:cNvPr>
          <p:cNvSpPr txBox="1"/>
          <p:nvPr/>
        </p:nvSpPr>
        <p:spPr>
          <a:xfrm>
            <a:off x="8217523" y="287421"/>
            <a:ext cx="8146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Before CD-2</a:t>
            </a:r>
          </a:p>
        </p:txBody>
      </p:sp>
      <p:sp>
        <p:nvSpPr>
          <p:cNvPr id="4" name="Fußzeilenplatzhalter 7">
            <a:extLst>
              <a:ext uri="{FF2B5EF4-FFF2-40B4-BE49-F238E27FC236}">
                <a16:creationId xmlns:a16="http://schemas.microsoft.com/office/drawing/2014/main" id="{AA48C604-3EC3-514B-0728-04DFE29C40D6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117279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5DA8C-9954-A027-127F-940637FAB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AAE3EB9-0D72-465E-7B2B-97CFAA74C7D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31EBFD-FCF7-BA19-339E-333189322C1A}"/>
              </a:ext>
            </a:extLst>
          </p:cNvPr>
          <p:cNvSpPr/>
          <p:nvPr/>
        </p:nvSpPr>
        <p:spPr>
          <a:xfrm>
            <a:off x="8332192" y="24984"/>
            <a:ext cx="730711" cy="24622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80EE5B-BF36-7686-8779-28A8F295ADFF}"/>
              </a:ext>
            </a:extLst>
          </p:cNvPr>
          <p:cNvSpPr/>
          <p:nvPr/>
        </p:nvSpPr>
        <p:spPr>
          <a:xfrm>
            <a:off x="6357959" y="627237"/>
            <a:ext cx="2683740" cy="4314895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6" name="Picture 35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DE274DC3-B7EC-9771-7553-1D87DF28E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460" y="897681"/>
            <a:ext cx="2621890" cy="401976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673BB66-EE3D-AE05-D050-FA3A6B3FA7EC}"/>
              </a:ext>
            </a:extLst>
          </p:cNvPr>
          <p:cNvSpPr/>
          <p:nvPr/>
        </p:nvSpPr>
        <p:spPr>
          <a:xfrm>
            <a:off x="3616578" y="636071"/>
            <a:ext cx="2664282" cy="4321052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3" name="Picture 22" descr="A diagram of a computer chip&#10;&#10;Description automatically generated">
            <a:extLst>
              <a:ext uri="{FF2B5EF4-FFF2-40B4-BE49-F238E27FC236}">
                <a16:creationId xmlns:a16="http://schemas.microsoft.com/office/drawing/2014/main" id="{DD889FA6-08B6-122F-1CAC-B9A968F1A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643" y="728908"/>
            <a:ext cx="2460768" cy="41885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17322F-7A0F-CE22-0FCE-44736E9F6980}"/>
              </a:ext>
            </a:extLst>
          </p:cNvPr>
          <p:cNvSpPr txBox="1"/>
          <p:nvPr/>
        </p:nvSpPr>
        <p:spPr>
          <a:xfrm>
            <a:off x="3754840" y="621081"/>
            <a:ext cx="11496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Silicon</a:t>
            </a:r>
            <a:r>
              <a:rPr lang="en-IT" sz="1100" b="1" dirty="0"/>
              <a:t> </a:t>
            </a:r>
            <a:r>
              <a:rPr lang="en-IT" sz="1100" dirty="0"/>
              <a:t>die layout</a:t>
            </a:r>
            <a:endParaRPr lang="en-IT" sz="11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584D97-9C86-66E2-5ED0-5FCFD9BEB0F8}"/>
              </a:ext>
            </a:extLst>
          </p:cNvPr>
          <p:cNvSpPr txBox="1"/>
          <p:nvPr/>
        </p:nvSpPr>
        <p:spPr>
          <a:xfrm>
            <a:off x="3850558" y="2594444"/>
            <a:ext cx="1923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Compact ball-grid array (BGA) </a:t>
            </a:r>
          </a:p>
          <a:p>
            <a:r>
              <a:rPr lang="en-GB" sz="1100" dirty="0"/>
              <a:t>p</a:t>
            </a:r>
            <a:r>
              <a:rPr lang="en-IT" sz="1100" dirty="0"/>
              <a:t>ackage </a:t>
            </a:r>
            <a:r>
              <a:rPr lang="en-GB" sz="1100" dirty="0"/>
              <a:t>with interposer</a:t>
            </a:r>
            <a:endParaRPr lang="en-IT" sz="11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9278B8-E425-12CD-AF59-1E2625996545}"/>
              </a:ext>
            </a:extLst>
          </p:cNvPr>
          <p:cNvSpPr/>
          <p:nvPr/>
        </p:nvSpPr>
        <p:spPr>
          <a:xfrm>
            <a:off x="117879" y="1160566"/>
            <a:ext cx="3391525" cy="377080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1" name="Picture 10" descr="A diagram of a computer&#10;&#10;Description automatically generated">
            <a:extLst>
              <a:ext uri="{FF2B5EF4-FFF2-40B4-BE49-F238E27FC236}">
                <a16:creationId xmlns:a16="http://schemas.microsoft.com/office/drawing/2014/main" id="{4C04F11B-F6A8-9E7D-C5A3-2E1C43CB3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53" y="1206335"/>
            <a:ext cx="3361417" cy="36996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BFF4A4-227D-CDE3-E8E1-849F0BFFB6FB}"/>
              </a:ext>
            </a:extLst>
          </p:cNvPr>
          <p:cNvSpPr/>
          <p:nvPr/>
        </p:nvSpPr>
        <p:spPr>
          <a:xfrm>
            <a:off x="513778" y="701045"/>
            <a:ext cx="1957162" cy="2923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21A5CA-2DA7-BD2A-D718-123B621673ED}"/>
              </a:ext>
            </a:extLst>
          </p:cNvPr>
          <p:cNvSpPr/>
          <p:nvPr/>
        </p:nvSpPr>
        <p:spPr>
          <a:xfrm>
            <a:off x="3345036" y="-31962"/>
            <a:ext cx="2344808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ALCOR Readout Chip &amp; FEB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B2A423-06B6-695E-3EC6-C371FF0B94E9}"/>
              </a:ext>
            </a:extLst>
          </p:cNvPr>
          <p:cNvSpPr txBox="1"/>
          <p:nvPr/>
        </p:nvSpPr>
        <p:spPr>
          <a:xfrm>
            <a:off x="6596001" y="627238"/>
            <a:ext cx="22076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Improved timing and digital shutter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D3FC21-E197-4D5E-8CA3-7B1225FB4709}"/>
              </a:ext>
            </a:extLst>
          </p:cNvPr>
          <p:cNvSpPr txBox="1"/>
          <p:nvPr/>
        </p:nvSpPr>
        <p:spPr>
          <a:xfrm>
            <a:off x="631433" y="700162"/>
            <a:ext cx="172592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solidFill>
                  <a:srgbClr val="C00000"/>
                </a:solidFill>
              </a:rPr>
              <a:t>MPW run in March ‘25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C0D7C8-BB86-C56E-95A0-6CA6262E7F66}"/>
              </a:ext>
            </a:extLst>
          </p:cNvPr>
          <p:cNvSpPr txBox="1"/>
          <p:nvPr/>
        </p:nvSpPr>
        <p:spPr>
          <a:xfrm>
            <a:off x="135649" y="1217370"/>
            <a:ext cx="10759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/>
              <a:t>ALCOR block diagram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0DA433-F9D8-56DD-5B8A-6E2C23ECCD20}"/>
              </a:ext>
            </a:extLst>
          </p:cNvPr>
          <p:cNvSpPr txBox="1"/>
          <p:nvPr/>
        </p:nvSpPr>
        <p:spPr>
          <a:xfrm>
            <a:off x="99539" y="3183597"/>
            <a:ext cx="1223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/>
              <a:t>ALCOR key specifications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D55E307-2A71-0F29-C656-B9F6858E19DA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0" name="Foliennummernplatzhalter 6">
            <a:extLst>
              <a:ext uri="{FF2B5EF4-FFF2-40B4-BE49-F238E27FC236}">
                <a16:creationId xmlns:a16="http://schemas.microsoft.com/office/drawing/2014/main" id="{17ADBECA-DABA-D15A-29D5-770036896CA7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16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8396040B-92DD-86E9-3A4F-9BA96F13B73C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4ACA96-655F-5322-D176-CF787ACDB022}"/>
              </a:ext>
            </a:extLst>
          </p:cNvPr>
          <p:cNvSpPr txBox="1"/>
          <p:nvPr/>
        </p:nvSpPr>
        <p:spPr>
          <a:xfrm>
            <a:off x="271065" y="317224"/>
            <a:ext cx="76272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ALCOR spces defined with years of lab + beam tests with the 32 channel version -  ALCORv64 ready for pilot production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D1AF47-9FEE-ADAF-B0D8-683E7FB1CF30}"/>
              </a:ext>
            </a:extLst>
          </p:cNvPr>
          <p:cNvSpPr txBox="1"/>
          <p:nvPr/>
        </p:nvSpPr>
        <p:spPr>
          <a:xfrm>
            <a:off x="8409918" y="24984"/>
            <a:ext cx="593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>
                <a:solidFill>
                  <a:srgbClr val="C00000"/>
                </a:solidFill>
              </a:rPr>
              <a:t>eRD109</a:t>
            </a: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84217772-5FDC-8B58-EEC6-3FECA92A0956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910245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C0699-917A-915D-B0C3-440B6FC6F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2F108DA-93AE-770F-1210-1560C292166E}"/>
              </a:ext>
            </a:extLst>
          </p:cNvPr>
          <p:cNvSpPr/>
          <p:nvPr/>
        </p:nvSpPr>
        <p:spPr>
          <a:xfrm>
            <a:off x="14989" y="2895251"/>
            <a:ext cx="9111909" cy="2118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5" name="Picture 24" descr="A group of electronic components&#10;&#10;Description automatically generated">
            <a:extLst>
              <a:ext uri="{FF2B5EF4-FFF2-40B4-BE49-F238E27FC236}">
                <a16:creationId xmlns:a16="http://schemas.microsoft.com/office/drawing/2014/main" id="{878781CC-CAA0-154A-FF4A-D633DE562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13" y="2910039"/>
            <a:ext cx="8760913" cy="211632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9D159AA-996B-80A7-E4A9-38558A4E2FE1}"/>
              </a:ext>
            </a:extLst>
          </p:cNvPr>
          <p:cNvSpPr/>
          <p:nvPr/>
        </p:nvSpPr>
        <p:spPr>
          <a:xfrm>
            <a:off x="2551515" y="2925886"/>
            <a:ext cx="1442722" cy="292356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FAF869B-E25F-8832-040F-441FBB8921D2}"/>
              </a:ext>
            </a:extLst>
          </p:cNvPr>
          <p:cNvSpPr txBox="1"/>
          <p:nvPr/>
        </p:nvSpPr>
        <p:spPr>
          <a:xfrm>
            <a:off x="2634254" y="2881137"/>
            <a:ext cx="1523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Readout Board (RDO)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D338EA-F695-EE28-1B00-AA665007DD4F}"/>
              </a:ext>
            </a:extLst>
          </p:cNvPr>
          <p:cNvSpPr/>
          <p:nvPr/>
        </p:nvSpPr>
        <p:spPr>
          <a:xfrm>
            <a:off x="6400061" y="2954404"/>
            <a:ext cx="2437334" cy="16119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4AFCEC-21A3-194F-848F-9CA08578983D}"/>
              </a:ext>
            </a:extLst>
          </p:cNvPr>
          <p:cNvSpPr txBox="1"/>
          <p:nvPr/>
        </p:nvSpPr>
        <p:spPr>
          <a:xfrm>
            <a:off x="6462152" y="2912254"/>
            <a:ext cx="1143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>
                <a:solidFill>
                  <a:schemeClr val="tx2"/>
                </a:solidFill>
              </a:rPr>
              <a:t>Delivery imminent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39BFFA-BDBD-A8A3-719C-64E4045557CE}"/>
              </a:ext>
            </a:extLst>
          </p:cNvPr>
          <p:cNvSpPr/>
          <p:nvPr/>
        </p:nvSpPr>
        <p:spPr>
          <a:xfrm>
            <a:off x="17445" y="960306"/>
            <a:ext cx="9111909" cy="18788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1" name="Picture 10" descr="A computer chip with a blue and green rectangle&#10;&#10;Description automatically generated">
            <a:extLst>
              <a:ext uri="{FF2B5EF4-FFF2-40B4-BE49-F238E27FC236}">
                <a16:creationId xmlns:a16="http://schemas.microsoft.com/office/drawing/2014/main" id="{7076ED56-2703-40D8-5CCD-91DA6E37E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06" y="996740"/>
            <a:ext cx="8843633" cy="18381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C5DECFB-2A2B-301F-1BE7-5B54D48CF9FA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C18E79-0FFC-B9BC-2C70-C15821C49CFE}"/>
              </a:ext>
            </a:extLst>
          </p:cNvPr>
          <p:cNvSpPr/>
          <p:nvPr/>
        </p:nvSpPr>
        <p:spPr>
          <a:xfrm>
            <a:off x="3688582" y="-31962"/>
            <a:ext cx="165776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Readout Electronic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EDB2F3-8EFE-7818-0E17-4C84EE17185A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5BA5C4-983A-0F98-BE5A-BA5B36CC003C}"/>
              </a:ext>
            </a:extLst>
          </p:cNvPr>
          <p:cNvSpPr txBox="1"/>
          <p:nvPr/>
        </p:nvSpPr>
        <p:spPr>
          <a:xfrm>
            <a:off x="2634254" y="2525130"/>
            <a:ext cx="7938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Carrier v3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6D639B-0BCB-E22A-0EE3-7D23F103C2E0}"/>
              </a:ext>
            </a:extLst>
          </p:cNvPr>
          <p:cNvSpPr txBox="1"/>
          <p:nvPr/>
        </p:nvSpPr>
        <p:spPr>
          <a:xfrm>
            <a:off x="7408547" y="2544861"/>
            <a:ext cx="1557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Front-End Board (FEB)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4E17644-24D3-BEED-DCE7-9781DED3C917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38" name="Foliennummernplatzhalter 6">
            <a:extLst>
              <a:ext uri="{FF2B5EF4-FFF2-40B4-BE49-F238E27FC236}">
                <a16:creationId xmlns:a16="http://schemas.microsoft.com/office/drawing/2014/main" id="{63C909C0-8036-9C94-75E7-533DC0846A71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17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25A39B00-6413-06B9-6ACC-E0573D86C93F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FBC651-454D-621F-4D92-BD77AE3D6817}"/>
              </a:ext>
            </a:extLst>
          </p:cNvPr>
          <p:cNvSpPr txBox="1"/>
          <p:nvPr/>
        </p:nvSpPr>
        <p:spPr>
          <a:xfrm>
            <a:off x="1238050" y="291496"/>
            <a:ext cx="6036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Design of the readout electronics in the “final” ePIC layout version is ready for test production.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24ED0B-9DA1-E009-91A9-D3D505ED5648}"/>
              </a:ext>
            </a:extLst>
          </p:cNvPr>
          <p:cNvSpPr/>
          <p:nvPr/>
        </p:nvSpPr>
        <p:spPr>
          <a:xfrm>
            <a:off x="3725838" y="2591176"/>
            <a:ext cx="2282025" cy="2923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C94F42-8EBB-03BC-4FDD-E9987D16EB99}"/>
              </a:ext>
            </a:extLst>
          </p:cNvPr>
          <p:cNvSpPr txBox="1"/>
          <p:nvPr/>
        </p:nvSpPr>
        <p:spPr>
          <a:xfrm>
            <a:off x="3774816" y="2588680"/>
            <a:ext cx="227273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solidFill>
                  <a:srgbClr val="C00000"/>
                </a:solidFill>
              </a:rPr>
              <a:t>Test-production started ‘Jan 25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B5F318-814C-9E18-2762-4BE60C39457F}"/>
              </a:ext>
            </a:extLst>
          </p:cNvPr>
          <p:cNvCxnSpPr/>
          <p:nvPr/>
        </p:nvCxnSpPr>
        <p:spPr>
          <a:xfrm flipH="1" flipV="1">
            <a:off x="3805988" y="2296975"/>
            <a:ext cx="314540" cy="282482"/>
          </a:xfrm>
          <a:prstGeom prst="line">
            <a:avLst/>
          </a:prstGeom>
          <a:ln w="1905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F1D0406-97DC-A202-7D8D-F525A6DBF5BB}"/>
              </a:ext>
            </a:extLst>
          </p:cNvPr>
          <p:cNvSpPr txBox="1"/>
          <p:nvPr/>
        </p:nvSpPr>
        <p:spPr>
          <a:xfrm>
            <a:off x="332733" y="500021"/>
            <a:ext cx="75360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Proton </a:t>
            </a:r>
            <a:r>
              <a:rPr lang="en-IT" sz="1100" dirty="0"/>
              <a:t>irradiation campaigns for ALCOR-32 and key RDO components showed SEU rate is within the expected manageable levels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D1C422-8336-C891-3CE9-2D4E8FD6F231}"/>
              </a:ext>
            </a:extLst>
          </p:cNvPr>
          <p:cNvSpPr txBox="1"/>
          <p:nvPr/>
        </p:nvSpPr>
        <p:spPr>
          <a:xfrm>
            <a:off x="8326649" y="253542"/>
            <a:ext cx="7312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Details on </a:t>
            </a:r>
          </a:p>
          <a:p>
            <a:r>
              <a:rPr lang="en-IT" sz="1000" dirty="0"/>
              <a:t>Backup 29</a:t>
            </a:r>
          </a:p>
          <a:p>
            <a:endParaRPr lang="en-IT" sz="800" dirty="0"/>
          </a:p>
          <a:p>
            <a:r>
              <a:rPr lang="en-IT" sz="1000" dirty="0"/>
              <a:t>Backup 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87F6CD-DCA9-FAAB-32E1-3FE1B6A69144}"/>
              </a:ext>
            </a:extLst>
          </p:cNvPr>
          <p:cNvSpPr txBox="1"/>
          <p:nvPr/>
        </p:nvSpPr>
        <p:spPr>
          <a:xfrm>
            <a:off x="332733" y="689651"/>
            <a:ext cx="76177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A working D</a:t>
            </a:r>
            <a:r>
              <a:rPr lang="en-GB" sz="1100" dirty="0"/>
              <a:t>AQ</a:t>
            </a:r>
            <a:r>
              <a:rPr lang="en-IT" sz="1100" dirty="0"/>
              <a:t> scheme has been identified to support ML online data filtering at sub-detector level against pure dark-count event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422C4C-AEDE-AFF1-BBAB-46105AD79BD8}"/>
              </a:ext>
            </a:extLst>
          </p:cNvPr>
          <p:cNvCxnSpPr>
            <a:cxnSpLocks/>
          </p:cNvCxnSpPr>
          <p:nvPr/>
        </p:nvCxnSpPr>
        <p:spPr>
          <a:xfrm flipH="1" flipV="1">
            <a:off x="5999701" y="2865876"/>
            <a:ext cx="563831" cy="297539"/>
          </a:xfrm>
          <a:prstGeom prst="line">
            <a:avLst/>
          </a:prstGeom>
          <a:ln w="19050">
            <a:solidFill>
              <a:srgbClr val="C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B5693334-F9FF-0B08-18DE-8FE883C32B9B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1014691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ACBA8-840D-0D48-83D7-6A4D2E77E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BD76225-081B-176F-92F6-CA8E88B929A0}"/>
              </a:ext>
            </a:extLst>
          </p:cNvPr>
          <p:cNvSpPr/>
          <p:nvPr/>
        </p:nvSpPr>
        <p:spPr>
          <a:xfrm>
            <a:off x="15388" y="3559414"/>
            <a:ext cx="9144000" cy="821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76D25CF6-F8E4-FE28-368B-32BAEA5002D7}"/>
              </a:ext>
            </a:extLst>
          </p:cNvPr>
          <p:cNvSpPr/>
          <p:nvPr/>
        </p:nvSpPr>
        <p:spPr>
          <a:xfrm>
            <a:off x="4953275" y="3840142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4198F01A-17EB-2C95-06B6-402B4BA6140C}"/>
              </a:ext>
            </a:extLst>
          </p:cNvPr>
          <p:cNvSpPr/>
          <p:nvPr/>
        </p:nvSpPr>
        <p:spPr>
          <a:xfrm>
            <a:off x="7653101" y="3845946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15CB9D48-D73B-2496-5805-DAC7054D1FD5}"/>
              </a:ext>
            </a:extLst>
          </p:cNvPr>
          <p:cNvSpPr/>
          <p:nvPr/>
        </p:nvSpPr>
        <p:spPr>
          <a:xfrm>
            <a:off x="4953275" y="4538488"/>
            <a:ext cx="277403" cy="29238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225FEE79-63CA-DD38-92F5-C2DC151E2381}"/>
              </a:ext>
            </a:extLst>
          </p:cNvPr>
          <p:cNvSpPr/>
          <p:nvPr/>
        </p:nvSpPr>
        <p:spPr>
          <a:xfrm>
            <a:off x="7666329" y="4536392"/>
            <a:ext cx="277403" cy="29238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F20CC33A-9EE8-C6CC-6C90-6F5EAE2CD3B8}"/>
              </a:ext>
            </a:extLst>
          </p:cNvPr>
          <p:cNvSpPr/>
          <p:nvPr/>
        </p:nvSpPr>
        <p:spPr>
          <a:xfrm>
            <a:off x="4947867" y="2956467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98009F8B-21EC-506F-DCB4-8F90C4C1E508}"/>
              </a:ext>
            </a:extLst>
          </p:cNvPr>
          <p:cNvSpPr/>
          <p:nvPr/>
        </p:nvSpPr>
        <p:spPr>
          <a:xfrm>
            <a:off x="7659208" y="2934983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49524D-AB29-FE2B-6AD1-D51BF46BAD95}"/>
              </a:ext>
            </a:extLst>
          </p:cNvPr>
          <p:cNvSpPr/>
          <p:nvPr/>
        </p:nvSpPr>
        <p:spPr>
          <a:xfrm>
            <a:off x="-1" y="1846660"/>
            <a:ext cx="9144000" cy="7278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2108BEAC-3A12-10C0-9106-9F27CDD04E94}"/>
              </a:ext>
            </a:extLst>
          </p:cNvPr>
          <p:cNvSpPr/>
          <p:nvPr/>
        </p:nvSpPr>
        <p:spPr>
          <a:xfrm>
            <a:off x="4945475" y="2065184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6E02F521-5736-D25F-9BCB-B0D2B67A5421}"/>
              </a:ext>
            </a:extLst>
          </p:cNvPr>
          <p:cNvSpPr/>
          <p:nvPr/>
        </p:nvSpPr>
        <p:spPr>
          <a:xfrm>
            <a:off x="7656591" y="2084546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C408B4A4-B513-3908-FF83-CD0228316CA4}"/>
              </a:ext>
            </a:extLst>
          </p:cNvPr>
          <p:cNvSpPr/>
          <p:nvPr/>
        </p:nvSpPr>
        <p:spPr>
          <a:xfrm>
            <a:off x="4953728" y="1396549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FFD075D9-37A2-31ED-FA40-5F88F98DA522}"/>
              </a:ext>
            </a:extLst>
          </p:cNvPr>
          <p:cNvSpPr/>
          <p:nvPr/>
        </p:nvSpPr>
        <p:spPr>
          <a:xfrm>
            <a:off x="7650038" y="1408338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93BD1B-605C-0325-BFBB-CE6C7434BAF4}"/>
              </a:ext>
            </a:extLst>
          </p:cNvPr>
          <p:cNvSpPr/>
          <p:nvPr/>
        </p:nvSpPr>
        <p:spPr>
          <a:xfrm>
            <a:off x="0" y="533884"/>
            <a:ext cx="9144000" cy="6550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376F6634-A064-B280-CDE8-C2DD0423008C}"/>
              </a:ext>
            </a:extLst>
          </p:cNvPr>
          <p:cNvSpPr/>
          <p:nvPr/>
        </p:nvSpPr>
        <p:spPr>
          <a:xfrm>
            <a:off x="4949644" y="707789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354A6224-B69B-0CDC-0B1C-7C81830B61F0}"/>
              </a:ext>
            </a:extLst>
          </p:cNvPr>
          <p:cNvSpPr/>
          <p:nvPr/>
        </p:nvSpPr>
        <p:spPr>
          <a:xfrm>
            <a:off x="7651840" y="704403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AF9197-C175-8A51-BDDC-6B622643C838}"/>
              </a:ext>
            </a:extLst>
          </p:cNvPr>
          <p:cNvSpPr txBox="1"/>
          <p:nvPr/>
        </p:nvSpPr>
        <p:spPr>
          <a:xfrm>
            <a:off x="5808445" y="602430"/>
            <a:ext cx="15504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n</a:t>
            </a:r>
            <a:r>
              <a:rPr lang="en-IT" sz="1000" dirty="0"/>
              <a:t> = 1.026</a:t>
            </a:r>
          </a:p>
          <a:p>
            <a:r>
              <a:rPr lang="en-GB" sz="1000" dirty="0"/>
              <a:t>d</a:t>
            </a:r>
            <a:r>
              <a:rPr lang="en-IT" sz="1000" dirty="0"/>
              <a:t>n/d</a:t>
            </a:r>
            <a:r>
              <a:rPr lang="en-IT" sz="1000" dirty="0">
                <a:latin typeface="Symbol" pitchFamily="2" charset="2"/>
              </a:rPr>
              <a:t>l</a:t>
            </a:r>
            <a:r>
              <a:rPr lang="en-IT" sz="1000" dirty="0"/>
              <a:t> = 6 10</a:t>
            </a:r>
            <a:r>
              <a:rPr lang="en-IT" sz="1000" baseline="30000" dirty="0"/>
              <a:t>-6</a:t>
            </a:r>
            <a:r>
              <a:rPr lang="en-IT" sz="1000" dirty="0"/>
              <a:t> nm</a:t>
            </a:r>
            <a:r>
              <a:rPr lang="en-IT" sz="1000" baseline="30000" dirty="0"/>
              <a:t>-1</a:t>
            </a:r>
            <a:endParaRPr lang="en-IT" sz="1000" dirty="0"/>
          </a:p>
          <a:p>
            <a:r>
              <a:rPr lang="en-IT" sz="1000" dirty="0"/>
              <a:t>scattering length &gt; 50 mm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5FFB0F-CF69-83B0-A26D-35F0043A8E16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9740D5-103D-45D0-47A1-1ADE93EEC7D9}"/>
              </a:ext>
            </a:extLst>
          </p:cNvPr>
          <p:cNvSpPr/>
          <p:nvPr/>
        </p:nvSpPr>
        <p:spPr>
          <a:xfrm>
            <a:off x="3900608" y="-31962"/>
            <a:ext cx="123367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Design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2D8DEB-9F0A-6C38-896F-5FD459757766}"/>
              </a:ext>
            </a:extLst>
          </p:cNvPr>
          <p:cNvSpPr txBox="1"/>
          <p:nvPr/>
        </p:nvSpPr>
        <p:spPr>
          <a:xfrm>
            <a:off x="1004457" y="582366"/>
            <a:ext cx="30620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Momentum reach above 15 GeV/c  to overlap with gas </a:t>
            </a:r>
          </a:p>
          <a:p>
            <a:r>
              <a:rPr lang="en-IT" sz="1000" dirty="0"/>
              <a:t>More than 10 detected photons from 4 cm thickness</a:t>
            </a:r>
          </a:p>
          <a:p>
            <a:r>
              <a:rPr lang="en-IT" sz="1000" dirty="0"/>
              <a:t>Single photon resolution approaching 2 mrad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22711E-D35F-03CE-B0DD-E0A64B7C8D88}"/>
              </a:ext>
            </a:extLst>
          </p:cNvPr>
          <p:cNvSpPr txBox="1"/>
          <p:nvPr/>
        </p:nvSpPr>
        <p:spPr>
          <a:xfrm>
            <a:off x="173433" y="697351"/>
            <a:ext cx="71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Aerogel: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C21B1E-6B61-2AF7-8110-D04D571CFB7F}"/>
              </a:ext>
            </a:extLst>
          </p:cNvPr>
          <p:cNvSpPr txBox="1"/>
          <p:nvPr/>
        </p:nvSpPr>
        <p:spPr>
          <a:xfrm>
            <a:off x="1004457" y="1232976"/>
            <a:ext cx="32143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Momentum reach above 50 GeV/c at pseudorapidity &gt; 2.5</a:t>
            </a:r>
          </a:p>
          <a:p>
            <a:r>
              <a:rPr lang="en-GB" sz="1000" dirty="0"/>
              <a:t>M</a:t>
            </a:r>
            <a:r>
              <a:rPr lang="en-IT" sz="1000" dirty="0"/>
              <a:t>ore than 20 detected photons from 1 m depth</a:t>
            </a:r>
          </a:p>
          <a:p>
            <a:r>
              <a:rPr lang="en-IT" sz="1000" dirty="0"/>
              <a:t>Single photon resolution approaching 1 mrad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914001-C932-0BB9-790E-2737B22A1676}"/>
              </a:ext>
            </a:extLst>
          </p:cNvPr>
          <p:cNvSpPr txBox="1"/>
          <p:nvPr/>
        </p:nvSpPr>
        <p:spPr>
          <a:xfrm>
            <a:off x="182256" y="1336020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Gas: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747163-114D-5C53-0437-3737AFA64A1B}"/>
              </a:ext>
            </a:extLst>
          </p:cNvPr>
          <p:cNvSpPr txBox="1"/>
          <p:nvPr/>
        </p:nvSpPr>
        <p:spPr>
          <a:xfrm>
            <a:off x="1007822" y="2642886"/>
            <a:ext cx="387798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Single photon detection capability in highly non-uniform magnetic field</a:t>
            </a:r>
          </a:p>
          <a:p>
            <a:r>
              <a:rPr lang="en-US" sz="1000" dirty="0"/>
              <a:t>Excellent PDE in the visible range to cope with aerogel</a:t>
            </a:r>
          </a:p>
          <a:p>
            <a:r>
              <a:rPr lang="en-US" sz="1000" dirty="0"/>
              <a:t>Marginal contribution to the angular resolution</a:t>
            </a:r>
          </a:p>
          <a:p>
            <a:r>
              <a:rPr lang="en-US" sz="1000" dirty="0"/>
              <a:t>Preserve prompt Cherenkov information</a:t>
            </a:r>
          </a:p>
          <a:p>
            <a:r>
              <a:rPr lang="en-US" sz="1000" dirty="0"/>
              <a:t>Tolerance to few 10</a:t>
            </a:r>
            <a:r>
              <a:rPr lang="en-US" sz="1000" baseline="30000" dirty="0"/>
              <a:t>10</a:t>
            </a:r>
            <a:r>
              <a:rPr lang="en-US" sz="1000" dirty="0"/>
              <a:t> 1-MeV neutron equivalent fluence</a:t>
            </a:r>
            <a:endParaRPr lang="en-IT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AA6C4A-DF9B-0BD1-095A-F9128C8AE361}"/>
              </a:ext>
            </a:extLst>
          </p:cNvPr>
          <p:cNvSpPr txBox="1"/>
          <p:nvPr/>
        </p:nvSpPr>
        <p:spPr>
          <a:xfrm>
            <a:off x="153294" y="2938146"/>
            <a:ext cx="716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Sensors: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6BF19B-208C-A9A6-E4BE-03410421756D}"/>
              </a:ext>
            </a:extLst>
          </p:cNvPr>
          <p:cNvSpPr txBox="1"/>
          <p:nvPr/>
        </p:nvSpPr>
        <p:spPr>
          <a:xfrm>
            <a:off x="1007822" y="3614344"/>
            <a:ext cx="3990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Below 1 </a:t>
            </a:r>
            <a:r>
              <a:rPr lang="en-US" sz="1000" dirty="0" err="1"/>
              <a:t>p.e.</a:t>
            </a:r>
            <a:r>
              <a:rPr lang="en-US" sz="1000" dirty="0"/>
              <a:t> signal threshold capability</a:t>
            </a:r>
          </a:p>
          <a:p>
            <a:r>
              <a:rPr lang="en-US" sz="1000" dirty="0"/>
              <a:t>Preserve sensor time resolution to cope with dark counts and accidentals</a:t>
            </a:r>
          </a:p>
          <a:p>
            <a:r>
              <a:rPr lang="en-US" sz="1000" dirty="0"/>
              <a:t>More than 300 kHz/</a:t>
            </a:r>
            <a:r>
              <a:rPr lang="en-US" sz="1000" dirty="0" err="1"/>
              <a:t>ch</a:t>
            </a:r>
            <a:r>
              <a:rPr lang="en-US" sz="1000" dirty="0"/>
              <a:t> rate capability</a:t>
            </a:r>
          </a:p>
          <a:p>
            <a:r>
              <a:rPr lang="en-US" sz="1000" dirty="0"/>
              <a:t>Streaming readout with suppression of no-interaction frames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63ACC7-521B-4C07-0CB8-7B0D1CE3C258}"/>
              </a:ext>
            </a:extLst>
          </p:cNvPr>
          <p:cNvSpPr txBox="1"/>
          <p:nvPr/>
        </p:nvSpPr>
        <p:spPr>
          <a:xfrm>
            <a:off x="115614" y="3790532"/>
            <a:ext cx="765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Readout: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E00B18-C0B2-D046-D4C3-F3A1983DEC88}"/>
              </a:ext>
            </a:extLst>
          </p:cNvPr>
          <p:cNvSpPr txBox="1"/>
          <p:nvPr/>
        </p:nvSpPr>
        <p:spPr>
          <a:xfrm>
            <a:off x="48876" y="4496603"/>
            <a:ext cx="907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Mechanics: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3158A7-E714-C7E4-8063-E013AA074FC6}"/>
              </a:ext>
            </a:extLst>
          </p:cNvPr>
          <p:cNvSpPr txBox="1"/>
          <p:nvPr/>
        </p:nvSpPr>
        <p:spPr>
          <a:xfrm>
            <a:off x="1004456" y="4397006"/>
            <a:ext cx="3861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Acceptance maximized in 1.5 – 3.5 </a:t>
            </a:r>
            <a:r>
              <a:rPr lang="en-US" sz="1000" dirty="0" err="1"/>
              <a:t>pseudorapidity</a:t>
            </a:r>
            <a:r>
              <a:rPr lang="en-US" sz="1000" dirty="0"/>
              <a:t> range</a:t>
            </a:r>
          </a:p>
          <a:p>
            <a:r>
              <a:rPr lang="en-US" sz="1000" dirty="0"/>
              <a:t>Material budget minimized in acceptance</a:t>
            </a:r>
          </a:p>
          <a:p>
            <a:r>
              <a:rPr lang="en-US" sz="1000" dirty="0"/>
              <a:t>Compatibility with barrel maintenance at IP6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FB0116-1DBC-F784-1CD3-EB55568940C6}"/>
              </a:ext>
            </a:extLst>
          </p:cNvPr>
          <p:cNvSpPr txBox="1"/>
          <p:nvPr/>
        </p:nvSpPr>
        <p:spPr>
          <a:xfrm>
            <a:off x="5790842" y="1234806"/>
            <a:ext cx="15600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with n</a:t>
            </a:r>
            <a:r>
              <a:rPr lang="en-IT" sz="1000" dirty="0"/>
              <a:t> = 1.00086</a:t>
            </a:r>
          </a:p>
          <a:p>
            <a:r>
              <a:rPr lang="en-GB" sz="1000" dirty="0"/>
              <a:t>d</a:t>
            </a:r>
            <a:r>
              <a:rPr lang="en-IT" sz="1000" dirty="0"/>
              <a:t>n/d</a:t>
            </a:r>
            <a:r>
              <a:rPr lang="en-IT" sz="1000" dirty="0">
                <a:latin typeface="Symbol" pitchFamily="2" charset="2"/>
              </a:rPr>
              <a:t>l</a:t>
            </a:r>
            <a:r>
              <a:rPr lang="en-IT" sz="1000" dirty="0"/>
              <a:t> = 0.2 10</a:t>
            </a:r>
            <a:r>
              <a:rPr lang="en-IT" sz="1000" baseline="30000" dirty="0"/>
              <a:t>-6</a:t>
            </a:r>
            <a:r>
              <a:rPr lang="en-IT" sz="1000" dirty="0"/>
              <a:t> nm</a:t>
            </a:r>
            <a:r>
              <a:rPr lang="en-IT" sz="1000" baseline="30000" dirty="0"/>
              <a:t>-1</a:t>
            </a:r>
            <a:endParaRPr lang="en-IT" sz="1000" dirty="0"/>
          </a:p>
          <a:p>
            <a:r>
              <a:rPr lang="en-GB" sz="1000" dirty="0"/>
              <a:t>a</a:t>
            </a:r>
            <a:r>
              <a:rPr lang="en-IT" sz="1000" dirty="0"/>
              <a:t>bsorption length &gt; 100 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5EBD47-B7F7-69C9-4688-C5EEBD68916A}"/>
              </a:ext>
            </a:extLst>
          </p:cNvPr>
          <p:cNvSpPr txBox="1"/>
          <p:nvPr/>
        </p:nvSpPr>
        <p:spPr>
          <a:xfrm>
            <a:off x="5859424" y="1936515"/>
            <a:ext cx="16802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Carbon fiber material</a:t>
            </a:r>
            <a:endParaRPr lang="en-IT" sz="1000" dirty="0"/>
          </a:p>
          <a:p>
            <a:r>
              <a:rPr lang="en-US" sz="1000" dirty="0"/>
              <a:t>Roughness of few nm</a:t>
            </a:r>
            <a:endParaRPr lang="en-IT" sz="1000" dirty="0"/>
          </a:p>
          <a:p>
            <a:r>
              <a:rPr lang="en-US" sz="1000" dirty="0"/>
              <a:t>Angular precision &lt; 0.3 </a:t>
            </a:r>
            <a:r>
              <a:rPr lang="en-US" sz="1000" dirty="0" err="1"/>
              <a:t>mrad</a:t>
            </a:r>
            <a:endParaRPr lang="en-US" sz="1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DB4E50-DFD6-EEEF-4ECE-FBC77AA7E30F}"/>
              </a:ext>
            </a:extLst>
          </p:cNvPr>
          <p:cNvSpPr txBox="1"/>
          <p:nvPr/>
        </p:nvSpPr>
        <p:spPr>
          <a:xfrm>
            <a:off x="1007822" y="1927892"/>
            <a:ext cx="31486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Focalization of Cherenkov light onto the detector surface</a:t>
            </a:r>
          </a:p>
          <a:p>
            <a:r>
              <a:rPr lang="en-US" sz="1000" dirty="0"/>
              <a:t>Preservation of the Cherenkov information </a:t>
            </a:r>
          </a:p>
          <a:p>
            <a:r>
              <a:rPr lang="en-US" sz="1000" dirty="0"/>
              <a:t>Material budget limited to O(2 %) of radiation length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2F8AD8-540B-B45C-2A14-0F07101BD1DA}"/>
              </a:ext>
            </a:extLst>
          </p:cNvPr>
          <p:cNvSpPr txBox="1"/>
          <p:nvPr/>
        </p:nvSpPr>
        <p:spPr>
          <a:xfrm>
            <a:off x="182256" y="2091141"/>
            <a:ext cx="644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Mirror: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A02D46-7A19-0D4B-FFB3-E6E51ABB78D5}"/>
              </a:ext>
            </a:extLst>
          </p:cNvPr>
          <p:cNvSpPr txBox="1"/>
          <p:nvPr/>
        </p:nvSpPr>
        <p:spPr>
          <a:xfrm>
            <a:off x="5859424" y="2701492"/>
            <a:ext cx="1806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Spatial resolution of 3 x 3 mm</a:t>
            </a:r>
            <a:r>
              <a:rPr lang="en-US" sz="1000" baseline="30000" dirty="0"/>
              <a:t>2</a:t>
            </a:r>
            <a:r>
              <a:rPr lang="en-US" sz="1000" dirty="0"/>
              <a:t> </a:t>
            </a:r>
          </a:p>
          <a:p>
            <a:r>
              <a:rPr lang="en-US" sz="1000" dirty="0"/>
              <a:t>Time resolution O(100 </a:t>
            </a:r>
            <a:r>
              <a:rPr lang="en-US" sz="1000" dirty="0" err="1"/>
              <a:t>ps</a:t>
            </a:r>
            <a:r>
              <a:rPr lang="en-US" sz="1000" dirty="0"/>
              <a:t>)</a:t>
            </a:r>
          </a:p>
          <a:p>
            <a:r>
              <a:rPr lang="en-US" sz="1000" dirty="0"/>
              <a:t>Operation at &lt; -30 degrees</a:t>
            </a:r>
          </a:p>
          <a:p>
            <a:r>
              <a:rPr lang="en-US" sz="1000" dirty="0"/>
              <a:t>Annealing curing cycles </a:t>
            </a:r>
            <a:endParaRPr lang="en-IT" sz="1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FE6A8E-FFF6-1974-D2F7-B801988B6E65}"/>
              </a:ext>
            </a:extLst>
          </p:cNvPr>
          <p:cNvSpPr txBox="1"/>
          <p:nvPr/>
        </p:nvSpPr>
        <p:spPr>
          <a:xfrm>
            <a:off x="5859424" y="3691288"/>
            <a:ext cx="17475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ALCOR chip (</a:t>
            </a:r>
            <a:r>
              <a:rPr lang="en-US" sz="1000" dirty="0" err="1"/>
              <a:t>ToT</a:t>
            </a:r>
            <a:r>
              <a:rPr lang="en-US" sz="1000" dirty="0"/>
              <a:t> architecture)</a:t>
            </a:r>
          </a:p>
          <a:p>
            <a:r>
              <a:rPr lang="en-US" sz="1000" dirty="0"/>
              <a:t>Time resolution &lt; 200 </a:t>
            </a:r>
            <a:r>
              <a:rPr lang="en-US" sz="1000" dirty="0" err="1"/>
              <a:t>ps</a:t>
            </a:r>
            <a:endParaRPr lang="en-US" sz="1000" dirty="0"/>
          </a:p>
          <a:p>
            <a:r>
              <a:rPr lang="en-US" sz="1000" dirty="0"/>
              <a:t>Rate &gt; 300 kHz/</a:t>
            </a:r>
            <a:r>
              <a:rPr lang="en-US" sz="1000" dirty="0" err="1"/>
              <a:t>ch</a:t>
            </a:r>
            <a:endParaRPr lang="en-US" sz="1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BAADB7D-2441-0A89-0836-2ED933A5318C}"/>
              </a:ext>
            </a:extLst>
          </p:cNvPr>
          <p:cNvSpPr txBox="1"/>
          <p:nvPr/>
        </p:nvSpPr>
        <p:spPr>
          <a:xfrm>
            <a:off x="5891484" y="4424525"/>
            <a:ext cx="17748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Composite materials</a:t>
            </a:r>
          </a:p>
          <a:p>
            <a:r>
              <a:rPr lang="en-US" sz="1000" dirty="0"/>
              <a:t>Single open volume</a:t>
            </a:r>
          </a:p>
          <a:p>
            <a:r>
              <a:rPr lang="en-US" sz="1000" dirty="0"/>
              <a:t>Detector in the barrel shadow </a:t>
            </a:r>
            <a:endParaRPr lang="en-IT" sz="1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080D6C-C750-360B-73F7-58711CB62C2F}"/>
              </a:ext>
            </a:extLst>
          </p:cNvPr>
          <p:cNvSpPr txBox="1"/>
          <p:nvPr/>
        </p:nvSpPr>
        <p:spPr>
          <a:xfrm>
            <a:off x="5392517" y="1406426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C</a:t>
            </a:r>
            <a:r>
              <a:rPr lang="en-GB" sz="1000" baseline="-25000" dirty="0"/>
              <a:t>2</a:t>
            </a:r>
            <a:r>
              <a:rPr lang="en-GB" sz="1000" dirty="0"/>
              <a:t>F</a:t>
            </a:r>
            <a:r>
              <a:rPr lang="en-GB" sz="1000" baseline="-25000" dirty="0"/>
              <a:t>6</a:t>
            </a:r>
            <a:endParaRPr lang="en-IT" sz="1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7049D19-4027-A760-8EE2-02705C7BC8D5}"/>
              </a:ext>
            </a:extLst>
          </p:cNvPr>
          <p:cNvSpPr txBox="1"/>
          <p:nvPr/>
        </p:nvSpPr>
        <p:spPr>
          <a:xfrm>
            <a:off x="5367036" y="3866661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ALCOR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D2D381-3810-D8A0-A8EA-081034CDE801}"/>
              </a:ext>
            </a:extLst>
          </p:cNvPr>
          <p:cNvSpPr txBox="1"/>
          <p:nvPr/>
        </p:nvSpPr>
        <p:spPr>
          <a:xfrm>
            <a:off x="5367036" y="2947933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SiPM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C6F2529-015F-97EB-91A7-21AB53943BA2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34" name="Foliennummernplatzhalter 6">
            <a:extLst>
              <a:ext uri="{FF2B5EF4-FFF2-40B4-BE49-F238E27FC236}">
                <a16:creationId xmlns:a16="http://schemas.microsoft.com/office/drawing/2014/main" id="{5A4BF12B-AA15-AA15-FA96-FA2C04FA5BF0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18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0CC0477-F3DA-9581-084C-CA6A6E83ECA5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1CC603-A2AB-CD3F-0FDD-5A83B41CE512}"/>
              </a:ext>
            </a:extLst>
          </p:cNvPr>
          <p:cNvSpPr txBox="1"/>
          <p:nvPr/>
        </p:nvSpPr>
        <p:spPr>
          <a:xfrm>
            <a:off x="8181568" y="71102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Dimensions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08B2E2-B342-8050-8AC7-A090EE5FBC2C}"/>
              </a:ext>
            </a:extLst>
          </p:cNvPr>
          <p:cNvSpPr txBox="1"/>
          <p:nvPr/>
        </p:nvSpPr>
        <p:spPr>
          <a:xfrm>
            <a:off x="8181568" y="1395482"/>
            <a:ext cx="580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Purging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1CF9921-B3DC-793A-D553-76C7BECEB314}"/>
              </a:ext>
            </a:extLst>
          </p:cNvPr>
          <p:cNvSpPr txBox="1"/>
          <p:nvPr/>
        </p:nvSpPr>
        <p:spPr>
          <a:xfrm>
            <a:off x="8155865" y="3768232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ALCOR 64ch</a:t>
            </a:r>
          </a:p>
          <a:p>
            <a:r>
              <a:rPr lang="en-IT" sz="1000" dirty="0"/>
              <a:t>RDO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070FFBD-C005-8778-C310-749FB4F0562B}"/>
              </a:ext>
            </a:extLst>
          </p:cNvPr>
          <p:cNvSpPr txBox="1"/>
          <p:nvPr/>
        </p:nvSpPr>
        <p:spPr>
          <a:xfrm>
            <a:off x="8181568" y="2883982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Layout</a:t>
            </a:r>
          </a:p>
          <a:p>
            <a:r>
              <a:rPr lang="en-IT" sz="1000" dirty="0"/>
              <a:t>Annealing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B0B7130-D6A4-A5EE-B5BB-E2C9A34E66F4}"/>
              </a:ext>
            </a:extLst>
          </p:cNvPr>
          <p:cNvSpPr txBox="1"/>
          <p:nvPr/>
        </p:nvSpPr>
        <p:spPr>
          <a:xfrm>
            <a:off x="8182980" y="2071129"/>
            <a:ext cx="5822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Coating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649CE9-FA71-9323-68AA-39FDA06712E6}"/>
              </a:ext>
            </a:extLst>
          </p:cNvPr>
          <p:cNvSpPr txBox="1"/>
          <p:nvPr/>
        </p:nvSpPr>
        <p:spPr>
          <a:xfrm>
            <a:off x="8167887" y="4440534"/>
            <a:ext cx="7938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Real-scale</a:t>
            </a:r>
          </a:p>
          <a:p>
            <a:r>
              <a:rPr lang="en-IT" sz="1000" dirty="0"/>
              <a:t>   prototype</a:t>
            </a:r>
          </a:p>
          <a:p>
            <a:r>
              <a:rPr lang="en-IT" sz="1000" dirty="0"/>
              <a:t>Cooling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5322BA3-6FCF-F8B9-7D9F-5FF07B06FDCB}"/>
              </a:ext>
            </a:extLst>
          </p:cNvPr>
          <p:cNvSpPr txBox="1"/>
          <p:nvPr/>
        </p:nvSpPr>
        <p:spPr>
          <a:xfrm>
            <a:off x="1723604" y="291514"/>
            <a:ext cx="1410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Technical requirements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DD925DB-6EA0-562F-9E20-1540305CE981}"/>
              </a:ext>
            </a:extLst>
          </p:cNvPr>
          <p:cNvSpPr txBox="1"/>
          <p:nvPr/>
        </p:nvSpPr>
        <p:spPr>
          <a:xfrm>
            <a:off x="5808445" y="280870"/>
            <a:ext cx="1675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Validated technical solutions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AAECC23-6975-3334-3845-2D92B5B56D03}"/>
              </a:ext>
            </a:extLst>
          </p:cNvPr>
          <p:cNvSpPr txBox="1"/>
          <p:nvPr/>
        </p:nvSpPr>
        <p:spPr>
          <a:xfrm>
            <a:off x="8217523" y="287421"/>
            <a:ext cx="8146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Before CD-2</a:t>
            </a: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9D779009-3256-8CDA-2ED6-31305ACB6ABD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1418202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82AF0-3072-3D22-43EA-589920A72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machine with a round wheel&#10;&#10;Description automatically generated with medium confidence">
            <a:extLst>
              <a:ext uri="{FF2B5EF4-FFF2-40B4-BE49-F238E27FC236}">
                <a16:creationId xmlns:a16="http://schemas.microsoft.com/office/drawing/2014/main" id="{85F5FC15-0E72-6CBA-E291-AFBDD7B93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810" y="940943"/>
            <a:ext cx="2815794" cy="4030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0927AE-FD03-68B8-11BC-8D08A6D4A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98" y="417030"/>
            <a:ext cx="5780105" cy="45618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246418-DEEE-076B-5726-80B45EEE59FC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47E14E-0C6A-F76A-6123-E0BAA287DBA9}"/>
              </a:ext>
            </a:extLst>
          </p:cNvPr>
          <p:cNvSpPr/>
          <p:nvPr/>
        </p:nvSpPr>
        <p:spPr>
          <a:xfrm>
            <a:off x="3836933" y="-31962"/>
            <a:ext cx="1361078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General Layout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0D5ED-F736-40AF-1626-D102C9873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65" y="438029"/>
            <a:ext cx="1342159" cy="2741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C4DE8F-FB08-D128-F13F-8BE92DCD6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354" y="478286"/>
            <a:ext cx="2941045" cy="27432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201E09-2A5A-32F4-F210-4849F2AC71C7}"/>
              </a:ext>
            </a:extLst>
          </p:cNvPr>
          <p:cNvSpPr txBox="1"/>
          <p:nvPr/>
        </p:nvSpPr>
        <p:spPr>
          <a:xfrm>
            <a:off x="1508065" y="2336309"/>
            <a:ext cx="1041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E</a:t>
            </a:r>
            <a:r>
              <a:rPr lang="en-IT" sz="900" dirty="0"/>
              <a:t>ntrance window</a:t>
            </a:r>
          </a:p>
          <a:p>
            <a:r>
              <a:rPr lang="en-US" sz="900" dirty="0"/>
              <a:t>(CFRP sandwich)</a:t>
            </a:r>
            <a:endParaRPr lang="en-IT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196CF7-CFD7-2F67-AFEF-2BC730B543A6}"/>
              </a:ext>
            </a:extLst>
          </p:cNvPr>
          <p:cNvSpPr txBox="1"/>
          <p:nvPr/>
        </p:nvSpPr>
        <p:spPr>
          <a:xfrm>
            <a:off x="4957792" y="973688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Exit window</a:t>
            </a:r>
          </a:p>
          <a:p>
            <a:r>
              <a:rPr lang="en-US" sz="900" dirty="0"/>
              <a:t>(CFRP sandwich)</a:t>
            </a:r>
            <a:endParaRPr lang="en-IT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3DC4B6-F1E8-382D-E9B2-87FF96472A0E}"/>
              </a:ext>
            </a:extLst>
          </p:cNvPr>
          <p:cNvSpPr txBox="1"/>
          <p:nvPr/>
        </p:nvSpPr>
        <p:spPr>
          <a:xfrm>
            <a:off x="1641270" y="859593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Detector box</a:t>
            </a:r>
          </a:p>
          <a:p>
            <a:r>
              <a:rPr lang="en-US" sz="900" dirty="0"/>
              <a:t>(aluminum)</a:t>
            </a:r>
            <a:endParaRPr lang="en-IT" sz="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7F5AFC-F71A-540A-A13A-6C0E4463E2B4}"/>
              </a:ext>
            </a:extLst>
          </p:cNvPr>
          <p:cNvSpPr txBox="1"/>
          <p:nvPr/>
        </p:nvSpPr>
        <p:spPr>
          <a:xfrm>
            <a:off x="2965063" y="553611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Shell </a:t>
            </a:r>
          </a:p>
          <a:p>
            <a:r>
              <a:rPr lang="en-US" sz="900" dirty="0"/>
              <a:t>(CFRP bulk)</a:t>
            </a:r>
            <a:endParaRPr lang="en-IT"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A5C647-BC72-D94A-2F00-A648C7A00486}"/>
              </a:ext>
            </a:extLst>
          </p:cNvPr>
          <p:cNvSpPr txBox="1"/>
          <p:nvPr/>
        </p:nvSpPr>
        <p:spPr>
          <a:xfrm>
            <a:off x="2998692" y="166525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Pipe</a:t>
            </a:r>
          </a:p>
          <a:p>
            <a:r>
              <a:rPr lang="en-US" sz="900" dirty="0"/>
              <a:t>(bulk)</a:t>
            </a:r>
            <a:endParaRPr lang="en-IT" sz="9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F960A2-A890-82BF-2D03-2DFD60C2EFAE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BBE0E4BB-F913-B9B7-E39C-9005A2EFBC4A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19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40D16B-96BF-8FF4-8624-A89226407F4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C2DCF5"/>
              </a:clrFrom>
              <a:clrTo>
                <a:srgbClr val="C2DC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4793" y="3035998"/>
            <a:ext cx="2226618" cy="188306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FAAC4E6-B216-ACF2-8FBF-E4A68CF0693C}"/>
              </a:ext>
            </a:extLst>
          </p:cNvPr>
          <p:cNvSpPr txBox="1"/>
          <p:nvPr/>
        </p:nvSpPr>
        <p:spPr>
          <a:xfrm>
            <a:off x="3130998" y="3641568"/>
            <a:ext cx="667052" cy="174451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sz="9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D89C51-4993-511B-F749-CCFB0A257B2F}"/>
              </a:ext>
            </a:extLst>
          </p:cNvPr>
          <p:cNvSpPr txBox="1"/>
          <p:nvPr/>
        </p:nvSpPr>
        <p:spPr>
          <a:xfrm>
            <a:off x="3313309" y="3244045"/>
            <a:ext cx="772729" cy="16050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sz="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0CD29B-E009-D505-D1AE-2406B4560646}"/>
              </a:ext>
            </a:extLst>
          </p:cNvPr>
          <p:cNvSpPr txBox="1"/>
          <p:nvPr/>
        </p:nvSpPr>
        <p:spPr>
          <a:xfrm>
            <a:off x="4406180" y="3204329"/>
            <a:ext cx="824265" cy="185488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sz="8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D57F224-EF32-8236-C6D5-AA21A0BA61E3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3464524" y="3816019"/>
            <a:ext cx="525569" cy="303660"/>
          </a:xfrm>
          <a:prstGeom prst="straightConnector1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3A6E0C1-4558-4828-FCEC-876A6CA64FB8}"/>
              </a:ext>
            </a:extLst>
          </p:cNvPr>
          <p:cNvCxnSpPr>
            <a:cxnSpLocks/>
          </p:cNvCxnSpPr>
          <p:nvPr/>
        </p:nvCxnSpPr>
        <p:spPr>
          <a:xfrm>
            <a:off x="3804665" y="3414032"/>
            <a:ext cx="479143" cy="47605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632B0C1-2041-13C7-892F-6497531178B5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4634730" y="3389817"/>
            <a:ext cx="183583" cy="559355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36D87EE-A983-C964-FFDF-2682A04DB5EA}"/>
              </a:ext>
            </a:extLst>
          </p:cNvPr>
          <p:cNvGrpSpPr/>
          <p:nvPr/>
        </p:nvGrpSpPr>
        <p:grpSpPr>
          <a:xfrm>
            <a:off x="1553749" y="3162193"/>
            <a:ext cx="1690427" cy="1791186"/>
            <a:chOff x="3764901" y="3164197"/>
            <a:chExt cx="1690427" cy="17911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3B128F3-0927-B739-B40D-B0D568016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C2DCF5"/>
                </a:clrFrom>
                <a:clrTo>
                  <a:srgbClr val="C2DC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64901" y="3164197"/>
              <a:ext cx="1466367" cy="17911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6E4CBDB-2C13-C5C0-FC83-AA0015971CAC}"/>
                </a:ext>
              </a:extLst>
            </p:cNvPr>
            <p:cNvSpPr txBox="1"/>
            <p:nvPr/>
          </p:nvSpPr>
          <p:spPr>
            <a:xfrm>
              <a:off x="4758573" y="4501523"/>
              <a:ext cx="696755" cy="198015"/>
            </a:xfrm>
            <a:prstGeom prst="rect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GB" sz="900" dirty="0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A79F459-D332-3616-40C1-C4E375405670}"/>
                </a:ext>
              </a:extLst>
            </p:cNvPr>
            <p:cNvCxnSpPr>
              <a:cxnSpLocks/>
              <a:stCxn id="37" idx="0"/>
            </p:cNvCxnSpPr>
            <p:nvPr/>
          </p:nvCxnSpPr>
          <p:spPr>
            <a:xfrm flipH="1" flipV="1">
              <a:off x="4353838" y="4159368"/>
              <a:ext cx="753113" cy="342155"/>
            </a:xfrm>
            <a:prstGeom prst="straightConnector1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ußzeilenplatzhalter 7">
            <a:extLst>
              <a:ext uri="{FF2B5EF4-FFF2-40B4-BE49-F238E27FC236}">
                <a16:creationId xmlns:a16="http://schemas.microsoft.com/office/drawing/2014/main" id="{DD73A504-3833-3C42-F05F-33F1711C8CA4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80664A-73A4-38A3-7C85-8B0E8F76DE15}"/>
              </a:ext>
            </a:extLst>
          </p:cNvPr>
          <p:cNvSpPr txBox="1"/>
          <p:nvPr/>
        </p:nvSpPr>
        <p:spPr>
          <a:xfrm>
            <a:off x="1496837" y="292125"/>
            <a:ext cx="6041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highlight>
                  <a:srgbClr val="E4E49A"/>
                </a:highlight>
              </a:rPr>
              <a:t>A detailed mechanical model of the single-vessel detector is outlined with composite materials</a:t>
            </a:r>
            <a:endParaRPr lang="en-IT" sz="1200" dirty="0">
              <a:solidFill>
                <a:srgbClr val="C00000"/>
              </a:solidFill>
              <a:highlight>
                <a:srgbClr val="E4E49A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75E204-DAB0-09AF-439C-FAE8215F223F}"/>
              </a:ext>
            </a:extLst>
          </p:cNvPr>
          <p:cNvSpPr txBox="1"/>
          <p:nvPr/>
        </p:nvSpPr>
        <p:spPr>
          <a:xfrm>
            <a:off x="5959526" y="529693"/>
            <a:ext cx="304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err="1">
                <a:solidFill>
                  <a:srgbClr val="C00000"/>
                </a:solidFill>
              </a:rPr>
              <a:t>Recomm</a:t>
            </a:r>
            <a:r>
              <a:rPr lang="en-GB" sz="900" b="1" dirty="0">
                <a:solidFill>
                  <a:srgbClr val="C00000"/>
                </a:solidFill>
              </a:rPr>
              <a:t>.  (DAC):</a:t>
            </a:r>
            <a:r>
              <a:rPr lang="en-GB" sz="900" dirty="0"/>
              <a:t> Provide material for the pending decision </a:t>
            </a:r>
          </a:p>
          <a:p>
            <a:r>
              <a:rPr lang="en-GB" sz="900" dirty="0"/>
              <a:t>on the single vs two vessel version of the detector.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5CD3CA-1FDF-C0AE-AFF3-C62704E1ED4D}"/>
              </a:ext>
            </a:extLst>
          </p:cNvPr>
          <p:cNvSpPr txBox="1"/>
          <p:nvPr/>
        </p:nvSpPr>
        <p:spPr>
          <a:xfrm>
            <a:off x="167203" y="3320852"/>
            <a:ext cx="12602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Composite materials</a:t>
            </a:r>
          </a:p>
          <a:p>
            <a:endParaRPr lang="en-IT" sz="1000" dirty="0"/>
          </a:p>
          <a:p>
            <a:r>
              <a:rPr lang="en-IT" sz="1000" dirty="0"/>
              <a:t>Total wieght: ~ 2 ton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2CD098-513B-D2C0-778C-B6B9BA96255D}"/>
              </a:ext>
            </a:extLst>
          </p:cNvPr>
          <p:cNvSpPr txBox="1"/>
          <p:nvPr/>
        </p:nvSpPr>
        <p:spPr>
          <a:xfrm>
            <a:off x="3296605" y="3213130"/>
            <a:ext cx="7457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/>
              <a:t>PDU detector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2677561-7757-E273-904D-20A96F3FFDF2}"/>
              </a:ext>
            </a:extLst>
          </p:cNvPr>
          <p:cNvSpPr txBox="1"/>
          <p:nvPr/>
        </p:nvSpPr>
        <p:spPr>
          <a:xfrm>
            <a:off x="4423719" y="3196400"/>
            <a:ext cx="8242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/>
              <a:t>Quartz window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55CF4E-CC6F-1F52-3FB1-417214AB92FC}"/>
              </a:ext>
            </a:extLst>
          </p:cNvPr>
          <p:cNvSpPr txBox="1"/>
          <p:nvPr/>
        </p:nvSpPr>
        <p:spPr>
          <a:xfrm>
            <a:off x="3074617" y="3618300"/>
            <a:ext cx="7264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/>
              <a:t>Detector box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58878AF-F0F8-9244-84C6-B467A9CF75FB}"/>
              </a:ext>
            </a:extLst>
          </p:cNvPr>
          <p:cNvSpPr txBox="1"/>
          <p:nvPr/>
        </p:nvSpPr>
        <p:spPr>
          <a:xfrm>
            <a:off x="2554917" y="4499520"/>
            <a:ext cx="7248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/>
              <a:t>Off-axis bore</a:t>
            </a: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FE86C479-876E-CDD2-1FE3-C5E7CFC3F001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992446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88563-11B8-141A-FF30-65B01ACBA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75F89C6-2294-BC0E-6470-5D39A33AAB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4187" y="321629"/>
            <a:ext cx="3334428" cy="245982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31D9BDC-EA6E-BFD0-3A64-5777D24BA8FE}"/>
              </a:ext>
            </a:extLst>
          </p:cNvPr>
          <p:cNvCxnSpPr>
            <a:cxnSpLocks/>
          </p:cNvCxnSpPr>
          <p:nvPr/>
        </p:nvCxnSpPr>
        <p:spPr>
          <a:xfrm>
            <a:off x="2763078" y="1973751"/>
            <a:ext cx="1746595" cy="2921271"/>
          </a:xfrm>
          <a:prstGeom prst="line">
            <a:avLst/>
          </a:prstGeom>
          <a:ln>
            <a:solidFill>
              <a:srgbClr val="F5F701">
                <a:alpha val="54088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4B1BA49-666B-EC4E-81EF-AA4E402605D3}"/>
              </a:ext>
            </a:extLst>
          </p:cNvPr>
          <p:cNvSpPr/>
          <p:nvPr/>
        </p:nvSpPr>
        <p:spPr>
          <a:xfrm>
            <a:off x="152325" y="2781453"/>
            <a:ext cx="4180760" cy="951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0F19AD-AD51-5B60-EC75-7F1CE11B28AC}"/>
              </a:ext>
            </a:extLst>
          </p:cNvPr>
          <p:cNvSpPr txBox="1"/>
          <p:nvPr/>
        </p:nvSpPr>
        <p:spPr>
          <a:xfrm>
            <a:off x="101480" y="2761455"/>
            <a:ext cx="4260012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Goals: </a:t>
            </a:r>
          </a:p>
          <a:p>
            <a:endParaRPr lang="en-IT" sz="400" dirty="0"/>
          </a:p>
          <a:p>
            <a:r>
              <a:rPr lang="en-IT" sz="1300" dirty="0"/>
              <a:t>        Hadron 3</a:t>
            </a:r>
            <a:r>
              <a:rPr lang="en-IT" sz="1300" dirty="0">
                <a:latin typeface="Symbol" pitchFamily="2" charset="2"/>
              </a:rPr>
              <a:t>s-</a:t>
            </a:r>
            <a:r>
              <a:rPr lang="en-IT" sz="1300" dirty="0"/>
              <a:t>separation between 3 - 50 GeV/c</a:t>
            </a:r>
          </a:p>
          <a:p>
            <a:r>
              <a:rPr lang="en-IT" sz="1300" dirty="0"/>
              <a:t>        Complement electron ID below 15 GeV/c</a:t>
            </a:r>
          </a:p>
          <a:p>
            <a:r>
              <a:rPr lang="en-IT" sz="1300" dirty="0"/>
              <a:t>        Cover forward pseudorapidity 1.5 (barrel) - 3.5 (b. pipe) </a:t>
            </a:r>
          </a:p>
          <a:p>
            <a:endParaRPr lang="en-IT" sz="2300" dirty="0"/>
          </a:p>
          <a:p>
            <a:r>
              <a:rPr lang="en-IT" sz="1300" dirty="0"/>
              <a:t>dRICH Features: </a:t>
            </a:r>
          </a:p>
          <a:p>
            <a:endParaRPr lang="en-IT" sz="400" dirty="0"/>
          </a:p>
          <a:p>
            <a:r>
              <a:rPr lang="en-IT" sz="1300" dirty="0"/>
              <a:t>    Extended 3-50 GeV/c momentum range --&gt; </a:t>
            </a:r>
            <a:r>
              <a:rPr lang="en-IT" sz="1300" dirty="0">
                <a:solidFill>
                  <a:srgbClr val="C00000"/>
                </a:solidFill>
              </a:rPr>
              <a:t>Dual radiator</a:t>
            </a:r>
          </a:p>
          <a:p>
            <a:r>
              <a:rPr lang="en-IT" sz="1300" dirty="0"/>
              <a:t>    Single-photon detection in high Bfield --&gt;</a:t>
            </a:r>
            <a:r>
              <a:rPr lang="en-IT" sz="1300" dirty="0">
                <a:solidFill>
                  <a:srgbClr val="C00000"/>
                </a:solidFill>
              </a:rPr>
              <a:t> SiPM</a:t>
            </a:r>
          </a:p>
          <a:p>
            <a:r>
              <a:rPr lang="en-IT" sz="1300" dirty="0"/>
              <a:t>    Limited space --&gt; </a:t>
            </a:r>
            <a:r>
              <a:rPr lang="en-IT" sz="1300" dirty="0">
                <a:solidFill>
                  <a:srgbClr val="C00000"/>
                </a:solidFill>
              </a:rPr>
              <a:t>Compact optics with curved detector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98FA76-D1C5-C122-F119-3C77D727FFC0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4C179F-6B49-0102-1415-AB438DDDD527}"/>
              </a:ext>
            </a:extLst>
          </p:cNvPr>
          <p:cNvSpPr/>
          <p:nvPr/>
        </p:nvSpPr>
        <p:spPr>
          <a:xfrm>
            <a:off x="3992316" y="-31962"/>
            <a:ext cx="105028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ePIC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</a:t>
            </a: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endParaRPr lang="en-US" sz="15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F09EFE-6180-3D2A-5468-5E1B961B756C}"/>
              </a:ext>
            </a:extLst>
          </p:cNvPr>
          <p:cNvSpPr txBox="1"/>
          <p:nvPr/>
        </p:nvSpPr>
        <p:spPr>
          <a:xfrm>
            <a:off x="4721424" y="409871"/>
            <a:ext cx="39483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Dual-radiator Ring-imaging Cherenkov Detector (dRICH)</a:t>
            </a:r>
          </a:p>
          <a:p>
            <a:endParaRPr lang="en-IT" sz="400" dirty="0"/>
          </a:p>
          <a:p>
            <a:r>
              <a:rPr lang="en-IT" sz="1300" dirty="0"/>
              <a:t>	  Essential to access flavor information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6839C5-A1C9-EB7F-7C56-FF4674C16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673" y="1220401"/>
            <a:ext cx="4370921" cy="367462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336125D-D21B-F62F-45FD-3F9A0EE3FC16}"/>
              </a:ext>
            </a:extLst>
          </p:cNvPr>
          <p:cNvCxnSpPr>
            <a:cxnSpLocks/>
          </p:cNvCxnSpPr>
          <p:nvPr/>
        </p:nvCxnSpPr>
        <p:spPr>
          <a:xfrm flipH="1">
            <a:off x="8732025" y="1543905"/>
            <a:ext cx="46903" cy="3258127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0498B0B-25A6-D036-0636-99644ABC10FB}"/>
              </a:ext>
            </a:extLst>
          </p:cNvPr>
          <p:cNvSpPr/>
          <p:nvPr/>
        </p:nvSpPr>
        <p:spPr>
          <a:xfrm>
            <a:off x="2763078" y="925280"/>
            <a:ext cx="397566" cy="1048471"/>
          </a:xfrm>
          <a:prstGeom prst="rect">
            <a:avLst/>
          </a:prstGeom>
          <a:solidFill>
            <a:srgbClr val="F5F701">
              <a:alpha val="5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5BBAE8C-B35F-EC64-6538-1491BA93AC71}"/>
              </a:ext>
            </a:extLst>
          </p:cNvPr>
          <p:cNvCxnSpPr/>
          <p:nvPr/>
        </p:nvCxnSpPr>
        <p:spPr>
          <a:xfrm>
            <a:off x="3160644" y="925280"/>
            <a:ext cx="5595194" cy="295121"/>
          </a:xfrm>
          <a:prstGeom prst="line">
            <a:avLst/>
          </a:prstGeom>
          <a:ln>
            <a:solidFill>
              <a:srgbClr val="F5F701">
                <a:alpha val="54088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BA6C8DE9-D6E7-876E-FE4A-A0F28C16A85F}"/>
              </a:ext>
            </a:extLst>
          </p:cNvPr>
          <p:cNvSpPr/>
          <p:nvPr/>
        </p:nvSpPr>
        <p:spPr>
          <a:xfrm>
            <a:off x="4509673" y="1236747"/>
            <a:ext cx="4370921" cy="3658275"/>
          </a:xfrm>
          <a:prstGeom prst="rect">
            <a:avLst/>
          </a:prstGeom>
          <a:noFill/>
          <a:ln w="50800">
            <a:solidFill>
              <a:srgbClr val="F5F7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0E0BF8-3F05-55F4-3100-4E667C1117B6}"/>
              </a:ext>
            </a:extLst>
          </p:cNvPr>
          <p:cNvSpPr txBox="1"/>
          <p:nvPr/>
        </p:nvSpPr>
        <p:spPr>
          <a:xfrm>
            <a:off x="8755838" y="2911004"/>
            <a:ext cx="388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4m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B4E6F3E-8D62-C296-FE75-212D3334532F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1" name="Foliennummernplatzhalter 6">
            <a:extLst>
              <a:ext uri="{FF2B5EF4-FFF2-40B4-BE49-F238E27FC236}">
                <a16:creationId xmlns:a16="http://schemas.microsoft.com/office/drawing/2014/main" id="{DC9F1A27-BD70-C545-71F4-80009406F925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30A41378-D7FD-ACC1-20B8-E297853EBFEC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152DA5DA-57A6-4416-B175-1D21EB25419F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580643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D18F7-EF13-E7C2-EF3E-FEE64DD81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F96860F-EEF2-88C9-D1E9-4594B52AAD39}"/>
              </a:ext>
            </a:extLst>
          </p:cNvPr>
          <p:cNvSpPr/>
          <p:nvPr/>
        </p:nvSpPr>
        <p:spPr>
          <a:xfrm>
            <a:off x="5785474" y="641513"/>
            <a:ext cx="3178174" cy="4287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0E0DDA-9388-D123-AAAD-6D17F6C51C07}"/>
              </a:ext>
            </a:extLst>
          </p:cNvPr>
          <p:cNvSpPr/>
          <p:nvPr/>
        </p:nvSpPr>
        <p:spPr>
          <a:xfrm>
            <a:off x="96012" y="2934641"/>
            <a:ext cx="5447784" cy="1994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A78E83-2A0A-1A3D-6F30-D64B4F47EADA}"/>
              </a:ext>
            </a:extLst>
          </p:cNvPr>
          <p:cNvSpPr/>
          <p:nvPr/>
        </p:nvSpPr>
        <p:spPr>
          <a:xfrm>
            <a:off x="96012" y="641513"/>
            <a:ext cx="2883491" cy="2181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3C976F-4EA4-C5F1-4BA3-B310E0CAF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482" y="655917"/>
            <a:ext cx="2197443" cy="218122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8C8917-F037-4A40-06E3-4E7FF59F30DA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588F28-CC19-730D-18D7-F063C291AF23}"/>
              </a:ext>
            </a:extLst>
          </p:cNvPr>
          <p:cNvSpPr/>
          <p:nvPr/>
        </p:nvSpPr>
        <p:spPr>
          <a:xfrm>
            <a:off x="3563210" y="-31962"/>
            <a:ext cx="1908536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Realistic Components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7E93C2-ECAB-7569-DB3D-2322B34B3104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5" name="Foliennummernplatzhalter 6">
            <a:extLst>
              <a:ext uri="{FF2B5EF4-FFF2-40B4-BE49-F238E27FC236}">
                <a16:creationId xmlns:a16="http://schemas.microsoft.com/office/drawing/2014/main" id="{094BEE3B-0D4E-2136-BB43-9095455BC7EC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20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FD993185-E3A0-9BDF-167A-0D5FDBE0E973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D7DC1C-73F0-EE20-8B7F-D05F6D945E64}"/>
              </a:ext>
            </a:extLst>
          </p:cNvPr>
          <p:cNvSpPr txBox="1"/>
          <p:nvPr/>
        </p:nvSpPr>
        <p:spPr>
          <a:xfrm>
            <a:off x="146061" y="622624"/>
            <a:ext cx="10246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Aerogel support</a:t>
            </a:r>
          </a:p>
        </p:txBody>
      </p:sp>
      <p:sp>
        <p:nvSpPr>
          <p:cNvPr id="24" name="Rectangular Callout 23">
            <a:extLst>
              <a:ext uri="{FF2B5EF4-FFF2-40B4-BE49-F238E27FC236}">
                <a16:creationId xmlns:a16="http://schemas.microsoft.com/office/drawing/2014/main" id="{52726D68-C726-5C3B-DBF0-934605DEA4E2}"/>
              </a:ext>
            </a:extLst>
          </p:cNvPr>
          <p:cNvSpPr/>
          <p:nvPr/>
        </p:nvSpPr>
        <p:spPr>
          <a:xfrm>
            <a:off x="499182" y="905486"/>
            <a:ext cx="2212259" cy="1795728"/>
          </a:xfrm>
          <a:prstGeom prst="wedgeRectCallout">
            <a:avLst>
              <a:gd name="adj1" fmla="val 115418"/>
              <a:gd name="adj2" fmla="val 129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C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903923-EE93-B154-EDCE-4837346A8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07" y="959760"/>
            <a:ext cx="2129892" cy="170877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47A3AB1-8DF5-2AE4-9E23-A6EBF96558CD}"/>
              </a:ext>
            </a:extLst>
          </p:cNvPr>
          <p:cNvSpPr/>
          <p:nvPr/>
        </p:nvSpPr>
        <p:spPr>
          <a:xfrm>
            <a:off x="123202" y="2948199"/>
            <a:ext cx="45719" cy="1938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Rectangular Callout 24">
            <a:extLst>
              <a:ext uri="{FF2B5EF4-FFF2-40B4-BE49-F238E27FC236}">
                <a16:creationId xmlns:a16="http://schemas.microsoft.com/office/drawing/2014/main" id="{85322673-FCCB-A035-1127-61647FAC2374}"/>
              </a:ext>
            </a:extLst>
          </p:cNvPr>
          <p:cNvSpPr/>
          <p:nvPr/>
        </p:nvSpPr>
        <p:spPr>
          <a:xfrm>
            <a:off x="3291487" y="3004750"/>
            <a:ext cx="2180259" cy="1868915"/>
          </a:xfrm>
          <a:prstGeom prst="wedgeRectCallout">
            <a:avLst>
              <a:gd name="adj1" fmla="val -7812"/>
              <a:gd name="adj2" fmla="val -7121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C0000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32374A6-F6B2-F2D6-E662-5B1526337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430" y="3208143"/>
            <a:ext cx="1782481" cy="16359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83D1C5-9D5D-6233-79A5-49E32B682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307" y="3305095"/>
            <a:ext cx="2074618" cy="1400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CE4CC9-BE64-3656-CA59-5BA35F111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1236" y="3161247"/>
            <a:ext cx="508267" cy="316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08928A-5A2E-5BCE-A4FC-EF818A7738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1042" y="2845668"/>
            <a:ext cx="1487581" cy="203495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CBEF8A1-429A-E34E-D4C9-D8D49788363F}"/>
              </a:ext>
            </a:extLst>
          </p:cNvPr>
          <p:cNvSpPr txBox="1"/>
          <p:nvPr/>
        </p:nvSpPr>
        <p:spPr>
          <a:xfrm>
            <a:off x="6098839" y="4071100"/>
            <a:ext cx="8899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CFRP Layer </a:t>
            </a:r>
          </a:p>
          <a:p>
            <a:r>
              <a:rPr lang="en-IT" sz="1100" dirty="0"/>
              <a:t>composition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8B1A4D-932E-5D39-5233-C6E6B2A8CF57}"/>
              </a:ext>
            </a:extLst>
          </p:cNvPr>
          <p:cNvSpPr txBox="1"/>
          <p:nvPr/>
        </p:nvSpPr>
        <p:spPr>
          <a:xfrm>
            <a:off x="32748" y="2968264"/>
            <a:ext cx="24384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Mirror mounting and alignment (aka NA62)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2C67AB6-C85F-D69F-A50C-C8DDBB783B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961" y="3262077"/>
            <a:ext cx="1247157" cy="15820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6004877-1BAE-B234-6FE3-4ECED4B6E9AA}"/>
              </a:ext>
            </a:extLst>
          </p:cNvPr>
          <p:cNvSpPr txBox="1"/>
          <p:nvPr/>
        </p:nvSpPr>
        <p:spPr>
          <a:xfrm>
            <a:off x="980250" y="307176"/>
            <a:ext cx="6522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highlight>
                  <a:srgbClr val="E4E49A"/>
                </a:highlight>
              </a:rPr>
              <a:t>Engineering of  all the mechanical details pursued with the real-scale prototype being realized in 2025</a:t>
            </a:r>
            <a:endParaRPr lang="en-IT" sz="1200" dirty="0">
              <a:solidFill>
                <a:srgbClr val="C00000"/>
              </a:solidFill>
              <a:highlight>
                <a:srgbClr val="E4E49A"/>
              </a:highligh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04B064-C10C-A1E0-0EFE-838E70E7352B}"/>
              </a:ext>
            </a:extLst>
          </p:cNvPr>
          <p:cNvSpPr/>
          <p:nvPr/>
        </p:nvSpPr>
        <p:spPr>
          <a:xfrm>
            <a:off x="5890606" y="3472854"/>
            <a:ext cx="1330616" cy="2923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082288-74D9-FE9A-2579-3C58040C37A8}"/>
              </a:ext>
            </a:extLst>
          </p:cNvPr>
          <p:cNvSpPr txBox="1"/>
          <p:nvPr/>
        </p:nvSpPr>
        <p:spPr>
          <a:xfrm>
            <a:off x="6106912" y="3472854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PO issued</a:t>
            </a:r>
            <a:endParaRPr lang="en-IT" sz="1400" dirty="0">
              <a:solidFill>
                <a:srgbClr val="C00000"/>
              </a:solidFill>
            </a:endParaRPr>
          </a:p>
        </p:txBody>
      </p:sp>
      <p:sp>
        <p:nvSpPr>
          <p:cNvPr id="34" name="Rectangular Callout 33">
            <a:extLst>
              <a:ext uri="{FF2B5EF4-FFF2-40B4-BE49-F238E27FC236}">
                <a16:creationId xmlns:a16="http://schemas.microsoft.com/office/drawing/2014/main" id="{BB8C3477-DE82-7840-33B5-6A0C0FE9FB01}"/>
              </a:ext>
            </a:extLst>
          </p:cNvPr>
          <p:cNvSpPr/>
          <p:nvPr/>
        </p:nvSpPr>
        <p:spPr>
          <a:xfrm>
            <a:off x="5858431" y="684175"/>
            <a:ext cx="3105217" cy="2138564"/>
          </a:xfrm>
          <a:prstGeom prst="wedgeRectCallout">
            <a:avLst>
              <a:gd name="adj1" fmla="val -69120"/>
              <a:gd name="adj2" fmla="val -3091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BA398E-E01B-3E3B-A105-D703D9C86B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6966" y="728342"/>
            <a:ext cx="2923591" cy="20478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968774-9FFE-6E7C-C37E-213BE4EA145E}"/>
              </a:ext>
            </a:extLst>
          </p:cNvPr>
          <p:cNvGrpSpPr/>
          <p:nvPr/>
        </p:nvGrpSpPr>
        <p:grpSpPr>
          <a:xfrm>
            <a:off x="8168282" y="-2639"/>
            <a:ext cx="975718" cy="273844"/>
            <a:chOff x="3402417" y="3632635"/>
            <a:chExt cx="1233470" cy="31649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39F741E-6900-647C-A88C-569C8F9FB8A0}"/>
                </a:ext>
              </a:extLst>
            </p:cNvPr>
            <p:cNvSpPr/>
            <p:nvPr/>
          </p:nvSpPr>
          <p:spPr>
            <a:xfrm>
              <a:off x="3402417" y="3632635"/>
              <a:ext cx="1233470" cy="31649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91561F-9A01-DA62-9BE2-25C1B71276C1}"/>
                </a:ext>
              </a:extLst>
            </p:cNvPr>
            <p:cNvSpPr txBox="1"/>
            <p:nvPr/>
          </p:nvSpPr>
          <p:spPr>
            <a:xfrm>
              <a:off x="3457440" y="3655312"/>
              <a:ext cx="9705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00" dirty="0">
                  <a:solidFill>
                    <a:srgbClr val="C00000"/>
                  </a:solidFill>
                </a:rPr>
                <a:t>eRD102-FY25</a:t>
              </a:r>
            </a:p>
          </p:txBody>
        </p:sp>
      </p:grp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6149DA4A-D45D-2F6E-BB2E-206C80B78A8C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E50200-5636-7FE2-D1B9-B8359373F20D}"/>
              </a:ext>
            </a:extLst>
          </p:cNvPr>
          <p:cNvSpPr txBox="1"/>
          <p:nvPr/>
        </p:nvSpPr>
        <p:spPr>
          <a:xfrm>
            <a:off x="6224320" y="2962736"/>
            <a:ext cx="5469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Vessel</a:t>
            </a:r>
          </a:p>
        </p:txBody>
      </p:sp>
    </p:spTree>
    <p:extLst>
      <p:ext uri="{BB962C8B-B14F-4D97-AF65-F5344CB8AC3E}">
        <p14:creationId xmlns:p14="http://schemas.microsoft.com/office/powerpoint/2010/main" val="1363981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7F1B1-F9CD-6503-CB79-73297A7AD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2314E96-FCB5-B776-C779-D59E5641BE9E}"/>
              </a:ext>
            </a:extLst>
          </p:cNvPr>
          <p:cNvSpPr/>
          <p:nvPr/>
        </p:nvSpPr>
        <p:spPr>
          <a:xfrm>
            <a:off x="2875278" y="354097"/>
            <a:ext cx="6105598" cy="2217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5" name="Picture 2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3AF2FF9D-97A9-FFAD-F1FB-18EF63BE5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773" y="2694539"/>
            <a:ext cx="6059036" cy="2193316"/>
          </a:xfrm>
          <a:prstGeom prst="rect">
            <a:avLst/>
          </a:prstGeom>
        </p:spPr>
      </p:pic>
      <p:pic>
        <p:nvPicPr>
          <p:cNvPr id="22" name="Picture 21" descr="A collage of a computer and a machine&#10;&#10;Description automatically generated">
            <a:extLst>
              <a:ext uri="{FF2B5EF4-FFF2-40B4-BE49-F238E27FC236}">
                <a16:creationId xmlns:a16="http://schemas.microsoft.com/office/drawing/2014/main" id="{F956A067-2673-0742-17EE-D90412F68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452" y="391613"/>
            <a:ext cx="4155139" cy="21494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FD96A2F-F575-1857-68AC-B9961C06953D}"/>
              </a:ext>
            </a:extLst>
          </p:cNvPr>
          <p:cNvSpPr/>
          <p:nvPr/>
        </p:nvSpPr>
        <p:spPr>
          <a:xfrm>
            <a:off x="248092" y="4439804"/>
            <a:ext cx="2061147" cy="2937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876DF0-1DC6-E0C1-9241-E8DF64A8690E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3985E4-A299-A51A-95B7-E71A03DB8BB6}"/>
              </a:ext>
            </a:extLst>
          </p:cNvPr>
          <p:cNvSpPr/>
          <p:nvPr/>
        </p:nvSpPr>
        <p:spPr>
          <a:xfrm>
            <a:off x="3988360" y="-31962"/>
            <a:ext cx="1058238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Test Beams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4EBE35-A313-93FE-124F-9E229354BB37}"/>
              </a:ext>
            </a:extLst>
          </p:cNvPr>
          <p:cNvSpPr txBox="1"/>
          <p:nvPr/>
        </p:nvSpPr>
        <p:spPr>
          <a:xfrm>
            <a:off x="248092" y="501636"/>
            <a:ext cx="2206758" cy="1985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b="1" dirty="0">
                <a:solidFill>
                  <a:srgbClr val="C00000"/>
                </a:solidFill>
              </a:rPr>
              <a:t>Previous validations:</a:t>
            </a:r>
          </a:p>
          <a:p>
            <a:endParaRPr lang="en-IT" sz="1300" dirty="0"/>
          </a:p>
          <a:p>
            <a:r>
              <a:rPr lang="en-GB" sz="1300" dirty="0"/>
              <a:t>    </a:t>
            </a:r>
            <a:r>
              <a:rPr lang="en-GB" sz="1200" dirty="0"/>
              <a:t>D</a:t>
            </a:r>
            <a:r>
              <a:rPr lang="en-IT" sz="1200" dirty="0"/>
              <a:t>ual-radiator concept</a:t>
            </a:r>
          </a:p>
          <a:p>
            <a:endParaRPr lang="en-IT" sz="400" dirty="0"/>
          </a:p>
          <a:p>
            <a:r>
              <a:rPr lang="en-IT" sz="1300" dirty="0"/>
              <a:t>    </a:t>
            </a:r>
            <a:r>
              <a:rPr lang="en-IT" sz="1200" dirty="0"/>
              <a:t>C</a:t>
            </a:r>
            <a:r>
              <a:rPr lang="en-IT" sz="1200" baseline="-25000" dirty="0"/>
              <a:t>2</a:t>
            </a:r>
            <a:r>
              <a:rPr lang="en-IT" sz="1200" dirty="0"/>
              <a:t>F</a:t>
            </a:r>
            <a:r>
              <a:rPr lang="en-IT" sz="1200" baseline="-25000" dirty="0"/>
              <a:t>6</a:t>
            </a:r>
            <a:r>
              <a:rPr lang="en-IT" sz="1200" dirty="0"/>
              <a:t> radiator gas performance</a:t>
            </a:r>
          </a:p>
          <a:p>
            <a:endParaRPr lang="en-GB" sz="400" dirty="0"/>
          </a:p>
          <a:p>
            <a:r>
              <a:rPr lang="en-GB" sz="1300" dirty="0"/>
              <a:t>    </a:t>
            </a:r>
            <a:r>
              <a:rPr lang="en-GB" sz="1200" dirty="0"/>
              <a:t>A</a:t>
            </a:r>
            <a:r>
              <a:rPr lang="en-IT" sz="1200" dirty="0"/>
              <a:t>erogel rafractive index</a:t>
            </a:r>
          </a:p>
          <a:p>
            <a:endParaRPr lang="en-IT" sz="400" dirty="0"/>
          </a:p>
          <a:p>
            <a:r>
              <a:rPr lang="en-IT" sz="1300" dirty="0"/>
              <a:t>    </a:t>
            </a:r>
            <a:r>
              <a:rPr lang="en-IT" sz="1200" dirty="0"/>
              <a:t>SiPM-ALCOR readout chain </a:t>
            </a:r>
          </a:p>
          <a:p>
            <a:endParaRPr lang="en-IT" sz="400" dirty="0"/>
          </a:p>
          <a:p>
            <a:r>
              <a:rPr lang="en-IT" sz="1300" dirty="0"/>
              <a:t>    </a:t>
            </a:r>
            <a:r>
              <a:rPr lang="en-IT" sz="1200" dirty="0"/>
              <a:t>EIC-drive readout plane</a:t>
            </a:r>
          </a:p>
          <a:p>
            <a:endParaRPr lang="en-IT" sz="400" dirty="0"/>
          </a:p>
          <a:p>
            <a:r>
              <a:rPr lang="en-IT" sz="1200" dirty="0"/>
              <a:t>    Temperature gradients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EB8D6-1043-89CF-D2FA-3D6BBC86EA04}"/>
              </a:ext>
            </a:extLst>
          </p:cNvPr>
          <p:cNvSpPr txBox="1"/>
          <p:nvPr/>
        </p:nvSpPr>
        <p:spPr>
          <a:xfrm>
            <a:off x="248092" y="2902927"/>
            <a:ext cx="210846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b="1" dirty="0">
                <a:solidFill>
                  <a:srgbClr val="C00000"/>
                </a:solidFill>
                <a:highlight>
                  <a:srgbClr val="E4E49A"/>
                </a:highlight>
              </a:rPr>
              <a:t>2025 main goals:</a:t>
            </a:r>
          </a:p>
          <a:p>
            <a:endParaRPr lang="en-IT" sz="1300" dirty="0"/>
          </a:p>
          <a:p>
            <a:r>
              <a:rPr lang="en-IT" sz="1200" dirty="0"/>
              <a:t>  Real scale 1-sector prototype </a:t>
            </a:r>
          </a:p>
          <a:p>
            <a:r>
              <a:rPr lang="en-GB" sz="1200" dirty="0"/>
              <a:t>  w</a:t>
            </a:r>
            <a:r>
              <a:rPr lang="en-IT" sz="1200" dirty="0"/>
              <a:t>ith demo components</a:t>
            </a:r>
          </a:p>
          <a:p>
            <a:endParaRPr lang="en-IT" sz="1200" dirty="0"/>
          </a:p>
          <a:p>
            <a:r>
              <a:rPr lang="en-IT" sz="1200" dirty="0"/>
              <a:t>  ALCOR readout with RDO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A81F8D-67BD-E286-71B5-B457CE10D876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8C9323ED-635B-1399-522E-716E3274F542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21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36104A-42B6-C17F-71B0-508B3244B55C}"/>
              </a:ext>
            </a:extLst>
          </p:cNvPr>
          <p:cNvSpPr txBox="1"/>
          <p:nvPr/>
        </p:nvSpPr>
        <p:spPr>
          <a:xfrm>
            <a:off x="338787" y="4456585"/>
            <a:ext cx="1893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Slot at SPS H8 in November</a:t>
            </a:r>
          </a:p>
        </p:txBody>
      </p:sp>
      <p:sp>
        <p:nvSpPr>
          <p:cNvPr id="16" name="Fußzeilenplatzhalter 7">
            <a:extLst>
              <a:ext uri="{FF2B5EF4-FFF2-40B4-BE49-F238E27FC236}">
                <a16:creationId xmlns:a16="http://schemas.microsoft.com/office/drawing/2014/main" id="{0979C853-7555-9A01-E3BF-3C5EC404738E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7534F-C935-1D39-3960-2952CE8DE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740" y="391613"/>
            <a:ext cx="1839033" cy="2060508"/>
          </a:xfrm>
          <a:prstGeom prst="rect">
            <a:avLst/>
          </a:prstGeom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48D735DD-1DE7-BA52-A103-B53ED9139217}"/>
              </a:ext>
            </a:extLst>
          </p:cNvPr>
          <p:cNvSpPr/>
          <p:nvPr/>
        </p:nvSpPr>
        <p:spPr>
          <a:xfrm rot="13970841">
            <a:off x="7477086" y="2285900"/>
            <a:ext cx="638817" cy="52076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3B2D8E-F019-D8A7-60C1-07AEB071190C}"/>
              </a:ext>
            </a:extLst>
          </p:cNvPr>
          <p:cNvSpPr txBox="1"/>
          <p:nvPr/>
        </p:nvSpPr>
        <p:spPr>
          <a:xfrm rot="19264307">
            <a:off x="7522352" y="2418996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2025</a:t>
            </a: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F9C301E3-6195-402C-B091-59DD29EB05F2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1226914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ADEC3-6582-FA5F-D0A6-457F87D93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machine&#10;&#10;Description automatically generated">
            <a:extLst>
              <a:ext uri="{FF2B5EF4-FFF2-40B4-BE49-F238E27FC236}">
                <a16:creationId xmlns:a16="http://schemas.microsoft.com/office/drawing/2014/main" id="{3806AB2F-F33A-39B7-99D3-DF2E422A6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7" y="2999340"/>
            <a:ext cx="8913613" cy="1981569"/>
          </a:xfrm>
          <a:prstGeom prst="rect">
            <a:avLst/>
          </a:prstGeom>
        </p:spPr>
      </p:pic>
      <p:pic>
        <p:nvPicPr>
          <p:cNvPr id="7" name="Picture 6" descr="A close-up of a solar panel&#10;&#10;Description automatically generated">
            <a:extLst>
              <a:ext uri="{FF2B5EF4-FFF2-40B4-BE49-F238E27FC236}">
                <a16:creationId xmlns:a16="http://schemas.microsoft.com/office/drawing/2014/main" id="{50C0D123-9AFD-6661-CE58-DEB4922D2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350" y="713759"/>
            <a:ext cx="4536863" cy="217463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7BF8069-72A0-DDD0-AD03-597895C868B0}"/>
              </a:ext>
            </a:extLst>
          </p:cNvPr>
          <p:cNvSpPr txBox="1"/>
          <p:nvPr/>
        </p:nvSpPr>
        <p:spPr>
          <a:xfrm>
            <a:off x="4327833" y="543473"/>
            <a:ext cx="22687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000" dirty="0">
                <a:solidFill>
                  <a:srgbClr val="C00000"/>
                </a:solidFill>
              </a:rPr>
              <a:t>SiPM plane, cycled from 22</a:t>
            </a:r>
            <a:r>
              <a:rPr lang="en-IT" sz="1000" baseline="30000" dirty="0">
                <a:solidFill>
                  <a:srgbClr val="C00000"/>
                </a:solidFill>
              </a:rPr>
              <a:t>o</a:t>
            </a:r>
            <a:r>
              <a:rPr lang="en-IT" sz="1000" dirty="0">
                <a:solidFill>
                  <a:srgbClr val="C00000"/>
                </a:solidFill>
              </a:rPr>
              <a:t> to -30</a:t>
            </a:r>
            <a:r>
              <a:rPr lang="en-IT" sz="1000" baseline="30000" dirty="0">
                <a:solidFill>
                  <a:srgbClr val="C00000"/>
                </a:solidFill>
              </a:rPr>
              <a:t>o</a:t>
            </a:r>
            <a:r>
              <a:rPr lang="en-IT" sz="1000" dirty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EDD685-90A8-DEB9-640C-6880FBDB3372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4FF816-B9AD-CCFF-C708-9E299B1B77C5}"/>
              </a:ext>
            </a:extLst>
          </p:cNvPr>
          <p:cNvSpPr/>
          <p:nvPr/>
        </p:nvSpPr>
        <p:spPr>
          <a:xfrm>
            <a:off x="3810719" y="-31962"/>
            <a:ext cx="141340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Quartz Window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4DDE3E-5EEB-DCC3-B225-EE3656D97FF0}"/>
              </a:ext>
            </a:extLst>
          </p:cNvPr>
          <p:cNvSpPr/>
          <p:nvPr/>
        </p:nvSpPr>
        <p:spPr>
          <a:xfrm rot="585806">
            <a:off x="3681520" y="3342840"/>
            <a:ext cx="913700" cy="380939"/>
          </a:xfrm>
          <a:prstGeom prst="ellipse">
            <a:avLst/>
          </a:prstGeom>
          <a:noFill/>
          <a:ln w="254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69D0FCF-D406-ED30-AE1A-4EB0B90B37F0}"/>
              </a:ext>
            </a:extLst>
          </p:cNvPr>
          <p:cNvCxnSpPr>
            <a:cxnSpLocks/>
            <a:stCxn id="17" idx="3"/>
          </p:cNvCxnSpPr>
          <p:nvPr/>
        </p:nvCxnSpPr>
        <p:spPr>
          <a:xfrm flipH="1">
            <a:off x="2900146" y="3611260"/>
            <a:ext cx="897021" cy="149556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614559D-9462-740D-CCCC-8A32D16C2623}"/>
              </a:ext>
            </a:extLst>
          </p:cNvPr>
          <p:cNvSpPr/>
          <p:nvPr/>
        </p:nvSpPr>
        <p:spPr>
          <a:xfrm rot="585806">
            <a:off x="4519954" y="4641060"/>
            <a:ext cx="637555" cy="231868"/>
          </a:xfrm>
          <a:prstGeom prst="ellipse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82F694-65F0-9341-24C5-AC79A90644AD}"/>
              </a:ext>
            </a:extLst>
          </p:cNvPr>
          <p:cNvCxnSpPr>
            <a:cxnSpLocks/>
            <a:endCxn id="25" idx="7"/>
          </p:cNvCxnSpPr>
          <p:nvPr/>
        </p:nvCxnSpPr>
        <p:spPr>
          <a:xfrm flipH="1">
            <a:off x="5074778" y="3527123"/>
            <a:ext cx="1606374" cy="118730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EA3C7F2B-1595-8021-C9CC-1B5EDBD7480C}"/>
              </a:ext>
            </a:extLst>
          </p:cNvPr>
          <p:cNvSpPr/>
          <p:nvPr/>
        </p:nvSpPr>
        <p:spPr>
          <a:xfrm rot="585806">
            <a:off x="4460008" y="3311631"/>
            <a:ext cx="931713" cy="826891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006FD3F-9D07-71F4-055A-CE1B07B7095D}"/>
              </a:ext>
            </a:extLst>
          </p:cNvPr>
          <p:cNvCxnSpPr>
            <a:cxnSpLocks/>
          </p:cNvCxnSpPr>
          <p:nvPr/>
        </p:nvCxnSpPr>
        <p:spPr>
          <a:xfrm>
            <a:off x="5384974" y="3597224"/>
            <a:ext cx="1211639" cy="240604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AEC43F9-FA17-F6AC-7AD6-FBFCFF1FCB64}"/>
              </a:ext>
            </a:extLst>
          </p:cNvPr>
          <p:cNvSpPr txBox="1"/>
          <p:nvPr/>
        </p:nvSpPr>
        <p:spPr>
          <a:xfrm rot="650638">
            <a:off x="3725223" y="3157086"/>
            <a:ext cx="869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>
                <a:solidFill>
                  <a:srgbClr val="FFC000"/>
                </a:solidFill>
              </a:rPr>
              <a:t>5 x 5 cm step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B7B9F4-0F1C-1400-D1D0-E92DAB0347A8}"/>
              </a:ext>
            </a:extLst>
          </p:cNvPr>
          <p:cNvSpPr txBox="1"/>
          <p:nvPr/>
        </p:nvSpPr>
        <p:spPr>
          <a:xfrm>
            <a:off x="7001664" y="543472"/>
            <a:ext cx="1540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000" dirty="0">
                <a:solidFill>
                  <a:srgbClr val="C00000"/>
                </a:solidFill>
              </a:rPr>
              <a:t>3 mm lucite window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7A60A9B-449E-DA22-BDD4-61C5DF1C195F}"/>
              </a:ext>
            </a:extLst>
          </p:cNvPr>
          <p:cNvSpPr txBox="1"/>
          <p:nvPr/>
        </p:nvSpPr>
        <p:spPr>
          <a:xfrm>
            <a:off x="1000008" y="3100571"/>
            <a:ext cx="12394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Temperature profile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6C12C1E-1579-E895-6DD0-2DFAFD58133A}"/>
              </a:ext>
            </a:extLst>
          </p:cNvPr>
          <p:cNvSpPr txBox="1"/>
          <p:nvPr/>
        </p:nvSpPr>
        <p:spPr>
          <a:xfrm>
            <a:off x="6315658" y="4322049"/>
            <a:ext cx="12394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Temperature profile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57B83-3DCB-2A3A-3D9C-A1BE7BD94081}"/>
              </a:ext>
            </a:extLst>
          </p:cNvPr>
          <p:cNvSpPr txBox="1"/>
          <p:nvPr/>
        </p:nvSpPr>
        <p:spPr>
          <a:xfrm>
            <a:off x="3622860" y="2801987"/>
            <a:ext cx="18982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Gas volume with thermocouples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097CEEE-2F5B-EC54-BEA9-8A5FE771211A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55" name="Foliennummernplatzhalter 6">
            <a:extLst>
              <a:ext uri="{FF2B5EF4-FFF2-40B4-BE49-F238E27FC236}">
                <a16:creationId xmlns:a16="http://schemas.microsoft.com/office/drawing/2014/main" id="{6E4EDC76-7EE4-B7A6-88F6-8CDF1F8F7C32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22</a:t>
            </a:fld>
            <a:endParaRPr lang="en-US" sz="7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2DBCD8-8957-787F-40E8-FB85DF49A292}"/>
              </a:ext>
            </a:extLst>
          </p:cNvPr>
          <p:cNvCxnSpPr>
            <a:cxnSpLocks/>
            <a:stCxn id="29" idx="7"/>
          </p:cNvCxnSpPr>
          <p:nvPr/>
        </p:nvCxnSpPr>
        <p:spPr>
          <a:xfrm flipV="1">
            <a:off x="5300081" y="2137352"/>
            <a:ext cx="1071213" cy="135547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24B37B1B-1714-5BE3-A4F4-AFB621B5D876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CB45C9-BEC7-C010-31F5-1ECDF9D0F986}"/>
              </a:ext>
            </a:extLst>
          </p:cNvPr>
          <p:cNvSpPr txBox="1"/>
          <p:nvPr/>
        </p:nvSpPr>
        <p:spPr>
          <a:xfrm>
            <a:off x="-1" y="721281"/>
            <a:ext cx="425469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err="1">
                <a:solidFill>
                  <a:srgbClr val="C00000"/>
                </a:solidFill>
              </a:rPr>
              <a:t>Recomm</a:t>
            </a:r>
            <a:r>
              <a:rPr lang="en-GB" sz="900" b="1" dirty="0">
                <a:solidFill>
                  <a:srgbClr val="C00000"/>
                </a:solidFill>
              </a:rPr>
              <a:t>. (DAC):</a:t>
            </a:r>
            <a:r>
              <a:rPr lang="en-GB" sz="900" dirty="0"/>
              <a:t> Investigate whether windows are necessary to separate regions at </a:t>
            </a:r>
          </a:p>
          <a:p>
            <a:r>
              <a:rPr lang="en-GB" sz="900" dirty="0"/>
              <a:t>different temperatures (gas radiator and the photon detector), and if needed, whether</a:t>
            </a:r>
          </a:p>
          <a:p>
            <a:r>
              <a:rPr lang="en-GB" sz="900" dirty="0"/>
              <a:t> they impact performance significantly.</a:t>
            </a:r>
            <a:endParaRPr lang="en-IT" sz="9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55A80F5-ACAE-E9A2-1D2A-3526D5463F98}"/>
              </a:ext>
            </a:extLst>
          </p:cNvPr>
          <p:cNvSpPr/>
          <p:nvPr/>
        </p:nvSpPr>
        <p:spPr>
          <a:xfrm>
            <a:off x="82257" y="1359657"/>
            <a:ext cx="3293264" cy="1523983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541CD3-D202-1D01-E6C1-C9ADE5AA1467}"/>
              </a:ext>
            </a:extLst>
          </p:cNvPr>
          <p:cNvSpPr txBox="1"/>
          <p:nvPr/>
        </p:nvSpPr>
        <p:spPr>
          <a:xfrm>
            <a:off x="211631" y="1379962"/>
            <a:ext cx="3034516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Ongoing study with ANSYS workbench simulations </a:t>
            </a:r>
          </a:p>
          <a:p>
            <a:endParaRPr lang="en-GB" sz="400" dirty="0"/>
          </a:p>
          <a:p>
            <a:r>
              <a:rPr lang="en-GB" sz="1000" dirty="0"/>
              <a:t>Benchmarked by </a:t>
            </a:r>
            <a:r>
              <a:rPr lang="en-GB" sz="1000" dirty="0" err="1"/>
              <a:t>dRICH</a:t>
            </a:r>
            <a:r>
              <a:rPr lang="en-GB" sz="1000" dirty="0"/>
              <a:t> prototype</a:t>
            </a:r>
          </a:p>
          <a:p>
            <a:endParaRPr lang="en-GB" sz="1000" dirty="0"/>
          </a:p>
          <a:p>
            <a:r>
              <a:rPr lang="en-GB" sz="1000" dirty="0"/>
              <a:t>Gradients are largely mitigated by</a:t>
            </a:r>
          </a:p>
          <a:p>
            <a:endParaRPr lang="en-GB" sz="500" dirty="0"/>
          </a:p>
          <a:p>
            <a:r>
              <a:rPr lang="en-GB" sz="1000" dirty="0"/>
              <a:t>    - double </a:t>
            </a:r>
            <a:r>
              <a:rPr lang="en-GB" sz="1000" dirty="0" err="1"/>
              <a:t>lucite</a:t>
            </a:r>
            <a:r>
              <a:rPr lang="en-GB" sz="1000" dirty="0"/>
              <a:t> window (with air gap)     x 0.5</a:t>
            </a:r>
          </a:p>
          <a:p>
            <a:r>
              <a:rPr lang="en-GB" sz="500" dirty="0"/>
              <a:t>  </a:t>
            </a:r>
          </a:p>
          <a:p>
            <a:r>
              <a:rPr lang="en-GB" sz="1000" dirty="0"/>
              <a:t>    - 8 mm thick quartz window</a:t>
            </a:r>
          </a:p>
          <a:p>
            <a:endParaRPr lang="en-GB" sz="500" dirty="0"/>
          </a:p>
          <a:p>
            <a:r>
              <a:rPr lang="en-GB" sz="1000" dirty="0"/>
              <a:t>    - inner gas recirculation		           x 0.1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CC601D-B266-B6CD-C901-5774E81DF36B}"/>
              </a:ext>
            </a:extLst>
          </p:cNvPr>
          <p:cNvSpPr txBox="1"/>
          <p:nvPr/>
        </p:nvSpPr>
        <p:spPr>
          <a:xfrm>
            <a:off x="211631" y="290753"/>
            <a:ext cx="6411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highlight>
                  <a:srgbClr val="E4E49A"/>
                </a:highlight>
              </a:rPr>
              <a:t>Ongoing comparative simulation vs prototype thermal study expected to be completed by mid 2026</a:t>
            </a:r>
            <a:endParaRPr lang="en-IT" sz="1200" dirty="0">
              <a:solidFill>
                <a:srgbClr val="C00000"/>
              </a:solidFill>
              <a:highlight>
                <a:srgbClr val="E4E49A"/>
              </a:highlight>
            </a:endParaRPr>
          </a:p>
        </p:txBody>
      </p:sp>
      <p:sp>
        <p:nvSpPr>
          <p:cNvPr id="4" name="Fußzeilenplatzhalter 7">
            <a:extLst>
              <a:ext uri="{FF2B5EF4-FFF2-40B4-BE49-F238E27FC236}">
                <a16:creationId xmlns:a16="http://schemas.microsoft.com/office/drawing/2014/main" id="{4F5F65D7-D2EB-0EF1-6483-9C4F7C6C79F7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7C661F-4A3A-9E20-ABA1-CEF327D9E4C3}"/>
              </a:ext>
            </a:extLst>
          </p:cNvPr>
          <p:cNvSpPr txBox="1"/>
          <p:nvPr/>
        </p:nvSpPr>
        <p:spPr>
          <a:xfrm>
            <a:off x="8348323" y="310636"/>
            <a:ext cx="73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Details on </a:t>
            </a:r>
          </a:p>
          <a:p>
            <a:r>
              <a:rPr lang="en-IT" sz="1000" dirty="0"/>
              <a:t>Backup 33</a:t>
            </a:r>
          </a:p>
        </p:txBody>
      </p:sp>
    </p:spTree>
    <p:extLst>
      <p:ext uri="{BB962C8B-B14F-4D97-AF65-F5344CB8AC3E}">
        <p14:creationId xmlns:p14="http://schemas.microsoft.com/office/powerpoint/2010/main" val="579975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12B83-9B1F-1BF4-C930-6326D34DF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E35CCF-F203-BE14-0FDE-849DC613DFFA}"/>
              </a:ext>
            </a:extLst>
          </p:cNvPr>
          <p:cNvSpPr/>
          <p:nvPr/>
        </p:nvSpPr>
        <p:spPr>
          <a:xfrm>
            <a:off x="103175" y="1064918"/>
            <a:ext cx="4195673" cy="38733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DAB043-AF97-6551-D76A-B1079ABE5B37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117BD3-AB2A-7DD5-048B-05AE827C55FF}"/>
              </a:ext>
            </a:extLst>
          </p:cNvPr>
          <p:cNvSpPr/>
          <p:nvPr/>
        </p:nvSpPr>
        <p:spPr>
          <a:xfrm>
            <a:off x="3419988" y="-31962"/>
            <a:ext cx="219496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Performance Study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FCEFAA-CA11-2495-00D3-A2A295AE9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413" y="547836"/>
            <a:ext cx="4660888" cy="2182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A625FB-F247-39FE-D7D9-45DF26711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414" y="2694177"/>
            <a:ext cx="4660887" cy="22441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F22488-0C4A-6EB1-BD7D-BD0F0CDC331A}"/>
              </a:ext>
            </a:extLst>
          </p:cNvPr>
          <p:cNvSpPr txBox="1"/>
          <p:nvPr/>
        </p:nvSpPr>
        <p:spPr>
          <a:xfrm>
            <a:off x="4915449" y="3714082"/>
            <a:ext cx="2808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rgbClr val="C00000"/>
                </a:solidFill>
              </a:rPr>
              <a:t>e</a:t>
            </a:r>
            <a:endParaRPr lang="en-IT" sz="1500" b="1" dirty="0">
              <a:solidFill>
                <a:srgbClr val="C00000"/>
              </a:solidFill>
              <a:latin typeface="Symbol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942AF5-385B-C8F5-1E5C-399794EB9EAF}"/>
              </a:ext>
            </a:extLst>
          </p:cNvPr>
          <p:cNvSpPr txBox="1"/>
          <p:nvPr/>
        </p:nvSpPr>
        <p:spPr>
          <a:xfrm>
            <a:off x="5021619" y="814117"/>
            <a:ext cx="2872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rgbClr val="C00000"/>
                </a:solidFill>
              </a:rPr>
              <a:t>p</a:t>
            </a:r>
            <a:endParaRPr lang="en-IT" sz="1500" b="1" dirty="0">
              <a:solidFill>
                <a:srgbClr val="C00000"/>
              </a:solidFill>
              <a:latin typeface="Symbol" pitchFamily="2" charset="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C22A7E-01F7-00E2-87CD-A21D637A8FDA}"/>
              </a:ext>
            </a:extLst>
          </p:cNvPr>
          <p:cNvSpPr txBox="1"/>
          <p:nvPr/>
        </p:nvSpPr>
        <p:spPr>
          <a:xfrm>
            <a:off x="5021619" y="1440703"/>
            <a:ext cx="2776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rgbClr val="C00000"/>
                </a:solidFill>
              </a:rPr>
              <a:t>k</a:t>
            </a:r>
            <a:endParaRPr lang="en-IT" sz="1500" b="1" dirty="0">
              <a:solidFill>
                <a:srgbClr val="C00000"/>
              </a:solidFill>
              <a:latin typeface="Symbol" pitchFamily="2" charset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9ED189-7FE9-189B-7ABB-D5B4BFB9EC4C}"/>
              </a:ext>
            </a:extLst>
          </p:cNvPr>
          <p:cNvSpPr txBox="1"/>
          <p:nvPr/>
        </p:nvSpPr>
        <p:spPr>
          <a:xfrm>
            <a:off x="4998632" y="2080209"/>
            <a:ext cx="2936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b="1" dirty="0">
                <a:solidFill>
                  <a:srgbClr val="C00000"/>
                </a:solidFill>
                <a:latin typeface="Symbol" pitchFamily="2" charset="2"/>
              </a:rPr>
              <a:t>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A97D15-B713-6301-B047-84020A346A81}"/>
              </a:ext>
            </a:extLst>
          </p:cNvPr>
          <p:cNvSpPr txBox="1"/>
          <p:nvPr/>
        </p:nvSpPr>
        <p:spPr>
          <a:xfrm>
            <a:off x="4892462" y="3252173"/>
            <a:ext cx="2936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b="1" dirty="0">
                <a:solidFill>
                  <a:srgbClr val="C00000"/>
                </a:solidFill>
                <a:latin typeface="Symbol" pitchFamily="2" charset="2"/>
              </a:rPr>
              <a:t>p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493449-970D-65BB-C067-96EF46B02B41}"/>
              </a:ext>
            </a:extLst>
          </p:cNvPr>
          <p:cNvCxnSpPr>
            <a:cxnSpLocks/>
          </p:cNvCxnSpPr>
          <p:nvPr/>
        </p:nvCxnSpPr>
        <p:spPr>
          <a:xfrm>
            <a:off x="4927209" y="2809103"/>
            <a:ext cx="0" cy="1862645"/>
          </a:xfrm>
          <a:prstGeom prst="line">
            <a:avLst/>
          </a:prstGeom>
          <a:ln>
            <a:solidFill>
              <a:srgbClr val="C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4FAE35-FC3A-0BC7-FEAB-F90661F81F9F}"/>
              </a:ext>
            </a:extLst>
          </p:cNvPr>
          <p:cNvCxnSpPr>
            <a:cxnSpLocks/>
          </p:cNvCxnSpPr>
          <p:nvPr/>
        </p:nvCxnSpPr>
        <p:spPr>
          <a:xfrm>
            <a:off x="7633339" y="2809103"/>
            <a:ext cx="0" cy="1862645"/>
          </a:xfrm>
          <a:prstGeom prst="line">
            <a:avLst/>
          </a:prstGeom>
          <a:ln>
            <a:solidFill>
              <a:srgbClr val="C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F6D81F4-D117-7E6A-4753-DB60078B53B2}"/>
              </a:ext>
            </a:extLst>
          </p:cNvPr>
          <p:cNvCxnSpPr>
            <a:cxnSpLocks/>
          </p:cNvCxnSpPr>
          <p:nvPr/>
        </p:nvCxnSpPr>
        <p:spPr>
          <a:xfrm>
            <a:off x="5027869" y="622667"/>
            <a:ext cx="0" cy="1862645"/>
          </a:xfrm>
          <a:prstGeom prst="line">
            <a:avLst/>
          </a:prstGeom>
          <a:ln>
            <a:solidFill>
              <a:srgbClr val="C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E3187F1-F2BC-4248-7FB4-A48EBED87370}"/>
              </a:ext>
            </a:extLst>
          </p:cNvPr>
          <p:cNvCxnSpPr>
            <a:cxnSpLocks/>
          </p:cNvCxnSpPr>
          <p:nvPr/>
        </p:nvCxnSpPr>
        <p:spPr>
          <a:xfrm>
            <a:off x="5864869" y="622667"/>
            <a:ext cx="0" cy="1862645"/>
          </a:xfrm>
          <a:prstGeom prst="line">
            <a:avLst/>
          </a:prstGeom>
          <a:ln>
            <a:solidFill>
              <a:srgbClr val="C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4F16A9D-9F91-6362-3D7D-C76656FE76D2}"/>
              </a:ext>
            </a:extLst>
          </p:cNvPr>
          <p:cNvCxnSpPr>
            <a:cxnSpLocks/>
          </p:cNvCxnSpPr>
          <p:nvPr/>
        </p:nvCxnSpPr>
        <p:spPr>
          <a:xfrm>
            <a:off x="7950496" y="627425"/>
            <a:ext cx="0" cy="1862645"/>
          </a:xfrm>
          <a:prstGeom prst="line">
            <a:avLst/>
          </a:prstGeom>
          <a:ln>
            <a:solidFill>
              <a:srgbClr val="C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4CF25E3F-A07C-8B69-6F76-52F9BFC81E34}"/>
              </a:ext>
            </a:extLst>
          </p:cNvPr>
          <p:cNvSpPr/>
          <p:nvPr/>
        </p:nvSpPr>
        <p:spPr>
          <a:xfrm>
            <a:off x="2298478" y="3256380"/>
            <a:ext cx="1695540" cy="83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99875F0-97A0-EDC7-EFE8-D42CE0B83564}"/>
              </a:ext>
            </a:extLst>
          </p:cNvPr>
          <p:cNvSpPr/>
          <p:nvPr/>
        </p:nvSpPr>
        <p:spPr>
          <a:xfrm>
            <a:off x="205202" y="3242898"/>
            <a:ext cx="1695540" cy="83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8F9A471-2F08-E5F5-F9B3-08423842DDFC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39" name="Foliennummernplatzhalter 6">
            <a:extLst>
              <a:ext uri="{FF2B5EF4-FFF2-40B4-BE49-F238E27FC236}">
                <a16:creationId xmlns:a16="http://schemas.microsoft.com/office/drawing/2014/main" id="{62F8683A-9A6C-EAA2-023E-97BC86092610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23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5F205C34-60AB-2FB9-ACC6-4D51CC2D0CD1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4CFF86-7660-91EC-9204-3EE65A58A99E}"/>
              </a:ext>
            </a:extLst>
          </p:cNvPr>
          <p:cNvSpPr txBox="1"/>
          <p:nvPr/>
        </p:nvSpPr>
        <p:spPr>
          <a:xfrm>
            <a:off x="1170" y="296598"/>
            <a:ext cx="6725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highlight>
                  <a:srgbClr val="E4E49A"/>
                </a:highlight>
              </a:rPr>
              <a:t>Simulation within </a:t>
            </a:r>
            <a:r>
              <a:rPr lang="en-US" sz="1200" dirty="0" err="1">
                <a:solidFill>
                  <a:srgbClr val="C00000"/>
                </a:solidFill>
                <a:highlight>
                  <a:srgbClr val="E4E49A"/>
                </a:highlight>
              </a:rPr>
              <a:t>ePIC</a:t>
            </a:r>
            <a:r>
              <a:rPr lang="en-US" sz="1200" dirty="0">
                <a:solidFill>
                  <a:srgbClr val="C00000"/>
                </a:solidFill>
                <a:highlight>
                  <a:srgbClr val="E4E49A"/>
                </a:highlight>
              </a:rPr>
              <a:t> dd4hep framework accounts for tracking, material budget and magnetic bending. </a:t>
            </a:r>
            <a:endParaRPr lang="en-IT" sz="1200" dirty="0">
              <a:solidFill>
                <a:srgbClr val="C00000"/>
              </a:solidFill>
              <a:highlight>
                <a:srgbClr val="E4E49A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533A8A-1603-4113-BA39-1E3AECE22F5A}"/>
              </a:ext>
            </a:extLst>
          </p:cNvPr>
          <p:cNvSpPr/>
          <p:nvPr/>
        </p:nvSpPr>
        <p:spPr>
          <a:xfrm>
            <a:off x="2017370" y="1519587"/>
            <a:ext cx="1695540" cy="83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FFB896-7012-7B0C-8081-6F15EDEB2207}"/>
              </a:ext>
            </a:extLst>
          </p:cNvPr>
          <p:cNvSpPr txBox="1"/>
          <p:nvPr/>
        </p:nvSpPr>
        <p:spPr>
          <a:xfrm>
            <a:off x="-10218" y="634453"/>
            <a:ext cx="4989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dirty="0">
                <a:solidFill>
                  <a:srgbClr val="C00000"/>
                </a:solidFill>
                <a:highlight>
                  <a:srgbClr val="E4E49A"/>
                </a:highlight>
              </a:rPr>
              <a:t>Model bases on lab characterization and test-beam data of components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BA430B-9B61-7307-0835-258AA81B8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29" y="1491005"/>
            <a:ext cx="1193867" cy="15594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730719-23E5-8B78-575F-C29BC1EEE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816" y="1398454"/>
            <a:ext cx="2056999" cy="16664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DA48206-1A71-4B4E-ACAF-261ABD3CAD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070" y="3218023"/>
            <a:ext cx="3643030" cy="169413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6A3D93F-F5F3-A711-C2FC-E263F8B490E1}"/>
              </a:ext>
            </a:extLst>
          </p:cNvPr>
          <p:cNvSpPr txBox="1"/>
          <p:nvPr/>
        </p:nvSpPr>
        <p:spPr>
          <a:xfrm>
            <a:off x="641609" y="1107880"/>
            <a:ext cx="3082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Photons impinging angles and transmission probability</a:t>
            </a:r>
            <a:endParaRPr lang="en-IT" sz="1000" dirty="0"/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61A0DC98-F816-EB49-807A-4DD3087D47CF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85CEC3-2D5A-C64A-EE7D-17FDA8E1E491}"/>
              </a:ext>
            </a:extLst>
          </p:cNvPr>
          <p:cNvSpPr txBox="1"/>
          <p:nvPr/>
        </p:nvSpPr>
        <p:spPr>
          <a:xfrm>
            <a:off x="7802317" y="296598"/>
            <a:ext cx="1340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000" dirty="0"/>
              <a:t>Details on Backup 34</a:t>
            </a:r>
          </a:p>
        </p:txBody>
      </p:sp>
    </p:spTree>
    <p:extLst>
      <p:ext uri="{BB962C8B-B14F-4D97-AF65-F5344CB8AC3E}">
        <p14:creationId xmlns:p14="http://schemas.microsoft.com/office/powerpoint/2010/main" val="904598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811DD-5354-2349-7DAD-C0D24BF97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82DFACB-97AA-2875-C339-486A2D3D6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7233"/>
            <a:ext cx="9145788" cy="25172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E745B9-EF2B-7F60-6BCC-9A8240FD779E}"/>
              </a:ext>
            </a:extLst>
          </p:cNvPr>
          <p:cNvSpPr txBox="1"/>
          <p:nvPr/>
        </p:nvSpPr>
        <p:spPr>
          <a:xfrm>
            <a:off x="4565869" y="3416332"/>
            <a:ext cx="44053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Stage 1:   Procurement for the PDU components (asics, SiPM, carrier, FEB, RDO…)</a:t>
            </a:r>
          </a:p>
          <a:p>
            <a:r>
              <a:rPr lang="en-IT" sz="1000" dirty="0"/>
              <a:t>                 Anticipate mirror and gas procurement to reduce risk</a:t>
            </a:r>
          </a:p>
          <a:p>
            <a:endParaRPr lang="en-IT" sz="500" dirty="0"/>
          </a:p>
          <a:p>
            <a:r>
              <a:rPr lang="en-IT" sz="1000" dirty="0"/>
              <a:t>Stage 2 :  Central 2-3 year for the detector box assembling before delivery to BNL</a:t>
            </a:r>
          </a:p>
          <a:p>
            <a:r>
              <a:rPr lang="en-IT" sz="1000" dirty="0"/>
              <a:t>                 Aerogel production after engineering optimization</a:t>
            </a:r>
          </a:p>
          <a:p>
            <a:r>
              <a:rPr lang="en-IT" sz="1000" dirty="0"/>
              <a:t> 	 Gas system realization after BNL authority approval </a:t>
            </a:r>
          </a:p>
          <a:p>
            <a:endParaRPr lang="en-IT" sz="500" dirty="0"/>
          </a:p>
          <a:p>
            <a:r>
              <a:rPr lang="en-IT" sz="1000" dirty="0"/>
              <a:t>Stage 3:   Mechanical structures</a:t>
            </a:r>
          </a:p>
          <a:p>
            <a:r>
              <a:rPr lang="en-IT" sz="1000" dirty="0"/>
              <a:t>                 Assembling and completion of services</a:t>
            </a:r>
          </a:p>
          <a:p>
            <a:r>
              <a:rPr lang="en-IT" sz="1000" dirty="0"/>
              <a:t>	 6 months of contingency and functionality tests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D9B2C8-262E-0F05-19EF-3E1D1644C88D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4E671D-1595-B8E1-7C90-AC5EA89A89A9}"/>
              </a:ext>
            </a:extLst>
          </p:cNvPr>
          <p:cNvSpPr/>
          <p:nvPr/>
        </p:nvSpPr>
        <p:spPr>
          <a:xfrm>
            <a:off x="3733736" y="-31962"/>
            <a:ext cx="156748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Construction 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F5AAB9-8076-EBBD-2ABD-B4D050B7DC5A}"/>
              </a:ext>
            </a:extLst>
          </p:cNvPr>
          <p:cNvSpPr txBox="1"/>
          <p:nvPr/>
        </p:nvSpPr>
        <p:spPr>
          <a:xfrm>
            <a:off x="35869" y="322539"/>
            <a:ext cx="864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highlight>
                  <a:srgbClr val="E4E49A"/>
                </a:highlight>
              </a:rPr>
              <a:t>60% Preliminary Design Review passed. A construction and QA plan is outlined accounting for lead, assembling and commissioning time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B16872-0DE9-2424-F24B-2C1E9C98B02C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E6261C12-0DE6-7C62-1E9E-60408AA98519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24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90D923B2-DFBA-0DCB-842A-BD6B40C118CC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FF93352-7630-E2FF-D1E1-4F18F9F5B607}"/>
              </a:ext>
            </a:extLst>
          </p:cNvPr>
          <p:cNvSpPr/>
          <p:nvPr/>
        </p:nvSpPr>
        <p:spPr>
          <a:xfrm>
            <a:off x="2791689" y="3060172"/>
            <a:ext cx="437940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994DB4-A206-88BD-8CA3-4CED86B4E3FB}"/>
              </a:ext>
            </a:extLst>
          </p:cNvPr>
          <p:cNvSpPr txBox="1"/>
          <p:nvPr/>
        </p:nvSpPr>
        <p:spPr>
          <a:xfrm>
            <a:off x="2794417" y="3058793"/>
            <a:ext cx="437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TDR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88F6F1C-D41D-004F-D41A-84BAB77C7FD8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2525159" y="3198671"/>
            <a:ext cx="266530" cy="1"/>
          </a:xfrm>
          <a:prstGeom prst="line">
            <a:avLst/>
          </a:prstGeom>
          <a:ln w="12700">
            <a:solidFill>
              <a:schemeClr val="accent2"/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E4D9883-35D1-578E-2041-220AA052C3D0}"/>
              </a:ext>
            </a:extLst>
          </p:cNvPr>
          <p:cNvSpPr txBox="1"/>
          <p:nvPr/>
        </p:nvSpPr>
        <p:spPr>
          <a:xfrm>
            <a:off x="20794" y="579675"/>
            <a:ext cx="43829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err="1">
                <a:solidFill>
                  <a:srgbClr val="C00000"/>
                </a:solidFill>
              </a:rPr>
              <a:t>Recomm</a:t>
            </a:r>
            <a:r>
              <a:rPr lang="en-GB" sz="900" b="1" dirty="0">
                <a:solidFill>
                  <a:srgbClr val="C00000"/>
                </a:solidFill>
              </a:rPr>
              <a:t>. (DAC):</a:t>
            </a:r>
            <a:r>
              <a:rPr lang="en-GB" sz="900" dirty="0"/>
              <a:t>  Present at least a vague timeline for the project at the next DAC review.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7FC5BC-AF69-24CA-5C0F-54B783081525}"/>
              </a:ext>
            </a:extLst>
          </p:cNvPr>
          <p:cNvSpPr txBox="1"/>
          <p:nvPr/>
        </p:nvSpPr>
        <p:spPr>
          <a:xfrm>
            <a:off x="180686" y="3407058"/>
            <a:ext cx="3097323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CD-2:  Validate ALCOR-64 &amp; RDO design</a:t>
            </a:r>
          </a:p>
          <a:p>
            <a:r>
              <a:rPr lang="en-IT" sz="1000" dirty="0"/>
              <a:t>            Validate real-scale prototype mechanics</a:t>
            </a:r>
          </a:p>
          <a:p>
            <a:r>
              <a:rPr lang="en-IT" sz="1000" dirty="0"/>
              <a:t>            Study detector box engineering</a:t>
            </a:r>
          </a:p>
          <a:p>
            <a:r>
              <a:rPr lang="en-IT" sz="1000" dirty="0"/>
              <a:t>            Define baseline integration and maintenance plan</a:t>
            </a:r>
          </a:p>
          <a:p>
            <a:r>
              <a:rPr lang="en-IT" sz="1000" dirty="0"/>
              <a:t>            Work out a baseline cooling &amp; gas sytem</a:t>
            </a:r>
          </a:p>
          <a:p>
            <a:endParaRPr lang="en-IT" sz="500" dirty="0"/>
          </a:p>
          <a:p>
            <a:r>
              <a:rPr lang="en-IT" sz="1000" dirty="0"/>
              <a:t>CD-3:   Optimize component performance</a:t>
            </a:r>
          </a:p>
          <a:p>
            <a:r>
              <a:rPr lang="en-IT" sz="1000" dirty="0"/>
              <a:t>             Complete component integration</a:t>
            </a:r>
          </a:p>
          <a:p>
            <a:r>
              <a:rPr lang="en-IT" sz="1000" dirty="0"/>
              <a:t>             Finalize cooling &amp; gas system</a:t>
            </a:r>
          </a:p>
          <a:p>
            <a:r>
              <a:rPr lang="en-IT" sz="1000" dirty="0"/>
              <a:t>             Detail detector integration and maintenance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BBBDE7-01E8-073A-47F1-C8253757B722}"/>
              </a:ext>
            </a:extLst>
          </p:cNvPr>
          <p:cNvSpPr/>
          <p:nvPr/>
        </p:nvSpPr>
        <p:spPr>
          <a:xfrm>
            <a:off x="8242663" y="836820"/>
            <a:ext cx="591419" cy="80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v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AB307A-6F71-481A-5A25-C67EEBB34AE1}"/>
              </a:ext>
            </a:extLst>
          </p:cNvPr>
          <p:cNvSpPr/>
          <p:nvPr/>
        </p:nvSpPr>
        <p:spPr>
          <a:xfrm>
            <a:off x="7132879" y="840595"/>
            <a:ext cx="591419" cy="80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v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0047E5-1B3C-6EB7-5462-F037DC0FBB91}"/>
              </a:ext>
            </a:extLst>
          </p:cNvPr>
          <p:cNvSpPr/>
          <p:nvPr/>
        </p:nvSpPr>
        <p:spPr>
          <a:xfrm>
            <a:off x="5986568" y="836820"/>
            <a:ext cx="591419" cy="80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v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27881F-CE6A-D1D5-6123-F05A88AE3C86}"/>
              </a:ext>
            </a:extLst>
          </p:cNvPr>
          <p:cNvSpPr/>
          <p:nvPr/>
        </p:nvSpPr>
        <p:spPr>
          <a:xfrm>
            <a:off x="4821994" y="836820"/>
            <a:ext cx="591419" cy="80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600409-78BC-8CEC-7D32-EC820DC98531}"/>
              </a:ext>
            </a:extLst>
          </p:cNvPr>
          <p:cNvSpPr/>
          <p:nvPr/>
        </p:nvSpPr>
        <p:spPr>
          <a:xfrm>
            <a:off x="3657420" y="836687"/>
            <a:ext cx="591419" cy="80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v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9AF7F6-AFB8-780E-067A-551D77F80ACB}"/>
              </a:ext>
            </a:extLst>
          </p:cNvPr>
          <p:cNvSpPr/>
          <p:nvPr/>
        </p:nvSpPr>
        <p:spPr>
          <a:xfrm>
            <a:off x="2565899" y="840595"/>
            <a:ext cx="591419" cy="80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08519-89EE-7000-0FB7-860567AD671F}"/>
              </a:ext>
            </a:extLst>
          </p:cNvPr>
          <p:cNvSpPr txBox="1"/>
          <p:nvPr/>
        </p:nvSpPr>
        <p:spPr>
          <a:xfrm>
            <a:off x="8444523" y="796812"/>
            <a:ext cx="31290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500" dirty="0"/>
              <a:t>2032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C7DE27-F0C5-FB5A-E39A-4A06ECC7D02C}"/>
              </a:ext>
            </a:extLst>
          </p:cNvPr>
          <p:cNvSpPr txBox="1"/>
          <p:nvPr/>
        </p:nvSpPr>
        <p:spPr>
          <a:xfrm>
            <a:off x="7253872" y="796812"/>
            <a:ext cx="31290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500" dirty="0"/>
              <a:t>2031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B3C588-FF0C-D11B-3EC5-6BFC7024D111}"/>
              </a:ext>
            </a:extLst>
          </p:cNvPr>
          <p:cNvSpPr txBox="1"/>
          <p:nvPr/>
        </p:nvSpPr>
        <p:spPr>
          <a:xfrm>
            <a:off x="6089298" y="796812"/>
            <a:ext cx="31290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500" dirty="0"/>
              <a:t>2030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DADB8E-DECD-1AD7-C5D0-294FB67B9270}"/>
              </a:ext>
            </a:extLst>
          </p:cNvPr>
          <p:cNvSpPr txBox="1"/>
          <p:nvPr/>
        </p:nvSpPr>
        <p:spPr>
          <a:xfrm>
            <a:off x="4961250" y="796812"/>
            <a:ext cx="31290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500" dirty="0"/>
              <a:t>2029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517622-69F9-A50D-ACAE-79D13D8B578C}"/>
              </a:ext>
            </a:extLst>
          </p:cNvPr>
          <p:cNvSpPr txBox="1"/>
          <p:nvPr/>
        </p:nvSpPr>
        <p:spPr>
          <a:xfrm>
            <a:off x="3771292" y="796812"/>
            <a:ext cx="31290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500" dirty="0"/>
              <a:t>2028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8189A8-E4BD-5EB4-E055-8BA5367BBCF7}"/>
              </a:ext>
            </a:extLst>
          </p:cNvPr>
          <p:cNvSpPr txBox="1"/>
          <p:nvPr/>
        </p:nvSpPr>
        <p:spPr>
          <a:xfrm>
            <a:off x="2716729" y="796512"/>
            <a:ext cx="31290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500" dirty="0"/>
              <a:t>2027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A97296E-4DF2-A55D-05DF-3E75000E8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690" y="1216026"/>
            <a:ext cx="1866035" cy="1062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848873F-777C-09AD-1E82-F6A8E377F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515" y="1405606"/>
            <a:ext cx="402360" cy="9899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8EFF5B2-1596-203C-9035-1A283F5E14CF}"/>
              </a:ext>
            </a:extLst>
          </p:cNvPr>
          <p:cNvSpPr/>
          <p:nvPr/>
        </p:nvSpPr>
        <p:spPr>
          <a:xfrm>
            <a:off x="2442110" y="1113652"/>
            <a:ext cx="190399" cy="2230859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BD12CA-6F86-F539-468A-70B91B7DFAEC}"/>
              </a:ext>
            </a:extLst>
          </p:cNvPr>
          <p:cNvSpPr txBox="1"/>
          <p:nvPr/>
        </p:nvSpPr>
        <p:spPr>
          <a:xfrm>
            <a:off x="7496551" y="580703"/>
            <a:ext cx="16247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000" dirty="0"/>
              <a:t>Details on Backup 31-32</a:t>
            </a: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323AD83D-7CC7-C72D-8EF3-A3CA781F644A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281685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567B9-EAF0-D542-7197-04C9EBF56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7996889-335E-EA5C-4A00-CB61985A96F4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5C703D-66B0-5A5E-1CF9-D32F78371A9C}"/>
              </a:ext>
            </a:extLst>
          </p:cNvPr>
          <p:cNvSpPr/>
          <p:nvPr/>
        </p:nvSpPr>
        <p:spPr>
          <a:xfrm>
            <a:off x="3938627" y="-31962"/>
            <a:ext cx="115768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Conclusions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BDFA3D-DB5F-EE6F-A609-F9BC18FADE0A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062CD-9364-4F39-21B0-A45342BC0CA1}"/>
              </a:ext>
            </a:extLst>
          </p:cNvPr>
          <p:cNvSpPr txBox="1"/>
          <p:nvPr/>
        </p:nvSpPr>
        <p:spPr>
          <a:xfrm>
            <a:off x="320841" y="361440"/>
            <a:ext cx="5886996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dRICH Design Status is documented in the pre-TDR:</a:t>
            </a:r>
          </a:p>
          <a:p>
            <a:endParaRPr lang="en-IT" sz="1200" b="1" dirty="0">
              <a:solidFill>
                <a:srgbClr val="C00000"/>
              </a:solidFill>
            </a:endParaRPr>
          </a:p>
          <a:p>
            <a:r>
              <a:rPr lang="en-GB" sz="1200" b="1" i="1" dirty="0">
                <a:solidFill>
                  <a:schemeClr val="tx2"/>
                </a:solidFill>
              </a:rPr>
              <a:t>           </a:t>
            </a:r>
            <a:r>
              <a:rPr lang="en-GB" sz="1200" b="1" i="1" dirty="0" err="1">
                <a:solidFill>
                  <a:schemeClr val="tx2"/>
                </a:solidFill>
              </a:rPr>
              <a:t>dRICH</a:t>
            </a:r>
            <a:r>
              <a:rPr lang="en-GB" sz="1200" b="1" i="1" dirty="0">
                <a:solidFill>
                  <a:schemeClr val="tx2"/>
                </a:solidFill>
              </a:rPr>
              <a:t> passed 60% Preliminary Design Review on </a:t>
            </a:r>
            <a:r>
              <a:rPr lang="en-IT" sz="1200" b="1" i="1" dirty="0">
                <a:solidFill>
                  <a:schemeClr val="tx2"/>
                </a:solidFill>
              </a:rPr>
              <a:t>April 1-2, 2025</a:t>
            </a:r>
          </a:p>
          <a:p>
            <a:endParaRPr lang="en-IT" sz="1200" dirty="0"/>
          </a:p>
          <a:p>
            <a:r>
              <a:rPr lang="en-IT" sz="1200" dirty="0"/>
              <a:t>           Essential technical performance has been validated for each dRICH component</a:t>
            </a:r>
          </a:p>
          <a:p>
            <a:endParaRPr lang="en-IT" sz="1200" dirty="0"/>
          </a:p>
          <a:p>
            <a:r>
              <a:rPr lang="en-IT" sz="1200" dirty="0"/>
              <a:t>           Engineering is ongoing with pre-productions for performance vs cost optimization  </a:t>
            </a:r>
          </a:p>
          <a:p>
            <a:endParaRPr lang="en-IT" sz="1200" dirty="0"/>
          </a:p>
          <a:p>
            <a:r>
              <a:rPr lang="en-IT" sz="1200" dirty="0"/>
              <a:t>           Workforce is increasing, with focus in simulations and engineering</a:t>
            </a:r>
          </a:p>
          <a:p>
            <a:endParaRPr lang="en-IT" sz="1200" dirty="0"/>
          </a:p>
          <a:p>
            <a:r>
              <a:rPr lang="en-IT" sz="1200" dirty="0"/>
              <a:t>           </a:t>
            </a:r>
            <a:r>
              <a:rPr lang="en-IT" sz="1200" b="1" i="1" dirty="0">
                <a:solidFill>
                  <a:schemeClr val="tx2"/>
                </a:solidFill>
              </a:rPr>
              <a:t>Ultimate R&amp;D achievements expected in 2025 (real-scale prototype, RDO, ALCOR64)</a:t>
            </a:r>
          </a:p>
          <a:p>
            <a:endParaRPr lang="en-IT" sz="1200" b="1" dirty="0">
              <a:solidFill>
                <a:schemeClr val="tx2"/>
              </a:solidFill>
            </a:endParaRPr>
          </a:p>
          <a:p>
            <a:r>
              <a:rPr lang="en-IT" sz="1200" dirty="0"/>
              <a:t>           On track for CD-2 in 2026 and Final Design completion in January 2027 as for P6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BCA72B-CED5-B0BE-15FA-859EDE749617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5" name="Foliennummernplatzhalter 6">
            <a:extLst>
              <a:ext uri="{FF2B5EF4-FFF2-40B4-BE49-F238E27FC236}">
                <a16:creationId xmlns:a16="http://schemas.microsoft.com/office/drawing/2014/main" id="{F583EC1D-99C3-FC3B-0D8C-6C243488CCA6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25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11A1DB6A-072A-936B-A8BC-53F8EF35D40A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D5B7B7-A4FA-A69F-2A2A-C82862487EBE}"/>
              </a:ext>
            </a:extLst>
          </p:cNvPr>
          <p:cNvSpPr txBox="1"/>
          <p:nvPr/>
        </p:nvSpPr>
        <p:spPr>
          <a:xfrm>
            <a:off x="142485" y="2964564"/>
            <a:ext cx="88590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    Previous DAC Recommendations:</a:t>
            </a:r>
          </a:p>
          <a:p>
            <a:endParaRPr lang="en-GB" sz="1200" dirty="0"/>
          </a:p>
          <a:p>
            <a:r>
              <a:rPr lang="en-GB" sz="1200" dirty="0"/>
              <a:t>        </a:t>
            </a:r>
            <a:r>
              <a:rPr lang="en-IT" sz="1200" dirty="0">
                <a:solidFill>
                  <a:srgbClr val="00B050"/>
                </a:solidFill>
              </a:rPr>
              <a:t>✓</a:t>
            </a:r>
            <a:r>
              <a:rPr lang="en-IT" sz="1200" dirty="0"/>
              <a:t>  </a:t>
            </a:r>
            <a:r>
              <a:rPr lang="en-GB" sz="1200" dirty="0"/>
              <a:t>Annealing procedures should be investigated and defined; this will have implications for the design of the read-out board (heating). </a:t>
            </a:r>
          </a:p>
          <a:p>
            <a:endParaRPr lang="en-GB" sz="1200" dirty="0"/>
          </a:p>
          <a:p>
            <a:r>
              <a:rPr lang="en-GB" sz="1200" dirty="0"/>
              <a:t>        </a:t>
            </a:r>
            <a:r>
              <a:rPr lang="en-IT" sz="1200" dirty="0">
                <a:solidFill>
                  <a:srgbClr val="00B050"/>
                </a:solidFill>
              </a:rPr>
              <a:t>✓</a:t>
            </a:r>
            <a:r>
              <a:rPr lang="en-GB" sz="1200" dirty="0"/>
              <a:t>   Provide material for the pending decision on the single vs two vessel version of the detector. </a:t>
            </a:r>
          </a:p>
          <a:p>
            <a:endParaRPr lang="en-GB" sz="1200" dirty="0"/>
          </a:p>
          <a:p>
            <a:r>
              <a:rPr lang="en-GB" sz="1200" dirty="0"/>
              <a:t>        </a:t>
            </a:r>
            <a:r>
              <a:rPr lang="en-IT" sz="1200" dirty="0">
                <a:solidFill>
                  <a:srgbClr val="00B050"/>
                </a:solidFill>
              </a:rPr>
              <a:t>✓</a:t>
            </a:r>
            <a:r>
              <a:rPr lang="en-GB" sz="1200" dirty="0"/>
              <a:t>   Present at least a vague timeline for the project at the next DAC review. </a:t>
            </a:r>
          </a:p>
          <a:p>
            <a:endParaRPr lang="en-GB" sz="1200" dirty="0"/>
          </a:p>
          <a:p>
            <a:r>
              <a:rPr lang="en-GB" sz="1200" dirty="0"/>
              <a:t>       </a:t>
            </a:r>
            <a:r>
              <a:rPr lang="en-IT" sz="1200" dirty="0">
                <a:solidFill>
                  <a:srgbClr val="00B050"/>
                </a:solidFill>
              </a:rPr>
              <a:t>✓</a:t>
            </a:r>
            <a:r>
              <a:rPr lang="en-GB" sz="1200" dirty="0"/>
              <a:t>   Investigate whether windows are necessary to separate regions at  different temperatures (gas radiator and the photon detector), </a:t>
            </a:r>
          </a:p>
          <a:p>
            <a:r>
              <a:rPr lang="en-GB" sz="1200" dirty="0"/>
              <a:t>	and if needed, whether they impact performance significantly.</a:t>
            </a:r>
            <a:endParaRPr lang="en-IT" sz="1200" dirty="0"/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DB75BE4A-6C7D-32CF-AEB0-8081D1FDCB19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261156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57649-7C51-E48B-4588-C6445B79A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6BED8F6-920F-426B-8E6A-615677590A94}"/>
              </a:ext>
            </a:extLst>
          </p:cNvPr>
          <p:cNvSpPr/>
          <p:nvPr/>
        </p:nvSpPr>
        <p:spPr>
          <a:xfrm>
            <a:off x="93534" y="600488"/>
            <a:ext cx="8956932" cy="43672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27" name="Picture 26" descr="Several packages of bubble wrap&#10;&#10;Description automatically generated">
            <a:extLst>
              <a:ext uri="{FF2B5EF4-FFF2-40B4-BE49-F238E27FC236}">
                <a16:creationId xmlns:a16="http://schemas.microsoft.com/office/drawing/2014/main" id="{F8A11CB7-C688-B31B-8EAB-2AE0F7B55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29" y="3088249"/>
            <a:ext cx="2213201" cy="16682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1D4F75-9A85-D68C-84AC-7D9A305E5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855" y="709787"/>
            <a:ext cx="3050997" cy="187116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C9AE4BB-541D-A9A0-5F05-C15F3C5B32E9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E31B1A-D252-82BA-D0AE-37BDF70466D1}"/>
              </a:ext>
            </a:extLst>
          </p:cNvPr>
          <p:cNvSpPr/>
          <p:nvPr/>
        </p:nvSpPr>
        <p:spPr>
          <a:xfrm>
            <a:off x="3219259" y="-31962"/>
            <a:ext cx="259635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Aerogel Technical Performance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8A753C-48C1-9AB8-DAB3-D19883C06F4B}"/>
              </a:ext>
            </a:extLst>
          </p:cNvPr>
          <p:cNvSpPr txBox="1"/>
          <p:nvPr/>
        </p:nvSpPr>
        <p:spPr>
          <a:xfrm>
            <a:off x="145266" y="851912"/>
            <a:ext cx="2874505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  * meet SPE resolution expectations </a:t>
            </a:r>
          </a:p>
          <a:p>
            <a:endParaRPr lang="en-IT" sz="1100" dirty="0"/>
          </a:p>
          <a:p>
            <a:r>
              <a:rPr lang="en-IT" sz="1100" dirty="0"/>
              <a:t>  * scattering length &gt; 50 mm</a:t>
            </a:r>
          </a:p>
          <a:p>
            <a:endParaRPr lang="en-IT" sz="1100" dirty="0"/>
          </a:p>
          <a:p>
            <a:r>
              <a:rPr lang="en-IT" sz="1100" dirty="0"/>
              <a:t>  * match with TOF end point (2.5 GeV/c)</a:t>
            </a:r>
          </a:p>
          <a:p>
            <a:r>
              <a:rPr lang="en-IT" sz="1100" dirty="0"/>
              <a:t> </a:t>
            </a:r>
          </a:p>
          <a:p>
            <a:r>
              <a:rPr lang="en-IT" sz="1100" dirty="0"/>
              <a:t>  * overlap with gas (&gt; 12 GeV/c)</a:t>
            </a:r>
          </a:p>
          <a:p>
            <a:endParaRPr lang="en-IT" sz="1100" dirty="0"/>
          </a:p>
          <a:p>
            <a:r>
              <a:rPr lang="en-IT" sz="1100" dirty="0"/>
              <a:t>  * photon yield &gt; 10 per particle with MAPMTs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271FBF4-CE22-E73E-D186-B64B867E3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437" y="729665"/>
            <a:ext cx="2491944" cy="1871928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09B6C208-A872-DA95-0771-2567301D690C}"/>
              </a:ext>
            </a:extLst>
          </p:cNvPr>
          <p:cNvSpPr/>
          <p:nvPr/>
        </p:nvSpPr>
        <p:spPr>
          <a:xfrm rot="8037604">
            <a:off x="7332330" y="1382832"/>
            <a:ext cx="131696" cy="17533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D52A8E-6A56-EB6D-E609-57296C08B983}"/>
              </a:ext>
            </a:extLst>
          </p:cNvPr>
          <p:cNvSpPr txBox="1"/>
          <p:nvPr/>
        </p:nvSpPr>
        <p:spPr>
          <a:xfrm>
            <a:off x="4745533" y="4404151"/>
            <a:ext cx="4299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000" b="1" dirty="0">
                <a:solidFill>
                  <a:srgbClr val="C00000"/>
                </a:solidFill>
              </a:rPr>
              <a:t>Goal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6D7F9A4-7B03-2512-978A-CD82467BE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8112" y="2897212"/>
            <a:ext cx="3112354" cy="193728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66DF7CA-B2EC-4D41-33D0-577F809A4320}"/>
              </a:ext>
            </a:extLst>
          </p:cNvPr>
          <p:cNvSpPr txBox="1"/>
          <p:nvPr/>
        </p:nvSpPr>
        <p:spPr>
          <a:xfrm>
            <a:off x="350885" y="2868915"/>
            <a:ext cx="19672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Various samples from Aerogel Factory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B76AD2-63A9-2C29-DFCA-DE3EC5689CB2}"/>
              </a:ext>
            </a:extLst>
          </p:cNvPr>
          <p:cNvSpPr txBox="1"/>
          <p:nvPr/>
        </p:nvSpPr>
        <p:spPr>
          <a:xfrm>
            <a:off x="3585517" y="953264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b="1" dirty="0">
                <a:solidFill>
                  <a:srgbClr val="C00000"/>
                </a:solidFill>
              </a:rPr>
              <a:t>Lab</a:t>
            </a:r>
          </a:p>
        </p:txBody>
      </p:sp>
      <p:pic>
        <p:nvPicPr>
          <p:cNvPr id="5" name="Picture 4" descr="IMG_20161005_120206_BURST004.jpg">
            <a:extLst>
              <a:ext uri="{FF2B5EF4-FFF2-40B4-BE49-F238E27FC236}">
                <a16:creationId xmlns:a16="http://schemas.microsoft.com/office/drawing/2014/main" id="{BAB96974-A34B-23F2-C075-D794B2CB85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687" y="1180742"/>
            <a:ext cx="698364" cy="3921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1C45FA-8AC3-C56E-E351-D7347708104B}"/>
              </a:ext>
            </a:extLst>
          </p:cNvPr>
          <p:cNvSpPr/>
          <p:nvPr/>
        </p:nvSpPr>
        <p:spPr>
          <a:xfrm>
            <a:off x="5158844" y="939617"/>
            <a:ext cx="397566" cy="1471452"/>
          </a:xfrm>
          <a:prstGeom prst="rect">
            <a:avLst/>
          </a:prstGeom>
          <a:solidFill>
            <a:srgbClr val="F5F701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3C6B6F-D964-7BFA-739E-F125B575B4FB}"/>
              </a:ext>
            </a:extLst>
          </p:cNvPr>
          <p:cNvSpPr/>
          <p:nvPr/>
        </p:nvSpPr>
        <p:spPr>
          <a:xfrm>
            <a:off x="8580330" y="3134440"/>
            <a:ext cx="400010" cy="1529579"/>
          </a:xfrm>
          <a:prstGeom prst="rect">
            <a:avLst/>
          </a:prstGeom>
          <a:solidFill>
            <a:srgbClr val="F5F701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09DF7F-12C6-6819-03F6-A1A35035A81A}"/>
              </a:ext>
            </a:extLst>
          </p:cNvPr>
          <p:cNvSpPr txBox="1"/>
          <p:nvPr/>
        </p:nvSpPr>
        <p:spPr>
          <a:xfrm>
            <a:off x="7196450" y="4385485"/>
            <a:ext cx="18261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b="1" dirty="0">
                <a:solidFill>
                  <a:srgbClr val="C00000"/>
                </a:solidFill>
              </a:rPr>
              <a:t>40% ring coverage by MAPMTs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B9D5D1-BC11-2894-9B6D-245A37F4254F}"/>
              </a:ext>
            </a:extLst>
          </p:cNvPr>
          <p:cNvSpPr txBox="1"/>
          <p:nvPr/>
        </p:nvSpPr>
        <p:spPr>
          <a:xfrm>
            <a:off x="8080278" y="4018696"/>
            <a:ext cx="4299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000" b="1" dirty="0">
                <a:solidFill>
                  <a:srgbClr val="C00000"/>
                </a:solidFill>
              </a:rPr>
              <a:t>Goal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BB78B7A-751B-050E-B8CC-78F8379631B8}"/>
              </a:ext>
            </a:extLst>
          </p:cNvPr>
          <p:cNvCxnSpPr>
            <a:cxnSpLocks/>
          </p:cNvCxnSpPr>
          <p:nvPr/>
        </p:nvCxnSpPr>
        <p:spPr>
          <a:xfrm>
            <a:off x="8539059" y="4156863"/>
            <a:ext cx="460350" cy="0"/>
          </a:xfrm>
          <a:prstGeom prst="straightConnector1">
            <a:avLst/>
          </a:prstGeom>
          <a:ln>
            <a:solidFill>
              <a:srgbClr val="C00000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EF638461-7326-E7F3-6D46-866D65658C5C}"/>
              </a:ext>
            </a:extLst>
          </p:cNvPr>
          <p:cNvGrpSpPr/>
          <p:nvPr/>
        </p:nvGrpSpPr>
        <p:grpSpPr>
          <a:xfrm>
            <a:off x="2646753" y="2896859"/>
            <a:ext cx="3186107" cy="1937281"/>
            <a:chOff x="2646753" y="2896859"/>
            <a:chExt cx="3186107" cy="19372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A805988-3863-FDFB-FFE4-8165B5436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46753" y="2896859"/>
              <a:ext cx="3186107" cy="19372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B92C37-1E55-27D1-C53D-06D60252E57F}"/>
                </a:ext>
              </a:extLst>
            </p:cNvPr>
            <p:cNvSpPr/>
            <p:nvPr/>
          </p:nvSpPr>
          <p:spPr>
            <a:xfrm>
              <a:off x="5359651" y="3134440"/>
              <a:ext cx="397566" cy="1509942"/>
            </a:xfrm>
            <a:prstGeom prst="rect">
              <a:avLst/>
            </a:prstGeom>
            <a:solidFill>
              <a:srgbClr val="F5F701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45B97BD-FCF1-89D2-3353-421A9DCFEC3F}"/>
                </a:ext>
              </a:extLst>
            </p:cNvPr>
            <p:cNvCxnSpPr>
              <a:cxnSpLocks/>
            </p:cNvCxnSpPr>
            <p:nvPr/>
          </p:nvCxnSpPr>
          <p:spPr>
            <a:xfrm>
              <a:off x="5204314" y="4542318"/>
              <a:ext cx="460350" cy="0"/>
            </a:xfrm>
            <a:prstGeom prst="straightConnector1">
              <a:avLst/>
            </a:prstGeom>
            <a:ln>
              <a:solidFill>
                <a:srgbClr val="C00000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C935249A-19BB-B613-7CC5-57EE7F6C1F4E}"/>
                </a:ext>
              </a:extLst>
            </p:cNvPr>
            <p:cNvSpPr/>
            <p:nvPr/>
          </p:nvSpPr>
          <p:spPr>
            <a:xfrm>
              <a:off x="5646318" y="4525734"/>
              <a:ext cx="88472" cy="118648"/>
            </a:xfrm>
            <a:prstGeom prst="down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20" name="Down Arrow 19">
            <a:extLst>
              <a:ext uri="{FF2B5EF4-FFF2-40B4-BE49-F238E27FC236}">
                <a16:creationId xmlns:a16="http://schemas.microsoft.com/office/drawing/2014/main" id="{EBF3A612-3B99-3402-3D6C-2E5758E95B27}"/>
              </a:ext>
            </a:extLst>
          </p:cNvPr>
          <p:cNvSpPr/>
          <p:nvPr/>
        </p:nvSpPr>
        <p:spPr>
          <a:xfrm rot="10800000">
            <a:off x="8710699" y="4044565"/>
            <a:ext cx="88472" cy="11864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E08FF3-B5B0-FF44-EE16-A21D00E9919C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2" name="Foliennummernplatzhalter 6">
            <a:extLst>
              <a:ext uri="{FF2B5EF4-FFF2-40B4-BE49-F238E27FC236}">
                <a16:creationId xmlns:a16="http://schemas.microsoft.com/office/drawing/2014/main" id="{B21A603A-359F-287E-3569-BC09E8EBBEEA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26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4" name="Fußzeilenplatzhalter 7">
            <a:extLst>
              <a:ext uri="{FF2B5EF4-FFF2-40B4-BE49-F238E27FC236}">
                <a16:creationId xmlns:a16="http://schemas.microsoft.com/office/drawing/2014/main" id="{4A43FF95-8C92-8BC8-6584-34375720992E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51DC17-EDC7-6A6C-6B32-3491E6A82C97}"/>
              </a:ext>
            </a:extLst>
          </p:cNvPr>
          <p:cNvSpPr txBox="1"/>
          <p:nvPr/>
        </p:nvSpPr>
        <p:spPr>
          <a:xfrm>
            <a:off x="2533782" y="310111"/>
            <a:ext cx="3967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C00000"/>
                </a:solidFill>
                <a:highlight>
                  <a:srgbClr val="E4E49A"/>
                </a:highlight>
              </a:rPr>
              <a:t>Aerogel with n</a:t>
            </a:r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=1.026 validated with lab and prototype tests</a:t>
            </a:r>
            <a:endParaRPr lang="en-IT" sz="800" dirty="0">
              <a:solidFill>
                <a:srgbClr val="C00000"/>
              </a:solidFill>
              <a:highlight>
                <a:srgbClr val="E4E49A"/>
              </a:highlight>
            </a:endParaRPr>
          </a:p>
        </p:txBody>
      </p:sp>
      <p:sp>
        <p:nvSpPr>
          <p:cNvPr id="17" name="Fußzeilenplatzhalter 7">
            <a:extLst>
              <a:ext uri="{FF2B5EF4-FFF2-40B4-BE49-F238E27FC236}">
                <a16:creationId xmlns:a16="http://schemas.microsoft.com/office/drawing/2014/main" id="{3F72774F-03C4-A710-CD57-B15F75E0124F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97057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10AD0-48C3-3916-C845-9C1C13FE4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-up of a device&#10;&#10;Description automatically generated">
            <a:extLst>
              <a:ext uri="{FF2B5EF4-FFF2-40B4-BE49-F238E27FC236}">
                <a16:creationId xmlns:a16="http://schemas.microsoft.com/office/drawing/2014/main" id="{6BC82A57-9C5C-9343-EDC4-C639458D2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512" y="958624"/>
            <a:ext cx="2953623" cy="3783831"/>
          </a:xfrm>
          <a:prstGeom prst="rect">
            <a:avLst/>
          </a:prstGeom>
        </p:spPr>
      </p:pic>
      <p:pic>
        <p:nvPicPr>
          <p:cNvPr id="18" name="Picture 17" descr="A machine with wires connected to it&#10;&#10;Description automatically generated">
            <a:extLst>
              <a:ext uri="{FF2B5EF4-FFF2-40B4-BE49-F238E27FC236}">
                <a16:creationId xmlns:a16="http://schemas.microsoft.com/office/drawing/2014/main" id="{EFBD607E-4F46-1A49-18EE-E58E449EE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83" y="975966"/>
            <a:ext cx="2647413" cy="2797834"/>
          </a:xfrm>
          <a:prstGeom prst="rect">
            <a:avLst/>
          </a:prstGeom>
        </p:spPr>
      </p:pic>
      <p:pic>
        <p:nvPicPr>
          <p:cNvPr id="8" name="Picture 7" descr="A hand holding a black circular object&#10;&#10;Description automatically generated">
            <a:extLst>
              <a:ext uri="{FF2B5EF4-FFF2-40B4-BE49-F238E27FC236}">
                <a16:creationId xmlns:a16="http://schemas.microsoft.com/office/drawing/2014/main" id="{9E5502C0-914E-9FC0-2209-24B049728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76" y="978622"/>
            <a:ext cx="2950343" cy="23629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E9DC7B-6C35-ECB9-AD5B-F559347426D0}"/>
              </a:ext>
            </a:extLst>
          </p:cNvPr>
          <p:cNvSpPr/>
          <p:nvPr/>
        </p:nvSpPr>
        <p:spPr>
          <a:xfrm>
            <a:off x="118468" y="3326075"/>
            <a:ext cx="7045903" cy="1511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23B9FC-3895-042E-3CD1-078E4D9FB621}"/>
              </a:ext>
            </a:extLst>
          </p:cNvPr>
          <p:cNvSpPr/>
          <p:nvPr/>
        </p:nvSpPr>
        <p:spPr>
          <a:xfrm>
            <a:off x="139865" y="3407449"/>
            <a:ext cx="6740068" cy="15511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DCD530-7D93-9E53-1F22-3D3F626DAD3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35F643-6282-15B7-FE75-C22549C79E65}"/>
              </a:ext>
            </a:extLst>
          </p:cNvPr>
          <p:cNvSpPr/>
          <p:nvPr/>
        </p:nvSpPr>
        <p:spPr>
          <a:xfrm>
            <a:off x="3374271" y="-31962"/>
            <a:ext cx="2286395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Mirror Substrate &amp; Coating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C53F31-5582-E00A-0454-7CF308E4428F}"/>
              </a:ext>
            </a:extLst>
          </p:cNvPr>
          <p:cNvSpPr txBox="1"/>
          <p:nvPr/>
        </p:nvSpPr>
        <p:spPr>
          <a:xfrm>
            <a:off x="282562" y="707585"/>
            <a:ext cx="28376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Studying special material (ultra-low degassing)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8AEA9B-21E9-E88A-6861-41E99257BD07}"/>
              </a:ext>
            </a:extLst>
          </p:cNvPr>
          <p:cNvSpPr txBox="1"/>
          <p:nvPr/>
        </p:nvSpPr>
        <p:spPr>
          <a:xfrm>
            <a:off x="6401413" y="698158"/>
            <a:ext cx="24545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Testing coating (SBU) on dRICH samples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40F8A4-D7BC-C4D6-41DC-9D2E70CEB0D8}"/>
              </a:ext>
            </a:extLst>
          </p:cNvPr>
          <p:cNvSpPr txBox="1"/>
          <p:nvPr/>
        </p:nvSpPr>
        <p:spPr>
          <a:xfrm>
            <a:off x="3317076" y="692336"/>
            <a:ext cx="2662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100" dirty="0"/>
              <a:t>Developing portable </a:t>
            </a:r>
            <a:r>
              <a:rPr lang="en-GB" sz="1100" dirty="0"/>
              <a:t>r</a:t>
            </a:r>
            <a:r>
              <a:rPr lang="en-IT" sz="1100" dirty="0"/>
              <a:t>eflectivity </a:t>
            </a:r>
            <a:r>
              <a:rPr lang="en-GB" sz="1100" dirty="0"/>
              <a:t>t</a:t>
            </a:r>
            <a:r>
              <a:rPr lang="en-IT" sz="1100" dirty="0"/>
              <a:t>est bench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ED8E8-FFB9-9A64-09D7-2C232756A0B5}"/>
              </a:ext>
            </a:extLst>
          </p:cNvPr>
          <p:cNvSpPr txBox="1"/>
          <p:nvPr/>
        </p:nvSpPr>
        <p:spPr>
          <a:xfrm>
            <a:off x="1830489" y="355609"/>
            <a:ext cx="5140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Ongoing activities with possible synergies with pfRICH to be completed by 2026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6DB043-36D6-38D6-1706-36397A818666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6" name="Foliennummernplatzhalter 6">
            <a:extLst>
              <a:ext uri="{FF2B5EF4-FFF2-40B4-BE49-F238E27FC236}">
                <a16:creationId xmlns:a16="http://schemas.microsoft.com/office/drawing/2014/main" id="{B0CA348C-7C3C-D9E4-1F4B-16F797E2E8D4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27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6B7CA55C-B1B5-EE02-E331-24DCE6CABCD2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122CB1-E46C-501C-2646-3F5EABC3D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24" y="3447323"/>
            <a:ext cx="3638550" cy="151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E6121-5665-EBB3-0C39-EE8653873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7973" y="3458098"/>
            <a:ext cx="2953623" cy="1489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D0FE19-232D-9021-59B3-3620036815FE}"/>
              </a:ext>
            </a:extLst>
          </p:cNvPr>
          <p:cNvSpPr txBox="1"/>
          <p:nvPr/>
        </p:nvSpPr>
        <p:spPr>
          <a:xfrm>
            <a:off x="4685186" y="3584520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X-ray reflectivity off CMA mirror</a:t>
            </a:r>
          </a:p>
          <a:p>
            <a:r>
              <a:rPr lang="en-IT" sz="900" dirty="0"/>
              <a:t>(rho ~ 2.1 g/cm</a:t>
            </a:r>
            <a:r>
              <a:rPr lang="en-IT" sz="900" baseline="30000" dirty="0"/>
              <a:t>3</a:t>
            </a:r>
            <a:r>
              <a:rPr lang="en-IT" sz="900" dirty="0"/>
              <a:t>, roughness ~ 1 nm)</a:t>
            </a: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47777558-1C31-8083-097F-995E819F724F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93006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77CB27-2D64-D870-C48A-EA8D9F2C3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95" y="612690"/>
            <a:ext cx="7402111" cy="41730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81CA120-39EE-553C-BC34-8C30C112D7F9}"/>
              </a:ext>
            </a:extLst>
          </p:cNvPr>
          <p:cNvSpPr/>
          <p:nvPr/>
        </p:nvSpPr>
        <p:spPr>
          <a:xfrm>
            <a:off x="6406029" y="3165634"/>
            <a:ext cx="1300899" cy="897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5028B3-12CB-B17A-8498-3AC1C3FA39FB}"/>
              </a:ext>
            </a:extLst>
          </p:cNvPr>
          <p:cNvSpPr/>
          <p:nvPr/>
        </p:nvSpPr>
        <p:spPr>
          <a:xfrm>
            <a:off x="6825201" y="1266543"/>
            <a:ext cx="2215884" cy="2744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7749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255370" y="-24213"/>
            <a:ext cx="252408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Sensor Technical Performance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3D3E8F-DF2D-D2B9-CBC5-7D615DE17D73}"/>
              </a:ext>
            </a:extLst>
          </p:cNvPr>
          <p:cNvSpPr txBox="1"/>
          <p:nvPr/>
        </p:nvSpPr>
        <p:spPr>
          <a:xfrm>
            <a:off x="7072212" y="1320395"/>
            <a:ext cx="18261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Based on PDE vs DCR studies</a:t>
            </a:r>
          </a:p>
          <a:p>
            <a:r>
              <a:rPr lang="en-GB" sz="1100" dirty="0"/>
              <a:t>o</a:t>
            </a:r>
            <a:r>
              <a:rPr lang="en-IT" sz="1100" dirty="0"/>
              <a:t>ver a variety of SiPM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128EDC-5BBB-0E59-4EEA-A0E09A832C68}"/>
              </a:ext>
            </a:extLst>
          </p:cNvPr>
          <p:cNvGrpSpPr/>
          <p:nvPr/>
        </p:nvGrpSpPr>
        <p:grpSpPr>
          <a:xfrm>
            <a:off x="6869201" y="1777439"/>
            <a:ext cx="2112248" cy="2103508"/>
            <a:chOff x="6868421" y="1462155"/>
            <a:chExt cx="2112248" cy="210350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104464B-FD1F-88BA-823F-1107AD24A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8421" y="1462155"/>
              <a:ext cx="2112248" cy="210350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375AF9A-9C76-7672-BB93-E666E0725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9893" y="2806462"/>
              <a:ext cx="717538" cy="45204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63235B9-7AE6-3857-E5E9-D378674B2D86}"/>
                </a:ext>
              </a:extLst>
            </p:cNvPr>
            <p:cNvSpPr txBox="1"/>
            <p:nvPr/>
          </p:nvSpPr>
          <p:spPr>
            <a:xfrm>
              <a:off x="7372977" y="1508001"/>
              <a:ext cx="3642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800" dirty="0"/>
                <a:t>new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8A54F67-D960-24D7-7DBA-B7FC4BA1855F}"/>
                </a:ext>
              </a:extLst>
            </p:cNvPr>
            <p:cNvSpPr txBox="1"/>
            <p:nvPr/>
          </p:nvSpPr>
          <p:spPr>
            <a:xfrm>
              <a:off x="8227156" y="1526246"/>
              <a:ext cx="7312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/>
                <a:t>a</a:t>
              </a:r>
              <a:r>
                <a:rPr lang="en-IT" sz="800" dirty="0"/>
                <a:t>nnealed </a:t>
              </a:r>
            </a:p>
            <a:p>
              <a:r>
                <a:rPr lang="en-IT" sz="800" dirty="0"/>
                <a:t>post 10</a:t>
              </a:r>
              <a:r>
                <a:rPr lang="en-IT" sz="800" baseline="30000" dirty="0"/>
                <a:t>-9</a:t>
              </a:r>
              <a:r>
                <a:rPr lang="en-IT" sz="800" dirty="0"/>
                <a:t> neq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42A9D9F-4C0D-60FB-2EE8-B2C0943E2F92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6DA27DB5-600C-5358-A19C-C58F4659AA85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28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056FCE58-9FFF-E157-BBA3-7BADD2D11D53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F20A7E-9E68-ABC0-8B31-22CBC5C75732}"/>
              </a:ext>
            </a:extLst>
          </p:cNvPr>
          <p:cNvSpPr txBox="1"/>
          <p:nvPr/>
        </p:nvSpPr>
        <p:spPr>
          <a:xfrm>
            <a:off x="944026" y="301902"/>
            <a:ext cx="6427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Baseline specs defined at the SiPM LLP Rewiew in fall 2023 after several tests on a variety of sensors</a:t>
            </a: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4EF25D7A-D41F-9A12-905E-8250F2763915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010637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B6353-230E-12B9-2051-AE6E37761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D725972-9B07-7C27-4515-A6D55306E281}"/>
              </a:ext>
            </a:extLst>
          </p:cNvPr>
          <p:cNvSpPr/>
          <p:nvPr/>
        </p:nvSpPr>
        <p:spPr>
          <a:xfrm>
            <a:off x="5487493" y="642562"/>
            <a:ext cx="3583569" cy="4324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2" name="Picture 31" descr="A diagram of a machine&#10;&#10;Description automatically generated with medium confidence">
            <a:extLst>
              <a:ext uri="{FF2B5EF4-FFF2-40B4-BE49-F238E27FC236}">
                <a16:creationId xmlns:a16="http://schemas.microsoft.com/office/drawing/2014/main" id="{BCF89878-D3DC-A042-16CC-FFFAD768A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936" y="674169"/>
            <a:ext cx="3485922" cy="428664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0834115-796B-EB78-6AF5-6693EAE68161}"/>
              </a:ext>
            </a:extLst>
          </p:cNvPr>
          <p:cNvSpPr/>
          <p:nvPr/>
        </p:nvSpPr>
        <p:spPr>
          <a:xfrm>
            <a:off x="167069" y="1938180"/>
            <a:ext cx="5205274" cy="3022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8" name="Picture 7" descr="A close-up of a machine&#10;&#10;Description automatically generated">
            <a:extLst>
              <a:ext uri="{FF2B5EF4-FFF2-40B4-BE49-F238E27FC236}">
                <a16:creationId xmlns:a16="http://schemas.microsoft.com/office/drawing/2014/main" id="{050C8A63-62DE-EA16-08A5-799AEC54F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62" y="1997961"/>
            <a:ext cx="5110616" cy="296678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0EF2EBE-2E8C-D5A7-3A50-339F54E5FDC1}"/>
              </a:ext>
            </a:extLst>
          </p:cNvPr>
          <p:cNvSpPr/>
          <p:nvPr/>
        </p:nvSpPr>
        <p:spPr>
          <a:xfrm>
            <a:off x="158422" y="674817"/>
            <a:ext cx="4413578" cy="1161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1AA14F-2581-A440-05E8-B8A32A92C9E6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FB1240-0061-96D6-EF9D-19AC1ACB0005}"/>
              </a:ext>
            </a:extLst>
          </p:cNvPr>
          <p:cNvSpPr/>
          <p:nvPr/>
        </p:nvSpPr>
        <p:spPr>
          <a:xfrm>
            <a:off x="3453518" y="-31962"/>
            <a:ext cx="212789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Readout Irradiation Tests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88FF87-A86A-8CAB-EBBE-44540856BF0A}"/>
              </a:ext>
            </a:extLst>
          </p:cNvPr>
          <p:cNvSpPr txBox="1"/>
          <p:nvPr/>
        </p:nvSpPr>
        <p:spPr>
          <a:xfrm>
            <a:off x="-359229" y="2571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0004F6-7522-E921-CE02-E1E352B582DC}"/>
              </a:ext>
            </a:extLst>
          </p:cNvPr>
          <p:cNvSpPr txBox="1"/>
          <p:nvPr/>
        </p:nvSpPr>
        <p:spPr>
          <a:xfrm>
            <a:off x="287591" y="694815"/>
            <a:ext cx="37641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C00000"/>
                </a:solidFill>
              </a:rPr>
              <a:t>Regular irradiation campaign ongoing:</a:t>
            </a:r>
          </a:p>
          <a:p>
            <a:endParaRPr lang="en-GB" sz="700" b="1" dirty="0">
              <a:solidFill>
                <a:srgbClr val="C00000"/>
              </a:solidFill>
            </a:endParaRPr>
          </a:p>
          <a:p>
            <a:r>
              <a:rPr lang="en-GB" sz="1100" dirty="0"/>
              <a:t>Neutron irradiation campaign at LNL-CN        (9-11 October 24)</a:t>
            </a:r>
          </a:p>
          <a:p>
            <a:endParaRPr lang="en-IT" sz="700" dirty="0"/>
          </a:p>
          <a:p>
            <a:r>
              <a:rPr lang="en-GB" sz="1100" dirty="0"/>
              <a:t>Gamma irradiation campaign at CERN-GIF   (14-16 October 24)</a:t>
            </a:r>
          </a:p>
          <a:p>
            <a:endParaRPr lang="en-IT" sz="700" dirty="0"/>
          </a:p>
          <a:p>
            <a:r>
              <a:rPr lang="en-GB" sz="1100" dirty="0"/>
              <a:t>Proton irradiation campaign at TIFPA        (12-14 December 24)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8B3592-A2F7-1D65-28F5-A8A144273859}"/>
              </a:ext>
            </a:extLst>
          </p:cNvPr>
          <p:cNvSpPr/>
          <p:nvPr/>
        </p:nvSpPr>
        <p:spPr>
          <a:xfrm>
            <a:off x="5487493" y="640328"/>
            <a:ext cx="3583569" cy="2712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D379C3-F04A-A0CD-1023-CA6B771A657D}"/>
              </a:ext>
            </a:extLst>
          </p:cNvPr>
          <p:cNvSpPr txBox="1"/>
          <p:nvPr/>
        </p:nvSpPr>
        <p:spPr>
          <a:xfrm>
            <a:off x="6354095" y="645035"/>
            <a:ext cx="17331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b="1" dirty="0">
                <a:solidFill>
                  <a:srgbClr val="C00000"/>
                </a:solidFill>
              </a:rPr>
              <a:t>ALCOR radiation tolerance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477860-036A-A034-6B88-644EC8030B52}"/>
              </a:ext>
            </a:extLst>
          </p:cNvPr>
          <p:cNvSpPr/>
          <p:nvPr/>
        </p:nvSpPr>
        <p:spPr>
          <a:xfrm>
            <a:off x="6674267" y="3073182"/>
            <a:ext cx="1413434" cy="1061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05C3AD-8A11-558A-59FB-5D011B6D2B20}"/>
              </a:ext>
            </a:extLst>
          </p:cNvPr>
          <p:cNvSpPr txBox="1"/>
          <p:nvPr/>
        </p:nvSpPr>
        <p:spPr>
          <a:xfrm>
            <a:off x="287591" y="2298340"/>
            <a:ext cx="16017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b="1" dirty="0">
                <a:solidFill>
                  <a:srgbClr val="C00000"/>
                </a:solidFill>
              </a:rPr>
              <a:t>RDO radiation tolerance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F97D9C8-E8C8-6C9D-EACE-ADF9E4411FB7}"/>
              </a:ext>
            </a:extLst>
          </p:cNvPr>
          <p:cNvSpPr txBox="1"/>
          <p:nvPr/>
        </p:nvSpPr>
        <p:spPr>
          <a:xfrm>
            <a:off x="884404" y="336471"/>
            <a:ext cx="7719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Singe-event upset (SEU) rate of dRICH electronics is manageable with standard firmware redundancy and resets features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3456F11-3562-ED62-6367-C24D98427655}"/>
              </a:ext>
            </a:extLst>
          </p:cNvPr>
          <p:cNvGrpSpPr/>
          <p:nvPr/>
        </p:nvGrpSpPr>
        <p:grpSpPr>
          <a:xfrm>
            <a:off x="1651846" y="3423298"/>
            <a:ext cx="3693040" cy="1247096"/>
            <a:chOff x="1698111" y="3237094"/>
            <a:chExt cx="3693040" cy="124709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7751583-6643-4734-8BDE-B9054D452172}"/>
                </a:ext>
              </a:extLst>
            </p:cNvPr>
            <p:cNvSpPr txBox="1"/>
            <p:nvPr/>
          </p:nvSpPr>
          <p:spPr>
            <a:xfrm>
              <a:off x="1698111" y="4222580"/>
              <a:ext cx="9989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100" dirty="0"/>
                <a:t>AU15P (FPGA)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B97C460-1FE0-2D62-01A7-2BEBDC181492}"/>
                </a:ext>
              </a:extLst>
            </p:cNvPr>
            <p:cNvSpPr txBox="1"/>
            <p:nvPr/>
          </p:nvSpPr>
          <p:spPr>
            <a:xfrm>
              <a:off x="1704558" y="3732224"/>
              <a:ext cx="101662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100" dirty="0"/>
                <a:t>Attiny (power)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908D17F-2A96-AB59-ED5E-E6ACB1AF10C5}"/>
                </a:ext>
              </a:extLst>
            </p:cNvPr>
            <p:cNvSpPr txBox="1"/>
            <p:nvPr/>
          </p:nvSpPr>
          <p:spPr>
            <a:xfrm>
              <a:off x="1704558" y="3463130"/>
              <a:ext cx="9765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100" dirty="0"/>
                <a:t>Si5326 (clock)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D96257F-5427-1903-6651-004ADA141E12}"/>
                </a:ext>
              </a:extLst>
            </p:cNvPr>
            <p:cNvSpPr txBox="1"/>
            <p:nvPr/>
          </p:nvSpPr>
          <p:spPr>
            <a:xfrm>
              <a:off x="4244683" y="3237113"/>
              <a:ext cx="11464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800" dirty="0"/>
                <a:t>Mean SEU time @ ePIC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3039AAD-6E7F-3132-E3D6-FD1C62D78FF7}"/>
                </a:ext>
              </a:extLst>
            </p:cNvPr>
            <p:cNvSpPr txBox="1"/>
            <p:nvPr/>
          </p:nvSpPr>
          <p:spPr>
            <a:xfrm>
              <a:off x="4760083" y="3503644"/>
              <a:ext cx="3577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800" dirty="0"/>
                <a:t>  4 h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355BB91-5DB1-DA8C-AF45-8B6E01FA24A1}"/>
                </a:ext>
              </a:extLst>
            </p:cNvPr>
            <p:cNvSpPr txBox="1"/>
            <p:nvPr/>
          </p:nvSpPr>
          <p:spPr>
            <a:xfrm>
              <a:off x="4787723" y="3779619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800" dirty="0"/>
                <a:t>3.8 h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6E18B6C-6DC2-9AC9-6517-DBFD40615DF5}"/>
                </a:ext>
              </a:extLst>
            </p:cNvPr>
            <p:cNvSpPr txBox="1"/>
            <p:nvPr/>
          </p:nvSpPr>
          <p:spPr>
            <a:xfrm>
              <a:off x="4794205" y="4248974"/>
              <a:ext cx="41870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800" dirty="0"/>
                <a:t>2 min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D86E61C-9CD4-FF4F-F22A-8EF678E4351D}"/>
                </a:ext>
              </a:extLst>
            </p:cNvPr>
            <p:cNvSpPr txBox="1"/>
            <p:nvPr/>
          </p:nvSpPr>
          <p:spPr>
            <a:xfrm>
              <a:off x="3261325" y="3237094"/>
              <a:ext cx="6094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800" dirty="0"/>
                <a:t>Measured</a:t>
              </a:r>
            </a:p>
          </p:txBody>
        </p:sp>
        <p:sp>
          <p:nvSpPr>
            <p:cNvPr id="53" name="Right Arrow 52">
              <a:extLst>
                <a:ext uri="{FF2B5EF4-FFF2-40B4-BE49-F238E27FC236}">
                  <a16:creationId xmlns:a16="http://schemas.microsoft.com/office/drawing/2014/main" id="{C5E8AD12-1722-037D-CD2D-47F46744B365}"/>
                </a:ext>
              </a:extLst>
            </p:cNvPr>
            <p:cNvSpPr/>
            <p:nvPr/>
          </p:nvSpPr>
          <p:spPr>
            <a:xfrm>
              <a:off x="4513059" y="3826235"/>
              <a:ext cx="186242" cy="193830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DF755F-13A6-E224-C432-A30BD0D7FDA8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58" name="Foliennummernplatzhalter 6">
            <a:extLst>
              <a:ext uri="{FF2B5EF4-FFF2-40B4-BE49-F238E27FC236}">
                <a16:creationId xmlns:a16="http://schemas.microsoft.com/office/drawing/2014/main" id="{393130B6-2FB8-8328-B28A-56F64A650746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29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CB485706-4CF7-CEB6-2FFA-419E55418F2D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11" name="Picture 10" descr="A blue background with white numbers and symbols&#10;&#10;Description automatically generated">
            <a:extLst>
              <a:ext uri="{FF2B5EF4-FFF2-40B4-BE49-F238E27FC236}">
                <a16:creationId xmlns:a16="http://schemas.microsoft.com/office/drawing/2014/main" id="{14401702-073A-D59B-8692-CF8B01502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395" y="1289521"/>
            <a:ext cx="1506255" cy="319299"/>
          </a:xfrm>
          <a:prstGeom prst="rect">
            <a:avLst/>
          </a:prstGeom>
        </p:spPr>
      </p:pic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63DD4B2D-8609-5CF0-F092-23C1DA325A36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1997262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8D62F-F74C-17D0-E862-CC4244B00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77803E1-E073-71C0-EAFC-27ABFCAA6550}"/>
              </a:ext>
            </a:extLst>
          </p:cNvPr>
          <p:cNvSpPr txBox="1"/>
          <p:nvPr/>
        </p:nvSpPr>
        <p:spPr>
          <a:xfrm>
            <a:off x="742234" y="763883"/>
            <a:ext cx="671632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IT" sz="1200" dirty="0">
                <a:solidFill>
                  <a:srgbClr val="C00000"/>
                </a:solidFill>
              </a:rPr>
              <a:t>Charge 1:</a:t>
            </a:r>
            <a:r>
              <a:rPr lang="en-IT" sz="1200" dirty="0"/>
              <a:t>  </a:t>
            </a:r>
            <a:r>
              <a:rPr lang="en-US" sz="1200" kern="100" dirty="0">
                <a:effectLst/>
                <a:latin typeface="+mj-lt"/>
                <a:ea typeface="Noto Serif CJK SC"/>
                <a:cs typeface="Lohit Devanagari"/>
              </a:rPr>
              <a:t>Is the design of the </a:t>
            </a:r>
            <a:r>
              <a:rPr lang="en-US" sz="1200" kern="100" dirty="0" err="1">
                <a:effectLst/>
                <a:latin typeface="+mj-lt"/>
                <a:ea typeface="Noto Serif CJK SC"/>
                <a:cs typeface="Lohit Devanagari"/>
              </a:rPr>
              <a:t>ePIC</a:t>
            </a:r>
            <a:r>
              <a:rPr lang="en-US" sz="1200" kern="100" dirty="0">
                <a:effectLst/>
                <a:latin typeface="+mj-lt"/>
                <a:ea typeface="Noto Serif CJK SC"/>
                <a:cs typeface="Lohit Devanagari"/>
              </a:rPr>
              <a:t> detector and its sub-systems appropriate and progressing well ?</a:t>
            </a:r>
          </a:p>
          <a:p>
            <a:pPr lvl="0"/>
            <a:r>
              <a:rPr lang="en-US" sz="1200" kern="100" dirty="0">
                <a:latin typeface="+mj-lt"/>
                <a:ea typeface="Noto Serif CJK SC"/>
                <a:cs typeface="Lohit Devanagari"/>
              </a:rPr>
              <a:t>                    </a:t>
            </a:r>
            <a:r>
              <a:rPr lang="en-US" sz="1200" kern="100" dirty="0">
                <a:solidFill>
                  <a:srgbClr val="C00000"/>
                </a:solidFill>
                <a:latin typeface="+mj-lt"/>
                <a:ea typeface="Noto Serif CJK SC"/>
                <a:cs typeface="Lohit Devanagari"/>
              </a:rPr>
              <a:t>Slides   4 - 5 - 6 - 7 - 9 - 10 - 11 - 15 - 18 </a:t>
            </a:r>
          </a:p>
          <a:p>
            <a:pPr lvl="0"/>
            <a:endParaRPr lang="en-IT" sz="1200" kern="100" dirty="0">
              <a:effectLst/>
              <a:latin typeface="+mj-lt"/>
              <a:ea typeface="Noto Serif CJK SC"/>
              <a:cs typeface="Lohit Devanagari"/>
            </a:endParaRPr>
          </a:p>
          <a:p>
            <a:pPr lvl="0"/>
            <a:r>
              <a:rPr lang="en-US" sz="1200" kern="100" dirty="0">
                <a:solidFill>
                  <a:srgbClr val="C00000"/>
                </a:solidFill>
                <a:effectLst/>
                <a:latin typeface="+mj-lt"/>
                <a:ea typeface="Noto Serif CJK SC"/>
                <a:cs typeface="Lohit Devanagari"/>
              </a:rPr>
              <a:t>Charge 2:</a:t>
            </a:r>
            <a:r>
              <a:rPr lang="en-US" sz="1200" kern="100" dirty="0">
                <a:effectLst/>
                <a:latin typeface="+mj-lt"/>
                <a:ea typeface="Noto Serif CJK SC"/>
                <a:cs typeface="Lohit Devanagari"/>
              </a:rPr>
              <a:t>   Are the remaining work and technical, cost and schedule risks adequately understood ?</a:t>
            </a:r>
          </a:p>
          <a:p>
            <a:pPr lvl="0"/>
            <a:r>
              <a:rPr lang="en-US" sz="1200" kern="100" dirty="0">
                <a:latin typeface="+mj-lt"/>
                <a:ea typeface="Noto Serif CJK SC"/>
                <a:cs typeface="Lohit Devanagari"/>
              </a:rPr>
              <a:t>	       </a:t>
            </a:r>
            <a:r>
              <a:rPr lang="en-US" sz="1200" kern="100" dirty="0">
                <a:effectLst/>
                <a:latin typeface="+mj-lt"/>
                <a:ea typeface="Noto Serif CJK SC"/>
                <a:cs typeface="Lohit Devanagari"/>
              </a:rPr>
              <a:t>Are there opportunities?</a:t>
            </a:r>
          </a:p>
          <a:p>
            <a:pPr lvl="0"/>
            <a:r>
              <a:rPr lang="en-US" sz="1200" kern="100" dirty="0">
                <a:effectLst/>
                <a:latin typeface="+mj-lt"/>
                <a:ea typeface="Noto Serif CJK SC"/>
                <a:cs typeface="Lohit Devanagari"/>
              </a:rPr>
              <a:t>	       </a:t>
            </a:r>
            <a:r>
              <a:rPr lang="en-US" sz="1200" kern="100" dirty="0">
                <a:solidFill>
                  <a:srgbClr val="C00000"/>
                </a:solidFill>
                <a:effectLst/>
                <a:latin typeface="+mj-lt"/>
                <a:ea typeface="Noto Serif CJK SC"/>
                <a:cs typeface="Lohit Devanagari"/>
              </a:rPr>
              <a:t>Slides  5 </a:t>
            </a:r>
            <a:r>
              <a:rPr lang="en-US" sz="1200" kern="100" dirty="0">
                <a:solidFill>
                  <a:srgbClr val="C00000"/>
                </a:solidFill>
                <a:latin typeface="+mj-lt"/>
                <a:ea typeface="Noto Serif CJK SC"/>
                <a:cs typeface="Lohit Devanagari"/>
              </a:rPr>
              <a:t>-</a:t>
            </a:r>
            <a:r>
              <a:rPr lang="en-US" sz="1200" kern="100" dirty="0">
                <a:solidFill>
                  <a:srgbClr val="C00000"/>
                </a:solidFill>
                <a:effectLst/>
                <a:latin typeface="+mj-lt"/>
                <a:ea typeface="Noto Serif CJK SC"/>
                <a:cs typeface="Lohit Devanagari"/>
              </a:rPr>
              <a:t> 8 - 13 - 14 - 16 </a:t>
            </a:r>
            <a:r>
              <a:rPr lang="en-US" sz="1200" kern="100" dirty="0">
                <a:solidFill>
                  <a:srgbClr val="C00000"/>
                </a:solidFill>
                <a:latin typeface="+mj-lt"/>
                <a:ea typeface="Noto Serif CJK SC"/>
                <a:cs typeface="Lohit Devanagari"/>
              </a:rPr>
              <a:t>-</a:t>
            </a:r>
            <a:r>
              <a:rPr lang="en-US" sz="1200" kern="100" dirty="0">
                <a:solidFill>
                  <a:srgbClr val="C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en-US" sz="1200" kern="100" dirty="0">
                <a:solidFill>
                  <a:srgbClr val="C00000"/>
                </a:solidFill>
                <a:latin typeface="+mj-lt"/>
                <a:ea typeface="Noto Serif CJK SC"/>
                <a:cs typeface="Lohit Devanagari"/>
              </a:rPr>
              <a:t>17</a:t>
            </a:r>
            <a:r>
              <a:rPr lang="en-US" sz="1200" kern="100" dirty="0">
                <a:solidFill>
                  <a:srgbClr val="C00000"/>
                </a:solidFill>
                <a:effectLst/>
                <a:latin typeface="+mj-lt"/>
                <a:ea typeface="Noto Serif CJK SC"/>
                <a:cs typeface="Lohit Devanagari"/>
              </a:rPr>
              <a:t> - 20  and pre-TDR  (pre-brief material)</a:t>
            </a:r>
          </a:p>
          <a:p>
            <a:pPr lvl="0"/>
            <a:endParaRPr lang="en-US" sz="1200" kern="100" dirty="0">
              <a:effectLst/>
              <a:latin typeface="+mj-lt"/>
              <a:ea typeface="Noto Serif CJK SC"/>
              <a:cs typeface="Lohit Devanagari"/>
            </a:endParaRPr>
          </a:p>
          <a:p>
            <a:pPr lvl="0"/>
            <a:r>
              <a:rPr lang="en-US" sz="1200" kern="100" dirty="0">
                <a:solidFill>
                  <a:srgbClr val="C00000"/>
                </a:solidFill>
                <a:effectLst/>
                <a:latin typeface="+mj-lt"/>
                <a:ea typeface="Noto Serif CJK SC"/>
                <a:cs typeface="Lohit Devanagari"/>
              </a:rPr>
              <a:t>Charge 3:</a:t>
            </a:r>
            <a:r>
              <a:rPr lang="en-US" sz="1200" kern="100" dirty="0">
                <a:effectLst/>
                <a:latin typeface="+mj-lt"/>
                <a:ea typeface="Noto Serif CJK SC"/>
                <a:cs typeface="Lohit Devanagari"/>
              </a:rPr>
              <a:t>   Will the detector be technically ready for baselining by late 2025 ?</a:t>
            </a:r>
          </a:p>
          <a:p>
            <a:pPr lvl="0"/>
            <a:r>
              <a:rPr lang="en-US" sz="1200" kern="100" dirty="0">
                <a:effectLst/>
                <a:latin typeface="+mj-lt"/>
                <a:ea typeface="Noto Serif CJK SC"/>
                <a:cs typeface="Lohit Devanagari"/>
              </a:rPr>
              <a:t>	       </a:t>
            </a:r>
            <a:r>
              <a:rPr lang="en-US" sz="1200" kern="100" dirty="0">
                <a:solidFill>
                  <a:srgbClr val="C00000"/>
                </a:solidFill>
                <a:effectLst/>
                <a:latin typeface="+mj-lt"/>
                <a:ea typeface="Noto Serif CJK SC"/>
                <a:cs typeface="Lohit Devanagari"/>
              </a:rPr>
              <a:t>Slides   </a:t>
            </a:r>
            <a:r>
              <a:rPr lang="en-US" sz="1200" kern="100">
                <a:solidFill>
                  <a:srgbClr val="C00000"/>
                </a:solidFill>
                <a:effectLst/>
                <a:latin typeface="+mj-lt"/>
                <a:ea typeface="Noto Serif CJK SC"/>
                <a:cs typeface="Lohit Devanagari"/>
              </a:rPr>
              <a:t>12 </a:t>
            </a:r>
            <a:r>
              <a:rPr lang="en-US" sz="1200" kern="100">
                <a:solidFill>
                  <a:srgbClr val="C00000"/>
                </a:solidFill>
                <a:latin typeface="+mj-lt"/>
                <a:ea typeface="Noto Serif CJK SC"/>
                <a:cs typeface="Lohit Devanagari"/>
              </a:rPr>
              <a:t>-</a:t>
            </a:r>
            <a:r>
              <a:rPr lang="en-US" sz="1200" kern="100">
                <a:solidFill>
                  <a:srgbClr val="C00000"/>
                </a:solidFill>
                <a:effectLst/>
                <a:latin typeface="+mj-lt"/>
                <a:ea typeface="Noto Serif CJK SC"/>
                <a:cs typeface="Lohit Devanagari"/>
              </a:rPr>
              <a:t> 21 - 24</a:t>
            </a:r>
            <a:endParaRPr lang="en-US" sz="1200" kern="100" dirty="0">
              <a:solidFill>
                <a:srgbClr val="C00000"/>
              </a:solidFill>
              <a:effectLst/>
              <a:latin typeface="+mj-lt"/>
              <a:ea typeface="Noto Serif CJK SC"/>
              <a:cs typeface="Lohit Devanagari"/>
            </a:endParaRPr>
          </a:p>
          <a:p>
            <a:pPr lvl="0"/>
            <a:endParaRPr lang="en-US" sz="1200" kern="100" dirty="0">
              <a:effectLst/>
              <a:latin typeface="+mj-lt"/>
              <a:ea typeface="Noto Serif CJK SC"/>
              <a:cs typeface="Lohit Devanagari"/>
            </a:endParaRPr>
          </a:p>
          <a:p>
            <a:pPr lvl="0"/>
            <a:r>
              <a:rPr lang="en-US" sz="1200" kern="100" dirty="0">
                <a:solidFill>
                  <a:srgbClr val="C00000"/>
                </a:solidFill>
                <a:effectLst/>
                <a:latin typeface="+mj-lt"/>
                <a:ea typeface="Noto Serif CJK SC"/>
                <a:cs typeface="Lohit Devanagari"/>
              </a:rPr>
              <a:t>Charge 4:</a:t>
            </a:r>
            <a:r>
              <a:rPr lang="en-US" sz="1200" kern="100" dirty="0">
                <a:effectLst/>
                <a:latin typeface="+mj-lt"/>
                <a:ea typeface="Noto Serif CJK SC"/>
                <a:cs typeface="Lohit Devanagari"/>
              </a:rPr>
              <a:t>   Are the detector integration and planning for installation and maintenance progressing well ? </a:t>
            </a:r>
          </a:p>
          <a:p>
            <a:pPr lvl="0"/>
            <a:r>
              <a:rPr lang="en-US" sz="1200" kern="100" dirty="0">
                <a:latin typeface="+mj-lt"/>
                <a:ea typeface="Noto Serif CJK SC"/>
                <a:cs typeface="Lohit Devanagari"/>
              </a:rPr>
              <a:t>	       </a:t>
            </a:r>
            <a:r>
              <a:rPr lang="en-US" sz="1200" kern="100" dirty="0">
                <a:effectLst/>
                <a:latin typeface="+mj-lt"/>
                <a:ea typeface="Noto Serif CJK SC"/>
                <a:cs typeface="Lohit Devanagari"/>
              </a:rPr>
              <a:t>Are there areas where further ideas should be pursued ?</a:t>
            </a:r>
          </a:p>
          <a:p>
            <a:pPr lvl="0"/>
            <a:r>
              <a:rPr lang="en-US" sz="1200" kern="100" dirty="0">
                <a:effectLst/>
                <a:latin typeface="+mj-lt"/>
                <a:ea typeface="Noto Serif CJK SC"/>
                <a:cs typeface="Lohit Devanagari"/>
              </a:rPr>
              <a:t>	       </a:t>
            </a:r>
            <a:r>
              <a:rPr lang="en-US" sz="1200" kern="100" dirty="0">
                <a:solidFill>
                  <a:srgbClr val="C00000"/>
                </a:solidFill>
                <a:effectLst/>
                <a:latin typeface="+mj-lt"/>
                <a:ea typeface="Noto Serif CJK SC"/>
                <a:cs typeface="Lohit Devanagari"/>
              </a:rPr>
              <a:t>Slides  19</a:t>
            </a:r>
            <a:endParaRPr lang="en-US" sz="1200" kern="100" dirty="0">
              <a:solidFill>
                <a:srgbClr val="C00000"/>
              </a:solidFill>
              <a:effectLst/>
              <a:highlight>
                <a:srgbClr val="FFFF00"/>
              </a:highlight>
              <a:latin typeface="+mj-lt"/>
              <a:ea typeface="Noto Serif CJK SC"/>
              <a:cs typeface="Lohit Devanagari"/>
            </a:endParaRPr>
          </a:p>
          <a:p>
            <a:pPr lvl="0"/>
            <a:endParaRPr lang="en-US" sz="1200" kern="100" dirty="0">
              <a:effectLst/>
              <a:latin typeface="+mj-lt"/>
              <a:ea typeface="Noto Serif CJK SC"/>
              <a:cs typeface="Lohit Devanagari"/>
            </a:endParaRPr>
          </a:p>
          <a:p>
            <a:pPr lvl="0"/>
            <a:r>
              <a:rPr lang="en-US" sz="1200" kern="100" dirty="0">
                <a:solidFill>
                  <a:srgbClr val="C00000"/>
                </a:solidFill>
                <a:effectLst/>
                <a:latin typeface="+mj-lt"/>
                <a:ea typeface="Noto Serif CJK SC"/>
                <a:cs typeface="Lohit Devanagari"/>
              </a:rPr>
              <a:t>Charge 5:</a:t>
            </a:r>
            <a:r>
              <a:rPr lang="en-US" sz="1200" kern="100" dirty="0">
                <a:effectLst/>
                <a:latin typeface="+mj-lt"/>
                <a:ea typeface="Noto Serif CJK SC"/>
                <a:cs typeface="Lohit Devanagari"/>
              </a:rPr>
              <a:t>   Will the detector be ready for start of construction by late 2026 ?</a:t>
            </a:r>
          </a:p>
          <a:p>
            <a:pPr lvl="0"/>
            <a:r>
              <a:rPr lang="en-US" sz="1200" kern="100" dirty="0">
                <a:effectLst/>
                <a:latin typeface="+mj-lt"/>
                <a:ea typeface="Noto Serif CJK SC"/>
                <a:cs typeface="Lohit Devanagari"/>
              </a:rPr>
              <a:t>	      </a:t>
            </a:r>
            <a:r>
              <a:rPr lang="en-US" sz="1200" kern="100" dirty="0">
                <a:solidFill>
                  <a:srgbClr val="C00000"/>
                </a:solidFill>
                <a:effectLst/>
                <a:latin typeface="+mj-lt"/>
                <a:ea typeface="Noto Serif CJK SC"/>
                <a:cs typeface="Lohit Devanagari"/>
              </a:rPr>
              <a:t>Slides  12 - 21 - 24 </a:t>
            </a:r>
          </a:p>
          <a:p>
            <a:pPr lvl="0"/>
            <a:endParaRPr lang="en-US" sz="1200" kern="100" dirty="0">
              <a:solidFill>
                <a:srgbClr val="C00000"/>
              </a:solidFill>
              <a:latin typeface="+mj-lt"/>
              <a:ea typeface="Noto Serif CJK SC"/>
              <a:cs typeface="Lohit Devanagari"/>
            </a:endParaRPr>
          </a:p>
          <a:p>
            <a:pPr lvl="0"/>
            <a:endParaRPr lang="en-US" sz="1200" kern="100" dirty="0">
              <a:solidFill>
                <a:srgbClr val="C00000"/>
              </a:solidFill>
              <a:effectLst/>
              <a:latin typeface="+mj-lt"/>
              <a:ea typeface="Noto Serif CJK SC"/>
              <a:cs typeface="Lohit Devanagari"/>
            </a:endParaRPr>
          </a:p>
          <a:p>
            <a:pPr lvl="0"/>
            <a:r>
              <a:rPr lang="en-US" sz="1200" kern="100" dirty="0">
                <a:solidFill>
                  <a:srgbClr val="C00000"/>
                </a:solidFill>
                <a:latin typeface="+mj-lt"/>
                <a:ea typeface="Noto Serif CJK SC"/>
                <a:cs typeface="Lohit Devanagari"/>
              </a:rPr>
              <a:t>Past Review: </a:t>
            </a:r>
            <a:r>
              <a:rPr lang="en-US" sz="1200" kern="100" dirty="0">
                <a:latin typeface="+mj-lt"/>
                <a:ea typeface="Noto Serif CJK SC"/>
                <a:cs typeface="Lohit Devanagari"/>
              </a:rPr>
              <a:t>Action taken following recommendations  </a:t>
            </a:r>
          </a:p>
          <a:p>
            <a:pPr lvl="0"/>
            <a:r>
              <a:rPr lang="en-US" sz="1200" kern="100" dirty="0">
                <a:effectLst/>
                <a:latin typeface="+mj-lt"/>
                <a:ea typeface="Noto Serif CJK SC"/>
                <a:cs typeface="Lohit Devanagari"/>
              </a:rPr>
              <a:t>	</a:t>
            </a:r>
            <a:r>
              <a:rPr lang="en-US" sz="1200" kern="100" dirty="0">
                <a:latin typeface="+mj-lt"/>
                <a:ea typeface="Noto Serif CJK SC"/>
                <a:cs typeface="Lohit Devanagari"/>
              </a:rPr>
              <a:t>           </a:t>
            </a:r>
            <a:r>
              <a:rPr lang="en-US" sz="1200" kern="100" dirty="0">
                <a:solidFill>
                  <a:srgbClr val="C00000"/>
                </a:solidFill>
                <a:latin typeface="+mj-lt"/>
                <a:ea typeface="Noto Serif CJK SC"/>
                <a:cs typeface="Lohit Devanagari"/>
              </a:rPr>
              <a:t>Slide 14 - 19 - 22 - 23 - 24</a:t>
            </a:r>
            <a:endParaRPr lang="en-US" sz="1200" kern="100" dirty="0">
              <a:solidFill>
                <a:srgbClr val="C00000"/>
              </a:solidFill>
              <a:effectLst/>
              <a:latin typeface="+mj-lt"/>
              <a:ea typeface="Noto Serif CJK SC"/>
              <a:cs typeface="Lohit Devanaga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12C554-38FF-30D5-9DF8-547D7436967C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D51C68-345C-5838-E131-42982FC442A9}"/>
              </a:ext>
            </a:extLst>
          </p:cNvPr>
          <p:cNvSpPr/>
          <p:nvPr/>
        </p:nvSpPr>
        <p:spPr>
          <a:xfrm>
            <a:off x="3813552" y="-31962"/>
            <a:ext cx="1407821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Review Charges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3CFC1D-07ED-032D-1FC1-CD0D6A2FE0E5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3" name="Foliennummernplatzhalter 6">
            <a:extLst>
              <a:ext uri="{FF2B5EF4-FFF2-40B4-BE49-F238E27FC236}">
                <a16:creationId xmlns:a16="http://schemas.microsoft.com/office/drawing/2014/main" id="{BAA39935-A2C3-C318-02B9-72A935D2D1CC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4376EFDC-4902-A12B-D86D-DBC71272F9D1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4" name="Fußzeilenplatzhalter 7">
            <a:extLst>
              <a:ext uri="{FF2B5EF4-FFF2-40B4-BE49-F238E27FC236}">
                <a16:creationId xmlns:a16="http://schemas.microsoft.com/office/drawing/2014/main" id="{9117CBF6-336F-859F-CF5F-FB37829B27A8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1354534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41EA0-B0AF-1F15-BBD5-BA52AF5B9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CB6205B-D2E3-C7EC-FA9F-8870E24DCF52}"/>
              </a:ext>
            </a:extLst>
          </p:cNvPr>
          <p:cNvSpPr/>
          <p:nvPr/>
        </p:nvSpPr>
        <p:spPr>
          <a:xfrm>
            <a:off x="3550831" y="3165057"/>
            <a:ext cx="5383226" cy="17801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75C042-A3EA-E02E-CBC1-719659BBECE9}"/>
              </a:ext>
            </a:extLst>
          </p:cNvPr>
          <p:cNvSpPr/>
          <p:nvPr/>
        </p:nvSpPr>
        <p:spPr>
          <a:xfrm>
            <a:off x="6305744" y="624803"/>
            <a:ext cx="2628313" cy="24476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BDEF879-9B7F-658D-1965-06553542788A}"/>
              </a:ext>
            </a:extLst>
          </p:cNvPr>
          <p:cNvSpPr/>
          <p:nvPr/>
        </p:nvSpPr>
        <p:spPr>
          <a:xfrm>
            <a:off x="176989" y="624009"/>
            <a:ext cx="3196788" cy="43267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C783E2-3D1E-34E9-4007-538AEB211AC9}"/>
              </a:ext>
            </a:extLst>
          </p:cNvPr>
          <p:cNvSpPr/>
          <p:nvPr/>
        </p:nvSpPr>
        <p:spPr>
          <a:xfrm>
            <a:off x="3562937" y="624803"/>
            <a:ext cx="2628313" cy="24476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4E7B07-E6E8-C521-077D-0B63133111B6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C7AF28-61D2-F7C8-9435-12F676F504A1}"/>
              </a:ext>
            </a:extLst>
          </p:cNvPr>
          <p:cNvSpPr/>
          <p:nvPr/>
        </p:nvSpPr>
        <p:spPr>
          <a:xfrm>
            <a:off x="3516456" y="-31962"/>
            <a:ext cx="2002023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Online Filtering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1FE155-1790-2B7F-2DA9-6F2796162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73" y="1686650"/>
            <a:ext cx="2853996" cy="32169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61ED73-2159-36F3-4061-C6FB79AF8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828" y="652778"/>
            <a:ext cx="2484147" cy="23678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529F1CF-53A0-7DA3-46DF-57DAA9896EDC}"/>
              </a:ext>
            </a:extLst>
          </p:cNvPr>
          <p:cNvSpPr txBox="1"/>
          <p:nvPr/>
        </p:nvSpPr>
        <p:spPr>
          <a:xfrm>
            <a:off x="404958" y="637759"/>
            <a:ext cx="253787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Scheme based on ePIC DAM (Felix) &amp; </a:t>
            </a:r>
          </a:p>
          <a:p>
            <a:endParaRPr lang="en-IT" sz="300" dirty="0"/>
          </a:p>
          <a:p>
            <a:r>
              <a:rPr lang="en-IT" sz="1100" dirty="0"/>
              <a:t>APEIRON communication network (INFN)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39E778F-9620-3F77-DCEC-553B6387C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4032" y="652778"/>
            <a:ext cx="2218058" cy="23752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083F4F6-3616-E626-4C9E-4CFF566C7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580" y="1332482"/>
            <a:ext cx="1456916" cy="7098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2502CB1-F0E8-EB1F-A1E9-4A7BA1F0BB7D}"/>
              </a:ext>
            </a:extLst>
          </p:cNvPr>
          <p:cNvSpPr txBox="1"/>
          <p:nvPr/>
        </p:nvSpPr>
        <p:spPr>
          <a:xfrm>
            <a:off x="3676011" y="3234810"/>
            <a:ext cx="1450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rgbClr val="FF0000"/>
                </a:solidFill>
              </a:rPr>
              <a:t>Preliminary  tests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297FB6-FD53-02DD-3736-8A6CAAAB6113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959FAE4D-34D2-D184-AA86-A6229965C054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30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70DC1818-D71F-084E-0887-71B8E14C6AA3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6A20AA-01AC-F88A-D0F2-B7B6294E3189}"/>
              </a:ext>
            </a:extLst>
          </p:cNvPr>
          <p:cNvSpPr txBox="1"/>
          <p:nvPr/>
        </p:nvSpPr>
        <p:spPr>
          <a:xfrm>
            <a:off x="357973" y="313010"/>
            <a:ext cx="8225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A working D</a:t>
            </a:r>
            <a:r>
              <a:rPr lang="en-GB" sz="1200" dirty="0">
                <a:solidFill>
                  <a:srgbClr val="C00000"/>
                </a:solidFill>
                <a:highlight>
                  <a:srgbClr val="E4E49A"/>
                </a:highlight>
              </a:rPr>
              <a:t>AQ</a:t>
            </a:r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 scheme has been identified to support ML online data filtering at sub-detector level against pure dark-count event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75F5F4-D2B5-DCBE-DF89-CA85A60C7A1C}"/>
              </a:ext>
            </a:extLst>
          </p:cNvPr>
          <p:cNvSpPr txBox="1"/>
          <p:nvPr/>
        </p:nvSpPr>
        <p:spPr>
          <a:xfrm>
            <a:off x="1928219" y="1142193"/>
            <a:ext cx="13516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>
                <a:solidFill>
                  <a:srgbClr val="C00000"/>
                </a:solidFill>
              </a:rPr>
              <a:t>detector integrated analysis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F06BDE-D3E9-3FF0-70A1-1A6BBAA62EF8}"/>
              </a:ext>
            </a:extLst>
          </p:cNvPr>
          <p:cNvSpPr txBox="1"/>
          <p:nvPr/>
        </p:nvSpPr>
        <p:spPr>
          <a:xfrm>
            <a:off x="305375" y="1139185"/>
            <a:ext cx="14398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rgbClr val="C00000"/>
                </a:solidFill>
              </a:rPr>
              <a:t>s</a:t>
            </a:r>
            <a:r>
              <a:rPr lang="en-IT" sz="800" dirty="0">
                <a:solidFill>
                  <a:srgbClr val="C00000"/>
                </a:solidFill>
              </a:rPr>
              <a:t>ub-sector integrated analysis</a:t>
            </a:r>
          </a:p>
        </p:txBody>
      </p:sp>
      <p:pic>
        <p:nvPicPr>
          <p:cNvPr id="14" name="Picture 13" descr="A diagram of a number of labels&#10;&#10;Description automatically generated with medium confidence">
            <a:extLst>
              <a:ext uri="{FF2B5EF4-FFF2-40B4-BE49-F238E27FC236}">
                <a16:creationId xmlns:a16="http://schemas.microsoft.com/office/drawing/2014/main" id="{C41D0281-7583-4A51-7C43-43E9157BE3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8277" y="3176808"/>
            <a:ext cx="1765189" cy="1783155"/>
          </a:xfrm>
          <a:prstGeom prst="rect">
            <a:avLst/>
          </a:prstGeom>
        </p:spPr>
      </p:pic>
      <p:pic>
        <p:nvPicPr>
          <p:cNvPr id="21" name="Picture 20" descr="A math equations with blue text&#10;&#10;Description automatically generated with medium confidence">
            <a:extLst>
              <a:ext uri="{FF2B5EF4-FFF2-40B4-BE49-F238E27FC236}">
                <a16:creationId xmlns:a16="http://schemas.microsoft.com/office/drawing/2014/main" id="{85530D05-E108-EFEC-188D-21FF542B2F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6025" y="3611089"/>
            <a:ext cx="2161309" cy="581518"/>
          </a:xfrm>
          <a:prstGeom prst="rect">
            <a:avLst/>
          </a:prstGeom>
        </p:spPr>
      </p:pic>
      <p:pic>
        <p:nvPicPr>
          <p:cNvPr id="23" name="Picture 22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918BA487-D651-C929-8D0D-5E4787AB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1869" y="4314642"/>
            <a:ext cx="2161309" cy="55827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525831-7E39-D522-94E5-2ADC1E81BBA8}"/>
              </a:ext>
            </a:extLst>
          </p:cNvPr>
          <p:cNvSpPr txBox="1"/>
          <p:nvPr/>
        </p:nvSpPr>
        <p:spPr>
          <a:xfrm>
            <a:off x="3757429" y="3738947"/>
            <a:ext cx="721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Classifier</a:t>
            </a:r>
          </a:p>
        </p:txBody>
      </p:sp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BD0CC06F-4476-BC99-935B-8D6854DDB912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775967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4DEEC-11EE-4375-6424-A201D734A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C1AAC44-B1D0-998A-DE1E-1EA51C78EF30}"/>
              </a:ext>
            </a:extLst>
          </p:cNvPr>
          <p:cNvGrpSpPr/>
          <p:nvPr/>
        </p:nvGrpSpPr>
        <p:grpSpPr>
          <a:xfrm>
            <a:off x="344886" y="605994"/>
            <a:ext cx="8626356" cy="3574553"/>
            <a:chOff x="288324" y="519652"/>
            <a:chExt cx="8626356" cy="35745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E93D42-337C-55DE-52B0-10A9DACC07FC}"/>
                </a:ext>
              </a:extLst>
            </p:cNvPr>
            <p:cNvSpPr/>
            <p:nvPr/>
          </p:nvSpPr>
          <p:spPr>
            <a:xfrm>
              <a:off x="288324" y="519652"/>
              <a:ext cx="8626356" cy="3574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ECA326-281D-00D5-301F-D4C21634D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936" y="519652"/>
              <a:ext cx="7214215" cy="3504810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F74C273-7556-ECBC-D807-27D6722FEC0A}"/>
              </a:ext>
            </a:extLst>
          </p:cNvPr>
          <p:cNvSpPr/>
          <p:nvPr/>
        </p:nvSpPr>
        <p:spPr>
          <a:xfrm>
            <a:off x="344886" y="877371"/>
            <a:ext cx="8626356" cy="1640934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E8B4AC-04A6-CDB8-BCEB-598E3A9E6C07}"/>
              </a:ext>
            </a:extLst>
          </p:cNvPr>
          <p:cNvSpPr/>
          <p:nvPr/>
        </p:nvSpPr>
        <p:spPr>
          <a:xfrm>
            <a:off x="344886" y="3317382"/>
            <a:ext cx="8626356" cy="733549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5EA6E2-2D5C-6CC9-32ED-CD613446648E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277793-D5BC-B080-114E-4B295C8DEE3F}"/>
              </a:ext>
            </a:extLst>
          </p:cNvPr>
          <p:cNvSpPr/>
          <p:nvPr/>
        </p:nvSpPr>
        <p:spPr>
          <a:xfrm>
            <a:off x="3744383" y="-31962"/>
            <a:ext cx="1546193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Overview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4B2C20-4E55-CCF8-BBCE-4A8F5506A0F7}"/>
              </a:ext>
            </a:extLst>
          </p:cNvPr>
          <p:cNvSpPr txBox="1"/>
          <p:nvPr/>
        </p:nvSpPr>
        <p:spPr>
          <a:xfrm>
            <a:off x="850828" y="4232914"/>
            <a:ext cx="7268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Many groups have committed to the construction phase of the above items</a:t>
            </a:r>
          </a:p>
          <a:p>
            <a:r>
              <a:rPr lang="en-IT" sz="1200" dirty="0"/>
              <a:t>QA stations are of common interest:  best performance with co-funded equipment &amp; shared workforce </a:t>
            </a:r>
          </a:p>
          <a:p>
            <a:r>
              <a:rPr lang="en-IT" sz="1200" dirty="0"/>
              <a:t> 	           				      open to collaborators: opportunity for secondments and students traning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651CF-300D-60E2-C275-03A2DF7DE09B}"/>
              </a:ext>
            </a:extLst>
          </p:cNvPr>
          <p:cNvSpPr txBox="1"/>
          <p:nvPr/>
        </p:nvSpPr>
        <p:spPr>
          <a:xfrm>
            <a:off x="7903955" y="1123894"/>
            <a:ext cx="98135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24 staff</a:t>
            </a:r>
          </a:p>
          <a:p>
            <a:endParaRPr lang="en-IT" sz="400" dirty="0"/>
          </a:p>
          <a:p>
            <a:r>
              <a:rPr lang="en-IT" sz="1000" dirty="0"/>
              <a:t>18 postdocs/</a:t>
            </a:r>
          </a:p>
          <a:p>
            <a:r>
              <a:rPr lang="en-IT" sz="1000" dirty="0"/>
              <a:t>   students</a:t>
            </a:r>
          </a:p>
          <a:p>
            <a:endParaRPr lang="en-IT" sz="400" dirty="0"/>
          </a:p>
          <a:p>
            <a:r>
              <a:rPr lang="en-IT" sz="1000" dirty="0"/>
              <a:t>18 technicians/</a:t>
            </a:r>
          </a:p>
          <a:p>
            <a:r>
              <a:rPr lang="en-IT" sz="1000" dirty="0"/>
              <a:t>   engineers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6147A6-0FDF-B754-7981-034532461BEA}"/>
              </a:ext>
            </a:extLst>
          </p:cNvPr>
          <p:cNvSpPr txBox="1"/>
          <p:nvPr/>
        </p:nvSpPr>
        <p:spPr>
          <a:xfrm>
            <a:off x="7882660" y="2424094"/>
            <a:ext cx="91563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8 staff</a:t>
            </a:r>
          </a:p>
          <a:p>
            <a:endParaRPr lang="en-IT" sz="400" dirty="0"/>
          </a:p>
          <a:p>
            <a:r>
              <a:rPr lang="en-IT" sz="1000" dirty="0"/>
              <a:t>2 postdocs/</a:t>
            </a:r>
          </a:p>
          <a:p>
            <a:r>
              <a:rPr lang="en-IT" sz="1000" dirty="0"/>
              <a:t>   students</a:t>
            </a:r>
          </a:p>
          <a:p>
            <a:endParaRPr lang="en-IT" sz="400" dirty="0"/>
          </a:p>
          <a:p>
            <a:r>
              <a:rPr lang="en-IT" sz="1000" dirty="0"/>
              <a:t>2 technicians/</a:t>
            </a:r>
          </a:p>
          <a:p>
            <a:r>
              <a:rPr lang="en-IT" sz="1000" dirty="0"/>
              <a:t>   engineers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26D1DE-2C0F-F288-FBEE-8C4A8E6CD610}"/>
              </a:ext>
            </a:extLst>
          </p:cNvPr>
          <p:cNvSpPr txBox="1"/>
          <p:nvPr/>
        </p:nvSpPr>
        <p:spPr>
          <a:xfrm>
            <a:off x="7903955" y="3435188"/>
            <a:ext cx="7954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8 staff</a:t>
            </a:r>
          </a:p>
          <a:p>
            <a:endParaRPr lang="en-IT" sz="400" dirty="0"/>
          </a:p>
          <a:p>
            <a:r>
              <a:rPr lang="en-IT" sz="1000" dirty="0"/>
              <a:t>2 postdocs/</a:t>
            </a:r>
          </a:p>
          <a:p>
            <a:r>
              <a:rPr lang="en-IT" sz="1000" dirty="0"/>
              <a:t>   students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B9DBB2-43B5-5DFA-505C-BD66F511CB77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329AF625-B2D9-5CA9-CF0A-19AF9FA8A6D7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31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2531AC84-D2E7-EBE6-2144-63D6C9BEF99C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DDC15-A768-3409-E684-836B2C418984}"/>
              </a:ext>
            </a:extLst>
          </p:cNvPr>
          <p:cNvSpPr txBox="1"/>
          <p:nvPr/>
        </p:nvSpPr>
        <p:spPr>
          <a:xfrm>
            <a:off x="1823671" y="316839"/>
            <a:ext cx="4234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highlight>
                  <a:srgbClr val="E4E49A"/>
                </a:highlight>
              </a:rPr>
              <a:t>Preliminary commitments for the construction phase are defined </a:t>
            </a:r>
            <a:endParaRPr lang="en-IT" sz="1200" dirty="0">
              <a:solidFill>
                <a:srgbClr val="C00000"/>
              </a:solidFill>
              <a:highlight>
                <a:srgbClr val="E4E49A"/>
              </a:highlight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886657E7-6A6A-6D06-93C0-F4C572691274}"/>
              </a:ext>
            </a:extLst>
          </p:cNvPr>
          <p:cNvSpPr/>
          <p:nvPr/>
        </p:nvSpPr>
        <p:spPr>
          <a:xfrm>
            <a:off x="7709713" y="877371"/>
            <a:ext cx="172947" cy="1546723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8B45859F-B0EE-787C-D435-06CD8064E05A}"/>
              </a:ext>
            </a:extLst>
          </p:cNvPr>
          <p:cNvSpPr/>
          <p:nvPr/>
        </p:nvSpPr>
        <p:spPr>
          <a:xfrm>
            <a:off x="7679741" y="2542616"/>
            <a:ext cx="180584" cy="735035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D1A160B5-3D94-D4E1-F911-3C0487D1A13F}"/>
              </a:ext>
            </a:extLst>
          </p:cNvPr>
          <p:cNvSpPr/>
          <p:nvPr/>
        </p:nvSpPr>
        <p:spPr>
          <a:xfrm>
            <a:off x="7687378" y="3351448"/>
            <a:ext cx="172947" cy="666493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327F9C29-4759-CF01-465A-E34136ED4DC0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342562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30BE1-6468-021B-EEEF-CF943AAFC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F34FBD9-9AD7-4D76-355B-338B122BB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92" y="3558559"/>
            <a:ext cx="8252157" cy="13632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A9026DB-E4B6-6BFB-EC03-E431F5E9B715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24DE5C-E7B8-3D97-B684-3DDDF94FACE8}"/>
              </a:ext>
            </a:extLst>
          </p:cNvPr>
          <p:cNvSpPr/>
          <p:nvPr/>
        </p:nvSpPr>
        <p:spPr>
          <a:xfrm>
            <a:off x="3724224" y="-31962"/>
            <a:ext cx="1586525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Quality Assurance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9730F8-5155-B4B9-ABC9-A3A471C12266}"/>
              </a:ext>
            </a:extLst>
          </p:cNvPr>
          <p:cNvSpPr txBox="1"/>
          <p:nvPr/>
        </p:nvSpPr>
        <p:spPr>
          <a:xfrm>
            <a:off x="219185" y="776952"/>
            <a:ext cx="3086101" cy="1331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50" dirty="0"/>
              <a:t>QA stations organized in order to </a:t>
            </a:r>
          </a:p>
          <a:p>
            <a:endParaRPr lang="en-IT" sz="700" dirty="0"/>
          </a:p>
          <a:p>
            <a:r>
              <a:rPr lang="en-GB" sz="1050" dirty="0"/>
              <a:t>        B</a:t>
            </a:r>
            <a:r>
              <a:rPr lang="en-IT" sz="1050" dirty="0"/>
              <a:t>e close to the assembling site</a:t>
            </a:r>
          </a:p>
          <a:p>
            <a:endParaRPr lang="en-IT" sz="700" dirty="0"/>
          </a:p>
          <a:p>
            <a:r>
              <a:rPr lang="en-IT" sz="1050" dirty="0"/>
              <a:t>        Ensure adequate personnel training</a:t>
            </a:r>
          </a:p>
          <a:p>
            <a:endParaRPr lang="en-IT" sz="700" dirty="0"/>
          </a:p>
          <a:p>
            <a:r>
              <a:rPr lang="en-IT" sz="1050" dirty="0"/>
              <a:t>        Provide redundancy &amp; investment synergy</a:t>
            </a:r>
          </a:p>
          <a:p>
            <a:endParaRPr lang="en-IT" sz="700" dirty="0"/>
          </a:p>
          <a:p>
            <a:r>
              <a:rPr lang="en-IT" sz="1050" dirty="0"/>
              <a:t>        Support specific in-deep </a:t>
            </a:r>
            <a:r>
              <a:rPr lang="en-GB" sz="1050" dirty="0"/>
              <a:t>c</a:t>
            </a:r>
            <a:r>
              <a:rPr lang="en-IT" sz="1050" dirty="0"/>
              <a:t>haracterization studies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AC56C4-8898-6474-9391-04331CC12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186" y="2360605"/>
            <a:ext cx="1066137" cy="11015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6E1EA5-278C-7597-EDF5-E7897EAE1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4472" y="2386373"/>
            <a:ext cx="1340429" cy="1075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D289B3-B9AD-4F5E-254D-48523E989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425" y="2400659"/>
            <a:ext cx="1424998" cy="1065987"/>
          </a:xfrm>
          <a:prstGeom prst="rect">
            <a:avLst/>
          </a:prstGeom>
        </p:spPr>
      </p:pic>
      <p:pic>
        <p:nvPicPr>
          <p:cNvPr id="11" name="Picture 10" descr="A picture containing indoor, electronics&#10;&#10;Description automatically generated">
            <a:extLst>
              <a:ext uri="{FF2B5EF4-FFF2-40B4-BE49-F238E27FC236}">
                <a16:creationId xmlns:a16="http://schemas.microsoft.com/office/drawing/2014/main" id="{5F968DDA-A560-C4A3-0956-E6758BFEC0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3827" y="2390821"/>
            <a:ext cx="810083" cy="10758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40053C6-72A1-64EF-840C-34C5B69A437F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1130F57A-42DD-75A3-D879-85287F9C5D2C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32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E1DB09-5D6D-6DFE-DF14-2F6CD79F1376}"/>
              </a:ext>
            </a:extLst>
          </p:cNvPr>
          <p:cNvSpPr txBox="1"/>
          <p:nvPr/>
        </p:nvSpPr>
        <p:spPr>
          <a:xfrm>
            <a:off x="3657355" y="796948"/>
            <a:ext cx="548664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Aerogel:</a:t>
            </a:r>
            <a:r>
              <a:rPr lang="en-US" sz="1000" dirty="0"/>
              <a:t>     Integrity, defects, transmittance, refractive index, dimensions, planarity</a:t>
            </a:r>
          </a:p>
          <a:p>
            <a:endParaRPr lang="en-US" sz="700" dirty="0"/>
          </a:p>
          <a:p>
            <a:r>
              <a:rPr lang="en-US" sz="1000" dirty="0">
                <a:solidFill>
                  <a:srgbClr val="0070C0"/>
                </a:solidFill>
              </a:rPr>
              <a:t>Mirror:</a:t>
            </a:r>
            <a:r>
              <a:rPr lang="en-US" sz="1000" dirty="0"/>
              <a:t>       Dimensions, shape accuracy, radius, reflectivity</a:t>
            </a:r>
          </a:p>
          <a:p>
            <a:endParaRPr lang="en-US" sz="700" dirty="0">
              <a:solidFill>
                <a:srgbClr val="0070C0"/>
              </a:solidFill>
            </a:endParaRPr>
          </a:p>
          <a:p>
            <a:r>
              <a:rPr lang="en-US" sz="1000" dirty="0">
                <a:solidFill>
                  <a:srgbClr val="0070C0"/>
                </a:solidFill>
              </a:rPr>
              <a:t>Sensors:</a:t>
            </a:r>
            <a:r>
              <a:rPr lang="en-US" sz="1000" dirty="0"/>
              <a:t>      Electrical connections, quench resistor, I-V characteristics, DCR, relative PDE</a:t>
            </a:r>
          </a:p>
          <a:p>
            <a:endParaRPr lang="en-US" sz="700" dirty="0"/>
          </a:p>
          <a:p>
            <a:r>
              <a:rPr lang="en-US" sz="1000" dirty="0">
                <a:solidFill>
                  <a:srgbClr val="0070C0"/>
                </a:solidFill>
              </a:rPr>
              <a:t>Readout:</a:t>
            </a:r>
            <a:r>
              <a:rPr lang="en-US" sz="1000" dirty="0"/>
              <a:t>     Electrical connections, bias levels, threshold and gain scans, time jitter, DAQ rate</a:t>
            </a:r>
          </a:p>
          <a:p>
            <a:endParaRPr lang="en-US" sz="700" dirty="0"/>
          </a:p>
          <a:p>
            <a:r>
              <a:rPr lang="en-US" sz="1000" dirty="0">
                <a:solidFill>
                  <a:srgbClr val="0070C0"/>
                </a:solidFill>
              </a:rPr>
              <a:t>Gas:</a:t>
            </a:r>
            <a:r>
              <a:rPr lang="en-US" sz="1000" dirty="0"/>
              <a:t>              Refractive index, transparency, sound speed, leakage 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6ADB1B-ECEC-78C5-BC4E-E8A3D891A1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728" y="2394498"/>
            <a:ext cx="941345" cy="1067700"/>
          </a:xfrm>
          <a:prstGeom prst="rect">
            <a:avLst/>
          </a:prstGeom>
        </p:spPr>
      </p:pic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2D3FF6AE-9EB2-FBA6-1AC4-1E36FCD4F117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39DA6B-7D79-48FD-E9E3-6FFBB46CD21D}"/>
              </a:ext>
            </a:extLst>
          </p:cNvPr>
          <p:cNvSpPr txBox="1"/>
          <p:nvPr/>
        </p:nvSpPr>
        <p:spPr>
          <a:xfrm>
            <a:off x="408151" y="325253"/>
            <a:ext cx="7536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highlight>
                  <a:srgbClr val="E4E49A"/>
                </a:highlight>
              </a:rPr>
              <a:t>QA is organized to allow essential acceptance tests on 100% of components plus in-depth sample characterization </a:t>
            </a:r>
            <a:endParaRPr lang="en-IT" sz="1200" dirty="0">
              <a:solidFill>
                <a:srgbClr val="C00000"/>
              </a:solidFill>
              <a:highlight>
                <a:srgbClr val="E4E49A"/>
              </a:highlight>
            </a:endParaRPr>
          </a:p>
        </p:txBody>
      </p:sp>
      <p:sp>
        <p:nvSpPr>
          <p:cNvPr id="14" name="Fußzeilenplatzhalter 7">
            <a:extLst>
              <a:ext uri="{FF2B5EF4-FFF2-40B4-BE49-F238E27FC236}">
                <a16:creationId xmlns:a16="http://schemas.microsoft.com/office/drawing/2014/main" id="{06B25CB2-3B68-9492-CDFA-DB3B4275C0DB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756951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93122-9259-D525-4AEC-B87B29C6C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D0B560-928F-7121-B33C-7289BA00036E}"/>
              </a:ext>
            </a:extLst>
          </p:cNvPr>
          <p:cNvSpPr/>
          <p:nvPr/>
        </p:nvSpPr>
        <p:spPr>
          <a:xfrm>
            <a:off x="126498" y="381339"/>
            <a:ext cx="8889019" cy="4548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31A9DF-1ACA-283A-FFF4-CA93EF67A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932" y="1046180"/>
            <a:ext cx="2443815" cy="173697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64724FD-D978-B0E4-80A2-7456BF90BD93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C9AB63-55DF-49A6-BFA9-285749A6081A}"/>
              </a:ext>
            </a:extLst>
          </p:cNvPr>
          <p:cNvSpPr/>
          <p:nvPr/>
        </p:nvSpPr>
        <p:spPr>
          <a:xfrm>
            <a:off x="3420860" y="-31962"/>
            <a:ext cx="219322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Preliminary Cooling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74ACB7-812D-EAA9-F467-06D31A605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938" y="3043286"/>
            <a:ext cx="2763579" cy="1785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2CADFE-C102-8554-7136-F5FBC31C4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228" y="2662706"/>
            <a:ext cx="1333035" cy="707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CC76AA-7835-3A29-8442-0C3A06CF1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065" y="472975"/>
            <a:ext cx="1249745" cy="7401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7CF5D8-08A4-71F7-E2B0-70F186772812}"/>
              </a:ext>
            </a:extLst>
          </p:cNvPr>
          <p:cNvSpPr/>
          <p:nvPr/>
        </p:nvSpPr>
        <p:spPr>
          <a:xfrm flipH="1">
            <a:off x="8600747" y="2802082"/>
            <a:ext cx="414770" cy="7984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3577B4-6EFD-02C6-FB0E-4A78087266EF}"/>
              </a:ext>
            </a:extLst>
          </p:cNvPr>
          <p:cNvSpPr txBox="1"/>
          <p:nvPr/>
        </p:nvSpPr>
        <p:spPr>
          <a:xfrm>
            <a:off x="8512037" y="1821933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/>
              <a:t>(cool air)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85F290-CDE7-124A-8E63-57EAAE646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772" y="391597"/>
            <a:ext cx="5386685" cy="279195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7AC606D-D6F7-B40E-2D32-19FFB32B8A34}"/>
              </a:ext>
            </a:extLst>
          </p:cNvPr>
          <p:cNvSpPr/>
          <p:nvPr/>
        </p:nvSpPr>
        <p:spPr>
          <a:xfrm>
            <a:off x="1689751" y="3169420"/>
            <a:ext cx="2812572" cy="97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63A71F-6DE3-1B42-1458-51480B56B3EC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8EC7B4E4-317D-8999-0592-0B05B2462430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33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1E5E6879-580C-3F0C-F4CC-DBF9ABF6C3FC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8A2319-C5A8-ACF2-F5EA-74D566475A78}"/>
              </a:ext>
            </a:extLst>
          </p:cNvPr>
          <p:cNvSpPr txBox="1"/>
          <p:nvPr/>
        </p:nvSpPr>
        <p:spPr>
          <a:xfrm>
            <a:off x="8050647" y="2897092"/>
            <a:ext cx="88838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/>
              <a:t>Pipe</a:t>
            </a:r>
            <a:r>
              <a:rPr lang="en-IT" sz="1300" dirty="0"/>
              <a:t> O(1”)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21405B-31C7-DB55-0B27-1F8B88F05800}"/>
              </a:ext>
            </a:extLst>
          </p:cNvPr>
          <p:cNvSpPr txBox="1"/>
          <p:nvPr/>
        </p:nvSpPr>
        <p:spPr>
          <a:xfrm>
            <a:off x="7997045" y="488975"/>
            <a:ext cx="9941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/>
              <a:t>Duct</a:t>
            </a:r>
            <a:r>
              <a:rPr lang="en-IT" sz="1300" dirty="0"/>
              <a:t> O(10”)</a:t>
            </a: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CC53955D-8E19-A65F-CC08-D096A3E5D81E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360808-1729-9516-C1D2-1A5EFE539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5077" y="3169420"/>
            <a:ext cx="3729014" cy="173413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75B547B-A6E8-F749-22E5-254BD0842678}"/>
              </a:ext>
            </a:extLst>
          </p:cNvPr>
          <p:cNvSpPr txBox="1"/>
          <p:nvPr/>
        </p:nvSpPr>
        <p:spPr>
          <a:xfrm>
            <a:off x="263415" y="3882472"/>
            <a:ext cx="156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Preliminary  CFD</a:t>
            </a:r>
          </a:p>
          <a:p>
            <a:r>
              <a:rPr lang="en-IT" sz="1200" dirty="0"/>
              <a:t>(Computational Fluid</a:t>
            </a:r>
          </a:p>
          <a:p>
            <a:r>
              <a:rPr lang="en-IT" sz="1200" dirty="0"/>
              <a:t>Dynamics)  Simulation</a:t>
            </a:r>
          </a:p>
        </p:txBody>
      </p:sp>
    </p:spTree>
    <p:extLst>
      <p:ext uri="{BB962C8B-B14F-4D97-AF65-F5344CB8AC3E}">
        <p14:creationId xmlns:p14="http://schemas.microsoft.com/office/powerpoint/2010/main" val="486238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A7F72-71EB-7BA7-477C-51F9B9D2F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BAFB3F1-A0A4-4A2A-A6A2-6B609692C9CB}"/>
              </a:ext>
            </a:extLst>
          </p:cNvPr>
          <p:cNvSpPr/>
          <p:nvPr/>
        </p:nvSpPr>
        <p:spPr>
          <a:xfrm>
            <a:off x="4116856" y="669939"/>
            <a:ext cx="4854386" cy="42727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0" name="Picture 29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1A5807F8-AB33-01DA-AFF7-E0F8E4F58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204" y="1842538"/>
            <a:ext cx="2919505" cy="213749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6A9068B-B4B0-79C3-46C8-F35508E5F071}"/>
              </a:ext>
            </a:extLst>
          </p:cNvPr>
          <p:cNvSpPr/>
          <p:nvPr/>
        </p:nvSpPr>
        <p:spPr>
          <a:xfrm>
            <a:off x="79866" y="1194728"/>
            <a:ext cx="3886000" cy="3747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8" name="Picture 27" descr="A diagram of a function&#10;&#10;Description automatically generated">
            <a:extLst>
              <a:ext uri="{FF2B5EF4-FFF2-40B4-BE49-F238E27FC236}">
                <a16:creationId xmlns:a16="http://schemas.microsoft.com/office/drawing/2014/main" id="{CD7A5D04-53F6-36F4-5A44-11FB43D5A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93" y="2461758"/>
            <a:ext cx="2870220" cy="171457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15044-8AF0-9EE3-B6D9-4B4E62AB3ADC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4875AD-D8DA-BF7B-C544-1473E6CA99C9}"/>
              </a:ext>
            </a:extLst>
          </p:cNvPr>
          <p:cNvSpPr/>
          <p:nvPr/>
        </p:nvSpPr>
        <p:spPr>
          <a:xfrm>
            <a:off x="3427495" y="-31962"/>
            <a:ext cx="217995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Performance Study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0A363C-5DA4-0E15-DC2A-95CC7676181F}"/>
              </a:ext>
            </a:extLst>
          </p:cNvPr>
          <p:cNvSpPr txBox="1"/>
          <p:nvPr/>
        </p:nvSpPr>
        <p:spPr>
          <a:xfrm>
            <a:off x="-359229" y="26134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D1CC6B-A8BC-8E39-21E9-8F15713A0F05}"/>
              </a:ext>
            </a:extLst>
          </p:cNvPr>
          <p:cNvSpPr txBox="1"/>
          <p:nvPr/>
        </p:nvSpPr>
        <p:spPr>
          <a:xfrm>
            <a:off x="191523" y="1817866"/>
            <a:ext cx="3550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Experience in Spin Physics and Nucelon Structure gained at</a:t>
            </a:r>
          </a:p>
          <a:p>
            <a:r>
              <a:rPr lang="en-IT" sz="1100" dirty="0"/>
              <a:t>HERMES (DESY), CLAS12 (JLab) and COMPASS (CERN)</a:t>
            </a:r>
          </a:p>
          <a:p>
            <a:endParaRPr lang="en-IT" sz="700" dirty="0"/>
          </a:p>
          <a:p>
            <a:r>
              <a:rPr lang="en-IT" sz="1100" dirty="0"/>
              <a:t>INFN FE-BO-PV-TO-SA-LNS-TS  (7 staff, 5 student/postdoc)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6293EF-685A-6653-1896-CD2C03D20167}"/>
              </a:ext>
            </a:extLst>
          </p:cNvPr>
          <p:cNvSpPr txBox="1"/>
          <p:nvPr/>
        </p:nvSpPr>
        <p:spPr>
          <a:xfrm>
            <a:off x="214380" y="4184147"/>
            <a:ext cx="29402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Close collaboration with Theory groups  already </a:t>
            </a:r>
          </a:p>
          <a:p>
            <a:r>
              <a:rPr lang="en-GB" sz="1100" dirty="0"/>
              <a:t>a</a:t>
            </a:r>
            <a:r>
              <a:rPr lang="en-IT" sz="1100" dirty="0"/>
              <a:t>ctive </a:t>
            </a:r>
            <a:r>
              <a:rPr lang="en-GB" sz="1100" dirty="0" err="1"/>
              <a:t>i</a:t>
            </a:r>
            <a:r>
              <a:rPr lang="en-IT" sz="1100" dirty="0"/>
              <a:t>n inpact studies on (un-)polarized TMDs</a:t>
            </a:r>
          </a:p>
          <a:p>
            <a:endParaRPr lang="en-IT" sz="700" dirty="0"/>
          </a:p>
          <a:p>
            <a:r>
              <a:rPr lang="en-IT" sz="1100" dirty="0"/>
              <a:t>INFN PV-TO   (4 staff, 1 student/postdoc)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583926-F538-D469-704C-A7F34A36D180}"/>
              </a:ext>
            </a:extLst>
          </p:cNvPr>
          <p:cNvSpPr txBox="1"/>
          <p:nvPr/>
        </p:nvSpPr>
        <p:spPr>
          <a:xfrm>
            <a:off x="191523" y="1220074"/>
            <a:ext cx="356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002060"/>
                </a:solidFill>
              </a:rPr>
              <a:t>New performance study group being initiated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3E79C6-5AB5-CAE9-55FD-9C184C4B73D5}"/>
              </a:ext>
            </a:extLst>
          </p:cNvPr>
          <p:cNvSpPr txBox="1"/>
          <p:nvPr/>
        </p:nvSpPr>
        <p:spPr>
          <a:xfrm>
            <a:off x="1050373" y="1482504"/>
            <a:ext cx="1787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Focussed on SIDIS physics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3B49B2-7EA8-F02F-009D-6BDC24DC6FD6}"/>
              </a:ext>
            </a:extLst>
          </p:cNvPr>
          <p:cNvSpPr txBox="1"/>
          <p:nvPr/>
        </p:nvSpPr>
        <p:spPr>
          <a:xfrm>
            <a:off x="537473" y="655144"/>
            <a:ext cx="289002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Essential to guide technological choices</a:t>
            </a:r>
          </a:p>
          <a:p>
            <a:endParaRPr lang="en-IT" sz="300" dirty="0"/>
          </a:p>
          <a:p>
            <a:r>
              <a:rPr lang="en-IT" sz="1200" dirty="0"/>
              <a:t>Effective entry-point for new collaborators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D12AB1-A372-8E72-F298-46C799E59C61}"/>
              </a:ext>
            </a:extLst>
          </p:cNvPr>
          <p:cNvSpPr txBox="1"/>
          <p:nvPr/>
        </p:nvSpPr>
        <p:spPr>
          <a:xfrm>
            <a:off x="4517473" y="685709"/>
            <a:ext cx="3848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002060"/>
                </a:solidFill>
              </a:rPr>
              <a:t>Significant reinforcement of the simulation group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8806C1-132B-6DA2-0281-727E5B0C0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947" y="1054595"/>
            <a:ext cx="4535449" cy="7071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BBF2BD-8033-F750-0D6D-B06CC1DAD340}"/>
              </a:ext>
            </a:extLst>
          </p:cNvPr>
          <p:cNvSpPr txBox="1"/>
          <p:nvPr/>
        </p:nvSpPr>
        <p:spPr>
          <a:xfrm>
            <a:off x="4293032" y="3798799"/>
            <a:ext cx="195117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INFN TS-CS</a:t>
            </a:r>
          </a:p>
          <a:p>
            <a:r>
              <a:rPr lang="en-IT" sz="1100" dirty="0"/>
              <a:t>U. of Salerno</a:t>
            </a:r>
          </a:p>
          <a:p>
            <a:r>
              <a:rPr lang="en-IT" sz="1100" dirty="0"/>
              <a:t>Duke U.</a:t>
            </a:r>
          </a:p>
          <a:p>
            <a:r>
              <a:rPr lang="en-IT" sz="1100" dirty="0"/>
              <a:t>Central U. of Karnataka     </a:t>
            </a:r>
          </a:p>
          <a:p>
            <a:r>
              <a:rPr lang="en-IT" sz="1100" dirty="0"/>
              <a:t>Central U. of Haryana</a:t>
            </a:r>
          </a:p>
          <a:p>
            <a:r>
              <a:rPr lang="en-IT" sz="1100" dirty="0"/>
              <a:t>Ramaiah U. of Applied Science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A3AF72-0CA5-EB9C-BFE1-9BC26FD4032C}"/>
              </a:ext>
            </a:extLst>
          </p:cNvPr>
          <p:cNvSpPr txBox="1"/>
          <p:nvPr/>
        </p:nvSpPr>
        <p:spPr>
          <a:xfrm>
            <a:off x="6696257" y="4211951"/>
            <a:ext cx="18229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(5 staff, 11 student/postdoc)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FA08E8-DB93-4D70-A4CF-9B99FBEB73E9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D7101329-7FC6-231B-15BB-5E36E7E1938C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34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4" name="Fußzeilenplatzhalter 7">
            <a:extLst>
              <a:ext uri="{FF2B5EF4-FFF2-40B4-BE49-F238E27FC236}">
                <a16:creationId xmlns:a16="http://schemas.microsoft.com/office/drawing/2014/main" id="{4C56A267-90B0-987F-AA27-7917D4FE27D2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70D1F0-5741-33CB-95EE-2BAD1088CBBF}"/>
              </a:ext>
            </a:extLst>
          </p:cNvPr>
          <p:cNvSpPr txBox="1"/>
          <p:nvPr/>
        </p:nvSpPr>
        <p:spPr>
          <a:xfrm>
            <a:off x="1656479" y="315557"/>
            <a:ext cx="61752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C00000"/>
                </a:solidFill>
                <a:highlight>
                  <a:srgbClr val="E4E49A"/>
                </a:highlight>
              </a:rPr>
              <a:t>dRICH</a:t>
            </a:r>
            <a:r>
              <a:rPr lang="en-US" sz="1200" dirty="0">
                <a:solidFill>
                  <a:srgbClr val="C00000"/>
                </a:solidFill>
                <a:highlight>
                  <a:srgbClr val="E4E49A"/>
                </a:highlight>
              </a:rPr>
              <a:t> technological choices are supported by a structured performance and simulations activity</a:t>
            </a:r>
            <a:endParaRPr lang="en-IT" sz="1200" dirty="0">
              <a:solidFill>
                <a:srgbClr val="C00000"/>
              </a:solidFill>
              <a:highlight>
                <a:srgbClr val="E4E49A"/>
              </a:highlight>
            </a:endParaRP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319C33C5-4073-F7D8-D428-28BEEB7729A3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846298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8A13E-AC38-6DF1-93B4-566399CC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1E3A9F-1F18-191E-ABE0-21A4B531C4D9}"/>
              </a:ext>
            </a:extLst>
          </p:cNvPr>
          <p:cNvSpPr/>
          <p:nvPr/>
        </p:nvSpPr>
        <p:spPr>
          <a:xfrm>
            <a:off x="0" y="533884"/>
            <a:ext cx="9144000" cy="6550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32F33027-B514-E8C2-5C6D-EAA245A30CDE}"/>
              </a:ext>
            </a:extLst>
          </p:cNvPr>
          <p:cNvSpPr/>
          <p:nvPr/>
        </p:nvSpPr>
        <p:spPr>
          <a:xfrm>
            <a:off x="4938786" y="704403"/>
            <a:ext cx="277403" cy="29238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AA19E5-F3C7-5341-8CEA-A06A6D0A696C}"/>
              </a:ext>
            </a:extLst>
          </p:cNvPr>
          <p:cNvSpPr txBox="1"/>
          <p:nvPr/>
        </p:nvSpPr>
        <p:spPr>
          <a:xfrm>
            <a:off x="5808445" y="602430"/>
            <a:ext cx="15504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n</a:t>
            </a:r>
            <a:r>
              <a:rPr lang="en-IT" sz="1000" dirty="0"/>
              <a:t> = 1.026</a:t>
            </a:r>
          </a:p>
          <a:p>
            <a:r>
              <a:rPr lang="en-GB" sz="1000" dirty="0"/>
              <a:t>d</a:t>
            </a:r>
            <a:r>
              <a:rPr lang="en-IT" sz="1000" dirty="0"/>
              <a:t>n/d</a:t>
            </a:r>
            <a:r>
              <a:rPr lang="en-IT" sz="1000" dirty="0">
                <a:latin typeface="Symbol" pitchFamily="2" charset="2"/>
              </a:rPr>
              <a:t>l</a:t>
            </a:r>
            <a:r>
              <a:rPr lang="en-IT" sz="1000" dirty="0"/>
              <a:t> = 6 10</a:t>
            </a:r>
            <a:r>
              <a:rPr lang="en-IT" sz="1000" baseline="30000" dirty="0"/>
              <a:t>-6</a:t>
            </a:r>
            <a:r>
              <a:rPr lang="en-IT" sz="1000" dirty="0"/>
              <a:t> nm</a:t>
            </a:r>
            <a:r>
              <a:rPr lang="en-IT" sz="1000" baseline="30000" dirty="0"/>
              <a:t>-1</a:t>
            </a:r>
            <a:endParaRPr lang="en-IT" sz="1000" dirty="0"/>
          </a:p>
          <a:p>
            <a:r>
              <a:rPr lang="en-IT" sz="1000" dirty="0"/>
              <a:t>scattering length &gt; 50 mm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1FF454-2120-DC61-D5E8-C09F9C582892}"/>
              </a:ext>
            </a:extLst>
          </p:cNvPr>
          <p:cNvSpPr/>
          <p:nvPr/>
        </p:nvSpPr>
        <p:spPr>
          <a:xfrm>
            <a:off x="15388" y="3559414"/>
            <a:ext cx="9144000" cy="821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35F226-50CE-3BCF-474B-11DAA2866F83}"/>
              </a:ext>
            </a:extLst>
          </p:cNvPr>
          <p:cNvSpPr/>
          <p:nvPr/>
        </p:nvSpPr>
        <p:spPr>
          <a:xfrm>
            <a:off x="-1" y="1846660"/>
            <a:ext cx="9144000" cy="7278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5D6EEE-5948-0DC0-7100-A9DDF257DC60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407D0D-9813-4EB5-679A-0F56B4819D1E}"/>
              </a:ext>
            </a:extLst>
          </p:cNvPr>
          <p:cNvSpPr/>
          <p:nvPr/>
        </p:nvSpPr>
        <p:spPr>
          <a:xfrm>
            <a:off x="3900608" y="-31962"/>
            <a:ext cx="123367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Design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55466-BF48-E5F6-067E-009163C95059}"/>
              </a:ext>
            </a:extLst>
          </p:cNvPr>
          <p:cNvSpPr txBox="1"/>
          <p:nvPr/>
        </p:nvSpPr>
        <p:spPr>
          <a:xfrm>
            <a:off x="1004457" y="582366"/>
            <a:ext cx="30620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Momentum reach above 15 GeV/c  to overlap with gas </a:t>
            </a:r>
          </a:p>
          <a:p>
            <a:r>
              <a:rPr lang="en-IT" sz="1000" dirty="0"/>
              <a:t>More than 10 detected photons from 4 cm thickness</a:t>
            </a:r>
          </a:p>
          <a:p>
            <a:r>
              <a:rPr lang="en-IT" sz="1000" dirty="0"/>
              <a:t>Single photon resolution approaching 2 mrad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85C3E-9FEE-8CD5-D6DB-82D48C6530C2}"/>
              </a:ext>
            </a:extLst>
          </p:cNvPr>
          <p:cNvSpPr txBox="1"/>
          <p:nvPr/>
        </p:nvSpPr>
        <p:spPr>
          <a:xfrm>
            <a:off x="173433" y="697351"/>
            <a:ext cx="71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Aerogel: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1345D8-86F3-6F2A-D281-AE6FC2AB6E13}"/>
              </a:ext>
            </a:extLst>
          </p:cNvPr>
          <p:cNvSpPr txBox="1"/>
          <p:nvPr/>
        </p:nvSpPr>
        <p:spPr>
          <a:xfrm>
            <a:off x="1004457" y="1232976"/>
            <a:ext cx="32143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Momentum reach above 50 GeV/c at pseudorapidity &gt; 2.5</a:t>
            </a:r>
          </a:p>
          <a:p>
            <a:r>
              <a:rPr lang="en-GB" sz="1000" dirty="0"/>
              <a:t>M</a:t>
            </a:r>
            <a:r>
              <a:rPr lang="en-IT" sz="1000" dirty="0"/>
              <a:t>ore than 20 detected photons from 1 m depth</a:t>
            </a:r>
          </a:p>
          <a:p>
            <a:r>
              <a:rPr lang="en-IT" sz="1000" dirty="0"/>
              <a:t>Single photon resolution approaching 1 mrad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527CFD-052B-10C3-B475-1442B67D5D4C}"/>
              </a:ext>
            </a:extLst>
          </p:cNvPr>
          <p:cNvSpPr txBox="1"/>
          <p:nvPr/>
        </p:nvSpPr>
        <p:spPr>
          <a:xfrm>
            <a:off x="182256" y="1336020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Gas: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CD4F23-5F0D-424E-C0FE-A9483497ABEC}"/>
              </a:ext>
            </a:extLst>
          </p:cNvPr>
          <p:cNvSpPr txBox="1"/>
          <p:nvPr/>
        </p:nvSpPr>
        <p:spPr>
          <a:xfrm>
            <a:off x="1007822" y="2642886"/>
            <a:ext cx="387798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Single photon detection capability in highly non-uniform magnetic field</a:t>
            </a:r>
          </a:p>
          <a:p>
            <a:r>
              <a:rPr lang="en-US" sz="1000" dirty="0"/>
              <a:t>Excellent PDE in the visible range to cope with aerogel</a:t>
            </a:r>
          </a:p>
          <a:p>
            <a:r>
              <a:rPr lang="en-US" sz="1000" dirty="0"/>
              <a:t>Marginal contribution to the angular resolution</a:t>
            </a:r>
          </a:p>
          <a:p>
            <a:r>
              <a:rPr lang="en-US" sz="1000" dirty="0"/>
              <a:t>Preserve prompt Cherenkov information</a:t>
            </a:r>
          </a:p>
          <a:p>
            <a:r>
              <a:rPr lang="en-US" sz="1000" dirty="0"/>
              <a:t>Tolerance to few 10</a:t>
            </a:r>
            <a:r>
              <a:rPr lang="en-US" sz="1000" baseline="30000" dirty="0"/>
              <a:t>10</a:t>
            </a:r>
            <a:r>
              <a:rPr lang="en-US" sz="1000" dirty="0"/>
              <a:t> 1-MeV neutron equivalent fluence</a:t>
            </a:r>
            <a:endParaRPr lang="en-IT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D1B5E9-4D1E-986B-BB42-EB3668E66816}"/>
              </a:ext>
            </a:extLst>
          </p:cNvPr>
          <p:cNvSpPr txBox="1"/>
          <p:nvPr/>
        </p:nvSpPr>
        <p:spPr>
          <a:xfrm>
            <a:off x="153294" y="2938146"/>
            <a:ext cx="716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Sensors: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2E682F-8F21-1AA6-F66B-C8684716B8E4}"/>
              </a:ext>
            </a:extLst>
          </p:cNvPr>
          <p:cNvSpPr txBox="1"/>
          <p:nvPr/>
        </p:nvSpPr>
        <p:spPr>
          <a:xfrm>
            <a:off x="1007822" y="3614344"/>
            <a:ext cx="3990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Below 1 </a:t>
            </a:r>
            <a:r>
              <a:rPr lang="en-US" sz="1000" dirty="0" err="1"/>
              <a:t>p.e.</a:t>
            </a:r>
            <a:r>
              <a:rPr lang="en-US" sz="1000" dirty="0"/>
              <a:t> signal threshold capability</a:t>
            </a:r>
          </a:p>
          <a:p>
            <a:r>
              <a:rPr lang="en-US" sz="1000" dirty="0"/>
              <a:t>Preserve sensor time resolution to cope with dark counts and accidentals</a:t>
            </a:r>
          </a:p>
          <a:p>
            <a:r>
              <a:rPr lang="en-US" sz="1000" dirty="0"/>
              <a:t>More than 300 kHz/</a:t>
            </a:r>
            <a:r>
              <a:rPr lang="en-US" sz="1000" dirty="0" err="1"/>
              <a:t>ch</a:t>
            </a:r>
            <a:r>
              <a:rPr lang="en-US" sz="1000" dirty="0"/>
              <a:t> rate capability</a:t>
            </a:r>
          </a:p>
          <a:p>
            <a:r>
              <a:rPr lang="en-US" sz="1000" dirty="0"/>
              <a:t>Streaming readout with suppression of no-interaction frames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1D3EFA-B506-E640-BD98-84B35DB96BE1}"/>
              </a:ext>
            </a:extLst>
          </p:cNvPr>
          <p:cNvSpPr txBox="1"/>
          <p:nvPr/>
        </p:nvSpPr>
        <p:spPr>
          <a:xfrm>
            <a:off x="115614" y="3790532"/>
            <a:ext cx="765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Readout: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C6533E-BE76-DFBB-C3F5-D62872A01DA3}"/>
              </a:ext>
            </a:extLst>
          </p:cNvPr>
          <p:cNvSpPr txBox="1"/>
          <p:nvPr/>
        </p:nvSpPr>
        <p:spPr>
          <a:xfrm>
            <a:off x="48876" y="4496603"/>
            <a:ext cx="907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Mechanics: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A25C30-4115-036B-340C-EDDDA3CF32A4}"/>
              </a:ext>
            </a:extLst>
          </p:cNvPr>
          <p:cNvSpPr txBox="1"/>
          <p:nvPr/>
        </p:nvSpPr>
        <p:spPr>
          <a:xfrm>
            <a:off x="1004456" y="4397006"/>
            <a:ext cx="3861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Acceptance maximized in 1.5 – 3.5 </a:t>
            </a:r>
            <a:r>
              <a:rPr lang="en-US" sz="1000" dirty="0" err="1"/>
              <a:t>pseudorapidity</a:t>
            </a:r>
            <a:r>
              <a:rPr lang="en-US" sz="1000" dirty="0"/>
              <a:t> range</a:t>
            </a:r>
          </a:p>
          <a:p>
            <a:r>
              <a:rPr lang="en-US" sz="1000" dirty="0"/>
              <a:t>Material budget minimized in acceptance</a:t>
            </a:r>
          </a:p>
          <a:p>
            <a:r>
              <a:rPr lang="en-US" sz="1000" dirty="0"/>
              <a:t>Compatibility with barrel maintenance at IP6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3DEBB45A-A2A8-324F-BD02-EA6DA30D3212}"/>
              </a:ext>
            </a:extLst>
          </p:cNvPr>
          <p:cNvSpPr/>
          <p:nvPr/>
        </p:nvSpPr>
        <p:spPr>
          <a:xfrm>
            <a:off x="7651840" y="702307"/>
            <a:ext cx="277403" cy="29238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C701FCF3-271F-C405-2248-E5208C1212A9}"/>
              </a:ext>
            </a:extLst>
          </p:cNvPr>
          <p:cNvSpPr/>
          <p:nvPr/>
        </p:nvSpPr>
        <p:spPr>
          <a:xfrm>
            <a:off x="4949644" y="1401841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05D4EE-A5D1-FEFC-3370-39774E1C5C3B}"/>
              </a:ext>
            </a:extLst>
          </p:cNvPr>
          <p:cNvSpPr txBox="1"/>
          <p:nvPr/>
        </p:nvSpPr>
        <p:spPr>
          <a:xfrm>
            <a:off x="5790842" y="1234806"/>
            <a:ext cx="15600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with n</a:t>
            </a:r>
            <a:r>
              <a:rPr lang="en-IT" sz="1000" dirty="0"/>
              <a:t> = 1.00086</a:t>
            </a:r>
          </a:p>
          <a:p>
            <a:r>
              <a:rPr lang="en-GB" sz="1000" dirty="0"/>
              <a:t>d</a:t>
            </a:r>
            <a:r>
              <a:rPr lang="en-IT" sz="1000" dirty="0"/>
              <a:t>n/d</a:t>
            </a:r>
            <a:r>
              <a:rPr lang="en-IT" sz="1000" dirty="0">
                <a:latin typeface="Symbol" pitchFamily="2" charset="2"/>
              </a:rPr>
              <a:t>l</a:t>
            </a:r>
            <a:r>
              <a:rPr lang="en-IT" sz="1000" dirty="0"/>
              <a:t> = 0.2 10</a:t>
            </a:r>
            <a:r>
              <a:rPr lang="en-IT" sz="1000" baseline="30000" dirty="0"/>
              <a:t>-6</a:t>
            </a:r>
            <a:r>
              <a:rPr lang="en-IT" sz="1000" dirty="0"/>
              <a:t> nm</a:t>
            </a:r>
            <a:r>
              <a:rPr lang="en-IT" sz="1000" baseline="30000" dirty="0"/>
              <a:t>-1</a:t>
            </a:r>
            <a:endParaRPr lang="en-IT" sz="1000" dirty="0"/>
          </a:p>
          <a:p>
            <a:r>
              <a:rPr lang="en-GB" sz="1000" dirty="0"/>
              <a:t>a</a:t>
            </a:r>
            <a:r>
              <a:rPr lang="en-IT" sz="1000" dirty="0"/>
              <a:t>bsorption length &gt; 100 m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19A6A75E-C035-CB2C-027B-CE7D8122DC9D}"/>
              </a:ext>
            </a:extLst>
          </p:cNvPr>
          <p:cNvSpPr/>
          <p:nvPr/>
        </p:nvSpPr>
        <p:spPr>
          <a:xfrm>
            <a:off x="4949644" y="3843577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6B920D-E2D9-327D-7FB1-26BE63F8F5A5}"/>
              </a:ext>
            </a:extLst>
          </p:cNvPr>
          <p:cNvSpPr txBox="1"/>
          <p:nvPr/>
        </p:nvSpPr>
        <p:spPr>
          <a:xfrm>
            <a:off x="5859424" y="1936515"/>
            <a:ext cx="16802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Carbon fiber material</a:t>
            </a:r>
            <a:endParaRPr lang="en-IT" sz="1000" dirty="0"/>
          </a:p>
          <a:p>
            <a:r>
              <a:rPr lang="en-US" sz="1000" dirty="0"/>
              <a:t>Roughness of few nm</a:t>
            </a:r>
            <a:endParaRPr lang="en-IT" sz="1000" dirty="0"/>
          </a:p>
          <a:p>
            <a:r>
              <a:rPr lang="en-US" sz="1000" dirty="0"/>
              <a:t>Angular precision &lt; 0.3 </a:t>
            </a:r>
            <a:r>
              <a:rPr lang="en-US" sz="1000" dirty="0" err="1"/>
              <a:t>mrad</a:t>
            </a:r>
            <a:endParaRPr lang="en-US" sz="1000" dirty="0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AB6E55B3-AE40-287B-E2DE-DE3CA8116E8E}"/>
              </a:ext>
            </a:extLst>
          </p:cNvPr>
          <p:cNvSpPr/>
          <p:nvPr/>
        </p:nvSpPr>
        <p:spPr>
          <a:xfrm>
            <a:off x="4949644" y="2071129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7E0F60-DDA6-ADBF-3CE6-157917F67411}"/>
              </a:ext>
            </a:extLst>
          </p:cNvPr>
          <p:cNvSpPr txBox="1"/>
          <p:nvPr/>
        </p:nvSpPr>
        <p:spPr>
          <a:xfrm>
            <a:off x="1007822" y="1927892"/>
            <a:ext cx="31486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Focalization of Cherenkov light onto the detector surface</a:t>
            </a:r>
          </a:p>
          <a:p>
            <a:r>
              <a:rPr lang="en-US" sz="1000" dirty="0"/>
              <a:t>Preservation of the Cherenkov information </a:t>
            </a:r>
          </a:p>
          <a:p>
            <a:r>
              <a:rPr lang="en-US" sz="1000" dirty="0"/>
              <a:t>Material budget limited to O(2 %) of radiation length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8FF1A-D0BE-7B4E-5DF6-9F4C1BE866EC}"/>
              </a:ext>
            </a:extLst>
          </p:cNvPr>
          <p:cNvSpPr txBox="1"/>
          <p:nvPr/>
        </p:nvSpPr>
        <p:spPr>
          <a:xfrm>
            <a:off x="182256" y="2091141"/>
            <a:ext cx="644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Mirror: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4069FF05-0211-2436-2CE6-A0DB32DA7E13}"/>
              </a:ext>
            </a:extLst>
          </p:cNvPr>
          <p:cNvSpPr/>
          <p:nvPr/>
        </p:nvSpPr>
        <p:spPr>
          <a:xfrm>
            <a:off x="4955213" y="2938146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27864D-4ABC-1448-EF4F-898D4E385A1B}"/>
              </a:ext>
            </a:extLst>
          </p:cNvPr>
          <p:cNvSpPr txBox="1"/>
          <p:nvPr/>
        </p:nvSpPr>
        <p:spPr>
          <a:xfrm>
            <a:off x="5859424" y="2701492"/>
            <a:ext cx="1806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Spatial resolution of 3 x 3 mm</a:t>
            </a:r>
            <a:r>
              <a:rPr lang="en-US" sz="1000" baseline="30000" dirty="0"/>
              <a:t>2</a:t>
            </a:r>
            <a:r>
              <a:rPr lang="en-US" sz="1000" dirty="0"/>
              <a:t> </a:t>
            </a:r>
          </a:p>
          <a:p>
            <a:r>
              <a:rPr lang="en-US" sz="1000" dirty="0"/>
              <a:t>Time resolution O(100 </a:t>
            </a:r>
            <a:r>
              <a:rPr lang="en-US" sz="1000" dirty="0" err="1"/>
              <a:t>ps</a:t>
            </a:r>
            <a:r>
              <a:rPr lang="en-US" sz="1000" dirty="0"/>
              <a:t>)</a:t>
            </a:r>
          </a:p>
          <a:p>
            <a:r>
              <a:rPr lang="en-US" sz="1000" dirty="0"/>
              <a:t>Operation at &lt; -30 degrees</a:t>
            </a:r>
          </a:p>
          <a:p>
            <a:r>
              <a:rPr lang="en-US" sz="1000" dirty="0"/>
              <a:t>Annealing curing cycles </a:t>
            </a:r>
            <a:endParaRPr lang="en-IT" sz="1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CB27C5B-6F92-B52B-32D1-6EF9DD3B71BD}"/>
              </a:ext>
            </a:extLst>
          </p:cNvPr>
          <p:cNvSpPr txBox="1"/>
          <p:nvPr/>
        </p:nvSpPr>
        <p:spPr>
          <a:xfrm>
            <a:off x="5859424" y="3691288"/>
            <a:ext cx="17475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ALCOR chip (</a:t>
            </a:r>
            <a:r>
              <a:rPr lang="en-US" sz="1000" dirty="0" err="1"/>
              <a:t>ToT</a:t>
            </a:r>
            <a:r>
              <a:rPr lang="en-US" sz="1000" dirty="0"/>
              <a:t> architecture)</a:t>
            </a:r>
          </a:p>
          <a:p>
            <a:r>
              <a:rPr lang="en-US" sz="1000" dirty="0"/>
              <a:t>Time resolution &lt; 200 </a:t>
            </a:r>
            <a:r>
              <a:rPr lang="en-US" sz="1000" dirty="0" err="1"/>
              <a:t>ps</a:t>
            </a:r>
            <a:endParaRPr lang="en-US" sz="1000" dirty="0"/>
          </a:p>
          <a:p>
            <a:r>
              <a:rPr lang="en-US" sz="1000" dirty="0"/>
              <a:t>Rate &gt; 300 kHz/</a:t>
            </a:r>
            <a:r>
              <a:rPr lang="en-US" sz="1000" dirty="0" err="1"/>
              <a:t>ch</a:t>
            </a:r>
            <a:endParaRPr lang="en-US" sz="1000" dirty="0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8A0E5FD5-0A55-D13C-1C81-C98DBFB9E042}"/>
              </a:ext>
            </a:extLst>
          </p:cNvPr>
          <p:cNvSpPr/>
          <p:nvPr/>
        </p:nvSpPr>
        <p:spPr>
          <a:xfrm>
            <a:off x="4961158" y="4538744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D38D64-A3B5-FC2F-F8CA-79EF8D9D9C34}"/>
              </a:ext>
            </a:extLst>
          </p:cNvPr>
          <p:cNvSpPr txBox="1"/>
          <p:nvPr/>
        </p:nvSpPr>
        <p:spPr>
          <a:xfrm>
            <a:off x="5891484" y="4424525"/>
            <a:ext cx="17748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Composite materials</a:t>
            </a:r>
          </a:p>
          <a:p>
            <a:r>
              <a:rPr lang="en-US" sz="1000" dirty="0"/>
              <a:t>Single open volume</a:t>
            </a:r>
          </a:p>
          <a:p>
            <a:r>
              <a:rPr lang="en-US" sz="1000" dirty="0"/>
              <a:t>Detector in the barrel shadow </a:t>
            </a:r>
            <a:endParaRPr lang="en-IT" sz="1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499B925-AC1C-B537-C5A5-5751F9B5DB71}"/>
              </a:ext>
            </a:extLst>
          </p:cNvPr>
          <p:cNvSpPr txBox="1"/>
          <p:nvPr/>
        </p:nvSpPr>
        <p:spPr>
          <a:xfrm>
            <a:off x="5392517" y="1406426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C</a:t>
            </a:r>
            <a:r>
              <a:rPr lang="en-GB" sz="1000" baseline="-25000" dirty="0"/>
              <a:t>2</a:t>
            </a:r>
            <a:r>
              <a:rPr lang="en-GB" sz="1000" dirty="0"/>
              <a:t>F</a:t>
            </a:r>
            <a:r>
              <a:rPr lang="en-GB" sz="1000" baseline="-25000" dirty="0"/>
              <a:t>6</a:t>
            </a:r>
            <a:endParaRPr lang="en-IT" sz="1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45584A8-790C-7D0C-BDD5-08308613A93E}"/>
              </a:ext>
            </a:extLst>
          </p:cNvPr>
          <p:cNvSpPr txBox="1"/>
          <p:nvPr/>
        </p:nvSpPr>
        <p:spPr>
          <a:xfrm>
            <a:off x="5367036" y="3866661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ALCOR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42268B8-2913-2B88-ECC7-319DAEC2B97C}"/>
              </a:ext>
            </a:extLst>
          </p:cNvPr>
          <p:cNvSpPr txBox="1"/>
          <p:nvPr/>
        </p:nvSpPr>
        <p:spPr>
          <a:xfrm>
            <a:off x="5367036" y="2947933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SiPM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C281EC-05CE-AC35-6E7D-EC0AAED4E1A5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34" name="Foliennummernplatzhalter 6">
            <a:extLst>
              <a:ext uri="{FF2B5EF4-FFF2-40B4-BE49-F238E27FC236}">
                <a16:creationId xmlns:a16="http://schemas.microsoft.com/office/drawing/2014/main" id="{B75F5B3F-8985-8702-45F9-9652BA79AA41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04B77DC9-4A29-D22B-F4F5-8188CE98A9B7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6CADF1-C815-7352-2572-402805E4DBE9}"/>
              </a:ext>
            </a:extLst>
          </p:cNvPr>
          <p:cNvSpPr txBox="1"/>
          <p:nvPr/>
        </p:nvSpPr>
        <p:spPr>
          <a:xfrm>
            <a:off x="8181568" y="71102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Dimensions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AD6E6C4F-569D-87BE-AF29-846ACC06B7A7}"/>
              </a:ext>
            </a:extLst>
          </p:cNvPr>
          <p:cNvSpPr/>
          <p:nvPr/>
        </p:nvSpPr>
        <p:spPr>
          <a:xfrm>
            <a:off x="7651840" y="1398455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638011-30D6-6BBA-F523-C72B2589DC4B}"/>
              </a:ext>
            </a:extLst>
          </p:cNvPr>
          <p:cNvSpPr txBox="1"/>
          <p:nvPr/>
        </p:nvSpPr>
        <p:spPr>
          <a:xfrm>
            <a:off x="8181568" y="1395482"/>
            <a:ext cx="580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Purging</a:t>
            </a: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8B842493-35D3-733D-49DA-F71DB1E7694A}"/>
              </a:ext>
            </a:extLst>
          </p:cNvPr>
          <p:cNvSpPr/>
          <p:nvPr/>
        </p:nvSpPr>
        <p:spPr>
          <a:xfrm>
            <a:off x="7660985" y="3822093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AD4D55F9-D980-5F8F-D37C-C9EEB65E71A5}"/>
              </a:ext>
            </a:extLst>
          </p:cNvPr>
          <p:cNvSpPr/>
          <p:nvPr/>
        </p:nvSpPr>
        <p:spPr>
          <a:xfrm>
            <a:off x="7645954" y="2082918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67E73262-E899-C002-6076-0309D261D65B}"/>
              </a:ext>
            </a:extLst>
          </p:cNvPr>
          <p:cNvSpPr/>
          <p:nvPr/>
        </p:nvSpPr>
        <p:spPr>
          <a:xfrm>
            <a:off x="7666329" y="2957508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4E381557-599B-8439-4466-70C456F3F5E1}"/>
              </a:ext>
            </a:extLst>
          </p:cNvPr>
          <p:cNvSpPr/>
          <p:nvPr/>
        </p:nvSpPr>
        <p:spPr>
          <a:xfrm>
            <a:off x="7660984" y="4544548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059DB2-DFA5-7032-441F-05DC1BA5F464}"/>
              </a:ext>
            </a:extLst>
          </p:cNvPr>
          <p:cNvSpPr txBox="1"/>
          <p:nvPr/>
        </p:nvSpPr>
        <p:spPr>
          <a:xfrm>
            <a:off x="8155865" y="3768232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ALCOR 64ch</a:t>
            </a:r>
          </a:p>
          <a:p>
            <a:r>
              <a:rPr lang="en-IT" sz="1000" dirty="0"/>
              <a:t>RDO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3EB430-457F-DFDE-63CD-678FDD5D7960}"/>
              </a:ext>
            </a:extLst>
          </p:cNvPr>
          <p:cNvSpPr txBox="1"/>
          <p:nvPr/>
        </p:nvSpPr>
        <p:spPr>
          <a:xfrm>
            <a:off x="8181568" y="2883982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Layout</a:t>
            </a:r>
          </a:p>
          <a:p>
            <a:r>
              <a:rPr lang="en-IT" sz="1000" dirty="0"/>
              <a:t>Annealing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0515FB3-B39F-950F-A52C-378DFEDBDB66}"/>
              </a:ext>
            </a:extLst>
          </p:cNvPr>
          <p:cNvSpPr txBox="1"/>
          <p:nvPr/>
        </p:nvSpPr>
        <p:spPr>
          <a:xfrm>
            <a:off x="8182980" y="2071129"/>
            <a:ext cx="5822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Coating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3FB832-A158-8F38-43B5-162AB29FB3E5}"/>
              </a:ext>
            </a:extLst>
          </p:cNvPr>
          <p:cNvSpPr txBox="1"/>
          <p:nvPr/>
        </p:nvSpPr>
        <p:spPr>
          <a:xfrm>
            <a:off x="8167887" y="4440534"/>
            <a:ext cx="7938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Real-scale</a:t>
            </a:r>
          </a:p>
          <a:p>
            <a:r>
              <a:rPr lang="en-IT" sz="1000" dirty="0"/>
              <a:t>   prototype</a:t>
            </a:r>
          </a:p>
          <a:p>
            <a:r>
              <a:rPr lang="en-IT" sz="1000" dirty="0"/>
              <a:t>Cooling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ABFBCAD-96CE-DFF2-2B10-B1C8580F37D6}"/>
              </a:ext>
            </a:extLst>
          </p:cNvPr>
          <p:cNvSpPr txBox="1"/>
          <p:nvPr/>
        </p:nvSpPr>
        <p:spPr>
          <a:xfrm>
            <a:off x="1723604" y="291514"/>
            <a:ext cx="1410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Technical requirements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996C86E-09AD-5FBE-1FA1-F390C18F143C}"/>
              </a:ext>
            </a:extLst>
          </p:cNvPr>
          <p:cNvSpPr txBox="1"/>
          <p:nvPr/>
        </p:nvSpPr>
        <p:spPr>
          <a:xfrm>
            <a:off x="5808445" y="280870"/>
            <a:ext cx="1675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Validated technical solutions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735004B-7459-2233-A6AB-90DD87124408}"/>
              </a:ext>
            </a:extLst>
          </p:cNvPr>
          <p:cNvSpPr txBox="1"/>
          <p:nvPr/>
        </p:nvSpPr>
        <p:spPr>
          <a:xfrm>
            <a:off x="8217523" y="287421"/>
            <a:ext cx="8146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Before CD-2</a:t>
            </a:r>
          </a:p>
        </p:txBody>
      </p:sp>
      <p:sp>
        <p:nvSpPr>
          <p:cNvPr id="4" name="Fußzeilenplatzhalter 7">
            <a:extLst>
              <a:ext uri="{FF2B5EF4-FFF2-40B4-BE49-F238E27FC236}">
                <a16:creationId xmlns:a16="http://schemas.microsoft.com/office/drawing/2014/main" id="{E61F923E-6503-D514-53A4-3C176B983EBC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128530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66326-9028-DEA8-7B51-60B78028F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F61FE24-CE0F-9DC1-E7F4-5B36E0C2172E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7D2D25-CB10-ACA8-26C2-A9F0A2D8046D}"/>
              </a:ext>
            </a:extLst>
          </p:cNvPr>
          <p:cNvSpPr/>
          <p:nvPr/>
        </p:nvSpPr>
        <p:spPr>
          <a:xfrm>
            <a:off x="3491702" y="-31962"/>
            <a:ext cx="205145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Aerogel Pre-Production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7AC289-5959-EEC1-EE3D-9CD075C5C657}"/>
              </a:ext>
            </a:extLst>
          </p:cNvPr>
          <p:cNvSpPr txBox="1"/>
          <p:nvPr/>
        </p:nvSpPr>
        <p:spPr>
          <a:xfrm>
            <a:off x="538971" y="2729237"/>
            <a:ext cx="3097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First large aerogel tile demonstrators delivered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9359A2E-93E0-8A7F-64F2-02B220F3B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75" y="3042019"/>
            <a:ext cx="3293167" cy="18615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8762BB1-9EE3-8AC8-D8A1-531FB9700F16}"/>
              </a:ext>
            </a:extLst>
          </p:cNvPr>
          <p:cNvGrpSpPr/>
          <p:nvPr/>
        </p:nvGrpSpPr>
        <p:grpSpPr>
          <a:xfrm>
            <a:off x="4553095" y="2367663"/>
            <a:ext cx="2321599" cy="2619169"/>
            <a:chOff x="4087123" y="2361766"/>
            <a:chExt cx="2321599" cy="26191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69AFA99-A132-A29E-98C0-26E3EB99A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7123" y="2361766"/>
              <a:ext cx="2321599" cy="259046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BA11283-FF83-DB77-8ADF-E8BBBD9D1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99169" y="2372398"/>
              <a:ext cx="409553" cy="39870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D80532F-F118-FFC6-A062-C1C72A0D8220}"/>
                </a:ext>
              </a:extLst>
            </p:cNvPr>
            <p:cNvSpPr/>
            <p:nvPr/>
          </p:nvSpPr>
          <p:spPr>
            <a:xfrm>
              <a:off x="4180114" y="4557832"/>
              <a:ext cx="2197737" cy="398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017298-030E-41D3-71BC-20388796C034}"/>
                </a:ext>
              </a:extLst>
            </p:cNvPr>
            <p:cNvSpPr txBox="1"/>
            <p:nvPr/>
          </p:nvSpPr>
          <p:spPr>
            <a:xfrm>
              <a:off x="4539832" y="4565437"/>
              <a:ext cx="133562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T" sz="700" dirty="0"/>
                <a:t>Active Area = 21605 cm</a:t>
              </a:r>
              <a:r>
                <a:rPr lang="en-IT" sz="700" baseline="30000" dirty="0"/>
                <a:t>2</a:t>
              </a:r>
            </a:p>
            <a:p>
              <a:pPr algn="ctr"/>
              <a:r>
                <a:rPr lang="en-IT" sz="700" dirty="0"/>
                <a:t>Dead Area = 3269 cm</a:t>
              </a:r>
              <a:r>
                <a:rPr lang="en-IT" sz="700" baseline="30000" dirty="0"/>
                <a:t>2</a:t>
              </a:r>
              <a:r>
                <a:rPr lang="en-IT" sz="700" dirty="0"/>
                <a:t> (13%)</a:t>
              </a:r>
            </a:p>
            <a:p>
              <a:pPr algn="ctr"/>
              <a:r>
                <a:rPr lang="en-IT" sz="700" dirty="0"/>
                <a:t>Wasted Area = 9112 cm</a:t>
              </a:r>
              <a:r>
                <a:rPr lang="en-IT" sz="700" baseline="30000" dirty="0"/>
                <a:t>2</a:t>
              </a:r>
              <a:r>
                <a:rPr lang="en-IT" sz="700" dirty="0"/>
                <a:t> (27 %)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E3FBAA-9ED3-AB30-8CF7-BE7CA5B5334A}"/>
              </a:ext>
            </a:extLst>
          </p:cNvPr>
          <p:cNvGrpSpPr/>
          <p:nvPr/>
        </p:nvGrpSpPr>
        <p:grpSpPr>
          <a:xfrm>
            <a:off x="6943375" y="2361766"/>
            <a:ext cx="2117129" cy="2655527"/>
            <a:chOff x="6777638" y="2361665"/>
            <a:chExt cx="2117129" cy="265552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C84BFF4-D287-A52C-F20F-677D4ED1E772}"/>
                </a:ext>
              </a:extLst>
            </p:cNvPr>
            <p:cNvGrpSpPr/>
            <p:nvPr/>
          </p:nvGrpSpPr>
          <p:grpSpPr>
            <a:xfrm>
              <a:off x="6777638" y="2361665"/>
              <a:ext cx="2110003" cy="2616191"/>
              <a:chOff x="3820243" y="1969311"/>
              <a:chExt cx="2447046" cy="296162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AD10AD-195B-278F-3719-B5EE70C16AB1}"/>
                  </a:ext>
                </a:extLst>
              </p:cNvPr>
              <p:cNvSpPr/>
              <p:nvPr/>
            </p:nvSpPr>
            <p:spPr>
              <a:xfrm>
                <a:off x="3820243" y="1969311"/>
                <a:ext cx="2444408" cy="29616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1641190-CFF7-8237-C90E-D816FBD2D9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0243" y="2015803"/>
                <a:ext cx="2447046" cy="2459509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41A909A-BAE5-5237-6CF5-D44B964199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69914" y="4445974"/>
                <a:ext cx="2147705" cy="484966"/>
              </a:xfrm>
              <a:prstGeom prst="rect">
                <a:avLst/>
              </a:prstGeom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96E151-C21A-E9C3-723B-9B1EFE613718}"/>
                </a:ext>
              </a:extLst>
            </p:cNvPr>
            <p:cNvSpPr/>
            <p:nvPr/>
          </p:nvSpPr>
          <p:spPr>
            <a:xfrm>
              <a:off x="6808509" y="4549455"/>
              <a:ext cx="2086258" cy="3925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F2AD85-B4C6-E6F6-3230-A5EF5A7DB22F}"/>
                </a:ext>
              </a:extLst>
            </p:cNvPr>
            <p:cNvSpPr txBox="1"/>
            <p:nvPr/>
          </p:nvSpPr>
          <p:spPr>
            <a:xfrm>
              <a:off x="7294272" y="4601694"/>
              <a:ext cx="129073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T" sz="700" dirty="0"/>
                <a:t>Active Area = 21368 cm</a:t>
              </a:r>
              <a:r>
                <a:rPr lang="en-IT" sz="700" baseline="30000" dirty="0"/>
                <a:t>2</a:t>
              </a:r>
            </a:p>
            <a:p>
              <a:pPr algn="ctr"/>
              <a:r>
                <a:rPr lang="en-IT" sz="700" dirty="0"/>
                <a:t>Dead Area = 3506  cm</a:t>
              </a:r>
              <a:r>
                <a:rPr lang="en-IT" sz="700" baseline="30000" dirty="0"/>
                <a:t>2</a:t>
              </a:r>
              <a:r>
                <a:rPr lang="en-IT" sz="700" dirty="0"/>
                <a:t> (14%)</a:t>
              </a:r>
            </a:p>
            <a:p>
              <a:pPr algn="ctr"/>
              <a:r>
                <a:rPr lang="en-IT" sz="700" dirty="0"/>
                <a:t>Wasted Area = 1868 cm</a:t>
              </a:r>
              <a:r>
                <a:rPr lang="en-IT" sz="700" baseline="30000" dirty="0"/>
                <a:t>2</a:t>
              </a:r>
              <a:r>
                <a:rPr lang="en-IT" sz="700" dirty="0"/>
                <a:t> (7 %)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29F8BD9-9BBD-B8C3-FF38-FA0BAEF19C5B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4" name="Foliennummernplatzhalter 6">
            <a:extLst>
              <a:ext uri="{FF2B5EF4-FFF2-40B4-BE49-F238E27FC236}">
                <a16:creationId xmlns:a16="http://schemas.microsoft.com/office/drawing/2014/main" id="{50D01D45-6663-DE1C-4A07-47D75790919F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5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177BD486-67AE-97DB-EFFF-9054DF4AF450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8FBCFF-410D-04C2-4799-7E50FE70E0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2898" y="362769"/>
            <a:ext cx="2051459" cy="15476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343D70-CE7E-8D3F-6590-5E58236B65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8468" y="355530"/>
            <a:ext cx="2162951" cy="15549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53ED68-5B0E-3FC2-8223-07E89EEAA1B1}"/>
              </a:ext>
            </a:extLst>
          </p:cNvPr>
          <p:cNvSpPr txBox="1"/>
          <p:nvPr/>
        </p:nvSpPr>
        <p:spPr>
          <a:xfrm>
            <a:off x="5055065" y="2013201"/>
            <a:ext cx="3258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Engineering of the aerogel wall expected by 2026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0EA347-9829-DB0B-0E49-9905F774EFDF}"/>
              </a:ext>
            </a:extLst>
          </p:cNvPr>
          <p:cNvSpPr txBox="1"/>
          <p:nvPr/>
        </p:nvSpPr>
        <p:spPr>
          <a:xfrm>
            <a:off x="162581" y="310345"/>
            <a:ext cx="3967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C00000"/>
                </a:solidFill>
                <a:highlight>
                  <a:srgbClr val="E4E49A"/>
                </a:highlight>
              </a:rPr>
              <a:t>Aerogel with n</a:t>
            </a:r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=1.026 validated with lab and prototype tests</a:t>
            </a:r>
            <a:endParaRPr lang="en-IT" sz="800" dirty="0">
              <a:solidFill>
                <a:srgbClr val="C00000"/>
              </a:solidFill>
              <a:highlight>
                <a:srgbClr val="E4E49A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5031C9-9391-003A-CE5E-7DC0329AA368}"/>
              </a:ext>
            </a:extLst>
          </p:cNvPr>
          <p:cNvSpPr txBox="1"/>
          <p:nvPr/>
        </p:nvSpPr>
        <p:spPr>
          <a:xfrm rot="16200000">
            <a:off x="-670435" y="3813599"/>
            <a:ext cx="2036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dRICH  baseline specifications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7E53F7-0D6A-112E-393B-944C6116AE68}"/>
              </a:ext>
            </a:extLst>
          </p:cNvPr>
          <p:cNvSpPr txBox="1"/>
          <p:nvPr/>
        </p:nvSpPr>
        <p:spPr>
          <a:xfrm>
            <a:off x="4745533" y="4404151"/>
            <a:ext cx="4299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000" b="1" dirty="0">
                <a:solidFill>
                  <a:srgbClr val="C00000"/>
                </a:solidFill>
              </a:rPr>
              <a:t>Goal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FC25122-09D3-71F6-31F5-A80CE37D96B1}"/>
              </a:ext>
            </a:extLst>
          </p:cNvPr>
          <p:cNvGrpSpPr/>
          <p:nvPr/>
        </p:nvGrpSpPr>
        <p:grpSpPr>
          <a:xfrm>
            <a:off x="555070" y="570538"/>
            <a:ext cx="3347272" cy="2118058"/>
            <a:chOff x="2646753" y="2896859"/>
            <a:chExt cx="3186107" cy="193728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E946C5B-C890-AC3E-AD5A-4F6C47342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46753" y="2896859"/>
              <a:ext cx="3186107" cy="193728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DF023E9-53EC-B7A5-02FC-15A06CB4F353}"/>
                </a:ext>
              </a:extLst>
            </p:cNvPr>
            <p:cNvSpPr/>
            <p:nvPr/>
          </p:nvSpPr>
          <p:spPr>
            <a:xfrm>
              <a:off x="5359651" y="3134440"/>
              <a:ext cx="397566" cy="1509942"/>
            </a:xfrm>
            <a:prstGeom prst="rect">
              <a:avLst/>
            </a:prstGeom>
            <a:solidFill>
              <a:srgbClr val="F5F701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9E699A51-A8D5-25F4-9034-4A80A9A1F821}"/>
                </a:ext>
              </a:extLst>
            </p:cNvPr>
            <p:cNvCxnSpPr>
              <a:cxnSpLocks/>
            </p:cNvCxnSpPr>
            <p:nvPr/>
          </p:nvCxnSpPr>
          <p:spPr>
            <a:xfrm>
              <a:off x="5204314" y="4542318"/>
              <a:ext cx="460350" cy="0"/>
            </a:xfrm>
            <a:prstGeom prst="straightConnector1">
              <a:avLst/>
            </a:prstGeom>
            <a:ln>
              <a:solidFill>
                <a:srgbClr val="C00000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Down Arrow 37">
              <a:extLst>
                <a:ext uri="{FF2B5EF4-FFF2-40B4-BE49-F238E27FC236}">
                  <a16:creationId xmlns:a16="http://schemas.microsoft.com/office/drawing/2014/main" id="{59FDC950-8A2E-68FB-0973-7F56B4EEBBAC}"/>
                </a:ext>
              </a:extLst>
            </p:cNvPr>
            <p:cNvSpPr/>
            <p:nvPr/>
          </p:nvSpPr>
          <p:spPr>
            <a:xfrm>
              <a:off x="5646318" y="4525734"/>
              <a:ext cx="88472" cy="118648"/>
            </a:xfrm>
            <a:prstGeom prst="down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D70554A-3D81-5C1A-9E70-0CCAAF4B69E5}"/>
              </a:ext>
            </a:extLst>
          </p:cNvPr>
          <p:cNvSpPr txBox="1"/>
          <p:nvPr/>
        </p:nvSpPr>
        <p:spPr>
          <a:xfrm>
            <a:off x="3916534" y="587344"/>
            <a:ext cx="73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Details on </a:t>
            </a:r>
          </a:p>
          <a:p>
            <a:r>
              <a:rPr lang="en-IT" sz="1000" dirty="0"/>
              <a:t>Backup 26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2E09AF-0823-33F7-9830-63F18158A135}"/>
              </a:ext>
            </a:extLst>
          </p:cNvPr>
          <p:cNvSpPr/>
          <p:nvPr/>
        </p:nvSpPr>
        <p:spPr>
          <a:xfrm>
            <a:off x="1027814" y="1715386"/>
            <a:ext cx="623777" cy="1950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7AA606B-BE70-CEC1-E253-4CDAFF4AB23D}"/>
              </a:ext>
            </a:extLst>
          </p:cNvPr>
          <p:cNvSpPr txBox="1"/>
          <p:nvPr/>
        </p:nvSpPr>
        <p:spPr>
          <a:xfrm>
            <a:off x="966843" y="165571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Lab + Beam</a:t>
            </a:r>
          </a:p>
        </p:txBody>
      </p:sp>
      <p:sp>
        <p:nvSpPr>
          <p:cNvPr id="22" name="Fußzeilenplatzhalter 7">
            <a:extLst>
              <a:ext uri="{FF2B5EF4-FFF2-40B4-BE49-F238E27FC236}">
                <a16:creationId xmlns:a16="http://schemas.microsoft.com/office/drawing/2014/main" id="{A6B6DD55-1DD7-3BA0-ED53-AA0549CE74DB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129205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DDFED-525A-8CF5-031A-796CBE41A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882D56-C90D-31E4-1F28-6E0BC987A455}"/>
              </a:ext>
            </a:extLst>
          </p:cNvPr>
          <p:cNvSpPr/>
          <p:nvPr/>
        </p:nvSpPr>
        <p:spPr>
          <a:xfrm>
            <a:off x="0" y="533884"/>
            <a:ext cx="9144000" cy="6550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D09D692F-4D89-D91C-EC61-27D127CC46A7}"/>
              </a:ext>
            </a:extLst>
          </p:cNvPr>
          <p:cNvSpPr/>
          <p:nvPr/>
        </p:nvSpPr>
        <p:spPr>
          <a:xfrm>
            <a:off x="4949644" y="707789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DCCECC4A-B36B-4322-33B9-051C78BB8ECC}"/>
              </a:ext>
            </a:extLst>
          </p:cNvPr>
          <p:cNvSpPr/>
          <p:nvPr/>
        </p:nvSpPr>
        <p:spPr>
          <a:xfrm>
            <a:off x="7651840" y="704403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011FB665-FEE3-C606-CB2A-954CB2E7ACD3}"/>
              </a:ext>
            </a:extLst>
          </p:cNvPr>
          <p:cNvSpPr/>
          <p:nvPr/>
        </p:nvSpPr>
        <p:spPr>
          <a:xfrm>
            <a:off x="4949644" y="1406497"/>
            <a:ext cx="277403" cy="29238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635631D7-2AF0-327B-8309-294FAA354A1C}"/>
              </a:ext>
            </a:extLst>
          </p:cNvPr>
          <p:cNvSpPr/>
          <p:nvPr/>
        </p:nvSpPr>
        <p:spPr>
          <a:xfrm>
            <a:off x="7662698" y="1404401"/>
            <a:ext cx="277403" cy="29238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3A93BB-CE0A-F111-4C60-F0D94873956F}"/>
              </a:ext>
            </a:extLst>
          </p:cNvPr>
          <p:cNvSpPr txBox="1"/>
          <p:nvPr/>
        </p:nvSpPr>
        <p:spPr>
          <a:xfrm>
            <a:off x="5808445" y="602430"/>
            <a:ext cx="15504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n</a:t>
            </a:r>
            <a:r>
              <a:rPr lang="en-IT" sz="1000" dirty="0"/>
              <a:t> = 1.026</a:t>
            </a:r>
          </a:p>
          <a:p>
            <a:r>
              <a:rPr lang="en-GB" sz="1000" dirty="0"/>
              <a:t>d</a:t>
            </a:r>
            <a:r>
              <a:rPr lang="en-IT" sz="1000" dirty="0"/>
              <a:t>n/d</a:t>
            </a:r>
            <a:r>
              <a:rPr lang="en-IT" sz="1000" dirty="0">
                <a:latin typeface="Symbol" pitchFamily="2" charset="2"/>
              </a:rPr>
              <a:t>l</a:t>
            </a:r>
            <a:r>
              <a:rPr lang="en-IT" sz="1000" dirty="0"/>
              <a:t> = 6 10</a:t>
            </a:r>
            <a:r>
              <a:rPr lang="en-IT" sz="1000" baseline="30000" dirty="0"/>
              <a:t>-6</a:t>
            </a:r>
            <a:r>
              <a:rPr lang="en-IT" sz="1000" dirty="0"/>
              <a:t> nm</a:t>
            </a:r>
            <a:r>
              <a:rPr lang="en-IT" sz="1000" baseline="30000" dirty="0"/>
              <a:t>-1</a:t>
            </a:r>
            <a:endParaRPr lang="en-IT" sz="1000" dirty="0"/>
          </a:p>
          <a:p>
            <a:r>
              <a:rPr lang="en-IT" sz="1000" dirty="0"/>
              <a:t>scattering length &gt; 50 mm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59F714-9227-EA70-8F39-187E343A664D}"/>
              </a:ext>
            </a:extLst>
          </p:cNvPr>
          <p:cNvSpPr/>
          <p:nvPr/>
        </p:nvSpPr>
        <p:spPr>
          <a:xfrm>
            <a:off x="15388" y="3559414"/>
            <a:ext cx="9144000" cy="821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039BCB-71E5-949B-E890-3B605357C12F}"/>
              </a:ext>
            </a:extLst>
          </p:cNvPr>
          <p:cNvSpPr/>
          <p:nvPr/>
        </p:nvSpPr>
        <p:spPr>
          <a:xfrm>
            <a:off x="-1" y="1846660"/>
            <a:ext cx="9144000" cy="7278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4BA4D5-22D0-6C0F-EC4C-7D43800A3D1E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42815-A64C-A3A6-A47F-0F7300B86EDF}"/>
              </a:ext>
            </a:extLst>
          </p:cNvPr>
          <p:cNvSpPr/>
          <p:nvPr/>
        </p:nvSpPr>
        <p:spPr>
          <a:xfrm>
            <a:off x="3900608" y="-31962"/>
            <a:ext cx="123367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Design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5FD85-28F9-C27D-01A5-DC2B3BB92A9A}"/>
              </a:ext>
            </a:extLst>
          </p:cNvPr>
          <p:cNvSpPr txBox="1"/>
          <p:nvPr/>
        </p:nvSpPr>
        <p:spPr>
          <a:xfrm>
            <a:off x="1004457" y="582366"/>
            <a:ext cx="30620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Momentum reach above 15 GeV/c  to overlap with gas </a:t>
            </a:r>
          </a:p>
          <a:p>
            <a:r>
              <a:rPr lang="en-IT" sz="1000" dirty="0"/>
              <a:t>More than 10 detected photons from 4 cm thickness</a:t>
            </a:r>
          </a:p>
          <a:p>
            <a:r>
              <a:rPr lang="en-IT" sz="1000" dirty="0"/>
              <a:t>Single photon resolution approaching 2 mrad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FB2F67-22E9-F21A-BB2A-4A7F0F26C064}"/>
              </a:ext>
            </a:extLst>
          </p:cNvPr>
          <p:cNvSpPr txBox="1"/>
          <p:nvPr/>
        </p:nvSpPr>
        <p:spPr>
          <a:xfrm>
            <a:off x="173433" y="697351"/>
            <a:ext cx="71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Aerogel: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79D8A5-74F8-A7B5-810D-D24A754ADCF9}"/>
              </a:ext>
            </a:extLst>
          </p:cNvPr>
          <p:cNvSpPr txBox="1"/>
          <p:nvPr/>
        </p:nvSpPr>
        <p:spPr>
          <a:xfrm>
            <a:off x="1004457" y="1232976"/>
            <a:ext cx="32143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Momentum reach above 50 GeV/c at pseudorapidity &gt; 2.5</a:t>
            </a:r>
          </a:p>
          <a:p>
            <a:r>
              <a:rPr lang="en-GB" sz="1000" dirty="0"/>
              <a:t>M</a:t>
            </a:r>
            <a:r>
              <a:rPr lang="en-IT" sz="1000" dirty="0"/>
              <a:t>ore than 20 detected photons from 1 m depth</a:t>
            </a:r>
          </a:p>
          <a:p>
            <a:r>
              <a:rPr lang="en-IT" sz="1000" dirty="0"/>
              <a:t>Single photon resolution approaching 1 mrad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96A0DA-2628-0984-EF7B-EBC4F286D945}"/>
              </a:ext>
            </a:extLst>
          </p:cNvPr>
          <p:cNvSpPr txBox="1"/>
          <p:nvPr/>
        </p:nvSpPr>
        <p:spPr>
          <a:xfrm>
            <a:off x="182256" y="1336020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Gas: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A650F9-A646-942B-215E-2E9DD4316A78}"/>
              </a:ext>
            </a:extLst>
          </p:cNvPr>
          <p:cNvSpPr txBox="1"/>
          <p:nvPr/>
        </p:nvSpPr>
        <p:spPr>
          <a:xfrm>
            <a:off x="1007822" y="2642886"/>
            <a:ext cx="387798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Single photon detection capability in highly non-uniform magnetic field</a:t>
            </a:r>
          </a:p>
          <a:p>
            <a:r>
              <a:rPr lang="en-US" sz="1000" dirty="0"/>
              <a:t>Excellent PDE in the visible range to cope with aerogel</a:t>
            </a:r>
          </a:p>
          <a:p>
            <a:r>
              <a:rPr lang="en-US" sz="1000" dirty="0"/>
              <a:t>Marginal contribution to the angular resolution</a:t>
            </a:r>
          </a:p>
          <a:p>
            <a:r>
              <a:rPr lang="en-US" sz="1000" dirty="0"/>
              <a:t>Preserve prompt Cherenkov information</a:t>
            </a:r>
          </a:p>
          <a:p>
            <a:r>
              <a:rPr lang="en-US" sz="1000" dirty="0"/>
              <a:t>Tolerance to few 10</a:t>
            </a:r>
            <a:r>
              <a:rPr lang="en-US" sz="1000" baseline="30000" dirty="0"/>
              <a:t>10</a:t>
            </a:r>
            <a:r>
              <a:rPr lang="en-US" sz="1000" dirty="0"/>
              <a:t> 1-MeV neutron equivalent fluence</a:t>
            </a:r>
            <a:endParaRPr lang="en-IT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2CB0C6-9764-D3E6-EBEA-B7C57B99BC42}"/>
              </a:ext>
            </a:extLst>
          </p:cNvPr>
          <p:cNvSpPr txBox="1"/>
          <p:nvPr/>
        </p:nvSpPr>
        <p:spPr>
          <a:xfrm>
            <a:off x="153294" y="2938146"/>
            <a:ext cx="716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Sensors: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829D43-F959-E91D-6742-7C76AEE4637B}"/>
              </a:ext>
            </a:extLst>
          </p:cNvPr>
          <p:cNvSpPr txBox="1"/>
          <p:nvPr/>
        </p:nvSpPr>
        <p:spPr>
          <a:xfrm>
            <a:off x="1007822" y="3614344"/>
            <a:ext cx="3990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Below 1 </a:t>
            </a:r>
            <a:r>
              <a:rPr lang="en-US" sz="1000" dirty="0" err="1"/>
              <a:t>p.e.</a:t>
            </a:r>
            <a:r>
              <a:rPr lang="en-US" sz="1000" dirty="0"/>
              <a:t> signal threshold capability</a:t>
            </a:r>
          </a:p>
          <a:p>
            <a:r>
              <a:rPr lang="en-US" sz="1000" dirty="0"/>
              <a:t>Preserve sensor time resolution to cope with dark counts and accidentals</a:t>
            </a:r>
          </a:p>
          <a:p>
            <a:r>
              <a:rPr lang="en-US" sz="1000" dirty="0"/>
              <a:t>More than 300 kHz/</a:t>
            </a:r>
            <a:r>
              <a:rPr lang="en-US" sz="1000" dirty="0" err="1"/>
              <a:t>ch</a:t>
            </a:r>
            <a:r>
              <a:rPr lang="en-US" sz="1000" dirty="0"/>
              <a:t> rate capability</a:t>
            </a:r>
          </a:p>
          <a:p>
            <a:r>
              <a:rPr lang="en-US" sz="1000" dirty="0"/>
              <a:t>Streaming readout with suppression of no-interaction frames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ECC786-F983-41D8-5FA0-B2A9413DCD02}"/>
              </a:ext>
            </a:extLst>
          </p:cNvPr>
          <p:cNvSpPr txBox="1"/>
          <p:nvPr/>
        </p:nvSpPr>
        <p:spPr>
          <a:xfrm>
            <a:off x="115614" y="3790532"/>
            <a:ext cx="765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Readout: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15E749-AE3D-E5C1-D438-3CA85CCCAE82}"/>
              </a:ext>
            </a:extLst>
          </p:cNvPr>
          <p:cNvSpPr txBox="1"/>
          <p:nvPr/>
        </p:nvSpPr>
        <p:spPr>
          <a:xfrm>
            <a:off x="48876" y="4496603"/>
            <a:ext cx="907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Mechanics: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5BD7AD-758C-50DC-8E42-8C92EA91459E}"/>
              </a:ext>
            </a:extLst>
          </p:cNvPr>
          <p:cNvSpPr txBox="1"/>
          <p:nvPr/>
        </p:nvSpPr>
        <p:spPr>
          <a:xfrm>
            <a:off x="1004456" y="4397006"/>
            <a:ext cx="3861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Acceptance maximized in 1.5 – 3.5 </a:t>
            </a:r>
            <a:r>
              <a:rPr lang="en-US" sz="1000" dirty="0" err="1"/>
              <a:t>pseudorapidity</a:t>
            </a:r>
            <a:r>
              <a:rPr lang="en-US" sz="1000" dirty="0"/>
              <a:t> range</a:t>
            </a:r>
          </a:p>
          <a:p>
            <a:r>
              <a:rPr lang="en-US" sz="1000" dirty="0"/>
              <a:t>Material budget minimized in acceptance</a:t>
            </a:r>
          </a:p>
          <a:p>
            <a:r>
              <a:rPr lang="en-US" sz="1000" dirty="0"/>
              <a:t>Compatibility with barrel maintenance at IP6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B610A3-E5C3-0445-E482-8EF4F6B09FE8}"/>
              </a:ext>
            </a:extLst>
          </p:cNvPr>
          <p:cNvSpPr txBox="1"/>
          <p:nvPr/>
        </p:nvSpPr>
        <p:spPr>
          <a:xfrm>
            <a:off x="5790842" y="1234806"/>
            <a:ext cx="15600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with n</a:t>
            </a:r>
            <a:r>
              <a:rPr lang="en-IT" sz="1000" dirty="0"/>
              <a:t> = 1.00086</a:t>
            </a:r>
          </a:p>
          <a:p>
            <a:r>
              <a:rPr lang="en-GB" sz="1000" dirty="0"/>
              <a:t>d</a:t>
            </a:r>
            <a:r>
              <a:rPr lang="en-IT" sz="1000" dirty="0"/>
              <a:t>n/d</a:t>
            </a:r>
            <a:r>
              <a:rPr lang="en-IT" sz="1000" dirty="0">
                <a:latin typeface="Symbol" pitchFamily="2" charset="2"/>
              </a:rPr>
              <a:t>l</a:t>
            </a:r>
            <a:r>
              <a:rPr lang="en-IT" sz="1000" dirty="0"/>
              <a:t> = 0.2 10</a:t>
            </a:r>
            <a:r>
              <a:rPr lang="en-IT" sz="1000" baseline="30000" dirty="0"/>
              <a:t>-6</a:t>
            </a:r>
            <a:r>
              <a:rPr lang="en-IT" sz="1000" dirty="0"/>
              <a:t> nm</a:t>
            </a:r>
            <a:r>
              <a:rPr lang="en-IT" sz="1000" baseline="30000" dirty="0"/>
              <a:t>-1</a:t>
            </a:r>
            <a:endParaRPr lang="en-IT" sz="1000" dirty="0"/>
          </a:p>
          <a:p>
            <a:r>
              <a:rPr lang="en-GB" sz="1000" dirty="0"/>
              <a:t>a</a:t>
            </a:r>
            <a:r>
              <a:rPr lang="en-IT" sz="1000" dirty="0"/>
              <a:t>bsorption length &gt; 100 m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4637ECDD-97E2-150E-A20B-A3375A75A8EF}"/>
              </a:ext>
            </a:extLst>
          </p:cNvPr>
          <p:cNvSpPr/>
          <p:nvPr/>
        </p:nvSpPr>
        <p:spPr>
          <a:xfrm>
            <a:off x="4949644" y="3843577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473AE6-2E7E-8A5B-8FA8-92D5FA667099}"/>
              </a:ext>
            </a:extLst>
          </p:cNvPr>
          <p:cNvSpPr txBox="1"/>
          <p:nvPr/>
        </p:nvSpPr>
        <p:spPr>
          <a:xfrm>
            <a:off x="5859424" y="1936515"/>
            <a:ext cx="16802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Carbon fiber material</a:t>
            </a:r>
            <a:endParaRPr lang="en-IT" sz="1000" dirty="0"/>
          </a:p>
          <a:p>
            <a:r>
              <a:rPr lang="en-US" sz="1000" dirty="0"/>
              <a:t>Roughness of few nm</a:t>
            </a:r>
            <a:endParaRPr lang="en-IT" sz="1000" dirty="0"/>
          </a:p>
          <a:p>
            <a:r>
              <a:rPr lang="en-US" sz="1000" dirty="0"/>
              <a:t>Angular precision &lt; 0.3 </a:t>
            </a:r>
            <a:r>
              <a:rPr lang="en-US" sz="1000" dirty="0" err="1"/>
              <a:t>mrad</a:t>
            </a:r>
            <a:endParaRPr lang="en-US" sz="1000" dirty="0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79770849-AF75-EF6D-4111-740FAA6D3D42}"/>
              </a:ext>
            </a:extLst>
          </p:cNvPr>
          <p:cNvSpPr/>
          <p:nvPr/>
        </p:nvSpPr>
        <p:spPr>
          <a:xfrm>
            <a:off x="4949644" y="2071129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28C65-8357-17BB-9B60-B1525F1310A1}"/>
              </a:ext>
            </a:extLst>
          </p:cNvPr>
          <p:cNvSpPr txBox="1"/>
          <p:nvPr/>
        </p:nvSpPr>
        <p:spPr>
          <a:xfrm>
            <a:off x="1007822" y="1927892"/>
            <a:ext cx="31486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Focalization of Cherenkov light onto the detector surface</a:t>
            </a:r>
          </a:p>
          <a:p>
            <a:r>
              <a:rPr lang="en-US" sz="1000" dirty="0"/>
              <a:t>Preservation of the Cherenkov information </a:t>
            </a:r>
          </a:p>
          <a:p>
            <a:r>
              <a:rPr lang="en-US" sz="1000" dirty="0"/>
              <a:t>Material budget limited to O(2 %) of radiation length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D297FA-7671-8F06-B991-C761DF98D099}"/>
              </a:ext>
            </a:extLst>
          </p:cNvPr>
          <p:cNvSpPr txBox="1"/>
          <p:nvPr/>
        </p:nvSpPr>
        <p:spPr>
          <a:xfrm>
            <a:off x="182256" y="2091141"/>
            <a:ext cx="644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Mirror: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73CFE35F-78D7-9C79-B124-59A586491AC6}"/>
              </a:ext>
            </a:extLst>
          </p:cNvPr>
          <p:cNvSpPr/>
          <p:nvPr/>
        </p:nvSpPr>
        <p:spPr>
          <a:xfrm>
            <a:off x="4955213" y="2938146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900D0C-A8B8-72B0-2F05-67672AF7CA57}"/>
              </a:ext>
            </a:extLst>
          </p:cNvPr>
          <p:cNvSpPr txBox="1"/>
          <p:nvPr/>
        </p:nvSpPr>
        <p:spPr>
          <a:xfrm>
            <a:off x="5859424" y="2701492"/>
            <a:ext cx="1806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Spatial resolution of 3 x 3 mm</a:t>
            </a:r>
            <a:r>
              <a:rPr lang="en-US" sz="1000" baseline="30000" dirty="0"/>
              <a:t>2</a:t>
            </a:r>
            <a:r>
              <a:rPr lang="en-US" sz="1000" dirty="0"/>
              <a:t> </a:t>
            </a:r>
          </a:p>
          <a:p>
            <a:r>
              <a:rPr lang="en-US" sz="1000" dirty="0"/>
              <a:t>Time resolution O(100 </a:t>
            </a:r>
            <a:r>
              <a:rPr lang="en-US" sz="1000" dirty="0" err="1"/>
              <a:t>ps</a:t>
            </a:r>
            <a:r>
              <a:rPr lang="en-US" sz="1000" dirty="0"/>
              <a:t>)</a:t>
            </a:r>
          </a:p>
          <a:p>
            <a:r>
              <a:rPr lang="en-US" sz="1000" dirty="0"/>
              <a:t>Operation at &lt; -30 degrees</a:t>
            </a:r>
          </a:p>
          <a:p>
            <a:r>
              <a:rPr lang="en-US" sz="1000" dirty="0"/>
              <a:t>Annealing curing cycles </a:t>
            </a:r>
            <a:endParaRPr lang="en-IT" sz="1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52E510-1089-B447-2028-29E0B9E7CDBB}"/>
              </a:ext>
            </a:extLst>
          </p:cNvPr>
          <p:cNvSpPr txBox="1"/>
          <p:nvPr/>
        </p:nvSpPr>
        <p:spPr>
          <a:xfrm>
            <a:off x="5859424" y="3691288"/>
            <a:ext cx="17475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ALCOR chip (</a:t>
            </a:r>
            <a:r>
              <a:rPr lang="en-US" sz="1000" dirty="0" err="1"/>
              <a:t>ToT</a:t>
            </a:r>
            <a:r>
              <a:rPr lang="en-US" sz="1000" dirty="0"/>
              <a:t> architecture)</a:t>
            </a:r>
          </a:p>
          <a:p>
            <a:r>
              <a:rPr lang="en-US" sz="1000" dirty="0"/>
              <a:t>Time resolution &lt; 200 </a:t>
            </a:r>
            <a:r>
              <a:rPr lang="en-US" sz="1000" dirty="0" err="1"/>
              <a:t>ps</a:t>
            </a:r>
            <a:endParaRPr lang="en-US" sz="1000" dirty="0"/>
          </a:p>
          <a:p>
            <a:r>
              <a:rPr lang="en-US" sz="1000" dirty="0"/>
              <a:t>Rate &gt; 300 kHz/</a:t>
            </a:r>
            <a:r>
              <a:rPr lang="en-US" sz="1000" dirty="0" err="1"/>
              <a:t>ch</a:t>
            </a:r>
            <a:endParaRPr lang="en-US" sz="1000" dirty="0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9C65291C-64CA-FC63-22C1-463F4ED8F3BE}"/>
              </a:ext>
            </a:extLst>
          </p:cNvPr>
          <p:cNvSpPr/>
          <p:nvPr/>
        </p:nvSpPr>
        <p:spPr>
          <a:xfrm>
            <a:off x="4961158" y="4538744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623BEF8-B0C6-0EA7-71EC-44221DCC5F58}"/>
              </a:ext>
            </a:extLst>
          </p:cNvPr>
          <p:cNvSpPr txBox="1"/>
          <p:nvPr/>
        </p:nvSpPr>
        <p:spPr>
          <a:xfrm>
            <a:off x="5891484" y="4424525"/>
            <a:ext cx="17748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Composite materials</a:t>
            </a:r>
          </a:p>
          <a:p>
            <a:r>
              <a:rPr lang="en-US" sz="1000" dirty="0"/>
              <a:t>Single open volume</a:t>
            </a:r>
          </a:p>
          <a:p>
            <a:r>
              <a:rPr lang="en-US" sz="1000" dirty="0"/>
              <a:t>Detector in the barrel shadow </a:t>
            </a:r>
            <a:endParaRPr lang="en-IT" sz="1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0A5D233-7563-0404-4915-DA73CF75CB07}"/>
              </a:ext>
            </a:extLst>
          </p:cNvPr>
          <p:cNvSpPr txBox="1"/>
          <p:nvPr/>
        </p:nvSpPr>
        <p:spPr>
          <a:xfrm>
            <a:off x="5392517" y="1406426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C</a:t>
            </a:r>
            <a:r>
              <a:rPr lang="en-GB" sz="1000" baseline="-25000" dirty="0"/>
              <a:t>2</a:t>
            </a:r>
            <a:r>
              <a:rPr lang="en-GB" sz="1000" dirty="0"/>
              <a:t>F</a:t>
            </a:r>
            <a:r>
              <a:rPr lang="en-GB" sz="1000" baseline="-25000" dirty="0"/>
              <a:t>6</a:t>
            </a:r>
            <a:endParaRPr lang="en-IT" sz="1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5BFE0CB-B2C0-382C-661C-389CD0DC5B6B}"/>
              </a:ext>
            </a:extLst>
          </p:cNvPr>
          <p:cNvSpPr txBox="1"/>
          <p:nvPr/>
        </p:nvSpPr>
        <p:spPr>
          <a:xfrm>
            <a:off x="5367036" y="3866661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ALCOR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62CF537-CB2C-C81E-0F2E-89295D947A89}"/>
              </a:ext>
            </a:extLst>
          </p:cNvPr>
          <p:cNvSpPr txBox="1"/>
          <p:nvPr/>
        </p:nvSpPr>
        <p:spPr>
          <a:xfrm>
            <a:off x="5367036" y="2947933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SiPM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5C4769-46D7-984B-2CF0-4C526D36EA83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34" name="Foliennummernplatzhalter 6">
            <a:extLst>
              <a:ext uri="{FF2B5EF4-FFF2-40B4-BE49-F238E27FC236}">
                <a16:creationId xmlns:a16="http://schemas.microsoft.com/office/drawing/2014/main" id="{C72C48FF-6818-EC77-8405-4B67E9064169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6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AFBBCF67-32C2-5714-38EE-73E24FC73CBE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6093B4-849F-11BC-687F-8D22797532B7}"/>
              </a:ext>
            </a:extLst>
          </p:cNvPr>
          <p:cNvSpPr txBox="1"/>
          <p:nvPr/>
        </p:nvSpPr>
        <p:spPr>
          <a:xfrm>
            <a:off x="8181568" y="71102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Dimensions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4B1456-131D-59F3-C973-8E257638936B}"/>
              </a:ext>
            </a:extLst>
          </p:cNvPr>
          <p:cNvSpPr txBox="1"/>
          <p:nvPr/>
        </p:nvSpPr>
        <p:spPr>
          <a:xfrm>
            <a:off x="8181568" y="1395482"/>
            <a:ext cx="580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Purging</a:t>
            </a: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EB39B074-B3A8-9A3D-907F-DDF4EE48B2AE}"/>
              </a:ext>
            </a:extLst>
          </p:cNvPr>
          <p:cNvSpPr/>
          <p:nvPr/>
        </p:nvSpPr>
        <p:spPr>
          <a:xfrm>
            <a:off x="7660985" y="3822093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BA28042-11BE-3A29-F301-F82287DBE68A}"/>
              </a:ext>
            </a:extLst>
          </p:cNvPr>
          <p:cNvSpPr/>
          <p:nvPr/>
        </p:nvSpPr>
        <p:spPr>
          <a:xfrm>
            <a:off x="7645954" y="2082918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5FF7B95B-F5F3-563D-7A26-351DA834E0E6}"/>
              </a:ext>
            </a:extLst>
          </p:cNvPr>
          <p:cNvSpPr/>
          <p:nvPr/>
        </p:nvSpPr>
        <p:spPr>
          <a:xfrm>
            <a:off x="7666329" y="2957508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44F96638-B4E2-6AB9-AD58-3F2377F33697}"/>
              </a:ext>
            </a:extLst>
          </p:cNvPr>
          <p:cNvSpPr/>
          <p:nvPr/>
        </p:nvSpPr>
        <p:spPr>
          <a:xfrm>
            <a:off x="7660984" y="4544548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CD753E-516C-C4BD-1713-3694130474B3}"/>
              </a:ext>
            </a:extLst>
          </p:cNvPr>
          <p:cNvSpPr txBox="1"/>
          <p:nvPr/>
        </p:nvSpPr>
        <p:spPr>
          <a:xfrm>
            <a:off x="8155865" y="3768232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ALCOR 64ch</a:t>
            </a:r>
          </a:p>
          <a:p>
            <a:r>
              <a:rPr lang="en-IT" sz="1000" dirty="0"/>
              <a:t>RDO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D72C18-894D-9714-2498-EE720BA89288}"/>
              </a:ext>
            </a:extLst>
          </p:cNvPr>
          <p:cNvSpPr txBox="1"/>
          <p:nvPr/>
        </p:nvSpPr>
        <p:spPr>
          <a:xfrm>
            <a:off x="8181568" y="2883982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Layout</a:t>
            </a:r>
          </a:p>
          <a:p>
            <a:r>
              <a:rPr lang="en-IT" sz="1000" dirty="0"/>
              <a:t>Annealing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F97E503-8CC0-C0D3-6CDE-15AB1612FD5A}"/>
              </a:ext>
            </a:extLst>
          </p:cNvPr>
          <p:cNvSpPr txBox="1"/>
          <p:nvPr/>
        </p:nvSpPr>
        <p:spPr>
          <a:xfrm>
            <a:off x="8182980" y="2071129"/>
            <a:ext cx="5822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Coating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F7C55D0-8384-480E-05EA-419B31DF59AF}"/>
              </a:ext>
            </a:extLst>
          </p:cNvPr>
          <p:cNvSpPr txBox="1"/>
          <p:nvPr/>
        </p:nvSpPr>
        <p:spPr>
          <a:xfrm>
            <a:off x="8167887" y="4440534"/>
            <a:ext cx="7938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Real-scale</a:t>
            </a:r>
          </a:p>
          <a:p>
            <a:r>
              <a:rPr lang="en-IT" sz="1000" dirty="0"/>
              <a:t>   prototype</a:t>
            </a:r>
          </a:p>
          <a:p>
            <a:r>
              <a:rPr lang="en-IT" sz="1000" dirty="0"/>
              <a:t>Cooling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790DA0A-3CA8-0DF2-495E-6AD3C4AA41BE}"/>
              </a:ext>
            </a:extLst>
          </p:cNvPr>
          <p:cNvSpPr txBox="1"/>
          <p:nvPr/>
        </p:nvSpPr>
        <p:spPr>
          <a:xfrm>
            <a:off x="1723604" y="291514"/>
            <a:ext cx="1410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Technical requirements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45DF8E-16C3-2C27-F947-E755F22FA987}"/>
              </a:ext>
            </a:extLst>
          </p:cNvPr>
          <p:cNvSpPr txBox="1"/>
          <p:nvPr/>
        </p:nvSpPr>
        <p:spPr>
          <a:xfrm>
            <a:off x="5808445" y="280870"/>
            <a:ext cx="1675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Validated technical solutions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AD51E00-3F74-EFCF-1239-1F2BD6605F31}"/>
              </a:ext>
            </a:extLst>
          </p:cNvPr>
          <p:cNvSpPr txBox="1"/>
          <p:nvPr/>
        </p:nvSpPr>
        <p:spPr>
          <a:xfrm>
            <a:off x="8217523" y="287421"/>
            <a:ext cx="8146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Before CD-2</a:t>
            </a: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63B18192-D074-8D61-7F51-C27CB8FFA290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575623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00DD2-D218-9DFE-8F9A-BD728786B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3959C8E-6082-95B5-03DA-7C829F1F08FE}"/>
              </a:ext>
            </a:extLst>
          </p:cNvPr>
          <p:cNvSpPr/>
          <p:nvPr/>
        </p:nvSpPr>
        <p:spPr>
          <a:xfrm>
            <a:off x="103508" y="695606"/>
            <a:ext cx="4586033" cy="19233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5" name="Picture 34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72065980-0A83-F91C-12A5-768DE1B09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08" y="679218"/>
            <a:ext cx="4500831" cy="18932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382206-5709-030C-321D-94730E30F4DB}"/>
              </a:ext>
            </a:extLst>
          </p:cNvPr>
          <p:cNvSpPr/>
          <p:nvPr/>
        </p:nvSpPr>
        <p:spPr>
          <a:xfrm>
            <a:off x="106027" y="2735275"/>
            <a:ext cx="8953132" cy="22019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3" name="Picture 32" descr="A computer generated image of a mechanical device&#10;&#10;Description automatically generated with medium confidence">
            <a:extLst>
              <a:ext uri="{FF2B5EF4-FFF2-40B4-BE49-F238E27FC236}">
                <a16:creationId xmlns:a16="http://schemas.microsoft.com/office/drawing/2014/main" id="{8FF486E3-04B1-7982-BD15-5B9ABDD55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241" y="2800626"/>
            <a:ext cx="6859635" cy="21552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1CE8EBC-0E38-1161-D285-D9CC360F0EF7}"/>
              </a:ext>
            </a:extLst>
          </p:cNvPr>
          <p:cNvSpPr/>
          <p:nvPr/>
        </p:nvSpPr>
        <p:spPr>
          <a:xfrm>
            <a:off x="4878441" y="379537"/>
            <a:ext cx="4168502" cy="22526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8" name="Picture 17" descr="A diagram of a gas transfusion&#10;&#10;Description automatically generated with medium confidence">
            <a:extLst>
              <a:ext uri="{FF2B5EF4-FFF2-40B4-BE49-F238E27FC236}">
                <a16:creationId xmlns:a16="http://schemas.microsoft.com/office/drawing/2014/main" id="{0EA8B97C-D155-213D-6E94-42AAF72F4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654" y="608510"/>
            <a:ext cx="3938308" cy="203467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323D34-DDEB-3A3A-0EE8-9577141E664C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D7E9CE-1E70-7428-A105-A905B1B10B39}"/>
              </a:ext>
            </a:extLst>
          </p:cNvPr>
          <p:cNvSpPr/>
          <p:nvPr/>
        </p:nvSpPr>
        <p:spPr>
          <a:xfrm>
            <a:off x="3023215" y="-31962"/>
            <a:ext cx="2988511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Gas Radiator Technical Performance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D18E39-9B8D-3503-1A74-C501FBBECF5A}"/>
              </a:ext>
            </a:extLst>
          </p:cNvPr>
          <p:cNvSpPr txBox="1"/>
          <p:nvPr/>
        </p:nvSpPr>
        <p:spPr>
          <a:xfrm>
            <a:off x="5925388" y="352581"/>
            <a:ext cx="20746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Transmission </a:t>
            </a:r>
            <a:r>
              <a:rPr lang="en-IT" sz="1100" dirty="0"/>
              <a:t>in UV range &gt; 98 % </a:t>
            </a: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3B4869C1-EE43-0B13-67D0-6849CD0BA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42" y="381339"/>
            <a:ext cx="4064000" cy="26426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200" b="0" kern="0" dirty="0">
                <a:solidFill>
                  <a:srgbClr val="C00000"/>
                </a:solidFill>
                <a:effectLst/>
                <a:highlight>
                  <a:srgbClr val="E4E49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Baseline </a:t>
            </a:r>
            <a:r>
              <a:rPr lang="en-US" sz="1200" b="0" kern="0" dirty="0" err="1">
                <a:solidFill>
                  <a:srgbClr val="C00000"/>
                </a:solidFill>
                <a:effectLst/>
                <a:highlight>
                  <a:srgbClr val="E4E49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Hexsafluoroethane</a:t>
            </a:r>
            <a:r>
              <a:rPr lang="en-US" sz="1200" b="0" kern="0" dirty="0">
                <a:solidFill>
                  <a:srgbClr val="C00000"/>
                </a:solidFill>
                <a:effectLst/>
                <a:highlight>
                  <a:srgbClr val="E4E49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validated with lab and beam tests</a:t>
            </a:r>
            <a:r>
              <a:rPr lang="en-US" sz="1200" b="0" kern="0" dirty="0">
                <a:solidFill>
                  <a:schemeClr val="tx1"/>
                </a:solidFill>
                <a:effectLst/>
                <a:highlight>
                  <a:srgbClr val="E4E49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200" b="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E4E49A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04900" lvl="1" indent="-342900">
              <a:buFont typeface="Wingdings" pitchFamily="2" charset="2"/>
              <a:buNone/>
            </a:pPr>
            <a:r>
              <a:rPr lang="en-GB" sz="1800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endParaRPr lang="en-US" sz="1800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04900" lvl="1" indent="-342900">
              <a:buFont typeface="Wingdings" pitchFamily="2" charset="2"/>
              <a:buNone/>
            </a:pPr>
            <a:endParaRPr lang="en-US" sz="1800" kern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8DD49AE-D50A-9699-358F-5469B45FF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176" y="756879"/>
            <a:ext cx="3122294" cy="11549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0">
              <a:lnSpc>
                <a:spcPct val="80000"/>
              </a:lnSpc>
              <a:buNone/>
            </a:pPr>
            <a:r>
              <a:rPr lang="en-US" sz="1100" kern="0" dirty="0">
                <a:effectLst/>
              </a:rPr>
              <a:t>C</a:t>
            </a:r>
            <a:r>
              <a:rPr lang="en-US" sz="1100" kern="0" baseline="-25000" dirty="0">
                <a:effectLst/>
              </a:rPr>
              <a:t>2</a:t>
            </a:r>
            <a:r>
              <a:rPr lang="en-US" sz="1100" kern="0" dirty="0">
                <a:effectLst/>
              </a:rPr>
              <a:t>F</a:t>
            </a:r>
            <a:r>
              <a:rPr lang="en-US" sz="1100" kern="0" baseline="-25000" dirty="0">
                <a:effectLst/>
              </a:rPr>
              <a:t>6</a:t>
            </a:r>
            <a:r>
              <a:rPr lang="en-US" sz="1100" kern="0" dirty="0">
                <a:effectLst/>
              </a:rPr>
              <a:t> molecular weight: 138.01 g/mol</a:t>
            </a:r>
          </a:p>
          <a:p>
            <a:pPr marL="285750" indent="0">
              <a:lnSpc>
                <a:spcPct val="80000"/>
              </a:lnSpc>
              <a:buNone/>
            </a:pPr>
            <a:r>
              <a:rPr lang="en-US" sz="1100" kern="0" dirty="0">
                <a:effectLst/>
              </a:rPr>
              <a:t>		</a:t>
            </a:r>
            <a:r>
              <a:rPr lang="en-US" sz="1100" kern="0" dirty="0">
                <a:solidFill>
                  <a:srgbClr val="FF0000"/>
                </a:solidFill>
                <a:effectLst/>
              </a:rPr>
              <a:t>boiling point:   -78.1  °C</a:t>
            </a:r>
          </a:p>
          <a:p>
            <a:pPr marL="285750" indent="0">
              <a:lnSpc>
                <a:spcPct val="80000"/>
              </a:lnSpc>
              <a:buNone/>
            </a:pPr>
            <a:r>
              <a:rPr lang="en-US" sz="1100" kern="0" dirty="0">
                <a:solidFill>
                  <a:srgbClr val="FF0000"/>
                </a:solidFill>
                <a:effectLst/>
              </a:rPr>
              <a:t>		melting point: -100.6  °C</a:t>
            </a:r>
          </a:p>
          <a:p>
            <a:pPr marL="285750" indent="0">
              <a:lnSpc>
                <a:spcPct val="80000"/>
              </a:lnSpc>
              <a:buNone/>
            </a:pPr>
            <a:r>
              <a:rPr lang="en-US" sz="1100" kern="0" dirty="0">
                <a:solidFill>
                  <a:srgbClr val="FF0000"/>
                </a:solidFill>
                <a:effectLst/>
              </a:rPr>
              <a:t>		</a:t>
            </a:r>
            <a:r>
              <a:rPr lang="en-US" sz="1100" kern="0" dirty="0">
                <a:solidFill>
                  <a:schemeClr val="tx1"/>
                </a:solidFill>
                <a:effectLst/>
              </a:rPr>
              <a:t>density:  5.734 kg/m</a:t>
            </a:r>
            <a:r>
              <a:rPr lang="en-US" sz="1100" kern="0" baseline="30000" dirty="0">
                <a:solidFill>
                  <a:schemeClr val="tx1"/>
                </a:solidFill>
                <a:effectLst/>
              </a:rPr>
              <a:t>3</a:t>
            </a:r>
            <a:r>
              <a:rPr lang="en-US" sz="1100" kern="0" dirty="0">
                <a:solidFill>
                  <a:schemeClr val="tx1"/>
                </a:solidFill>
                <a:effectLst/>
              </a:rPr>
              <a:t>  at  24 °C</a:t>
            </a:r>
          </a:p>
          <a:p>
            <a:pPr marL="285750" indent="0">
              <a:lnSpc>
                <a:spcPct val="80000"/>
              </a:lnSpc>
              <a:buNone/>
            </a:pPr>
            <a:r>
              <a:rPr lang="en-US" sz="1100" kern="0" dirty="0">
                <a:solidFill>
                  <a:schemeClr val="tx1"/>
                </a:solidFill>
                <a:effectLst/>
              </a:rPr>
              <a:t>		density: 16.08  kg/m</a:t>
            </a:r>
            <a:r>
              <a:rPr lang="en-US" sz="1100" kern="0" baseline="30000" dirty="0">
                <a:solidFill>
                  <a:schemeClr val="tx1"/>
                </a:solidFill>
                <a:effectLst/>
              </a:rPr>
              <a:t>3</a:t>
            </a:r>
            <a:r>
              <a:rPr lang="en-US" sz="1100" kern="0" dirty="0">
                <a:solidFill>
                  <a:schemeClr val="tx1"/>
                </a:solidFill>
                <a:effectLst/>
              </a:rPr>
              <a:t>  at -78 °C</a:t>
            </a:r>
            <a:endParaRPr lang="en-US" sz="1100" kern="0" dirty="0"/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CDCD2A3A-5A55-8531-9452-2319AFD09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10" y="1545782"/>
            <a:ext cx="1715041" cy="22305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900" kern="0" dirty="0">
                <a:solidFill>
                  <a:schemeClr val="tx1"/>
                </a:solidFill>
                <a:effectLst/>
              </a:rPr>
              <a:t>1 covalent + 6 hydrogen bonds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2BC1BF-AEB2-D1D4-4DC2-6A310B4F4248}"/>
              </a:ext>
            </a:extLst>
          </p:cNvPr>
          <p:cNvSpPr txBox="1"/>
          <p:nvPr/>
        </p:nvSpPr>
        <p:spPr>
          <a:xfrm>
            <a:off x="5010260" y="3007753"/>
            <a:ext cx="151676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Expected performance </a:t>
            </a:r>
          </a:p>
          <a:p>
            <a:r>
              <a:rPr lang="en-GB" sz="1100" dirty="0"/>
              <a:t>o</a:t>
            </a:r>
            <a:r>
              <a:rPr lang="en-IT" sz="1100" dirty="0"/>
              <a:t>btained with </a:t>
            </a:r>
          </a:p>
          <a:p>
            <a:r>
              <a:rPr lang="en-IT" sz="1100" dirty="0"/>
              <a:t>dRICH prototype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0C859-6295-93B5-E7CF-8139D2F618B2}"/>
              </a:ext>
            </a:extLst>
          </p:cNvPr>
          <p:cNvSpPr txBox="1"/>
          <p:nvPr/>
        </p:nvSpPr>
        <p:spPr>
          <a:xfrm>
            <a:off x="233042" y="3434390"/>
            <a:ext cx="15888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Measured 139.7 m/s </a:t>
            </a:r>
          </a:p>
          <a:p>
            <a:r>
              <a:rPr lang="en-IT" sz="1100" dirty="0"/>
              <a:t>speed of sound confirms</a:t>
            </a:r>
          </a:p>
          <a:p>
            <a:r>
              <a:rPr lang="en-IT" sz="1100" dirty="0"/>
              <a:t>negligible contaminants</a:t>
            </a:r>
          </a:p>
          <a:p>
            <a:r>
              <a:rPr lang="en-GB" sz="1100" dirty="0"/>
              <a:t>a</a:t>
            </a:r>
            <a:r>
              <a:rPr lang="en-IT" sz="1100" dirty="0"/>
              <a:t>fter few year in bottle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A4EB0A3-6F5F-8D55-ACD3-2AFA627AABC5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31" name="Foliennummernplatzhalter 6">
            <a:extLst>
              <a:ext uri="{FF2B5EF4-FFF2-40B4-BE49-F238E27FC236}">
                <a16:creationId xmlns:a16="http://schemas.microsoft.com/office/drawing/2014/main" id="{091C5A18-1AC4-E0CF-3C51-0BF9E4A84413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7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8178FC8B-3E55-A7ED-0C5E-28594B1271AC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A204DC-FA09-3354-8179-BA6F7CB59D21}"/>
              </a:ext>
            </a:extLst>
          </p:cNvPr>
          <p:cNvSpPr/>
          <p:nvPr/>
        </p:nvSpPr>
        <p:spPr>
          <a:xfrm>
            <a:off x="7999995" y="3007753"/>
            <a:ext cx="149861" cy="187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FE6B01-D6F5-BD3E-19C0-A1E2B47F05D7}"/>
              </a:ext>
            </a:extLst>
          </p:cNvPr>
          <p:cNvSpPr txBox="1"/>
          <p:nvPr/>
        </p:nvSpPr>
        <p:spPr>
          <a:xfrm>
            <a:off x="7950744" y="2936601"/>
            <a:ext cx="2696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>
                <a:latin typeface="Symbol" pitchFamily="2" charset="2"/>
              </a:rPr>
              <a:t>s</a:t>
            </a:r>
            <a:r>
              <a:rPr lang="en-IT" sz="700" baseline="-25000" dirty="0"/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C80D36-07E5-769D-6F84-8C16D6F10608}"/>
              </a:ext>
            </a:extLst>
          </p:cNvPr>
          <p:cNvSpPr txBox="1"/>
          <p:nvPr/>
        </p:nvSpPr>
        <p:spPr>
          <a:xfrm>
            <a:off x="7955484" y="3041944"/>
            <a:ext cx="2696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>
                <a:latin typeface="Symbol" pitchFamily="2" charset="2"/>
              </a:rPr>
              <a:t>s</a:t>
            </a:r>
            <a:r>
              <a:rPr lang="en-IT" sz="700" baseline="-25000" dirty="0">
                <a:latin typeface="Symbol" pitchFamily="2" charset="2"/>
              </a:rPr>
              <a:t>1</a:t>
            </a:r>
            <a:endParaRPr lang="en-IT" sz="700" baseline="-2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83C5F2-7F19-A9FC-BE98-E4A652063C5F}"/>
              </a:ext>
            </a:extLst>
          </p:cNvPr>
          <p:cNvSpPr/>
          <p:nvPr/>
        </p:nvSpPr>
        <p:spPr>
          <a:xfrm>
            <a:off x="7762280" y="3434390"/>
            <a:ext cx="188464" cy="233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A1B17C-22CE-065B-7488-33EC03A41426}"/>
              </a:ext>
            </a:extLst>
          </p:cNvPr>
          <p:cNvSpPr txBox="1"/>
          <p:nvPr/>
        </p:nvSpPr>
        <p:spPr>
          <a:xfrm>
            <a:off x="7697654" y="3392642"/>
            <a:ext cx="317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C00000"/>
                </a:solidFill>
                <a:latin typeface="Symbol" pitchFamily="2" charset="2"/>
              </a:rPr>
              <a:t>s</a:t>
            </a:r>
            <a:r>
              <a:rPr lang="en-IT" sz="1100" baseline="-25000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4" name="Fußzeilenplatzhalter 7">
            <a:extLst>
              <a:ext uri="{FF2B5EF4-FFF2-40B4-BE49-F238E27FC236}">
                <a16:creationId xmlns:a16="http://schemas.microsoft.com/office/drawing/2014/main" id="{BCF8F715-B959-61CA-DC78-73F6E39F73D4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4041773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7CF22-0DCE-BBDC-3680-72A29A3B8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231D248-2DC3-3F28-AAF4-5009D7C4F12A}"/>
              </a:ext>
            </a:extLst>
          </p:cNvPr>
          <p:cNvSpPr/>
          <p:nvPr/>
        </p:nvSpPr>
        <p:spPr>
          <a:xfrm>
            <a:off x="5248114" y="633306"/>
            <a:ext cx="3773380" cy="42575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13FEA6-E165-6316-D316-40BBB336B3A9}"/>
              </a:ext>
            </a:extLst>
          </p:cNvPr>
          <p:cNvSpPr txBox="1"/>
          <p:nvPr/>
        </p:nvSpPr>
        <p:spPr>
          <a:xfrm>
            <a:off x="5456914" y="776687"/>
            <a:ext cx="298030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Sonar to measure speed of sound</a:t>
            </a:r>
          </a:p>
          <a:p>
            <a:endParaRPr lang="en-IT" sz="1200" dirty="0"/>
          </a:p>
          <a:p>
            <a:r>
              <a:rPr lang="en-IT" sz="1100" dirty="0"/>
              <a:t>10 bar chamber + specrophotometer to measure</a:t>
            </a:r>
          </a:p>
          <a:p>
            <a:r>
              <a:rPr lang="en-GB" sz="1100" dirty="0"/>
              <a:t>l</a:t>
            </a:r>
            <a:r>
              <a:rPr lang="en-IT" sz="1100" dirty="0"/>
              <a:t>ight transmission in the visible range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B18C9B-347D-3223-0772-2D366B53AF52}"/>
              </a:ext>
            </a:extLst>
          </p:cNvPr>
          <p:cNvSpPr/>
          <p:nvPr/>
        </p:nvSpPr>
        <p:spPr>
          <a:xfrm>
            <a:off x="134419" y="639446"/>
            <a:ext cx="5004872" cy="21487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59CAD4-6067-1838-BF72-3D7DED2BDCF6}"/>
              </a:ext>
            </a:extLst>
          </p:cNvPr>
          <p:cNvSpPr/>
          <p:nvPr/>
        </p:nvSpPr>
        <p:spPr>
          <a:xfrm>
            <a:off x="124882" y="2868424"/>
            <a:ext cx="5004872" cy="20223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EEFDBC-8CE9-BE2E-DFC1-066AB4FC66E6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A40D1D-EFD6-A23B-D393-A63DBF894008}"/>
              </a:ext>
            </a:extLst>
          </p:cNvPr>
          <p:cNvSpPr/>
          <p:nvPr/>
        </p:nvSpPr>
        <p:spPr>
          <a:xfrm>
            <a:off x="3353727" y="-31962"/>
            <a:ext cx="232749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Gas Separation and Purging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14035D-F918-D8B7-B847-36040D81A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499" y="3106447"/>
            <a:ext cx="3249608" cy="173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FECA9D-8DC4-362D-BB5A-BFCC514AF64F}"/>
              </a:ext>
            </a:extLst>
          </p:cNvPr>
          <p:cNvSpPr txBox="1"/>
          <p:nvPr/>
        </p:nvSpPr>
        <p:spPr>
          <a:xfrm>
            <a:off x="5460611" y="2833205"/>
            <a:ext cx="30075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Jamin interferometer for precise n determination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CD3694-BF46-6156-43DF-10540EF88CEB}"/>
              </a:ext>
            </a:extLst>
          </p:cNvPr>
          <p:cNvSpPr txBox="1"/>
          <p:nvPr/>
        </p:nvSpPr>
        <p:spPr>
          <a:xfrm>
            <a:off x="1690502" y="2903004"/>
            <a:ext cx="1686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Purging via membranes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8ED3507-CF71-C8E3-A427-3B52E8357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16" y="3400470"/>
            <a:ext cx="2719645" cy="1436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D39503-FE11-CCA1-B961-AA6A9847A7E8}"/>
              </a:ext>
            </a:extLst>
          </p:cNvPr>
          <p:cNvSpPr txBox="1"/>
          <p:nvPr/>
        </p:nvSpPr>
        <p:spPr>
          <a:xfrm>
            <a:off x="1076926" y="669855"/>
            <a:ext cx="2689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Purging via liquefaction of stand-by gas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12C280-B733-883B-617C-DCBEBE014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149" y="1098197"/>
            <a:ext cx="2178050" cy="1682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E2B973-D2F3-D25C-F02E-A7886AE32CBB}"/>
              </a:ext>
            </a:extLst>
          </p:cNvPr>
          <p:cNvSpPr txBox="1"/>
          <p:nvPr/>
        </p:nvSpPr>
        <p:spPr>
          <a:xfrm>
            <a:off x="347656" y="874598"/>
            <a:ext cx="4241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Updated vapor-liquid equilibrium C</a:t>
            </a:r>
            <a:r>
              <a:rPr lang="en-IT" sz="1000" baseline="-25000" dirty="0"/>
              <a:t>2</a:t>
            </a:r>
            <a:r>
              <a:rPr lang="en-IT" sz="1000" dirty="0"/>
              <a:t>F</a:t>
            </a:r>
            <a:r>
              <a:rPr lang="en-IT" sz="1000" baseline="-25000" dirty="0"/>
              <a:t>6</a:t>
            </a:r>
            <a:r>
              <a:rPr lang="en-IT" sz="1000" dirty="0"/>
              <a:t>-CO</a:t>
            </a:r>
            <a:r>
              <a:rPr lang="en-IT" sz="1000" baseline="-25000" dirty="0"/>
              <a:t>2  </a:t>
            </a:r>
            <a:r>
              <a:rPr lang="en-IT" sz="1000" dirty="0"/>
              <a:t>model, test in preparation at CERN</a:t>
            </a:r>
          </a:p>
        </p:txBody>
      </p:sp>
      <p:pic>
        <p:nvPicPr>
          <p:cNvPr id="11" name="Picture 6" descr="Carbon Dioxide (CO2) Phase Diagram">
            <a:extLst>
              <a:ext uri="{FF2B5EF4-FFF2-40B4-BE49-F238E27FC236}">
                <a16:creationId xmlns:a16="http://schemas.microsoft.com/office/drawing/2014/main" id="{ECC66744-6689-9CF7-E504-86D2D4A91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19" y="1084645"/>
            <a:ext cx="1950205" cy="169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large metal frame with wires and wires&#10;&#10;Description automatically generated">
            <a:extLst>
              <a:ext uri="{FF2B5EF4-FFF2-40B4-BE49-F238E27FC236}">
                <a16:creationId xmlns:a16="http://schemas.microsoft.com/office/drawing/2014/main" id="{BA0FB7CB-C759-7EF6-2B9B-F6F3CE02C4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3" t="7530" r="22478"/>
          <a:stretch/>
        </p:blipFill>
        <p:spPr>
          <a:xfrm>
            <a:off x="4333858" y="1084645"/>
            <a:ext cx="720354" cy="16866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056A6D-3559-A7D3-B8CA-F1C64EC85136}"/>
              </a:ext>
            </a:extLst>
          </p:cNvPr>
          <p:cNvSpPr txBox="1"/>
          <p:nvPr/>
        </p:nvSpPr>
        <p:spPr>
          <a:xfrm>
            <a:off x="5213272" y="343353"/>
            <a:ext cx="3335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Design of online purity monitors expected by 2026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468225-315B-86DA-C9DA-A8C68FAA56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6041" y="1632554"/>
            <a:ext cx="1172437" cy="1172437"/>
          </a:xfrm>
          <a:prstGeom prst="rect">
            <a:avLst/>
          </a:prstGeom>
        </p:spPr>
      </p:pic>
      <p:pic>
        <p:nvPicPr>
          <p:cNvPr id="5" name="Picture 4" descr="IMG_20161005_120206_BURST004.jpg">
            <a:extLst>
              <a:ext uri="{FF2B5EF4-FFF2-40B4-BE49-F238E27FC236}">
                <a16:creationId xmlns:a16="http://schemas.microsoft.com/office/drawing/2014/main" id="{2A924814-758A-961F-4EDE-F5C52BF118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74" y="1744305"/>
            <a:ext cx="1757755" cy="9870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F9FA60-3AF2-1578-3C26-C5DEBF5A3B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8999" y="3236665"/>
            <a:ext cx="1715576" cy="1618301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E9448B16-603D-6712-949D-507D76737172}"/>
              </a:ext>
            </a:extLst>
          </p:cNvPr>
          <p:cNvSpPr/>
          <p:nvPr/>
        </p:nvSpPr>
        <p:spPr>
          <a:xfrm>
            <a:off x="4744528" y="3528204"/>
            <a:ext cx="146649" cy="133709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B18CF8C-5CBD-127D-201B-E18B26707A4D}"/>
              </a:ext>
            </a:extLst>
          </p:cNvPr>
          <p:cNvSpPr/>
          <p:nvPr/>
        </p:nvSpPr>
        <p:spPr>
          <a:xfrm>
            <a:off x="4675071" y="4356248"/>
            <a:ext cx="177288" cy="176933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338D92-B110-1288-BC71-DA1FC377CF7A}"/>
              </a:ext>
            </a:extLst>
          </p:cNvPr>
          <p:cNvSpPr txBox="1"/>
          <p:nvPr/>
        </p:nvSpPr>
        <p:spPr>
          <a:xfrm>
            <a:off x="2711095" y="3966061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IT" sz="12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IT" sz="1200" dirty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IT" sz="1200" baseline="-25000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F8EA38-0443-4ECF-C7DE-6EC4A3127229}"/>
              </a:ext>
            </a:extLst>
          </p:cNvPr>
          <p:cNvSpPr txBox="1"/>
          <p:nvPr/>
        </p:nvSpPr>
        <p:spPr>
          <a:xfrm>
            <a:off x="1873320" y="4545495"/>
            <a:ext cx="41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0070C0"/>
                </a:solidFill>
              </a:rPr>
              <a:t>CO</a:t>
            </a:r>
            <a:r>
              <a:rPr lang="en-IT" sz="1200" baseline="-25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48BC65-7477-D49A-1EA0-A34DD8371FF5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33" name="Foliennummernplatzhalter 6">
            <a:extLst>
              <a:ext uri="{FF2B5EF4-FFF2-40B4-BE49-F238E27FC236}">
                <a16:creationId xmlns:a16="http://schemas.microsoft.com/office/drawing/2014/main" id="{B7CB54D8-292F-887D-03E0-57F3DEB72F0D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8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2E78EE-81E0-5522-98CF-0F78506EF399}"/>
              </a:ext>
            </a:extLst>
          </p:cNvPr>
          <p:cNvSpPr/>
          <p:nvPr/>
        </p:nvSpPr>
        <p:spPr>
          <a:xfrm>
            <a:off x="5606321" y="4654446"/>
            <a:ext cx="2830896" cy="2363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D5993-FFA0-BE0E-C004-A00328D36EFF}"/>
              </a:ext>
            </a:extLst>
          </p:cNvPr>
          <p:cNvSpPr txBox="1"/>
          <p:nvPr/>
        </p:nvSpPr>
        <p:spPr>
          <a:xfrm>
            <a:off x="5780166" y="4675377"/>
            <a:ext cx="24737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/>
              <a:t>Nominal sensitivity down to 10 ppm of refractive index</a:t>
            </a:r>
          </a:p>
        </p:txBody>
      </p:sp>
      <p:sp>
        <p:nvSpPr>
          <p:cNvPr id="24" name="Fußzeilenplatzhalter 7">
            <a:extLst>
              <a:ext uri="{FF2B5EF4-FFF2-40B4-BE49-F238E27FC236}">
                <a16:creationId xmlns:a16="http://schemas.microsoft.com/office/drawing/2014/main" id="{14D0C4D4-D64D-ED1B-4AE0-A2B39135DEF4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A45724-7D28-BCC5-1A64-96BD53AAB532}"/>
              </a:ext>
            </a:extLst>
          </p:cNvPr>
          <p:cNvSpPr/>
          <p:nvPr/>
        </p:nvSpPr>
        <p:spPr>
          <a:xfrm>
            <a:off x="800100" y="3400470"/>
            <a:ext cx="1733550" cy="261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4FCB8A-D74C-0436-78F1-512267403157}"/>
              </a:ext>
            </a:extLst>
          </p:cNvPr>
          <p:cNvSpPr txBox="1"/>
          <p:nvPr/>
        </p:nvSpPr>
        <p:spPr>
          <a:xfrm>
            <a:off x="143135" y="3187436"/>
            <a:ext cx="3134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Effective separation of CF</a:t>
            </a:r>
            <a:r>
              <a:rPr lang="en-IT" sz="1000" baseline="-25000" dirty="0"/>
              <a:t>4</a:t>
            </a:r>
            <a:r>
              <a:rPr lang="en-IT" sz="1000" dirty="0"/>
              <a:t> and CO</a:t>
            </a:r>
            <a:r>
              <a:rPr lang="en-IT" sz="1000" baseline="-25000" dirty="0"/>
              <a:t>2</a:t>
            </a:r>
            <a:r>
              <a:rPr lang="en-IT" sz="1000" dirty="0"/>
              <a:t> demostrated in LHCb</a:t>
            </a:r>
          </a:p>
          <a:p>
            <a:r>
              <a:rPr lang="en-GB" sz="1000" dirty="0"/>
              <a:t>h</a:t>
            </a:r>
            <a:r>
              <a:rPr lang="en-IT" sz="1000" dirty="0"/>
              <a:t>pps://edms.cern.ch/document/2816490/1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E7638E2-3DF4-8028-9361-A3C1DEDFF7D9}"/>
              </a:ext>
            </a:extLst>
          </p:cNvPr>
          <p:cNvSpPr txBox="1"/>
          <p:nvPr/>
        </p:nvSpPr>
        <p:spPr>
          <a:xfrm>
            <a:off x="604409" y="330474"/>
            <a:ext cx="3853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Development of gas separation protocols expected by 2026</a:t>
            </a:r>
          </a:p>
        </p:txBody>
      </p:sp>
      <p:sp>
        <p:nvSpPr>
          <p:cNvPr id="31" name="Fußzeilenplatzhalter 7">
            <a:extLst>
              <a:ext uri="{FF2B5EF4-FFF2-40B4-BE49-F238E27FC236}">
                <a16:creationId xmlns:a16="http://schemas.microsoft.com/office/drawing/2014/main" id="{DF2E4D81-DDDE-3A10-6D6D-20591C336A0D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538787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ABBD5-A8CD-EA01-5567-896B782DE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ight Arrow 29">
            <a:extLst>
              <a:ext uri="{FF2B5EF4-FFF2-40B4-BE49-F238E27FC236}">
                <a16:creationId xmlns:a16="http://schemas.microsoft.com/office/drawing/2014/main" id="{5EA27296-5F8C-1876-B2BB-2BBD9154C15B}"/>
              </a:ext>
            </a:extLst>
          </p:cNvPr>
          <p:cNvSpPr/>
          <p:nvPr/>
        </p:nvSpPr>
        <p:spPr>
          <a:xfrm>
            <a:off x="4953728" y="1396549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32432D3B-827C-3266-A299-846085527405}"/>
              </a:ext>
            </a:extLst>
          </p:cNvPr>
          <p:cNvSpPr/>
          <p:nvPr/>
        </p:nvSpPr>
        <p:spPr>
          <a:xfrm>
            <a:off x="7650038" y="1408338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B42180-C246-A2F8-1969-E4FD1E171491}"/>
              </a:ext>
            </a:extLst>
          </p:cNvPr>
          <p:cNvSpPr/>
          <p:nvPr/>
        </p:nvSpPr>
        <p:spPr>
          <a:xfrm>
            <a:off x="-1" y="1846660"/>
            <a:ext cx="9144000" cy="7278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037ADA1D-B772-A5DB-F515-C057924F7E91}"/>
              </a:ext>
            </a:extLst>
          </p:cNvPr>
          <p:cNvSpPr/>
          <p:nvPr/>
        </p:nvSpPr>
        <p:spPr>
          <a:xfrm>
            <a:off x="4945475" y="2075785"/>
            <a:ext cx="277403" cy="29238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14C6362B-B410-DC96-B49E-C85512E22B2F}"/>
              </a:ext>
            </a:extLst>
          </p:cNvPr>
          <p:cNvSpPr/>
          <p:nvPr/>
        </p:nvSpPr>
        <p:spPr>
          <a:xfrm>
            <a:off x="7658529" y="2073689"/>
            <a:ext cx="277403" cy="29238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13122B-688E-0503-E2CD-B9E4FCA64DA2}"/>
              </a:ext>
            </a:extLst>
          </p:cNvPr>
          <p:cNvSpPr/>
          <p:nvPr/>
        </p:nvSpPr>
        <p:spPr>
          <a:xfrm>
            <a:off x="0" y="533884"/>
            <a:ext cx="9144000" cy="6550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72253CB2-3CF6-93B1-1B9F-3AF4227A032C}"/>
              </a:ext>
            </a:extLst>
          </p:cNvPr>
          <p:cNvSpPr/>
          <p:nvPr/>
        </p:nvSpPr>
        <p:spPr>
          <a:xfrm>
            <a:off x="4949644" y="707789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F36AAD50-9BA5-3B50-079E-A06CB5AFBD32}"/>
              </a:ext>
            </a:extLst>
          </p:cNvPr>
          <p:cNvSpPr/>
          <p:nvPr/>
        </p:nvSpPr>
        <p:spPr>
          <a:xfrm>
            <a:off x="7651840" y="704403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30C292-BDF9-0089-3164-3245C393AAE5}"/>
              </a:ext>
            </a:extLst>
          </p:cNvPr>
          <p:cNvSpPr txBox="1"/>
          <p:nvPr/>
        </p:nvSpPr>
        <p:spPr>
          <a:xfrm>
            <a:off x="5808445" y="602430"/>
            <a:ext cx="15504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n</a:t>
            </a:r>
            <a:r>
              <a:rPr lang="en-IT" sz="1000" dirty="0"/>
              <a:t> = 1.026</a:t>
            </a:r>
          </a:p>
          <a:p>
            <a:r>
              <a:rPr lang="en-GB" sz="1000" dirty="0"/>
              <a:t>d</a:t>
            </a:r>
            <a:r>
              <a:rPr lang="en-IT" sz="1000" dirty="0"/>
              <a:t>n/d</a:t>
            </a:r>
            <a:r>
              <a:rPr lang="en-IT" sz="1000" dirty="0">
                <a:latin typeface="Symbol" pitchFamily="2" charset="2"/>
              </a:rPr>
              <a:t>l</a:t>
            </a:r>
            <a:r>
              <a:rPr lang="en-IT" sz="1000" dirty="0"/>
              <a:t> = 6 10</a:t>
            </a:r>
            <a:r>
              <a:rPr lang="en-IT" sz="1000" baseline="30000" dirty="0"/>
              <a:t>-6</a:t>
            </a:r>
            <a:r>
              <a:rPr lang="en-IT" sz="1000" dirty="0"/>
              <a:t> nm</a:t>
            </a:r>
            <a:r>
              <a:rPr lang="en-IT" sz="1000" baseline="30000" dirty="0"/>
              <a:t>-1</a:t>
            </a:r>
            <a:endParaRPr lang="en-IT" sz="1000" dirty="0"/>
          </a:p>
          <a:p>
            <a:r>
              <a:rPr lang="en-IT" sz="1000" dirty="0"/>
              <a:t>scattering length &gt; 50 mm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C04CB1-40B7-336E-816C-0C3E1C7A6D92}"/>
              </a:ext>
            </a:extLst>
          </p:cNvPr>
          <p:cNvSpPr/>
          <p:nvPr/>
        </p:nvSpPr>
        <p:spPr>
          <a:xfrm>
            <a:off x="15388" y="3559414"/>
            <a:ext cx="9144000" cy="821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C82914-7BF4-B836-2B1E-F21BFAE0F74A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875A5C-21B9-F974-E5CC-C8D100396A9A}"/>
              </a:ext>
            </a:extLst>
          </p:cNvPr>
          <p:cNvSpPr/>
          <p:nvPr/>
        </p:nvSpPr>
        <p:spPr>
          <a:xfrm>
            <a:off x="3900608" y="-31962"/>
            <a:ext cx="123367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Design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68286-4BDC-8AD2-FF2A-1ECB91A53EB5}"/>
              </a:ext>
            </a:extLst>
          </p:cNvPr>
          <p:cNvSpPr txBox="1"/>
          <p:nvPr/>
        </p:nvSpPr>
        <p:spPr>
          <a:xfrm>
            <a:off x="1004457" y="582366"/>
            <a:ext cx="30620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Momentum reach above 15 GeV/c  to overlap with gas </a:t>
            </a:r>
          </a:p>
          <a:p>
            <a:r>
              <a:rPr lang="en-IT" sz="1000" dirty="0"/>
              <a:t>More than 10 detected photons from 4 cm thickness</a:t>
            </a:r>
          </a:p>
          <a:p>
            <a:r>
              <a:rPr lang="en-IT" sz="1000" dirty="0"/>
              <a:t>Single photon resolution approaching 2 mrad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F1F24A-6C8F-652F-51FD-E323FC32749C}"/>
              </a:ext>
            </a:extLst>
          </p:cNvPr>
          <p:cNvSpPr txBox="1"/>
          <p:nvPr/>
        </p:nvSpPr>
        <p:spPr>
          <a:xfrm>
            <a:off x="173433" y="697351"/>
            <a:ext cx="71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Aerogel: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E8ECF8-B453-2BBB-8DA0-114917AC5C17}"/>
              </a:ext>
            </a:extLst>
          </p:cNvPr>
          <p:cNvSpPr txBox="1"/>
          <p:nvPr/>
        </p:nvSpPr>
        <p:spPr>
          <a:xfrm>
            <a:off x="1004457" y="1232976"/>
            <a:ext cx="32143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Momentum reach above 50 GeV/c at pseudorapidity &gt; 2.5</a:t>
            </a:r>
          </a:p>
          <a:p>
            <a:r>
              <a:rPr lang="en-GB" sz="1000" dirty="0"/>
              <a:t>M</a:t>
            </a:r>
            <a:r>
              <a:rPr lang="en-IT" sz="1000" dirty="0"/>
              <a:t>ore than 20 detected photons from 1 m depth</a:t>
            </a:r>
          </a:p>
          <a:p>
            <a:r>
              <a:rPr lang="en-IT" sz="1000" dirty="0"/>
              <a:t>Single photon resolution approaching 1 mrad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4C9749-AAEF-32F3-C44E-D195437B72F5}"/>
              </a:ext>
            </a:extLst>
          </p:cNvPr>
          <p:cNvSpPr txBox="1"/>
          <p:nvPr/>
        </p:nvSpPr>
        <p:spPr>
          <a:xfrm>
            <a:off x="182256" y="1336020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Gas: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79AB40-A832-36D3-7FE9-F151DFA71CBD}"/>
              </a:ext>
            </a:extLst>
          </p:cNvPr>
          <p:cNvSpPr txBox="1"/>
          <p:nvPr/>
        </p:nvSpPr>
        <p:spPr>
          <a:xfrm>
            <a:off x="1007822" y="2642886"/>
            <a:ext cx="387798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Single photon detection capability in highly non-uniform magnetic field</a:t>
            </a:r>
          </a:p>
          <a:p>
            <a:r>
              <a:rPr lang="en-US" sz="1000" dirty="0"/>
              <a:t>Excellent PDE in the visible range to cope with aerogel</a:t>
            </a:r>
          </a:p>
          <a:p>
            <a:r>
              <a:rPr lang="en-US" sz="1000" dirty="0"/>
              <a:t>Marginal contribution to the angular resolution</a:t>
            </a:r>
          </a:p>
          <a:p>
            <a:r>
              <a:rPr lang="en-US" sz="1000" dirty="0"/>
              <a:t>Preserve prompt Cherenkov information</a:t>
            </a:r>
          </a:p>
          <a:p>
            <a:r>
              <a:rPr lang="en-US" sz="1000" dirty="0"/>
              <a:t>Tolerance to few 10</a:t>
            </a:r>
            <a:r>
              <a:rPr lang="en-US" sz="1000" baseline="30000" dirty="0"/>
              <a:t>10</a:t>
            </a:r>
            <a:r>
              <a:rPr lang="en-US" sz="1000" dirty="0"/>
              <a:t> 1-MeV neutron equivalent fluence</a:t>
            </a:r>
            <a:endParaRPr lang="en-IT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7911F1-C846-292A-94A5-A168A041F98E}"/>
              </a:ext>
            </a:extLst>
          </p:cNvPr>
          <p:cNvSpPr txBox="1"/>
          <p:nvPr/>
        </p:nvSpPr>
        <p:spPr>
          <a:xfrm>
            <a:off x="153294" y="2938146"/>
            <a:ext cx="716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Sensors: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598280-240B-6527-FC59-D8C5479F15B7}"/>
              </a:ext>
            </a:extLst>
          </p:cNvPr>
          <p:cNvSpPr txBox="1"/>
          <p:nvPr/>
        </p:nvSpPr>
        <p:spPr>
          <a:xfrm>
            <a:off x="1007822" y="3614344"/>
            <a:ext cx="3990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Below 1 </a:t>
            </a:r>
            <a:r>
              <a:rPr lang="en-US" sz="1000" dirty="0" err="1"/>
              <a:t>p.e.</a:t>
            </a:r>
            <a:r>
              <a:rPr lang="en-US" sz="1000" dirty="0"/>
              <a:t> signal threshold capability</a:t>
            </a:r>
          </a:p>
          <a:p>
            <a:r>
              <a:rPr lang="en-US" sz="1000" dirty="0"/>
              <a:t>Preserve sensor time resolution to cope with dark counts and accidentals</a:t>
            </a:r>
          </a:p>
          <a:p>
            <a:r>
              <a:rPr lang="en-US" sz="1000" dirty="0"/>
              <a:t>More than 300 kHz/</a:t>
            </a:r>
            <a:r>
              <a:rPr lang="en-US" sz="1000" dirty="0" err="1"/>
              <a:t>ch</a:t>
            </a:r>
            <a:r>
              <a:rPr lang="en-US" sz="1000" dirty="0"/>
              <a:t> rate capability</a:t>
            </a:r>
          </a:p>
          <a:p>
            <a:r>
              <a:rPr lang="en-US" sz="1000" dirty="0"/>
              <a:t>Streaming readout with suppression of no-interaction frames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BC0EAD-B1BA-277F-ADD6-4FD17322AD1D}"/>
              </a:ext>
            </a:extLst>
          </p:cNvPr>
          <p:cNvSpPr txBox="1"/>
          <p:nvPr/>
        </p:nvSpPr>
        <p:spPr>
          <a:xfrm>
            <a:off x="115614" y="3790532"/>
            <a:ext cx="765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Readout: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FA0D70-D729-13C3-DDB5-5E25AD9469D8}"/>
              </a:ext>
            </a:extLst>
          </p:cNvPr>
          <p:cNvSpPr txBox="1"/>
          <p:nvPr/>
        </p:nvSpPr>
        <p:spPr>
          <a:xfrm>
            <a:off x="48876" y="4496603"/>
            <a:ext cx="907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Mechanics: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941C91-43CA-99E9-3AF6-76D06231A7B3}"/>
              </a:ext>
            </a:extLst>
          </p:cNvPr>
          <p:cNvSpPr txBox="1"/>
          <p:nvPr/>
        </p:nvSpPr>
        <p:spPr>
          <a:xfrm>
            <a:off x="1004456" y="4397006"/>
            <a:ext cx="3861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Acceptance maximized in 1.5 – 3.5 </a:t>
            </a:r>
            <a:r>
              <a:rPr lang="en-US" sz="1000" dirty="0" err="1"/>
              <a:t>pseudorapidity</a:t>
            </a:r>
            <a:r>
              <a:rPr lang="en-US" sz="1000" dirty="0"/>
              <a:t> range</a:t>
            </a:r>
          </a:p>
          <a:p>
            <a:r>
              <a:rPr lang="en-US" sz="1000" dirty="0"/>
              <a:t>Material budget minimized in acceptance</a:t>
            </a:r>
          </a:p>
          <a:p>
            <a:r>
              <a:rPr lang="en-US" sz="1000" dirty="0"/>
              <a:t>Compatibility with barrel maintenance at IP6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3A8E9C-074F-EE7E-7E6D-B4B94F358252}"/>
              </a:ext>
            </a:extLst>
          </p:cNvPr>
          <p:cNvSpPr txBox="1"/>
          <p:nvPr/>
        </p:nvSpPr>
        <p:spPr>
          <a:xfrm>
            <a:off x="5790842" y="1234806"/>
            <a:ext cx="15600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with n</a:t>
            </a:r>
            <a:r>
              <a:rPr lang="en-IT" sz="1000" dirty="0"/>
              <a:t> = 1.00086</a:t>
            </a:r>
          </a:p>
          <a:p>
            <a:r>
              <a:rPr lang="en-GB" sz="1000" dirty="0"/>
              <a:t>d</a:t>
            </a:r>
            <a:r>
              <a:rPr lang="en-IT" sz="1000" dirty="0"/>
              <a:t>n/d</a:t>
            </a:r>
            <a:r>
              <a:rPr lang="en-IT" sz="1000" dirty="0">
                <a:latin typeface="Symbol" pitchFamily="2" charset="2"/>
              </a:rPr>
              <a:t>l</a:t>
            </a:r>
            <a:r>
              <a:rPr lang="en-IT" sz="1000" dirty="0"/>
              <a:t> = 0.2 10</a:t>
            </a:r>
            <a:r>
              <a:rPr lang="en-IT" sz="1000" baseline="30000" dirty="0"/>
              <a:t>-6</a:t>
            </a:r>
            <a:r>
              <a:rPr lang="en-IT" sz="1000" dirty="0"/>
              <a:t> nm</a:t>
            </a:r>
            <a:r>
              <a:rPr lang="en-IT" sz="1000" baseline="30000" dirty="0"/>
              <a:t>-1</a:t>
            </a:r>
            <a:endParaRPr lang="en-IT" sz="1000" dirty="0"/>
          </a:p>
          <a:p>
            <a:r>
              <a:rPr lang="en-GB" sz="1000" dirty="0"/>
              <a:t>a</a:t>
            </a:r>
            <a:r>
              <a:rPr lang="en-IT" sz="1000" dirty="0"/>
              <a:t>bsorption length &gt; 100 m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4DE64B54-E7CE-0D4F-58C8-EA903B4C30DE}"/>
              </a:ext>
            </a:extLst>
          </p:cNvPr>
          <p:cNvSpPr/>
          <p:nvPr/>
        </p:nvSpPr>
        <p:spPr>
          <a:xfrm>
            <a:off x="4949644" y="3843577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52AD43-8ECE-3725-B03E-3265CA0348C3}"/>
              </a:ext>
            </a:extLst>
          </p:cNvPr>
          <p:cNvSpPr txBox="1"/>
          <p:nvPr/>
        </p:nvSpPr>
        <p:spPr>
          <a:xfrm>
            <a:off x="5859424" y="1936515"/>
            <a:ext cx="16802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Carbon fiber material</a:t>
            </a:r>
            <a:endParaRPr lang="en-IT" sz="1000" dirty="0"/>
          </a:p>
          <a:p>
            <a:r>
              <a:rPr lang="en-US" sz="1000" dirty="0"/>
              <a:t>Roughness of few nm</a:t>
            </a:r>
            <a:endParaRPr lang="en-IT" sz="1000" dirty="0"/>
          </a:p>
          <a:p>
            <a:r>
              <a:rPr lang="en-US" sz="1000" dirty="0"/>
              <a:t>Angular precision &lt; 0.3 </a:t>
            </a:r>
            <a:r>
              <a:rPr lang="en-US" sz="1000" dirty="0" err="1"/>
              <a:t>mrad</a:t>
            </a:r>
            <a:endParaRPr lang="en-US" sz="1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512015-C92E-4992-737A-FF2C6808C0E5}"/>
              </a:ext>
            </a:extLst>
          </p:cNvPr>
          <p:cNvSpPr txBox="1"/>
          <p:nvPr/>
        </p:nvSpPr>
        <p:spPr>
          <a:xfrm>
            <a:off x="1007822" y="1927892"/>
            <a:ext cx="31486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Focalization of Cherenkov light onto the detector surface</a:t>
            </a:r>
          </a:p>
          <a:p>
            <a:r>
              <a:rPr lang="en-US" sz="1000" dirty="0"/>
              <a:t>Preservation of the Cherenkov information </a:t>
            </a:r>
          </a:p>
          <a:p>
            <a:r>
              <a:rPr lang="en-US" sz="1000" dirty="0"/>
              <a:t>Material budget limited to O(2 %) of radiation length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7E7618-4B46-59C1-7BB9-21916D1315CD}"/>
              </a:ext>
            </a:extLst>
          </p:cNvPr>
          <p:cNvSpPr txBox="1"/>
          <p:nvPr/>
        </p:nvSpPr>
        <p:spPr>
          <a:xfrm>
            <a:off x="182256" y="2091141"/>
            <a:ext cx="644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Mirror: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9B795E20-E600-4824-0466-D602E7AF1767}"/>
              </a:ext>
            </a:extLst>
          </p:cNvPr>
          <p:cNvSpPr/>
          <p:nvPr/>
        </p:nvSpPr>
        <p:spPr>
          <a:xfrm>
            <a:off x="4955213" y="2938146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ED09D4-22D4-4311-3801-494519C4DBB5}"/>
              </a:ext>
            </a:extLst>
          </p:cNvPr>
          <p:cNvSpPr txBox="1"/>
          <p:nvPr/>
        </p:nvSpPr>
        <p:spPr>
          <a:xfrm>
            <a:off x="5859424" y="2701492"/>
            <a:ext cx="1806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Spatial resolution of 3 x 3 mm</a:t>
            </a:r>
            <a:r>
              <a:rPr lang="en-US" sz="1000" baseline="30000" dirty="0"/>
              <a:t>2</a:t>
            </a:r>
            <a:r>
              <a:rPr lang="en-US" sz="1000" dirty="0"/>
              <a:t> </a:t>
            </a:r>
          </a:p>
          <a:p>
            <a:r>
              <a:rPr lang="en-US" sz="1000" dirty="0"/>
              <a:t>Time resolution O(100 </a:t>
            </a:r>
            <a:r>
              <a:rPr lang="en-US" sz="1000" dirty="0" err="1"/>
              <a:t>ps</a:t>
            </a:r>
            <a:r>
              <a:rPr lang="en-US" sz="1000" dirty="0"/>
              <a:t>)</a:t>
            </a:r>
          </a:p>
          <a:p>
            <a:r>
              <a:rPr lang="en-US" sz="1000" dirty="0"/>
              <a:t>Operation at &lt; -30 degrees</a:t>
            </a:r>
          </a:p>
          <a:p>
            <a:r>
              <a:rPr lang="en-US" sz="1000" dirty="0"/>
              <a:t>Annealing curing cycles </a:t>
            </a:r>
            <a:endParaRPr lang="en-IT" sz="1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F805D88-237F-1F27-1B70-74F4CF6CDDAB}"/>
              </a:ext>
            </a:extLst>
          </p:cNvPr>
          <p:cNvSpPr txBox="1"/>
          <p:nvPr/>
        </p:nvSpPr>
        <p:spPr>
          <a:xfrm>
            <a:off x="5859424" y="3691288"/>
            <a:ext cx="17475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ALCOR chip (</a:t>
            </a:r>
            <a:r>
              <a:rPr lang="en-US" sz="1000" dirty="0" err="1"/>
              <a:t>ToT</a:t>
            </a:r>
            <a:r>
              <a:rPr lang="en-US" sz="1000" dirty="0"/>
              <a:t> architecture)</a:t>
            </a:r>
          </a:p>
          <a:p>
            <a:r>
              <a:rPr lang="en-US" sz="1000" dirty="0"/>
              <a:t>Time resolution &lt; 200 </a:t>
            </a:r>
            <a:r>
              <a:rPr lang="en-US" sz="1000" dirty="0" err="1"/>
              <a:t>ps</a:t>
            </a:r>
            <a:endParaRPr lang="en-US" sz="1000" dirty="0"/>
          </a:p>
          <a:p>
            <a:r>
              <a:rPr lang="en-US" sz="1000" dirty="0"/>
              <a:t>Rate &gt; 300 kHz/</a:t>
            </a:r>
            <a:r>
              <a:rPr lang="en-US" sz="1000" dirty="0" err="1"/>
              <a:t>ch</a:t>
            </a:r>
            <a:endParaRPr lang="en-US" sz="1000" dirty="0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0401804-7690-9AC3-9625-B3B0BEAA6FC7}"/>
              </a:ext>
            </a:extLst>
          </p:cNvPr>
          <p:cNvSpPr/>
          <p:nvPr/>
        </p:nvSpPr>
        <p:spPr>
          <a:xfrm>
            <a:off x="4961158" y="4538744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62844A-5F6E-BB21-0E5B-28B7DA7F988E}"/>
              </a:ext>
            </a:extLst>
          </p:cNvPr>
          <p:cNvSpPr txBox="1"/>
          <p:nvPr/>
        </p:nvSpPr>
        <p:spPr>
          <a:xfrm>
            <a:off x="5891484" y="4424525"/>
            <a:ext cx="17748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Composite materials</a:t>
            </a:r>
          </a:p>
          <a:p>
            <a:r>
              <a:rPr lang="en-US" sz="1000" dirty="0"/>
              <a:t>Single open volume</a:t>
            </a:r>
          </a:p>
          <a:p>
            <a:r>
              <a:rPr lang="en-US" sz="1000" dirty="0"/>
              <a:t>Detector in the barrel shadow </a:t>
            </a:r>
            <a:endParaRPr lang="en-IT" sz="1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E0D2D2-7F79-4135-D23B-84C42CC059F1}"/>
              </a:ext>
            </a:extLst>
          </p:cNvPr>
          <p:cNvSpPr txBox="1"/>
          <p:nvPr/>
        </p:nvSpPr>
        <p:spPr>
          <a:xfrm>
            <a:off x="5392517" y="1406426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C</a:t>
            </a:r>
            <a:r>
              <a:rPr lang="en-GB" sz="1000" baseline="-25000" dirty="0"/>
              <a:t>2</a:t>
            </a:r>
            <a:r>
              <a:rPr lang="en-GB" sz="1000" dirty="0"/>
              <a:t>F</a:t>
            </a:r>
            <a:r>
              <a:rPr lang="en-GB" sz="1000" baseline="-25000" dirty="0"/>
              <a:t>6</a:t>
            </a:r>
            <a:endParaRPr lang="en-IT" sz="1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C08586-3D3B-5188-48C3-8C72CC9253D3}"/>
              </a:ext>
            </a:extLst>
          </p:cNvPr>
          <p:cNvSpPr txBox="1"/>
          <p:nvPr/>
        </p:nvSpPr>
        <p:spPr>
          <a:xfrm>
            <a:off x="5367036" y="3866661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ALCOR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EA381B-92D7-C97E-BF07-5E093D81C13C}"/>
              </a:ext>
            </a:extLst>
          </p:cNvPr>
          <p:cNvSpPr txBox="1"/>
          <p:nvPr/>
        </p:nvSpPr>
        <p:spPr>
          <a:xfrm>
            <a:off x="5367036" y="2947933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SiPM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021DB2-D0B3-4AE9-49D1-8199D07B9BB7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34" name="Foliennummernplatzhalter 6">
            <a:extLst>
              <a:ext uri="{FF2B5EF4-FFF2-40B4-BE49-F238E27FC236}">
                <a16:creationId xmlns:a16="http://schemas.microsoft.com/office/drawing/2014/main" id="{178BEB48-28CA-E14A-5AF2-3A8B79C2BCB2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9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B843C7D4-C439-AB9B-478C-31A6E5F9ADAF}"/>
              </a:ext>
            </a:extLst>
          </p:cNvPr>
          <p:cNvSpPr txBox="1">
            <a:spLocks noGrp="1"/>
          </p:cNvSpPr>
          <p:nvPr/>
        </p:nvSpPr>
        <p:spPr>
          <a:xfrm>
            <a:off x="-311103" y="4903556"/>
            <a:ext cx="184055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62A880-3895-99D9-159A-5F5C2EF41084}"/>
              </a:ext>
            </a:extLst>
          </p:cNvPr>
          <p:cNvSpPr txBox="1"/>
          <p:nvPr/>
        </p:nvSpPr>
        <p:spPr>
          <a:xfrm>
            <a:off x="8181568" y="71102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Dimensions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E596F1-13B8-2659-0329-B6308B05535C}"/>
              </a:ext>
            </a:extLst>
          </p:cNvPr>
          <p:cNvSpPr txBox="1"/>
          <p:nvPr/>
        </p:nvSpPr>
        <p:spPr>
          <a:xfrm>
            <a:off x="8181568" y="1395482"/>
            <a:ext cx="580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Purging</a:t>
            </a: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7F363024-00E3-AE81-79FC-651974736AA5}"/>
              </a:ext>
            </a:extLst>
          </p:cNvPr>
          <p:cNvSpPr/>
          <p:nvPr/>
        </p:nvSpPr>
        <p:spPr>
          <a:xfrm>
            <a:off x="7660985" y="3822093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24B857BB-3754-BFBE-40E8-076A0D9FCEA4}"/>
              </a:ext>
            </a:extLst>
          </p:cNvPr>
          <p:cNvSpPr/>
          <p:nvPr/>
        </p:nvSpPr>
        <p:spPr>
          <a:xfrm>
            <a:off x="7666329" y="2957508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4044695C-54D8-2317-75EF-823E582C0130}"/>
              </a:ext>
            </a:extLst>
          </p:cNvPr>
          <p:cNvSpPr/>
          <p:nvPr/>
        </p:nvSpPr>
        <p:spPr>
          <a:xfrm>
            <a:off x="7660984" y="4544548"/>
            <a:ext cx="277403" cy="2923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2B214AB-E3C0-3F83-AB12-74F20872DB6F}"/>
              </a:ext>
            </a:extLst>
          </p:cNvPr>
          <p:cNvSpPr txBox="1"/>
          <p:nvPr/>
        </p:nvSpPr>
        <p:spPr>
          <a:xfrm>
            <a:off x="8155865" y="3768232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ALCOR 64ch</a:t>
            </a:r>
          </a:p>
          <a:p>
            <a:r>
              <a:rPr lang="en-IT" sz="1000" dirty="0"/>
              <a:t>RDO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F467406-7E36-D8C1-0CD8-C0C4E521181E}"/>
              </a:ext>
            </a:extLst>
          </p:cNvPr>
          <p:cNvSpPr txBox="1"/>
          <p:nvPr/>
        </p:nvSpPr>
        <p:spPr>
          <a:xfrm>
            <a:off x="8181568" y="2883982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Layout</a:t>
            </a:r>
          </a:p>
          <a:p>
            <a:r>
              <a:rPr lang="en-IT" sz="1000" dirty="0"/>
              <a:t>Annealing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6867E2B-D1C3-BF8E-B2A3-B38396AEBF07}"/>
              </a:ext>
            </a:extLst>
          </p:cNvPr>
          <p:cNvSpPr txBox="1"/>
          <p:nvPr/>
        </p:nvSpPr>
        <p:spPr>
          <a:xfrm>
            <a:off x="8182980" y="2071129"/>
            <a:ext cx="5822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Coating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4A1544A-9654-9D19-8D7F-7205E4CC8154}"/>
              </a:ext>
            </a:extLst>
          </p:cNvPr>
          <p:cNvSpPr txBox="1"/>
          <p:nvPr/>
        </p:nvSpPr>
        <p:spPr>
          <a:xfrm>
            <a:off x="8167887" y="4440534"/>
            <a:ext cx="7938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Real-scale</a:t>
            </a:r>
          </a:p>
          <a:p>
            <a:r>
              <a:rPr lang="en-IT" sz="1000" dirty="0"/>
              <a:t>   prototype</a:t>
            </a:r>
          </a:p>
          <a:p>
            <a:r>
              <a:rPr lang="en-IT" sz="1000" dirty="0"/>
              <a:t>Cooling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75D80B3-778E-E056-D0BA-DB9FDEB579FE}"/>
              </a:ext>
            </a:extLst>
          </p:cNvPr>
          <p:cNvSpPr txBox="1"/>
          <p:nvPr/>
        </p:nvSpPr>
        <p:spPr>
          <a:xfrm>
            <a:off x="1723604" y="291514"/>
            <a:ext cx="1410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Technical requirements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3844E41-3981-4E73-F490-D0E560C2F57B}"/>
              </a:ext>
            </a:extLst>
          </p:cNvPr>
          <p:cNvSpPr txBox="1"/>
          <p:nvPr/>
        </p:nvSpPr>
        <p:spPr>
          <a:xfrm>
            <a:off x="5808445" y="280870"/>
            <a:ext cx="1675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Validated technical solutions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C80530D-453A-5B05-A467-142CDC71FC4D}"/>
              </a:ext>
            </a:extLst>
          </p:cNvPr>
          <p:cNvSpPr txBox="1"/>
          <p:nvPr/>
        </p:nvSpPr>
        <p:spPr>
          <a:xfrm>
            <a:off x="8217523" y="287421"/>
            <a:ext cx="8146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Before CD-2</a:t>
            </a:r>
          </a:p>
        </p:txBody>
      </p:sp>
      <p:sp>
        <p:nvSpPr>
          <p:cNvPr id="4" name="Fußzeilenplatzhalter 7">
            <a:extLst>
              <a:ext uri="{FF2B5EF4-FFF2-40B4-BE49-F238E27FC236}">
                <a16:creationId xmlns:a16="http://schemas.microsoft.com/office/drawing/2014/main" id="{33B97201-4E37-D1DF-1B6B-AAC78175EF0B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10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EIC DAC Meeting  -  June 11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– 13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618008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124057</TotalTime>
  <Words>4820</Words>
  <Application>Microsoft Macintosh PowerPoint</Application>
  <PresentationFormat>On-screen Show (16:9)</PresentationFormat>
  <Paragraphs>946</Paragraphs>
  <Slides>34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1748</cp:revision>
  <cp:lastPrinted>2023-06-21T10:04:54Z</cp:lastPrinted>
  <dcterms:created xsi:type="dcterms:W3CDTF">2012-03-30T13:12:09Z</dcterms:created>
  <dcterms:modified xsi:type="dcterms:W3CDTF">2025-05-30T17:22:33Z</dcterms:modified>
</cp:coreProperties>
</file>