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325" r:id="rId3"/>
    <p:sldId id="328" r:id="rId4"/>
    <p:sldId id="326" r:id="rId5"/>
    <p:sldId id="340" r:id="rId6"/>
    <p:sldId id="337" r:id="rId7"/>
    <p:sldId id="33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B7"/>
    <a:srgbClr val="45AC43"/>
    <a:srgbClr val="196B24"/>
    <a:srgbClr val="156082"/>
    <a:srgbClr val="0D3512"/>
    <a:srgbClr val="F89302"/>
    <a:srgbClr val="FF7E79"/>
    <a:srgbClr val="FFFFFF"/>
    <a:srgbClr val="FF93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/>
    <p:restoredTop sz="96966"/>
  </p:normalViewPr>
  <p:slideViewPr>
    <p:cSldViewPr snapToGrid="0">
      <p:cViewPr varScale="1">
        <p:scale>
          <a:sx n="156" d="100"/>
          <a:sy n="156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B280EB-591C-AA48-20A7-7BA684E0B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8AD59A-BE7C-A253-21E6-67400B845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18E744-2E2E-CD3B-2B5D-6968212A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BAE0-C9C2-7A47-99C5-4040FEE0DC86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9A73F0-DA62-3D96-C514-B5281759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550340-516C-0C0A-EABE-0982752F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93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442623-0D15-139C-9FF3-09D44170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34A796F-17AC-98AA-7C56-1A490384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A82D02-C847-02FE-7727-C9B8B1CB2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4883-3ACA-2E44-A901-F204B90503A8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B9FE91-663C-A320-4326-818DCFAC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6CA781-A34B-8984-9791-B5D4492F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87BF55C-81B4-A7FE-51F3-C70FB2CC3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EB7E41-D99B-C105-2F1C-3604530C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36C1C-3011-E960-E598-A4544B2C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BEE0-47AA-0342-BAC4-BC92403A3402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6C6116-8A94-5CEA-5222-0C47CF18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24F34B-623B-C884-3215-40136835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5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ED037D-2182-DC78-A08A-A953E34D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D62CEA-5A95-1420-ABA3-F51F9403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  <a:lvl2pPr>
              <a:defRPr>
                <a:latin typeface="Avenir Next" panose="020B0503020202020204" pitchFamily="34" charset="0"/>
              </a:defRPr>
            </a:lvl2pPr>
            <a:lvl3pPr>
              <a:defRPr>
                <a:latin typeface="Avenir Next" panose="020B0503020202020204" pitchFamily="34" charset="0"/>
              </a:defRPr>
            </a:lvl3pPr>
            <a:lvl4pPr>
              <a:defRPr>
                <a:latin typeface="Avenir Next" panose="020B0503020202020204" pitchFamily="34" charset="0"/>
              </a:defRPr>
            </a:lvl4pPr>
            <a:lvl5pPr>
              <a:defRPr>
                <a:latin typeface="Avenir Next" panose="020B0503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5DBBE1-5192-890E-AD11-80FBE44B7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fld id="{A2B73ED5-590C-E64F-A9DE-1E65F52109E4}" type="datetime1">
              <a:rPr lang="ja-JP" altLang="en-US" smtClean="0"/>
              <a:t>2025/5/30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D9C7F8-573A-1A5B-DF19-5A829C89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AAE3E5-BC81-C2F8-AD14-34AC3D0E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801" y="6356349"/>
            <a:ext cx="2743200" cy="365125"/>
          </a:xfrm>
        </p:spPr>
        <p:txBody>
          <a:bodyPr/>
          <a:lstStyle>
            <a:lvl1pPr>
              <a:defRPr>
                <a:latin typeface="Avenir Next" panose="020B0503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237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94105E-2307-262A-2E40-A502DE9B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81C570-D643-8C05-93E5-15C684A98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E7BEEB-74D1-878C-B91E-F026EB99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BDCF-22D3-E44E-819B-7CFE074311C1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4DFC4C-1B10-B682-23C4-CAFAA2AD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B7DF5A-612E-B45C-9FE5-0A69174B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65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8447EB-93DF-CBBC-7D82-EEAC10CD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3EAB88-67CE-193D-2595-F39D94BF9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E47F1C-A07B-DFC6-5272-5575D5D74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21B47F-F47A-7B8D-C771-C6D7EFEF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3D09-3D1C-474D-963C-A5369837B584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CB7483-4A95-DFA7-F1DE-A1C965FF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78454B-3CE1-5F6A-51F6-82A05251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7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7D454-E787-B8DD-0C95-B21720E3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8752EB-DACC-E564-0D2A-67E0317FE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CAFFEB-905F-D1CA-0B20-7C64902E4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F1417-1511-21E0-8B04-D1C6B8E4F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74BC15-8DD5-019A-5AEB-8E5876F47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5B84D46-5BD8-ECA1-C098-3CF7F563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BC91-342A-7547-97CE-A6953BF2A9AF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3A630F-FB6D-E877-F597-BB989EE0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770818A-5212-050D-DE9C-6EE635DC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3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46B4A9-3412-5142-1088-E23BF2B2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0DA9E1-04F7-9541-DD9F-314FE5C0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203E-6258-6B4E-A2E0-A6295282F81F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4B2A66-6777-4537-1160-81EBE0E5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4016A8-7700-2D32-6D22-6DC7A4DB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21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FB018E-B263-693A-6F1B-36BDEF44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36D4-7A5B-E84B-80A3-2EA050EFD32D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5FC654-0CC9-6457-46A1-D9BF28A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0E859-55F1-FCC6-E6C4-67A3B726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64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50E17A-5FB2-CCCA-DB2A-E99AB820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A45F60-BAF8-A1B8-E9A1-6A5CB07B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D9DEE1-6294-F858-7135-1E0CC123B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AB38DA-3DC4-0168-B095-91A014F9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F44A-1CF2-4646-8FB4-0D4EE86A67F9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8CA413-D4F0-DB51-716D-47E84C2D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B02A55-BA38-C9C0-4751-6115689F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5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2690AD-C331-81DD-A128-004D34A9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137FC9-57A4-8132-7130-F10974DA21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59481A-CE3F-561B-4951-033BEE330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FC8B41-83FA-E2B1-AEC5-8EC038DF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EB86-1F69-8A41-AF11-874E220AA84F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254F52-14B7-99EB-1689-D50579B6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F06D9D-4B93-02DA-45DA-839629CE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08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EF621B-4721-D423-9E55-237A3FD1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76F8BB-CA4F-1AAE-DB1F-547FA790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1FB80D-A08A-B29E-333E-7EF5C6439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BAF79-BEF1-2D4A-81FF-632ADD149A20}" type="datetime1">
              <a:rPr kumimoji="1" lang="ja-JP" altLang="en-US" smtClean="0"/>
              <a:t>2025/5/30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99F8F1-5EE9-FE9A-7664-1BAB51257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AD9C79-014B-387A-CB8E-96AD176E1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70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5EDCA5-60C5-87BA-4A30-E96581BF3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34" y="1614092"/>
            <a:ext cx="10100441" cy="2387600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venir Next" panose="020B0503020202020204" pitchFamily="34" charset="0"/>
              </a:rPr>
              <a:t>Overview</a:t>
            </a:r>
            <a:br>
              <a:rPr lang="en-US" altLang="ja-JP" sz="6600" b="1" dirty="0">
                <a:latin typeface="Avenir Next" panose="020B0503020202020204" pitchFamily="34" charset="0"/>
              </a:rPr>
            </a:br>
            <a:r>
              <a:rPr lang="en-US" altLang="ja-JP" sz="6600" b="1" dirty="0">
                <a:latin typeface="Avenir Next" panose="020B0503020202020204" pitchFamily="34" charset="0"/>
              </a:rPr>
              <a:t>AC-LGAD Time-of-Flight</a:t>
            </a:r>
            <a:endParaRPr kumimoji="1" lang="ja-JP" altLang="en-US" sz="6600" b="1">
              <a:latin typeface="Avenir Next" panose="020B0503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090365-FE1C-D65D-071B-96A57128E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373"/>
            <a:ext cx="9144000" cy="111075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4000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sz="4000" b="1" dirty="0">
                <a:latin typeface="Avenir Next" panose="020B0503020202020204" pitchFamily="34" charset="0"/>
              </a:rPr>
              <a:t>(Hiroshima University)</a:t>
            </a:r>
            <a:endParaRPr kumimoji="1" lang="en-US" altLang="ja-JP" sz="4000" b="1" dirty="0">
              <a:latin typeface="Avenir Next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ED1F81-97E5-6710-FDF0-B2E98121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727" y="297388"/>
            <a:ext cx="2215091" cy="1595966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E5A31017-A2FF-16A5-91D3-1F8FBCC11E5D}"/>
              </a:ext>
            </a:extLst>
          </p:cNvPr>
          <p:cNvSpPr txBox="1">
            <a:spLocks/>
          </p:cNvSpPr>
          <p:nvPr/>
        </p:nvSpPr>
        <p:spPr>
          <a:xfrm>
            <a:off x="1524000" y="5935848"/>
            <a:ext cx="9144000" cy="555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>
                <a:latin typeface="Avenir Next" panose="020B0503020202020204" pitchFamily="34" charset="0"/>
              </a:rPr>
              <a:t>The 10th Detector Advisory Committee Review</a:t>
            </a:r>
          </a:p>
          <a:p>
            <a:r>
              <a:rPr lang="en-US" altLang="ja-JP" sz="1400" dirty="0">
                <a:latin typeface="Avenir Next" panose="020B0503020202020204" pitchFamily="34" charset="0"/>
              </a:rPr>
              <a:t>June 11</a:t>
            </a:r>
            <a:r>
              <a:rPr lang="en-US" altLang="ja-JP" sz="1400" baseline="30000" dirty="0">
                <a:latin typeface="Avenir Next" panose="020B0503020202020204" pitchFamily="34" charset="0"/>
              </a:rPr>
              <a:t>th</a:t>
            </a:r>
            <a:r>
              <a:rPr lang="en-US" altLang="ja-JP" sz="1400" dirty="0">
                <a:latin typeface="Avenir Next" panose="020B0503020202020204" pitchFamily="34" charset="0"/>
              </a:rPr>
              <a:t> – 13</a:t>
            </a:r>
            <a:r>
              <a:rPr lang="en-US" altLang="ja-JP" sz="1400" baseline="30000" dirty="0">
                <a:latin typeface="Avenir Next" panose="020B0503020202020204" pitchFamily="34" charset="0"/>
              </a:rPr>
              <a:t>th</a:t>
            </a:r>
            <a:r>
              <a:rPr lang="en-US" altLang="ja-JP" sz="1400" dirty="0">
                <a:latin typeface="Avenir Next" panose="020B0503020202020204" pitchFamily="34" charset="0"/>
              </a:rPr>
              <a:t>, 2025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4EE824-94CA-B97F-34EC-B83CDC9F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50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D95A-E40F-8D00-4273-BF6C7DB1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79BE3D-50E9-7CE7-228A-477ABA59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Recap of AC-LGAD TOF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074CF2C-8791-FC66-A1B0-1C1B991DD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798851"/>
            <a:ext cx="10972801" cy="1772499"/>
          </a:xfrm>
        </p:spPr>
        <p:txBody>
          <a:bodyPr>
            <a:normAutofit fontScale="85000" lnSpcReduction="1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The </a:t>
            </a:r>
            <a:r>
              <a:rPr lang="en" altLang="ja-JP" dirty="0" err="1">
                <a:latin typeface="Avenir Next" panose="020B0503020202020204" pitchFamily="34" charset="0"/>
              </a:rPr>
              <a:t>ePIC</a:t>
            </a:r>
            <a:r>
              <a:rPr lang="en" altLang="ja-JP" dirty="0">
                <a:latin typeface="Avenir Next" panose="020B0503020202020204" pitchFamily="34" charset="0"/>
              </a:rPr>
              <a:t> AC-LGAD TOF system is used for particle identification (PID), tracking, and background rejection in both mid-rapidity (BTOF) and forward-rapidity (FTOF) regions. </a:t>
            </a:r>
          </a:p>
          <a:p>
            <a:r>
              <a:rPr lang="en" altLang="ja-JP" dirty="0">
                <a:latin typeface="Avenir Next" panose="020B0503020202020204" pitchFamily="34" charset="0"/>
              </a:rPr>
              <a:t>A position resolution of </a:t>
            </a:r>
            <a:r>
              <a:rPr lang="en" altLang="ja-JP" i="1" dirty="0">
                <a:latin typeface="Avenir Next" panose="020B0503020202020204" pitchFamily="34" charset="0"/>
              </a:rPr>
              <a:t>O</a:t>
            </a:r>
            <a:r>
              <a:rPr lang="en" altLang="ja-JP" dirty="0">
                <a:latin typeface="Avenir Next" panose="020B0503020202020204" pitchFamily="34" charset="0"/>
              </a:rPr>
              <a:t>(10s </a:t>
            </a:r>
            <a:r>
              <a:rPr lang="en-US" altLang="ja-JP" dirty="0" err="1">
                <a:latin typeface="Avenir Next" panose="020B0503020202020204" pitchFamily="34" charset="0"/>
              </a:rPr>
              <a:t>ps</a:t>
            </a:r>
            <a:r>
              <a:rPr lang="en" altLang="ja-JP" dirty="0">
                <a:latin typeface="Avenir Next" panose="020B0503020202020204" pitchFamily="34" charset="0"/>
              </a:rPr>
              <a:t>) and a timing resolution of </a:t>
            </a:r>
            <a:r>
              <a:rPr lang="en" altLang="ja-JP" i="1" dirty="0">
                <a:latin typeface="Avenir Next" panose="020B0503020202020204" pitchFamily="34" charset="0"/>
              </a:rPr>
              <a:t>O</a:t>
            </a:r>
            <a:r>
              <a:rPr lang="en" altLang="ja-JP" dirty="0">
                <a:latin typeface="Avenir Next" panose="020B0503020202020204" pitchFamily="34" charset="0"/>
              </a:rPr>
              <a:t>(10s </a:t>
            </a:r>
            <a:r>
              <a:rPr lang="en-US" altLang="ja-JP" dirty="0">
                <a:latin typeface="Avenir Next" panose="020B0503020202020204" pitchFamily="34" charset="0"/>
              </a:rPr>
              <a:t>um</a:t>
            </a:r>
            <a:r>
              <a:rPr lang="en" altLang="ja-JP" dirty="0">
                <a:latin typeface="Avenir Next" panose="020B0503020202020204" pitchFamily="34" charset="0"/>
              </a:rPr>
              <a:t>) for PID and tracking within a space of less than 10 cm in thickness are required</a:t>
            </a:r>
          </a:p>
        </p:txBody>
      </p:sp>
      <p:pic>
        <p:nvPicPr>
          <p:cNvPr id="22" name="図 2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61057AA7-23C5-B4DB-36B6-144B56548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65" t="22596" r="25714" b="20474"/>
          <a:stretch>
            <a:fillRect/>
          </a:stretch>
        </p:blipFill>
        <p:spPr>
          <a:xfrm>
            <a:off x="4216950" y="1983580"/>
            <a:ext cx="4347700" cy="26499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BD3D4D7-1F52-73FC-4B8B-0E186DC6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3" y="2182891"/>
            <a:ext cx="3285806" cy="245066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1D2E424-3C27-6081-E1BB-08AB39BE6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279" y="2325044"/>
            <a:ext cx="2425699" cy="231139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7CCAFC-DB5A-5F59-1298-0F0C6C880C82}"/>
              </a:ext>
            </a:extLst>
          </p:cNvPr>
          <p:cNvSpPr txBox="1"/>
          <p:nvPr/>
        </p:nvSpPr>
        <p:spPr>
          <a:xfrm>
            <a:off x="289768" y="1521915"/>
            <a:ext cx="3360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Barrel-TOF (BTOF)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01473D6-1FCB-D284-3E2A-959099FEE155}"/>
              </a:ext>
            </a:extLst>
          </p:cNvPr>
          <p:cNvCxnSpPr>
            <a:cxnSpLocks/>
          </p:cNvCxnSpPr>
          <p:nvPr/>
        </p:nvCxnSpPr>
        <p:spPr>
          <a:xfrm flipV="1">
            <a:off x="1152807" y="2224444"/>
            <a:ext cx="0" cy="118377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0F0275-B17C-DF34-DED8-BA8F68508584}"/>
              </a:ext>
            </a:extLst>
          </p:cNvPr>
          <p:cNvSpPr txBox="1"/>
          <p:nvPr/>
        </p:nvSpPr>
        <p:spPr>
          <a:xfrm>
            <a:off x="282855" y="281491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0.64 m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7775E9E8-8042-904E-D85F-E496B503FF3D}"/>
              </a:ext>
            </a:extLst>
          </p:cNvPr>
          <p:cNvCxnSpPr>
            <a:cxnSpLocks/>
          </p:cNvCxnSpPr>
          <p:nvPr/>
        </p:nvCxnSpPr>
        <p:spPr>
          <a:xfrm flipV="1">
            <a:off x="1557867" y="4210101"/>
            <a:ext cx="1374412" cy="44873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3C0ED6B-04CF-7634-1B83-F10124F78456}"/>
              </a:ext>
            </a:extLst>
          </p:cNvPr>
          <p:cNvSpPr txBox="1"/>
          <p:nvPr/>
        </p:nvSpPr>
        <p:spPr>
          <a:xfrm>
            <a:off x="2366813" y="4338134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venir Next" panose="020B0503020202020204" pitchFamily="34" charset="0"/>
              </a:rPr>
              <a:t>~2.8 m</a:t>
            </a: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51ADFBC8-8D5F-7B12-D85E-5F7C6B66F3EC}"/>
              </a:ext>
            </a:extLst>
          </p:cNvPr>
          <p:cNvCxnSpPr>
            <a:cxnSpLocks/>
          </p:cNvCxnSpPr>
          <p:nvPr/>
        </p:nvCxnSpPr>
        <p:spPr>
          <a:xfrm flipV="1">
            <a:off x="3437209" y="3123172"/>
            <a:ext cx="837761" cy="988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297E806F-C88D-8FBC-F148-72FF41F7B124}"/>
              </a:ext>
            </a:extLst>
          </p:cNvPr>
          <p:cNvCxnSpPr>
            <a:cxnSpLocks/>
          </p:cNvCxnSpPr>
          <p:nvPr/>
        </p:nvCxnSpPr>
        <p:spPr>
          <a:xfrm>
            <a:off x="8530466" y="3207585"/>
            <a:ext cx="881171" cy="22141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AF22068-771A-274A-E1FE-2C10964B7903}"/>
              </a:ext>
            </a:extLst>
          </p:cNvPr>
          <p:cNvSpPr txBox="1"/>
          <p:nvPr/>
        </p:nvSpPr>
        <p:spPr>
          <a:xfrm>
            <a:off x="946994" y="1902974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-1.33&lt;</a:t>
            </a:r>
            <a:r>
              <a:rPr lang="en-US" altLang="ja-JP" b="1" dirty="0" err="1">
                <a:latin typeface="Avenir Next" panose="020B0503020202020204" pitchFamily="34" charset="0"/>
              </a:rPr>
              <a:t>η</a:t>
            </a:r>
            <a:r>
              <a:rPr lang="en-US" altLang="ja-JP" b="1" dirty="0">
                <a:latin typeface="Avenir Next" panose="020B0503020202020204" pitchFamily="34" charset="0"/>
              </a:rPr>
              <a:t>&lt;1.74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255C7B3-350A-19CA-E521-15A6B33C2857}"/>
              </a:ext>
            </a:extLst>
          </p:cNvPr>
          <p:cNvSpPr txBox="1"/>
          <p:nvPr/>
        </p:nvSpPr>
        <p:spPr>
          <a:xfrm>
            <a:off x="9496279" y="1894442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venir Next" panose="020B0503020202020204" pitchFamily="34" charset="0"/>
              </a:rPr>
              <a:t>1.84&lt;</a:t>
            </a:r>
            <a:r>
              <a:rPr lang="en-US" altLang="ja-JP" b="1" dirty="0" err="1">
                <a:latin typeface="Avenir Next" panose="020B0503020202020204" pitchFamily="34" charset="0"/>
              </a:rPr>
              <a:t>η</a:t>
            </a:r>
            <a:r>
              <a:rPr lang="en-US" altLang="ja-JP" b="1" dirty="0">
                <a:latin typeface="Avenir Next" panose="020B0503020202020204" pitchFamily="34" charset="0"/>
              </a:rPr>
              <a:t>&lt;3.61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33E8F0-5E39-E52C-221F-B14BC88E6AD6}"/>
              </a:ext>
            </a:extLst>
          </p:cNvPr>
          <p:cNvSpPr txBox="1"/>
          <p:nvPr/>
        </p:nvSpPr>
        <p:spPr>
          <a:xfrm>
            <a:off x="8708131" y="1521915"/>
            <a:ext cx="336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</a:rPr>
              <a:t>Forward-TOF (FTOF)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22F48DD-A0C7-6E5A-A454-BD156D049276}"/>
              </a:ext>
            </a:extLst>
          </p:cNvPr>
          <p:cNvSpPr>
            <a:spLocks noChangeAspect="1"/>
          </p:cNvSpPr>
          <p:nvPr/>
        </p:nvSpPr>
        <p:spPr>
          <a:xfrm>
            <a:off x="9577600" y="2347714"/>
            <a:ext cx="2259736" cy="22589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2EB04AE9-831A-8117-97C6-E94BCA4B0964}"/>
              </a:ext>
            </a:extLst>
          </p:cNvPr>
          <p:cNvSpPr>
            <a:spLocks noChangeAspect="1"/>
          </p:cNvSpPr>
          <p:nvPr/>
        </p:nvSpPr>
        <p:spPr>
          <a:xfrm>
            <a:off x="10487936" y="3252693"/>
            <a:ext cx="442214" cy="4420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E3773117-722F-6914-16F0-049B5D704545}"/>
              </a:ext>
            </a:extLst>
          </p:cNvPr>
          <p:cNvCxnSpPr>
            <a:cxnSpLocks/>
          </p:cNvCxnSpPr>
          <p:nvPr/>
        </p:nvCxnSpPr>
        <p:spPr>
          <a:xfrm flipV="1">
            <a:off x="9785131" y="3478690"/>
            <a:ext cx="922337" cy="5259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983EFF-A03E-7847-FAA5-1A78DD0C76FF}"/>
              </a:ext>
            </a:extLst>
          </p:cNvPr>
          <p:cNvSpPr txBox="1"/>
          <p:nvPr/>
        </p:nvSpPr>
        <p:spPr>
          <a:xfrm>
            <a:off x="10169634" y="3764805"/>
            <a:ext cx="86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60 cm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6B3BCD2-4E01-4CE8-177A-F0DEF05F01BB}"/>
              </a:ext>
            </a:extLst>
          </p:cNvPr>
          <p:cNvCxnSpPr>
            <a:cxnSpLocks/>
            <a:endCxn id="7" idx="0"/>
          </p:cNvCxnSpPr>
          <p:nvPr/>
        </p:nvCxnSpPr>
        <p:spPr>
          <a:xfrm flipH="1" flipV="1">
            <a:off x="10709043" y="3252693"/>
            <a:ext cx="1575" cy="22103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C930CF-EE5A-104C-4759-A4A814BC762F}"/>
              </a:ext>
            </a:extLst>
          </p:cNvPr>
          <p:cNvSpPr txBox="1"/>
          <p:nvPr/>
        </p:nvSpPr>
        <p:spPr>
          <a:xfrm>
            <a:off x="10196801" y="2932936"/>
            <a:ext cx="10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10.5 cm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94D7C2-0177-67E6-8D96-C9AEDD4D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085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24475-C9EF-EF7D-77BC-E81350748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340F0-ABF3-643C-03A1-39477E61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venir Next" panose="020B0503020202020204" pitchFamily="34" charset="0"/>
              </a:rPr>
              <a:t>Impact on the </a:t>
            </a:r>
            <a:r>
              <a:rPr kumimoji="1" lang="en-US" altLang="ja-JP" b="1" dirty="0" err="1">
                <a:latin typeface="Avenir Next" panose="020B0503020202020204" pitchFamily="34" charset="0"/>
              </a:rPr>
              <a:t>ePIC</a:t>
            </a:r>
            <a:r>
              <a:rPr kumimoji="1" lang="en-US" altLang="ja-JP" b="1" dirty="0">
                <a:latin typeface="Avenir Next" panose="020B0503020202020204" pitchFamily="34" charset="0"/>
              </a:rPr>
              <a:t> PID performance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439F522E-F49F-241E-30A1-9BCB7FC09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73"/>
            <a:ext cx="10731500" cy="1448842"/>
          </a:xfrm>
        </p:spPr>
        <p:txBody>
          <a:bodyPr>
            <a:normAutofit fontScale="85000" lnSpcReduction="2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Focus of TOF is below </a:t>
            </a:r>
            <a:r>
              <a:rPr lang="en" altLang="ja-JP" i="1" dirty="0">
                <a:latin typeface="Avenir Next" panose="020B0503020202020204" pitchFamily="34" charset="0"/>
              </a:rPr>
              <a:t>p</a:t>
            </a:r>
            <a:r>
              <a:rPr lang="en" altLang="ja-JP" dirty="0">
                <a:latin typeface="Avenir Next" panose="020B0503020202020204" pitchFamily="34" charset="0"/>
              </a:rPr>
              <a:t> = 1 GeV/</a:t>
            </a:r>
            <a:r>
              <a:rPr lang="en" altLang="ja-JP" i="1" dirty="0">
                <a:latin typeface="Avenir Next" panose="020B0503020202020204" pitchFamily="34" charset="0"/>
              </a:rPr>
              <a:t>c</a:t>
            </a:r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latin typeface="Avenir Next" panose="020B0503020202020204" pitchFamily="34" charset="0"/>
              </a:rPr>
              <a:t>Particle-Identification at low momentum region is the primary task </a:t>
            </a:r>
          </a:p>
          <a:p>
            <a:r>
              <a:rPr lang="en" altLang="ja-JP" dirty="0">
                <a:latin typeface="Avenir Next" panose="020B0503020202020204" pitchFamily="34" charset="0"/>
              </a:rPr>
              <a:t>Used in conjunction with Cherenkov light detectors to eliminate PID gaps and to cross-calibrate each other in overlapping regions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F73E3F-E4E6-47E9-BFE8-F0D938E0E74A}"/>
              </a:ext>
            </a:extLst>
          </p:cNvPr>
          <p:cNvGrpSpPr/>
          <p:nvPr/>
        </p:nvGrpSpPr>
        <p:grpSpPr>
          <a:xfrm>
            <a:off x="6651172" y="3287121"/>
            <a:ext cx="3484560" cy="3546613"/>
            <a:chOff x="4755171" y="3280149"/>
            <a:chExt cx="3484560" cy="35466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CF85007-8C6D-73B6-CCE5-D0B04BDFD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5171" y="3280149"/>
              <a:ext cx="3484560" cy="3546613"/>
            </a:xfrm>
            <a:prstGeom prst="rect">
              <a:avLst/>
            </a:prstGeom>
          </p:spPr>
        </p:pic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E81A56BB-5B71-D8C2-5910-2D52EAF53B1A}"/>
                </a:ext>
              </a:extLst>
            </p:cNvPr>
            <p:cNvSpPr/>
            <p:nvPr/>
          </p:nvSpPr>
          <p:spPr>
            <a:xfrm>
              <a:off x="6202772" y="3521669"/>
              <a:ext cx="986829" cy="2337298"/>
            </a:xfrm>
            <a:custGeom>
              <a:avLst/>
              <a:gdLst>
                <a:gd name="connsiteX0" fmla="*/ 0 w 890025"/>
                <a:gd name="connsiteY0" fmla="*/ 0 h 2928686"/>
                <a:gd name="connsiteX1" fmla="*/ 890025 w 890025"/>
                <a:gd name="connsiteY1" fmla="*/ 0 h 2928686"/>
                <a:gd name="connsiteX2" fmla="*/ 890025 w 890025"/>
                <a:gd name="connsiteY2" fmla="*/ 2928686 h 2928686"/>
                <a:gd name="connsiteX3" fmla="*/ 629009 w 890025"/>
                <a:gd name="connsiteY3" fmla="*/ 2928686 h 2928686"/>
                <a:gd name="connsiteX4" fmla="*/ 445014 w 890025"/>
                <a:gd name="connsiteY4" fmla="*/ 2591730 h 2928686"/>
                <a:gd name="connsiteX5" fmla="*/ 261089 w 890025"/>
                <a:gd name="connsiteY5" fmla="*/ 2928557 h 2928686"/>
                <a:gd name="connsiteX6" fmla="*/ 260550 w 890025"/>
                <a:gd name="connsiteY6" fmla="*/ 2928686 h 2928686"/>
                <a:gd name="connsiteX7" fmla="*/ 0 w 890025"/>
                <a:gd name="connsiteY7" fmla="*/ 2928686 h 2928686"/>
                <a:gd name="connsiteX8" fmla="*/ 0 w 890025"/>
                <a:gd name="connsiteY8" fmla="*/ 0 h 292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025" h="2928686">
                  <a:moveTo>
                    <a:pt x="0" y="0"/>
                  </a:moveTo>
                  <a:lnTo>
                    <a:pt x="890025" y="0"/>
                  </a:lnTo>
                  <a:lnTo>
                    <a:pt x="890025" y="2928686"/>
                  </a:lnTo>
                  <a:lnTo>
                    <a:pt x="629009" y="2928686"/>
                  </a:lnTo>
                  <a:lnTo>
                    <a:pt x="445014" y="2591730"/>
                  </a:lnTo>
                  <a:lnTo>
                    <a:pt x="261089" y="2928557"/>
                  </a:lnTo>
                  <a:lnTo>
                    <a:pt x="260550" y="2928686"/>
                  </a:lnTo>
                  <a:lnTo>
                    <a:pt x="0" y="2928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756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AD42ADEA-3F36-028B-A3AA-39EBCA657CD3}"/>
                </a:ext>
              </a:extLst>
            </p:cNvPr>
            <p:cNvSpPr txBox="1"/>
            <p:nvPr/>
          </p:nvSpPr>
          <p:spPr>
            <a:xfrm>
              <a:off x="6042331" y="3602044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hpDIRC</a:t>
              </a:r>
              <a:endParaRPr lang="en-US" altLang="ja-JP" sz="1700" b="1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6278B460-6647-52FC-7492-E2495CB02B8C}"/>
                </a:ext>
              </a:extLst>
            </p:cNvPr>
            <p:cNvSpPr/>
            <p:nvPr/>
          </p:nvSpPr>
          <p:spPr>
            <a:xfrm>
              <a:off x="6315256" y="4471654"/>
              <a:ext cx="874344" cy="1726192"/>
            </a:xfrm>
            <a:custGeom>
              <a:avLst/>
              <a:gdLst>
                <a:gd name="connsiteX0" fmla="*/ 0 w 888364"/>
                <a:gd name="connsiteY0" fmla="*/ 0 h 883224"/>
                <a:gd name="connsiteX1" fmla="*/ 4320 w 888364"/>
                <a:gd name="connsiteY1" fmla="*/ 0 h 883224"/>
                <a:gd name="connsiteX2" fmla="*/ 4278 w 888364"/>
                <a:gd name="connsiteY2" fmla="*/ 327 h 883224"/>
                <a:gd name="connsiteX3" fmla="*/ 447078 w 888364"/>
                <a:gd name="connsiteY3" fmla="*/ 353944 h 883224"/>
                <a:gd name="connsiteX4" fmla="*/ 880882 w 888364"/>
                <a:gd name="connsiteY4" fmla="*/ 71593 h 883224"/>
                <a:gd name="connsiteX5" fmla="*/ 888364 w 888364"/>
                <a:gd name="connsiteY5" fmla="*/ 12321 h 883224"/>
                <a:gd name="connsiteX6" fmla="*/ 888364 w 888364"/>
                <a:gd name="connsiteY6" fmla="*/ 883224 h 883224"/>
                <a:gd name="connsiteX7" fmla="*/ 0 w 888364"/>
                <a:gd name="connsiteY7" fmla="*/ 883224 h 883224"/>
                <a:gd name="connsiteX8" fmla="*/ 0 w 888364"/>
                <a:gd name="connsiteY8" fmla="*/ 0 h 8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64" h="883224">
                  <a:moveTo>
                    <a:pt x="0" y="0"/>
                  </a:moveTo>
                  <a:lnTo>
                    <a:pt x="4320" y="0"/>
                  </a:lnTo>
                  <a:lnTo>
                    <a:pt x="4278" y="327"/>
                  </a:lnTo>
                  <a:cubicBezTo>
                    <a:pt x="4278" y="195624"/>
                    <a:pt x="202526" y="353944"/>
                    <a:pt x="447078" y="353944"/>
                  </a:cubicBezTo>
                  <a:cubicBezTo>
                    <a:pt x="661061" y="353944"/>
                    <a:pt x="839593" y="232730"/>
                    <a:pt x="880882" y="71593"/>
                  </a:cubicBezTo>
                  <a:lnTo>
                    <a:pt x="888364" y="12321"/>
                  </a:lnTo>
                  <a:lnTo>
                    <a:pt x="888364" y="883224"/>
                  </a:lnTo>
                  <a:lnTo>
                    <a:pt x="0" y="88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9503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D8404B3-22C3-C8EB-0161-9235200F258E}"/>
                </a:ext>
              </a:extLst>
            </p:cNvPr>
            <p:cNvSpPr txBox="1"/>
            <p:nvPr/>
          </p:nvSpPr>
          <p:spPr>
            <a:xfrm>
              <a:off x="6098573" y="4471654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51217BAD-432F-9647-11A8-A920698C4659}"/>
                </a:ext>
              </a:extLst>
            </p:cNvPr>
            <p:cNvSpPr txBox="1"/>
            <p:nvPr/>
          </p:nvSpPr>
          <p:spPr>
            <a:xfrm>
              <a:off x="5364839" y="3792648"/>
              <a:ext cx="113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venir Book" panose="02000503020000020003" pitchFamily="2" charset="0"/>
                </a:rPr>
                <a:t>K/p</a:t>
              </a:r>
              <a:r>
                <a:rPr lang="en-US" altLang="ja-JP" dirty="0">
                  <a:latin typeface="Avenir Next" panose="020B0503020202020204" pitchFamily="34" charset="0"/>
                </a:rPr>
                <a:t> 3σ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D52015C-16A0-219F-5080-625D3301A589}"/>
                </a:ext>
              </a:extLst>
            </p:cNvPr>
            <p:cNvSpPr/>
            <p:nvPr/>
          </p:nvSpPr>
          <p:spPr>
            <a:xfrm>
              <a:off x="7150084" y="3521669"/>
              <a:ext cx="518437" cy="11460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671"/>
              </a:schemeClr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2C83924-1F72-9C31-336C-8A090AC9F888}"/>
                </a:ext>
              </a:extLst>
            </p:cNvPr>
            <p:cNvSpPr txBox="1"/>
            <p:nvPr/>
          </p:nvSpPr>
          <p:spPr>
            <a:xfrm>
              <a:off x="7200511" y="3612855"/>
              <a:ext cx="986829" cy="35394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" panose="020B0503020202020204" pitchFamily="34" charset="0"/>
                </a:rPr>
                <a:t>dRICH</a:t>
              </a:r>
              <a:endParaRPr lang="en-US" altLang="ja-JP" sz="1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FC9D8EB-7D45-44EE-81B0-7E4FBD57178C}"/>
                </a:ext>
              </a:extLst>
            </p:cNvPr>
            <p:cNvSpPr/>
            <p:nvPr/>
          </p:nvSpPr>
          <p:spPr>
            <a:xfrm>
              <a:off x="7227348" y="4080073"/>
              <a:ext cx="518437" cy="2240084"/>
            </a:xfrm>
            <a:custGeom>
              <a:avLst/>
              <a:gdLst>
                <a:gd name="connsiteX0" fmla="*/ 0 w 518437"/>
                <a:gd name="connsiteY0" fmla="*/ 0 h 2240084"/>
                <a:gd name="connsiteX1" fmla="*/ 518437 w 518437"/>
                <a:gd name="connsiteY1" fmla="*/ 0 h 2240084"/>
                <a:gd name="connsiteX2" fmla="*/ 518437 w 518437"/>
                <a:gd name="connsiteY2" fmla="*/ 1974623 h 2240084"/>
                <a:gd name="connsiteX3" fmla="*/ 10317 w 518437"/>
                <a:gd name="connsiteY3" fmla="*/ 2240084 h 2240084"/>
                <a:gd name="connsiteX4" fmla="*/ 0 w 518437"/>
                <a:gd name="connsiteY4" fmla="*/ 2240084 h 224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37" h="2240084">
                  <a:moveTo>
                    <a:pt x="0" y="0"/>
                  </a:moveTo>
                  <a:lnTo>
                    <a:pt x="518437" y="0"/>
                  </a:lnTo>
                  <a:lnTo>
                    <a:pt x="518437" y="1974623"/>
                  </a:lnTo>
                  <a:lnTo>
                    <a:pt x="10317" y="2240084"/>
                  </a:lnTo>
                  <a:lnTo>
                    <a:pt x="0" y="2240084"/>
                  </a:lnTo>
                  <a:close/>
                </a:path>
              </a:pathLst>
            </a:custGeom>
            <a:solidFill>
              <a:srgbClr val="92D050">
                <a:alpha val="19587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0B2AF692-8E6C-4C5B-1704-B551129D8314}"/>
                </a:ext>
              </a:extLst>
            </p:cNvPr>
            <p:cNvSpPr txBox="1"/>
            <p:nvPr/>
          </p:nvSpPr>
          <p:spPr>
            <a:xfrm>
              <a:off x="7073309" y="4644607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D2B6568-49A5-4A51-E51B-5E624ADA9EDB}"/>
              </a:ext>
            </a:extLst>
          </p:cNvPr>
          <p:cNvGrpSpPr/>
          <p:nvPr/>
        </p:nvGrpSpPr>
        <p:grpSpPr>
          <a:xfrm>
            <a:off x="1826052" y="3287423"/>
            <a:ext cx="3484560" cy="3546613"/>
            <a:chOff x="971762" y="3287424"/>
            <a:chExt cx="3484560" cy="35466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C095A4C-4D41-1C8B-79AD-17020B3C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762" y="3287424"/>
              <a:ext cx="3484560" cy="3546613"/>
            </a:xfrm>
            <a:prstGeom prst="rect">
              <a:avLst/>
            </a:prstGeom>
          </p:spPr>
        </p:pic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9208E485-A91B-10B4-7897-21A9199CBD83}"/>
                </a:ext>
              </a:extLst>
            </p:cNvPr>
            <p:cNvSpPr/>
            <p:nvPr/>
          </p:nvSpPr>
          <p:spPr>
            <a:xfrm>
              <a:off x="2433554" y="3528948"/>
              <a:ext cx="986829" cy="2511229"/>
            </a:xfrm>
            <a:custGeom>
              <a:avLst/>
              <a:gdLst>
                <a:gd name="connsiteX0" fmla="*/ 0 w 890025"/>
                <a:gd name="connsiteY0" fmla="*/ 0 h 3091068"/>
                <a:gd name="connsiteX1" fmla="*/ 890025 w 890025"/>
                <a:gd name="connsiteY1" fmla="*/ 0 h 3091068"/>
                <a:gd name="connsiteX2" fmla="*/ 890025 w 890025"/>
                <a:gd name="connsiteY2" fmla="*/ 3091068 h 3091068"/>
                <a:gd name="connsiteX3" fmla="*/ 621672 w 890025"/>
                <a:gd name="connsiteY3" fmla="*/ 3091068 h 3091068"/>
                <a:gd name="connsiteX4" fmla="*/ 441111 w 890025"/>
                <a:gd name="connsiteY4" fmla="*/ 3045349 h 3091068"/>
                <a:gd name="connsiteX5" fmla="*/ 260550 w 890025"/>
                <a:gd name="connsiteY5" fmla="*/ 3091068 h 3091068"/>
                <a:gd name="connsiteX6" fmla="*/ 0 w 890025"/>
                <a:gd name="connsiteY6" fmla="*/ 3091068 h 3091068"/>
                <a:gd name="connsiteX7" fmla="*/ 0 w 890025"/>
                <a:gd name="connsiteY7" fmla="*/ 0 h 309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0025" h="3091068">
                  <a:moveTo>
                    <a:pt x="0" y="0"/>
                  </a:moveTo>
                  <a:lnTo>
                    <a:pt x="890025" y="0"/>
                  </a:lnTo>
                  <a:lnTo>
                    <a:pt x="890025" y="3091068"/>
                  </a:lnTo>
                  <a:lnTo>
                    <a:pt x="621672" y="3091068"/>
                  </a:lnTo>
                  <a:lnTo>
                    <a:pt x="441111" y="3045349"/>
                  </a:lnTo>
                  <a:lnTo>
                    <a:pt x="260550" y="3091068"/>
                  </a:lnTo>
                  <a:lnTo>
                    <a:pt x="0" y="3091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9652"/>
              </a:schemeClr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4207838F-EDFE-0C32-3BBB-91EA197E58F8}"/>
                </a:ext>
              </a:extLst>
            </p:cNvPr>
            <p:cNvSpPr/>
            <p:nvPr/>
          </p:nvSpPr>
          <p:spPr>
            <a:xfrm>
              <a:off x="2545860" y="5335288"/>
              <a:ext cx="874344" cy="869285"/>
            </a:xfrm>
            <a:custGeom>
              <a:avLst/>
              <a:gdLst>
                <a:gd name="connsiteX0" fmla="*/ 0 w 888364"/>
                <a:gd name="connsiteY0" fmla="*/ 0 h 883224"/>
                <a:gd name="connsiteX1" fmla="*/ 4320 w 888364"/>
                <a:gd name="connsiteY1" fmla="*/ 0 h 883224"/>
                <a:gd name="connsiteX2" fmla="*/ 4278 w 888364"/>
                <a:gd name="connsiteY2" fmla="*/ 327 h 883224"/>
                <a:gd name="connsiteX3" fmla="*/ 447078 w 888364"/>
                <a:gd name="connsiteY3" fmla="*/ 353944 h 883224"/>
                <a:gd name="connsiteX4" fmla="*/ 880882 w 888364"/>
                <a:gd name="connsiteY4" fmla="*/ 71593 h 883224"/>
                <a:gd name="connsiteX5" fmla="*/ 888364 w 888364"/>
                <a:gd name="connsiteY5" fmla="*/ 12321 h 883224"/>
                <a:gd name="connsiteX6" fmla="*/ 888364 w 888364"/>
                <a:gd name="connsiteY6" fmla="*/ 883224 h 883224"/>
                <a:gd name="connsiteX7" fmla="*/ 0 w 888364"/>
                <a:gd name="connsiteY7" fmla="*/ 883224 h 883224"/>
                <a:gd name="connsiteX8" fmla="*/ 0 w 888364"/>
                <a:gd name="connsiteY8" fmla="*/ 0 h 8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64" h="883224">
                  <a:moveTo>
                    <a:pt x="0" y="0"/>
                  </a:moveTo>
                  <a:lnTo>
                    <a:pt x="4320" y="0"/>
                  </a:lnTo>
                  <a:lnTo>
                    <a:pt x="4278" y="327"/>
                  </a:lnTo>
                  <a:cubicBezTo>
                    <a:pt x="4278" y="195624"/>
                    <a:pt x="202526" y="353944"/>
                    <a:pt x="447078" y="353944"/>
                  </a:cubicBezTo>
                  <a:cubicBezTo>
                    <a:pt x="661061" y="353944"/>
                    <a:pt x="839593" y="232730"/>
                    <a:pt x="880882" y="71593"/>
                  </a:cubicBezTo>
                  <a:lnTo>
                    <a:pt x="888364" y="12321"/>
                  </a:lnTo>
                  <a:lnTo>
                    <a:pt x="888364" y="883224"/>
                  </a:lnTo>
                  <a:lnTo>
                    <a:pt x="0" y="88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8C7BEF6-9D4F-EF11-29B8-044FA86D547B}"/>
                </a:ext>
              </a:extLst>
            </p:cNvPr>
            <p:cNvSpPr txBox="1"/>
            <p:nvPr/>
          </p:nvSpPr>
          <p:spPr>
            <a:xfrm>
              <a:off x="1490548" y="3947363"/>
              <a:ext cx="113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venir Book" panose="02000503020000020003" pitchFamily="2" charset="0"/>
                </a:rPr>
                <a:t>π/K</a:t>
              </a:r>
              <a:r>
                <a:rPr lang="en-US" altLang="ja-JP" dirty="0">
                  <a:latin typeface="Avenir Next" panose="020B0503020202020204" pitchFamily="34" charset="0"/>
                </a:rPr>
                <a:t> 3σ</a:t>
              </a:r>
              <a:endParaRPr kumimoji="1" lang="ja-JP" altLang="en-US">
                <a:latin typeface="Avenir Next" panose="020B0503020202020204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F6F47DD-F18B-4832-4177-463AA884CF94}"/>
                </a:ext>
              </a:extLst>
            </p:cNvPr>
            <p:cNvSpPr/>
            <p:nvPr/>
          </p:nvSpPr>
          <p:spPr>
            <a:xfrm>
              <a:off x="3391297" y="3528943"/>
              <a:ext cx="518437" cy="186342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19778"/>
              </a:schemeClr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3D9D939B-4678-D49B-A77C-53B157C88AE7}"/>
                </a:ext>
              </a:extLst>
            </p:cNvPr>
            <p:cNvSpPr/>
            <p:nvPr/>
          </p:nvSpPr>
          <p:spPr>
            <a:xfrm>
              <a:off x="3459201" y="4949622"/>
              <a:ext cx="518437" cy="1390270"/>
            </a:xfrm>
            <a:custGeom>
              <a:avLst/>
              <a:gdLst>
                <a:gd name="connsiteX0" fmla="*/ 0 w 518437"/>
                <a:gd name="connsiteY0" fmla="*/ 0 h 1390270"/>
                <a:gd name="connsiteX1" fmla="*/ 518437 w 518437"/>
                <a:gd name="connsiteY1" fmla="*/ 0 h 1390270"/>
                <a:gd name="connsiteX2" fmla="*/ 518437 w 518437"/>
                <a:gd name="connsiteY2" fmla="*/ 1124809 h 1390270"/>
                <a:gd name="connsiteX3" fmla="*/ 10317 w 518437"/>
                <a:gd name="connsiteY3" fmla="*/ 1390270 h 1390270"/>
                <a:gd name="connsiteX4" fmla="*/ 0 w 518437"/>
                <a:gd name="connsiteY4" fmla="*/ 1390270 h 139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437" h="1390270">
                  <a:moveTo>
                    <a:pt x="0" y="0"/>
                  </a:moveTo>
                  <a:lnTo>
                    <a:pt x="518437" y="0"/>
                  </a:lnTo>
                  <a:lnTo>
                    <a:pt x="518437" y="1124809"/>
                  </a:lnTo>
                  <a:lnTo>
                    <a:pt x="10317" y="1390270"/>
                  </a:lnTo>
                  <a:lnTo>
                    <a:pt x="0" y="1390270"/>
                  </a:lnTo>
                  <a:close/>
                </a:path>
              </a:pathLst>
            </a:custGeom>
            <a:solidFill>
              <a:srgbClr val="92D050">
                <a:alpha val="25000"/>
              </a:srgbClr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E839D11F-BDD0-84F7-B26A-264608B5B0CD}"/>
                </a:ext>
              </a:extLst>
            </p:cNvPr>
            <p:cNvSpPr txBox="1"/>
            <p:nvPr/>
          </p:nvSpPr>
          <p:spPr>
            <a:xfrm>
              <a:off x="2273113" y="3609318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0070C0"/>
                  </a:solidFill>
                  <a:latin typeface="Avenir Next" panose="020B0503020202020204" pitchFamily="34" charset="0"/>
                </a:rPr>
                <a:t>hpDIRC</a:t>
              </a:r>
              <a:endParaRPr lang="en-US" altLang="ja-JP" sz="1700" b="1" dirty="0">
                <a:solidFill>
                  <a:srgbClr val="0070C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329BFB90-6A3F-053F-637D-8D3EBC53A474}"/>
                </a:ext>
              </a:extLst>
            </p:cNvPr>
            <p:cNvSpPr txBox="1"/>
            <p:nvPr/>
          </p:nvSpPr>
          <p:spPr>
            <a:xfrm>
              <a:off x="2329176" y="5161109"/>
              <a:ext cx="1307710" cy="34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00B050"/>
                  </a:solidFill>
                  <a:latin typeface="Avenir Next" panose="020B0503020202020204" pitchFamily="34" charset="0"/>
                </a:rPr>
                <a:t>BTOF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1CC926D-A5F8-6543-B7CB-DA93D4F1623A}"/>
                </a:ext>
              </a:extLst>
            </p:cNvPr>
            <p:cNvSpPr txBox="1"/>
            <p:nvPr/>
          </p:nvSpPr>
          <p:spPr>
            <a:xfrm>
              <a:off x="3435193" y="3583072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venir Next" panose="020B0503020202020204" pitchFamily="34" charset="0"/>
                </a:rPr>
                <a:t>dRICH</a:t>
              </a:r>
              <a:endParaRPr lang="en-US" altLang="ja-JP" sz="17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8B15F7C-3FBD-1BD0-7805-CF2E6107EA70}"/>
                </a:ext>
              </a:extLst>
            </p:cNvPr>
            <p:cNvSpPr txBox="1"/>
            <p:nvPr/>
          </p:nvSpPr>
          <p:spPr>
            <a:xfrm>
              <a:off x="3382932" y="5422605"/>
              <a:ext cx="98682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>
                  <a:solidFill>
                    <a:srgbClr val="92D050"/>
                  </a:solidFill>
                  <a:latin typeface="Avenir Next" panose="020B0503020202020204" pitchFamily="34" charset="0"/>
                </a:rPr>
                <a:t>FTOF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DAF4B5-433F-F1D5-E55C-2D282F955BB0}"/>
              </a:ext>
            </a:extLst>
          </p:cNvPr>
          <p:cNvSpPr txBox="1"/>
          <p:nvPr/>
        </p:nvSpPr>
        <p:spPr>
          <a:xfrm>
            <a:off x="9931709" y="5865939"/>
            <a:ext cx="2138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>
                <a:latin typeface="Avenir Next" panose="020B0503020202020204" pitchFamily="34" charset="0"/>
              </a:rPr>
              <a:t>Decay products </a:t>
            </a:r>
            <a:r>
              <a:rPr lang="en-US" altLang="ja-JP" sz="1050" dirty="0">
                <a:latin typeface="Avenir Next" panose="020B0503020202020204" pitchFamily="34" charset="0"/>
              </a:rPr>
              <a:t>from D-meson in ep DIS @ √s = 141 GeV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70ABFB-5467-E292-ED45-0F102196E0BD}"/>
              </a:ext>
            </a:extLst>
          </p:cNvPr>
          <p:cNvSpPr txBox="1"/>
          <p:nvPr/>
        </p:nvSpPr>
        <p:spPr>
          <a:xfrm>
            <a:off x="223682" y="5509465"/>
            <a:ext cx="1602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Assuming</a:t>
            </a:r>
          </a:p>
          <a:p>
            <a:pPr algn="ctr"/>
            <a:r>
              <a:rPr kumimoji="1" lang="en-US" altLang="ja-JP" sz="1400" dirty="0">
                <a:latin typeface="Avenir Next" panose="020B0503020202020204" pitchFamily="34" charset="0"/>
              </a:rPr>
              <a:t>BTOF </a:t>
            </a:r>
            <a:r>
              <a:rPr kumimoji="1" lang="en-US" altLang="ja-JP" sz="1400" dirty="0" err="1">
                <a:latin typeface="Avenir Next" panose="020B0503020202020204" pitchFamily="34" charset="0"/>
              </a:rPr>
              <a:t>σ</a:t>
            </a:r>
            <a:r>
              <a:rPr kumimoji="1" lang="en-US" altLang="ja-JP" sz="1400" baseline="-25000" dirty="0" err="1">
                <a:latin typeface="Avenir Next" panose="020B0503020202020204" pitchFamily="34" charset="0"/>
              </a:rPr>
              <a:t>tot</a:t>
            </a:r>
            <a:r>
              <a:rPr kumimoji="1" lang="en-US" altLang="ja-JP" sz="1400" dirty="0">
                <a:latin typeface="Avenir Next" panose="020B0503020202020204" pitchFamily="34" charset="0"/>
              </a:rPr>
              <a:t> = 35 </a:t>
            </a:r>
            <a:r>
              <a:rPr kumimoji="1" lang="en-US" altLang="ja-JP" sz="1400" dirty="0" err="1">
                <a:latin typeface="Avenir Next" panose="020B0503020202020204" pitchFamily="34" charset="0"/>
              </a:rPr>
              <a:t>ps</a:t>
            </a:r>
            <a:endParaRPr kumimoji="1" lang="en-US" altLang="ja-JP" sz="1400" dirty="0">
              <a:latin typeface="Avenir Next" panose="020B0503020202020204" pitchFamily="34" charset="0"/>
            </a:endParaRPr>
          </a:p>
          <a:p>
            <a:pPr algn="ctr"/>
            <a:r>
              <a:rPr lang="en-US" altLang="ja-JP" sz="1400" dirty="0">
                <a:latin typeface="Avenir Next" panose="020B0503020202020204" pitchFamily="34" charset="0"/>
              </a:rPr>
              <a:t>FTOF </a:t>
            </a:r>
            <a:r>
              <a:rPr lang="en-US" altLang="ja-JP" sz="1400" dirty="0" err="1">
                <a:latin typeface="Avenir Next" panose="020B0503020202020204" pitchFamily="34" charset="0"/>
              </a:rPr>
              <a:t>σ</a:t>
            </a:r>
            <a:r>
              <a:rPr lang="en-US" altLang="ja-JP" sz="1400" baseline="-25000" dirty="0" err="1">
                <a:latin typeface="Avenir Next" panose="020B0503020202020204" pitchFamily="34" charset="0"/>
              </a:rPr>
              <a:t>tot</a:t>
            </a:r>
            <a:r>
              <a:rPr lang="en-US" altLang="ja-JP" sz="1400" dirty="0">
                <a:latin typeface="Avenir Next" panose="020B0503020202020204" pitchFamily="34" charset="0"/>
              </a:rPr>
              <a:t> = 25 </a:t>
            </a:r>
            <a:r>
              <a:rPr lang="en-US" altLang="ja-JP" sz="1400" dirty="0" err="1">
                <a:latin typeface="Avenir Next" panose="020B0503020202020204" pitchFamily="34" charset="0"/>
              </a:rPr>
              <a:t>ps</a:t>
            </a:r>
            <a:endParaRPr lang="en-US" altLang="ja-JP" sz="1400" dirty="0">
              <a:latin typeface="Avenir Next" panose="020B0503020202020204" pitchFamily="34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370323-A7C7-D5EA-F34F-215E8561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821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88CB9-38D3-5868-1AE9-A54158F6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390D9-9FB5-1360-3811-97C34F5A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latin typeface="Avenir Next" panose="020B0503020202020204" pitchFamily="34" charset="0"/>
              </a:rPr>
              <a:t>Technology Choice: AC-LGAD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838FEBB-ED8E-6198-11E6-EC9F272BA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37"/>
            <a:ext cx="10515600" cy="3455918"/>
          </a:xfrm>
        </p:spPr>
        <p:txBody>
          <a:bodyPr>
            <a:normAutofit fontScale="92500" lnSpcReduction="1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Low Gain Avalanche Detector (LGAD) is a silicon detector with a thin gain layer making high electric field 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High field increases the signal rise time and improves time resolution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Individual layer is implemented under each electrode, so inactive is not negligible and granularity limitation is there</a:t>
            </a:r>
          </a:p>
          <a:p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latin typeface="Avenir Next" panose="020B0503020202020204" pitchFamily="34" charset="0"/>
              </a:rPr>
              <a:t>AC-LGAD uses AC-coupled readout with one large gain layer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Inactive area is eliminated by one large gain layer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Position resolution is improved by using the charge sharing</a:t>
            </a:r>
          </a:p>
          <a:p>
            <a:pPr lvl="1"/>
            <a:endParaRPr lang="en" altLang="ja-JP" dirty="0">
              <a:latin typeface="Avenir Next" panose="020B0503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7A4A8DD-363F-DD70-8257-AEAF3BB2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18" b="52062"/>
          <a:stretch>
            <a:fillRect/>
          </a:stretch>
        </p:blipFill>
        <p:spPr>
          <a:xfrm>
            <a:off x="2754335" y="5238594"/>
            <a:ext cx="3929555" cy="143347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8D9A28B-672F-A360-B560-A08AB95AB8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024" b="3038"/>
          <a:stretch>
            <a:fillRect/>
          </a:stretch>
        </p:blipFill>
        <p:spPr>
          <a:xfrm>
            <a:off x="6663735" y="5263214"/>
            <a:ext cx="4102586" cy="143347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9FCA109-A350-14D1-348C-D6D63375396C}"/>
              </a:ext>
            </a:extLst>
          </p:cNvPr>
          <p:cNvSpPr txBox="1"/>
          <p:nvPr/>
        </p:nvSpPr>
        <p:spPr>
          <a:xfrm>
            <a:off x="6984850" y="6612232"/>
            <a:ext cx="3608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latin typeface="Avenir Book" panose="02000503020000020003" pitchFamily="2" charset="0"/>
              </a:rPr>
              <a:t>K. Nakamura et al., JPS Conf. Proc. 34, 010016 (2021)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594F6BB-246B-9090-532C-D4276D09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67" y="5289755"/>
            <a:ext cx="1910024" cy="153093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755EA4-23A7-F218-D504-C498768B9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276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352A-2784-E954-0BFC-28A2F76A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3983A-8A93-60E0-A78B-8AA08D59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AC-LGAD Sensor Design for TOF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C9F0BD73-E37B-7544-FD0B-A3ABADFB4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837"/>
            <a:ext cx="10515600" cy="2905311"/>
          </a:xfrm>
        </p:spPr>
        <p:txBody>
          <a:bodyPr>
            <a:normAutofit fontScale="85000" lnSpcReduction="2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Strip-type sensor for BTOF 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32x20 mm</a:t>
            </a:r>
            <a:r>
              <a:rPr lang="en" altLang="ja-JP" baseline="30000" dirty="0">
                <a:latin typeface="Avenir Next" panose="020B0503020202020204" pitchFamily="34" charset="0"/>
              </a:rPr>
              <a:t>2</a:t>
            </a:r>
            <a:r>
              <a:rPr lang="en" altLang="ja-JP" dirty="0">
                <a:latin typeface="Avenir Next" panose="020B0503020202020204" pitchFamily="34" charset="0"/>
              </a:rPr>
              <a:t> (full-size) and 32x10 mm</a:t>
            </a:r>
            <a:r>
              <a:rPr lang="en" altLang="ja-JP" baseline="30000" dirty="0">
                <a:latin typeface="Avenir Next" panose="020B0503020202020204" pitchFamily="34" charset="0"/>
              </a:rPr>
              <a:t>2</a:t>
            </a:r>
            <a:r>
              <a:rPr lang="en" altLang="ja-JP" dirty="0">
                <a:latin typeface="Avenir Next" panose="020B0503020202020204" pitchFamily="34" charset="0"/>
              </a:rPr>
              <a:t> (half) size with 0.05x10 mm</a:t>
            </a:r>
            <a:r>
              <a:rPr lang="en" altLang="ja-JP" baseline="30000" dirty="0">
                <a:latin typeface="Avenir Next" panose="020B0503020202020204" pitchFamily="34" charset="0"/>
              </a:rPr>
              <a:t>2</a:t>
            </a:r>
            <a:r>
              <a:rPr lang="en" altLang="ja-JP" dirty="0">
                <a:latin typeface="Avenir Next" panose="020B0503020202020204" pitchFamily="34" charset="0"/>
              </a:rPr>
              <a:t> pad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The readout geometry is 64x2=128 </a:t>
            </a:r>
            <a:r>
              <a:rPr lang="en" altLang="ja-JP" dirty="0" err="1">
                <a:latin typeface="Avenir Next" panose="020B0503020202020204" pitchFamily="34" charset="0"/>
              </a:rPr>
              <a:t>ch</a:t>
            </a:r>
            <a:r>
              <a:rPr lang="en" altLang="ja-JP" dirty="0">
                <a:latin typeface="Avenir Next" panose="020B0503020202020204" pitchFamily="34" charset="0"/>
              </a:rPr>
              <a:t> for full-size, 64x1=64 </a:t>
            </a:r>
            <a:r>
              <a:rPr lang="en" altLang="ja-JP" dirty="0" err="1">
                <a:latin typeface="Avenir Next" panose="020B0503020202020204" pitchFamily="34" charset="0"/>
              </a:rPr>
              <a:t>ch</a:t>
            </a:r>
            <a:r>
              <a:rPr lang="en" altLang="ja-JP" dirty="0">
                <a:latin typeface="Avenir Next" panose="020B0503020202020204" pitchFamily="34" charset="0"/>
              </a:rPr>
              <a:t> for half-size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Prototype best score: </a:t>
            </a:r>
            <a:r>
              <a:rPr lang="en-US" altLang="ja-JP" dirty="0" err="1">
                <a:latin typeface="Avenir Next" panose="020B0503020202020204" pitchFamily="34" charset="0"/>
              </a:rPr>
              <a:t>σ</a:t>
            </a:r>
            <a:r>
              <a:rPr lang="en-US" altLang="ja-JP" baseline="-25000" dirty="0" err="1">
                <a:latin typeface="Avenir Next" panose="020B0503020202020204" pitchFamily="34" charset="0"/>
              </a:rPr>
              <a:t>time</a:t>
            </a:r>
            <a:r>
              <a:rPr lang="en-US" altLang="ja-JP" baseline="-25000" dirty="0">
                <a:latin typeface="Avenir Next" panose="020B0503020202020204" pitchFamily="34" charset="0"/>
              </a:rPr>
              <a:t> </a:t>
            </a:r>
            <a:r>
              <a:rPr lang="en-US" altLang="ja-JP" dirty="0">
                <a:latin typeface="Avenir Next" panose="020B0503020202020204" pitchFamily="34" charset="0"/>
              </a:rPr>
              <a:t>~ 35 </a:t>
            </a:r>
            <a:r>
              <a:rPr lang="en-US" altLang="ja-JP" dirty="0" err="1">
                <a:latin typeface="Avenir Next" panose="020B0503020202020204" pitchFamily="34" charset="0"/>
              </a:rPr>
              <a:t>ps</a:t>
            </a:r>
            <a:r>
              <a:rPr lang="en-US" altLang="ja-JP" dirty="0">
                <a:latin typeface="Avenir Next" panose="020B0503020202020204" pitchFamily="34" charset="0"/>
              </a:rPr>
              <a:t> and </a:t>
            </a:r>
            <a:r>
              <a:rPr lang="en-US" altLang="ja-JP" dirty="0" err="1">
                <a:latin typeface="Avenir Next" panose="020B0503020202020204" pitchFamily="34" charset="0"/>
              </a:rPr>
              <a:t>σ</a:t>
            </a:r>
            <a:r>
              <a:rPr lang="en-US" altLang="ja-JP" baseline="-25000" dirty="0" err="1">
                <a:latin typeface="Avenir Next" panose="020B0503020202020204" pitchFamily="34" charset="0"/>
              </a:rPr>
              <a:t>pos</a:t>
            </a:r>
            <a:r>
              <a:rPr lang="en-US" altLang="ja-JP" dirty="0">
                <a:latin typeface="Avenir Next" panose="020B0503020202020204" pitchFamily="34" charset="0"/>
              </a:rPr>
              <a:t> &lt; 20 </a:t>
            </a:r>
            <a:r>
              <a:rPr lang="en-US" altLang="ja-JP" dirty="0" err="1">
                <a:latin typeface="Avenir Next" panose="020B0503020202020204" pitchFamily="34" charset="0"/>
              </a:rPr>
              <a:t>μm</a:t>
            </a:r>
            <a:endParaRPr lang="en" altLang="ja-JP" dirty="0">
              <a:latin typeface="Avenir Next" panose="020B0503020202020204" pitchFamily="34" charset="0"/>
            </a:endParaRPr>
          </a:p>
          <a:p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latin typeface="Avenir Next" panose="020B0503020202020204" pitchFamily="34" charset="0"/>
              </a:rPr>
              <a:t>Pixel-type sensor for FTOF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16x16 mm</a:t>
            </a:r>
            <a:r>
              <a:rPr lang="en" altLang="ja-JP" baseline="30000" dirty="0">
                <a:latin typeface="Avenir Next" panose="020B0503020202020204" pitchFamily="34" charset="0"/>
              </a:rPr>
              <a:t>2</a:t>
            </a:r>
            <a:r>
              <a:rPr lang="en" altLang="ja-JP" dirty="0">
                <a:latin typeface="Avenir Next" panose="020B0503020202020204" pitchFamily="34" charset="0"/>
              </a:rPr>
              <a:t> size with 0.05x0.05 mm</a:t>
            </a:r>
            <a:r>
              <a:rPr lang="en" altLang="ja-JP" baseline="30000" dirty="0">
                <a:latin typeface="Avenir Next" panose="020B0503020202020204" pitchFamily="34" charset="0"/>
              </a:rPr>
              <a:t>2</a:t>
            </a:r>
            <a:r>
              <a:rPr lang="en" altLang="ja-JP" dirty="0">
                <a:latin typeface="Avenir Next" panose="020B0503020202020204" pitchFamily="34" charset="0"/>
              </a:rPr>
              <a:t> pad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The readout geometry is 32x32=1024 </a:t>
            </a:r>
            <a:r>
              <a:rPr lang="en" altLang="ja-JP" dirty="0" err="1">
                <a:latin typeface="Avenir Next" panose="020B0503020202020204" pitchFamily="34" charset="0"/>
              </a:rPr>
              <a:t>ch</a:t>
            </a:r>
            <a:endParaRPr lang="en" altLang="ja-JP" dirty="0">
              <a:latin typeface="Avenir Next" panose="020B0503020202020204" pitchFamily="34" charset="0"/>
            </a:endParaRP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Prototype best score: </a:t>
            </a:r>
            <a:r>
              <a:rPr lang="en-US" altLang="ja-JP" dirty="0" err="1">
                <a:latin typeface="Avenir Next" panose="020B0503020202020204" pitchFamily="34" charset="0"/>
              </a:rPr>
              <a:t>σ</a:t>
            </a:r>
            <a:r>
              <a:rPr lang="en-US" altLang="ja-JP" baseline="-25000" dirty="0" err="1">
                <a:latin typeface="Avenir Next" panose="020B0503020202020204" pitchFamily="34" charset="0"/>
              </a:rPr>
              <a:t>time</a:t>
            </a:r>
            <a:r>
              <a:rPr lang="en-US" altLang="ja-JP" baseline="-25000" dirty="0">
                <a:latin typeface="Avenir Next" panose="020B0503020202020204" pitchFamily="34" charset="0"/>
              </a:rPr>
              <a:t> </a:t>
            </a:r>
            <a:r>
              <a:rPr lang="en-US" altLang="ja-JP" dirty="0">
                <a:latin typeface="Avenir Next" panose="020B0503020202020204" pitchFamily="34" charset="0"/>
              </a:rPr>
              <a:t>~ 20 </a:t>
            </a:r>
            <a:r>
              <a:rPr lang="en-US" altLang="ja-JP" dirty="0" err="1">
                <a:latin typeface="Avenir Next" panose="020B0503020202020204" pitchFamily="34" charset="0"/>
              </a:rPr>
              <a:t>ps</a:t>
            </a:r>
            <a:r>
              <a:rPr lang="en-US" altLang="ja-JP" dirty="0">
                <a:latin typeface="Avenir Next" panose="020B0503020202020204" pitchFamily="34" charset="0"/>
              </a:rPr>
              <a:t> and </a:t>
            </a:r>
            <a:r>
              <a:rPr lang="en-US" altLang="ja-JP" dirty="0" err="1">
                <a:latin typeface="Avenir Next" panose="020B0503020202020204" pitchFamily="34" charset="0"/>
              </a:rPr>
              <a:t>σ</a:t>
            </a:r>
            <a:r>
              <a:rPr lang="en-US" altLang="ja-JP" baseline="-25000" dirty="0" err="1">
                <a:latin typeface="Avenir Next" panose="020B0503020202020204" pitchFamily="34" charset="0"/>
              </a:rPr>
              <a:t>pos</a:t>
            </a:r>
            <a:r>
              <a:rPr lang="en-US" altLang="ja-JP" dirty="0">
                <a:latin typeface="Avenir Next" panose="020B0503020202020204" pitchFamily="34" charset="0"/>
              </a:rPr>
              <a:t> ~ 20 </a:t>
            </a:r>
            <a:r>
              <a:rPr lang="en-US" altLang="ja-JP" dirty="0" err="1">
                <a:latin typeface="Avenir Next" panose="020B0503020202020204" pitchFamily="34" charset="0"/>
              </a:rPr>
              <a:t>μm</a:t>
            </a:r>
            <a:endParaRPr lang="en" altLang="ja-JP" dirty="0">
              <a:latin typeface="Avenir Next" panose="020B0503020202020204" pitchFamily="34" charset="0"/>
            </a:endParaRPr>
          </a:p>
          <a:p>
            <a:pPr lvl="1"/>
            <a:endParaRPr lang="en" altLang="ja-JP" dirty="0">
              <a:latin typeface="Avenir Next" panose="020B0503020202020204" pitchFamily="34" charset="0"/>
            </a:endParaRPr>
          </a:p>
          <a:p>
            <a:endParaRPr lang="en" altLang="ja-JP" dirty="0">
              <a:latin typeface="Avenir Next" panose="020B0503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6A01E74-21B9-C91F-60D4-1490E9CF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36" y="4984956"/>
            <a:ext cx="1548905" cy="16690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1C4F303-AE76-F216-6F20-EE23980F6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7" y="4984955"/>
            <a:ext cx="1674881" cy="1669025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CF695A3-25CD-CD66-5557-1B0EDEB5A75B}"/>
              </a:ext>
            </a:extLst>
          </p:cNvPr>
          <p:cNvSpPr txBox="1">
            <a:spLocks/>
          </p:cNvSpPr>
          <p:nvPr/>
        </p:nvSpPr>
        <p:spPr>
          <a:xfrm>
            <a:off x="2887387" y="5018604"/>
            <a:ext cx="2746496" cy="14742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Avenir Next" panose="020B0503020202020204" pitchFamily="34" charset="0"/>
              </a:rPr>
              <a:t>Strip-type for BTOF</a:t>
            </a:r>
            <a:endParaRPr lang="en-US" altLang="ja-JP" sz="1600" b="1" dirty="0">
              <a:latin typeface="Avenir Next" panose="020B0503020202020204" pitchFamily="34" charset="0"/>
            </a:endParaRP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# Full-size: ~</a:t>
            </a:r>
            <a:r>
              <a:rPr lang="en-US" altLang="ja-JP" sz="1600" dirty="0">
                <a:latin typeface="Avenir Book" panose="02000503020000020003" pitchFamily="2" charset="0"/>
              </a:rPr>
              <a:t>13.8k</a:t>
            </a:r>
            <a:r>
              <a:rPr lang="en-US" altLang="ja-JP" sz="1600" dirty="0">
                <a:latin typeface="Avenir Next" panose="020B0503020202020204" pitchFamily="34" charset="0"/>
              </a:rPr>
              <a:t> </a:t>
            </a: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# Half-size: ~</a:t>
            </a:r>
            <a:r>
              <a:rPr lang="en-US" altLang="ja-JP" sz="1600" dirty="0">
                <a:latin typeface="Avenir Book" panose="02000503020000020003" pitchFamily="2" charset="0"/>
              </a:rPr>
              <a:t>4.6k</a:t>
            </a:r>
            <a:endParaRPr lang="en-US" altLang="ja-JP" sz="1600" dirty="0">
              <a:latin typeface="Avenir Next" panose="020B0503020202020204" pitchFamily="34" charset="0"/>
            </a:endParaRP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~12 m</a:t>
            </a:r>
            <a:r>
              <a:rPr lang="en-US" altLang="ja-JP" sz="1600" baseline="30000" dirty="0">
                <a:latin typeface="Avenir Next" panose="020B0503020202020204" pitchFamily="34" charset="0"/>
              </a:rPr>
              <a:t>2</a:t>
            </a: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~2.4 M channels</a:t>
            </a:r>
            <a:endParaRPr lang="en" altLang="ja-JP" sz="1600" dirty="0">
              <a:latin typeface="Avenir Next" panose="020B0503020202020204" pitchFamily="34" charset="0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EFDB7FD5-1DC1-03C3-6D5B-A433FC9EDBB9}"/>
              </a:ext>
            </a:extLst>
          </p:cNvPr>
          <p:cNvSpPr txBox="1">
            <a:spLocks/>
          </p:cNvSpPr>
          <p:nvPr/>
        </p:nvSpPr>
        <p:spPr>
          <a:xfrm>
            <a:off x="8525668" y="5018604"/>
            <a:ext cx="2712601" cy="11953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Avenir Next" panose="020B0503020202020204" pitchFamily="34" charset="0"/>
              </a:rPr>
              <a:t>Pixel-type for FTOF</a:t>
            </a:r>
            <a:endParaRPr lang="en-US" altLang="ja-JP" sz="1600" b="1" dirty="0">
              <a:latin typeface="Avenir Next" panose="020B0503020202020204" pitchFamily="34" charset="0"/>
            </a:endParaRP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# Sensor: ~</a:t>
            </a:r>
            <a:r>
              <a:rPr lang="en-US" altLang="ja-JP" sz="1600" dirty="0">
                <a:latin typeface="Avenir Book" panose="02000503020000020003" pitchFamily="2" charset="0"/>
              </a:rPr>
              <a:t>3.6k</a:t>
            </a:r>
            <a:r>
              <a:rPr lang="en-US" altLang="ja-JP" sz="1600" dirty="0">
                <a:latin typeface="Avenir Next" panose="020B0503020202020204" pitchFamily="34" charset="0"/>
              </a:rPr>
              <a:t> </a:t>
            </a: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~1.1 m</a:t>
            </a:r>
            <a:r>
              <a:rPr lang="en-US" altLang="ja-JP" sz="1600" baseline="30000" dirty="0">
                <a:latin typeface="Avenir Next" panose="020B0503020202020204" pitchFamily="34" charset="0"/>
              </a:rPr>
              <a:t>2</a:t>
            </a:r>
          </a:p>
          <a:p>
            <a:pPr lvl="1"/>
            <a:r>
              <a:rPr lang="en-US" altLang="ja-JP" sz="1600" dirty="0">
                <a:latin typeface="Avenir Next" panose="020B0503020202020204" pitchFamily="34" charset="0"/>
              </a:rPr>
              <a:t>~3.6 M channels</a:t>
            </a:r>
            <a:endParaRPr lang="en" altLang="ja-JP" sz="1600" dirty="0">
              <a:latin typeface="Avenir Next" panose="020B0503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B21101-1F72-B34C-859D-5A9D5421074B}"/>
              </a:ext>
            </a:extLst>
          </p:cNvPr>
          <p:cNvSpPr txBox="1"/>
          <p:nvPr/>
        </p:nvSpPr>
        <p:spPr>
          <a:xfrm>
            <a:off x="1363026" y="4649272"/>
            <a:ext cx="10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2 rows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B83D6C2-99DE-476B-37C8-D10F9D48524D}"/>
              </a:ext>
            </a:extLst>
          </p:cNvPr>
          <p:cNvSpPr txBox="1"/>
          <p:nvPr/>
        </p:nvSpPr>
        <p:spPr>
          <a:xfrm rot="16200000">
            <a:off x="403908" y="5633539"/>
            <a:ext cx="10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64 cols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2DC967-2DBE-E452-2CEF-E2BB96EFB2AC}"/>
              </a:ext>
            </a:extLst>
          </p:cNvPr>
          <p:cNvSpPr txBox="1"/>
          <p:nvPr/>
        </p:nvSpPr>
        <p:spPr>
          <a:xfrm>
            <a:off x="6922298" y="4697631"/>
            <a:ext cx="10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32 rows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2DD77CB-4C9A-8CAE-966C-DC794608BF5E}"/>
              </a:ext>
            </a:extLst>
          </p:cNvPr>
          <p:cNvSpPr txBox="1"/>
          <p:nvPr/>
        </p:nvSpPr>
        <p:spPr>
          <a:xfrm rot="16200000">
            <a:off x="5963180" y="5681898"/>
            <a:ext cx="105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venir Next" panose="020B0503020202020204" pitchFamily="34" charset="0"/>
              </a:rPr>
              <a:t>32</a:t>
            </a:r>
            <a:r>
              <a:rPr kumimoji="1" lang="en-US" altLang="ja-JP" dirty="0">
                <a:latin typeface="Avenir Next" panose="020B0503020202020204" pitchFamily="34" charset="0"/>
              </a:rPr>
              <a:t> cols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EED4E2-FAEE-E41D-1786-AC407073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599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0AA2D-6539-35B0-27BD-AD64C7DB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A324309-3D5B-EA5F-9D97-3E6E51C4E48C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690688"/>
            <a:ext cx="6810273" cy="4086164"/>
            <a:chOff x="187405" y="1369411"/>
            <a:chExt cx="8051464" cy="4830878"/>
          </a:xfrm>
        </p:grpSpPr>
        <p:pic>
          <p:nvPicPr>
            <p:cNvPr id="11" name="図 1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935536F-42F0-8050-3D4E-97FFC7D5A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405" y="1369411"/>
              <a:ext cx="8051464" cy="4830878"/>
            </a:xfrm>
            <a:prstGeom prst="rect">
              <a:avLst/>
            </a:prstGeom>
          </p:spPr>
        </p:pic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0D931F2B-D7A9-F036-3C22-6DEBF31EC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448" y="1690688"/>
              <a:ext cx="0" cy="40021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右中かっこ 20">
              <a:extLst>
                <a:ext uri="{FF2B5EF4-FFF2-40B4-BE49-F238E27FC236}">
                  <a16:creationId xmlns:a16="http://schemas.microsoft.com/office/drawing/2014/main" id="{DCDA2F09-8DE0-9D1D-EB71-6F626D729AED}"/>
                </a:ext>
              </a:extLst>
            </p:cNvPr>
            <p:cNvSpPr/>
            <p:nvPr/>
          </p:nvSpPr>
          <p:spPr>
            <a:xfrm>
              <a:off x="2980896" y="3679365"/>
              <a:ext cx="319483" cy="720000"/>
            </a:xfrm>
            <a:prstGeom prst="rightBrace">
              <a:avLst>
                <a:gd name="adj1" fmla="val 29023"/>
                <a:gd name="adj2" fmla="val 6829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中かっこ 22">
              <a:extLst>
                <a:ext uri="{FF2B5EF4-FFF2-40B4-BE49-F238E27FC236}">
                  <a16:creationId xmlns:a16="http://schemas.microsoft.com/office/drawing/2014/main" id="{B6FB26ED-39D7-2CBF-7700-186506383F86}"/>
                </a:ext>
              </a:extLst>
            </p:cNvPr>
            <p:cNvSpPr/>
            <p:nvPr/>
          </p:nvSpPr>
          <p:spPr>
            <a:xfrm>
              <a:off x="2983320" y="4809182"/>
              <a:ext cx="319483" cy="648000"/>
            </a:xfrm>
            <a:prstGeom prst="rightBrace">
              <a:avLst>
                <a:gd name="adj1" fmla="val 29023"/>
                <a:gd name="adj2" fmla="val 6829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左矢印 8">
              <a:extLst>
                <a:ext uri="{FF2B5EF4-FFF2-40B4-BE49-F238E27FC236}">
                  <a16:creationId xmlns:a16="http://schemas.microsoft.com/office/drawing/2014/main" id="{BC66F4AC-FAEA-BCFD-3DB5-981A1BB5B000}"/>
                </a:ext>
              </a:extLst>
            </p:cNvPr>
            <p:cNvSpPr/>
            <p:nvPr/>
          </p:nvSpPr>
          <p:spPr>
            <a:xfrm>
              <a:off x="3140638" y="2068789"/>
              <a:ext cx="684108" cy="615553"/>
            </a:xfrm>
            <a:prstGeom prst="lef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8668F4-CEF9-BEFB-D463-012E8D8C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Sensor Timing Resolution on the entire PID performance</a:t>
            </a:r>
            <a:endParaRPr kumimoji="1" lang="ja-JP" altLang="en-US" b="1" baseline="-25000">
              <a:latin typeface="Avenir Next" panose="020B050302020202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3F9928E-3336-6E65-9AA3-53C7373A7F7D}"/>
              </a:ext>
            </a:extLst>
          </p:cNvPr>
          <p:cNvGrpSpPr/>
          <p:nvPr/>
        </p:nvGrpSpPr>
        <p:grpSpPr>
          <a:xfrm>
            <a:off x="7530265" y="4076581"/>
            <a:ext cx="3281570" cy="353943"/>
            <a:chOff x="7727973" y="4387697"/>
            <a:chExt cx="3281570" cy="353943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F5C3A13-98CC-7AF2-E6AB-3A40D2E57E7E}"/>
                </a:ext>
              </a:extLst>
            </p:cNvPr>
            <p:cNvSpPr txBox="1"/>
            <p:nvPr/>
          </p:nvSpPr>
          <p:spPr>
            <a:xfrm>
              <a:off x="8135480" y="4387697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45AC43"/>
                  </a:solidFill>
                  <a:latin typeface="Avenir Next" panose="020B0503020202020204" pitchFamily="34" charset="0"/>
                </a:rPr>
                <a:t> limit for K/p </a:t>
              </a:r>
              <a:r>
                <a:rPr lang="en-US" altLang="ja-JP" sz="1700" b="1" dirty="0" err="1">
                  <a:solidFill>
                    <a:srgbClr val="45AC43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45AC43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946B5CA0-5B29-C493-022D-62B1300985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7973" y="4574607"/>
              <a:ext cx="407507" cy="0"/>
            </a:xfrm>
            <a:prstGeom prst="straightConnector1">
              <a:avLst/>
            </a:prstGeom>
            <a:ln>
              <a:solidFill>
                <a:srgbClr val="45AC43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CAE6572-F13C-FFFE-7673-FFC20939C214}"/>
              </a:ext>
            </a:extLst>
          </p:cNvPr>
          <p:cNvGrpSpPr/>
          <p:nvPr/>
        </p:nvGrpSpPr>
        <p:grpSpPr>
          <a:xfrm>
            <a:off x="7530265" y="4980264"/>
            <a:ext cx="3243469" cy="353943"/>
            <a:chOff x="7766074" y="5300911"/>
            <a:chExt cx="3243469" cy="353943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3DF3F82-6244-1DAB-2722-F9A986AC4620}"/>
                </a:ext>
              </a:extLst>
            </p:cNvPr>
            <p:cNvSpPr txBox="1"/>
            <p:nvPr/>
          </p:nvSpPr>
          <p:spPr>
            <a:xfrm>
              <a:off x="8135480" y="5300911"/>
              <a:ext cx="2874063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hpDIRC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 limit for 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Book" panose="02000503020000020003" pitchFamily="2" charset="0"/>
                </a:rPr>
                <a:t>π</a:t>
              </a:r>
              <a:r>
                <a:rPr lang="en-US" altLang="ja-JP" sz="1700" b="1" dirty="0">
                  <a:solidFill>
                    <a:srgbClr val="317AB7"/>
                  </a:solidFill>
                  <a:latin typeface="Avenir Next" panose="020B0503020202020204" pitchFamily="34" charset="0"/>
                </a:rPr>
                <a:t>/K </a:t>
              </a:r>
              <a:r>
                <a:rPr lang="en-US" altLang="ja-JP" sz="1700" b="1" dirty="0" err="1">
                  <a:solidFill>
                    <a:srgbClr val="317AB7"/>
                  </a:solidFill>
                  <a:latin typeface="Avenir Next" panose="020B0503020202020204" pitchFamily="34" charset="0"/>
                </a:rPr>
                <a:t>sep.</a:t>
              </a:r>
              <a:endParaRPr lang="en-US" altLang="ja-JP" sz="1700" b="1" dirty="0">
                <a:solidFill>
                  <a:srgbClr val="317AB7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C0A1126B-CFFF-79F8-44F1-A6F7B7CAAA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6074" y="5492514"/>
              <a:ext cx="407507" cy="0"/>
            </a:xfrm>
            <a:prstGeom prst="straightConnector1">
              <a:avLst/>
            </a:prstGeom>
            <a:ln>
              <a:solidFill>
                <a:srgbClr val="317AB7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185A684-A91C-37A8-F1DF-A9F6A930B050}"/>
              </a:ext>
            </a:extLst>
          </p:cNvPr>
          <p:cNvSpPr txBox="1"/>
          <p:nvPr/>
        </p:nvSpPr>
        <p:spPr>
          <a:xfrm>
            <a:off x="3450296" y="3892305"/>
            <a:ext cx="147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Δ</a:t>
            </a:r>
            <a:r>
              <a:rPr lang="en-US" altLang="ja-JP" sz="1400" i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~ 0.5 GeV/c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91C2F4A-71C5-42C3-F891-C8BDC38CD871}"/>
              </a:ext>
            </a:extLst>
          </p:cNvPr>
          <p:cNvSpPr txBox="1"/>
          <p:nvPr/>
        </p:nvSpPr>
        <p:spPr>
          <a:xfrm>
            <a:off x="482071" y="5729167"/>
            <a:ext cx="1122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ja-JP" sz="2000" dirty="0">
                <a:latin typeface="Avenir Next" panose="020B0503020202020204" pitchFamily="34" charset="0"/>
              </a:rPr>
              <a:t>Even in the worst case scenario, with current sensor performance (</a:t>
            </a:r>
            <a:r>
              <a:rPr lang="en-US" altLang="ja-JP" sz="2000" dirty="0"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latin typeface="Avenir Next" panose="020B0503020202020204" pitchFamily="34" charset="0"/>
              </a:rPr>
              <a:t>~35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r>
              <a:rPr lang="en" altLang="ja-JP" sz="2000" dirty="0">
                <a:latin typeface="Avenir Next" panose="020B0503020202020204" pitchFamily="34" charset="0"/>
              </a:rPr>
              <a:t>), there is an overlap area with </a:t>
            </a:r>
            <a:r>
              <a:rPr lang="en" altLang="ja-JP" sz="2000" dirty="0" err="1">
                <a:latin typeface="Avenir Next" panose="020B0503020202020204" pitchFamily="34" charset="0"/>
              </a:rPr>
              <a:t>hpDIRC</a:t>
            </a:r>
            <a:r>
              <a:rPr lang="en" altLang="ja-JP" sz="2000" dirty="0">
                <a:latin typeface="Avenir Next" panose="020B0503020202020204" pitchFamily="34" charset="0"/>
              </a:rPr>
              <a:t> </a:t>
            </a:r>
            <a:r>
              <a:rPr lang="ja-JP" altLang="en-US" sz="2000">
                <a:latin typeface="Avenir Next" panose="020B0503020202020204" pitchFamily="34" charset="0"/>
              </a:rPr>
              <a:t>→</a:t>
            </a:r>
            <a:r>
              <a:rPr lang="en-US" altLang="ja-JP" sz="2000" dirty="0">
                <a:latin typeface="Avenir Next" panose="020B0503020202020204" pitchFamily="34" charset="0"/>
              </a:rPr>
              <a:t> Already no PID hole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>
                <a:latin typeface="Avenir Next" panose="020B0503020202020204" pitchFamily="34" charset="0"/>
              </a:rPr>
              <a:t>σ</a:t>
            </a:r>
            <a:r>
              <a:rPr lang="en-US" altLang="ja-JP" sz="2000" baseline="-25000" dirty="0" err="1">
                <a:latin typeface="Avenir Next" panose="020B0503020202020204" pitchFamily="34" charset="0"/>
              </a:rPr>
              <a:t>sensor</a:t>
            </a:r>
            <a:r>
              <a:rPr lang="en-US" altLang="ja-JP" sz="2000" dirty="0">
                <a:latin typeface="Avenir Next" panose="020B0503020202020204" pitchFamily="34" charset="0"/>
              </a:rPr>
              <a:t>&lt; 90 </a:t>
            </a:r>
            <a:r>
              <a:rPr lang="en-US" altLang="ja-JP" sz="2000" dirty="0" err="1">
                <a:latin typeface="Avenir Next" panose="020B0503020202020204" pitchFamily="34" charset="0"/>
              </a:rPr>
              <a:t>ps</a:t>
            </a:r>
            <a:r>
              <a:rPr lang="en-US" altLang="ja-JP" sz="2000" dirty="0">
                <a:latin typeface="Avenir Next" panose="020B0503020202020204" pitchFamily="34" charset="0"/>
              </a:rPr>
              <a:t> meets the requirement of having overlap region with </a:t>
            </a:r>
            <a:r>
              <a:rPr lang="en-US" altLang="ja-JP" sz="2000" dirty="0" err="1">
                <a:latin typeface="Avenir Next" panose="020B0503020202020204" pitchFamily="34" charset="0"/>
              </a:rPr>
              <a:t>hpDIRC</a:t>
            </a:r>
            <a:r>
              <a:rPr lang="en-US" altLang="ja-JP" sz="2000" dirty="0">
                <a:latin typeface="Avenir Next" panose="020B0503020202020204" pitchFamily="34" charset="0"/>
              </a:rPr>
              <a:t> in the worst case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96A3A8-F6AB-4C36-917A-A40D1D29C564}"/>
              </a:ext>
            </a:extLst>
          </p:cNvPr>
          <p:cNvSpPr txBox="1"/>
          <p:nvPr/>
        </p:nvSpPr>
        <p:spPr>
          <a:xfrm>
            <a:off x="3454724" y="4787409"/>
            <a:ext cx="154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Avenir Next" panose="020B0503020202020204" pitchFamily="34" charset="0"/>
              </a:rPr>
              <a:t>Δ</a:t>
            </a:r>
            <a:r>
              <a:rPr lang="en-US" altLang="ja-JP" sz="1400" i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</a:t>
            </a:r>
            <a:r>
              <a:rPr lang="en-US" altLang="ja-JP" sz="1400" dirty="0">
                <a:solidFill>
                  <a:srgbClr val="FF0000"/>
                </a:solidFill>
                <a:latin typeface="Avenir Next" panose="020B0503020202020204" pitchFamily="34" charset="0"/>
              </a:rPr>
              <a:t> ~ 0.45 GeV/c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C8CDE2-C2C6-C8D1-AA84-F899F6F8B387}"/>
              </a:ext>
            </a:extLst>
          </p:cNvPr>
          <p:cNvSpPr txBox="1"/>
          <p:nvPr/>
        </p:nvSpPr>
        <p:spPr>
          <a:xfrm>
            <a:off x="3924119" y="2319743"/>
            <a:ext cx="29988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Current best performance</a:t>
            </a:r>
          </a:p>
          <a:p>
            <a:pPr algn="ctr"/>
            <a:r>
              <a:rPr lang="en-US" altLang="ja-JP" sz="17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σ</a:t>
            </a:r>
            <a:r>
              <a:rPr lang="en-US" altLang="ja-JP" sz="1700" b="1" baseline="-25000" dirty="0" err="1">
                <a:solidFill>
                  <a:srgbClr val="FF0000"/>
                </a:solidFill>
                <a:latin typeface="Avenir Next" panose="020B0503020202020204" pitchFamily="34" charset="0"/>
              </a:rPr>
              <a:t>sensor</a:t>
            </a:r>
            <a:r>
              <a:rPr lang="en-US" altLang="ja-JP" sz="1700" b="1" dirty="0">
                <a:solidFill>
                  <a:srgbClr val="FF0000"/>
                </a:solidFill>
                <a:latin typeface="Avenir Next" panose="020B0503020202020204" pitchFamily="34" charset="0"/>
              </a:rPr>
              <a:t> ~ 35 </a:t>
            </a:r>
            <a:r>
              <a:rPr lang="en-US" altLang="ja-JP" sz="1700" b="1" dirty="0" err="1">
                <a:solidFill>
                  <a:srgbClr val="FF0000"/>
                </a:solidFill>
                <a:latin typeface="Avenir Next" panose="020B0503020202020204" pitchFamily="34" charset="0"/>
              </a:rPr>
              <a:t>ps</a:t>
            </a:r>
            <a:endParaRPr lang="en-US" altLang="ja-JP" sz="1700" b="1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8C19DC-407F-A918-C4B1-E4F81896EBB9}"/>
              </a:ext>
            </a:extLst>
          </p:cNvPr>
          <p:cNvSpPr txBox="1"/>
          <p:nvPr/>
        </p:nvSpPr>
        <p:spPr>
          <a:xfrm>
            <a:off x="7734018" y="2295146"/>
            <a:ext cx="378426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venir Next" panose="020B0503020202020204" pitchFamily="34" charset="0"/>
              </a:rPr>
              <a:t>PID overlapping with </a:t>
            </a:r>
            <a:r>
              <a:rPr lang="en-US" altLang="ja-JP" sz="2000" dirty="0" err="1">
                <a:latin typeface="Avenir Next" panose="020B0503020202020204" pitchFamily="34" charset="0"/>
              </a:rPr>
              <a:t>hpDIRC</a:t>
            </a:r>
            <a:r>
              <a:rPr lang="en-US" altLang="ja-JP" sz="2000" dirty="0">
                <a:latin typeface="Avenir Next" panose="020B0503020202020204" pitchFamily="34" charset="0"/>
              </a:rPr>
              <a:t> for cross calibration</a:t>
            </a:r>
          </a:p>
          <a:p>
            <a:r>
              <a:rPr lang="en-US" altLang="ja-JP" sz="2000" dirty="0">
                <a:latin typeface="Avenir Next" panose="020B0503020202020204" pitchFamily="34" charset="0"/>
                <a:sym typeface="Wingdings" pitchFamily="2" charset="2"/>
              </a:rPr>
              <a:t> More robust PID</a:t>
            </a:r>
            <a:endParaRPr lang="en-US" altLang="ja-JP" sz="2000" dirty="0">
              <a:latin typeface="Avenir Next" panose="020B0503020202020204" pitchFamily="34" charset="0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1AF0459E-ABAC-FDBF-41F7-02E49D0E2DE2}"/>
              </a:ext>
            </a:extLst>
          </p:cNvPr>
          <p:cNvSpPr>
            <a:spLocks noChangeAspect="1"/>
          </p:cNvSpPr>
          <p:nvPr/>
        </p:nvSpPr>
        <p:spPr>
          <a:xfrm>
            <a:off x="6309818" y="4006041"/>
            <a:ext cx="495022" cy="495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3DD37C-CF8E-C9A8-5D82-C9FE9692349D}"/>
              </a:ext>
            </a:extLst>
          </p:cNvPr>
          <p:cNvSpPr txBox="1"/>
          <p:nvPr/>
        </p:nvSpPr>
        <p:spPr>
          <a:xfrm>
            <a:off x="5917407" y="3784583"/>
            <a:ext cx="127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rgbClr val="FF0000"/>
                </a:solidFill>
                <a:latin typeface="Avenir Next" panose="020B0503020202020204" pitchFamily="34" charset="0"/>
              </a:rPr>
              <a:t>Lost overlap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5044EB6-D817-9935-D798-7CD5732CA4C9}"/>
              </a:ext>
            </a:extLst>
          </p:cNvPr>
          <p:cNvCxnSpPr>
            <a:cxnSpLocks/>
          </p:cNvCxnSpPr>
          <p:nvPr/>
        </p:nvCxnSpPr>
        <p:spPr>
          <a:xfrm flipH="1">
            <a:off x="6557328" y="4501063"/>
            <a:ext cx="1" cy="773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0BE9A4FB-FF59-B1E8-3A6E-8EA324D6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14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0D51F-F577-5637-9526-B80FFDAF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DC2A9-2E20-B996-07C6-06647DEF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venir Next" panose="020B0503020202020204" pitchFamily="34" charset="0"/>
              </a:rPr>
              <a:t>Important Points in Development</a:t>
            </a:r>
            <a:endParaRPr kumimoji="1" lang="ja-JP" altLang="en-US" b="1">
              <a:latin typeface="Avenir Next" panose="020B0503020202020204" pitchFamily="34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B1EF9B79-EE86-A612-35E6-3E96D08D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973"/>
            <a:ext cx="10731500" cy="3534596"/>
          </a:xfrm>
        </p:spPr>
        <p:txBody>
          <a:bodyPr>
            <a:normAutofit fontScale="92500" lnSpcReduction="10000"/>
          </a:bodyPr>
          <a:lstStyle/>
          <a:p>
            <a:r>
              <a:rPr lang="en" altLang="ja-JP" dirty="0">
                <a:latin typeface="Avenir Next" panose="020B0503020202020204" pitchFamily="34" charset="0"/>
              </a:rPr>
              <a:t>Performance of Large AC-LGAD Sensors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First application using AC-LGAD for HEP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Identify the elements necessary for stable operation by thoroughly understand the characteristics</a:t>
            </a:r>
          </a:p>
          <a:p>
            <a:pPr lvl="1"/>
            <a:endParaRPr lang="en" altLang="ja-JP" dirty="0">
              <a:latin typeface="Avenir Next" panose="020B0503020202020204" pitchFamily="34" charset="0"/>
            </a:endParaRPr>
          </a:p>
          <a:p>
            <a:r>
              <a:rPr lang="en" altLang="ja-JP" dirty="0">
                <a:latin typeface="Avenir Next" panose="020B0503020202020204" pitchFamily="34" charset="0"/>
              </a:rPr>
              <a:t>Mechanical and electrical design on a low material budget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Over 2.7 m length but within a few percent of material budget (for BTOF)</a:t>
            </a: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Accurate transmission of signal strength and timing information on a low material budget</a:t>
            </a:r>
            <a:r>
              <a:rPr lang="en-US" altLang="ja-JP" dirty="0">
                <a:latin typeface="Avenir Next" panose="020B0503020202020204" pitchFamily="34" charset="0"/>
              </a:rPr>
              <a:t> in a long distance</a:t>
            </a:r>
            <a:endParaRPr lang="en" altLang="ja-JP" dirty="0">
              <a:latin typeface="Avenir Next" panose="020B0503020202020204" pitchFamily="34" charset="0"/>
            </a:endParaRPr>
          </a:p>
          <a:p>
            <a:pPr lvl="1"/>
            <a:r>
              <a:rPr lang="en" altLang="ja-JP" dirty="0">
                <a:latin typeface="Avenir Next" panose="020B0503020202020204" pitchFamily="34" charset="0"/>
              </a:rPr>
              <a:t>Thermal control due to AC-LGAD's high sensitivity to temperature gradients</a:t>
            </a:r>
          </a:p>
          <a:p>
            <a:endParaRPr lang="en" altLang="ja-JP" dirty="0">
              <a:latin typeface="Avenir Next" panose="020B0503020202020204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F89D8B2-0D0A-6371-8194-2B4D5F4930CD}"/>
              </a:ext>
            </a:extLst>
          </p:cNvPr>
          <p:cNvGrpSpPr/>
          <p:nvPr/>
        </p:nvGrpSpPr>
        <p:grpSpPr>
          <a:xfrm>
            <a:off x="286057" y="5453410"/>
            <a:ext cx="11835785" cy="1016943"/>
            <a:chOff x="286057" y="5795061"/>
            <a:chExt cx="11835785" cy="1016943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BCD61C2-FC3B-7218-0DF5-B16515B2E074}"/>
                </a:ext>
              </a:extLst>
            </p:cNvPr>
            <p:cNvGrpSpPr/>
            <p:nvPr/>
          </p:nvGrpSpPr>
          <p:grpSpPr>
            <a:xfrm>
              <a:off x="286057" y="6288784"/>
              <a:ext cx="11835785" cy="523220"/>
              <a:chOff x="356215" y="6284329"/>
              <a:chExt cx="11835785" cy="523220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B4F2502-A3FE-4B42-1D32-177BA12585D2}"/>
                  </a:ext>
                </a:extLst>
              </p:cNvPr>
              <p:cNvSpPr txBox="1"/>
              <p:nvPr/>
            </p:nvSpPr>
            <p:spPr>
              <a:xfrm>
                <a:off x="356215" y="6284329"/>
                <a:ext cx="5847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b="1" dirty="0">
                    <a:latin typeface="Avenir Next" panose="020B0503020202020204" pitchFamily="34" charset="0"/>
                  </a:rPr>
                  <a:t>BTOF </a:t>
                </a:r>
                <a:r>
                  <a:rPr lang="ja-JP" altLang="en-US" sz="2800" b="1">
                    <a:latin typeface="Avenir Next" panose="020B0503020202020204" pitchFamily="34" charset="0"/>
                  </a:rPr>
                  <a:t>→</a:t>
                </a:r>
                <a:r>
                  <a:rPr lang="en-US" altLang="ja-JP" sz="2800" b="1" dirty="0">
                    <a:latin typeface="Avenir Next" panose="020B0503020202020204" pitchFamily="34" charset="0"/>
                  </a:rPr>
                  <a:t> Simone Mazza (UCSC) 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506AA7E-5A56-7DDE-30D5-EA594EB14861}"/>
                  </a:ext>
                </a:extLst>
              </p:cNvPr>
              <p:cNvSpPr txBox="1"/>
              <p:nvPr/>
            </p:nvSpPr>
            <p:spPr>
              <a:xfrm>
                <a:off x="6380510" y="6284329"/>
                <a:ext cx="5811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b="1" dirty="0">
                    <a:latin typeface="Avenir Next" panose="020B0503020202020204" pitchFamily="34" charset="0"/>
                  </a:rPr>
                  <a:t>FTOF </a:t>
                </a:r>
                <a:r>
                  <a:rPr lang="ja-JP" altLang="en-US" sz="2800" b="1">
                    <a:latin typeface="Avenir Next" panose="020B0503020202020204" pitchFamily="34" charset="0"/>
                  </a:rPr>
                  <a:t>→</a:t>
                </a:r>
                <a:r>
                  <a:rPr lang="en-US" altLang="ja-JP" sz="2800" b="1" dirty="0">
                    <a:latin typeface="Avenir Next" panose="020B0503020202020204" pitchFamily="34" charset="0"/>
                  </a:rPr>
                  <a:t> Mathieu Benoit (ORNL)</a:t>
                </a:r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82D4399-301B-DD3F-9C3D-4C3A19E648E4}"/>
                </a:ext>
              </a:extLst>
            </p:cNvPr>
            <p:cNvSpPr txBox="1"/>
            <p:nvPr/>
          </p:nvSpPr>
          <p:spPr>
            <a:xfrm>
              <a:off x="3172132" y="5795061"/>
              <a:ext cx="5847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>
                  <a:latin typeface="Avenir Next" panose="020B0503020202020204" pitchFamily="34" charset="0"/>
                </a:rPr>
                <a:t>Detail will be introduced by</a:t>
              </a: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1F3B91-E7FB-D586-E711-26596BE2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65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44763</TotalTime>
  <Words>632</Words>
  <Application>Microsoft Macintosh PowerPoint</Application>
  <PresentationFormat>ワイド画面</PresentationFormat>
  <Paragraphs>97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游ゴシック</vt:lpstr>
      <vt:lpstr>游ゴシック Light</vt:lpstr>
      <vt:lpstr>Arial</vt:lpstr>
      <vt:lpstr>Avenir Book</vt:lpstr>
      <vt:lpstr>Avenir Next</vt:lpstr>
      <vt:lpstr>Office テーマ</vt:lpstr>
      <vt:lpstr>Overview AC-LGAD Time-of-Flight</vt:lpstr>
      <vt:lpstr>Recap of AC-LGAD TOF</vt:lpstr>
      <vt:lpstr>Impact on the ePIC PID performance</vt:lpstr>
      <vt:lpstr>Technology Choice: AC-LGAD</vt:lpstr>
      <vt:lpstr>AC-LGAD Sensor Design for TOF</vt:lpstr>
      <vt:lpstr>Sensor Timing Resolution on the entire PID performance</vt:lpstr>
      <vt:lpstr>Important Points in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Satoshi YANO</dc:creator>
  <cp:lastModifiedBy>Satoshi YANO</cp:lastModifiedBy>
  <cp:revision>1476</cp:revision>
  <dcterms:created xsi:type="dcterms:W3CDTF">2025-04-11T07:28:13Z</dcterms:created>
  <dcterms:modified xsi:type="dcterms:W3CDTF">2025-05-30T15:39:11Z</dcterms:modified>
</cp:coreProperties>
</file>