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3" r:id="rId1"/>
    <p:sldMasterId id="2147483660" r:id="rId2"/>
    <p:sldMasterId id="2147483673" r:id="rId3"/>
  </p:sldMasterIdLst>
  <p:notesMasterIdLst>
    <p:notesMasterId r:id="rId20"/>
  </p:notesMasterIdLst>
  <p:sldIdLst>
    <p:sldId id="334" r:id="rId4"/>
    <p:sldId id="755" r:id="rId5"/>
    <p:sldId id="751" r:id="rId6"/>
    <p:sldId id="752" r:id="rId7"/>
    <p:sldId id="753" r:id="rId8"/>
    <p:sldId id="754" r:id="rId9"/>
    <p:sldId id="756" r:id="rId10"/>
    <p:sldId id="757" r:id="rId11"/>
    <p:sldId id="758" r:id="rId12"/>
    <p:sldId id="298" r:id="rId13"/>
    <p:sldId id="759" r:id="rId14"/>
    <p:sldId id="760" r:id="rId15"/>
    <p:sldId id="256" r:id="rId16"/>
    <p:sldId id="429" r:id="rId17"/>
    <p:sldId id="742" r:id="rId18"/>
    <p:sldId id="76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 userDrawn="1">
          <p15:clr>
            <a:srgbClr val="A4A3A4"/>
          </p15:clr>
        </p15:guide>
        <p15:guide id="2" pos="40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305"/>
    <a:srgbClr val="032EE7"/>
    <a:srgbClr val="00B0F0"/>
    <a:srgbClr val="18F707"/>
    <a:srgbClr val="DC1D0E"/>
    <a:srgbClr val="FF0000"/>
    <a:srgbClr val="06A9D7"/>
    <a:srgbClr val="029BCB"/>
    <a:srgbClr val="E03D0A"/>
    <a:srgbClr val="720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31"/>
    <p:restoredTop sz="94324" autoAdjust="0"/>
  </p:normalViewPr>
  <p:slideViewPr>
    <p:cSldViewPr>
      <p:cViewPr varScale="1">
        <p:scale>
          <a:sx n="107" d="100"/>
          <a:sy n="107" d="100"/>
        </p:scale>
        <p:origin x="168" y="480"/>
      </p:cViewPr>
      <p:guideLst>
        <p:guide orient="horz" pos="2199"/>
        <p:guide pos="40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B1F30-A2C1-478C-9FA2-073D4DC48B7D}" type="datetimeFigureOut">
              <a:rPr lang="zh-CN" altLang="en-US" smtClean="0"/>
              <a:pPr/>
              <a:t>2025/5/28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AEFF8-A9D6-4BDA-A24A-832BDB70C2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078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3314" y="1373448"/>
            <a:ext cx="10979572" cy="4862371"/>
          </a:xfrm>
        </p:spPr>
        <p:txBody>
          <a:bodyPr/>
          <a:lstStyle/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403A52B-5B60-4D00-82C9-B3A348BCC10D}" type="datetime1">
              <a:rPr lang="zh-CN" altLang="en-US" smtClean="0"/>
              <a:t>2025/5/28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7EA2169-A20E-4E6F-9507-EA717A9D0C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4"/>
          </p:nvPr>
        </p:nvSpPr>
        <p:spPr bwMode="gray">
          <a:xfrm>
            <a:off x="600019" y="908531"/>
            <a:ext cx="10972867" cy="315479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</a:defRPr>
            </a:lvl1pPr>
            <a:lvl2pPr marL="0" indent="0" algn="l">
              <a:buNone/>
              <a:defRPr sz="1100">
                <a:solidFill>
                  <a:schemeClr val="bg1"/>
                </a:solidFill>
              </a:defRPr>
            </a:lvl2pPr>
            <a:lvl3pPr marL="0" indent="0" algn="l">
              <a:buNone/>
              <a:defRPr sz="1100">
                <a:solidFill>
                  <a:schemeClr val="bg1"/>
                </a:solidFill>
              </a:defRPr>
            </a:lvl3pPr>
            <a:lvl4pPr marL="1270" indent="0" algn="l">
              <a:buNone/>
              <a:defRPr sz="1100">
                <a:solidFill>
                  <a:schemeClr val="bg1"/>
                </a:solidFill>
              </a:defRPr>
            </a:lvl4pPr>
            <a:lvl5pPr marL="0" indent="0" algn="l">
              <a:buNone/>
              <a:defRPr sz="1100">
                <a:solidFill>
                  <a:schemeClr val="bg1"/>
                </a:solidFill>
              </a:defRPr>
            </a:lvl5pPr>
            <a:lvl6pPr marL="0" indent="0" algn="l">
              <a:buNone/>
              <a:defRPr sz="1100">
                <a:solidFill>
                  <a:schemeClr val="bg1"/>
                </a:solidFill>
              </a:defRPr>
            </a:lvl6pPr>
            <a:lvl7pPr marL="0" indent="0" algn="l">
              <a:buNone/>
              <a:defRPr sz="1100">
                <a:solidFill>
                  <a:schemeClr val="bg1"/>
                </a:solidFill>
              </a:defRPr>
            </a:lvl7pPr>
            <a:lvl8pPr marL="1270" indent="0" algn="l">
              <a:buNone/>
              <a:defRPr sz="1100">
                <a:solidFill>
                  <a:schemeClr val="bg1"/>
                </a:solidFill>
              </a:defRPr>
            </a:lvl8pPr>
            <a:lvl9pPr marL="0" indent="0" algn="l"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err="1"/>
              <a:t>Formatvorlage</a:t>
            </a:r>
            <a:r>
              <a:rPr lang="en-US" dirty="0"/>
              <a:t> des </a:t>
            </a:r>
            <a:r>
              <a:rPr lang="en-US" dirty="0" err="1"/>
              <a:t>Untertitelmasters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86D8-BA76-4FE5-8F20-49B94E2142A0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3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9CC38-9FFE-40F2-BAAB-575007D4C08D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794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F1A3-6925-41E3-B25C-C91971B83812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980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019A-FD81-4E23-B84E-52D5CBA96EB6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19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492A-128B-411D-B40C-3491C7C622A3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653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1C67-F4B3-4353-894C-867AEFC9525F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883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5F789-D04D-487F-9E87-DA7F49E7E6BA}" type="datetime1">
              <a:rPr lang="zh-CN" altLang="en-US" smtClean="0"/>
              <a:t>2025/5/28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9218A-A3E7-4541-B74C-5D9C7CC2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621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E08D-B47D-4DD7-82CF-C5594A95E029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E471E-FE60-43AA-B4AE-9748E03B2910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0CAA-5185-4931-9113-A150B2BBB8C1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7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" b="9749"/>
          <a:stretch>
            <a:fillRect/>
          </a:stretch>
        </p:blipFill>
        <p:spPr bwMode="gray">
          <a:xfrm>
            <a:off x="1" y="7950"/>
            <a:ext cx="12192000" cy="6850051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 bwMode="gray">
          <a:xfrm>
            <a:off x="3" y="2"/>
            <a:ext cx="12191999" cy="37561"/>
          </a:xfrm>
          <a:prstGeom prst="rect">
            <a:avLst/>
          </a:prstGeom>
          <a:solidFill>
            <a:srgbClr val="B3E900"/>
          </a:solidFill>
        </p:spPr>
        <p:txBody>
          <a:bodyPr lIns="70996" tIns="70996" rIns="70996" bIns="70996" rtlCol="0" anchor="ctr">
            <a:noAutofit/>
          </a:bodyPr>
          <a:lstStyle/>
          <a:p>
            <a:pPr algn="ctr"/>
            <a:endParaRPr lang="en-US" sz="675" b="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115" name="Gruppieren 114"/>
          <p:cNvGrpSpPr/>
          <p:nvPr userDrawn="1"/>
        </p:nvGrpSpPr>
        <p:grpSpPr bwMode="gray">
          <a:xfrm>
            <a:off x="3955715" y="2748799"/>
            <a:ext cx="4280575" cy="749577"/>
            <a:chOff x="2579208" y="1783940"/>
            <a:chExt cx="2359781" cy="413375"/>
          </a:xfrm>
          <a:solidFill>
            <a:schemeClr val="bg1"/>
          </a:solidFill>
        </p:grpSpPr>
        <p:sp>
          <p:nvSpPr>
            <p:cNvPr id="116" name="Freeform 57"/>
            <p:cNvSpPr/>
            <p:nvPr/>
          </p:nvSpPr>
          <p:spPr bwMode="gray">
            <a:xfrm>
              <a:off x="4834996" y="1783940"/>
              <a:ext cx="103993" cy="106594"/>
            </a:xfrm>
            <a:custGeom>
              <a:avLst/>
              <a:gdLst>
                <a:gd name="T0" fmla="*/ 49 w 51"/>
                <a:gd name="T1" fmla="*/ 26 h 52"/>
                <a:gd name="T2" fmla="*/ 47 w 51"/>
                <a:gd name="T3" fmla="*/ 26 h 52"/>
                <a:gd name="T4" fmla="*/ 25 w 51"/>
                <a:gd name="T5" fmla="*/ 47 h 52"/>
                <a:gd name="T6" fmla="*/ 4 w 51"/>
                <a:gd name="T7" fmla="*/ 26 h 52"/>
                <a:gd name="T8" fmla="*/ 25 w 51"/>
                <a:gd name="T9" fmla="*/ 4 h 52"/>
                <a:gd name="T10" fmla="*/ 47 w 51"/>
                <a:gd name="T11" fmla="*/ 26 h 52"/>
                <a:gd name="T12" fmla="*/ 49 w 51"/>
                <a:gd name="T13" fmla="*/ 26 h 52"/>
                <a:gd name="T14" fmla="*/ 51 w 51"/>
                <a:gd name="T15" fmla="*/ 26 h 52"/>
                <a:gd name="T16" fmla="*/ 25 w 51"/>
                <a:gd name="T17" fmla="*/ 0 h 52"/>
                <a:gd name="T18" fmla="*/ 0 w 51"/>
                <a:gd name="T19" fmla="*/ 26 h 52"/>
                <a:gd name="T20" fmla="*/ 25 w 51"/>
                <a:gd name="T21" fmla="*/ 52 h 52"/>
                <a:gd name="T22" fmla="*/ 51 w 51"/>
                <a:gd name="T23" fmla="*/ 26 h 52"/>
                <a:gd name="T24" fmla="*/ 49 w 51"/>
                <a:gd name="T25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52">
                  <a:moveTo>
                    <a:pt x="49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38"/>
                    <a:pt x="37" y="47"/>
                    <a:pt x="25" y="47"/>
                  </a:cubicBezTo>
                  <a:cubicBezTo>
                    <a:pt x="14" y="47"/>
                    <a:pt x="4" y="38"/>
                    <a:pt x="4" y="26"/>
                  </a:cubicBezTo>
                  <a:cubicBezTo>
                    <a:pt x="4" y="14"/>
                    <a:pt x="14" y="4"/>
                    <a:pt x="25" y="4"/>
                  </a:cubicBezTo>
                  <a:cubicBezTo>
                    <a:pt x="37" y="4"/>
                    <a:pt x="47" y="14"/>
                    <a:pt x="47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40" y="0"/>
                    <a:pt x="25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40"/>
                    <a:pt x="11" y="52"/>
                    <a:pt x="25" y="52"/>
                  </a:cubicBezTo>
                  <a:cubicBezTo>
                    <a:pt x="40" y="52"/>
                    <a:pt x="51" y="40"/>
                    <a:pt x="51" y="26"/>
                  </a:cubicBezTo>
                  <a:cubicBezTo>
                    <a:pt x="49" y="26"/>
                    <a:pt x="49" y="26"/>
                    <a:pt x="49" y="2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rtl="0"/>
              <a:endParaRPr lang="en-US" sz="1350" dirty="0">
                <a:solidFill>
                  <a:schemeClr val="bg1"/>
                </a:solidFill>
                <a:latin typeface="Open Sans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58"/>
            <p:cNvSpPr>
              <a:spLocks noEditPoints="1"/>
            </p:cNvSpPr>
            <p:nvPr/>
          </p:nvSpPr>
          <p:spPr bwMode="gray">
            <a:xfrm>
              <a:off x="4865327" y="1812539"/>
              <a:ext cx="45064" cy="49397"/>
            </a:xfrm>
            <a:custGeom>
              <a:avLst/>
              <a:gdLst>
                <a:gd name="T0" fmla="*/ 0 w 22"/>
                <a:gd name="T1" fmla="*/ 0 h 24"/>
                <a:gd name="T2" fmla="*/ 2 w 22"/>
                <a:gd name="T3" fmla="*/ 0 h 24"/>
                <a:gd name="T4" fmla="*/ 12 w 22"/>
                <a:gd name="T5" fmla="*/ 0 h 24"/>
                <a:gd name="T6" fmla="*/ 19 w 22"/>
                <a:gd name="T7" fmla="*/ 2 h 24"/>
                <a:gd name="T8" fmla="*/ 21 w 22"/>
                <a:gd name="T9" fmla="*/ 6 h 24"/>
                <a:gd name="T10" fmla="*/ 19 w 22"/>
                <a:gd name="T11" fmla="*/ 11 h 24"/>
                <a:gd name="T12" fmla="*/ 16 w 22"/>
                <a:gd name="T13" fmla="*/ 12 h 24"/>
                <a:gd name="T14" fmla="*/ 19 w 22"/>
                <a:gd name="T15" fmla="*/ 13 h 24"/>
                <a:gd name="T16" fmla="*/ 20 w 22"/>
                <a:gd name="T17" fmla="*/ 17 h 24"/>
                <a:gd name="T18" fmla="*/ 21 w 22"/>
                <a:gd name="T19" fmla="*/ 20 h 24"/>
                <a:gd name="T20" fmla="*/ 21 w 22"/>
                <a:gd name="T21" fmla="*/ 21 h 24"/>
                <a:gd name="T22" fmla="*/ 22 w 22"/>
                <a:gd name="T23" fmla="*/ 23 h 24"/>
                <a:gd name="T24" fmla="*/ 22 w 22"/>
                <a:gd name="T25" fmla="*/ 24 h 24"/>
                <a:gd name="T26" fmla="*/ 20 w 22"/>
                <a:gd name="T27" fmla="*/ 24 h 24"/>
                <a:gd name="T28" fmla="*/ 18 w 22"/>
                <a:gd name="T29" fmla="*/ 24 h 24"/>
                <a:gd name="T30" fmla="*/ 17 w 22"/>
                <a:gd name="T31" fmla="*/ 22 h 24"/>
                <a:gd name="T32" fmla="*/ 16 w 22"/>
                <a:gd name="T33" fmla="*/ 18 h 24"/>
                <a:gd name="T34" fmla="*/ 16 w 22"/>
                <a:gd name="T35" fmla="*/ 17 h 24"/>
                <a:gd name="T36" fmla="*/ 15 w 22"/>
                <a:gd name="T37" fmla="*/ 14 h 24"/>
                <a:gd name="T38" fmla="*/ 11 w 22"/>
                <a:gd name="T39" fmla="*/ 13 h 24"/>
                <a:gd name="T40" fmla="*/ 4 w 22"/>
                <a:gd name="T41" fmla="*/ 13 h 24"/>
                <a:gd name="T42" fmla="*/ 4 w 22"/>
                <a:gd name="T43" fmla="*/ 24 h 24"/>
                <a:gd name="T44" fmla="*/ 2 w 22"/>
                <a:gd name="T45" fmla="*/ 24 h 24"/>
                <a:gd name="T46" fmla="*/ 0 w 22"/>
                <a:gd name="T47" fmla="*/ 24 h 24"/>
                <a:gd name="T48" fmla="*/ 0 w 22"/>
                <a:gd name="T49" fmla="*/ 0 h 24"/>
                <a:gd name="T50" fmla="*/ 4 w 22"/>
                <a:gd name="T51" fmla="*/ 11 h 24"/>
                <a:gd name="T52" fmla="*/ 11 w 22"/>
                <a:gd name="T53" fmla="*/ 11 h 24"/>
                <a:gd name="T54" fmla="*/ 16 w 22"/>
                <a:gd name="T55" fmla="*/ 10 h 24"/>
                <a:gd name="T56" fmla="*/ 17 w 22"/>
                <a:gd name="T57" fmla="*/ 7 h 24"/>
                <a:gd name="T58" fmla="*/ 16 w 22"/>
                <a:gd name="T59" fmla="*/ 4 h 24"/>
                <a:gd name="T60" fmla="*/ 10 w 22"/>
                <a:gd name="T61" fmla="*/ 3 h 24"/>
                <a:gd name="T62" fmla="*/ 4 w 22"/>
                <a:gd name="T63" fmla="*/ 3 h 24"/>
                <a:gd name="T64" fmla="*/ 4 w 22"/>
                <a:gd name="T65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24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7" y="1"/>
                    <a:pt x="19" y="2"/>
                  </a:cubicBezTo>
                  <a:cubicBezTo>
                    <a:pt x="21" y="3"/>
                    <a:pt x="21" y="4"/>
                    <a:pt x="21" y="6"/>
                  </a:cubicBezTo>
                  <a:cubicBezTo>
                    <a:pt x="21" y="8"/>
                    <a:pt x="21" y="10"/>
                    <a:pt x="19" y="11"/>
                  </a:cubicBezTo>
                  <a:cubicBezTo>
                    <a:pt x="18" y="11"/>
                    <a:pt x="17" y="12"/>
                    <a:pt x="16" y="12"/>
                  </a:cubicBezTo>
                  <a:cubicBezTo>
                    <a:pt x="17" y="12"/>
                    <a:pt x="18" y="13"/>
                    <a:pt x="19" y="13"/>
                  </a:cubicBezTo>
                  <a:cubicBezTo>
                    <a:pt x="19" y="14"/>
                    <a:pt x="20" y="15"/>
                    <a:pt x="20" y="17"/>
                  </a:cubicBezTo>
                  <a:cubicBezTo>
                    <a:pt x="21" y="18"/>
                    <a:pt x="21" y="19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1"/>
                    <a:pt x="17" y="20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5"/>
                    <a:pt x="15" y="14"/>
                  </a:cubicBezTo>
                  <a:cubicBezTo>
                    <a:pt x="14" y="14"/>
                    <a:pt x="13" y="13"/>
                    <a:pt x="1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0" y="0"/>
                  </a:lnTo>
                  <a:close/>
                  <a:moveTo>
                    <a:pt x="4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3" y="11"/>
                    <a:pt x="15" y="10"/>
                    <a:pt x="16" y="10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5"/>
                    <a:pt x="17" y="4"/>
                    <a:pt x="16" y="4"/>
                  </a:cubicBezTo>
                  <a:cubicBezTo>
                    <a:pt x="15" y="3"/>
                    <a:pt x="13" y="3"/>
                    <a:pt x="10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rtl="0"/>
              <a:endParaRPr lang="en-US" sz="1350" dirty="0">
                <a:solidFill>
                  <a:schemeClr val="bg1"/>
                </a:solidFill>
                <a:latin typeface="Open Sans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59"/>
            <p:cNvSpPr>
              <a:spLocks noChangeArrowheads="1"/>
            </p:cNvSpPr>
            <p:nvPr/>
          </p:nvSpPr>
          <p:spPr bwMode="gray">
            <a:xfrm>
              <a:off x="2579208" y="1868002"/>
              <a:ext cx="60663" cy="32498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rtl="0"/>
              <a:endParaRPr lang="en-US" sz="1350" dirty="0">
                <a:solidFill>
                  <a:schemeClr val="bg1"/>
                </a:solidFill>
                <a:latin typeface="Open Sans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60"/>
            <p:cNvSpPr/>
            <p:nvPr/>
          </p:nvSpPr>
          <p:spPr bwMode="gray">
            <a:xfrm>
              <a:off x="3100908" y="1872335"/>
              <a:ext cx="389108" cy="320647"/>
            </a:xfrm>
            <a:custGeom>
              <a:avLst/>
              <a:gdLst>
                <a:gd name="T0" fmla="*/ 2 w 190"/>
                <a:gd name="T1" fmla="*/ 157 h 157"/>
                <a:gd name="T2" fmla="*/ 2 w 190"/>
                <a:gd name="T3" fmla="*/ 132 h 157"/>
                <a:gd name="T4" fmla="*/ 130 w 190"/>
                <a:gd name="T5" fmla="*/ 132 h 157"/>
                <a:gd name="T6" fmla="*/ 149 w 190"/>
                <a:gd name="T7" fmla="*/ 125 h 157"/>
                <a:gd name="T8" fmla="*/ 157 w 190"/>
                <a:gd name="T9" fmla="*/ 109 h 157"/>
                <a:gd name="T10" fmla="*/ 149 w 190"/>
                <a:gd name="T11" fmla="*/ 93 h 157"/>
                <a:gd name="T12" fmla="*/ 130 w 190"/>
                <a:gd name="T13" fmla="*/ 87 h 157"/>
                <a:gd name="T14" fmla="*/ 52 w 190"/>
                <a:gd name="T15" fmla="*/ 87 h 157"/>
                <a:gd name="T16" fmla="*/ 7 w 190"/>
                <a:gd name="T17" fmla="*/ 65 h 157"/>
                <a:gd name="T18" fmla="*/ 0 w 190"/>
                <a:gd name="T19" fmla="*/ 43 h 157"/>
                <a:gd name="T20" fmla="*/ 15 w 190"/>
                <a:gd name="T21" fmla="*/ 13 h 157"/>
                <a:gd name="T22" fmla="*/ 52 w 190"/>
                <a:gd name="T23" fmla="*/ 0 h 157"/>
                <a:gd name="T24" fmla="*/ 182 w 190"/>
                <a:gd name="T25" fmla="*/ 0 h 157"/>
                <a:gd name="T26" fmla="*/ 182 w 190"/>
                <a:gd name="T27" fmla="*/ 26 h 157"/>
                <a:gd name="T28" fmla="*/ 53 w 190"/>
                <a:gd name="T29" fmla="*/ 26 h 157"/>
                <a:gd name="T30" fmla="*/ 37 w 190"/>
                <a:gd name="T31" fmla="*/ 31 h 157"/>
                <a:gd name="T32" fmla="*/ 31 w 190"/>
                <a:gd name="T33" fmla="*/ 44 h 157"/>
                <a:gd name="T34" fmla="*/ 37 w 190"/>
                <a:gd name="T35" fmla="*/ 57 h 157"/>
                <a:gd name="T36" fmla="*/ 53 w 190"/>
                <a:gd name="T37" fmla="*/ 62 h 157"/>
                <a:gd name="T38" fmla="*/ 132 w 190"/>
                <a:gd name="T39" fmla="*/ 62 h 157"/>
                <a:gd name="T40" fmla="*/ 182 w 190"/>
                <a:gd name="T41" fmla="*/ 86 h 157"/>
                <a:gd name="T42" fmla="*/ 190 w 190"/>
                <a:gd name="T43" fmla="*/ 109 h 157"/>
                <a:gd name="T44" fmla="*/ 172 w 190"/>
                <a:gd name="T45" fmla="*/ 144 h 157"/>
                <a:gd name="T46" fmla="*/ 130 w 190"/>
                <a:gd name="T47" fmla="*/ 157 h 157"/>
                <a:gd name="T48" fmla="*/ 2 w 190"/>
                <a:gd name="T4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157">
                  <a:moveTo>
                    <a:pt x="2" y="157"/>
                  </a:moveTo>
                  <a:cubicBezTo>
                    <a:pt x="2" y="132"/>
                    <a:pt x="2" y="132"/>
                    <a:pt x="2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7" y="132"/>
                    <a:pt x="144" y="129"/>
                    <a:pt x="149" y="125"/>
                  </a:cubicBezTo>
                  <a:cubicBezTo>
                    <a:pt x="155" y="121"/>
                    <a:pt x="157" y="115"/>
                    <a:pt x="157" y="109"/>
                  </a:cubicBezTo>
                  <a:cubicBezTo>
                    <a:pt x="157" y="103"/>
                    <a:pt x="155" y="97"/>
                    <a:pt x="149" y="93"/>
                  </a:cubicBezTo>
                  <a:cubicBezTo>
                    <a:pt x="144" y="89"/>
                    <a:pt x="138" y="87"/>
                    <a:pt x="130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32" y="87"/>
                    <a:pt x="17" y="80"/>
                    <a:pt x="7" y="65"/>
                  </a:cubicBezTo>
                  <a:cubicBezTo>
                    <a:pt x="2" y="59"/>
                    <a:pt x="0" y="51"/>
                    <a:pt x="0" y="43"/>
                  </a:cubicBezTo>
                  <a:cubicBezTo>
                    <a:pt x="0" y="32"/>
                    <a:pt x="5" y="21"/>
                    <a:pt x="15" y="13"/>
                  </a:cubicBezTo>
                  <a:cubicBezTo>
                    <a:pt x="25" y="4"/>
                    <a:pt x="37" y="0"/>
                    <a:pt x="5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47" y="26"/>
                    <a:pt x="42" y="27"/>
                    <a:pt x="37" y="31"/>
                  </a:cubicBezTo>
                  <a:cubicBezTo>
                    <a:pt x="33" y="34"/>
                    <a:pt x="31" y="39"/>
                    <a:pt x="31" y="44"/>
                  </a:cubicBezTo>
                  <a:cubicBezTo>
                    <a:pt x="31" y="49"/>
                    <a:pt x="33" y="53"/>
                    <a:pt x="37" y="57"/>
                  </a:cubicBezTo>
                  <a:cubicBezTo>
                    <a:pt x="42" y="60"/>
                    <a:pt x="47" y="62"/>
                    <a:pt x="53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55" y="62"/>
                    <a:pt x="171" y="70"/>
                    <a:pt x="182" y="86"/>
                  </a:cubicBezTo>
                  <a:cubicBezTo>
                    <a:pt x="187" y="93"/>
                    <a:pt x="190" y="101"/>
                    <a:pt x="190" y="109"/>
                  </a:cubicBezTo>
                  <a:cubicBezTo>
                    <a:pt x="190" y="123"/>
                    <a:pt x="184" y="135"/>
                    <a:pt x="172" y="144"/>
                  </a:cubicBezTo>
                  <a:cubicBezTo>
                    <a:pt x="161" y="152"/>
                    <a:pt x="147" y="157"/>
                    <a:pt x="130" y="157"/>
                  </a:cubicBezTo>
                  <a:lnTo>
                    <a:pt x="2" y="15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rtl="0"/>
              <a:endParaRPr lang="en-US" sz="1350" dirty="0">
                <a:solidFill>
                  <a:schemeClr val="bg1"/>
                </a:solidFill>
                <a:latin typeface="Open Sans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61"/>
            <p:cNvSpPr/>
            <p:nvPr/>
          </p:nvSpPr>
          <p:spPr bwMode="gray">
            <a:xfrm>
              <a:off x="3512548" y="1868002"/>
              <a:ext cx="370043" cy="329313"/>
            </a:xfrm>
            <a:custGeom>
              <a:avLst/>
              <a:gdLst>
                <a:gd name="T0" fmla="*/ 154 w 181"/>
                <a:gd name="T1" fmla="*/ 46 h 161"/>
                <a:gd name="T2" fmla="*/ 98 w 181"/>
                <a:gd name="T3" fmla="*/ 23 h 161"/>
                <a:gd name="T4" fmla="*/ 50 w 181"/>
                <a:gd name="T5" fmla="*/ 40 h 161"/>
                <a:gd name="T6" fmla="*/ 30 w 181"/>
                <a:gd name="T7" fmla="*/ 81 h 161"/>
                <a:gd name="T8" fmla="*/ 50 w 181"/>
                <a:gd name="T9" fmla="*/ 120 h 161"/>
                <a:gd name="T10" fmla="*/ 98 w 181"/>
                <a:gd name="T11" fmla="*/ 137 h 161"/>
                <a:gd name="T12" fmla="*/ 136 w 181"/>
                <a:gd name="T13" fmla="*/ 128 h 161"/>
                <a:gd name="T14" fmla="*/ 160 w 181"/>
                <a:gd name="T15" fmla="*/ 102 h 161"/>
                <a:gd name="T16" fmla="*/ 181 w 181"/>
                <a:gd name="T17" fmla="*/ 118 h 161"/>
                <a:gd name="T18" fmla="*/ 102 w 181"/>
                <a:gd name="T19" fmla="*/ 161 h 161"/>
                <a:gd name="T20" fmla="*/ 30 w 181"/>
                <a:gd name="T21" fmla="*/ 139 h 161"/>
                <a:gd name="T22" fmla="*/ 0 w 181"/>
                <a:gd name="T23" fmla="*/ 81 h 161"/>
                <a:gd name="T24" fmla="*/ 29 w 181"/>
                <a:gd name="T25" fmla="*/ 23 h 161"/>
                <a:gd name="T26" fmla="*/ 99 w 181"/>
                <a:gd name="T27" fmla="*/ 0 h 161"/>
                <a:gd name="T28" fmla="*/ 178 w 181"/>
                <a:gd name="T29" fmla="*/ 33 h 161"/>
                <a:gd name="T30" fmla="*/ 154 w 181"/>
                <a:gd name="T31" fmla="*/ 4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1" h="161">
                  <a:moveTo>
                    <a:pt x="154" y="46"/>
                  </a:moveTo>
                  <a:cubicBezTo>
                    <a:pt x="137" y="31"/>
                    <a:pt x="118" y="23"/>
                    <a:pt x="98" y="23"/>
                  </a:cubicBezTo>
                  <a:cubicBezTo>
                    <a:pt x="79" y="23"/>
                    <a:pt x="63" y="29"/>
                    <a:pt x="50" y="40"/>
                  </a:cubicBezTo>
                  <a:cubicBezTo>
                    <a:pt x="36" y="52"/>
                    <a:pt x="30" y="65"/>
                    <a:pt x="30" y="81"/>
                  </a:cubicBezTo>
                  <a:cubicBezTo>
                    <a:pt x="30" y="96"/>
                    <a:pt x="36" y="109"/>
                    <a:pt x="50" y="120"/>
                  </a:cubicBezTo>
                  <a:cubicBezTo>
                    <a:pt x="63" y="132"/>
                    <a:pt x="79" y="137"/>
                    <a:pt x="98" y="137"/>
                  </a:cubicBezTo>
                  <a:cubicBezTo>
                    <a:pt x="112" y="137"/>
                    <a:pt x="125" y="134"/>
                    <a:pt x="136" y="128"/>
                  </a:cubicBezTo>
                  <a:cubicBezTo>
                    <a:pt x="148" y="121"/>
                    <a:pt x="156" y="113"/>
                    <a:pt x="160" y="102"/>
                  </a:cubicBezTo>
                  <a:cubicBezTo>
                    <a:pt x="181" y="118"/>
                    <a:pt x="181" y="118"/>
                    <a:pt x="181" y="118"/>
                  </a:cubicBezTo>
                  <a:cubicBezTo>
                    <a:pt x="163" y="146"/>
                    <a:pt x="136" y="161"/>
                    <a:pt x="102" y="161"/>
                  </a:cubicBezTo>
                  <a:cubicBezTo>
                    <a:pt x="73" y="161"/>
                    <a:pt x="49" y="153"/>
                    <a:pt x="30" y="139"/>
                  </a:cubicBezTo>
                  <a:cubicBezTo>
                    <a:pt x="10" y="124"/>
                    <a:pt x="0" y="104"/>
                    <a:pt x="0" y="81"/>
                  </a:cubicBezTo>
                  <a:cubicBezTo>
                    <a:pt x="0" y="58"/>
                    <a:pt x="10" y="39"/>
                    <a:pt x="29" y="23"/>
                  </a:cubicBezTo>
                  <a:cubicBezTo>
                    <a:pt x="48" y="8"/>
                    <a:pt x="71" y="0"/>
                    <a:pt x="99" y="0"/>
                  </a:cubicBezTo>
                  <a:cubicBezTo>
                    <a:pt x="133" y="0"/>
                    <a:pt x="159" y="11"/>
                    <a:pt x="178" y="33"/>
                  </a:cubicBezTo>
                  <a:lnTo>
                    <a:pt x="154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rtl="0"/>
              <a:endParaRPr lang="en-US" sz="1350" dirty="0">
                <a:solidFill>
                  <a:schemeClr val="bg1"/>
                </a:solidFill>
                <a:latin typeface="Open Sans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62"/>
            <p:cNvSpPr>
              <a:spLocks noChangeArrowheads="1"/>
            </p:cNvSpPr>
            <p:nvPr/>
          </p:nvSpPr>
          <p:spPr bwMode="gray">
            <a:xfrm>
              <a:off x="4322829" y="1788273"/>
              <a:ext cx="63263" cy="404709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rtl="0"/>
              <a:endParaRPr lang="en-US" sz="1350" dirty="0">
                <a:solidFill>
                  <a:schemeClr val="bg1"/>
                </a:solidFill>
                <a:latin typeface="Open Sans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63"/>
            <p:cNvSpPr/>
            <p:nvPr/>
          </p:nvSpPr>
          <p:spPr bwMode="gray">
            <a:xfrm>
              <a:off x="4437221" y="1868002"/>
              <a:ext cx="415973" cy="329313"/>
            </a:xfrm>
            <a:custGeom>
              <a:avLst/>
              <a:gdLst>
                <a:gd name="T0" fmla="*/ 170 w 203"/>
                <a:gd name="T1" fmla="*/ 68 h 161"/>
                <a:gd name="T2" fmla="*/ 102 w 203"/>
                <a:gd name="T3" fmla="*/ 23 h 161"/>
                <a:gd name="T4" fmla="*/ 51 w 203"/>
                <a:gd name="T5" fmla="*/ 40 h 161"/>
                <a:gd name="T6" fmla="*/ 30 w 203"/>
                <a:gd name="T7" fmla="*/ 81 h 161"/>
                <a:gd name="T8" fmla="*/ 50 w 203"/>
                <a:gd name="T9" fmla="*/ 121 h 161"/>
                <a:gd name="T10" fmla="*/ 98 w 203"/>
                <a:gd name="T11" fmla="*/ 137 h 161"/>
                <a:gd name="T12" fmla="*/ 143 w 203"/>
                <a:gd name="T13" fmla="*/ 130 h 161"/>
                <a:gd name="T14" fmla="*/ 176 w 203"/>
                <a:gd name="T15" fmla="*/ 105 h 161"/>
                <a:gd name="T16" fmla="*/ 196 w 203"/>
                <a:gd name="T17" fmla="*/ 122 h 161"/>
                <a:gd name="T18" fmla="*/ 156 w 203"/>
                <a:gd name="T19" fmla="*/ 151 h 161"/>
                <a:gd name="T20" fmla="*/ 102 w 203"/>
                <a:gd name="T21" fmla="*/ 161 h 161"/>
                <a:gd name="T22" fmla="*/ 30 w 203"/>
                <a:gd name="T23" fmla="*/ 138 h 161"/>
                <a:gd name="T24" fmla="*/ 0 w 203"/>
                <a:gd name="T25" fmla="*/ 81 h 161"/>
                <a:gd name="T26" fmla="*/ 30 w 203"/>
                <a:gd name="T27" fmla="*/ 23 h 161"/>
                <a:gd name="T28" fmla="*/ 102 w 203"/>
                <a:gd name="T29" fmla="*/ 0 h 161"/>
                <a:gd name="T30" fmla="*/ 172 w 203"/>
                <a:gd name="T31" fmla="*/ 17 h 161"/>
                <a:gd name="T32" fmla="*/ 203 w 203"/>
                <a:gd name="T33" fmla="*/ 78 h 161"/>
                <a:gd name="T34" fmla="*/ 202 w 203"/>
                <a:gd name="T35" fmla="*/ 89 h 161"/>
                <a:gd name="T36" fmla="*/ 68 w 203"/>
                <a:gd name="T37" fmla="*/ 89 h 161"/>
                <a:gd name="T38" fmla="*/ 68 w 203"/>
                <a:gd name="T39" fmla="*/ 68 h 161"/>
                <a:gd name="T40" fmla="*/ 169 w 203"/>
                <a:gd name="T41" fmla="*/ 68 h 161"/>
                <a:gd name="T42" fmla="*/ 170 w 203"/>
                <a:gd name="T43" fmla="*/ 6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" h="161">
                  <a:moveTo>
                    <a:pt x="170" y="68"/>
                  </a:moveTo>
                  <a:cubicBezTo>
                    <a:pt x="164" y="38"/>
                    <a:pt x="141" y="23"/>
                    <a:pt x="102" y="23"/>
                  </a:cubicBezTo>
                  <a:cubicBezTo>
                    <a:pt x="82" y="23"/>
                    <a:pt x="65" y="29"/>
                    <a:pt x="51" y="40"/>
                  </a:cubicBezTo>
                  <a:cubicBezTo>
                    <a:pt x="36" y="51"/>
                    <a:pt x="29" y="65"/>
                    <a:pt x="30" y="81"/>
                  </a:cubicBezTo>
                  <a:cubicBezTo>
                    <a:pt x="30" y="96"/>
                    <a:pt x="37" y="110"/>
                    <a:pt x="50" y="121"/>
                  </a:cubicBezTo>
                  <a:cubicBezTo>
                    <a:pt x="63" y="132"/>
                    <a:pt x="79" y="137"/>
                    <a:pt x="98" y="137"/>
                  </a:cubicBezTo>
                  <a:cubicBezTo>
                    <a:pt x="114" y="137"/>
                    <a:pt x="129" y="135"/>
                    <a:pt x="143" y="130"/>
                  </a:cubicBezTo>
                  <a:cubicBezTo>
                    <a:pt x="160" y="124"/>
                    <a:pt x="171" y="116"/>
                    <a:pt x="176" y="105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87" y="134"/>
                    <a:pt x="174" y="144"/>
                    <a:pt x="156" y="151"/>
                  </a:cubicBezTo>
                  <a:cubicBezTo>
                    <a:pt x="140" y="157"/>
                    <a:pt x="122" y="161"/>
                    <a:pt x="102" y="161"/>
                  </a:cubicBezTo>
                  <a:cubicBezTo>
                    <a:pt x="74" y="161"/>
                    <a:pt x="50" y="153"/>
                    <a:pt x="30" y="138"/>
                  </a:cubicBezTo>
                  <a:cubicBezTo>
                    <a:pt x="10" y="122"/>
                    <a:pt x="0" y="103"/>
                    <a:pt x="0" y="81"/>
                  </a:cubicBezTo>
                  <a:cubicBezTo>
                    <a:pt x="0" y="58"/>
                    <a:pt x="10" y="39"/>
                    <a:pt x="30" y="23"/>
                  </a:cubicBezTo>
                  <a:cubicBezTo>
                    <a:pt x="50" y="8"/>
                    <a:pt x="74" y="0"/>
                    <a:pt x="102" y="0"/>
                  </a:cubicBezTo>
                  <a:cubicBezTo>
                    <a:pt x="132" y="0"/>
                    <a:pt x="155" y="6"/>
                    <a:pt x="172" y="17"/>
                  </a:cubicBezTo>
                  <a:cubicBezTo>
                    <a:pt x="192" y="30"/>
                    <a:pt x="203" y="50"/>
                    <a:pt x="203" y="78"/>
                  </a:cubicBezTo>
                  <a:cubicBezTo>
                    <a:pt x="203" y="81"/>
                    <a:pt x="202" y="85"/>
                    <a:pt x="202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169" y="68"/>
                    <a:pt x="169" y="68"/>
                    <a:pt x="169" y="68"/>
                  </a:cubicBezTo>
                  <a:lnTo>
                    <a:pt x="170" y="6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rtl="0"/>
              <a:endParaRPr lang="en-US" sz="1350" dirty="0">
                <a:solidFill>
                  <a:schemeClr val="bg1"/>
                </a:solidFill>
                <a:latin typeface="Open Sans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64"/>
            <p:cNvSpPr/>
            <p:nvPr/>
          </p:nvSpPr>
          <p:spPr bwMode="gray">
            <a:xfrm>
              <a:off x="3911189" y="1872335"/>
              <a:ext cx="350111" cy="323247"/>
            </a:xfrm>
            <a:custGeom>
              <a:avLst/>
              <a:gdLst>
                <a:gd name="T0" fmla="*/ 96 w 171"/>
                <a:gd name="T1" fmla="*/ 0 h 158"/>
                <a:gd name="T2" fmla="*/ 46 w 171"/>
                <a:gd name="T3" fmla="*/ 11 h 158"/>
                <a:gd name="T4" fmla="*/ 11 w 171"/>
                <a:gd name="T5" fmla="*/ 42 h 158"/>
                <a:gd name="T6" fmla="*/ 0 w 171"/>
                <a:gd name="T7" fmla="*/ 78 h 158"/>
                <a:gd name="T8" fmla="*/ 29 w 171"/>
                <a:gd name="T9" fmla="*/ 135 h 158"/>
                <a:gd name="T10" fmla="*/ 98 w 171"/>
                <a:gd name="T11" fmla="*/ 158 h 158"/>
                <a:gd name="T12" fmla="*/ 111 w 171"/>
                <a:gd name="T13" fmla="*/ 156 h 158"/>
                <a:gd name="T14" fmla="*/ 111 w 171"/>
                <a:gd name="T15" fmla="*/ 133 h 158"/>
                <a:gd name="T16" fmla="*/ 99 w 171"/>
                <a:gd name="T17" fmla="*/ 134 h 158"/>
                <a:gd name="T18" fmla="*/ 51 w 171"/>
                <a:gd name="T19" fmla="*/ 118 h 158"/>
                <a:gd name="T20" fmla="*/ 31 w 171"/>
                <a:gd name="T21" fmla="*/ 78 h 158"/>
                <a:gd name="T22" fmla="*/ 52 w 171"/>
                <a:gd name="T23" fmla="*/ 39 h 158"/>
                <a:gd name="T24" fmla="*/ 100 w 171"/>
                <a:gd name="T25" fmla="*/ 23 h 158"/>
                <a:gd name="T26" fmla="*/ 142 w 171"/>
                <a:gd name="T27" fmla="*/ 23 h 158"/>
                <a:gd name="T28" fmla="*/ 142 w 171"/>
                <a:gd name="T29" fmla="*/ 157 h 158"/>
                <a:gd name="T30" fmla="*/ 171 w 171"/>
                <a:gd name="T31" fmla="*/ 157 h 158"/>
                <a:gd name="T32" fmla="*/ 171 w 171"/>
                <a:gd name="T33" fmla="*/ 0 h 158"/>
                <a:gd name="T34" fmla="*/ 96 w 171"/>
                <a:gd name="T3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1" h="158">
                  <a:moveTo>
                    <a:pt x="96" y="0"/>
                  </a:moveTo>
                  <a:cubicBezTo>
                    <a:pt x="78" y="0"/>
                    <a:pt x="61" y="4"/>
                    <a:pt x="46" y="11"/>
                  </a:cubicBezTo>
                  <a:cubicBezTo>
                    <a:pt x="31" y="18"/>
                    <a:pt x="19" y="29"/>
                    <a:pt x="11" y="42"/>
                  </a:cubicBezTo>
                  <a:cubicBezTo>
                    <a:pt x="4" y="54"/>
                    <a:pt x="0" y="66"/>
                    <a:pt x="0" y="78"/>
                  </a:cubicBezTo>
                  <a:cubicBezTo>
                    <a:pt x="0" y="101"/>
                    <a:pt x="10" y="119"/>
                    <a:pt x="29" y="135"/>
                  </a:cubicBezTo>
                  <a:cubicBezTo>
                    <a:pt x="48" y="150"/>
                    <a:pt x="71" y="158"/>
                    <a:pt x="98" y="158"/>
                  </a:cubicBezTo>
                  <a:cubicBezTo>
                    <a:pt x="102" y="158"/>
                    <a:pt x="107" y="157"/>
                    <a:pt x="111" y="156"/>
                  </a:cubicBezTo>
                  <a:cubicBezTo>
                    <a:pt x="111" y="133"/>
                    <a:pt x="111" y="133"/>
                    <a:pt x="111" y="133"/>
                  </a:cubicBezTo>
                  <a:cubicBezTo>
                    <a:pt x="108" y="134"/>
                    <a:pt x="104" y="134"/>
                    <a:pt x="99" y="134"/>
                  </a:cubicBezTo>
                  <a:cubicBezTo>
                    <a:pt x="81" y="134"/>
                    <a:pt x="64" y="129"/>
                    <a:pt x="51" y="118"/>
                  </a:cubicBezTo>
                  <a:cubicBezTo>
                    <a:pt x="38" y="107"/>
                    <a:pt x="31" y="94"/>
                    <a:pt x="31" y="78"/>
                  </a:cubicBezTo>
                  <a:cubicBezTo>
                    <a:pt x="31" y="63"/>
                    <a:pt x="38" y="49"/>
                    <a:pt x="52" y="39"/>
                  </a:cubicBezTo>
                  <a:cubicBezTo>
                    <a:pt x="65" y="28"/>
                    <a:pt x="81" y="23"/>
                    <a:pt x="100" y="23"/>
                  </a:cubicBezTo>
                  <a:cubicBezTo>
                    <a:pt x="142" y="23"/>
                    <a:pt x="142" y="23"/>
                    <a:pt x="142" y="23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71" y="0"/>
                    <a:pt x="171" y="0"/>
                    <a:pt x="171" y="0"/>
                  </a:cubicBezTo>
                  <a:lnTo>
                    <a:pt x="9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rtl="0"/>
              <a:endParaRPr lang="en-US" sz="1350" dirty="0">
                <a:solidFill>
                  <a:schemeClr val="bg1"/>
                </a:solidFill>
                <a:latin typeface="Open Sans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65"/>
            <p:cNvSpPr/>
            <p:nvPr/>
          </p:nvSpPr>
          <p:spPr bwMode="gray">
            <a:xfrm>
              <a:off x="2705733" y="1868002"/>
              <a:ext cx="341445" cy="324980"/>
            </a:xfrm>
            <a:custGeom>
              <a:avLst/>
              <a:gdLst>
                <a:gd name="T0" fmla="*/ 167 w 167"/>
                <a:gd name="T1" fmla="*/ 69 h 159"/>
                <a:gd name="T2" fmla="*/ 167 w 167"/>
                <a:gd name="T3" fmla="*/ 159 h 159"/>
                <a:gd name="T4" fmla="*/ 137 w 167"/>
                <a:gd name="T5" fmla="*/ 159 h 159"/>
                <a:gd name="T6" fmla="*/ 137 w 167"/>
                <a:gd name="T7" fmla="*/ 70 h 159"/>
                <a:gd name="T8" fmla="*/ 122 w 167"/>
                <a:gd name="T9" fmla="*/ 37 h 159"/>
                <a:gd name="T10" fmla="*/ 84 w 167"/>
                <a:gd name="T11" fmla="*/ 24 h 159"/>
                <a:gd name="T12" fmla="*/ 30 w 167"/>
                <a:gd name="T13" fmla="*/ 24 h 159"/>
                <a:gd name="T14" fmla="*/ 30 w 167"/>
                <a:gd name="T15" fmla="*/ 70 h 159"/>
                <a:gd name="T16" fmla="*/ 30 w 167"/>
                <a:gd name="T17" fmla="*/ 159 h 159"/>
                <a:gd name="T18" fmla="*/ 0 w 167"/>
                <a:gd name="T19" fmla="*/ 159 h 159"/>
                <a:gd name="T20" fmla="*/ 0 w 167"/>
                <a:gd name="T21" fmla="*/ 0 h 159"/>
                <a:gd name="T22" fmla="*/ 86 w 167"/>
                <a:gd name="T23" fmla="*/ 0 h 159"/>
                <a:gd name="T24" fmla="*/ 143 w 167"/>
                <a:gd name="T25" fmla="*/ 20 h 159"/>
                <a:gd name="T26" fmla="*/ 167 w 167"/>
                <a:gd name="T27" fmla="*/ 6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7" h="159">
                  <a:moveTo>
                    <a:pt x="167" y="69"/>
                  </a:moveTo>
                  <a:cubicBezTo>
                    <a:pt x="167" y="159"/>
                    <a:pt x="167" y="159"/>
                    <a:pt x="167" y="159"/>
                  </a:cubicBezTo>
                  <a:cubicBezTo>
                    <a:pt x="137" y="159"/>
                    <a:pt x="137" y="159"/>
                    <a:pt x="137" y="159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7" y="57"/>
                    <a:pt x="132" y="46"/>
                    <a:pt x="122" y="37"/>
                  </a:cubicBezTo>
                  <a:cubicBezTo>
                    <a:pt x="112" y="28"/>
                    <a:pt x="99" y="24"/>
                    <a:pt x="84" y="24"/>
                  </a:cubicBezTo>
                  <a:cubicBezTo>
                    <a:pt x="68" y="24"/>
                    <a:pt x="30" y="24"/>
                    <a:pt x="30" y="24"/>
                  </a:cubicBezTo>
                  <a:cubicBezTo>
                    <a:pt x="30" y="24"/>
                    <a:pt x="30" y="57"/>
                    <a:pt x="30" y="70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75" y="0"/>
                    <a:pt x="86" y="0"/>
                  </a:cubicBezTo>
                  <a:cubicBezTo>
                    <a:pt x="109" y="0"/>
                    <a:pt x="128" y="7"/>
                    <a:pt x="143" y="20"/>
                  </a:cubicBezTo>
                  <a:cubicBezTo>
                    <a:pt x="159" y="34"/>
                    <a:pt x="167" y="50"/>
                    <a:pt x="167" y="6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rtl="0"/>
              <a:endParaRPr lang="en-US" sz="1350" dirty="0">
                <a:solidFill>
                  <a:schemeClr val="bg1"/>
                </a:solidFill>
                <a:latin typeface="Open Sans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5" name="Gruppieren 124"/>
          <p:cNvGrpSpPr/>
          <p:nvPr userDrawn="1"/>
        </p:nvGrpSpPr>
        <p:grpSpPr bwMode="gray">
          <a:xfrm>
            <a:off x="5418347" y="3790667"/>
            <a:ext cx="1089687" cy="133426"/>
            <a:chOff x="4669132" y="4147176"/>
            <a:chExt cx="1089545" cy="133458"/>
          </a:xfrm>
        </p:grpSpPr>
        <p:sp>
          <p:nvSpPr>
            <p:cNvPr id="126" name="Rectangle 67"/>
            <p:cNvSpPr>
              <a:spLocks noChangeArrowheads="1"/>
            </p:cNvSpPr>
            <p:nvPr userDrawn="1"/>
          </p:nvSpPr>
          <p:spPr bwMode="gray">
            <a:xfrm>
              <a:off x="4669132" y="4147176"/>
              <a:ext cx="323597" cy="1039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37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de-DE" sz="675" b="0" spc="5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by</a:t>
              </a:r>
              <a:endParaRPr kumimoji="0" lang="en-US" altLang="de-DE" sz="675" b="0" i="0" u="none" strike="noStrike" cap="none" spc="5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grpSp>
          <p:nvGrpSpPr>
            <p:cNvPr id="127" name="Gruppieren 126"/>
            <p:cNvGrpSpPr/>
            <p:nvPr userDrawn="1"/>
          </p:nvGrpSpPr>
          <p:grpSpPr bwMode="gray">
            <a:xfrm>
              <a:off x="4913481" y="4161546"/>
              <a:ext cx="845196" cy="119088"/>
              <a:chOff x="3132138" y="3565525"/>
              <a:chExt cx="4056062" cy="571500"/>
            </a:xfrm>
            <a:solidFill>
              <a:schemeClr val="bg1"/>
            </a:solidFill>
          </p:grpSpPr>
          <p:sp>
            <p:nvSpPr>
              <p:cNvPr id="128" name="Freeform 5"/>
              <p:cNvSpPr/>
              <p:nvPr userDrawn="1"/>
            </p:nvSpPr>
            <p:spPr bwMode="gray">
              <a:xfrm>
                <a:off x="3132138" y="3573463"/>
                <a:ext cx="360362" cy="558800"/>
              </a:xfrm>
              <a:custGeom>
                <a:avLst/>
                <a:gdLst>
                  <a:gd name="T0" fmla="*/ 0 w 227"/>
                  <a:gd name="T1" fmla="*/ 0 h 352"/>
                  <a:gd name="T2" fmla="*/ 71 w 227"/>
                  <a:gd name="T3" fmla="*/ 0 h 352"/>
                  <a:gd name="T4" fmla="*/ 71 w 227"/>
                  <a:gd name="T5" fmla="*/ 287 h 352"/>
                  <a:gd name="T6" fmla="*/ 227 w 227"/>
                  <a:gd name="T7" fmla="*/ 287 h 352"/>
                  <a:gd name="T8" fmla="*/ 227 w 227"/>
                  <a:gd name="T9" fmla="*/ 352 h 352"/>
                  <a:gd name="T10" fmla="*/ 0 w 227"/>
                  <a:gd name="T11" fmla="*/ 352 h 352"/>
                  <a:gd name="T12" fmla="*/ 0 w 227"/>
                  <a:gd name="T13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352">
                    <a:moveTo>
                      <a:pt x="0" y="0"/>
                    </a:moveTo>
                    <a:lnTo>
                      <a:pt x="71" y="0"/>
                    </a:lnTo>
                    <a:lnTo>
                      <a:pt x="71" y="287"/>
                    </a:lnTo>
                    <a:lnTo>
                      <a:pt x="227" y="287"/>
                    </a:lnTo>
                    <a:lnTo>
                      <a:pt x="227" y="352"/>
                    </a:lnTo>
                    <a:lnTo>
                      <a:pt x="0" y="3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rtl="0"/>
                <a:endParaRPr lang="en-US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6"/>
              <p:cNvSpPr/>
              <p:nvPr userDrawn="1"/>
            </p:nvSpPr>
            <p:spPr bwMode="gray">
              <a:xfrm>
                <a:off x="3673475" y="3573463"/>
                <a:ext cx="371475" cy="558800"/>
              </a:xfrm>
              <a:custGeom>
                <a:avLst/>
                <a:gdLst>
                  <a:gd name="T0" fmla="*/ 0 w 234"/>
                  <a:gd name="T1" fmla="*/ 0 h 352"/>
                  <a:gd name="T2" fmla="*/ 227 w 234"/>
                  <a:gd name="T3" fmla="*/ 0 h 352"/>
                  <a:gd name="T4" fmla="*/ 227 w 234"/>
                  <a:gd name="T5" fmla="*/ 63 h 352"/>
                  <a:gd name="T6" fmla="*/ 71 w 234"/>
                  <a:gd name="T7" fmla="*/ 63 h 352"/>
                  <a:gd name="T8" fmla="*/ 71 w 234"/>
                  <a:gd name="T9" fmla="*/ 176 h 352"/>
                  <a:gd name="T10" fmla="*/ 208 w 234"/>
                  <a:gd name="T11" fmla="*/ 176 h 352"/>
                  <a:gd name="T12" fmla="*/ 208 w 234"/>
                  <a:gd name="T13" fmla="*/ 236 h 352"/>
                  <a:gd name="T14" fmla="*/ 71 w 234"/>
                  <a:gd name="T15" fmla="*/ 236 h 352"/>
                  <a:gd name="T16" fmla="*/ 71 w 234"/>
                  <a:gd name="T17" fmla="*/ 287 h 352"/>
                  <a:gd name="T18" fmla="*/ 234 w 234"/>
                  <a:gd name="T19" fmla="*/ 287 h 352"/>
                  <a:gd name="T20" fmla="*/ 234 w 234"/>
                  <a:gd name="T21" fmla="*/ 352 h 352"/>
                  <a:gd name="T22" fmla="*/ 0 w 234"/>
                  <a:gd name="T23" fmla="*/ 352 h 352"/>
                  <a:gd name="T24" fmla="*/ 0 w 234"/>
                  <a:gd name="T25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4" h="352">
                    <a:moveTo>
                      <a:pt x="0" y="0"/>
                    </a:moveTo>
                    <a:lnTo>
                      <a:pt x="227" y="0"/>
                    </a:lnTo>
                    <a:lnTo>
                      <a:pt x="227" y="63"/>
                    </a:lnTo>
                    <a:lnTo>
                      <a:pt x="71" y="63"/>
                    </a:lnTo>
                    <a:lnTo>
                      <a:pt x="71" y="176"/>
                    </a:lnTo>
                    <a:lnTo>
                      <a:pt x="208" y="176"/>
                    </a:lnTo>
                    <a:lnTo>
                      <a:pt x="208" y="236"/>
                    </a:lnTo>
                    <a:lnTo>
                      <a:pt x="71" y="236"/>
                    </a:lnTo>
                    <a:lnTo>
                      <a:pt x="71" y="287"/>
                    </a:lnTo>
                    <a:lnTo>
                      <a:pt x="234" y="287"/>
                    </a:lnTo>
                    <a:lnTo>
                      <a:pt x="234" y="352"/>
                    </a:lnTo>
                    <a:lnTo>
                      <a:pt x="0" y="3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rtl="0"/>
                <a:endParaRPr lang="en-US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7"/>
              <p:cNvSpPr>
                <a:spLocks noEditPoints="1"/>
              </p:cNvSpPr>
              <p:nvPr userDrawn="1"/>
            </p:nvSpPr>
            <p:spPr bwMode="gray">
              <a:xfrm>
                <a:off x="4237038" y="3573463"/>
                <a:ext cx="406400" cy="558800"/>
              </a:xfrm>
              <a:custGeom>
                <a:avLst/>
                <a:gdLst>
                  <a:gd name="T0" fmla="*/ 0 w 108"/>
                  <a:gd name="T1" fmla="*/ 0 h 146"/>
                  <a:gd name="T2" fmla="*/ 57 w 108"/>
                  <a:gd name="T3" fmla="*/ 0 h 146"/>
                  <a:gd name="T4" fmla="*/ 99 w 108"/>
                  <a:gd name="T5" fmla="*/ 38 h 146"/>
                  <a:gd name="T6" fmla="*/ 78 w 108"/>
                  <a:gd name="T7" fmla="*/ 64 h 146"/>
                  <a:gd name="T8" fmla="*/ 108 w 108"/>
                  <a:gd name="T9" fmla="*/ 101 h 146"/>
                  <a:gd name="T10" fmla="*/ 59 w 108"/>
                  <a:gd name="T11" fmla="*/ 146 h 146"/>
                  <a:gd name="T12" fmla="*/ 0 w 108"/>
                  <a:gd name="T13" fmla="*/ 146 h 146"/>
                  <a:gd name="T14" fmla="*/ 0 w 108"/>
                  <a:gd name="T15" fmla="*/ 0 h 146"/>
                  <a:gd name="T16" fmla="*/ 53 w 108"/>
                  <a:gd name="T17" fmla="*/ 54 h 146"/>
                  <a:gd name="T18" fmla="*/ 69 w 108"/>
                  <a:gd name="T19" fmla="*/ 40 h 146"/>
                  <a:gd name="T20" fmla="*/ 55 w 108"/>
                  <a:gd name="T21" fmla="*/ 26 h 146"/>
                  <a:gd name="T22" fmla="*/ 30 w 108"/>
                  <a:gd name="T23" fmla="*/ 26 h 146"/>
                  <a:gd name="T24" fmla="*/ 30 w 108"/>
                  <a:gd name="T25" fmla="*/ 54 h 146"/>
                  <a:gd name="T26" fmla="*/ 53 w 108"/>
                  <a:gd name="T27" fmla="*/ 54 h 146"/>
                  <a:gd name="T28" fmla="*/ 58 w 108"/>
                  <a:gd name="T29" fmla="*/ 119 h 146"/>
                  <a:gd name="T30" fmla="*/ 78 w 108"/>
                  <a:gd name="T31" fmla="*/ 99 h 146"/>
                  <a:gd name="T32" fmla="*/ 56 w 108"/>
                  <a:gd name="T33" fmla="*/ 79 h 146"/>
                  <a:gd name="T34" fmla="*/ 30 w 108"/>
                  <a:gd name="T35" fmla="*/ 79 h 146"/>
                  <a:gd name="T36" fmla="*/ 30 w 108"/>
                  <a:gd name="T37" fmla="*/ 119 h 146"/>
                  <a:gd name="T38" fmla="*/ 58 w 108"/>
                  <a:gd name="T39" fmla="*/ 119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8" h="146">
                    <a:moveTo>
                      <a:pt x="0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84" y="0"/>
                      <a:pt x="99" y="17"/>
                      <a:pt x="99" y="38"/>
                    </a:cubicBezTo>
                    <a:cubicBezTo>
                      <a:pt x="99" y="51"/>
                      <a:pt x="91" y="60"/>
                      <a:pt x="78" y="64"/>
                    </a:cubicBezTo>
                    <a:cubicBezTo>
                      <a:pt x="98" y="69"/>
                      <a:pt x="108" y="82"/>
                      <a:pt x="108" y="101"/>
                    </a:cubicBezTo>
                    <a:cubicBezTo>
                      <a:pt x="108" y="127"/>
                      <a:pt x="90" y="146"/>
                      <a:pt x="59" y="146"/>
                    </a:cubicBezTo>
                    <a:cubicBezTo>
                      <a:pt x="0" y="146"/>
                      <a:pt x="0" y="146"/>
                      <a:pt x="0" y="146"/>
                    </a:cubicBezTo>
                    <a:lnTo>
                      <a:pt x="0" y="0"/>
                    </a:lnTo>
                    <a:close/>
                    <a:moveTo>
                      <a:pt x="53" y="54"/>
                    </a:moveTo>
                    <a:cubicBezTo>
                      <a:pt x="63" y="54"/>
                      <a:pt x="69" y="48"/>
                      <a:pt x="69" y="40"/>
                    </a:cubicBezTo>
                    <a:cubicBezTo>
                      <a:pt x="69" y="32"/>
                      <a:pt x="64" y="26"/>
                      <a:pt x="55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53" y="54"/>
                    </a:lnTo>
                    <a:close/>
                    <a:moveTo>
                      <a:pt x="58" y="119"/>
                    </a:moveTo>
                    <a:cubicBezTo>
                      <a:pt x="70" y="119"/>
                      <a:pt x="78" y="111"/>
                      <a:pt x="78" y="99"/>
                    </a:cubicBezTo>
                    <a:cubicBezTo>
                      <a:pt x="78" y="87"/>
                      <a:pt x="70" y="79"/>
                      <a:pt x="56" y="79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30" y="119"/>
                      <a:pt x="30" y="119"/>
                      <a:pt x="30" y="119"/>
                    </a:cubicBezTo>
                    <a:lnTo>
                      <a:pt x="58" y="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rtl="0"/>
                <a:endParaRPr lang="en-US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8"/>
              <p:cNvSpPr/>
              <p:nvPr userDrawn="1"/>
            </p:nvSpPr>
            <p:spPr bwMode="gray">
              <a:xfrm>
                <a:off x="4816475" y="3573463"/>
                <a:ext cx="376237" cy="558800"/>
              </a:xfrm>
              <a:custGeom>
                <a:avLst/>
                <a:gdLst>
                  <a:gd name="T0" fmla="*/ 0 w 237"/>
                  <a:gd name="T1" fmla="*/ 0 h 352"/>
                  <a:gd name="T2" fmla="*/ 229 w 237"/>
                  <a:gd name="T3" fmla="*/ 0 h 352"/>
                  <a:gd name="T4" fmla="*/ 229 w 237"/>
                  <a:gd name="T5" fmla="*/ 63 h 352"/>
                  <a:gd name="T6" fmla="*/ 71 w 237"/>
                  <a:gd name="T7" fmla="*/ 63 h 352"/>
                  <a:gd name="T8" fmla="*/ 71 w 237"/>
                  <a:gd name="T9" fmla="*/ 176 h 352"/>
                  <a:gd name="T10" fmla="*/ 211 w 237"/>
                  <a:gd name="T11" fmla="*/ 176 h 352"/>
                  <a:gd name="T12" fmla="*/ 211 w 237"/>
                  <a:gd name="T13" fmla="*/ 236 h 352"/>
                  <a:gd name="T14" fmla="*/ 71 w 237"/>
                  <a:gd name="T15" fmla="*/ 236 h 352"/>
                  <a:gd name="T16" fmla="*/ 71 w 237"/>
                  <a:gd name="T17" fmla="*/ 287 h 352"/>
                  <a:gd name="T18" fmla="*/ 237 w 237"/>
                  <a:gd name="T19" fmla="*/ 287 h 352"/>
                  <a:gd name="T20" fmla="*/ 237 w 237"/>
                  <a:gd name="T21" fmla="*/ 352 h 352"/>
                  <a:gd name="T22" fmla="*/ 0 w 237"/>
                  <a:gd name="T23" fmla="*/ 352 h 352"/>
                  <a:gd name="T24" fmla="*/ 0 w 237"/>
                  <a:gd name="T25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5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63"/>
                    </a:lnTo>
                    <a:lnTo>
                      <a:pt x="71" y="63"/>
                    </a:lnTo>
                    <a:lnTo>
                      <a:pt x="71" y="176"/>
                    </a:lnTo>
                    <a:lnTo>
                      <a:pt x="211" y="176"/>
                    </a:lnTo>
                    <a:lnTo>
                      <a:pt x="211" y="236"/>
                    </a:lnTo>
                    <a:lnTo>
                      <a:pt x="71" y="236"/>
                    </a:lnTo>
                    <a:lnTo>
                      <a:pt x="71" y="287"/>
                    </a:lnTo>
                    <a:lnTo>
                      <a:pt x="237" y="287"/>
                    </a:lnTo>
                    <a:lnTo>
                      <a:pt x="237" y="352"/>
                    </a:lnTo>
                    <a:lnTo>
                      <a:pt x="0" y="3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rtl="0"/>
                <a:endParaRPr lang="en-US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9"/>
              <p:cNvSpPr/>
              <p:nvPr userDrawn="1"/>
            </p:nvSpPr>
            <p:spPr bwMode="gray">
              <a:xfrm>
                <a:off x="5380038" y="3565525"/>
                <a:ext cx="557212" cy="566738"/>
              </a:xfrm>
              <a:custGeom>
                <a:avLst/>
                <a:gdLst>
                  <a:gd name="T0" fmla="*/ 0 w 148"/>
                  <a:gd name="T1" fmla="*/ 0 h 148"/>
                  <a:gd name="T2" fmla="*/ 3 w 148"/>
                  <a:gd name="T3" fmla="*/ 0 h 148"/>
                  <a:gd name="T4" fmla="*/ 75 w 148"/>
                  <a:gd name="T5" fmla="*/ 79 h 148"/>
                  <a:gd name="T6" fmla="*/ 146 w 148"/>
                  <a:gd name="T7" fmla="*/ 0 h 148"/>
                  <a:gd name="T8" fmla="*/ 148 w 148"/>
                  <a:gd name="T9" fmla="*/ 0 h 148"/>
                  <a:gd name="T10" fmla="*/ 148 w 148"/>
                  <a:gd name="T11" fmla="*/ 148 h 148"/>
                  <a:gd name="T12" fmla="*/ 119 w 148"/>
                  <a:gd name="T13" fmla="*/ 148 h 148"/>
                  <a:gd name="T14" fmla="*/ 119 w 148"/>
                  <a:gd name="T15" fmla="*/ 93 h 148"/>
                  <a:gd name="T16" fmla="*/ 120 w 148"/>
                  <a:gd name="T17" fmla="*/ 67 h 148"/>
                  <a:gd name="T18" fmla="*/ 105 w 148"/>
                  <a:gd name="T19" fmla="*/ 88 h 148"/>
                  <a:gd name="T20" fmla="*/ 76 w 148"/>
                  <a:gd name="T21" fmla="*/ 121 h 148"/>
                  <a:gd name="T22" fmla="*/ 73 w 148"/>
                  <a:gd name="T23" fmla="*/ 121 h 148"/>
                  <a:gd name="T24" fmla="*/ 44 w 148"/>
                  <a:gd name="T25" fmla="*/ 88 h 148"/>
                  <a:gd name="T26" fmla="*/ 28 w 148"/>
                  <a:gd name="T27" fmla="*/ 67 h 148"/>
                  <a:gd name="T28" fmla="*/ 29 w 148"/>
                  <a:gd name="T29" fmla="*/ 93 h 148"/>
                  <a:gd name="T30" fmla="*/ 29 w 148"/>
                  <a:gd name="T31" fmla="*/ 148 h 148"/>
                  <a:gd name="T32" fmla="*/ 0 w 148"/>
                  <a:gd name="T33" fmla="*/ 148 h 148"/>
                  <a:gd name="T34" fmla="*/ 0 w 148"/>
                  <a:gd name="T3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" h="148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75" y="79"/>
                      <a:pt x="75" y="79"/>
                      <a:pt x="75" y="79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148"/>
                      <a:pt x="148" y="148"/>
                      <a:pt x="148" y="148"/>
                    </a:cubicBezTo>
                    <a:cubicBezTo>
                      <a:pt x="119" y="148"/>
                      <a:pt x="119" y="148"/>
                      <a:pt x="119" y="148"/>
                    </a:cubicBezTo>
                    <a:cubicBezTo>
                      <a:pt x="119" y="93"/>
                      <a:pt x="119" y="93"/>
                      <a:pt x="119" y="93"/>
                    </a:cubicBezTo>
                    <a:cubicBezTo>
                      <a:pt x="119" y="83"/>
                      <a:pt x="120" y="67"/>
                      <a:pt x="120" y="67"/>
                    </a:cubicBezTo>
                    <a:cubicBezTo>
                      <a:pt x="120" y="67"/>
                      <a:pt x="112" y="80"/>
                      <a:pt x="105" y="88"/>
                    </a:cubicBezTo>
                    <a:cubicBezTo>
                      <a:pt x="76" y="121"/>
                      <a:pt x="76" y="121"/>
                      <a:pt x="76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37" y="80"/>
                      <a:pt x="28" y="67"/>
                      <a:pt x="28" y="67"/>
                    </a:cubicBezTo>
                    <a:cubicBezTo>
                      <a:pt x="28" y="67"/>
                      <a:pt x="29" y="83"/>
                      <a:pt x="29" y="93"/>
                    </a:cubicBezTo>
                    <a:cubicBezTo>
                      <a:pt x="29" y="148"/>
                      <a:pt x="29" y="148"/>
                      <a:pt x="29" y="148"/>
                    </a:cubicBezTo>
                    <a:cubicBezTo>
                      <a:pt x="0" y="148"/>
                      <a:pt x="0" y="148"/>
                      <a:pt x="0" y="14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rtl="0"/>
                <a:endParaRPr lang="en-US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0"/>
              <p:cNvSpPr>
                <a:spLocks noEditPoints="1"/>
              </p:cNvSpPr>
              <p:nvPr userDrawn="1"/>
            </p:nvSpPr>
            <p:spPr bwMode="gray">
              <a:xfrm>
                <a:off x="6075363" y="3565525"/>
                <a:ext cx="504825" cy="566738"/>
              </a:xfrm>
              <a:custGeom>
                <a:avLst/>
                <a:gdLst>
                  <a:gd name="T0" fmla="*/ 64 w 134"/>
                  <a:gd name="T1" fmla="*/ 0 h 148"/>
                  <a:gd name="T2" fmla="*/ 67 w 134"/>
                  <a:gd name="T3" fmla="*/ 0 h 148"/>
                  <a:gd name="T4" fmla="*/ 134 w 134"/>
                  <a:gd name="T5" fmla="*/ 148 h 148"/>
                  <a:gd name="T6" fmla="*/ 102 w 134"/>
                  <a:gd name="T7" fmla="*/ 148 h 148"/>
                  <a:gd name="T8" fmla="*/ 95 w 134"/>
                  <a:gd name="T9" fmla="*/ 131 h 148"/>
                  <a:gd name="T10" fmla="*/ 36 w 134"/>
                  <a:gd name="T11" fmla="*/ 131 h 148"/>
                  <a:gd name="T12" fmla="*/ 29 w 134"/>
                  <a:gd name="T13" fmla="*/ 148 h 148"/>
                  <a:gd name="T14" fmla="*/ 0 w 134"/>
                  <a:gd name="T15" fmla="*/ 148 h 148"/>
                  <a:gd name="T16" fmla="*/ 64 w 134"/>
                  <a:gd name="T17" fmla="*/ 0 h 148"/>
                  <a:gd name="T18" fmla="*/ 85 w 134"/>
                  <a:gd name="T19" fmla="*/ 106 h 148"/>
                  <a:gd name="T20" fmla="*/ 74 w 134"/>
                  <a:gd name="T21" fmla="*/ 81 h 148"/>
                  <a:gd name="T22" fmla="*/ 65 w 134"/>
                  <a:gd name="T23" fmla="*/ 55 h 148"/>
                  <a:gd name="T24" fmla="*/ 57 w 134"/>
                  <a:gd name="T25" fmla="*/ 81 h 148"/>
                  <a:gd name="T26" fmla="*/ 46 w 134"/>
                  <a:gd name="T27" fmla="*/ 106 h 148"/>
                  <a:gd name="T28" fmla="*/ 85 w 134"/>
                  <a:gd name="T29" fmla="*/ 10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" h="148">
                    <a:moveTo>
                      <a:pt x="64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134" y="148"/>
                      <a:pt x="134" y="148"/>
                      <a:pt x="134" y="148"/>
                    </a:cubicBezTo>
                    <a:cubicBezTo>
                      <a:pt x="102" y="148"/>
                      <a:pt x="102" y="148"/>
                      <a:pt x="102" y="148"/>
                    </a:cubicBezTo>
                    <a:cubicBezTo>
                      <a:pt x="95" y="131"/>
                      <a:pt x="95" y="131"/>
                      <a:pt x="95" y="131"/>
                    </a:cubicBezTo>
                    <a:cubicBezTo>
                      <a:pt x="36" y="131"/>
                      <a:pt x="36" y="131"/>
                      <a:pt x="36" y="131"/>
                    </a:cubicBezTo>
                    <a:cubicBezTo>
                      <a:pt x="29" y="148"/>
                      <a:pt x="29" y="148"/>
                      <a:pt x="29" y="148"/>
                    </a:cubicBezTo>
                    <a:cubicBezTo>
                      <a:pt x="0" y="148"/>
                      <a:pt x="0" y="148"/>
                      <a:pt x="0" y="148"/>
                    </a:cubicBezTo>
                    <a:lnTo>
                      <a:pt x="64" y="0"/>
                    </a:lnTo>
                    <a:close/>
                    <a:moveTo>
                      <a:pt x="85" y="106"/>
                    </a:moveTo>
                    <a:cubicBezTo>
                      <a:pt x="74" y="81"/>
                      <a:pt x="74" y="81"/>
                      <a:pt x="74" y="81"/>
                    </a:cubicBezTo>
                    <a:cubicBezTo>
                      <a:pt x="70" y="71"/>
                      <a:pt x="65" y="55"/>
                      <a:pt x="65" y="55"/>
                    </a:cubicBezTo>
                    <a:cubicBezTo>
                      <a:pt x="65" y="55"/>
                      <a:pt x="61" y="71"/>
                      <a:pt x="57" y="81"/>
                    </a:cubicBezTo>
                    <a:cubicBezTo>
                      <a:pt x="46" y="106"/>
                      <a:pt x="46" y="106"/>
                      <a:pt x="46" y="106"/>
                    </a:cubicBezTo>
                    <a:lnTo>
                      <a:pt x="85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rtl="0"/>
                <a:endParaRPr lang="en-US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1"/>
              <p:cNvSpPr/>
              <p:nvPr userDrawn="1"/>
            </p:nvSpPr>
            <p:spPr bwMode="gray">
              <a:xfrm>
                <a:off x="6737350" y="3565525"/>
                <a:ext cx="450850" cy="571500"/>
              </a:xfrm>
              <a:custGeom>
                <a:avLst/>
                <a:gdLst>
                  <a:gd name="T0" fmla="*/ 44 w 120"/>
                  <a:gd name="T1" fmla="*/ 80 h 149"/>
                  <a:gd name="T2" fmla="*/ 26 w 120"/>
                  <a:gd name="T3" fmla="*/ 60 h 149"/>
                  <a:gd name="T4" fmla="*/ 28 w 120"/>
                  <a:gd name="T5" fmla="*/ 87 h 149"/>
                  <a:gd name="T6" fmla="*/ 28 w 120"/>
                  <a:gd name="T7" fmla="*/ 148 h 149"/>
                  <a:gd name="T8" fmla="*/ 0 w 120"/>
                  <a:gd name="T9" fmla="*/ 148 h 149"/>
                  <a:gd name="T10" fmla="*/ 0 w 120"/>
                  <a:gd name="T11" fmla="*/ 0 h 149"/>
                  <a:gd name="T12" fmla="*/ 3 w 120"/>
                  <a:gd name="T13" fmla="*/ 0 h 149"/>
                  <a:gd name="T14" fmla="*/ 77 w 120"/>
                  <a:gd name="T15" fmla="*/ 70 h 149"/>
                  <a:gd name="T16" fmla="*/ 94 w 120"/>
                  <a:gd name="T17" fmla="*/ 90 h 149"/>
                  <a:gd name="T18" fmla="*/ 92 w 120"/>
                  <a:gd name="T19" fmla="*/ 63 h 149"/>
                  <a:gd name="T20" fmla="*/ 92 w 120"/>
                  <a:gd name="T21" fmla="*/ 2 h 149"/>
                  <a:gd name="T22" fmla="*/ 120 w 120"/>
                  <a:gd name="T23" fmla="*/ 2 h 149"/>
                  <a:gd name="T24" fmla="*/ 120 w 120"/>
                  <a:gd name="T25" fmla="*/ 149 h 149"/>
                  <a:gd name="T26" fmla="*/ 117 w 120"/>
                  <a:gd name="T27" fmla="*/ 149 h 149"/>
                  <a:gd name="T28" fmla="*/ 44 w 120"/>
                  <a:gd name="T29" fmla="*/ 8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149">
                    <a:moveTo>
                      <a:pt x="44" y="80"/>
                    </a:moveTo>
                    <a:cubicBezTo>
                      <a:pt x="36" y="73"/>
                      <a:pt x="26" y="60"/>
                      <a:pt x="26" y="60"/>
                    </a:cubicBezTo>
                    <a:cubicBezTo>
                      <a:pt x="26" y="60"/>
                      <a:pt x="28" y="76"/>
                      <a:pt x="28" y="87"/>
                    </a:cubicBezTo>
                    <a:cubicBezTo>
                      <a:pt x="28" y="148"/>
                      <a:pt x="28" y="148"/>
                      <a:pt x="28" y="1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84" y="76"/>
                      <a:pt x="94" y="90"/>
                      <a:pt x="94" y="90"/>
                    </a:cubicBezTo>
                    <a:cubicBezTo>
                      <a:pt x="94" y="90"/>
                      <a:pt x="92" y="73"/>
                      <a:pt x="92" y="63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20" y="149"/>
                      <a:pt x="120" y="149"/>
                      <a:pt x="120" y="149"/>
                    </a:cubicBezTo>
                    <a:cubicBezTo>
                      <a:pt x="117" y="149"/>
                      <a:pt x="117" y="149"/>
                      <a:pt x="117" y="149"/>
                    </a:cubicBezTo>
                    <a:lnTo>
                      <a:pt x="44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rtl="0"/>
                <a:endParaRPr lang="en-US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5C1B-0C6C-41C3-9189-4366C3FA7858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48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E7CC-666D-46CA-8945-A3F87002E57E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84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5DB2-EE75-4F16-B43C-AFA2C3830469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151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59EE-8091-4A60-97C2-E5BD4A0DBC09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605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F4569-2344-45EC-A38F-4AD46C193C79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65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1ED9-07F3-48EB-B355-8790C4A409F8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4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33B5-1639-4013-AAD3-A5A6C0C1054B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913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D994-CF1C-4710-9797-40CDB32E4B5F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00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BB10-53FD-487A-B99F-84219CE1FC78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369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B938-E108-405F-AD98-7453299B500E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57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n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" b="9749"/>
          <a:stretch>
            <a:fillRect/>
          </a:stretch>
        </p:blipFill>
        <p:spPr bwMode="gray">
          <a:xfrm>
            <a:off x="1" y="7950"/>
            <a:ext cx="12192000" cy="6850051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 bwMode="gray">
          <a:xfrm>
            <a:off x="3" y="2"/>
            <a:ext cx="12191999" cy="37561"/>
          </a:xfrm>
          <a:prstGeom prst="rect">
            <a:avLst/>
          </a:prstGeom>
          <a:solidFill>
            <a:srgbClr val="B3E900"/>
          </a:solidFill>
        </p:spPr>
        <p:txBody>
          <a:bodyPr lIns="70996" tIns="70996" rIns="70996" bIns="70996" rtlCol="0" anchor="ctr">
            <a:noAutofit/>
          </a:bodyPr>
          <a:lstStyle/>
          <a:p>
            <a:pPr algn="ctr"/>
            <a:endParaRPr lang="en-US" sz="675" b="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800C9-920A-490D-8F6A-E5A5F5B076BB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266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78DB-3CE1-4926-B4A4-032422935DE4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386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62E4C-19A4-4028-A0F4-C218313DC807}" type="datetime1">
              <a:rPr lang="zh-CN" altLang="en-US" smtClean="0"/>
              <a:t>2025/5/28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9218A-A3E7-4541-B74C-5D9C7CC2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76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765" indent="0" algn="ctr">
              <a:buNone/>
              <a:defRPr sz="1800"/>
            </a:lvl3pPr>
            <a:lvl4pPr marL="1370330" indent="0" algn="ctr">
              <a:buNone/>
              <a:defRPr sz="1600"/>
            </a:lvl4pPr>
            <a:lvl5pPr marL="1827530" indent="0" algn="ctr">
              <a:buNone/>
              <a:defRPr sz="1600"/>
            </a:lvl5pPr>
            <a:lvl6pPr marL="2284095" indent="0" algn="ctr">
              <a:buNone/>
              <a:defRPr sz="1600"/>
            </a:lvl6pPr>
            <a:lvl7pPr marL="2741295" indent="0" algn="ctr">
              <a:buNone/>
              <a:defRPr sz="1600"/>
            </a:lvl7pPr>
            <a:lvl8pPr marL="3197860" indent="0" algn="ctr">
              <a:buNone/>
              <a:defRPr sz="1600"/>
            </a:lvl8pPr>
            <a:lvl9pPr marL="365442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7310D-F8D5-4ED4-ADB5-14C468CB83BE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7D2F-06F1-4FB8-B511-D5757C3CDF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0486-12B9-4185-A0E1-5C537C1D2985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4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E8EA-B732-4B3A-BC86-697096502AB7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25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1147-5472-4969-92C7-25652C6BB7E9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4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86A0-02BD-400A-AEEC-D6E312E74395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605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0EBB-5E8B-471B-8947-3545CDD5A810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2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" b="9749"/>
          <a:stretch>
            <a:fillRect/>
          </a:stretch>
        </p:blipFill>
        <p:spPr bwMode="gray">
          <a:xfrm>
            <a:off x="1" y="7950"/>
            <a:ext cx="12192000" cy="6850051"/>
          </a:xfrm>
          <a:prstGeom prst="rect">
            <a:avLst/>
          </a:prstGeom>
        </p:spPr>
      </p:pic>
      <p:sp>
        <p:nvSpPr>
          <p:cNvPr id="39" name="Rechteck 38"/>
          <p:cNvSpPr/>
          <p:nvPr/>
        </p:nvSpPr>
        <p:spPr bwMode="gray">
          <a:xfrm>
            <a:off x="3" y="2"/>
            <a:ext cx="12191999" cy="37561"/>
          </a:xfrm>
          <a:prstGeom prst="rect">
            <a:avLst/>
          </a:prstGeom>
          <a:solidFill>
            <a:srgbClr val="B3E900"/>
          </a:solidFill>
        </p:spPr>
        <p:txBody>
          <a:bodyPr lIns="70996" tIns="70996" rIns="70996" bIns="70996" rtlCol="0" anchor="ctr">
            <a:noAutofit/>
          </a:bodyPr>
          <a:lstStyle/>
          <a:p>
            <a:pPr algn="ctr"/>
            <a:endParaRPr lang="de-DE" sz="675" b="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590598" y="599048"/>
            <a:ext cx="10983677" cy="6530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93314" y="1373450"/>
            <a:ext cx="10979572" cy="48621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10678579" y="6417809"/>
            <a:ext cx="560896" cy="1255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defRPr sz="700">
                <a:solidFill>
                  <a:schemeClr val="bg1"/>
                </a:solidFill>
              </a:defRPr>
            </a:lvl2pPr>
            <a:lvl3pPr marL="0" indent="0" algn="l">
              <a:defRPr sz="700">
                <a:solidFill>
                  <a:schemeClr val="bg1"/>
                </a:solidFill>
              </a:defRPr>
            </a:lvl3pPr>
            <a:lvl4pPr marL="0" indent="0">
              <a:defRPr sz="700">
                <a:solidFill>
                  <a:schemeClr val="bg1"/>
                </a:solidFill>
              </a:defRPr>
            </a:lvl4pPr>
            <a:lvl5pPr marL="0" indent="0">
              <a:defRPr sz="700">
                <a:solidFill>
                  <a:schemeClr val="bg1"/>
                </a:solidFill>
              </a:defRPr>
            </a:lvl5pPr>
            <a:lvl6pPr marL="0" indent="0">
              <a:defRPr sz="700">
                <a:solidFill>
                  <a:schemeClr val="bg1"/>
                </a:solidFill>
              </a:defRPr>
            </a:lvl6pPr>
            <a:lvl7pPr marL="0" indent="0">
              <a:defRPr sz="700">
                <a:solidFill>
                  <a:schemeClr val="bg1"/>
                </a:solidFill>
              </a:defRPr>
            </a:lvl7pPr>
            <a:lvl8pPr marL="0" indent="0">
              <a:defRPr sz="700">
                <a:solidFill>
                  <a:schemeClr val="bg1"/>
                </a:solidFill>
              </a:defRPr>
            </a:lvl8pPr>
            <a:lvl9pPr marL="0" indent="0">
              <a:defRPr sz="700">
                <a:solidFill>
                  <a:schemeClr val="bg1"/>
                </a:solidFill>
              </a:defRPr>
            </a:lvl9pPr>
          </a:lstStyle>
          <a:p>
            <a:fld id="{DE18BDFB-C1F5-4FB2-8E13-B71083586016}" type="datetime1">
              <a:rPr lang="zh-CN" altLang="en-US" smtClean="0"/>
              <a:t>2025/5/28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064269" y="6417809"/>
            <a:ext cx="6548609" cy="1255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defRPr sz="700">
                <a:solidFill>
                  <a:schemeClr val="bg1"/>
                </a:solidFill>
              </a:defRPr>
            </a:lvl2pPr>
            <a:lvl3pPr marL="1270" indent="0">
              <a:defRPr sz="700">
                <a:solidFill>
                  <a:schemeClr val="bg1"/>
                </a:solidFill>
              </a:defRPr>
            </a:lvl3pPr>
            <a:lvl4pPr marL="1270" indent="0">
              <a:defRPr sz="700">
                <a:solidFill>
                  <a:schemeClr val="bg1"/>
                </a:solidFill>
              </a:defRPr>
            </a:lvl4pPr>
            <a:lvl5pPr marL="0" indent="0">
              <a:defRPr sz="700">
                <a:solidFill>
                  <a:schemeClr val="bg1"/>
                </a:solidFill>
              </a:defRPr>
            </a:lvl5pPr>
            <a:lvl6pPr marL="0" indent="0">
              <a:defRPr sz="700">
                <a:solidFill>
                  <a:schemeClr val="bg1"/>
                </a:solidFill>
              </a:defRPr>
            </a:lvl6pPr>
            <a:lvl7pPr marL="0" indent="0">
              <a:defRPr sz="700">
                <a:solidFill>
                  <a:schemeClr val="bg1"/>
                </a:solidFill>
              </a:defRPr>
            </a:lvl7pPr>
            <a:lvl8pPr marL="0" indent="0">
              <a:defRPr sz="700">
                <a:solidFill>
                  <a:schemeClr val="bg1"/>
                </a:solidFill>
              </a:defRPr>
            </a:lvl8pPr>
            <a:lvl9pPr marL="0" indent="0">
              <a:defRPr sz="700">
                <a:solidFill>
                  <a:schemeClr val="bg1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305113" y="6417809"/>
            <a:ext cx="277288" cy="12559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r">
              <a:defRPr sz="700">
                <a:solidFill>
                  <a:schemeClr val="bg1"/>
                </a:solidFill>
              </a:defRPr>
            </a:lvl2pPr>
            <a:lvl3pPr marL="0" indent="0" algn="r">
              <a:defRPr sz="700">
                <a:solidFill>
                  <a:schemeClr val="bg1"/>
                </a:solidFill>
              </a:defRPr>
            </a:lvl3pPr>
            <a:lvl4pPr marL="0" indent="0" algn="r">
              <a:defRPr sz="700">
                <a:solidFill>
                  <a:schemeClr val="bg1"/>
                </a:solidFill>
              </a:defRPr>
            </a:lvl4pPr>
            <a:lvl5pPr marL="0" indent="0" algn="r">
              <a:defRPr sz="700">
                <a:solidFill>
                  <a:schemeClr val="bg1"/>
                </a:solidFill>
              </a:defRPr>
            </a:lvl5pPr>
            <a:lvl6pPr marL="0" indent="0" algn="r">
              <a:defRPr sz="700">
                <a:solidFill>
                  <a:schemeClr val="bg1"/>
                </a:solidFill>
              </a:defRPr>
            </a:lvl6pPr>
            <a:lvl7pPr marL="0" indent="0" algn="r">
              <a:defRPr sz="700">
                <a:solidFill>
                  <a:schemeClr val="bg1"/>
                </a:solidFill>
              </a:defRPr>
            </a:lvl7pPr>
            <a:lvl8pPr marL="0" indent="0" algn="r">
              <a:defRPr sz="700">
                <a:solidFill>
                  <a:schemeClr val="bg1"/>
                </a:solidFill>
              </a:defRPr>
            </a:lvl8pPr>
            <a:lvl9pPr marL="0" indent="0" algn="r">
              <a:defRPr sz="700">
                <a:solidFill>
                  <a:schemeClr val="bg1"/>
                </a:solidFill>
              </a:defRPr>
            </a:lvl9pPr>
          </a:lstStyle>
          <a:p>
            <a:fld id="{F7EA2169-A20E-4E6F-9507-EA717A9D0CE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 bwMode="gray">
          <a:xfrm>
            <a:off x="2" y="1"/>
            <a:ext cx="12194509" cy="34796"/>
          </a:xfrm>
          <a:prstGeom prst="rect">
            <a:avLst/>
          </a:prstGeom>
          <a:solidFill>
            <a:srgbClr val="B3E900"/>
          </a:solidFill>
        </p:spPr>
        <p:txBody>
          <a:bodyPr lIns="70996" tIns="70996" rIns="70996" bIns="70996" rtlCol="0" anchor="ctr">
            <a:noAutofit/>
          </a:bodyPr>
          <a:lstStyle/>
          <a:p>
            <a:pPr algn="ctr"/>
            <a:endParaRPr lang="de-DE" sz="675" b="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40" name="Gruppieren 39"/>
          <p:cNvGrpSpPr/>
          <p:nvPr/>
        </p:nvGrpSpPr>
        <p:grpSpPr>
          <a:xfrm>
            <a:off x="617397" y="6377880"/>
            <a:ext cx="1648585" cy="138409"/>
            <a:chOff x="463126" y="6515330"/>
            <a:chExt cx="1648370" cy="138440"/>
          </a:xfrm>
          <a:solidFill>
            <a:schemeClr val="bg1"/>
          </a:solidFill>
        </p:grpSpPr>
        <p:grpSp>
          <p:nvGrpSpPr>
            <p:cNvPr id="41" name="Gruppieren 40"/>
            <p:cNvGrpSpPr>
              <a:grpSpLocks noChangeAspect="1"/>
            </p:cNvGrpSpPr>
            <p:nvPr userDrawn="1"/>
          </p:nvGrpSpPr>
          <p:grpSpPr bwMode="gray">
            <a:xfrm>
              <a:off x="463126" y="6515330"/>
              <a:ext cx="790294" cy="138440"/>
              <a:chOff x="2579208" y="1783940"/>
              <a:chExt cx="2359781" cy="413375"/>
            </a:xfrm>
            <a:grpFill/>
          </p:grpSpPr>
          <p:sp>
            <p:nvSpPr>
              <p:cNvPr id="51" name="Freeform 57"/>
              <p:cNvSpPr/>
              <p:nvPr/>
            </p:nvSpPr>
            <p:spPr bwMode="gray">
              <a:xfrm>
                <a:off x="4834996" y="1783940"/>
                <a:ext cx="103993" cy="106594"/>
              </a:xfrm>
              <a:custGeom>
                <a:avLst/>
                <a:gdLst>
                  <a:gd name="T0" fmla="*/ 49 w 51"/>
                  <a:gd name="T1" fmla="*/ 26 h 52"/>
                  <a:gd name="T2" fmla="*/ 47 w 51"/>
                  <a:gd name="T3" fmla="*/ 26 h 52"/>
                  <a:gd name="T4" fmla="*/ 25 w 51"/>
                  <a:gd name="T5" fmla="*/ 47 h 52"/>
                  <a:gd name="T6" fmla="*/ 4 w 51"/>
                  <a:gd name="T7" fmla="*/ 26 h 52"/>
                  <a:gd name="T8" fmla="*/ 25 w 51"/>
                  <a:gd name="T9" fmla="*/ 4 h 52"/>
                  <a:gd name="T10" fmla="*/ 47 w 51"/>
                  <a:gd name="T11" fmla="*/ 26 h 52"/>
                  <a:gd name="T12" fmla="*/ 49 w 51"/>
                  <a:gd name="T13" fmla="*/ 26 h 52"/>
                  <a:gd name="T14" fmla="*/ 51 w 51"/>
                  <a:gd name="T15" fmla="*/ 26 h 52"/>
                  <a:gd name="T16" fmla="*/ 25 w 51"/>
                  <a:gd name="T17" fmla="*/ 0 h 52"/>
                  <a:gd name="T18" fmla="*/ 0 w 51"/>
                  <a:gd name="T19" fmla="*/ 26 h 52"/>
                  <a:gd name="T20" fmla="*/ 25 w 51"/>
                  <a:gd name="T21" fmla="*/ 52 h 52"/>
                  <a:gd name="T22" fmla="*/ 51 w 51"/>
                  <a:gd name="T23" fmla="*/ 26 h 52"/>
                  <a:gd name="T24" fmla="*/ 49 w 51"/>
                  <a:gd name="T25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2">
                    <a:moveTo>
                      <a:pt x="49" y="26"/>
                    </a:moveTo>
                    <a:cubicBezTo>
                      <a:pt x="47" y="26"/>
                      <a:pt x="47" y="26"/>
                      <a:pt x="47" y="26"/>
                    </a:cubicBezTo>
                    <a:cubicBezTo>
                      <a:pt x="47" y="38"/>
                      <a:pt x="37" y="47"/>
                      <a:pt x="25" y="47"/>
                    </a:cubicBezTo>
                    <a:cubicBezTo>
                      <a:pt x="14" y="47"/>
                      <a:pt x="4" y="38"/>
                      <a:pt x="4" y="26"/>
                    </a:cubicBezTo>
                    <a:cubicBezTo>
                      <a:pt x="4" y="14"/>
                      <a:pt x="14" y="4"/>
                      <a:pt x="25" y="4"/>
                    </a:cubicBezTo>
                    <a:cubicBezTo>
                      <a:pt x="37" y="4"/>
                      <a:pt x="47" y="14"/>
                      <a:pt x="47" y="26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12"/>
                      <a:pt x="40" y="0"/>
                      <a:pt x="25" y="0"/>
                    </a:cubicBezTo>
                    <a:cubicBezTo>
                      <a:pt x="11" y="0"/>
                      <a:pt x="0" y="12"/>
                      <a:pt x="0" y="26"/>
                    </a:cubicBezTo>
                    <a:cubicBezTo>
                      <a:pt x="0" y="40"/>
                      <a:pt x="11" y="52"/>
                      <a:pt x="25" y="52"/>
                    </a:cubicBezTo>
                    <a:cubicBezTo>
                      <a:pt x="40" y="52"/>
                      <a:pt x="51" y="40"/>
                      <a:pt x="51" y="26"/>
                    </a:cubicBezTo>
                    <a:cubicBezTo>
                      <a:pt x="49" y="26"/>
                      <a:pt x="49" y="26"/>
                      <a:pt x="49" y="2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58"/>
              <p:cNvSpPr>
                <a:spLocks noEditPoints="1"/>
              </p:cNvSpPr>
              <p:nvPr/>
            </p:nvSpPr>
            <p:spPr bwMode="gray">
              <a:xfrm>
                <a:off x="4865327" y="1812539"/>
                <a:ext cx="45064" cy="49397"/>
              </a:xfrm>
              <a:custGeom>
                <a:avLst/>
                <a:gdLst>
                  <a:gd name="T0" fmla="*/ 0 w 22"/>
                  <a:gd name="T1" fmla="*/ 0 h 24"/>
                  <a:gd name="T2" fmla="*/ 2 w 22"/>
                  <a:gd name="T3" fmla="*/ 0 h 24"/>
                  <a:gd name="T4" fmla="*/ 12 w 22"/>
                  <a:gd name="T5" fmla="*/ 0 h 24"/>
                  <a:gd name="T6" fmla="*/ 19 w 22"/>
                  <a:gd name="T7" fmla="*/ 2 h 24"/>
                  <a:gd name="T8" fmla="*/ 21 w 22"/>
                  <a:gd name="T9" fmla="*/ 6 h 24"/>
                  <a:gd name="T10" fmla="*/ 19 w 22"/>
                  <a:gd name="T11" fmla="*/ 11 h 24"/>
                  <a:gd name="T12" fmla="*/ 16 w 22"/>
                  <a:gd name="T13" fmla="*/ 12 h 24"/>
                  <a:gd name="T14" fmla="*/ 19 w 22"/>
                  <a:gd name="T15" fmla="*/ 13 h 24"/>
                  <a:gd name="T16" fmla="*/ 20 w 22"/>
                  <a:gd name="T17" fmla="*/ 17 h 24"/>
                  <a:gd name="T18" fmla="*/ 21 w 22"/>
                  <a:gd name="T19" fmla="*/ 20 h 24"/>
                  <a:gd name="T20" fmla="*/ 21 w 22"/>
                  <a:gd name="T21" fmla="*/ 21 h 24"/>
                  <a:gd name="T22" fmla="*/ 22 w 22"/>
                  <a:gd name="T23" fmla="*/ 23 h 24"/>
                  <a:gd name="T24" fmla="*/ 22 w 22"/>
                  <a:gd name="T25" fmla="*/ 24 h 24"/>
                  <a:gd name="T26" fmla="*/ 20 w 22"/>
                  <a:gd name="T27" fmla="*/ 24 h 24"/>
                  <a:gd name="T28" fmla="*/ 18 w 22"/>
                  <a:gd name="T29" fmla="*/ 24 h 24"/>
                  <a:gd name="T30" fmla="*/ 17 w 22"/>
                  <a:gd name="T31" fmla="*/ 22 h 24"/>
                  <a:gd name="T32" fmla="*/ 16 w 22"/>
                  <a:gd name="T33" fmla="*/ 18 h 24"/>
                  <a:gd name="T34" fmla="*/ 16 w 22"/>
                  <a:gd name="T35" fmla="*/ 17 h 24"/>
                  <a:gd name="T36" fmla="*/ 15 w 22"/>
                  <a:gd name="T37" fmla="*/ 14 h 24"/>
                  <a:gd name="T38" fmla="*/ 11 w 22"/>
                  <a:gd name="T39" fmla="*/ 13 h 24"/>
                  <a:gd name="T40" fmla="*/ 4 w 22"/>
                  <a:gd name="T41" fmla="*/ 13 h 24"/>
                  <a:gd name="T42" fmla="*/ 4 w 22"/>
                  <a:gd name="T43" fmla="*/ 24 h 24"/>
                  <a:gd name="T44" fmla="*/ 2 w 22"/>
                  <a:gd name="T45" fmla="*/ 24 h 24"/>
                  <a:gd name="T46" fmla="*/ 0 w 22"/>
                  <a:gd name="T47" fmla="*/ 24 h 24"/>
                  <a:gd name="T48" fmla="*/ 0 w 22"/>
                  <a:gd name="T49" fmla="*/ 0 h 24"/>
                  <a:gd name="T50" fmla="*/ 4 w 22"/>
                  <a:gd name="T51" fmla="*/ 11 h 24"/>
                  <a:gd name="T52" fmla="*/ 11 w 22"/>
                  <a:gd name="T53" fmla="*/ 11 h 24"/>
                  <a:gd name="T54" fmla="*/ 16 w 22"/>
                  <a:gd name="T55" fmla="*/ 10 h 24"/>
                  <a:gd name="T56" fmla="*/ 17 w 22"/>
                  <a:gd name="T57" fmla="*/ 7 h 24"/>
                  <a:gd name="T58" fmla="*/ 16 w 22"/>
                  <a:gd name="T59" fmla="*/ 4 h 24"/>
                  <a:gd name="T60" fmla="*/ 10 w 22"/>
                  <a:gd name="T61" fmla="*/ 3 h 24"/>
                  <a:gd name="T62" fmla="*/ 4 w 22"/>
                  <a:gd name="T63" fmla="*/ 3 h 24"/>
                  <a:gd name="T64" fmla="*/ 4 w 22"/>
                  <a:gd name="T65" fmla="*/ 1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" h="24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10"/>
                      <a:pt x="19" y="11"/>
                    </a:cubicBezTo>
                    <a:cubicBezTo>
                      <a:pt x="18" y="11"/>
                      <a:pt x="17" y="12"/>
                      <a:pt x="16" y="12"/>
                    </a:cubicBezTo>
                    <a:cubicBezTo>
                      <a:pt x="17" y="12"/>
                      <a:pt x="18" y="13"/>
                      <a:pt x="19" y="13"/>
                    </a:cubicBezTo>
                    <a:cubicBezTo>
                      <a:pt x="19" y="14"/>
                      <a:pt x="20" y="15"/>
                      <a:pt x="20" y="17"/>
                    </a:cubicBezTo>
                    <a:cubicBezTo>
                      <a:pt x="21" y="18"/>
                      <a:pt x="21" y="19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1"/>
                      <a:pt x="17" y="20"/>
                      <a:pt x="16" y="1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6" y="15"/>
                      <a:pt x="15" y="14"/>
                    </a:cubicBezTo>
                    <a:cubicBezTo>
                      <a:pt x="14" y="14"/>
                      <a:pt x="13" y="13"/>
                      <a:pt x="11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0" y="0"/>
                    </a:lnTo>
                    <a:close/>
                    <a:moveTo>
                      <a:pt x="4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3" y="11"/>
                      <a:pt x="15" y="10"/>
                      <a:pt x="16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5"/>
                      <a:pt x="17" y="4"/>
                      <a:pt x="16" y="4"/>
                    </a:cubicBezTo>
                    <a:cubicBezTo>
                      <a:pt x="15" y="3"/>
                      <a:pt x="13" y="3"/>
                      <a:pt x="10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9"/>
              <p:cNvSpPr>
                <a:spLocks noChangeArrowheads="1"/>
              </p:cNvSpPr>
              <p:nvPr/>
            </p:nvSpPr>
            <p:spPr bwMode="gray">
              <a:xfrm>
                <a:off x="2579208" y="1868002"/>
                <a:ext cx="60663" cy="32498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60"/>
              <p:cNvSpPr/>
              <p:nvPr/>
            </p:nvSpPr>
            <p:spPr bwMode="gray">
              <a:xfrm>
                <a:off x="3100908" y="1872335"/>
                <a:ext cx="389108" cy="320647"/>
              </a:xfrm>
              <a:custGeom>
                <a:avLst/>
                <a:gdLst>
                  <a:gd name="T0" fmla="*/ 2 w 190"/>
                  <a:gd name="T1" fmla="*/ 157 h 157"/>
                  <a:gd name="T2" fmla="*/ 2 w 190"/>
                  <a:gd name="T3" fmla="*/ 132 h 157"/>
                  <a:gd name="T4" fmla="*/ 130 w 190"/>
                  <a:gd name="T5" fmla="*/ 132 h 157"/>
                  <a:gd name="T6" fmla="*/ 149 w 190"/>
                  <a:gd name="T7" fmla="*/ 125 h 157"/>
                  <a:gd name="T8" fmla="*/ 157 w 190"/>
                  <a:gd name="T9" fmla="*/ 109 h 157"/>
                  <a:gd name="T10" fmla="*/ 149 w 190"/>
                  <a:gd name="T11" fmla="*/ 93 h 157"/>
                  <a:gd name="T12" fmla="*/ 130 w 190"/>
                  <a:gd name="T13" fmla="*/ 87 h 157"/>
                  <a:gd name="T14" fmla="*/ 52 w 190"/>
                  <a:gd name="T15" fmla="*/ 87 h 157"/>
                  <a:gd name="T16" fmla="*/ 7 w 190"/>
                  <a:gd name="T17" fmla="*/ 65 h 157"/>
                  <a:gd name="T18" fmla="*/ 0 w 190"/>
                  <a:gd name="T19" fmla="*/ 43 h 157"/>
                  <a:gd name="T20" fmla="*/ 15 w 190"/>
                  <a:gd name="T21" fmla="*/ 13 h 157"/>
                  <a:gd name="T22" fmla="*/ 52 w 190"/>
                  <a:gd name="T23" fmla="*/ 0 h 157"/>
                  <a:gd name="T24" fmla="*/ 182 w 190"/>
                  <a:gd name="T25" fmla="*/ 0 h 157"/>
                  <a:gd name="T26" fmla="*/ 182 w 190"/>
                  <a:gd name="T27" fmla="*/ 26 h 157"/>
                  <a:gd name="T28" fmla="*/ 53 w 190"/>
                  <a:gd name="T29" fmla="*/ 26 h 157"/>
                  <a:gd name="T30" fmla="*/ 37 w 190"/>
                  <a:gd name="T31" fmla="*/ 31 h 157"/>
                  <a:gd name="T32" fmla="*/ 31 w 190"/>
                  <a:gd name="T33" fmla="*/ 44 h 157"/>
                  <a:gd name="T34" fmla="*/ 37 w 190"/>
                  <a:gd name="T35" fmla="*/ 57 h 157"/>
                  <a:gd name="T36" fmla="*/ 53 w 190"/>
                  <a:gd name="T37" fmla="*/ 62 h 157"/>
                  <a:gd name="T38" fmla="*/ 132 w 190"/>
                  <a:gd name="T39" fmla="*/ 62 h 157"/>
                  <a:gd name="T40" fmla="*/ 182 w 190"/>
                  <a:gd name="T41" fmla="*/ 86 h 157"/>
                  <a:gd name="T42" fmla="*/ 190 w 190"/>
                  <a:gd name="T43" fmla="*/ 109 h 157"/>
                  <a:gd name="T44" fmla="*/ 172 w 190"/>
                  <a:gd name="T45" fmla="*/ 144 h 157"/>
                  <a:gd name="T46" fmla="*/ 130 w 190"/>
                  <a:gd name="T47" fmla="*/ 157 h 157"/>
                  <a:gd name="T48" fmla="*/ 2 w 190"/>
                  <a:gd name="T4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0" h="157">
                    <a:moveTo>
                      <a:pt x="2" y="157"/>
                    </a:moveTo>
                    <a:cubicBezTo>
                      <a:pt x="2" y="132"/>
                      <a:pt x="2" y="132"/>
                      <a:pt x="2" y="132"/>
                    </a:cubicBezTo>
                    <a:cubicBezTo>
                      <a:pt x="130" y="132"/>
                      <a:pt x="130" y="132"/>
                      <a:pt x="130" y="132"/>
                    </a:cubicBezTo>
                    <a:cubicBezTo>
                      <a:pt x="137" y="132"/>
                      <a:pt x="144" y="129"/>
                      <a:pt x="149" y="125"/>
                    </a:cubicBezTo>
                    <a:cubicBezTo>
                      <a:pt x="155" y="121"/>
                      <a:pt x="157" y="115"/>
                      <a:pt x="157" y="109"/>
                    </a:cubicBezTo>
                    <a:cubicBezTo>
                      <a:pt x="157" y="103"/>
                      <a:pt x="155" y="97"/>
                      <a:pt x="149" y="93"/>
                    </a:cubicBezTo>
                    <a:cubicBezTo>
                      <a:pt x="144" y="89"/>
                      <a:pt x="138" y="87"/>
                      <a:pt x="130" y="87"/>
                    </a:cubicBezTo>
                    <a:cubicBezTo>
                      <a:pt x="52" y="87"/>
                      <a:pt x="52" y="87"/>
                      <a:pt x="52" y="87"/>
                    </a:cubicBezTo>
                    <a:cubicBezTo>
                      <a:pt x="32" y="87"/>
                      <a:pt x="17" y="80"/>
                      <a:pt x="7" y="65"/>
                    </a:cubicBezTo>
                    <a:cubicBezTo>
                      <a:pt x="2" y="59"/>
                      <a:pt x="0" y="51"/>
                      <a:pt x="0" y="43"/>
                    </a:cubicBezTo>
                    <a:cubicBezTo>
                      <a:pt x="0" y="32"/>
                      <a:pt x="5" y="21"/>
                      <a:pt x="15" y="13"/>
                    </a:cubicBezTo>
                    <a:cubicBezTo>
                      <a:pt x="25" y="4"/>
                      <a:pt x="37" y="0"/>
                      <a:pt x="5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26"/>
                      <a:pt x="182" y="26"/>
                      <a:pt x="182" y="26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47" y="26"/>
                      <a:pt x="42" y="27"/>
                      <a:pt x="37" y="31"/>
                    </a:cubicBezTo>
                    <a:cubicBezTo>
                      <a:pt x="33" y="34"/>
                      <a:pt x="31" y="39"/>
                      <a:pt x="31" y="44"/>
                    </a:cubicBezTo>
                    <a:cubicBezTo>
                      <a:pt x="31" y="49"/>
                      <a:pt x="33" y="53"/>
                      <a:pt x="37" y="57"/>
                    </a:cubicBezTo>
                    <a:cubicBezTo>
                      <a:pt x="42" y="60"/>
                      <a:pt x="47" y="62"/>
                      <a:pt x="53" y="62"/>
                    </a:cubicBezTo>
                    <a:cubicBezTo>
                      <a:pt x="132" y="62"/>
                      <a:pt x="132" y="62"/>
                      <a:pt x="132" y="62"/>
                    </a:cubicBezTo>
                    <a:cubicBezTo>
                      <a:pt x="155" y="62"/>
                      <a:pt x="171" y="70"/>
                      <a:pt x="182" y="86"/>
                    </a:cubicBezTo>
                    <a:cubicBezTo>
                      <a:pt x="187" y="93"/>
                      <a:pt x="190" y="101"/>
                      <a:pt x="190" y="109"/>
                    </a:cubicBezTo>
                    <a:cubicBezTo>
                      <a:pt x="190" y="123"/>
                      <a:pt x="184" y="135"/>
                      <a:pt x="172" y="144"/>
                    </a:cubicBezTo>
                    <a:cubicBezTo>
                      <a:pt x="161" y="152"/>
                      <a:pt x="147" y="157"/>
                      <a:pt x="130" y="157"/>
                    </a:cubicBezTo>
                    <a:lnTo>
                      <a:pt x="2" y="15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61"/>
              <p:cNvSpPr/>
              <p:nvPr/>
            </p:nvSpPr>
            <p:spPr bwMode="gray">
              <a:xfrm>
                <a:off x="3512548" y="1868002"/>
                <a:ext cx="370043" cy="329313"/>
              </a:xfrm>
              <a:custGeom>
                <a:avLst/>
                <a:gdLst>
                  <a:gd name="T0" fmla="*/ 154 w 181"/>
                  <a:gd name="T1" fmla="*/ 46 h 161"/>
                  <a:gd name="T2" fmla="*/ 98 w 181"/>
                  <a:gd name="T3" fmla="*/ 23 h 161"/>
                  <a:gd name="T4" fmla="*/ 50 w 181"/>
                  <a:gd name="T5" fmla="*/ 40 h 161"/>
                  <a:gd name="T6" fmla="*/ 30 w 181"/>
                  <a:gd name="T7" fmla="*/ 81 h 161"/>
                  <a:gd name="T8" fmla="*/ 50 w 181"/>
                  <a:gd name="T9" fmla="*/ 120 h 161"/>
                  <a:gd name="T10" fmla="*/ 98 w 181"/>
                  <a:gd name="T11" fmla="*/ 137 h 161"/>
                  <a:gd name="T12" fmla="*/ 136 w 181"/>
                  <a:gd name="T13" fmla="*/ 128 h 161"/>
                  <a:gd name="T14" fmla="*/ 160 w 181"/>
                  <a:gd name="T15" fmla="*/ 102 h 161"/>
                  <a:gd name="T16" fmla="*/ 181 w 181"/>
                  <a:gd name="T17" fmla="*/ 118 h 161"/>
                  <a:gd name="T18" fmla="*/ 102 w 181"/>
                  <a:gd name="T19" fmla="*/ 161 h 161"/>
                  <a:gd name="T20" fmla="*/ 30 w 181"/>
                  <a:gd name="T21" fmla="*/ 139 h 161"/>
                  <a:gd name="T22" fmla="*/ 0 w 181"/>
                  <a:gd name="T23" fmla="*/ 81 h 161"/>
                  <a:gd name="T24" fmla="*/ 29 w 181"/>
                  <a:gd name="T25" fmla="*/ 23 h 161"/>
                  <a:gd name="T26" fmla="*/ 99 w 181"/>
                  <a:gd name="T27" fmla="*/ 0 h 161"/>
                  <a:gd name="T28" fmla="*/ 178 w 181"/>
                  <a:gd name="T29" fmla="*/ 33 h 161"/>
                  <a:gd name="T30" fmla="*/ 154 w 181"/>
                  <a:gd name="T31" fmla="*/ 46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1" h="161">
                    <a:moveTo>
                      <a:pt x="154" y="46"/>
                    </a:moveTo>
                    <a:cubicBezTo>
                      <a:pt x="137" y="31"/>
                      <a:pt x="118" y="23"/>
                      <a:pt x="98" y="23"/>
                    </a:cubicBezTo>
                    <a:cubicBezTo>
                      <a:pt x="79" y="23"/>
                      <a:pt x="63" y="29"/>
                      <a:pt x="50" y="40"/>
                    </a:cubicBezTo>
                    <a:cubicBezTo>
                      <a:pt x="36" y="52"/>
                      <a:pt x="30" y="65"/>
                      <a:pt x="30" y="81"/>
                    </a:cubicBezTo>
                    <a:cubicBezTo>
                      <a:pt x="30" y="96"/>
                      <a:pt x="36" y="109"/>
                      <a:pt x="50" y="120"/>
                    </a:cubicBezTo>
                    <a:cubicBezTo>
                      <a:pt x="63" y="132"/>
                      <a:pt x="79" y="137"/>
                      <a:pt x="98" y="137"/>
                    </a:cubicBezTo>
                    <a:cubicBezTo>
                      <a:pt x="112" y="137"/>
                      <a:pt x="125" y="134"/>
                      <a:pt x="136" y="128"/>
                    </a:cubicBezTo>
                    <a:cubicBezTo>
                      <a:pt x="148" y="121"/>
                      <a:pt x="156" y="113"/>
                      <a:pt x="160" y="102"/>
                    </a:cubicBezTo>
                    <a:cubicBezTo>
                      <a:pt x="181" y="118"/>
                      <a:pt x="181" y="118"/>
                      <a:pt x="181" y="118"/>
                    </a:cubicBezTo>
                    <a:cubicBezTo>
                      <a:pt x="163" y="146"/>
                      <a:pt x="136" y="161"/>
                      <a:pt x="102" y="161"/>
                    </a:cubicBezTo>
                    <a:cubicBezTo>
                      <a:pt x="73" y="161"/>
                      <a:pt x="49" y="153"/>
                      <a:pt x="30" y="139"/>
                    </a:cubicBezTo>
                    <a:cubicBezTo>
                      <a:pt x="10" y="124"/>
                      <a:pt x="0" y="104"/>
                      <a:pt x="0" y="81"/>
                    </a:cubicBezTo>
                    <a:cubicBezTo>
                      <a:pt x="0" y="58"/>
                      <a:pt x="10" y="39"/>
                      <a:pt x="29" y="23"/>
                    </a:cubicBezTo>
                    <a:cubicBezTo>
                      <a:pt x="48" y="8"/>
                      <a:pt x="71" y="0"/>
                      <a:pt x="99" y="0"/>
                    </a:cubicBezTo>
                    <a:cubicBezTo>
                      <a:pt x="133" y="0"/>
                      <a:pt x="159" y="11"/>
                      <a:pt x="178" y="33"/>
                    </a:cubicBezTo>
                    <a:lnTo>
                      <a:pt x="154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62"/>
              <p:cNvSpPr>
                <a:spLocks noChangeArrowheads="1"/>
              </p:cNvSpPr>
              <p:nvPr/>
            </p:nvSpPr>
            <p:spPr bwMode="gray">
              <a:xfrm>
                <a:off x="4322829" y="1788273"/>
                <a:ext cx="63263" cy="404709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63"/>
              <p:cNvSpPr/>
              <p:nvPr/>
            </p:nvSpPr>
            <p:spPr bwMode="gray">
              <a:xfrm>
                <a:off x="4437221" y="1868002"/>
                <a:ext cx="415973" cy="329313"/>
              </a:xfrm>
              <a:custGeom>
                <a:avLst/>
                <a:gdLst>
                  <a:gd name="T0" fmla="*/ 170 w 203"/>
                  <a:gd name="T1" fmla="*/ 68 h 161"/>
                  <a:gd name="T2" fmla="*/ 102 w 203"/>
                  <a:gd name="T3" fmla="*/ 23 h 161"/>
                  <a:gd name="T4" fmla="*/ 51 w 203"/>
                  <a:gd name="T5" fmla="*/ 40 h 161"/>
                  <a:gd name="T6" fmla="*/ 30 w 203"/>
                  <a:gd name="T7" fmla="*/ 81 h 161"/>
                  <a:gd name="T8" fmla="*/ 50 w 203"/>
                  <a:gd name="T9" fmla="*/ 121 h 161"/>
                  <a:gd name="T10" fmla="*/ 98 w 203"/>
                  <a:gd name="T11" fmla="*/ 137 h 161"/>
                  <a:gd name="T12" fmla="*/ 143 w 203"/>
                  <a:gd name="T13" fmla="*/ 130 h 161"/>
                  <a:gd name="T14" fmla="*/ 176 w 203"/>
                  <a:gd name="T15" fmla="*/ 105 h 161"/>
                  <a:gd name="T16" fmla="*/ 196 w 203"/>
                  <a:gd name="T17" fmla="*/ 122 h 161"/>
                  <a:gd name="T18" fmla="*/ 156 w 203"/>
                  <a:gd name="T19" fmla="*/ 151 h 161"/>
                  <a:gd name="T20" fmla="*/ 102 w 203"/>
                  <a:gd name="T21" fmla="*/ 161 h 161"/>
                  <a:gd name="T22" fmla="*/ 30 w 203"/>
                  <a:gd name="T23" fmla="*/ 138 h 161"/>
                  <a:gd name="T24" fmla="*/ 0 w 203"/>
                  <a:gd name="T25" fmla="*/ 81 h 161"/>
                  <a:gd name="T26" fmla="*/ 30 w 203"/>
                  <a:gd name="T27" fmla="*/ 23 h 161"/>
                  <a:gd name="T28" fmla="*/ 102 w 203"/>
                  <a:gd name="T29" fmla="*/ 0 h 161"/>
                  <a:gd name="T30" fmla="*/ 172 w 203"/>
                  <a:gd name="T31" fmla="*/ 17 h 161"/>
                  <a:gd name="T32" fmla="*/ 203 w 203"/>
                  <a:gd name="T33" fmla="*/ 78 h 161"/>
                  <a:gd name="T34" fmla="*/ 202 w 203"/>
                  <a:gd name="T35" fmla="*/ 89 h 161"/>
                  <a:gd name="T36" fmla="*/ 68 w 203"/>
                  <a:gd name="T37" fmla="*/ 89 h 161"/>
                  <a:gd name="T38" fmla="*/ 68 w 203"/>
                  <a:gd name="T39" fmla="*/ 68 h 161"/>
                  <a:gd name="T40" fmla="*/ 169 w 203"/>
                  <a:gd name="T41" fmla="*/ 68 h 161"/>
                  <a:gd name="T42" fmla="*/ 170 w 203"/>
                  <a:gd name="T43" fmla="*/ 68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3" h="161">
                    <a:moveTo>
                      <a:pt x="170" y="68"/>
                    </a:moveTo>
                    <a:cubicBezTo>
                      <a:pt x="164" y="38"/>
                      <a:pt x="141" y="23"/>
                      <a:pt x="102" y="23"/>
                    </a:cubicBezTo>
                    <a:cubicBezTo>
                      <a:pt x="82" y="23"/>
                      <a:pt x="65" y="29"/>
                      <a:pt x="51" y="40"/>
                    </a:cubicBezTo>
                    <a:cubicBezTo>
                      <a:pt x="36" y="51"/>
                      <a:pt x="29" y="65"/>
                      <a:pt x="30" y="81"/>
                    </a:cubicBezTo>
                    <a:cubicBezTo>
                      <a:pt x="30" y="96"/>
                      <a:pt x="37" y="110"/>
                      <a:pt x="50" y="121"/>
                    </a:cubicBezTo>
                    <a:cubicBezTo>
                      <a:pt x="63" y="132"/>
                      <a:pt x="79" y="137"/>
                      <a:pt x="98" y="137"/>
                    </a:cubicBezTo>
                    <a:cubicBezTo>
                      <a:pt x="114" y="137"/>
                      <a:pt x="129" y="135"/>
                      <a:pt x="143" y="130"/>
                    </a:cubicBezTo>
                    <a:cubicBezTo>
                      <a:pt x="160" y="124"/>
                      <a:pt x="171" y="116"/>
                      <a:pt x="176" y="105"/>
                    </a:cubicBezTo>
                    <a:cubicBezTo>
                      <a:pt x="196" y="122"/>
                      <a:pt x="196" y="122"/>
                      <a:pt x="196" y="122"/>
                    </a:cubicBezTo>
                    <a:cubicBezTo>
                      <a:pt x="187" y="134"/>
                      <a:pt x="174" y="144"/>
                      <a:pt x="156" y="151"/>
                    </a:cubicBezTo>
                    <a:cubicBezTo>
                      <a:pt x="140" y="157"/>
                      <a:pt x="122" y="161"/>
                      <a:pt x="102" y="161"/>
                    </a:cubicBezTo>
                    <a:cubicBezTo>
                      <a:pt x="74" y="161"/>
                      <a:pt x="50" y="153"/>
                      <a:pt x="30" y="138"/>
                    </a:cubicBezTo>
                    <a:cubicBezTo>
                      <a:pt x="10" y="122"/>
                      <a:pt x="0" y="103"/>
                      <a:pt x="0" y="81"/>
                    </a:cubicBezTo>
                    <a:cubicBezTo>
                      <a:pt x="0" y="58"/>
                      <a:pt x="10" y="39"/>
                      <a:pt x="30" y="23"/>
                    </a:cubicBezTo>
                    <a:cubicBezTo>
                      <a:pt x="50" y="8"/>
                      <a:pt x="74" y="0"/>
                      <a:pt x="102" y="0"/>
                    </a:cubicBezTo>
                    <a:cubicBezTo>
                      <a:pt x="132" y="0"/>
                      <a:pt x="155" y="6"/>
                      <a:pt x="172" y="17"/>
                    </a:cubicBezTo>
                    <a:cubicBezTo>
                      <a:pt x="192" y="30"/>
                      <a:pt x="203" y="50"/>
                      <a:pt x="203" y="78"/>
                    </a:cubicBezTo>
                    <a:cubicBezTo>
                      <a:pt x="203" y="81"/>
                      <a:pt x="202" y="85"/>
                      <a:pt x="202" y="89"/>
                    </a:cubicBezTo>
                    <a:cubicBezTo>
                      <a:pt x="68" y="89"/>
                      <a:pt x="68" y="89"/>
                      <a:pt x="68" y="89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169" y="68"/>
                      <a:pt x="169" y="68"/>
                      <a:pt x="169" y="68"/>
                    </a:cubicBezTo>
                    <a:lnTo>
                      <a:pt x="170" y="6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64"/>
              <p:cNvSpPr/>
              <p:nvPr/>
            </p:nvSpPr>
            <p:spPr bwMode="gray">
              <a:xfrm>
                <a:off x="3911189" y="1872335"/>
                <a:ext cx="350111" cy="323247"/>
              </a:xfrm>
              <a:custGeom>
                <a:avLst/>
                <a:gdLst>
                  <a:gd name="T0" fmla="*/ 96 w 171"/>
                  <a:gd name="T1" fmla="*/ 0 h 158"/>
                  <a:gd name="T2" fmla="*/ 46 w 171"/>
                  <a:gd name="T3" fmla="*/ 11 h 158"/>
                  <a:gd name="T4" fmla="*/ 11 w 171"/>
                  <a:gd name="T5" fmla="*/ 42 h 158"/>
                  <a:gd name="T6" fmla="*/ 0 w 171"/>
                  <a:gd name="T7" fmla="*/ 78 h 158"/>
                  <a:gd name="T8" fmla="*/ 29 w 171"/>
                  <a:gd name="T9" fmla="*/ 135 h 158"/>
                  <a:gd name="T10" fmla="*/ 98 w 171"/>
                  <a:gd name="T11" fmla="*/ 158 h 158"/>
                  <a:gd name="T12" fmla="*/ 111 w 171"/>
                  <a:gd name="T13" fmla="*/ 156 h 158"/>
                  <a:gd name="T14" fmla="*/ 111 w 171"/>
                  <a:gd name="T15" fmla="*/ 133 h 158"/>
                  <a:gd name="T16" fmla="*/ 99 w 171"/>
                  <a:gd name="T17" fmla="*/ 134 h 158"/>
                  <a:gd name="T18" fmla="*/ 51 w 171"/>
                  <a:gd name="T19" fmla="*/ 118 h 158"/>
                  <a:gd name="T20" fmla="*/ 31 w 171"/>
                  <a:gd name="T21" fmla="*/ 78 h 158"/>
                  <a:gd name="T22" fmla="*/ 52 w 171"/>
                  <a:gd name="T23" fmla="*/ 39 h 158"/>
                  <a:gd name="T24" fmla="*/ 100 w 171"/>
                  <a:gd name="T25" fmla="*/ 23 h 158"/>
                  <a:gd name="T26" fmla="*/ 142 w 171"/>
                  <a:gd name="T27" fmla="*/ 23 h 158"/>
                  <a:gd name="T28" fmla="*/ 142 w 171"/>
                  <a:gd name="T29" fmla="*/ 157 h 158"/>
                  <a:gd name="T30" fmla="*/ 171 w 171"/>
                  <a:gd name="T31" fmla="*/ 157 h 158"/>
                  <a:gd name="T32" fmla="*/ 171 w 171"/>
                  <a:gd name="T33" fmla="*/ 0 h 158"/>
                  <a:gd name="T34" fmla="*/ 96 w 171"/>
                  <a:gd name="T3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1" h="158">
                    <a:moveTo>
                      <a:pt x="96" y="0"/>
                    </a:moveTo>
                    <a:cubicBezTo>
                      <a:pt x="78" y="0"/>
                      <a:pt x="61" y="4"/>
                      <a:pt x="46" y="11"/>
                    </a:cubicBezTo>
                    <a:cubicBezTo>
                      <a:pt x="31" y="18"/>
                      <a:pt x="19" y="29"/>
                      <a:pt x="11" y="42"/>
                    </a:cubicBezTo>
                    <a:cubicBezTo>
                      <a:pt x="4" y="54"/>
                      <a:pt x="0" y="66"/>
                      <a:pt x="0" y="78"/>
                    </a:cubicBezTo>
                    <a:cubicBezTo>
                      <a:pt x="0" y="101"/>
                      <a:pt x="10" y="119"/>
                      <a:pt x="29" y="135"/>
                    </a:cubicBezTo>
                    <a:cubicBezTo>
                      <a:pt x="48" y="150"/>
                      <a:pt x="71" y="158"/>
                      <a:pt x="98" y="158"/>
                    </a:cubicBezTo>
                    <a:cubicBezTo>
                      <a:pt x="102" y="158"/>
                      <a:pt x="107" y="157"/>
                      <a:pt x="111" y="156"/>
                    </a:cubicBezTo>
                    <a:cubicBezTo>
                      <a:pt x="111" y="133"/>
                      <a:pt x="111" y="133"/>
                      <a:pt x="111" y="133"/>
                    </a:cubicBezTo>
                    <a:cubicBezTo>
                      <a:pt x="108" y="134"/>
                      <a:pt x="104" y="134"/>
                      <a:pt x="99" y="134"/>
                    </a:cubicBezTo>
                    <a:cubicBezTo>
                      <a:pt x="81" y="134"/>
                      <a:pt x="64" y="129"/>
                      <a:pt x="51" y="118"/>
                    </a:cubicBezTo>
                    <a:cubicBezTo>
                      <a:pt x="38" y="107"/>
                      <a:pt x="31" y="94"/>
                      <a:pt x="31" y="78"/>
                    </a:cubicBezTo>
                    <a:cubicBezTo>
                      <a:pt x="31" y="63"/>
                      <a:pt x="38" y="49"/>
                      <a:pt x="52" y="39"/>
                    </a:cubicBezTo>
                    <a:cubicBezTo>
                      <a:pt x="65" y="28"/>
                      <a:pt x="81" y="23"/>
                      <a:pt x="100" y="23"/>
                    </a:cubicBezTo>
                    <a:cubicBezTo>
                      <a:pt x="142" y="23"/>
                      <a:pt x="142" y="23"/>
                      <a:pt x="142" y="23"/>
                    </a:cubicBezTo>
                    <a:cubicBezTo>
                      <a:pt x="142" y="157"/>
                      <a:pt x="142" y="157"/>
                      <a:pt x="142" y="157"/>
                    </a:cubicBezTo>
                    <a:cubicBezTo>
                      <a:pt x="171" y="157"/>
                      <a:pt x="171" y="157"/>
                      <a:pt x="171" y="157"/>
                    </a:cubicBezTo>
                    <a:cubicBezTo>
                      <a:pt x="171" y="0"/>
                      <a:pt x="171" y="0"/>
                      <a:pt x="171" y="0"/>
                    </a:cubicBezTo>
                    <a:lnTo>
                      <a:pt x="9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65"/>
              <p:cNvSpPr/>
              <p:nvPr/>
            </p:nvSpPr>
            <p:spPr bwMode="gray">
              <a:xfrm>
                <a:off x="2705733" y="1868002"/>
                <a:ext cx="341445" cy="324980"/>
              </a:xfrm>
              <a:custGeom>
                <a:avLst/>
                <a:gdLst>
                  <a:gd name="T0" fmla="*/ 167 w 167"/>
                  <a:gd name="T1" fmla="*/ 69 h 159"/>
                  <a:gd name="T2" fmla="*/ 167 w 167"/>
                  <a:gd name="T3" fmla="*/ 159 h 159"/>
                  <a:gd name="T4" fmla="*/ 137 w 167"/>
                  <a:gd name="T5" fmla="*/ 159 h 159"/>
                  <a:gd name="T6" fmla="*/ 137 w 167"/>
                  <a:gd name="T7" fmla="*/ 70 h 159"/>
                  <a:gd name="T8" fmla="*/ 122 w 167"/>
                  <a:gd name="T9" fmla="*/ 37 h 159"/>
                  <a:gd name="T10" fmla="*/ 84 w 167"/>
                  <a:gd name="T11" fmla="*/ 24 h 159"/>
                  <a:gd name="T12" fmla="*/ 30 w 167"/>
                  <a:gd name="T13" fmla="*/ 24 h 159"/>
                  <a:gd name="T14" fmla="*/ 30 w 167"/>
                  <a:gd name="T15" fmla="*/ 70 h 159"/>
                  <a:gd name="T16" fmla="*/ 30 w 167"/>
                  <a:gd name="T17" fmla="*/ 159 h 159"/>
                  <a:gd name="T18" fmla="*/ 0 w 167"/>
                  <a:gd name="T19" fmla="*/ 159 h 159"/>
                  <a:gd name="T20" fmla="*/ 0 w 167"/>
                  <a:gd name="T21" fmla="*/ 0 h 159"/>
                  <a:gd name="T22" fmla="*/ 86 w 167"/>
                  <a:gd name="T23" fmla="*/ 0 h 159"/>
                  <a:gd name="T24" fmla="*/ 143 w 167"/>
                  <a:gd name="T25" fmla="*/ 20 h 159"/>
                  <a:gd name="T26" fmla="*/ 167 w 167"/>
                  <a:gd name="T27" fmla="*/ 6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159">
                    <a:moveTo>
                      <a:pt x="167" y="69"/>
                    </a:moveTo>
                    <a:cubicBezTo>
                      <a:pt x="167" y="159"/>
                      <a:pt x="167" y="159"/>
                      <a:pt x="167" y="159"/>
                    </a:cubicBez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37" y="57"/>
                      <a:pt x="132" y="46"/>
                      <a:pt x="122" y="37"/>
                    </a:cubicBezTo>
                    <a:cubicBezTo>
                      <a:pt x="112" y="28"/>
                      <a:pt x="99" y="24"/>
                      <a:pt x="84" y="24"/>
                    </a:cubicBezTo>
                    <a:cubicBezTo>
                      <a:pt x="68" y="24"/>
                      <a:pt x="30" y="24"/>
                      <a:pt x="30" y="24"/>
                    </a:cubicBezTo>
                    <a:cubicBezTo>
                      <a:pt x="30" y="24"/>
                      <a:pt x="30" y="57"/>
                      <a:pt x="30" y="70"/>
                    </a:cubicBezTo>
                    <a:cubicBezTo>
                      <a:pt x="30" y="159"/>
                      <a:pt x="30" y="159"/>
                      <a:pt x="30" y="159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5" y="0"/>
                      <a:pt x="86" y="0"/>
                    </a:cubicBezTo>
                    <a:cubicBezTo>
                      <a:pt x="109" y="0"/>
                      <a:pt x="128" y="7"/>
                      <a:pt x="143" y="20"/>
                    </a:cubicBezTo>
                    <a:cubicBezTo>
                      <a:pt x="159" y="34"/>
                      <a:pt x="167" y="50"/>
                      <a:pt x="16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Rectangle 67"/>
            <p:cNvSpPr>
              <a:spLocks noChangeArrowheads="1"/>
            </p:cNvSpPr>
            <p:nvPr userDrawn="1"/>
          </p:nvSpPr>
          <p:spPr bwMode="gray">
            <a:xfrm>
              <a:off x="1317325" y="6566783"/>
              <a:ext cx="299769" cy="808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37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de-DE" altLang="de-DE" sz="525" b="0" spc="50" dirty="0" err="1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by</a:t>
              </a:r>
              <a:endParaRPr kumimoji="0" lang="de-DE" altLang="de-DE" sz="525" b="0" i="0" u="none" strike="noStrike" cap="none" spc="5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grpSp>
          <p:nvGrpSpPr>
            <p:cNvPr id="43" name="Gruppieren 42"/>
            <p:cNvGrpSpPr/>
            <p:nvPr userDrawn="1"/>
          </p:nvGrpSpPr>
          <p:grpSpPr bwMode="gray">
            <a:xfrm>
              <a:off x="1507962" y="6564899"/>
              <a:ext cx="603534" cy="85038"/>
              <a:chOff x="3132138" y="3565525"/>
              <a:chExt cx="4056062" cy="571500"/>
            </a:xfrm>
            <a:grpFill/>
          </p:grpSpPr>
          <p:sp>
            <p:nvSpPr>
              <p:cNvPr id="44" name="Freeform 5"/>
              <p:cNvSpPr/>
              <p:nvPr userDrawn="1"/>
            </p:nvSpPr>
            <p:spPr bwMode="gray">
              <a:xfrm>
                <a:off x="3132138" y="3573463"/>
                <a:ext cx="360362" cy="558800"/>
              </a:xfrm>
              <a:custGeom>
                <a:avLst/>
                <a:gdLst>
                  <a:gd name="T0" fmla="*/ 0 w 227"/>
                  <a:gd name="T1" fmla="*/ 0 h 352"/>
                  <a:gd name="T2" fmla="*/ 71 w 227"/>
                  <a:gd name="T3" fmla="*/ 0 h 352"/>
                  <a:gd name="T4" fmla="*/ 71 w 227"/>
                  <a:gd name="T5" fmla="*/ 287 h 352"/>
                  <a:gd name="T6" fmla="*/ 227 w 227"/>
                  <a:gd name="T7" fmla="*/ 287 h 352"/>
                  <a:gd name="T8" fmla="*/ 227 w 227"/>
                  <a:gd name="T9" fmla="*/ 352 h 352"/>
                  <a:gd name="T10" fmla="*/ 0 w 227"/>
                  <a:gd name="T11" fmla="*/ 352 h 352"/>
                  <a:gd name="T12" fmla="*/ 0 w 227"/>
                  <a:gd name="T13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352">
                    <a:moveTo>
                      <a:pt x="0" y="0"/>
                    </a:moveTo>
                    <a:lnTo>
                      <a:pt x="71" y="0"/>
                    </a:lnTo>
                    <a:lnTo>
                      <a:pt x="71" y="287"/>
                    </a:lnTo>
                    <a:lnTo>
                      <a:pt x="227" y="287"/>
                    </a:lnTo>
                    <a:lnTo>
                      <a:pt x="227" y="352"/>
                    </a:lnTo>
                    <a:lnTo>
                      <a:pt x="0" y="3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6"/>
              <p:cNvSpPr/>
              <p:nvPr userDrawn="1"/>
            </p:nvSpPr>
            <p:spPr bwMode="gray">
              <a:xfrm>
                <a:off x="3673475" y="3573463"/>
                <a:ext cx="371475" cy="558800"/>
              </a:xfrm>
              <a:custGeom>
                <a:avLst/>
                <a:gdLst>
                  <a:gd name="T0" fmla="*/ 0 w 234"/>
                  <a:gd name="T1" fmla="*/ 0 h 352"/>
                  <a:gd name="T2" fmla="*/ 227 w 234"/>
                  <a:gd name="T3" fmla="*/ 0 h 352"/>
                  <a:gd name="T4" fmla="*/ 227 w 234"/>
                  <a:gd name="T5" fmla="*/ 63 h 352"/>
                  <a:gd name="T6" fmla="*/ 71 w 234"/>
                  <a:gd name="T7" fmla="*/ 63 h 352"/>
                  <a:gd name="T8" fmla="*/ 71 w 234"/>
                  <a:gd name="T9" fmla="*/ 176 h 352"/>
                  <a:gd name="T10" fmla="*/ 208 w 234"/>
                  <a:gd name="T11" fmla="*/ 176 h 352"/>
                  <a:gd name="T12" fmla="*/ 208 w 234"/>
                  <a:gd name="T13" fmla="*/ 236 h 352"/>
                  <a:gd name="T14" fmla="*/ 71 w 234"/>
                  <a:gd name="T15" fmla="*/ 236 h 352"/>
                  <a:gd name="T16" fmla="*/ 71 w 234"/>
                  <a:gd name="T17" fmla="*/ 287 h 352"/>
                  <a:gd name="T18" fmla="*/ 234 w 234"/>
                  <a:gd name="T19" fmla="*/ 287 h 352"/>
                  <a:gd name="T20" fmla="*/ 234 w 234"/>
                  <a:gd name="T21" fmla="*/ 352 h 352"/>
                  <a:gd name="T22" fmla="*/ 0 w 234"/>
                  <a:gd name="T23" fmla="*/ 352 h 352"/>
                  <a:gd name="T24" fmla="*/ 0 w 234"/>
                  <a:gd name="T25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4" h="352">
                    <a:moveTo>
                      <a:pt x="0" y="0"/>
                    </a:moveTo>
                    <a:lnTo>
                      <a:pt x="227" y="0"/>
                    </a:lnTo>
                    <a:lnTo>
                      <a:pt x="227" y="63"/>
                    </a:lnTo>
                    <a:lnTo>
                      <a:pt x="71" y="63"/>
                    </a:lnTo>
                    <a:lnTo>
                      <a:pt x="71" y="176"/>
                    </a:lnTo>
                    <a:lnTo>
                      <a:pt x="208" y="176"/>
                    </a:lnTo>
                    <a:lnTo>
                      <a:pt x="208" y="236"/>
                    </a:lnTo>
                    <a:lnTo>
                      <a:pt x="71" y="236"/>
                    </a:lnTo>
                    <a:lnTo>
                      <a:pt x="71" y="287"/>
                    </a:lnTo>
                    <a:lnTo>
                      <a:pt x="234" y="287"/>
                    </a:lnTo>
                    <a:lnTo>
                      <a:pt x="234" y="352"/>
                    </a:lnTo>
                    <a:lnTo>
                      <a:pt x="0" y="3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"/>
              <p:cNvSpPr>
                <a:spLocks noEditPoints="1"/>
              </p:cNvSpPr>
              <p:nvPr userDrawn="1"/>
            </p:nvSpPr>
            <p:spPr bwMode="gray">
              <a:xfrm>
                <a:off x="4237038" y="3573463"/>
                <a:ext cx="406400" cy="558800"/>
              </a:xfrm>
              <a:custGeom>
                <a:avLst/>
                <a:gdLst>
                  <a:gd name="T0" fmla="*/ 0 w 108"/>
                  <a:gd name="T1" fmla="*/ 0 h 146"/>
                  <a:gd name="T2" fmla="*/ 57 w 108"/>
                  <a:gd name="T3" fmla="*/ 0 h 146"/>
                  <a:gd name="T4" fmla="*/ 99 w 108"/>
                  <a:gd name="T5" fmla="*/ 38 h 146"/>
                  <a:gd name="T6" fmla="*/ 78 w 108"/>
                  <a:gd name="T7" fmla="*/ 64 h 146"/>
                  <a:gd name="T8" fmla="*/ 108 w 108"/>
                  <a:gd name="T9" fmla="*/ 101 h 146"/>
                  <a:gd name="T10" fmla="*/ 59 w 108"/>
                  <a:gd name="T11" fmla="*/ 146 h 146"/>
                  <a:gd name="T12" fmla="*/ 0 w 108"/>
                  <a:gd name="T13" fmla="*/ 146 h 146"/>
                  <a:gd name="T14" fmla="*/ 0 w 108"/>
                  <a:gd name="T15" fmla="*/ 0 h 146"/>
                  <a:gd name="T16" fmla="*/ 53 w 108"/>
                  <a:gd name="T17" fmla="*/ 54 h 146"/>
                  <a:gd name="T18" fmla="*/ 69 w 108"/>
                  <a:gd name="T19" fmla="*/ 40 h 146"/>
                  <a:gd name="T20" fmla="*/ 55 w 108"/>
                  <a:gd name="T21" fmla="*/ 26 h 146"/>
                  <a:gd name="T22" fmla="*/ 30 w 108"/>
                  <a:gd name="T23" fmla="*/ 26 h 146"/>
                  <a:gd name="T24" fmla="*/ 30 w 108"/>
                  <a:gd name="T25" fmla="*/ 54 h 146"/>
                  <a:gd name="T26" fmla="*/ 53 w 108"/>
                  <a:gd name="T27" fmla="*/ 54 h 146"/>
                  <a:gd name="T28" fmla="*/ 58 w 108"/>
                  <a:gd name="T29" fmla="*/ 119 h 146"/>
                  <a:gd name="T30" fmla="*/ 78 w 108"/>
                  <a:gd name="T31" fmla="*/ 99 h 146"/>
                  <a:gd name="T32" fmla="*/ 56 w 108"/>
                  <a:gd name="T33" fmla="*/ 79 h 146"/>
                  <a:gd name="T34" fmla="*/ 30 w 108"/>
                  <a:gd name="T35" fmla="*/ 79 h 146"/>
                  <a:gd name="T36" fmla="*/ 30 w 108"/>
                  <a:gd name="T37" fmla="*/ 119 h 146"/>
                  <a:gd name="T38" fmla="*/ 58 w 108"/>
                  <a:gd name="T39" fmla="*/ 119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8" h="146">
                    <a:moveTo>
                      <a:pt x="0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84" y="0"/>
                      <a:pt x="99" y="17"/>
                      <a:pt x="99" y="38"/>
                    </a:cubicBezTo>
                    <a:cubicBezTo>
                      <a:pt x="99" y="51"/>
                      <a:pt x="91" y="60"/>
                      <a:pt x="78" y="64"/>
                    </a:cubicBezTo>
                    <a:cubicBezTo>
                      <a:pt x="98" y="69"/>
                      <a:pt x="108" y="82"/>
                      <a:pt x="108" y="101"/>
                    </a:cubicBezTo>
                    <a:cubicBezTo>
                      <a:pt x="108" y="127"/>
                      <a:pt x="90" y="146"/>
                      <a:pt x="59" y="146"/>
                    </a:cubicBezTo>
                    <a:cubicBezTo>
                      <a:pt x="0" y="146"/>
                      <a:pt x="0" y="146"/>
                      <a:pt x="0" y="146"/>
                    </a:cubicBezTo>
                    <a:lnTo>
                      <a:pt x="0" y="0"/>
                    </a:lnTo>
                    <a:close/>
                    <a:moveTo>
                      <a:pt x="53" y="54"/>
                    </a:moveTo>
                    <a:cubicBezTo>
                      <a:pt x="63" y="54"/>
                      <a:pt x="69" y="48"/>
                      <a:pt x="69" y="40"/>
                    </a:cubicBezTo>
                    <a:cubicBezTo>
                      <a:pt x="69" y="32"/>
                      <a:pt x="64" y="26"/>
                      <a:pt x="55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53" y="54"/>
                    </a:lnTo>
                    <a:close/>
                    <a:moveTo>
                      <a:pt x="58" y="119"/>
                    </a:moveTo>
                    <a:cubicBezTo>
                      <a:pt x="70" y="119"/>
                      <a:pt x="78" y="111"/>
                      <a:pt x="78" y="99"/>
                    </a:cubicBezTo>
                    <a:cubicBezTo>
                      <a:pt x="78" y="87"/>
                      <a:pt x="70" y="79"/>
                      <a:pt x="56" y="79"/>
                    </a:cubicBezTo>
                    <a:cubicBezTo>
                      <a:pt x="30" y="79"/>
                      <a:pt x="30" y="79"/>
                      <a:pt x="30" y="79"/>
                    </a:cubicBezTo>
                    <a:cubicBezTo>
                      <a:pt x="30" y="119"/>
                      <a:pt x="30" y="119"/>
                      <a:pt x="30" y="119"/>
                    </a:cubicBezTo>
                    <a:lnTo>
                      <a:pt x="58" y="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8"/>
              <p:cNvSpPr/>
              <p:nvPr userDrawn="1"/>
            </p:nvSpPr>
            <p:spPr bwMode="gray">
              <a:xfrm>
                <a:off x="4816475" y="3573463"/>
                <a:ext cx="376237" cy="558800"/>
              </a:xfrm>
              <a:custGeom>
                <a:avLst/>
                <a:gdLst>
                  <a:gd name="T0" fmla="*/ 0 w 237"/>
                  <a:gd name="T1" fmla="*/ 0 h 352"/>
                  <a:gd name="T2" fmla="*/ 229 w 237"/>
                  <a:gd name="T3" fmla="*/ 0 h 352"/>
                  <a:gd name="T4" fmla="*/ 229 w 237"/>
                  <a:gd name="T5" fmla="*/ 63 h 352"/>
                  <a:gd name="T6" fmla="*/ 71 w 237"/>
                  <a:gd name="T7" fmla="*/ 63 h 352"/>
                  <a:gd name="T8" fmla="*/ 71 w 237"/>
                  <a:gd name="T9" fmla="*/ 176 h 352"/>
                  <a:gd name="T10" fmla="*/ 211 w 237"/>
                  <a:gd name="T11" fmla="*/ 176 h 352"/>
                  <a:gd name="T12" fmla="*/ 211 w 237"/>
                  <a:gd name="T13" fmla="*/ 236 h 352"/>
                  <a:gd name="T14" fmla="*/ 71 w 237"/>
                  <a:gd name="T15" fmla="*/ 236 h 352"/>
                  <a:gd name="T16" fmla="*/ 71 w 237"/>
                  <a:gd name="T17" fmla="*/ 287 h 352"/>
                  <a:gd name="T18" fmla="*/ 237 w 237"/>
                  <a:gd name="T19" fmla="*/ 287 h 352"/>
                  <a:gd name="T20" fmla="*/ 237 w 237"/>
                  <a:gd name="T21" fmla="*/ 352 h 352"/>
                  <a:gd name="T22" fmla="*/ 0 w 237"/>
                  <a:gd name="T23" fmla="*/ 352 h 352"/>
                  <a:gd name="T24" fmla="*/ 0 w 237"/>
                  <a:gd name="T25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52">
                    <a:moveTo>
                      <a:pt x="0" y="0"/>
                    </a:moveTo>
                    <a:lnTo>
                      <a:pt x="229" y="0"/>
                    </a:lnTo>
                    <a:lnTo>
                      <a:pt x="229" y="63"/>
                    </a:lnTo>
                    <a:lnTo>
                      <a:pt x="71" y="63"/>
                    </a:lnTo>
                    <a:lnTo>
                      <a:pt x="71" y="176"/>
                    </a:lnTo>
                    <a:lnTo>
                      <a:pt x="211" y="176"/>
                    </a:lnTo>
                    <a:lnTo>
                      <a:pt x="211" y="236"/>
                    </a:lnTo>
                    <a:lnTo>
                      <a:pt x="71" y="236"/>
                    </a:lnTo>
                    <a:lnTo>
                      <a:pt x="71" y="287"/>
                    </a:lnTo>
                    <a:lnTo>
                      <a:pt x="237" y="287"/>
                    </a:lnTo>
                    <a:lnTo>
                      <a:pt x="237" y="352"/>
                    </a:lnTo>
                    <a:lnTo>
                      <a:pt x="0" y="35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9"/>
              <p:cNvSpPr/>
              <p:nvPr userDrawn="1"/>
            </p:nvSpPr>
            <p:spPr bwMode="gray">
              <a:xfrm>
                <a:off x="5380038" y="3565525"/>
                <a:ext cx="557212" cy="566738"/>
              </a:xfrm>
              <a:custGeom>
                <a:avLst/>
                <a:gdLst>
                  <a:gd name="T0" fmla="*/ 0 w 148"/>
                  <a:gd name="T1" fmla="*/ 0 h 148"/>
                  <a:gd name="T2" fmla="*/ 3 w 148"/>
                  <a:gd name="T3" fmla="*/ 0 h 148"/>
                  <a:gd name="T4" fmla="*/ 75 w 148"/>
                  <a:gd name="T5" fmla="*/ 79 h 148"/>
                  <a:gd name="T6" fmla="*/ 146 w 148"/>
                  <a:gd name="T7" fmla="*/ 0 h 148"/>
                  <a:gd name="T8" fmla="*/ 148 w 148"/>
                  <a:gd name="T9" fmla="*/ 0 h 148"/>
                  <a:gd name="T10" fmla="*/ 148 w 148"/>
                  <a:gd name="T11" fmla="*/ 148 h 148"/>
                  <a:gd name="T12" fmla="*/ 119 w 148"/>
                  <a:gd name="T13" fmla="*/ 148 h 148"/>
                  <a:gd name="T14" fmla="*/ 119 w 148"/>
                  <a:gd name="T15" fmla="*/ 93 h 148"/>
                  <a:gd name="T16" fmla="*/ 120 w 148"/>
                  <a:gd name="T17" fmla="*/ 67 h 148"/>
                  <a:gd name="T18" fmla="*/ 105 w 148"/>
                  <a:gd name="T19" fmla="*/ 88 h 148"/>
                  <a:gd name="T20" fmla="*/ 76 w 148"/>
                  <a:gd name="T21" fmla="*/ 121 h 148"/>
                  <a:gd name="T22" fmla="*/ 73 w 148"/>
                  <a:gd name="T23" fmla="*/ 121 h 148"/>
                  <a:gd name="T24" fmla="*/ 44 w 148"/>
                  <a:gd name="T25" fmla="*/ 88 h 148"/>
                  <a:gd name="T26" fmla="*/ 28 w 148"/>
                  <a:gd name="T27" fmla="*/ 67 h 148"/>
                  <a:gd name="T28" fmla="*/ 29 w 148"/>
                  <a:gd name="T29" fmla="*/ 93 h 148"/>
                  <a:gd name="T30" fmla="*/ 29 w 148"/>
                  <a:gd name="T31" fmla="*/ 148 h 148"/>
                  <a:gd name="T32" fmla="*/ 0 w 148"/>
                  <a:gd name="T33" fmla="*/ 148 h 148"/>
                  <a:gd name="T34" fmla="*/ 0 w 148"/>
                  <a:gd name="T3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" h="148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75" y="79"/>
                      <a:pt x="75" y="79"/>
                      <a:pt x="75" y="79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148"/>
                      <a:pt x="148" y="148"/>
                      <a:pt x="148" y="148"/>
                    </a:cubicBezTo>
                    <a:cubicBezTo>
                      <a:pt x="119" y="148"/>
                      <a:pt x="119" y="148"/>
                      <a:pt x="119" y="148"/>
                    </a:cubicBezTo>
                    <a:cubicBezTo>
                      <a:pt x="119" y="93"/>
                      <a:pt x="119" y="93"/>
                      <a:pt x="119" y="93"/>
                    </a:cubicBezTo>
                    <a:cubicBezTo>
                      <a:pt x="119" y="83"/>
                      <a:pt x="120" y="67"/>
                      <a:pt x="120" y="67"/>
                    </a:cubicBezTo>
                    <a:cubicBezTo>
                      <a:pt x="120" y="67"/>
                      <a:pt x="112" y="80"/>
                      <a:pt x="105" y="88"/>
                    </a:cubicBezTo>
                    <a:cubicBezTo>
                      <a:pt x="76" y="121"/>
                      <a:pt x="76" y="121"/>
                      <a:pt x="76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37" y="80"/>
                      <a:pt x="28" y="67"/>
                      <a:pt x="28" y="67"/>
                    </a:cubicBezTo>
                    <a:cubicBezTo>
                      <a:pt x="28" y="67"/>
                      <a:pt x="29" y="83"/>
                      <a:pt x="29" y="93"/>
                    </a:cubicBezTo>
                    <a:cubicBezTo>
                      <a:pt x="29" y="148"/>
                      <a:pt x="29" y="148"/>
                      <a:pt x="29" y="148"/>
                    </a:cubicBezTo>
                    <a:cubicBezTo>
                      <a:pt x="0" y="148"/>
                      <a:pt x="0" y="148"/>
                      <a:pt x="0" y="14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0"/>
              <p:cNvSpPr>
                <a:spLocks noEditPoints="1"/>
              </p:cNvSpPr>
              <p:nvPr userDrawn="1"/>
            </p:nvSpPr>
            <p:spPr bwMode="gray">
              <a:xfrm>
                <a:off x="6075363" y="3565525"/>
                <a:ext cx="504825" cy="566738"/>
              </a:xfrm>
              <a:custGeom>
                <a:avLst/>
                <a:gdLst>
                  <a:gd name="T0" fmla="*/ 64 w 134"/>
                  <a:gd name="T1" fmla="*/ 0 h 148"/>
                  <a:gd name="T2" fmla="*/ 67 w 134"/>
                  <a:gd name="T3" fmla="*/ 0 h 148"/>
                  <a:gd name="T4" fmla="*/ 134 w 134"/>
                  <a:gd name="T5" fmla="*/ 148 h 148"/>
                  <a:gd name="T6" fmla="*/ 102 w 134"/>
                  <a:gd name="T7" fmla="*/ 148 h 148"/>
                  <a:gd name="T8" fmla="*/ 95 w 134"/>
                  <a:gd name="T9" fmla="*/ 131 h 148"/>
                  <a:gd name="T10" fmla="*/ 36 w 134"/>
                  <a:gd name="T11" fmla="*/ 131 h 148"/>
                  <a:gd name="T12" fmla="*/ 29 w 134"/>
                  <a:gd name="T13" fmla="*/ 148 h 148"/>
                  <a:gd name="T14" fmla="*/ 0 w 134"/>
                  <a:gd name="T15" fmla="*/ 148 h 148"/>
                  <a:gd name="T16" fmla="*/ 64 w 134"/>
                  <a:gd name="T17" fmla="*/ 0 h 148"/>
                  <a:gd name="T18" fmla="*/ 85 w 134"/>
                  <a:gd name="T19" fmla="*/ 106 h 148"/>
                  <a:gd name="T20" fmla="*/ 74 w 134"/>
                  <a:gd name="T21" fmla="*/ 81 h 148"/>
                  <a:gd name="T22" fmla="*/ 65 w 134"/>
                  <a:gd name="T23" fmla="*/ 55 h 148"/>
                  <a:gd name="T24" fmla="*/ 57 w 134"/>
                  <a:gd name="T25" fmla="*/ 81 h 148"/>
                  <a:gd name="T26" fmla="*/ 46 w 134"/>
                  <a:gd name="T27" fmla="*/ 106 h 148"/>
                  <a:gd name="T28" fmla="*/ 85 w 134"/>
                  <a:gd name="T29" fmla="*/ 10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" h="148">
                    <a:moveTo>
                      <a:pt x="64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134" y="148"/>
                      <a:pt x="134" y="148"/>
                      <a:pt x="134" y="148"/>
                    </a:cubicBezTo>
                    <a:cubicBezTo>
                      <a:pt x="102" y="148"/>
                      <a:pt x="102" y="148"/>
                      <a:pt x="102" y="148"/>
                    </a:cubicBezTo>
                    <a:cubicBezTo>
                      <a:pt x="95" y="131"/>
                      <a:pt x="95" y="131"/>
                      <a:pt x="95" y="131"/>
                    </a:cubicBezTo>
                    <a:cubicBezTo>
                      <a:pt x="36" y="131"/>
                      <a:pt x="36" y="131"/>
                      <a:pt x="36" y="131"/>
                    </a:cubicBezTo>
                    <a:cubicBezTo>
                      <a:pt x="29" y="148"/>
                      <a:pt x="29" y="148"/>
                      <a:pt x="29" y="148"/>
                    </a:cubicBezTo>
                    <a:cubicBezTo>
                      <a:pt x="0" y="148"/>
                      <a:pt x="0" y="148"/>
                      <a:pt x="0" y="148"/>
                    </a:cubicBezTo>
                    <a:lnTo>
                      <a:pt x="64" y="0"/>
                    </a:lnTo>
                    <a:close/>
                    <a:moveTo>
                      <a:pt x="85" y="106"/>
                    </a:moveTo>
                    <a:cubicBezTo>
                      <a:pt x="74" y="81"/>
                      <a:pt x="74" y="81"/>
                      <a:pt x="74" y="81"/>
                    </a:cubicBezTo>
                    <a:cubicBezTo>
                      <a:pt x="70" y="71"/>
                      <a:pt x="65" y="55"/>
                      <a:pt x="65" y="55"/>
                    </a:cubicBezTo>
                    <a:cubicBezTo>
                      <a:pt x="65" y="55"/>
                      <a:pt x="61" y="71"/>
                      <a:pt x="57" y="81"/>
                    </a:cubicBezTo>
                    <a:cubicBezTo>
                      <a:pt x="46" y="106"/>
                      <a:pt x="46" y="106"/>
                      <a:pt x="46" y="106"/>
                    </a:cubicBezTo>
                    <a:lnTo>
                      <a:pt x="85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1"/>
              <p:cNvSpPr/>
              <p:nvPr userDrawn="1"/>
            </p:nvSpPr>
            <p:spPr bwMode="gray">
              <a:xfrm>
                <a:off x="6737350" y="3565525"/>
                <a:ext cx="450850" cy="571500"/>
              </a:xfrm>
              <a:custGeom>
                <a:avLst/>
                <a:gdLst>
                  <a:gd name="T0" fmla="*/ 44 w 120"/>
                  <a:gd name="T1" fmla="*/ 80 h 149"/>
                  <a:gd name="T2" fmla="*/ 26 w 120"/>
                  <a:gd name="T3" fmla="*/ 60 h 149"/>
                  <a:gd name="T4" fmla="*/ 28 w 120"/>
                  <a:gd name="T5" fmla="*/ 87 h 149"/>
                  <a:gd name="T6" fmla="*/ 28 w 120"/>
                  <a:gd name="T7" fmla="*/ 148 h 149"/>
                  <a:gd name="T8" fmla="*/ 0 w 120"/>
                  <a:gd name="T9" fmla="*/ 148 h 149"/>
                  <a:gd name="T10" fmla="*/ 0 w 120"/>
                  <a:gd name="T11" fmla="*/ 0 h 149"/>
                  <a:gd name="T12" fmla="*/ 3 w 120"/>
                  <a:gd name="T13" fmla="*/ 0 h 149"/>
                  <a:gd name="T14" fmla="*/ 77 w 120"/>
                  <a:gd name="T15" fmla="*/ 70 h 149"/>
                  <a:gd name="T16" fmla="*/ 94 w 120"/>
                  <a:gd name="T17" fmla="*/ 90 h 149"/>
                  <a:gd name="T18" fmla="*/ 92 w 120"/>
                  <a:gd name="T19" fmla="*/ 63 h 149"/>
                  <a:gd name="T20" fmla="*/ 92 w 120"/>
                  <a:gd name="T21" fmla="*/ 2 h 149"/>
                  <a:gd name="T22" fmla="*/ 120 w 120"/>
                  <a:gd name="T23" fmla="*/ 2 h 149"/>
                  <a:gd name="T24" fmla="*/ 120 w 120"/>
                  <a:gd name="T25" fmla="*/ 149 h 149"/>
                  <a:gd name="T26" fmla="*/ 117 w 120"/>
                  <a:gd name="T27" fmla="*/ 149 h 149"/>
                  <a:gd name="T28" fmla="*/ 44 w 120"/>
                  <a:gd name="T29" fmla="*/ 8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149">
                    <a:moveTo>
                      <a:pt x="44" y="80"/>
                    </a:moveTo>
                    <a:cubicBezTo>
                      <a:pt x="36" y="73"/>
                      <a:pt x="26" y="60"/>
                      <a:pt x="26" y="60"/>
                    </a:cubicBezTo>
                    <a:cubicBezTo>
                      <a:pt x="26" y="60"/>
                      <a:pt x="28" y="76"/>
                      <a:pt x="28" y="87"/>
                    </a:cubicBezTo>
                    <a:cubicBezTo>
                      <a:pt x="28" y="148"/>
                      <a:pt x="28" y="148"/>
                      <a:pt x="28" y="1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84" y="76"/>
                      <a:pt x="94" y="90"/>
                      <a:pt x="94" y="90"/>
                    </a:cubicBezTo>
                    <a:cubicBezTo>
                      <a:pt x="94" y="90"/>
                      <a:pt x="92" y="73"/>
                      <a:pt x="92" y="63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20" y="149"/>
                      <a:pt x="120" y="149"/>
                      <a:pt x="120" y="149"/>
                    </a:cubicBezTo>
                    <a:cubicBezTo>
                      <a:pt x="117" y="149"/>
                      <a:pt x="117" y="149"/>
                      <a:pt x="117" y="149"/>
                    </a:cubicBezTo>
                    <a:lnTo>
                      <a:pt x="44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de-DE" sz="1350" dirty="0">
                  <a:latin typeface="Open Sans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3765" rtl="0" eaLnBrk="1" latinLnBrk="0" hangingPunct="1">
        <a:lnSpc>
          <a:spcPct val="80000"/>
        </a:lnSpc>
        <a:spcBef>
          <a:spcPct val="0"/>
        </a:spcBef>
        <a:buNone/>
        <a:defRPr sz="1800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3765" rtl="0" eaLnBrk="1" latinLnBrk="0" hangingPunct="1">
        <a:spcBef>
          <a:spcPts val="525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57480" indent="-157480" algn="l" defTabSz="913765" rtl="0" eaLnBrk="1" latinLnBrk="0" hangingPunct="1">
        <a:spcBef>
          <a:spcPts val="525"/>
        </a:spcBef>
        <a:buClr>
          <a:schemeClr val="bg2"/>
        </a:buClr>
        <a:buFont typeface="Symbol" panose="05050102010706020507" pitchFamily="18" charset="2"/>
        <a:buChar char="-"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15595" indent="-157480" algn="l" defTabSz="913765" rtl="0" eaLnBrk="1" latinLnBrk="0" hangingPunct="1">
        <a:spcBef>
          <a:spcPts val="525"/>
        </a:spcBef>
        <a:buClr>
          <a:schemeClr val="bg2"/>
        </a:buClr>
        <a:buFont typeface="Symbol" panose="05050102010706020507" pitchFamily="18" charset="2"/>
        <a:buChar char="-"/>
        <a:defRPr sz="11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73075" indent="-157480" algn="l" defTabSz="913765" rtl="0" eaLnBrk="1" latinLnBrk="0" hangingPunct="1">
        <a:spcBef>
          <a:spcPts val="525"/>
        </a:spcBef>
        <a:buClr>
          <a:schemeClr val="bg2"/>
        </a:buClr>
        <a:buFont typeface="Symbol" panose="05050102010706020507" pitchFamily="18" charset="2"/>
        <a:buChar char="-"/>
        <a:defRPr sz="9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31190" indent="-157480" algn="l" defTabSz="913765" rtl="0" eaLnBrk="1" latinLnBrk="0" hangingPunct="1">
        <a:spcBef>
          <a:spcPts val="525"/>
        </a:spcBef>
        <a:buClr>
          <a:schemeClr val="bg2"/>
        </a:buClr>
        <a:buFont typeface="Symbol" panose="05050102010706020507" pitchFamily="18" charset="2"/>
        <a:buChar char="-"/>
        <a:defRPr sz="9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631190" indent="-157480" algn="l" defTabSz="913765" rtl="0" eaLnBrk="1" latinLnBrk="0" hangingPunct="1">
        <a:spcBef>
          <a:spcPts val="525"/>
        </a:spcBef>
        <a:buClr>
          <a:schemeClr val="bg2"/>
        </a:buClr>
        <a:buFont typeface="Symbol" panose="05050102010706020507" pitchFamily="18" charset="2"/>
        <a:buChar char="-"/>
        <a:defRPr sz="900" kern="1200">
          <a:solidFill>
            <a:schemeClr val="bg1"/>
          </a:solidFill>
          <a:latin typeface="+mn-lt"/>
          <a:ea typeface="+mn-ea"/>
          <a:cs typeface="+mn-cs"/>
        </a:defRPr>
      </a:lvl6pPr>
      <a:lvl7pPr marL="631190" indent="-157480" algn="l" defTabSz="913765" rtl="0" eaLnBrk="1" latinLnBrk="0" hangingPunct="1">
        <a:spcBef>
          <a:spcPts val="525"/>
        </a:spcBef>
        <a:buClr>
          <a:schemeClr val="bg2"/>
        </a:buClr>
        <a:buFont typeface="Symbol" panose="05050102010706020507" pitchFamily="18" charset="2"/>
        <a:buChar char="-"/>
        <a:defRPr sz="900" kern="1200">
          <a:solidFill>
            <a:schemeClr val="bg1"/>
          </a:solidFill>
          <a:latin typeface="+mn-lt"/>
          <a:ea typeface="+mn-ea"/>
          <a:cs typeface="+mn-cs"/>
        </a:defRPr>
      </a:lvl7pPr>
      <a:lvl8pPr marL="631190" indent="-157480" algn="l" defTabSz="913765" rtl="0" eaLnBrk="1" latinLnBrk="0" hangingPunct="1">
        <a:spcBef>
          <a:spcPts val="525"/>
        </a:spcBef>
        <a:buClr>
          <a:schemeClr val="bg2"/>
        </a:buClr>
        <a:buFont typeface="Symbol" panose="05050102010706020507" pitchFamily="18" charset="2"/>
        <a:buChar char="-"/>
        <a:defRPr sz="900" kern="1200">
          <a:solidFill>
            <a:schemeClr val="bg1"/>
          </a:solidFill>
          <a:latin typeface="+mn-lt"/>
          <a:ea typeface="+mn-ea"/>
          <a:cs typeface="+mn-cs"/>
        </a:defRPr>
      </a:lvl8pPr>
      <a:lvl9pPr marL="631190" indent="-157480" algn="l" defTabSz="913765" rtl="0" eaLnBrk="1" latinLnBrk="0" hangingPunct="1">
        <a:spcBef>
          <a:spcPts val="525"/>
        </a:spcBef>
        <a:buClr>
          <a:schemeClr val="bg2"/>
        </a:buClr>
        <a:buFont typeface="Symbol" panose="05050102010706020507" pitchFamily="18" charset="2"/>
        <a:buChar char="-"/>
        <a:defRPr sz="9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F2A7BD2-1964-44E1-A777-82A560097890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17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49" r:id="rId13"/>
    <p:sldLayoutId id="2147483650" r:id="rId14"/>
    <p:sldLayoutId id="2147483811" r:id="rId15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AEEA8C0-72A4-4EA9-9FDB-EB6407E2767D}" type="datetime1">
              <a:rPr lang="zh-CN" altLang="en-US" smtClean="0"/>
              <a:t>2025/5/28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2169-A20E-4E6F-9507-EA717A9D0CE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09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352" y="806059"/>
            <a:ext cx="4392488" cy="5582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halkboard SE Regular"/>
                <a:cs typeface="Chalkboard SE Regular"/>
              </a:rPr>
              <a:t>Forward EM Calorimeter</a:t>
            </a:r>
          </a:p>
          <a:p>
            <a:pPr algn="ctr"/>
            <a:r>
              <a:rPr lang="en-US" sz="2800" dirty="0">
                <a:solidFill>
                  <a:srgbClr val="0000FF"/>
                </a:solidFill>
                <a:latin typeface="Chalkboard SE Regular"/>
                <a:cs typeface="Chalkboard SE Regular"/>
              </a:rPr>
              <a:t>Status Report </a:t>
            </a:r>
          </a:p>
          <a:p>
            <a:pPr algn="ctr"/>
            <a:endParaRPr lang="en-US" sz="2531" dirty="0">
              <a:solidFill>
                <a:srgbClr val="0000FF"/>
              </a:solidFill>
              <a:latin typeface="Chalkboard SE Regular"/>
              <a:cs typeface="Chalkboard"/>
            </a:endParaRPr>
          </a:p>
          <a:p>
            <a:pPr algn="ctr"/>
            <a:endParaRPr lang="en-US" sz="3094" dirty="0">
              <a:latin typeface="Chalkboard"/>
              <a:cs typeface="Chalkboard"/>
            </a:endParaRPr>
          </a:p>
          <a:p>
            <a:pPr algn="ctr"/>
            <a:r>
              <a:rPr lang="en-US" sz="2000" dirty="0">
                <a:latin typeface="Chalkboard SE Regular"/>
                <a:cs typeface="Chalkboard SE Regular"/>
              </a:rPr>
              <a:t>O. Tsai (UCLA/BNL)</a:t>
            </a:r>
            <a:r>
              <a:rPr lang="en-US" sz="2800" dirty="0">
                <a:latin typeface="Chalkboard SE Regular"/>
                <a:cs typeface="Chalkboard SE Regular"/>
              </a:rPr>
              <a:t> </a:t>
            </a:r>
          </a:p>
          <a:p>
            <a:pPr algn="ctr"/>
            <a:r>
              <a:rPr lang="en-US" sz="1600" dirty="0">
                <a:latin typeface="Chalkboard SE Regular"/>
                <a:cs typeface="Chalkboard SE Regular"/>
              </a:rPr>
              <a:t>for FEMC Consortium</a:t>
            </a:r>
            <a:r>
              <a:rPr lang="en-US" sz="2000" dirty="0">
                <a:latin typeface="Chalkboard SE Regular"/>
                <a:cs typeface="Chalkboard SE Regular"/>
              </a:rPr>
              <a:t> </a:t>
            </a:r>
          </a:p>
          <a:p>
            <a:pPr algn="ctr"/>
            <a:endParaRPr lang="en-US" sz="2531" dirty="0">
              <a:latin typeface="Chalkboard SE Regular"/>
              <a:cs typeface="Chalkboard SE Regular"/>
            </a:endParaRPr>
          </a:p>
          <a:p>
            <a:pPr algn="ctr"/>
            <a:r>
              <a:rPr lang="en-US" sz="1687" dirty="0">
                <a:latin typeface="Chalkboard SE Regular"/>
                <a:cs typeface="Chalkboard SE Regular"/>
              </a:rPr>
              <a:t>BNL, Chinese EIC </a:t>
            </a:r>
            <a:r>
              <a:rPr lang="en-US" sz="1687" dirty="0" err="1">
                <a:latin typeface="Chalkboard SE Regular"/>
                <a:cs typeface="Chalkboard SE Regular"/>
              </a:rPr>
              <a:t>ECal</a:t>
            </a:r>
            <a:r>
              <a:rPr lang="en-US" sz="1687" dirty="0">
                <a:latin typeface="Chalkboard SE Regular"/>
                <a:cs typeface="Chalkboard SE Regular"/>
              </a:rPr>
              <a:t> Consortium (Fudan, Shandong, Tsinghua and South China Normal Universities), Indiana University, UC EIC Consortium (University of California at Los Angeles, University of California Riverside), </a:t>
            </a:r>
            <a:r>
              <a:rPr lang="en-US" sz="1687" dirty="0">
                <a:solidFill>
                  <a:srgbClr val="00B0F0"/>
                </a:solidFill>
                <a:latin typeface="Chalkboard SE Regular"/>
                <a:cs typeface="Chalkboard SE Regular"/>
              </a:rPr>
              <a:t>Indian </a:t>
            </a:r>
            <a:r>
              <a:rPr lang="en-US" sz="1687" dirty="0" err="1">
                <a:solidFill>
                  <a:srgbClr val="00B0F0"/>
                </a:solidFill>
                <a:latin typeface="Chalkboard SE Regular"/>
                <a:cs typeface="Chalkboard SE Regular"/>
              </a:rPr>
              <a:t>ePIC</a:t>
            </a:r>
            <a:r>
              <a:rPr lang="en-US" sz="1687" dirty="0">
                <a:solidFill>
                  <a:srgbClr val="00B0F0"/>
                </a:solidFill>
                <a:latin typeface="Chalkboard SE Regular"/>
                <a:cs typeface="Chalkboard SE Regular"/>
              </a:rPr>
              <a:t> Consortium.</a:t>
            </a:r>
          </a:p>
          <a:p>
            <a:pPr algn="ctr"/>
            <a:endParaRPr lang="en-US" sz="1969" dirty="0">
              <a:solidFill>
                <a:srgbClr val="00B0F0"/>
              </a:solidFill>
            </a:endParaRPr>
          </a:p>
          <a:p>
            <a:endParaRPr lang="en-US" sz="2812" dirty="0">
              <a:solidFill>
                <a:srgbClr val="0000FF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1770" y="6509888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701E05-A51D-4942-B597-0738B6CE5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332656"/>
            <a:ext cx="5217183" cy="5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1D1705-8F22-DCD9-9793-B04CE5884441}"/>
              </a:ext>
            </a:extLst>
          </p:cNvPr>
          <p:cNvSpPr txBox="1"/>
          <p:nvPr/>
        </p:nvSpPr>
        <p:spPr>
          <a:xfrm>
            <a:off x="238852" y="74904"/>
            <a:ext cx="613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EE7"/>
                </a:solidFill>
                <a:latin typeface="Chalkboard SE" panose="03050602040202020205" pitchFamily="66" charset="77"/>
              </a:rPr>
              <a:t>Front End Electronics Developments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1971F-82ED-9F2A-504D-D273FF520A88}"/>
              </a:ext>
            </a:extLst>
          </p:cNvPr>
          <p:cNvSpPr txBox="1"/>
          <p:nvPr/>
        </p:nvSpPr>
        <p:spPr>
          <a:xfrm>
            <a:off x="304128" y="549726"/>
            <a:ext cx="78648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Completed </a:t>
            </a:r>
            <a:r>
              <a:rPr lang="en-US" dirty="0" err="1">
                <a:latin typeface="Chalkboard SE" panose="03050602040202020205" pitchFamily="66" charset="77"/>
              </a:rPr>
              <a:t>SiPM</a:t>
            </a:r>
            <a:r>
              <a:rPr lang="en-US" dirty="0">
                <a:latin typeface="Chalkboard SE" panose="03050602040202020205" pitchFamily="66" charset="77"/>
              </a:rPr>
              <a:t> board design &amp; prototype production (</a:t>
            </a:r>
            <a:r>
              <a:rPr lang="en-US" dirty="0" err="1">
                <a:latin typeface="Chalkboard SE" panose="03050602040202020205" pitchFamily="66" charset="77"/>
              </a:rPr>
              <a:t>Cirexx</a:t>
            </a:r>
            <a:r>
              <a:rPr lang="en-US" dirty="0">
                <a:latin typeface="Chalkboard SE" panose="03050602040202020205" pitchFamily="66" charset="77"/>
              </a:rPr>
              <a:t> Inc.); five boards assembled at UCLA Electronics Shop. 97% final completion.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halkboard SE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FEB cooling and cable integration designed, and FEB PCB design modified for the change to final block spacing 101.0 mm and cooling interface. 85% complete on FEB interface (IU), ~60% complete water sys. (BNL).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halkboard SE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First stage of readout (shaping and preamplifier) validated in </a:t>
            </a:r>
            <a:r>
              <a:rPr lang="en-US" dirty="0" err="1">
                <a:latin typeface="Chalkboard SE" panose="03050602040202020205" pitchFamily="66" charset="77"/>
              </a:rPr>
              <a:t>ePIC</a:t>
            </a:r>
            <a:r>
              <a:rPr lang="en-US" dirty="0">
                <a:latin typeface="Chalkboard SE" panose="03050602040202020205" pitchFamily="66" charset="77"/>
              </a:rPr>
              <a:t> backward ECAL application (February test beam @ DESY), w/ CAEN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halkboard SE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FD602-7044-BE0E-D99F-6466E647F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213" y="1144489"/>
            <a:ext cx="3527561" cy="402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4B2F29-0D88-FBEB-EC36-8C132C373ABA}"/>
              </a:ext>
            </a:extLst>
          </p:cNvPr>
          <p:cNvSpPr txBox="1"/>
          <p:nvPr/>
        </p:nvSpPr>
        <p:spPr>
          <a:xfrm>
            <a:off x="9046882" y="5301208"/>
            <a:ext cx="224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1</a:t>
            </a:r>
            <a:r>
              <a:rPr lang="en-US" sz="1600" baseline="30000" dirty="0">
                <a:solidFill>
                  <a:schemeClr val="accent1"/>
                </a:solidFill>
              </a:rPr>
              <a:t>st</a:t>
            </a:r>
            <a:r>
              <a:rPr lang="en-US" sz="1600" dirty="0">
                <a:solidFill>
                  <a:schemeClr val="accent1"/>
                </a:solidFill>
              </a:rPr>
              <a:t> stage signals into ADC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(</a:t>
            </a:r>
            <a:r>
              <a:rPr lang="en-US" sz="1200" dirty="0" err="1">
                <a:solidFill>
                  <a:schemeClr val="accent1"/>
                </a:solidFill>
              </a:rPr>
              <a:t>bwd</a:t>
            </a:r>
            <a:r>
              <a:rPr lang="en-US" sz="1200" dirty="0">
                <a:solidFill>
                  <a:schemeClr val="accent1"/>
                </a:solidFill>
              </a:rPr>
              <a:t> ECAL @ DESY)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B820F1-E8AE-4B1F-29FC-7E4FDC385E31}"/>
              </a:ext>
            </a:extLst>
          </p:cNvPr>
          <p:cNvSpPr txBox="1"/>
          <p:nvPr/>
        </p:nvSpPr>
        <p:spPr>
          <a:xfrm rot="16200000">
            <a:off x="7878958" y="990600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14-bit ADC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9A7B9E-5D90-53AB-BC3C-4F6E803526B6}"/>
              </a:ext>
            </a:extLst>
          </p:cNvPr>
          <p:cNvSpPr txBox="1"/>
          <p:nvPr/>
        </p:nvSpPr>
        <p:spPr>
          <a:xfrm>
            <a:off x="262921" y="3645024"/>
            <a:ext cx="7197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Two-channel prototype full signal chain including ADC and streaming readout: Design to finish in June, tests starting late July. 75% design complete.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halkboard SE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Full FEB: Main board 50% design complete, </a:t>
            </a:r>
            <a:r>
              <a:rPr lang="en-US" dirty="0" err="1">
                <a:latin typeface="Chalkboard SE" panose="03050602040202020205" pitchFamily="66" charset="77"/>
              </a:rPr>
              <a:t>SiPM</a:t>
            </a:r>
            <a:r>
              <a:rPr lang="en-US" dirty="0">
                <a:latin typeface="Chalkboard SE" panose="03050602040202020205" pitchFamily="66" charset="77"/>
              </a:rPr>
              <a:t> bias daughterboard 70% design complete. Finalize after 2-ch prototype tests, September. Full readout tests complete November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halkboard SE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Key components for prototype &amp; FEB are in hand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2EAB96-FCE2-2F39-64B0-9BCE81B0B68E}"/>
              </a:ext>
            </a:extLst>
          </p:cNvPr>
          <p:cNvSpPr txBox="1"/>
          <p:nvPr/>
        </p:nvSpPr>
        <p:spPr>
          <a:xfrm>
            <a:off x="9901994" y="836712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 GeV e</a:t>
            </a:r>
            <a:r>
              <a:rPr lang="en-US" sz="1400" baseline="30000" dirty="0"/>
              <a:t>−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AEEF80-A7B1-A546-B4A3-EAE5EEFC27BC}"/>
              </a:ext>
            </a:extLst>
          </p:cNvPr>
          <p:cNvSpPr txBox="1"/>
          <p:nvPr/>
        </p:nvSpPr>
        <p:spPr>
          <a:xfrm>
            <a:off x="5591944" y="6507346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EEA303CC-FB50-5E4F-8239-34C983D13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527" y="6356352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1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E4C0F-680E-2D45-BC4B-F4B666F92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E8EA-B732-4B3A-BC86-697096502AB7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8EA8B-50E9-254F-8942-F2386119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66CA9-8116-A54F-805F-D72C2F00B2A6}"/>
              </a:ext>
            </a:extLst>
          </p:cNvPr>
          <p:cNvSpPr txBox="1"/>
          <p:nvPr/>
        </p:nvSpPr>
        <p:spPr>
          <a:xfrm>
            <a:off x="4462734" y="6445473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46DA1-E1FF-9143-9C58-A8DC8738A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69" y="620688"/>
            <a:ext cx="12054615" cy="5735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47045B-D1B4-8D48-9F09-EACFEF9B6C51}"/>
              </a:ext>
            </a:extLst>
          </p:cNvPr>
          <p:cNvSpPr txBox="1"/>
          <p:nvPr/>
        </p:nvSpPr>
        <p:spPr>
          <a:xfrm>
            <a:off x="218293" y="124431"/>
            <a:ext cx="515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32EE7"/>
                </a:solidFill>
                <a:latin typeface="Chalkboard SE" panose="03050602040202020205" pitchFamily="66" charset="77"/>
              </a:rPr>
              <a:t>Software Developments Status</a:t>
            </a:r>
          </a:p>
        </p:txBody>
      </p:sp>
    </p:spTree>
    <p:extLst>
      <p:ext uri="{BB962C8B-B14F-4D97-AF65-F5344CB8AC3E}">
        <p14:creationId xmlns:p14="http://schemas.microsoft.com/office/powerpoint/2010/main" val="204008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77BD6-941A-C945-9D72-24269D3FE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E8EA-B732-4B3A-BC86-697096502AB7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24543-2696-5B40-936A-F11902C4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97E00-B9EF-8B4B-ADAD-29F4C6549087}"/>
              </a:ext>
            </a:extLst>
          </p:cNvPr>
          <p:cNvSpPr txBox="1"/>
          <p:nvPr/>
        </p:nvSpPr>
        <p:spPr>
          <a:xfrm>
            <a:off x="4462734" y="6445473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E0AE9-6615-3B48-99A8-6F166CE6FBC8}"/>
              </a:ext>
            </a:extLst>
          </p:cNvPr>
          <p:cNvSpPr txBox="1"/>
          <p:nvPr/>
        </p:nvSpPr>
        <p:spPr>
          <a:xfrm>
            <a:off x="335360" y="72832"/>
            <a:ext cx="4561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32EE7"/>
                </a:solidFill>
                <a:latin typeface="Chalkboard SE" panose="03050602040202020205" pitchFamily="66" charset="77"/>
              </a:rPr>
              <a:t>Sc. Fibers, First Article QA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A21805-0AAB-FB42-8B12-83F6ABB86B88}"/>
              </a:ext>
            </a:extLst>
          </p:cNvPr>
          <p:cNvSpPr txBox="1"/>
          <p:nvPr/>
        </p:nvSpPr>
        <p:spPr>
          <a:xfrm>
            <a:off x="191028" y="550720"/>
            <a:ext cx="590497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Sc. Fibers CD3A item.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First Article Fibers at UCLA at mid April 2025. </a:t>
            </a:r>
            <a:r>
              <a:rPr lang="en-US" dirty="0">
                <a:solidFill>
                  <a:srgbClr val="FF0000"/>
                </a:solidFill>
                <a:latin typeface="Chalkboard SE" panose="03050602040202020205" pitchFamily="66" charset="77"/>
              </a:rPr>
              <a:t>Did not passed QA</a:t>
            </a:r>
            <a:r>
              <a:rPr lang="en-US" dirty="0">
                <a:latin typeface="Chalkboard SE" panose="03050602040202020205" pitchFamily="66" charset="77"/>
              </a:rPr>
              <a:t>, LY is 40% lower than expected. That was an unexpected surprise to us and </a:t>
            </a:r>
            <a:r>
              <a:rPr lang="en-US" dirty="0" err="1">
                <a:latin typeface="Chalkboard SE" panose="03050602040202020205" pitchFamily="66" charset="77"/>
              </a:rPr>
              <a:t>Luxium</a:t>
            </a:r>
            <a:r>
              <a:rPr lang="en-US" dirty="0">
                <a:latin typeface="Chalkboard SE" panose="03050602040202020205" pitchFamily="66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halkboard SE" panose="03050602040202020205" pitchFamily="66" charset="77"/>
            </a:endParaRPr>
          </a:p>
          <a:p>
            <a:r>
              <a:rPr lang="en-US" b="1" dirty="0">
                <a:latin typeface="Chalkboard SE" panose="03050602040202020205" pitchFamily="66" charset="77"/>
              </a:rPr>
              <a:t>Status Update: Collaboration with </a:t>
            </a:r>
            <a:r>
              <a:rPr lang="en-US" b="1" dirty="0" err="1">
                <a:latin typeface="Chalkboard SE" panose="03050602040202020205" pitchFamily="66" charset="77"/>
              </a:rPr>
              <a:t>Luxium</a:t>
            </a:r>
            <a:endParaRPr lang="en-US" dirty="0">
              <a:latin typeface="Chalkboard SE" panose="03050602040202020205" pitchFamily="66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Holding weekly meetings with </a:t>
            </a:r>
            <a:r>
              <a:rPr lang="en-US" dirty="0" err="1">
                <a:latin typeface="Chalkboard SE" panose="03050602040202020205" pitchFamily="66" charset="77"/>
              </a:rPr>
              <a:t>Luxium</a:t>
            </a:r>
            <a:r>
              <a:rPr lang="en-US" dirty="0">
                <a:latin typeface="Chalkboard SE" panose="03050602040202020205" pitchFamily="66" charset="77"/>
              </a:rPr>
              <a:t> to address and resolve production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UCLA QA procedures successfully duplicated at </a:t>
            </a:r>
            <a:r>
              <a:rPr lang="en-US" dirty="0" err="1">
                <a:latin typeface="Chalkboard SE" panose="03050602040202020205" pitchFamily="66" charset="77"/>
              </a:rPr>
              <a:t>Luxium</a:t>
            </a:r>
            <a:endParaRPr lang="en-US" dirty="0">
              <a:latin typeface="Chalkboard SE" panose="03050602040202020205" pitchFamily="66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Sample exchanges between </a:t>
            </a:r>
            <a:r>
              <a:rPr lang="en-US" dirty="0" err="1">
                <a:latin typeface="Chalkboard SE" panose="03050602040202020205" pitchFamily="66" charset="77"/>
              </a:rPr>
              <a:t>Luxium</a:t>
            </a:r>
            <a:r>
              <a:rPr lang="en-US" dirty="0">
                <a:latin typeface="Chalkboard SE" panose="03050602040202020205" pitchFamily="66" charset="77"/>
              </a:rPr>
              <a:t> and UCLA confirm consistent measurement results at both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0A305"/>
                </a:solidFill>
                <a:latin typeface="Chalkboard SE" panose="03050602040202020205" pitchFamily="66" charset="77"/>
              </a:rPr>
              <a:t>Recent </a:t>
            </a:r>
            <a:r>
              <a:rPr lang="en-US" dirty="0" err="1">
                <a:solidFill>
                  <a:srgbClr val="10A305"/>
                </a:solidFill>
                <a:latin typeface="Chalkboard SE" panose="03050602040202020205" pitchFamily="66" charset="77"/>
              </a:rPr>
              <a:t>Luxium</a:t>
            </a:r>
            <a:r>
              <a:rPr lang="en-US" dirty="0">
                <a:solidFill>
                  <a:srgbClr val="10A305"/>
                </a:solidFill>
                <a:latin typeface="Chalkboard SE" panose="03050602040202020205" pitchFamily="66" charset="77"/>
              </a:rPr>
              <a:t> samples passed UCLA QA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Agreed to use common reference samples at both locations moving forward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Chalkboard SE" panose="03050602040202020205" pitchFamily="66" charset="77"/>
              </a:rPr>
              <a:t>Luxium</a:t>
            </a:r>
            <a:r>
              <a:rPr lang="en-US" dirty="0">
                <a:latin typeface="Chalkboard SE" panose="03050602040202020205" pitchFamily="66" charset="77"/>
              </a:rPr>
              <a:t> to perform full QA testing on first two shipments following UCLA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First shipment approved by BNL, expected arrival: late June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Open issue</a:t>
            </a:r>
            <a:r>
              <a:rPr lang="en-US" b="1" dirty="0">
                <a:latin typeface="Chalkboard SE" panose="03050602040202020205" pitchFamily="66" charset="77"/>
              </a:rPr>
              <a:t>:</a:t>
            </a:r>
            <a:r>
              <a:rPr lang="en-US" dirty="0">
                <a:latin typeface="Chalkboard SE" panose="03050602040202020205" pitchFamily="66" charset="77"/>
              </a:rPr>
              <a:t> Root cause of poor quality in the initial 100 fibers remains unclear</a:t>
            </a:r>
          </a:p>
          <a:p>
            <a:endParaRPr lang="en-US" sz="2000" dirty="0">
              <a:latin typeface="Chalkboard SE" panose="03050602040202020205" pitchFamily="66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DE5786-4344-144E-A3E2-64D5F9A27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1252" y="465557"/>
            <a:ext cx="4011631" cy="533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53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8D1CD9-DF7E-BD4A-B5E7-F632C85BB0C0}"/>
              </a:ext>
            </a:extLst>
          </p:cNvPr>
          <p:cNvSpPr txBox="1"/>
          <p:nvPr/>
        </p:nvSpPr>
        <p:spPr>
          <a:xfrm>
            <a:off x="5626408" y="1109219"/>
            <a:ext cx="129875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Forward </a:t>
            </a:r>
            <a:r>
              <a:rPr lang="en-US" sz="1350" dirty="0" err="1"/>
              <a:t>Ecal</a:t>
            </a:r>
            <a:endParaRPr lang="en-US" sz="1350" dirty="0"/>
          </a:p>
          <a:p>
            <a:r>
              <a:rPr lang="en-US" sz="1350" dirty="0"/>
              <a:t>WBS 6.10.05.03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A97F3C-56B6-0942-B259-64705DDA7745}"/>
              </a:ext>
            </a:extLst>
          </p:cNvPr>
          <p:cNvSpPr/>
          <p:nvPr/>
        </p:nvSpPr>
        <p:spPr>
          <a:xfrm>
            <a:off x="1747391" y="2205831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1A03CA-26A6-4844-A7C9-2CBF42C60CE7}"/>
              </a:ext>
            </a:extLst>
          </p:cNvPr>
          <p:cNvCxnSpPr>
            <a:cxnSpLocks/>
          </p:cNvCxnSpPr>
          <p:nvPr/>
        </p:nvCxnSpPr>
        <p:spPr>
          <a:xfrm>
            <a:off x="2260600" y="1873250"/>
            <a:ext cx="77227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47B061-ADCC-1943-B211-5AD53BC5CB1D}"/>
              </a:ext>
            </a:extLst>
          </p:cNvPr>
          <p:cNvSpPr txBox="1"/>
          <p:nvPr/>
        </p:nvSpPr>
        <p:spPr>
          <a:xfrm>
            <a:off x="1789431" y="2306357"/>
            <a:ext cx="13776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Block Production</a:t>
            </a:r>
          </a:p>
          <a:p>
            <a:r>
              <a:rPr lang="en-US" sz="1350" dirty="0"/>
              <a:t>In China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C6A869-CC74-A84A-93BD-6466D3FE403D}"/>
              </a:ext>
            </a:extLst>
          </p:cNvPr>
          <p:cNvSpPr/>
          <p:nvPr/>
        </p:nvSpPr>
        <p:spPr>
          <a:xfrm>
            <a:off x="3323627" y="2205831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63788-BFF8-754C-B7F0-EA45F0A39AFC}"/>
              </a:ext>
            </a:extLst>
          </p:cNvPr>
          <p:cNvSpPr txBox="1"/>
          <p:nvPr/>
        </p:nvSpPr>
        <p:spPr>
          <a:xfrm>
            <a:off x="3322009" y="2306357"/>
            <a:ext cx="13776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Block Production</a:t>
            </a:r>
          </a:p>
          <a:p>
            <a:r>
              <a:rPr lang="en-US" sz="1350" dirty="0"/>
              <a:t>USA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1C0F2-E917-FC43-B3AB-7DBBCB9334C7}"/>
              </a:ext>
            </a:extLst>
          </p:cNvPr>
          <p:cNvSpPr txBox="1"/>
          <p:nvPr/>
        </p:nvSpPr>
        <p:spPr>
          <a:xfrm>
            <a:off x="4810070" y="2234921"/>
            <a:ext cx="126669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Installation </a:t>
            </a:r>
          </a:p>
          <a:p>
            <a:r>
              <a:rPr lang="en-US" sz="1350" dirty="0"/>
              <a:t>block Assembly</a:t>
            </a:r>
          </a:p>
          <a:p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C84C48-2727-A546-A51D-CBCBBFFB8849}"/>
              </a:ext>
            </a:extLst>
          </p:cNvPr>
          <p:cNvSpPr/>
          <p:nvPr/>
        </p:nvSpPr>
        <p:spPr>
          <a:xfrm>
            <a:off x="4828969" y="2205831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DEBA88-69CB-4540-A994-39559109BFF7}"/>
              </a:ext>
            </a:extLst>
          </p:cNvPr>
          <p:cNvSpPr/>
          <p:nvPr/>
        </p:nvSpPr>
        <p:spPr>
          <a:xfrm>
            <a:off x="6306516" y="2205831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C6F43A-7955-8446-9040-64135DA5FF6E}"/>
              </a:ext>
            </a:extLst>
          </p:cNvPr>
          <p:cNvSpPr txBox="1"/>
          <p:nvPr/>
        </p:nvSpPr>
        <p:spPr>
          <a:xfrm>
            <a:off x="6414143" y="2234921"/>
            <a:ext cx="9496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Readout </a:t>
            </a:r>
          </a:p>
          <a:p>
            <a:r>
              <a:rPr lang="en-US" sz="1350" dirty="0"/>
              <a:t>Electronics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F8F6BA-80BD-3649-A657-FD1861BBA531}"/>
              </a:ext>
            </a:extLst>
          </p:cNvPr>
          <p:cNvSpPr txBox="1"/>
          <p:nvPr/>
        </p:nvSpPr>
        <p:spPr>
          <a:xfrm>
            <a:off x="7809385" y="2338794"/>
            <a:ext cx="11338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Photosensors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C84D7E-323D-4049-8993-3AB1C585CB93}"/>
              </a:ext>
            </a:extLst>
          </p:cNvPr>
          <p:cNvSpPr/>
          <p:nvPr/>
        </p:nvSpPr>
        <p:spPr>
          <a:xfrm>
            <a:off x="7784063" y="2205829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E4CE52-87DD-3944-B0BD-3035E93F7FCF}"/>
              </a:ext>
            </a:extLst>
          </p:cNvPr>
          <p:cNvSpPr/>
          <p:nvPr/>
        </p:nvSpPr>
        <p:spPr>
          <a:xfrm>
            <a:off x="9207143" y="2205829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11E08F-DE29-2E47-A420-F11B05885469}"/>
              </a:ext>
            </a:extLst>
          </p:cNvPr>
          <p:cNvSpPr txBox="1"/>
          <p:nvPr/>
        </p:nvSpPr>
        <p:spPr>
          <a:xfrm>
            <a:off x="9403135" y="2312513"/>
            <a:ext cx="9615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Integration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09633F3-3CC5-8C4E-A698-944B900EC063}"/>
              </a:ext>
            </a:extLst>
          </p:cNvPr>
          <p:cNvCxnSpPr/>
          <p:nvPr/>
        </p:nvCxnSpPr>
        <p:spPr>
          <a:xfrm>
            <a:off x="2260600" y="1873251"/>
            <a:ext cx="0" cy="33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C8E5AA-629E-BF4D-B836-B9092487DA90}"/>
              </a:ext>
            </a:extLst>
          </p:cNvPr>
          <p:cNvCxnSpPr/>
          <p:nvPr/>
        </p:nvCxnSpPr>
        <p:spPr>
          <a:xfrm>
            <a:off x="3952871" y="1873251"/>
            <a:ext cx="0" cy="33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8A0E50-1E16-E340-9691-D4AD1BD04092}"/>
              </a:ext>
            </a:extLst>
          </p:cNvPr>
          <p:cNvCxnSpPr/>
          <p:nvPr/>
        </p:nvCxnSpPr>
        <p:spPr>
          <a:xfrm>
            <a:off x="5470913" y="1873251"/>
            <a:ext cx="0" cy="33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1BDC44-200B-8F45-BC8C-E56E691BC908}"/>
              </a:ext>
            </a:extLst>
          </p:cNvPr>
          <p:cNvCxnSpPr/>
          <p:nvPr/>
        </p:nvCxnSpPr>
        <p:spPr>
          <a:xfrm>
            <a:off x="6948461" y="1873251"/>
            <a:ext cx="0" cy="33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17E389-6B7F-8349-9D90-B5F767A534E4}"/>
              </a:ext>
            </a:extLst>
          </p:cNvPr>
          <p:cNvCxnSpPr/>
          <p:nvPr/>
        </p:nvCxnSpPr>
        <p:spPr>
          <a:xfrm>
            <a:off x="8438708" y="1873251"/>
            <a:ext cx="0" cy="33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53E6CC-3E8B-5D47-A858-D5CD37200BCD}"/>
              </a:ext>
            </a:extLst>
          </p:cNvPr>
          <p:cNvCxnSpPr/>
          <p:nvPr/>
        </p:nvCxnSpPr>
        <p:spPr>
          <a:xfrm>
            <a:off x="9956800" y="1873251"/>
            <a:ext cx="0" cy="33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DADA7F2-A0C8-064C-93D7-CFD70DF82CC7}"/>
              </a:ext>
            </a:extLst>
          </p:cNvPr>
          <p:cNvSpPr/>
          <p:nvPr/>
        </p:nvSpPr>
        <p:spPr>
          <a:xfrm>
            <a:off x="5541729" y="1025386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007648-B325-A242-AD30-B979DCE4D91C}"/>
              </a:ext>
            </a:extLst>
          </p:cNvPr>
          <p:cNvCxnSpPr>
            <a:stCxn id="31" idx="2"/>
          </p:cNvCxnSpPr>
          <p:nvPr/>
        </p:nvCxnSpPr>
        <p:spPr>
          <a:xfrm>
            <a:off x="6183674" y="1711187"/>
            <a:ext cx="0" cy="162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E0BD7EA-5B31-4F4E-9F33-8E331BF90EF8}"/>
              </a:ext>
            </a:extLst>
          </p:cNvPr>
          <p:cNvSpPr/>
          <p:nvPr/>
        </p:nvSpPr>
        <p:spPr>
          <a:xfrm>
            <a:off x="3310926" y="3040062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5AF96B-54CA-FE40-ACCB-4EA5D40EA0EE}"/>
              </a:ext>
            </a:extLst>
          </p:cNvPr>
          <p:cNvSpPr/>
          <p:nvPr/>
        </p:nvSpPr>
        <p:spPr>
          <a:xfrm>
            <a:off x="1789430" y="3037681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27DDBA-BA05-9446-BC94-9D2ABBCA8559}"/>
              </a:ext>
            </a:extLst>
          </p:cNvPr>
          <p:cNvSpPr/>
          <p:nvPr/>
        </p:nvSpPr>
        <p:spPr>
          <a:xfrm>
            <a:off x="3310926" y="3867938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1C0B76-036C-5043-B0B8-F1653B130207}"/>
              </a:ext>
            </a:extLst>
          </p:cNvPr>
          <p:cNvSpPr/>
          <p:nvPr/>
        </p:nvSpPr>
        <p:spPr>
          <a:xfrm>
            <a:off x="6344186" y="3886188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ECC04D-A37A-954F-B782-8D210EBF477F}"/>
              </a:ext>
            </a:extLst>
          </p:cNvPr>
          <p:cNvSpPr/>
          <p:nvPr/>
        </p:nvSpPr>
        <p:spPr>
          <a:xfrm>
            <a:off x="6306516" y="3037681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86FD3A-06EA-F249-933B-AEF685F9B008}"/>
              </a:ext>
            </a:extLst>
          </p:cNvPr>
          <p:cNvSpPr/>
          <p:nvPr/>
        </p:nvSpPr>
        <p:spPr>
          <a:xfrm>
            <a:off x="4822690" y="3883807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CEAF18-1B42-DD47-AB18-B1020C9FCDD3}"/>
              </a:ext>
            </a:extLst>
          </p:cNvPr>
          <p:cNvSpPr/>
          <p:nvPr/>
        </p:nvSpPr>
        <p:spPr>
          <a:xfrm>
            <a:off x="4828969" y="3042440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056742-0C98-1445-AC65-3288CC78B58E}"/>
              </a:ext>
            </a:extLst>
          </p:cNvPr>
          <p:cNvSpPr/>
          <p:nvPr/>
        </p:nvSpPr>
        <p:spPr>
          <a:xfrm>
            <a:off x="9218602" y="3867938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2FD078-2D2E-A046-9576-44CF8F30856E}"/>
              </a:ext>
            </a:extLst>
          </p:cNvPr>
          <p:cNvSpPr/>
          <p:nvPr/>
        </p:nvSpPr>
        <p:spPr>
          <a:xfrm>
            <a:off x="9218602" y="3046397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21EB3-438D-504B-BE05-371F21C4E701}"/>
              </a:ext>
            </a:extLst>
          </p:cNvPr>
          <p:cNvSpPr/>
          <p:nvPr/>
        </p:nvSpPr>
        <p:spPr>
          <a:xfrm>
            <a:off x="7813225" y="3887764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6D888D1-227E-A64D-B287-C8DD1972189C}"/>
              </a:ext>
            </a:extLst>
          </p:cNvPr>
          <p:cNvSpPr/>
          <p:nvPr/>
        </p:nvSpPr>
        <p:spPr>
          <a:xfrm>
            <a:off x="7805269" y="3046397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FC93E0-2598-3848-9DEC-2BF44F3C1716}"/>
              </a:ext>
            </a:extLst>
          </p:cNvPr>
          <p:cNvSpPr txBox="1"/>
          <p:nvPr/>
        </p:nvSpPr>
        <p:spPr>
          <a:xfrm>
            <a:off x="1876462" y="3006655"/>
            <a:ext cx="88678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Fudan</a:t>
            </a:r>
          </a:p>
          <a:p>
            <a:r>
              <a:rPr lang="en-US" sz="1350" dirty="0"/>
              <a:t>Shandong</a:t>
            </a:r>
          </a:p>
          <a:p>
            <a:r>
              <a:rPr lang="en-US" sz="1350" dirty="0"/>
              <a:t>Tsinghua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718769-736D-654D-9542-FB89948818FD}"/>
              </a:ext>
            </a:extLst>
          </p:cNvPr>
          <p:cNvSpPr txBox="1"/>
          <p:nvPr/>
        </p:nvSpPr>
        <p:spPr>
          <a:xfrm>
            <a:off x="3400420" y="3030985"/>
            <a:ext cx="55976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UCLA</a:t>
            </a:r>
          </a:p>
          <a:p>
            <a:r>
              <a:rPr lang="en-US" sz="1350" dirty="0"/>
              <a:t>UCR</a:t>
            </a:r>
          </a:p>
          <a:p>
            <a:endParaRPr lang="en-US" sz="135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DF693E-6560-EC49-9245-BE9C372859D6}"/>
              </a:ext>
            </a:extLst>
          </p:cNvPr>
          <p:cNvSpPr txBox="1"/>
          <p:nvPr/>
        </p:nvSpPr>
        <p:spPr>
          <a:xfrm>
            <a:off x="4945507" y="3006655"/>
            <a:ext cx="55976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BNL</a:t>
            </a:r>
          </a:p>
          <a:p>
            <a:r>
              <a:rPr lang="en-US" sz="1350" dirty="0"/>
              <a:t>UCLA</a:t>
            </a:r>
          </a:p>
          <a:p>
            <a:endParaRPr lang="en-US" sz="135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4064F8-5712-0541-BD5B-9673FA6F00EF}"/>
              </a:ext>
            </a:extLst>
          </p:cNvPr>
          <p:cNvSpPr txBox="1"/>
          <p:nvPr/>
        </p:nvSpPr>
        <p:spPr>
          <a:xfrm>
            <a:off x="6275784" y="2995620"/>
            <a:ext cx="1454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Indiana University</a:t>
            </a:r>
          </a:p>
          <a:p>
            <a:r>
              <a:rPr lang="en-US" sz="1350" dirty="0"/>
              <a:t>UCLA</a:t>
            </a:r>
          </a:p>
          <a:p>
            <a:r>
              <a:rPr lang="en-US" sz="1350" dirty="0"/>
              <a:t>BNL</a:t>
            </a:r>
          </a:p>
          <a:p>
            <a:endParaRPr lang="en-US" sz="135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99BF1F-55CA-6C45-B08D-A7B6D161A34E}"/>
              </a:ext>
            </a:extLst>
          </p:cNvPr>
          <p:cNvSpPr txBox="1"/>
          <p:nvPr/>
        </p:nvSpPr>
        <p:spPr>
          <a:xfrm>
            <a:off x="7864541" y="3013025"/>
            <a:ext cx="55976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UCR</a:t>
            </a:r>
          </a:p>
          <a:p>
            <a:r>
              <a:rPr lang="en-US" sz="1350" dirty="0"/>
              <a:t>UCLA</a:t>
            </a:r>
          </a:p>
          <a:p>
            <a:endParaRPr lang="en-US" sz="135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3DE52E-5A32-9547-BB6A-A426BACEB7AF}"/>
              </a:ext>
            </a:extLst>
          </p:cNvPr>
          <p:cNvSpPr txBox="1"/>
          <p:nvPr/>
        </p:nvSpPr>
        <p:spPr>
          <a:xfrm>
            <a:off x="9310950" y="3013025"/>
            <a:ext cx="463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BNL</a:t>
            </a:r>
          </a:p>
          <a:p>
            <a:endParaRPr lang="en-US" sz="135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0752CDD-5CB2-EC4D-8157-BA6CB27BBD51}"/>
              </a:ext>
            </a:extLst>
          </p:cNvPr>
          <p:cNvSpPr/>
          <p:nvPr/>
        </p:nvSpPr>
        <p:spPr>
          <a:xfrm>
            <a:off x="1753840" y="3883807"/>
            <a:ext cx="1283891" cy="68580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EAD06B-0E7E-1048-BB9C-3E5284F2DC5E}"/>
              </a:ext>
            </a:extLst>
          </p:cNvPr>
          <p:cNvSpPr txBox="1"/>
          <p:nvPr/>
        </p:nvSpPr>
        <p:spPr>
          <a:xfrm>
            <a:off x="1874533" y="3939706"/>
            <a:ext cx="993605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WScFi</a:t>
            </a:r>
            <a:r>
              <a:rPr lang="en-US" sz="1200" dirty="0"/>
              <a:t> Blocks</a:t>
            </a:r>
          </a:p>
          <a:p>
            <a:r>
              <a:rPr lang="en-US" sz="1200" dirty="0"/>
              <a:t>Production</a:t>
            </a:r>
          </a:p>
          <a:p>
            <a:endParaRPr lang="en-US" sz="135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9DF4BC-9CFD-BA40-852B-056417B2596F}"/>
              </a:ext>
            </a:extLst>
          </p:cNvPr>
          <p:cNvSpPr txBox="1"/>
          <p:nvPr/>
        </p:nvSpPr>
        <p:spPr>
          <a:xfrm>
            <a:off x="3361795" y="3913270"/>
            <a:ext cx="993605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WScFi</a:t>
            </a:r>
            <a:r>
              <a:rPr lang="en-US" sz="1200" dirty="0"/>
              <a:t> Blocks</a:t>
            </a:r>
          </a:p>
          <a:p>
            <a:r>
              <a:rPr lang="en-US" sz="1200" dirty="0"/>
              <a:t>Production</a:t>
            </a:r>
            <a:endParaRPr lang="en-US" sz="1350" dirty="0"/>
          </a:p>
          <a:p>
            <a:endParaRPr lang="en-US" sz="135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E462B1-E987-8D46-BA3C-8A599BFADB23}"/>
              </a:ext>
            </a:extLst>
          </p:cNvPr>
          <p:cNvSpPr txBox="1"/>
          <p:nvPr/>
        </p:nvSpPr>
        <p:spPr>
          <a:xfrm>
            <a:off x="4771083" y="3861240"/>
            <a:ext cx="1308371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Installation Blocks</a:t>
            </a:r>
          </a:p>
          <a:p>
            <a:r>
              <a:rPr lang="en-US" sz="1200" dirty="0"/>
              <a:t>Production</a:t>
            </a:r>
          </a:p>
          <a:p>
            <a:r>
              <a:rPr lang="en-US" sz="1200" dirty="0"/>
              <a:t>Structural tests</a:t>
            </a:r>
          </a:p>
          <a:p>
            <a:endParaRPr lang="en-US" sz="135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728F94-9D13-A648-A28F-737538299B80}"/>
              </a:ext>
            </a:extLst>
          </p:cNvPr>
          <p:cNvSpPr txBox="1"/>
          <p:nvPr/>
        </p:nvSpPr>
        <p:spPr>
          <a:xfrm>
            <a:off x="6320528" y="3883807"/>
            <a:ext cx="142340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Readout Electronics</a:t>
            </a:r>
          </a:p>
          <a:p>
            <a:r>
              <a:rPr lang="en-US" sz="1200" dirty="0"/>
              <a:t>Production</a:t>
            </a:r>
          </a:p>
          <a:p>
            <a:r>
              <a:rPr lang="en-US" sz="1200" dirty="0"/>
              <a:t>Calibrations</a:t>
            </a:r>
          </a:p>
          <a:p>
            <a:endParaRPr lang="en-US" sz="135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D177DA-2296-4F49-9EDB-6A49C7C4A336}"/>
              </a:ext>
            </a:extLst>
          </p:cNvPr>
          <p:cNvSpPr txBox="1"/>
          <p:nvPr/>
        </p:nvSpPr>
        <p:spPr>
          <a:xfrm>
            <a:off x="7949651" y="3875645"/>
            <a:ext cx="100008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SiPM</a:t>
            </a:r>
            <a:r>
              <a:rPr lang="en-US" sz="1200" dirty="0"/>
              <a:t> boards </a:t>
            </a:r>
          </a:p>
          <a:p>
            <a:r>
              <a:rPr lang="en-US" sz="1200" dirty="0"/>
              <a:t>Assembly</a:t>
            </a:r>
          </a:p>
          <a:p>
            <a:r>
              <a:rPr lang="en-US" sz="1200" dirty="0"/>
              <a:t>Calibrations</a:t>
            </a:r>
          </a:p>
          <a:p>
            <a:endParaRPr lang="en-US" sz="135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C4A4C5-1468-7140-B178-2669CEB64882}"/>
              </a:ext>
            </a:extLst>
          </p:cNvPr>
          <p:cNvSpPr txBox="1"/>
          <p:nvPr/>
        </p:nvSpPr>
        <p:spPr>
          <a:xfrm>
            <a:off x="9182626" y="3832479"/>
            <a:ext cx="149701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Integration with </a:t>
            </a:r>
          </a:p>
          <a:p>
            <a:r>
              <a:rPr lang="en-US" sz="1200" dirty="0"/>
              <a:t>Hadron </a:t>
            </a:r>
            <a:r>
              <a:rPr lang="en-US" sz="1200" dirty="0" err="1"/>
              <a:t>EndCap</a:t>
            </a:r>
            <a:endParaRPr lang="en-US" sz="1200" dirty="0"/>
          </a:p>
          <a:p>
            <a:r>
              <a:rPr lang="en-US" sz="1200" dirty="0" err="1"/>
              <a:t>ePIC</a:t>
            </a:r>
            <a:r>
              <a:rPr lang="en-US" sz="1200" dirty="0"/>
              <a:t> central detector</a:t>
            </a:r>
          </a:p>
          <a:p>
            <a:endParaRPr lang="en-US" sz="135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5E75A1-1586-E649-B762-804E24164009}"/>
              </a:ext>
            </a:extLst>
          </p:cNvPr>
          <p:cNvSpPr/>
          <p:nvPr/>
        </p:nvSpPr>
        <p:spPr>
          <a:xfrm>
            <a:off x="222872" y="5094972"/>
            <a:ext cx="11969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 SE" panose="03050602040202020205" pitchFamily="66" charset="77"/>
              </a:rPr>
              <a:t>Original plan benefited from experienced Chinese production site. This is not possible 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 SE" panose="03050602040202020205" pitchFamily="66" charset="77"/>
              </a:rPr>
              <a:t>Indian Consortium expressed interest about a year ago to participate in FEMC project.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6F71002C-2D2B-C54E-BD24-00372641AC0C}"/>
              </a:ext>
            </a:extLst>
          </p:cNvPr>
          <p:cNvSpPr txBox="1">
            <a:spLocks/>
          </p:cNvSpPr>
          <p:nvPr/>
        </p:nvSpPr>
        <p:spPr>
          <a:xfrm>
            <a:off x="4375642" y="626029"/>
            <a:ext cx="6915150" cy="5728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800" dirty="0"/>
              <a:t>Forward </a:t>
            </a:r>
            <a:r>
              <a:rPr lang="en-US" sz="1800" dirty="0" err="1"/>
              <a:t>ECal</a:t>
            </a:r>
            <a:r>
              <a:rPr lang="en-US" sz="1800" dirty="0"/>
              <a:t> WBS, Workforce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334FE-D15B-6E4C-848A-2C087B34E1B7}"/>
              </a:ext>
            </a:extLst>
          </p:cNvPr>
          <p:cNvSpPr txBox="1"/>
          <p:nvPr/>
        </p:nvSpPr>
        <p:spPr>
          <a:xfrm>
            <a:off x="1823807" y="4540625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eRD106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4A2C5C-9437-F34F-A768-1DA64566BF58}"/>
              </a:ext>
            </a:extLst>
          </p:cNvPr>
          <p:cNvSpPr txBox="1"/>
          <p:nvPr/>
        </p:nvSpPr>
        <p:spPr>
          <a:xfrm>
            <a:off x="3432600" y="4500962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eRD106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B77A51D-991E-E346-A76E-0138285780FB}"/>
              </a:ext>
            </a:extLst>
          </p:cNvPr>
          <p:cNvSpPr txBox="1"/>
          <p:nvPr/>
        </p:nvSpPr>
        <p:spPr>
          <a:xfrm>
            <a:off x="4965847" y="452701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eRD106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88A2B8-514A-6843-985F-009816DE1D3A}"/>
              </a:ext>
            </a:extLst>
          </p:cNvPr>
          <p:cNvSpPr txBox="1"/>
          <p:nvPr/>
        </p:nvSpPr>
        <p:spPr>
          <a:xfrm>
            <a:off x="6343660" y="4514456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eRD106/109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4583D8-8388-BE47-A7F5-5155A182DCE0}"/>
              </a:ext>
            </a:extLst>
          </p:cNvPr>
          <p:cNvSpPr txBox="1"/>
          <p:nvPr/>
        </p:nvSpPr>
        <p:spPr>
          <a:xfrm>
            <a:off x="7949282" y="451445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eRD106</a:t>
            </a:r>
          </a:p>
        </p:txBody>
      </p:sp>
      <p:sp>
        <p:nvSpPr>
          <p:cNvPr id="64" name="Slide Number Placeholder 2">
            <a:extLst>
              <a:ext uri="{FF2B5EF4-FFF2-40B4-BE49-F238E27FC236}">
                <a16:creationId xmlns:a16="http://schemas.microsoft.com/office/drawing/2014/main" id="{A9CB481E-E6DD-8746-9476-4753AAD1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527" y="6356352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9A29A3-90BC-6346-A3F9-5454B1211309}"/>
              </a:ext>
            </a:extLst>
          </p:cNvPr>
          <p:cNvSpPr txBox="1"/>
          <p:nvPr/>
        </p:nvSpPr>
        <p:spPr>
          <a:xfrm>
            <a:off x="4462734" y="6445473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0690E-1E5D-E748-BE95-789BF64D4163}"/>
              </a:ext>
            </a:extLst>
          </p:cNvPr>
          <p:cNvSpPr/>
          <p:nvPr/>
        </p:nvSpPr>
        <p:spPr>
          <a:xfrm>
            <a:off x="1562062" y="1858711"/>
            <a:ext cx="1605054" cy="3031581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23C04-9DF7-6844-88D5-FC46FBF81492}"/>
              </a:ext>
            </a:extLst>
          </p:cNvPr>
          <p:cNvSpPr txBox="1"/>
          <p:nvPr/>
        </p:nvSpPr>
        <p:spPr>
          <a:xfrm>
            <a:off x="102858" y="84841"/>
            <a:ext cx="3907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EE7"/>
                </a:solidFill>
                <a:latin typeface="Chalkboard SE" panose="03050602040202020205" pitchFamily="66" charset="77"/>
              </a:rPr>
              <a:t>Production Planning Status</a:t>
            </a:r>
          </a:p>
        </p:txBody>
      </p:sp>
    </p:spTree>
    <p:extLst>
      <p:ext uri="{BB962C8B-B14F-4D97-AF65-F5344CB8AC3E}">
        <p14:creationId xmlns:p14="http://schemas.microsoft.com/office/powerpoint/2010/main" val="329480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সময়রেখা 1">
            <a:extLst>
              <a:ext uri="{FF2B5EF4-FFF2-40B4-BE49-F238E27FC236}">
                <a16:creationId xmlns:a16="http://schemas.microsoft.com/office/drawing/2014/main" id="{DD33BF70-A715-A64C-3080-A33964B9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-11258"/>
            <a:ext cx="10515599" cy="80929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b="1" kern="1200" dirty="0">
                <a:solidFill>
                  <a:schemeClr val="tx1"/>
                </a:solidFill>
                <a:latin typeface="Chalkboard SE" panose="03050602040202020205" pitchFamily="66" charset="77"/>
                <a:cs typeface="Segoe UI" panose="020B0502040204020203" pitchFamily="34" charset="0"/>
              </a:rPr>
              <a:t>Indian Institutes interested in </a:t>
            </a:r>
            <a:r>
              <a:rPr lang="en-US" sz="2400" b="1" kern="1200" dirty="0" err="1">
                <a:solidFill>
                  <a:schemeClr val="tx1"/>
                </a:solidFill>
                <a:latin typeface="Chalkboard SE" panose="03050602040202020205" pitchFamily="66" charset="77"/>
                <a:cs typeface="Segoe UI" panose="020B0502040204020203" pitchFamily="34" charset="0"/>
              </a:rPr>
              <a:t>ePIC</a:t>
            </a:r>
            <a:r>
              <a:rPr lang="en-US" sz="2400" b="1" kern="1200" dirty="0">
                <a:solidFill>
                  <a:schemeClr val="tx1"/>
                </a:solidFill>
                <a:latin typeface="Chalkboard SE" panose="03050602040202020205" pitchFamily="66" charset="77"/>
                <a:cs typeface="Segoe UI" panose="020B0502040204020203" pitchFamily="34" charset="0"/>
              </a:rPr>
              <a:t> at EIC</a:t>
            </a:r>
          </a:p>
        </p:txBody>
      </p:sp>
      <p:pic>
        <p:nvPicPr>
          <p:cNvPr id="23" name="বিষয় স্থানধারক 22">
            <a:extLst>
              <a:ext uri="{FF2B5EF4-FFF2-40B4-BE49-F238E27FC236}">
                <a16:creationId xmlns:a16="http://schemas.microsoft.com/office/drawing/2014/main" id="{B5E42255-0ED7-A979-0B25-747EA5DD8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98039"/>
            <a:ext cx="5467178" cy="2227874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2F784CF6-13BF-2737-E872-016358300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56" r="16870"/>
          <a:stretch/>
        </p:blipFill>
        <p:spPr>
          <a:xfrm>
            <a:off x="6899432" y="839311"/>
            <a:ext cx="4454365" cy="5109970"/>
          </a:xfrm>
          <a:prstGeom prst="rect">
            <a:avLst/>
          </a:prstGeom>
        </p:spPr>
      </p:pic>
      <p:sp>
        <p:nvSpPr>
          <p:cNvPr id="4" name="বিষয় স্থানধারক 2">
            <a:extLst>
              <a:ext uri="{FF2B5EF4-FFF2-40B4-BE49-F238E27FC236}">
                <a16:creationId xmlns:a16="http://schemas.microsoft.com/office/drawing/2014/main" id="{BD31CE5D-39A3-1FAA-BA55-75CD845E2A9F}"/>
              </a:ext>
            </a:extLst>
          </p:cNvPr>
          <p:cNvSpPr txBox="1">
            <a:spLocks/>
          </p:cNvSpPr>
          <p:nvPr/>
        </p:nvSpPr>
        <p:spPr>
          <a:xfrm>
            <a:off x="688116" y="3114744"/>
            <a:ext cx="5572328" cy="20274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1600" dirty="0">
                <a:solidFill>
                  <a:prstClr val="black"/>
                </a:solidFill>
                <a:latin typeface="Chalkboard SE" panose="03050602040202020205" pitchFamily="66" charset="77"/>
              </a:rPr>
              <a:t>20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 Institutes from all around India have shown interest. </a:t>
            </a:r>
            <a:r>
              <a:rPr lang="en-IN" sz="1600" dirty="0">
                <a:solidFill>
                  <a:prstClr val="black"/>
                </a:solidFill>
                <a:latin typeface="Chalkboard SE" panose="03050602040202020205" pitchFamily="66" charset="77"/>
              </a:rPr>
              <a:t>M</a:t>
            </a:r>
            <a:r>
              <a:rPr kumimoji="0" lang="en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ore are willing to join.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Interests in the following </a:t>
            </a:r>
            <a:r>
              <a:rPr lang="en-US" sz="1600" dirty="0">
                <a:solidFill>
                  <a:prstClr val="black"/>
                </a:solidFill>
                <a:latin typeface="Chalkboard SE" panose="03050602040202020205" pitchFamily="66" charset="77"/>
              </a:rPr>
              <a:t>h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ardware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 and software activities.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PID –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dRICH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halkboard SE" panose="03050602040202020205" pitchFamily="66" charset="77"/>
              </a:rPr>
              <a:t>Forward ECAL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ToF</a:t>
            </a:r>
            <a:r>
              <a:rPr lang="en-US" sz="1200" b="1" dirty="0">
                <a:solidFill>
                  <a:prstClr val="black"/>
                </a:solidFill>
                <a:latin typeface="Chalkboard SE" panose="03050602040202020205" pitchFamily="66" charset="77"/>
              </a:rPr>
              <a:t> – AC LGAD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</a:endParaRPr>
          </a:p>
          <a:p>
            <a:pPr lvl="1" algn="just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</a:rPr>
              <a:t>Simulation studies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</a:endParaRPr>
          </a:p>
        </p:txBody>
      </p:sp>
      <p:sp>
        <p:nvSpPr>
          <p:cNvPr id="5" name="উপবৃত্তাকার 4">
            <a:extLst>
              <a:ext uri="{FF2B5EF4-FFF2-40B4-BE49-F238E27FC236}">
                <a16:creationId xmlns:a16="http://schemas.microsoft.com/office/drawing/2014/main" id="{507A5419-CFA7-48CA-06D6-AC492DE77D88}"/>
              </a:ext>
            </a:extLst>
          </p:cNvPr>
          <p:cNvSpPr/>
          <p:nvPr/>
        </p:nvSpPr>
        <p:spPr>
          <a:xfrm>
            <a:off x="8035046" y="2636198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Vrinda" panose="020B0502040204020203" pitchFamily="34" charset="0"/>
            </a:endParaRPr>
          </a:p>
        </p:txBody>
      </p:sp>
      <p:sp>
        <p:nvSpPr>
          <p:cNvPr id="6" name="উপবৃত্তাকার 5">
            <a:extLst>
              <a:ext uri="{FF2B5EF4-FFF2-40B4-BE49-F238E27FC236}">
                <a16:creationId xmlns:a16="http://schemas.microsoft.com/office/drawing/2014/main" id="{3F873D59-F307-D227-73D4-5D3D9615DF1F}"/>
              </a:ext>
            </a:extLst>
          </p:cNvPr>
          <p:cNvSpPr/>
          <p:nvPr/>
        </p:nvSpPr>
        <p:spPr>
          <a:xfrm>
            <a:off x="8941147" y="3255525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Vrinda" panose="020B0502040204020203" pitchFamily="34" charset="0"/>
            </a:endParaRPr>
          </a:p>
        </p:txBody>
      </p:sp>
      <p:sp>
        <p:nvSpPr>
          <p:cNvPr id="7" name="তারিখ স্থানধারক 6">
            <a:extLst>
              <a:ext uri="{FF2B5EF4-FFF2-40B4-BE49-F238E27FC236}">
                <a16:creationId xmlns:a16="http://schemas.microsoft.com/office/drawing/2014/main" id="{F6A11756-E870-6E7D-78C8-E3556D887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3DD5B-61EC-4C2F-9530-AB96B7F3858E}" type="datetime1">
              <a:rPr lang="en-IN" smtClean="0"/>
              <a:t>28/05/25</a:t>
            </a:fld>
            <a:endParaRPr lang="bn-IN"/>
          </a:p>
        </p:txBody>
      </p:sp>
      <p:sp>
        <p:nvSpPr>
          <p:cNvPr id="8" name="পাদলেখ স্থানধারক 7">
            <a:extLst>
              <a:ext uri="{FF2B5EF4-FFF2-40B4-BE49-F238E27FC236}">
                <a16:creationId xmlns:a16="http://schemas.microsoft.com/office/drawing/2014/main" id="{23370908-8ACA-E2A9-84AA-3BFDBCFF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NISER Bhubaneswar, India</a:t>
            </a:r>
            <a:endParaRPr lang="bn-IN"/>
          </a:p>
        </p:txBody>
      </p:sp>
      <p:sp>
        <p:nvSpPr>
          <p:cNvPr id="9" name="স্লাইড নম্বর 8">
            <a:extLst>
              <a:ext uri="{FF2B5EF4-FFF2-40B4-BE49-F238E27FC236}">
                <a16:creationId xmlns:a16="http://schemas.microsoft.com/office/drawing/2014/main" id="{5F09D388-6F9D-8375-0A98-C45BEAB4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5A8E-BB69-43FD-8990-83D9B75862D7}" type="slidenum">
              <a:rPr lang="bn-IN" smtClean="0"/>
              <a:t>14</a:t>
            </a:fld>
            <a:endParaRPr lang="bn-IN"/>
          </a:p>
        </p:txBody>
      </p:sp>
      <p:pic>
        <p:nvPicPr>
          <p:cNvPr id="11" name="চিত্র 10">
            <a:extLst>
              <a:ext uri="{FF2B5EF4-FFF2-40B4-BE49-F238E27FC236}">
                <a16:creationId xmlns:a16="http://schemas.microsoft.com/office/drawing/2014/main" id="{31D03301-168A-80F3-2CB0-6DB4C594C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744" y="2280182"/>
            <a:ext cx="823664" cy="7409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E03DC6-AC44-2745-A062-68D90DC1FC56}"/>
              </a:ext>
            </a:extLst>
          </p:cNvPr>
          <p:cNvSpPr txBox="1"/>
          <p:nvPr/>
        </p:nvSpPr>
        <p:spPr>
          <a:xfrm>
            <a:off x="1834088" y="6371532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DDA2F-ECF0-4247-9D63-5FD85EBA2080}"/>
              </a:ext>
            </a:extLst>
          </p:cNvPr>
          <p:cNvSpPr txBox="1"/>
          <p:nvPr/>
        </p:nvSpPr>
        <p:spPr>
          <a:xfrm>
            <a:off x="30041" y="-46769"/>
            <a:ext cx="3907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EE7"/>
                </a:solidFill>
                <a:latin typeface="Chalkboard SE" panose="03050602040202020205" pitchFamily="66" charset="77"/>
              </a:rPr>
              <a:t>Production Planning Status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9D94B3-77E7-C04E-B94A-740EBC03188C}"/>
              </a:ext>
            </a:extLst>
          </p:cNvPr>
          <p:cNvSpPr/>
          <p:nvPr/>
        </p:nvSpPr>
        <p:spPr>
          <a:xfrm>
            <a:off x="9336360" y="3590122"/>
            <a:ext cx="288032" cy="288032"/>
          </a:xfrm>
          <a:prstGeom prst="ellipse">
            <a:avLst/>
          </a:prstGeom>
          <a:solidFill>
            <a:schemeClr val="accent1">
              <a:alpha val="4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48A9E-8712-D945-974F-F551A62C5B4B}"/>
              </a:ext>
            </a:extLst>
          </p:cNvPr>
          <p:cNvSpPr txBox="1"/>
          <p:nvPr/>
        </p:nvSpPr>
        <p:spPr>
          <a:xfrm>
            <a:off x="9192345" y="4437112"/>
            <a:ext cx="2999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single production site at NISER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Participating Universities sends personnel to NISER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3E8700-4C56-A245-B3E8-1B3EEAD06AD3}"/>
              </a:ext>
            </a:extLst>
          </p:cNvPr>
          <p:cNvCxnSpPr/>
          <p:nvPr/>
        </p:nvCxnSpPr>
        <p:spPr>
          <a:xfrm flipV="1">
            <a:off x="9480376" y="4141209"/>
            <a:ext cx="0" cy="3679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A8345E2-C2A1-D745-B06D-9063CAF1C833}"/>
              </a:ext>
            </a:extLst>
          </p:cNvPr>
          <p:cNvSpPr txBox="1"/>
          <p:nvPr/>
        </p:nvSpPr>
        <p:spPr>
          <a:xfrm>
            <a:off x="91726" y="5288340"/>
            <a:ext cx="69793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halkboard SE" panose="03050602040202020205" pitchFamily="66" charset="77"/>
              </a:rPr>
              <a:t>Two scenarios: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 SE" panose="03050602040202020205" pitchFamily="66" charset="77"/>
              </a:rPr>
              <a:t>Block production site in India </a:t>
            </a:r>
            <a:r>
              <a:rPr lang="en-US" sz="2000">
                <a:latin typeface="Chalkboard SE" panose="03050602040202020205" pitchFamily="66" charset="77"/>
              </a:rPr>
              <a:t>+ assembly </a:t>
            </a:r>
            <a:r>
              <a:rPr lang="en-US" sz="2000" dirty="0">
                <a:latin typeface="Chalkboard SE" panose="03050602040202020205" pitchFamily="66" charset="77"/>
              </a:rPr>
              <a:t>site in the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 SE" panose="03050602040202020205" pitchFamily="66" charset="77"/>
              </a:rPr>
              <a:t>Full production in the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14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ADEA1-2095-CD4F-B2E4-AD7C6967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E8EA-B732-4B3A-BC86-697096502AB7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D9C9D-FFFF-FA44-A831-8592E4A48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FC2AC-C7D6-AD4C-8B24-E8093E456497}"/>
              </a:ext>
            </a:extLst>
          </p:cNvPr>
          <p:cNvSpPr txBox="1"/>
          <p:nvPr/>
        </p:nvSpPr>
        <p:spPr>
          <a:xfrm>
            <a:off x="695400" y="260648"/>
            <a:ext cx="1130525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32EE7"/>
                </a:solidFill>
              </a:rPr>
              <a:t>Summary</a:t>
            </a:r>
          </a:p>
          <a:p>
            <a:endParaRPr lang="en-US" sz="3600" dirty="0">
              <a:solidFill>
                <a:srgbClr val="032EE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 SE" panose="03050602040202020205" pitchFamily="66" charset="77"/>
              </a:rPr>
              <a:t>The design of the FEMC is nearing 90% completion.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 SE" panose="03050602040202020205" pitchFamily="66" charset="77"/>
              </a:rPr>
              <a:t>The remaining technical work, particularly in areas such as front-end electronics, is progressing well and expected to reach the 90% mark soon.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 SE" panose="03050602040202020205" pitchFamily="66" charset="77"/>
              </a:rPr>
              <a:t>The FEMC is on track to be technically ready for baselining by the end of the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 SE" panose="03050602040202020205" pitchFamily="66" charset="77"/>
              </a:rPr>
              <a:t>All aspects of integration, installation, and maintenance have been thoroughly discussed and iterated with the 3I group, and these considerations have been incorporated into the design.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 SE" panose="03050602040202020205" pitchFamily="66" charset="77"/>
              </a:rPr>
              <a:t>Two production scenarios are currently under consideration. </a:t>
            </a:r>
            <a:endParaRPr lang="en-US" sz="2800" dirty="0">
              <a:solidFill>
                <a:srgbClr val="032EE7"/>
              </a:solidFill>
            </a:endParaRPr>
          </a:p>
          <a:p>
            <a:pPr algn="ctr"/>
            <a:r>
              <a:rPr lang="en-US" sz="2800" dirty="0">
                <a:solidFill>
                  <a:srgbClr val="032EE7"/>
                </a:solidFill>
              </a:rPr>
              <a:t>         </a:t>
            </a:r>
            <a:r>
              <a:rPr lang="en-US" sz="4800" dirty="0">
                <a:solidFill>
                  <a:srgbClr val="032EE7"/>
                </a:solidFill>
              </a:rPr>
              <a:t>Thanks!</a:t>
            </a:r>
            <a:endParaRPr lang="en-US" sz="2800" dirty="0">
              <a:solidFill>
                <a:srgbClr val="032EE7"/>
              </a:solidFill>
            </a:endParaRP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858757-CFAD-6B41-BAE5-5B82CC462EFB}"/>
              </a:ext>
            </a:extLst>
          </p:cNvPr>
          <p:cNvSpPr txBox="1"/>
          <p:nvPr/>
        </p:nvSpPr>
        <p:spPr>
          <a:xfrm>
            <a:off x="4462734" y="6445473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3283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1139-F0DD-554E-9D29-DC021289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A853F-C87F-974E-A2BD-2E83FC2C9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A6F7B-2B9F-BB4A-8B53-632E21740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E8EA-B732-4B3A-BC86-697096502AB7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519E9-46AC-A144-BFC0-AE83EA35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590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16307-E845-E649-933A-655523C23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86D8-BA76-4FE5-8F20-49B94E2142A0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77E9E-D102-A446-9C1D-F46FEA39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4E987-B44F-7648-B771-85A9C9944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700808"/>
            <a:ext cx="10980881" cy="2367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CCC022-2629-B041-8A17-8863D9E1B86D}"/>
              </a:ext>
            </a:extLst>
          </p:cNvPr>
          <p:cNvSpPr txBox="1"/>
          <p:nvPr/>
        </p:nvSpPr>
        <p:spPr>
          <a:xfrm>
            <a:off x="4583832" y="6356352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0D172-C54F-FA4E-917B-9DFC1DA3EF73}"/>
              </a:ext>
            </a:extLst>
          </p:cNvPr>
          <p:cNvSpPr txBox="1"/>
          <p:nvPr/>
        </p:nvSpPr>
        <p:spPr>
          <a:xfrm>
            <a:off x="2423592" y="692696"/>
            <a:ext cx="5455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32EE7"/>
                </a:solidFill>
                <a:latin typeface="Chalkboard SE" panose="03050602040202020205" pitchFamily="66" charset="77"/>
              </a:rPr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142723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4A4B21-4CCA-834A-9694-1B830266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82224A-8EF5-6A4B-822B-C2B8361B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-19884"/>
            <a:ext cx="9649072" cy="56856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32EE7"/>
                </a:solidFill>
                <a:latin typeface="Chalkboard SE" panose="03050602040202020205" pitchFamily="66" charset="77"/>
              </a:rPr>
              <a:t>FEMC Detector Parameters Table.  Pre-TDR Version 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5114F-A3E4-614A-A86B-8579623C7480}"/>
              </a:ext>
            </a:extLst>
          </p:cNvPr>
          <p:cNvSpPr txBox="1"/>
          <p:nvPr/>
        </p:nvSpPr>
        <p:spPr>
          <a:xfrm>
            <a:off x="4295800" y="6567140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C6861-7D99-DF4E-9A5E-EF4F9EBA5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382965"/>
            <a:ext cx="8280920" cy="62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70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62057-5105-8047-97A8-FFFA2012B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7B91BE-33BD-C64B-985C-4290AC7B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D18A1-D10C-614B-BECC-76A21F927CA0}"/>
              </a:ext>
            </a:extLst>
          </p:cNvPr>
          <p:cNvSpPr txBox="1"/>
          <p:nvPr/>
        </p:nvSpPr>
        <p:spPr>
          <a:xfrm>
            <a:off x="4583832" y="6425585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36CC7-A5FF-0E45-B30A-6BB613D19568}"/>
              </a:ext>
            </a:extLst>
          </p:cNvPr>
          <p:cNvSpPr txBox="1"/>
          <p:nvPr/>
        </p:nvSpPr>
        <p:spPr>
          <a:xfrm>
            <a:off x="335360" y="188640"/>
            <a:ext cx="999236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Chalkboard"/>
                <a:cs typeface="Chalkboard"/>
              </a:rPr>
              <a:t>FEMC Status Summary:</a:t>
            </a:r>
          </a:p>
          <a:p>
            <a:pPr algn="l"/>
            <a:endParaRPr lang="en-US" sz="2400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Chalkboard"/>
                <a:cs typeface="Chalkboard"/>
              </a:rPr>
              <a:t>FDR </a:t>
            </a:r>
            <a:r>
              <a:rPr lang="en-US" sz="2000" dirty="0" err="1">
                <a:latin typeface="Chalkboard"/>
                <a:cs typeface="Chalkboard"/>
              </a:rPr>
              <a:t>SiPMs</a:t>
            </a:r>
            <a:r>
              <a:rPr lang="en-US" sz="2000" dirty="0">
                <a:latin typeface="Chalkboard"/>
                <a:cs typeface="Chalkboard"/>
              </a:rPr>
              <a:t> - </a:t>
            </a:r>
            <a:r>
              <a:rPr lang="en-US" sz="2000" dirty="0">
                <a:solidFill>
                  <a:srgbClr val="10A305"/>
                </a:solidFill>
                <a:latin typeface="Chalkboard"/>
                <a:cs typeface="Chalkboard"/>
              </a:rPr>
              <a:t>completed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Chalkboard"/>
                <a:cs typeface="Chalkboard"/>
              </a:rPr>
              <a:t>FDR Sc. Fibers - </a:t>
            </a:r>
            <a:r>
              <a:rPr lang="en-US" sz="2000" dirty="0">
                <a:solidFill>
                  <a:srgbClr val="10A305"/>
                </a:solidFill>
                <a:latin typeface="Chalkboard"/>
                <a:cs typeface="Chalkboard"/>
              </a:rPr>
              <a:t>completed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Chalkboard"/>
                <a:cs typeface="Chalkboard"/>
              </a:rPr>
              <a:t>eRD106 Test Run to validate LY collection/uniformity - </a:t>
            </a:r>
            <a:r>
              <a:rPr lang="en-US" sz="2000" dirty="0">
                <a:solidFill>
                  <a:srgbClr val="10A305"/>
                </a:solidFill>
                <a:latin typeface="Chalkboard"/>
                <a:cs typeface="Chalkboard"/>
              </a:rPr>
              <a:t>completed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Chalkboard"/>
                <a:cs typeface="Chalkboard"/>
              </a:rPr>
              <a:t>eRD106 Validation of module production – </a:t>
            </a:r>
            <a:r>
              <a:rPr lang="en-US" sz="2000" dirty="0">
                <a:solidFill>
                  <a:srgbClr val="10A305"/>
                </a:solidFill>
                <a:latin typeface="Chalkboard"/>
                <a:cs typeface="Chalkboard"/>
              </a:rPr>
              <a:t>completed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Chalkboard"/>
                <a:cs typeface="Chalkboard"/>
              </a:rPr>
              <a:t>eRD106 Structural tests - </a:t>
            </a:r>
            <a:r>
              <a:rPr lang="en-US" sz="2000" dirty="0">
                <a:solidFill>
                  <a:srgbClr val="10A305"/>
                </a:solidFill>
                <a:latin typeface="Chalkboard"/>
                <a:cs typeface="Chalkboard"/>
              </a:rPr>
              <a:t>completed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Chalkboard"/>
                <a:cs typeface="Chalkboard"/>
              </a:rPr>
              <a:t>Detailed Mechanical Design – </a:t>
            </a:r>
            <a:r>
              <a:rPr lang="en-US" sz="2000" dirty="0">
                <a:solidFill>
                  <a:srgbClr val="00B0F0"/>
                </a:solidFill>
                <a:latin typeface="Chalkboard"/>
                <a:cs typeface="Chalkboard"/>
              </a:rPr>
              <a:t>approaching to ~90%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Chalkboard"/>
                <a:cs typeface="Chalkboard"/>
              </a:rPr>
              <a:t>Front End Readout – at different stages - </a:t>
            </a:r>
            <a:r>
              <a:rPr lang="en-US" sz="2000" dirty="0">
                <a:solidFill>
                  <a:srgbClr val="00B0F0"/>
                </a:solidFill>
                <a:latin typeface="Chalkboard"/>
                <a:cs typeface="Chalkboard"/>
              </a:rPr>
              <a:t>(~50%-95%)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Chalkboard"/>
                <a:cs typeface="Chalkboard"/>
              </a:rPr>
              <a:t>CD3A QA on sc. fibers - </a:t>
            </a:r>
            <a:r>
              <a:rPr lang="en-US" sz="2000" dirty="0">
                <a:solidFill>
                  <a:srgbClr val="10A305"/>
                </a:solidFill>
                <a:latin typeface="Chalkboard"/>
                <a:cs typeface="Chalkboard"/>
              </a:rPr>
              <a:t>ongoing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Chalkboard"/>
                <a:cs typeface="Chalkboard"/>
              </a:rPr>
              <a:t>Production planning – </a:t>
            </a:r>
            <a:r>
              <a:rPr lang="en-US" sz="2000" dirty="0">
                <a:solidFill>
                  <a:srgbClr val="7030A0"/>
                </a:solidFill>
                <a:latin typeface="Chalkboard"/>
                <a:cs typeface="Chalkboard"/>
              </a:rPr>
              <a:t>in progress</a:t>
            </a:r>
            <a:endParaRPr lang="en-US" sz="2800" dirty="0">
              <a:solidFill>
                <a:srgbClr val="7030A0"/>
              </a:solidFill>
              <a:latin typeface="Chalkboard"/>
              <a:cs typeface="Chalkboard"/>
            </a:endParaRPr>
          </a:p>
          <a:p>
            <a:pPr marL="457200" indent="-457200" algn="l">
              <a:buFont typeface="+mj-lt"/>
              <a:buAutoNum type="arabicPeriod"/>
            </a:pPr>
            <a:endParaRPr lang="en-US" sz="2800" dirty="0">
              <a:solidFill>
                <a:srgbClr val="7030A0"/>
              </a:solidFill>
              <a:latin typeface="Chalkboard"/>
              <a:cs typeface="Chalkboard"/>
            </a:endParaRPr>
          </a:p>
          <a:p>
            <a:pPr algn="l"/>
            <a:r>
              <a:rPr lang="en-US" sz="2000" dirty="0">
                <a:latin typeface="Chalkboard"/>
                <a:cs typeface="Chalkboard"/>
              </a:rPr>
              <a:t>In the pipeline for 2025:</a:t>
            </a:r>
          </a:p>
          <a:p>
            <a:pPr algn="l"/>
            <a:r>
              <a:rPr lang="en-US" sz="2000" dirty="0">
                <a:latin typeface="Chalkboard"/>
                <a:cs typeface="Chalkboard"/>
              </a:rPr>
              <a:t>1. FEMC FDR</a:t>
            </a:r>
          </a:p>
          <a:p>
            <a:pPr algn="l"/>
            <a:r>
              <a:rPr lang="en-US" sz="2000" dirty="0">
                <a:latin typeface="Chalkboard"/>
                <a:cs typeface="Chalkboard"/>
              </a:rPr>
              <a:t>2. TDR Version 2</a:t>
            </a:r>
          </a:p>
          <a:p>
            <a:pPr algn="l"/>
            <a:r>
              <a:rPr lang="en-US" sz="2000" dirty="0">
                <a:latin typeface="Chalkboard"/>
                <a:cs typeface="Chalkboard"/>
              </a:rPr>
              <a:t>3. Complete FEB tests in the lab</a:t>
            </a:r>
          </a:p>
          <a:p>
            <a:pPr algn="l"/>
            <a:r>
              <a:rPr lang="en-US" sz="2000" dirty="0">
                <a:latin typeface="Chalkboard"/>
                <a:cs typeface="Chalkboard"/>
              </a:rPr>
              <a:t>4. Continue development of mechanical models and finalizing production drawings.</a:t>
            </a:r>
          </a:p>
          <a:p>
            <a:pPr algn="l"/>
            <a:endParaRPr lang="en-US" sz="2000" dirty="0">
              <a:latin typeface="Chalkboard"/>
              <a:cs typeface="Chalkboard"/>
            </a:endParaRPr>
          </a:p>
          <a:p>
            <a:pPr algn="l"/>
            <a:endParaRPr lang="en-US" sz="2000" dirty="0">
              <a:latin typeface="Chalkboard"/>
              <a:cs typeface="Chalkboard"/>
            </a:endParaRPr>
          </a:p>
          <a:p>
            <a:pPr algn="l"/>
            <a:endParaRPr lang="en-US" sz="2000" dirty="0">
              <a:solidFill>
                <a:srgbClr val="7030A0"/>
              </a:solidFill>
              <a:latin typeface="Chalkboard"/>
              <a:cs typeface="Chalkboard"/>
            </a:endParaRPr>
          </a:p>
          <a:p>
            <a:pPr algn="l"/>
            <a:endParaRPr lang="en-US" sz="2000" dirty="0">
              <a:solidFill>
                <a:srgbClr val="7030A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142497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6B33FD-73E0-154A-87B4-B8D4109A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052C3-848E-EE48-BCA4-ABE4A836743B}"/>
              </a:ext>
            </a:extLst>
          </p:cNvPr>
          <p:cNvSpPr txBox="1"/>
          <p:nvPr/>
        </p:nvSpPr>
        <p:spPr>
          <a:xfrm>
            <a:off x="4462734" y="6445473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6CAAF-F8F5-7244-BC88-53B74DCD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" y="643967"/>
            <a:ext cx="5217497" cy="2808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F6C731-A65A-BF48-8E6A-B861E8D3D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021" y="895459"/>
            <a:ext cx="1640739" cy="2187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DB0E5-5B65-554E-BD53-332C08EB3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07" y="839108"/>
            <a:ext cx="1681151" cy="2241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AFB54D-C13E-C246-9ED4-D01D21333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690" y="2292790"/>
            <a:ext cx="1557527" cy="1055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BC8EDF-4229-BA42-BA6E-0778D652E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1301" y="802119"/>
            <a:ext cx="1448987" cy="1086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1343A8-44E3-D04C-A06C-53C9E7FE42A5}"/>
              </a:ext>
            </a:extLst>
          </p:cNvPr>
          <p:cNvSpPr txBox="1"/>
          <p:nvPr/>
        </p:nvSpPr>
        <p:spPr>
          <a:xfrm>
            <a:off x="4932751" y="23387"/>
            <a:ext cx="3802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32EE7"/>
                </a:solidFill>
                <a:latin typeface="Chalkboard SE" panose="03050602040202020205" pitchFamily="66" charset="77"/>
              </a:rPr>
              <a:t>Some Completed Tasks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D364B6-D994-DD4F-AB58-8674F8925DC5}"/>
              </a:ext>
            </a:extLst>
          </p:cNvPr>
          <p:cNvSpPr txBox="1"/>
          <p:nvPr/>
        </p:nvSpPr>
        <p:spPr>
          <a:xfrm>
            <a:off x="842202" y="3484061"/>
            <a:ext cx="3667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halkboard SE" panose="03050602040202020205" pitchFamily="66" charset="77"/>
              </a:rPr>
              <a:t>Block productions at Fudan and UCLA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530160-261A-0842-A336-2351D58E46A0}"/>
              </a:ext>
            </a:extLst>
          </p:cNvPr>
          <p:cNvSpPr txBox="1"/>
          <p:nvPr/>
        </p:nvSpPr>
        <p:spPr>
          <a:xfrm>
            <a:off x="8740162" y="3037084"/>
            <a:ext cx="2497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halkboard SE" panose="03050602040202020205" pitchFamily="66" charset="77"/>
              </a:rPr>
              <a:t>Structural tests at BNL</a:t>
            </a:r>
          </a:p>
          <a:p>
            <a:r>
              <a:rPr lang="en-US" sz="1600" dirty="0">
                <a:latin typeface="Chalkboard SE" panose="03050602040202020205" pitchFamily="66" charset="77"/>
              </a:rPr>
              <a:t>De-paneling </a:t>
            </a:r>
            <a:r>
              <a:rPr lang="en-US" sz="1600" dirty="0" err="1">
                <a:latin typeface="Chalkboard SE" panose="03050602040202020205" pitchFamily="66" charset="77"/>
              </a:rPr>
              <a:t>SiPM</a:t>
            </a:r>
            <a:r>
              <a:rPr lang="en-US" sz="1600" dirty="0">
                <a:latin typeface="Chalkboard SE" panose="03050602040202020205" pitchFamily="66" charset="77"/>
              </a:rPr>
              <a:t> boards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A3FA9A-1BEB-BF42-80F3-1273C5C5B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5709" y="842238"/>
            <a:ext cx="1489451" cy="1117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66D9E5-8419-1943-9BBC-8431BAD52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00" y="4099351"/>
            <a:ext cx="1908073" cy="1549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D59B0F-57B5-0043-A931-DBD2B694C4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1584" y="4127463"/>
            <a:ext cx="3199110" cy="15209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2FB80D-BB37-2847-AB7B-84F67A779D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01" y="3953480"/>
            <a:ext cx="2994625" cy="19041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AED7B7-C2C7-A449-BF07-64DE1F56DE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357" y="3785147"/>
            <a:ext cx="2945527" cy="22668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4AE8CD-A4E2-3941-9C91-7762A3C8DC61}"/>
              </a:ext>
            </a:extLst>
          </p:cNvPr>
          <p:cNvSpPr txBox="1"/>
          <p:nvPr/>
        </p:nvSpPr>
        <p:spPr>
          <a:xfrm>
            <a:off x="387845" y="5741072"/>
            <a:ext cx="4866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halkboard SE" panose="03050602040202020205" pitchFamily="66" charset="77"/>
              </a:rPr>
              <a:t>Test Run at FNAL by UC EIC consortium members.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66D67-2493-D840-BA51-D7CF8BAEF366}"/>
              </a:ext>
            </a:extLst>
          </p:cNvPr>
          <p:cNvSpPr txBox="1"/>
          <p:nvPr/>
        </p:nvSpPr>
        <p:spPr>
          <a:xfrm>
            <a:off x="7840365" y="5896517"/>
            <a:ext cx="4297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halkboard SE" panose="03050602040202020205" pitchFamily="66" charset="77"/>
              </a:rPr>
              <a:t>Light Guides Produced at Indiana University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4983F0-AE32-1B45-BAF8-4A0FF75AE7E1}"/>
              </a:ext>
            </a:extLst>
          </p:cNvPr>
          <p:cNvCxnSpPr/>
          <p:nvPr/>
        </p:nvCxnSpPr>
        <p:spPr>
          <a:xfrm>
            <a:off x="5375920" y="5445224"/>
            <a:ext cx="23617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EA2C278-AE9C-354C-B64D-81BC06ADC42D}"/>
              </a:ext>
            </a:extLst>
          </p:cNvPr>
          <p:cNvSpPr txBox="1"/>
          <p:nvPr/>
        </p:nvSpPr>
        <p:spPr>
          <a:xfrm>
            <a:off x="6820196" y="5155895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Design Goal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B13F47-7CB6-C44D-9565-D7D1FCC9CD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38786" y="924399"/>
            <a:ext cx="1553214" cy="207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8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D1D062-C671-DE4A-ADD9-E56191F4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86D8-BA76-4FE5-8F20-49B94E2142A0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9508CB-362B-D245-9F4E-1C01A869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17ECC4-4673-1B4F-B021-17A10C7C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287575"/>
            <a:ext cx="8295079" cy="407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E3516-D14E-0449-BDE0-CD15B11E1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17" y="4373755"/>
            <a:ext cx="2708236" cy="2092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67FD17-460A-2348-9A1C-8EBBD514C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4355358"/>
            <a:ext cx="2639905" cy="20399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2DD0296-F323-154B-A534-45ADF9E436A8}"/>
              </a:ext>
            </a:extLst>
          </p:cNvPr>
          <p:cNvSpPr/>
          <p:nvPr/>
        </p:nvSpPr>
        <p:spPr>
          <a:xfrm>
            <a:off x="335360" y="14799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32EE7"/>
                </a:solidFill>
                <a:latin typeface="Chalkboard SE" panose="03050602040202020205" pitchFamily="66" charset="77"/>
              </a:rPr>
              <a:t>FEMC FDR Scope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E57AA-53B3-7A41-B52E-E37C416EAF89}"/>
              </a:ext>
            </a:extLst>
          </p:cNvPr>
          <p:cNvSpPr txBox="1"/>
          <p:nvPr/>
        </p:nvSpPr>
        <p:spPr>
          <a:xfrm>
            <a:off x="119336" y="980728"/>
            <a:ext cx="2287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halkboard SE" panose="03050602040202020205" pitchFamily="66" charset="77"/>
              </a:rPr>
              <a:t>WScFi</a:t>
            </a:r>
            <a:r>
              <a:rPr lang="en-US" dirty="0">
                <a:latin typeface="Chalkboard SE" panose="03050602040202020205" pitchFamily="66" charset="77"/>
              </a:rPr>
              <a:t>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LG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halkboard SE" panose="03050602040202020205" pitchFamily="66" charset="77"/>
              </a:rPr>
              <a:t>SiPM</a:t>
            </a:r>
            <a:r>
              <a:rPr lang="en-US" dirty="0">
                <a:latin typeface="Chalkboard SE" panose="03050602040202020205" pitchFamily="66" charset="77"/>
              </a:rPr>
              <a:t>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Mounting to </a:t>
            </a:r>
            <a:r>
              <a:rPr lang="en-US" dirty="0" err="1">
                <a:latin typeface="Chalkboard SE" panose="03050602040202020205" pitchFamily="66" charset="77"/>
              </a:rPr>
              <a:t>HCal</a:t>
            </a:r>
            <a:endParaRPr lang="en-US" dirty="0">
              <a:latin typeface="Chalkboard SE" panose="03050602040202020205" pitchFamily="66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DEE76C-4E5D-7C4D-87B1-DE6D5C98C55E}"/>
              </a:ext>
            </a:extLst>
          </p:cNvPr>
          <p:cNvSpPr txBox="1"/>
          <p:nvPr/>
        </p:nvSpPr>
        <p:spPr>
          <a:xfrm>
            <a:off x="305254" y="4332694"/>
            <a:ext cx="51238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halkboard SE" panose="03050602040202020205" pitchFamily="66" charset="77"/>
              </a:rPr>
              <a:t>Mounting to HCAL was iterated to simplify installation procedures. Driven by BNL 3I group.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halkboard SE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halkboard SE" panose="03050602040202020205" pitchFamily="66" charset="77"/>
              </a:rPr>
              <a:t>New parts were ordered. Tests projected to be completed by the end of summer.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halkboard SE" panose="03050602040202020205" pitchFamily="66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halkboard SE" panose="03050602040202020205" pitchFamily="66" charset="77"/>
              </a:rPr>
              <a:t>This change does not affect FDR or previous structural tests.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60F5F8-99A5-C944-92C5-4CD770E523FC}"/>
              </a:ext>
            </a:extLst>
          </p:cNvPr>
          <p:cNvSpPr txBox="1"/>
          <p:nvPr/>
        </p:nvSpPr>
        <p:spPr>
          <a:xfrm>
            <a:off x="4462734" y="6445473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A75F1F-932B-4B43-A790-C900C9CF2F7D}"/>
              </a:ext>
            </a:extLst>
          </p:cNvPr>
          <p:cNvCxnSpPr/>
          <p:nvPr/>
        </p:nvCxnSpPr>
        <p:spPr>
          <a:xfrm>
            <a:off x="8578053" y="4355358"/>
            <a:ext cx="0" cy="18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7D7F57-BE43-0747-A9BC-F9F8A2AA4AC0}"/>
              </a:ext>
            </a:extLst>
          </p:cNvPr>
          <p:cNvCxnSpPr/>
          <p:nvPr/>
        </p:nvCxnSpPr>
        <p:spPr>
          <a:xfrm flipH="1" flipV="1">
            <a:off x="5591944" y="1124744"/>
            <a:ext cx="432048" cy="324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829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972256-78D2-7A40-A8A6-B60CBC508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86D8-BA76-4FE5-8F20-49B94E2142A0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5F85E-686F-7745-9B73-BEC8697F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91E8E-7F3D-8B4B-9EA6-260AF5D64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598" y="380712"/>
            <a:ext cx="2706998" cy="531813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F0E4628-CD03-FB47-A280-DCADABF89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8" y="1928401"/>
            <a:ext cx="3278732" cy="364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640B5-ED7E-6A4E-9B58-58D3E74D1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828521"/>
            <a:ext cx="4254641" cy="1700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4F09A-5B80-2C43-85AA-42B6F7B94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859" y="2656816"/>
            <a:ext cx="3375632" cy="2923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9DB1E5-22BE-804F-93E5-CFE05DCFE0EE}"/>
              </a:ext>
            </a:extLst>
          </p:cNvPr>
          <p:cNvSpPr txBox="1"/>
          <p:nvPr/>
        </p:nvSpPr>
        <p:spPr>
          <a:xfrm>
            <a:off x="415174" y="135384"/>
            <a:ext cx="459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EE7"/>
                </a:solidFill>
                <a:latin typeface="Chalkboard SE" panose="03050602040202020205" pitchFamily="66" charset="77"/>
              </a:rPr>
              <a:t>Detail Mechanical Model Status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42C10C-5116-A740-B097-B021F0B1C851}"/>
              </a:ext>
            </a:extLst>
          </p:cNvPr>
          <p:cNvSpPr/>
          <p:nvPr/>
        </p:nvSpPr>
        <p:spPr>
          <a:xfrm>
            <a:off x="469578" y="614978"/>
            <a:ext cx="3111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2EE7"/>
                </a:solidFill>
                <a:latin typeface="Chalkboard SE" panose="03050602040202020205" pitchFamily="66" charset="77"/>
              </a:rPr>
              <a:t>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2EE7"/>
                </a:solidFill>
                <a:latin typeface="Chalkboard SE" panose="03050602040202020205" pitchFamily="66" charset="77"/>
              </a:rPr>
              <a:t>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2EE7"/>
                </a:solidFill>
                <a:latin typeface="Chalkboard SE" panose="03050602040202020205" pitchFamily="66" charset="77"/>
              </a:rPr>
              <a:t>Maintenance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4E705-4547-6C40-9013-15E333EC5E26}"/>
              </a:ext>
            </a:extLst>
          </p:cNvPr>
          <p:cNvSpPr txBox="1"/>
          <p:nvPr/>
        </p:nvSpPr>
        <p:spPr>
          <a:xfrm>
            <a:off x="4462734" y="6445473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98A0F-ACAB-C54C-92C5-36AFFC147B39}"/>
              </a:ext>
            </a:extLst>
          </p:cNvPr>
          <p:cNvSpPr txBox="1"/>
          <p:nvPr/>
        </p:nvSpPr>
        <p:spPr>
          <a:xfrm>
            <a:off x="6816080" y="4736771"/>
            <a:ext cx="31710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Installation </a:t>
            </a:r>
          </a:p>
          <a:p>
            <a:r>
              <a:rPr lang="en-US" dirty="0"/>
              <a:t>fixture for</a:t>
            </a:r>
          </a:p>
          <a:p>
            <a:r>
              <a:rPr lang="en-US" dirty="0"/>
              <a:t>~ 20 kg FEMC installation blocks</a:t>
            </a:r>
          </a:p>
          <a:p>
            <a:r>
              <a:rPr lang="en-US" dirty="0"/>
              <a:t>with </a:t>
            </a:r>
            <a:r>
              <a:rPr lang="en-US" dirty="0" err="1"/>
              <a:t>SiPM</a:t>
            </a:r>
            <a:r>
              <a:rPr lang="en-US" dirty="0"/>
              <a:t> boards glued.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70A99-3A18-B64F-8310-4E4D14B5A67F}"/>
              </a:ext>
            </a:extLst>
          </p:cNvPr>
          <p:cNvSpPr txBox="1"/>
          <p:nvPr/>
        </p:nvSpPr>
        <p:spPr>
          <a:xfrm>
            <a:off x="6634517" y="1183273"/>
            <a:ext cx="1201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Cooling</a:t>
            </a:r>
          </a:p>
          <a:p>
            <a:r>
              <a:rPr lang="en-US" sz="1600" dirty="0"/>
              <a:t>Cabling Pass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B7FDD6-4CF6-8947-84BF-A1780543CDFE}"/>
              </a:ext>
            </a:extLst>
          </p:cNvPr>
          <p:cNvCxnSpPr>
            <a:cxnSpLocks/>
          </p:cNvCxnSpPr>
          <p:nvPr/>
        </p:nvCxnSpPr>
        <p:spPr>
          <a:xfrm flipH="1" flipV="1">
            <a:off x="6118166" y="4151345"/>
            <a:ext cx="697914" cy="86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054E96-2F9B-9145-85AD-DC6E7DF8FAA5}"/>
              </a:ext>
            </a:extLst>
          </p:cNvPr>
          <p:cNvSpPr txBox="1"/>
          <p:nvPr/>
        </p:nvSpPr>
        <p:spPr>
          <a:xfrm>
            <a:off x="9518485" y="3104524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</a:t>
            </a:r>
          </a:p>
          <a:p>
            <a:r>
              <a:rPr lang="en-US" dirty="0"/>
              <a:t>Loops</a:t>
            </a:r>
          </a:p>
        </p:txBody>
      </p:sp>
    </p:spTree>
    <p:extLst>
      <p:ext uri="{BB962C8B-B14F-4D97-AF65-F5344CB8AC3E}">
        <p14:creationId xmlns:p14="http://schemas.microsoft.com/office/powerpoint/2010/main" val="88161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DF9B5-731F-F84F-805E-9D95DCB8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86D8-BA76-4FE5-8F20-49B94E2142A0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8235E-4F74-064A-B1D9-B4887C95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FA26F-D303-2A40-AB70-68F134A5F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9" y="908719"/>
            <a:ext cx="5125053" cy="247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B3763E-7FC5-1B4F-B59A-B1451814E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167" y="381552"/>
            <a:ext cx="6284465" cy="2998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C3A9C-EBA6-5F44-846B-D75FC5E36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664" y="3470772"/>
            <a:ext cx="5913064" cy="2884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A49D29-C26A-2C40-AF05-0E9C13ACB791}"/>
              </a:ext>
            </a:extLst>
          </p:cNvPr>
          <p:cNvSpPr txBox="1"/>
          <p:nvPr/>
        </p:nvSpPr>
        <p:spPr>
          <a:xfrm>
            <a:off x="366116" y="115254"/>
            <a:ext cx="6953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32EE7"/>
                </a:solidFill>
                <a:latin typeface="Chalkboard SE" panose="03050602040202020205" pitchFamily="66" charset="77"/>
              </a:rPr>
              <a:t>Mechanical Model, Cooling simulations. Examples.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1ADAA-7478-2545-8626-D7E9496B1302}"/>
              </a:ext>
            </a:extLst>
          </p:cNvPr>
          <p:cNvSpPr txBox="1"/>
          <p:nvPr/>
        </p:nvSpPr>
        <p:spPr>
          <a:xfrm>
            <a:off x="7743119" y="4221088"/>
            <a:ext cx="412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Simulations will be augmented with</a:t>
            </a:r>
          </a:p>
          <a:p>
            <a:r>
              <a:rPr lang="en-US" dirty="0">
                <a:latin typeface="Chalkboard SE" panose="03050602040202020205" pitchFamily="66" charset="77"/>
              </a:rPr>
              <a:t>bench test measurements at Indiana University.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939DC4-D981-8146-A578-7DEA259FC30B}"/>
              </a:ext>
            </a:extLst>
          </p:cNvPr>
          <p:cNvSpPr txBox="1"/>
          <p:nvPr/>
        </p:nvSpPr>
        <p:spPr>
          <a:xfrm>
            <a:off x="4806998" y="59082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32EE7"/>
                </a:solidFill>
              </a:rPr>
              <a:t>SiPM</a:t>
            </a:r>
            <a:r>
              <a:rPr lang="en-US" dirty="0">
                <a:solidFill>
                  <a:srgbClr val="032EE7"/>
                </a:solidFill>
              </a:rPr>
              <a:t> FDR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00B56E-D3D6-3F45-A440-B18AB4BB1001}"/>
              </a:ext>
            </a:extLst>
          </p:cNvPr>
          <p:cNvSpPr txBox="1"/>
          <p:nvPr/>
        </p:nvSpPr>
        <p:spPr>
          <a:xfrm>
            <a:off x="4462734" y="6445473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19531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36DB8-477D-A44F-BE99-9E64352E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E8EA-B732-4B3A-BC86-697096502AB7}" type="datetime1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8EF5-05AB-2A44-8945-09B2835E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BE5F7-6487-6840-B01D-B0332F0D9522}"/>
              </a:ext>
            </a:extLst>
          </p:cNvPr>
          <p:cNvSpPr txBox="1"/>
          <p:nvPr/>
        </p:nvSpPr>
        <p:spPr>
          <a:xfrm>
            <a:off x="4462734" y="6445473"/>
            <a:ext cx="3280385" cy="308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00FF"/>
                </a:solidFill>
              </a:rPr>
              <a:t>10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 EIC DAC Meeting, June 11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-13</a:t>
            </a:r>
            <a:r>
              <a:rPr lang="en-US" sz="1406" baseline="30000" dirty="0">
                <a:solidFill>
                  <a:srgbClr val="0000FF"/>
                </a:solidFill>
              </a:rPr>
              <a:t>th</a:t>
            </a:r>
            <a:r>
              <a:rPr lang="en-US" sz="1406" dirty="0">
                <a:solidFill>
                  <a:srgbClr val="0000FF"/>
                </a:solidFill>
              </a:rPr>
              <a:t>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2A7E8-A090-CA4B-B932-94F19A45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353863"/>
            <a:ext cx="2463738" cy="3284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DB4964-FE41-C848-9867-DC53979CE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090543"/>
            <a:ext cx="8421646" cy="47654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F5F883-9DB2-E44E-B817-5A7CA787F046}"/>
              </a:ext>
            </a:extLst>
          </p:cNvPr>
          <p:cNvSpPr txBox="1"/>
          <p:nvPr/>
        </p:nvSpPr>
        <p:spPr>
          <a:xfrm>
            <a:off x="191345" y="4903572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5 </a:t>
            </a:r>
            <a:r>
              <a:rPr lang="en-US" dirty="0" err="1">
                <a:latin typeface="Chalkboard SE" panose="03050602040202020205" pitchFamily="66" charset="77"/>
              </a:rPr>
              <a:t>SiPM</a:t>
            </a:r>
            <a:r>
              <a:rPr lang="en-US" dirty="0">
                <a:latin typeface="Chalkboard SE" panose="03050602040202020205" pitchFamily="66" charset="77"/>
              </a:rPr>
              <a:t> Board final design.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S14160-6015PS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halkboard SE" panose="03050602040202020205" pitchFamily="66" charset="77"/>
              </a:rPr>
              <a:t>Boards assembled at UCLA electronics shop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5811B2-2BA5-784D-BD1E-87FDC0E577A5}"/>
              </a:ext>
            </a:extLst>
          </p:cNvPr>
          <p:cNvSpPr txBox="1"/>
          <p:nvPr/>
        </p:nvSpPr>
        <p:spPr>
          <a:xfrm>
            <a:off x="271084" y="165009"/>
            <a:ext cx="4191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32EE7"/>
                </a:solidFill>
                <a:latin typeface="Chalkboard SE" panose="03050602040202020205" pitchFamily="66" charset="77"/>
              </a:rPr>
              <a:t>SiPM</a:t>
            </a:r>
            <a:r>
              <a:rPr lang="en-US" sz="2400" dirty="0">
                <a:solidFill>
                  <a:srgbClr val="032EE7"/>
                </a:solidFill>
                <a:latin typeface="Chalkboard SE" panose="03050602040202020205" pitchFamily="66" charset="77"/>
              </a:rPr>
              <a:t> Boards FDR Status</a:t>
            </a:r>
          </a:p>
        </p:txBody>
      </p:sp>
    </p:spTree>
    <p:extLst>
      <p:ext uri="{BB962C8B-B14F-4D97-AF65-F5344CB8AC3E}">
        <p14:creationId xmlns:p14="http://schemas.microsoft.com/office/powerpoint/2010/main" val="1099607642"/>
      </p:ext>
    </p:extLst>
  </p:cSld>
  <p:clrMapOvr>
    <a:masterClrMapping/>
  </p:clrMapOvr>
</p:sld>
</file>

<file path=ppt/theme/theme1.xml><?xml version="1.0" encoding="utf-8"?>
<a:theme xmlns:a="http://schemas.openxmlformats.org/drawingml/2006/main" name="LEBEMAN">
  <a:themeElements>
    <a:clrScheme name="LEBEMAN">
      <a:dk1>
        <a:srgbClr val="09244C"/>
      </a:dk1>
      <a:lt1>
        <a:srgbClr val="FFFFFF"/>
      </a:lt1>
      <a:dk2>
        <a:srgbClr val="09244C"/>
      </a:dk2>
      <a:lt2>
        <a:srgbClr val="B3E900"/>
      </a:lt2>
      <a:accent1>
        <a:srgbClr val="009CDA"/>
      </a:accent1>
      <a:accent2>
        <a:srgbClr val="AED8EF"/>
      </a:accent2>
      <a:accent3>
        <a:srgbClr val="D9ECF8"/>
      </a:accent3>
      <a:accent4>
        <a:srgbClr val="C6C8CA"/>
      </a:accent4>
      <a:accent5>
        <a:srgbClr val="77787B"/>
      </a:accent5>
      <a:accent6>
        <a:srgbClr val="B3E900"/>
      </a:accent6>
      <a:hlink>
        <a:srgbClr val="B3E900"/>
      </a:hlink>
      <a:folHlink>
        <a:srgbClr val="77787B"/>
      </a:folHlink>
    </a:clrScheme>
    <a:fontScheme name="Segoe UI Semibold &amp; Regular">
      <a:majorFont>
        <a:latin typeface="Segoe UI Semibold"/>
        <a:ea typeface=""/>
        <a:cs typeface="Segoe UI Black"/>
      </a:majorFont>
      <a:minorFont>
        <a:latin typeface="Segoe UI"/>
        <a:ea typeface=""/>
        <a:cs typeface="Segoe U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1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12452</TotalTime>
  <Words>1097</Words>
  <Application>Microsoft Macintosh PowerPoint</Application>
  <PresentationFormat>Widescreen</PresentationFormat>
  <Paragraphs>213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Chalkboard</vt:lpstr>
      <vt:lpstr>Chalkboard SE</vt:lpstr>
      <vt:lpstr>Chalkboard SE Regular</vt:lpstr>
      <vt:lpstr>Open Sans</vt:lpstr>
      <vt:lpstr>Segoe UI</vt:lpstr>
      <vt:lpstr>Segoe UI Black</vt:lpstr>
      <vt:lpstr>Symbol</vt:lpstr>
      <vt:lpstr>Vrinda</vt:lpstr>
      <vt:lpstr>Wingdings 2</vt:lpstr>
      <vt:lpstr>LEBEMAN</vt:lpstr>
      <vt:lpstr>HDOfficeLightV0</vt:lpstr>
      <vt:lpstr>1_HDOfficeLightV0</vt:lpstr>
      <vt:lpstr>PowerPoint Presentation</vt:lpstr>
      <vt:lpstr>PowerPoint Presentation</vt:lpstr>
      <vt:lpstr>FEMC Detector Parameters Table.  Pre-TDR Version 1.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 Institutes interested in ePIC at EIC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Microsoft Office User</cp:lastModifiedBy>
  <cp:revision>2939</cp:revision>
  <cp:lastPrinted>2024-03-25T18:04:24Z</cp:lastPrinted>
  <dcterms:created xsi:type="dcterms:W3CDTF">2017-02-11T06:33:00Z</dcterms:created>
  <dcterms:modified xsi:type="dcterms:W3CDTF">2025-05-28T16:05:22Z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2052-11.1.0.8907</vt:lpwstr>
  </property>
</Properties>
</file>