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960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7F8C80-73F3-4260-ACF2-4EFD6DE93B19}">
  <a:tblStyle styleId="{587F8C80-73F3-4260-ACF2-4EFD6DE93B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 snapToGrid="0">
      <p:cViewPr varScale="1">
        <p:scale>
          <a:sx n="145" d="100"/>
          <a:sy n="145" d="100"/>
        </p:scale>
        <p:origin x="680" y="176"/>
      </p:cViewPr>
      <p:guideLst>
        <p:guide pos="396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ff58334d2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ff58334d22_0_3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2ff58334d22_0_3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bcea028be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5bcea028be_0_3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35bcea028be_0_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5bcea028be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5bcea028be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g35bcea028be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5efe81737c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5efe81737c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35efe81737c_0_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5bcea028be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5bcea028be_0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35bcea028be_0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5bcea028b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5bcea028be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g35bcea028be_0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5bcea028be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5bcea028be_0_2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g35bcea028be_0_2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5d867e2e9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5d867e2e9c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35d867e2e9c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5bcea028be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5bcea028be_0_2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g35bcea028be_0_2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5dde2f36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35dde2f366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g35dde2f366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5d867e2e9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5d867e2e9c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g35d867e2e9c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5bcea028be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5bcea028be_0_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g35bcea028be_0_1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5bcea028be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35bcea028be_0_3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g35bcea028be_0_3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49cf823ae1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49cf823ae1_0_3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g349cf823ae1_0_3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5bcea028be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5bcea028be_0_1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35bcea028be_0_1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49cf823ae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49cf823ae1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g349cf823ae1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49cf823ae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49cf823ae1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g349cf823ae1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5dde2f366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5dde2f366a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g35dde2f366a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5ec397eed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g35ec397eed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8" name="Google Shape;578;g35ec397eed2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5de49722cd_0_1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g35de49722cd_0_1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2" name="Google Shape;592;g35de49722cd_0_1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efe8173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efe81737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35efe81737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5ec397eed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6" name="Google Shape;606;g35ec397eed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7" name="Google Shape;607;g35ec397eed2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5de49722cd_0_1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" name="Google Shape;620;g35de49722cd_0_1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1" name="Google Shape;621;g35de49722cd_0_11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5ec397eed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g35ec397eed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1" name="Google Shape;631;g35ec397eed2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5de49722cd_0_1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35de49722cd_0_1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g35de49722cd_0_12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5ec397eed2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g35ec397eed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5ec397eed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35ec397eed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g35ec397eed2_0_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5de49722cd_0_1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6" name="Google Shape;706;g35de49722cd_0_1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7" name="Google Shape;707;g35de49722cd_0_12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5ec397eed2_0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g35ec397eed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5ec397eed2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5ec397eed2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g35ec397eed2_0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5ec397eed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35ec397eed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g35ec397eed2_0_1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49cf823ae1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49cf823ae1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349cf823ae1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bcea028be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bcea028be_0_2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g35bcea028be_0_2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5bcea028be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35bcea028be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g35bcea028be_0_1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bcea028b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bcea028be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35bcea028be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49cf823ae1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49cf823ae1_0_2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349cf823ae1_0_2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49cf823ae1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49cf823ae1_0_2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349cf823ae1_0_2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49cf823ae1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49cf823ae1_0_3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349cf823ae1_0_3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5bcea028be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5bcea028be_0_3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35bcea028be_0_3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 amt="90000"/>
          </a:blip>
          <a:srcRect t="-237"/>
          <a:stretch/>
        </p:blipFill>
        <p:spPr>
          <a:xfrm>
            <a:off x="0" y="-10684"/>
            <a:ext cx="9144000" cy="44993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6118671" y="3533777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27329" y="923382"/>
            <a:ext cx="5002306" cy="2057400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228600" tIns="0" rIns="182875" bIns="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-1271" y="923382"/>
            <a:ext cx="228600" cy="205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>
            <a:spLocks noGrp="1"/>
          </p:cNvSpPr>
          <p:nvPr>
            <p:ph type="pic" idx="2"/>
          </p:nvPr>
        </p:nvSpPr>
        <p:spPr>
          <a:xfrm>
            <a:off x="5229542" y="923382"/>
            <a:ext cx="3911600" cy="2057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1" name="Google Shape;21;p2"/>
          <p:cNvSpPr txBox="1">
            <a:spLocks noGrp="1"/>
          </p:cNvSpPr>
          <p:nvPr>
            <p:ph type="subTitle" idx="3"/>
          </p:nvPr>
        </p:nvSpPr>
        <p:spPr>
          <a:xfrm>
            <a:off x="463552" y="243457"/>
            <a:ext cx="2562036" cy="67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4"/>
          </p:nvPr>
        </p:nvSpPr>
        <p:spPr>
          <a:xfrm>
            <a:off x="469901" y="322952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5"/>
          </p:nvPr>
        </p:nvSpPr>
        <p:spPr>
          <a:xfrm>
            <a:off x="469901" y="3533777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body" idx="6"/>
          </p:nvPr>
        </p:nvSpPr>
        <p:spPr>
          <a:xfrm>
            <a:off x="3294286" y="322952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body" idx="7"/>
          </p:nvPr>
        </p:nvSpPr>
        <p:spPr>
          <a:xfrm>
            <a:off x="3294286" y="3533777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body" idx="8"/>
          </p:nvPr>
        </p:nvSpPr>
        <p:spPr>
          <a:xfrm>
            <a:off x="6118671" y="322952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88675"/>
            <a:ext cx="914400" cy="65815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buNone/>
              <a:defRPr sz="1300">
                <a:solidFill>
                  <a:schemeClr val="lt1"/>
                </a:solidFill>
              </a:defRPr>
            </a:lvl1pPr>
            <a:lvl2pPr lvl="1" algn="r">
              <a:buNone/>
              <a:defRPr sz="1300">
                <a:solidFill>
                  <a:schemeClr val="lt1"/>
                </a:solidFill>
              </a:defRPr>
            </a:lvl2pPr>
            <a:lvl3pPr lvl="2" algn="r">
              <a:buNone/>
              <a:defRPr sz="1300">
                <a:solidFill>
                  <a:schemeClr val="lt1"/>
                </a:solidFill>
              </a:defRPr>
            </a:lvl3pPr>
            <a:lvl4pPr lvl="3" algn="r">
              <a:buNone/>
              <a:defRPr sz="1300">
                <a:solidFill>
                  <a:schemeClr val="lt1"/>
                </a:solidFill>
              </a:defRPr>
            </a:lvl4pPr>
            <a:lvl5pPr lvl="4" algn="r">
              <a:buNone/>
              <a:defRPr sz="1300">
                <a:solidFill>
                  <a:schemeClr val="lt1"/>
                </a:solidFill>
              </a:defRPr>
            </a:lvl5pPr>
            <a:lvl6pPr lvl="5" algn="r">
              <a:buNone/>
              <a:defRPr sz="1300">
                <a:solidFill>
                  <a:schemeClr val="lt1"/>
                </a:solidFill>
              </a:defRPr>
            </a:lvl6pPr>
            <a:lvl7pPr lvl="6" algn="r">
              <a:buNone/>
              <a:defRPr sz="1300">
                <a:solidFill>
                  <a:schemeClr val="lt1"/>
                </a:solidFill>
              </a:defRPr>
            </a:lvl7pPr>
            <a:lvl8pPr lvl="7" algn="r">
              <a:buNone/>
              <a:defRPr sz="1300">
                <a:solidFill>
                  <a:schemeClr val="lt1"/>
                </a:solidFill>
              </a:defRPr>
            </a:lvl8pPr>
            <a:lvl9pPr lvl="8" algn="r">
              <a:buNone/>
              <a:defRPr sz="13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Subtitle: 3 column photo">
  <p:cSld name="*Title and Subtitle: 3 column photo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451800" y="746400"/>
            <a:ext cx="83820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2"/>
          </p:nvPr>
        </p:nvSpPr>
        <p:spPr>
          <a:xfrm>
            <a:off x="457199" y="3711575"/>
            <a:ext cx="2679698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45700" bIns="4570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—"/>
              <a:defRPr sz="1400"/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—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3"/>
          </p:nvPr>
        </p:nvSpPr>
        <p:spPr>
          <a:xfrm>
            <a:off x="3302949" y="3711575"/>
            <a:ext cx="2679695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45700" bIns="4570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—"/>
              <a:defRPr sz="1400"/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—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body" idx="4"/>
          </p:nvPr>
        </p:nvSpPr>
        <p:spPr>
          <a:xfrm>
            <a:off x="6159500" y="3711575"/>
            <a:ext cx="2679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45700" bIns="4570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—"/>
              <a:defRPr sz="1400"/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—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>
            <a:spLocks noGrp="1"/>
          </p:cNvSpPr>
          <p:nvPr>
            <p:ph type="pic" idx="5"/>
          </p:nvPr>
        </p:nvSpPr>
        <p:spPr>
          <a:xfrm>
            <a:off x="457199" y="1657349"/>
            <a:ext cx="2679700" cy="20542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8" name="Google Shape;88;p11"/>
          <p:cNvSpPr>
            <a:spLocks noGrp="1"/>
          </p:cNvSpPr>
          <p:nvPr>
            <p:ph type="pic" idx="6"/>
          </p:nvPr>
        </p:nvSpPr>
        <p:spPr>
          <a:xfrm>
            <a:off x="3302950" y="1657349"/>
            <a:ext cx="2679700" cy="20542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9" name="Google Shape;89;p11"/>
          <p:cNvSpPr>
            <a:spLocks noGrp="1"/>
          </p:cNvSpPr>
          <p:nvPr>
            <p:ph type="pic" idx="7"/>
          </p:nvPr>
        </p:nvSpPr>
        <p:spPr>
          <a:xfrm>
            <a:off x="6159500" y="1657349"/>
            <a:ext cx="2679700" cy="20542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cxnSp>
        <p:nvCxnSpPr>
          <p:cNvPr id="90" name="Google Shape;90;p11"/>
          <p:cNvCxnSpPr/>
          <p:nvPr/>
        </p:nvCxnSpPr>
        <p:spPr>
          <a:xfrm>
            <a:off x="3219924" y="1521151"/>
            <a:ext cx="0" cy="327304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" name="Google Shape;91;p11"/>
          <p:cNvCxnSpPr/>
          <p:nvPr/>
        </p:nvCxnSpPr>
        <p:spPr>
          <a:xfrm>
            <a:off x="6078494" y="1521151"/>
            <a:ext cx="0" cy="327304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">
  <p:cSld name="Custom Layou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>
            <a:spLocks noGrp="1"/>
          </p:cNvSpPr>
          <p:nvPr>
            <p:ph type="media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137160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—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—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5" name="Google Shape;95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0850" y="4484325"/>
            <a:ext cx="914400" cy="65916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Charts, Graphs, Tables">
  <p:cSld name="*Charts, Graphs, Table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 txBox="1">
            <a:spLocks noGrp="1"/>
          </p:cNvSpPr>
          <p:nvPr>
            <p:ph type="title"/>
          </p:nvPr>
        </p:nvSpPr>
        <p:spPr>
          <a:xfrm>
            <a:off x="466201" y="3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body" idx="1"/>
          </p:nvPr>
        </p:nvSpPr>
        <p:spPr>
          <a:xfrm>
            <a:off x="457201" y="1417579"/>
            <a:ext cx="8373000" cy="30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—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—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body" idx="2"/>
          </p:nvPr>
        </p:nvSpPr>
        <p:spPr>
          <a:xfrm>
            <a:off x="443576" y="62768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—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—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body" idx="3"/>
          </p:nvPr>
        </p:nvSpPr>
        <p:spPr>
          <a:xfrm>
            <a:off x="443573" y="4457863"/>
            <a:ext cx="3711000" cy="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50"/>
              <a:buNone/>
              <a:defRPr sz="105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—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—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Blank" type="blank">
  <p:cSld name="BLANK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Content 9">
  <p:cSld name="*Title and Content_9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/>
          <p:nvPr/>
        </p:nvSpPr>
        <p:spPr>
          <a:xfrm>
            <a:off x="3215550" y="4780050"/>
            <a:ext cx="2856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888888"/>
                </a:solidFill>
              </a:rPr>
              <a:t>eRD115 - Barrel Imaging Calorimeter</a:t>
            </a:r>
            <a:endParaRPr sz="900">
              <a:solidFill>
                <a:srgbClr val="888888"/>
              </a:solidFill>
            </a:endParaRPr>
          </a:p>
        </p:txBody>
      </p:sp>
      <p:sp>
        <p:nvSpPr>
          <p:cNvPr id="106" name="Google Shape;106;p15"/>
          <p:cNvSpPr/>
          <p:nvPr/>
        </p:nvSpPr>
        <p:spPr>
          <a:xfrm>
            <a:off x="396275" y="4753875"/>
            <a:ext cx="1563000" cy="2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5"/>
          <p:cNvSpPr/>
          <p:nvPr/>
        </p:nvSpPr>
        <p:spPr>
          <a:xfrm>
            <a:off x="7864225" y="4760400"/>
            <a:ext cx="11136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sldNum" idx="12"/>
          </p:nvPr>
        </p:nvSpPr>
        <p:spPr>
          <a:xfrm>
            <a:off x="8471125" y="48730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/>
          <p:nvPr/>
        </p:nvSpPr>
        <p:spPr>
          <a:xfrm>
            <a:off x="7379725" y="4733800"/>
            <a:ext cx="1663800" cy="35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—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—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" name="Google Shape;115;p16"/>
          <p:cNvSpPr/>
          <p:nvPr/>
        </p:nvSpPr>
        <p:spPr>
          <a:xfrm>
            <a:off x="346050" y="4696550"/>
            <a:ext cx="1663800" cy="35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, Subtitle and Bullets">
  <p:cSld name="*Title, Subtitle and Bulle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1"/>
          </p:nvPr>
        </p:nvSpPr>
        <p:spPr>
          <a:xfrm>
            <a:off x="457200" y="588175"/>
            <a:ext cx="83820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body" idx="2"/>
          </p:nvPr>
        </p:nvSpPr>
        <p:spPr>
          <a:xfrm>
            <a:off x="457200" y="1431925"/>
            <a:ext cx="7315200" cy="327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Section Break">
  <p:cSld name="*Section Brea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4"/>
          <p:cNvPicPr preferRelativeResize="0"/>
          <p:nvPr/>
        </p:nvPicPr>
        <p:blipFill rotWithShape="1">
          <a:blip r:embed="rId2">
            <a:alphaModFix amt="90000"/>
          </a:blip>
          <a:srcRect l="7274" t="-202" r="7262" b="14537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-1271" y="0"/>
            <a:ext cx="8840471" cy="4488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0" bIns="1828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88675"/>
            <a:ext cx="914400" cy="65815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Argonne">
  <p:cSld name="Closing slide Argonn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5"/>
          <p:cNvPicPr preferRelativeResize="0"/>
          <p:nvPr/>
        </p:nvPicPr>
        <p:blipFill rotWithShape="1">
          <a:blip r:embed="rId2">
            <a:alphaModFix amt="90000"/>
          </a:blip>
          <a:srcRect l="7272" t="-206" r="7264" b="2070"/>
          <a:stretch/>
        </p:blipFill>
        <p:spPr>
          <a:xfrm>
            <a:off x="0" y="-10684"/>
            <a:ext cx="9144000" cy="5154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50" y="4484325"/>
            <a:ext cx="914400" cy="659163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marL="0" lvl="1" indent="0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marL="0" lvl="2" indent="0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marL="0" lvl="3" indent="0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marL="0" lvl="4" indent="0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marL="0" lvl="5" indent="0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marL="0" lvl="6" indent="0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marL="0" lvl="7" indent="0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marL="0" lvl="8" indent="0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Argonne DOE">
  <p:cSld name="Closing slide Argonne DO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"/>
          <p:cNvPicPr preferRelativeResize="0"/>
          <p:nvPr/>
        </p:nvPicPr>
        <p:blipFill rotWithShape="1">
          <a:blip r:embed="rId2">
            <a:alphaModFix amt="90000"/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50" y="4484325"/>
            <a:ext cx="914400" cy="659163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marL="0" lvl="1" indent="0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marL="0" lvl="2" indent="0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marL="0" lvl="3" indent="0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marL="0" lvl="4" indent="0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marL="0" lvl="5" indent="0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marL="0" lvl="6" indent="0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marL="0" lvl="7" indent="0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marL="0" lvl="8" indent="0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00" y="4488675"/>
            <a:ext cx="914400" cy="658158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6118671" y="322952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2"/>
          </p:nvPr>
        </p:nvSpPr>
        <p:spPr>
          <a:xfrm>
            <a:off x="6118671" y="3533777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ctrTitle"/>
          </p:nvPr>
        </p:nvSpPr>
        <p:spPr>
          <a:xfrm>
            <a:off x="227329" y="914400"/>
            <a:ext cx="5002306" cy="2057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228600" tIns="0" rIns="182875" bIns="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/>
          <p:nvPr/>
        </p:nvSpPr>
        <p:spPr>
          <a:xfrm>
            <a:off x="-1271" y="914400"/>
            <a:ext cx="228600" cy="205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7"/>
          <p:cNvSpPr>
            <a:spLocks noGrp="1"/>
          </p:cNvSpPr>
          <p:nvPr>
            <p:ph type="pic" idx="3"/>
          </p:nvPr>
        </p:nvSpPr>
        <p:spPr>
          <a:xfrm>
            <a:off x="5229542" y="914400"/>
            <a:ext cx="3911600" cy="2057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4" name="Google Shape;54;p7"/>
          <p:cNvSpPr txBox="1">
            <a:spLocks noGrp="1"/>
          </p:cNvSpPr>
          <p:nvPr>
            <p:ph type="subTitle" idx="4"/>
          </p:nvPr>
        </p:nvSpPr>
        <p:spPr>
          <a:xfrm>
            <a:off x="463552" y="238125"/>
            <a:ext cx="4765990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5"/>
          </p:nvPr>
        </p:nvSpPr>
        <p:spPr>
          <a:xfrm>
            <a:off x="469901" y="322952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6"/>
          </p:nvPr>
        </p:nvSpPr>
        <p:spPr>
          <a:xfrm>
            <a:off x="469901" y="3533777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7"/>
          </p:nvPr>
        </p:nvSpPr>
        <p:spPr>
          <a:xfrm>
            <a:off x="3315651" y="322952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8"/>
          </p:nvPr>
        </p:nvSpPr>
        <p:spPr>
          <a:xfrm>
            <a:off x="3315651" y="3533777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9"/>
          </p:nvPr>
        </p:nvSpPr>
        <p:spPr>
          <a:xfrm>
            <a:off x="6118671" y="4298950"/>
            <a:ext cx="2720529" cy="42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Subtitle Only">
  <p:cSld name="*Title and Sub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1"/>
          </p:nvPr>
        </p:nvSpPr>
        <p:spPr>
          <a:xfrm>
            <a:off x="457200" y="591325"/>
            <a:ext cx="83820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Subtitle: 2 column">
  <p:cSld name="*Title and Subtitle: 2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3820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457200" y="1984334"/>
            <a:ext cx="4085546" cy="272101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137150" tIns="91425" rIns="91425" bIns="45700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—"/>
              <a:defRPr sz="1600"/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—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3"/>
          </p:nvPr>
        </p:nvSpPr>
        <p:spPr>
          <a:xfrm>
            <a:off x="4728673" y="1984334"/>
            <a:ext cx="4110527" cy="272101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137150" tIns="91425" rIns="91425" bIns="45700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—"/>
              <a:defRPr sz="1600"/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—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4"/>
          </p:nvPr>
        </p:nvSpPr>
        <p:spPr>
          <a:xfrm>
            <a:off x="457200" y="1435694"/>
            <a:ext cx="4085546" cy="54864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37150" tIns="0" rIns="0" bIns="9142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—"/>
              <a:defRPr sz="1600" b="1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 b="1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—"/>
              <a:defRPr sz="1600" b="1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 b="1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body" idx="5"/>
          </p:nvPr>
        </p:nvSpPr>
        <p:spPr>
          <a:xfrm>
            <a:off x="4728673" y="1435694"/>
            <a:ext cx="4110527" cy="54864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37150" tIns="0" rIns="0" bIns="9142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—"/>
              <a:defRPr sz="1600" b="1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 b="1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—"/>
              <a:defRPr sz="1600" b="1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 b="1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Subtitle: 4 block big idea">
  <p:cSld name="*Title and Subtitle: 4 block big idea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1"/>
          </p:nvPr>
        </p:nvSpPr>
        <p:spPr>
          <a:xfrm>
            <a:off x="457200" y="746400"/>
            <a:ext cx="83820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body" idx="2"/>
          </p:nvPr>
        </p:nvSpPr>
        <p:spPr>
          <a:xfrm>
            <a:off x="819628" y="1657348"/>
            <a:ext cx="3723118" cy="142646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75" tIns="18287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—"/>
              <a:defRPr sz="1600" b="1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 b="1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—"/>
              <a:defRPr sz="1600" b="1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 b="1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body" idx="3"/>
          </p:nvPr>
        </p:nvSpPr>
        <p:spPr>
          <a:xfrm>
            <a:off x="4631138" y="1657349"/>
            <a:ext cx="3723118" cy="142646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75" tIns="18287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—"/>
              <a:defRPr sz="1600" b="1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 b="1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—"/>
              <a:defRPr sz="1600" b="1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 b="1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body" idx="4"/>
          </p:nvPr>
        </p:nvSpPr>
        <p:spPr>
          <a:xfrm>
            <a:off x="819628" y="3174781"/>
            <a:ext cx="3723118" cy="142646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75" tIns="18287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—"/>
              <a:defRPr sz="1600" b="1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 b="1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—"/>
              <a:defRPr sz="1600" b="1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 b="1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body" idx="5"/>
          </p:nvPr>
        </p:nvSpPr>
        <p:spPr>
          <a:xfrm>
            <a:off x="4631138" y="3174781"/>
            <a:ext cx="3723118" cy="142646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75" tIns="18287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—"/>
              <a:defRPr sz="1600" b="1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 b="1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—"/>
              <a:defRPr sz="1600" b="1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 b="1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435608"/>
            <a:ext cx="7315200" cy="3269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—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—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153400" y="0"/>
            <a:ext cx="914400" cy="65815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C35EA4"/>
          </p15:clr>
        </p15:guide>
        <p15:guide id="2" orient="horz" pos="1620">
          <p15:clr>
            <a:srgbClr val="C35EA4"/>
          </p15:clr>
        </p15:guide>
        <p15:guide id="3" pos="144">
          <p15:clr>
            <a:srgbClr val="C35EA4"/>
          </p15:clr>
        </p15:guide>
        <p15:guide id="4" pos="288">
          <p15:clr>
            <a:srgbClr val="C35EA4"/>
          </p15:clr>
        </p15:guide>
        <p15:guide id="5" orient="horz" pos="576">
          <p15:clr>
            <a:srgbClr val="C35EA4"/>
          </p15:clr>
        </p15:guide>
        <p15:guide id="6" orient="horz" pos="2964">
          <p15:clr>
            <a:srgbClr val="C35EA4"/>
          </p15:clr>
        </p15:guide>
        <p15:guide id="7" pos="5568">
          <p15:clr>
            <a:srgbClr val="C35EA4"/>
          </p15:clr>
        </p15:guide>
        <p15:guide id="8" orient="horz" pos="902">
          <p15:clr>
            <a:srgbClr val="C35EA4"/>
          </p15:clr>
        </p15:guide>
        <p15:guide id="9" orient="horz" pos="780">
          <p15:clr>
            <a:srgbClr val="C35EA4"/>
          </p15:clr>
        </p15:guide>
        <p15:guide id="10" orient="horz" pos="150">
          <p15:clr>
            <a:srgbClr val="C35EA4"/>
          </p15:clr>
        </p15:guide>
        <p15:guide id="11" orient="horz" pos="3132">
          <p15:clr>
            <a:srgbClr val="C35EA4"/>
          </p15:clr>
        </p15:guide>
        <p15:guide id="12" orient="horz" pos="104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hyperlink" Target="https://arxiv.org/abs/2504.03079" TargetMode="External"/><Relationship Id="rId4" Type="http://schemas.openxmlformats.org/officeDocument/2006/relationships/hyperlink" Target="https://indico.bnl.gov/event/27200/contributions/104726/attachments/61252/105223/eRD115_ImagingCal-R&amp;DDay2025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arxiv.org/abs/2504.03079" TargetMode="External"/><Relationship Id="rId4" Type="http://schemas.openxmlformats.org/officeDocument/2006/relationships/image" Target="../media/image7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4.03079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9.png"/><Relationship Id="rId4" Type="http://schemas.openxmlformats.org/officeDocument/2006/relationships/image" Target="../media/image8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/>
          <p:nvPr/>
        </p:nvSpPr>
        <p:spPr>
          <a:xfrm>
            <a:off x="5229500" y="923400"/>
            <a:ext cx="3911700" cy="205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ctrTitle"/>
          </p:nvPr>
        </p:nvSpPr>
        <p:spPr>
          <a:xfrm>
            <a:off x="227329" y="923382"/>
            <a:ext cx="5002306" cy="2057400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228600" tIns="0" rIns="182875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/>
              <a:t>Barrel Imaging Calorimeter</a:t>
            </a:r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3"/>
          </p:nvPr>
        </p:nvSpPr>
        <p:spPr>
          <a:xfrm>
            <a:off x="463550" y="243450"/>
            <a:ext cx="3620700" cy="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i="1"/>
              <a:t>The ePIC Barrel Imaging Calorimeter</a:t>
            </a:r>
            <a:endParaRPr i="1"/>
          </a:p>
        </p:txBody>
      </p:sp>
      <p:sp>
        <p:nvSpPr>
          <p:cNvPr id="124" name="Google Shape;124;p17"/>
          <p:cNvSpPr txBox="1">
            <a:spLocks noGrp="1"/>
          </p:cNvSpPr>
          <p:nvPr>
            <p:ph type="body" idx="4"/>
          </p:nvPr>
        </p:nvSpPr>
        <p:spPr>
          <a:xfrm>
            <a:off x="469901" y="322952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/>
              <a:t>Jessica Metcalfe</a:t>
            </a:r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5"/>
          </p:nvPr>
        </p:nvSpPr>
        <p:spPr>
          <a:xfrm>
            <a:off x="469901" y="3533777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/>
              <a:t>Argonne National Laboratory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/>
              <a:t>on behalf of the BIC DSC </a:t>
            </a:r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8"/>
          </p:nvPr>
        </p:nvSpPr>
        <p:spPr>
          <a:xfrm>
            <a:off x="6118671" y="322952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/>
              <a:t>EIC DAC Review</a:t>
            </a:r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body" idx="1"/>
          </p:nvPr>
        </p:nvSpPr>
        <p:spPr>
          <a:xfrm>
            <a:off x="6118671" y="3533777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/>
              <a:t>June 13, 2025</a:t>
            </a:r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129" name="Google Shape;12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4345" y="238125"/>
            <a:ext cx="2593105" cy="274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6"/>
          <p:cNvSpPr txBox="1">
            <a:spLocks noGrp="1"/>
          </p:cNvSpPr>
          <p:nvPr>
            <p:ph type="title"/>
          </p:nvPr>
        </p:nvSpPr>
        <p:spPr>
          <a:xfrm>
            <a:off x="-1271" y="0"/>
            <a:ext cx="8840400" cy="4488600"/>
          </a:xfrm>
          <a:prstGeom prst="rect">
            <a:avLst/>
          </a:prstGeom>
        </p:spPr>
        <p:txBody>
          <a:bodyPr spcFirstLastPara="1" wrap="square" lIns="457200" tIns="0" rIns="0" bIns="182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BIC Recent Progress &amp; Plans</a:t>
            </a:r>
            <a:endParaRPr/>
          </a:p>
        </p:txBody>
      </p:sp>
      <p:sp>
        <p:nvSpPr>
          <p:cNvPr id="320" name="Google Shape;320;p26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 of Design and Test Articles Status</a:t>
            </a:r>
            <a:endParaRPr/>
          </a:p>
        </p:txBody>
      </p:sp>
      <p:sp>
        <p:nvSpPr>
          <p:cNvPr id="327" name="Google Shape;327;p27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graphicFrame>
        <p:nvGraphicFramePr>
          <p:cNvPr id="328" name="Google Shape;328;p27"/>
          <p:cNvGraphicFramePr/>
          <p:nvPr/>
        </p:nvGraphicFramePr>
        <p:xfrm>
          <a:off x="311700" y="643875"/>
          <a:ext cx="8832300" cy="4167772"/>
        </p:xfrm>
        <a:graphic>
          <a:graphicData uri="http://schemas.openxmlformats.org/drawingml/2006/table">
            <a:tbl>
              <a:tblPr>
                <a:noFill/>
                <a:tableStyleId>{587F8C80-73F3-4260-ACF2-4EFD6DE93B19}</a:tableStyleId>
              </a:tblPr>
              <a:tblGrid>
                <a:gridCol w="119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6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6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8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4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577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/>
                        <a:t>BIC Design Completion</a:t>
                      </a:r>
                      <a:endParaRPr sz="8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Concept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Preliminary Design (60%)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First Test Article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Final Design (90%)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425">
                <a:tc rowSpan="6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Sector Mechanics</a:t>
                      </a:r>
                      <a:endParaRPr sz="8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Scintillating Fibers (CD3a/b)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Pb/SciFi Matrix Construction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Short matrix</a:t>
                      </a:r>
                      <a:endParaRPr sz="8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Oct 2025</a:t>
                      </a:r>
                      <a:endParaRPr sz="8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7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Carbon Fiber Frames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Short Frame</a:t>
                      </a:r>
                      <a:endParaRPr sz="8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Jul 2025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Nov 2025</a:t>
                      </a:r>
                      <a:endParaRPr sz="8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7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Sector Construction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Short Multi-layer</a:t>
                      </a:r>
                      <a:endParaRPr sz="8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Aug 2025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Nov 2025</a:t>
                      </a:r>
                      <a:endParaRPr sz="8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Tracker Tray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Aug 2025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Sep 2025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Oct 2025</a:t>
                      </a:r>
                      <a:endParaRPr sz="8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Tracker Module Base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Jun 2025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2425">
                <a:tc rowSpan="5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Tracker: AstroPix Modules</a:t>
                      </a:r>
                      <a:endParaRPr sz="8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AstroPix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 (v3)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</a:rPr>
                        <a:t>✓ </a:t>
                      </a:r>
                      <a:r>
                        <a:rPr lang="en-US" sz="800"/>
                        <a:t>(v5)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2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Wafer/chip probing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Aug 2025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Nov 2025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2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AstroLinx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Jul 2025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Apr 2026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2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AstroPix Module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Sep 2025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May 2026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2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Stave/SuperStave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Nov 2025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May 2026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2425">
                <a:tc rowSpan="7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End-of-Sector Box (ESB) &amp; DAQ</a:t>
                      </a:r>
                      <a:endParaRPr sz="8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Lightguides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Jun 2025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Jun 2025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2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SiPM's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2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CALOROC readout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 (H2GCROC)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 (H2GCROC)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12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End-of-Tray Card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Contract delay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2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Electrical Services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75%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July 2025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Sep 2025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2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Cooling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40%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July 2025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Sep 2025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2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ESB Test Article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July 2025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Sep 2025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91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System Test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Integrated System Tests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✓ (BabyBCal + SFILs + Chip/Module)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A85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Aug 2026</a:t>
                      </a:r>
                      <a:endParaRPr sz="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Sector Mechanics</a:t>
            </a:r>
            <a:endParaRPr/>
          </a:p>
        </p:txBody>
      </p:sp>
      <p:sp>
        <p:nvSpPr>
          <p:cNvPr id="335" name="Google Shape;335;p28"/>
          <p:cNvSpPr txBox="1">
            <a:spLocks noGrp="1"/>
          </p:cNvSpPr>
          <p:nvPr>
            <p:ph type="body" idx="1"/>
          </p:nvPr>
        </p:nvSpPr>
        <p:spPr>
          <a:xfrm>
            <a:off x="457200" y="477029"/>
            <a:ext cx="8382000" cy="43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dirty="0"/>
              <a:t>Design Progress</a:t>
            </a:r>
            <a:endParaRPr dirty="0"/>
          </a:p>
        </p:txBody>
      </p:sp>
      <p:sp>
        <p:nvSpPr>
          <p:cNvPr id="336" name="Google Shape;336;p28"/>
          <p:cNvSpPr txBox="1"/>
          <p:nvPr/>
        </p:nvSpPr>
        <p:spPr>
          <a:xfrm>
            <a:off x="325400" y="889750"/>
            <a:ext cx="50805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Interfaces to the rest of ePIC well-defined and mostly frozen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BIC engineers in close contact with the Project engineers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Geometries &amp; envelopes documented and versioned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37" name="Google Shape;337;p28"/>
          <p:cNvSpPr txBox="1"/>
          <p:nvPr/>
        </p:nvSpPr>
        <p:spPr>
          <a:xfrm>
            <a:off x="325400" y="1657350"/>
            <a:ext cx="4845300" cy="1798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</a:rPr>
              <a:t>Technical challenges:</a:t>
            </a:r>
            <a:endParaRPr sz="1000" b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US" sz="1000">
                <a:solidFill>
                  <a:schemeClr val="dk1"/>
                </a:solidFill>
              </a:rPr>
              <a:t>Demonstrate self-supporting design and integration with ePIC</a:t>
            </a:r>
            <a:endParaRPr sz="1000">
              <a:solidFill>
                <a:schemeClr val="dk1"/>
              </a:solidFill>
            </a:endParaRPr>
          </a:p>
          <a:p>
            <a:pPr marL="914400" lvl="1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-US" sz="1000">
                <a:solidFill>
                  <a:schemeClr val="dk1"/>
                </a:solidFill>
              </a:rPr>
              <a:t>Detailed FEA needs delamination measurements for CF-Pb interface, and for the Pb/SciFi matrix itself.</a:t>
            </a:r>
            <a:endParaRPr sz="1000">
              <a:solidFill>
                <a:schemeClr val="dk1"/>
              </a:solidFill>
            </a:endParaRPr>
          </a:p>
          <a:p>
            <a:pPr marL="914400" lvl="1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-US" sz="1000">
                <a:solidFill>
                  <a:schemeClr val="dk1"/>
                </a:solidFill>
              </a:rPr>
              <a:t>We are building test articles for Mode I &amp; II Interlaminar Fracture Toughness measurements (ongoing, due late June 2025)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US" sz="1000">
                <a:solidFill>
                  <a:schemeClr val="dk1"/>
                </a:solidFill>
              </a:rPr>
              <a:t>CF frame integration and matrix construction tolerances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000"/>
              <a:buChar char="●"/>
            </a:pPr>
            <a:r>
              <a:rPr lang="en-US" sz="1000">
                <a:solidFill>
                  <a:schemeClr val="dk1"/>
                </a:solidFill>
              </a:rPr>
              <a:t>Subcontract with Purdue Composites to design/build CF components and for FEA</a:t>
            </a:r>
            <a:endParaRPr sz="1000">
              <a:solidFill>
                <a:schemeClr val="dk1"/>
              </a:solidFill>
            </a:endParaRPr>
          </a:p>
        </p:txBody>
      </p:sp>
      <p:grpSp>
        <p:nvGrpSpPr>
          <p:cNvPr id="338" name="Google Shape;338;p28"/>
          <p:cNvGrpSpPr/>
          <p:nvPr/>
        </p:nvGrpSpPr>
        <p:grpSpPr>
          <a:xfrm>
            <a:off x="325388" y="3547025"/>
            <a:ext cx="1048513" cy="1522175"/>
            <a:chOff x="2735963" y="3621325"/>
            <a:chExt cx="1048513" cy="1522175"/>
          </a:xfrm>
        </p:grpSpPr>
        <p:pic>
          <p:nvPicPr>
            <p:cNvPr id="339" name="Google Shape;339;p28" title="CF layup Purdue May 2025.png"/>
            <p:cNvPicPr preferRelativeResize="0"/>
            <p:nvPr/>
          </p:nvPicPr>
          <p:blipFill rotWithShape="1">
            <a:blip r:embed="rId3">
              <a:alphaModFix/>
            </a:blip>
            <a:srcRect t="6384"/>
            <a:stretch/>
          </p:blipFill>
          <p:spPr>
            <a:xfrm>
              <a:off x="2735975" y="3621325"/>
              <a:ext cx="1048500" cy="10737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0" name="Google Shape;340;p28"/>
            <p:cNvSpPr txBox="1"/>
            <p:nvPr/>
          </p:nvSpPr>
          <p:spPr>
            <a:xfrm>
              <a:off x="2735963" y="4655700"/>
              <a:ext cx="1048500" cy="48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>
                  <a:solidFill>
                    <a:schemeClr val="dk1"/>
                  </a:solidFill>
                </a:rPr>
                <a:t>First CF layup for delamination test articles </a:t>
              </a:r>
              <a:br>
                <a:rPr lang="en-US" sz="700">
                  <a:solidFill>
                    <a:schemeClr val="dk1"/>
                  </a:solidFill>
                </a:rPr>
              </a:br>
              <a:r>
                <a:rPr lang="en-US" sz="700" i="1">
                  <a:solidFill>
                    <a:schemeClr val="dk1"/>
                  </a:solidFill>
                </a:rPr>
                <a:t>(May 28, 2025)</a:t>
              </a:r>
              <a:endParaRPr sz="700" i="1">
                <a:solidFill>
                  <a:schemeClr val="dk1"/>
                </a:solidFill>
              </a:endParaRPr>
            </a:p>
          </p:txBody>
        </p:sp>
      </p:grpSp>
      <p:grpSp>
        <p:nvGrpSpPr>
          <p:cNvPr id="341" name="Google Shape;341;p28"/>
          <p:cNvGrpSpPr/>
          <p:nvPr/>
        </p:nvGrpSpPr>
        <p:grpSpPr>
          <a:xfrm>
            <a:off x="1438400" y="3547025"/>
            <a:ext cx="1744600" cy="1522175"/>
            <a:chOff x="3889850" y="3621325"/>
            <a:chExt cx="1744600" cy="1522175"/>
          </a:xfrm>
        </p:grpSpPr>
        <p:pic>
          <p:nvPicPr>
            <p:cNvPr id="342" name="Google Shape;342;p28" title="Screenshot 2025-05-29 at 5.09.58 PM.png"/>
            <p:cNvPicPr preferRelativeResize="0"/>
            <p:nvPr/>
          </p:nvPicPr>
          <p:blipFill rotWithShape="1">
            <a:blip r:embed="rId4">
              <a:alphaModFix/>
            </a:blip>
            <a:srcRect r="8223"/>
            <a:stretch/>
          </p:blipFill>
          <p:spPr>
            <a:xfrm>
              <a:off x="3889850" y="3621325"/>
              <a:ext cx="1744600" cy="1073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" name="Google Shape;343;p28"/>
            <p:cNvSpPr txBox="1"/>
            <p:nvPr/>
          </p:nvSpPr>
          <p:spPr>
            <a:xfrm>
              <a:off x="3889925" y="4655700"/>
              <a:ext cx="1744500" cy="48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>
                  <a:solidFill>
                    <a:schemeClr val="dk1"/>
                  </a:solidFill>
                </a:rPr>
                <a:t>Short Pb/ScFi test article on the press bed, in preparation for the delamination test articles</a:t>
              </a:r>
              <a:r>
                <a:rPr lang="en-US" sz="700" i="1">
                  <a:solidFill>
                    <a:schemeClr val="dk1"/>
                  </a:solidFill>
                </a:rPr>
                <a:t> (May 23, 2025)</a:t>
              </a:r>
              <a:endParaRPr sz="700" i="1">
                <a:solidFill>
                  <a:schemeClr val="dk1"/>
                </a:solidFill>
              </a:endParaRPr>
            </a:p>
          </p:txBody>
        </p:sp>
      </p:grpSp>
      <p:sp>
        <p:nvSpPr>
          <p:cNvPr id="344" name="Google Shape;344;p28"/>
          <p:cNvSpPr txBox="1"/>
          <p:nvPr/>
        </p:nvSpPr>
        <p:spPr>
          <a:xfrm>
            <a:off x="3301275" y="4581400"/>
            <a:ext cx="22599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dk1"/>
                </a:solidFill>
              </a:rPr>
              <a:t>Exploded view of the CF fiber frame components, with filler material on the sides (to be machined away after pressing)</a:t>
            </a:r>
            <a:endParaRPr sz="700" i="1">
              <a:solidFill>
                <a:schemeClr val="dk1"/>
              </a:solidFill>
            </a:endParaRPr>
          </a:p>
        </p:txBody>
      </p:sp>
      <p:grpSp>
        <p:nvGrpSpPr>
          <p:cNvPr id="345" name="Google Shape;345;p28"/>
          <p:cNvGrpSpPr/>
          <p:nvPr/>
        </p:nvGrpSpPr>
        <p:grpSpPr>
          <a:xfrm>
            <a:off x="3301275" y="3911675"/>
            <a:ext cx="2259899" cy="713300"/>
            <a:chOff x="3301275" y="3817150"/>
            <a:chExt cx="2259899" cy="713300"/>
          </a:xfrm>
        </p:grpSpPr>
        <p:pic>
          <p:nvPicPr>
            <p:cNvPr id="346" name="Google Shape;346;p28" title="Screenshot 2025-05-29 at 5.08.34 PM.png"/>
            <p:cNvPicPr preferRelativeResize="0"/>
            <p:nvPr/>
          </p:nvPicPr>
          <p:blipFill rotWithShape="1">
            <a:blip r:embed="rId5">
              <a:alphaModFix/>
            </a:blip>
            <a:srcRect t="-6666"/>
            <a:stretch/>
          </p:blipFill>
          <p:spPr>
            <a:xfrm>
              <a:off x="3301275" y="4092175"/>
              <a:ext cx="2259899" cy="4382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7" name="Google Shape;347;p28"/>
            <p:cNvCxnSpPr/>
            <p:nvPr/>
          </p:nvCxnSpPr>
          <p:spPr>
            <a:xfrm>
              <a:off x="3690338" y="4018950"/>
              <a:ext cx="102300" cy="285300"/>
            </a:xfrm>
            <a:prstGeom prst="straightConnector1">
              <a:avLst/>
            </a:prstGeom>
            <a:noFill/>
            <a:ln w="19050" cap="flat" cmpd="sng">
              <a:solidFill>
                <a:srgbClr val="0082CA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348" name="Google Shape;348;p28"/>
            <p:cNvSpPr txBox="1"/>
            <p:nvPr/>
          </p:nvSpPr>
          <p:spPr>
            <a:xfrm>
              <a:off x="3301275" y="3817150"/>
              <a:ext cx="894300" cy="22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/>
                <a:t>CF Frame </a:t>
              </a:r>
              <a:r>
                <a:rPr lang="en-US" sz="700" b="1">
                  <a:solidFill>
                    <a:srgbClr val="000000"/>
                  </a:solidFill>
                </a:rPr>
                <a:t>Side </a:t>
              </a:r>
              <a:r>
                <a:rPr lang="en-US" sz="700" b="1"/>
                <a:t>W</a:t>
              </a:r>
              <a:r>
                <a:rPr lang="en-US" sz="700" b="1">
                  <a:solidFill>
                    <a:srgbClr val="000000"/>
                  </a:solidFill>
                </a:rPr>
                <a:t>all</a:t>
              </a:r>
              <a:endParaRPr sz="700" b="1">
                <a:solidFill>
                  <a:srgbClr val="000000"/>
                </a:solidFill>
              </a:endParaRPr>
            </a:p>
          </p:txBody>
        </p:sp>
      </p:grpSp>
      <p:pic>
        <p:nvPicPr>
          <p:cNvPr id="349" name="Google Shape;349;p28"/>
          <p:cNvPicPr preferRelativeResize="0"/>
          <p:nvPr/>
        </p:nvPicPr>
        <p:blipFill rotWithShape="1">
          <a:blip r:embed="rId6">
            <a:alphaModFix/>
          </a:blip>
          <a:srcRect l="36177" t="5720" r="6929" b="14932"/>
          <a:stretch/>
        </p:blipFill>
        <p:spPr>
          <a:xfrm>
            <a:off x="5350050" y="-2475"/>
            <a:ext cx="3793949" cy="269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8" title="1600px-EPIC-logo_white_transparent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64432" y="0"/>
            <a:ext cx="894268" cy="64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87707" y="2690200"/>
            <a:ext cx="3356293" cy="245329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8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Sector Mechanics</a:t>
            </a:r>
            <a:endParaRPr/>
          </a:p>
        </p:txBody>
      </p:sp>
      <p:sp>
        <p:nvSpPr>
          <p:cNvPr id="359" name="Google Shape;359;p29"/>
          <p:cNvSpPr txBox="1">
            <a:spLocks noGrp="1"/>
          </p:cNvSpPr>
          <p:nvPr>
            <p:ph type="body" idx="1"/>
          </p:nvPr>
        </p:nvSpPr>
        <p:spPr>
          <a:xfrm>
            <a:off x="457200" y="424271"/>
            <a:ext cx="8382000" cy="43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dirty="0"/>
              <a:t>Planned Test Articles</a:t>
            </a:r>
            <a:endParaRPr dirty="0"/>
          </a:p>
        </p:txBody>
      </p:sp>
      <p:sp>
        <p:nvSpPr>
          <p:cNvPr id="360" name="Google Shape;360;p29"/>
          <p:cNvSpPr txBox="1"/>
          <p:nvPr/>
        </p:nvSpPr>
        <p:spPr>
          <a:xfrm>
            <a:off x="348250" y="828600"/>
            <a:ext cx="4152900" cy="37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</a:rPr>
              <a:t>Goals and Test Articles:</a:t>
            </a:r>
            <a:endParaRPr sz="11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Demonstrate we can reproduce the GlueX matrix production for short sizes (0.5m) - </a:t>
            </a:r>
            <a:r>
              <a:rPr lang="en-US" sz="1100" i="1">
                <a:solidFill>
                  <a:schemeClr val="dk1"/>
                </a:solidFill>
              </a:rPr>
              <a:t>almost done</a:t>
            </a:r>
            <a:endParaRPr sz="1100" i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US" sz="1000">
                <a:solidFill>
                  <a:schemeClr val="dk1"/>
                </a:solidFill>
              </a:rPr>
              <a:t>short test article with inert optical fibers, short SFIL with GlueX fibers, short Bulk sector with GlueX fibers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Demonstrate we can integrate CF frames with the required tolerances - </a:t>
            </a:r>
            <a:r>
              <a:rPr lang="en-US" sz="1100" i="1">
                <a:solidFill>
                  <a:schemeClr val="dk1"/>
                </a:solidFill>
              </a:rPr>
              <a:t>Summer 2025</a:t>
            </a:r>
            <a:endParaRPr sz="1100" i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US" sz="1000">
                <a:solidFill>
                  <a:schemeClr val="dk1"/>
                </a:solidFill>
              </a:rPr>
              <a:t>Short multilayer test articles with integrated CF frames (inert fibers)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Demonstrate we can reproduce the GlueX matrix quality for longer sizes (3m) - </a:t>
            </a:r>
            <a:r>
              <a:rPr lang="en-US" sz="1100" i="1">
                <a:solidFill>
                  <a:schemeClr val="dk1"/>
                </a:solidFill>
              </a:rPr>
              <a:t>Fall 2025</a:t>
            </a:r>
            <a:endParaRPr sz="1100" i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US" sz="1000">
                <a:solidFill>
                  <a:schemeClr val="dk1"/>
                </a:solidFill>
              </a:rPr>
              <a:t>Long SFIL with GlueX fibers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Demonstrate we can integrate CF frames at these longer sizes - </a:t>
            </a:r>
            <a:r>
              <a:rPr lang="en-US" sz="1100" i="1">
                <a:solidFill>
                  <a:schemeClr val="dk1"/>
                </a:solidFill>
              </a:rPr>
              <a:t>Winter 2025</a:t>
            </a:r>
            <a:endParaRPr sz="1100" i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US" sz="1000">
                <a:solidFill>
                  <a:schemeClr val="dk1"/>
                </a:solidFill>
              </a:rPr>
              <a:t>Long multilayer test article with GlueX fibers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Demonstrate we can build a full-scale 4.35m long BIC sector - </a:t>
            </a:r>
            <a:r>
              <a:rPr lang="en-US" sz="1100" i="1">
                <a:solidFill>
                  <a:schemeClr val="dk1"/>
                </a:solidFill>
              </a:rPr>
              <a:t>2026</a:t>
            </a:r>
            <a:endParaRPr sz="1100" i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dk1"/>
              </a:buClr>
              <a:buSzPts val="1000"/>
              <a:buChar char="●"/>
            </a:pPr>
            <a:r>
              <a:rPr lang="en-US" sz="1000">
                <a:solidFill>
                  <a:schemeClr val="dk1"/>
                </a:solidFill>
              </a:rPr>
              <a:t>Preproduction test article using the BIC fibers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361" name="Google Shape;3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6450" y="905649"/>
            <a:ext cx="1291500" cy="2282256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9"/>
          <p:cNvSpPr txBox="1"/>
          <p:nvPr/>
        </p:nvSpPr>
        <p:spPr>
          <a:xfrm>
            <a:off x="4501150" y="114300"/>
            <a:ext cx="37557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</a:rPr>
              <a:t>Equipment Status</a:t>
            </a:r>
            <a:endParaRPr sz="11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Newly built press for short test articles, and for evaluating press piston quality (pistons inherited from U. Regina)</a:t>
            </a:r>
            <a:endParaRPr sz="1100">
              <a:solidFill>
                <a:schemeClr val="dk1"/>
              </a:solidFill>
            </a:endParaRPr>
          </a:p>
        </p:txBody>
      </p:sp>
      <p:grpSp>
        <p:nvGrpSpPr>
          <p:cNvPr id="363" name="Google Shape;363;p29"/>
          <p:cNvGrpSpPr/>
          <p:nvPr/>
        </p:nvGrpSpPr>
        <p:grpSpPr>
          <a:xfrm>
            <a:off x="4501200" y="3432844"/>
            <a:ext cx="2076601" cy="1710656"/>
            <a:chOff x="6795250" y="1963794"/>
            <a:chExt cx="2076601" cy="1710656"/>
          </a:xfrm>
        </p:grpSpPr>
        <p:pic>
          <p:nvPicPr>
            <p:cNvPr id="364" name="Google Shape;364;p29"/>
            <p:cNvPicPr preferRelativeResize="0"/>
            <p:nvPr/>
          </p:nvPicPr>
          <p:blipFill rotWithShape="1">
            <a:blip r:embed="rId4">
              <a:alphaModFix/>
            </a:blip>
            <a:srcRect l="11966" r="7120"/>
            <a:stretch/>
          </p:blipFill>
          <p:spPr>
            <a:xfrm>
              <a:off x="6795250" y="1963794"/>
              <a:ext cx="2076600" cy="17106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5" name="Google Shape;365;p29"/>
            <p:cNvSpPr txBox="1"/>
            <p:nvPr/>
          </p:nvSpPr>
          <p:spPr>
            <a:xfrm>
              <a:off x="7297151" y="3166550"/>
              <a:ext cx="15747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Assembled press @ University of R</a:t>
              </a:r>
              <a:r>
                <a:rPr lang="en-US" sz="900">
                  <a:solidFill>
                    <a:srgbClr val="FFFFFF"/>
                  </a:solidFill>
                </a:rPr>
                <a:t>e</a:t>
              </a:r>
              <a:r>
                <a:rPr lang="en-US"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gina</a:t>
              </a:r>
              <a:endPara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FFFFFF"/>
                  </a:solidFill>
                </a:rPr>
                <a:t>for</a:t>
              </a:r>
              <a:r>
                <a:rPr lang="en-US"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GlueX BCAL fabrication </a:t>
              </a:r>
              <a:endParaRPr sz="1100">
                <a:solidFill>
                  <a:srgbClr val="FFFFFF"/>
                </a:solidFill>
              </a:endParaRPr>
            </a:p>
          </p:txBody>
        </p:sp>
      </p:grpSp>
      <p:sp>
        <p:nvSpPr>
          <p:cNvPr id="366" name="Google Shape;366;p29"/>
          <p:cNvSpPr txBox="1"/>
          <p:nvPr/>
        </p:nvSpPr>
        <p:spPr>
          <a:xfrm>
            <a:off x="5837950" y="2771875"/>
            <a:ext cx="32631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Full-size press inherited from U. Regina, being modified for BIC to accommodate longer sectors and taller stack height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67" name="Google Shape;367;p29"/>
          <p:cNvSpPr txBox="1"/>
          <p:nvPr/>
        </p:nvSpPr>
        <p:spPr>
          <a:xfrm>
            <a:off x="5967600" y="905650"/>
            <a:ext cx="31764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Swager inherited from U. Regina, upgraded with new table and guarding and fully operational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68" name="Google Shape;368;p29"/>
          <p:cNvSpPr txBox="1"/>
          <p:nvPr/>
        </p:nvSpPr>
        <p:spPr>
          <a:xfrm>
            <a:off x="107650" y="4587900"/>
            <a:ext cx="4393500" cy="55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All critical equipment commissioned and operational to produce test articles on schedule!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69" name="Google Shape;369;p29" title="Screenshot 2025-05-29 at 6.57.09 PM.png"/>
          <p:cNvPicPr preferRelativeResize="0"/>
          <p:nvPr/>
        </p:nvPicPr>
        <p:blipFill rotWithShape="1">
          <a:blip r:embed="rId5">
            <a:alphaModFix/>
          </a:blip>
          <a:srcRect b="10594"/>
          <a:stretch/>
        </p:blipFill>
        <p:spPr>
          <a:xfrm>
            <a:off x="6577790" y="3432850"/>
            <a:ext cx="2566211" cy="1710648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9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b="1">
                <a:solidFill>
                  <a:schemeClr val="lt1"/>
                </a:solidFill>
              </a:rPr>
              <a:t>13</a:t>
            </a:fld>
            <a:endParaRPr b="1">
              <a:solidFill>
                <a:schemeClr val="lt1"/>
              </a:solidFill>
            </a:endParaRPr>
          </a:p>
        </p:txBody>
      </p:sp>
      <p:sp>
        <p:nvSpPr>
          <p:cNvPr id="371" name="Google Shape;371;p29"/>
          <p:cNvSpPr txBox="1"/>
          <p:nvPr/>
        </p:nvSpPr>
        <p:spPr>
          <a:xfrm>
            <a:off x="6577801" y="4635600"/>
            <a:ext cx="1574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</a:rPr>
              <a:t>Press frame @ Argonne in our new sector production space (5500 sq ft)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72" name="Google Shape;372;p29"/>
          <p:cNvSpPr/>
          <p:nvPr/>
        </p:nvSpPr>
        <p:spPr>
          <a:xfrm>
            <a:off x="6463875" y="4414600"/>
            <a:ext cx="249900" cy="18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3" name="Google Shape;373;p29" title="Screenshot 2025-05-29 at 7.01.06 PM.png"/>
          <p:cNvPicPr preferRelativeResize="0"/>
          <p:nvPr/>
        </p:nvPicPr>
        <p:blipFill rotWithShape="1">
          <a:blip r:embed="rId6">
            <a:alphaModFix/>
          </a:blip>
          <a:srcRect t="12634" b="5108"/>
          <a:stretch/>
        </p:blipFill>
        <p:spPr>
          <a:xfrm>
            <a:off x="6063325" y="1407375"/>
            <a:ext cx="2159749" cy="136451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9"/>
          <p:cNvSpPr/>
          <p:nvPr/>
        </p:nvSpPr>
        <p:spPr>
          <a:xfrm rot="-5400000" flipH="1">
            <a:off x="-66525" y="4204500"/>
            <a:ext cx="789600" cy="110100"/>
          </a:xfrm>
          <a:prstGeom prst="homePlate">
            <a:avLst>
              <a:gd name="adj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lt1"/>
                </a:solidFill>
              </a:rPr>
              <a:t>Preproduction</a:t>
            </a:r>
            <a:endParaRPr sz="600" b="1">
              <a:solidFill>
                <a:schemeClr val="lt1"/>
              </a:solidFill>
            </a:endParaRPr>
          </a:p>
        </p:txBody>
      </p:sp>
      <p:sp>
        <p:nvSpPr>
          <p:cNvPr id="375" name="Google Shape;375;p29"/>
          <p:cNvSpPr/>
          <p:nvPr/>
        </p:nvSpPr>
        <p:spPr>
          <a:xfrm rot="-5400000" flipH="1">
            <a:off x="-362175" y="3207150"/>
            <a:ext cx="1380900" cy="110100"/>
          </a:xfrm>
          <a:prstGeom prst="homePlate">
            <a:avLst>
              <a:gd name="adj" fmla="val 50000"/>
            </a:avLst>
          </a:prstGeom>
          <a:solidFill>
            <a:srgbClr val="34A85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lt1"/>
                </a:solidFill>
              </a:rPr>
              <a:t>Final Design</a:t>
            </a:r>
            <a:endParaRPr sz="600" b="1">
              <a:solidFill>
                <a:schemeClr val="lt1"/>
              </a:solidFill>
            </a:endParaRPr>
          </a:p>
        </p:txBody>
      </p:sp>
      <p:sp>
        <p:nvSpPr>
          <p:cNvPr id="376" name="Google Shape;376;p29"/>
          <p:cNvSpPr/>
          <p:nvPr/>
        </p:nvSpPr>
        <p:spPr>
          <a:xfrm rot="-5400000" flipH="1">
            <a:off x="-418125" y="1841125"/>
            <a:ext cx="1492800" cy="110100"/>
          </a:xfrm>
          <a:prstGeom prst="homePlate">
            <a:avLst>
              <a:gd name="adj" fmla="val 50000"/>
            </a:avLst>
          </a:prstGeom>
          <a:solidFill>
            <a:srgbClr val="0065A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lt1"/>
                </a:solidFill>
              </a:rPr>
              <a:t>Preliminary Design</a:t>
            </a:r>
            <a:endParaRPr sz="6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Tray, Stave, &amp; Module Mechanics</a:t>
            </a:r>
            <a:endParaRPr/>
          </a:p>
        </p:txBody>
      </p:sp>
      <p:sp>
        <p:nvSpPr>
          <p:cNvPr id="383" name="Google Shape;383;p30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384" name="Google Shape;384;p30"/>
          <p:cNvSpPr txBox="1">
            <a:spLocks noGrp="1"/>
          </p:cNvSpPr>
          <p:nvPr>
            <p:ph type="body" idx="1"/>
          </p:nvPr>
        </p:nvSpPr>
        <p:spPr>
          <a:xfrm>
            <a:off x="457200" y="520987"/>
            <a:ext cx="8382000" cy="43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dirty="0"/>
              <a:t>Design &amp; Test Article Progress</a:t>
            </a:r>
            <a:endParaRPr dirty="0"/>
          </a:p>
        </p:txBody>
      </p:sp>
      <p:sp>
        <p:nvSpPr>
          <p:cNvPr id="385" name="Google Shape;385;p30"/>
          <p:cNvSpPr txBox="1"/>
          <p:nvPr/>
        </p:nvSpPr>
        <p:spPr>
          <a:xfrm>
            <a:off x="4912575" y="2488025"/>
            <a:ext cx="3988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Initial stave concept being produced: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86" name="Google Shape;386;p30"/>
          <p:cNvSpPr txBox="1"/>
          <p:nvPr/>
        </p:nvSpPr>
        <p:spPr>
          <a:xfrm>
            <a:off x="378000" y="953425"/>
            <a:ext cx="4194000" cy="39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200">
                <a:solidFill>
                  <a:schemeClr val="dk1"/>
                </a:solidFill>
              </a:rPr>
              <a:t>Design: staves integrated into tray </a:t>
            </a:r>
            <a:endParaRPr sz="12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200">
                <a:solidFill>
                  <a:schemeClr val="dk1"/>
                </a:solidFill>
              </a:rPr>
              <a:t>slide modules directly onto tray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US" sz="1200">
                <a:solidFill>
                  <a:schemeClr val="dk1"/>
                </a:solidFill>
              </a:rPr>
              <a:t>tray slides into sector drawer/slot</a:t>
            </a:r>
            <a:endParaRPr sz="12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200">
                <a:solidFill>
                  <a:schemeClr val="dk1"/>
                </a:solidFill>
              </a:rPr>
              <a:t>minimize height and simplify installation</a:t>
            </a:r>
            <a:endParaRPr sz="12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200">
                <a:solidFill>
                  <a:schemeClr val="dk1"/>
                </a:solidFill>
              </a:rPr>
              <a:t>reduce number of components to produce </a:t>
            </a:r>
            <a:endParaRPr sz="12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200">
                <a:solidFill>
                  <a:schemeClr val="dk1"/>
                </a:solidFill>
              </a:rPr>
              <a:t>Trays positioned at outer radius has sensors pointing inwards</a:t>
            </a:r>
            <a:endParaRPr sz="12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200">
                <a:solidFill>
                  <a:schemeClr val="dk1"/>
                </a:solidFill>
              </a:rPr>
              <a:t>locked in place: leverages trapezoidal design</a:t>
            </a:r>
            <a:endParaRPr sz="12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200">
                <a:solidFill>
                  <a:schemeClr val="dk1"/>
                </a:solidFill>
              </a:rPr>
              <a:t>First fabrication of mechanical test article based on earlier design concept</a:t>
            </a:r>
            <a:endParaRPr sz="12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200">
                <a:solidFill>
                  <a:schemeClr val="dk1"/>
                </a:solidFill>
              </a:rPr>
              <a:t>Components made out of extruded aluminum to minimize cost </a:t>
            </a:r>
            <a:endParaRPr sz="12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200">
                <a:solidFill>
                  <a:schemeClr val="dk1"/>
                </a:solidFill>
              </a:rPr>
              <a:t>Validate fabrication tolerances with extruded aluminum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US" sz="1200">
                <a:solidFill>
                  <a:schemeClr val="dk1"/>
                </a:solidFill>
              </a:rPr>
              <a:t>Validate mechanical stability</a:t>
            </a:r>
            <a:endParaRPr sz="12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200">
                <a:solidFill>
                  <a:schemeClr val="dk1"/>
                </a:solidFill>
              </a:rPr>
              <a:t>Delivery expected in June</a:t>
            </a:r>
            <a:endParaRPr sz="1200">
              <a:solidFill>
                <a:schemeClr val="dk1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pic>
        <p:nvPicPr>
          <p:cNvPr id="387" name="Google Shape;387;p30" title="Screenshot 2025-05-29 at 4.09.3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3175" y="993900"/>
            <a:ext cx="4827873" cy="9547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30"/>
          <p:cNvCxnSpPr>
            <a:stCxn id="389" idx="1"/>
          </p:cNvCxnSpPr>
          <p:nvPr/>
        </p:nvCxnSpPr>
        <p:spPr>
          <a:xfrm flipH="1">
            <a:off x="6655575" y="810475"/>
            <a:ext cx="272400" cy="266700"/>
          </a:xfrm>
          <a:prstGeom prst="straightConnector1">
            <a:avLst/>
          </a:prstGeom>
          <a:noFill/>
          <a:ln w="19050" cap="flat" cmpd="sng">
            <a:solidFill>
              <a:srgbClr val="FE6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9" name="Google Shape;389;p30"/>
          <p:cNvSpPr txBox="1"/>
          <p:nvPr/>
        </p:nvSpPr>
        <p:spPr>
          <a:xfrm>
            <a:off x="6927975" y="610375"/>
            <a:ext cx="197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E60FF"/>
                </a:solidFill>
              </a:rPr>
              <a:t>Carbon Fiber Shelf</a:t>
            </a:r>
            <a:endParaRPr>
              <a:solidFill>
                <a:srgbClr val="FE60FF"/>
              </a:solidFill>
            </a:endParaRPr>
          </a:p>
        </p:txBody>
      </p:sp>
      <p:cxnSp>
        <p:nvCxnSpPr>
          <p:cNvPr id="390" name="Google Shape;390;p30"/>
          <p:cNvCxnSpPr/>
          <p:nvPr/>
        </p:nvCxnSpPr>
        <p:spPr>
          <a:xfrm rot="10800000">
            <a:off x="5842175" y="1879400"/>
            <a:ext cx="361500" cy="33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1" name="Google Shape;391;p30"/>
          <p:cNvSpPr txBox="1"/>
          <p:nvPr/>
        </p:nvSpPr>
        <p:spPr>
          <a:xfrm>
            <a:off x="6164100" y="2024825"/>
            <a:ext cx="29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Extruded Al Tray (slides into shelf)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92" name="Google Shape;392;p30"/>
          <p:cNvCxnSpPr/>
          <p:nvPr/>
        </p:nvCxnSpPr>
        <p:spPr>
          <a:xfrm rot="10800000">
            <a:off x="4858050" y="1661625"/>
            <a:ext cx="203700" cy="456000"/>
          </a:xfrm>
          <a:prstGeom prst="straightConnector1">
            <a:avLst/>
          </a:prstGeom>
          <a:noFill/>
          <a:ln w="19050" cap="flat" cmpd="sng">
            <a:solidFill>
              <a:srgbClr val="ECAA0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3" name="Google Shape;393;p30"/>
          <p:cNvSpPr txBox="1"/>
          <p:nvPr/>
        </p:nvSpPr>
        <p:spPr>
          <a:xfrm>
            <a:off x="4498125" y="2024825"/>
            <a:ext cx="141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</a:rPr>
              <a:t>Module Base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394" name="Google Shape;394;p30"/>
          <p:cNvCxnSpPr/>
          <p:nvPr/>
        </p:nvCxnSpPr>
        <p:spPr>
          <a:xfrm flipH="1">
            <a:off x="4776300" y="955225"/>
            <a:ext cx="367200" cy="336000"/>
          </a:xfrm>
          <a:prstGeom prst="straightConnector1">
            <a:avLst/>
          </a:prstGeom>
          <a:noFill/>
          <a:ln w="19050" cap="flat" cmpd="sng">
            <a:solidFill>
              <a:srgbClr val="60D837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5" name="Google Shape;395;p30"/>
          <p:cNvSpPr txBox="1"/>
          <p:nvPr/>
        </p:nvSpPr>
        <p:spPr>
          <a:xfrm>
            <a:off x="4899488" y="681000"/>
            <a:ext cx="197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0D837"/>
                </a:solidFill>
              </a:rPr>
              <a:t>Module</a:t>
            </a:r>
            <a:endParaRPr>
              <a:solidFill>
                <a:srgbClr val="60D837"/>
              </a:solidFill>
            </a:endParaRPr>
          </a:p>
        </p:txBody>
      </p:sp>
      <p:pic>
        <p:nvPicPr>
          <p:cNvPr id="396" name="Google Shape;39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500" y="2872924"/>
            <a:ext cx="3104944" cy="227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Fibers</a:t>
            </a:r>
            <a:endParaRPr/>
          </a:p>
        </p:txBody>
      </p:sp>
      <p:sp>
        <p:nvSpPr>
          <p:cNvPr id="403" name="Google Shape;403;p31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404" name="Google Shape;404;p31"/>
          <p:cNvSpPr txBox="1">
            <a:spLocks noGrp="1"/>
          </p:cNvSpPr>
          <p:nvPr>
            <p:ph type="body" idx="1"/>
          </p:nvPr>
        </p:nvSpPr>
        <p:spPr>
          <a:xfrm>
            <a:off x="457200" y="392035"/>
            <a:ext cx="8382000" cy="43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dirty="0"/>
              <a:t>CD3a</a:t>
            </a:r>
            <a:endParaRPr dirty="0"/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5" name="Google Shape;405;p31"/>
          <p:cNvSpPr txBox="1"/>
          <p:nvPr/>
        </p:nvSpPr>
        <p:spPr>
          <a:xfrm>
            <a:off x="335900" y="729688"/>
            <a:ext cx="5091000" cy="26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Attenuated signal from showers reaches both sides of the calorimeter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b="1">
                <a:solidFill>
                  <a:schemeClr val="dk1"/>
                </a:solidFill>
              </a:rPr>
              <a:t>Read out from two sides with light-guides and SiPMs</a:t>
            </a:r>
            <a:r>
              <a:rPr lang="en-US">
                <a:solidFill>
                  <a:schemeClr val="dk1"/>
                </a:solidFill>
              </a:rPr>
              <a:t> enclosed in end-of-sector box (</a:t>
            </a:r>
            <a:r>
              <a:rPr lang="en-US" b="1">
                <a:solidFill>
                  <a:schemeClr val="dk2"/>
                </a:solidFill>
              </a:rPr>
              <a:t>ESB</a:t>
            </a:r>
            <a:r>
              <a:rPr lang="en-US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Pb/SciFi layers </a:t>
            </a:r>
            <a:r>
              <a:rPr lang="en-US" b="1">
                <a:solidFill>
                  <a:schemeClr val="dk1"/>
                </a:solidFill>
              </a:rPr>
              <a:t>probe shower radially</a:t>
            </a:r>
            <a:endParaRPr b="1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Shower position extracted from both ends’ TOA (in addition to AstroPix position information)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Production test stands completed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Bidding process for production fibers is wrapping up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Testing of two vendor options completed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b="1">
                <a:solidFill>
                  <a:schemeClr val="dk1"/>
                </a:solidFill>
              </a:rPr>
              <a:t>Contract being awarded, expect in mid-June</a:t>
            </a:r>
            <a:endParaRPr b="1">
              <a:solidFill>
                <a:schemeClr val="accent6"/>
              </a:solidFill>
            </a:endParaRPr>
          </a:p>
        </p:txBody>
      </p:sp>
      <p:grpSp>
        <p:nvGrpSpPr>
          <p:cNvPr id="406" name="Google Shape;406;p31"/>
          <p:cNvGrpSpPr/>
          <p:nvPr/>
        </p:nvGrpSpPr>
        <p:grpSpPr>
          <a:xfrm>
            <a:off x="5496549" y="745400"/>
            <a:ext cx="3217037" cy="1821294"/>
            <a:chOff x="0" y="0"/>
            <a:chExt cx="4890600" cy="3661628"/>
          </a:xfrm>
        </p:grpSpPr>
        <p:grpSp>
          <p:nvGrpSpPr>
            <p:cNvPr id="407" name="Google Shape;407;p31"/>
            <p:cNvGrpSpPr/>
            <p:nvPr/>
          </p:nvGrpSpPr>
          <p:grpSpPr>
            <a:xfrm>
              <a:off x="0" y="0"/>
              <a:ext cx="4890600" cy="3661628"/>
              <a:chOff x="0" y="0"/>
              <a:chExt cx="4890600" cy="3661628"/>
            </a:xfrm>
          </p:grpSpPr>
          <p:sp>
            <p:nvSpPr>
              <p:cNvPr id="408" name="Google Shape;408;p31"/>
              <p:cNvSpPr/>
              <p:nvPr/>
            </p:nvSpPr>
            <p:spPr>
              <a:xfrm>
                <a:off x="0" y="0"/>
                <a:ext cx="4890600" cy="3661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7484A"/>
                  </a:buClr>
                  <a:buSzPts val="1700"/>
                  <a:buFont typeface="Arial"/>
                  <a:buNone/>
                </a:pPr>
                <a:endParaRPr sz="1700" b="0" i="0" u="none" strike="noStrike" cap="none">
                  <a:solidFill>
                    <a:srgbClr val="47484A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09" name="Google Shape;409;p31" descr="image51.png"/>
              <p:cNvPicPr preferRelativeResize="0"/>
              <p:nvPr/>
            </p:nvPicPr>
            <p:blipFill rotWithShape="1">
              <a:blip r:embed="rId3">
                <a:alphaModFix/>
              </a:blip>
              <a:srcRect l="19042" t="10188" r="18543" b="4406"/>
              <a:stretch/>
            </p:blipFill>
            <p:spPr>
              <a:xfrm>
                <a:off x="0" y="0"/>
                <a:ext cx="4890586" cy="36616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410" name="Google Shape;410;p31"/>
            <p:cNvCxnSpPr/>
            <p:nvPr/>
          </p:nvCxnSpPr>
          <p:spPr>
            <a:xfrm rot="10800000" flipH="1">
              <a:off x="2640620" y="719427"/>
              <a:ext cx="1320000" cy="740400"/>
            </a:xfrm>
            <a:prstGeom prst="straightConnector1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50800" dist="25400" dir="5400000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411" name="Google Shape;411;p31"/>
            <p:cNvSpPr txBox="1"/>
            <p:nvPr/>
          </p:nvSpPr>
          <p:spPr>
            <a:xfrm rot="-1666755">
              <a:off x="1931431" y="659937"/>
              <a:ext cx="2203335" cy="4861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875" tIns="41875" rIns="41875" bIns="418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1500"/>
                <a:buFont typeface="Arial"/>
                <a:buNone/>
              </a:pPr>
              <a:r>
                <a:rPr lang="en-US" sz="1100" b="0" i="0" u="none" strike="noStrike" cap="non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Fiber Direction</a:t>
              </a:r>
              <a:endParaRPr sz="500"/>
            </a:p>
          </p:txBody>
        </p:sp>
      </p:grpSp>
      <p:pic>
        <p:nvPicPr>
          <p:cNvPr id="412" name="Google Shape;412;p3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7650" y="2031360"/>
            <a:ext cx="1711000" cy="123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2575" y="3297634"/>
            <a:ext cx="3217024" cy="1431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3199" y="3327902"/>
            <a:ext cx="3217026" cy="17184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5" name="Google Shape;415;p31"/>
          <p:cNvCxnSpPr/>
          <p:nvPr/>
        </p:nvCxnSpPr>
        <p:spPr>
          <a:xfrm>
            <a:off x="5967984" y="1649250"/>
            <a:ext cx="1607700" cy="15015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416" name="Google Shape;416;p31"/>
          <p:cNvSpPr txBox="1"/>
          <p:nvPr/>
        </p:nvSpPr>
        <p:spPr>
          <a:xfrm>
            <a:off x="1387250" y="4652700"/>
            <a:ext cx="2988300" cy="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Fiber test stand with photodiode + LED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17" name="Google Shape;417;p31"/>
          <p:cNvSpPr/>
          <p:nvPr/>
        </p:nvSpPr>
        <p:spPr>
          <a:xfrm>
            <a:off x="4464950" y="4060975"/>
            <a:ext cx="642900" cy="25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8" name="Google Shape;418;p31"/>
          <p:cNvCxnSpPr/>
          <p:nvPr/>
        </p:nvCxnSpPr>
        <p:spPr>
          <a:xfrm>
            <a:off x="6033025" y="1557528"/>
            <a:ext cx="2607000" cy="6270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419" name="Google Shape;419;p31"/>
          <p:cNvSpPr/>
          <p:nvPr/>
        </p:nvSpPr>
        <p:spPr>
          <a:xfrm>
            <a:off x="5941525" y="1557750"/>
            <a:ext cx="91500" cy="915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4526" y="693225"/>
            <a:ext cx="2669474" cy="231624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AstroPix</a:t>
            </a:r>
            <a:endParaRPr/>
          </a:p>
        </p:txBody>
      </p:sp>
      <p:sp>
        <p:nvSpPr>
          <p:cNvPr id="427" name="Google Shape;427;p32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428" name="Google Shape;42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500" y="3243378"/>
            <a:ext cx="1670775" cy="169327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2"/>
          <p:cNvSpPr txBox="1"/>
          <p:nvPr/>
        </p:nvSpPr>
        <p:spPr>
          <a:xfrm>
            <a:off x="272900" y="952125"/>
            <a:ext cx="3172800" cy="17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u="sng">
                <a:solidFill>
                  <a:srgbClr val="000000"/>
                </a:solidFill>
              </a:rPr>
              <a:t>AstroPix v3</a:t>
            </a:r>
            <a:endParaRPr sz="1300" b="1">
              <a:solidFill>
                <a:srgbClr val="000000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>
                <a:solidFill>
                  <a:srgbClr val="000000"/>
                </a:solidFill>
              </a:rPr>
              <a:t>First full size design: </a:t>
            </a:r>
            <a:r>
              <a:rPr lang="en-US" sz="1200">
                <a:solidFill>
                  <a:schemeClr val="dk1"/>
                </a:solidFill>
              </a:rPr>
              <a:t>1.87 cm ⨉ 1.96 cm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200">
                <a:solidFill>
                  <a:schemeClr val="dk1"/>
                </a:solidFill>
              </a:rPr>
              <a:t>Row/Column readout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-US" sz="1200">
                <a:solidFill>
                  <a:srgbClr val="000000"/>
                </a:solidFill>
              </a:rPr>
              <a:t>Pixel pitch: 500 μm</a:t>
            </a:r>
            <a:endParaRPr sz="1200">
              <a:solidFill>
                <a:srgbClr val="000000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-US" sz="1200">
                <a:solidFill>
                  <a:srgbClr val="000000"/>
                </a:solidFill>
              </a:rPr>
              <a:t>Pixel matrix: 35 ⨉ 35</a:t>
            </a:r>
            <a:endParaRPr sz="1200">
              <a:solidFill>
                <a:srgbClr val="000000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-US" sz="1200">
                <a:solidFill>
                  <a:srgbClr val="000000"/>
                </a:solidFill>
              </a:rPr>
              <a:t>0.88 mW/cm</a:t>
            </a:r>
            <a:r>
              <a:rPr lang="en-US" sz="1200" baseline="30000">
                <a:solidFill>
                  <a:srgbClr val="000000"/>
                </a:solidFill>
              </a:rPr>
              <a:t>2</a:t>
            </a:r>
            <a:r>
              <a:rPr lang="en-US" sz="1200">
                <a:solidFill>
                  <a:srgbClr val="000000"/>
                </a:solidFill>
              </a:rPr>
              <a:t> analog, 12 mW digital</a:t>
            </a:r>
            <a:endParaRPr sz="1200" baseline="30000">
              <a:solidFill>
                <a:srgbClr val="000000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-US" sz="1200">
                <a:solidFill>
                  <a:srgbClr val="000000"/>
                </a:solidFill>
              </a:rPr>
              <a:t>2.5 MHz timestamp, 200 MHz ToT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→</a:t>
            </a:r>
            <a:r>
              <a:rPr lang="en-US" sz="1200" b="1"/>
              <a:t> Large size chip for mechanical testing, early performance criteria, daisy chaining</a:t>
            </a:r>
            <a:endParaRPr sz="12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</a:endParaRPr>
          </a:p>
        </p:txBody>
      </p:sp>
      <p:sp>
        <p:nvSpPr>
          <p:cNvPr id="430" name="Google Shape;430;p32"/>
          <p:cNvSpPr txBox="1"/>
          <p:nvPr/>
        </p:nvSpPr>
        <p:spPr>
          <a:xfrm>
            <a:off x="3661100" y="942425"/>
            <a:ext cx="3285600" cy="26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u="sng">
                <a:solidFill>
                  <a:srgbClr val="000000"/>
                </a:solidFill>
              </a:rPr>
              <a:t>AstroPix v4</a:t>
            </a:r>
            <a:r>
              <a:rPr lang="en-US" sz="1300" b="1">
                <a:solidFill>
                  <a:srgbClr val="000000"/>
                </a:solidFill>
              </a:rPr>
              <a:t> </a:t>
            </a:r>
            <a:endParaRPr sz="1300" b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MPW run, small size: </a:t>
            </a:r>
            <a:r>
              <a:rPr lang="en-US" sz="1200">
                <a:solidFill>
                  <a:schemeClr val="dk1"/>
                </a:solidFill>
              </a:rPr>
              <a:t>1 cm ⨉ 1 cm</a:t>
            </a:r>
            <a:endParaRPr sz="120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200">
                <a:solidFill>
                  <a:schemeClr val="dk1"/>
                </a:solidFill>
              </a:rPr>
              <a:t>Individual pixel readout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200">
                <a:solidFill>
                  <a:schemeClr val="dk1"/>
                </a:solidFill>
              </a:rPr>
              <a:t>TuneDAC for pixel-by-pixel thresholds</a:t>
            </a:r>
            <a:endParaRPr sz="120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-US" sz="1200">
                <a:solidFill>
                  <a:srgbClr val="000000"/>
                </a:solidFill>
              </a:rPr>
              <a:t>0.96 mW/cm</a:t>
            </a:r>
            <a:r>
              <a:rPr lang="en-US" sz="1200" baseline="30000">
                <a:solidFill>
                  <a:srgbClr val="000000"/>
                </a:solidFill>
              </a:rPr>
              <a:t>2 </a:t>
            </a:r>
            <a:r>
              <a:rPr lang="en-US" sz="1200">
                <a:solidFill>
                  <a:srgbClr val="000000"/>
                </a:solidFill>
              </a:rPr>
              <a:t>analog, 3 mW digital</a:t>
            </a:r>
            <a:endParaRPr sz="1200">
              <a:solidFill>
                <a:srgbClr val="000000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-US" sz="1200">
                <a:solidFill>
                  <a:srgbClr val="000000"/>
                </a:solidFill>
              </a:rPr>
              <a:t>3 timestamps, 3.25ns time resolution</a:t>
            </a:r>
            <a:endParaRPr sz="1200">
              <a:solidFill>
                <a:srgbClr val="000000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US" sz="1200"/>
              <a:t>bug: flash TDC reset</a:t>
            </a:r>
            <a:endParaRPr sz="120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200">
                <a:solidFill>
                  <a:schemeClr val="dk1"/>
                </a:solidFill>
              </a:rPr>
              <a:t>Pixel pitch: 500 μm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200">
                <a:solidFill>
                  <a:schemeClr val="dk1"/>
                </a:solidFill>
              </a:rPr>
              <a:t>Pixel matrix: 13 ⨉ 16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→Excellent tuning, energy resolution</a:t>
            </a:r>
            <a:endParaRPr sz="12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</a:endParaRPr>
          </a:p>
        </p:txBody>
      </p:sp>
      <p:pic>
        <p:nvPicPr>
          <p:cNvPr id="431" name="Google Shape;43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8413" y="3177925"/>
            <a:ext cx="1670763" cy="173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2"/>
          <p:cNvSpPr txBox="1"/>
          <p:nvPr/>
        </p:nvSpPr>
        <p:spPr>
          <a:xfrm>
            <a:off x="196700" y="477425"/>
            <a:ext cx="317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PED: Preliminary/Final Designs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433" name="Google Shape;43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1460" y="3177925"/>
            <a:ext cx="3343514" cy="1851124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2"/>
          <p:cNvSpPr txBox="1"/>
          <p:nvPr/>
        </p:nvSpPr>
        <p:spPr>
          <a:xfrm>
            <a:off x="4814975" y="3827950"/>
            <a:ext cx="1000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595959"/>
                </a:solidFill>
              </a:rPr>
              <a:t>AstroPix v3</a:t>
            </a:r>
            <a:endParaRPr sz="110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441" name="Google Shape;441;p33"/>
          <p:cNvSpPr txBox="1"/>
          <p:nvPr/>
        </p:nvSpPr>
        <p:spPr>
          <a:xfrm>
            <a:off x="416600" y="786175"/>
            <a:ext cx="3899100" cy="21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</a:rPr>
              <a:t>BIC PRE-Production: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u="sng">
                <a:solidFill>
                  <a:schemeClr val="dk1"/>
                </a:solidFill>
              </a:rPr>
              <a:t>AstroPix v5</a:t>
            </a:r>
            <a:r>
              <a:rPr lang="en-US" sz="1300" b="1">
                <a:solidFill>
                  <a:schemeClr val="dk1"/>
                </a:solidFill>
              </a:rPr>
              <a:t> </a:t>
            </a:r>
            <a:endParaRPr sz="1300" b="1">
              <a:solidFill>
                <a:schemeClr val="dk2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US" sz="1000"/>
              <a:t>Large size:</a:t>
            </a:r>
            <a:r>
              <a:rPr lang="en-US" sz="1000" b="1"/>
              <a:t> </a:t>
            </a:r>
            <a:r>
              <a:rPr lang="en-US" sz="1000">
                <a:solidFill>
                  <a:schemeClr val="dk1"/>
                </a:solidFill>
              </a:rPr>
              <a:t>1.87 cm ⨉ 1.96 cm</a:t>
            </a:r>
            <a:endParaRPr sz="1000" b="1"/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-US" sz="1000">
                <a:solidFill>
                  <a:srgbClr val="000000"/>
                </a:solidFill>
              </a:rPr>
              <a:t>Pixel pitch: 500 μm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-US" sz="1000">
                <a:solidFill>
                  <a:srgbClr val="000000"/>
                </a:solidFill>
              </a:rPr>
              <a:t>Pixel matrix: 36 ⨉ 34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-US" sz="1000">
                <a:solidFill>
                  <a:srgbClr val="000000"/>
                </a:solidFill>
              </a:rPr>
              <a:t>0.96 mW/cm</a:t>
            </a:r>
            <a:r>
              <a:rPr lang="en-US" sz="1000" baseline="30000">
                <a:solidFill>
                  <a:srgbClr val="000000"/>
                </a:solidFill>
              </a:rPr>
              <a:t>2</a:t>
            </a:r>
            <a:r>
              <a:rPr lang="en-US" sz="1000">
                <a:solidFill>
                  <a:srgbClr val="000000"/>
                </a:solidFill>
              </a:rPr>
              <a:t> analog, 3 mW digital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-US" sz="1000">
                <a:solidFill>
                  <a:srgbClr val="000000"/>
                </a:solidFill>
              </a:rPr>
              <a:t>3 timestamps, 3.25ns time resolution (bug-fix)</a:t>
            </a:r>
            <a:endParaRPr sz="100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 sz="1200" b="1">
                <a:solidFill>
                  <a:schemeClr val="dk2"/>
                </a:solidFill>
              </a:rPr>
              <a:t>Change of design to new vendor (AMS)</a:t>
            </a:r>
            <a:endParaRPr sz="1200" b="1">
              <a:solidFill>
                <a:schemeClr val="dk2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 b="1">
                <a:solidFill>
                  <a:schemeClr val="dk2"/>
                </a:solidFill>
              </a:rPr>
              <a:t>Switch to deep p-well (from n-well)</a:t>
            </a:r>
            <a:endParaRPr sz="1200" b="1">
              <a:solidFill>
                <a:schemeClr val="dk2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 b="1">
                <a:solidFill>
                  <a:schemeClr val="dk2"/>
                </a:solidFill>
              </a:rPr>
              <a:t>No in-pixel CMOS comparators → implemented some columns with different NMOS comparators in order to optimize power/performance </a:t>
            </a:r>
            <a:endParaRPr sz="1200" b="1">
              <a:solidFill>
                <a:schemeClr val="dk2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-US" sz="1200" b="1">
                <a:solidFill>
                  <a:schemeClr val="dk2"/>
                </a:solidFill>
              </a:rPr>
              <a:t>Two columns with full dynamic range </a:t>
            </a:r>
            <a:endParaRPr sz="12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→</a:t>
            </a:r>
            <a:r>
              <a:rPr lang="en-US" sz="1300" b="1"/>
              <a:t>Being submitted for fabrication now (experienced delays with contract)</a:t>
            </a:r>
            <a:endParaRPr sz="1300">
              <a:solidFill>
                <a:srgbClr val="000000"/>
              </a:solidFill>
            </a:endParaRPr>
          </a:p>
        </p:txBody>
      </p:sp>
      <p:pic>
        <p:nvPicPr>
          <p:cNvPr id="442" name="Google Shape;44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7600" y="746412"/>
            <a:ext cx="1180525" cy="12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5350" y="773550"/>
            <a:ext cx="1577500" cy="1401901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33"/>
          <p:cNvSpPr txBox="1"/>
          <p:nvPr/>
        </p:nvSpPr>
        <p:spPr>
          <a:xfrm>
            <a:off x="4397825" y="786384"/>
            <a:ext cx="4314300" cy="3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000000"/>
                </a:solidFill>
              </a:rPr>
              <a:t>BIC Final Chip Design:</a:t>
            </a:r>
            <a:endParaRPr sz="13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u="sng">
                <a:solidFill>
                  <a:srgbClr val="000000"/>
                </a:solidFill>
              </a:rPr>
              <a:t>AstroPix v6</a:t>
            </a:r>
            <a:r>
              <a:rPr lang="en-US" sz="1300" b="1">
                <a:solidFill>
                  <a:srgbClr val="000000"/>
                </a:solidFill>
              </a:rPr>
              <a:t> </a:t>
            </a:r>
            <a:endParaRPr sz="1300" b="1"/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US" sz="1000"/>
              <a:t>Final Full Size: </a:t>
            </a:r>
            <a:r>
              <a:rPr lang="en-US" sz="1000">
                <a:solidFill>
                  <a:schemeClr val="dk1"/>
                </a:solidFill>
              </a:rPr>
              <a:t>2 cm ⨉ 2 cm</a:t>
            </a:r>
            <a:endParaRPr sz="1000"/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-US" sz="1000">
                <a:solidFill>
                  <a:srgbClr val="000000"/>
                </a:solidFill>
              </a:rPr>
              <a:t>Pixel pitch: ~500 μm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-US" sz="1000">
                <a:solidFill>
                  <a:srgbClr val="000000"/>
                </a:solidFill>
              </a:rPr>
              <a:t>Pixel matrix: 39 ⨉ 37</a:t>
            </a:r>
            <a:endParaRPr sz="1000">
              <a:solidFill>
                <a:srgbClr val="000000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-US" sz="1000">
                <a:solidFill>
                  <a:srgbClr val="000000"/>
                </a:solidFill>
              </a:rPr>
              <a:t>2 mW/cm</a:t>
            </a:r>
            <a:r>
              <a:rPr lang="en-US" sz="1000" baseline="30000">
                <a:solidFill>
                  <a:srgbClr val="000000"/>
                </a:solidFill>
              </a:rPr>
              <a:t>2</a:t>
            </a:r>
            <a:endParaRPr sz="700" baseline="300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-US" sz="1300" b="1">
                <a:solidFill>
                  <a:schemeClr val="dk2"/>
                </a:solidFill>
              </a:rPr>
              <a:t>Expected</a:t>
            </a:r>
            <a:endParaRPr sz="1300" b="1">
              <a:solidFill>
                <a:schemeClr val="dk2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-US" sz="1300" b="1">
                <a:solidFill>
                  <a:schemeClr val="dk2"/>
                </a:solidFill>
              </a:rPr>
              <a:t>Minor updates to size</a:t>
            </a:r>
            <a:endParaRPr sz="1300" b="1">
              <a:solidFill>
                <a:schemeClr val="dk2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-US" sz="1300" b="1">
                <a:solidFill>
                  <a:schemeClr val="dk2"/>
                </a:solidFill>
              </a:rPr>
              <a:t>Select comparator design (from v5 columns)</a:t>
            </a:r>
            <a:endParaRPr sz="1300" b="1">
              <a:solidFill>
                <a:schemeClr val="dk2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-US" sz="1300" b="1">
                <a:solidFill>
                  <a:schemeClr val="dk2"/>
                </a:solidFill>
              </a:rPr>
              <a:t>Bug fixes (if any)</a:t>
            </a:r>
            <a:endParaRPr sz="13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aseline="30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</a:rPr>
              <a:t>→Expect to submit the Final production design in an engineering run in 2026</a:t>
            </a:r>
            <a:endParaRPr sz="1300" b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US" sz="1000">
                <a:solidFill>
                  <a:schemeClr val="dk1"/>
                </a:solidFill>
              </a:rPr>
              <a:t>paid for by EIC Project</a:t>
            </a:r>
            <a:endParaRPr sz="1000">
              <a:solidFill>
                <a:schemeClr val="dk1"/>
              </a:solidFill>
            </a:endParaRPr>
          </a:p>
          <a:p>
            <a:pPr marL="9144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-US" sz="1000">
                <a:solidFill>
                  <a:schemeClr val="dk1"/>
                </a:solidFill>
              </a:rPr>
              <a:t>timescale does not match NASA funding, would have to wait until December 2028 for the next full size run (as decided in NASA AstroPix proposal in January 2025)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US" sz="1000">
                <a:solidFill>
                  <a:schemeClr val="dk1"/>
                </a:solidFill>
              </a:rPr>
              <a:t>verify the design before production fabrication can start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00000"/>
              </a:solidFill>
            </a:endParaRPr>
          </a:p>
        </p:txBody>
      </p:sp>
      <p:sp>
        <p:nvSpPr>
          <p:cNvPr id="445" name="Google Shape;445;p3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AstroPix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0175" y="39573"/>
            <a:ext cx="3043326" cy="209782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Wafer/Chip Probing</a:t>
            </a:r>
            <a:endParaRPr/>
          </a:p>
        </p:txBody>
      </p:sp>
      <p:sp>
        <p:nvSpPr>
          <p:cNvPr id="453" name="Google Shape;453;p34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454" name="Google Shape;454;p34"/>
          <p:cNvSpPr txBox="1"/>
          <p:nvPr/>
        </p:nvSpPr>
        <p:spPr>
          <a:xfrm>
            <a:off x="346400" y="746400"/>
            <a:ext cx="5028000" cy="41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Wafer/chip level testing prior to module assembly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Quality Control Testing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Sensor bias with HV, analog and digital performance check, threshold tuning calibration checks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Chip probe card design for v3 is complete and expected delivery in June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Allow us to validate the chip QC testing on ~80 v3 chips this summer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Opportunity to switch from wafer to chip probing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>
                <a:solidFill>
                  <a:schemeClr val="dk1"/>
                </a:solidFill>
              </a:rPr>
              <a:t>leverage experience and equipment from Koreans on ALICE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>
                <a:solidFill>
                  <a:schemeClr val="dk1"/>
                </a:solidFill>
              </a:rPr>
              <a:t>dicing happens before chip probing–next step is module assembly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>
                <a:solidFill>
                  <a:schemeClr val="dk1"/>
                </a:solidFill>
              </a:rPr>
              <a:t>need to confirm testing rates fit in schedule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V5 design update will be ready in the fall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55" name="Google Shape;455;p34"/>
          <p:cNvPicPr preferRelativeResize="0"/>
          <p:nvPr/>
        </p:nvPicPr>
        <p:blipFill rotWithShape="1">
          <a:blip r:embed="rId4">
            <a:alphaModFix/>
          </a:blip>
          <a:srcRect t="6777"/>
          <a:stretch/>
        </p:blipFill>
        <p:spPr>
          <a:xfrm>
            <a:off x="5888775" y="2130875"/>
            <a:ext cx="2561250" cy="301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0000" y="2011300"/>
            <a:ext cx="1379750" cy="1065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Modules</a:t>
            </a:r>
            <a:endParaRPr/>
          </a:p>
        </p:txBody>
      </p:sp>
      <p:sp>
        <p:nvSpPr>
          <p:cNvPr id="463" name="Google Shape;463;p35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457200" y="591325"/>
            <a:ext cx="8382000" cy="43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/>
              <a:t>9-chips, 1 flavor</a:t>
            </a:r>
            <a:endParaRPr/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5" name="Google Shape;46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513" y="952500"/>
            <a:ext cx="26670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900" y="2011300"/>
            <a:ext cx="12192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4125" y="1532900"/>
            <a:ext cx="1247916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9875" y="3071775"/>
            <a:ext cx="2896275" cy="10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35"/>
          <p:cNvSpPr txBox="1"/>
          <p:nvPr/>
        </p:nvSpPr>
        <p:spPr>
          <a:xfrm>
            <a:off x="228600" y="2744125"/>
            <a:ext cx="165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Module Stackup: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70" name="Google Shape;470;p35"/>
          <p:cNvSpPr txBox="1"/>
          <p:nvPr/>
        </p:nvSpPr>
        <p:spPr>
          <a:xfrm>
            <a:off x="356900" y="4152950"/>
            <a:ext cx="39993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Iterated stackup with AstroLinx design and mechanics module baseplate/stave/tray design to fit within envelope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471" name="Google Shape;471;p35"/>
          <p:cNvSpPr txBox="1"/>
          <p:nvPr/>
        </p:nvSpPr>
        <p:spPr>
          <a:xfrm>
            <a:off x="5435925" y="4152950"/>
            <a:ext cx="36651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9 AstroPix chips on Al sheet (first mechanical prototype)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•Assembly/handling procedures and tools started development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472" name="Google Shape;472;p35"/>
          <p:cNvSpPr txBox="1"/>
          <p:nvPr/>
        </p:nvSpPr>
        <p:spPr>
          <a:xfrm>
            <a:off x="5387075" y="2717675"/>
            <a:ext cx="344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Module Base Plate (from mechanics)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73" name="Google Shape;473;p35"/>
          <p:cNvSpPr txBox="1"/>
          <p:nvPr/>
        </p:nvSpPr>
        <p:spPr>
          <a:xfrm>
            <a:off x="5429375" y="629425"/>
            <a:ext cx="366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AstroLinx: Module PCB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74" name="Google Shape;474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63438" y="1029625"/>
            <a:ext cx="4337613" cy="188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5"/>
          <p:cNvPicPr preferRelativeResize="0"/>
          <p:nvPr/>
        </p:nvPicPr>
        <p:blipFill rotWithShape="1">
          <a:blip r:embed="rId9">
            <a:alphaModFix/>
          </a:blip>
          <a:srcRect t="9637" b="9645"/>
          <a:stretch/>
        </p:blipFill>
        <p:spPr>
          <a:xfrm>
            <a:off x="5326175" y="3284175"/>
            <a:ext cx="3766502" cy="86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232425"/>
                </a:solidFill>
              </a:rPr>
              <a:t>Outline</a:t>
            </a:r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36" name="Google Shape;136;p18"/>
          <p:cNvSpPr txBox="1"/>
          <p:nvPr/>
        </p:nvSpPr>
        <p:spPr>
          <a:xfrm>
            <a:off x="402900" y="553950"/>
            <a:ext cx="84906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BIC Overview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Recent Progress &amp; Plans</a:t>
            </a:r>
            <a:endParaRPr/>
          </a:p>
        </p:txBody>
      </p:sp>
      <p:sp>
        <p:nvSpPr>
          <p:cNvPr id="137" name="Google Shape;137;p18"/>
          <p:cNvSpPr txBox="1"/>
          <p:nvPr/>
        </p:nvSpPr>
        <p:spPr>
          <a:xfrm>
            <a:off x="1698600" y="1888125"/>
            <a:ext cx="5899200" cy="2484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Charge: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Is the design of the ePIC detector and its sub-systems appropriate and progressing well?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Are the remaining work and technical, cost and schedule risks adequately understood? Are there opportunities?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Will the detector be technically ready for baselining by late 2025?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Are the detector integration and planning for installation and maintenance progressing well? Are there areas where further ideas should be pursued?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Will the detector be ready for start of construction by late 2026?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Modules</a:t>
            </a:r>
            <a:endParaRPr/>
          </a:p>
        </p:txBody>
      </p:sp>
      <p:sp>
        <p:nvSpPr>
          <p:cNvPr id="482" name="Google Shape;482;p36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483" name="Google Shape;483;p36" title="ModuleDesign_test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89333">
            <a:off x="3350664" y="4130303"/>
            <a:ext cx="5719276" cy="51942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6"/>
          <p:cNvSpPr txBox="1"/>
          <p:nvPr/>
        </p:nvSpPr>
        <p:spPr>
          <a:xfrm>
            <a:off x="228600" y="530400"/>
            <a:ext cx="3844200" cy="45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</a:rPr>
              <a:t>9-chip PCB prototype</a:t>
            </a:r>
            <a:endParaRPr sz="1300" b="1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</a:rPr>
              <a:t>Mockup the AstroLinx electronics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</a:rPr>
              <a:t>Power distribution stability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</a:rPr>
              <a:t>Daisy chain read-out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</a:rPr>
              <a:t>Testing DAQ development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</a:rPr>
              <a:t>AstroLinx</a:t>
            </a:r>
            <a:endParaRPr sz="1300" b="1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</a:rPr>
              <a:t>Optimized for module performance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</a:rPr>
              <a:t>Meets all required operation specifications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</a:rPr>
              <a:t>Bulkier design than expected in order to keep a single flavor for all modules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</a:rPr>
              <a:t>First design completed and under review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</a:rPr>
              <a:t>First fabricated parts are expected this summer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</a:rPr>
              <a:t>Another iteration is anticipated for final design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</a:rPr>
              <a:t>First Module Prototypes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</a:rPr>
              <a:t>Plan to build ~6 modules with extruded Al module base, AstroPix v3, and AstroLinx this summer/fall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485" name="Google Shape;485;p36"/>
          <p:cNvSpPr txBox="1"/>
          <p:nvPr/>
        </p:nvSpPr>
        <p:spPr>
          <a:xfrm rot="-5400000">
            <a:off x="3472500" y="1868000"/>
            <a:ext cx="179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AstroPix v3 9-chip board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86" name="Google Shape;486;p36"/>
          <p:cNvSpPr txBox="1"/>
          <p:nvPr/>
        </p:nvSpPr>
        <p:spPr>
          <a:xfrm>
            <a:off x="6680650" y="1792750"/>
            <a:ext cx="2389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Daisy chain readout through 9 chips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487" name="Google Shape;487;p36" title="IMG_9165.png"/>
          <p:cNvPicPr preferRelativeResize="0"/>
          <p:nvPr/>
        </p:nvPicPr>
        <p:blipFill rotWithShape="1">
          <a:blip r:embed="rId4">
            <a:alphaModFix/>
          </a:blip>
          <a:srcRect l="2941" t="10722" r="1547"/>
          <a:stretch/>
        </p:blipFill>
        <p:spPr>
          <a:xfrm>
            <a:off x="4572000" y="612525"/>
            <a:ext cx="4574152" cy="1181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6" title="image (5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1398" y="2022727"/>
            <a:ext cx="4498801" cy="179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End-of-Sector Boxes</a:t>
            </a:r>
            <a:endParaRPr/>
          </a:p>
        </p:txBody>
      </p:sp>
      <p:sp>
        <p:nvSpPr>
          <p:cNvPr id="495" name="Google Shape;495;p37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496" name="Google Shape;496;p37"/>
          <p:cNvSpPr txBox="1">
            <a:spLocks noGrp="1"/>
          </p:cNvSpPr>
          <p:nvPr>
            <p:ph type="body" idx="1"/>
          </p:nvPr>
        </p:nvSpPr>
        <p:spPr>
          <a:xfrm>
            <a:off x="457200" y="450648"/>
            <a:ext cx="8382000" cy="43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dirty="0"/>
              <a:t>Lightguides, cookies, </a:t>
            </a:r>
            <a:r>
              <a:rPr lang="en-US" dirty="0" err="1"/>
              <a:t>SiPMs</a:t>
            </a:r>
            <a:r>
              <a:rPr lang="en-US" dirty="0"/>
              <a:t>, CALOROC, ETC</a:t>
            </a:r>
            <a:endParaRPr dirty="0"/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7" name="Google Shape;497;p37"/>
          <p:cNvSpPr txBox="1"/>
          <p:nvPr/>
        </p:nvSpPr>
        <p:spPr>
          <a:xfrm>
            <a:off x="388375" y="914400"/>
            <a:ext cx="5070000" cy="35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Manages all powering and data collection on-detector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Interfaces for envelope, services and cooling with ePIC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envelope &amp; integration procedure nearly final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provide electrical cabling service requirements, cooling, and other DAQ needs to ePIC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CALOROC for SiPM readout, then common RDO to FELIX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Lightguide options under test, comparing to SFILs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CALOROC design being submitted now, evolution of H2GCROC used by CMS, ALICE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End of Tray Card (ETC) to readout AstroPix to FELIX</a:t>
            </a:r>
            <a:endParaRPr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US" sz="1200">
                <a:solidFill>
                  <a:schemeClr val="dk1"/>
                </a:solidFill>
              </a:rPr>
              <a:t>ETC to be designed by NASA Goddard Space Flight Center (GSFC), but </a:t>
            </a:r>
            <a:r>
              <a:rPr lang="en-US" sz="1200" b="1" i="1">
                <a:solidFill>
                  <a:schemeClr val="accent6"/>
                </a:solidFill>
              </a:rPr>
              <a:t>work has not started due to extensive delays in processing the contract</a:t>
            </a:r>
            <a:r>
              <a:rPr lang="en-US" sz="1200">
                <a:solidFill>
                  <a:schemeClr val="dk1"/>
                </a:solidFill>
              </a:rPr>
              <a:t>. GSFC has designed similar FPGA boards for AstroPix, so they will be able to start from existing designs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pic>
        <p:nvPicPr>
          <p:cNvPr id="498" name="Google Shape;498;p37" title="Screenshot 2025-05-27 at 1.35.2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4588" y="3096378"/>
            <a:ext cx="3613650" cy="18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7" title="Screenshot 2025-05-29 at 4.00.55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451" y="746388"/>
            <a:ext cx="1403061" cy="234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7" title="Screenshot 2025-05-29 at 4.01.06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3149" y="838982"/>
            <a:ext cx="1794924" cy="2164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38" title="SFIL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3402" y="3590527"/>
            <a:ext cx="2996676" cy="89415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3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System Testing</a:t>
            </a:r>
            <a:endParaRPr/>
          </a:p>
        </p:txBody>
      </p:sp>
      <p:sp>
        <p:nvSpPr>
          <p:cNvPr id="508" name="Google Shape;508;p38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509" name="Google Shape;509;p38"/>
          <p:cNvSpPr txBox="1"/>
          <p:nvPr/>
        </p:nvSpPr>
        <p:spPr>
          <a:xfrm>
            <a:off x="328300" y="607825"/>
            <a:ext cx="4587300" cy="4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Project R&amp;D Phase Completed: See 2025 </a:t>
            </a:r>
            <a:r>
              <a:rPr lang="en-US" sz="1300" u="sng">
                <a:solidFill>
                  <a:schemeClr val="dk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R&amp;D Day Presentation</a:t>
            </a:r>
            <a:endParaRPr sz="1300"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</a:rPr>
              <a:t>GlueX Baby BCal tested at FTBF in FY24 with mixed e/π beams &amp; MIPs, despite limited beam time.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</a:rPr>
              <a:t>Data </a:t>
            </a:r>
            <a:r>
              <a:rPr lang="en-US" sz="1300" b="1">
                <a:solidFill>
                  <a:schemeClr val="dk1"/>
                </a:solidFill>
              </a:rPr>
              <a:t>analyzed for e and π response</a:t>
            </a:r>
            <a:r>
              <a:rPr lang="en-US" sz="1300">
                <a:solidFill>
                  <a:schemeClr val="dk1"/>
                </a:solidFill>
              </a:rPr>
              <a:t> and separation in SciFi/Pb section. Simulations benchmarked. </a:t>
            </a:r>
            <a:r>
              <a:rPr lang="en-US" sz="1300" u="sng">
                <a:solidFill>
                  <a:schemeClr val="dk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https://arxiv.org/abs/2504.03079</a:t>
            </a:r>
            <a:endParaRPr sz="1300"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</a:rPr>
              <a:t>AstroPix v3 performance validated against design requirements.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 b="1">
                <a:solidFill>
                  <a:schemeClr val="dk1"/>
                </a:solidFill>
              </a:rPr>
              <a:t>Proof-of-principle AstroPix integration demonstrated</a:t>
            </a:r>
            <a:r>
              <a:rPr lang="en-US" sz="1300">
                <a:solidFill>
                  <a:schemeClr val="dk1"/>
                </a:solidFill>
              </a:rPr>
              <a:t> in beam and on bench.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 b="1">
                <a:solidFill>
                  <a:schemeClr val="dk1"/>
                </a:solidFill>
              </a:rPr>
              <a:t>Thin ScFi/Pb layers</a:t>
            </a:r>
            <a:r>
              <a:rPr lang="en-US" sz="1300">
                <a:solidFill>
                  <a:schemeClr val="dk1"/>
                </a:solidFill>
              </a:rPr>
              <a:t> with new SiPMs and optical cookies </a:t>
            </a:r>
            <a:r>
              <a:rPr lang="en-US" sz="1300" b="1">
                <a:solidFill>
                  <a:schemeClr val="dk1"/>
                </a:solidFill>
              </a:rPr>
              <a:t>commissioned</a:t>
            </a:r>
            <a:r>
              <a:rPr lang="en-US" sz="1300">
                <a:solidFill>
                  <a:schemeClr val="dk1"/>
                </a:solidFill>
              </a:rPr>
              <a:t> on bench.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</a:rPr>
              <a:t>Large-scale readout integration now pursued under PED program.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</p:txBody>
      </p:sp>
      <p:pic>
        <p:nvPicPr>
          <p:cNvPr id="510" name="Google Shape;51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79686" y="670200"/>
            <a:ext cx="3859512" cy="2129499"/>
          </a:xfrm>
          <a:prstGeom prst="rect">
            <a:avLst/>
          </a:prstGeom>
          <a:noFill/>
          <a:ln w="28575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1" name="Google Shape;511;p38"/>
          <p:cNvSpPr txBox="1"/>
          <p:nvPr/>
        </p:nvSpPr>
        <p:spPr>
          <a:xfrm>
            <a:off x="457200" y="4432650"/>
            <a:ext cx="8572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BIC-Korea: Beam test campaigns (CERN, KEK) focused on building capabilities and team expertise in testing readout and system integration.</a:t>
            </a:r>
            <a:endParaRPr sz="1300"/>
          </a:p>
        </p:txBody>
      </p:sp>
      <p:sp>
        <p:nvSpPr>
          <p:cNvPr id="512" name="Google Shape;512;p38"/>
          <p:cNvSpPr txBox="1"/>
          <p:nvPr/>
        </p:nvSpPr>
        <p:spPr>
          <a:xfrm>
            <a:off x="4979675" y="914400"/>
            <a:ext cx="3075300" cy="287400"/>
          </a:xfrm>
          <a:prstGeom prst="rect">
            <a:avLst/>
          </a:prstGeom>
          <a:solidFill>
            <a:srgbClr val="1D1C1C">
              <a:alpha val="778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lt1"/>
                </a:solidFill>
              </a:rPr>
              <a:t>FBTF Telescope with BIC Prototype </a:t>
            </a:r>
            <a:endParaRPr sz="1100" b="1">
              <a:solidFill>
                <a:schemeClr val="lt1"/>
              </a:solidFill>
            </a:endParaRPr>
          </a:p>
        </p:txBody>
      </p:sp>
      <p:pic>
        <p:nvPicPr>
          <p:cNvPr id="513" name="Google Shape;513;p38" title="Screenshot 2025-04-17 at 7.00.41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55725" y="2647950"/>
            <a:ext cx="2192149" cy="17018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4" name="Google Shape;514;p38"/>
          <p:cNvSpPr txBox="1"/>
          <p:nvPr/>
        </p:nvSpPr>
        <p:spPr>
          <a:xfrm>
            <a:off x="7630800" y="3056275"/>
            <a:ext cx="1398900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375" tIns="73375" rIns="73375" bIns="733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3" i="1">
                <a:solidFill>
                  <a:schemeClr val="hlink"/>
                </a:solidFill>
              </a:rPr>
              <a:t>Comparison of reconstructed </a:t>
            </a:r>
            <a:r>
              <a:rPr lang="en-US" sz="963" i="1">
                <a:solidFill>
                  <a:schemeClr val="dk1"/>
                </a:solidFill>
              </a:rPr>
              <a:t>e</a:t>
            </a:r>
            <a:r>
              <a:rPr lang="en-US" sz="963" i="1" baseline="30000">
                <a:solidFill>
                  <a:schemeClr val="dk1"/>
                </a:solidFill>
              </a:rPr>
              <a:t>-</a:t>
            </a:r>
            <a:r>
              <a:rPr lang="en-US" sz="963" i="1">
                <a:solidFill>
                  <a:schemeClr val="dk1"/>
                </a:solidFill>
              </a:rPr>
              <a:t>  </a:t>
            </a:r>
            <a:r>
              <a:rPr lang="en-US" sz="963" i="1">
                <a:solidFill>
                  <a:schemeClr val="hlink"/>
                </a:solidFill>
              </a:rPr>
              <a:t>energy in Baby BCAL for data and simulation</a:t>
            </a:r>
            <a:endParaRPr sz="963" i="1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3" i="1">
                <a:solidFill>
                  <a:schemeClr val="hlink"/>
                </a:solidFill>
              </a:rPr>
              <a:t>measured at FBTF.</a:t>
            </a:r>
            <a:endParaRPr sz="963" i="1">
              <a:solidFill>
                <a:schemeClr val="hlink"/>
              </a:solidFill>
            </a:endParaRPr>
          </a:p>
        </p:txBody>
      </p:sp>
      <p:sp>
        <p:nvSpPr>
          <p:cNvPr id="515" name="Google Shape;515;p38"/>
          <p:cNvSpPr txBox="1"/>
          <p:nvPr/>
        </p:nvSpPr>
        <p:spPr>
          <a:xfrm>
            <a:off x="924150" y="4007300"/>
            <a:ext cx="30000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3" i="1">
                <a:solidFill>
                  <a:schemeClr val="dk1"/>
                </a:solidFill>
              </a:rPr>
              <a:t>Thin ScFi/Pb layer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BIC Project Phases</a:t>
            </a:r>
            <a:endParaRPr/>
          </a:p>
        </p:txBody>
      </p:sp>
      <p:sp>
        <p:nvSpPr>
          <p:cNvPr id="522" name="Google Shape;522;p39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523" name="Google Shape;523;p39"/>
          <p:cNvSpPr/>
          <p:nvPr/>
        </p:nvSpPr>
        <p:spPr>
          <a:xfrm>
            <a:off x="472925" y="1148425"/>
            <a:ext cx="2162400" cy="5670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PED: Preliminary Design</a:t>
            </a:r>
            <a:endParaRPr sz="1300"/>
          </a:p>
        </p:txBody>
      </p:sp>
      <p:sp>
        <p:nvSpPr>
          <p:cNvPr id="524" name="Google Shape;524;p39"/>
          <p:cNvSpPr/>
          <p:nvPr/>
        </p:nvSpPr>
        <p:spPr>
          <a:xfrm>
            <a:off x="2477825" y="1148425"/>
            <a:ext cx="2031900" cy="567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PED: Final Design</a:t>
            </a:r>
            <a:endParaRPr sz="1300"/>
          </a:p>
        </p:txBody>
      </p:sp>
      <p:sp>
        <p:nvSpPr>
          <p:cNvPr id="525" name="Google Shape;525;p39"/>
          <p:cNvSpPr/>
          <p:nvPr/>
        </p:nvSpPr>
        <p:spPr>
          <a:xfrm>
            <a:off x="4356650" y="1148425"/>
            <a:ext cx="2288400" cy="567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Preproduction</a:t>
            </a:r>
            <a:endParaRPr/>
          </a:p>
        </p:txBody>
      </p:sp>
      <p:sp>
        <p:nvSpPr>
          <p:cNvPr id="526" name="Google Shape;526;p39"/>
          <p:cNvSpPr txBox="1"/>
          <p:nvPr/>
        </p:nvSpPr>
        <p:spPr>
          <a:xfrm>
            <a:off x="1773975" y="2897150"/>
            <a:ext cx="604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527" name="Google Shape;527;p39"/>
          <p:cNvSpPr/>
          <p:nvPr/>
        </p:nvSpPr>
        <p:spPr>
          <a:xfrm>
            <a:off x="6477175" y="1148425"/>
            <a:ext cx="2346300" cy="567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Production</a:t>
            </a:r>
            <a:endParaRPr/>
          </a:p>
        </p:txBody>
      </p:sp>
      <p:pic>
        <p:nvPicPr>
          <p:cNvPr id="528" name="Google Shape;528;p39" title="Screenshot 2025-04-09 at 7.10.02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8592" y="1715425"/>
            <a:ext cx="602662" cy="5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9"/>
          <p:cNvSpPr txBox="1"/>
          <p:nvPr/>
        </p:nvSpPr>
        <p:spPr>
          <a:xfrm>
            <a:off x="1490575" y="2193850"/>
            <a:ext cx="207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Preliminary Design Review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Summer 2025 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530" name="Google Shape;530;p39" title="Screenshot 2025-04-09 at 7.10.02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5992" y="1715425"/>
            <a:ext cx="602662" cy="5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39"/>
          <p:cNvSpPr txBox="1"/>
          <p:nvPr/>
        </p:nvSpPr>
        <p:spPr>
          <a:xfrm>
            <a:off x="3547975" y="2193850"/>
            <a:ext cx="207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Final Design Review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Spring/Summer 2026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532" name="Google Shape;532;p39" title="Screenshot 2025-04-09 at 7.10.02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7192" y="1715425"/>
            <a:ext cx="602662" cy="5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39"/>
          <p:cNvSpPr txBox="1"/>
          <p:nvPr/>
        </p:nvSpPr>
        <p:spPr>
          <a:xfrm>
            <a:off x="5529175" y="2193850"/>
            <a:ext cx="2346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Need CD3 approval to start production articles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~early 2027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Production Readiness Review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534" name="Google Shape;534;p39" title="Screenshot 2025-04-09 at 7.10.02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8392" y="1715425"/>
            <a:ext cx="602662" cy="5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39"/>
          <p:cNvSpPr txBox="1"/>
          <p:nvPr/>
        </p:nvSpPr>
        <p:spPr>
          <a:xfrm>
            <a:off x="8120100" y="2294700"/>
            <a:ext cx="1023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Deliver BIC to BNL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~Dec 2031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536" name="Google Shape;536;p39"/>
          <p:cNvSpPr txBox="1"/>
          <p:nvPr/>
        </p:nvSpPr>
        <p:spPr>
          <a:xfrm>
            <a:off x="629825" y="3057325"/>
            <a:ext cx="3726900" cy="19359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>
                <a:solidFill>
                  <a:schemeClr val="dk1"/>
                </a:solidFill>
              </a:rPr>
              <a:t>Preliminary Design Review, 60% design completion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>
                <a:solidFill>
                  <a:schemeClr val="dk1"/>
                </a:solidFill>
              </a:rPr>
              <a:t>AstroPix v3 (and v4)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>
                <a:solidFill>
                  <a:schemeClr val="dk1"/>
                </a:solidFill>
              </a:rPr>
              <a:t>BabyBCal &amp; Lanky BCal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>
                <a:solidFill>
                  <a:schemeClr val="dk1"/>
                </a:solidFill>
              </a:rPr>
              <a:t>Individual components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>
                <a:solidFill>
                  <a:schemeClr val="dk1"/>
                </a:solidFill>
              </a:rPr>
              <a:t>First (second) test articles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537" name="Google Shape;537;p39"/>
          <p:cNvSpPr txBox="1"/>
          <p:nvPr/>
        </p:nvSpPr>
        <p:spPr>
          <a:xfrm>
            <a:off x="4509725" y="3057325"/>
            <a:ext cx="2078400" cy="19359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>
                <a:solidFill>
                  <a:schemeClr val="dk1"/>
                </a:solidFill>
              </a:rPr>
              <a:t>AstroPix v5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>
                <a:solidFill>
                  <a:schemeClr val="dk1"/>
                </a:solidFill>
              </a:rPr>
              <a:t>One full sector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>
                <a:solidFill>
                  <a:schemeClr val="dk1"/>
                </a:solidFill>
              </a:rPr>
              <a:t>Final designs (90%)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>
                <a:solidFill>
                  <a:schemeClr val="dk1"/>
                </a:solidFill>
              </a:rPr>
              <a:t>Production style procedures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>
                <a:solidFill>
                  <a:schemeClr val="dk1"/>
                </a:solidFill>
              </a:rPr>
              <a:t>AstroPix v6 validation tests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538" name="Google Shape;538;p39"/>
          <p:cNvSpPr txBox="1"/>
          <p:nvPr/>
        </p:nvSpPr>
        <p:spPr>
          <a:xfrm>
            <a:off x="6929475" y="3057325"/>
            <a:ext cx="2078400" cy="19359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>
                <a:solidFill>
                  <a:schemeClr val="dk1"/>
                </a:solidFill>
              </a:rPr>
              <a:t>AstroPix v6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>
                <a:solidFill>
                  <a:schemeClr val="dk1"/>
                </a:solidFill>
              </a:rPr>
              <a:t>48 sectors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545" name="Google Shape;545;p40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546" name="Google Shape;546;p40"/>
          <p:cNvSpPr txBox="1"/>
          <p:nvPr/>
        </p:nvSpPr>
        <p:spPr>
          <a:xfrm>
            <a:off x="566825" y="718850"/>
            <a:ext cx="8135100" cy="40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Technical progress is rapidly progressing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60% design complete at PDR, summer 2025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Interfaces to ePIC and between BIC sub-systems are complete and documented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geometry/envelope, integration into ePIC, electrical services, cooling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expect there could still be some minor adjustments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Fiber type selected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AstroPix v6 final design will be ready for submission in 2026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First designs of almost all components complete now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End-of-Tray Card delayed, but intermediate DAQ available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Expect demonstration of individual test articles ready by the end of 2025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Pb/SciFi sections, Lightguide/SiPm’s, Wafer probing, Module (v3), Carbon Fiber sections, Short Sector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1"/>
          <p:cNvSpPr txBox="1">
            <a:spLocks noGrp="1"/>
          </p:cNvSpPr>
          <p:nvPr>
            <p:ph type="title"/>
          </p:nvPr>
        </p:nvSpPr>
        <p:spPr>
          <a:xfrm>
            <a:off x="-1271" y="0"/>
            <a:ext cx="8840400" cy="4488600"/>
          </a:xfrm>
          <a:prstGeom prst="rect">
            <a:avLst/>
          </a:prstGeom>
        </p:spPr>
        <p:txBody>
          <a:bodyPr spcFirstLastPara="1" wrap="square" lIns="457200" tIns="0" rIns="0" bIns="182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Backup</a:t>
            </a:r>
            <a:endParaRPr/>
          </a:p>
        </p:txBody>
      </p:sp>
      <p:sp>
        <p:nvSpPr>
          <p:cNvPr id="553" name="Google Shape;553;p41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BIC Organization Chart</a:t>
            </a:r>
            <a:endParaRPr/>
          </a:p>
        </p:txBody>
      </p:sp>
      <p:sp>
        <p:nvSpPr>
          <p:cNvPr id="560" name="Google Shape;560;p42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561" name="Google Shape;56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188" y="746402"/>
            <a:ext cx="6954025" cy="440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Modules toolings</a:t>
            </a:r>
            <a:endParaRPr/>
          </a:p>
        </p:txBody>
      </p:sp>
      <p:sp>
        <p:nvSpPr>
          <p:cNvPr id="568" name="Google Shape;568;p43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569" name="Google Shape;56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1749" y="952707"/>
            <a:ext cx="2552701" cy="167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3800" y="997000"/>
            <a:ext cx="2552699" cy="169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3"/>
          <p:cNvPicPr preferRelativeResize="0"/>
          <p:nvPr/>
        </p:nvPicPr>
        <p:blipFill rotWithShape="1">
          <a:blip r:embed="rId5">
            <a:alphaModFix/>
          </a:blip>
          <a:srcRect b="6803"/>
          <a:stretch/>
        </p:blipFill>
        <p:spPr>
          <a:xfrm>
            <a:off x="368875" y="3887000"/>
            <a:ext cx="5294177" cy="12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7778" y="2383250"/>
            <a:ext cx="2090450" cy="156355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3"/>
          <p:cNvSpPr txBox="1"/>
          <p:nvPr/>
        </p:nvSpPr>
        <p:spPr>
          <a:xfrm>
            <a:off x="228600" y="530400"/>
            <a:ext cx="4072800" cy="18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•</a:t>
            </a:r>
            <a:r>
              <a:rPr lang="en-US" b="1">
                <a:solidFill>
                  <a:schemeClr val="dk1"/>
                </a:solidFill>
              </a:rPr>
              <a:t>Toolings for assembly during PED phase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•Align the chips on Al base plate with chip-to-chip gap of 100 um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•aligns AstroLinx with chips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• allow glue amount control and fixes glue height during cure time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•multiple modules can be assembled parallelly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74" name="Google Shape;574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98127" y="2883869"/>
            <a:ext cx="3176149" cy="1772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4"/>
          <p:cNvSpPr txBox="1">
            <a:spLocks noGrp="1"/>
          </p:cNvSpPr>
          <p:nvPr>
            <p:ph type="title" idx="4294967295"/>
          </p:nvPr>
        </p:nvSpPr>
        <p:spPr>
          <a:xfrm>
            <a:off x="457200" y="0"/>
            <a:ext cx="85683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System Testing - FTBF Beam Test</a:t>
            </a:r>
            <a:endParaRPr/>
          </a:p>
        </p:txBody>
      </p:sp>
      <p:sp>
        <p:nvSpPr>
          <p:cNvPr id="581" name="Google Shape;581;p44"/>
          <p:cNvSpPr txBox="1">
            <a:spLocks noGrp="1"/>
          </p:cNvSpPr>
          <p:nvPr>
            <p:ph type="body" idx="4294967295"/>
          </p:nvPr>
        </p:nvSpPr>
        <p:spPr>
          <a:xfrm>
            <a:off x="457200" y="717275"/>
            <a:ext cx="4271400" cy="3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400" b="1"/>
              <a:t>June 2024 beam test </a:t>
            </a:r>
            <a:endParaRPr sz="14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400"/>
              <a:t>Extremely challenging conditions: only 30% of the 1-week test beam </a:t>
            </a:r>
            <a:endParaRPr sz="1400" b="1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 b="1"/>
              <a:t>Prototypes and test articles:</a:t>
            </a:r>
            <a:endParaRPr sz="1400"/>
          </a:p>
          <a:p>
            <a:pPr marL="274320" lvl="0" indent="-2260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 sz="1400" b="1"/>
              <a:t>Setup 1:</a:t>
            </a:r>
            <a:r>
              <a:rPr lang="en-US" sz="1400"/>
              <a:t> Baby BCal (ScFi/Pb prototype) shipped from JLab to Argonne/FBTF integrated with single AstroPix v3 chip</a:t>
            </a:r>
            <a:endParaRPr sz="1400"/>
          </a:p>
          <a:p>
            <a:pPr marL="274320" lvl="0" indent="-2260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 sz="1400" b="1"/>
              <a:t>Setup 2:</a:t>
            </a:r>
            <a:r>
              <a:rPr lang="en-US" sz="1400"/>
              <a:t> AstroPix multi-channel board and quad chip with successful daisy chain readout of v3</a:t>
            </a:r>
            <a:endParaRPr sz="1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82" name="Google Shape;582;p44"/>
          <p:cNvSpPr txBox="1">
            <a:spLocks noGrp="1"/>
          </p:cNvSpPr>
          <p:nvPr>
            <p:ph type="sldNum" idx="12"/>
          </p:nvPr>
        </p:nvSpPr>
        <p:spPr>
          <a:xfrm>
            <a:off x="8568200" y="49492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pic>
        <p:nvPicPr>
          <p:cNvPr id="583" name="Google Shape;58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754" y="739213"/>
            <a:ext cx="4061322" cy="2240875"/>
          </a:xfrm>
          <a:prstGeom prst="rect">
            <a:avLst/>
          </a:prstGeom>
          <a:noFill/>
          <a:ln w="28575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84" name="Google Shape;58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075" y="3097700"/>
            <a:ext cx="2367124" cy="1775351"/>
          </a:xfrm>
          <a:prstGeom prst="rect">
            <a:avLst/>
          </a:prstGeom>
          <a:noFill/>
          <a:ln w="28575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85" name="Google Shape;585;p44"/>
          <p:cNvSpPr txBox="1"/>
          <p:nvPr/>
        </p:nvSpPr>
        <p:spPr>
          <a:xfrm>
            <a:off x="6472075" y="3178725"/>
            <a:ext cx="2367000" cy="315000"/>
          </a:xfrm>
          <a:prstGeom prst="rect">
            <a:avLst/>
          </a:prstGeom>
          <a:solidFill>
            <a:srgbClr val="1D1C1C">
              <a:alpha val="778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lt1"/>
                </a:solidFill>
              </a:rPr>
              <a:t>Multichannel AstroPix v3 board</a:t>
            </a:r>
            <a:endParaRPr sz="1100" b="1">
              <a:solidFill>
                <a:schemeClr val="lt1"/>
              </a:solidFill>
            </a:endParaRPr>
          </a:p>
        </p:txBody>
      </p:sp>
      <p:sp>
        <p:nvSpPr>
          <p:cNvPr id="586" name="Google Shape;586;p44"/>
          <p:cNvSpPr txBox="1"/>
          <p:nvPr/>
        </p:nvSpPr>
        <p:spPr>
          <a:xfrm>
            <a:off x="4777750" y="809500"/>
            <a:ext cx="3075300" cy="287400"/>
          </a:xfrm>
          <a:prstGeom prst="rect">
            <a:avLst/>
          </a:prstGeom>
          <a:solidFill>
            <a:srgbClr val="1D1C1C">
              <a:alpha val="778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lt1"/>
                </a:solidFill>
              </a:rPr>
              <a:t>FBTF Telescope with BIC Prototype </a:t>
            </a:r>
            <a:endParaRPr sz="1100" b="1">
              <a:solidFill>
                <a:schemeClr val="lt1"/>
              </a:solidFill>
            </a:endParaRPr>
          </a:p>
        </p:txBody>
      </p:sp>
      <p:cxnSp>
        <p:nvCxnSpPr>
          <p:cNvPr id="587" name="Google Shape;587;p44"/>
          <p:cNvCxnSpPr>
            <a:stCxn id="584" idx="0"/>
          </p:cNvCxnSpPr>
          <p:nvPr/>
        </p:nvCxnSpPr>
        <p:spPr>
          <a:xfrm rot="10800000">
            <a:off x="6755337" y="2228000"/>
            <a:ext cx="900300" cy="869700"/>
          </a:xfrm>
          <a:prstGeom prst="straightConnector1">
            <a:avLst/>
          </a:prstGeom>
          <a:noFill/>
          <a:ln w="28575" cap="flat" cmpd="sng">
            <a:solidFill>
              <a:srgbClr val="C27BA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8" name="Google Shape;588;p44"/>
          <p:cNvSpPr txBox="1"/>
          <p:nvPr/>
        </p:nvSpPr>
        <p:spPr>
          <a:xfrm>
            <a:off x="457200" y="2999350"/>
            <a:ext cx="5880900" cy="26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232425"/>
                </a:solidFill>
              </a:rPr>
              <a:t>Beam Test goals: </a:t>
            </a:r>
            <a:endParaRPr b="1">
              <a:solidFill>
                <a:srgbClr val="232425"/>
              </a:solidFill>
            </a:endParaRPr>
          </a:p>
          <a:p>
            <a:pPr marL="274320" lvl="0" indent="-226059" algn="l" rtl="0">
              <a:spcBef>
                <a:spcPts val="1000"/>
              </a:spcBef>
              <a:spcAft>
                <a:spcPts val="0"/>
              </a:spcAft>
              <a:buClr>
                <a:srgbClr val="232425"/>
              </a:buClr>
              <a:buSzPts val="1400"/>
              <a:buFont typeface="Arial"/>
              <a:buChar char="●"/>
            </a:pPr>
            <a:r>
              <a:rPr lang="en-US" b="1">
                <a:solidFill>
                  <a:srgbClr val="232425"/>
                </a:solidFill>
              </a:rPr>
              <a:t>Commission</a:t>
            </a:r>
            <a:r>
              <a:rPr lang="en-US">
                <a:solidFill>
                  <a:srgbClr val="232425"/>
                </a:solidFill>
              </a:rPr>
              <a:t> both setups in the beam including the first test of the integration between AstroPix and Pb/SciFi</a:t>
            </a:r>
            <a:endParaRPr>
              <a:solidFill>
                <a:srgbClr val="232425"/>
              </a:solidFill>
            </a:endParaRPr>
          </a:p>
          <a:p>
            <a:pPr marL="274320" lvl="0" indent="-226059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Font typeface="Arial"/>
              <a:buChar char="●"/>
            </a:pPr>
            <a:r>
              <a:rPr lang="en-US">
                <a:solidFill>
                  <a:srgbClr val="232425"/>
                </a:solidFill>
              </a:rPr>
              <a:t>Benchmark </a:t>
            </a:r>
            <a:r>
              <a:rPr lang="en-US" b="1">
                <a:solidFill>
                  <a:srgbClr val="232425"/>
                </a:solidFill>
              </a:rPr>
              <a:t>response to electrons and pions</a:t>
            </a:r>
            <a:endParaRPr b="1">
              <a:solidFill>
                <a:srgbClr val="232425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32425"/>
                </a:solidFill>
                <a:highlight>
                  <a:srgbClr val="EAD1DC"/>
                </a:highlight>
              </a:rPr>
              <a:t>SciFi/Pb results from June 2024 summarized in </a:t>
            </a:r>
            <a:r>
              <a:rPr lang="en-US" u="sng">
                <a:solidFill>
                  <a:schemeClr val="hlink"/>
                </a:solidFill>
                <a:highlight>
                  <a:srgbClr val="EAD1DC"/>
                </a:highlight>
                <a:hlinkClick r:id="rId5"/>
              </a:rPr>
              <a:t>https://arxiv.org/abs/2504.03079</a:t>
            </a:r>
            <a:r>
              <a:rPr lang="en-US">
                <a:solidFill>
                  <a:srgbClr val="232425"/>
                </a:solidFill>
                <a:highlight>
                  <a:srgbClr val="EAD1DC"/>
                </a:highlight>
              </a:rPr>
              <a:t> </a:t>
            </a:r>
            <a:endParaRPr>
              <a:solidFill>
                <a:srgbClr val="232425"/>
              </a:solidFill>
              <a:highlight>
                <a:srgbClr val="EAD1DC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232425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>
              <a:solidFill>
                <a:srgbClr val="2324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32425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45"/>
          <p:cNvPicPr preferRelativeResize="0"/>
          <p:nvPr/>
        </p:nvPicPr>
        <p:blipFill rotWithShape="1">
          <a:blip r:embed="rId3">
            <a:alphaModFix/>
          </a:blip>
          <a:srcRect r="52265"/>
          <a:stretch/>
        </p:blipFill>
        <p:spPr>
          <a:xfrm>
            <a:off x="6170550" y="3090874"/>
            <a:ext cx="2668652" cy="1989975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45"/>
          <p:cNvSpPr txBox="1">
            <a:spLocks noGrp="1"/>
          </p:cNvSpPr>
          <p:nvPr>
            <p:ph type="title" idx="4294967295"/>
          </p:nvPr>
        </p:nvSpPr>
        <p:spPr>
          <a:xfrm>
            <a:off x="457200" y="0"/>
            <a:ext cx="85683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FTBF Beam Test - Overview</a:t>
            </a:r>
            <a:endParaRPr/>
          </a:p>
        </p:txBody>
      </p:sp>
      <p:sp>
        <p:nvSpPr>
          <p:cNvPr id="596" name="Google Shape;596;p45"/>
          <p:cNvSpPr txBox="1">
            <a:spLocks noGrp="1"/>
          </p:cNvSpPr>
          <p:nvPr>
            <p:ph type="body" idx="4294967295"/>
          </p:nvPr>
        </p:nvSpPr>
        <p:spPr>
          <a:xfrm>
            <a:off x="457200" y="709000"/>
            <a:ext cx="3783600" cy="3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/>
              <a:t>Despite extremely challenging FTBF conditions (30% of the 1 week beam test):</a:t>
            </a:r>
            <a:endParaRPr sz="1400" b="1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Successfully </a:t>
            </a:r>
            <a:r>
              <a:rPr lang="en-US" sz="1400" b="1"/>
              <a:t>commissioned the DAQ</a:t>
            </a:r>
            <a:r>
              <a:rPr lang="en-US" sz="1400"/>
              <a:t> system for the Baby BCAL</a:t>
            </a:r>
            <a:endParaRPr sz="140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Tuned and included </a:t>
            </a:r>
            <a:r>
              <a:rPr lang="en-US" sz="1400" b="1"/>
              <a:t>Cherenkov counter information</a:t>
            </a:r>
            <a:r>
              <a:rPr lang="en-US" sz="1400"/>
              <a:t> for electron/pion particle identification in our data stream</a:t>
            </a:r>
            <a:endParaRPr sz="140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Performed a </a:t>
            </a:r>
            <a:r>
              <a:rPr lang="en-US" sz="1400" b="1"/>
              <a:t>proof-of-concept integration between the AstroPix</a:t>
            </a:r>
            <a:r>
              <a:rPr lang="en-US" sz="1400"/>
              <a:t> layer and Baby BCAL using the AstroPix analog signal</a:t>
            </a:r>
            <a:endParaRPr sz="140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Collected sets of </a:t>
            </a:r>
            <a:r>
              <a:rPr lang="en-US" sz="1400" b="1"/>
              <a:t>electron/pion data at 4, 6, 8, and 10 GeV</a:t>
            </a:r>
            <a:r>
              <a:rPr lang="en-US" sz="1400"/>
              <a:t>, as well as sets of muon/pion and proton data for calibration purposes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97" name="Google Shape;597;p45"/>
          <p:cNvSpPr txBox="1"/>
          <p:nvPr/>
        </p:nvSpPr>
        <p:spPr>
          <a:xfrm>
            <a:off x="4240800" y="2555313"/>
            <a:ext cx="481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hlink"/>
                </a:solidFill>
              </a:rPr>
              <a:t>Calibrated </a:t>
            </a:r>
            <a:r>
              <a:rPr lang="en-US" sz="1200" b="1">
                <a:solidFill>
                  <a:schemeClr val="hlink"/>
                </a:solidFill>
              </a:rPr>
              <a:t>energy response</a:t>
            </a:r>
            <a:r>
              <a:rPr lang="en-US" sz="1200">
                <a:solidFill>
                  <a:schemeClr val="hlink"/>
                </a:solidFill>
              </a:rPr>
              <a:t> with two different calibration methods</a:t>
            </a:r>
            <a:endParaRPr sz="1200">
              <a:solidFill>
                <a:schemeClr val="hlink"/>
              </a:solidFill>
            </a:endParaRPr>
          </a:p>
        </p:txBody>
      </p:sp>
      <p:cxnSp>
        <p:nvCxnSpPr>
          <p:cNvPr id="598" name="Google Shape;598;p45"/>
          <p:cNvCxnSpPr/>
          <p:nvPr/>
        </p:nvCxnSpPr>
        <p:spPr>
          <a:xfrm>
            <a:off x="5126925" y="3950900"/>
            <a:ext cx="944100" cy="0"/>
          </a:xfrm>
          <a:prstGeom prst="straightConnector1">
            <a:avLst/>
          </a:prstGeom>
          <a:noFill/>
          <a:ln w="28575" cap="flat" cmpd="sng">
            <a:solidFill>
              <a:srgbClr val="A61C00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599" name="Google Shape;599;p45"/>
          <p:cNvSpPr txBox="1"/>
          <p:nvPr/>
        </p:nvSpPr>
        <p:spPr>
          <a:xfrm>
            <a:off x="4998500" y="3458825"/>
            <a:ext cx="4331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232425"/>
                </a:solidFill>
              </a:rPr>
              <a:t>e/π beam</a:t>
            </a:r>
            <a:endParaRPr sz="1300">
              <a:solidFill>
                <a:srgbClr val="232425"/>
              </a:solidFill>
            </a:endParaRPr>
          </a:p>
        </p:txBody>
      </p:sp>
      <p:sp>
        <p:nvSpPr>
          <p:cNvPr id="600" name="Google Shape;600;p45"/>
          <p:cNvSpPr txBox="1"/>
          <p:nvPr/>
        </p:nvSpPr>
        <p:spPr>
          <a:xfrm>
            <a:off x="4437800" y="4019550"/>
            <a:ext cx="16119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hlink"/>
                </a:solidFill>
              </a:rPr>
              <a:t>Example electron event energy deposit in Baby BCAL </a:t>
            </a:r>
            <a:endParaRPr/>
          </a:p>
        </p:txBody>
      </p:sp>
      <p:sp>
        <p:nvSpPr>
          <p:cNvPr id="601" name="Google Shape;601;p45"/>
          <p:cNvSpPr txBox="1">
            <a:spLocks noGrp="1"/>
          </p:cNvSpPr>
          <p:nvPr>
            <p:ph type="sldNum" idx="12"/>
          </p:nvPr>
        </p:nvSpPr>
        <p:spPr>
          <a:xfrm>
            <a:off x="8568200" y="49492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pic>
        <p:nvPicPr>
          <p:cNvPr id="602" name="Google Shape;602;p45" title="Screenshot 2025-04-17 at 7.00.02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0700" y="924213"/>
            <a:ext cx="2256559" cy="167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45" title="Screenshot 2025-04-17 at 7.00.17 AM.png"/>
          <p:cNvPicPr preferRelativeResize="0"/>
          <p:nvPr/>
        </p:nvPicPr>
        <p:blipFill rotWithShape="1">
          <a:blip r:embed="rId5">
            <a:alphaModFix/>
          </a:blip>
          <a:srcRect l="764" r="4851"/>
          <a:stretch/>
        </p:blipFill>
        <p:spPr>
          <a:xfrm>
            <a:off x="6768600" y="895350"/>
            <a:ext cx="2204850" cy="172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Barrel Imaging Calorimeter (BIC)</a:t>
            </a:r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body" idx="1"/>
          </p:nvPr>
        </p:nvSpPr>
        <p:spPr>
          <a:xfrm>
            <a:off x="457200" y="556157"/>
            <a:ext cx="8382000" cy="43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dirty="0"/>
              <a:t>–Barrel Electromagnetic Calorimeter for </a:t>
            </a:r>
            <a:r>
              <a:rPr lang="en-US" dirty="0" err="1"/>
              <a:t>ePIC</a:t>
            </a:r>
            <a:endParaRPr dirty="0"/>
          </a:p>
        </p:txBody>
      </p:sp>
      <p:grpSp>
        <p:nvGrpSpPr>
          <p:cNvPr id="146" name="Google Shape;146;p19"/>
          <p:cNvGrpSpPr/>
          <p:nvPr/>
        </p:nvGrpSpPr>
        <p:grpSpPr>
          <a:xfrm>
            <a:off x="228600" y="974775"/>
            <a:ext cx="5884174" cy="4113875"/>
            <a:chOff x="2798075" y="1029625"/>
            <a:chExt cx="5884174" cy="4113875"/>
          </a:xfrm>
        </p:grpSpPr>
        <p:pic>
          <p:nvPicPr>
            <p:cNvPr id="147" name="Google Shape;147;p19"/>
            <p:cNvPicPr preferRelativeResize="0"/>
            <p:nvPr/>
          </p:nvPicPr>
          <p:blipFill rotWithShape="1">
            <a:blip r:embed="rId3">
              <a:alphaModFix/>
            </a:blip>
            <a:srcRect l="31703"/>
            <a:stretch/>
          </p:blipFill>
          <p:spPr>
            <a:xfrm>
              <a:off x="2798075" y="1029625"/>
              <a:ext cx="5884174" cy="4113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" name="Google Shape;148;p19"/>
            <p:cNvSpPr txBox="1"/>
            <p:nvPr/>
          </p:nvSpPr>
          <p:spPr>
            <a:xfrm>
              <a:off x="5761175" y="2626600"/>
              <a:ext cx="405000" cy="153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</a:rPr>
                <a:t>BIC</a:t>
              </a:r>
              <a:endParaRPr sz="900">
                <a:solidFill>
                  <a:schemeClr val="lt1"/>
                </a:solidFill>
              </a:endParaRPr>
            </a:p>
          </p:txBody>
        </p:sp>
        <p:sp>
          <p:nvSpPr>
            <p:cNvPr id="149" name="Google Shape;149;p19"/>
            <p:cNvSpPr txBox="1"/>
            <p:nvPr/>
          </p:nvSpPr>
          <p:spPr>
            <a:xfrm>
              <a:off x="4775250" y="2773025"/>
              <a:ext cx="734700" cy="153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</a:rPr>
                <a:t>hpDIRC</a:t>
              </a:r>
              <a:endParaRPr sz="900">
                <a:solidFill>
                  <a:schemeClr val="lt1"/>
                </a:solidFill>
              </a:endParaRPr>
            </a:p>
          </p:txBody>
        </p:sp>
        <p:sp>
          <p:nvSpPr>
            <p:cNvPr id="150" name="Google Shape;150;p19"/>
            <p:cNvSpPr txBox="1"/>
            <p:nvPr/>
          </p:nvSpPr>
          <p:spPr>
            <a:xfrm rot="-5400000">
              <a:off x="4144313" y="3087875"/>
              <a:ext cx="475800" cy="153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</a:rPr>
                <a:t>EEEMC</a:t>
              </a:r>
              <a:endParaRPr sz="900">
                <a:solidFill>
                  <a:schemeClr val="lt1"/>
                </a:solidFill>
              </a:endParaRPr>
            </a:p>
          </p:txBody>
        </p:sp>
        <p:sp>
          <p:nvSpPr>
            <p:cNvPr id="151" name="Google Shape;151;p19"/>
            <p:cNvSpPr txBox="1"/>
            <p:nvPr/>
          </p:nvSpPr>
          <p:spPr>
            <a:xfrm rot="5400000" flipH="1">
              <a:off x="6988888" y="3009600"/>
              <a:ext cx="475800" cy="153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</a:rPr>
                <a:t>FEMC</a:t>
              </a:r>
              <a:endParaRPr sz="900">
                <a:solidFill>
                  <a:schemeClr val="lt1"/>
                </a:solidFill>
              </a:endParaRPr>
            </a:p>
          </p:txBody>
        </p:sp>
        <p:sp>
          <p:nvSpPr>
            <p:cNvPr id="152" name="Google Shape;152;p19"/>
            <p:cNvSpPr txBox="1"/>
            <p:nvPr/>
          </p:nvSpPr>
          <p:spPr>
            <a:xfrm>
              <a:off x="5509950" y="2417850"/>
              <a:ext cx="523800" cy="153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</a:rPr>
                <a:t>Magnet</a:t>
              </a:r>
              <a:endParaRPr sz="900">
                <a:solidFill>
                  <a:schemeClr val="lt1"/>
                </a:solidFill>
              </a:endParaRPr>
            </a:p>
          </p:txBody>
        </p:sp>
        <p:sp>
          <p:nvSpPr>
            <p:cNvPr id="153" name="Google Shape;153;p19"/>
            <p:cNvSpPr txBox="1"/>
            <p:nvPr/>
          </p:nvSpPr>
          <p:spPr>
            <a:xfrm rot="5400000" flipH="1">
              <a:off x="6638938" y="3009613"/>
              <a:ext cx="475800" cy="153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</a:rPr>
                <a:t>dRICH</a:t>
              </a:r>
              <a:endParaRPr sz="900">
                <a:solidFill>
                  <a:schemeClr val="lt1"/>
                </a:solidFill>
              </a:endParaRPr>
            </a:p>
          </p:txBody>
        </p:sp>
        <p:sp>
          <p:nvSpPr>
            <p:cNvPr id="154" name="Google Shape;154;p19"/>
            <p:cNvSpPr txBox="1"/>
            <p:nvPr/>
          </p:nvSpPr>
          <p:spPr>
            <a:xfrm rot="-5400000">
              <a:off x="4410288" y="3087875"/>
              <a:ext cx="475800" cy="153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</a:rPr>
                <a:t>pfRICH</a:t>
              </a:r>
              <a:endParaRPr sz="900">
                <a:solidFill>
                  <a:schemeClr val="lt1"/>
                </a:solidFill>
              </a:endParaRPr>
            </a:p>
          </p:txBody>
        </p:sp>
        <p:sp>
          <p:nvSpPr>
            <p:cNvPr id="155" name="Google Shape;155;p19"/>
            <p:cNvSpPr txBox="1"/>
            <p:nvPr/>
          </p:nvSpPr>
          <p:spPr>
            <a:xfrm>
              <a:off x="4913850" y="3010925"/>
              <a:ext cx="1119900" cy="3078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</a:rPr>
                <a:t>SVT, Gaseous Trackers, and TOF</a:t>
              </a:r>
              <a:endParaRPr sz="900">
                <a:solidFill>
                  <a:schemeClr val="lt1"/>
                </a:solidFill>
              </a:endParaRPr>
            </a:p>
          </p:txBody>
        </p:sp>
        <p:sp>
          <p:nvSpPr>
            <p:cNvPr id="156" name="Google Shape;156;p19"/>
            <p:cNvSpPr txBox="1"/>
            <p:nvPr/>
          </p:nvSpPr>
          <p:spPr>
            <a:xfrm rot="5400000" flipH="1">
              <a:off x="7442150" y="3009625"/>
              <a:ext cx="709500" cy="153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</a:rPr>
                <a:t>LFHCAL</a:t>
              </a:r>
              <a:endParaRPr sz="900">
                <a:solidFill>
                  <a:schemeClr val="lt1"/>
                </a:solidFill>
              </a:endParaRPr>
            </a:p>
          </p:txBody>
        </p:sp>
        <p:sp>
          <p:nvSpPr>
            <p:cNvPr id="157" name="Google Shape;157;p19"/>
            <p:cNvSpPr txBox="1"/>
            <p:nvPr/>
          </p:nvSpPr>
          <p:spPr>
            <a:xfrm rot="-5400000">
              <a:off x="3040400" y="2932675"/>
              <a:ext cx="889800" cy="3078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</a:rPr>
                <a:t>Backward HCAL</a:t>
              </a:r>
              <a:endParaRPr sz="900">
                <a:solidFill>
                  <a:schemeClr val="lt1"/>
                </a:solidFill>
              </a:endParaRPr>
            </a:p>
          </p:txBody>
        </p:sp>
        <p:sp>
          <p:nvSpPr>
            <p:cNvPr id="158" name="Google Shape;158;p19"/>
            <p:cNvSpPr txBox="1"/>
            <p:nvPr/>
          </p:nvSpPr>
          <p:spPr>
            <a:xfrm>
              <a:off x="4913850" y="2030625"/>
              <a:ext cx="734700" cy="153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</a:rPr>
                <a:t>Barrel HCAL</a:t>
              </a:r>
              <a:endParaRPr sz="900">
                <a:solidFill>
                  <a:schemeClr val="lt1"/>
                </a:solidFill>
              </a:endParaRPr>
            </a:p>
          </p:txBody>
        </p:sp>
      </p:grpSp>
      <p:sp>
        <p:nvSpPr>
          <p:cNvPr id="159" name="Google Shape;159;p19"/>
          <p:cNvSpPr txBox="1"/>
          <p:nvPr/>
        </p:nvSpPr>
        <p:spPr>
          <a:xfrm>
            <a:off x="6286500" y="1431925"/>
            <a:ext cx="2814300" cy="19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BIC Detector Geometry:</a:t>
            </a:r>
            <a:endParaRPr sz="1600" b="1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000" b="1"/>
              <a:t>Active Length: </a:t>
            </a:r>
            <a:r>
              <a:rPr lang="en-US" sz="1000">
                <a:solidFill>
                  <a:srgbClr val="000000"/>
                </a:solidFill>
              </a:rPr>
              <a:t>435 cm </a:t>
            </a:r>
            <a:endParaRPr sz="1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000" b="1"/>
              <a:t>Inner Radius: </a:t>
            </a:r>
            <a:r>
              <a:rPr lang="en-US" sz="1000">
                <a:solidFill>
                  <a:srgbClr val="000000"/>
                </a:solidFill>
              </a:rPr>
              <a:t>8</a:t>
            </a:r>
            <a:r>
              <a:rPr lang="en-US" sz="1000"/>
              <a:t>2</a:t>
            </a:r>
            <a:r>
              <a:rPr lang="en-US" sz="1000">
                <a:solidFill>
                  <a:srgbClr val="000000"/>
                </a:solidFill>
              </a:rPr>
              <a:t> cm</a:t>
            </a:r>
            <a:endParaRPr sz="1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000" b="1"/>
              <a:t>Structure: </a:t>
            </a:r>
            <a:r>
              <a:rPr lang="en-US" sz="1000">
                <a:solidFill>
                  <a:srgbClr val="000000"/>
                </a:solidFill>
              </a:rPr>
              <a:t>48 trapezoidal sectors</a:t>
            </a:r>
            <a:endParaRPr sz="1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000" b="1"/>
              <a:t>Weight: </a:t>
            </a:r>
            <a:r>
              <a:rPr lang="en-US" sz="1000"/>
              <a:t>42.5 US Tons</a:t>
            </a:r>
            <a:endParaRPr sz="1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rgbClr val="000000"/>
                </a:solidFill>
              </a:rPr>
              <a:t>η Range</a:t>
            </a:r>
            <a:r>
              <a:rPr lang="en-US" sz="1000" b="1"/>
              <a:t>: </a:t>
            </a:r>
            <a:r>
              <a:rPr lang="en-US" sz="1000">
                <a:solidFill>
                  <a:srgbClr val="000000"/>
                </a:solidFill>
              </a:rPr>
              <a:t> -1.71 &lt; η &lt; 1.31</a:t>
            </a:r>
            <a:endParaRPr sz="1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000" b="1"/>
              <a:t>Sector thickness</a:t>
            </a:r>
            <a:r>
              <a:rPr lang="en-US" sz="1000"/>
              <a:t>: ~40cm</a:t>
            </a:r>
            <a:endParaRPr sz="1000"/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b="1"/>
              <a:t>Total thickness</a:t>
            </a:r>
            <a:r>
              <a:rPr lang="en-US" sz="1000"/>
              <a:t> &gt; 17.1 X</a:t>
            </a:r>
            <a:r>
              <a:rPr lang="en-US" sz="1000" baseline="-25000"/>
              <a:t>0</a:t>
            </a:r>
            <a:r>
              <a:rPr lang="en-US" sz="1000">
                <a:solidFill>
                  <a:schemeClr val="dk1"/>
                </a:solidFill>
              </a:rPr>
              <a:t> (depending on η)</a:t>
            </a:r>
            <a:endParaRPr sz="1000" baseline="-25000"/>
          </a:p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endParaRPr sz="1000"/>
          </a:p>
        </p:txBody>
      </p:sp>
      <p:cxnSp>
        <p:nvCxnSpPr>
          <p:cNvPr id="160" name="Google Shape;160;p19"/>
          <p:cNvCxnSpPr>
            <a:endCxn id="159" idx="1"/>
          </p:cNvCxnSpPr>
          <p:nvPr/>
        </p:nvCxnSpPr>
        <p:spPr>
          <a:xfrm rot="10800000" flipH="1">
            <a:off x="3596700" y="2407975"/>
            <a:ext cx="2689800" cy="267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46" title="Screenshot 2025-04-17 at 7.00.41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6025" y="2491850"/>
            <a:ext cx="2852502" cy="2214476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46"/>
          <p:cNvSpPr/>
          <p:nvPr/>
        </p:nvSpPr>
        <p:spPr>
          <a:xfrm>
            <a:off x="472875" y="1800225"/>
            <a:ext cx="6927000" cy="7716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46"/>
          <p:cNvSpPr txBox="1">
            <a:spLocks noGrp="1"/>
          </p:cNvSpPr>
          <p:nvPr>
            <p:ph type="body" idx="4294967295"/>
          </p:nvPr>
        </p:nvSpPr>
        <p:spPr>
          <a:xfrm>
            <a:off x="457200" y="656600"/>
            <a:ext cx="86076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/>
              <a:t>Benchmark simulations and beam energy spread using electron response</a:t>
            </a:r>
            <a:endParaRPr sz="1400" b="1"/>
          </a:p>
          <a:p>
            <a: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▪"/>
            </a:pPr>
            <a:r>
              <a:rPr lang="en-US" sz="1400"/>
              <a:t>Baby Bcal implemented in dd4hep: Response simulated including </a:t>
            </a:r>
            <a:r>
              <a:rPr lang="en-US" sz="1400" b="1"/>
              <a:t>realistic beam momentum and position spread</a:t>
            </a:r>
            <a:r>
              <a:rPr lang="en-US" sz="1400"/>
              <a:t>, realistic model for </a:t>
            </a:r>
            <a:r>
              <a:rPr lang="en-US" sz="1400" b="1"/>
              <a:t>attenuation and photoelectron response</a:t>
            </a:r>
            <a:r>
              <a:rPr lang="en-US" sz="1400"/>
              <a:t> based on measured phe/GeV and fiber attenuation and </a:t>
            </a:r>
            <a:r>
              <a:rPr lang="en-US" sz="1400" b="1"/>
              <a:t>digitization</a:t>
            </a:r>
            <a:endParaRPr sz="1400" b="1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/>
              <a:t>Energy resolution extracted (measurement limitation: 2-3% dp/p at FTBF)</a:t>
            </a:r>
            <a:endParaRPr sz="1400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/>
              <a:t>Good constrain power over the constant term ~1.5 ± 0.4% </a:t>
            </a:r>
            <a:endParaRPr sz="1400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/>
              <a:t>Simulations describe the electron data well</a:t>
            </a:r>
            <a:endParaRPr sz="140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 </a:t>
            </a:r>
            <a:endParaRPr sz="1400"/>
          </a:p>
        </p:txBody>
      </p:sp>
      <p:pic>
        <p:nvPicPr>
          <p:cNvPr id="612" name="Google Shape;612;p46"/>
          <p:cNvPicPr preferRelativeResize="0"/>
          <p:nvPr/>
        </p:nvPicPr>
        <p:blipFill rotWithShape="1">
          <a:blip r:embed="rId4">
            <a:alphaModFix/>
          </a:blip>
          <a:srcRect t="2415" r="1671" b="1744"/>
          <a:stretch/>
        </p:blipFill>
        <p:spPr>
          <a:xfrm>
            <a:off x="3729300" y="2732763"/>
            <a:ext cx="2387525" cy="1904225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46"/>
          <p:cNvSpPr txBox="1">
            <a:spLocks noGrp="1"/>
          </p:cNvSpPr>
          <p:nvPr>
            <p:ph type="title" idx="4294967295"/>
          </p:nvPr>
        </p:nvSpPr>
        <p:spPr>
          <a:xfrm>
            <a:off x="457200" y="0"/>
            <a:ext cx="86631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FTBF Beam Test - Electron Energy Response</a:t>
            </a:r>
            <a:endParaRPr/>
          </a:p>
        </p:txBody>
      </p:sp>
      <p:sp>
        <p:nvSpPr>
          <p:cNvPr id="614" name="Google Shape;614;p46"/>
          <p:cNvSpPr txBox="1">
            <a:spLocks noGrp="1"/>
          </p:cNvSpPr>
          <p:nvPr>
            <p:ph type="sldNum" idx="12"/>
          </p:nvPr>
        </p:nvSpPr>
        <p:spPr>
          <a:xfrm>
            <a:off x="8568200" y="49492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615" name="Google Shape;615;p46"/>
          <p:cNvSpPr txBox="1"/>
          <p:nvPr/>
        </p:nvSpPr>
        <p:spPr>
          <a:xfrm>
            <a:off x="5895600" y="4553925"/>
            <a:ext cx="3224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hlink"/>
                </a:solidFill>
              </a:rPr>
              <a:t>Comparison between e</a:t>
            </a:r>
            <a:r>
              <a:rPr lang="en-US" sz="1200" baseline="30000">
                <a:solidFill>
                  <a:schemeClr val="hlink"/>
                </a:solidFill>
              </a:rPr>
              <a:t>-</a:t>
            </a:r>
            <a:r>
              <a:rPr lang="en-US" sz="1200">
                <a:solidFill>
                  <a:schemeClr val="hlink"/>
                </a:solidFill>
              </a:rPr>
              <a:t> data and simulation</a:t>
            </a:r>
            <a:endParaRPr sz="1200">
              <a:solidFill>
                <a:schemeClr val="hlink"/>
              </a:solidFill>
            </a:endParaRPr>
          </a:p>
        </p:txBody>
      </p:sp>
      <p:pic>
        <p:nvPicPr>
          <p:cNvPr id="616" name="Google Shape;616;p46" title="Screenshot 2025-04-17 at 7.02.26 AM.png"/>
          <p:cNvPicPr preferRelativeResize="0"/>
          <p:nvPr/>
        </p:nvPicPr>
        <p:blipFill rotWithShape="1">
          <a:blip r:embed="rId5">
            <a:alphaModFix/>
          </a:blip>
          <a:srcRect l="1048" t="6340"/>
          <a:stretch/>
        </p:blipFill>
        <p:spPr>
          <a:xfrm>
            <a:off x="343175" y="2610775"/>
            <a:ext cx="3502601" cy="213192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46"/>
          <p:cNvSpPr txBox="1"/>
          <p:nvPr/>
        </p:nvSpPr>
        <p:spPr>
          <a:xfrm>
            <a:off x="539138" y="4553925"/>
            <a:ext cx="3224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hlink"/>
                </a:solidFill>
              </a:rPr>
              <a:t>Electron energy resolution</a:t>
            </a:r>
            <a:endParaRPr sz="120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7"/>
          <p:cNvSpPr txBox="1">
            <a:spLocks noGrp="1"/>
          </p:cNvSpPr>
          <p:nvPr>
            <p:ph type="title" idx="4294967295"/>
          </p:nvPr>
        </p:nvSpPr>
        <p:spPr>
          <a:xfrm>
            <a:off x="457200" y="0"/>
            <a:ext cx="86631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FTBF Beam Test - Data Analysis </a:t>
            </a:r>
            <a:endParaRPr/>
          </a:p>
        </p:txBody>
      </p:sp>
      <p:sp>
        <p:nvSpPr>
          <p:cNvPr id="624" name="Google Shape;624;p47"/>
          <p:cNvSpPr txBox="1">
            <a:spLocks noGrp="1"/>
          </p:cNvSpPr>
          <p:nvPr>
            <p:ph type="body" idx="4294967295"/>
          </p:nvPr>
        </p:nvSpPr>
        <p:spPr>
          <a:xfrm>
            <a:off x="319100" y="709000"/>
            <a:ext cx="4572900" cy="3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▪"/>
            </a:pPr>
            <a:r>
              <a:rPr lang="en-US" sz="1400"/>
              <a:t>Baby BCal data </a:t>
            </a:r>
            <a:r>
              <a:rPr lang="en-US" sz="1400" b="1"/>
              <a:t>calibrated</a:t>
            </a:r>
            <a:r>
              <a:rPr lang="en-US" sz="1400"/>
              <a:t> with </a:t>
            </a:r>
            <a:r>
              <a:rPr lang="en-US" sz="1400" b="1"/>
              <a:t>muons</a:t>
            </a:r>
            <a:r>
              <a:rPr lang="en-US" sz="1400"/>
              <a:t> and </a:t>
            </a:r>
            <a:r>
              <a:rPr lang="en-US" sz="1400" b="1"/>
              <a:t>electron-based</a:t>
            </a:r>
            <a:r>
              <a:rPr lang="en-US" sz="1400"/>
              <a:t> calibration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▪"/>
            </a:pPr>
            <a:r>
              <a:rPr lang="en-US" sz="1400" b="1"/>
              <a:t>Electrons selected</a:t>
            </a:r>
            <a:r>
              <a:rPr lang="en-US" sz="1400"/>
              <a:t> by events where upstream Cherenkov &amp; downstream Cherenkov outer PMT fired</a:t>
            </a:r>
            <a:endParaRPr sz="1400"/>
          </a:p>
          <a:p>
            <a: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▪"/>
            </a:pPr>
            <a:r>
              <a:rPr lang="en-US" sz="1400" b="1"/>
              <a:t>Refinement cuts</a:t>
            </a:r>
            <a:r>
              <a:rPr lang="en-US" sz="1400"/>
              <a:t> to remove spurious signals and to improve containment of showers </a:t>
            </a:r>
            <a:endParaRPr sz="1400"/>
          </a:p>
          <a:p>
            <a: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▪"/>
            </a:pPr>
            <a:r>
              <a:rPr lang="en-US" sz="1400"/>
              <a:t>Total energy from </a:t>
            </a:r>
            <a:r>
              <a:rPr lang="en-US" sz="1400" b="1"/>
              <a:t>geometric sum of North &amp; South</a:t>
            </a:r>
            <a:r>
              <a:rPr lang="en-US" sz="1400"/>
              <a:t> (2 sides of Baby BCAL) reconstructed energies</a:t>
            </a:r>
            <a:endParaRPr sz="1400"/>
          </a:p>
          <a:p>
            <a: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▪"/>
            </a:pPr>
            <a:r>
              <a:rPr lang="en-US" sz="1400" b="1"/>
              <a:t>Beam profile </a:t>
            </a:r>
            <a:r>
              <a:rPr lang="en-US" sz="1400"/>
              <a:t>from AstroPix (wide, especially for 4 GeV π/e)</a:t>
            </a:r>
            <a:endParaRPr sz="1400"/>
          </a:p>
          <a:p>
            <a:pPr marL="457200" marR="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Char char="▪"/>
            </a:pPr>
            <a:r>
              <a:rPr lang="en-US" sz="1400"/>
              <a:t>Non-negligible and not precisely known beam </a:t>
            </a:r>
            <a:r>
              <a:rPr lang="en-US" sz="1400" b="1"/>
              <a:t>Δp/p (~3%)</a:t>
            </a:r>
            <a:r>
              <a:rPr lang="en-US" sz="1400"/>
              <a:t> affecting constant term </a:t>
            </a:r>
            <a:r>
              <a:rPr lang="en-US" sz="1300"/>
              <a:t> </a:t>
            </a:r>
            <a:endParaRPr sz="13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625" name="Google Shape;625;p47"/>
          <p:cNvSpPr txBox="1">
            <a:spLocks noGrp="1"/>
          </p:cNvSpPr>
          <p:nvPr>
            <p:ph type="sldNum" idx="12"/>
          </p:nvPr>
        </p:nvSpPr>
        <p:spPr>
          <a:xfrm>
            <a:off x="8568200" y="49492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pic>
        <p:nvPicPr>
          <p:cNvPr id="626" name="Google Shape;626;p47" title="Screenshot 2025-04-17 at 7.02.09 AM.png"/>
          <p:cNvPicPr preferRelativeResize="0"/>
          <p:nvPr/>
        </p:nvPicPr>
        <p:blipFill rotWithShape="1">
          <a:blip r:embed="rId3">
            <a:alphaModFix/>
          </a:blip>
          <a:srcRect l="1632" t="2248"/>
          <a:stretch/>
        </p:blipFill>
        <p:spPr>
          <a:xfrm>
            <a:off x="5108800" y="858700"/>
            <a:ext cx="3882800" cy="368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47"/>
          <p:cNvSpPr txBox="1"/>
          <p:nvPr/>
        </p:nvSpPr>
        <p:spPr>
          <a:xfrm>
            <a:off x="5688050" y="4444500"/>
            <a:ext cx="272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hlink"/>
                </a:solidFill>
              </a:rPr>
              <a:t>Linearity of the calorimeter response</a:t>
            </a:r>
            <a:endParaRPr sz="120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48" title="Screenshot 2025-04-17 at 7.03.06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997" y="781449"/>
            <a:ext cx="2696803" cy="2021264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48"/>
          <p:cNvSpPr txBox="1">
            <a:spLocks noGrp="1"/>
          </p:cNvSpPr>
          <p:nvPr>
            <p:ph type="title" idx="4294967295"/>
          </p:nvPr>
        </p:nvSpPr>
        <p:spPr>
          <a:xfrm>
            <a:off x="457200" y="0"/>
            <a:ext cx="86631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FTBF Beam Test - Pion Response</a:t>
            </a:r>
            <a:endParaRPr/>
          </a:p>
        </p:txBody>
      </p:sp>
      <p:sp>
        <p:nvSpPr>
          <p:cNvPr id="635" name="Google Shape;635;p48"/>
          <p:cNvSpPr txBox="1">
            <a:spLocks noGrp="1"/>
          </p:cNvSpPr>
          <p:nvPr>
            <p:ph type="sldNum" idx="12"/>
          </p:nvPr>
        </p:nvSpPr>
        <p:spPr>
          <a:xfrm>
            <a:off x="8568200" y="49492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636" name="Google Shape;636;p48"/>
          <p:cNvSpPr txBox="1">
            <a:spLocks noGrp="1"/>
          </p:cNvSpPr>
          <p:nvPr>
            <p:ph type="body" idx="4294967295"/>
          </p:nvPr>
        </p:nvSpPr>
        <p:spPr>
          <a:xfrm>
            <a:off x="218700" y="810175"/>
            <a:ext cx="35214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▪"/>
            </a:pPr>
            <a:r>
              <a:rPr lang="en-US" sz="1300">
                <a:solidFill>
                  <a:srgbClr val="000000"/>
                </a:solidFill>
              </a:rPr>
              <a:t>Pions selected with </a:t>
            </a:r>
            <a:r>
              <a:rPr lang="en-US" sz="1300" b="1">
                <a:solidFill>
                  <a:srgbClr val="000000"/>
                </a:solidFill>
              </a:rPr>
              <a:t>no hits in the Cherenkovs</a:t>
            </a:r>
            <a:r>
              <a:rPr lang="en-US" sz="1300">
                <a:solidFill>
                  <a:srgbClr val="000000"/>
                </a:solidFill>
              </a:rPr>
              <a:t> exhibit a </a:t>
            </a:r>
            <a:r>
              <a:rPr lang="en-US" sz="1300" b="1">
                <a:solidFill>
                  <a:srgbClr val="000000"/>
                </a:solidFill>
              </a:rPr>
              <a:t>MIP peak</a:t>
            </a:r>
            <a:r>
              <a:rPr lang="en-US" sz="1300">
                <a:solidFill>
                  <a:srgbClr val="000000"/>
                </a:solidFill>
              </a:rPr>
              <a:t> and a </a:t>
            </a:r>
            <a:r>
              <a:rPr lang="en-US" sz="1300" b="1">
                <a:solidFill>
                  <a:srgbClr val="000000"/>
                </a:solidFill>
              </a:rPr>
              <a:t>shower peak</a:t>
            </a:r>
            <a:endParaRPr sz="1300">
              <a:solidFill>
                <a:srgbClr val="000000"/>
              </a:solidFill>
            </a:endParaRPr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▪"/>
            </a:pPr>
            <a:r>
              <a:rPr lang="en-US" sz="1300" b="1">
                <a:solidFill>
                  <a:srgbClr val="000000"/>
                </a:solidFill>
              </a:rPr>
              <a:t>Electrons and pions well separated</a:t>
            </a:r>
            <a:r>
              <a:rPr lang="en-US" sz="1300">
                <a:solidFill>
                  <a:srgbClr val="000000"/>
                </a:solidFill>
              </a:rPr>
              <a:t>, but both have tails: Electron tail – showers upstream, horizontal leakage, Pion tail – electron misID, pileup.</a:t>
            </a:r>
            <a:endParaRPr sz="1300">
              <a:solidFill>
                <a:srgbClr val="000000"/>
              </a:solidFill>
            </a:endParaRPr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▪"/>
            </a:pPr>
            <a:r>
              <a:rPr lang="en-US" sz="1300" b="1">
                <a:solidFill>
                  <a:srgbClr val="000000"/>
                </a:solidFill>
                <a:highlight>
                  <a:srgbClr val="EAD1DC"/>
                </a:highlight>
              </a:rPr>
              <a:t>Data/simulation agreement reasonable</a:t>
            </a:r>
            <a:r>
              <a:rPr lang="en-US" sz="1300">
                <a:solidFill>
                  <a:srgbClr val="000000"/>
                </a:solidFill>
              </a:rPr>
              <a:t>, agrees well in 6 GeV, slightly overshoots at 4 GeV, and undershoots at 8 GeV (A possible contributor: mean beam momentum and its spread)</a:t>
            </a:r>
            <a:endParaRPr sz="1300">
              <a:solidFill>
                <a:srgbClr val="000000"/>
              </a:solidFill>
            </a:endParaRPr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▪"/>
            </a:pPr>
            <a:r>
              <a:rPr lang="en-US" sz="1300" b="1">
                <a:solidFill>
                  <a:srgbClr val="000000"/>
                </a:solidFill>
                <a:highlight>
                  <a:srgbClr val="EAD1DC"/>
                </a:highlight>
              </a:rPr>
              <a:t>e/pion separation extracted for the Baby BCAL</a:t>
            </a:r>
            <a:r>
              <a:rPr lang="en-US" sz="1300">
                <a:solidFill>
                  <a:srgbClr val="000000"/>
                </a:solidFill>
              </a:rPr>
              <a:t> in the test beam environment (also affected by the beam spread): shows the impact of longitudinal segmentation</a:t>
            </a:r>
            <a:endParaRPr sz="13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30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300">
              <a:solidFill>
                <a:srgbClr val="000000"/>
              </a:solidFill>
            </a:endParaRPr>
          </a:p>
        </p:txBody>
      </p:sp>
      <p:sp>
        <p:nvSpPr>
          <p:cNvPr id="637" name="Google Shape;637;p48"/>
          <p:cNvSpPr txBox="1"/>
          <p:nvPr/>
        </p:nvSpPr>
        <p:spPr>
          <a:xfrm>
            <a:off x="3811000" y="621600"/>
            <a:ext cx="28083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32425"/>
                </a:solidFill>
              </a:rPr>
              <a:t>Data: Response to e</a:t>
            </a:r>
            <a:r>
              <a:rPr lang="en-US" sz="1200" baseline="30000">
                <a:solidFill>
                  <a:srgbClr val="232425"/>
                </a:solidFill>
              </a:rPr>
              <a:t>-</a:t>
            </a:r>
            <a:r>
              <a:rPr lang="en-US" sz="1200">
                <a:solidFill>
                  <a:srgbClr val="232425"/>
                </a:solidFill>
              </a:rPr>
              <a:t>/π</a:t>
            </a:r>
            <a:r>
              <a:rPr lang="en-US" sz="1200" baseline="30000">
                <a:solidFill>
                  <a:srgbClr val="232425"/>
                </a:solidFill>
              </a:rPr>
              <a:t>-</a:t>
            </a:r>
            <a:endParaRPr sz="1200" baseline="30000">
              <a:solidFill>
                <a:srgbClr val="232425"/>
              </a:solidFill>
            </a:endParaRPr>
          </a:p>
        </p:txBody>
      </p:sp>
      <p:pic>
        <p:nvPicPr>
          <p:cNvPr id="638" name="Google Shape;638;p48" title="Screenshot 2025-04-17 at 7.55.24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0825" y="3061977"/>
            <a:ext cx="2808300" cy="1794497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48"/>
          <p:cNvSpPr txBox="1"/>
          <p:nvPr/>
        </p:nvSpPr>
        <p:spPr>
          <a:xfrm>
            <a:off x="3454875" y="2788275"/>
            <a:ext cx="3400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32425"/>
                </a:solidFill>
              </a:rPr>
              <a:t>Data and Simulation: </a:t>
            </a:r>
            <a:endParaRPr sz="1200">
              <a:solidFill>
                <a:srgbClr val="232425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32425"/>
                </a:solidFill>
              </a:rPr>
              <a:t>Response to e</a:t>
            </a:r>
            <a:r>
              <a:rPr lang="en-US" sz="1200" baseline="30000">
                <a:solidFill>
                  <a:srgbClr val="232425"/>
                </a:solidFill>
              </a:rPr>
              <a:t>-</a:t>
            </a:r>
            <a:r>
              <a:rPr lang="en-US" sz="1200">
                <a:solidFill>
                  <a:srgbClr val="232425"/>
                </a:solidFill>
              </a:rPr>
              <a:t>/π</a:t>
            </a:r>
            <a:r>
              <a:rPr lang="en-US" sz="1200" baseline="30000">
                <a:solidFill>
                  <a:srgbClr val="232425"/>
                </a:solidFill>
              </a:rPr>
              <a:t>-</a:t>
            </a:r>
            <a:endParaRPr sz="1200" baseline="30000">
              <a:solidFill>
                <a:srgbClr val="232425"/>
              </a:solidFill>
            </a:endParaRPr>
          </a:p>
        </p:txBody>
      </p:sp>
      <p:pic>
        <p:nvPicPr>
          <p:cNvPr id="640" name="Google Shape;640;p48" title="Screenshot 2025-04-17 at 7.05.26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5475" y="978031"/>
            <a:ext cx="2808299" cy="1941295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48"/>
          <p:cNvSpPr txBox="1"/>
          <p:nvPr/>
        </p:nvSpPr>
        <p:spPr>
          <a:xfrm>
            <a:off x="6569850" y="3235025"/>
            <a:ext cx="2455500" cy="14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600" tIns="64600" rIns="64600" bIns="646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7">
                <a:solidFill>
                  <a:schemeClr val="dk1"/>
                </a:solidFill>
              </a:rPr>
              <a:t>Presented methods in various degree incorporate artifacts of the test beam setup: beam momentum smearing, effects of upstream material, possible pileup, and beam profile variations</a:t>
            </a:r>
            <a:endParaRPr sz="1247"/>
          </a:p>
        </p:txBody>
      </p:sp>
      <p:sp>
        <p:nvSpPr>
          <p:cNvPr id="642" name="Google Shape;642;p48"/>
          <p:cNvSpPr txBox="1"/>
          <p:nvPr/>
        </p:nvSpPr>
        <p:spPr>
          <a:xfrm>
            <a:off x="6439375" y="671263"/>
            <a:ext cx="28083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32425"/>
                </a:solidFill>
              </a:rPr>
              <a:t>Data: Separation e</a:t>
            </a:r>
            <a:r>
              <a:rPr lang="en-US" sz="1200" baseline="30000">
                <a:solidFill>
                  <a:srgbClr val="232425"/>
                </a:solidFill>
              </a:rPr>
              <a:t>-</a:t>
            </a:r>
            <a:r>
              <a:rPr lang="en-US" sz="1200">
                <a:solidFill>
                  <a:srgbClr val="232425"/>
                </a:solidFill>
              </a:rPr>
              <a:t>/π</a:t>
            </a:r>
            <a:r>
              <a:rPr lang="en-US" sz="1200" baseline="30000">
                <a:solidFill>
                  <a:srgbClr val="232425"/>
                </a:solidFill>
              </a:rPr>
              <a:t>-</a:t>
            </a:r>
            <a:endParaRPr sz="1200" baseline="30000">
              <a:solidFill>
                <a:srgbClr val="232425"/>
              </a:solidFill>
            </a:endParaRPr>
          </a:p>
        </p:txBody>
      </p:sp>
      <p:cxnSp>
        <p:nvCxnSpPr>
          <p:cNvPr id="643" name="Google Shape;643;p48"/>
          <p:cNvCxnSpPr>
            <a:stCxn id="641" idx="0"/>
          </p:cNvCxnSpPr>
          <p:nvPr/>
        </p:nvCxnSpPr>
        <p:spPr>
          <a:xfrm rot="10800000" flipH="1">
            <a:off x="7797600" y="2372525"/>
            <a:ext cx="137400" cy="86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9"/>
          <p:cNvSpPr txBox="1">
            <a:spLocks noGrp="1"/>
          </p:cNvSpPr>
          <p:nvPr>
            <p:ph type="sldNum" idx="12"/>
          </p:nvPr>
        </p:nvSpPr>
        <p:spPr>
          <a:xfrm>
            <a:off x="8471125" y="4873057"/>
            <a:ext cx="457200" cy="1371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sp>
        <p:nvSpPr>
          <p:cNvPr id="650" name="Google Shape;650;p49"/>
          <p:cNvSpPr txBox="1">
            <a:spLocks noGrp="1"/>
          </p:cNvSpPr>
          <p:nvPr>
            <p:ph type="title" idx="4294967295"/>
          </p:nvPr>
        </p:nvSpPr>
        <p:spPr>
          <a:xfrm>
            <a:off x="457200" y="0"/>
            <a:ext cx="86631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FTBF Beam Test Summary</a:t>
            </a:r>
            <a:endParaRPr/>
          </a:p>
        </p:txBody>
      </p:sp>
      <p:sp>
        <p:nvSpPr>
          <p:cNvPr id="651" name="Google Shape;651;p49"/>
          <p:cNvSpPr txBox="1"/>
          <p:nvPr/>
        </p:nvSpPr>
        <p:spPr>
          <a:xfrm>
            <a:off x="457200" y="861050"/>
            <a:ext cx="4322100" cy="3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</a:rPr>
              <a:t>SciFi/Pb results from June 2024 summarized in</a:t>
            </a:r>
            <a:endParaRPr sz="18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chemeClr val="dk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https://arxiv.org/abs/2504.03079</a:t>
            </a:r>
            <a:endParaRPr sz="1800" b="1">
              <a:solidFill>
                <a:schemeClr val="dk2"/>
              </a:solidFill>
            </a:endParaRPr>
          </a:p>
          <a:p>
            <a:pPr marL="457200" lvl="0" indent="-31718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en-US" sz="1800">
                <a:solidFill>
                  <a:srgbClr val="000000"/>
                </a:solidFill>
              </a:rPr>
              <a:t>Electron and pion response measured</a:t>
            </a:r>
            <a:endParaRPr sz="1800">
              <a:solidFill>
                <a:srgbClr val="000000"/>
              </a:solidFill>
            </a:endParaRPr>
          </a:p>
          <a:p>
            <a:pPr marL="457200" lvl="0" indent="-31718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en-US" sz="1800">
                <a:solidFill>
                  <a:srgbClr val="000000"/>
                </a:solidFill>
              </a:rPr>
              <a:t>Energy resolution extracted (measurement limitation: 2-3% dp/p at FTBF)</a:t>
            </a:r>
            <a:endParaRPr sz="1800">
              <a:solidFill>
                <a:srgbClr val="000000"/>
              </a:solidFill>
            </a:endParaRPr>
          </a:p>
          <a:p>
            <a:pPr marL="457200" lvl="0" indent="-31718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en-US" sz="1800">
                <a:solidFill>
                  <a:srgbClr val="000000"/>
                </a:solidFill>
              </a:rPr>
              <a:t>Good constrain power over the constant term ~1.5 ± 0.4% </a:t>
            </a:r>
            <a:endParaRPr sz="1800">
              <a:solidFill>
                <a:srgbClr val="000000"/>
              </a:solidFill>
            </a:endParaRPr>
          </a:p>
          <a:p>
            <a:pPr marL="457200" lvl="0" indent="-31718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en-US" sz="1800">
                <a:solidFill>
                  <a:srgbClr val="000000"/>
                </a:solidFill>
              </a:rPr>
              <a:t>Simulations describe the electron and pion data well</a:t>
            </a:r>
            <a:endParaRPr sz="1800">
              <a:solidFill>
                <a:srgbClr val="000000"/>
              </a:solidFill>
            </a:endParaRPr>
          </a:p>
          <a:p>
            <a:pPr marL="457200" lvl="0" indent="-31718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en-US" sz="1800">
                <a:solidFill>
                  <a:srgbClr val="000000"/>
                </a:solidFill>
              </a:rPr>
              <a:t>e/pion separation extracted within the full system in the test beam environment</a:t>
            </a:r>
            <a:endParaRPr sz="1800"/>
          </a:p>
          <a:p>
            <a:pPr marL="914400" lvl="1" indent="-31718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TR"/>
              <a:buChar char="—"/>
            </a:pPr>
            <a:r>
              <a:rPr lang="en-US" sz="1800">
                <a:solidFill>
                  <a:srgbClr val="000000"/>
                </a:solidFill>
              </a:rPr>
              <a:t>affected by FTBF beam conditions including Δp spread</a:t>
            </a:r>
            <a:endParaRPr sz="1800" i="1">
              <a:solidFill>
                <a:srgbClr val="A64D79"/>
              </a:solidFill>
            </a:endParaRPr>
          </a:p>
        </p:txBody>
      </p:sp>
      <p:pic>
        <p:nvPicPr>
          <p:cNvPr id="652" name="Google Shape;652;p49" title="Screenshot 2025-04-17 at 7.05.26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0950" y="806675"/>
            <a:ext cx="3816326" cy="2638102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49"/>
          <p:cNvSpPr txBox="1"/>
          <p:nvPr/>
        </p:nvSpPr>
        <p:spPr>
          <a:xfrm>
            <a:off x="5325650" y="3553250"/>
            <a:ext cx="3651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Presented methods in various degree incorporate artifacts of the test beam setup: beam momentum smearing, effects of upstream material, possible pileup, and beam profile variations</a:t>
            </a:r>
            <a:endParaRPr sz="12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50" title="frame_004 (1).png"/>
          <p:cNvPicPr preferRelativeResize="0"/>
          <p:nvPr/>
        </p:nvPicPr>
        <p:blipFill rotWithShape="1">
          <a:blip r:embed="rId3">
            <a:alphaModFix/>
          </a:blip>
          <a:srcRect l="8301" t="6933" r="6294"/>
          <a:stretch/>
        </p:blipFill>
        <p:spPr>
          <a:xfrm>
            <a:off x="6975500" y="2022825"/>
            <a:ext cx="1994950" cy="1630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50"/>
          <p:cNvSpPr txBox="1">
            <a:spLocks noGrp="1"/>
          </p:cNvSpPr>
          <p:nvPr>
            <p:ph type="sldNum" idx="12"/>
          </p:nvPr>
        </p:nvSpPr>
        <p:spPr>
          <a:xfrm>
            <a:off x="4005263" y="4891056"/>
            <a:ext cx="523800" cy="1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660" name="Google Shape;660;p50"/>
          <p:cNvSpPr txBox="1">
            <a:spLocks noGrp="1"/>
          </p:cNvSpPr>
          <p:nvPr>
            <p:ph type="title"/>
          </p:nvPr>
        </p:nvSpPr>
        <p:spPr>
          <a:xfrm>
            <a:off x="457201" y="-6"/>
            <a:ext cx="8373000" cy="62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/>
              <a:t>System Testing - AstroPix/SFILs Integrations</a:t>
            </a:r>
            <a:endParaRPr/>
          </a:p>
        </p:txBody>
      </p:sp>
      <p:sp>
        <p:nvSpPr>
          <p:cNvPr id="661" name="Google Shape;661;p50"/>
          <p:cNvSpPr txBox="1"/>
          <p:nvPr/>
        </p:nvSpPr>
        <p:spPr>
          <a:xfrm>
            <a:off x="2749550" y="690750"/>
            <a:ext cx="6349200" cy="17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-US" sz="1200">
                <a:solidFill>
                  <a:srgbClr val="1C1C1C"/>
                </a:solidFill>
              </a:rPr>
              <a:t>Synchronization (AstroPix-SFILs): LVDS MISO0/1 signals that generated from Astropix used as trigger IN for Baby BCAL</a:t>
            </a:r>
            <a:endParaRPr sz="1200">
              <a:solidFill>
                <a:schemeClr val="hlink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-US" sz="1200">
                <a:solidFill>
                  <a:schemeClr val="hlink"/>
                </a:solidFill>
              </a:rPr>
              <a:t>SFILs: new S14 SiPM arrays, optical cookies, 8 cm machined light-guides</a:t>
            </a:r>
            <a:endParaRPr sz="1200">
              <a:solidFill>
                <a:schemeClr val="hlink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○"/>
            </a:pPr>
            <a:r>
              <a:rPr lang="en-US" sz="1200">
                <a:solidFill>
                  <a:schemeClr val="hlink"/>
                </a:solidFill>
              </a:rPr>
              <a:t>Test station for optical coupling and improvements</a:t>
            </a:r>
            <a:endParaRPr sz="1200">
              <a:solidFill>
                <a:schemeClr val="hlink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-US" sz="1200">
                <a:solidFill>
                  <a:schemeClr val="hlink"/>
                </a:solidFill>
              </a:rPr>
              <a:t>Setup successfully commissioned at bench with cosmics </a:t>
            </a:r>
            <a:endParaRPr sz="1200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hlink"/>
              </a:solidFill>
            </a:endParaRPr>
          </a:p>
        </p:txBody>
      </p:sp>
      <p:pic>
        <p:nvPicPr>
          <p:cNvPr id="662" name="Google Shape;662;p50" title="image (4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1825" y="2872175"/>
            <a:ext cx="4134325" cy="1687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3" name="Google Shape;663;p50"/>
          <p:cNvCxnSpPr/>
          <p:nvPr/>
        </p:nvCxnSpPr>
        <p:spPr>
          <a:xfrm>
            <a:off x="3737150" y="2047000"/>
            <a:ext cx="372900" cy="267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664" name="Google Shape;664;p50"/>
          <p:cNvCxnSpPr/>
          <p:nvPr/>
        </p:nvCxnSpPr>
        <p:spPr>
          <a:xfrm flipH="1">
            <a:off x="5413550" y="2047000"/>
            <a:ext cx="372900" cy="267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665" name="Google Shape;665;p50"/>
          <p:cNvSpPr txBox="1"/>
          <p:nvPr/>
        </p:nvSpPr>
        <p:spPr>
          <a:xfrm>
            <a:off x="4373225" y="2211800"/>
            <a:ext cx="11535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2"/>
                </a:solidFill>
              </a:rPr>
              <a:t>cosmic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</a:endParaRPr>
          </a:p>
        </p:txBody>
      </p:sp>
      <p:cxnSp>
        <p:nvCxnSpPr>
          <p:cNvPr id="666" name="Google Shape;666;p50"/>
          <p:cNvCxnSpPr/>
          <p:nvPr/>
        </p:nvCxnSpPr>
        <p:spPr>
          <a:xfrm rot="10800000" flipH="1">
            <a:off x="3424900" y="3790375"/>
            <a:ext cx="798000" cy="87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67" name="Google Shape;667;p50"/>
          <p:cNvCxnSpPr/>
          <p:nvPr/>
        </p:nvCxnSpPr>
        <p:spPr>
          <a:xfrm rot="10800000" flipH="1">
            <a:off x="5147250" y="3790375"/>
            <a:ext cx="798000" cy="87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68" name="Google Shape;668;p50"/>
          <p:cNvCxnSpPr/>
          <p:nvPr/>
        </p:nvCxnSpPr>
        <p:spPr>
          <a:xfrm flipH="1">
            <a:off x="5820175" y="2914350"/>
            <a:ext cx="1240200" cy="815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69" name="Google Shape;669;p50"/>
          <p:cNvSpPr txBox="1"/>
          <p:nvPr/>
        </p:nvSpPr>
        <p:spPr>
          <a:xfrm>
            <a:off x="7436597" y="2267850"/>
            <a:ext cx="111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CE252F"/>
                </a:solidFill>
              </a:rPr>
              <a:t>AstroPix single chip signal</a:t>
            </a:r>
            <a:endParaRPr sz="1000">
              <a:solidFill>
                <a:srgbClr val="CE25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50"/>
          <p:cNvSpPr txBox="1"/>
          <p:nvPr/>
        </p:nvSpPr>
        <p:spPr>
          <a:xfrm>
            <a:off x="2889572" y="2964813"/>
            <a:ext cx="1115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SFIL A</a:t>
            </a:r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50"/>
          <p:cNvSpPr txBox="1"/>
          <p:nvPr/>
        </p:nvSpPr>
        <p:spPr>
          <a:xfrm>
            <a:off x="2889572" y="3790375"/>
            <a:ext cx="1115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SFIL B</a:t>
            </a:r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2" name="Google Shape;672;p50" title="photo_2025-04-17 08.32.21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0" y="747750"/>
            <a:ext cx="2189610" cy="389265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50"/>
          <p:cNvSpPr txBox="1"/>
          <p:nvPr/>
        </p:nvSpPr>
        <p:spPr>
          <a:xfrm>
            <a:off x="1476800" y="2440250"/>
            <a:ext cx="1170000" cy="315000"/>
          </a:xfrm>
          <a:prstGeom prst="rect">
            <a:avLst/>
          </a:prstGeom>
          <a:solidFill>
            <a:srgbClr val="1D1C1C">
              <a:alpha val="778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lt1"/>
                </a:solidFill>
              </a:rPr>
              <a:t>AstroPix v3</a:t>
            </a:r>
            <a:endParaRPr sz="1100" b="1">
              <a:solidFill>
                <a:schemeClr val="lt1"/>
              </a:solidFill>
            </a:endParaRPr>
          </a:p>
        </p:txBody>
      </p:sp>
      <p:sp>
        <p:nvSpPr>
          <p:cNvPr id="674" name="Google Shape;674;p50"/>
          <p:cNvSpPr txBox="1"/>
          <p:nvPr/>
        </p:nvSpPr>
        <p:spPr>
          <a:xfrm>
            <a:off x="457200" y="4181400"/>
            <a:ext cx="1170000" cy="315000"/>
          </a:xfrm>
          <a:prstGeom prst="rect">
            <a:avLst/>
          </a:prstGeom>
          <a:solidFill>
            <a:srgbClr val="1D1C1C">
              <a:alpha val="778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lt1"/>
                </a:solidFill>
              </a:rPr>
              <a:t>SFIL B</a:t>
            </a:r>
            <a:endParaRPr sz="1100" b="1">
              <a:solidFill>
                <a:schemeClr val="lt1"/>
              </a:solidFill>
            </a:endParaRPr>
          </a:p>
        </p:txBody>
      </p:sp>
      <p:sp>
        <p:nvSpPr>
          <p:cNvPr id="675" name="Google Shape;675;p50"/>
          <p:cNvSpPr txBox="1"/>
          <p:nvPr/>
        </p:nvSpPr>
        <p:spPr>
          <a:xfrm>
            <a:off x="457200" y="1706238"/>
            <a:ext cx="1170000" cy="315000"/>
          </a:xfrm>
          <a:prstGeom prst="rect">
            <a:avLst/>
          </a:prstGeom>
          <a:solidFill>
            <a:srgbClr val="1D1C1C">
              <a:alpha val="778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lt1"/>
                </a:solidFill>
              </a:rPr>
              <a:t>SFIL A</a:t>
            </a:r>
            <a:endParaRPr sz="1100" b="1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51"/>
          <p:cNvSpPr txBox="1">
            <a:spLocks noGrp="1"/>
          </p:cNvSpPr>
          <p:nvPr>
            <p:ph type="sldNum" idx="12"/>
          </p:nvPr>
        </p:nvSpPr>
        <p:spPr>
          <a:xfrm>
            <a:off x="8471125" y="4873057"/>
            <a:ext cx="457200" cy="1371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682" name="Google Shape;682;p51"/>
          <p:cNvSpPr txBox="1">
            <a:spLocks noGrp="1"/>
          </p:cNvSpPr>
          <p:nvPr>
            <p:ph type="title" idx="4294967295"/>
          </p:nvPr>
        </p:nvSpPr>
        <p:spPr>
          <a:xfrm>
            <a:off x="457200" y="0"/>
            <a:ext cx="8635200" cy="62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System Testing - AstroPix/BCAL Integrations</a:t>
            </a:r>
            <a:endParaRPr/>
          </a:p>
        </p:txBody>
      </p:sp>
      <p:sp>
        <p:nvSpPr>
          <p:cNvPr id="683" name="Google Shape;683;p51"/>
          <p:cNvSpPr txBox="1"/>
          <p:nvPr/>
        </p:nvSpPr>
        <p:spPr>
          <a:xfrm>
            <a:off x="5248200" y="2002425"/>
            <a:ext cx="392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2425"/>
              </a:solidFill>
            </a:endParaRPr>
          </a:p>
        </p:txBody>
      </p:sp>
      <p:sp>
        <p:nvSpPr>
          <p:cNvPr id="684" name="Google Shape;684;p51"/>
          <p:cNvSpPr txBox="1"/>
          <p:nvPr/>
        </p:nvSpPr>
        <p:spPr>
          <a:xfrm>
            <a:off x="337750" y="604050"/>
            <a:ext cx="8501400" cy="3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32425"/>
                </a:solidFill>
              </a:rPr>
              <a:t>AstroPix v3 integration tests: first proof-of-concept demonstration of the integration of two daisy-chained AstroPix layers and Baby BCal and AstroPix in a beam-like environment. </a:t>
            </a:r>
            <a:br>
              <a:rPr lang="en-US">
                <a:solidFill>
                  <a:srgbClr val="232425"/>
                </a:solidFill>
              </a:rPr>
            </a:br>
            <a:endParaRPr>
              <a:solidFill>
                <a:srgbClr val="232425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32425"/>
              </a:solidFill>
            </a:endParaRPr>
          </a:p>
        </p:txBody>
      </p:sp>
      <p:sp>
        <p:nvSpPr>
          <p:cNvPr id="685" name="Google Shape;685;p51"/>
          <p:cNvSpPr txBox="1"/>
          <p:nvPr/>
        </p:nvSpPr>
        <p:spPr>
          <a:xfrm>
            <a:off x="337750" y="4021450"/>
            <a:ext cx="40674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hlink"/>
                </a:solidFill>
              </a:rPr>
              <a:t>The multilayer AstroPix v3 setup which we tested at FTBF, and an example of the recorded </a:t>
            </a:r>
            <a:r>
              <a:rPr lang="en-US" sz="1200" b="1">
                <a:solidFill>
                  <a:schemeClr val="hlink"/>
                </a:solidFill>
              </a:rPr>
              <a:t>120 GeV proton beam events from the first two layers, read in coincidence</a:t>
            </a:r>
            <a:endParaRPr sz="1200" b="1">
              <a:solidFill>
                <a:schemeClr val="hlink"/>
              </a:solidFill>
            </a:endParaRPr>
          </a:p>
        </p:txBody>
      </p:sp>
      <p:pic>
        <p:nvPicPr>
          <p:cNvPr id="686" name="Google Shape;68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7025" y="1542375"/>
            <a:ext cx="4315100" cy="197425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51"/>
          <p:cNvSpPr txBox="1"/>
          <p:nvPr/>
        </p:nvSpPr>
        <p:spPr>
          <a:xfrm>
            <a:off x="4604950" y="4021450"/>
            <a:ext cx="44331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hlink"/>
                </a:solidFill>
              </a:rPr>
              <a:t>Baby BCal event triggered on AstroPix signal</a:t>
            </a:r>
            <a:r>
              <a:rPr lang="en-US" sz="1200">
                <a:solidFill>
                  <a:schemeClr val="hlink"/>
                </a:solidFill>
              </a:rPr>
              <a:t> from 120 GeV proton. Event A shows MIP-like behavior, event B shows hadronic shower behavior.</a:t>
            </a:r>
            <a:endParaRPr sz="1200">
              <a:solidFill>
                <a:schemeClr val="hlink"/>
              </a:solidFill>
            </a:endParaRPr>
          </a:p>
        </p:txBody>
      </p:sp>
      <p:grpSp>
        <p:nvGrpSpPr>
          <p:cNvPr id="688" name="Google Shape;688;p51"/>
          <p:cNvGrpSpPr/>
          <p:nvPr/>
        </p:nvGrpSpPr>
        <p:grpSpPr>
          <a:xfrm>
            <a:off x="590458" y="1313768"/>
            <a:ext cx="3753844" cy="1225720"/>
            <a:chOff x="3430336" y="1369084"/>
            <a:chExt cx="4791734" cy="1564616"/>
          </a:xfrm>
        </p:grpSpPr>
        <p:pic>
          <p:nvPicPr>
            <p:cNvPr id="689" name="Google Shape;689;p51" descr="전기 배선, 전기 공급, 공학, 전자 공학이(가) 표시된 사진&#10;&#10;자동 생성된 설명"/>
            <p:cNvPicPr preferRelativeResize="0"/>
            <p:nvPr/>
          </p:nvPicPr>
          <p:blipFill rotWithShape="1">
            <a:blip r:embed="rId4">
              <a:alphaModFix/>
            </a:blip>
            <a:srcRect t="15072" r="24196" b="51639"/>
            <a:stretch/>
          </p:blipFill>
          <p:spPr>
            <a:xfrm>
              <a:off x="3432810" y="1369084"/>
              <a:ext cx="4750740" cy="156461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90" name="Google Shape;690;p51"/>
            <p:cNvCxnSpPr/>
            <p:nvPr/>
          </p:nvCxnSpPr>
          <p:spPr>
            <a:xfrm>
              <a:off x="3432810" y="1694929"/>
              <a:ext cx="1908900" cy="260100"/>
            </a:xfrm>
            <a:prstGeom prst="straightConnector1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691" name="Google Shape;691;p51"/>
            <p:cNvSpPr txBox="1"/>
            <p:nvPr/>
          </p:nvSpPr>
          <p:spPr>
            <a:xfrm>
              <a:off x="3430336" y="1377962"/>
              <a:ext cx="1581900" cy="2946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120 GeV Proton</a:t>
              </a:r>
              <a:endParaRPr sz="9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92" name="Google Shape;692;p51"/>
            <p:cNvCxnSpPr/>
            <p:nvPr/>
          </p:nvCxnSpPr>
          <p:spPr>
            <a:xfrm>
              <a:off x="6313170" y="2106715"/>
              <a:ext cx="1908900" cy="266400"/>
            </a:xfrm>
            <a:prstGeom prst="straightConnector1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693" name="Google Shape;693;p51"/>
            <p:cNvCxnSpPr/>
            <p:nvPr/>
          </p:nvCxnSpPr>
          <p:spPr>
            <a:xfrm>
              <a:off x="5341620" y="1947085"/>
              <a:ext cx="971700" cy="156000"/>
            </a:xfrm>
            <a:prstGeom prst="straightConnector1">
              <a:avLst/>
            </a:prstGeom>
            <a:noFill/>
            <a:ln w="127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694" name="Google Shape;694;p51"/>
            <p:cNvSpPr txBox="1"/>
            <p:nvPr/>
          </p:nvSpPr>
          <p:spPr>
            <a:xfrm>
              <a:off x="4462154" y="2112480"/>
              <a:ext cx="732000" cy="294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chip 0</a:t>
              </a: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51"/>
            <p:cNvSpPr txBox="1"/>
            <p:nvPr/>
          </p:nvSpPr>
          <p:spPr>
            <a:xfrm>
              <a:off x="5441746" y="1410844"/>
              <a:ext cx="714600" cy="294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chip 1</a:t>
              </a: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6" name="Google Shape;696;p51"/>
          <p:cNvGrpSpPr/>
          <p:nvPr/>
        </p:nvGrpSpPr>
        <p:grpSpPr>
          <a:xfrm>
            <a:off x="-919989" y="2543926"/>
            <a:ext cx="5223977" cy="2223906"/>
            <a:chOff x="1650013" y="3507954"/>
            <a:chExt cx="5019194" cy="2136728"/>
          </a:xfrm>
        </p:grpSpPr>
        <p:grpSp>
          <p:nvGrpSpPr>
            <p:cNvPr id="697" name="Google Shape;697;p51"/>
            <p:cNvGrpSpPr/>
            <p:nvPr/>
          </p:nvGrpSpPr>
          <p:grpSpPr>
            <a:xfrm>
              <a:off x="3116550" y="3507954"/>
              <a:ext cx="3552656" cy="1432265"/>
              <a:chOff x="6892089" y="3781606"/>
              <a:chExt cx="6063588" cy="2444556"/>
            </a:xfrm>
          </p:grpSpPr>
          <p:pic>
            <p:nvPicPr>
              <p:cNvPr id="698" name="Google Shape;698;p51"/>
              <p:cNvPicPr preferRelativeResize="0"/>
              <p:nvPr/>
            </p:nvPicPr>
            <p:blipFill rotWithShape="1">
              <a:blip r:embed="rId5">
                <a:alphaModFix/>
              </a:blip>
              <a:srcRect l="10132" t="6938" r="49739" b="48240"/>
              <a:stretch/>
            </p:blipFill>
            <p:spPr>
              <a:xfrm>
                <a:off x="6892089" y="3781606"/>
                <a:ext cx="6063588" cy="225753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9" name="Google Shape;699;p51"/>
              <p:cNvSpPr txBox="1"/>
              <p:nvPr/>
            </p:nvSpPr>
            <p:spPr>
              <a:xfrm>
                <a:off x="8070313" y="5877419"/>
                <a:ext cx="561300" cy="328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Col</a:t>
                </a:r>
                <a:endParaRPr sz="7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51"/>
              <p:cNvSpPr txBox="1"/>
              <p:nvPr/>
            </p:nvSpPr>
            <p:spPr>
              <a:xfrm>
                <a:off x="11102143" y="5897962"/>
                <a:ext cx="561300" cy="328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Col</a:t>
                </a:r>
                <a:endParaRPr sz="7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01" name="Google Shape;701;p51"/>
            <p:cNvSpPr txBox="1"/>
            <p:nvPr/>
          </p:nvSpPr>
          <p:spPr>
            <a:xfrm>
              <a:off x="1650013" y="5422982"/>
              <a:ext cx="41598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51"/>
            <p:cNvSpPr txBox="1"/>
            <p:nvPr/>
          </p:nvSpPr>
          <p:spPr>
            <a:xfrm>
              <a:off x="3266335" y="4741160"/>
              <a:ext cx="463500" cy="14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" b="1" i="0">
                  <a:solidFill>
                    <a:srgbClr val="595959"/>
                  </a:solidFill>
                  <a:highlight>
                    <a:srgbClr val="F8F8F8"/>
                  </a:highlight>
                  <a:latin typeface="Arial"/>
                  <a:ea typeface="Arial"/>
                  <a:cs typeface="Arial"/>
                  <a:sym typeface="Arial"/>
                </a:rPr>
                <a:t>Preliminary</a:t>
              </a:r>
              <a:endParaRPr sz="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51"/>
            <p:cNvSpPr txBox="1"/>
            <p:nvPr/>
          </p:nvSpPr>
          <p:spPr>
            <a:xfrm>
              <a:off x="5089834" y="4741160"/>
              <a:ext cx="463500" cy="14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" b="1" i="0">
                  <a:solidFill>
                    <a:srgbClr val="595959"/>
                  </a:solidFill>
                  <a:highlight>
                    <a:srgbClr val="F8F8F8"/>
                  </a:highlight>
                  <a:latin typeface="Arial"/>
                  <a:ea typeface="Arial"/>
                  <a:cs typeface="Arial"/>
                  <a:sym typeface="Arial"/>
                </a:rPr>
                <a:t>Preliminary</a:t>
              </a:r>
              <a:endParaRPr sz="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52"/>
          <p:cNvSpPr txBox="1">
            <a:spLocks noGrp="1"/>
          </p:cNvSpPr>
          <p:nvPr>
            <p:ph type="title" idx="4294967295"/>
          </p:nvPr>
        </p:nvSpPr>
        <p:spPr>
          <a:xfrm>
            <a:off x="457200" y="0"/>
            <a:ext cx="86631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R&amp;D Phase III - AstroPix Beam Data Analysis</a:t>
            </a:r>
            <a:endParaRPr/>
          </a:p>
        </p:txBody>
      </p:sp>
      <p:sp>
        <p:nvSpPr>
          <p:cNvPr id="710" name="Google Shape;710;p52"/>
          <p:cNvSpPr txBox="1">
            <a:spLocks noGrp="1"/>
          </p:cNvSpPr>
          <p:nvPr>
            <p:ph type="sldNum" idx="12"/>
          </p:nvPr>
        </p:nvSpPr>
        <p:spPr>
          <a:xfrm>
            <a:off x="8568200" y="49492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sp>
        <p:nvSpPr>
          <p:cNvPr id="711" name="Google Shape;711;p52"/>
          <p:cNvSpPr txBox="1"/>
          <p:nvPr/>
        </p:nvSpPr>
        <p:spPr>
          <a:xfrm>
            <a:off x="689400" y="3942750"/>
            <a:ext cx="57495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hlink"/>
                </a:solidFill>
              </a:rPr>
              <a:t>Example AstroPix data collected with a 120 GeV proton beam. The hit map reveals the proton beam profile. The collected ToT values for the marked pixels are presented in the matrix of plots on the right</a:t>
            </a:r>
            <a:endParaRPr sz="1200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hlink"/>
              </a:solidFill>
            </a:endParaRPr>
          </a:p>
        </p:txBody>
      </p:sp>
      <p:pic>
        <p:nvPicPr>
          <p:cNvPr id="712" name="Google Shape;71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275" y="742950"/>
            <a:ext cx="6145843" cy="300090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52"/>
          <p:cNvSpPr txBox="1"/>
          <p:nvPr/>
        </p:nvSpPr>
        <p:spPr>
          <a:xfrm>
            <a:off x="6713950" y="3909625"/>
            <a:ext cx="57495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hlink"/>
                </a:solidFill>
              </a:rPr>
              <a:t>Calibrated response to 120 GeV </a:t>
            </a:r>
            <a:endParaRPr sz="1200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hlink"/>
                </a:solidFill>
              </a:rPr>
              <a:t>protons and Am-241 and Ba-133</a:t>
            </a:r>
            <a:endParaRPr sz="1200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hlink"/>
                </a:solidFill>
              </a:rPr>
              <a:t>calibration response</a:t>
            </a:r>
            <a:endParaRPr sz="1200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hlink"/>
              </a:solidFill>
            </a:endParaRPr>
          </a:p>
        </p:txBody>
      </p:sp>
      <p:sp>
        <p:nvSpPr>
          <p:cNvPr id="714" name="Google Shape;714;p52"/>
          <p:cNvSpPr txBox="1"/>
          <p:nvPr/>
        </p:nvSpPr>
        <p:spPr>
          <a:xfrm>
            <a:off x="689388" y="1342194"/>
            <a:ext cx="1669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Preliminary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AstroPix v3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120 GeV proton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715" name="Google Shape;715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3181" y="742950"/>
            <a:ext cx="2149344" cy="15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52" title="Screenshot 2025-04-17 at 8.22.39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3175" y="2254962"/>
            <a:ext cx="2149351" cy="1749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5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Particle Identification</a:t>
            </a:r>
            <a:endParaRPr/>
          </a:p>
        </p:txBody>
      </p:sp>
      <p:sp>
        <p:nvSpPr>
          <p:cNvPr id="722" name="Google Shape;722;p53"/>
          <p:cNvSpPr txBox="1">
            <a:spLocks noGrp="1"/>
          </p:cNvSpPr>
          <p:nvPr>
            <p:ph type="body" idx="1"/>
          </p:nvPr>
        </p:nvSpPr>
        <p:spPr>
          <a:xfrm>
            <a:off x="457200" y="472200"/>
            <a:ext cx="83820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r>
              <a:rPr lang="en-US"/>
              <a:t>electron-pion: method</a:t>
            </a:r>
            <a:endParaRPr/>
          </a:p>
        </p:txBody>
      </p:sp>
      <p:sp>
        <p:nvSpPr>
          <p:cNvPr id="723" name="Google Shape;723;p53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724" name="Google Shape;724;p53"/>
          <p:cNvSpPr txBox="1"/>
          <p:nvPr/>
        </p:nvSpPr>
        <p:spPr>
          <a:xfrm>
            <a:off x="331850" y="621600"/>
            <a:ext cx="8812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/>
              <a:t>Optimized cut on E/p</a:t>
            </a:r>
            <a:r>
              <a:rPr lang="en-US"/>
              <a:t> from different depth of Pb/ScFi layers at very high electron efficiency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US"/>
              <a:t>Finding optimal number of SciFi/Pb layers to optimize calorimeter depth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/>
              <a:t>Convolutional neural network</a:t>
            </a:r>
            <a:r>
              <a:rPr lang="en-US"/>
              <a:t> utilizing energy and spatial information for shower (details: backup)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5" name="Google Shape;72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3200" y="1842300"/>
            <a:ext cx="2855100" cy="28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53"/>
          <p:cNvPicPr preferRelativeResize="0"/>
          <p:nvPr/>
        </p:nvPicPr>
        <p:blipFill rotWithShape="1">
          <a:blip r:embed="rId4">
            <a:alphaModFix/>
          </a:blip>
          <a:srcRect t="26802" b="25431"/>
          <a:stretch/>
        </p:blipFill>
        <p:spPr>
          <a:xfrm>
            <a:off x="646525" y="1886400"/>
            <a:ext cx="3888400" cy="2786852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53"/>
          <p:cNvSpPr txBox="1"/>
          <p:nvPr/>
        </p:nvSpPr>
        <p:spPr>
          <a:xfrm>
            <a:off x="2903975" y="1541050"/>
            <a:ext cx="365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 for 2 GeV e/π</a:t>
            </a:r>
            <a:endParaRPr/>
          </a:p>
        </p:txBody>
      </p:sp>
      <p:sp>
        <p:nvSpPr>
          <p:cNvPr id="728" name="Google Shape;728;p53"/>
          <p:cNvSpPr/>
          <p:nvPr/>
        </p:nvSpPr>
        <p:spPr>
          <a:xfrm>
            <a:off x="5616700" y="2187975"/>
            <a:ext cx="1159500" cy="2183700"/>
          </a:xfrm>
          <a:prstGeom prst="rect">
            <a:avLst/>
          </a:prstGeom>
          <a:solidFill>
            <a:srgbClr val="FF5500">
              <a:alpha val="11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29" name="Google Shape;729;p53"/>
          <p:cNvCxnSpPr/>
          <p:nvPr/>
        </p:nvCxnSpPr>
        <p:spPr>
          <a:xfrm rot="10800000" flipH="1">
            <a:off x="4157750" y="4292850"/>
            <a:ext cx="1591500" cy="219000"/>
          </a:xfrm>
          <a:prstGeom prst="straightConnector1">
            <a:avLst/>
          </a:prstGeom>
          <a:noFill/>
          <a:ln w="28575" cap="flat" cmpd="sng">
            <a:solidFill>
              <a:srgbClr val="E69138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730" name="Google Shape;730;p53"/>
          <p:cNvSpPr txBox="1"/>
          <p:nvPr/>
        </p:nvSpPr>
        <p:spPr>
          <a:xfrm rot="-433925">
            <a:off x="3765358" y="4511815"/>
            <a:ext cx="2290119" cy="354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Highlighted ScFi layers shown</a:t>
            </a:r>
            <a:endParaRPr sz="1100"/>
          </a:p>
        </p:txBody>
      </p:sp>
      <p:cxnSp>
        <p:nvCxnSpPr>
          <p:cNvPr id="731" name="Google Shape;731;p53"/>
          <p:cNvCxnSpPr/>
          <p:nvPr/>
        </p:nvCxnSpPr>
        <p:spPr>
          <a:xfrm flipH="1">
            <a:off x="6839175" y="3733800"/>
            <a:ext cx="961800" cy="64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2" name="Google Shape;732;p53"/>
          <p:cNvSpPr txBox="1"/>
          <p:nvPr/>
        </p:nvSpPr>
        <p:spPr>
          <a:xfrm rot="-4536">
            <a:off x="7533899" y="2645965"/>
            <a:ext cx="1591501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Scan through different number of SciFi/Pb layers to find the optimal maximal depth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highlight>
                  <a:srgbClr val="D5A6BD"/>
                </a:highlight>
              </a:rPr>
              <a:t>Peak ~ layer 10-11</a:t>
            </a:r>
            <a:endParaRPr sz="1200" b="1">
              <a:highlight>
                <a:srgbClr val="D5A6BD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3825" y="829661"/>
            <a:ext cx="2425975" cy="2425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3100" y="829650"/>
            <a:ext cx="2425975" cy="24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07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sp>
        <p:nvSpPr>
          <p:cNvPr id="741" name="Google Shape;741;p54"/>
          <p:cNvSpPr txBox="1"/>
          <p:nvPr/>
        </p:nvSpPr>
        <p:spPr>
          <a:xfrm>
            <a:off x="7491300" y="1565488"/>
            <a:ext cx="16527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/>
              <a:t>4-layer configuration</a:t>
            </a:r>
            <a:r>
              <a:rPr lang="en-US" sz="1300"/>
              <a:t>: </a:t>
            </a:r>
            <a:br>
              <a:rPr lang="en-US" sz="1300"/>
            </a:br>
            <a:r>
              <a:rPr lang="en-US" sz="1300"/>
              <a:t>layers 1-3-4-6</a:t>
            </a:r>
            <a:endParaRPr sz="1300"/>
          </a:p>
        </p:txBody>
      </p:sp>
      <p:sp>
        <p:nvSpPr>
          <p:cNvPr id="742" name="Google Shape;742;p54"/>
          <p:cNvSpPr txBox="1"/>
          <p:nvPr/>
        </p:nvSpPr>
        <p:spPr>
          <a:xfrm>
            <a:off x="457200" y="3432750"/>
            <a:ext cx="8613300" cy="11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4-layer configuration: </a:t>
            </a:r>
            <a:r>
              <a:rPr lang="en-US">
                <a:solidFill>
                  <a:schemeClr val="dk1"/>
                </a:solidFill>
              </a:rPr>
              <a:t>Exceeds 10</a:t>
            </a:r>
            <a:r>
              <a:rPr lang="en-US" baseline="30000">
                <a:solidFill>
                  <a:schemeClr val="dk1"/>
                </a:solidFill>
              </a:rPr>
              <a:t>3</a:t>
            </a:r>
            <a:r>
              <a:rPr lang="en-US">
                <a:solidFill>
                  <a:schemeClr val="dk1"/>
                </a:solidFill>
              </a:rPr>
              <a:t> pion rejection performance loss at the low to mid energies where rejection is most needed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b="1"/>
              <a:t>6-layer configuration</a:t>
            </a:r>
            <a:r>
              <a:rPr lang="en-US"/>
              <a:t> Exceeds 10</a:t>
            </a:r>
            <a:r>
              <a:rPr lang="en-US" baseline="30000"/>
              <a:t>3</a:t>
            </a:r>
            <a:r>
              <a:rPr lang="en-US"/>
              <a:t> pion rejection almost everywhere, including mid to high energies: future upgrade for future high-luminosity runs where more high-energy particles available</a:t>
            </a:r>
            <a:endParaRPr b="1"/>
          </a:p>
        </p:txBody>
      </p:sp>
      <p:sp>
        <p:nvSpPr>
          <p:cNvPr id="743" name="Google Shape;743;p5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Particle Identification</a:t>
            </a:r>
            <a:endParaRPr/>
          </a:p>
        </p:txBody>
      </p:sp>
      <p:sp>
        <p:nvSpPr>
          <p:cNvPr id="744" name="Google Shape;744;p54"/>
          <p:cNvSpPr txBox="1">
            <a:spLocks noGrp="1"/>
          </p:cNvSpPr>
          <p:nvPr>
            <p:ph type="body" idx="1"/>
          </p:nvPr>
        </p:nvSpPr>
        <p:spPr>
          <a:xfrm>
            <a:off x="457200" y="472200"/>
            <a:ext cx="83820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r>
              <a:rPr lang="en-US" b="1">
                <a:solidFill>
                  <a:schemeClr val="accent2"/>
                </a:solidFill>
              </a:rPr>
              <a:t>electron-pion: nominal performance - 4 AstroPix layers</a:t>
            </a:r>
            <a:endParaRPr b="1">
              <a:solidFill>
                <a:schemeClr val="accent2"/>
              </a:solidFill>
            </a:endParaRPr>
          </a:p>
        </p:txBody>
      </p:sp>
      <p:pic>
        <p:nvPicPr>
          <p:cNvPr id="745" name="Google Shape;745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750" y="829650"/>
            <a:ext cx="2425975" cy="242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07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pic>
        <p:nvPicPr>
          <p:cNvPr id="752" name="Google Shape;752;p55"/>
          <p:cNvPicPr preferRelativeResize="0"/>
          <p:nvPr/>
        </p:nvPicPr>
        <p:blipFill rotWithShape="1">
          <a:blip r:embed="rId3">
            <a:alphaModFix/>
          </a:blip>
          <a:srcRect l="5329"/>
          <a:stretch/>
        </p:blipFill>
        <p:spPr>
          <a:xfrm>
            <a:off x="270324" y="2979775"/>
            <a:ext cx="6855598" cy="206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55"/>
          <p:cNvPicPr preferRelativeResize="0"/>
          <p:nvPr/>
        </p:nvPicPr>
        <p:blipFill rotWithShape="1">
          <a:blip r:embed="rId4">
            <a:alphaModFix/>
          </a:blip>
          <a:srcRect l="7355"/>
          <a:stretch/>
        </p:blipFill>
        <p:spPr>
          <a:xfrm>
            <a:off x="307850" y="833750"/>
            <a:ext cx="6946376" cy="2141776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5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Particle Identification</a:t>
            </a:r>
            <a:endParaRPr/>
          </a:p>
        </p:txBody>
      </p:sp>
      <p:sp>
        <p:nvSpPr>
          <p:cNvPr id="755" name="Google Shape;755;p55"/>
          <p:cNvSpPr txBox="1">
            <a:spLocks noGrp="1"/>
          </p:cNvSpPr>
          <p:nvPr>
            <p:ph type="body" idx="1"/>
          </p:nvPr>
        </p:nvSpPr>
        <p:spPr>
          <a:xfrm>
            <a:off x="457200" y="472200"/>
            <a:ext cx="83820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r>
              <a:rPr lang="en-US" b="1">
                <a:solidFill>
                  <a:schemeClr val="accent2"/>
                </a:solidFill>
              </a:rPr>
              <a:t>Pion contamination in DIS 10 x 100 GeV - 4 AstroPix layers</a:t>
            </a:r>
            <a:endParaRPr b="1">
              <a:solidFill>
                <a:schemeClr val="accent2"/>
              </a:solidFill>
            </a:endParaRPr>
          </a:p>
        </p:txBody>
      </p:sp>
      <p:cxnSp>
        <p:nvCxnSpPr>
          <p:cNvPr id="756" name="Google Shape;756;p55"/>
          <p:cNvCxnSpPr/>
          <p:nvPr/>
        </p:nvCxnSpPr>
        <p:spPr>
          <a:xfrm>
            <a:off x="708000" y="1091863"/>
            <a:ext cx="5826300" cy="3600"/>
          </a:xfrm>
          <a:prstGeom prst="straightConnector1">
            <a:avLst/>
          </a:prstGeom>
          <a:noFill/>
          <a:ln w="19050" cap="flat" cmpd="sng">
            <a:solidFill>
              <a:srgbClr val="A64D7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57" name="Google Shape;757;p55"/>
          <p:cNvCxnSpPr/>
          <p:nvPr/>
        </p:nvCxnSpPr>
        <p:spPr>
          <a:xfrm rot="10800000" flipH="1">
            <a:off x="793725" y="3790963"/>
            <a:ext cx="5616600" cy="6000"/>
          </a:xfrm>
          <a:prstGeom prst="straightConnector1">
            <a:avLst/>
          </a:prstGeom>
          <a:noFill/>
          <a:ln w="19050" cap="flat" cmpd="sng">
            <a:solidFill>
              <a:srgbClr val="A64D79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758" name="Google Shape;758;p55"/>
          <p:cNvSpPr/>
          <p:nvPr/>
        </p:nvSpPr>
        <p:spPr>
          <a:xfrm>
            <a:off x="1762325" y="1396650"/>
            <a:ext cx="812100" cy="135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rgbClr val="38761D"/>
                </a:solidFill>
              </a:rPr>
              <a:t>6 layers</a:t>
            </a:r>
            <a:endParaRPr sz="750">
              <a:solidFill>
                <a:srgbClr val="38761D"/>
              </a:solidFill>
            </a:endParaRPr>
          </a:p>
        </p:txBody>
      </p:sp>
      <p:sp>
        <p:nvSpPr>
          <p:cNvPr id="759" name="Google Shape;759;p55"/>
          <p:cNvSpPr txBox="1"/>
          <p:nvPr/>
        </p:nvSpPr>
        <p:spPr>
          <a:xfrm>
            <a:off x="6592700" y="1130750"/>
            <a:ext cx="24657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hlink"/>
                </a:solidFill>
              </a:rPr>
              <a:t>Challenging goal: </a:t>
            </a:r>
            <a:r>
              <a:rPr lang="en-US">
                <a:solidFill>
                  <a:schemeClr val="hlink"/>
                </a:solidFill>
              </a:rPr>
              <a:t>Achieve </a:t>
            </a:r>
            <a:r>
              <a:rPr lang="en-US" b="1">
                <a:solidFill>
                  <a:srgbClr val="C27BA0"/>
                </a:solidFill>
              </a:rPr>
              <a:t>90% electron purity</a:t>
            </a:r>
            <a:r>
              <a:rPr lang="en-US">
                <a:solidFill>
                  <a:schemeClr val="hlink"/>
                </a:solidFill>
              </a:rPr>
              <a:t> from the combined detector performance (ECAL + DIRC)</a:t>
            </a:r>
            <a:endParaRPr>
              <a:solidFill>
                <a:schemeClr val="hlink"/>
              </a:solidFill>
            </a:endParaRPr>
          </a:p>
          <a:p>
            <a:pPr marL="274320" lvl="0" indent="-226059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Char char="●"/>
            </a:pPr>
            <a:r>
              <a:rPr lang="en-US">
                <a:solidFill>
                  <a:schemeClr val="hlink"/>
                </a:solidFill>
              </a:rPr>
              <a:t>To keep π contamination systematic uncertainty to required 1% level</a:t>
            </a:r>
            <a:endParaRPr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98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highlight>
                  <a:srgbClr val="D5A6BD"/>
                </a:highlight>
              </a:rPr>
              <a:t>BIC fulfills the requirement in all η ranges</a:t>
            </a:r>
            <a:r>
              <a:rPr lang="en-US" b="1">
                <a:solidFill>
                  <a:srgbClr val="A64D79"/>
                </a:solidFill>
              </a:rPr>
              <a:t> </a:t>
            </a:r>
            <a:endParaRPr b="1">
              <a:solidFill>
                <a:srgbClr val="A64D79"/>
              </a:solidFill>
            </a:endParaRPr>
          </a:p>
        </p:txBody>
      </p:sp>
      <p:cxnSp>
        <p:nvCxnSpPr>
          <p:cNvPr id="760" name="Google Shape;760;p55"/>
          <p:cNvCxnSpPr/>
          <p:nvPr/>
        </p:nvCxnSpPr>
        <p:spPr>
          <a:xfrm rot="10800000">
            <a:off x="6389975" y="1126225"/>
            <a:ext cx="285300" cy="428100"/>
          </a:xfrm>
          <a:prstGeom prst="straightConnector1">
            <a:avLst/>
          </a:prstGeom>
          <a:noFill/>
          <a:ln w="19050" cap="flat" cmpd="sng">
            <a:solidFill>
              <a:srgbClr val="A64D7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61" name="Google Shape;761;p55"/>
          <p:cNvCxnSpPr/>
          <p:nvPr/>
        </p:nvCxnSpPr>
        <p:spPr>
          <a:xfrm flipH="1">
            <a:off x="6442475" y="1621900"/>
            <a:ext cx="232800" cy="2147700"/>
          </a:xfrm>
          <a:prstGeom prst="straightConnector1">
            <a:avLst/>
          </a:prstGeom>
          <a:noFill/>
          <a:ln w="19050" cap="flat" cmpd="sng">
            <a:solidFill>
              <a:srgbClr val="A64D79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67" name="Google Shape;167;p20"/>
          <p:cNvSpPr txBox="1"/>
          <p:nvPr/>
        </p:nvSpPr>
        <p:spPr>
          <a:xfrm>
            <a:off x="457200" y="0"/>
            <a:ext cx="83820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32425"/>
                </a:solidFill>
              </a:rPr>
              <a:t>Concept: A Hybrid Imaging Calorimeter</a:t>
            </a:r>
            <a:endParaRPr sz="2800" b="1">
              <a:solidFill>
                <a:srgbClr val="000000"/>
              </a:solidFill>
            </a:endParaRPr>
          </a:p>
        </p:txBody>
      </p:sp>
      <p:sp>
        <p:nvSpPr>
          <p:cNvPr id="168" name="Google Shape;168;p20"/>
          <p:cNvSpPr txBox="1"/>
          <p:nvPr/>
        </p:nvSpPr>
        <p:spPr>
          <a:xfrm>
            <a:off x="8577251" y="4917031"/>
            <a:ext cx="523800" cy="1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>
                <a:solidFill>
                  <a:srgbClr val="A5A5A5"/>
                </a:solidFill>
              </a:rPr>
              <a:t>4</a:t>
            </a:fld>
            <a:endParaRPr sz="700">
              <a:solidFill>
                <a:srgbClr val="A5A5A5"/>
              </a:solidFill>
            </a:endParaRPr>
          </a:p>
        </p:txBody>
      </p:sp>
      <p:sp>
        <p:nvSpPr>
          <p:cNvPr id="169" name="Google Shape;169;p20"/>
          <p:cNvSpPr txBox="1"/>
          <p:nvPr/>
        </p:nvSpPr>
        <p:spPr>
          <a:xfrm>
            <a:off x="457200" y="575825"/>
            <a:ext cx="83820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609C"/>
                </a:solidFill>
              </a:rPr>
              <a:t>Combination of a high-performance sampling calorimeter with inexpensive silicon sensors for shower profiling</a:t>
            </a:r>
            <a:endParaRPr sz="2000" b="1">
              <a:solidFill>
                <a:srgbClr val="00609C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0609C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2000" b="1">
              <a:solidFill>
                <a:srgbClr val="00609C"/>
              </a:solidFill>
            </a:endParaRPr>
          </a:p>
        </p:txBody>
      </p:sp>
      <p:sp>
        <p:nvSpPr>
          <p:cNvPr id="170" name="Google Shape;170;p20"/>
          <p:cNvSpPr/>
          <p:nvPr/>
        </p:nvSpPr>
        <p:spPr>
          <a:xfrm>
            <a:off x="4008300" y="2015975"/>
            <a:ext cx="1127400" cy="1142100"/>
          </a:xfrm>
          <a:prstGeom prst="mathPlus">
            <a:avLst>
              <a:gd name="adj1" fmla="val 23520"/>
            </a:avLst>
          </a:prstGeom>
          <a:solidFill>
            <a:srgbClr val="ECAA00"/>
          </a:solidFill>
          <a:ln w="9525" cap="flat" cmpd="sng">
            <a:solidFill>
              <a:srgbClr val="008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0"/>
          <p:cNvSpPr txBox="1"/>
          <p:nvPr/>
        </p:nvSpPr>
        <p:spPr>
          <a:xfrm>
            <a:off x="457200" y="3751825"/>
            <a:ext cx="4114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Start from mature layered Pb/ScFi technology with side-readout (same as the GlueX calorimeter) for state-of-the-art sampling calorimeter performance</a:t>
            </a:r>
            <a:endParaRPr/>
          </a:p>
        </p:txBody>
      </p:sp>
      <p:sp>
        <p:nvSpPr>
          <p:cNvPr id="172" name="Google Shape;172;p20"/>
          <p:cNvSpPr txBox="1"/>
          <p:nvPr/>
        </p:nvSpPr>
        <p:spPr>
          <a:xfrm>
            <a:off x="4561038" y="3696750"/>
            <a:ext cx="4572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Insert layers of monolithic AstroPix sensors (inexpensive ultra-low-power silicon sensor developed for NASA) in the first half of the calorimeter to capture a 3D image of the developing shower</a:t>
            </a:r>
            <a:endParaRPr/>
          </a:p>
        </p:txBody>
      </p:sp>
      <p:grpSp>
        <p:nvGrpSpPr>
          <p:cNvPr id="173" name="Google Shape;173;p20"/>
          <p:cNvGrpSpPr/>
          <p:nvPr/>
        </p:nvGrpSpPr>
        <p:grpSpPr>
          <a:xfrm>
            <a:off x="5292188" y="1452650"/>
            <a:ext cx="3109685" cy="2085100"/>
            <a:chOff x="5292188" y="1757450"/>
            <a:chExt cx="3109685" cy="2085100"/>
          </a:xfrm>
        </p:grpSpPr>
        <p:pic>
          <p:nvPicPr>
            <p:cNvPr id="174" name="Google Shape;174;p20"/>
            <p:cNvPicPr preferRelativeResize="0"/>
            <p:nvPr/>
          </p:nvPicPr>
          <p:blipFill rotWithShape="1">
            <a:blip r:embed="rId3">
              <a:alphaModFix/>
            </a:blip>
            <a:srcRect t="1883"/>
            <a:stretch/>
          </p:blipFill>
          <p:spPr>
            <a:xfrm>
              <a:off x="5292188" y="1757450"/>
              <a:ext cx="3109685" cy="2085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Google Shape;175;p20"/>
            <p:cNvSpPr txBox="1"/>
            <p:nvPr/>
          </p:nvSpPr>
          <p:spPr>
            <a:xfrm>
              <a:off x="5292200" y="3550050"/>
              <a:ext cx="1451700" cy="292500"/>
            </a:xfrm>
            <a:prstGeom prst="rect">
              <a:avLst/>
            </a:prstGeom>
            <a:solidFill>
              <a:srgbClr val="000000">
                <a:alpha val="53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>
                  <a:solidFill>
                    <a:srgbClr val="FFFFFF"/>
                  </a:solidFill>
                </a:rPr>
                <a:t>NIM, A 1019 (2021) 165795</a:t>
              </a:r>
              <a:endParaRPr b="1">
                <a:solidFill>
                  <a:srgbClr val="FFFFFF"/>
                </a:solidFill>
              </a:endParaRPr>
            </a:p>
          </p:txBody>
        </p:sp>
      </p:grpSp>
      <p:grpSp>
        <p:nvGrpSpPr>
          <p:cNvPr id="176" name="Google Shape;176;p20"/>
          <p:cNvGrpSpPr/>
          <p:nvPr/>
        </p:nvGrpSpPr>
        <p:grpSpPr>
          <a:xfrm>
            <a:off x="742118" y="1458975"/>
            <a:ext cx="3109680" cy="2078775"/>
            <a:chOff x="742118" y="1763775"/>
            <a:chExt cx="3109680" cy="2078775"/>
          </a:xfrm>
        </p:grpSpPr>
        <p:pic>
          <p:nvPicPr>
            <p:cNvPr id="177" name="Google Shape;177;p20"/>
            <p:cNvPicPr preferRelativeResize="0"/>
            <p:nvPr/>
          </p:nvPicPr>
          <p:blipFill rotWithShape="1">
            <a:blip r:embed="rId4">
              <a:alphaModFix/>
            </a:blip>
            <a:srcRect t="536" r="1019" b="11504"/>
            <a:stretch/>
          </p:blipFill>
          <p:spPr>
            <a:xfrm>
              <a:off x="742125" y="1763775"/>
              <a:ext cx="3109673" cy="207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" name="Google Shape;178;p20"/>
            <p:cNvSpPr txBox="1"/>
            <p:nvPr/>
          </p:nvSpPr>
          <p:spPr>
            <a:xfrm>
              <a:off x="742118" y="3550050"/>
              <a:ext cx="1281300" cy="292500"/>
            </a:xfrm>
            <a:prstGeom prst="rect">
              <a:avLst/>
            </a:prstGeom>
            <a:solidFill>
              <a:srgbClr val="000000">
                <a:alpha val="53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>
                  <a:solidFill>
                    <a:srgbClr val="FFFFFF"/>
                  </a:solidFill>
                </a:rPr>
                <a:t>NIM, A 896 (2018) 24-42</a:t>
              </a:r>
              <a:endParaRPr b="1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56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sp>
        <p:nvSpPr>
          <p:cNvPr id="768" name="Google Shape;768;p56"/>
          <p:cNvSpPr txBox="1"/>
          <p:nvPr/>
        </p:nvSpPr>
        <p:spPr>
          <a:xfrm>
            <a:off x="-2" y="58711"/>
            <a:ext cx="91440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u="sng">
                <a:solidFill>
                  <a:srgbClr val="000000"/>
                </a:solidFill>
              </a:rPr>
              <a:t>Fiber Specs</a:t>
            </a:r>
            <a:endParaRPr sz="1100"/>
          </a:p>
        </p:txBody>
      </p:sp>
      <p:pic>
        <p:nvPicPr>
          <p:cNvPr id="769" name="Google Shape;76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100" y="730200"/>
            <a:ext cx="8839203" cy="3975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Sector Mechanics</a:t>
            </a:r>
            <a:endParaRPr/>
          </a:p>
        </p:txBody>
      </p:sp>
      <p:sp>
        <p:nvSpPr>
          <p:cNvPr id="776" name="Google Shape;776;p57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sp>
        <p:nvSpPr>
          <p:cNvPr id="777" name="Google Shape;777;p57"/>
          <p:cNvSpPr txBox="1">
            <a:spLocks noGrp="1"/>
          </p:cNvSpPr>
          <p:nvPr>
            <p:ph type="body" idx="1"/>
          </p:nvPr>
        </p:nvSpPr>
        <p:spPr>
          <a:xfrm>
            <a:off x="457200" y="591325"/>
            <a:ext cx="8382000" cy="43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/>
              <a:t>Fabrication and Test Articles</a:t>
            </a:r>
            <a:endParaRPr/>
          </a:p>
        </p:txBody>
      </p:sp>
      <p:sp>
        <p:nvSpPr>
          <p:cNvPr id="778" name="Google Shape;778;p57"/>
          <p:cNvSpPr txBox="1"/>
          <p:nvPr/>
        </p:nvSpPr>
        <p:spPr>
          <a:xfrm>
            <a:off x="5521500" y="7275"/>
            <a:ext cx="3736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Pb/SciFi Matrix: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79" name="Google Shape;779;p57"/>
          <p:cNvSpPr txBox="1"/>
          <p:nvPr/>
        </p:nvSpPr>
        <p:spPr>
          <a:xfrm>
            <a:off x="298975" y="821100"/>
            <a:ext cx="5091000" cy="4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●"/>
            </a:pPr>
            <a:r>
              <a:rPr lang="en-US" sz="1200">
                <a:solidFill>
                  <a:srgbClr val="232425"/>
                </a:solidFill>
              </a:rPr>
              <a:t>Swager was commissioned in test lab</a:t>
            </a:r>
            <a:endParaRPr sz="1200">
              <a:solidFill>
                <a:srgbClr val="232425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●"/>
            </a:pPr>
            <a:r>
              <a:rPr lang="en-US" sz="1200">
                <a:solidFill>
                  <a:srgbClr val="232425"/>
                </a:solidFill>
              </a:rPr>
              <a:t>Fabricating short sections for first test articles</a:t>
            </a:r>
            <a:endParaRPr sz="1200">
              <a:solidFill>
                <a:srgbClr val="232425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●"/>
            </a:pPr>
            <a:r>
              <a:rPr lang="en-US" sz="1200">
                <a:solidFill>
                  <a:srgbClr val="232425"/>
                </a:solidFill>
              </a:rPr>
              <a:t>First articles are almost within final specifications</a:t>
            </a:r>
            <a:endParaRPr sz="1200">
              <a:solidFill>
                <a:srgbClr val="232425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●"/>
            </a:pPr>
            <a:r>
              <a:rPr lang="en-US" sz="1200">
                <a:solidFill>
                  <a:srgbClr val="232425"/>
                </a:solidFill>
              </a:rPr>
              <a:t>Expect to have demonstrated fabrication process this summer</a:t>
            </a:r>
            <a:endParaRPr sz="1200">
              <a:solidFill>
                <a:srgbClr val="232425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●"/>
            </a:pPr>
            <a:r>
              <a:rPr lang="en-US" sz="1200">
                <a:solidFill>
                  <a:srgbClr val="232425"/>
                </a:solidFill>
              </a:rPr>
              <a:t>Production fabrication area is ready to move in</a:t>
            </a:r>
            <a:endParaRPr sz="1200">
              <a:solidFill>
                <a:srgbClr val="23242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3242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>
                <a:solidFill>
                  <a:srgbClr val="232425"/>
                </a:solidFill>
              </a:rPr>
              <a:t>Production fabrication steps:</a:t>
            </a:r>
            <a:endParaRPr sz="1100" b="1">
              <a:solidFill>
                <a:srgbClr val="232425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●"/>
            </a:pPr>
            <a:r>
              <a:rPr lang="en-US" sz="1100" b="1">
                <a:solidFill>
                  <a:srgbClr val="232425"/>
                </a:solidFill>
              </a:rPr>
              <a:t>Fiber reception</a:t>
            </a:r>
            <a:r>
              <a:rPr lang="en-US" sz="1100">
                <a:solidFill>
                  <a:srgbClr val="232425"/>
                </a:solidFill>
              </a:rPr>
              <a:t> + QC</a:t>
            </a:r>
            <a:endParaRPr sz="1100">
              <a:solidFill>
                <a:srgbClr val="232425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○"/>
            </a:pPr>
            <a:r>
              <a:rPr lang="en-US" sz="1100">
                <a:solidFill>
                  <a:srgbClr val="232425"/>
                </a:solidFill>
              </a:rPr>
              <a:t>Baseline: fibers come in canes (pre-cut, in contract!)</a:t>
            </a:r>
            <a:endParaRPr sz="1100">
              <a:solidFill>
                <a:srgbClr val="232425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○"/>
            </a:pPr>
            <a:r>
              <a:rPr lang="en-US" sz="1100" i="1">
                <a:solidFill>
                  <a:srgbClr val="232425"/>
                </a:solidFill>
              </a:rPr>
              <a:t>Mitigation: fibers in spools:  cutting + additional QC + relaxation</a:t>
            </a:r>
            <a:endParaRPr sz="1100" i="1">
              <a:solidFill>
                <a:srgbClr val="232425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●"/>
            </a:pPr>
            <a:r>
              <a:rPr lang="en-US" sz="1100" b="1">
                <a:solidFill>
                  <a:srgbClr val="232425"/>
                </a:solidFill>
              </a:rPr>
              <a:t>Lead reception</a:t>
            </a:r>
            <a:r>
              <a:rPr lang="en-US" sz="1100">
                <a:solidFill>
                  <a:srgbClr val="232425"/>
                </a:solidFill>
              </a:rPr>
              <a:t> (rolls to size) + swaging</a:t>
            </a:r>
            <a:endParaRPr sz="1100">
              <a:solidFill>
                <a:srgbClr val="232425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●"/>
            </a:pPr>
            <a:r>
              <a:rPr lang="en-US" sz="1100" b="1">
                <a:solidFill>
                  <a:srgbClr val="232425"/>
                </a:solidFill>
              </a:rPr>
              <a:t>CF frame</a:t>
            </a:r>
            <a:r>
              <a:rPr lang="en-US" sz="1100">
                <a:solidFill>
                  <a:srgbClr val="232425"/>
                </a:solidFill>
              </a:rPr>
              <a:t> component reception, produced as subcontract</a:t>
            </a:r>
            <a:endParaRPr sz="1100">
              <a:solidFill>
                <a:srgbClr val="232425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●"/>
            </a:pPr>
            <a:r>
              <a:rPr lang="en-US" sz="1100" b="1">
                <a:solidFill>
                  <a:srgbClr val="232425"/>
                </a:solidFill>
              </a:rPr>
              <a:t>Manufacture</a:t>
            </a:r>
            <a:r>
              <a:rPr lang="en-US" sz="1100">
                <a:solidFill>
                  <a:srgbClr val="232425"/>
                </a:solidFill>
              </a:rPr>
              <a:t> </a:t>
            </a:r>
            <a:r>
              <a:rPr lang="en-US" sz="1100" b="1">
                <a:solidFill>
                  <a:srgbClr val="232425"/>
                </a:solidFill>
              </a:rPr>
              <a:t>matrix</a:t>
            </a:r>
            <a:r>
              <a:rPr lang="en-US" sz="1100">
                <a:solidFill>
                  <a:srgbClr val="232425"/>
                </a:solidFill>
              </a:rPr>
              <a:t> (lead-epoxy-fiber), mayan pyramid</a:t>
            </a:r>
            <a:endParaRPr sz="1100">
              <a:solidFill>
                <a:srgbClr val="232425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○"/>
            </a:pPr>
            <a:r>
              <a:rPr lang="en-US" sz="1100">
                <a:solidFill>
                  <a:srgbClr val="232425"/>
                </a:solidFill>
              </a:rPr>
              <a:t>~ 0.5-1 layer / press / day, continuous QC</a:t>
            </a:r>
            <a:endParaRPr sz="1100">
              <a:solidFill>
                <a:srgbClr val="232425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○"/>
            </a:pPr>
            <a:r>
              <a:rPr lang="en-US" sz="1100">
                <a:solidFill>
                  <a:srgbClr val="232425"/>
                </a:solidFill>
              </a:rPr>
              <a:t>Integrate CF frames in production process (monolith)</a:t>
            </a:r>
            <a:endParaRPr sz="1100">
              <a:solidFill>
                <a:srgbClr val="232425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●"/>
            </a:pPr>
            <a:r>
              <a:rPr lang="en-US" sz="1100" b="1">
                <a:solidFill>
                  <a:srgbClr val="232425"/>
                </a:solidFill>
              </a:rPr>
              <a:t>Machine sectors</a:t>
            </a:r>
            <a:r>
              <a:rPr lang="en-US" sz="1100">
                <a:solidFill>
                  <a:srgbClr val="232425"/>
                </a:solidFill>
              </a:rPr>
              <a:t> at external machine shop; QC</a:t>
            </a:r>
            <a:endParaRPr sz="1100">
              <a:solidFill>
                <a:srgbClr val="232425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●"/>
            </a:pPr>
            <a:r>
              <a:rPr lang="en-US" sz="1200" b="1">
                <a:solidFill>
                  <a:srgbClr val="232425"/>
                </a:solidFill>
              </a:rPr>
              <a:t>Polish</a:t>
            </a:r>
            <a:r>
              <a:rPr lang="en-US" sz="1200">
                <a:solidFill>
                  <a:srgbClr val="232425"/>
                </a:solidFill>
              </a:rPr>
              <a:t> ScFi + final QC</a:t>
            </a:r>
            <a:endParaRPr sz="1200">
              <a:solidFill>
                <a:srgbClr val="232425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●"/>
            </a:pPr>
            <a:r>
              <a:rPr lang="en-US" sz="1200" b="1">
                <a:solidFill>
                  <a:srgbClr val="232425"/>
                </a:solidFill>
              </a:rPr>
              <a:t>Ship </a:t>
            </a:r>
            <a:r>
              <a:rPr lang="en-US" sz="1200">
                <a:solidFill>
                  <a:srgbClr val="232425"/>
                </a:solidFill>
              </a:rPr>
              <a:t>to BNL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780" name="Google Shape;780;p5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6250" y="821098"/>
            <a:ext cx="1711000" cy="123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57" title="_MG_524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3413" y="2406400"/>
            <a:ext cx="3603410" cy="2401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85" name="Google Shape;185;p21"/>
          <p:cNvSpPr txBox="1"/>
          <p:nvPr/>
        </p:nvSpPr>
        <p:spPr>
          <a:xfrm>
            <a:off x="457200" y="0"/>
            <a:ext cx="83820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32425"/>
                </a:solidFill>
              </a:rPr>
              <a:t>Concept: A Hybrid Imaging Calorimeter</a:t>
            </a:r>
            <a:endParaRPr sz="2800" b="1">
              <a:solidFill>
                <a:srgbClr val="000000"/>
              </a:solidFill>
            </a:endParaRPr>
          </a:p>
        </p:txBody>
      </p:sp>
      <p:sp>
        <p:nvSpPr>
          <p:cNvPr id="186" name="Google Shape;186;p21"/>
          <p:cNvSpPr txBox="1"/>
          <p:nvPr/>
        </p:nvSpPr>
        <p:spPr>
          <a:xfrm>
            <a:off x="8577251" y="4917031"/>
            <a:ext cx="523800" cy="1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>
                <a:solidFill>
                  <a:srgbClr val="A5A5A5"/>
                </a:solidFill>
              </a:rPr>
              <a:t>5</a:t>
            </a:fld>
            <a:endParaRPr sz="700">
              <a:solidFill>
                <a:srgbClr val="A5A5A5"/>
              </a:solidFill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457200" y="575825"/>
            <a:ext cx="83820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609C"/>
                </a:solidFill>
              </a:rPr>
              <a:t>Combination of a high-performance sampling calorimeter with inexpensive silicon sensors for shower profiling</a:t>
            </a:r>
            <a:endParaRPr sz="2000" b="1">
              <a:solidFill>
                <a:srgbClr val="00609C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0609C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2000" b="1">
              <a:solidFill>
                <a:srgbClr val="00609C"/>
              </a:solidFill>
            </a:endParaRPr>
          </a:p>
        </p:txBody>
      </p:sp>
      <p:sp>
        <p:nvSpPr>
          <p:cNvPr id="188" name="Google Shape;188;p21"/>
          <p:cNvSpPr/>
          <p:nvPr/>
        </p:nvSpPr>
        <p:spPr>
          <a:xfrm>
            <a:off x="4008300" y="2320775"/>
            <a:ext cx="1127400" cy="1142100"/>
          </a:xfrm>
          <a:prstGeom prst="mathPlus">
            <a:avLst>
              <a:gd name="adj1" fmla="val 23520"/>
            </a:avLst>
          </a:prstGeom>
          <a:solidFill>
            <a:srgbClr val="ECAA00"/>
          </a:solidFill>
          <a:ln w="9525" cap="flat" cmpd="sng">
            <a:solidFill>
              <a:srgbClr val="008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1"/>
          <p:cNvSpPr txBox="1"/>
          <p:nvPr/>
        </p:nvSpPr>
        <p:spPr>
          <a:xfrm>
            <a:off x="457200" y="3980425"/>
            <a:ext cx="4114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Start from mature layered Pb/ScFi technology with side-readout (same as the GlueX calorimeter) for state-of-the-art sampling calorimeter performance</a:t>
            </a:r>
            <a:endParaRPr/>
          </a:p>
        </p:txBody>
      </p:sp>
      <p:sp>
        <p:nvSpPr>
          <p:cNvPr id="190" name="Google Shape;190;p21"/>
          <p:cNvSpPr txBox="1"/>
          <p:nvPr/>
        </p:nvSpPr>
        <p:spPr>
          <a:xfrm>
            <a:off x="4561038" y="3925350"/>
            <a:ext cx="4572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Insert layers of monolithic AstroPix sensors (inexpensive ultra-low-power silicon sensor developed for NASA) in the first half of the calorimeter to capture a 3D image of the developing shower</a:t>
            </a:r>
            <a:endParaRPr/>
          </a:p>
        </p:txBody>
      </p:sp>
      <p:grpSp>
        <p:nvGrpSpPr>
          <p:cNvPr id="191" name="Google Shape;191;p21"/>
          <p:cNvGrpSpPr/>
          <p:nvPr/>
        </p:nvGrpSpPr>
        <p:grpSpPr>
          <a:xfrm>
            <a:off x="5292188" y="1757450"/>
            <a:ext cx="3109685" cy="2085100"/>
            <a:chOff x="5292188" y="1757450"/>
            <a:chExt cx="3109685" cy="2085100"/>
          </a:xfrm>
        </p:grpSpPr>
        <p:pic>
          <p:nvPicPr>
            <p:cNvPr id="192" name="Google Shape;192;p21"/>
            <p:cNvPicPr preferRelativeResize="0"/>
            <p:nvPr/>
          </p:nvPicPr>
          <p:blipFill rotWithShape="1">
            <a:blip r:embed="rId3">
              <a:alphaModFix/>
            </a:blip>
            <a:srcRect t="1883"/>
            <a:stretch/>
          </p:blipFill>
          <p:spPr>
            <a:xfrm>
              <a:off x="5292188" y="1757450"/>
              <a:ext cx="3109685" cy="2085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Google Shape;193;p21"/>
            <p:cNvSpPr txBox="1"/>
            <p:nvPr/>
          </p:nvSpPr>
          <p:spPr>
            <a:xfrm>
              <a:off x="5292200" y="3550050"/>
              <a:ext cx="1451700" cy="292500"/>
            </a:xfrm>
            <a:prstGeom prst="rect">
              <a:avLst/>
            </a:prstGeom>
            <a:solidFill>
              <a:srgbClr val="000000">
                <a:alpha val="53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>
                  <a:solidFill>
                    <a:srgbClr val="FFFFFF"/>
                  </a:solidFill>
                </a:rPr>
                <a:t>NIM, A 1019 (2021) 165795</a:t>
              </a:r>
              <a:endParaRPr b="1">
                <a:solidFill>
                  <a:srgbClr val="FFFFFF"/>
                </a:solidFill>
              </a:endParaRPr>
            </a:p>
          </p:txBody>
        </p:sp>
      </p:grpSp>
      <p:grpSp>
        <p:nvGrpSpPr>
          <p:cNvPr id="194" name="Google Shape;194;p21"/>
          <p:cNvGrpSpPr/>
          <p:nvPr/>
        </p:nvGrpSpPr>
        <p:grpSpPr>
          <a:xfrm>
            <a:off x="742118" y="1763775"/>
            <a:ext cx="3109680" cy="2078775"/>
            <a:chOff x="742118" y="1763775"/>
            <a:chExt cx="3109680" cy="2078775"/>
          </a:xfrm>
        </p:grpSpPr>
        <p:pic>
          <p:nvPicPr>
            <p:cNvPr id="195" name="Google Shape;195;p21"/>
            <p:cNvPicPr preferRelativeResize="0"/>
            <p:nvPr/>
          </p:nvPicPr>
          <p:blipFill rotWithShape="1">
            <a:blip r:embed="rId4">
              <a:alphaModFix/>
            </a:blip>
            <a:srcRect t="536" r="1019" b="11504"/>
            <a:stretch/>
          </p:blipFill>
          <p:spPr>
            <a:xfrm>
              <a:off x="742125" y="1763775"/>
              <a:ext cx="3109673" cy="207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6" name="Google Shape;196;p21"/>
            <p:cNvSpPr txBox="1"/>
            <p:nvPr/>
          </p:nvSpPr>
          <p:spPr>
            <a:xfrm>
              <a:off x="742118" y="3550050"/>
              <a:ext cx="1281300" cy="292500"/>
            </a:xfrm>
            <a:prstGeom prst="rect">
              <a:avLst/>
            </a:prstGeom>
            <a:solidFill>
              <a:srgbClr val="000000">
                <a:alpha val="53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>
                  <a:solidFill>
                    <a:srgbClr val="FFFFFF"/>
                  </a:solidFill>
                </a:rPr>
                <a:t>NIM, A 896 (2018) 24-42</a:t>
              </a:r>
              <a:endParaRPr b="1">
                <a:solidFill>
                  <a:srgbClr val="FFFFFF"/>
                </a:solidFill>
              </a:endParaRPr>
            </a:p>
          </p:txBody>
        </p:sp>
      </p:grpSp>
      <p:pic>
        <p:nvPicPr>
          <p:cNvPr id="197" name="Google Shape;19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Barrel Imaging Calorimeter</a:t>
            </a:r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05" name="Google Shape;205;p22"/>
          <p:cNvSpPr txBox="1">
            <a:spLocks noGrp="1"/>
          </p:cNvSpPr>
          <p:nvPr>
            <p:ph type="body" idx="1"/>
          </p:nvPr>
        </p:nvSpPr>
        <p:spPr>
          <a:xfrm>
            <a:off x="457200" y="591325"/>
            <a:ext cx="8382000" cy="43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/>
              <a:t>Sector Mechanics</a:t>
            </a:r>
            <a:endParaRPr/>
          </a:p>
        </p:txBody>
      </p:sp>
      <p:grpSp>
        <p:nvGrpSpPr>
          <p:cNvPr id="206" name="Google Shape;206;p22"/>
          <p:cNvGrpSpPr/>
          <p:nvPr/>
        </p:nvGrpSpPr>
        <p:grpSpPr>
          <a:xfrm>
            <a:off x="4149880" y="1011215"/>
            <a:ext cx="3707159" cy="2879717"/>
            <a:chOff x="3935976" y="965341"/>
            <a:chExt cx="4346025" cy="3297134"/>
          </a:xfrm>
        </p:grpSpPr>
        <p:pic>
          <p:nvPicPr>
            <p:cNvPr id="207" name="Google Shape;207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35976" y="965341"/>
              <a:ext cx="4346025" cy="32128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Google Shape;208;p22"/>
            <p:cNvSpPr/>
            <p:nvPr/>
          </p:nvSpPr>
          <p:spPr>
            <a:xfrm>
              <a:off x="3963250" y="3155175"/>
              <a:ext cx="1752000" cy="1107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2"/>
            <p:cNvSpPr/>
            <p:nvPr/>
          </p:nvSpPr>
          <p:spPr>
            <a:xfrm>
              <a:off x="4905650" y="3401675"/>
              <a:ext cx="1752000" cy="823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22"/>
          <p:cNvGrpSpPr/>
          <p:nvPr/>
        </p:nvGrpSpPr>
        <p:grpSpPr>
          <a:xfrm>
            <a:off x="228600" y="1011225"/>
            <a:ext cx="4350575" cy="2631225"/>
            <a:chOff x="228600" y="1046475"/>
            <a:chExt cx="4350575" cy="2631225"/>
          </a:xfrm>
        </p:grpSpPr>
        <p:sp>
          <p:nvSpPr>
            <p:cNvPr id="211" name="Google Shape;211;p22"/>
            <p:cNvSpPr txBox="1"/>
            <p:nvPr/>
          </p:nvSpPr>
          <p:spPr>
            <a:xfrm rot="240080">
              <a:off x="2980816" y="1622966"/>
              <a:ext cx="726571" cy="5539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FF00"/>
                  </a:solidFill>
                </a:rPr>
                <a:t>Single sector</a:t>
              </a:r>
              <a:endParaRPr sz="1200">
                <a:solidFill>
                  <a:srgbClr val="00FF00"/>
                </a:solidFill>
              </a:endParaRPr>
            </a:p>
          </p:txBody>
        </p:sp>
        <p:sp>
          <p:nvSpPr>
            <p:cNvPr id="212" name="Google Shape;212;p22"/>
            <p:cNvSpPr txBox="1"/>
            <p:nvPr/>
          </p:nvSpPr>
          <p:spPr>
            <a:xfrm>
              <a:off x="2571975" y="3114400"/>
              <a:ext cx="1360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/>
                <a:t>Sector side view </a:t>
              </a:r>
              <a:endParaRPr/>
            </a:p>
          </p:txBody>
        </p:sp>
        <p:cxnSp>
          <p:nvCxnSpPr>
            <p:cNvPr id="213" name="Google Shape;213;p22"/>
            <p:cNvCxnSpPr/>
            <p:nvPr/>
          </p:nvCxnSpPr>
          <p:spPr>
            <a:xfrm flipH="1">
              <a:off x="3195275" y="2171275"/>
              <a:ext cx="134400" cy="940200"/>
            </a:xfrm>
            <a:prstGeom prst="straightConnector1">
              <a:avLst/>
            </a:prstGeom>
            <a:noFill/>
            <a:ln w="19050" cap="flat" cmpd="sng">
              <a:solidFill>
                <a:srgbClr val="0082CA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214" name="Google Shape;214;p22"/>
            <p:cNvGrpSpPr/>
            <p:nvPr/>
          </p:nvGrpSpPr>
          <p:grpSpPr>
            <a:xfrm>
              <a:off x="228600" y="1046475"/>
              <a:ext cx="3707377" cy="2631225"/>
              <a:chOff x="1780675" y="1902913"/>
              <a:chExt cx="3707377" cy="2631225"/>
            </a:xfrm>
          </p:grpSpPr>
          <p:pic>
            <p:nvPicPr>
              <p:cNvPr id="215" name="Google Shape;215;p22"/>
              <p:cNvPicPr preferRelativeResize="0"/>
              <p:nvPr/>
            </p:nvPicPr>
            <p:blipFill rotWithShape="1">
              <a:blip r:embed="rId4">
                <a:alphaModFix/>
              </a:blip>
              <a:srcRect l="36177" t="5720" r="6929" b="14932"/>
              <a:stretch/>
            </p:blipFill>
            <p:spPr>
              <a:xfrm>
                <a:off x="1780675" y="1902913"/>
                <a:ext cx="3707377" cy="263122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16" name="Google Shape;216;p22"/>
              <p:cNvGrpSpPr/>
              <p:nvPr/>
            </p:nvGrpSpPr>
            <p:grpSpPr>
              <a:xfrm>
                <a:off x="2090864" y="2805955"/>
                <a:ext cx="601800" cy="692100"/>
                <a:chOff x="2090864" y="2805955"/>
                <a:chExt cx="601800" cy="692100"/>
              </a:xfrm>
            </p:grpSpPr>
            <p:sp>
              <p:nvSpPr>
                <p:cNvPr id="217" name="Google Shape;217;p22"/>
                <p:cNvSpPr txBox="1"/>
                <p:nvPr/>
              </p:nvSpPr>
              <p:spPr>
                <a:xfrm rot="3339634">
                  <a:off x="2072402" y="3005848"/>
                  <a:ext cx="638723" cy="2923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400"/>
                    </a:spcAft>
                    <a:buNone/>
                  </a:pPr>
                  <a:r>
                    <a:rPr lang="en-US" sz="700">
                      <a:solidFill>
                        <a:srgbClr val="00FF00"/>
                      </a:solidFill>
                    </a:rPr>
                    <a:t>82.0 cm</a:t>
                  </a:r>
                  <a:endParaRPr sz="1100">
                    <a:solidFill>
                      <a:srgbClr val="00FF00"/>
                    </a:solidFill>
                  </a:endParaRPr>
                </a:p>
              </p:txBody>
            </p:sp>
            <p:cxnSp>
              <p:nvCxnSpPr>
                <p:cNvPr id="218" name="Google Shape;218;p22"/>
                <p:cNvCxnSpPr/>
                <p:nvPr/>
              </p:nvCxnSpPr>
              <p:spPr>
                <a:xfrm rot="10800000">
                  <a:off x="2165825" y="3018200"/>
                  <a:ext cx="186300" cy="2676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</p:grpSp>
          <p:grpSp>
            <p:nvGrpSpPr>
              <p:cNvPr id="219" name="Google Shape;219;p22"/>
              <p:cNvGrpSpPr/>
              <p:nvPr/>
            </p:nvGrpSpPr>
            <p:grpSpPr>
              <a:xfrm>
                <a:off x="2513850" y="2875400"/>
                <a:ext cx="2457300" cy="99525"/>
                <a:chOff x="2513850" y="2875400"/>
                <a:chExt cx="2457300" cy="99525"/>
              </a:xfrm>
            </p:grpSpPr>
            <p:cxnSp>
              <p:nvCxnSpPr>
                <p:cNvPr id="220" name="Google Shape;220;p22"/>
                <p:cNvCxnSpPr/>
                <p:nvPr/>
              </p:nvCxnSpPr>
              <p:spPr>
                <a:xfrm>
                  <a:off x="2513850" y="2906375"/>
                  <a:ext cx="12600" cy="56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221" name="Google Shape;221;p22"/>
                <p:cNvGrpSpPr/>
                <p:nvPr/>
              </p:nvGrpSpPr>
              <p:grpSpPr>
                <a:xfrm>
                  <a:off x="2522450" y="2875400"/>
                  <a:ext cx="2448700" cy="99525"/>
                  <a:chOff x="2522450" y="2875400"/>
                  <a:chExt cx="2448700" cy="99525"/>
                </a:xfrm>
              </p:grpSpPr>
              <p:cxnSp>
                <p:nvCxnSpPr>
                  <p:cNvPr id="222" name="Google Shape;222;p22"/>
                  <p:cNvCxnSpPr/>
                  <p:nvPr/>
                </p:nvCxnSpPr>
                <p:spPr>
                  <a:xfrm rot="10800000" flipH="1">
                    <a:off x="2526300" y="2875400"/>
                    <a:ext cx="149100" cy="372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rgbClr val="00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23" name="Google Shape;223;p22"/>
                  <p:cNvCxnSpPr/>
                  <p:nvPr/>
                </p:nvCxnSpPr>
                <p:spPr>
                  <a:xfrm rot="10800000" flipH="1">
                    <a:off x="2522450" y="2956075"/>
                    <a:ext cx="159300" cy="78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rgbClr val="00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24" name="Google Shape;224;p22"/>
                  <p:cNvCxnSpPr/>
                  <p:nvPr/>
                </p:nvCxnSpPr>
                <p:spPr>
                  <a:xfrm>
                    <a:off x="2665675" y="2875725"/>
                    <a:ext cx="283500" cy="57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rgbClr val="00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25" name="Google Shape;225;p22"/>
                  <p:cNvCxnSpPr/>
                  <p:nvPr/>
                </p:nvCxnSpPr>
                <p:spPr>
                  <a:xfrm>
                    <a:off x="2681750" y="2959725"/>
                    <a:ext cx="267600" cy="27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rgbClr val="00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grpSp>
                <p:nvGrpSpPr>
                  <p:cNvPr id="226" name="Google Shape;226;p22"/>
                  <p:cNvGrpSpPr/>
                  <p:nvPr/>
                </p:nvGrpSpPr>
                <p:grpSpPr>
                  <a:xfrm>
                    <a:off x="3303850" y="2887700"/>
                    <a:ext cx="1667300" cy="87225"/>
                    <a:chOff x="3303850" y="2887700"/>
                    <a:chExt cx="1667300" cy="87225"/>
                  </a:xfrm>
                </p:grpSpPr>
                <p:cxnSp>
                  <p:nvCxnSpPr>
                    <p:cNvPr id="227" name="Google Shape;227;p22"/>
                    <p:cNvCxnSpPr/>
                    <p:nvPr/>
                  </p:nvCxnSpPr>
                  <p:spPr>
                    <a:xfrm>
                      <a:off x="3303850" y="2968575"/>
                      <a:ext cx="1667100" cy="6300"/>
                    </a:xfrm>
                    <a:prstGeom prst="straightConnector1">
                      <a:avLst/>
                    </a:prstGeom>
                    <a:noFill/>
                    <a:ln w="19050" cap="flat" cmpd="sng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228" name="Google Shape;228;p22"/>
                    <p:cNvCxnSpPr/>
                    <p:nvPr/>
                  </p:nvCxnSpPr>
                  <p:spPr>
                    <a:xfrm>
                      <a:off x="4952250" y="2893925"/>
                      <a:ext cx="18900" cy="81000"/>
                    </a:xfrm>
                    <a:prstGeom prst="straightConnector1">
                      <a:avLst/>
                    </a:prstGeom>
                    <a:noFill/>
                    <a:ln w="19050" cap="flat" cmpd="sng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229" name="Google Shape;229;p22"/>
                    <p:cNvCxnSpPr/>
                    <p:nvPr/>
                  </p:nvCxnSpPr>
                  <p:spPr>
                    <a:xfrm>
                      <a:off x="3303850" y="2887700"/>
                      <a:ext cx="1654500" cy="18600"/>
                    </a:xfrm>
                    <a:prstGeom prst="straightConnector1">
                      <a:avLst/>
                    </a:prstGeom>
                    <a:noFill/>
                    <a:ln w="19050" cap="flat" cmpd="sng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</p:grpSp>
          </p:grpSp>
        </p:grpSp>
        <p:cxnSp>
          <p:nvCxnSpPr>
            <p:cNvPr id="230" name="Google Shape;230;p22"/>
            <p:cNvCxnSpPr/>
            <p:nvPr/>
          </p:nvCxnSpPr>
          <p:spPr>
            <a:xfrm rot="10800000" flipH="1">
              <a:off x="3446975" y="1902950"/>
              <a:ext cx="1132200" cy="176100"/>
            </a:xfrm>
            <a:prstGeom prst="straightConnector1">
              <a:avLst/>
            </a:prstGeom>
            <a:noFill/>
            <a:ln w="1905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cxnSp>
      </p:grpSp>
      <p:pic>
        <p:nvPicPr>
          <p:cNvPr id="231" name="Google Shape;231;p22"/>
          <p:cNvPicPr preferRelativeResize="0"/>
          <p:nvPr/>
        </p:nvPicPr>
        <p:blipFill rotWithShape="1">
          <a:blip r:embed="rId5">
            <a:alphaModFix/>
          </a:blip>
          <a:srcRect l="3400" t="22460" r="6647" b="4257"/>
          <a:stretch/>
        </p:blipFill>
        <p:spPr>
          <a:xfrm>
            <a:off x="7354975" y="956300"/>
            <a:ext cx="1721002" cy="1402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2" name="Google Shape;232;p22"/>
          <p:cNvGrpSpPr/>
          <p:nvPr/>
        </p:nvGrpSpPr>
        <p:grpSpPr>
          <a:xfrm>
            <a:off x="4187000" y="3095097"/>
            <a:ext cx="1751999" cy="910343"/>
            <a:chOff x="4479375" y="2809410"/>
            <a:chExt cx="1751999" cy="910343"/>
          </a:xfrm>
        </p:grpSpPr>
        <p:pic>
          <p:nvPicPr>
            <p:cNvPr id="233" name="Google Shape;233;p22"/>
            <p:cNvPicPr preferRelativeResize="0"/>
            <p:nvPr/>
          </p:nvPicPr>
          <p:blipFill rotWithShape="1">
            <a:blip r:embed="rId6">
              <a:alphaModFix/>
            </a:blip>
            <a:srcRect r="6252" b="19826"/>
            <a:stretch/>
          </p:blipFill>
          <p:spPr>
            <a:xfrm>
              <a:off x="4479375" y="2887825"/>
              <a:ext cx="1751999" cy="831928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34" name="Google Shape;234;p22"/>
            <p:cNvSpPr txBox="1"/>
            <p:nvPr/>
          </p:nvSpPr>
          <p:spPr>
            <a:xfrm rot="-4917">
              <a:off x="4987548" y="3048328"/>
              <a:ext cx="1048801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400"/>
                </a:spcAft>
                <a:buNone/>
              </a:pPr>
              <a:r>
                <a:rPr lang="en-US" sz="700">
                  <a:solidFill>
                    <a:srgbClr val="00FF00"/>
                  </a:solidFill>
                </a:rPr>
                <a:t>Pb/ScFi Layer 1</a:t>
              </a:r>
              <a:endParaRPr sz="1100">
                <a:solidFill>
                  <a:srgbClr val="00FF00"/>
                </a:solidFill>
              </a:endParaRPr>
            </a:p>
          </p:txBody>
        </p:sp>
        <p:sp>
          <p:nvSpPr>
            <p:cNvPr id="235" name="Google Shape;235;p22"/>
            <p:cNvSpPr txBox="1"/>
            <p:nvPr/>
          </p:nvSpPr>
          <p:spPr>
            <a:xfrm rot="-4360">
              <a:off x="5038849" y="3342183"/>
              <a:ext cx="946201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400"/>
                </a:spcAft>
                <a:buNone/>
              </a:pPr>
              <a:r>
                <a:rPr lang="en-US" sz="700">
                  <a:solidFill>
                    <a:srgbClr val="00FF00"/>
                  </a:solidFill>
                </a:rPr>
                <a:t>AstroPix Layer 1</a:t>
              </a:r>
              <a:endParaRPr sz="1100">
                <a:solidFill>
                  <a:srgbClr val="00FF00"/>
                </a:solidFill>
              </a:endParaRPr>
            </a:p>
          </p:txBody>
        </p:sp>
        <p:sp>
          <p:nvSpPr>
            <p:cNvPr id="236" name="Google Shape;236;p22"/>
            <p:cNvSpPr txBox="1"/>
            <p:nvPr/>
          </p:nvSpPr>
          <p:spPr>
            <a:xfrm rot="-4604">
              <a:off x="4814399" y="2810310"/>
              <a:ext cx="1344001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400"/>
                </a:spcAft>
                <a:buNone/>
              </a:pPr>
              <a:r>
                <a:rPr lang="en-US" sz="700">
                  <a:solidFill>
                    <a:srgbClr val="00FF00"/>
                  </a:solidFill>
                </a:rPr>
                <a:t>AstroPix Layer 2 (empty)</a:t>
              </a:r>
              <a:endParaRPr sz="1100">
                <a:solidFill>
                  <a:srgbClr val="00FF00"/>
                </a:solidFill>
              </a:endParaRPr>
            </a:p>
          </p:txBody>
        </p:sp>
      </p:grpSp>
      <p:pic>
        <p:nvPicPr>
          <p:cNvPr id="237" name="Google Shape;237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">
            <a:off x="3222700" y="4538639"/>
            <a:ext cx="2828049" cy="2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56950" y="3495631"/>
            <a:ext cx="1721000" cy="132267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2"/>
          <p:cNvSpPr txBox="1"/>
          <p:nvPr/>
        </p:nvSpPr>
        <p:spPr>
          <a:xfrm>
            <a:off x="7858750" y="3756013"/>
            <a:ext cx="1318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rgbClr val="000000"/>
                </a:solidFill>
              </a:rPr>
              <a:t>Tray </a:t>
            </a:r>
            <a:r>
              <a:rPr lang="en-US" sz="1000">
                <a:solidFill>
                  <a:srgbClr val="000000"/>
                </a:solidFill>
              </a:rPr>
              <a:t>- Structure holding the AstroPix staves for a single layer (217.5 cm long).</a:t>
            </a:r>
            <a:endParaRPr sz="1000">
              <a:solidFill>
                <a:srgbClr val="000000"/>
              </a:solidFill>
            </a:endParaRPr>
          </a:p>
        </p:txBody>
      </p:sp>
      <p:cxnSp>
        <p:nvCxnSpPr>
          <p:cNvPr id="240" name="Google Shape;240;p22"/>
          <p:cNvCxnSpPr/>
          <p:nvPr/>
        </p:nvCxnSpPr>
        <p:spPr>
          <a:xfrm>
            <a:off x="5616474" y="3773521"/>
            <a:ext cx="939300" cy="347400"/>
          </a:xfrm>
          <a:prstGeom prst="straightConnector1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241" name="Google Shape;241;p22"/>
          <p:cNvCxnSpPr>
            <a:endCxn id="237" idx="3"/>
          </p:cNvCxnSpPr>
          <p:nvPr/>
        </p:nvCxnSpPr>
        <p:spPr>
          <a:xfrm flipH="1">
            <a:off x="6050749" y="4500504"/>
            <a:ext cx="798000" cy="151800"/>
          </a:xfrm>
          <a:prstGeom prst="straightConnector1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242" name="Google Shape;242;p22"/>
          <p:cNvSpPr txBox="1"/>
          <p:nvPr/>
        </p:nvSpPr>
        <p:spPr>
          <a:xfrm>
            <a:off x="988325" y="3907275"/>
            <a:ext cx="26418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rgbClr val="000000"/>
                </a:solidFill>
              </a:rPr>
              <a:t>AstroPix Module </a:t>
            </a:r>
            <a:r>
              <a:rPr lang="en-US" sz="1000">
                <a:solidFill>
                  <a:srgbClr val="000000"/>
                </a:solidFill>
              </a:rPr>
              <a:t>- Nine AstroPix sensors daisy-chained together on Flex PCB. </a:t>
            </a:r>
            <a:endParaRPr sz="1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</a:rPr>
              <a:t>A stave consists of 12 modules.</a:t>
            </a:r>
            <a:endParaRPr sz="1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1000">
                <a:solidFill>
                  <a:srgbClr val="000000"/>
                </a:solidFill>
              </a:rPr>
              <a:t>A tray con</a:t>
            </a:r>
            <a:r>
              <a:rPr lang="en-US" sz="1000"/>
              <a:t>tains</a:t>
            </a:r>
            <a:r>
              <a:rPr lang="en-US" sz="1000">
                <a:solidFill>
                  <a:srgbClr val="000000"/>
                </a:solidFill>
              </a:rPr>
              <a:t> of 6-8 staves.</a:t>
            </a:r>
            <a:endParaRPr sz="1000">
              <a:solidFill>
                <a:srgbClr val="000000"/>
              </a:solidFill>
            </a:endParaRPr>
          </a:p>
        </p:txBody>
      </p:sp>
      <p:sp>
        <p:nvSpPr>
          <p:cNvPr id="243" name="Google Shape;243;p22"/>
          <p:cNvSpPr txBox="1"/>
          <p:nvPr/>
        </p:nvSpPr>
        <p:spPr>
          <a:xfrm rot="1367587">
            <a:off x="5223687" y="2021531"/>
            <a:ext cx="946297" cy="292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rgbClr val="00FF00"/>
                </a:solidFill>
              </a:rPr>
              <a:t>Single BIC Sector</a:t>
            </a:r>
            <a:endParaRPr sz="1100">
              <a:solidFill>
                <a:srgbClr val="00FF00"/>
              </a:solidFill>
            </a:endParaRPr>
          </a:p>
        </p:txBody>
      </p:sp>
      <p:sp>
        <p:nvSpPr>
          <p:cNvPr id="244" name="Google Shape;244;p22"/>
          <p:cNvSpPr txBox="1"/>
          <p:nvPr/>
        </p:nvSpPr>
        <p:spPr>
          <a:xfrm>
            <a:off x="5282100" y="324900"/>
            <a:ext cx="2313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/>
              <a:t>Pb/SciFi Layers - </a:t>
            </a:r>
            <a:r>
              <a:rPr lang="en-US" sz="1000"/>
              <a:t>17 rows of fiber between corrugated lead. </a:t>
            </a:r>
            <a:endParaRPr sz="1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000"/>
              <a:t>Each sector has 12 Pb/ScFi layers.</a:t>
            </a:r>
            <a:endParaRPr sz="1000"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1000"/>
              <a:t>Individual light guides divide each layer in 5 readout cells.</a:t>
            </a:r>
            <a:endParaRPr sz="1000"/>
          </a:p>
        </p:txBody>
      </p:sp>
      <p:cxnSp>
        <p:nvCxnSpPr>
          <p:cNvPr id="245" name="Google Shape;245;p22"/>
          <p:cNvCxnSpPr>
            <a:endCxn id="235" idx="3"/>
          </p:cNvCxnSpPr>
          <p:nvPr/>
        </p:nvCxnSpPr>
        <p:spPr>
          <a:xfrm flipH="1">
            <a:off x="5692674" y="3418021"/>
            <a:ext cx="1698000" cy="355500"/>
          </a:xfrm>
          <a:prstGeom prst="straightConnector1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246" name="Google Shape;246;p22"/>
          <p:cNvSpPr txBox="1"/>
          <p:nvPr/>
        </p:nvSpPr>
        <p:spPr>
          <a:xfrm>
            <a:off x="7782550" y="2354550"/>
            <a:ext cx="1318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/>
              <a:t>SiPMs</a:t>
            </a:r>
            <a:r>
              <a:rPr lang="en-US" sz="1000" b="1">
                <a:solidFill>
                  <a:srgbClr val="000000"/>
                </a:solidFill>
              </a:rPr>
              <a:t> </a:t>
            </a:r>
            <a:r>
              <a:rPr lang="en-US" sz="1000">
                <a:solidFill>
                  <a:srgbClr val="000000"/>
                </a:solidFill>
              </a:rPr>
              <a:t>- </a:t>
            </a:r>
            <a:r>
              <a:rPr lang="en-US" sz="1000"/>
              <a:t>5 per layer x 12 layers = 60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(Hamamatsu S14161-3050)</a:t>
            </a:r>
            <a:endParaRPr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Barrel Imaging Calorimeter</a:t>
            </a:r>
            <a:endParaRPr/>
          </a:p>
        </p:txBody>
      </p:sp>
      <p:sp>
        <p:nvSpPr>
          <p:cNvPr id="253" name="Google Shape;253;p23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54" name="Google Shape;254;p23"/>
          <p:cNvSpPr txBox="1">
            <a:spLocks noGrp="1"/>
          </p:cNvSpPr>
          <p:nvPr>
            <p:ph type="body" idx="1"/>
          </p:nvPr>
        </p:nvSpPr>
        <p:spPr>
          <a:xfrm>
            <a:off x="457200" y="591325"/>
            <a:ext cx="8382000" cy="43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/>
              <a:t>AstroPix Wafers &amp; Modules</a:t>
            </a:r>
            <a:endParaRPr/>
          </a:p>
        </p:txBody>
      </p:sp>
      <p:grpSp>
        <p:nvGrpSpPr>
          <p:cNvPr id="255" name="Google Shape;255;p23"/>
          <p:cNvGrpSpPr/>
          <p:nvPr/>
        </p:nvGrpSpPr>
        <p:grpSpPr>
          <a:xfrm>
            <a:off x="390616" y="1431932"/>
            <a:ext cx="3298910" cy="3491375"/>
            <a:chOff x="298450" y="823125"/>
            <a:chExt cx="3093502" cy="3206626"/>
          </a:xfrm>
        </p:grpSpPr>
        <p:grpSp>
          <p:nvGrpSpPr>
            <p:cNvPr id="256" name="Google Shape;256;p23"/>
            <p:cNvGrpSpPr/>
            <p:nvPr/>
          </p:nvGrpSpPr>
          <p:grpSpPr>
            <a:xfrm>
              <a:off x="298450" y="823125"/>
              <a:ext cx="3093502" cy="3206626"/>
              <a:chOff x="298450" y="1043575"/>
              <a:chExt cx="3093502" cy="3206626"/>
            </a:xfrm>
          </p:grpSpPr>
          <p:pic>
            <p:nvPicPr>
              <p:cNvPr id="257" name="Google Shape;257;p23"/>
              <p:cNvPicPr preferRelativeResize="0"/>
              <p:nvPr/>
            </p:nvPicPr>
            <p:blipFill rotWithShape="1">
              <a:blip r:embed="rId3">
                <a:alphaModFix/>
              </a:blip>
              <a:srcRect l="14647" t="20296" r="19757" b="17425"/>
              <a:stretch/>
            </p:blipFill>
            <p:spPr>
              <a:xfrm>
                <a:off x="344300" y="1857200"/>
                <a:ext cx="3047652" cy="239300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58" name="Google Shape;258;p23"/>
              <p:cNvGrpSpPr/>
              <p:nvPr/>
            </p:nvGrpSpPr>
            <p:grpSpPr>
              <a:xfrm>
                <a:off x="298450" y="1043575"/>
                <a:ext cx="1372492" cy="1277593"/>
                <a:chOff x="298450" y="1043575"/>
                <a:chExt cx="1372492" cy="1277593"/>
              </a:xfrm>
            </p:grpSpPr>
            <p:sp>
              <p:nvSpPr>
                <p:cNvPr id="259" name="Google Shape;259;p23"/>
                <p:cNvSpPr/>
                <p:nvPr/>
              </p:nvSpPr>
              <p:spPr>
                <a:xfrm>
                  <a:off x="951706" y="2241368"/>
                  <a:ext cx="123600" cy="79800"/>
                </a:xfrm>
                <a:prstGeom prst="rect">
                  <a:avLst/>
                </a:prstGeom>
                <a:noFill/>
                <a:ln w="28575" cap="flat" cmpd="sng">
                  <a:solidFill>
                    <a:srgbClr val="6AA84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60" name="Google Shape;260;p23"/>
                <p:cNvCxnSpPr/>
                <p:nvPr/>
              </p:nvCxnSpPr>
              <p:spPr>
                <a:xfrm rot="10800000" flipH="1">
                  <a:off x="1075442" y="1897507"/>
                  <a:ext cx="595500" cy="4236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6AA84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261" name="Google Shape;261;p23"/>
                <p:cNvSpPr txBox="1"/>
                <p:nvPr/>
              </p:nvSpPr>
              <p:spPr>
                <a:xfrm>
                  <a:off x="298450" y="1043575"/>
                  <a:ext cx="1181700" cy="79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/>
                    <a:t>AstroPix: silicon sensor with </a:t>
                  </a:r>
                  <a:r>
                    <a:rPr lang="en-US" sz="1100">
                      <a:solidFill>
                        <a:srgbClr val="000000"/>
                      </a:solidFill>
                    </a:rPr>
                    <a:t>500x500μm</a:t>
                  </a:r>
                  <a:r>
                    <a:rPr lang="en-US" sz="1100" baseline="30000">
                      <a:solidFill>
                        <a:srgbClr val="000000"/>
                      </a:solidFill>
                    </a:rPr>
                    <a:t>2</a:t>
                  </a:r>
                  <a:r>
                    <a:rPr lang="en-US" sz="1100">
                      <a:solidFill>
                        <a:srgbClr val="000000"/>
                      </a:solidFill>
                    </a:rPr>
                    <a:t> pixel size </a:t>
                  </a:r>
                  <a:endParaRPr sz="1100"/>
                </a:p>
              </p:txBody>
            </p:sp>
          </p:grpSp>
        </p:grpSp>
        <p:cxnSp>
          <p:nvCxnSpPr>
            <p:cNvPr id="262" name="Google Shape;262;p23"/>
            <p:cNvCxnSpPr/>
            <p:nvPr/>
          </p:nvCxnSpPr>
          <p:spPr>
            <a:xfrm rot="10800000" flipH="1">
              <a:off x="941181" y="867218"/>
              <a:ext cx="696300" cy="1186500"/>
            </a:xfrm>
            <a:prstGeom prst="straightConnector1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63" name="Google Shape;263;p23"/>
          <p:cNvPicPr preferRelativeResize="0"/>
          <p:nvPr/>
        </p:nvPicPr>
        <p:blipFill rotWithShape="1">
          <a:blip r:embed="rId4">
            <a:alphaModFix/>
          </a:blip>
          <a:srcRect t="9214"/>
          <a:stretch/>
        </p:blipFill>
        <p:spPr>
          <a:xfrm>
            <a:off x="3813143" y="2744750"/>
            <a:ext cx="5330857" cy="232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">
            <a:off x="3256434" y="751351"/>
            <a:ext cx="1626583" cy="135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3"/>
          <p:cNvPicPr preferRelativeResize="0"/>
          <p:nvPr/>
        </p:nvPicPr>
        <p:blipFill rotWithShape="1">
          <a:blip r:embed="rId6">
            <a:alphaModFix/>
          </a:blip>
          <a:srcRect t="1883"/>
          <a:stretch/>
        </p:blipFill>
        <p:spPr>
          <a:xfrm>
            <a:off x="1824542" y="1396043"/>
            <a:ext cx="1278702" cy="916818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3"/>
          <p:cNvSpPr txBox="1"/>
          <p:nvPr/>
        </p:nvSpPr>
        <p:spPr>
          <a:xfrm>
            <a:off x="3732150" y="2456300"/>
            <a:ext cx="5679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Module: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67" name="Google Shape;267;p23"/>
          <p:cNvSpPr txBox="1"/>
          <p:nvPr/>
        </p:nvSpPr>
        <p:spPr>
          <a:xfrm>
            <a:off x="5268200" y="2743838"/>
            <a:ext cx="1374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AstroLinx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68" name="Google Shape;268;p23"/>
          <p:cNvSpPr txBox="1"/>
          <p:nvPr/>
        </p:nvSpPr>
        <p:spPr>
          <a:xfrm>
            <a:off x="8036850" y="1855275"/>
            <a:ext cx="1064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Tray 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69" name="Google Shape;269;p23"/>
          <p:cNvSpPr txBox="1"/>
          <p:nvPr/>
        </p:nvSpPr>
        <p:spPr>
          <a:xfrm>
            <a:off x="5463725" y="594925"/>
            <a:ext cx="2052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Stave (12 modules)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270" name="Google Shape;270;p23" title="TrayCartoon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1250" y="933946"/>
            <a:ext cx="4487327" cy="16016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23"/>
          <p:cNvCxnSpPr/>
          <p:nvPr/>
        </p:nvCxnSpPr>
        <p:spPr>
          <a:xfrm>
            <a:off x="5888775" y="913225"/>
            <a:ext cx="283500" cy="55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Barrel Imaging Calorimeter</a:t>
            </a:r>
            <a:endParaRPr/>
          </a:p>
        </p:txBody>
      </p:sp>
      <p:sp>
        <p:nvSpPr>
          <p:cNvPr id="278" name="Google Shape;278;p24"/>
          <p:cNvSpPr txBox="1">
            <a:spLocks noGrp="1"/>
          </p:cNvSpPr>
          <p:nvPr>
            <p:ph type="sldNum" idx="12"/>
          </p:nvPr>
        </p:nvSpPr>
        <p:spPr>
          <a:xfrm>
            <a:off x="8577251" y="4917031"/>
            <a:ext cx="523800" cy="1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79" name="Google Shape;279;p24"/>
          <p:cNvSpPr txBox="1">
            <a:spLocks noGrp="1"/>
          </p:cNvSpPr>
          <p:nvPr>
            <p:ph type="body" idx="1"/>
          </p:nvPr>
        </p:nvSpPr>
        <p:spPr>
          <a:xfrm>
            <a:off x="457200" y="591325"/>
            <a:ext cx="8382000" cy="43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/>
              <a:t>End-of-Sector Boxes (ESB) &amp; DAQ</a:t>
            </a:r>
            <a:endParaRPr/>
          </a:p>
        </p:txBody>
      </p:sp>
      <p:sp>
        <p:nvSpPr>
          <p:cNvPr id="280" name="Google Shape;280;p24"/>
          <p:cNvSpPr txBox="1"/>
          <p:nvPr/>
        </p:nvSpPr>
        <p:spPr>
          <a:xfrm>
            <a:off x="2732950" y="3156350"/>
            <a:ext cx="17019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300" b="1"/>
              <a:t>6</a:t>
            </a:r>
            <a:r>
              <a:rPr lang="en-US" sz="1300" b="1">
                <a:solidFill>
                  <a:srgbClr val="000000"/>
                </a:solidFill>
              </a:rPr>
              <a:t> </a:t>
            </a:r>
            <a:r>
              <a:rPr lang="en-US" sz="1300" b="1"/>
              <a:t>slots</a:t>
            </a:r>
            <a:r>
              <a:rPr lang="en-US" sz="1300" b="1">
                <a:solidFill>
                  <a:srgbClr val="000000"/>
                </a:solidFill>
              </a:rPr>
              <a:t> </a:t>
            </a:r>
            <a:r>
              <a:rPr lang="en-US" sz="1300" b="1"/>
              <a:t>for</a:t>
            </a:r>
            <a:r>
              <a:rPr lang="en-US" sz="1300" b="1">
                <a:solidFill>
                  <a:srgbClr val="000000"/>
                </a:solidFill>
              </a:rPr>
              <a:t> AstroPix sensors</a:t>
            </a:r>
            <a:r>
              <a:rPr lang="en-US" sz="1300"/>
              <a:t>, 4</a:t>
            </a:r>
            <a:r>
              <a:rPr lang="en-US" sz="1300" b="1">
                <a:solidFill>
                  <a:schemeClr val="dk1"/>
                </a:solidFill>
              </a:rPr>
              <a:t> instrumented </a:t>
            </a:r>
            <a:r>
              <a:rPr lang="en-US" sz="1300">
                <a:solidFill>
                  <a:srgbClr val="000000"/>
                </a:solidFill>
              </a:rPr>
              <a:t>interleaved with </a:t>
            </a:r>
            <a:r>
              <a:rPr lang="en-US" sz="1300" b="1">
                <a:solidFill>
                  <a:srgbClr val="000000"/>
                </a:solidFill>
              </a:rPr>
              <a:t>5 Pb/ScFi layers</a:t>
            </a:r>
            <a:endParaRPr/>
          </a:p>
        </p:txBody>
      </p:sp>
      <p:sp>
        <p:nvSpPr>
          <p:cNvPr id="281" name="Google Shape;281;p24"/>
          <p:cNvSpPr txBox="1"/>
          <p:nvPr/>
        </p:nvSpPr>
        <p:spPr>
          <a:xfrm>
            <a:off x="2672875" y="1375413"/>
            <a:ext cx="11646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 b="1"/>
              <a:t>Bulk back section of Pb/ScFi</a:t>
            </a:r>
            <a:endParaRPr sz="130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sz="1300"/>
          </a:p>
        </p:txBody>
      </p:sp>
      <p:grpSp>
        <p:nvGrpSpPr>
          <p:cNvPr id="282" name="Google Shape;282;p24"/>
          <p:cNvGrpSpPr/>
          <p:nvPr/>
        </p:nvGrpSpPr>
        <p:grpSpPr>
          <a:xfrm>
            <a:off x="548875" y="1018950"/>
            <a:ext cx="2224250" cy="3962400"/>
            <a:chOff x="4445925" y="606600"/>
            <a:chExt cx="2224250" cy="3962400"/>
          </a:xfrm>
        </p:grpSpPr>
        <p:pic>
          <p:nvPicPr>
            <p:cNvPr id="283" name="Google Shape;283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04650" y="718075"/>
              <a:ext cx="1878051" cy="37073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Google Shape;284;p24"/>
            <p:cNvSpPr/>
            <p:nvPr/>
          </p:nvSpPr>
          <p:spPr>
            <a:xfrm>
              <a:off x="6386675" y="2279275"/>
              <a:ext cx="283500" cy="221790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28575" cap="flat" cmpd="sng">
              <a:solidFill>
                <a:srgbClr val="FF7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4"/>
            <p:cNvSpPr/>
            <p:nvPr/>
          </p:nvSpPr>
          <p:spPr>
            <a:xfrm>
              <a:off x="6386675" y="828175"/>
              <a:ext cx="283500" cy="1451100"/>
            </a:xfrm>
            <a:prstGeom prst="rightBrace">
              <a:avLst>
                <a:gd name="adj1" fmla="val 8333"/>
                <a:gd name="adj2" fmla="val 49765"/>
              </a:avLst>
            </a:prstGeom>
            <a:noFill/>
            <a:ln w="28575" cap="flat" cmpd="sng">
              <a:solidFill>
                <a:srgbClr val="5B009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4"/>
            <p:cNvSpPr txBox="1"/>
            <p:nvPr/>
          </p:nvSpPr>
          <p:spPr>
            <a:xfrm>
              <a:off x="4445925" y="4261200"/>
              <a:ext cx="788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40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</a:rPr>
                <a:t>Inner radius</a:t>
              </a:r>
              <a:endParaRPr sz="800" b="1">
                <a:solidFill>
                  <a:srgbClr val="000000"/>
                </a:solidFill>
              </a:endParaRPr>
            </a:p>
          </p:txBody>
        </p:sp>
        <p:sp>
          <p:nvSpPr>
            <p:cNvPr id="287" name="Google Shape;287;p24"/>
            <p:cNvSpPr txBox="1"/>
            <p:nvPr/>
          </p:nvSpPr>
          <p:spPr>
            <a:xfrm>
              <a:off x="4445925" y="606600"/>
              <a:ext cx="788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40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</a:rPr>
                <a:t>Outer radius</a:t>
              </a:r>
              <a:endParaRPr sz="800" b="1">
                <a:solidFill>
                  <a:srgbClr val="000000"/>
                </a:solidFill>
              </a:endParaRPr>
            </a:p>
          </p:txBody>
        </p:sp>
        <p:cxnSp>
          <p:nvCxnSpPr>
            <p:cNvPr id="288" name="Google Shape;288;p24"/>
            <p:cNvCxnSpPr>
              <a:stCxn id="286" idx="0"/>
            </p:cNvCxnSpPr>
            <p:nvPr/>
          </p:nvCxnSpPr>
          <p:spPr>
            <a:xfrm rot="10800000" flipH="1">
              <a:off x="4839975" y="919800"/>
              <a:ext cx="5700" cy="3341400"/>
            </a:xfrm>
            <a:prstGeom prst="straightConnector1">
              <a:avLst/>
            </a:prstGeom>
            <a:noFill/>
            <a:ln w="28575" cap="flat" cmpd="sng">
              <a:solidFill>
                <a:srgbClr val="00FA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cxnSp>
      </p:grpSp>
      <p:pic>
        <p:nvPicPr>
          <p:cNvPr id="289" name="Google Shape;289;p24"/>
          <p:cNvPicPr preferRelativeResize="0"/>
          <p:nvPr/>
        </p:nvPicPr>
        <p:blipFill rotWithShape="1">
          <a:blip r:embed="rId4">
            <a:alphaModFix/>
          </a:blip>
          <a:srcRect r="46432"/>
          <a:stretch/>
        </p:blipFill>
        <p:spPr>
          <a:xfrm>
            <a:off x="4434975" y="1164811"/>
            <a:ext cx="2837939" cy="3670676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4"/>
          <p:cNvSpPr txBox="1"/>
          <p:nvPr/>
        </p:nvSpPr>
        <p:spPr>
          <a:xfrm>
            <a:off x="7453450" y="1375425"/>
            <a:ext cx="1564200" cy="2770500"/>
          </a:xfrm>
          <a:prstGeom prst="rect">
            <a:avLst/>
          </a:prstGeom>
          <a:noFill/>
          <a:ln w="28575" cap="flat" cmpd="sng">
            <a:solidFill>
              <a:srgbClr val="8FB3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Pb/SciFi: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light guides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cookies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SiPMs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CALOROC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cooling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Tracker: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ETC: End of Tray Card for AstroPix readout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7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BIC Performance</a:t>
            </a:r>
            <a:endParaRPr/>
          </a:p>
        </p:txBody>
      </p:sp>
      <p:sp>
        <p:nvSpPr>
          <p:cNvPr id="297" name="Google Shape;297;p25"/>
          <p:cNvSpPr txBox="1">
            <a:spLocks noGrp="1"/>
          </p:cNvSpPr>
          <p:nvPr>
            <p:ph type="body" idx="1"/>
          </p:nvPr>
        </p:nvSpPr>
        <p:spPr>
          <a:xfrm>
            <a:off x="457200" y="591325"/>
            <a:ext cx="8382000" cy="43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/>
              <a:t>Simulations</a:t>
            </a:r>
            <a:endParaRPr/>
          </a:p>
        </p:txBody>
      </p:sp>
      <p:pic>
        <p:nvPicPr>
          <p:cNvPr id="298" name="Google Shape;29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2045" y="2712252"/>
            <a:ext cx="2010882" cy="1662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25"/>
          <p:cNvGrpSpPr/>
          <p:nvPr/>
        </p:nvGrpSpPr>
        <p:grpSpPr>
          <a:xfrm>
            <a:off x="4049208" y="435459"/>
            <a:ext cx="2763835" cy="1857713"/>
            <a:chOff x="662575" y="375866"/>
            <a:chExt cx="2364475" cy="1495984"/>
          </a:xfrm>
        </p:grpSpPr>
        <p:grpSp>
          <p:nvGrpSpPr>
            <p:cNvPr id="300" name="Google Shape;300;p25"/>
            <p:cNvGrpSpPr/>
            <p:nvPr/>
          </p:nvGrpSpPr>
          <p:grpSpPr>
            <a:xfrm>
              <a:off x="688830" y="375866"/>
              <a:ext cx="2311960" cy="734157"/>
              <a:chOff x="490350" y="1113975"/>
              <a:chExt cx="4719249" cy="1522200"/>
            </a:xfrm>
          </p:grpSpPr>
          <p:pic>
            <p:nvPicPr>
              <p:cNvPr id="301" name="Google Shape;301;p25"/>
              <p:cNvPicPr preferRelativeResize="0"/>
              <p:nvPr/>
            </p:nvPicPr>
            <p:blipFill rotWithShape="1">
              <a:blip r:embed="rId4">
                <a:alphaModFix/>
              </a:blip>
              <a:srcRect l="50285" t="8399"/>
              <a:stretch/>
            </p:blipFill>
            <p:spPr>
              <a:xfrm>
                <a:off x="490350" y="1113975"/>
                <a:ext cx="2443600" cy="1522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2" name="Google Shape;302;p25"/>
              <p:cNvPicPr preferRelativeResize="0"/>
              <p:nvPr/>
            </p:nvPicPr>
            <p:blipFill rotWithShape="1">
              <a:blip r:embed="rId5">
                <a:alphaModFix/>
              </a:blip>
              <a:srcRect l="50765" t="7952"/>
              <a:stretch/>
            </p:blipFill>
            <p:spPr>
              <a:xfrm>
                <a:off x="2832235" y="1133450"/>
                <a:ext cx="2377364" cy="1502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3" name="Google Shape;303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62575" y="1084842"/>
              <a:ext cx="2364475" cy="78700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4" name="Google Shape;304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13056" y="876575"/>
            <a:ext cx="2305869" cy="212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13217" y="3011425"/>
            <a:ext cx="1905709" cy="196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5"/>
          <p:cNvSpPr txBox="1"/>
          <p:nvPr/>
        </p:nvSpPr>
        <p:spPr>
          <a:xfrm>
            <a:off x="423925" y="954300"/>
            <a:ext cx="3583500" cy="3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✓"/>
            </a:pPr>
            <a:r>
              <a:rPr lang="en-US" sz="1300"/>
              <a:t>Deep calorimeter (</a:t>
            </a:r>
            <a:r>
              <a:rPr lang="en-US" sz="1250">
                <a:solidFill>
                  <a:srgbClr val="000000"/>
                </a:solidFill>
              </a:rPr>
              <a:t>η = 0 ~17.1 X</a:t>
            </a:r>
            <a:r>
              <a:rPr lang="en-US" sz="1250" baseline="-25000">
                <a:solidFill>
                  <a:srgbClr val="000000"/>
                </a:solidFill>
              </a:rPr>
              <a:t>0</a:t>
            </a:r>
            <a:r>
              <a:rPr lang="en-US" sz="1300"/>
              <a:t>) while compact at ~ 40 cm</a:t>
            </a:r>
            <a:endParaRPr sz="1300">
              <a:solidFill>
                <a:srgbClr val="000000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300"/>
              <a:buChar char="✓"/>
            </a:pPr>
            <a:r>
              <a:rPr lang="en-US" sz="1300">
                <a:solidFill>
                  <a:srgbClr val="000000"/>
                </a:solidFill>
              </a:rPr>
              <a:t>Excellent energy resolution (5.2% /√𝑬 ⨁ 1.0%) </a:t>
            </a:r>
            <a:endParaRPr sz="1300">
              <a:solidFill>
                <a:srgbClr val="000000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300"/>
              <a:buChar char="✓"/>
            </a:pPr>
            <a:r>
              <a:rPr lang="en-US" sz="1300">
                <a:solidFill>
                  <a:srgbClr val="000000"/>
                </a:solidFill>
              </a:rPr>
              <a:t>Unrivaled low-energy electron-pion separation by combining the energy measurement with shower imaging </a:t>
            </a:r>
            <a:endParaRPr sz="1300">
              <a:solidFill>
                <a:srgbClr val="000000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300"/>
              <a:buChar char="✓"/>
            </a:pPr>
            <a:r>
              <a:rPr lang="en-US" sz="1300">
                <a:solidFill>
                  <a:srgbClr val="000000"/>
                </a:solidFill>
              </a:rPr>
              <a:t>Unrivaled position resolution due to the silicon layers</a:t>
            </a:r>
            <a:endParaRPr sz="1300">
              <a:solidFill>
                <a:srgbClr val="000000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300"/>
              <a:buChar char="✓"/>
            </a:pPr>
            <a:r>
              <a:rPr lang="en-US" sz="1300">
                <a:solidFill>
                  <a:srgbClr val="000000"/>
                </a:solidFill>
              </a:rPr>
              <a:t>Deep enough to serve as inner HCal</a:t>
            </a:r>
            <a:endParaRPr sz="1300">
              <a:solidFill>
                <a:srgbClr val="000000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300"/>
              <a:buChar char="✓"/>
            </a:pPr>
            <a:r>
              <a:rPr lang="en-US" sz="1300">
                <a:solidFill>
                  <a:srgbClr val="000000"/>
                </a:solidFill>
              </a:rPr>
              <a:t>Very good low-energy performance </a:t>
            </a:r>
            <a:endParaRPr sz="1300">
              <a:solidFill>
                <a:srgbClr val="000000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300"/>
              <a:buChar char="✓"/>
            </a:pPr>
            <a:r>
              <a:rPr lang="en-US" sz="1300">
                <a:solidFill>
                  <a:srgbClr val="000000"/>
                </a:solidFill>
              </a:rPr>
              <a:t>Wealth of information enables new measurements, ideally suited for particle-flow</a:t>
            </a:r>
            <a:endParaRPr sz="1300">
              <a:solidFill>
                <a:srgbClr val="000000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1300"/>
              <a:buChar char="✓"/>
            </a:pPr>
            <a:r>
              <a:rPr lang="en-US" sz="1300"/>
              <a:t>May serve</a:t>
            </a:r>
            <a:r>
              <a:rPr lang="en-US" sz="1300">
                <a:solidFill>
                  <a:srgbClr val="000000"/>
                </a:solidFill>
              </a:rPr>
              <a:t> as tracking layer behind the DIRC</a:t>
            </a:r>
            <a:endParaRPr sz="1300">
              <a:solidFill>
                <a:srgbClr val="000000"/>
              </a:solidFill>
            </a:endParaRPr>
          </a:p>
        </p:txBody>
      </p:sp>
      <p:sp>
        <p:nvSpPr>
          <p:cNvPr id="307" name="Google Shape;307;p25"/>
          <p:cNvSpPr txBox="1"/>
          <p:nvPr/>
        </p:nvSpPr>
        <p:spPr>
          <a:xfrm>
            <a:off x="582250" y="4722750"/>
            <a:ext cx="32391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CE252F"/>
                </a:solidFill>
              </a:rPr>
              <a:t>See prebrief materials for more detail</a:t>
            </a:r>
            <a:endParaRPr sz="1300" b="1">
              <a:solidFill>
                <a:srgbClr val="CE252F"/>
              </a:solidFill>
            </a:endParaRPr>
          </a:p>
        </p:txBody>
      </p:sp>
      <p:pic>
        <p:nvPicPr>
          <p:cNvPr id="308" name="Google Shape;308;p25"/>
          <p:cNvPicPr preferRelativeResize="0"/>
          <p:nvPr/>
        </p:nvPicPr>
        <p:blipFill rotWithShape="1">
          <a:blip r:embed="rId9">
            <a:alphaModFix/>
          </a:blip>
          <a:srcRect l="68123" t="19169" r="14042" b="57732"/>
          <a:stretch/>
        </p:blipFill>
        <p:spPr>
          <a:xfrm>
            <a:off x="4145023" y="3666755"/>
            <a:ext cx="1066996" cy="114600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5"/>
          <p:cNvSpPr txBox="1"/>
          <p:nvPr/>
        </p:nvSpPr>
        <p:spPr>
          <a:xfrm>
            <a:off x="4261810" y="3666755"/>
            <a:ext cx="7719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275" tIns="69275" rIns="69275" bIns="69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0">
                <a:solidFill>
                  <a:srgbClr val="FFFFFF"/>
                </a:solidFill>
              </a:rPr>
              <a:t>π</a:t>
            </a:r>
            <a:r>
              <a:rPr lang="en-US" sz="1060" baseline="30000">
                <a:solidFill>
                  <a:srgbClr val="FFFFFF"/>
                </a:solidFill>
              </a:rPr>
              <a:t>0</a:t>
            </a:r>
            <a:r>
              <a:rPr lang="en-US" sz="1060">
                <a:solidFill>
                  <a:srgbClr val="FFFFFF"/>
                </a:solidFill>
              </a:rPr>
              <a:t> → ɣɣ</a:t>
            </a:r>
            <a:endParaRPr sz="106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60">
              <a:solidFill>
                <a:srgbClr val="FFFFFF"/>
              </a:solidFill>
            </a:endParaRPr>
          </a:p>
        </p:txBody>
      </p:sp>
      <p:pic>
        <p:nvPicPr>
          <p:cNvPr id="310" name="Google Shape;310;p25"/>
          <p:cNvPicPr preferRelativeResize="0"/>
          <p:nvPr/>
        </p:nvPicPr>
        <p:blipFill rotWithShape="1">
          <a:blip r:embed="rId10">
            <a:alphaModFix/>
          </a:blip>
          <a:srcRect l="68393" t="22819" r="15963" b="56723"/>
          <a:stretch/>
        </p:blipFill>
        <p:spPr>
          <a:xfrm>
            <a:off x="4145046" y="2455583"/>
            <a:ext cx="1066996" cy="114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5"/>
          <p:cNvSpPr txBox="1"/>
          <p:nvPr/>
        </p:nvSpPr>
        <p:spPr>
          <a:xfrm>
            <a:off x="4159568" y="2412463"/>
            <a:ext cx="1018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275" tIns="69275" rIns="69275" bIns="69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0">
                <a:solidFill>
                  <a:srgbClr val="FFFFFF"/>
                </a:solidFill>
              </a:rPr>
              <a:t>single photon</a:t>
            </a:r>
            <a:endParaRPr sz="1060" baseline="300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60">
              <a:solidFill>
                <a:srgbClr val="FFFFFF"/>
              </a:solidFill>
            </a:endParaRPr>
          </a:p>
        </p:txBody>
      </p:sp>
      <p:cxnSp>
        <p:nvCxnSpPr>
          <p:cNvPr id="312" name="Google Shape;312;p25"/>
          <p:cNvCxnSpPr/>
          <p:nvPr/>
        </p:nvCxnSpPr>
        <p:spPr>
          <a:xfrm>
            <a:off x="4680879" y="2666923"/>
            <a:ext cx="48600" cy="244200"/>
          </a:xfrm>
          <a:prstGeom prst="straightConnector1">
            <a:avLst/>
          </a:prstGeom>
          <a:noFill/>
          <a:ln w="720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3" name="Google Shape;313;p25"/>
          <p:cNvCxnSpPr/>
          <p:nvPr/>
        </p:nvCxnSpPr>
        <p:spPr>
          <a:xfrm>
            <a:off x="4636142" y="3874048"/>
            <a:ext cx="48600" cy="244200"/>
          </a:xfrm>
          <a:prstGeom prst="straightConnector1">
            <a:avLst/>
          </a:prstGeom>
          <a:noFill/>
          <a:ln w="720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3959</Words>
  <Application>Microsoft Macintosh PowerPoint</Application>
  <PresentationFormat>On-screen Show (16:9)</PresentationFormat>
  <Paragraphs>670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Noto Sans Symbols</vt:lpstr>
      <vt:lpstr>NTR</vt:lpstr>
      <vt:lpstr>Office Theme</vt:lpstr>
      <vt:lpstr>Barrel Imaging Calorimeter</vt:lpstr>
      <vt:lpstr>Outline</vt:lpstr>
      <vt:lpstr>Barrel Imaging Calorimeter (BIC)</vt:lpstr>
      <vt:lpstr>PowerPoint Presentation</vt:lpstr>
      <vt:lpstr>PowerPoint Presentation</vt:lpstr>
      <vt:lpstr>Barrel Imaging Calorimeter</vt:lpstr>
      <vt:lpstr>Barrel Imaging Calorimeter</vt:lpstr>
      <vt:lpstr>Barrel Imaging Calorimeter</vt:lpstr>
      <vt:lpstr>BIC Performance</vt:lpstr>
      <vt:lpstr>BIC Recent Progress &amp; Plans</vt:lpstr>
      <vt:lpstr>Summary of Design and Test Articles Status</vt:lpstr>
      <vt:lpstr>Sector Mechanics</vt:lpstr>
      <vt:lpstr>Sector Mechanics</vt:lpstr>
      <vt:lpstr>Tray, Stave, &amp; Module Mechanics</vt:lpstr>
      <vt:lpstr>Fibers</vt:lpstr>
      <vt:lpstr>AstroPix</vt:lpstr>
      <vt:lpstr>AstroPix</vt:lpstr>
      <vt:lpstr>Wafer/Chip Probing</vt:lpstr>
      <vt:lpstr>Modules</vt:lpstr>
      <vt:lpstr>Modules</vt:lpstr>
      <vt:lpstr>End-of-Sector Boxes</vt:lpstr>
      <vt:lpstr>System Testing</vt:lpstr>
      <vt:lpstr>BIC Project Phases</vt:lpstr>
      <vt:lpstr>Summary</vt:lpstr>
      <vt:lpstr>Backup</vt:lpstr>
      <vt:lpstr>BIC Organization Chart</vt:lpstr>
      <vt:lpstr>Modules toolings</vt:lpstr>
      <vt:lpstr>System Testing - FTBF Beam Test</vt:lpstr>
      <vt:lpstr>FTBF Beam Test - Overview</vt:lpstr>
      <vt:lpstr>FTBF Beam Test - Electron Energy Response</vt:lpstr>
      <vt:lpstr>FTBF Beam Test - Data Analysis </vt:lpstr>
      <vt:lpstr>FTBF Beam Test - Pion Response</vt:lpstr>
      <vt:lpstr>FTBF Beam Test Summary</vt:lpstr>
      <vt:lpstr>System Testing - AstroPix/SFILs Integrations</vt:lpstr>
      <vt:lpstr>System Testing - AstroPix/BCAL Integrations</vt:lpstr>
      <vt:lpstr>R&amp;D Phase III - AstroPix Beam Data Analysis</vt:lpstr>
      <vt:lpstr>Particle Identification</vt:lpstr>
      <vt:lpstr>Particle Identification</vt:lpstr>
      <vt:lpstr>Particle Identification</vt:lpstr>
      <vt:lpstr>PowerPoint Presentation</vt:lpstr>
      <vt:lpstr>Sector Mechanics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Jessica Metcalfe</cp:lastModifiedBy>
  <cp:revision>1</cp:revision>
  <dcterms:modified xsi:type="dcterms:W3CDTF">2025-06-10T14:12:57Z</dcterms:modified>
</cp:coreProperties>
</file>