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1"/>
  </p:sldMasterIdLst>
  <p:notesMasterIdLst>
    <p:notesMasterId r:id="rId16"/>
  </p:notesMasterIdLst>
  <p:sldIdLst>
    <p:sldId id="256" r:id="rId2"/>
    <p:sldId id="262" r:id="rId3"/>
    <p:sldId id="257" r:id="rId4"/>
    <p:sldId id="258" r:id="rId5"/>
    <p:sldId id="260" r:id="rId6"/>
    <p:sldId id="263" r:id="rId7"/>
    <p:sldId id="261" r:id="rId8"/>
    <p:sldId id="265" r:id="rId9"/>
    <p:sldId id="264" r:id="rId10"/>
    <p:sldId id="266" r:id="rId11"/>
    <p:sldId id="4788" r:id="rId12"/>
    <p:sldId id="4790" r:id="rId13"/>
    <p:sldId id="4787" r:id="rId14"/>
    <p:sldId id="4791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71"/>
    <p:restoredTop sz="67260"/>
  </p:normalViewPr>
  <p:slideViewPr>
    <p:cSldViewPr snapToGrid="0">
      <p:cViewPr varScale="1">
        <p:scale>
          <a:sx n="83" d="100"/>
          <a:sy n="83" d="100"/>
        </p:scale>
        <p:origin x="1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0EEDC-BC5E-B248-8D52-9D43AB181237}" type="datetimeFigureOut">
              <a:rPr lang="en-US" smtClean="0"/>
              <a:t>6/13/25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DFB8BA-76CB-AF47-A1B2-17A682EC4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52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B8BA-76CB-AF47-A1B2-17A682EC4A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32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DFB8BA-76CB-AF47-A1B2-17A682EC4A9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924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983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32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22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26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85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8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65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84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107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57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64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6/13/25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10th EIC DAC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93BB33-EBB8-0145-8CC7-0741B1FA7E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433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1959E151-DEC3-7CF2-B240-750A83928ACF}"/>
              </a:ext>
            </a:extLst>
          </p:cNvPr>
          <p:cNvSpPr txBox="1"/>
          <p:nvPr/>
        </p:nvSpPr>
        <p:spPr>
          <a:xfrm>
            <a:off x="2545492" y="5922678"/>
            <a:ext cx="75189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Team: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ANNL, Baruch, BNL, GSU, ISU, ORNL , UNH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9D55CC4-3779-6B49-D76D-1E71C0B6E069}"/>
              </a:ext>
            </a:extLst>
          </p:cNvPr>
          <p:cNvSpPr txBox="1"/>
          <p:nvPr/>
        </p:nvSpPr>
        <p:spPr>
          <a:xfrm>
            <a:off x="1942647" y="479434"/>
            <a:ext cx="81919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Barrel Hadronic Calorimeter - </a:t>
            </a:r>
            <a:r>
              <a:rPr lang="en-US" sz="32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BHCal</a:t>
            </a:r>
            <a:endParaRPr lang="en-US" sz="32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555F4C-CDEF-E01C-063E-2C232176BE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BB0018-D1D3-B713-4A23-81792CF58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F9F414A-3538-09E9-BDF3-6C4DF3732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96EA692-5E70-12F3-43C3-0BB9DA95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2692" y="99029"/>
            <a:ext cx="928351" cy="66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407C4E-480E-6810-F14B-2B9B89613B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43" t="1955" r="4242"/>
          <a:stretch/>
        </p:blipFill>
        <p:spPr>
          <a:xfrm>
            <a:off x="3114540" y="1501196"/>
            <a:ext cx="5925191" cy="35660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DFF272-66F6-A1ED-AC34-28B68031B107}"/>
              </a:ext>
            </a:extLst>
          </p:cNvPr>
          <p:cNvSpPr txBox="1"/>
          <p:nvPr/>
        </p:nvSpPr>
        <p:spPr>
          <a:xfrm>
            <a:off x="2869651" y="5368697"/>
            <a:ext cx="64013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DSLs: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S. Bathe (Baruch) &amp; M. Sarsour (GSU)</a:t>
            </a:r>
          </a:p>
        </p:txBody>
      </p:sp>
    </p:spTree>
    <p:extLst>
      <p:ext uri="{BB962C8B-B14F-4D97-AF65-F5344CB8AC3E}">
        <p14:creationId xmlns:p14="http://schemas.microsoft.com/office/powerpoint/2010/main" val="21925349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E570C-925C-F918-FD4E-B57A4727FA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7101F6-4CDD-EDE3-CF5D-2F5465FD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60DF1A-55F8-A03B-AB98-A4BD6D5B2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DCB0E-C6F9-4502-9B37-5E9E017A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85FE2-4DE8-1132-961A-A8AAF01A6084}"/>
              </a:ext>
            </a:extLst>
          </p:cNvPr>
          <p:cNvSpPr txBox="1"/>
          <p:nvPr/>
        </p:nvSpPr>
        <p:spPr>
          <a:xfrm>
            <a:off x="2814029" y="245371"/>
            <a:ext cx="67867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36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CF57DFC-551C-04B7-CBC2-74B6D78FA6B7}"/>
              </a:ext>
            </a:extLst>
          </p:cNvPr>
          <p:cNvSpPr txBox="1">
            <a:spLocks/>
          </p:cNvSpPr>
          <p:nvPr/>
        </p:nvSpPr>
        <p:spPr>
          <a:xfrm>
            <a:off x="438643" y="1095051"/>
            <a:ext cx="6241557" cy="509602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Reuse </a:t>
            </a:r>
            <a:r>
              <a:rPr lang="en-US" dirty="0" err="1"/>
              <a:t>sPHENIX</a:t>
            </a:r>
            <a:r>
              <a:rPr lang="en-US" dirty="0"/>
              <a:t> BHCAL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Generally satisfies Yellow-Report energy resolution requirements and plan to read single tiles to improve constat term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Performance already measured in a test beam as well as in </a:t>
            </a:r>
            <a:r>
              <a:rPr lang="en-US" sz="2600" dirty="0" err="1"/>
              <a:t>sPHENIX</a:t>
            </a:r>
            <a:endParaRPr lang="en-US" sz="2600" dirty="0"/>
          </a:p>
          <a:p>
            <a:pPr marL="457189" lvl="1" indent="0">
              <a:spcBef>
                <a:spcPts val="0"/>
              </a:spcBef>
              <a:spcAft>
                <a:spcPts val="600"/>
              </a:spcAft>
              <a:buNone/>
            </a:pPr>
            <a:endParaRPr lang="en-US" sz="2800" dirty="0"/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dirty="0"/>
              <a:t>Plan for </a:t>
            </a:r>
            <a:r>
              <a:rPr lang="en-US" dirty="0" err="1"/>
              <a:t>BHCal</a:t>
            </a:r>
            <a:r>
              <a:rPr lang="en-US" dirty="0"/>
              <a:t> test beam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Reading single tiles with the new H2GCROC based electronics chain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600" dirty="0"/>
              <a:t>Have all components and plan to put it together over the summer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44F766-A71A-4EE0-6DF2-00C19FB0E51D}"/>
              </a:ext>
            </a:extLst>
          </p:cNvPr>
          <p:cNvSpPr txBox="1"/>
          <p:nvPr/>
        </p:nvSpPr>
        <p:spPr>
          <a:xfrm>
            <a:off x="7557225" y="1438791"/>
            <a:ext cx="4241800" cy="1754326"/>
          </a:xfrm>
          <a:prstGeom prst="rect">
            <a:avLst/>
          </a:prstGeom>
          <a:noFill/>
          <a:ln w="25400">
            <a:solidFill>
              <a:srgbClr val="0432FF"/>
            </a:solidFill>
          </a:ln>
        </p:spPr>
        <p:txBody>
          <a:bodyPr wrap="square">
            <a:spAutoFit/>
          </a:bodyPr>
          <a:lstStyle/>
          <a:p>
            <a:pPr marL="285750" indent="-285750" algn="l" rtl="0" fontAlgn="base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 is critical to have time to refurbish the  Barrel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the reuse at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The refurbishment is estimated to take </a:t>
            </a:r>
            <a:r>
              <a:rPr lang="en-US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1.5 years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with one team redoing the work done constructing the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611292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96B893-C1D2-F483-46CD-A59082852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D56066-B2E7-6E43-DC9F-0F308E0D5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9ECA47-30E9-41AF-7097-A701888FE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0C71CD-2729-FE2A-DEC5-8B991E194697}"/>
              </a:ext>
            </a:extLst>
          </p:cNvPr>
          <p:cNvSpPr txBox="1"/>
          <p:nvPr/>
        </p:nvSpPr>
        <p:spPr>
          <a:xfrm>
            <a:off x="4208587" y="3200401"/>
            <a:ext cx="36888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894990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85E631-FF31-C8EC-DEE5-2E9885FCE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FE9482-6F54-9668-C4F8-64135BBE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06A18-9F66-CAEE-E646-BC2EB42D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7CAA4-336C-3801-2EFE-B7276B7C5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29" r="1594"/>
          <a:stretch/>
        </p:blipFill>
        <p:spPr>
          <a:xfrm>
            <a:off x="1709531" y="1674303"/>
            <a:ext cx="8812696" cy="19711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E527E-3AB0-52BB-17EE-B8429D2573F0}"/>
              </a:ext>
            </a:extLst>
          </p:cNvPr>
          <p:cNvSpPr txBox="1"/>
          <p:nvPr/>
        </p:nvSpPr>
        <p:spPr>
          <a:xfrm>
            <a:off x="3364497" y="440905"/>
            <a:ext cx="545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32EE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Charge Questions Addressed</a:t>
            </a:r>
          </a:p>
        </p:txBody>
      </p:sp>
    </p:spTree>
    <p:extLst>
      <p:ext uri="{BB962C8B-B14F-4D97-AF65-F5344CB8AC3E}">
        <p14:creationId xmlns:p14="http://schemas.microsoft.com/office/powerpoint/2010/main" val="24694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ext, letter&#10;&#10;Description automatically generated">
            <a:extLst>
              <a:ext uri="{FF2B5EF4-FFF2-40B4-BE49-F238E27FC236}">
                <a16:creationId xmlns:a16="http://schemas.microsoft.com/office/drawing/2014/main" id="{30E36895-932A-49C3-83AF-0E1966D4A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9" t="3220" r="4227" b="68524"/>
          <a:stretch/>
        </p:blipFill>
        <p:spPr>
          <a:xfrm>
            <a:off x="6658631" y="133595"/>
            <a:ext cx="3860800" cy="1552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61FA74D-AF6E-E512-E0B5-14AC68938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865" y="482118"/>
            <a:ext cx="4290647" cy="65502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Prior Test Beam Results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EEC48E-FC72-92AD-B75F-2F1DD213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EB5C4B-6F20-A813-A019-8A69BA81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5927D-F824-4699-A7C0-248223FD4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379943-1A7A-4AA8-84DF-7EC10780CE72}" type="slidenum">
              <a:rPr lang="en-US" smtClean="0"/>
              <a:t>13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68C7E2-3542-419B-89F3-1FF67ED7C0EB}"/>
              </a:ext>
            </a:extLst>
          </p:cNvPr>
          <p:cNvSpPr txBox="1"/>
          <p:nvPr/>
        </p:nvSpPr>
        <p:spPr>
          <a:xfrm>
            <a:off x="1705357" y="1766808"/>
            <a:ext cx="84951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Detailed studies of performance and comparison with simulations done in test beam (T-1044).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Performance of full device will be measured in sPHENIX.  We should achieve a reduced constant term due to tighter control on the scintillator variation in a tower for production sectors.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23754F-9935-40FE-9E27-DDE0464F3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197"/>
          <a:stretch/>
        </p:blipFill>
        <p:spPr>
          <a:xfrm>
            <a:off x="1785619" y="3298008"/>
            <a:ext cx="4003084" cy="30034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96B58A-5160-700F-9D1E-93B4B72A0F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946"/>
          <a:stretch/>
        </p:blipFill>
        <p:spPr>
          <a:xfrm>
            <a:off x="5952859" y="3265358"/>
            <a:ext cx="4633083" cy="29737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672EB4-0F74-7DF4-E90A-7E8DE9653EC0}"/>
              </a:ext>
            </a:extLst>
          </p:cNvPr>
          <p:cNvSpPr txBox="1"/>
          <p:nvPr/>
        </p:nvSpPr>
        <p:spPr>
          <a:xfrm>
            <a:off x="7059967" y="3122628"/>
            <a:ext cx="2701124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1" dirty="0"/>
              <a:t>Data vs. Monte-Carlo comparison</a:t>
            </a:r>
          </a:p>
        </p:txBody>
      </p:sp>
    </p:spTree>
    <p:extLst>
      <p:ext uri="{BB962C8B-B14F-4D97-AF65-F5344CB8AC3E}">
        <p14:creationId xmlns:p14="http://schemas.microsoft.com/office/powerpoint/2010/main" val="359544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AEF6A5-4388-0BB4-0EAE-5C99428CF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CD81CE-8834-2487-14F8-4A04DEC7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E8A97B-62E9-A322-B037-44858F40B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A2FD94-90DA-EF34-4C7E-77622F17B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69" t="13414" r="7696" b="3345"/>
          <a:stretch/>
        </p:blipFill>
        <p:spPr>
          <a:xfrm>
            <a:off x="1077594" y="864973"/>
            <a:ext cx="10100311" cy="55332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F27CC5-A4D5-7BDE-DAF8-4690FACCD681}"/>
              </a:ext>
            </a:extLst>
          </p:cNvPr>
          <p:cNvSpPr txBox="1"/>
          <p:nvPr/>
        </p:nvSpPr>
        <p:spPr>
          <a:xfrm>
            <a:off x="383059" y="263780"/>
            <a:ext cx="115782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Initial studies: Log Likelihood Difference Using Barrel </a:t>
            </a:r>
            <a:r>
              <a:rPr lang="en-US" sz="2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E/p and Shower Radius</a:t>
            </a:r>
          </a:p>
        </p:txBody>
      </p:sp>
    </p:spTree>
    <p:extLst>
      <p:ext uri="{BB962C8B-B14F-4D97-AF65-F5344CB8AC3E}">
        <p14:creationId xmlns:p14="http://schemas.microsoft.com/office/powerpoint/2010/main" val="85308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7259F2B0-AF1B-129C-9E9C-189F9C3821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1"/>
          <a:stretch/>
        </p:blipFill>
        <p:spPr>
          <a:xfrm>
            <a:off x="8859794" y="3269818"/>
            <a:ext cx="3220995" cy="31696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B873E0-B0DA-5B08-241D-A126810B8F46}"/>
              </a:ext>
            </a:extLst>
          </p:cNvPr>
          <p:cNvSpPr txBox="1"/>
          <p:nvPr/>
        </p:nvSpPr>
        <p:spPr>
          <a:xfrm>
            <a:off x="941833" y="608333"/>
            <a:ext cx="7374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Barrel Hadronic Calorimeter -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A51048-9E52-4F0C-2060-4F83F40F48D9}"/>
                  </a:ext>
                </a:extLst>
              </p:cNvPr>
              <p:cNvSpPr txBox="1"/>
              <p:nvPr/>
            </p:nvSpPr>
            <p:spPr>
              <a:xfrm>
                <a:off x="463463" y="1525009"/>
                <a:ext cx="4897675" cy="3944491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285744" indent="-285744" defTabSz="146504">
                  <a:spcAft>
                    <a:spcPts val="1200"/>
                  </a:spcAft>
                  <a:buFont typeface="Wingdings" pitchFamily="2" charset="2"/>
                  <a:buChar char="v"/>
                  <a:defRPr/>
                </a:pP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Why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HCal</a:t>
                </a: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midrapidity in </a:t>
                </a:r>
                <a:r>
                  <a:rPr lang="en-US" sz="24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ePIC</a:t>
                </a:r>
                <a:r>
                  <a:rPr lang="en-US" sz="2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359342" lvl="1" indent="-285744" defTabSz="146504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Account for contributions from neutral particles for </a:t>
                </a: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precise jet energy reconstruction</a:t>
                </a:r>
              </a:p>
              <a:p>
                <a:pPr marL="359342" lvl="1" indent="-285744" defTabSz="146504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Charged-current DIS</a:t>
                </a:r>
              </a:p>
              <a:p>
                <a:pPr marL="359342" lvl="1" indent="-285744" defTabSz="146504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Hadronic final state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identification</a:t>
                </a:r>
                <a:endPara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59342" lvl="1" indent="-285744" defTabSz="146504">
                  <a:spcAft>
                    <a:spcPts val="1200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Solenoid flux return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0A51048-9E52-4F0C-2060-4F83F40F48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463" y="1525009"/>
                <a:ext cx="4897675" cy="3944491"/>
              </a:xfrm>
              <a:prstGeom prst="rect">
                <a:avLst/>
              </a:prstGeom>
              <a:blipFill>
                <a:blip r:embed="rId4"/>
                <a:stretch>
                  <a:fillRect l="-1813" t="-1286" b="-4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003B7-F017-E070-2501-02D082365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09FF96-CDEE-49B7-1D9F-34E45D3D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A8720A-3644-AA9F-7B2C-C612FC9F1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2</a:t>
            </a:fld>
            <a:endParaRPr lang="en-US"/>
          </a:p>
        </p:txBody>
      </p:sp>
      <p:pic>
        <p:nvPicPr>
          <p:cNvPr id="20" name="Picture 19" descr="A graph of a function&#10;&#10;AI-generated content may be incorrect.">
            <a:extLst>
              <a:ext uri="{FF2B5EF4-FFF2-40B4-BE49-F238E27FC236}">
                <a16:creationId xmlns:a16="http://schemas.microsoft.com/office/drawing/2014/main" id="{0CFCDB47-8F02-6A5C-6F19-D113857D2A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6868" y="102243"/>
            <a:ext cx="3282252" cy="3163760"/>
          </a:xfrm>
          <a:prstGeom prst="rect">
            <a:avLst/>
          </a:prstGeom>
        </p:spPr>
      </p:pic>
      <p:pic>
        <p:nvPicPr>
          <p:cNvPr id="8" name="Picture 7" descr="A graph of a graph of a function&#10;&#10;AI-generated content may be incorrect.">
            <a:extLst>
              <a:ext uri="{FF2B5EF4-FFF2-40B4-BE49-F238E27FC236}">
                <a16:creationId xmlns:a16="http://schemas.microsoft.com/office/drawing/2014/main" id="{10AAB3A9-8412-A53C-E147-93F7281EB7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8983" y="3362867"/>
            <a:ext cx="3326214" cy="31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61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6EE8A-20E8-F1D9-FEBB-3E45DD5B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E5110AE-FB46-6EC3-D126-ED6445ACD25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2" t="6812" r="1656" b="3491"/>
          <a:stretch/>
        </p:blipFill>
        <p:spPr>
          <a:xfrm>
            <a:off x="7528434" y="4354747"/>
            <a:ext cx="4325112" cy="22311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9F8AD-C170-6F4F-D3AD-B3079ABF71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397" y="578873"/>
            <a:ext cx="4152719" cy="36838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168680-6BBF-99CD-6E80-AF2FD87E6699}"/>
              </a:ext>
            </a:extLst>
          </p:cNvPr>
          <p:cNvSpPr txBox="1"/>
          <p:nvPr/>
        </p:nvSpPr>
        <p:spPr>
          <a:xfrm>
            <a:off x="1253920" y="218160"/>
            <a:ext cx="731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BHCal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94DBA8-89F9-4B7A-D78D-2234FC302DB5}"/>
                  </a:ext>
                </a:extLst>
              </p:cNvPr>
              <p:cNvSpPr txBox="1"/>
              <p:nvPr/>
            </p:nvSpPr>
            <p:spPr>
              <a:xfrm>
                <a:off x="510100" y="963963"/>
                <a:ext cx="5964841" cy="52320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44" indent="-285744">
                  <a:spcAft>
                    <a:spcPts val="12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Yellow Report indicates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80−100</m:t>
                            </m:r>
                          </m:e>
                        </m:d>
                        <m:r>
                          <a:rPr lang="en-US" sz="2000">
                            <a:latin typeface="Cambria Math" panose="02040503050406030204" pitchFamily="18" charset="0"/>
                          </a:rPr>
                          <m:t>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⨁(7−10)%</m:t>
                    </m:r>
                  </m:oMath>
                </a14:m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will be adequate.</a:t>
                </a:r>
              </a:p>
              <a:p>
                <a:pPr marL="285744" indent="-285744">
                  <a:spcBef>
                    <a:spcPts val="12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sPHENIX</a:t>
                </a:r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Outer Hadronic Cal. (OHCAL)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75</m:t>
                        </m:r>
                        <m:r>
                          <a:rPr lang="en-US" sz="2000">
                            <a:latin typeface="Cambria Math" panose="02040503050406030204" pitchFamily="18" charset="0"/>
                          </a:rPr>
                          <m:t>%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sz="2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⨁14.5%</m:t>
                    </m:r>
                    <m:r>
                      <a:rPr lang="en-US" sz="200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800089" lvl="1" indent="-342900" defTabSz="146504"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Tilted-plate: alternating steel &amp; scintillating tile (+ WLS fibers) </a:t>
                </a:r>
              </a:p>
              <a:p>
                <a:pPr marL="873678" lvl="2" indent="-342891" defTabSz="146504"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</m:d>
                    <m: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&lt;1.1 &amp; 2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coverage.</a:t>
                </a:r>
              </a:p>
              <a:p>
                <a:pPr marL="873678" lvl="2" indent="-342891" defTabSz="146504">
                  <a:spcAft>
                    <a:spcPts val="6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32 sectors – 6 m long, 16 tons each</a:t>
                </a:r>
              </a:p>
              <a:p>
                <a:pPr marL="873678" lvl="2" indent="-342891" defTabSz="146504">
                  <a:spcAft>
                    <a:spcPts val="1200"/>
                  </a:spcAft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48 towers/sector @ 5 tiles/tower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~0.1×0.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1)</a:t>
                </a:r>
              </a:p>
              <a:p>
                <a:pPr marL="342900" indent="-342900">
                  <a:spcBef>
                    <a:spcPts val="1200"/>
                  </a:spcBef>
                  <a:spcAft>
                    <a:spcPts val="600"/>
                  </a:spcAft>
                  <a:buFont typeface="System Font Regular"/>
                  <a:buChar char="→"/>
                  <a:defRPr/>
                </a:pPr>
                <a:r>
                  <a:rPr lang="en-US" sz="2000" b="1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ePIC</a:t>
                </a:r>
                <a:r>
                  <a:rPr lang="en-US" sz="20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will refurbish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sPHENIX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OHCal</a:t>
                </a:r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but read out each tile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m:rPr>
                        <m:sty m:val="p"/>
                      </m:rP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~0.1×0.</m:t>
                    </m:r>
                    <m:r>
                      <a:rPr lang="en-US" sz="20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02</m:t>
                    </m:r>
                  </m:oMath>
                </a14:m>
                <a:r>
                  <a:rPr lang="en-US" sz="2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F94DBA8-89F9-4B7A-D78D-2234FC302D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100" y="963963"/>
                <a:ext cx="5964841" cy="5232010"/>
              </a:xfrm>
              <a:prstGeom prst="rect">
                <a:avLst/>
              </a:prstGeom>
              <a:blipFill>
                <a:blip r:embed="rId5"/>
                <a:stretch>
                  <a:fillRect l="-10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2E403B93-A6FB-A351-1D09-19F706D0FC16}"/>
              </a:ext>
            </a:extLst>
          </p:cNvPr>
          <p:cNvSpPr txBox="1"/>
          <p:nvPr/>
        </p:nvSpPr>
        <p:spPr>
          <a:xfrm rot="21206384">
            <a:off x="9987691" y="6059750"/>
            <a:ext cx="1310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Half-sector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336AF62-B70D-007E-D77B-53338294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DADB35CA-D153-16D8-E354-4B8D6214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3216034-0AF9-9882-97CD-6371DA222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6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B2417-959B-FA17-E598-3F4D18EAB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B3B057C-BCD3-98A8-2977-5429EFF95419}"/>
              </a:ext>
            </a:extLst>
          </p:cNvPr>
          <p:cNvSpPr txBox="1"/>
          <p:nvPr/>
        </p:nvSpPr>
        <p:spPr>
          <a:xfrm>
            <a:off x="1075854" y="888283"/>
            <a:ext cx="10391216" cy="9695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891" indent="-342891" defTabSz="146504">
              <a:buFont typeface="Wingdings" pitchFamily="2" charset="2"/>
              <a:buChar char="q"/>
              <a:defRPr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BHCal implemented in DD4hep simulation of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73678" lvl="2" indent="-342891" defTabSz="146504">
              <a:buFont typeface="Arial" panose="020B0604020202020204" pitchFamily="34" charset="0"/>
              <a:buChar char="•"/>
              <a:defRPr/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Resolution&amp;Linearity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vs.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beam data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IEEE Transactions on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Sci., Vol. </a:t>
            </a:r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2901 – 2919 (2018)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AB263F-812D-4E78-EA80-96807C3CF5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53" b="5382"/>
          <a:stretch/>
        </p:blipFill>
        <p:spPr>
          <a:xfrm>
            <a:off x="1948945" y="2022993"/>
            <a:ext cx="3687046" cy="352420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8F21A6-46A7-4579-4DF1-CCEE908C0864}"/>
              </a:ext>
            </a:extLst>
          </p:cNvPr>
          <p:cNvSpPr txBox="1"/>
          <p:nvPr/>
        </p:nvSpPr>
        <p:spPr>
          <a:xfrm>
            <a:off x="2877708" y="217274"/>
            <a:ext cx="66995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BHCal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 Framework</a:t>
            </a:r>
            <a:endParaRPr lang="en-US" sz="2800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667D0CE-3833-22EA-4CE9-18214F88B9E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34" b="5337"/>
          <a:stretch/>
        </p:blipFill>
        <p:spPr>
          <a:xfrm>
            <a:off x="6672436" y="1998064"/>
            <a:ext cx="3686583" cy="353462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6C3F6B-3327-C2E5-5E78-DF5B0952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A06E20-0F4B-35BE-4FA4-D9ABB1493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6FEE24-D35D-8455-8AD9-F7D9EE7A2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E9060-6D4F-5D9B-B736-95032CD512E8}"/>
              </a:ext>
            </a:extLst>
          </p:cNvPr>
          <p:cNvSpPr txBox="1"/>
          <p:nvPr/>
        </p:nvSpPr>
        <p:spPr>
          <a:xfrm>
            <a:off x="1112832" y="5633610"/>
            <a:ext cx="10700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Wingdings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simulation results are done with towers.</a:t>
            </a:r>
          </a:p>
          <a:p>
            <a:pPr marL="285744" indent="-285744">
              <a:buFont typeface="Wingdings" pitchFamily="2" charset="2"/>
              <a:buChar char="v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Ongoing: include CAD geom. through GDML files  + per-tile simulations (clustering, ...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etc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25B982-7A65-4520-6663-BFB318193C33}"/>
              </a:ext>
            </a:extLst>
          </p:cNvPr>
          <p:cNvSpPr txBox="1"/>
          <p:nvPr/>
        </p:nvSpPr>
        <p:spPr>
          <a:xfrm>
            <a:off x="8373460" y="1823493"/>
            <a:ext cx="20606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By Derek Anderson (ISU)</a:t>
            </a:r>
          </a:p>
        </p:txBody>
      </p:sp>
    </p:spTree>
    <p:extLst>
      <p:ext uri="{BB962C8B-B14F-4D97-AF65-F5344CB8AC3E}">
        <p14:creationId xmlns:p14="http://schemas.microsoft.com/office/powerpoint/2010/main" val="1193605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764A0A-34BF-0462-4566-4FAB2C0084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404932C-0FFF-B433-B08E-0B67EA1CD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C5B1CB2E-8DF5-D7FD-56DB-6A84DA709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712746-7859-976F-DB65-717ACDB02C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8A205C-865F-2CFB-31C1-ECD11CF33486}"/>
              </a:ext>
            </a:extLst>
          </p:cNvPr>
          <p:cNvSpPr txBox="1"/>
          <p:nvPr/>
        </p:nvSpPr>
        <p:spPr>
          <a:xfrm>
            <a:off x="2825447" y="13970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picture containing blue, equipment&#10;&#10;Description automatically generated">
            <a:extLst>
              <a:ext uri="{FF2B5EF4-FFF2-40B4-BE49-F238E27FC236}">
                <a16:creationId xmlns:a16="http://schemas.microsoft.com/office/drawing/2014/main" id="{19FD1E15-6039-5CA0-E547-CA0E4291E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96" r="8519"/>
          <a:stretch/>
        </p:blipFill>
        <p:spPr>
          <a:xfrm rot="5400000">
            <a:off x="7919135" y="663828"/>
            <a:ext cx="3371415" cy="387905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486CC-9D09-9909-27D0-D285DCE314C9}"/>
              </a:ext>
            </a:extLst>
          </p:cNvPr>
          <p:cNvSpPr txBox="1"/>
          <p:nvPr/>
        </p:nvSpPr>
        <p:spPr>
          <a:xfrm>
            <a:off x="805557" y="977578"/>
            <a:ext cx="5607943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spcAft>
                <a:spcPts val="600"/>
              </a:spcAft>
              <a:buFont typeface="Wingdings" pitchFamily="2" charset="2"/>
              <a:buChar char="q"/>
            </a:pPr>
            <a:r>
              <a:rPr lang="en-US" sz="2400" dirty="0"/>
              <a:t>Parts to be reused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Steel sectors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Scintillating tiles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Have few spares (of order 8 per shape)</a:t>
            </a:r>
          </a:p>
          <a:p>
            <a:pPr lvl="1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fiber system to distribute LED light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intended to be reused</a:t>
            </a:r>
          </a:p>
          <a:p>
            <a:pPr lvl="2" indent="-194306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LED system is being developed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4A76DC-A3B1-180D-25CD-07058581D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0" t="23922" r="174" b="26015"/>
          <a:stretch/>
        </p:blipFill>
        <p:spPr>
          <a:xfrm>
            <a:off x="6007100" y="4502893"/>
            <a:ext cx="5575300" cy="1868165"/>
          </a:xfrm>
          <a:prstGeom prst="rect">
            <a:avLst/>
          </a:prstGeom>
        </p:spPr>
      </p:pic>
      <p:pic>
        <p:nvPicPr>
          <p:cNvPr id="9" name="Picture 8" descr="A group of wires connected to a circuit board&#10;&#10;AI-generated content may be incorrect.">
            <a:extLst>
              <a:ext uri="{FF2B5EF4-FFF2-40B4-BE49-F238E27FC236}">
                <a16:creationId xmlns:a16="http://schemas.microsoft.com/office/drawing/2014/main" id="{905FEF40-CB69-CFF7-BB80-0D13BA5185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511" y="4559291"/>
            <a:ext cx="1070794" cy="1903634"/>
          </a:xfrm>
          <a:prstGeom prst="rect">
            <a:avLst/>
          </a:prstGeom>
        </p:spPr>
      </p:pic>
      <p:pic>
        <p:nvPicPr>
          <p:cNvPr id="10" name="Picture 9" descr="A stack of cd cases with labels&#10;&#10;AI-generated content may be incorrect.">
            <a:extLst>
              <a:ext uri="{FF2B5EF4-FFF2-40B4-BE49-F238E27FC236}">
                <a16:creationId xmlns:a16="http://schemas.microsoft.com/office/drawing/2014/main" id="{5AAC2D5F-69D7-A878-C450-7F1665F0F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201" y="4541055"/>
            <a:ext cx="2528650" cy="18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69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CB7486-94CE-6895-ACD0-58715E88B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339E5A4B-6A65-2283-7EF2-9C8C259F3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ED5F0887-9C9A-DA70-0F05-440707F31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906C6E-5C5C-F616-DFA1-E57687E88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28357-EAAE-50D5-99D7-A3D285F7CE46}"/>
              </a:ext>
            </a:extLst>
          </p:cNvPr>
          <p:cNvSpPr txBox="1"/>
          <p:nvPr/>
        </p:nvSpPr>
        <p:spPr>
          <a:xfrm>
            <a:off x="518026" y="637798"/>
            <a:ext cx="4839195" cy="23852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New parts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Read-out boards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Coax cables to read-out board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Bias &amp; LV supplies</a:t>
            </a:r>
          </a:p>
          <a:p>
            <a:pPr marL="342891" indent="-34289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LED monitoring system</a:t>
            </a:r>
          </a:p>
        </p:txBody>
      </p:sp>
      <p:pic>
        <p:nvPicPr>
          <p:cNvPr id="3" name="Picture 2" descr="A close-up of a computer board&#10;&#10;Description automatically generated">
            <a:extLst>
              <a:ext uri="{FF2B5EF4-FFF2-40B4-BE49-F238E27FC236}">
                <a16:creationId xmlns:a16="http://schemas.microsoft.com/office/drawing/2014/main" id="{05547B1B-28E5-8F26-81F5-29928E2C15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00" t="10552" r="24476" b="42073"/>
          <a:stretch/>
        </p:blipFill>
        <p:spPr>
          <a:xfrm>
            <a:off x="7698037" y="779126"/>
            <a:ext cx="3824612" cy="2173913"/>
          </a:xfrm>
          <a:prstGeom prst="rect">
            <a:avLst/>
          </a:prstGeom>
          <a:effectLst/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2DE20D1-40B9-6559-282F-5AF5EC518FD2}"/>
              </a:ext>
            </a:extLst>
          </p:cNvPr>
          <p:cNvSpPr txBox="1">
            <a:spLocks/>
          </p:cNvSpPr>
          <p:nvPr/>
        </p:nvSpPr>
        <p:spPr>
          <a:xfrm>
            <a:off x="536104" y="3292811"/>
            <a:ext cx="6652096" cy="3105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24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outer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assembly was 5-person-year effort, e.g. if done in a year, it needs 5 people working each day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up the factory takes time: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lay-out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 up of test racks</a:t>
            </a:r>
          </a:p>
          <a:p>
            <a:pPr marL="685783" lvl="2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Establishing testing procedures</a:t>
            </a: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</a:t>
            </a:r>
            <a:r>
              <a:rPr lang="en-US" sz="20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started this two years early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36DE29-2B69-F5D7-DC70-6806F3C687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504" t="11718"/>
          <a:stretch/>
        </p:blipFill>
        <p:spPr>
          <a:xfrm>
            <a:off x="7667755" y="3401766"/>
            <a:ext cx="3815723" cy="30258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FD4E60-A92E-8B2E-2789-241C022E135D}"/>
              </a:ext>
            </a:extLst>
          </p:cNvPr>
          <p:cNvSpPr txBox="1"/>
          <p:nvPr/>
        </p:nvSpPr>
        <p:spPr>
          <a:xfrm>
            <a:off x="2825447" y="13970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Refurbishing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Barrel </a:t>
            </a:r>
            <a:r>
              <a:rPr lang="en-US" sz="2800" b="1" dirty="0" err="1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endParaRPr lang="en-US" sz="2800" b="1" dirty="0">
              <a:solidFill>
                <a:srgbClr val="0432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08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0B0E04-1E67-71C8-8B59-D5A2BAA5D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5954B6C-71CE-AD49-A19A-78428CA48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17CC2A-0F71-6C42-893E-A71F136BF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AC57FE-10EA-3032-2CAF-C05200388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7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39D653D-9B69-85A6-D564-CB71210F882C}"/>
              </a:ext>
            </a:extLst>
          </p:cNvPr>
          <p:cNvSpPr txBox="1">
            <a:spLocks/>
          </p:cNvSpPr>
          <p:nvPr/>
        </p:nvSpPr>
        <p:spPr>
          <a:xfrm>
            <a:off x="520206" y="996191"/>
            <a:ext cx="5486893" cy="497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Have as many sectors set up for assembly simultaneously as possible</a:t>
            </a:r>
          </a:p>
          <a:p>
            <a:pPr marL="800080" lvl="1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/>
              <a:t>doubling the space used for </a:t>
            </a:r>
            <a:r>
              <a:rPr lang="en-US" sz="2400" dirty="0" err="1"/>
              <a:t>sPHENIX</a:t>
            </a:r>
            <a:r>
              <a:rPr lang="en-US" sz="2400" dirty="0"/>
              <a:t> in 912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Do most of the labor with students and postdocs</a:t>
            </a:r>
          </a:p>
          <a:p>
            <a:pPr marL="800080" lvl="1" indent="-342891" algn="l">
              <a:spcBef>
                <a:spcPts val="1200"/>
              </a:spcBef>
              <a:buFont typeface="Wingdings" pitchFamily="2" charset="2"/>
              <a:buChar char="Ø"/>
            </a:pPr>
            <a:r>
              <a:rPr lang="en-US" sz="2400" dirty="0">
                <a:sym typeface="Wingdings" pitchFamily="2" charset="2"/>
              </a:rPr>
              <a:t>Some 50 people worked in the </a:t>
            </a:r>
            <a:r>
              <a:rPr lang="en-US" sz="2400" dirty="0" err="1">
                <a:sym typeface="Wingdings" pitchFamily="2" charset="2"/>
              </a:rPr>
              <a:t>sPHENIX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HCal</a:t>
            </a:r>
            <a:r>
              <a:rPr lang="en-US" sz="2400" dirty="0">
                <a:sym typeface="Wingdings" pitchFamily="2" charset="2"/>
              </a:rPr>
              <a:t> factory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sym typeface="Wingdings" pitchFamily="2" charset="2"/>
              </a:rPr>
              <a:t>Dedicated technician support essential (electrical/mechanical work)</a:t>
            </a:r>
          </a:p>
          <a:p>
            <a:pPr marL="342891" indent="-342891" algn="l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Heavy need for rigging</a:t>
            </a:r>
          </a:p>
        </p:txBody>
      </p:sp>
      <p:pic>
        <p:nvPicPr>
          <p:cNvPr id="7" name="Content Placeholder 7">
            <a:extLst>
              <a:ext uri="{FF2B5EF4-FFF2-40B4-BE49-F238E27FC236}">
                <a16:creationId xmlns:a16="http://schemas.microsoft.com/office/drawing/2014/main" id="{0601A042-9BC5-901A-56DA-BA0AC2A5F1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150" t="6181" r="393" b="2914"/>
          <a:stretch/>
        </p:blipFill>
        <p:spPr>
          <a:xfrm>
            <a:off x="6067260" y="368300"/>
            <a:ext cx="5848679" cy="3517900"/>
          </a:xfrm>
          <a:prstGeom prst="rect">
            <a:avLst/>
          </a:prstGeom>
        </p:spPr>
      </p:pic>
      <p:pic>
        <p:nvPicPr>
          <p:cNvPr id="8" name="Picture 7" descr="A group of men working on a large blue metal structure&#10;&#10;AI-generated content may be incorrect.">
            <a:extLst>
              <a:ext uri="{FF2B5EF4-FFF2-40B4-BE49-F238E27FC236}">
                <a16:creationId xmlns:a16="http://schemas.microsoft.com/office/drawing/2014/main" id="{5B5F2A1B-3539-4009-5D51-588E151B9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818" y="4011855"/>
            <a:ext cx="3425596" cy="25691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CBB2459-2660-2B78-BB7F-1C2723E0EA79}"/>
              </a:ext>
            </a:extLst>
          </p:cNvPr>
          <p:cNvSpPr txBox="1"/>
          <p:nvPr/>
        </p:nvSpPr>
        <p:spPr>
          <a:xfrm>
            <a:off x="1213827" y="210196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Learned</a:t>
            </a:r>
          </a:p>
        </p:txBody>
      </p:sp>
    </p:spTree>
    <p:extLst>
      <p:ext uri="{BB962C8B-B14F-4D97-AF65-F5344CB8AC3E}">
        <p14:creationId xmlns:p14="http://schemas.microsoft.com/office/powerpoint/2010/main" val="3142020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8F9E9-E66E-33B1-4FF8-250E6F1D3D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70C7A2-23CE-D12F-9F17-00F4E49F8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97BC-19CE-5E91-4F98-C0E3CD932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75594-8562-1C54-E2DD-F3A79E04D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96928A-9172-9401-8A9F-A09CD2EAAB1E}"/>
              </a:ext>
            </a:extLst>
          </p:cNvPr>
          <p:cNvSpPr txBox="1"/>
          <p:nvPr/>
        </p:nvSpPr>
        <p:spPr>
          <a:xfrm>
            <a:off x="1871298" y="26588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ECBB48-559F-3D44-D49F-DD46CD2E6A01}"/>
              </a:ext>
            </a:extLst>
          </p:cNvPr>
          <p:cNvSpPr txBox="1"/>
          <p:nvPr/>
        </p:nvSpPr>
        <p:spPr>
          <a:xfrm>
            <a:off x="645304" y="2661589"/>
            <a:ext cx="60729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Plan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Refurbish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old prototype steel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80 spare tiles 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120 new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ePIC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SiPMs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685783" lvl="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H2GCROCv3 board from Norbert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Novitzky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(ORNL)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EC9DBD-C9AD-0B1D-A855-FBC41BBAD568}"/>
              </a:ext>
            </a:extLst>
          </p:cNvPr>
          <p:cNvSpPr txBox="1"/>
          <p:nvPr/>
        </p:nvSpPr>
        <p:spPr>
          <a:xfrm>
            <a:off x="651656" y="1217348"/>
            <a:ext cx="59396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Desired to characterize all components and calibrate simulations</a:t>
            </a:r>
          </a:p>
        </p:txBody>
      </p:sp>
      <p:pic>
        <p:nvPicPr>
          <p:cNvPr id="10" name="Picture 9" descr="A large metal box in a room&#10;&#10;AI-generated content may be incorrect.">
            <a:extLst>
              <a:ext uri="{FF2B5EF4-FFF2-40B4-BE49-F238E27FC236}">
                <a16:creationId xmlns:a16="http://schemas.microsoft.com/office/drawing/2014/main" id="{A54BAE81-FC91-E963-7BAF-8F0762D83C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220" t="4930" r="5916"/>
          <a:stretch/>
        </p:blipFill>
        <p:spPr>
          <a:xfrm rot="5400000">
            <a:off x="8512103" y="346103"/>
            <a:ext cx="3102745" cy="3036272"/>
          </a:xfrm>
          <a:prstGeom prst="rect">
            <a:avLst/>
          </a:prstGeom>
        </p:spPr>
      </p:pic>
      <p:pic>
        <p:nvPicPr>
          <p:cNvPr id="14" name="Picture 13" descr="A stack of cardboard boxes on a table&#10;&#10;AI-generated content may be incorrect.">
            <a:extLst>
              <a:ext uri="{FF2B5EF4-FFF2-40B4-BE49-F238E27FC236}">
                <a16:creationId xmlns:a16="http://schemas.microsoft.com/office/drawing/2014/main" id="{95B7569F-3BE7-2297-C3FF-B4E6F3D90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636" y="3637990"/>
            <a:ext cx="3519237" cy="263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14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28AB5-6E77-739B-EEF1-3BDED75D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6/13/25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AF1424-D5D9-43AB-CE14-46391A5A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10th EIC DAC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BFC33-E59B-EEF0-7B11-45CDBBE4C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3BB33-EBB8-0145-8CC7-0741B1FA7E91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4BF58B-1261-D1A9-94B9-0065FB8FBA0F}"/>
              </a:ext>
            </a:extLst>
          </p:cNvPr>
          <p:cNvSpPr txBox="1"/>
          <p:nvPr/>
        </p:nvSpPr>
        <p:spPr>
          <a:xfrm>
            <a:off x="406650" y="951283"/>
            <a:ext cx="5335707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we have?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Test-stand in the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Lab at BNL (5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OHCal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tiles read individually with H2GCROCv3 board with RCDAQ.)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Similar test stands are planned at UNH and GSU to gain hands-on experience with the readout system and DAQ.</a:t>
            </a:r>
          </a:p>
          <a:p>
            <a:pPr marL="530339" lvl="1" indent="-256026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891" indent="-342891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Where?</a:t>
            </a:r>
          </a:p>
          <a:p>
            <a:pPr marL="617205" indent="-34289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FermiLab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(pending schedule)</a:t>
            </a:r>
          </a:p>
          <a:p>
            <a:pPr marL="617205" indent="-342891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CERN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037678D-89BD-ADC4-04AA-73AD9CE37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79" r="19558"/>
          <a:stretch/>
        </p:blipFill>
        <p:spPr>
          <a:xfrm rot="5400000">
            <a:off x="8269095" y="2230275"/>
            <a:ext cx="2332895" cy="29033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9F5A557-6525-1584-85C1-1D14F03EE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5157" b="17513"/>
          <a:stretch/>
        </p:blipFill>
        <p:spPr>
          <a:xfrm>
            <a:off x="7057299" y="5001975"/>
            <a:ext cx="3625883" cy="1559052"/>
          </a:xfrm>
          <a:prstGeom prst="rect">
            <a:avLst/>
          </a:prstGeom>
        </p:spPr>
      </p:pic>
      <p:pic>
        <p:nvPicPr>
          <p:cNvPr id="11" name="Picture 10" descr="A warehouse with boxes on a table&#10;&#10;AI-generated content may be incorrect.">
            <a:extLst>
              <a:ext uri="{FF2B5EF4-FFF2-40B4-BE49-F238E27FC236}">
                <a16:creationId xmlns:a16="http://schemas.microsoft.com/office/drawing/2014/main" id="{66CD3980-C4F2-DE28-386E-4C968DD27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7833" y="148319"/>
            <a:ext cx="2996596" cy="22474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D85146C-ABB8-BCF0-EA1B-1914FB8090D5}"/>
              </a:ext>
            </a:extLst>
          </p:cNvPr>
          <p:cNvSpPr txBox="1"/>
          <p:nvPr/>
        </p:nvSpPr>
        <p:spPr>
          <a:xfrm>
            <a:off x="1871298" y="265885"/>
            <a:ext cx="678674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432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Test</a:t>
            </a:r>
          </a:p>
        </p:txBody>
      </p:sp>
    </p:spTree>
    <p:extLst>
      <p:ext uri="{BB962C8B-B14F-4D97-AF65-F5344CB8AC3E}">
        <p14:creationId xmlns:p14="http://schemas.microsoft.com/office/powerpoint/2010/main" val="287897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11187</TotalTime>
  <Words>751</Words>
  <Application>Microsoft Macintosh PowerPoint</Application>
  <PresentationFormat>Widescreen</PresentationFormat>
  <Paragraphs>128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Cambria Math</vt:lpstr>
      <vt:lpstr>Courier New</vt:lpstr>
      <vt:lpstr>System Font Regular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 Test Beam Results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Murad G Sarsour</dc:creator>
  <cp:lastModifiedBy>Stefan Bathe</cp:lastModifiedBy>
  <cp:revision>48</cp:revision>
  <dcterms:created xsi:type="dcterms:W3CDTF">2025-05-17T23:03:41Z</dcterms:created>
  <dcterms:modified xsi:type="dcterms:W3CDTF">2025-06-13T14:27:51Z</dcterms:modified>
</cp:coreProperties>
</file>