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1pPr>
    <a:lvl2pPr marL="0" marR="0" indent="3429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2pPr>
    <a:lvl3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3pPr>
    <a:lvl4pPr marL="0" marR="0" indent="10287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4pPr>
    <a:lvl5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5pPr>
    <a:lvl6pPr marL="0" marR="0" indent="17145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6pPr>
    <a:lvl7pPr marL="0" marR="0" indent="2057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7pPr>
    <a:lvl8pPr marL="0" marR="0" indent="24003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8pPr>
    <a:lvl9pPr marL="0" marR="0" indent="2743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Shape 105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2" name="Shape 105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Caroline.Riedl@desy.de" TargetMode="Externa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Caroline.Riedl@desy.de" TargetMode="Externa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Caroline.Riedl@desy.de" TargetMode="Externa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Caroline.Riedl@desy.de" TargetMode="Externa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Caroline.Riedl@desy.de" TargetMode="Externa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Caroline.Riedl@desy.de" TargetMode="Externa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Caroline.Riedl@desy.de" TargetMode="Externa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Caroline.Riedl@desy.de" TargetMode="Externa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Caroline.Riedl@desy.de" TargetMode="Externa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Caroline.Riedl@desy.de" TargetMode="Externa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Caroline.Riedl@desy.de" TargetMode="Externa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Caroline.Riedl@desy.de" TargetMode="Externa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Caroline.Riedl@desy.de" TargetMode="External"/></Relationships>
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Caroline.Riedl@desy.de" TargetMode="External"/><Relationship Id="rId3" Type="http://schemas.openxmlformats.org/officeDocument/2006/relationships/image" Target="../media/image3.png"/><Relationship Id="rId4" Type="http://schemas.openxmlformats.org/officeDocument/2006/relationships/image" Target="../media/image1.gif"/></Relationships>
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sz="11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000"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000"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000"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000"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0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Image"/>
          <p:cNvSpPr/>
          <p:nvPr>
            <p:ph type="pic" sz="quarter" idx="21"/>
          </p:nvPr>
        </p:nvSpPr>
        <p:spPr>
          <a:xfrm>
            <a:off x="13067109" y="2268140"/>
            <a:ext cx="5929313" cy="8899794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90" name="Title Text"/>
          <p:cNvSpPr txBox="1"/>
          <p:nvPr>
            <p:ph type="title"/>
          </p:nvPr>
        </p:nvSpPr>
        <p:spPr>
          <a:xfrm>
            <a:off x="3940968" y="1982390"/>
            <a:ext cx="8251032" cy="4643439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sz="9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1" name="Body Level One…"/>
          <p:cNvSpPr txBox="1"/>
          <p:nvPr>
            <p:ph type="body" sz="quarter" idx="1"/>
          </p:nvPr>
        </p:nvSpPr>
        <p:spPr>
          <a:xfrm>
            <a:off x="3940968" y="6732984"/>
            <a:ext cx="8251032" cy="4643438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Title Text"/>
          <p:cNvSpPr txBox="1"/>
          <p:nvPr>
            <p:ph type="title"/>
          </p:nvPr>
        </p:nvSpPr>
        <p:spPr>
          <a:xfrm>
            <a:off x="-1" y="-17946"/>
            <a:ext cx="22485280" cy="1396767"/>
          </a:xfrm>
          <a:prstGeom prst="rect">
            <a:avLst/>
          </a:prstGeom>
          <a:solidFill>
            <a:srgbClr val="2456F6"/>
          </a:solidFill>
        </p:spPr>
        <p:txBody>
          <a:bodyPr/>
          <a:lstStyle>
            <a:lvl1pPr>
              <a:defRPr b="1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93" name="Body Level One…"/>
          <p:cNvSpPr txBox="1"/>
          <p:nvPr>
            <p:ph type="body" idx="1"/>
          </p:nvPr>
        </p:nvSpPr>
        <p:spPr>
          <a:xfrm>
            <a:off x="4398710" y="3296589"/>
            <a:ext cx="16452285" cy="8589090"/>
          </a:xfrm>
          <a:prstGeom prst="rect">
            <a:avLst/>
          </a:prstGeom>
        </p:spPr>
        <p:txBody>
          <a:bodyPr anchor="ctr"/>
          <a:lstStyle>
            <a:lvl1pPr>
              <a:defRPr sz="4800">
                <a:latin typeface="Baskerville"/>
                <a:ea typeface="Baskerville"/>
                <a:cs typeface="Baskerville"/>
                <a:sym typeface="Baskerville"/>
              </a:defRPr>
            </a:lvl1pPr>
            <a:lvl2pPr>
              <a:defRPr sz="4200">
                <a:latin typeface="Baskerville"/>
                <a:ea typeface="Baskerville"/>
                <a:cs typeface="Baskerville"/>
                <a:sym typeface="Baskerville"/>
              </a:defRPr>
            </a:lvl2pPr>
            <a:lvl3pPr>
              <a:defRPr>
                <a:latin typeface="Baskerville"/>
                <a:ea typeface="Baskerville"/>
                <a:cs typeface="Baskerville"/>
                <a:sym typeface="Baskerville"/>
              </a:defRPr>
            </a:lvl3pPr>
            <a:lvl4pPr>
              <a:defRPr>
                <a:latin typeface="Baskerville"/>
                <a:ea typeface="Baskerville"/>
                <a:cs typeface="Baskerville"/>
                <a:sym typeface="Baskerville"/>
              </a:defRPr>
            </a:lvl4pPr>
            <a:lvl5pPr>
              <a:defRPr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4" name="Slide Number"/>
          <p:cNvSpPr txBox="1"/>
          <p:nvPr>
            <p:ph type="sldNum" sz="quarter" idx="2"/>
          </p:nvPr>
        </p:nvSpPr>
        <p:spPr>
          <a:xfrm>
            <a:off x="11837532" y="13153849"/>
            <a:ext cx="708936" cy="49592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95" name="C. Riedl, V. Andrieux (UIUC) - ePIC nHCal DSC meeting"/>
          <p:cNvSpPr txBox="1"/>
          <p:nvPr/>
        </p:nvSpPr>
        <p:spPr>
          <a:xfrm>
            <a:off x="-10959" y="13242749"/>
            <a:ext cx="7400114" cy="52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2987" tIns="82987" rIns="82987" bIns="82987">
            <a:spAutoFit/>
          </a:bodyPr>
          <a:lstStyle>
            <a:lvl1pPr algn="l" defTabSz="827897">
              <a:lnSpc>
                <a:spcPct val="93000"/>
              </a:lnSpc>
              <a:defRPr sz="24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C. Riedl, V. Andrieux (UIUC) - ePIC nHCal DSC meeting</a:t>
            </a:r>
          </a:p>
        </p:txBody>
      </p:sp>
      <p:sp>
        <p:nvSpPr>
          <p:cNvPr id="996" name="June 28, 2024"/>
          <p:cNvSpPr txBox="1"/>
          <p:nvPr/>
        </p:nvSpPr>
        <p:spPr>
          <a:xfrm>
            <a:off x="22518303" y="13242749"/>
            <a:ext cx="1863857" cy="52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2987" tIns="82987" rIns="82987" bIns="82987">
            <a:spAutoFit/>
          </a:bodyPr>
          <a:lstStyle>
            <a:lvl1pPr algn="l" defTabSz="827897">
              <a:lnSpc>
                <a:spcPct val="93000"/>
              </a:lnSpc>
              <a:defRPr sz="24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June 28, 2024</a:t>
            </a:r>
          </a:p>
        </p:txBody>
      </p:sp>
      <p:pic>
        <p:nvPicPr>
          <p:cNvPr id="997" name="1600px-EPIC-logo_black.png" descr="1600px-EPIC-logo_blac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90300" y="75797"/>
            <a:ext cx="1939953" cy="1396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Title Text"/>
          <p:cNvSpPr txBox="1"/>
          <p:nvPr>
            <p:ph type="title"/>
          </p:nvPr>
        </p:nvSpPr>
        <p:spPr>
          <a:xfrm>
            <a:off x="-1" y="-17946"/>
            <a:ext cx="22485280" cy="1396767"/>
          </a:xfrm>
          <a:prstGeom prst="rect">
            <a:avLst/>
          </a:prstGeom>
          <a:solidFill>
            <a:srgbClr val="2456F6"/>
          </a:solidFill>
        </p:spPr>
        <p:txBody>
          <a:bodyPr/>
          <a:lstStyle>
            <a:lvl1pPr>
              <a:defRPr b="1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05" name="Body Level One…"/>
          <p:cNvSpPr txBox="1"/>
          <p:nvPr>
            <p:ph type="body" idx="1"/>
          </p:nvPr>
        </p:nvSpPr>
        <p:spPr>
          <a:xfrm>
            <a:off x="4398710" y="3296589"/>
            <a:ext cx="16452285" cy="8589090"/>
          </a:xfrm>
          <a:prstGeom prst="rect">
            <a:avLst/>
          </a:prstGeom>
        </p:spPr>
        <p:txBody>
          <a:bodyPr anchor="ctr"/>
          <a:lstStyle>
            <a:lvl1pPr>
              <a:defRPr sz="4800">
                <a:latin typeface="Baskerville"/>
                <a:ea typeface="Baskerville"/>
                <a:cs typeface="Baskerville"/>
                <a:sym typeface="Baskerville"/>
              </a:defRPr>
            </a:lvl1pPr>
            <a:lvl2pPr>
              <a:defRPr sz="4200">
                <a:latin typeface="Baskerville"/>
                <a:ea typeface="Baskerville"/>
                <a:cs typeface="Baskerville"/>
                <a:sym typeface="Baskerville"/>
              </a:defRPr>
            </a:lvl2pPr>
            <a:lvl3pPr>
              <a:defRPr sz="3600">
                <a:latin typeface="Baskerville"/>
                <a:ea typeface="Baskerville"/>
                <a:cs typeface="Baskerville"/>
                <a:sym typeface="Baskerville"/>
              </a:defRPr>
            </a:lvl3pPr>
            <a:lvl4pPr>
              <a:defRPr>
                <a:latin typeface="Baskerville"/>
                <a:ea typeface="Baskerville"/>
                <a:cs typeface="Baskerville"/>
                <a:sym typeface="Baskerville"/>
              </a:defRPr>
            </a:lvl4pPr>
            <a:lvl5pPr>
              <a:defRPr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6" name="Slide Number"/>
          <p:cNvSpPr txBox="1"/>
          <p:nvPr>
            <p:ph type="sldNum" sz="quarter" idx="2"/>
          </p:nvPr>
        </p:nvSpPr>
        <p:spPr>
          <a:xfrm>
            <a:off x="11837532" y="13153849"/>
            <a:ext cx="708936" cy="49592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07" name="C. Riedl - UIUC ePIC discussion"/>
          <p:cNvSpPr txBox="1"/>
          <p:nvPr/>
        </p:nvSpPr>
        <p:spPr>
          <a:xfrm>
            <a:off x="-10959" y="13242749"/>
            <a:ext cx="4262073" cy="52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2987" tIns="82987" rIns="82987" bIns="82987">
            <a:spAutoFit/>
          </a:bodyPr>
          <a:lstStyle>
            <a:lvl1pPr algn="l" defTabSz="827897">
              <a:lnSpc>
                <a:spcPct val="93000"/>
              </a:lnSpc>
              <a:defRPr sz="24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C. Riedl - UIUC ePIC discussion</a:t>
            </a:r>
          </a:p>
        </p:txBody>
      </p:sp>
      <p:sp>
        <p:nvSpPr>
          <p:cNvPr id="1008" name="July 30, 2024"/>
          <p:cNvSpPr txBox="1"/>
          <p:nvPr/>
        </p:nvSpPr>
        <p:spPr>
          <a:xfrm>
            <a:off x="22392479" y="13242749"/>
            <a:ext cx="1781406" cy="52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2987" tIns="82987" rIns="82987" bIns="82987">
            <a:spAutoFit/>
          </a:bodyPr>
          <a:lstStyle>
            <a:lvl1pPr algn="l" defTabSz="827897">
              <a:lnSpc>
                <a:spcPct val="93000"/>
              </a:lnSpc>
              <a:defRPr sz="24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July 30, 2024</a:t>
            </a:r>
          </a:p>
        </p:txBody>
      </p:sp>
      <p:pic>
        <p:nvPicPr>
          <p:cNvPr id="1009" name="1600px-EPIC-logo_black.png" descr="1600px-EPIC-logo_blac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90300" y="75797"/>
            <a:ext cx="1939953" cy="1396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Title Text"/>
          <p:cNvSpPr txBox="1"/>
          <p:nvPr>
            <p:ph type="title"/>
          </p:nvPr>
        </p:nvSpPr>
        <p:spPr>
          <a:xfrm>
            <a:off x="-1" y="-17946"/>
            <a:ext cx="22485280" cy="1396767"/>
          </a:xfrm>
          <a:prstGeom prst="rect">
            <a:avLst/>
          </a:prstGeom>
          <a:solidFill>
            <a:srgbClr val="2456F6"/>
          </a:solidFill>
        </p:spPr>
        <p:txBody>
          <a:bodyPr/>
          <a:lstStyle>
            <a:lvl1pPr>
              <a:defRPr b="1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17" name="Body Level One…"/>
          <p:cNvSpPr txBox="1"/>
          <p:nvPr>
            <p:ph type="body" idx="1"/>
          </p:nvPr>
        </p:nvSpPr>
        <p:spPr>
          <a:xfrm>
            <a:off x="4398710" y="3296589"/>
            <a:ext cx="16452285" cy="8589090"/>
          </a:xfrm>
          <a:prstGeom prst="rect">
            <a:avLst/>
          </a:prstGeom>
        </p:spPr>
        <p:txBody>
          <a:bodyPr anchor="ctr"/>
          <a:lstStyle>
            <a:lvl1pPr>
              <a:defRPr sz="4800">
                <a:latin typeface="Baskerville"/>
                <a:ea typeface="Baskerville"/>
                <a:cs typeface="Baskerville"/>
                <a:sym typeface="Baskerville"/>
              </a:defRPr>
            </a:lvl1pPr>
            <a:lvl2pPr>
              <a:defRPr sz="4200">
                <a:latin typeface="Baskerville"/>
                <a:ea typeface="Baskerville"/>
                <a:cs typeface="Baskerville"/>
                <a:sym typeface="Baskerville"/>
              </a:defRPr>
            </a:lvl2pPr>
            <a:lvl3pPr>
              <a:defRPr>
                <a:latin typeface="Baskerville"/>
                <a:ea typeface="Baskerville"/>
                <a:cs typeface="Baskerville"/>
                <a:sym typeface="Baskerville"/>
              </a:defRPr>
            </a:lvl3pPr>
            <a:lvl4pPr>
              <a:defRPr>
                <a:latin typeface="Baskerville"/>
                <a:ea typeface="Baskerville"/>
                <a:cs typeface="Baskerville"/>
                <a:sym typeface="Baskerville"/>
              </a:defRPr>
            </a:lvl4pPr>
            <a:lvl5pPr>
              <a:defRPr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8" name="Slide Number"/>
          <p:cNvSpPr txBox="1"/>
          <p:nvPr>
            <p:ph type="sldNum" sz="quarter" idx="2"/>
          </p:nvPr>
        </p:nvSpPr>
        <p:spPr>
          <a:xfrm>
            <a:off x="11837532" y="13153849"/>
            <a:ext cx="708936" cy="49592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19" name="C. Riedl, V. Andrieux (UIUC)"/>
          <p:cNvSpPr txBox="1"/>
          <p:nvPr/>
        </p:nvSpPr>
        <p:spPr>
          <a:xfrm>
            <a:off x="-10959" y="13242749"/>
            <a:ext cx="3853689" cy="52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2987" tIns="82987" rIns="82987" bIns="82987">
            <a:spAutoFit/>
          </a:bodyPr>
          <a:lstStyle>
            <a:lvl1pPr algn="l" defTabSz="827897">
              <a:lnSpc>
                <a:spcPct val="93000"/>
              </a:lnSpc>
              <a:defRPr sz="24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C. Riedl, V. Andrieux (UIUC)</a:t>
            </a:r>
          </a:p>
        </p:txBody>
      </p:sp>
      <p:sp>
        <p:nvSpPr>
          <p:cNvPr id="1020" name="August 14, 2024"/>
          <p:cNvSpPr txBox="1"/>
          <p:nvPr/>
        </p:nvSpPr>
        <p:spPr>
          <a:xfrm>
            <a:off x="22105015" y="13242749"/>
            <a:ext cx="2173270" cy="52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2987" tIns="82987" rIns="82987" bIns="82987">
            <a:spAutoFit/>
          </a:bodyPr>
          <a:lstStyle>
            <a:lvl1pPr algn="l" defTabSz="827897">
              <a:lnSpc>
                <a:spcPct val="93000"/>
              </a:lnSpc>
              <a:defRPr sz="24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August 14, 2024</a:t>
            </a:r>
          </a:p>
        </p:txBody>
      </p:sp>
      <p:pic>
        <p:nvPicPr>
          <p:cNvPr id="1021" name="1600px-EPIC-logo_black.png" descr="1600px-EPIC-logo_blac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90300" y="75797"/>
            <a:ext cx="1939953" cy="1396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Text"/>
          <p:cNvSpPr txBox="1"/>
          <p:nvPr>
            <p:ph type="title"/>
          </p:nvPr>
        </p:nvSpPr>
        <p:spPr>
          <a:xfrm>
            <a:off x="-1" y="-17946"/>
            <a:ext cx="22485280" cy="1396767"/>
          </a:xfrm>
          <a:prstGeom prst="rect">
            <a:avLst/>
          </a:prstGeom>
          <a:solidFill>
            <a:srgbClr val="2456F6"/>
          </a:solidFill>
        </p:spPr>
        <p:txBody>
          <a:bodyPr/>
          <a:lstStyle>
            <a:lvl1pPr>
              <a:defRPr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29" name="Body Level One…"/>
          <p:cNvSpPr txBox="1"/>
          <p:nvPr>
            <p:ph type="body" idx="1"/>
          </p:nvPr>
        </p:nvSpPr>
        <p:spPr>
          <a:xfrm>
            <a:off x="4398710" y="3296589"/>
            <a:ext cx="16452285" cy="8589090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>
              <a:defRPr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>
              <a:defRPr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>
              <a:defRPr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>
              <a:defRPr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0" name="Slide Number"/>
          <p:cNvSpPr txBox="1"/>
          <p:nvPr>
            <p:ph type="sldNum" sz="quarter" idx="2"/>
          </p:nvPr>
        </p:nvSpPr>
        <p:spPr>
          <a:xfrm>
            <a:off x="11837532" y="13153849"/>
            <a:ext cx="708936" cy="49592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31" name="C. Riedl, DAC charge"/>
          <p:cNvSpPr txBox="1"/>
          <p:nvPr/>
        </p:nvSpPr>
        <p:spPr>
          <a:xfrm>
            <a:off x="-10959" y="13242749"/>
            <a:ext cx="2601328" cy="50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2987" tIns="82987" rIns="82987" bIns="82987">
            <a:spAutoFit/>
          </a:bodyPr>
          <a:lstStyle>
            <a:lvl1pPr algn="l" defTabSz="827897">
              <a:lnSpc>
                <a:spcPct val="93000"/>
              </a:lnSpc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C. Riedl, DAC charge</a:t>
            </a:r>
          </a:p>
        </p:txBody>
      </p:sp>
      <p:sp>
        <p:nvSpPr>
          <p:cNvPr id="1032" name="May 14, 2025"/>
          <p:cNvSpPr txBox="1"/>
          <p:nvPr/>
        </p:nvSpPr>
        <p:spPr>
          <a:xfrm>
            <a:off x="22712952" y="13242749"/>
            <a:ext cx="1732648" cy="50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2987" tIns="82987" rIns="82987" bIns="82987">
            <a:spAutoFit/>
          </a:bodyPr>
          <a:lstStyle>
            <a:lvl1pPr algn="r" defTabSz="827897">
              <a:lnSpc>
                <a:spcPct val="93000"/>
              </a:lnSpc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May 14, 2025</a:t>
            </a:r>
          </a:p>
        </p:txBody>
      </p:sp>
      <p:pic>
        <p:nvPicPr>
          <p:cNvPr id="1033" name="1600px-EPIC-logo_black.png" descr="1600px-EPIC-logo_blac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90300" y="75797"/>
            <a:ext cx="1939953" cy="1396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Title Text"/>
          <p:cNvSpPr txBox="1"/>
          <p:nvPr>
            <p:ph type="title"/>
          </p:nvPr>
        </p:nvSpPr>
        <p:spPr>
          <a:xfrm>
            <a:off x="-1" y="-17946"/>
            <a:ext cx="22485280" cy="1396767"/>
          </a:xfrm>
          <a:prstGeom prst="rect">
            <a:avLst/>
          </a:prstGeom>
          <a:solidFill>
            <a:srgbClr val="2456F6"/>
          </a:solidFill>
        </p:spPr>
        <p:txBody>
          <a:bodyPr/>
          <a:lstStyle>
            <a:lvl1pPr>
              <a:defRPr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41" name="Body Level One…"/>
          <p:cNvSpPr txBox="1"/>
          <p:nvPr>
            <p:ph type="body" idx="1"/>
          </p:nvPr>
        </p:nvSpPr>
        <p:spPr>
          <a:xfrm>
            <a:off x="4398710" y="3296589"/>
            <a:ext cx="16452285" cy="8589090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>
              <a:defRPr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>
              <a:defRPr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>
              <a:defRPr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>
              <a:defRPr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2" name="Slide Number"/>
          <p:cNvSpPr txBox="1"/>
          <p:nvPr>
            <p:ph type="sldNum" sz="quarter" idx="2"/>
          </p:nvPr>
        </p:nvSpPr>
        <p:spPr>
          <a:xfrm>
            <a:off x="11837532" y="13153849"/>
            <a:ext cx="708936" cy="49592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43" name="C. Riedl, ePIC nHCal technical realization"/>
          <p:cNvSpPr txBox="1"/>
          <p:nvPr/>
        </p:nvSpPr>
        <p:spPr>
          <a:xfrm>
            <a:off x="-10959" y="13242749"/>
            <a:ext cx="4856594" cy="50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2987" tIns="82987" rIns="82987" bIns="82987">
            <a:spAutoFit/>
          </a:bodyPr>
          <a:lstStyle>
            <a:lvl1pPr algn="l" defTabSz="827897">
              <a:lnSpc>
                <a:spcPct val="93000"/>
              </a:lnSpc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C. Riedl, ePIC nHCal technical realization</a:t>
            </a:r>
          </a:p>
        </p:txBody>
      </p:sp>
      <p:sp>
        <p:nvSpPr>
          <p:cNvPr id="1044" name="April 11, 2025"/>
          <p:cNvSpPr txBox="1"/>
          <p:nvPr/>
        </p:nvSpPr>
        <p:spPr>
          <a:xfrm>
            <a:off x="22483589" y="13242749"/>
            <a:ext cx="1806054" cy="50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2987" tIns="82987" rIns="82987" bIns="82987">
            <a:spAutoFit/>
          </a:bodyPr>
          <a:lstStyle>
            <a:lvl1pPr algn="r" defTabSz="827897">
              <a:lnSpc>
                <a:spcPct val="93000"/>
              </a:lnSpc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April 11, 2025</a:t>
            </a:r>
          </a:p>
        </p:txBody>
      </p:sp>
      <p:pic>
        <p:nvPicPr>
          <p:cNvPr id="1045" name="1600px-EPIC-logo_black.png" descr="1600px-EPIC-logo_blac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90300" y="75797"/>
            <a:ext cx="1939953" cy="1396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Image"/>
          <p:cNvSpPr/>
          <p:nvPr>
            <p:ph type="pic" sz="quarter" idx="21"/>
          </p:nvPr>
        </p:nvSpPr>
        <p:spPr>
          <a:xfrm>
            <a:off x="13067109" y="2268140"/>
            <a:ext cx="5929313" cy="8899794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00" name="Title Text"/>
          <p:cNvSpPr txBox="1"/>
          <p:nvPr>
            <p:ph type="title"/>
          </p:nvPr>
        </p:nvSpPr>
        <p:spPr>
          <a:xfrm>
            <a:off x="3940968" y="1982390"/>
            <a:ext cx="8251032" cy="4643439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sz="9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1" name="Body Level One…"/>
          <p:cNvSpPr txBox="1"/>
          <p:nvPr>
            <p:ph type="body" sz="quarter" idx="1"/>
          </p:nvPr>
        </p:nvSpPr>
        <p:spPr>
          <a:xfrm>
            <a:off x="3940968" y="6732984"/>
            <a:ext cx="8251032" cy="4643438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Image"/>
          <p:cNvSpPr/>
          <p:nvPr>
            <p:ph type="pic" sz="quarter" idx="21"/>
          </p:nvPr>
        </p:nvSpPr>
        <p:spPr>
          <a:xfrm>
            <a:off x="13138546" y="3571875"/>
            <a:ext cx="5768579" cy="8658535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10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1" name="Body Level One…"/>
          <p:cNvSpPr txBox="1"/>
          <p:nvPr>
            <p:ph type="body" sz="quarter" idx="1"/>
          </p:nvPr>
        </p:nvSpPr>
        <p:spPr>
          <a:xfrm>
            <a:off x="4833937" y="3893343"/>
            <a:ext cx="7090173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997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+mn-lt"/>
                <a:ea typeface="+mn-ea"/>
                <a:cs typeface="+mn-cs"/>
                <a:sym typeface="Gill Sans"/>
              </a:defRPr>
            </a:lvl1pPr>
            <a:lvl2pPr marL="14421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buChar char="•"/>
              <a:defRPr sz="4400">
                <a:latin typeface="+mn-lt"/>
                <a:ea typeface="+mn-ea"/>
                <a:cs typeface="+mn-cs"/>
                <a:sym typeface="Gill Sans"/>
              </a:defRPr>
            </a:lvl2pPr>
            <a:lvl3pPr marL="1886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+mn-lt"/>
                <a:ea typeface="+mn-ea"/>
                <a:cs typeface="+mn-cs"/>
                <a:sym typeface="Gill Sans"/>
              </a:defRPr>
            </a:lvl3pPr>
            <a:lvl4pPr marL="23311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+mn-lt"/>
                <a:ea typeface="+mn-ea"/>
                <a:cs typeface="+mn-cs"/>
                <a:sym typeface="Gill Sans"/>
              </a:defRPr>
            </a:lvl4pPr>
            <a:lvl5pPr marL="2775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0" name="Body Level One…"/>
          <p:cNvSpPr txBox="1"/>
          <p:nvPr>
            <p:ph type="body" sz="quarter" idx="1"/>
          </p:nvPr>
        </p:nvSpPr>
        <p:spPr>
          <a:xfrm>
            <a:off x="4833937" y="3893343"/>
            <a:ext cx="7090173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997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+mn-lt"/>
                <a:ea typeface="+mn-ea"/>
                <a:cs typeface="+mn-cs"/>
                <a:sym typeface="Gill Sans"/>
              </a:defRPr>
            </a:lvl1pPr>
            <a:lvl2pPr marL="14421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buChar char="•"/>
              <a:defRPr sz="4400">
                <a:latin typeface="+mn-lt"/>
                <a:ea typeface="+mn-ea"/>
                <a:cs typeface="+mn-cs"/>
                <a:sym typeface="Gill Sans"/>
              </a:defRPr>
            </a:lvl2pPr>
            <a:lvl3pPr marL="1886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+mn-lt"/>
                <a:ea typeface="+mn-ea"/>
                <a:cs typeface="+mn-cs"/>
                <a:sym typeface="Gill Sans"/>
              </a:defRPr>
            </a:lvl3pPr>
            <a:lvl4pPr marL="23311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+mn-lt"/>
                <a:ea typeface="+mn-ea"/>
                <a:cs typeface="+mn-cs"/>
                <a:sym typeface="Gill Sans"/>
              </a:defRPr>
            </a:lvl4pPr>
            <a:lvl5pPr marL="2775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9" name="Body Level One…"/>
          <p:cNvSpPr txBox="1"/>
          <p:nvPr>
            <p:ph type="body" sz="quarter" idx="1"/>
          </p:nvPr>
        </p:nvSpPr>
        <p:spPr>
          <a:xfrm>
            <a:off x="13977937" y="3893343"/>
            <a:ext cx="5572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997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+mn-lt"/>
                <a:ea typeface="+mn-ea"/>
                <a:cs typeface="+mn-cs"/>
                <a:sym typeface="Gill Sans"/>
              </a:defRPr>
            </a:lvl1pPr>
            <a:lvl2pPr marL="14421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buChar char="•"/>
              <a:defRPr sz="4400">
                <a:latin typeface="+mn-lt"/>
                <a:ea typeface="+mn-ea"/>
                <a:cs typeface="+mn-cs"/>
                <a:sym typeface="Gill Sans"/>
              </a:defRPr>
            </a:lvl2pPr>
            <a:lvl3pPr marL="1886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+mn-lt"/>
                <a:ea typeface="+mn-ea"/>
                <a:cs typeface="+mn-cs"/>
                <a:sym typeface="Gill Sans"/>
              </a:defRPr>
            </a:lvl3pPr>
            <a:lvl4pPr marL="23311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+mn-lt"/>
                <a:ea typeface="+mn-ea"/>
                <a:cs typeface="+mn-cs"/>
                <a:sym typeface="Gill Sans"/>
              </a:defRPr>
            </a:lvl4pPr>
            <a:lvl5pPr marL="2775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2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HERMES - PRC open session - Caroline Riedl (DESY-Zeuthen), 14.10.2010"/>
          <p:cNvSpPr txBox="1"/>
          <p:nvPr/>
        </p:nvSpPr>
        <p:spPr>
          <a:xfrm>
            <a:off x="10407640" y="13090723"/>
            <a:ext cx="1064418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800">
                <a:latin typeface="Ayuthaya"/>
                <a:ea typeface="Ayuthaya"/>
                <a:cs typeface="Ayuthaya"/>
                <a:sym typeface="Ayuthaya"/>
              </a:defRPr>
            </a:lvl1pPr>
          </a:lstStyle>
          <a:p>
            <a:pPr/>
            <a:r>
              <a:t>HERMES - PRC open session - Caroline Riedl (DESY-Zeuthen), 14.10.2010</a:t>
            </a:r>
          </a:p>
        </p:txBody>
      </p:sp>
      <p:sp>
        <p:nvSpPr>
          <p:cNvPr id="13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latin typeface="Ayuthaya"/>
                <a:ea typeface="Ayuthaya"/>
                <a:cs typeface="Ayuthaya"/>
                <a:sym typeface="Ayuthay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/>
          <a:lstStyle>
            <a:lvl1pPr marL="997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Ayuthaya"/>
                <a:ea typeface="Ayuthaya"/>
                <a:cs typeface="Ayuthaya"/>
                <a:sym typeface="Ayuthaya"/>
              </a:defRPr>
            </a:lvl1pPr>
            <a:lvl2pPr marL="14421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buChar char="•"/>
              <a:defRPr sz="4400">
                <a:latin typeface="Ayuthaya"/>
                <a:ea typeface="Ayuthaya"/>
                <a:cs typeface="Ayuthaya"/>
                <a:sym typeface="Ayuthaya"/>
              </a:defRPr>
            </a:lvl2pPr>
            <a:lvl3pPr marL="1886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Ayuthaya"/>
                <a:ea typeface="Ayuthaya"/>
                <a:cs typeface="Ayuthaya"/>
                <a:sym typeface="Ayuthaya"/>
              </a:defRPr>
            </a:lvl3pPr>
            <a:lvl4pPr marL="23311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Ayuthaya"/>
                <a:ea typeface="Ayuthaya"/>
                <a:cs typeface="Ayuthaya"/>
                <a:sym typeface="Ayuthaya"/>
              </a:defRPr>
            </a:lvl4pPr>
            <a:lvl5pPr marL="2775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Ayuthaya"/>
                <a:ea typeface="Ayuthaya"/>
                <a:cs typeface="Ayuthaya"/>
                <a:sym typeface="Ayuthay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/>
          <p:nvPr>
            <p:ph type="sldNum" sz="quarter" idx="2"/>
          </p:nvPr>
        </p:nvSpPr>
        <p:spPr>
          <a:xfrm>
            <a:off x="3237507" y="13090921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2 Column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HERMES - PRC open session - Caroline Riedl (DESY-Zeuthen), 14.10.2010"/>
          <p:cNvSpPr txBox="1"/>
          <p:nvPr/>
        </p:nvSpPr>
        <p:spPr>
          <a:xfrm>
            <a:off x="10407640" y="13090723"/>
            <a:ext cx="1064418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800">
                <a:latin typeface="Ayuthaya"/>
                <a:ea typeface="Ayuthaya"/>
                <a:cs typeface="Ayuthaya"/>
                <a:sym typeface="Ayuthaya"/>
              </a:defRPr>
            </a:lvl1pPr>
          </a:lstStyle>
          <a:p>
            <a:pPr/>
            <a:r>
              <a:t>HERMES - PRC open session - Caroline Riedl (DESY-Zeuthen), 14.10.2010</a:t>
            </a:r>
          </a:p>
        </p:txBody>
      </p:sp>
      <p:sp>
        <p:nvSpPr>
          <p:cNvPr id="14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latin typeface="Ayuthaya"/>
                <a:ea typeface="Ayuthaya"/>
                <a:cs typeface="Ayuthaya"/>
                <a:sym typeface="Ayuthay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/>
          <a:lstStyle>
            <a:lvl1pPr marL="997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Ayuthaya"/>
                <a:ea typeface="Ayuthaya"/>
                <a:cs typeface="Ayuthaya"/>
                <a:sym typeface="Ayuthaya"/>
              </a:defRPr>
            </a:lvl1pPr>
            <a:lvl2pPr marL="14421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buChar char="•"/>
              <a:defRPr sz="4400">
                <a:latin typeface="Ayuthaya"/>
                <a:ea typeface="Ayuthaya"/>
                <a:cs typeface="Ayuthaya"/>
                <a:sym typeface="Ayuthaya"/>
              </a:defRPr>
            </a:lvl2pPr>
            <a:lvl3pPr marL="1886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Ayuthaya"/>
                <a:ea typeface="Ayuthaya"/>
                <a:cs typeface="Ayuthaya"/>
                <a:sym typeface="Ayuthaya"/>
              </a:defRPr>
            </a:lvl3pPr>
            <a:lvl4pPr marL="23311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Ayuthaya"/>
                <a:ea typeface="Ayuthaya"/>
                <a:cs typeface="Ayuthaya"/>
                <a:sym typeface="Ayuthaya"/>
              </a:defRPr>
            </a:lvl4pPr>
            <a:lvl5pPr marL="2775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Ayuthaya"/>
                <a:ea typeface="Ayuthaya"/>
                <a:cs typeface="Ayuthaya"/>
                <a:sym typeface="Ayuthay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3237507" y="13090921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2 Column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HERMES - PRC open session - Caroline Riedl (DESY-Zeuthen), 14.10.2010"/>
          <p:cNvSpPr txBox="1"/>
          <p:nvPr/>
        </p:nvSpPr>
        <p:spPr>
          <a:xfrm>
            <a:off x="10407640" y="13090723"/>
            <a:ext cx="1064418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800">
                <a:latin typeface="Ayuthaya"/>
                <a:ea typeface="Ayuthaya"/>
                <a:cs typeface="Ayuthaya"/>
                <a:sym typeface="Ayuthaya"/>
              </a:defRPr>
            </a:lvl1pPr>
          </a:lstStyle>
          <a:p>
            <a:pPr/>
            <a:r>
              <a:t>HERMES - PRC open session - Caroline Riedl (DESY-Zeuthen), 14.10.2010</a:t>
            </a:r>
          </a:p>
        </p:txBody>
      </p:sp>
      <p:sp>
        <p:nvSpPr>
          <p:cNvPr id="15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latin typeface="Ayuthaya"/>
                <a:ea typeface="Ayuthaya"/>
                <a:cs typeface="Ayuthaya"/>
                <a:sym typeface="Ayuthay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/>
          <a:lstStyle>
            <a:lvl1pPr marL="997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Ayuthaya"/>
                <a:ea typeface="Ayuthaya"/>
                <a:cs typeface="Ayuthaya"/>
                <a:sym typeface="Ayuthaya"/>
              </a:defRPr>
            </a:lvl1pPr>
            <a:lvl2pPr marL="14421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buChar char="•"/>
              <a:defRPr sz="4400">
                <a:latin typeface="Ayuthaya"/>
                <a:ea typeface="Ayuthaya"/>
                <a:cs typeface="Ayuthaya"/>
                <a:sym typeface="Ayuthaya"/>
              </a:defRPr>
            </a:lvl2pPr>
            <a:lvl3pPr marL="1886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Ayuthaya"/>
                <a:ea typeface="Ayuthaya"/>
                <a:cs typeface="Ayuthaya"/>
                <a:sym typeface="Ayuthaya"/>
              </a:defRPr>
            </a:lvl3pPr>
            <a:lvl4pPr marL="23311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Ayuthaya"/>
                <a:ea typeface="Ayuthaya"/>
                <a:cs typeface="Ayuthaya"/>
                <a:sym typeface="Ayuthaya"/>
              </a:defRPr>
            </a:lvl4pPr>
            <a:lvl5pPr marL="2775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Ayuthaya"/>
                <a:ea typeface="Ayuthaya"/>
                <a:cs typeface="Ayuthaya"/>
                <a:sym typeface="Ayuthay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3237507" y="13090921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2 Column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HERMES - PRC open session - Caroline Riedl (DESY-Zeuthen), 14.10.2010"/>
          <p:cNvSpPr txBox="1"/>
          <p:nvPr/>
        </p:nvSpPr>
        <p:spPr>
          <a:xfrm>
            <a:off x="10407640" y="13090723"/>
            <a:ext cx="1064418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800">
                <a:latin typeface="Ayuthaya"/>
                <a:ea typeface="Ayuthaya"/>
                <a:cs typeface="Ayuthaya"/>
                <a:sym typeface="Ayuthaya"/>
              </a:defRPr>
            </a:lvl1pPr>
          </a:lstStyle>
          <a:p>
            <a:pPr/>
            <a:r>
              <a:t>HERMES - PRC open session - Caroline Riedl (DESY-Zeuthen), 14.10.2010</a:t>
            </a:r>
          </a:p>
        </p:txBody>
      </p:sp>
      <p:sp>
        <p:nvSpPr>
          <p:cNvPr id="16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latin typeface="Ayuthaya"/>
                <a:ea typeface="Ayuthaya"/>
                <a:cs typeface="Ayuthaya"/>
                <a:sym typeface="Ayuthay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/>
          <a:lstStyle>
            <a:lvl1pPr marL="997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Ayuthaya"/>
                <a:ea typeface="Ayuthaya"/>
                <a:cs typeface="Ayuthaya"/>
                <a:sym typeface="Ayuthaya"/>
              </a:defRPr>
            </a:lvl1pPr>
            <a:lvl2pPr marL="14421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buChar char="•"/>
              <a:defRPr sz="4400">
                <a:latin typeface="Ayuthaya"/>
                <a:ea typeface="Ayuthaya"/>
                <a:cs typeface="Ayuthaya"/>
                <a:sym typeface="Ayuthaya"/>
              </a:defRPr>
            </a:lvl2pPr>
            <a:lvl3pPr marL="1886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Ayuthaya"/>
                <a:ea typeface="Ayuthaya"/>
                <a:cs typeface="Ayuthaya"/>
                <a:sym typeface="Ayuthaya"/>
              </a:defRPr>
            </a:lvl3pPr>
            <a:lvl4pPr marL="23311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Ayuthaya"/>
                <a:ea typeface="Ayuthaya"/>
                <a:cs typeface="Ayuthaya"/>
                <a:sym typeface="Ayuthaya"/>
              </a:defRPr>
            </a:lvl4pPr>
            <a:lvl5pPr marL="2775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Ayuthaya"/>
                <a:ea typeface="Ayuthaya"/>
                <a:cs typeface="Ayuthaya"/>
                <a:sym typeface="Ayuthay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 txBox="1"/>
          <p:nvPr>
            <p:ph type="sldNum" sz="quarter" idx="2"/>
          </p:nvPr>
        </p:nvSpPr>
        <p:spPr>
          <a:xfrm>
            <a:off x="3237507" y="13090921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">
    <p:bg>
      <p:bgPr>
        <a:gradFill flip="none" rotWithShape="1">
          <a:gsLst>
            <a:gs pos="0">
              <a:srgbClr val="FFFFFF"/>
            </a:gs>
            <a:gs pos="100000">
              <a:srgbClr val="FFFFF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aroline Riedl (DESY) - DVCS                                                                                                                   PHOTON2011, May 2011"/>
          <p:cNvSpPr txBox="1"/>
          <p:nvPr/>
        </p:nvSpPr>
        <p:spPr>
          <a:xfrm>
            <a:off x="3226593" y="13268126"/>
            <a:ext cx="17930814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400"/>
            </a:lvl1pPr>
          </a:lstStyle>
          <a:p>
            <a:pPr/>
            <a:r>
              <a:t>Caroline Riedl (DESY) - DVCS                                                                                                                   PHOTON2011, May 2011</a:t>
            </a:r>
          </a:p>
        </p:txBody>
      </p:sp>
      <p:sp>
        <p:nvSpPr>
          <p:cNvPr id="17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latin typeface="Ayuthaya"/>
                <a:ea typeface="Ayuthaya"/>
                <a:cs typeface="Ayuthaya"/>
                <a:sym typeface="Ayuthay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106714" indent="-789214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5800">
                <a:latin typeface="+mn-lt"/>
                <a:ea typeface="+mn-ea"/>
                <a:cs typeface="+mn-cs"/>
                <a:sym typeface="Gill Sans"/>
              </a:defRPr>
            </a:lvl1pPr>
            <a:lvl2pPr marL="1551214" indent="-789214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5800">
                <a:latin typeface="+mn-lt"/>
                <a:ea typeface="+mn-ea"/>
                <a:cs typeface="+mn-cs"/>
                <a:sym typeface="Gill Sans"/>
              </a:defRPr>
            </a:lvl2pPr>
            <a:lvl3pPr marL="1995714" indent="-789214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5800">
                <a:latin typeface="+mn-lt"/>
                <a:ea typeface="+mn-ea"/>
                <a:cs typeface="+mn-cs"/>
                <a:sym typeface="Gill Sans"/>
              </a:defRPr>
            </a:lvl3pPr>
            <a:lvl4pPr marL="2440214" indent="-789214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5800">
                <a:latin typeface="+mn-lt"/>
                <a:ea typeface="+mn-ea"/>
                <a:cs typeface="+mn-cs"/>
                <a:sym typeface="Gill Sans"/>
              </a:defRPr>
            </a:lvl4pPr>
            <a:lvl5pPr marL="2884714" indent="-789214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58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/>
          <p:nvPr>
            <p:ph type="title"/>
          </p:nvPr>
        </p:nvSpPr>
        <p:spPr>
          <a:xfrm>
            <a:off x="3031047" y="-11907"/>
            <a:ext cx="18321906" cy="1375173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sz="half" idx="1"/>
          </p:nvPr>
        </p:nvSpPr>
        <p:spPr>
          <a:xfrm>
            <a:off x="3976687" y="2839640"/>
            <a:ext cx="16127017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xfrm>
            <a:off x="11810007" y="13198078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DIS10: Spin Sessions Summary - Simonetta Liuti  and Caroline Riedl - Florence, April 23, 2010"/>
          <p:cNvSpPr txBox="1"/>
          <p:nvPr/>
        </p:nvSpPr>
        <p:spPr>
          <a:xfrm>
            <a:off x="10782687" y="13340953"/>
            <a:ext cx="10429876" cy="446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1800"/>
            </a:pPr>
            <a:r>
              <a:t>DIS10: </a:t>
            </a:r>
            <a:r>
              <a:rPr b="1"/>
              <a:t>Spin Sessions Summary</a:t>
            </a:r>
            <a:r>
              <a:t> - Simonetta Liuti  and Caroline Riedl - Florence, April 23, 2010</a:t>
            </a:r>
          </a:p>
        </p:txBody>
      </p:sp>
      <p:sp>
        <p:nvSpPr>
          <p:cNvPr id="18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0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n-lt"/>
                <a:ea typeface="+mn-ea"/>
                <a:cs typeface="+mn-cs"/>
                <a:sym typeface="Gill Sans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+mn-lt"/>
                <a:ea typeface="+mn-ea"/>
                <a:cs typeface="+mn-cs"/>
                <a:sym typeface="Gill Sans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n-lt"/>
                <a:ea typeface="+mn-ea"/>
                <a:cs typeface="+mn-cs"/>
                <a:sym typeface="Gill Sans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n-lt"/>
                <a:ea typeface="+mn-ea"/>
                <a:cs typeface="+mn-cs"/>
                <a:sym typeface="Gill Sans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/>
          <p:nvPr>
            <p:ph type="sldNum" sz="quarter" idx="2"/>
          </p:nvPr>
        </p:nvSpPr>
        <p:spPr>
          <a:xfrm>
            <a:off x="3219648" y="13073062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aroline.Riedl@desy.de -  Spin and Searches                                                                                                                                 UIUC,  July 23, 2012"/>
          <p:cNvSpPr txBox="1"/>
          <p:nvPr/>
        </p:nvSpPr>
        <p:spPr>
          <a:xfrm>
            <a:off x="3263890" y="13251457"/>
            <a:ext cx="18020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200"/>
            </a:pPr>
            <a:r>
              <a:rPr u="sng">
                <a:hlinkClick r:id="rId2" invalidUrl="" action="" tgtFrame="" tooltip="" history="1" highlightClick="0" endSnd="0"/>
              </a:rPr>
              <a:t>Caroline.Riedl@desy.de</a:t>
            </a:r>
            <a:r>
              <a:t> -  Spin and Searches                                                                                                                                 UIUC,  July 23, 2012</a:t>
            </a:r>
          </a:p>
        </p:txBody>
      </p:sp>
      <p:sp>
        <p:nvSpPr>
          <p:cNvPr id="19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solidFill>
                  <a:srgbClr val="0099D9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aroline.Riedl@desy.de -  Spin and Searches                                                                                                                                 UIUC,  July 23, 2012"/>
          <p:cNvSpPr txBox="1"/>
          <p:nvPr/>
        </p:nvSpPr>
        <p:spPr>
          <a:xfrm>
            <a:off x="3263890" y="13251457"/>
            <a:ext cx="18020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200"/>
            </a:pPr>
            <a:r>
              <a:rPr u="sng">
                <a:hlinkClick r:id="rId2" invalidUrl="" action="" tgtFrame="" tooltip="" history="1" highlightClick="0" endSnd="0"/>
              </a:rPr>
              <a:t>Caroline.Riedl@desy.de</a:t>
            </a:r>
            <a:r>
              <a:t> -  Spin and Searches                                                                                                                                 UIUC,  July 23, 2012</a:t>
            </a:r>
          </a:p>
        </p:txBody>
      </p:sp>
      <p:sp>
        <p:nvSpPr>
          <p:cNvPr id="20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solidFill>
                  <a:srgbClr val="0099D9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aroline.Riedl@desy.de -  Spin and Searches                                                                                                                                 UIUC,  July 23, 2012"/>
          <p:cNvSpPr txBox="1"/>
          <p:nvPr/>
        </p:nvSpPr>
        <p:spPr>
          <a:xfrm>
            <a:off x="3263890" y="13251457"/>
            <a:ext cx="18020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200"/>
            </a:pPr>
            <a:r>
              <a:rPr u="sng">
                <a:hlinkClick r:id="rId2" invalidUrl="" action="" tgtFrame="" tooltip="" history="1" highlightClick="0" endSnd="0"/>
              </a:rPr>
              <a:t>Caroline.Riedl@desy.de</a:t>
            </a:r>
            <a:r>
              <a:t> -  Spin and Searches                                                                                                                                 UIUC,  July 23, 2012</a:t>
            </a:r>
          </a:p>
        </p:txBody>
      </p:sp>
      <p:sp>
        <p:nvSpPr>
          <p:cNvPr id="21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solidFill>
                  <a:srgbClr val="0099D9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aroline.Riedl@desy.de -  Spin and Searches                                                                                                                                 UIUC,  July 23, 2012"/>
          <p:cNvSpPr txBox="1"/>
          <p:nvPr/>
        </p:nvSpPr>
        <p:spPr>
          <a:xfrm>
            <a:off x="3263890" y="13251457"/>
            <a:ext cx="18020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200"/>
            </a:pPr>
            <a:r>
              <a:rPr u="sng">
                <a:hlinkClick r:id="rId2" invalidUrl="" action="" tgtFrame="" tooltip="" history="1" highlightClick="0" endSnd="0"/>
              </a:rPr>
              <a:t>Caroline.Riedl@desy.de</a:t>
            </a:r>
            <a:r>
              <a:t> -  Spin and Searches                                                                                                                                 UIUC,  July 23, 2012</a:t>
            </a:r>
          </a:p>
        </p:txBody>
      </p:sp>
      <p:sp>
        <p:nvSpPr>
          <p:cNvPr id="22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solidFill>
                  <a:srgbClr val="0099D9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aroline.Riedl@desy.de - Recent highlights from HERMES                                   Moriond QCD and High-Energy Interactions - La Thuile, March 16, 2012"/>
          <p:cNvSpPr txBox="1"/>
          <p:nvPr/>
        </p:nvSpPr>
        <p:spPr>
          <a:xfrm>
            <a:off x="3263890" y="13251457"/>
            <a:ext cx="18020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200"/>
            </a:pPr>
            <a:r>
              <a:rPr u="sng">
                <a:hlinkClick r:id="rId2" invalidUrl="" action="" tgtFrame="" tooltip="" history="1" highlightClick="0" endSnd="0"/>
              </a:rPr>
              <a:t>Caroline.Riedl@desy.de</a:t>
            </a:r>
            <a:r>
              <a:t> - Recent highlights from HERMES                                   Moriond QCD and High-Energy Interactions - La Thuile, March 16, 2012</a:t>
            </a:r>
          </a:p>
        </p:txBody>
      </p:sp>
      <p:sp>
        <p:nvSpPr>
          <p:cNvPr id="23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solidFill>
                  <a:srgbClr val="0099D9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aroline.Riedl@desy.de -  Spin and Searches                                                                                                                                 UIUC,  July 23, 2012"/>
          <p:cNvSpPr txBox="1"/>
          <p:nvPr/>
        </p:nvSpPr>
        <p:spPr>
          <a:xfrm>
            <a:off x="3263890" y="13251457"/>
            <a:ext cx="18020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200"/>
            </a:pPr>
            <a:r>
              <a:rPr u="sng">
                <a:hlinkClick r:id="rId2" invalidUrl="" action="" tgtFrame="" tooltip="" history="1" highlightClick="0" endSnd="0"/>
              </a:rPr>
              <a:t>Caroline.Riedl@desy.de</a:t>
            </a:r>
            <a:r>
              <a:t> -  Spin and Searches                                                                                                                                 UIUC,  July 23, 2012</a:t>
            </a:r>
          </a:p>
        </p:txBody>
      </p:sp>
      <p:sp>
        <p:nvSpPr>
          <p:cNvPr id="24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solidFill>
                  <a:srgbClr val="0099D9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aroline.Riedl@desy.de - Recent highlights from HERMES                                   Moriond QCD and High-Energy Interactions - La Thuile, March 16, 2012"/>
          <p:cNvSpPr txBox="1"/>
          <p:nvPr/>
        </p:nvSpPr>
        <p:spPr>
          <a:xfrm>
            <a:off x="3263890" y="13251457"/>
            <a:ext cx="18020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200"/>
            </a:pPr>
            <a:r>
              <a:rPr u="sng">
                <a:hlinkClick r:id="rId2" invalidUrl="" action="" tgtFrame="" tooltip="" history="1" highlightClick="0" endSnd="0"/>
              </a:rPr>
              <a:t>Caroline.Riedl@desy.de</a:t>
            </a:r>
            <a:r>
              <a:t> - Recent highlights from HERMES                                   Moriond QCD and High-Energy Interactions - La Thuile, March 16, 2012</a:t>
            </a:r>
          </a:p>
        </p:txBody>
      </p:sp>
      <p:sp>
        <p:nvSpPr>
          <p:cNvPr id="25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solidFill>
                  <a:srgbClr val="0099D9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aroline.Riedl@desy.de - Recent highlights from HERMES                                   Moriond QCD and High-Energy Interactions - La Thuile, March 16, 2012"/>
          <p:cNvSpPr txBox="1"/>
          <p:nvPr/>
        </p:nvSpPr>
        <p:spPr>
          <a:xfrm>
            <a:off x="3263890" y="13251457"/>
            <a:ext cx="18020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200"/>
            </a:pPr>
            <a:r>
              <a:rPr u="sng">
                <a:hlinkClick r:id="rId2" invalidUrl="" action="" tgtFrame="" tooltip="" history="1" highlightClick="0" endSnd="0"/>
              </a:rPr>
              <a:t>Caroline.Riedl@desy.de</a:t>
            </a:r>
            <a:r>
              <a:t> - Recent highlights from HERMES                                   Moriond QCD and High-Energy Interactions - La Thuile, March 16, 2012</a:t>
            </a:r>
          </a:p>
        </p:txBody>
      </p:sp>
      <p:sp>
        <p:nvSpPr>
          <p:cNvPr id="26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solidFill>
                  <a:srgbClr val="0099D9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aroline.Riedl@desy.de -  Spin and Searches                                                                                                                                 UIUC,  July 23, 2012"/>
          <p:cNvSpPr txBox="1"/>
          <p:nvPr/>
        </p:nvSpPr>
        <p:spPr>
          <a:xfrm>
            <a:off x="3263890" y="13251457"/>
            <a:ext cx="18020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200"/>
            </a:pPr>
            <a:r>
              <a:rPr u="sng">
                <a:hlinkClick r:id="rId2" invalidUrl="" action="" tgtFrame="" tooltip="" history="1" highlightClick="0" endSnd="0"/>
              </a:rPr>
              <a:t>Caroline.Riedl@desy.de</a:t>
            </a:r>
            <a:r>
              <a:t> -  Spin and Searches                                                                                                                                 UIUC,  July 23, 2012</a:t>
            </a:r>
          </a:p>
        </p:txBody>
      </p:sp>
      <p:sp>
        <p:nvSpPr>
          <p:cNvPr id="27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solidFill>
                  <a:srgbClr val="0099D9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numCol="2" spcCol="735806"/>
          <a:lstStyle>
            <a:lvl1pPr marL="997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+mn-lt"/>
                <a:ea typeface="+mn-ea"/>
                <a:cs typeface="+mn-cs"/>
                <a:sym typeface="Gill Sans"/>
              </a:defRPr>
            </a:lvl1pPr>
            <a:lvl2pPr marL="14421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buChar char="•"/>
              <a:defRPr sz="4400">
                <a:latin typeface="+mn-lt"/>
                <a:ea typeface="+mn-ea"/>
                <a:cs typeface="+mn-cs"/>
                <a:sym typeface="Gill Sans"/>
              </a:defRPr>
            </a:lvl2pPr>
            <a:lvl3pPr marL="1886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+mn-lt"/>
                <a:ea typeface="+mn-ea"/>
                <a:cs typeface="+mn-cs"/>
                <a:sym typeface="Gill Sans"/>
              </a:defRPr>
            </a:lvl3pPr>
            <a:lvl4pPr marL="23311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+mn-lt"/>
                <a:ea typeface="+mn-ea"/>
                <a:cs typeface="+mn-cs"/>
                <a:sym typeface="Gill Sans"/>
              </a:defRPr>
            </a:lvl4pPr>
            <a:lvl5pPr marL="2775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2 Column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HERMES - PRC open session - Caroline Riedl (DESY-Zeuthen), 14.10.2010"/>
          <p:cNvSpPr txBox="1"/>
          <p:nvPr/>
        </p:nvSpPr>
        <p:spPr>
          <a:xfrm>
            <a:off x="10407640" y="13090723"/>
            <a:ext cx="1064418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800">
                <a:latin typeface="Ayuthaya"/>
                <a:ea typeface="Ayuthaya"/>
                <a:cs typeface="Ayuthaya"/>
                <a:sym typeface="Ayuthaya"/>
              </a:defRPr>
            </a:lvl1pPr>
          </a:lstStyle>
          <a:p>
            <a:pPr/>
            <a:r>
              <a:t>HERMES - PRC open session - Caroline Riedl (DESY-Zeuthen), 14.10.2010</a:t>
            </a:r>
          </a:p>
        </p:txBody>
      </p:sp>
      <p:sp>
        <p:nvSpPr>
          <p:cNvPr id="28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latin typeface="Ayuthaya"/>
                <a:ea typeface="Ayuthaya"/>
                <a:cs typeface="Ayuthaya"/>
                <a:sym typeface="Ayuthay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/>
          <a:lstStyle>
            <a:lvl1pPr marL="997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Ayuthaya"/>
                <a:ea typeface="Ayuthaya"/>
                <a:cs typeface="Ayuthaya"/>
                <a:sym typeface="Ayuthaya"/>
              </a:defRPr>
            </a:lvl1pPr>
            <a:lvl2pPr marL="14421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buChar char="•"/>
              <a:defRPr sz="4400">
                <a:latin typeface="Ayuthaya"/>
                <a:ea typeface="Ayuthaya"/>
                <a:cs typeface="Ayuthaya"/>
                <a:sym typeface="Ayuthaya"/>
              </a:defRPr>
            </a:lvl2pPr>
            <a:lvl3pPr marL="1886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Ayuthaya"/>
                <a:ea typeface="Ayuthaya"/>
                <a:cs typeface="Ayuthaya"/>
                <a:sym typeface="Ayuthaya"/>
              </a:defRPr>
            </a:lvl3pPr>
            <a:lvl4pPr marL="23311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Ayuthaya"/>
                <a:ea typeface="Ayuthaya"/>
                <a:cs typeface="Ayuthaya"/>
                <a:sym typeface="Ayuthaya"/>
              </a:defRPr>
            </a:lvl4pPr>
            <a:lvl5pPr marL="2775603" indent="-680103" defTabSz="821531">
              <a:lnSpc>
                <a:spcPct val="100000"/>
              </a:lnSpc>
              <a:spcBef>
                <a:spcPts val="5300"/>
              </a:spcBef>
              <a:buSzPct val="171000"/>
              <a:buFontTx/>
              <a:defRPr sz="4400">
                <a:latin typeface="Ayuthaya"/>
                <a:ea typeface="Ayuthaya"/>
                <a:cs typeface="Ayuthaya"/>
                <a:sym typeface="Ayuthay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0" name="Slide Number"/>
          <p:cNvSpPr txBox="1"/>
          <p:nvPr>
            <p:ph type="sldNum" sz="quarter" idx="2"/>
          </p:nvPr>
        </p:nvSpPr>
        <p:spPr>
          <a:xfrm>
            <a:off x="3237507" y="13090921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aroline.Riedl@desy.de - Recent highlights from HERMES                                   Moriond QCD and High-Energy Interactions - La Thuile, March 16, 2012"/>
          <p:cNvSpPr txBox="1"/>
          <p:nvPr/>
        </p:nvSpPr>
        <p:spPr>
          <a:xfrm>
            <a:off x="3263890" y="13251457"/>
            <a:ext cx="18020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200"/>
            </a:pPr>
            <a:r>
              <a:rPr u="sng">
                <a:hlinkClick r:id="rId2" invalidUrl="" action="" tgtFrame="" tooltip="" history="1" highlightClick="0" endSnd="0"/>
              </a:rPr>
              <a:t>Caroline.Riedl@desy.de</a:t>
            </a:r>
            <a:r>
              <a:t> - Recent highlights from HERMES                                   Moriond QCD and High-Energy Interactions - La Thuile, March 16, 2012</a:t>
            </a:r>
          </a:p>
        </p:txBody>
      </p:sp>
      <p:sp>
        <p:nvSpPr>
          <p:cNvPr id="29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solidFill>
                  <a:srgbClr val="0099D9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aroline.Riedl@desy.de -  Spin and Searches                                                                                                                                 UIUC,  July 23, 2012"/>
          <p:cNvSpPr txBox="1"/>
          <p:nvPr/>
        </p:nvSpPr>
        <p:spPr>
          <a:xfrm>
            <a:off x="3263890" y="13251457"/>
            <a:ext cx="18020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200"/>
            </a:pPr>
            <a:r>
              <a:rPr u="sng">
                <a:hlinkClick r:id="rId2" invalidUrl="" action="" tgtFrame="" tooltip="" history="1" highlightClick="0" endSnd="0"/>
              </a:rPr>
              <a:t>Caroline.Riedl@desy.de</a:t>
            </a:r>
            <a:r>
              <a:t> -  Spin and Searches                                                                                                                                 UIUC,  July 23, 2012</a:t>
            </a:r>
          </a:p>
        </p:txBody>
      </p:sp>
      <p:sp>
        <p:nvSpPr>
          <p:cNvPr id="30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solidFill>
                  <a:srgbClr val="0099D9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aroline.Riedl@desy.de - Recent highlights from HERMES                                   Moriond QCD and High-Energy Interactions - La Thuile, March 16, 2012"/>
          <p:cNvSpPr txBox="1"/>
          <p:nvPr/>
        </p:nvSpPr>
        <p:spPr>
          <a:xfrm>
            <a:off x="3263890" y="13251457"/>
            <a:ext cx="18020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200"/>
            </a:pPr>
            <a:r>
              <a:rPr u="sng">
                <a:hlinkClick r:id="rId2" invalidUrl="" action="" tgtFrame="" tooltip="" history="1" highlightClick="0" endSnd="0"/>
              </a:rPr>
              <a:t>Caroline.Riedl@desy.de</a:t>
            </a:r>
            <a:r>
              <a:t> - Recent highlights from HERMES                                   Moriond QCD and High-Energy Interactions - La Thuile, March 16, 2012</a:t>
            </a:r>
          </a:p>
        </p:txBody>
      </p:sp>
      <p:sp>
        <p:nvSpPr>
          <p:cNvPr id="31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solidFill>
                  <a:srgbClr val="0099D9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he DC5(6) project, C.K. Riedl (UIUC)                                                                                                  COMPASS Collaboration Meeting,  July 25, 2013"/>
          <p:cNvSpPr txBox="1"/>
          <p:nvPr/>
        </p:nvSpPr>
        <p:spPr>
          <a:xfrm>
            <a:off x="3174594" y="13215739"/>
            <a:ext cx="1802011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</a:defRPr>
            </a:lvl1pPr>
          </a:lstStyle>
          <a:p>
            <a:pPr/>
            <a:r>
              <a:t>The DC5(6) project, C.K. Riedl (UIUC)                                                                                                  COMPASS Collaboration Meeting,  July 25, 2013</a:t>
            </a:r>
          </a:p>
        </p:txBody>
      </p:sp>
      <p:sp>
        <p:nvSpPr>
          <p:cNvPr id="32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solidFill>
                  <a:srgbClr val="FF93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DC5 design, C. Riedl                                                                                                                                                                               July 30, 2013"/>
          <p:cNvSpPr txBox="1"/>
          <p:nvPr/>
        </p:nvSpPr>
        <p:spPr>
          <a:xfrm>
            <a:off x="3263890" y="13251457"/>
            <a:ext cx="18020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</a:defRPr>
            </a:lvl1pPr>
          </a:lstStyle>
          <a:p>
            <a:pPr/>
            <a:r>
              <a:t>DC5 design, C. Riedl                                                                                                                                                                               July 30, 2013</a:t>
            </a:r>
          </a:p>
        </p:txBody>
      </p:sp>
      <p:sp>
        <p:nvSpPr>
          <p:cNvPr id="33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solidFill>
                  <a:srgbClr val="FF93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he DC5(6) project, C.K. Riedl (UIUC)                                                                                                  COMPASS Collaboration Meeting,  July 25, 2013"/>
          <p:cNvSpPr txBox="1"/>
          <p:nvPr/>
        </p:nvSpPr>
        <p:spPr>
          <a:xfrm>
            <a:off x="3174594" y="13215739"/>
            <a:ext cx="1802011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</a:defRPr>
            </a:lvl1pPr>
          </a:lstStyle>
          <a:p>
            <a:pPr/>
            <a:r>
              <a:t>The DC5(6) project, C.K. Riedl (UIUC)                                                                                                  COMPASS Collaboration Meeting,  July 25, 2013</a:t>
            </a:r>
          </a:p>
        </p:txBody>
      </p:sp>
      <p:sp>
        <p:nvSpPr>
          <p:cNvPr id="34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solidFill>
                  <a:srgbClr val="FF93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DC5 Cathode Planning, C. Riedl                                                                                                                                                     September 12, 2013"/>
          <p:cNvSpPr txBox="1"/>
          <p:nvPr/>
        </p:nvSpPr>
        <p:spPr>
          <a:xfrm>
            <a:off x="3263890" y="13251457"/>
            <a:ext cx="18020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</a:defRPr>
            </a:lvl1pPr>
          </a:lstStyle>
          <a:p>
            <a:pPr/>
            <a:r>
              <a:t>DC5 Cathode Planning, C. Riedl                                                                                                                                                     September 12, 2013</a:t>
            </a:r>
          </a:p>
        </p:txBody>
      </p:sp>
      <p:sp>
        <p:nvSpPr>
          <p:cNvPr id="35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6600">
                <a:solidFill>
                  <a:srgbClr val="FF93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DC5 Anode Planning, C. Riedl                                                                                                                                                     September 25, 2013"/>
          <p:cNvSpPr txBox="1"/>
          <p:nvPr/>
        </p:nvSpPr>
        <p:spPr>
          <a:xfrm>
            <a:off x="3263890" y="13251457"/>
            <a:ext cx="18020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</a:defRPr>
            </a:lvl1pPr>
          </a:lstStyle>
          <a:p>
            <a:pPr/>
            <a:r>
              <a:t>DC5 Anode Planning, C. Riedl                                                                                                                                                     September 25, 2013</a:t>
            </a:r>
          </a:p>
        </p:txBody>
      </p:sp>
      <p:sp>
        <p:nvSpPr>
          <p:cNvPr id="36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6600">
                <a:solidFill>
                  <a:srgbClr val="FF93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DC5 Anode Planning, C. Riedl                                                                                                                                                     September 25, 2013"/>
          <p:cNvSpPr txBox="1"/>
          <p:nvPr/>
        </p:nvSpPr>
        <p:spPr>
          <a:xfrm>
            <a:off x="3263890" y="13251457"/>
            <a:ext cx="18020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</a:defRPr>
            </a:lvl1pPr>
          </a:lstStyle>
          <a:p>
            <a:pPr/>
            <a:r>
              <a:t>DC5 Anode Planning, C. Riedl                                                                                                                                                     September 25, 2013</a:t>
            </a:r>
          </a:p>
        </p:txBody>
      </p:sp>
      <p:sp>
        <p:nvSpPr>
          <p:cNvPr id="37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6600">
                <a:solidFill>
                  <a:srgbClr val="FF93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Body Level One…"/>
          <p:cNvSpPr txBox="1"/>
          <p:nvPr>
            <p:ph type="body" idx="1"/>
          </p:nvPr>
        </p:nvSpPr>
        <p:spPr>
          <a:xfrm>
            <a:off x="4833937" y="1785937"/>
            <a:ext cx="14716126" cy="10144126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106714" indent="-789214" defTabSz="821531">
              <a:lnSpc>
                <a:spcPct val="100000"/>
              </a:lnSpc>
              <a:spcBef>
                <a:spcPts val="6700"/>
              </a:spcBef>
              <a:buSzPct val="171000"/>
              <a:buFontTx/>
              <a:defRPr sz="5800">
                <a:latin typeface="+mn-lt"/>
                <a:ea typeface="+mn-ea"/>
                <a:cs typeface="+mn-cs"/>
                <a:sym typeface="Gill Sans"/>
              </a:defRPr>
            </a:lvl1pPr>
            <a:lvl2pPr marL="1551214" indent="-789214" defTabSz="821531">
              <a:lnSpc>
                <a:spcPct val="100000"/>
              </a:lnSpc>
              <a:spcBef>
                <a:spcPts val="6700"/>
              </a:spcBef>
              <a:buSzPct val="171000"/>
              <a:buFontTx/>
              <a:buChar char="•"/>
              <a:defRPr sz="5800">
                <a:latin typeface="+mn-lt"/>
                <a:ea typeface="+mn-ea"/>
                <a:cs typeface="+mn-cs"/>
                <a:sym typeface="Gill Sans"/>
              </a:defRPr>
            </a:lvl2pPr>
            <a:lvl3pPr marL="1995714" indent="-789214" defTabSz="821531">
              <a:lnSpc>
                <a:spcPct val="100000"/>
              </a:lnSpc>
              <a:spcBef>
                <a:spcPts val="6700"/>
              </a:spcBef>
              <a:buSzPct val="171000"/>
              <a:buFontTx/>
              <a:defRPr sz="5800">
                <a:latin typeface="+mn-lt"/>
                <a:ea typeface="+mn-ea"/>
                <a:cs typeface="+mn-cs"/>
                <a:sym typeface="Gill Sans"/>
              </a:defRPr>
            </a:lvl3pPr>
            <a:lvl4pPr marL="2440214" indent="-789214" defTabSz="821531">
              <a:lnSpc>
                <a:spcPct val="100000"/>
              </a:lnSpc>
              <a:spcBef>
                <a:spcPts val="6700"/>
              </a:spcBef>
              <a:buSzPct val="171000"/>
              <a:buFontTx/>
              <a:defRPr sz="5800">
                <a:latin typeface="+mn-lt"/>
                <a:ea typeface="+mn-ea"/>
                <a:cs typeface="+mn-cs"/>
                <a:sym typeface="Gill Sans"/>
              </a:defRPr>
            </a:lvl4pPr>
            <a:lvl5pPr marL="2884714" indent="-789214" defTabSz="821531">
              <a:lnSpc>
                <a:spcPct val="100000"/>
              </a:lnSpc>
              <a:spcBef>
                <a:spcPts val="6700"/>
              </a:spcBef>
              <a:buSzPct val="171000"/>
              <a:buFontTx/>
              <a:defRPr sz="58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DC5 Cathode Planning, C. Riedl                                                                                                                                                     September 25, 2013"/>
          <p:cNvSpPr txBox="1"/>
          <p:nvPr/>
        </p:nvSpPr>
        <p:spPr>
          <a:xfrm>
            <a:off x="3263890" y="13251457"/>
            <a:ext cx="18020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</a:defRPr>
            </a:lvl1pPr>
          </a:lstStyle>
          <a:p>
            <a:pPr/>
            <a:r>
              <a:t>DC5 Cathode Planning, C. Riedl                                                                                                                                                     September 25, 2013</a:t>
            </a:r>
          </a:p>
        </p:txBody>
      </p:sp>
      <p:sp>
        <p:nvSpPr>
          <p:cNvPr id="38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6600">
                <a:solidFill>
                  <a:srgbClr val="FF93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DC56 Status, C.K. Riedl                                                                                                                       UIUC COMPASS meeting,  September 06, 2013"/>
          <p:cNvSpPr txBox="1"/>
          <p:nvPr/>
        </p:nvSpPr>
        <p:spPr>
          <a:xfrm>
            <a:off x="3263890" y="13251457"/>
            <a:ext cx="18020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</a:defRPr>
            </a:lvl1pPr>
          </a:lstStyle>
          <a:p>
            <a:pPr/>
            <a:r>
              <a:t>DC56 Status, C.K. Riedl                                                                                                                       UIUC COMPASS meeting,  September 06, 2013</a:t>
            </a:r>
          </a:p>
        </p:txBody>
      </p:sp>
      <p:sp>
        <p:nvSpPr>
          <p:cNvPr id="39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6600">
                <a:solidFill>
                  <a:srgbClr val="FF93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University of Illinois, Caroline Riedl - criedl@illinois.edu         Stiffening Frames for COMPASS Drift Chamber, Nov. 8, 2013"/>
          <p:cNvSpPr txBox="1"/>
          <p:nvPr/>
        </p:nvSpPr>
        <p:spPr>
          <a:xfrm>
            <a:off x="3263890" y="13251457"/>
            <a:ext cx="18020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/>
            </a:lvl1pPr>
          </a:lstStyle>
          <a:p>
            <a:pPr/>
            <a:r>
              <a:t>University of Illinois, Caroline Riedl - criedl@illinois.edu         Stiffening Frames for COMPASS Drift Chamber, Nov. 8, 2013</a:t>
            </a:r>
          </a:p>
        </p:txBody>
      </p:sp>
      <p:sp>
        <p:nvSpPr>
          <p:cNvPr id="408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6600">
                <a:solidFill>
                  <a:srgbClr val="FF93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9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6600">
                <a:solidFill>
                  <a:srgbClr val="FF93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8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9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he DC5(6) project, C.K. Riedl (UIUC)                                                                                               COMPASS Technical Board Meeting,  July 18, 2013"/>
          <p:cNvSpPr txBox="1"/>
          <p:nvPr/>
        </p:nvSpPr>
        <p:spPr>
          <a:xfrm>
            <a:off x="3174594" y="13215739"/>
            <a:ext cx="1802011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</a:defRPr>
            </a:lvl1pPr>
          </a:lstStyle>
          <a:p>
            <a:pPr/>
            <a:r>
              <a:t>The DC5(6) project, C.K. Riedl (UIUC)                                                                                               COMPASS Technical Board Meeting,  July 18, 2013</a:t>
            </a:r>
          </a:p>
        </p:txBody>
      </p:sp>
      <p:sp>
        <p:nvSpPr>
          <p:cNvPr id="427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solidFill>
                  <a:srgbClr val="FF93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28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9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DC56 Status, C.K. Riedl                                                                                                                        DC56 bi-weekly meeting,  September 04, 2013"/>
          <p:cNvSpPr txBox="1"/>
          <p:nvPr/>
        </p:nvSpPr>
        <p:spPr>
          <a:xfrm>
            <a:off x="3263890" y="13251457"/>
            <a:ext cx="18020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</a:defRPr>
            </a:lvl1pPr>
          </a:lstStyle>
          <a:p>
            <a:pPr/>
            <a:r>
              <a:t>DC56 Status, C.K. Riedl                                                                                                                        DC56 bi-weekly meeting,  September 04, 2013</a:t>
            </a:r>
          </a:p>
        </p:txBody>
      </p:sp>
      <p:sp>
        <p:nvSpPr>
          <p:cNvPr id="437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6600">
                <a:solidFill>
                  <a:srgbClr val="FF93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8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9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DC5 Planning, C.Riedl                                                                                                                        DC56 bi-weekly meeting, October 02, 2013"/>
          <p:cNvSpPr txBox="1"/>
          <p:nvPr/>
        </p:nvSpPr>
        <p:spPr>
          <a:xfrm>
            <a:off x="3263890" y="13260790"/>
            <a:ext cx="18020111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Planning, C.Riedl                                                                                                                        DC56 bi-weekly meeting, October 02, 2013</a:t>
            </a:r>
          </a:p>
        </p:txBody>
      </p:sp>
      <p:sp>
        <p:nvSpPr>
          <p:cNvPr id="447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6600">
                <a:solidFill>
                  <a:srgbClr val="FF93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8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9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DC5 Planning, C.Riedl                                                                                                                        DC56 bi-weekly meeting, October 02, 2013"/>
          <p:cNvSpPr txBox="1"/>
          <p:nvPr/>
        </p:nvSpPr>
        <p:spPr>
          <a:xfrm>
            <a:off x="3263890" y="13260790"/>
            <a:ext cx="18020111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Planning, C.Riedl                                                                                                                        DC56 bi-weekly meeting, October 02, 2013</a:t>
            </a:r>
          </a:p>
        </p:txBody>
      </p:sp>
      <p:sp>
        <p:nvSpPr>
          <p:cNvPr id="457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6600">
                <a:solidFill>
                  <a:srgbClr val="FF93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58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9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DC5 Planning, C.Riedl                                                                                                                        DC56 bi-weekly meeting, October 02, 2013"/>
          <p:cNvSpPr txBox="1"/>
          <p:nvPr/>
        </p:nvSpPr>
        <p:spPr>
          <a:xfrm>
            <a:off x="3263890" y="13260790"/>
            <a:ext cx="18020111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Planning, C.Riedl                                                                                                                        DC56 bi-weekly meeting, October 02, 2013</a:t>
            </a:r>
          </a:p>
        </p:txBody>
      </p:sp>
      <p:sp>
        <p:nvSpPr>
          <p:cNvPr id="467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6600">
                <a:solidFill>
                  <a:srgbClr val="FF93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68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9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DC5 Planning, C.Riedl                                                                                                                        DC56 bi-weekly meeting, October 02, 2013"/>
          <p:cNvSpPr txBox="1"/>
          <p:nvPr/>
        </p:nvSpPr>
        <p:spPr>
          <a:xfrm>
            <a:off x="3263890" y="13260790"/>
            <a:ext cx="18020111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Planning, C.Riedl                                                                                                                        DC56 bi-weekly meeting, October 02, 2013</a:t>
            </a:r>
          </a:p>
        </p:txBody>
      </p:sp>
      <p:sp>
        <p:nvSpPr>
          <p:cNvPr id="477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6600">
                <a:solidFill>
                  <a:srgbClr val="FF93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78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9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DC5 Shipping, C.Riedl                                                                                                                                                Urbana, February 10, 2014"/>
          <p:cNvSpPr txBox="1"/>
          <p:nvPr/>
        </p:nvSpPr>
        <p:spPr>
          <a:xfrm>
            <a:off x="3263890" y="13260790"/>
            <a:ext cx="18020111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Shipping, C.Riedl                                                                                                                                                Urbana, February 10, 2014</a:t>
            </a:r>
          </a:p>
        </p:txBody>
      </p:sp>
      <p:sp>
        <p:nvSpPr>
          <p:cNvPr id="487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solidFill>
                  <a:srgbClr val="1A0A53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88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9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DC5 Assembly Parts, IJ. Choi, R. Heitz, C. Riedl                                                                                                                     January 15, 2014"/>
          <p:cNvSpPr txBox="1"/>
          <p:nvPr/>
        </p:nvSpPr>
        <p:spPr>
          <a:xfrm>
            <a:off x="3263890" y="13260790"/>
            <a:ext cx="18020111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Assembly Parts, IJ. Choi, R. Heitz, C. Riedl                                                                                                                     January 15, 2014</a:t>
            </a:r>
          </a:p>
        </p:txBody>
      </p:sp>
      <p:sp>
        <p:nvSpPr>
          <p:cNvPr id="497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solidFill>
                  <a:srgbClr val="5C07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8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9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DC5 Planning, C.Riedl                                                                                                                                             Urbana, December 10, 2013"/>
          <p:cNvSpPr txBox="1"/>
          <p:nvPr/>
        </p:nvSpPr>
        <p:spPr>
          <a:xfrm>
            <a:off x="3263890" y="13260790"/>
            <a:ext cx="18020111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Planning, C.Riedl                                                                                                                                             Urbana, December 10, 2013</a:t>
            </a:r>
          </a:p>
        </p:txBody>
      </p:sp>
      <p:sp>
        <p:nvSpPr>
          <p:cNvPr id="507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6600">
                <a:solidFill>
                  <a:srgbClr val="FF93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8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9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DC5 Status of Construction, C.Riedl                                                                                      COMPASS Drell-Yan Meeting, November 20, 2013"/>
          <p:cNvSpPr txBox="1"/>
          <p:nvPr/>
        </p:nvSpPr>
        <p:spPr>
          <a:xfrm>
            <a:off x="3263890" y="13260790"/>
            <a:ext cx="18020111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Status of Construction, C.Riedl                                                                                      COMPASS Drell-Yan Meeting, November 20, 2013</a:t>
            </a:r>
          </a:p>
        </p:txBody>
      </p:sp>
      <p:sp>
        <p:nvSpPr>
          <p:cNvPr id="517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solidFill>
                  <a:srgbClr val="B3001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8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9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solidFill>
                  <a:srgbClr val="002E7A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27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8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DC5 Anode Production Planning, C.Riedl                                                                                           DC56 Bi-Weekly Meeting, March 19, 2014"/>
          <p:cNvSpPr txBox="1"/>
          <p:nvPr/>
        </p:nvSpPr>
        <p:spPr>
          <a:xfrm>
            <a:off x="3263890" y="13260790"/>
            <a:ext cx="18020111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Anode Production Planning, C.Riedl                                                                                           DC56 Bi-Weekly Meeting, March 19, 2014</a:t>
            </a:r>
          </a:p>
        </p:txBody>
      </p:sp>
      <p:sp>
        <p:nvSpPr>
          <p:cNvPr id="536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solidFill>
                  <a:srgbClr val="5C07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37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8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DC5 Anode Production Planning, C.Riedl                                                                                           DC56 Bi-Weekly Meeting, March 19, 2014"/>
          <p:cNvSpPr txBox="1"/>
          <p:nvPr/>
        </p:nvSpPr>
        <p:spPr>
          <a:xfrm>
            <a:off x="3263890" y="13260790"/>
            <a:ext cx="18020111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Anode Production Planning, C.Riedl                                                                                           DC56 Bi-Weekly Meeting, March 19, 2014</a:t>
            </a:r>
          </a:p>
        </p:txBody>
      </p:sp>
      <p:sp>
        <p:nvSpPr>
          <p:cNvPr id="546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solidFill>
                  <a:srgbClr val="5C07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47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8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DC5 Anode Production Planning, C.Riedl                                                                                           DC56 Bi-Weekly Meeting, March 19, 2014"/>
          <p:cNvSpPr txBox="1"/>
          <p:nvPr/>
        </p:nvSpPr>
        <p:spPr>
          <a:xfrm>
            <a:off x="3263890" y="13260790"/>
            <a:ext cx="18020111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Anode Production Planning, C.Riedl                                                                                           DC56 Bi-Weekly Meeting, March 19, 2014</a:t>
            </a:r>
          </a:p>
        </p:txBody>
      </p:sp>
      <p:sp>
        <p:nvSpPr>
          <p:cNvPr id="556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solidFill>
                  <a:srgbClr val="5C07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57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8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DC5 Planning, C.Riedl                                                                                                                    DC56 Bi-Weekly Meeting - February 19, 2014"/>
          <p:cNvSpPr txBox="1"/>
          <p:nvPr/>
        </p:nvSpPr>
        <p:spPr>
          <a:xfrm>
            <a:off x="3263890" y="13260790"/>
            <a:ext cx="18020111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Planning, C.Riedl                                                                                                                    DC56 Bi-Weekly Meeting - February 19, 2014</a:t>
            </a:r>
          </a:p>
        </p:txBody>
      </p:sp>
      <p:sp>
        <p:nvSpPr>
          <p:cNvPr id="566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solidFill>
                  <a:srgbClr val="002E7A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7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8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DC5 Planning, C.Riedl                                                                                                                    DC56 Bi-Weekly Meeting - February 19, 2014"/>
          <p:cNvSpPr txBox="1"/>
          <p:nvPr/>
        </p:nvSpPr>
        <p:spPr>
          <a:xfrm>
            <a:off x="3263890" y="13260790"/>
            <a:ext cx="18020111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Planning, C.Riedl                                                                                                                    DC56 Bi-Weekly Meeting - February 19, 2014</a:t>
            </a:r>
          </a:p>
        </p:txBody>
      </p:sp>
      <p:sp>
        <p:nvSpPr>
          <p:cNvPr id="576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solidFill>
                  <a:srgbClr val="002E7A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7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8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C. Riedl, G10 frame production at the NPL                                                                                                                            February 5, 2014"/>
          <p:cNvSpPr txBox="1"/>
          <p:nvPr/>
        </p:nvSpPr>
        <p:spPr>
          <a:xfrm>
            <a:off x="3190875" y="13207212"/>
            <a:ext cx="17984391" cy="463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C. Riedl, G10 frame production at the NPL                                                                                                                            February 5, 2014                        </a:t>
            </a:r>
          </a:p>
        </p:txBody>
      </p:sp>
      <p:sp>
        <p:nvSpPr>
          <p:cNvPr id="586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solidFill>
                  <a:srgbClr val="002E7A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7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8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DC5 Assembly Parts, IJ. Choi, R. Heitz, C. Riedl                                                                                                                     January 15, 2014"/>
          <p:cNvSpPr txBox="1"/>
          <p:nvPr/>
        </p:nvSpPr>
        <p:spPr>
          <a:xfrm>
            <a:off x="3263890" y="13260790"/>
            <a:ext cx="18020111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Assembly Parts, IJ. Choi, R. Heitz, C. Riedl                                                                                                                     January 15, 2014</a:t>
            </a:r>
          </a:p>
        </p:txBody>
      </p:sp>
      <p:sp>
        <p:nvSpPr>
          <p:cNvPr id="596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solidFill>
                  <a:srgbClr val="5C07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97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8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DC5 Status of Construction, C.Riedl                                                                                    COMPASS Technical Board Meeting, April 30, 2014"/>
          <p:cNvSpPr txBox="1"/>
          <p:nvPr/>
        </p:nvSpPr>
        <p:spPr>
          <a:xfrm>
            <a:off x="3263890" y="13260790"/>
            <a:ext cx="18020111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Status of Construction, C.Riedl                                                                                    COMPASS Technical Board Meeting, April 30, 2014</a:t>
            </a:r>
          </a:p>
        </p:txBody>
      </p:sp>
      <p:sp>
        <p:nvSpPr>
          <p:cNvPr id="606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solidFill>
                  <a:srgbClr val="011993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07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8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DC5 Status of Construction, C.Riedl                                                                                    COMPASS Technical Board Meeting, April 30, 2014"/>
          <p:cNvSpPr txBox="1"/>
          <p:nvPr/>
        </p:nvSpPr>
        <p:spPr>
          <a:xfrm>
            <a:off x="3263890" y="13260790"/>
            <a:ext cx="18020111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Status of Construction, C.Riedl                                                                                    COMPASS Technical Board Meeting, April 30, 2014</a:t>
            </a:r>
          </a:p>
        </p:txBody>
      </p:sp>
      <p:sp>
        <p:nvSpPr>
          <p:cNvPr id="616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solidFill>
                  <a:srgbClr val="011993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17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8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criedl@illinois.edu - Intro to spin phyics                                                                                                                                          Urbana, June 2013"/>
          <p:cNvSpPr txBox="1"/>
          <p:nvPr/>
        </p:nvSpPr>
        <p:spPr>
          <a:xfrm>
            <a:off x="3174594" y="13233598"/>
            <a:ext cx="1802011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200"/>
            </a:pPr>
            <a:r>
              <a:rPr u="sng">
                <a:hlinkClick r:id="rId2" invalidUrl="" action="" tgtFrame="" tooltip="" history="1" highlightClick="0" endSnd="0"/>
              </a:rPr>
              <a:t>criedl@illinois.edu</a:t>
            </a:r>
            <a:r>
              <a:t> - Intro to spin phyics                                                                                                                                          Urbana, June 2013</a:t>
            </a:r>
          </a:p>
        </p:txBody>
      </p:sp>
      <p:sp>
        <p:nvSpPr>
          <p:cNvPr id="626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600">
                <a:solidFill>
                  <a:srgbClr val="0099D9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7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Geneva CY"/>
                <a:ea typeface="Geneva CY"/>
                <a:cs typeface="Geneva CY"/>
                <a:sym typeface="Geneva CY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Geneva CY"/>
                <a:ea typeface="Geneva CY"/>
                <a:cs typeface="Geneva CY"/>
                <a:sym typeface="Geneva C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8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DC5 G10 Frame Production, C.Riedl                                                                                                                                              May 28, 2014"/>
          <p:cNvSpPr txBox="1"/>
          <p:nvPr/>
        </p:nvSpPr>
        <p:spPr>
          <a:xfrm>
            <a:off x="3263890" y="13260790"/>
            <a:ext cx="18020111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G10 Frame Production, C.Riedl                                                                                                                                              May 28, 2014</a:t>
            </a:r>
          </a:p>
        </p:txBody>
      </p:sp>
      <p:sp>
        <p:nvSpPr>
          <p:cNvPr id="636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solidFill>
                  <a:srgbClr val="011993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37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8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DC5 Status, C.Riedl                                                                                                                                                                 September 3, 2014"/>
          <p:cNvSpPr txBox="1"/>
          <p:nvPr/>
        </p:nvSpPr>
        <p:spPr>
          <a:xfrm>
            <a:off x="3228172" y="13314368"/>
            <a:ext cx="18020110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Status, C.Riedl                                                                                                                                                                 September 3, 2014</a:t>
            </a:r>
          </a:p>
        </p:txBody>
      </p:sp>
      <p:sp>
        <p:nvSpPr>
          <p:cNvPr id="646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solidFill>
                  <a:srgbClr val="1A0A53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47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8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DC5 Status, C.Riedl                                                                                                                                                                 September 3, 2014"/>
          <p:cNvSpPr txBox="1"/>
          <p:nvPr/>
        </p:nvSpPr>
        <p:spPr>
          <a:xfrm>
            <a:off x="3228172" y="13314368"/>
            <a:ext cx="18020110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Status, C.Riedl                                                                                                                                                                 September 3, 2014</a:t>
            </a:r>
          </a:p>
        </p:txBody>
      </p:sp>
      <p:sp>
        <p:nvSpPr>
          <p:cNvPr id="656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solidFill>
                  <a:srgbClr val="1A0A53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57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8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DC5 Status, C.Riedl                                                                                                                                                                 September 3, 2014"/>
          <p:cNvSpPr txBox="1"/>
          <p:nvPr/>
        </p:nvSpPr>
        <p:spPr>
          <a:xfrm>
            <a:off x="3228172" y="13314368"/>
            <a:ext cx="18020110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Status, C.Riedl                                                                                                                                                                 September 3, 2014</a:t>
            </a:r>
          </a:p>
        </p:txBody>
      </p:sp>
      <p:sp>
        <p:nvSpPr>
          <p:cNvPr id="666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solidFill>
                  <a:srgbClr val="1A0A53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67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8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DC5 Planning, C.Riedl                                                                                                                    DC56 Bi-Weekly Meeting - February 19, 2014"/>
          <p:cNvSpPr txBox="1"/>
          <p:nvPr/>
        </p:nvSpPr>
        <p:spPr>
          <a:xfrm>
            <a:off x="3263890" y="13260790"/>
            <a:ext cx="18020111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DC5 Planning, C.Riedl                                                                                                                    DC56 Bi-Weekly Meeting - February 19, 2014</a:t>
            </a:r>
          </a:p>
        </p:txBody>
      </p:sp>
      <p:sp>
        <p:nvSpPr>
          <p:cNvPr id="676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solidFill>
                  <a:srgbClr val="002E7A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77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8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/>
          <p:nvPr>
            <p:ph type="title"/>
          </p:nvPr>
        </p:nvSpPr>
        <p:spPr>
          <a:xfrm>
            <a:off x="4833937" y="4179093"/>
            <a:ext cx="14716126" cy="5357814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Planning, C.Riedl                                                                                                                                                                             June 11, 2014"/>
          <p:cNvSpPr txBox="1"/>
          <p:nvPr/>
        </p:nvSpPr>
        <p:spPr>
          <a:xfrm>
            <a:off x="3263890" y="13260790"/>
            <a:ext cx="18020111" cy="4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Planning, C.Riedl                                                                                                                                                                             June 11, 2014</a:t>
            </a:r>
          </a:p>
        </p:txBody>
      </p:sp>
      <p:sp>
        <p:nvSpPr>
          <p:cNvPr id="686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solidFill>
                  <a:srgbClr val="011993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87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8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MG Perdekamp &amp; C. Riedl, COMPASS-II                                                                                                                                   January 12, 2015"/>
          <p:cNvSpPr txBox="1"/>
          <p:nvPr/>
        </p:nvSpPr>
        <p:spPr>
          <a:xfrm>
            <a:off x="3174594" y="13242931"/>
            <a:ext cx="18020110" cy="463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009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MG Perdekamp &amp; C. Riedl, COMPASS-II                                                                                                                                   January 12, 2015</a:t>
            </a:r>
          </a:p>
        </p:txBody>
      </p:sp>
      <p:sp>
        <p:nvSpPr>
          <p:cNvPr id="696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solidFill>
                  <a:srgbClr val="1A0A5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97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/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8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criedl@illinois.edu - Drell Yan at COMPASS                                             RBRC Transverse Spin workshop, BNL, February 2016"/>
          <p:cNvSpPr txBox="1"/>
          <p:nvPr/>
        </p:nvSpPr>
        <p:spPr>
          <a:xfrm>
            <a:off x="3799671" y="13232010"/>
            <a:ext cx="18020111" cy="4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200">
                <a:latin typeface="+mj-lt"/>
                <a:ea typeface="+mj-ea"/>
                <a:cs typeface="+mj-cs"/>
                <a:sym typeface="Century Schoolbook"/>
              </a:defRPr>
            </a:pPr>
            <a:r>
              <a:rPr u="sng">
                <a:hlinkClick r:id="rId2" invalidUrl="" action="" tgtFrame="" tooltip="" history="1" highlightClick="0" endSnd="0"/>
              </a:rPr>
              <a:t>criedl@illinois.edu</a:t>
            </a:r>
            <a:r>
              <a:t> - Drell Yan at COMPASS                                             RBRC Transverse Spin workshop, BNL, February 2016</a:t>
            </a:r>
          </a:p>
        </p:txBody>
      </p:sp>
      <p:pic>
        <p:nvPicPr>
          <p:cNvPr id="706" name="thumb_compass_logo.png" descr="thumb_compass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01578" y="13028414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uclogo_vert_bold.gif" descr="uclogo_vert_bold.gif"/>
          <p:cNvPicPr>
            <a:picLocks noChangeAspect="1"/>
          </p:cNvPicPr>
          <p:nvPr/>
        </p:nvPicPr>
        <p:blipFill>
          <a:blip r:embed="rId4">
            <a:extLst/>
          </a:blip>
          <a:srcRect l="40362" t="0" r="42547" b="46825"/>
          <a:stretch>
            <a:fillRect/>
          </a:stretch>
        </p:blipFill>
        <p:spPr>
          <a:xfrm>
            <a:off x="3744515" y="13041985"/>
            <a:ext cx="576110" cy="709734"/>
          </a:xfrm>
          <a:prstGeom prst="rect">
            <a:avLst/>
          </a:prstGeom>
          <a:ln w="12700">
            <a:miter lim="400000"/>
          </a:ln>
        </p:spPr>
      </p:pic>
      <p:sp>
        <p:nvSpPr>
          <p:cNvPr id="708" name="Title Text"/>
          <p:cNvSpPr txBox="1"/>
          <p:nvPr>
            <p:ph type="title"/>
          </p:nvPr>
        </p:nvSpPr>
        <p:spPr>
          <a:xfrm>
            <a:off x="4833937" y="357187"/>
            <a:ext cx="14716126" cy="1928813"/>
          </a:xfrm>
          <a:prstGeom prst="rect">
            <a:avLst/>
          </a:prstGeom>
          <a:solidFill>
            <a:srgbClr val="011993">
              <a:alpha val="18000"/>
            </a:srgbClr>
          </a:solidFill>
          <a:ln w="9525">
            <a:round/>
          </a:ln>
          <a:effectLst>
            <a:outerShdw sx="100000" sy="100000" kx="0" ky="0" algn="b" rotWithShape="0" blurRad="241300" dist="368300" dir="7200000">
              <a:srgbClr val="000000">
                <a:alpha val="50000"/>
              </a:srgbClr>
            </a:outerShdw>
          </a:effectLst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5000">
                <a:solidFill>
                  <a:srgbClr val="011993"/>
                </a:solidFill>
                <a:latin typeface="+mj-lt"/>
                <a:ea typeface="+mj-ea"/>
                <a:cs typeface="+mj-cs"/>
                <a:sym typeface="Century Schoolboo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09" name="Body Level One…"/>
          <p:cNvSpPr txBox="1"/>
          <p:nvPr>
            <p:ph type="body" idx="1"/>
          </p:nvPr>
        </p:nvSpPr>
        <p:spPr>
          <a:xfrm>
            <a:off x="4833937" y="2571750"/>
            <a:ext cx="14716126" cy="9358313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j-lt"/>
                <a:ea typeface="+mj-ea"/>
                <a:cs typeface="+mj-cs"/>
                <a:sym typeface="Century Schoolbook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+mj-lt"/>
                <a:ea typeface="+mj-ea"/>
                <a:cs typeface="+mj-cs"/>
                <a:sym typeface="Century Schoolbook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j-lt"/>
                <a:ea typeface="+mj-ea"/>
                <a:cs typeface="+mj-cs"/>
                <a:sym typeface="Century Schoolbook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j-lt"/>
                <a:ea typeface="+mj-ea"/>
                <a:cs typeface="+mj-cs"/>
                <a:sym typeface="Century Schoolbook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j-lt"/>
                <a:ea typeface="+mj-ea"/>
                <a:cs typeface="+mj-cs"/>
                <a:sym typeface="Century School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0" name="Slide Number"/>
          <p:cNvSpPr txBox="1"/>
          <p:nvPr>
            <p:ph type="sldNum" sz="quarter" idx="2"/>
          </p:nvPr>
        </p:nvSpPr>
        <p:spPr>
          <a:xfrm>
            <a:off x="11810007" y="13215937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Title Text"/>
          <p:cNvSpPr txBox="1"/>
          <p:nvPr>
            <p:ph type="title"/>
          </p:nvPr>
        </p:nvSpPr>
        <p:spPr>
          <a:xfrm>
            <a:off x="3031047" y="-35719"/>
            <a:ext cx="18321906" cy="1375173"/>
          </a:xfrm>
          <a:prstGeom prst="rect">
            <a:avLst/>
          </a:prstGeom>
          <a:blipFill>
            <a:blip r:embed="rId2"/>
          </a:blip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66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8" name="C. Riedl - COMPASS ⟺ Blue Waters                                                                                                                               COMPASS AM, June 22, 2016"/>
          <p:cNvSpPr txBox="1"/>
          <p:nvPr/>
        </p:nvSpPr>
        <p:spPr>
          <a:xfrm>
            <a:off x="3174594" y="13233598"/>
            <a:ext cx="1802011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2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C. Riedl - COMPASS </a:t>
            </a:r>
            <a:r>
              <a:rPr sz="1600"/>
              <a:t>⟺ </a:t>
            </a:r>
            <a:r>
              <a:t>Blue Waters                                                                                                                               COMPASS AM, June 22, 2016</a:t>
            </a:r>
          </a:p>
        </p:txBody>
      </p:sp>
      <p:sp>
        <p:nvSpPr>
          <p:cNvPr id="719" name="Body Level One…"/>
          <p:cNvSpPr txBox="1"/>
          <p:nvPr>
            <p:ph type="body" sz="half" idx="1"/>
          </p:nvPr>
        </p:nvSpPr>
        <p:spPr>
          <a:xfrm>
            <a:off x="5441156" y="2839640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American Typewriter Condensed"/>
                <a:ea typeface="American Typewriter Condensed"/>
                <a:cs typeface="American Typewriter Condensed"/>
                <a:sym typeface="American Typewriter Condensed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American Typewriter Condensed"/>
                <a:ea typeface="American Typewriter Condensed"/>
                <a:cs typeface="American Typewriter Condensed"/>
                <a:sym typeface="American Typewriter Condensed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American Typewriter Condensed"/>
                <a:ea typeface="American Typewriter Condensed"/>
                <a:cs typeface="American Typewriter Condensed"/>
                <a:sym typeface="American Typewriter Condensed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American Typewriter Condensed"/>
                <a:ea typeface="American Typewriter Condensed"/>
                <a:cs typeface="American Typewriter Condensed"/>
                <a:sym typeface="American Typewriter Condensed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American Typewriter Condensed"/>
                <a:ea typeface="American Typewriter Condensed"/>
                <a:cs typeface="American Typewriter Condensed"/>
                <a:sym typeface="American Typewriter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0" name="Slide Number"/>
          <p:cNvSpPr txBox="1"/>
          <p:nvPr>
            <p:ph type="sldNum" sz="quarter" idx="2"/>
          </p:nvPr>
        </p:nvSpPr>
        <p:spPr>
          <a:xfrm>
            <a:off x="11782271" y="13198078"/>
            <a:ext cx="515849" cy="498476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Title Text"/>
          <p:cNvSpPr txBox="1"/>
          <p:nvPr>
            <p:ph type="title"/>
          </p:nvPr>
        </p:nvSpPr>
        <p:spPr>
          <a:xfrm>
            <a:off x="3031047" y="-35719"/>
            <a:ext cx="18321906" cy="1375173"/>
          </a:xfrm>
          <a:prstGeom prst="rect">
            <a:avLst/>
          </a:prstGeom>
          <a:blipFill>
            <a:blip r:embed="rId2"/>
          </a:blip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b="1" sz="6600">
                <a:latin typeface="+mj-lt"/>
                <a:ea typeface="+mj-ea"/>
                <a:cs typeface="+mj-cs"/>
                <a:sym typeface="Century Schoolboo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28" name="C. Riedl - COMPASS ⟺ Blue Waters                                                                                                                  COMPASS AM, May 17, 2016"/>
          <p:cNvSpPr txBox="1"/>
          <p:nvPr/>
        </p:nvSpPr>
        <p:spPr>
          <a:xfrm>
            <a:off x="3174594" y="13231868"/>
            <a:ext cx="18020110" cy="486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200">
                <a:latin typeface="+mj-lt"/>
                <a:ea typeface="+mj-ea"/>
                <a:cs typeface="+mj-cs"/>
                <a:sym typeface="Century Schoolbook"/>
              </a:defRPr>
            </a:pPr>
            <a:r>
              <a:t>C. Riedl - COMPASS </a:t>
            </a:r>
            <a:r>
              <a:rPr sz="1600">
                <a:latin typeface="Symbol"/>
                <a:ea typeface="Symbol"/>
                <a:cs typeface="Symbol"/>
                <a:sym typeface="Symbol"/>
              </a:rPr>
              <a:t>⟺ </a:t>
            </a:r>
            <a:r>
              <a:t>Blue Waters                                                                                                                  COMPASS AM, May 17, 2016</a:t>
            </a:r>
          </a:p>
        </p:txBody>
      </p:sp>
      <p:sp>
        <p:nvSpPr>
          <p:cNvPr id="729" name="Body Level One…"/>
          <p:cNvSpPr txBox="1"/>
          <p:nvPr>
            <p:ph type="body" sz="half" idx="1"/>
          </p:nvPr>
        </p:nvSpPr>
        <p:spPr>
          <a:xfrm>
            <a:off x="5441156" y="2839640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j-lt"/>
                <a:ea typeface="+mj-ea"/>
                <a:cs typeface="+mj-cs"/>
                <a:sym typeface="Century Schoolbook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+mj-lt"/>
                <a:ea typeface="+mj-ea"/>
                <a:cs typeface="+mj-cs"/>
                <a:sym typeface="Century Schoolbook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j-lt"/>
                <a:ea typeface="+mj-ea"/>
                <a:cs typeface="+mj-cs"/>
                <a:sym typeface="Century Schoolbook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j-lt"/>
                <a:ea typeface="+mj-ea"/>
                <a:cs typeface="+mj-cs"/>
                <a:sym typeface="Century Schoolbook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j-lt"/>
                <a:ea typeface="+mj-ea"/>
                <a:cs typeface="+mj-cs"/>
                <a:sym typeface="Century School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0" name="Slide Number"/>
          <p:cNvSpPr txBox="1"/>
          <p:nvPr>
            <p:ph type="sldNum" sz="quarter" idx="2"/>
          </p:nvPr>
        </p:nvSpPr>
        <p:spPr>
          <a:xfrm>
            <a:off x="11792892" y="13198078"/>
            <a:ext cx="494607" cy="511176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  <a:latin typeface="+mj-lt"/>
                <a:ea typeface="+mj-ea"/>
                <a:cs typeface="+mj-cs"/>
                <a:sym typeface="Century School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Title Text"/>
          <p:cNvSpPr txBox="1"/>
          <p:nvPr>
            <p:ph type="title"/>
          </p:nvPr>
        </p:nvSpPr>
        <p:spPr>
          <a:xfrm>
            <a:off x="3031047" y="-35719"/>
            <a:ext cx="18321906" cy="1375173"/>
          </a:xfrm>
          <a:prstGeom prst="rect">
            <a:avLst/>
          </a:prstGeom>
          <a:solidFill>
            <a:srgbClr val="76D6FF"/>
          </a:solid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6600">
                <a:latin typeface="+mj-lt"/>
                <a:ea typeface="+mj-ea"/>
                <a:cs typeface="+mj-cs"/>
                <a:sym typeface="Century Schoolboo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38" name="C. Riedl - DY Communications                                                                                                                             DY meeting, August 25, 2016"/>
          <p:cNvSpPr txBox="1"/>
          <p:nvPr/>
        </p:nvSpPr>
        <p:spPr>
          <a:xfrm>
            <a:off x="3174594" y="13232010"/>
            <a:ext cx="18020110" cy="4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latin typeface="+mj-lt"/>
                <a:ea typeface="+mj-ea"/>
                <a:cs typeface="+mj-cs"/>
                <a:sym typeface="Century Schoolbook"/>
              </a:defRPr>
            </a:lvl1pPr>
          </a:lstStyle>
          <a:p>
            <a:pPr/>
            <a:r>
              <a:t>C. Riedl - DY Communications                                                                                                                             DY meeting, August 25, 2016</a:t>
            </a:r>
          </a:p>
        </p:txBody>
      </p:sp>
      <p:sp>
        <p:nvSpPr>
          <p:cNvPr id="739" name="Body Level One…"/>
          <p:cNvSpPr txBox="1"/>
          <p:nvPr>
            <p:ph type="body" sz="half" idx="1"/>
          </p:nvPr>
        </p:nvSpPr>
        <p:spPr>
          <a:xfrm>
            <a:off x="3976687" y="2839640"/>
            <a:ext cx="16127017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j-lt"/>
                <a:ea typeface="+mj-ea"/>
                <a:cs typeface="+mj-cs"/>
                <a:sym typeface="Century Schoolbook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+mj-lt"/>
                <a:ea typeface="+mj-ea"/>
                <a:cs typeface="+mj-cs"/>
                <a:sym typeface="Century Schoolbook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j-lt"/>
                <a:ea typeface="+mj-ea"/>
                <a:cs typeface="+mj-cs"/>
                <a:sym typeface="Century Schoolbook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j-lt"/>
                <a:ea typeface="+mj-ea"/>
                <a:cs typeface="+mj-cs"/>
                <a:sym typeface="Century Schoolbook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j-lt"/>
                <a:ea typeface="+mj-ea"/>
                <a:cs typeface="+mj-cs"/>
                <a:sym typeface="Century School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0" name="Slide Number"/>
          <p:cNvSpPr txBox="1"/>
          <p:nvPr>
            <p:ph type="sldNum" sz="quarter" idx="2"/>
          </p:nvPr>
        </p:nvSpPr>
        <p:spPr>
          <a:xfrm>
            <a:off x="11782271" y="13198078"/>
            <a:ext cx="515849" cy="498476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Title Text"/>
          <p:cNvSpPr txBox="1"/>
          <p:nvPr>
            <p:ph type="title"/>
          </p:nvPr>
        </p:nvSpPr>
        <p:spPr>
          <a:xfrm>
            <a:off x="3031047" y="-35719"/>
            <a:ext cx="18321906" cy="1375173"/>
          </a:xfrm>
          <a:prstGeom prst="rect">
            <a:avLst/>
          </a:prstGeom>
          <a:blipFill>
            <a:blip r:embed="rId2"/>
          </a:blip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6600">
                <a:latin typeface="+mj-lt"/>
                <a:ea typeface="+mj-ea"/>
                <a:cs typeface="+mj-cs"/>
                <a:sym typeface="Century Schoolboo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48" name="C. Riedl - COMPASS ⟺ Blue Waters                                                                                                              COMPASS CBM, June 23, 2016"/>
          <p:cNvSpPr txBox="1"/>
          <p:nvPr/>
        </p:nvSpPr>
        <p:spPr>
          <a:xfrm>
            <a:off x="3174594" y="13232010"/>
            <a:ext cx="18020110" cy="4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200">
                <a:latin typeface="+mj-lt"/>
                <a:ea typeface="+mj-ea"/>
                <a:cs typeface="+mj-cs"/>
                <a:sym typeface="Century Schoolbook"/>
              </a:defRPr>
            </a:pPr>
            <a:r>
              <a:t>C. Riedl - COMPASS </a:t>
            </a:r>
            <a:r>
              <a:rPr sz="1600"/>
              <a:t>⟺ </a:t>
            </a:r>
            <a:r>
              <a:t>Blue Waters                                                                                                              COMPASS CBM, June 23, 2016</a:t>
            </a:r>
          </a:p>
        </p:txBody>
      </p:sp>
      <p:sp>
        <p:nvSpPr>
          <p:cNvPr id="749" name="Body Level One…"/>
          <p:cNvSpPr txBox="1"/>
          <p:nvPr>
            <p:ph type="body" sz="half" idx="1"/>
          </p:nvPr>
        </p:nvSpPr>
        <p:spPr>
          <a:xfrm>
            <a:off x="3976687" y="2839640"/>
            <a:ext cx="16127017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j-lt"/>
                <a:ea typeface="+mj-ea"/>
                <a:cs typeface="+mj-cs"/>
                <a:sym typeface="Century Schoolbook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+mj-lt"/>
                <a:ea typeface="+mj-ea"/>
                <a:cs typeface="+mj-cs"/>
                <a:sym typeface="Century Schoolbook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j-lt"/>
                <a:ea typeface="+mj-ea"/>
                <a:cs typeface="+mj-cs"/>
                <a:sym typeface="Century Schoolbook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j-lt"/>
                <a:ea typeface="+mj-ea"/>
                <a:cs typeface="+mj-cs"/>
                <a:sym typeface="Century Schoolbook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j-lt"/>
                <a:ea typeface="+mj-ea"/>
                <a:cs typeface="+mj-cs"/>
                <a:sym typeface="Century School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0" name="Slide Number"/>
          <p:cNvSpPr txBox="1"/>
          <p:nvPr>
            <p:ph type="sldNum" sz="quarter" idx="2"/>
          </p:nvPr>
        </p:nvSpPr>
        <p:spPr>
          <a:xfrm>
            <a:off x="11782271" y="13198078"/>
            <a:ext cx="515849" cy="498476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Title Text"/>
          <p:cNvSpPr txBox="1"/>
          <p:nvPr>
            <p:ph type="title"/>
          </p:nvPr>
        </p:nvSpPr>
        <p:spPr>
          <a:xfrm>
            <a:off x="3031047" y="-35719"/>
            <a:ext cx="18321906" cy="1375173"/>
          </a:xfrm>
          <a:prstGeom prst="rect">
            <a:avLst/>
          </a:prstGeom>
          <a:solidFill>
            <a:srgbClr val="76D6FF"/>
          </a:solid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6600">
                <a:latin typeface="+mj-lt"/>
                <a:ea typeface="+mj-ea"/>
                <a:cs typeface="+mj-cs"/>
                <a:sym typeface="Century Schoolboo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58" name="C. Riedl - Detector efficiency CERN vs. BW                                                                                                                          September 9, 2016"/>
          <p:cNvSpPr txBox="1"/>
          <p:nvPr/>
        </p:nvSpPr>
        <p:spPr>
          <a:xfrm>
            <a:off x="3181945" y="13214151"/>
            <a:ext cx="18020110" cy="4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latin typeface="+mj-lt"/>
                <a:ea typeface="+mj-ea"/>
                <a:cs typeface="+mj-cs"/>
                <a:sym typeface="Century Schoolbook"/>
              </a:defRPr>
            </a:lvl1pPr>
          </a:lstStyle>
          <a:p>
            <a:pPr/>
            <a:r>
              <a:t>C. Riedl - Detector efficiency CERN vs. BW                                                                                                                          September 9, 2016</a:t>
            </a:r>
          </a:p>
        </p:txBody>
      </p:sp>
      <p:sp>
        <p:nvSpPr>
          <p:cNvPr id="759" name="Body Level One…"/>
          <p:cNvSpPr txBox="1"/>
          <p:nvPr>
            <p:ph type="body" sz="half" idx="1"/>
          </p:nvPr>
        </p:nvSpPr>
        <p:spPr>
          <a:xfrm>
            <a:off x="3976687" y="2839640"/>
            <a:ext cx="16127017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j-lt"/>
                <a:ea typeface="+mj-ea"/>
                <a:cs typeface="+mj-cs"/>
                <a:sym typeface="Century Schoolbook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+mj-lt"/>
                <a:ea typeface="+mj-ea"/>
                <a:cs typeface="+mj-cs"/>
                <a:sym typeface="Century Schoolbook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j-lt"/>
                <a:ea typeface="+mj-ea"/>
                <a:cs typeface="+mj-cs"/>
                <a:sym typeface="Century Schoolbook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j-lt"/>
                <a:ea typeface="+mj-ea"/>
                <a:cs typeface="+mj-cs"/>
                <a:sym typeface="Century Schoolbook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+mj-lt"/>
                <a:ea typeface="+mj-ea"/>
                <a:cs typeface="+mj-cs"/>
                <a:sym typeface="Century School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0" name="Slide Number"/>
          <p:cNvSpPr txBox="1"/>
          <p:nvPr>
            <p:ph type="sldNum" sz="quarter" idx="2"/>
          </p:nvPr>
        </p:nvSpPr>
        <p:spPr>
          <a:xfrm>
            <a:off x="11782271" y="13198078"/>
            <a:ext cx="515849" cy="498476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Title Text"/>
          <p:cNvSpPr txBox="1"/>
          <p:nvPr>
            <p:ph type="title"/>
          </p:nvPr>
        </p:nvSpPr>
        <p:spPr>
          <a:xfrm>
            <a:off x="3031047" y="-11907"/>
            <a:ext cx="18321906" cy="1375173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68" name="C. Riedl (UIUC)                                                                                                                                                                                                  August 28, 2018"/>
          <p:cNvSpPr txBox="1"/>
          <p:nvPr/>
        </p:nvSpPr>
        <p:spPr>
          <a:xfrm>
            <a:off x="3174594" y="13233598"/>
            <a:ext cx="1802011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/>
            </a:lvl1pPr>
          </a:lstStyle>
          <a:p>
            <a:pPr/>
            <a:r>
              <a:t>C. Riedl (UIUC)                                                                                                                                                                                                  August 28, 2018</a:t>
            </a:r>
          </a:p>
        </p:txBody>
      </p:sp>
      <p:sp>
        <p:nvSpPr>
          <p:cNvPr id="769" name="Body Level One…"/>
          <p:cNvSpPr txBox="1"/>
          <p:nvPr>
            <p:ph type="body" sz="half" idx="1"/>
          </p:nvPr>
        </p:nvSpPr>
        <p:spPr>
          <a:xfrm>
            <a:off x="3976687" y="2839640"/>
            <a:ext cx="16127017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0" name="Slide Number"/>
          <p:cNvSpPr txBox="1"/>
          <p:nvPr>
            <p:ph type="sldNum" sz="quarter" idx="2"/>
          </p:nvPr>
        </p:nvSpPr>
        <p:spPr>
          <a:xfrm>
            <a:off x="11810007" y="13198078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Title Text"/>
          <p:cNvSpPr txBox="1"/>
          <p:nvPr>
            <p:ph type="title"/>
          </p:nvPr>
        </p:nvSpPr>
        <p:spPr>
          <a:xfrm>
            <a:off x="3031047" y="-11907"/>
            <a:ext cx="18321906" cy="1375173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78" name="Body Level One…"/>
          <p:cNvSpPr txBox="1"/>
          <p:nvPr>
            <p:ph type="body" sz="half" idx="1"/>
          </p:nvPr>
        </p:nvSpPr>
        <p:spPr>
          <a:xfrm>
            <a:off x="3976687" y="2839640"/>
            <a:ext cx="16127017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9" name="Slide Number"/>
          <p:cNvSpPr txBox="1"/>
          <p:nvPr>
            <p:ph type="sldNum" sz="quarter" idx="2"/>
          </p:nvPr>
        </p:nvSpPr>
        <p:spPr>
          <a:xfrm>
            <a:off x="11810007" y="13198078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Image"/>
          <p:cNvSpPr/>
          <p:nvPr>
            <p:ph type="pic" sz="half" idx="21"/>
          </p:nvPr>
        </p:nvSpPr>
        <p:spPr>
          <a:xfrm>
            <a:off x="6477000" y="2303859"/>
            <a:ext cx="11430000" cy="7090603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72" name="Title Text"/>
          <p:cNvSpPr txBox="1"/>
          <p:nvPr>
            <p:ph type="title"/>
          </p:nvPr>
        </p:nvSpPr>
        <p:spPr>
          <a:xfrm>
            <a:off x="4833937" y="10358437"/>
            <a:ext cx="14716126" cy="2393157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Title Text"/>
          <p:cNvSpPr txBox="1"/>
          <p:nvPr>
            <p:ph type="title"/>
          </p:nvPr>
        </p:nvSpPr>
        <p:spPr>
          <a:xfrm>
            <a:off x="3031047" y="-11907"/>
            <a:ext cx="18321906" cy="1375173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6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87" name="C. Riedl (UIUC)                                                                                                                                                                                                       May 01, 2017"/>
          <p:cNvSpPr txBox="1"/>
          <p:nvPr/>
        </p:nvSpPr>
        <p:spPr>
          <a:xfrm>
            <a:off x="3174594" y="13233598"/>
            <a:ext cx="1802011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/>
            </a:lvl1pPr>
          </a:lstStyle>
          <a:p>
            <a:pPr/>
            <a:r>
              <a:t>C. Riedl (UIUC)                                                                                                                                                                                                       May 01, 2017</a:t>
            </a:r>
          </a:p>
        </p:txBody>
      </p:sp>
      <p:sp>
        <p:nvSpPr>
          <p:cNvPr id="788" name="Body Level One…"/>
          <p:cNvSpPr txBox="1"/>
          <p:nvPr>
            <p:ph type="body" sz="half" idx="1"/>
          </p:nvPr>
        </p:nvSpPr>
        <p:spPr>
          <a:xfrm>
            <a:off x="3976687" y="2839640"/>
            <a:ext cx="16127017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9" name="Slide Number"/>
          <p:cNvSpPr txBox="1"/>
          <p:nvPr>
            <p:ph type="sldNum" sz="quarter" idx="2"/>
          </p:nvPr>
        </p:nvSpPr>
        <p:spPr>
          <a:xfrm>
            <a:off x="11810007" y="13198078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Title Text"/>
          <p:cNvSpPr txBox="1"/>
          <p:nvPr>
            <p:ph type="title"/>
          </p:nvPr>
        </p:nvSpPr>
        <p:spPr>
          <a:xfrm>
            <a:off x="3031047" y="-11907"/>
            <a:ext cx="18321906" cy="1375173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6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97" name="C. Riedl (UIUC)                                                                                                                                                                                                  April 28, 2017"/>
          <p:cNvSpPr txBox="1"/>
          <p:nvPr/>
        </p:nvSpPr>
        <p:spPr>
          <a:xfrm>
            <a:off x="3174594" y="13233598"/>
            <a:ext cx="1802011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/>
            </a:lvl1pPr>
          </a:lstStyle>
          <a:p>
            <a:pPr/>
            <a:r>
              <a:t>C. Riedl (UIUC)                                                                                                                                                                                                  April 28, 2017</a:t>
            </a:r>
          </a:p>
        </p:txBody>
      </p:sp>
      <p:sp>
        <p:nvSpPr>
          <p:cNvPr id="798" name="Body Level One…"/>
          <p:cNvSpPr txBox="1"/>
          <p:nvPr>
            <p:ph type="body" sz="half" idx="1"/>
          </p:nvPr>
        </p:nvSpPr>
        <p:spPr>
          <a:xfrm>
            <a:off x="3976687" y="2839640"/>
            <a:ext cx="16127017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9" name="Slide Number"/>
          <p:cNvSpPr txBox="1"/>
          <p:nvPr>
            <p:ph type="sldNum" sz="quarter" idx="2"/>
          </p:nvPr>
        </p:nvSpPr>
        <p:spPr>
          <a:xfrm>
            <a:off x="11810007" y="13198078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Title Text"/>
          <p:cNvSpPr txBox="1"/>
          <p:nvPr>
            <p:ph type="title"/>
          </p:nvPr>
        </p:nvSpPr>
        <p:spPr>
          <a:xfrm>
            <a:off x="3031047" y="-11907"/>
            <a:ext cx="18321906" cy="1375173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07" name="C. Riedl (UIUC)                                                                                                                                                                                                 November 6, 2018"/>
          <p:cNvSpPr txBox="1"/>
          <p:nvPr/>
        </p:nvSpPr>
        <p:spPr>
          <a:xfrm>
            <a:off x="3174594" y="13233598"/>
            <a:ext cx="1802011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/>
            </a:lvl1pPr>
          </a:lstStyle>
          <a:p>
            <a:pPr/>
            <a:r>
              <a:t>C. Riedl (UIUC)                                                                                                                                                                                                 November 6, 2018</a:t>
            </a:r>
          </a:p>
        </p:txBody>
      </p:sp>
      <p:sp>
        <p:nvSpPr>
          <p:cNvPr id="808" name="Body Level One…"/>
          <p:cNvSpPr txBox="1"/>
          <p:nvPr>
            <p:ph type="body" sz="half" idx="1"/>
          </p:nvPr>
        </p:nvSpPr>
        <p:spPr>
          <a:xfrm>
            <a:off x="3976687" y="2839640"/>
            <a:ext cx="16127017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9" name="Slide Number"/>
          <p:cNvSpPr txBox="1"/>
          <p:nvPr>
            <p:ph type="sldNum" sz="quarter" idx="2"/>
          </p:nvPr>
        </p:nvSpPr>
        <p:spPr>
          <a:xfrm>
            <a:off x="11810007" y="13198078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Title Text"/>
          <p:cNvSpPr txBox="1"/>
          <p:nvPr>
            <p:ph type="title"/>
          </p:nvPr>
        </p:nvSpPr>
        <p:spPr>
          <a:xfrm>
            <a:off x="-21396" y="-47626"/>
            <a:ext cx="24426792" cy="1099489"/>
          </a:xfrm>
          <a:prstGeom prst="rect">
            <a:avLst/>
          </a:prstGeom>
          <a:solidFill>
            <a:srgbClr val="FFA07A">
              <a:alpha val="50000"/>
            </a:srgbClr>
          </a:solid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pc="116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17" name="C. Riedl 2023-03-09                                                                                                                                                                                                                                           "/>
          <p:cNvSpPr txBox="1"/>
          <p:nvPr/>
        </p:nvSpPr>
        <p:spPr>
          <a:xfrm>
            <a:off x="1565" y="13244295"/>
            <a:ext cx="24380870" cy="46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/>
            </a:lvl1pPr>
          </a:lstStyle>
          <a:p>
            <a:pPr/>
            <a:r>
              <a:t>C. Riedl 2023-03-09                                                                                                                                                                                                                                                                  NPL Nuclear Spin and Structure</a:t>
            </a:r>
          </a:p>
        </p:txBody>
      </p:sp>
      <p:sp>
        <p:nvSpPr>
          <p:cNvPr id="818" name="Body Level One…"/>
          <p:cNvSpPr txBox="1"/>
          <p:nvPr>
            <p:ph type="body" sz="half" idx="1"/>
          </p:nvPr>
        </p:nvSpPr>
        <p:spPr>
          <a:xfrm>
            <a:off x="4845820" y="3020709"/>
            <a:ext cx="1612701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4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FontTx/>
              <a:buChar char="➡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FontTx/>
              <a:buChar char="✴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42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42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9" name="Slide Number"/>
          <p:cNvSpPr txBox="1"/>
          <p:nvPr>
            <p:ph type="sldNum" sz="quarter" idx="2"/>
          </p:nvPr>
        </p:nvSpPr>
        <p:spPr>
          <a:xfrm>
            <a:off x="11737865" y="13238484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Title Text"/>
          <p:cNvSpPr txBox="1"/>
          <p:nvPr>
            <p:ph type="title"/>
          </p:nvPr>
        </p:nvSpPr>
        <p:spPr>
          <a:xfrm>
            <a:off x="3031047" y="-11907"/>
            <a:ext cx="18321906" cy="1375173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27" name="C. Riedl (UIUC)                                                                                                                                                                                                 January 11, 2019"/>
          <p:cNvSpPr txBox="1"/>
          <p:nvPr/>
        </p:nvSpPr>
        <p:spPr>
          <a:xfrm>
            <a:off x="3174594" y="13233598"/>
            <a:ext cx="1802011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/>
            </a:lvl1pPr>
          </a:lstStyle>
          <a:p>
            <a:pPr/>
            <a:r>
              <a:t>C. Riedl (UIUC)                                                                                                                                                                                                 January 11, 2019</a:t>
            </a:r>
          </a:p>
        </p:txBody>
      </p:sp>
      <p:sp>
        <p:nvSpPr>
          <p:cNvPr id="828" name="Body Level One…"/>
          <p:cNvSpPr txBox="1"/>
          <p:nvPr>
            <p:ph type="body" sz="half" idx="1"/>
          </p:nvPr>
        </p:nvSpPr>
        <p:spPr>
          <a:xfrm>
            <a:off x="3976687" y="2839640"/>
            <a:ext cx="16127017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9" name="Slide Number"/>
          <p:cNvSpPr txBox="1"/>
          <p:nvPr>
            <p:ph type="sldNum" sz="quarter" idx="2"/>
          </p:nvPr>
        </p:nvSpPr>
        <p:spPr>
          <a:xfrm>
            <a:off x="11810007" y="13198078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Title Text"/>
          <p:cNvSpPr txBox="1"/>
          <p:nvPr>
            <p:ph type="title"/>
          </p:nvPr>
        </p:nvSpPr>
        <p:spPr>
          <a:xfrm>
            <a:off x="3031047" y="-11907"/>
            <a:ext cx="18321906" cy="1375173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37" name="C. Riedl (UIUC)                                                                                                                                                                                                 October 16, 2018"/>
          <p:cNvSpPr txBox="1"/>
          <p:nvPr/>
        </p:nvSpPr>
        <p:spPr>
          <a:xfrm>
            <a:off x="3174594" y="13233598"/>
            <a:ext cx="1802011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/>
            </a:lvl1pPr>
          </a:lstStyle>
          <a:p>
            <a:pPr/>
            <a:r>
              <a:t>C. Riedl (UIUC)                                                                                                                                                                                                 October 16, 2018</a:t>
            </a:r>
          </a:p>
        </p:txBody>
      </p:sp>
      <p:sp>
        <p:nvSpPr>
          <p:cNvPr id="838" name="Body Level One…"/>
          <p:cNvSpPr txBox="1"/>
          <p:nvPr>
            <p:ph type="body" sz="half" idx="1"/>
          </p:nvPr>
        </p:nvSpPr>
        <p:spPr>
          <a:xfrm>
            <a:off x="3976687" y="2839640"/>
            <a:ext cx="16127017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9" name="Slide Number"/>
          <p:cNvSpPr txBox="1"/>
          <p:nvPr>
            <p:ph type="sldNum" sz="quarter" idx="2"/>
          </p:nvPr>
        </p:nvSpPr>
        <p:spPr>
          <a:xfrm>
            <a:off x="11810007" y="13198078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Title Text"/>
          <p:cNvSpPr txBox="1"/>
          <p:nvPr>
            <p:ph type="title"/>
          </p:nvPr>
        </p:nvSpPr>
        <p:spPr>
          <a:xfrm>
            <a:off x="3031047" y="-11907"/>
            <a:ext cx="18321906" cy="1375173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47" name="C. Riedl (UIUC)                                                                                                                                                                                                  February 20, 2019"/>
          <p:cNvSpPr txBox="1"/>
          <p:nvPr/>
        </p:nvSpPr>
        <p:spPr>
          <a:xfrm>
            <a:off x="3174594" y="13233598"/>
            <a:ext cx="1802011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/>
            </a:lvl1pPr>
          </a:lstStyle>
          <a:p>
            <a:pPr/>
            <a:r>
              <a:t>C. Riedl (UIUC)                                                                                                                                                                                                  February 20, 2019</a:t>
            </a:r>
          </a:p>
        </p:txBody>
      </p:sp>
      <p:sp>
        <p:nvSpPr>
          <p:cNvPr id="848" name="Body Level One…"/>
          <p:cNvSpPr txBox="1"/>
          <p:nvPr>
            <p:ph type="body" sz="half" idx="1"/>
          </p:nvPr>
        </p:nvSpPr>
        <p:spPr>
          <a:xfrm>
            <a:off x="3976687" y="2839640"/>
            <a:ext cx="16127017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9" name="Slide Number"/>
          <p:cNvSpPr txBox="1"/>
          <p:nvPr>
            <p:ph type="sldNum" sz="quarter" idx="2"/>
          </p:nvPr>
        </p:nvSpPr>
        <p:spPr>
          <a:xfrm>
            <a:off x="11810007" y="13198078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Title Text"/>
          <p:cNvSpPr txBox="1"/>
          <p:nvPr>
            <p:ph type="title"/>
          </p:nvPr>
        </p:nvSpPr>
        <p:spPr>
          <a:xfrm>
            <a:off x="3976687" y="-96908"/>
            <a:ext cx="18321906" cy="1375173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lnSpc>
                <a:spcPct val="100000"/>
              </a:lnSpc>
              <a:defRPr b="1" sz="6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857" name="logo.png" descr="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56605" y="-314824"/>
            <a:ext cx="1894197" cy="1894197"/>
          </a:xfrm>
          <a:prstGeom prst="rect">
            <a:avLst/>
          </a:prstGeom>
          <a:ln w="12700">
            <a:miter lim="400000"/>
          </a:ln>
        </p:spPr>
      </p:pic>
      <p:sp>
        <p:nvSpPr>
          <p:cNvPr id="858" name="C. Riedl: EMCal block production at UIUC                                                                                   sPHENIX CM July 8/9, 2019"/>
          <p:cNvSpPr txBox="1"/>
          <p:nvPr/>
        </p:nvSpPr>
        <p:spPr>
          <a:xfrm>
            <a:off x="3048000" y="13207234"/>
            <a:ext cx="14602787" cy="46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53585F"/>
                </a:solidFill>
              </a:defRPr>
            </a:lvl1pPr>
          </a:lstStyle>
          <a:p>
            <a:pPr/>
            <a:r>
              <a:t>C. Riedl: EMCal block production at UIUC                                                                                   sPHENIX CM July 8/9, 2019</a:t>
            </a:r>
          </a:p>
        </p:txBody>
      </p:sp>
      <p:sp>
        <p:nvSpPr>
          <p:cNvPr id="859" name="Body Level One…"/>
          <p:cNvSpPr txBox="1"/>
          <p:nvPr>
            <p:ph type="body" sz="half" idx="1"/>
          </p:nvPr>
        </p:nvSpPr>
        <p:spPr>
          <a:xfrm>
            <a:off x="3976687" y="2839640"/>
            <a:ext cx="16127017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93107" indent="-775607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37607" indent="-775607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82107" indent="-775607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26607" indent="-775607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871107" indent="-775607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0" name="Slide Number"/>
          <p:cNvSpPr txBox="1"/>
          <p:nvPr>
            <p:ph type="sldNum" sz="quarter" idx="2"/>
          </p:nvPr>
        </p:nvSpPr>
        <p:spPr>
          <a:xfrm>
            <a:off x="20833314" y="13211734"/>
            <a:ext cx="434976" cy="461207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 sz="2200">
                <a:solidFill>
                  <a:srgbClr val="53585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861" name="Line"/>
          <p:cNvSpPr/>
          <p:nvPr/>
        </p:nvSpPr>
        <p:spPr>
          <a:xfrm>
            <a:off x="3469355" y="1171107"/>
            <a:ext cx="17141681" cy="1"/>
          </a:xfrm>
          <a:prstGeom prst="line">
            <a:avLst/>
          </a:prstGeom>
          <a:ln w="25400">
            <a:solidFill>
              <a:srgbClr val="5088D3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  <p:sp>
        <p:nvSpPr>
          <p:cNvPr id="862" name="Line"/>
          <p:cNvSpPr/>
          <p:nvPr/>
        </p:nvSpPr>
        <p:spPr>
          <a:xfrm>
            <a:off x="3710456" y="1224685"/>
            <a:ext cx="17141681" cy="1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  <p:sp>
        <p:nvSpPr>
          <p:cNvPr id="863" name="Line"/>
          <p:cNvSpPr/>
          <p:nvPr/>
        </p:nvSpPr>
        <p:spPr>
          <a:xfrm>
            <a:off x="3174594" y="1117529"/>
            <a:ext cx="17141681" cy="1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Title Text"/>
          <p:cNvSpPr txBox="1"/>
          <p:nvPr>
            <p:ph type="title"/>
          </p:nvPr>
        </p:nvSpPr>
        <p:spPr>
          <a:xfrm>
            <a:off x="3031047" y="-11907"/>
            <a:ext cx="18321906" cy="1375173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71" name="C. Riedl (UIUC)                                                                                                                                                                                               December 20, 2019"/>
          <p:cNvSpPr txBox="1"/>
          <p:nvPr/>
        </p:nvSpPr>
        <p:spPr>
          <a:xfrm>
            <a:off x="3174594" y="13233598"/>
            <a:ext cx="1802011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/>
            </a:lvl1pPr>
          </a:lstStyle>
          <a:p>
            <a:pPr/>
            <a:r>
              <a:t>C. Riedl (UIUC)                                                                                                                                                                                               December 20, 2019</a:t>
            </a:r>
          </a:p>
        </p:txBody>
      </p:sp>
      <p:sp>
        <p:nvSpPr>
          <p:cNvPr id="872" name="Body Level One…"/>
          <p:cNvSpPr txBox="1"/>
          <p:nvPr>
            <p:ph type="body" sz="half" idx="1"/>
          </p:nvPr>
        </p:nvSpPr>
        <p:spPr>
          <a:xfrm>
            <a:off x="3976687" y="2839640"/>
            <a:ext cx="16127017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3" name="Slide Number"/>
          <p:cNvSpPr txBox="1"/>
          <p:nvPr>
            <p:ph type="sldNum" sz="quarter" idx="2"/>
          </p:nvPr>
        </p:nvSpPr>
        <p:spPr>
          <a:xfrm>
            <a:off x="11810007" y="13198078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Title Text"/>
          <p:cNvSpPr txBox="1"/>
          <p:nvPr>
            <p:ph type="title"/>
          </p:nvPr>
        </p:nvSpPr>
        <p:spPr>
          <a:xfrm>
            <a:off x="3031047" y="-11907"/>
            <a:ext cx="18321906" cy="1375173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81" name="C. Riedl (UIUC)                                                                                                                                                                                               July 24, 2020"/>
          <p:cNvSpPr txBox="1"/>
          <p:nvPr/>
        </p:nvSpPr>
        <p:spPr>
          <a:xfrm>
            <a:off x="3174594" y="13233598"/>
            <a:ext cx="1802011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/>
            </a:lvl1pPr>
          </a:lstStyle>
          <a:p>
            <a:pPr/>
            <a:r>
              <a:t>C. Riedl (UIUC)                                                                                                                                                                                               July 24, 2020</a:t>
            </a:r>
          </a:p>
        </p:txBody>
      </p:sp>
      <p:sp>
        <p:nvSpPr>
          <p:cNvPr id="882" name="Body Level One…"/>
          <p:cNvSpPr txBox="1"/>
          <p:nvPr>
            <p:ph type="body" sz="half" idx="1"/>
          </p:nvPr>
        </p:nvSpPr>
        <p:spPr>
          <a:xfrm>
            <a:off x="3976687" y="2839640"/>
            <a:ext cx="16127017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3" name="Slide Number"/>
          <p:cNvSpPr txBox="1"/>
          <p:nvPr>
            <p:ph type="sldNum" sz="quarter" idx="2"/>
          </p:nvPr>
        </p:nvSpPr>
        <p:spPr>
          <a:xfrm>
            <a:off x="11810007" y="13198078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Image"/>
          <p:cNvSpPr/>
          <p:nvPr>
            <p:ph type="pic" sz="half" idx="21"/>
          </p:nvPr>
        </p:nvSpPr>
        <p:spPr>
          <a:xfrm>
            <a:off x="6477000" y="2303859"/>
            <a:ext cx="11430000" cy="7090603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81" name="Title Text"/>
          <p:cNvSpPr txBox="1"/>
          <p:nvPr>
            <p:ph type="title"/>
          </p:nvPr>
        </p:nvSpPr>
        <p:spPr>
          <a:xfrm>
            <a:off x="4833937" y="10358437"/>
            <a:ext cx="14716126" cy="2393157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Title Text"/>
          <p:cNvSpPr txBox="1"/>
          <p:nvPr>
            <p:ph type="title"/>
          </p:nvPr>
        </p:nvSpPr>
        <p:spPr>
          <a:xfrm>
            <a:off x="3031047" y="-11907"/>
            <a:ext cx="18321906" cy="1375173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1" name="C. Riedl (UIUC)                                                                                                                                                                                               January 8, 2021"/>
          <p:cNvSpPr txBox="1"/>
          <p:nvPr/>
        </p:nvSpPr>
        <p:spPr>
          <a:xfrm>
            <a:off x="3174594" y="13233598"/>
            <a:ext cx="1802011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/>
            </a:lvl1pPr>
          </a:lstStyle>
          <a:p>
            <a:pPr/>
            <a:r>
              <a:t>C. Riedl (UIUC)                                                                                                                                                                                               January 8, 2021</a:t>
            </a:r>
          </a:p>
        </p:txBody>
      </p:sp>
      <p:sp>
        <p:nvSpPr>
          <p:cNvPr id="892" name="Body Level One…"/>
          <p:cNvSpPr txBox="1"/>
          <p:nvPr>
            <p:ph type="body" sz="half" idx="1"/>
          </p:nvPr>
        </p:nvSpPr>
        <p:spPr>
          <a:xfrm>
            <a:off x="3976687" y="2839640"/>
            <a:ext cx="16127017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3" name="Slide Number"/>
          <p:cNvSpPr txBox="1"/>
          <p:nvPr>
            <p:ph type="sldNum" sz="quarter" idx="2"/>
          </p:nvPr>
        </p:nvSpPr>
        <p:spPr>
          <a:xfrm>
            <a:off x="11810007" y="13198078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Title Text"/>
          <p:cNvSpPr txBox="1"/>
          <p:nvPr>
            <p:ph type="title"/>
          </p:nvPr>
        </p:nvSpPr>
        <p:spPr>
          <a:xfrm>
            <a:off x="3031047" y="-11907"/>
            <a:ext cx="18321906" cy="1375173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01" name="C. Riedl (UIUC)                                                                                                                                                                                               February 9, 2021"/>
          <p:cNvSpPr txBox="1"/>
          <p:nvPr/>
        </p:nvSpPr>
        <p:spPr>
          <a:xfrm>
            <a:off x="3174594" y="13233598"/>
            <a:ext cx="1802011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/>
            </a:lvl1pPr>
          </a:lstStyle>
          <a:p>
            <a:pPr/>
            <a:r>
              <a:t>C. Riedl (UIUC)                                                                                                                                                                                               February 9, 2021</a:t>
            </a:r>
          </a:p>
        </p:txBody>
      </p:sp>
      <p:sp>
        <p:nvSpPr>
          <p:cNvPr id="902" name="Body Level One…"/>
          <p:cNvSpPr txBox="1"/>
          <p:nvPr>
            <p:ph type="body" sz="half" idx="1"/>
          </p:nvPr>
        </p:nvSpPr>
        <p:spPr>
          <a:xfrm>
            <a:off x="3976687" y="2839640"/>
            <a:ext cx="16127017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3" name="Slide Number"/>
          <p:cNvSpPr txBox="1"/>
          <p:nvPr>
            <p:ph type="sldNum" sz="quarter" idx="2"/>
          </p:nvPr>
        </p:nvSpPr>
        <p:spPr>
          <a:xfrm>
            <a:off x="11810007" y="13198078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Title Text"/>
          <p:cNvSpPr txBox="1"/>
          <p:nvPr>
            <p:ph type="title"/>
          </p:nvPr>
        </p:nvSpPr>
        <p:spPr>
          <a:xfrm>
            <a:off x="2879242" y="-47626"/>
            <a:ext cx="18321906" cy="891968"/>
          </a:xfrm>
          <a:prstGeom prst="rect">
            <a:avLst/>
          </a:prstGeom>
          <a:solidFill>
            <a:srgbClr val="4F88D3">
              <a:alpha val="49515"/>
            </a:srgbClr>
          </a:solid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000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11" name="C. Riedl (UIUC) - sPHENIX tent meeting                                                                                                                                                    April 22, 2021"/>
          <p:cNvSpPr txBox="1"/>
          <p:nvPr/>
        </p:nvSpPr>
        <p:spPr>
          <a:xfrm>
            <a:off x="3174594" y="13233598"/>
            <a:ext cx="1802011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/>
            </a:lvl1pPr>
          </a:lstStyle>
          <a:p>
            <a:pPr/>
            <a:r>
              <a:t>C. Riedl (UIUC) - sPHENIX tent meeting                                                                                                                                                    April 22, 2021</a:t>
            </a:r>
          </a:p>
        </p:txBody>
      </p:sp>
      <p:sp>
        <p:nvSpPr>
          <p:cNvPr id="912" name="Body Level One…"/>
          <p:cNvSpPr txBox="1"/>
          <p:nvPr>
            <p:ph type="body" sz="half" idx="1"/>
          </p:nvPr>
        </p:nvSpPr>
        <p:spPr>
          <a:xfrm>
            <a:off x="4845820" y="3020709"/>
            <a:ext cx="1612701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3" name="Slide Number"/>
          <p:cNvSpPr txBox="1"/>
          <p:nvPr>
            <p:ph type="sldNum" sz="quarter" idx="2"/>
          </p:nvPr>
        </p:nvSpPr>
        <p:spPr>
          <a:xfrm>
            <a:off x="11810007" y="13198078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914" name="logo.png" descr="logo.png"/>
          <p:cNvPicPr>
            <a:picLocks noChangeAspect="1"/>
          </p:cNvPicPr>
          <p:nvPr/>
        </p:nvPicPr>
        <p:blipFill>
          <a:blip r:embed="rId2">
            <a:extLst/>
          </a:blip>
          <a:srcRect l="524" t="23844" r="9" b="24311"/>
          <a:stretch>
            <a:fillRect/>
          </a:stretch>
        </p:blipFill>
        <p:spPr>
          <a:xfrm>
            <a:off x="3246260" y="-16723"/>
            <a:ext cx="1729980" cy="901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4" fill="norm" stroke="1" extrusionOk="0">
                <a:moveTo>
                  <a:pt x="15758" y="6"/>
                </a:moveTo>
                <a:cubicBezTo>
                  <a:pt x="15699" y="11"/>
                  <a:pt x="15643" y="16"/>
                  <a:pt x="15584" y="25"/>
                </a:cubicBezTo>
                <a:cubicBezTo>
                  <a:pt x="15508" y="33"/>
                  <a:pt x="15431" y="50"/>
                  <a:pt x="15356" y="62"/>
                </a:cubicBezTo>
                <a:cubicBezTo>
                  <a:pt x="14760" y="191"/>
                  <a:pt x="14166" y="487"/>
                  <a:pt x="13612" y="958"/>
                </a:cubicBezTo>
                <a:cubicBezTo>
                  <a:pt x="13484" y="1066"/>
                  <a:pt x="13358" y="1190"/>
                  <a:pt x="13236" y="1316"/>
                </a:cubicBezTo>
                <a:cubicBezTo>
                  <a:pt x="13085" y="1474"/>
                  <a:pt x="12941" y="1634"/>
                  <a:pt x="12799" y="1815"/>
                </a:cubicBezTo>
                <a:cubicBezTo>
                  <a:pt x="12796" y="1820"/>
                  <a:pt x="12788" y="1829"/>
                  <a:pt x="12785" y="1834"/>
                </a:cubicBezTo>
                <a:cubicBezTo>
                  <a:pt x="12775" y="1846"/>
                  <a:pt x="12769" y="1860"/>
                  <a:pt x="12760" y="1872"/>
                </a:cubicBezTo>
                <a:cubicBezTo>
                  <a:pt x="12594" y="2089"/>
                  <a:pt x="12431" y="2322"/>
                  <a:pt x="12279" y="2569"/>
                </a:cubicBezTo>
                <a:cubicBezTo>
                  <a:pt x="12276" y="2575"/>
                  <a:pt x="12273" y="2583"/>
                  <a:pt x="12269" y="2588"/>
                </a:cubicBezTo>
                <a:cubicBezTo>
                  <a:pt x="11958" y="3096"/>
                  <a:pt x="11678" y="3664"/>
                  <a:pt x="11432" y="4285"/>
                </a:cubicBezTo>
                <a:cubicBezTo>
                  <a:pt x="11421" y="4311"/>
                  <a:pt x="11412" y="4333"/>
                  <a:pt x="11402" y="4360"/>
                </a:cubicBezTo>
                <a:cubicBezTo>
                  <a:pt x="11364" y="4458"/>
                  <a:pt x="11329" y="4561"/>
                  <a:pt x="11293" y="4662"/>
                </a:cubicBezTo>
                <a:cubicBezTo>
                  <a:pt x="11230" y="4840"/>
                  <a:pt x="11168" y="5023"/>
                  <a:pt x="11110" y="5208"/>
                </a:cubicBezTo>
                <a:cubicBezTo>
                  <a:pt x="11089" y="5273"/>
                  <a:pt x="11065" y="5331"/>
                  <a:pt x="11045" y="5397"/>
                </a:cubicBezTo>
                <a:cubicBezTo>
                  <a:pt x="11044" y="5401"/>
                  <a:pt x="11042" y="5411"/>
                  <a:pt x="11040" y="5416"/>
                </a:cubicBezTo>
                <a:cubicBezTo>
                  <a:pt x="10957" y="5697"/>
                  <a:pt x="10887" y="5985"/>
                  <a:pt x="10817" y="6283"/>
                </a:cubicBezTo>
                <a:cubicBezTo>
                  <a:pt x="10786" y="6416"/>
                  <a:pt x="10752" y="6552"/>
                  <a:pt x="10723" y="6688"/>
                </a:cubicBezTo>
                <a:cubicBezTo>
                  <a:pt x="10674" y="6919"/>
                  <a:pt x="10635" y="7152"/>
                  <a:pt x="10594" y="7385"/>
                </a:cubicBezTo>
                <a:cubicBezTo>
                  <a:pt x="10542" y="7696"/>
                  <a:pt x="10493" y="8008"/>
                  <a:pt x="10456" y="8328"/>
                </a:cubicBezTo>
                <a:cubicBezTo>
                  <a:pt x="10447" y="8397"/>
                  <a:pt x="10438" y="8466"/>
                  <a:pt x="10431" y="8535"/>
                </a:cubicBezTo>
                <a:cubicBezTo>
                  <a:pt x="10291" y="9843"/>
                  <a:pt x="10279" y="11215"/>
                  <a:pt x="10401" y="12588"/>
                </a:cubicBezTo>
                <a:cubicBezTo>
                  <a:pt x="10403" y="12610"/>
                  <a:pt x="10404" y="12633"/>
                  <a:pt x="10406" y="12654"/>
                </a:cubicBezTo>
                <a:cubicBezTo>
                  <a:pt x="10420" y="12807"/>
                  <a:pt x="10437" y="12963"/>
                  <a:pt x="10456" y="13116"/>
                </a:cubicBezTo>
                <a:cubicBezTo>
                  <a:pt x="10469" y="13223"/>
                  <a:pt x="10485" y="13330"/>
                  <a:pt x="10500" y="13436"/>
                </a:cubicBezTo>
                <a:cubicBezTo>
                  <a:pt x="10526" y="13627"/>
                  <a:pt x="10553" y="13814"/>
                  <a:pt x="10584" y="14002"/>
                </a:cubicBezTo>
                <a:cubicBezTo>
                  <a:pt x="10612" y="14165"/>
                  <a:pt x="10642" y="14322"/>
                  <a:pt x="10674" y="14482"/>
                </a:cubicBezTo>
                <a:cubicBezTo>
                  <a:pt x="10682" y="14521"/>
                  <a:pt x="10690" y="14566"/>
                  <a:pt x="10698" y="14605"/>
                </a:cubicBezTo>
                <a:cubicBezTo>
                  <a:pt x="10724" y="14727"/>
                  <a:pt x="10755" y="14843"/>
                  <a:pt x="10783" y="14963"/>
                </a:cubicBezTo>
                <a:cubicBezTo>
                  <a:pt x="10855" y="15276"/>
                  <a:pt x="10930" y="15578"/>
                  <a:pt x="11011" y="15868"/>
                </a:cubicBezTo>
                <a:cubicBezTo>
                  <a:pt x="11078" y="16100"/>
                  <a:pt x="11147" y="16330"/>
                  <a:pt x="11224" y="16556"/>
                </a:cubicBezTo>
                <a:cubicBezTo>
                  <a:pt x="11258" y="16659"/>
                  <a:pt x="11290" y="16761"/>
                  <a:pt x="11323" y="16848"/>
                </a:cubicBezTo>
                <a:cubicBezTo>
                  <a:pt x="11386" y="17022"/>
                  <a:pt x="11437" y="17156"/>
                  <a:pt x="11476" y="17244"/>
                </a:cubicBezTo>
                <a:cubicBezTo>
                  <a:pt x="11550" y="17392"/>
                  <a:pt x="11616" y="17481"/>
                  <a:pt x="11655" y="17442"/>
                </a:cubicBezTo>
                <a:cubicBezTo>
                  <a:pt x="11685" y="17411"/>
                  <a:pt x="11707" y="17397"/>
                  <a:pt x="11729" y="17395"/>
                </a:cubicBezTo>
                <a:cubicBezTo>
                  <a:pt x="11733" y="17393"/>
                  <a:pt x="11735" y="17395"/>
                  <a:pt x="11739" y="17395"/>
                </a:cubicBezTo>
                <a:cubicBezTo>
                  <a:pt x="11753" y="17393"/>
                  <a:pt x="11763" y="17398"/>
                  <a:pt x="11774" y="17414"/>
                </a:cubicBezTo>
                <a:cubicBezTo>
                  <a:pt x="11801" y="17452"/>
                  <a:pt x="11818" y="17535"/>
                  <a:pt x="11818" y="17668"/>
                </a:cubicBezTo>
                <a:cubicBezTo>
                  <a:pt x="11818" y="17774"/>
                  <a:pt x="11852" y="17857"/>
                  <a:pt x="11898" y="17857"/>
                </a:cubicBezTo>
                <a:cubicBezTo>
                  <a:pt x="11912" y="17857"/>
                  <a:pt x="11927" y="17853"/>
                  <a:pt x="11937" y="17838"/>
                </a:cubicBezTo>
                <a:cubicBezTo>
                  <a:pt x="11944" y="17827"/>
                  <a:pt x="11947" y="17809"/>
                  <a:pt x="11952" y="17791"/>
                </a:cubicBezTo>
                <a:cubicBezTo>
                  <a:pt x="11955" y="17781"/>
                  <a:pt x="11960" y="17775"/>
                  <a:pt x="11962" y="17762"/>
                </a:cubicBezTo>
                <a:cubicBezTo>
                  <a:pt x="11962" y="17762"/>
                  <a:pt x="11962" y="17754"/>
                  <a:pt x="11962" y="17753"/>
                </a:cubicBezTo>
                <a:cubicBezTo>
                  <a:pt x="11975" y="17681"/>
                  <a:pt x="11982" y="17573"/>
                  <a:pt x="11982" y="17404"/>
                </a:cubicBezTo>
                <a:cubicBezTo>
                  <a:pt x="11982" y="17213"/>
                  <a:pt x="11990" y="17084"/>
                  <a:pt x="12012" y="16990"/>
                </a:cubicBezTo>
                <a:cubicBezTo>
                  <a:pt x="12031" y="16903"/>
                  <a:pt x="12060" y="16845"/>
                  <a:pt x="12111" y="16782"/>
                </a:cubicBezTo>
                <a:cubicBezTo>
                  <a:pt x="12183" y="16692"/>
                  <a:pt x="12261" y="16643"/>
                  <a:pt x="12279" y="16679"/>
                </a:cubicBezTo>
                <a:cubicBezTo>
                  <a:pt x="12298" y="16714"/>
                  <a:pt x="12314" y="17188"/>
                  <a:pt x="12314" y="17725"/>
                </a:cubicBezTo>
                <a:cubicBezTo>
                  <a:pt x="12314" y="17998"/>
                  <a:pt x="12315" y="18222"/>
                  <a:pt x="12324" y="18384"/>
                </a:cubicBezTo>
                <a:cubicBezTo>
                  <a:pt x="12332" y="18547"/>
                  <a:pt x="12344" y="18645"/>
                  <a:pt x="12358" y="18667"/>
                </a:cubicBezTo>
                <a:cubicBezTo>
                  <a:pt x="12361" y="18671"/>
                  <a:pt x="12366" y="18674"/>
                  <a:pt x="12368" y="18677"/>
                </a:cubicBezTo>
                <a:cubicBezTo>
                  <a:pt x="12399" y="18641"/>
                  <a:pt x="12418" y="18198"/>
                  <a:pt x="12418" y="17498"/>
                </a:cubicBezTo>
                <a:cubicBezTo>
                  <a:pt x="12418" y="16390"/>
                  <a:pt x="12427" y="16297"/>
                  <a:pt x="12537" y="16151"/>
                </a:cubicBezTo>
                <a:cubicBezTo>
                  <a:pt x="12542" y="16144"/>
                  <a:pt x="12551" y="16138"/>
                  <a:pt x="12557" y="16132"/>
                </a:cubicBezTo>
                <a:cubicBezTo>
                  <a:pt x="12559" y="16129"/>
                  <a:pt x="12560" y="16125"/>
                  <a:pt x="12562" y="16122"/>
                </a:cubicBezTo>
                <a:cubicBezTo>
                  <a:pt x="12615" y="16048"/>
                  <a:pt x="12680" y="16007"/>
                  <a:pt x="12705" y="16038"/>
                </a:cubicBezTo>
                <a:cubicBezTo>
                  <a:pt x="12705" y="16038"/>
                  <a:pt x="12705" y="16047"/>
                  <a:pt x="12705" y="16047"/>
                </a:cubicBezTo>
                <a:cubicBezTo>
                  <a:pt x="12707" y="16049"/>
                  <a:pt x="12714" y="16044"/>
                  <a:pt x="12715" y="16047"/>
                </a:cubicBezTo>
                <a:cubicBezTo>
                  <a:pt x="12725" y="16065"/>
                  <a:pt x="12728" y="16283"/>
                  <a:pt x="12735" y="16584"/>
                </a:cubicBezTo>
                <a:cubicBezTo>
                  <a:pt x="12740" y="16825"/>
                  <a:pt x="12748" y="17156"/>
                  <a:pt x="12750" y="17498"/>
                </a:cubicBezTo>
                <a:cubicBezTo>
                  <a:pt x="12751" y="17608"/>
                  <a:pt x="12750" y="17685"/>
                  <a:pt x="12750" y="17800"/>
                </a:cubicBezTo>
                <a:cubicBezTo>
                  <a:pt x="12750" y="17817"/>
                  <a:pt x="12750" y="17830"/>
                  <a:pt x="12750" y="17847"/>
                </a:cubicBezTo>
                <a:cubicBezTo>
                  <a:pt x="12750" y="17851"/>
                  <a:pt x="12750" y="17853"/>
                  <a:pt x="12750" y="17857"/>
                </a:cubicBezTo>
                <a:cubicBezTo>
                  <a:pt x="12749" y="19472"/>
                  <a:pt x="12758" y="19611"/>
                  <a:pt x="13097" y="19977"/>
                </a:cubicBezTo>
                <a:cubicBezTo>
                  <a:pt x="13099" y="19980"/>
                  <a:pt x="13099" y="19984"/>
                  <a:pt x="13102" y="19987"/>
                </a:cubicBezTo>
                <a:cubicBezTo>
                  <a:pt x="13115" y="20001"/>
                  <a:pt x="13128" y="20010"/>
                  <a:pt x="13141" y="20024"/>
                </a:cubicBezTo>
                <a:cubicBezTo>
                  <a:pt x="13277" y="20172"/>
                  <a:pt x="13419" y="20320"/>
                  <a:pt x="13568" y="20448"/>
                </a:cubicBezTo>
                <a:cubicBezTo>
                  <a:pt x="13734" y="20592"/>
                  <a:pt x="13910" y="20718"/>
                  <a:pt x="14088" y="20835"/>
                </a:cubicBezTo>
                <a:cubicBezTo>
                  <a:pt x="14134" y="20865"/>
                  <a:pt x="14179" y="20891"/>
                  <a:pt x="14227" y="20920"/>
                </a:cubicBezTo>
                <a:cubicBezTo>
                  <a:pt x="14345" y="20992"/>
                  <a:pt x="14467" y="21058"/>
                  <a:pt x="14588" y="21118"/>
                </a:cubicBezTo>
                <a:cubicBezTo>
                  <a:pt x="14654" y="21149"/>
                  <a:pt x="14721" y="21186"/>
                  <a:pt x="14786" y="21212"/>
                </a:cubicBezTo>
                <a:cubicBezTo>
                  <a:pt x="15738" y="21594"/>
                  <a:pt x="16908" y="21422"/>
                  <a:pt x="17859" y="20788"/>
                </a:cubicBezTo>
                <a:cubicBezTo>
                  <a:pt x="17948" y="20727"/>
                  <a:pt x="18039" y="20659"/>
                  <a:pt x="18126" y="20590"/>
                </a:cubicBezTo>
                <a:cubicBezTo>
                  <a:pt x="18243" y="20498"/>
                  <a:pt x="18356" y="20413"/>
                  <a:pt x="18468" y="20307"/>
                </a:cubicBezTo>
                <a:cubicBezTo>
                  <a:pt x="18550" y="20230"/>
                  <a:pt x="18632" y="20137"/>
                  <a:pt x="18711" y="20053"/>
                </a:cubicBezTo>
                <a:cubicBezTo>
                  <a:pt x="18818" y="19939"/>
                  <a:pt x="18926" y="19831"/>
                  <a:pt x="19028" y="19704"/>
                </a:cubicBezTo>
                <a:cubicBezTo>
                  <a:pt x="19047" y="19681"/>
                  <a:pt x="19065" y="19652"/>
                  <a:pt x="19083" y="19629"/>
                </a:cubicBezTo>
                <a:cubicBezTo>
                  <a:pt x="19354" y="19283"/>
                  <a:pt x="19607" y="18889"/>
                  <a:pt x="19841" y="18460"/>
                </a:cubicBezTo>
                <a:cubicBezTo>
                  <a:pt x="19869" y="18408"/>
                  <a:pt x="19897" y="18362"/>
                  <a:pt x="19925" y="18309"/>
                </a:cubicBezTo>
                <a:cubicBezTo>
                  <a:pt x="20039" y="18092"/>
                  <a:pt x="20149" y="17865"/>
                  <a:pt x="20252" y="17630"/>
                </a:cubicBezTo>
                <a:cubicBezTo>
                  <a:pt x="20278" y="17573"/>
                  <a:pt x="20301" y="17510"/>
                  <a:pt x="20326" y="17451"/>
                </a:cubicBezTo>
                <a:cubicBezTo>
                  <a:pt x="20431" y="17204"/>
                  <a:pt x="20532" y="16953"/>
                  <a:pt x="20624" y="16688"/>
                </a:cubicBezTo>
                <a:cubicBezTo>
                  <a:pt x="20634" y="16659"/>
                  <a:pt x="20644" y="16632"/>
                  <a:pt x="20654" y="16603"/>
                </a:cubicBezTo>
                <a:cubicBezTo>
                  <a:pt x="20855" y="16011"/>
                  <a:pt x="21027" y="15374"/>
                  <a:pt x="21164" y="14709"/>
                </a:cubicBezTo>
                <a:cubicBezTo>
                  <a:pt x="21256" y="14261"/>
                  <a:pt x="21344" y="13709"/>
                  <a:pt x="21407" y="13229"/>
                </a:cubicBezTo>
                <a:cubicBezTo>
                  <a:pt x="21450" y="12868"/>
                  <a:pt x="21490" y="12508"/>
                  <a:pt x="21491" y="12352"/>
                </a:cubicBezTo>
                <a:cubicBezTo>
                  <a:pt x="21491" y="12345"/>
                  <a:pt x="21491" y="12341"/>
                  <a:pt x="21491" y="12334"/>
                </a:cubicBezTo>
                <a:cubicBezTo>
                  <a:pt x="21492" y="12245"/>
                  <a:pt x="21500" y="12157"/>
                  <a:pt x="21511" y="12089"/>
                </a:cubicBezTo>
                <a:cubicBezTo>
                  <a:pt x="21521" y="12020"/>
                  <a:pt x="21530" y="11974"/>
                  <a:pt x="21545" y="11957"/>
                </a:cubicBezTo>
                <a:cubicBezTo>
                  <a:pt x="21562" y="11937"/>
                  <a:pt x="21576" y="11773"/>
                  <a:pt x="21585" y="11551"/>
                </a:cubicBezTo>
                <a:cubicBezTo>
                  <a:pt x="21587" y="11509"/>
                  <a:pt x="21589" y="11447"/>
                  <a:pt x="21590" y="11401"/>
                </a:cubicBezTo>
                <a:cubicBezTo>
                  <a:pt x="21596" y="11211"/>
                  <a:pt x="21599" y="11000"/>
                  <a:pt x="21600" y="10750"/>
                </a:cubicBezTo>
                <a:cubicBezTo>
                  <a:pt x="21600" y="10739"/>
                  <a:pt x="21600" y="10733"/>
                  <a:pt x="21600" y="10722"/>
                </a:cubicBezTo>
                <a:cubicBezTo>
                  <a:pt x="21600" y="10714"/>
                  <a:pt x="21600" y="10711"/>
                  <a:pt x="21600" y="10703"/>
                </a:cubicBezTo>
                <a:cubicBezTo>
                  <a:pt x="21599" y="10399"/>
                  <a:pt x="21598" y="10124"/>
                  <a:pt x="21590" y="9911"/>
                </a:cubicBezTo>
                <a:cubicBezTo>
                  <a:pt x="21582" y="9728"/>
                  <a:pt x="21570" y="9571"/>
                  <a:pt x="21555" y="9553"/>
                </a:cubicBezTo>
                <a:cubicBezTo>
                  <a:pt x="21542" y="9537"/>
                  <a:pt x="21526" y="9442"/>
                  <a:pt x="21511" y="9308"/>
                </a:cubicBezTo>
                <a:cubicBezTo>
                  <a:pt x="21510" y="9300"/>
                  <a:pt x="21507" y="9289"/>
                  <a:pt x="21506" y="9280"/>
                </a:cubicBezTo>
                <a:cubicBezTo>
                  <a:pt x="21494" y="9169"/>
                  <a:pt x="21484" y="9046"/>
                  <a:pt x="21476" y="8903"/>
                </a:cubicBezTo>
                <a:cubicBezTo>
                  <a:pt x="21440" y="8252"/>
                  <a:pt x="21233" y="6970"/>
                  <a:pt x="21045" y="6207"/>
                </a:cubicBezTo>
                <a:cubicBezTo>
                  <a:pt x="20983" y="5957"/>
                  <a:pt x="20920" y="5813"/>
                  <a:pt x="20812" y="5727"/>
                </a:cubicBezTo>
                <a:cubicBezTo>
                  <a:pt x="20652" y="5647"/>
                  <a:pt x="20400" y="5631"/>
                  <a:pt x="20133" y="5651"/>
                </a:cubicBezTo>
                <a:cubicBezTo>
                  <a:pt x="20110" y="5654"/>
                  <a:pt x="20094" y="5648"/>
                  <a:pt x="20069" y="5651"/>
                </a:cubicBezTo>
                <a:cubicBezTo>
                  <a:pt x="19762" y="5686"/>
                  <a:pt x="19441" y="5829"/>
                  <a:pt x="19127" y="6038"/>
                </a:cubicBezTo>
                <a:cubicBezTo>
                  <a:pt x="18910" y="6199"/>
                  <a:pt x="18680" y="6402"/>
                  <a:pt x="18473" y="6603"/>
                </a:cubicBezTo>
                <a:cubicBezTo>
                  <a:pt x="18471" y="6605"/>
                  <a:pt x="18470" y="6611"/>
                  <a:pt x="18468" y="6613"/>
                </a:cubicBezTo>
                <a:cubicBezTo>
                  <a:pt x="18468" y="6613"/>
                  <a:pt x="18464" y="6612"/>
                  <a:pt x="18463" y="6613"/>
                </a:cubicBezTo>
                <a:cubicBezTo>
                  <a:pt x="18335" y="6752"/>
                  <a:pt x="18212" y="6892"/>
                  <a:pt x="18097" y="7056"/>
                </a:cubicBezTo>
                <a:lnTo>
                  <a:pt x="17918" y="7310"/>
                </a:lnTo>
                <a:lnTo>
                  <a:pt x="17938" y="7367"/>
                </a:lnTo>
                <a:lnTo>
                  <a:pt x="17988" y="7480"/>
                </a:lnTo>
                <a:lnTo>
                  <a:pt x="18017" y="7536"/>
                </a:lnTo>
                <a:cubicBezTo>
                  <a:pt x="18022" y="7546"/>
                  <a:pt x="18027" y="7572"/>
                  <a:pt x="18032" y="7583"/>
                </a:cubicBezTo>
                <a:lnTo>
                  <a:pt x="18047" y="7621"/>
                </a:lnTo>
                <a:cubicBezTo>
                  <a:pt x="18075" y="7684"/>
                  <a:pt x="18104" y="7771"/>
                  <a:pt x="18131" y="7847"/>
                </a:cubicBezTo>
                <a:cubicBezTo>
                  <a:pt x="18141" y="7876"/>
                  <a:pt x="18146" y="7891"/>
                  <a:pt x="18156" y="7923"/>
                </a:cubicBezTo>
                <a:cubicBezTo>
                  <a:pt x="18157" y="7926"/>
                  <a:pt x="18160" y="7929"/>
                  <a:pt x="18161" y="7932"/>
                </a:cubicBezTo>
                <a:cubicBezTo>
                  <a:pt x="18239" y="8165"/>
                  <a:pt x="18307" y="8442"/>
                  <a:pt x="18369" y="8733"/>
                </a:cubicBezTo>
                <a:cubicBezTo>
                  <a:pt x="18378" y="8769"/>
                  <a:pt x="18396" y="8813"/>
                  <a:pt x="18404" y="8846"/>
                </a:cubicBezTo>
                <a:cubicBezTo>
                  <a:pt x="18472" y="9127"/>
                  <a:pt x="18508" y="9322"/>
                  <a:pt x="18528" y="9591"/>
                </a:cubicBezTo>
                <a:cubicBezTo>
                  <a:pt x="18529" y="9599"/>
                  <a:pt x="18527" y="9612"/>
                  <a:pt x="18528" y="9619"/>
                </a:cubicBezTo>
                <a:cubicBezTo>
                  <a:pt x="18531" y="9644"/>
                  <a:pt x="18535" y="9693"/>
                  <a:pt x="18538" y="9723"/>
                </a:cubicBezTo>
                <a:cubicBezTo>
                  <a:pt x="18548" y="9819"/>
                  <a:pt x="18562" y="9925"/>
                  <a:pt x="18567" y="10015"/>
                </a:cubicBezTo>
                <a:cubicBezTo>
                  <a:pt x="18606" y="10627"/>
                  <a:pt x="18585" y="11204"/>
                  <a:pt x="18528" y="11749"/>
                </a:cubicBezTo>
                <a:cubicBezTo>
                  <a:pt x="18523" y="11824"/>
                  <a:pt x="18515" y="11911"/>
                  <a:pt x="18508" y="11975"/>
                </a:cubicBezTo>
                <a:cubicBezTo>
                  <a:pt x="18508" y="11979"/>
                  <a:pt x="18508" y="11982"/>
                  <a:pt x="18508" y="11985"/>
                </a:cubicBezTo>
                <a:cubicBezTo>
                  <a:pt x="18507" y="11990"/>
                  <a:pt x="18508" y="11998"/>
                  <a:pt x="18508" y="12004"/>
                </a:cubicBezTo>
                <a:cubicBezTo>
                  <a:pt x="18489" y="12174"/>
                  <a:pt x="18461" y="12328"/>
                  <a:pt x="18419" y="12513"/>
                </a:cubicBezTo>
                <a:cubicBezTo>
                  <a:pt x="18417" y="12519"/>
                  <a:pt x="18415" y="12526"/>
                  <a:pt x="18414" y="12532"/>
                </a:cubicBezTo>
                <a:cubicBezTo>
                  <a:pt x="18299" y="13110"/>
                  <a:pt x="18127" y="13645"/>
                  <a:pt x="17893" y="14124"/>
                </a:cubicBezTo>
                <a:cubicBezTo>
                  <a:pt x="17891" y="14129"/>
                  <a:pt x="17891" y="14129"/>
                  <a:pt x="17888" y="14134"/>
                </a:cubicBezTo>
                <a:cubicBezTo>
                  <a:pt x="17887" y="14138"/>
                  <a:pt x="17885" y="14149"/>
                  <a:pt x="17884" y="14153"/>
                </a:cubicBezTo>
                <a:cubicBezTo>
                  <a:pt x="17877" y="14166"/>
                  <a:pt x="17870" y="14177"/>
                  <a:pt x="17864" y="14190"/>
                </a:cubicBezTo>
                <a:cubicBezTo>
                  <a:pt x="17840" y="14238"/>
                  <a:pt x="17814" y="14285"/>
                  <a:pt x="17789" y="14332"/>
                </a:cubicBezTo>
                <a:cubicBezTo>
                  <a:pt x="17783" y="14343"/>
                  <a:pt x="17781" y="14358"/>
                  <a:pt x="17775" y="14369"/>
                </a:cubicBezTo>
                <a:cubicBezTo>
                  <a:pt x="17769" y="14380"/>
                  <a:pt x="17761" y="14387"/>
                  <a:pt x="17755" y="14398"/>
                </a:cubicBezTo>
                <a:cubicBezTo>
                  <a:pt x="17747" y="14411"/>
                  <a:pt x="17737" y="14413"/>
                  <a:pt x="17730" y="14426"/>
                </a:cubicBezTo>
                <a:cubicBezTo>
                  <a:pt x="17660" y="14550"/>
                  <a:pt x="17588" y="14668"/>
                  <a:pt x="17512" y="14775"/>
                </a:cubicBezTo>
                <a:cubicBezTo>
                  <a:pt x="17485" y="14813"/>
                  <a:pt x="17465" y="14861"/>
                  <a:pt x="17438" y="14897"/>
                </a:cubicBezTo>
                <a:cubicBezTo>
                  <a:pt x="17350" y="15011"/>
                  <a:pt x="17255" y="15116"/>
                  <a:pt x="17160" y="15208"/>
                </a:cubicBezTo>
                <a:cubicBezTo>
                  <a:pt x="16394" y="16000"/>
                  <a:pt x="15501" y="16015"/>
                  <a:pt x="14687" y="15180"/>
                </a:cubicBezTo>
                <a:cubicBezTo>
                  <a:pt x="14669" y="15161"/>
                  <a:pt x="14671" y="15161"/>
                  <a:pt x="14653" y="15142"/>
                </a:cubicBezTo>
                <a:cubicBezTo>
                  <a:pt x="14647" y="15137"/>
                  <a:pt x="14638" y="15138"/>
                  <a:pt x="14633" y="15133"/>
                </a:cubicBezTo>
                <a:cubicBezTo>
                  <a:pt x="14536" y="15029"/>
                  <a:pt x="14498" y="14998"/>
                  <a:pt x="14440" y="14944"/>
                </a:cubicBezTo>
                <a:cubicBezTo>
                  <a:pt x="14373" y="14902"/>
                  <a:pt x="14324" y="14905"/>
                  <a:pt x="14281" y="14935"/>
                </a:cubicBezTo>
                <a:cubicBezTo>
                  <a:pt x="14252" y="14998"/>
                  <a:pt x="14217" y="15073"/>
                  <a:pt x="14157" y="15246"/>
                </a:cubicBezTo>
                <a:cubicBezTo>
                  <a:pt x="14113" y="15372"/>
                  <a:pt x="14067" y="15474"/>
                  <a:pt x="14028" y="15538"/>
                </a:cubicBezTo>
                <a:cubicBezTo>
                  <a:pt x="14004" y="15587"/>
                  <a:pt x="13986" y="15616"/>
                  <a:pt x="13969" y="15595"/>
                </a:cubicBezTo>
                <a:cubicBezTo>
                  <a:pt x="13966" y="15594"/>
                  <a:pt x="13956" y="15607"/>
                  <a:pt x="13954" y="15604"/>
                </a:cubicBezTo>
                <a:cubicBezTo>
                  <a:pt x="13953" y="15605"/>
                  <a:pt x="13949" y="15604"/>
                  <a:pt x="13949" y="15604"/>
                </a:cubicBezTo>
                <a:cubicBezTo>
                  <a:pt x="13936" y="15589"/>
                  <a:pt x="13927" y="15485"/>
                  <a:pt x="13919" y="15359"/>
                </a:cubicBezTo>
                <a:cubicBezTo>
                  <a:pt x="13919" y="15346"/>
                  <a:pt x="13920" y="15354"/>
                  <a:pt x="13919" y="15340"/>
                </a:cubicBezTo>
                <a:cubicBezTo>
                  <a:pt x="13919" y="15331"/>
                  <a:pt x="13920" y="15312"/>
                  <a:pt x="13919" y="15302"/>
                </a:cubicBezTo>
                <a:cubicBezTo>
                  <a:pt x="13912" y="15170"/>
                  <a:pt x="13906" y="14992"/>
                  <a:pt x="13909" y="14775"/>
                </a:cubicBezTo>
                <a:cubicBezTo>
                  <a:pt x="13914" y="14436"/>
                  <a:pt x="13913" y="14242"/>
                  <a:pt x="13895" y="14087"/>
                </a:cubicBezTo>
                <a:cubicBezTo>
                  <a:pt x="13876" y="13932"/>
                  <a:pt x="13839" y="13821"/>
                  <a:pt x="13776" y="13663"/>
                </a:cubicBezTo>
                <a:cubicBezTo>
                  <a:pt x="13745" y="13586"/>
                  <a:pt x="13720" y="13495"/>
                  <a:pt x="13691" y="13408"/>
                </a:cubicBezTo>
                <a:cubicBezTo>
                  <a:pt x="13666" y="13333"/>
                  <a:pt x="13635" y="13259"/>
                  <a:pt x="13612" y="13182"/>
                </a:cubicBezTo>
                <a:cubicBezTo>
                  <a:pt x="13560" y="13006"/>
                  <a:pt x="13519" y="12819"/>
                  <a:pt x="13478" y="12626"/>
                </a:cubicBezTo>
                <a:cubicBezTo>
                  <a:pt x="13478" y="12623"/>
                  <a:pt x="13474" y="12619"/>
                  <a:pt x="13473" y="12616"/>
                </a:cubicBezTo>
                <a:cubicBezTo>
                  <a:pt x="13471" y="12606"/>
                  <a:pt x="13471" y="12598"/>
                  <a:pt x="13468" y="12588"/>
                </a:cubicBezTo>
                <a:cubicBezTo>
                  <a:pt x="13437" y="12436"/>
                  <a:pt x="13409" y="12275"/>
                  <a:pt x="13384" y="12107"/>
                </a:cubicBezTo>
                <a:cubicBezTo>
                  <a:pt x="13363" y="11973"/>
                  <a:pt x="13346" y="11838"/>
                  <a:pt x="13330" y="11702"/>
                </a:cubicBezTo>
                <a:cubicBezTo>
                  <a:pt x="13326" y="11673"/>
                  <a:pt x="13323" y="11647"/>
                  <a:pt x="13320" y="11617"/>
                </a:cubicBezTo>
                <a:cubicBezTo>
                  <a:pt x="13319" y="11609"/>
                  <a:pt x="13321" y="11598"/>
                  <a:pt x="13320" y="11589"/>
                </a:cubicBezTo>
                <a:cubicBezTo>
                  <a:pt x="13312" y="11516"/>
                  <a:pt x="13301" y="11445"/>
                  <a:pt x="13295" y="11372"/>
                </a:cubicBezTo>
                <a:cubicBezTo>
                  <a:pt x="13285" y="11247"/>
                  <a:pt x="13284" y="11120"/>
                  <a:pt x="13280" y="10995"/>
                </a:cubicBezTo>
                <a:cubicBezTo>
                  <a:pt x="13278" y="10925"/>
                  <a:pt x="13276" y="10858"/>
                  <a:pt x="13275" y="10788"/>
                </a:cubicBezTo>
                <a:cubicBezTo>
                  <a:pt x="13275" y="10754"/>
                  <a:pt x="13270" y="10718"/>
                  <a:pt x="13270" y="10684"/>
                </a:cubicBezTo>
                <a:cubicBezTo>
                  <a:pt x="13270" y="10630"/>
                  <a:pt x="13269" y="10578"/>
                  <a:pt x="13270" y="10524"/>
                </a:cubicBezTo>
                <a:cubicBezTo>
                  <a:pt x="13272" y="10413"/>
                  <a:pt x="13284" y="10304"/>
                  <a:pt x="13290" y="10194"/>
                </a:cubicBezTo>
                <a:cubicBezTo>
                  <a:pt x="13290" y="10192"/>
                  <a:pt x="13290" y="10187"/>
                  <a:pt x="13290" y="10185"/>
                </a:cubicBezTo>
                <a:cubicBezTo>
                  <a:pt x="13298" y="10053"/>
                  <a:pt x="13311" y="9920"/>
                  <a:pt x="13325" y="9789"/>
                </a:cubicBezTo>
                <a:cubicBezTo>
                  <a:pt x="13332" y="9717"/>
                  <a:pt x="13335" y="9653"/>
                  <a:pt x="13345" y="9582"/>
                </a:cubicBezTo>
                <a:cubicBezTo>
                  <a:pt x="13354" y="9504"/>
                  <a:pt x="13368" y="9422"/>
                  <a:pt x="13379" y="9346"/>
                </a:cubicBezTo>
                <a:cubicBezTo>
                  <a:pt x="13381" y="9332"/>
                  <a:pt x="13382" y="9322"/>
                  <a:pt x="13384" y="9308"/>
                </a:cubicBezTo>
                <a:cubicBezTo>
                  <a:pt x="13393" y="9254"/>
                  <a:pt x="13404" y="9201"/>
                  <a:pt x="13414" y="9148"/>
                </a:cubicBezTo>
                <a:cubicBezTo>
                  <a:pt x="13447" y="8965"/>
                  <a:pt x="13479" y="8778"/>
                  <a:pt x="13523" y="8601"/>
                </a:cubicBezTo>
                <a:cubicBezTo>
                  <a:pt x="13526" y="8589"/>
                  <a:pt x="13530" y="8576"/>
                  <a:pt x="13533" y="8564"/>
                </a:cubicBezTo>
                <a:cubicBezTo>
                  <a:pt x="13534" y="8559"/>
                  <a:pt x="13537" y="8559"/>
                  <a:pt x="13538" y="8554"/>
                </a:cubicBezTo>
                <a:cubicBezTo>
                  <a:pt x="13538" y="8552"/>
                  <a:pt x="13537" y="8547"/>
                  <a:pt x="13538" y="8545"/>
                </a:cubicBezTo>
                <a:cubicBezTo>
                  <a:pt x="13542" y="8528"/>
                  <a:pt x="13543" y="8514"/>
                  <a:pt x="13548" y="8498"/>
                </a:cubicBezTo>
                <a:cubicBezTo>
                  <a:pt x="13565" y="8433"/>
                  <a:pt x="13579" y="8363"/>
                  <a:pt x="13597" y="8300"/>
                </a:cubicBezTo>
                <a:cubicBezTo>
                  <a:pt x="13641" y="8152"/>
                  <a:pt x="13704" y="7993"/>
                  <a:pt x="13766" y="7838"/>
                </a:cubicBezTo>
                <a:cubicBezTo>
                  <a:pt x="13788" y="7780"/>
                  <a:pt x="13807" y="7725"/>
                  <a:pt x="13830" y="7668"/>
                </a:cubicBezTo>
                <a:cubicBezTo>
                  <a:pt x="13956" y="7361"/>
                  <a:pt x="14102" y="7087"/>
                  <a:pt x="14261" y="6839"/>
                </a:cubicBezTo>
                <a:cubicBezTo>
                  <a:pt x="14279" y="6809"/>
                  <a:pt x="14298" y="6783"/>
                  <a:pt x="14316" y="6754"/>
                </a:cubicBezTo>
                <a:cubicBezTo>
                  <a:pt x="14354" y="6692"/>
                  <a:pt x="14388" y="6637"/>
                  <a:pt x="14425" y="6584"/>
                </a:cubicBezTo>
                <a:cubicBezTo>
                  <a:pt x="14557" y="6386"/>
                  <a:pt x="14691" y="6212"/>
                  <a:pt x="14811" y="6104"/>
                </a:cubicBezTo>
                <a:cubicBezTo>
                  <a:pt x="15463" y="5517"/>
                  <a:pt x="16294" y="5508"/>
                  <a:pt x="16967" y="6028"/>
                </a:cubicBezTo>
                <a:cubicBezTo>
                  <a:pt x="16968" y="6029"/>
                  <a:pt x="16970" y="6037"/>
                  <a:pt x="16972" y="6038"/>
                </a:cubicBezTo>
                <a:cubicBezTo>
                  <a:pt x="17108" y="6144"/>
                  <a:pt x="17238" y="6265"/>
                  <a:pt x="17358" y="6415"/>
                </a:cubicBezTo>
                <a:cubicBezTo>
                  <a:pt x="17361" y="6419"/>
                  <a:pt x="17370" y="6420"/>
                  <a:pt x="17373" y="6424"/>
                </a:cubicBezTo>
                <a:cubicBezTo>
                  <a:pt x="17431" y="6495"/>
                  <a:pt x="17485" y="6557"/>
                  <a:pt x="17532" y="6594"/>
                </a:cubicBezTo>
                <a:cubicBezTo>
                  <a:pt x="17567" y="6622"/>
                  <a:pt x="17587" y="6621"/>
                  <a:pt x="17606" y="6622"/>
                </a:cubicBezTo>
                <a:cubicBezTo>
                  <a:pt x="17626" y="6604"/>
                  <a:pt x="17645" y="6573"/>
                  <a:pt x="17670" y="6509"/>
                </a:cubicBezTo>
                <a:cubicBezTo>
                  <a:pt x="17684" y="6473"/>
                  <a:pt x="17700" y="6398"/>
                  <a:pt x="17715" y="6349"/>
                </a:cubicBezTo>
                <a:cubicBezTo>
                  <a:pt x="17738" y="6269"/>
                  <a:pt x="17761" y="6198"/>
                  <a:pt x="17784" y="6094"/>
                </a:cubicBezTo>
                <a:cubicBezTo>
                  <a:pt x="17809" y="5985"/>
                  <a:pt x="17830" y="5855"/>
                  <a:pt x="17854" y="5727"/>
                </a:cubicBezTo>
                <a:cubicBezTo>
                  <a:pt x="17854" y="5726"/>
                  <a:pt x="17854" y="5718"/>
                  <a:pt x="17854" y="5717"/>
                </a:cubicBezTo>
                <a:cubicBezTo>
                  <a:pt x="17927" y="5293"/>
                  <a:pt x="17996" y="4804"/>
                  <a:pt x="18027" y="4407"/>
                </a:cubicBezTo>
                <a:cubicBezTo>
                  <a:pt x="18028" y="4404"/>
                  <a:pt x="18027" y="4401"/>
                  <a:pt x="18027" y="4398"/>
                </a:cubicBezTo>
                <a:cubicBezTo>
                  <a:pt x="18028" y="4393"/>
                  <a:pt x="18027" y="4384"/>
                  <a:pt x="18027" y="4379"/>
                </a:cubicBezTo>
                <a:cubicBezTo>
                  <a:pt x="18044" y="4152"/>
                  <a:pt x="18060" y="3912"/>
                  <a:pt x="18062" y="3663"/>
                </a:cubicBezTo>
                <a:cubicBezTo>
                  <a:pt x="18062" y="3311"/>
                  <a:pt x="18042" y="2927"/>
                  <a:pt x="18012" y="2532"/>
                </a:cubicBezTo>
                <a:cubicBezTo>
                  <a:pt x="18009" y="2482"/>
                  <a:pt x="18007" y="2440"/>
                  <a:pt x="18002" y="2390"/>
                </a:cubicBezTo>
                <a:cubicBezTo>
                  <a:pt x="17970" y="1999"/>
                  <a:pt x="17923" y="1593"/>
                  <a:pt x="17864" y="1193"/>
                </a:cubicBezTo>
                <a:lnTo>
                  <a:pt x="17854" y="1099"/>
                </a:lnTo>
                <a:cubicBezTo>
                  <a:pt x="17798" y="761"/>
                  <a:pt x="17740" y="588"/>
                  <a:pt x="17586" y="458"/>
                </a:cubicBezTo>
                <a:lnTo>
                  <a:pt x="17447" y="373"/>
                </a:lnTo>
                <a:cubicBezTo>
                  <a:pt x="17171" y="216"/>
                  <a:pt x="16879" y="132"/>
                  <a:pt x="16585" y="72"/>
                </a:cubicBezTo>
                <a:cubicBezTo>
                  <a:pt x="16494" y="53"/>
                  <a:pt x="16406" y="27"/>
                  <a:pt x="16313" y="15"/>
                </a:cubicBezTo>
                <a:cubicBezTo>
                  <a:pt x="16135" y="1"/>
                  <a:pt x="15948" y="-6"/>
                  <a:pt x="15758" y="6"/>
                </a:cubicBezTo>
                <a:close/>
                <a:moveTo>
                  <a:pt x="18102" y="845"/>
                </a:moveTo>
                <a:cubicBezTo>
                  <a:pt x="18092" y="862"/>
                  <a:pt x="18137" y="1328"/>
                  <a:pt x="18196" y="1872"/>
                </a:cubicBezTo>
                <a:cubicBezTo>
                  <a:pt x="18237" y="2250"/>
                  <a:pt x="18261" y="2611"/>
                  <a:pt x="18275" y="2975"/>
                </a:cubicBezTo>
                <a:cubicBezTo>
                  <a:pt x="18278" y="3032"/>
                  <a:pt x="18278" y="3097"/>
                  <a:pt x="18280" y="3154"/>
                </a:cubicBezTo>
                <a:cubicBezTo>
                  <a:pt x="18281" y="3180"/>
                  <a:pt x="18284" y="3202"/>
                  <a:pt x="18285" y="3229"/>
                </a:cubicBezTo>
                <a:cubicBezTo>
                  <a:pt x="18288" y="3306"/>
                  <a:pt x="18300" y="3458"/>
                  <a:pt x="18300" y="3512"/>
                </a:cubicBezTo>
                <a:cubicBezTo>
                  <a:pt x="18300" y="3681"/>
                  <a:pt x="18293" y="3886"/>
                  <a:pt x="18280" y="4096"/>
                </a:cubicBezTo>
                <a:cubicBezTo>
                  <a:pt x="18253" y="4892"/>
                  <a:pt x="18163" y="5628"/>
                  <a:pt x="18002" y="6273"/>
                </a:cubicBezTo>
                <a:cubicBezTo>
                  <a:pt x="17937" y="6535"/>
                  <a:pt x="17915" y="6711"/>
                  <a:pt x="17943" y="6688"/>
                </a:cubicBezTo>
                <a:lnTo>
                  <a:pt x="17988" y="6631"/>
                </a:lnTo>
                <a:cubicBezTo>
                  <a:pt x="18006" y="6605"/>
                  <a:pt x="18051" y="6559"/>
                  <a:pt x="18077" y="6528"/>
                </a:cubicBezTo>
                <a:cubicBezTo>
                  <a:pt x="18121" y="6472"/>
                  <a:pt x="18146" y="6441"/>
                  <a:pt x="18196" y="6377"/>
                </a:cubicBezTo>
                <a:cubicBezTo>
                  <a:pt x="18550" y="5919"/>
                  <a:pt x="18969" y="5591"/>
                  <a:pt x="19405" y="5387"/>
                </a:cubicBezTo>
                <a:cubicBezTo>
                  <a:pt x="19421" y="5379"/>
                  <a:pt x="19445" y="5357"/>
                  <a:pt x="19459" y="5350"/>
                </a:cubicBezTo>
                <a:cubicBezTo>
                  <a:pt x="19481" y="5339"/>
                  <a:pt x="19523" y="5341"/>
                  <a:pt x="19549" y="5331"/>
                </a:cubicBezTo>
                <a:cubicBezTo>
                  <a:pt x="19787" y="5237"/>
                  <a:pt x="20026" y="5165"/>
                  <a:pt x="20262" y="5161"/>
                </a:cubicBezTo>
                <a:lnTo>
                  <a:pt x="20435" y="5161"/>
                </a:lnTo>
                <a:cubicBezTo>
                  <a:pt x="20581" y="5153"/>
                  <a:pt x="20738" y="5141"/>
                  <a:pt x="20753" y="5123"/>
                </a:cubicBezTo>
                <a:lnTo>
                  <a:pt x="20673" y="4897"/>
                </a:lnTo>
                <a:cubicBezTo>
                  <a:pt x="20588" y="4637"/>
                  <a:pt x="20490" y="4377"/>
                  <a:pt x="20386" y="4124"/>
                </a:cubicBezTo>
                <a:cubicBezTo>
                  <a:pt x="20245" y="3813"/>
                  <a:pt x="20093" y="3488"/>
                  <a:pt x="19925" y="3163"/>
                </a:cubicBezTo>
                <a:cubicBezTo>
                  <a:pt x="19812" y="2944"/>
                  <a:pt x="19698" y="2734"/>
                  <a:pt x="19583" y="2541"/>
                </a:cubicBezTo>
                <a:cubicBezTo>
                  <a:pt x="19562" y="2506"/>
                  <a:pt x="19541" y="2471"/>
                  <a:pt x="19519" y="2437"/>
                </a:cubicBezTo>
                <a:cubicBezTo>
                  <a:pt x="19489" y="2388"/>
                  <a:pt x="19455" y="2353"/>
                  <a:pt x="19425" y="2305"/>
                </a:cubicBezTo>
                <a:cubicBezTo>
                  <a:pt x="19283" y="2092"/>
                  <a:pt x="19139" y="1879"/>
                  <a:pt x="18989" y="1693"/>
                </a:cubicBezTo>
                <a:cubicBezTo>
                  <a:pt x="18784" y="1440"/>
                  <a:pt x="18575" y="1210"/>
                  <a:pt x="18409" y="1052"/>
                </a:cubicBezTo>
                <a:cubicBezTo>
                  <a:pt x="18346" y="992"/>
                  <a:pt x="18297" y="956"/>
                  <a:pt x="18250" y="920"/>
                </a:cubicBezTo>
                <a:cubicBezTo>
                  <a:pt x="18226" y="900"/>
                  <a:pt x="18209" y="886"/>
                  <a:pt x="18191" y="873"/>
                </a:cubicBezTo>
                <a:cubicBezTo>
                  <a:pt x="18149" y="847"/>
                  <a:pt x="18110" y="828"/>
                  <a:pt x="18102" y="845"/>
                </a:cubicBezTo>
                <a:close/>
                <a:moveTo>
                  <a:pt x="2468" y="8969"/>
                </a:moveTo>
                <a:lnTo>
                  <a:pt x="2468" y="10750"/>
                </a:lnTo>
                <a:lnTo>
                  <a:pt x="2468" y="12532"/>
                </a:lnTo>
                <a:lnTo>
                  <a:pt x="2631" y="12532"/>
                </a:lnTo>
                <a:cubicBezTo>
                  <a:pt x="2711" y="12532"/>
                  <a:pt x="2752" y="12528"/>
                  <a:pt x="2775" y="12447"/>
                </a:cubicBezTo>
                <a:cubicBezTo>
                  <a:pt x="2786" y="12407"/>
                  <a:pt x="2785" y="12259"/>
                  <a:pt x="2790" y="12173"/>
                </a:cubicBezTo>
                <a:cubicBezTo>
                  <a:pt x="2795" y="12075"/>
                  <a:pt x="2805" y="12029"/>
                  <a:pt x="2810" y="11843"/>
                </a:cubicBezTo>
                <a:lnTo>
                  <a:pt x="2829" y="11165"/>
                </a:lnTo>
                <a:lnTo>
                  <a:pt x="3493" y="11137"/>
                </a:lnTo>
                <a:cubicBezTo>
                  <a:pt x="3676" y="11130"/>
                  <a:pt x="3802" y="11124"/>
                  <a:pt x="3915" y="11108"/>
                </a:cubicBezTo>
                <a:cubicBezTo>
                  <a:pt x="3927" y="11106"/>
                  <a:pt x="3943" y="11100"/>
                  <a:pt x="3959" y="11099"/>
                </a:cubicBezTo>
                <a:cubicBezTo>
                  <a:pt x="3970" y="11096"/>
                  <a:pt x="3993" y="11102"/>
                  <a:pt x="4004" y="11099"/>
                </a:cubicBezTo>
                <a:cubicBezTo>
                  <a:pt x="4009" y="11098"/>
                  <a:pt x="4010" y="11091"/>
                  <a:pt x="4014" y="11090"/>
                </a:cubicBezTo>
                <a:cubicBezTo>
                  <a:pt x="4020" y="11088"/>
                  <a:pt x="4022" y="11091"/>
                  <a:pt x="4029" y="11090"/>
                </a:cubicBezTo>
                <a:cubicBezTo>
                  <a:pt x="4046" y="11085"/>
                  <a:pt x="4049" y="11076"/>
                  <a:pt x="4063" y="11071"/>
                </a:cubicBezTo>
                <a:cubicBezTo>
                  <a:pt x="4127" y="11049"/>
                  <a:pt x="4172" y="11032"/>
                  <a:pt x="4202" y="11005"/>
                </a:cubicBezTo>
                <a:cubicBezTo>
                  <a:pt x="4203" y="11004"/>
                  <a:pt x="4201" y="10996"/>
                  <a:pt x="4202" y="10995"/>
                </a:cubicBezTo>
                <a:cubicBezTo>
                  <a:pt x="4235" y="10962"/>
                  <a:pt x="4263" y="10917"/>
                  <a:pt x="4281" y="10863"/>
                </a:cubicBezTo>
                <a:cubicBezTo>
                  <a:pt x="4311" y="10723"/>
                  <a:pt x="4328" y="10473"/>
                  <a:pt x="4336" y="10204"/>
                </a:cubicBezTo>
                <a:cubicBezTo>
                  <a:pt x="4336" y="10138"/>
                  <a:pt x="4341" y="10101"/>
                  <a:pt x="4341" y="10024"/>
                </a:cubicBezTo>
                <a:cubicBezTo>
                  <a:pt x="4341" y="9539"/>
                  <a:pt x="4311" y="9177"/>
                  <a:pt x="4271" y="9101"/>
                </a:cubicBezTo>
                <a:cubicBezTo>
                  <a:pt x="4257" y="9073"/>
                  <a:pt x="4208" y="9053"/>
                  <a:pt x="4143" y="9035"/>
                </a:cubicBezTo>
                <a:cubicBezTo>
                  <a:pt x="4031" y="9006"/>
                  <a:pt x="3740" y="8970"/>
                  <a:pt x="3340" y="8969"/>
                </a:cubicBezTo>
                <a:lnTo>
                  <a:pt x="3320" y="8969"/>
                </a:lnTo>
                <a:lnTo>
                  <a:pt x="2468" y="8969"/>
                </a:lnTo>
                <a:close/>
                <a:moveTo>
                  <a:pt x="5163" y="8969"/>
                </a:moveTo>
                <a:lnTo>
                  <a:pt x="5163" y="10750"/>
                </a:lnTo>
                <a:lnTo>
                  <a:pt x="5163" y="12532"/>
                </a:lnTo>
                <a:lnTo>
                  <a:pt x="5272" y="12532"/>
                </a:lnTo>
                <a:lnTo>
                  <a:pt x="5302" y="12532"/>
                </a:lnTo>
                <a:cubicBezTo>
                  <a:pt x="5433" y="12532"/>
                  <a:pt x="5435" y="12504"/>
                  <a:pt x="5451" y="11721"/>
                </a:cubicBezTo>
                <a:lnTo>
                  <a:pt x="5466" y="10910"/>
                </a:lnTo>
                <a:lnTo>
                  <a:pt x="6179" y="10910"/>
                </a:lnTo>
                <a:lnTo>
                  <a:pt x="6898" y="10910"/>
                </a:lnTo>
                <a:lnTo>
                  <a:pt x="6913" y="11721"/>
                </a:lnTo>
                <a:lnTo>
                  <a:pt x="6927" y="12532"/>
                </a:lnTo>
                <a:lnTo>
                  <a:pt x="7091" y="12532"/>
                </a:lnTo>
                <a:lnTo>
                  <a:pt x="7255" y="12532"/>
                </a:lnTo>
                <a:lnTo>
                  <a:pt x="7255" y="10750"/>
                </a:lnTo>
                <a:lnTo>
                  <a:pt x="7255" y="8969"/>
                </a:lnTo>
                <a:lnTo>
                  <a:pt x="7091" y="8969"/>
                </a:lnTo>
                <a:cubicBezTo>
                  <a:pt x="7050" y="8969"/>
                  <a:pt x="7020" y="8977"/>
                  <a:pt x="6997" y="8988"/>
                </a:cubicBezTo>
                <a:cubicBezTo>
                  <a:pt x="6974" y="8999"/>
                  <a:pt x="6959" y="9019"/>
                  <a:pt x="6947" y="9063"/>
                </a:cubicBezTo>
                <a:cubicBezTo>
                  <a:pt x="6925" y="9152"/>
                  <a:pt x="6921" y="9325"/>
                  <a:pt x="6913" y="9676"/>
                </a:cubicBezTo>
                <a:lnTo>
                  <a:pt x="6898" y="10383"/>
                </a:lnTo>
                <a:lnTo>
                  <a:pt x="6179" y="10383"/>
                </a:lnTo>
                <a:lnTo>
                  <a:pt x="5466" y="10383"/>
                </a:lnTo>
                <a:lnTo>
                  <a:pt x="5451" y="9676"/>
                </a:lnTo>
                <a:cubicBezTo>
                  <a:pt x="5443" y="9329"/>
                  <a:pt x="5438" y="9162"/>
                  <a:pt x="5416" y="9073"/>
                </a:cubicBezTo>
                <a:cubicBezTo>
                  <a:pt x="5411" y="9051"/>
                  <a:pt x="5404" y="9037"/>
                  <a:pt x="5396" y="9025"/>
                </a:cubicBezTo>
                <a:cubicBezTo>
                  <a:pt x="5395" y="9023"/>
                  <a:pt x="5393" y="9027"/>
                  <a:pt x="5391" y="9025"/>
                </a:cubicBezTo>
                <a:cubicBezTo>
                  <a:pt x="5384" y="9014"/>
                  <a:pt x="5381" y="8993"/>
                  <a:pt x="5372" y="8988"/>
                </a:cubicBezTo>
                <a:cubicBezTo>
                  <a:pt x="5360" y="8980"/>
                  <a:pt x="5338" y="8980"/>
                  <a:pt x="5322" y="8978"/>
                </a:cubicBezTo>
                <a:cubicBezTo>
                  <a:pt x="5305" y="8976"/>
                  <a:pt x="5295" y="8969"/>
                  <a:pt x="5272" y="8969"/>
                </a:cubicBezTo>
                <a:lnTo>
                  <a:pt x="5163" y="8969"/>
                </a:lnTo>
                <a:close/>
                <a:moveTo>
                  <a:pt x="8246" y="8969"/>
                </a:moveTo>
                <a:lnTo>
                  <a:pt x="8246" y="10750"/>
                </a:lnTo>
                <a:lnTo>
                  <a:pt x="8246" y="12532"/>
                </a:lnTo>
                <a:lnTo>
                  <a:pt x="9147" y="12532"/>
                </a:lnTo>
                <a:lnTo>
                  <a:pt x="10059" y="12532"/>
                </a:lnTo>
                <a:lnTo>
                  <a:pt x="10059" y="12268"/>
                </a:lnTo>
                <a:lnTo>
                  <a:pt x="10059" y="12013"/>
                </a:lnTo>
                <a:lnTo>
                  <a:pt x="9301" y="11985"/>
                </a:lnTo>
                <a:lnTo>
                  <a:pt x="8543" y="11957"/>
                </a:lnTo>
                <a:lnTo>
                  <a:pt x="8543" y="11429"/>
                </a:lnTo>
                <a:lnTo>
                  <a:pt x="8543" y="10910"/>
                </a:lnTo>
                <a:lnTo>
                  <a:pt x="8999" y="10873"/>
                </a:lnTo>
                <a:cubicBezTo>
                  <a:pt x="9201" y="10859"/>
                  <a:pt x="9313" y="10848"/>
                  <a:pt x="9375" y="10816"/>
                </a:cubicBezTo>
                <a:cubicBezTo>
                  <a:pt x="9407" y="10800"/>
                  <a:pt x="9429" y="10778"/>
                  <a:pt x="9440" y="10750"/>
                </a:cubicBezTo>
                <a:cubicBezTo>
                  <a:pt x="9451" y="10722"/>
                  <a:pt x="9450" y="10691"/>
                  <a:pt x="9450" y="10647"/>
                </a:cubicBezTo>
                <a:cubicBezTo>
                  <a:pt x="9450" y="10467"/>
                  <a:pt x="9404" y="10447"/>
                  <a:pt x="8999" y="10420"/>
                </a:cubicBezTo>
                <a:lnTo>
                  <a:pt x="8543" y="10383"/>
                </a:lnTo>
                <a:lnTo>
                  <a:pt x="8543" y="9911"/>
                </a:lnTo>
                <a:lnTo>
                  <a:pt x="8543" y="9440"/>
                </a:lnTo>
                <a:lnTo>
                  <a:pt x="9271" y="9412"/>
                </a:lnTo>
                <a:cubicBezTo>
                  <a:pt x="9954" y="9384"/>
                  <a:pt x="10005" y="9369"/>
                  <a:pt x="10005" y="9176"/>
                </a:cubicBezTo>
                <a:cubicBezTo>
                  <a:pt x="10005" y="8980"/>
                  <a:pt x="9961" y="8969"/>
                  <a:pt x="9123" y="8969"/>
                </a:cubicBezTo>
                <a:lnTo>
                  <a:pt x="8246" y="8969"/>
                </a:lnTo>
                <a:close/>
                <a:moveTo>
                  <a:pt x="13850" y="8969"/>
                </a:moveTo>
                <a:lnTo>
                  <a:pt x="13850" y="10750"/>
                </a:lnTo>
                <a:lnTo>
                  <a:pt x="13850" y="12532"/>
                </a:lnTo>
                <a:lnTo>
                  <a:pt x="14013" y="12532"/>
                </a:lnTo>
                <a:lnTo>
                  <a:pt x="14182" y="12532"/>
                </a:lnTo>
                <a:lnTo>
                  <a:pt x="14182" y="10750"/>
                </a:lnTo>
                <a:lnTo>
                  <a:pt x="14182" y="8969"/>
                </a:lnTo>
                <a:lnTo>
                  <a:pt x="14013" y="8969"/>
                </a:lnTo>
                <a:lnTo>
                  <a:pt x="13850" y="8969"/>
                </a:lnTo>
                <a:close/>
                <a:moveTo>
                  <a:pt x="16952" y="8969"/>
                </a:moveTo>
                <a:lnTo>
                  <a:pt x="16734" y="8978"/>
                </a:lnTo>
                <a:cubicBezTo>
                  <a:pt x="16576" y="8986"/>
                  <a:pt x="16505" y="9077"/>
                  <a:pt x="16253" y="9619"/>
                </a:cubicBezTo>
                <a:lnTo>
                  <a:pt x="16001" y="10175"/>
                </a:lnTo>
                <a:lnTo>
                  <a:pt x="15971" y="10232"/>
                </a:lnTo>
                <a:lnTo>
                  <a:pt x="15956" y="10260"/>
                </a:lnTo>
                <a:lnTo>
                  <a:pt x="15634" y="9610"/>
                </a:lnTo>
                <a:cubicBezTo>
                  <a:pt x="15569" y="9478"/>
                  <a:pt x="15545" y="9458"/>
                  <a:pt x="15500" y="9374"/>
                </a:cubicBezTo>
                <a:cubicBezTo>
                  <a:pt x="15329" y="9076"/>
                  <a:pt x="15236" y="8973"/>
                  <a:pt x="15084" y="8997"/>
                </a:cubicBezTo>
                <a:lnTo>
                  <a:pt x="14985" y="9007"/>
                </a:lnTo>
                <a:lnTo>
                  <a:pt x="14886" y="9025"/>
                </a:lnTo>
                <a:lnTo>
                  <a:pt x="15322" y="9845"/>
                </a:lnTo>
                <a:lnTo>
                  <a:pt x="15763" y="10675"/>
                </a:lnTo>
                <a:lnTo>
                  <a:pt x="15341" y="11504"/>
                </a:lnTo>
                <a:cubicBezTo>
                  <a:pt x="15111" y="11962"/>
                  <a:pt x="14916" y="12374"/>
                  <a:pt x="14905" y="12428"/>
                </a:cubicBezTo>
                <a:cubicBezTo>
                  <a:pt x="14896" y="12478"/>
                  <a:pt x="14965" y="12517"/>
                  <a:pt x="15059" y="12522"/>
                </a:cubicBezTo>
                <a:cubicBezTo>
                  <a:pt x="15060" y="12522"/>
                  <a:pt x="15063" y="12522"/>
                  <a:pt x="15064" y="12522"/>
                </a:cubicBezTo>
                <a:cubicBezTo>
                  <a:pt x="15066" y="12522"/>
                  <a:pt x="15067" y="12522"/>
                  <a:pt x="15069" y="12522"/>
                </a:cubicBezTo>
                <a:cubicBezTo>
                  <a:pt x="15124" y="12522"/>
                  <a:pt x="15146" y="12504"/>
                  <a:pt x="15183" y="12494"/>
                </a:cubicBezTo>
                <a:cubicBezTo>
                  <a:pt x="15206" y="12479"/>
                  <a:pt x="15229" y="12463"/>
                  <a:pt x="15252" y="12437"/>
                </a:cubicBezTo>
                <a:cubicBezTo>
                  <a:pt x="15261" y="12427"/>
                  <a:pt x="15272" y="12422"/>
                  <a:pt x="15282" y="12409"/>
                </a:cubicBezTo>
                <a:cubicBezTo>
                  <a:pt x="15291" y="12398"/>
                  <a:pt x="15308" y="12347"/>
                  <a:pt x="15317" y="12334"/>
                </a:cubicBezTo>
                <a:cubicBezTo>
                  <a:pt x="15384" y="12226"/>
                  <a:pt x="15458" y="12081"/>
                  <a:pt x="15584" y="11796"/>
                </a:cubicBezTo>
                <a:cubicBezTo>
                  <a:pt x="15729" y="11472"/>
                  <a:pt x="15824" y="11297"/>
                  <a:pt x="15882" y="11203"/>
                </a:cubicBezTo>
                <a:lnTo>
                  <a:pt x="15961" y="11033"/>
                </a:lnTo>
                <a:lnTo>
                  <a:pt x="15976" y="11061"/>
                </a:lnTo>
                <a:lnTo>
                  <a:pt x="16040" y="11203"/>
                </a:lnTo>
                <a:lnTo>
                  <a:pt x="16283" y="11702"/>
                </a:lnTo>
                <a:cubicBezTo>
                  <a:pt x="16306" y="11751"/>
                  <a:pt x="16308" y="11745"/>
                  <a:pt x="16333" y="11796"/>
                </a:cubicBezTo>
                <a:cubicBezTo>
                  <a:pt x="16392" y="11923"/>
                  <a:pt x="16413" y="11945"/>
                  <a:pt x="16456" y="12032"/>
                </a:cubicBezTo>
                <a:cubicBezTo>
                  <a:pt x="16584" y="12280"/>
                  <a:pt x="16689" y="12465"/>
                  <a:pt x="16769" y="12503"/>
                </a:cubicBezTo>
                <a:cubicBezTo>
                  <a:pt x="16805" y="12521"/>
                  <a:pt x="16841" y="12532"/>
                  <a:pt x="16888" y="12532"/>
                </a:cubicBezTo>
                <a:cubicBezTo>
                  <a:pt x="17001" y="12530"/>
                  <a:pt x="17096" y="12494"/>
                  <a:pt x="17096" y="12456"/>
                </a:cubicBezTo>
                <a:cubicBezTo>
                  <a:pt x="17096" y="12418"/>
                  <a:pt x="16884" y="11992"/>
                  <a:pt x="16625" y="11504"/>
                </a:cubicBezTo>
                <a:lnTo>
                  <a:pt x="16154" y="10618"/>
                </a:lnTo>
                <a:lnTo>
                  <a:pt x="16194" y="10543"/>
                </a:lnTo>
                <a:lnTo>
                  <a:pt x="16209" y="10496"/>
                </a:lnTo>
                <a:lnTo>
                  <a:pt x="16308" y="10288"/>
                </a:lnTo>
                <a:cubicBezTo>
                  <a:pt x="16392" y="10110"/>
                  <a:pt x="16569" y="9742"/>
                  <a:pt x="16704" y="9468"/>
                </a:cubicBezTo>
                <a:lnTo>
                  <a:pt x="16888" y="9110"/>
                </a:lnTo>
                <a:lnTo>
                  <a:pt x="16952" y="8969"/>
                </a:lnTo>
                <a:close/>
                <a:moveTo>
                  <a:pt x="2829" y="9440"/>
                </a:moveTo>
                <a:lnTo>
                  <a:pt x="3434" y="9440"/>
                </a:lnTo>
                <a:lnTo>
                  <a:pt x="4039" y="9440"/>
                </a:lnTo>
                <a:lnTo>
                  <a:pt x="4039" y="10015"/>
                </a:lnTo>
                <a:lnTo>
                  <a:pt x="4039" y="10590"/>
                </a:lnTo>
                <a:lnTo>
                  <a:pt x="3444" y="10618"/>
                </a:lnTo>
                <a:cubicBezTo>
                  <a:pt x="3113" y="10635"/>
                  <a:pt x="2949" y="10651"/>
                  <a:pt x="2869" y="10562"/>
                </a:cubicBezTo>
                <a:cubicBezTo>
                  <a:pt x="2829" y="10517"/>
                  <a:pt x="2811" y="10442"/>
                  <a:pt x="2805" y="10336"/>
                </a:cubicBezTo>
                <a:cubicBezTo>
                  <a:pt x="2799" y="10230"/>
                  <a:pt x="2802" y="10092"/>
                  <a:pt x="2810" y="9902"/>
                </a:cubicBezTo>
                <a:lnTo>
                  <a:pt x="2829" y="9440"/>
                </a:lnTo>
                <a:close/>
                <a:moveTo>
                  <a:pt x="842" y="9600"/>
                </a:moveTo>
                <a:cubicBezTo>
                  <a:pt x="403" y="9602"/>
                  <a:pt x="162" y="9640"/>
                  <a:pt x="119" y="9723"/>
                </a:cubicBezTo>
                <a:cubicBezTo>
                  <a:pt x="52" y="9849"/>
                  <a:pt x="35" y="10520"/>
                  <a:pt x="69" y="10892"/>
                </a:cubicBezTo>
                <a:cubicBezTo>
                  <a:pt x="78" y="10987"/>
                  <a:pt x="94" y="11039"/>
                  <a:pt x="109" y="11080"/>
                </a:cubicBezTo>
                <a:cubicBezTo>
                  <a:pt x="143" y="11122"/>
                  <a:pt x="201" y="11140"/>
                  <a:pt x="258" y="11165"/>
                </a:cubicBezTo>
                <a:cubicBezTo>
                  <a:pt x="366" y="11197"/>
                  <a:pt x="529" y="11229"/>
                  <a:pt x="763" y="11240"/>
                </a:cubicBezTo>
                <a:lnTo>
                  <a:pt x="1343" y="11269"/>
                </a:lnTo>
                <a:lnTo>
                  <a:pt x="1343" y="11325"/>
                </a:lnTo>
                <a:lnTo>
                  <a:pt x="1343" y="11664"/>
                </a:lnTo>
                <a:lnTo>
                  <a:pt x="1343" y="11693"/>
                </a:lnTo>
                <a:lnTo>
                  <a:pt x="1343" y="12060"/>
                </a:lnTo>
                <a:lnTo>
                  <a:pt x="803" y="12089"/>
                </a:lnTo>
                <a:cubicBezTo>
                  <a:pt x="582" y="12101"/>
                  <a:pt x="462" y="12094"/>
                  <a:pt x="382" y="12079"/>
                </a:cubicBezTo>
                <a:cubicBezTo>
                  <a:pt x="329" y="12068"/>
                  <a:pt x="281" y="12057"/>
                  <a:pt x="263" y="12023"/>
                </a:cubicBezTo>
                <a:cubicBezTo>
                  <a:pt x="247" y="11994"/>
                  <a:pt x="240" y="11950"/>
                  <a:pt x="233" y="11900"/>
                </a:cubicBezTo>
                <a:cubicBezTo>
                  <a:pt x="225" y="11841"/>
                  <a:pt x="207" y="11797"/>
                  <a:pt x="183" y="11759"/>
                </a:cubicBezTo>
                <a:cubicBezTo>
                  <a:pt x="159" y="11720"/>
                  <a:pt x="128" y="11693"/>
                  <a:pt x="99" y="11693"/>
                </a:cubicBezTo>
                <a:cubicBezTo>
                  <a:pt x="60" y="11693"/>
                  <a:pt x="36" y="11711"/>
                  <a:pt x="20" y="11759"/>
                </a:cubicBezTo>
                <a:cubicBezTo>
                  <a:pt x="14" y="11777"/>
                  <a:pt x="14" y="11817"/>
                  <a:pt x="10" y="11843"/>
                </a:cubicBezTo>
                <a:cubicBezTo>
                  <a:pt x="4" y="11889"/>
                  <a:pt x="1" y="11935"/>
                  <a:pt x="0" y="12013"/>
                </a:cubicBezTo>
                <a:cubicBezTo>
                  <a:pt x="4" y="12167"/>
                  <a:pt x="31" y="12335"/>
                  <a:pt x="64" y="12400"/>
                </a:cubicBezTo>
                <a:cubicBezTo>
                  <a:pt x="87" y="12442"/>
                  <a:pt x="155" y="12473"/>
                  <a:pt x="282" y="12494"/>
                </a:cubicBezTo>
                <a:cubicBezTo>
                  <a:pt x="373" y="12509"/>
                  <a:pt x="528" y="12518"/>
                  <a:pt x="674" y="12522"/>
                </a:cubicBezTo>
                <a:cubicBezTo>
                  <a:pt x="910" y="12521"/>
                  <a:pt x="1156" y="12512"/>
                  <a:pt x="1338" y="12484"/>
                </a:cubicBezTo>
                <a:cubicBezTo>
                  <a:pt x="1345" y="12483"/>
                  <a:pt x="1341" y="12476"/>
                  <a:pt x="1348" y="12475"/>
                </a:cubicBezTo>
                <a:cubicBezTo>
                  <a:pt x="1475" y="12438"/>
                  <a:pt x="1558" y="12375"/>
                  <a:pt x="1596" y="12249"/>
                </a:cubicBezTo>
                <a:cubicBezTo>
                  <a:pt x="1619" y="12120"/>
                  <a:pt x="1636" y="11909"/>
                  <a:pt x="1640" y="11683"/>
                </a:cubicBezTo>
                <a:cubicBezTo>
                  <a:pt x="1641" y="11625"/>
                  <a:pt x="1641" y="11579"/>
                  <a:pt x="1640" y="11523"/>
                </a:cubicBezTo>
                <a:cubicBezTo>
                  <a:pt x="1635" y="11279"/>
                  <a:pt x="1620" y="11044"/>
                  <a:pt x="1601" y="10986"/>
                </a:cubicBezTo>
                <a:cubicBezTo>
                  <a:pt x="1572" y="10901"/>
                  <a:pt x="1346" y="10855"/>
                  <a:pt x="927" y="10835"/>
                </a:cubicBezTo>
                <a:lnTo>
                  <a:pt x="297" y="10807"/>
                </a:lnTo>
                <a:lnTo>
                  <a:pt x="297" y="10439"/>
                </a:lnTo>
                <a:lnTo>
                  <a:pt x="297" y="10072"/>
                </a:lnTo>
                <a:lnTo>
                  <a:pt x="808" y="10043"/>
                </a:lnTo>
                <a:cubicBezTo>
                  <a:pt x="1017" y="10031"/>
                  <a:pt x="1144" y="10034"/>
                  <a:pt x="1224" y="10053"/>
                </a:cubicBezTo>
                <a:cubicBezTo>
                  <a:pt x="1250" y="10059"/>
                  <a:pt x="1273" y="10068"/>
                  <a:pt x="1288" y="10081"/>
                </a:cubicBezTo>
                <a:cubicBezTo>
                  <a:pt x="1297" y="10087"/>
                  <a:pt x="1311" y="10092"/>
                  <a:pt x="1318" y="10100"/>
                </a:cubicBezTo>
                <a:cubicBezTo>
                  <a:pt x="1323" y="10106"/>
                  <a:pt x="1325" y="10111"/>
                  <a:pt x="1328" y="10119"/>
                </a:cubicBezTo>
                <a:cubicBezTo>
                  <a:pt x="1329" y="10120"/>
                  <a:pt x="1328" y="10127"/>
                  <a:pt x="1328" y="10128"/>
                </a:cubicBezTo>
                <a:cubicBezTo>
                  <a:pt x="1335" y="10142"/>
                  <a:pt x="1344" y="10157"/>
                  <a:pt x="1348" y="10175"/>
                </a:cubicBezTo>
                <a:cubicBezTo>
                  <a:pt x="1370" y="10285"/>
                  <a:pt x="1482" y="10329"/>
                  <a:pt x="1561" y="10317"/>
                </a:cubicBezTo>
                <a:cubicBezTo>
                  <a:pt x="1593" y="10290"/>
                  <a:pt x="1619" y="10253"/>
                  <a:pt x="1630" y="10204"/>
                </a:cubicBezTo>
                <a:cubicBezTo>
                  <a:pt x="1631" y="10187"/>
                  <a:pt x="1636" y="10176"/>
                  <a:pt x="1635" y="10156"/>
                </a:cubicBezTo>
                <a:cubicBezTo>
                  <a:pt x="1628" y="10081"/>
                  <a:pt x="1614" y="9981"/>
                  <a:pt x="1591" y="9864"/>
                </a:cubicBezTo>
                <a:cubicBezTo>
                  <a:pt x="1579" y="9804"/>
                  <a:pt x="1566" y="9769"/>
                  <a:pt x="1551" y="9732"/>
                </a:cubicBezTo>
                <a:cubicBezTo>
                  <a:pt x="1548" y="9727"/>
                  <a:pt x="1550" y="9719"/>
                  <a:pt x="1546" y="9713"/>
                </a:cubicBezTo>
                <a:cubicBezTo>
                  <a:pt x="1537" y="9701"/>
                  <a:pt x="1517" y="9687"/>
                  <a:pt x="1506" y="9676"/>
                </a:cubicBezTo>
                <a:cubicBezTo>
                  <a:pt x="1485" y="9659"/>
                  <a:pt x="1468" y="9639"/>
                  <a:pt x="1432" y="9629"/>
                </a:cubicBezTo>
                <a:cubicBezTo>
                  <a:pt x="1394" y="9617"/>
                  <a:pt x="1267" y="9624"/>
                  <a:pt x="1199" y="9619"/>
                </a:cubicBezTo>
                <a:cubicBezTo>
                  <a:pt x="1099" y="9612"/>
                  <a:pt x="1027" y="9601"/>
                  <a:pt x="842" y="960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Title Text"/>
          <p:cNvSpPr txBox="1"/>
          <p:nvPr>
            <p:ph type="title"/>
          </p:nvPr>
        </p:nvSpPr>
        <p:spPr>
          <a:xfrm>
            <a:off x="6485" y="9187"/>
            <a:ext cx="24371029" cy="138224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500">
                <a:solidFill>
                  <a:srgbClr val="1874CD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22" name="Body Level One…"/>
          <p:cNvSpPr txBox="1"/>
          <p:nvPr>
            <p:ph type="body" idx="1"/>
          </p:nvPr>
        </p:nvSpPr>
        <p:spPr>
          <a:xfrm>
            <a:off x="593936" y="2678557"/>
            <a:ext cx="23499413" cy="8036719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117600" indent="-8001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1562100" indent="-8001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2006600" indent="-8001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2451100" indent="-8001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2895600" indent="-8001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3" name="Slide Number"/>
          <p:cNvSpPr txBox="1"/>
          <p:nvPr>
            <p:ph type="sldNum" sz="quarter" idx="2"/>
          </p:nvPr>
        </p:nvSpPr>
        <p:spPr>
          <a:xfrm>
            <a:off x="11810007" y="13198078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24" name="TMDs                                                                                                                                                                                                                                                          "/>
          <p:cNvSpPr txBox="1"/>
          <p:nvPr/>
        </p:nvSpPr>
        <p:spPr>
          <a:xfrm>
            <a:off x="150508" y="13259294"/>
            <a:ext cx="24082984" cy="46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/>
            </a:lvl1pPr>
          </a:lstStyle>
          <a:p>
            <a:pPr/>
            <a:r>
              <a:t>TMDs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C. Riedl (UIUC) - August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Title Text"/>
          <p:cNvSpPr txBox="1"/>
          <p:nvPr>
            <p:ph type="title"/>
          </p:nvPr>
        </p:nvSpPr>
        <p:spPr>
          <a:xfrm>
            <a:off x="6485" y="9187"/>
            <a:ext cx="24371029" cy="138224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500">
                <a:solidFill>
                  <a:srgbClr val="1874CD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32" name="Body Level One…"/>
          <p:cNvSpPr txBox="1"/>
          <p:nvPr>
            <p:ph type="body" idx="1"/>
          </p:nvPr>
        </p:nvSpPr>
        <p:spPr>
          <a:xfrm>
            <a:off x="593936" y="2678557"/>
            <a:ext cx="23499413" cy="8036719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117600" indent="-8001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1562100" indent="-8001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2006600" indent="-8001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2451100" indent="-8001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2895600" indent="-8001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3" name="Slide Number"/>
          <p:cNvSpPr txBox="1"/>
          <p:nvPr>
            <p:ph type="sldNum" sz="quarter" idx="2"/>
          </p:nvPr>
        </p:nvSpPr>
        <p:spPr>
          <a:xfrm>
            <a:off x="11810007" y="13198078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34" name="Proton Spin Structure                                                                                                                                                                                                                                         "/>
          <p:cNvSpPr txBox="1"/>
          <p:nvPr/>
        </p:nvSpPr>
        <p:spPr>
          <a:xfrm>
            <a:off x="150508" y="13259294"/>
            <a:ext cx="24082984" cy="46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/>
            </a:lvl1pPr>
          </a:lstStyle>
          <a:p>
            <a:pPr/>
            <a:r>
              <a:t>Proton Spin Structure                                                                                                                                                                                                                                                                   C. Riedl (UIUC) - July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Title Text"/>
          <p:cNvSpPr txBox="1"/>
          <p:nvPr>
            <p:ph type="title"/>
          </p:nvPr>
        </p:nvSpPr>
        <p:spPr>
          <a:xfrm>
            <a:off x="6485" y="9187"/>
            <a:ext cx="24371029" cy="138224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500">
                <a:solidFill>
                  <a:srgbClr val="1874CD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42" name="Body Level One…"/>
          <p:cNvSpPr txBox="1"/>
          <p:nvPr>
            <p:ph type="body" idx="1"/>
          </p:nvPr>
        </p:nvSpPr>
        <p:spPr>
          <a:xfrm>
            <a:off x="593936" y="2678557"/>
            <a:ext cx="23499413" cy="8036719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117600" indent="-8001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1562100" indent="-8001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2006600" indent="-8001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2451100" indent="-8001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2895600" indent="-8001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3" name="Slide Number"/>
          <p:cNvSpPr txBox="1"/>
          <p:nvPr>
            <p:ph type="sldNum" sz="quarter" idx="2"/>
          </p:nvPr>
        </p:nvSpPr>
        <p:spPr>
          <a:xfrm>
            <a:off x="11810007" y="13198078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44" name="Spin in DIS, pp and DY                                                                                                                                                                                                                                        "/>
          <p:cNvSpPr txBox="1"/>
          <p:nvPr/>
        </p:nvSpPr>
        <p:spPr>
          <a:xfrm>
            <a:off x="150508" y="13259294"/>
            <a:ext cx="24082984" cy="46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/>
            </a:lvl1pPr>
          </a:lstStyle>
          <a:p>
            <a:pPr/>
            <a:r>
              <a:t>Spin in DIS, pp and DY                                                                                                                                                                                                                                                       C. Riedl (UIUC) - September 2021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Title Text"/>
          <p:cNvSpPr txBox="1"/>
          <p:nvPr>
            <p:ph type="title"/>
          </p:nvPr>
        </p:nvSpPr>
        <p:spPr>
          <a:xfrm>
            <a:off x="-21396" y="-47626"/>
            <a:ext cx="24426792" cy="1099489"/>
          </a:xfrm>
          <a:prstGeom prst="rect">
            <a:avLst/>
          </a:prstGeom>
          <a:solidFill>
            <a:srgbClr val="87CEFF"/>
          </a:solid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52" name="C. Riedl 2022-09-29                                                                                                                                                                                                                                           "/>
          <p:cNvSpPr txBox="1"/>
          <p:nvPr/>
        </p:nvSpPr>
        <p:spPr>
          <a:xfrm>
            <a:off x="1565" y="13244295"/>
            <a:ext cx="24380870" cy="46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/>
            </a:lvl1pPr>
          </a:lstStyle>
          <a:p>
            <a:pPr/>
            <a:r>
              <a:t>C. Riedl 2022-09-29                                                                                                                                                                                                                                                                   NPL Nuclear Spin and Structure</a:t>
            </a:r>
          </a:p>
        </p:txBody>
      </p:sp>
      <p:sp>
        <p:nvSpPr>
          <p:cNvPr id="953" name="Body Level One…"/>
          <p:cNvSpPr txBox="1"/>
          <p:nvPr>
            <p:ph type="body" sz="half" idx="1"/>
          </p:nvPr>
        </p:nvSpPr>
        <p:spPr>
          <a:xfrm>
            <a:off x="4845820" y="3020709"/>
            <a:ext cx="1612701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79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4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24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buChar char="•"/>
              <a:defRPr sz="42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8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42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130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42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857500" indent="-762000" defTabSz="821531">
              <a:lnSpc>
                <a:spcPct val="100000"/>
              </a:lnSpc>
              <a:spcBef>
                <a:spcPts val="3300"/>
              </a:spcBef>
              <a:buSzPct val="171000"/>
              <a:buFontTx/>
              <a:defRPr sz="42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4" name="Slide Number"/>
          <p:cNvSpPr txBox="1"/>
          <p:nvPr>
            <p:ph type="sldNum" sz="quarter" idx="2"/>
          </p:nvPr>
        </p:nvSpPr>
        <p:spPr>
          <a:xfrm>
            <a:off x="11810007" y="13198078"/>
            <a:ext cx="460376" cy="472828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ctr" defTabSz="821531">
              <a:lnSpc>
                <a:spcPct val="100000"/>
              </a:lnSpc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Title Text"/>
          <p:cNvSpPr txBox="1"/>
          <p:nvPr>
            <p:ph type="title"/>
          </p:nvPr>
        </p:nvSpPr>
        <p:spPr>
          <a:xfrm>
            <a:off x="-1" y="7454"/>
            <a:ext cx="24384001" cy="1396767"/>
          </a:xfrm>
          <a:prstGeom prst="rect">
            <a:avLst/>
          </a:prstGeom>
          <a:solidFill>
            <a:srgbClr val="86CEFF">
              <a:alpha val="50000"/>
            </a:srgbClr>
          </a:solidFill>
        </p:spPr>
        <p:txBody>
          <a:bodyPr/>
          <a:lstStyle>
            <a:lvl1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71" name="Body Level One…"/>
          <p:cNvSpPr txBox="1"/>
          <p:nvPr>
            <p:ph type="body" idx="1"/>
          </p:nvPr>
        </p:nvSpPr>
        <p:spPr>
          <a:xfrm>
            <a:off x="4398710" y="3296589"/>
            <a:ext cx="16452285" cy="105156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04638" indent="-361842">
              <a:lnSpc>
                <a:spcPct val="90000"/>
              </a:lnSpc>
              <a:spcBef>
                <a:spcPts val="1200"/>
              </a:spcBef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lnSpc>
                <a:spcPct val="90000"/>
              </a:lnSpc>
              <a:spcBef>
                <a:spcPts val="1200"/>
              </a:spcBef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lnSpc>
                <a:spcPct val="90000"/>
              </a:lnSpc>
              <a:spcBef>
                <a:spcPts val="120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lnSpc>
                <a:spcPct val="90000"/>
              </a:lnSpc>
              <a:spcBef>
                <a:spcPts val="120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2" name="Slide Number"/>
          <p:cNvSpPr txBox="1"/>
          <p:nvPr>
            <p:ph type="sldNum" sz="quarter" idx="2"/>
          </p:nvPr>
        </p:nvSpPr>
        <p:spPr>
          <a:xfrm>
            <a:off x="12084906" y="13178170"/>
            <a:ext cx="461562" cy="447286"/>
          </a:xfrm>
          <a:prstGeom prst="rect">
            <a:avLst/>
          </a:prstGeom>
        </p:spPr>
        <p:txBody>
          <a:bodyPr/>
          <a:lstStyle>
            <a:lvl1pPr>
              <a:defRPr b="0" sz="20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73" name="C. Riedl (UIUC), Ralf Seidl (RIKEN), sPHENIX cold QCD"/>
          <p:cNvSpPr txBox="1"/>
          <p:nvPr/>
        </p:nvSpPr>
        <p:spPr>
          <a:xfrm>
            <a:off x="13088" y="13331687"/>
            <a:ext cx="5683605" cy="422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2987" tIns="82987" rIns="82987" bIns="82987">
            <a:spAutoFit/>
          </a:bodyPr>
          <a:lstStyle>
            <a:lvl1pPr algn="l" defTabSz="827897">
              <a:lnSpc>
                <a:spcPct val="93000"/>
              </a:lnSpc>
              <a:defRPr sz="1800"/>
            </a:lvl1pPr>
          </a:lstStyle>
          <a:p>
            <a:pPr/>
            <a:r>
              <a:t>C. Riedl (UIUC), Ralf Seidl (RIKEN), sPHENIX cold QCD</a:t>
            </a:r>
          </a:p>
        </p:txBody>
      </p:sp>
      <p:sp>
        <p:nvSpPr>
          <p:cNvPr id="974" name="sPHENIX Physics Coordination Meeting, July 28, 2023"/>
          <p:cNvSpPr txBox="1"/>
          <p:nvPr/>
        </p:nvSpPr>
        <p:spPr>
          <a:xfrm>
            <a:off x="18934681" y="13331687"/>
            <a:ext cx="5296726" cy="422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2987" tIns="82987" rIns="82987" bIns="82987">
            <a:spAutoFit/>
          </a:bodyPr>
          <a:lstStyle>
            <a:lvl1pPr algn="l" defTabSz="827897">
              <a:lnSpc>
                <a:spcPct val="93000"/>
              </a:lnSpc>
              <a:defRPr sz="1800"/>
            </a:lvl1pPr>
          </a:lstStyle>
          <a:p>
            <a:pPr/>
            <a:r>
              <a:t>sPHENIX Physics Coordination Meeting, July 28, 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Title Text"/>
          <p:cNvSpPr txBox="1"/>
          <p:nvPr>
            <p:ph type="title"/>
          </p:nvPr>
        </p:nvSpPr>
        <p:spPr>
          <a:xfrm>
            <a:off x="-1" y="-17946"/>
            <a:ext cx="24384001" cy="1396767"/>
          </a:xfrm>
          <a:prstGeom prst="rect">
            <a:avLst/>
          </a:prstGeom>
          <a:solidFill>
            <a:srgbClr val="86CEFF">
              <a:alpha val="50000"/>
            </a:srgbClr>
          </a:solidFill>
        </p:spPr>
        <p:txBody>
          <a:bodyPr/>
          <a:lstStyle>
            <a:lvl1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82" name="Body Level One…"/>
          <p:cNvSpPr txBox="1"/>
          <p:nvPr>
            <p:ph type="body" idx="1"/>
          </p:nvPr>
        </p:nvSpPr>
        <p:spPr>
          <a:xfrm>
            <a:off x="4398710" y="3296589"/>
            <a:ext cx="16452285" cy="858909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4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04638" indent="-361842">
              <a:lnSpc>
                <a:spcPct val="90000"/>
              </a:lnSpc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lnSpc>
                <a:spcPct val="90000"/>
              </a:lnSpc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lnSpc>
                <a:spcPct val="90000"/>
              </a:lnSpc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lnSpc>
                <a:spcPct val="90000"/>
              </a:lnSpc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3" name="Slide Number"/>
          <p:cNvSpPr txBox="1"/>
          <p:nvPr>
            <p:ph type="sldNum" sz="quarter" idx="2"/>
          </p:nvPr>
        </p:nvSpPr>
        <p:spPr>
          <a:xfrm>
            <a:off x="11837532" y="13153849"/>
            <a:ext cx="708936" cy="49592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84" name="C. Riedl, R. Seidl, sPHENIX PCM"/>
          <p:cNvSpPr txBox="1"/>
          <p:nvPr/>
        </p:nvSpPr>
        <p:spPr>
          <a:xfrm>
            <a:off x="-10959" y="13242749"/>
            <a:ext cx="4437988" cy="495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2987" tIns="82987" rIns="82987" bIns="82987">
            <a:spAutoFit/>
          </a:bodyPr>
          <a:lstStyle>
            <a:lvl1pPr algn="l" defTabSz="827897">
              <a:lnSpc>
                <a:spcPct val="93000"/>
              </a:lnSpc>
              <a:defRPr sz="2400"/>
            </a:lvl1pPr>
          </a:lstStyle>
          <a:p>
            <a:pPr/>
            <a:r>
              <a:t>C. Riedl, R. Seidl, sPHENIX PCM</a:t>
            </a:r>
          </a:p>
        </p:txBody>
      </p:sp>
      <p:sp>
        <p:nvSpPr>
          <p:cNvPr id="985" name="February 23, 2024"/>
          <p:cNvSpPr txBox="1"/>
          <p:nvPr/>
        </p:nvSpPr>
        <p:spPr>
          <a:xfrm>
            <a:off x="21815342" y="13242749"/>
            <a:ext cx="2421963" cy="495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2987" tIns="82987" rIns="82987" bIns="82987">
            <a:spAutoFit/>
          </a:bodyPr>
          <a:lstStyle>
            <a:lvl1pPr algn="l" defTabSz="827897">
              <a:lnSpc>
                <a:spcPct val="93000"/>
              </a:lnSpc>
              <a:defRPr sz="2400"/>
            </a:lvl1pPr>
          </a:lstStyle>
          <a:p>
            <a:pPr/>
            <a:r>
              <a:t>February 23, 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48.xml"/><Relationship Id="rId51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58.xml"/><Relationship Id="rId61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60.xml"/><Relationship Id="rId63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2.xml"/><Relationship Id="rId65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68.xml"/><Relationship Id="rId71" Type="http://schemas.openxmlformats.org/officeDocument/2006/relationships/slideLayout" Target="../slideLayouts/slideLayout69.xml"/><Relationship Id="rId72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71.xml"/><Relationship Id="rId74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73.xml"/><Relationship Id="rId76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75.xml"/><Relationship Id="rId78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77.xml"/><Relationship Id="rId80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80.xml"/><Relationship Id="rId83" Type="http://schemas.openxmlformats.org/officeDocument/2006/relationships/slideLayout" Target="../slideLayouts/slideLayout81.xml"/><Relationship Id="rId84" Type="http://schemas.openxmlformats.org/officeDocument/2006/relationships/slideLayout" Target="../slideLayouts/slideLayout82.xml"/><Relationship Id="rId85" Type="http://schemas.openxmlformats.org/officeDocument/2006/relationships/slideLayout" Target="../slideLayouts/slideLayout83.xml"/><Relationship Id="rId86" Type="http://schemas.openxmlformats.org/officeDocument/2006/relationships/slideLayout" Target="../slideLayouts/slideLayout84.xml"/><Relationship Id="rId87" Type="http://schemas.openxmlformats.org/officeDocument/2006/relationships/slideLayout" Target="../slideLayouts/slideLayout85.xml"/><Relationship Id="rId88" Type="http://schemas.openxmlformats.org/officeDocument/2006/relationships/slideLayout" Target="../slideLayouts/slideLayout86.xml"/><Relationship Id="rId89" Type="http://schemas.openxmlformats.org/officeDocument/2006/relationships/slideLayout" Target="../slideLayouts/slideLayout87.xml"/><Relationship Id="rId90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89.xml"/><Relationship Id="rId92" Type="http://schemas.openxmlformats.org/officeDocument/2006/relationships/slideLayout" Target="../slideLayouts/slideLayout90.xml"/><Relationship Id="rId93" Type="http://schemas.openxmlformats.org/officeDocument/2006/relationships/slideLayout" Target="../slideLayouts/slideLayout91.xml"/><Relationship Id="rId94" Type="http://schemas.openxmlformats.org/officeDocument/2006/relationships/slideLayout" Target="../slideLayouts/slideLayout92.xml"/><Relationship Id="rId95" Type="http://schemas.openxmlformats.org/officeDocument/2006/relationships/slideLayout" Target="../slideLayouts/slideLayout93.xml"/><Relationship Id="rId96" Type="http://schemas.openxmlformats.org/officeDocument/2006/relationships/slideLayout" Target="../slideLayouts/slideLayout94.xml"/><Relationship Id="rId97" Type="http://schemas.openxmlformats.org/officeDocument/2006/relationships/slideLayout" Target="../slideLayouts/slideLayout95.xml"/><Relationship Id="rId98" Type="http://schemas.openxmlformats.org/officeDocument/2006/relationships/slideLayout" Target="../slideLayouts/slideLayout96.xml"/><Relationship Id="rId99" Type="http://schemas.openxmlformats.org/officeDocument/2006/relationships/slideLayout" Target="../slideLayouts/slideLayout97.xml"/><Relationship Id="rId100" Type="http://schemas.openxmlformats.org/officeDocument/2006/relationships/slideLayout" Target="../slideLayouts/slideLayout98.xml"/><Relationship Id="rId101" Type="http://schemas.openxmlformats.org/officeDocument/2006/relationships/slideLayout" Target="../slideLayouts/slideLayout99.xml"/><Relationship Id="rId102" Type="http://schemas.openxmlformats.org/officeDocument/2006/relationships/slideLayout" Target="../slideLayouts/slideLayout100.xml"/><Relationship Id="rId103" Type="http://schemas.openxmlformats.org/officeDocument/2006/relationships/slideLayout" Target="../slideLayouts/slideLayout101.xml"/><Relationship Id="rId104" Type="http://schemas.openxmlformats.org/officeDocument/2006/relationships/slideLayout" Target="../slideLayouts/slideLayout102.xml"/><Relationship Id="rId105" Type="http://schemas.openxmlformats.org/officeDocument/2006/relationships/slideLayout" Target="../slideLayouts/slideLayout103.xml"/><Relationship Id="rId106" Type="http://schemas.openxmlformats.org/officeDocument/2006/relationships/slideLayout" Target="../slideLayouts/slideLayout10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77" y="-3812"/>
            <a:ext cx="24397554" cy="1372362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Body Level One…"/>
          <p:cNvSpPr txBox="1"/>
          <p:nvPr>
            <p:ph type="body" idx="1"/>
          </p:nvPr>
        </p:nvSpPr>
        <p:spPr>
          <a:xfrm>
            <a:off x="856462" y="2128660"/>
            <a:ext cx="23062128" cy="817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87" tIns="82987" rIns="82987" bIns="82987"/>
          <a:lstStyle>
            <a:lvl2pPr marL="704638" indent="-361842">
              <a:buChar char="‣"/>
              <a:defRPr sz="3500"/>
            </a:lvl2pPr>
            <a:lvl3pPr marL="1119803" indent="-434210">
              <a:defRPr sz="3000"/>
            </a:lvl3pPr>
            <a:lvl4pPr marL="1529403" indent="-501012">
              <a:defRPr sz="3800"/>
            </a:lvl4pPr>
            <a:lvl5pPr marL="1872199" indent="-501012"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166651" y="13011727"/>
            <a:ext cx="708935" cy="495928"/>
          </a:xfrm>
          <a:prstGeom prst="rect">
            <a:avLst/>
          </a:prstGeom>
          <a:ln w="12700">
            <a:miter lim="400000"/>
          </a:ln>
        </p:spPr>
        <p:txBody>
          <a:bodyPr lIns="82987" tIns="82987" rIns="82987" bIns="82987" anchor="ctr">
            <a:spAutoFit/>
          </a:bodyPr>
          <a:lstStyle>
            <a:lvl1pPr algn="r" defTabSz="827897">
              <a:lnSpc>
                <a:spcPct val="93000"/>
              </a:lnSpc>
              <a:defRPr b="1" sz="2400">
                <a:solidFill>
                  <a:srgbClr val="00ADD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" name="C. Riedl, L. Kosarzewski, D. Brandenburg"/>
          <p:cNvSpPr txBox="1"/>
          <p:nvPr/>
        </p:nvSpPr>
        <p:spPr>
          <a:xfrm>
            <a:off x="11806652" y="13034809"/>
            <a:ext cx="6037389" cy="523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2987" tIns="82987" rIns="82987" bIns="82987">
            <a:spAutoFit/>
          </a:bodyPr>
          <a:lstStyle>
            <a:lvl1pPr algn="l" defTabSz="827897">
              <a:lnSpc>
                <a:spcPct val="93000"/>
              </a:lnSpc>
              <a:defRPr sz="2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C. Riedl, L. Kosarzewski, D. Brandenburg</a:t>
            </a:r>
          </a:p>
        </p:txBody>
      </p:sp>
      <p:sp>
        <p:nvSpPr>
          <p:cNvPr id="6" name="Title Text"/>
          <p:cNvSpPr txBox="1"/>
          <p:nvPr>
            <p:ph type="title"/>
          </p:nvPr>
        </p:nvSpPr>
        <p:spPr>
          <a:xfrm>
            <a:off x="911898" y="-10512"/>
            <a:ext cx="21989552" cy="1396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87" tIns="82987" rIns="82987" bIns="82987" anchor="ctr"/>
          <a:lstStyle/>
          <a:p>
            <a:pPr/>
            <a: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698" r:id="rId52"/>
    <p:sldLayoutId id="2147483699" r:id="rId53"/>
    <p:sldLayoutId id="2147483700" r:id="rId54"/>
    <p:sldLayoutId id="2147483701" r:id="rId55"/>
    <p:sldLayoutId id="2147483702" r:id="rId56"/>
    <p:sldLayoutId id="2147483703" r:id="rId57"/>
    <p:sldLayoutId id="2147483704" r:id="rId58"/>
    <p:sldLayoutId id="2147483705" r:id="rId59"/>
    <p:sldLayoutId id="2147483706" r:id="rId60"/>
    <p:sldLayoutId id="2147483707" r:id="rId61"/>
    <p:sldLayoutId id="2147483708" r:id="rId62"/>
    <p:sldLayoutId id="2147483709" r:id="rId63"/>
    <p:sldLayoutId id="2147483710" r:id="rId64"/>
    <p:sldLayoutId id="2147483711" r:id="rId65"/>
    <p:sldLayoutId id="2147483712" r:id="rId66"/>
    <p:sldLayoutId id="2147483713" r:id="rId67"/>
    <p:sldLayoutId id="2147483714" r:id="rId68"/>
    <p:sldLayoutId id="2147483715" r:id="rId69"/>
    <p:sldLayoutId id="2147483716" r:id="rId70"/>
    <p:sldLayoutId id="2147483717" r:id="rId71"/>
    <p:sldLayoutId id="2147483718" r:id="rId72"/>
    <p:sldLayoutId id="2147483719" r:id="rId73"/>
    <p:sldLayoutId id="2147483720" r:id="rId74"/>
    <p:sldLayoutId id="2147483721" r:id="rId75"/>
    <p:sldLayoutId id="2147483722" r:id="rId76"/>
    <p:sldLayoutId id="2147483723" r:id="rId77"/>
    <p:sldLayoutId id="2147483724" r:id="rId78"/>
    <p:sldLayoutId id="2147483725" r:id="rId79"/>
    <p:sldLayoutId id="2147483726" r:id="rId80"/>
    <p:sldLayoutId id="2147483727" r:id="rId81"/>
    <p:sldLayoutId id="2147483728" r:id="rId82"/>
    <p:sldLayoutId id="2147483729" r:id="rId83"/>
    <p:sldLayoutId id="2147483730" r:id="rId84"/>
    <p:sldLayoutId id="2147483731" r:id="rId85"/>
    <p:sldLayoutId id="2147483732" r:id="rId86"/>
    <p:sldLayoutId id="2147483733" r:id="rId87"/>
    <p:sldLayoutId id="2147483734" r:id="rId88"/>
    <p:sldLayoutId id="2147483735" r:id="rId89"/>
    <p:sldLayoutId id="2147483736" r:id="rId90"/>
    <p:sldLayoutId id="2147483737" r:id="rId91"/>
    <p:sldLayoutId id="2147483738" r:id="rId92"/>
    <p:sldLayoutId id="2147483739" r:id="rId93"/>
    <p:sldLayoutId id="2147483740" r:id="rId94"/>
    <p:sldLayoutId id="2147483741" r:id="rId95"/>
    <p:sldLayoutId id="2147483742" r:id="rId96"/>
    <p:sldLayoutId id="2147483743" r:id="rId97"/>
    <p:sldLayoutId id="2147483744" r:id="rId98"/>
    <p:sldLayoutId id="2147483745" r:id="rId99"/>
    <p:sldLayoutId id="2147483746" r:id="rId100"/>
    <p:sldLayoutId id="2147483747" r:id="rId101"/>
    <p:sldLayoutId id="2147483748" r:id="rId102"/>
    <p:sldLayoutId id="2147483749" r:id="rId103"/>
    <p:sldLayoutId id="2147483750" r:id="rId104"/>
    <p:sldLayoutId id="2147483751" r:id="rId105"/>
    <p:sldLayoutId id="2147483752" r:id="rId106"/>
  </p:sldLayoutIdLst>
  <p:transition xmlns:p14="http://schemas.microsoft.com/office/powerpoint/2010/main" spd="med" advClick="1"/>
  <p:txStyles>
    <p:titleStyle>
      <a:lvl1pPr marL="0" marR="0" indent="0" algn="l" defTabSz="124444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124444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124444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124444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124444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124444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124444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124444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124444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469900" marR="0" indent="-469900" algn="l" defTabSz="1244441" latinLnBrk="0">
        <a:lnSpc>
          <a:spcPct val="110000"/>
        </a:lnSpc>
        <a:spcBef>
          <a:spcPts val="1700"/>
        </a:spcBef>
        <a:spcAft>
          <a:spcPts val="0"/>
        </a:spcAft>
        <a:buClrTx/>
        <a:buSzPct val="125000"/>
        <a:buFont typeface="Times New Roman"/>
        <a:buChar char="•"/>
        <a:tabLst/>
        <a:defRPr b="0" baseline="0" cap="none" i="0" spc="0" strike="noStrike" sz="45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71293" marR="0" indent="-428497" algn="l" defTabSz="1244441" latinLnBrk="0">
        <a:lnSpc>
          <a:spcPct val="110000"/>
        </a:lnSpc>
        <a:spcBef>
          <a:spcPts val="1700"/>
        </a:spcBef>
        <a:spcAft>
          <a:spcPts val="0"/>
        </a:spcAft>
        <a:buClrTx/>
        <a:buSzPct val="100000"/>
        <a:buFont typeface="Times New Roman"/>
        <a:buChar char="•"/>
        <a:tabLst/>
        <a:defRPr b="0" baseline="0" cap="none" i="0" spc="0" strike="noStrike" sz="45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199789" marR="0" indent="-514196" algn="l" defTabSz="1244441" latinLnBrk="0">
        <a:lnSpc>
          <a:spcPct val="110000"/>
        </a:lnSpc>
        <a:spcBef>
          <a:spcPts val="1700"/>
        </a:spcBef>
        <a:spcAft>
          <a:spcPts val="0"/>
        </a:spcAft>
        <a:buClrTx/>
        <a:buSzPct val="100000"/>
        <a:buFont typeface="Times New Roman"/>
        <a:buChar char="•"/>
        <a:tabLst/>
        <a:defRPr b="0" baseline="0" cap="none" i="0" spc="0" strike="noStrike" sz="45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621695" marR="0" indent="-593304" algn="l" defTabSz="1244441" latinLnBrk="0">
        <a:lnSpc>
          <a:spcPct val="110000"/>
        </a:lnSpc>
        <a:spcBef>
          <a:spcPts val="1700"/>
        </a:spcBef>
        <a:spcAft>
          <a:spcPts val="0"/>
        </a:spcAft>
        <a:buClrTx/>
        <a:buSzPct val="100000"/>
        <a:buFont typeface="Times New Roman"/>
        <a:buChar char="•"/>
        <a:tabLst/>
        <a:defRPr b="0" baseline="0" cap="none" i="0" spc="0" strike="noStrike" sz="45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1964491" marR="0" indent="-593304" algn="l" defTabSz="1244441" latinLnBrk="0">
        <a:lnSpc>
          <a:spcPct val="110000"/>
        </a:lnSpc>
        <a:spcBef>
          <a:spcPts val="1700"/>
        </a:spcBef>
        <a:spcAft>
          <a:spcPts val="0"/>
        </a:spcAft>
        <a:buClrTx/>
        <a:buSzPct val="100000"/>
        <a:buFont typeface="Times New Roman"/>
        <a:buChar char="•"/>
        <a:tabLst/>
        <a:defRPr b="0" baseline="0" cap="none" i="0" spc="0" strike="noStrike" sz="45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307290" marR="0" indent="-593304" algn="l" defTabSz="1244441" latinLnBrk="0">
        <a:lnSpc>
          <a:spcPct val="110000"/>
        </a:lnSpc>
        <a:spcBef>
          <a:spcPts val="1700"/>
        </a:spcBef>
        <a:spcAft>
          <a:spcPts val="0"/>
        </a:spcAft>
        <a:buClrTx/>
        <a:buSzPct val="100000"/>
        <a:buFont typeface="Times New Roman"/>
        <a:buChar char="•"/>
        <a:tabLst/>
        <a:defRPr b="0" baseline="0" cap="none" i="0" spc="0" strike="noStrike" sz="45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650087" marR="0" indent="-593304" algn="l" defTabSz="1244441" latinLnBrk="0">
        <a:lnSpc>
          <a:spcPct val="110000"/>
        </a:lnSpc>
        <a:spcBef>
          <a:spcPts val="1700"/>
        </a:spcBef>
        <a:spcAft>
          <a:spcPts val="0"/>
        </a:spcAft>
        <a:buClrTx/>
        <a:buSzPct val="100000"/>
        <a:buFont typeface="Times New Roman"/>
        <a:buChar char="•"/>
        <a:tabLst/>
        <a:defRPr b="0" baseline="0" cap="none" i="0" spc="0" strike="noStrike" sz="45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2992884" marR="0" indent="-593304" algn="l" defTabSz="1244441" latinLnBrk="0">
        <a:lnSpc>
          <a:spcPct val="110000"/>
        </a:lnSpc>
        <a:spcBef>
          <a:spcPts val="1700"/>
        </a:spcBef>
        <a:spcAft>
          <a:spcPts val="0"/>
        </a:spcAft>
        <a:buClrTx/>
        <a:buSzPct val="100000"/>
        <a:buFont typeface="Times New Roman"/>
        <a:buChar char="•"/>
        <a:tabLst/>
        <a:defRPr b="0" baseline="0" cap="none" i="0" spc="0" strike="noStrike" sz="45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335680" marR="0" indent="-593304" algn="l" defTabSz="1244441" latinLnBrk="0">
        <a:lnSpc>
          <a:spcPct val="110000"/>
        </a:lnSpc>
        <a:spcBef>
          <a:spcPts val="1700"/>
        </a:spcBef>
        <a:spcAft>
          <a:spcPts val="0"/>
        </a:spcAft>
        <a:buClrTx/>
        <a:buSzPct val="100000"/>
        <a:buFont typeface="Times New Roman"/>
        <a:buChar char="•"/>
        <a:tabLst/>
        <a:defRPr b="0" baseline="0" cap="none" i="0" spc="0" strike="noStrike" sz="45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827897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6111" algn="r" defTabSz="827897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2216" algn="r" defTabSz="827897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68330" algn="r" defTabSz="827897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4443" algn="r" defTabSz="827897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2280554" algn="r" defTabSz="827897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2736667" algn="r" defTabSz="827897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3192777" algn="r" defTabSz="827897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3648890" algn="r" defTabSz="827897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50.png"/><Relationship Id="rId3" Type="http://schemas.openxmlformats.org/officeDocument/2006/relationships/image" Target="../media/image2.jpeg"/><Relationship Id="rId4" Type="http://schemas.openxmlformats.org/officeDocument/2006/relationships/image" Target="../media/image51.png"/><Relationship Id="rId5" Type="http://schemas.openxmlformats.org/officeDocument/2006/relationships/image" Target="../media/image5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53.png"/><Relationship Id="rId3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2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56.png"/><Relationship Id="rId3" Type="http://schemas.openxmlformats.org/officeDocument/2006/relationships/hyperlink" Target="https://www.sciencedirect.com/science/article/pii/S0168900296011710?via=ihub" TargetMode="External"/><Relationship Id="rId4" Type="http://schemas.openxmlformats.org/officeDocument/2006/relationships/hyperlink" Target="https://www.sciencedirect.com/science/article/pii/S0370269308006825?via=ihub" TargetMode="Externa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5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hyperlink" Target="https://www.sciencedirect.com/science/article/pii/S0168900296011710?via=ihub" TargetMode="External"/><Relationship Id="rId3" Type="http://schemas.openxmlformats.org/officeDocument/2006/relationships/hyperlink" Target="https://www.sciencedirect.com/science/article/pii/S0370269308006825?via=ihub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hyperlink" Target="https://cds.cern.ch/record/1046333" TargetMode="Externa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17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0223" y="1068"/>
            <a:ext cx="24380203" cy="13713864"/>
          </a:xfrm>
          <a:prstGeom prst="rect">
            <a:avLst/>
          </a:prstGeom>
          <a:ln w="12700">
            <a:miter lim="400000"/>
          </a:ln>
        </p:spPr>
      </p:pic>
      <p:sp>
        <p:nvSpPr>
          <p:cNvPr id="1055" name="nHCal (backward hadronic calorimeter)"/>
          <p:cNvSpPr txBox="1"/>
          <p:nvPr/>
        </p:nvSpPr>
        <p:spPr>
          <a:xfrm>
            <a:off x="1676198" y="2763899"/>
            <a:ext cx="21031604" cy="1376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defRPr b="1" sz="8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nHCal (backward hadronic calorimeter) </a:t>
            </a:r>
          </a:p>
        </p:txBody>
      </p:sp>
      <p:sp>
        <p:nvSpPr>
          <p:cNvPr id="1056" name="C. Riedl (UIUC), DSTC…"/>
          <p:cNvSpPr txBox="1"/>
          <p:nvPr/>
        </p:nvSpPr>
        <p:spPr>
          <a:xfrm>
            <a:off x="1588527" y="5012844"/>
            <a:ext cx="6403629" cy="209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ct val="110000"/>
              </a:lnSpc>
              <a:defRPr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C. Riedl (UIUC), DSTC</a:t>
            </a:r>
            <a:endParaRPr>
              <a:solidFill>
                <a:srgbClr val="000000"/>
              </a:solidFill>
            </a:endParaRPr>
          </a:p>
          <a:p>
            <a:pPr algn="l" defTabSz="457200">
              <a:lnSpc>
                <a:spcPct val="110000"/>
              </a:lnSpc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L. Kosarzewski (OSU), DSL</a:t>
            </a:r>
            <a:br/>
            <a:r>
              <a:t>D. Brandenburg (OSU)</a:t>
            </a:r>
          </a:p>
        </p:txBody>
      </p:sp>
      <p:sp>
        <p:nvSpPr>
          <p:cNvPr id="1057" name="10th EIC DAC Review…"/>
          <p:cNvSpPr txBox="1"/>
          <p:nvPr/>
        </p:nvSpPr>
        <p:spPr>
          <a:xfrm>
            <a:off x="1705986" y="8601063"/>
            <a:ext cx="4179250" cy="1576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defRPr sz="3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10</a:t>
            </a:r>
            <a:r>
              <a:rPr baseline="31999"/>
              <a:t>th</a:t>
            </a:r>
            <a:r>
              <a:t> EIC DAC Review</a:t>
            </a:r>
            <a:endParaRPr>
              <a:solidFill>
                <a:srgbClr val="000000"/>
              </a:solidFill>
            </a:endParaRPr>
          </a:p>
          <a:p>
            <a:pPr algn="l" defTabSz="457200">
              <a:defRPr sz="3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June 11</a:t>
            </a:r>
            <a:r>
              <a:rPr baseline="31999"/>
              <a:t>th</a:t>
            </a:r>
            <a:r>
              <a:t> – 13</a:t>
            </a:r>
            <a:r>
              <a:rPr baseline="31999"/>
              <a:t>th</a:t>
            </a:r>
            <a:r>
              <a:t>, 2025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0" name="Table 1"/>
          <p:cNvGraphicFramePr/>
          <p:nvPr/>
        </p:nvGraphicFramePr>
        <p:xfrm>
          <a:off x="1216380" y="1771592"/>
          <a:ext cx="21380588" cy="4517240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{CF821DB8-F4EB-4A41-A1BA-3FCAFE7338EE}</a:tableStyleId>
              </a:tblPr>
              <a:tblGrid>
                <a:gridCol w="1295271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  <a:gridCol w="669510"/>
              </a:tblGrid>
              <a:tr h="66112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7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calendar year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0257FF">
                        <a:alpha val="50000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8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2025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80AAFE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8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2026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80AAFE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8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2027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80AAFE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8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2028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80AAFE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8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2029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80AAFE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8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2030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80AAFE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8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2031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80AAFE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2032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80AAFE"/>
                    </a:solidFill>
                  </a:tcPr>
                </a:tc>
                <a:tc hMerge="1">
                  <a:tcPr/>
                </a:tc>
              </a:tr>
              <a:tr h="602048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100">
                          <a:solidFill>
                            <a:srgbClr val="0257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32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sz="25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  <a:defRPr b="0" sz="1800"/>
                      </a:pPr>
                      <a:r>
                        <a:rPr b="1"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Procurement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0257FF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02048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200">
                          <a:solidFill>
                            <a:srgbClr val="0257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sz="25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b="1" sz="25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Production 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0257FF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solidFill>
                            <a:srgbClr val="EBEBE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solidFill>
                            <a:srgbClr val="EBEBE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solidFill>
                            <a:srgbClr val="EBEBE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solidFill>
                            <a:srgbClr val="EBEBE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solidFill>
                            <a:srgbClr val="EBEBE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solidFill>
                            <a:srgbClr val="EBEBE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solidFill>
                            <a:srgbClr val="EBEBE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solidFill>
                            <a:srgbClr val="EBEBE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02048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200">
                          <a:solidFill>
                            <a:srgbClr val="0257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sz="25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sz="25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defTabSz="914400">
                        <a:lnSpc>
                          <a:spcPct val="70000"/>
                        </a:lnSpc>
                        <a:defRPr b="0" sz="1800"/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Module assembly and testing at BNL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0257FF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solidFill>
                            <a:srgbClr val="EBEBE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solidFill>
                            <a:srgbClr val="EBEBE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solidFill>
                            <a:srgbClr val="EBEBE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solidFill>
                            <a:srgbClr val="EBEBE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solidFill>
                            <a:srgbClr val="EBEBE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2500">
                          <a:solidFill>
                            <a:srgbClr val="EBEBE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249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200">
                          <a:solidFill>
                            <a:schemeClr val="accent6">
                              <a:satOff val="24555"/>
                              <a:lumOff val="22232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b="1" sz="2600">
                          <a:solidFill>
                            <a:schemeClr val="accent6">
                              <a:satOff val="24555"/>
                              <a:lumOff val="22232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PDR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60%</a:t>
                      </a:r>
                    </a:p>
                  </a:txBody>
                  <a:tcPr marL="0" marR="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chemeClr val="accent6">
                        <a:satOff val="24555"/>
                        <a:lumOff val="2223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12700">
                      <a:solidFill>
                        <a:srgbClr val="FFFFFF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12700">
                      <a:solidFill>
                        <a:srgbClr val="FFFFFF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1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1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1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1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249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200">
                          <a:solidFill>
                            <a:schemeClr val="accent6">
                              <a:satOff val="24555"/>
                              <a:lumOff val="22232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b="1" sz="2600">
                          <a:solidFill>
                            <a:schemeClr val="accent6">
                              <a:satOff val="24555"/>
                              <a:lumOff val="22232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FDR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90%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chemeClr val="accent6">
                        <a:satOff val="24555"/>
                        <a:lumOff val="2223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2600">
                          <a:solidFill>
                            <a:schemeClr val="accent6">
                              <a:satOff val="24555"/>
                              <a:lumOff val="22232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0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2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1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1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1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1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249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200">
                          <a:solidFill>
                            <a:schemeClr val="accent6">
                              <a:satOff val="24555"/>
                              <a:lumOff val="22232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b="1" sz="2600">
                          <a:solidFill>
                            <a:schemeClr val="accent6">
                              <a:satOff val="24555"/>
                              <a:lumOff val="22232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magnet test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20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chemeClr val="accent6">
                        <a:satOff val="24555"/>
                        <a:lumOff val="2223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1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1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1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1249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200">
                          <a:solidFill>
                            <a:schemeClr val="accent6">
                              <a:satOff val="24555"/>
                              <a:lumOff val="22232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2600">
                          <a:solidFill>
                            <a:schemeClr val="accent6">
                              <a:satOff val="24555"/>
                              <a:lumOff val="22232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sz="25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b="1" sz="25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Installation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0257FF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291" name="Will the detector be technically ready for baselining by late 2025?…"/>
          <p:cNvSpPr txBox="1"/>
          <p:nvPr>
            <p:ph type="body" sz="half" idx="1"/>
          </p:nvPr>
        </p:nvSpPr>
        <p:spPr>
          <a:xfrm>
            <a:off x="990295" y="6143983"/>
            <a:ext cx="19503671" cy="6101869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0257FF"/>
                </a:solidFill>
              </a:rPr>
              <a:t>Will the detector be technically ready for baselining by late 2025? </a:t>
            </a:r>
            <a:endParaRPr b="1">
              <a:solidFill>
                <a:srgbClr val="0257FF"/>
              </a:solidFill>
            </a:endParaRPr>
          </a:p>
          <a:p>
            <a:pPr lvl="1"/>
            <a:r>
              <a:t>60% design maturity (PDR) in fall 2025</a:t>
            </a:r>
          </a:p>
          <a:p>
            <a:pPr/>
            <a:r>
              <a:rPr b="1">
                <a:solidFill>
                  <a:srgbClr val="0257FF"/>
                </a:solidFill>
              </a:rPr>
              <a:t>Will the detector be ready for start of construction by late 2026?</a:t>
            </a:r>
            <a:endParaRPr b="1">
              <a:solidFill>
                <a:srgbClr val="0257FF"/>
              </a:solidFill>
            </a:endParaRPr>
          </a:p>
          <a:p>
            <a:pPr lvl="1"/>
            <a:r>
              <a:t>Aim for 90% design maturity (FDR) in 2026. Procurement after CD-3 (SiPMs, scintillator tiles, electronics, steel modules) &amp; start of production (loading of SiPM boards and tile wrapping) </a:t>
            </a:r>
          </a:p>
          <a:p>
            <a:pPr lvl="1"/>
            <a:r>
              <a:t>The nHCal can be delivered later than most other detectors because it is decoupled </a:t>
            </a:r>
            <a:br/>
            <a:r>
              <a:t>from the flux return and does not need to be in place for the solenoid field mapping</a:t>
            </a:r>
          </a:p>
          <a:p>
            <a:pPr lvl="1"/>
            <a:r>
              <a:t>Ample time after FDR from synergies with the LFHCal</a:t>
            </a:r>
          </a:p>
        </p:txBody>
      </p:sp>
      <p:sp>
        <p:nvSpPr>
          <p:cNvPr id="12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93" name="nHCal baselining and start of constr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nHCal baselining and start of construction</a:t>
            </a:r>
          </a:p>
        </p:txBody>
      </p:sp>
      <p:grpSp>
        <p:nvGrpSpPr>
          <p:cNvPr id="1320" name="Group"/>
          <p:cNvGrpSpPr/>
          <p:nvPr/>
        </p:nvGrpSpPr>
        <p:grpSpPr>
          <a:xfrm>
            <a:off x="2216318" y="14032090"/>
            <a:ext cx="18787778" cy="5798303"/>
            <a:chOff x="0" y="0"/>
            <a:chExt cx="18787777" cy="5798301"/>
          </a:xfrm>
        </p:grpSpPr>
        <p:sp>
          <p:nvSpPr>
            <p:cNvPr id="1294" name="Rectangle"/>
            <p:cNvSpPr/>
            <p:nvPr/>
          </p:nvSpPr>
          <p:spPr>
            <a:xfrm>
              <a:off x="0" y="0"/>
              <a:ext cx="18787778" cy="5798302"/>
            </a:xfrm>
            <a:prstGeom prst="rect">
              <a:avLst/>
            </a:prstGeom>
            <a:solidFill>
              <a:srgbClr val="F0F0F0"/>
            </a:solidFill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1295" name="PDR2"/>
            <p:cNvSpPr txBox="1"/>
            <p:nvPr/>
          </p:nvSpPr>
          <p:spPr>
            <a:xfrm>
              <a:off x="579329" y="1679348"/>
              <a:ext cx="1262204" cy="701676"/>
            </a:xfrm>
            <a:prstGeom prst="rect">
              <a:avLst/>
            </a:prstGeom>
            <a:solidFill>
              <a:schemeClr val="accent6">
                <a:satOff val="24555"/>
                <a:lumOff val="22232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PDR2</a:t>
              </a:r>
            </a:p>
          </p:txBody>
        </p:sp>
        <p:sp>
          <p:nvSpPr>
            <p:cNvPr id="1296" name="CD2"/>
            <p:cNvSpPr txBox="1"/>
            <p:nvPr/>
          </p:nvSpPr>
          <p:spPr>
            <a:xfrm>
              <a:off x="3278216" y="1679334"/>
              <a:ext cx="1015518" cy="701676"/>
            </a:xfrm>
            <a:prstGeom prst="rect">
              <a:avLst/>
            </a:prstGeom>
            <a:solidFill>
              <a:schemeClr val="accent6">
                <a:satOff val="24555"/>
                <a:lumOff val="22232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CD2</a:t>
              </a:r>
            </a:p>
          </p:txBody>
        </p:sp>
        <p:sp>
          <p:nvSpPr>
            <p:cNvPr id="1297" name="solenoid field mapping with flux return completed"/>
            <p:cNvSpPr txBox="1"/>
            <p:nvPr/>
          </p:nvSpPr>
          <p:spPr>
            <a:xfrm>
              <a:off x="7501041" y="1123030"/>
              <a:ext cx="2991759" cy="2378076"/>
            </a:xfrm>
            <a:prstGeom prst="rect">
              <a:avLst/>
            </a:prstGeom>
            <a:solidFill>
              <a:schemeClr val="accent6">
                <a:satOff val="24555"/>
                <a:lumOff val="22232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solenoid field mapping with flux return completed</a:t>
              </a:r>
            </a:p>
          </p:txBody>
        </p:sp>
        <p:sp>
          <p:nvSpPr>
            <p:cNvPr id="1298" name="start nHCal installation in wide angle hall"/>
            <p:cNvSpPr txBox="1"/>
            <p:nvPr/>
          </p:nvSpPr>
          <p:spPr>
            <a:xfrm>
              <a:off x="11188710" y="1402430"/>
              <a:ext cx="3533434" cy="1819276"/>
            </a:xfrm>
            <a:prstGeom prst="rect">
              <a:avLst/>
            </a:prstGeom>
            <a:solidFill>
              <a:srgbClr val="0257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start nHCal installation in wide angle hall</a:t>
              </a:r>
            </a:p>
          </p:txBody>
        </p:sp>
        <p:sp>
          <p:nvSpPr>
            <p:cNvPr id="1299" name="complete nHCal installation"/>
            <p:cNvSpPr txBox="1"/>
            <p:nvPr/>
          </p:nvSpPr>
          <p:spPr>
            <a:xfrm>
              <a:off x="15418054" y="1402430"/>
              <a:ext cx="2976961" cy="1819276"/>
            </a:xfrm>
            <a:prstGeom prst="rect">
              <a:avLst/>
            </a:prstGeom>
            <a:solidFill>
              <a:srgbClr val="0257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complete nHCal installation</a:t>
              </a:r>
            </a:p>
          </p:txBody>
        </p:sp>
        <p:sp>
          <p:nvSpPr>
            <p:cNvPr id="1300" name="fall 2025"/>
            <p:cNvSpPr txBox="1"/>
            <p:nvPr/>
          </p:nvSpPr>
          <p:spPr>
            <a:xfrm>
              <a:off x="339553" y="166226"/>
              <a:ext cx="1741756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>
                  <a:solidFill>
                    <a:srgbClr val="53585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fall 2025</a:t>
              </a:r>
            </a:p>
          </p:txBody>
        </p:sp>
        <p:sp>
          <p:nvSpPr>
            <p:cNvPr id="1301" name="end 2026"/>
            <p:cNvSpPr txBox="1"/>
            <p:nvPr/>
          </p:nvSpPr>
          <p:spPr>
            <a:xfrm>
              <a:off x="2822235" y="166213"/>
              <a:ext cx="1927480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>
                  <a:solidFill>
                    <a:srgbClr val="53585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end 2026</a:t>
              </a:r>
            </a:p>
          </p:txBody>
        </p:sp>
        <p:sp>
          <p:nvSpPr>
            <p:cNvPr id="1302" name="March 2031"/>
            <p:cNvSpPr txBox="1"/>
            <p:nvPr/>
          </p:nvSpPr>
          <p:spPr>
            <a:xfrm>
              <a:off x="7694532" y="175286"/>
              <a:ext cx="235623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>
                  <a:solidFill>
                    <a:srgbClr val="53585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March 2031</a:t>
              </a:r>
            </a:p>
          </p:txBody>
        </p:sp>
        <p:sp>
          <p:nvSpPr>
            <p:cNvPr id="1303" name="spring 2031"/>
            <p:cNvSpPr txBox="1"/>
            <p:nvPr/>
          </p:nvSpPr>
          <p:spPr>
            <a:xfrm>
              <a:off x="11765729" y="166213"/>
              <a:ext cx="2379396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>
                  <a:solidFill>
                    <a:srgbClr val="53585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spring 2031</a:t>
              </a:r>
            </a:p>
          </p:txBody>
        </p:sp>
        <p:sp>
          <p:nvSpPr>
            <p:cNvPr id="1304" name="April 2032"/>
            <p:cNvSpPr txBox="1"/>
            <p:nvPr/>
          </p:nvSpPr>
          <p:spPr>
            <a:xfrm>
              <a:off x="15860092" y="166213"/>
              <a:ext cx="2092884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>
                  <a:solidFill>
                    <a:srgbClr val="53585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April 2032</a:t>
              </a:r>
            </a:p>
          </p:txBody>
        </p:sp>
        <p:sp>
          <p:nvSpPr>
            <p:cNvPr id="1305" name="nHCal 60% design maturity"/>
            <p:cNvSpPr txBox="1"/>
            <p:nvPr/>
          </p:nvSpPr>
          <p:spPr>
            <a:xfrm>
              <a:off x="163988" y="3070689"/>
              <a:ext cx="2092885" cy="2378076"/>
            </a:xfrm>
            <a:prstGeom prst="rect">
              <a:avLst/>
            </a:prstGeom>
            <a:solidFill>
              <a:srgbClr val="0257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nHCal 60% design maturity</a:t>
              </a:r>
            </a:p>
          </p:txBody>
        </p:sp>
        <p:sp>
          <p:nvSpPr>
            <p:cNvPr id="1306" name="nHCal final design"/>
            <p:cNvSpPr txBox="1"/>
            <p:nvPr/>
          </p:nvSpPr>
          <p:spPr>
            <a:xfrm>
              <a:off x="2926090" y="3042553"/>
              <a:ext cx="1719769" cy="1819276"/>
            </a:xfrm>
            <a:prstGeom prst="rect">
              <a:avLst/>
            </a:prstGeom>
            <a:solidFill>
              <a:srgbClr val="0257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nHCal final design</a:t>
              </a:r>
            </a:p>
          </p:txBody>
        </p:sp>
        <p:cxnSp>
          <p:nvCxnSpPr>
            <p:cNvPr id="1307" name="Connection Line"/>
            <p:cNvCxnSpPr>
              <a:stCxn id="1295" idx="0"/>
              <a:endCxn id="1300" idx="0"/>
            </p:cNvCxnSpPr>
            <p:nvPr/>
          </p:nvCxnSpPr>
          <p:spPr>
            <a:xfrm flipV="1">
              <a:off x="1210431" y="517063"/>
              <a:ext cx="1" cy="1513124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cxnSp>
          <p:nvCxnSpPr>
            <p:cNvPr id="1308" name="Connection Line"/>
            <p:cNvCxnSpPr>
              <a:stCxn id="1296" idx="0"/>
              <a:endCxn id="1301" idx="0"/>
            </p:cNvCxnSpPr>
            <p:nvPr/>
          </p:nvCxnSpPr>
          <p:spPr>
            <a:xfrm flipV="1">
              <a:off x="3785975" y="517050"/>
              <a:ext cx="1" cy="1513123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cxnSp>
          <p:nvCxnSpPr>
            <p:cNvPr id="1309" name="Connection Line"/>
            <p:cNvCxnSpPr>
              <a:stCxn id="1302" idx="0"/>
              <a:endCxn id="1297" idx="0"/>
            </p:cNvCxnSpPr>
            <p:nvPr/>
          </p:nvCxnSpPr>
          <p:spPr>
            <a:xfrm>
              <a:off x="8872647" y="526123"/>
              <a:ext cx="124274" cy="1785946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cxnSp>
          <p:nvCxnSpPr>
            <p:cNvPr id="1310" name="Connection Line"/>
            <p:cNvCxnSpPr>
              <a:stCxn id="1298" idx="0"/>
              <a:endCxn id="1303" idx="0"/>
            </p:cNvCxnSpPr>
            <p:nvPr/>
          </p:nvCxnSpPr>
          <p:spPr>
            <a:xfrm flipV="1">
              <a:off x="12955426" y="517050"/>
              <a:ext cx="2" cy="1795019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cxnSp>
          <p:nvCxnSpPr>
            <p:cNvPr id="1311" name="Connection Line"/>
            <p:cNvCxnSpPr>
              <a:stCxn id="1304" idx="0"/>
              <a:endCxn id="1299" idx="0"/>
            </p:cNvCxnSpPr>
            <p:nvPr/>
          </p:nvCxnSpPr>
          <p:spPr>
            <a:xfrm>
              <a:off x="16906533" y="517050"/>
              <a:ext cx="2" cy="1795019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sp>
          <p:nvSpPr>
            <p:cNvPr id="1312" name="nHCal procurement, production, shipping and assembly"/>
            <p:cNvSpPr txBox="1"/>
            <p:nvPr/>
          </p:nvSpPr>
          <p:spPr>
            <a:xfrm>
              <a:off x="5165151" y="3747175"/>
              <a:ext cx="5326947" cy="1819276"/>
            </a:xfrm>
            <a:prstGeom prst="rect">
              <a:avLst/>
            </a:prstGeom>
            <a:solidFill>
              <a:srgbClr val="0257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nHCal procurement, production, shipping and assembly</a:t>
              </a:r>
            </a:p>
          </p:txBody>
        </p:sp>
        <p:cxnSp>
          <p:nvCxnSpPr>
            <p:cNvPr id="1313" name="Connection Line"/>
            <p:cNvCxnSpPr>
              <a:stCxn id="1295" idx="0"/>
              <a:endCxn id="1305" idx="0"/>
            </p:cNvCxnSpPr>
            <p:nvPr/>
          </p:nvCxnSpPr>
          <p:spPr>
            <a:xfrm flipH="1">
              <a:off x="1210430" y="2030186"/>
              <a:ext cx="2" cy="222954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</p:cxnSp>
        <p:cxnSp>
          <p:nvCxnSpPr>
            <p:cNvPr id="1314" name="Connection Line"/>
            <p:cNvCxnSpPr>
              <a:stCxn id="1296" idx="0"/>
              <a:endCxn id="1306" idx="0"/>
            </p:cNvCxnSpPr>
            <p:nvPr/>
          </p:nvCxnSpPr>
          <p:spPr>
            <a:xfrm flipH="1">
              <a:off x="3785974" y="2030172"/>
              <a:ext cx="2" cy="1922019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</p:cxnSp>
        <p:cxnSp>
          <p:nvCxnSpPr>
            <p:cNvPr id="1315" name="Connection Line"/>
            <p:cNvCxnSpPr>
              <a:stCxn id="1295" idx="0"/>
              <a:endCxn id="1296" idx="0"/>
            </p:cNvCxnSpPr>
            <p:nvPr/>
          </p:nvCxnSpPr>
          <p:spPr>
            <a:xfrm flipV="1">
              <a:off x="1210431" y="2030172"/>
              <a:ext cx="2575545" cy="15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  <a:tailEnd type="arrow" w="med" len="med"/>
            </a:ln>
            <a:effectLst/>
          </p:spPr>
        </p:cxnSp>
        <p:cxnSp>
          <p:nvCxnSpPr>
            <p:cNvPr id="1316" name="Connection Line"/>
            <p:cNvCxnSpPr>
              <a:stCxn id="1298" idx="0"/>
              <a:endCxn id="1297" idx="0"/>
            </p:cNvCxnSpPr>
            <p:nvPr/>
          </p:nvCxnSpPr>
          <p:spPr>
            <a:xfrm flipH="1">
              <a:off x="8996920" y="2312068"/>
              <a:ext cx="3958507" cy="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</p:cxnSp>
        <p:cxnSp>
          <p:nvCxnSpPr>
            <p:cNvPr id="1317" name="Connection Line"/>
            <p:cNvCxnSpPr>
              <a:stCxn id="1299" idx="0"/>
              <a:endCxn id="1298" idx="0"/>
            </p:cNvCxnSpPr>
            <p:nvPr/>
          </p:nvCxnSpPr>
          <p:spPr>
            <a:xfrm flipH="1">
              <a:off x="12955426" y="2312068"/>
              <a:ext cx="3951109" cy="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</p:cxnSp>
        <p:cxnSp>
          <p:nvCxnSpPr>
            <p:cNvPr id="1318" name="Connection Line"/>
            <p:cNvCxnSpPr>
              <a:stCxn id="1296" idx="0"/>
              <a:endCxn id="1312" idx="0"/>
            </p:cNvCxnSpPr>
            <p:nvPr/>
          </p:nvCxnSpPr>
          <p:spPr>
            <a:xfrm>
              <a:off x="3785975" y="2030172"/>
              <a:ext cx="4042650" cy="262664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  <a:tailEnd type="arrow" w="med" len="med"/>
            </a:ln>
            <a:effectLst/>
          </p:spPr>
        </p:cxnSp>
        <p:cxnSp>
          <p:nvCxnSpPr>
            <p:cNvPr id="1319" name="Connection Line"/>
            <p:cNvCxnSpPr>
              <a:stCxn id="1312" idx="0"/>
              <a:endCxn id="1298" idx="0"/>
            </p:cNvCxnSpPr>
            <p:nvPr/>
          </p:nvCxnSpPr>
          <p:spPr>
            <a:xfrm flipV="1">
              <a:off x="7828624" y="2312068"/>
              <a:ext cx="5126803" cy="2344745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  <a:tailEnd type="arrow" w="med" len="med"/>
            </a:ln>
            <a:effectLst/>
          </p:spPr>
        </p:cxnSp>
      </p:grpSp>
      <p:pic>
        <p:nvPicPr>
          <p:cNvPr id="1321" name="Screenshot 2025-05-21 at 3.22.32 PM.png" descr="Screenshot 2025-05-21 at 3.22.32 PM.png"/>
          <p:cNvPicPr>
            <a:picLocks noChangeAspect="1"/>
          </p:cNvPicPr>
          <p:nvPr/>
        </p:nvPicPr>
        <p:blipFill>
          <a:blip r:embed="rId2">
            <a:extLst/>
          </a:blip>
          <a:srcRect l="2135" t="42281" r="69139" b="27102"/>
          <a:stretch>
            <a:fillRect/>
          </a:stretch>
        </p:blipFill>
        <p:spPr>
          <a:xfrm>
            <a:off x="17645658" y="8633820"/>
            <a:ext cx="7621985" cy="4589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73" y="0"/>
                </a:moveTo>
                <a:cubicBezTo>
                  <a:pt x="13662" y="0"/>
                  <a:pt x="13650" y="5"/>
                  <a:pt x="13637" y="14"/>
                </a:cubicBezTo>
                <a:cubicBezTo>
                  <a:pt x="13546" y="72"/>
                  <a:pt x="13505" y="331"/>
                  <a:pt x="13505" y="873"/>
                </a:cubicBezTo>
                <a:cubicBezTo>
                  <a:pt x="13505" y="1803"/>
                  <a:pt x="13370" y="2121"/>
                  <a:pt x="13129" y="1758"/>
                </a:cubicBezTo>
                <a:cubicBezTo>
                  <a:pt x="13039" y="1623"/>
                  <a:pt x="12966" y="1360"/>
                  <a:pt x="12966" y="1172"/>
                </a:cubicBezTo>
                <a:cubicBezTo>
                  <a:pt x="12966" y="640"/>
                  <a:pt x="12807" y="600"/>
                  <a:pt x="12415" y="1032"/>
                </a:cubicBezTo>
                <a:cubicBezTo>
                  <a:pt x="12074" y="1406"/>
                  <a:pt x="12054" y="1468"/>
                  <a:pt x="12077" y="2089"/>
                </a:cubicBezTo>
                <a:lnTo>
                  <a:pt x="12102" y="2746"/>
                </a:lnTo>
                <a:lnTo>
                  <a:pt x="11595" y="3197"/>
                </a:lnTo>
                <a:cubicBezTo>
                  <a:pt x="11137" y="3603"/>
                  <a:pt x="10965" y="3616"/>
                  <a:pt x="11006" y="3223"/>
                </a:cubicBezTo>
                <a:cubicBezTo>
                  <a:pt x="10999" y="3227"/>
                  <a:pt x="10986" y="3241"/>
                  <a:pt x="10979" y="3245"/>
                </a:cubicBezTo>
                <a:cubicBezTo>
                  <a:pt x="10852" y="3312"/>
                  <a:pt x="10709" y="3419"/>
                  <a:pt x="10662" y="3484"/>
                </a:cubicBezTo>
                <a:cubicBezTo>
                  <a:pt x="10576" y="3603"/>
                  <a:pt x="10380" y="3670"/>
                  <a:pt x="10026" y="3738"/>
                </a:cubicBezTo>
                <a:cubicBezTo>
                  <a:pt x="9854" y="3887"/>
                  <a:pt x="9690" y="4013"/>
                  <a:pt x="9599" y="4030"/>
                </a:cubicBezTo>
                <a:cubicBezTo>
                  <a:pt x="9497" y="4048"/>
                  <a:pt x="9384" y="4072"/>
                  <a:pt x="9350" y="4082"/>
                </a:cubicBezTo>
                <a:cubicBezTo>
                  <a:pt x="9315" y="4092"/>
                  <a:pt x="9276" y="4520"/>
                  <a:pt x="9261" y="5031"/>
                </a:cubicBezTo>
                <a:cubicBezTo>
                  <a:pt x="9236" y="5895"/>
                  <a:pt x="9214" y="5976"/>
                  <a:pt x="8963" y="6185"/>
                </a:cubicBezTo>
                <a:cubicBezTo>
                  <a:pt x="8814" y="6309"/>
                  <a:pt x="8313" y="6769"/>
                  <a:pt x="7848" y="7207"/>
                </a:cubicBezTo>
                <a:cubicBezTo>
                  <a:pt x="7383" y="7645"/>
                  <a:pt x="6945" y="7965"/>
                  <a:pt x="6872" y="7919"/>
                </a:cubicBezTo>
                <a:cubicBezTo>
                  <a:pt x="6687" y="7801"/>
                  <a:pt x="6869" y="7455"/>
                  <a:pt x="7315" y="7076"/>
                </a:cubicBezTo>
                <a:cubicBezTo>
                  <a:pt x="7489" y="6929"/>
                  <a:pt x="7595" y="6799"/>
                  <a:pt x="7635" y="6686"/>
                </a:cubicBezTo>
                <a:cubicBezTo>
                  <a:pt x="7451" y="6810"/>
                  <a:pt x="7272" y="6903"/>
                  <a:pt x="7179" y="6905"/>
                </a:cubicBezTo>
                <a:cubicBezTo>
                  <a:pt x="7115" y="6905"/>
                  <a:pt x="7006" y="6942"/>
                  <a:pt x="6888" y="6990"/>
                </a:cubicBezTo>
                <a:cubicBezTo>
                  <a:pt x="6884" y="7023"/>
                  <a:pt x="6882" y="7056"/>
                  <a:pt x="6892" y="7084"/>
                </a:cubicBezTo>
                <a:cubicBezTo>
                  <a:pt x="6974" y="7303"/>
                  <a:pt x="6653" y="7608"/>
                  <a:pt x="6388" y="7562"/>
                </a:cubicBezTo>
                <a:cubicBezTo>
                  <a:pt x="6179" y="7526"/>
                  <a:pt x="6130" y="7575"/>
                  <a:pt x="6130" y="7822"/>
                </a:cubicBezTo>
                <a:cubicBezTo>
                  <a:pt x="6130" y="8083"/>
                  <a:pt x="5899" y="8434"/>
                  <a:pt x="5728" y="8434"/>
                </a:cubicBezTo>
                <a:cubicBezTo>
                  <a:pt x="5699" y="8434"/>
                  <a:pt x="5632" y="8250"/>
                  <a:pt x="5577" y="8023"/>
                </a:cubicBezTo>
                <a:cubicBezTo>
                  <a:pt x="5568" y="7986"/>
                  <a:pt x="5560" y="7979"/>
                  <a:pt x="5552" y="7949"/>
                </a:cubicBezTo>
                <a:cubicBezTo>
                  <a:pt x="5521" y="7975"/>
                  <a:pt x="5491" y="8006"/>
                  <a:pt x="5462" y="8025"/>
                </a:cubicBezTo>
                <a:cubicBezTo>
                  <a:pt x="5457" y="8029"/>
                  <a:pt x="5450" y="8035"/>
                  <a:pt x="5445" y="8038"/>
                </a:cubicBezTo>
                <a:cubicBezTo>
                  <a:pt x="5456" y="8095"/>
                  <a:pt x="5470" y="8150"/>
                  <a:pt x="5492" y="8193"/>
                </a:cubicBezTo>
                <a:cubicBezTo>
                  <a:pt x="5566" y="8342"/>
                  <a:pt x="5536" y="8489"/>
                  <a:pt x="5369" y="8787"/>
                </a:cubicBezTo>
                <a:cubicBezTo>
                  <a:pt x="5127" y="9221"/>
                  <a:pt x="5034" y="9260"/>
                  <a:pt x="4777" y="9030"/>
                </a:cubicBezTo>
                <a:cubicBezTo>
                  <a:pt x="4640" y="8909"/>
                  <a:pt x="4614" y="8922"/>
                  <a:pt x="4654" y="9094"/>
                </a:cubicBezTo>
                <a:cubicBezTo>
                  <a:pt x="4705" y="9313"/>
                  <a:pt x="4403" y="9931"/>
                  <a:pt x="4245" y="9931"/>
                </a:cubicBezTo>
                <a:cubicBezTo>
                  <a:pt x="4197" y="9931"/>
                  <a:pt x="4114" y="9794"/>
                  <a:pt x="4061" y="9630"/>
                </a:cubicBezTo>
                <a:cubicBezTo>
                  <a:pt x="3938" y="9246"/>
                  <a:pt x="3856" y="9253"/>
                  <a:pt x="3745" y="9654"/>
                </a:cubicBezTo>
                <a:cubicBezTo>
                  <a:pt x="3696" y="9832"/>
                  <a:pt x="3535" y="10085"/>
                  <a:pt x="3386" y="10218"/>
                </a:cubicBezTo>
                <a:cubicBezTo>
                  <a:pt x="3238" y="10351"/>
                  <a:pt x="3005" y="10583"/>
                  <a:pt x="2869" y="10734"/>
                </a:cubicBezTo>
                <a:cubicBezTo>
                  <a:pt x="2711" y="10909"/>
                  <a:pt x="2544" y="10976"/>
                  <a:pt x="2403" y="10917"/>
                </a:cubicBezTo>
                <a:cubicBezTo>
                  <a:pt x="2214" y="10838"/>
                  <a:pt x="2181" y="10882"/>
                  <a:pt x="2156" y="11236"/>
                </a:cubicBezTo>
                <a:cubicBezTo>
                  <a:pt x="2136" y="11531"/>
                  <a:pt x="2070" y="11664"/>
                  <a:pt x="1925" y="11698"/>
                </a:cubicBezTo>
                <a:cubicBezTo>
                  <a:pt x="1814" y="11724"/>
                  <a:pt x="1723" y="11802"/>
                  <a:pt x="1723" y="11873"/>
                </a:cubicBezTo>
                <a:cubicBezTo>
                  <a:pt x="1723" y="12026"/>
                  <a:pt x="822" y="12862"/>
                  <a:pt x="716" y="12807"/>
                </a:cubicBezTo>
                <a:cubicBezTo>
                  <a:pt x="676" y="12787"/>
                  <a:pt x="643" y="13071"/>
                  <a:pt x="643" y="13439"/>
                </a:cubicBezTo>
                <a:cubicBezTo>
                  <a:pt x="643" y="14032"/>
                  <a:pt x="613" y="14133"/>
                  <a:pt x="371" y="14341"/>
                </a:cubicBezTo>
                <a:cubicBezTo>
                  <a:pt x="221" y="14470"/>
                  <a:pt x="59" y="14534"/>
                  <a:pt x="11" y="14485"/>
                </a:cubicBezTo>
                <a:cubicBezTo>
                  <a:pt x="7" y="14481"/>
                  <a:pt x="4" y="14378"/>
                  <a:pt x="0" y="14315"/>
                </a:cubicBezTo>
                <a:lnTo>
                  <a:pt x="0" y="17235"/>
                </a:lnTo>
                <a:cubicBezTo>
                  <a:pt x="88" y="17247"/>
                  <a:pt x="1118" y="18173"/>
                  <a:pt x="2365" y="19366"/>
                </a:cubicBezTo>
                <a:lnTo>
                  <a:pt x="4704" y="21600"/>
                </a:lnTo>
                <a:lnTo>
                  <a:pt x="8981" y="17502"/>
                </a:lnTo>
                <a:lnTo>
                  <a:pt x="13258" y="13400"/>
                </a:lnTo>
                <a:lnTo>
                  <a:pt x="14979" y="15053"/>
                </a:lnTo>
                <a:cubicBezTo>
                  <a:pt x="15925" y="15962"/>
                  <a:pt x="16739" y="16703"/>
                  <a:pt x="16789" y="16700"/>
                </a:cubicBezTo>
                <a:cubicBezTo>
                  <a:pt x="16838" y="16697"/>
                  <a:pt x="17941" y="15668"/>
                  <a:pt x="19239" y="14416"/>
                </a:cubicBezTo>
                <a:lnTo>
                  <a:pt x="21600" y="12139"/>
                </a:lnTo>
                <a:lnTo>
                  <a:pt x="21600" y="10816"/>
                </a:lnTo>
                <a:cubicBezTo>
                  <a:pt x="21600" y="9645"/>
                  <a:pt x="21580" y="9474"/>
                  <a:pt x="21421" y="9333"/>
                </a:cubicBezTo>
                <a:cubicBezTo>
                  <a:pt x="21298" y="9223"/>
                  <a:pt x="21257" y="9063"/>
                  <a:pt x="21246" y="8575"/>
                </a:cubicBezTo>
                <a:cubicBezTo>
                  <a:pt x="21229" y="8559"/>
                  <a:pt x="21210" y="8536"/>
                  <a:pt x="21194" y="8522"/>
                </a:cubicBezTo>
                <a:cubicBezTo>
                  <a:pt x="21084" y="8427"/>
                  <a:pt x="21005" y="8339"/>
                  <a:pt x="20953" y="8272"/>
                </a:cubicBezTo>
                <a:cubicBezTo>
                  <a:pt x="20937" y="8463"/>
                  <a:pt x="20912" y="8628"/>
                  <a:pt x="20877" y="8664"/>
                </a:cubicBezTo>
                <a:cubicBezTo>
                  <a:pt x="20752" y="8793"/>
                  <a:pt x="20506" y="8444"/>
                  <a:pt x="20581" y="8244"/>
                </a:cubicBezTo>
                <a:cubicBezTo>
                  <a:pt x="20618" y="8145"/>
                  <a:pt x="20584" y="8123"/>
                  <a:pt x="20491" y="8182"/>
                </a:cubicBezTo>
                <a:cubicBezTo>
                  <a:pt x="20186" y="8377"/>
                  <a:pt x="19921" y="7881"/>
                  <a:pt x="19834" y="7060"/>
                </a:cubicBezTo>
                <a:cubicBezTo>
                  <a:pt x="19712" y="6903"/>
                  <a:pt x="19598" y="6780"/>
                  <a:pt x="19489" y="6723"/>
                </a:cubicBezTo>
                <a:cubicBezTo>
                  <a:pt x="19460" y="6927"/>
                  <a:pt x="19408" y="7004"/>
                  <a:pt x="19307" y="7018"/>
                </a:cubicBezTo>
                <a:cubicBezTo>
                  <a:pt x="19208" y="7032"/>
                  <a:pt x="18887" y="7286"/>
                  <a:pt x="18594" y="7583"/>
                </a:cubicBezTo>
                <a:cubicBezTo>
                  <a:pt x="18300" y="7879"/>
                  <a:pt x="18027" y="8088"/>
                  <a:pt x="17986" y="8046"/>
                </a:cubicBezTo>
                <a:cubicBezTo>
                  <a:pt x="17946" y="8004"/>
                  <a:pt x="17913" y="7508"/>
                  <a:pt x="17913" y="6942"/>
                </a:cubicBezTo>
                <a:cubicBezTo>
                  <a:pt x="17913" y="6376"/>
                  <a:pt x="17873" y="5870"/>
                  <a:pt x="17823" y="5819"/>
                </a:cubicBezTo>
                <a:cubicBezTo>
                  <a:pt x="17774" y="5768"/>
                  <a:pt x="17732" y="5289"/>
                  <a:pt x="17732" y="4753"/>
                </a:cubicBezTo>
                <a:cubicBezTo>
                  <a:pt x="17732" y="4039"/>
                  <a:pt x="17702" y="3794"/>
                  <a:pt x="17620" y="3839"/>
                </a:cubicBezTo>
                <a:cubicBezTo>
                  <a:pt x="17558" y="3873"/>
                  <a:pt x="17497" y="4163"/>
                  <a:pt x="17482" y="4485"/>
                </a:cubicBezTo>
                <a:cubicBezTo>
                  <a:pt x="17443" y="5380"/>
                  <a:pt x="17406" y="5486"/>
                  <a:pt x="17195" y="5298"/>
                </a:cubicBezTo>
                <a:cubicBezTo>
                  <a:pt x="17040" y="5160"/>
                  <a:pt x="17013" y="4987"/>
                  <a:pt x="17013" y="4101"/>
                </a:cubicBezTo>
                <a:cubicBezTo>
                  <a:pt x="17013" y="3241"/>
                  <a:pt x="16990" y="3078"/>
                  <a:pt x="16878" y="3150"/>
                </a:cubicBezTo>
                <a:cubicBezTo>
                  <a:pt x="16771" y="3219"/>
                  <a:pt x="16744" y="3546"/>
                  <a:pt x="16744" y="4781"/>
                </a:cubicBezTo>
                <a:cubicBezTo>
                  <a:pt x="16744" y="5715"/>
                  <a:pt x="16706" y="6365"/>
                  <a:pt x="16648" y="6424"/>
                </a:cubicBezTo>
                <a:cubicBezTo>
                  <a:pt x="16595" y="6479"/>
                  <a:pt x="16574" y="6615"/>
                  <a:pt x="16600" y="6727"/>
                </a:cubicBezTo>
                <a:cubicBezTo>
                  <a:pt x="16667" y="7019"/>
                  <a:pt x="16507" y="7131"/>
                  <a:pt x="16295" y="6942"/>
                </a:cubicBezTo>
                <a:cubicBezTo>
                  <a:pt x="16087" y="6757"/>
                  <a:pt x="16049" y="6062"/>
                  <a:pt x="16222" y="5603"/>
                </a:cubicBezTo>
                <a:cubicBezTo>
                  <a:pt x="16307" y="5375"/>
                  <a:pt x="16304" y="5233"/>
                  <a:pt x="16204" y="4923"/>
                </a:cubicBezTo>
                <a:cubicBezTo>
                  <a:pt x="16104" y="4612"/>
                  <a:pt x="16100" y="4471"/>
                  <a:pt x="16186" y="4243"/>
                </a:cubicBezTo>
                <a:cubicBezTo>
                  <a:pt x="16245" y="4084"/>
                  <a:pt x="16294" y="3858"/>
                  <a:pt x="16294" y="3740"/>
                </a:cubicBezTo>
                <a:cubicBezTo>
                  <a:pt x="16294" y="3496"/>
                  <a:pt x="14754" y="1979"/>
                  <a:pt x="14571" y="2042"/>
                </a:cubicBezTo>
                <a:cubicBezTo>
                  <a:pt x="14487" y="2071"/>
                  <a:pt x="14441" y="1866"/>
                  <a:pt x="14422" y="1362"/>
                </a:cubicBezTo>
                <a:cubicBezTo>
                  <a:pt x="14387" y="453"/>
                  <a:pt x="14197" y="493"/>
                  <a:pt x="14134" y="1422"/>
                </a:cubicBezTo>
                <a:cubicBezTo>
                  <a:pt x="14103" y="1877"/>
                  <a:pt x="14048" y="2081"/>
                  <a:pt x="13955" y="2081"/>
                </a:cubicBezTo>
                <a:cubicBezTo>
                  <a:pt x="13850" y="2081"/>
                  <a:pt x="13815" y="1843"/>
                  <a:pt x="13795" y="1005"/>
                </a:cubicBezTo>
                <a:cubicBezTo>
                  <a:pt x="13776" y="244"/>
                  <a:pt x="13750" y="3"/>
                  <a:pt x="13673" y="0"/>
                </a:cubicBezTo>
                <a:close/>
                <a:moveTo>
                  <a:pt x="8273" y="6126"/>
                </a:moveTo>
                <a:cubicBezTo>
                  <a:pt x="8236" y="6152"/>
                  <a:pt x="8196" y="6176"/>
                  <a:pt x="8168" y="6215"/>
                </a:cubicBezTo>
                <a:cubicBezTo>
                  <a:pt x="8086" y="6326"/>
                  <a:pt x="7940" y="6454"/>
                  <a:pt x="7786" y="6572"/>
                </a:cubicBezTo>
                <a:cubicBezTo>
                  <a:pt x="7801" y="6598"/>
                  <a:pt x="7865" y="6548"/>
                  <a:pt x="8020" y="6415"/>
                </a:cubicBezTo>
                <a:cubicBezTo>
                  <a:pt x="8177" y="6281"/>
                  <a:pt x="8291" y="6151"/>
                  <a:pt x="8274" y="6127"/>
                </a:cubicBezTo>
                <a:cubicBezTo>
                  <a:pt x="8274" y="6127"/>
                  <a:pt x="8274" y="6126"/>
                  <a:pt x="8273" y="612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22" name="ePIC-Detector-20230614-Colored0003.jpg" descr="ePIC-Detector-20230614-Colored000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19187" y="13829303"/>
            <a:ext cx="11813722" cy="6694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3" name="Screenshot 2025-05-27 at 4.17.20 PM.png" descr="Screenshot 2025-05-27 at 4.17.20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7704" y="13833715"/>
            <a:ext cx="16433801" cy="933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4" name="Screenshot 2025-05-27 at 4.24.25 PM.png" descr="Screenshot 2025-05-27 at 4.24.25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34242" y="13951430"/>
            <a:ext cx="12557902" cy="4029483"/>
          </a:xfrm>
          <a:prstGeom prst="rect">
            <a:avLst/>
          </a:prstGeom>
          <a:ln w="12700">
            <a:miter lim="400000"/>
          </a:ln>
        </p:spPr>
      </p:pic>
      <p:sp>
        <p:nvSpPr>
          <p:cNvPr id="1325" name="baselineing = 60%!"/>
          <p:cNvSpPr txBox="1"/>
          <p:nvPr/>
        </p:nvSpPr>
        <p:spPr>
          <a:xfrm>
            <a:off x="6034973" y="14128315"/>
            <a:ext cx="3319067" cy="59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baselineing = 60%!</a:t>
            </a:r>
          </a:p>
        </p:txBody>
      </p:sp>
      <p:sp>
        <p:nvSpPr>
          <p:cNvPr id="1326" name="Procurement: SiPMs, scintillator tiles, electronics, and steel modules. Production may then include the loading of the SiPM boards (probably through a vendor) and the scintillator wrapping (ideally with an automated setup from the LFHCAL setup).…"/>
          <p:cNvSpPr txBox="1"/>
          <p:nvPr/>
        </p:nvSpPr>
        <p:spPr>
          <a:xfrm>
            <a:off x="2197031" y="14702669"/>
            <a:ext cx="20459557" cy="62272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Procurement: SiPMs, scintillator tiles, electronics, and steel modules.</a:t>
            </a:r>
            <a:br/>
            <a:r>
              <a:t>Production may then include the loading of the SiPM boards (probably through a vendor) and the scintillator wrapping (ideally with an automated setup from the LFHCAL setup).</a:t>
            </a:r>
          </a:p>
          <a:p>
            <a:pPr algn="l" defTabSz="457200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But ideally, everything gets delivered directly to BNL for final assembly (and storage) until installation.</a:t>
            </a:r>
          </a:p>
          <a:p>
            <a:pPr algn="l" defTabSz="457200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We have requested some lab/assembly space similar to the BHCAL for this. (This is an off-project dependence and you don't have to worry about it.)</a:t>
            </a:r>
            <a:br/>
            <a:r>
              <a:t>So, I would just keep "procurement" (without delivery) and "module assembly and testing".</a:t>
            </a:r>
          </a:p>
          <a:p>
            <a:pPr algn="l" defTabSz="457200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Core production times will be short, but procurement will probably have to be sequenced with the LFHCAL items.</a:t>
            </a:r>
          </a:p>
          <a:p>
            <a:pPr algn="l" defTabSz="457200">
              <a:defRPr sz="2800"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457200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For the FDR, we typically use 90% design maturity. There can be small changes or things to tie up afterwards.</a:t>
            </a:r>
            <a:br/>
            <a:r>
              <a:t>You could add "final design" leading into the FDR, because this will require some mechanical and electrical engineers (for drawings and modifications of the readout board).</a:t>
            </a:r>
          </a:p>
          <a:p>
            <a:pPr algn="l" defTabSz="457200">
              <a:defRPr sz="2800"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457200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I think the main message is, that the NHCAL has plenty of time after the FDR from synergies with the LFHCAL.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Are the detector integration and planning for installation and maintenance progressing well? Are there areas where further ideas should be pursued?"/>
          <p:cNvSpPr txBox="1"/>
          <p:nvPr>
            <p:ph type="body" sz="quarter" idx="1"/>
          </p:nvPr>
        </p:nvSpPr>
        <p:spPr>
          <a:xfrm>
            <a:off x="768932" y="1634044"/>
            <a:ext cx="21735354" cy="193548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257FF"/>
                </a:solidFill>
              </a:defRPr>
            </a:lvl1pPr>
          </a:lstStyle>
          <a:p>
            <a:pPr/>
            <a:r>
              <a:t>Are the detector integration and planning for installation and maintenance progressing well? Are there areas where further ideas should be pursued? </a:t>
            </a:r>
          </a:p>
        </p:txBody>
      </p:sp>
      <p:sp>
        <p:nvSpPr>
          <p:cNvPr id="13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30" name="nHCal integration and planning for installation &amp; mainten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nHCal integration and planning for installation &amp; maintenance</a:t>
            </a:r>
          </a:p>
        </p:txBody>
      </p:sp>
      <p:pic>
        <p:nvPicPr>
          <p:cNvPr id="1331" name="ePIC.Interface Control Document for Services.122022.xlsx - 8. EE HCAL.pdf" descr="ePIC.Interface Control Document for Services.122022.xlsx - 8. EE HCAL.pdf"/>
          <p:cNvPicPr>
            <a:picLocks noChangeAspect="1"/>
          </p:cNvPicPr>
          <p:nvPr/>
        </p:nvPicPr>
        <p:blipFill>
          <a:blip r:embed="rId2">
            <a:extLst/>
          </a:blip>
          <a:srcRect l="6816" t="63739" r="67446" b="30360"/>
          <a:stretch>
            <a:fillRect/>
          </a:stretch>
        </p:blipFill>
        <p:spPr>
          <a:xfrm>
            <a:off x="802482" y="8470048"/>
            <a:ext cx="12094629" cy="2142553"/>
          </a:xfrm>
          <a:prstGeom prst="rect">
            <a:avLst/>
          </a:prstGeom>
          <a:ln w="12700">
            <a:miter lim="400000"/>
          </a:ln>
        </p:spPr>
      </p:pic>
      <p:sp>
        <p:nvSpPr>
          <p:cNvPr id="1332" name="Integration: services (LV, signal, slow control cables) and possibly cooling…"/>
          <p:cNvSpPr txBox="1"/>
          <p:nvPr/>
        </p:nvSpPr>
        <p:spPr>
          <a:xfrm>
            <a:off x="802173" y="3555870"/>
            <a:ext cx="11419434" cy="536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87" tIns="82987" rIns="82987" bIns="82987"/>
          <a:lstStyle/>
          <a:p>
            <a:pPr marL="469900" indent="-469900" algn="l" defTabSz="1244441">
              <a:lnSpc>
                <a:spcPct val="110000"/>
              </a:lnSpc>
              <a:spcBef>
                <a:spcPts val="1700"/>
              </a:spcBef>
              <a:buSzPct val="125000"/>
              <a:buFont typeface="Times New Roman"/>
              <a:buChar char="•"/>
              <a:defRPr sz="45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Integration: services (LV, signal, slow control cables) and possibly cooling</a:t>
            </a:r>
          </a:p>
          <a:p>
            <a:pPr lvl="1" marL="812696" indent="-469900" algn="l" defTabSz="1244441">
              <a:lnSpc>
                <a:spcPct val="110000"/>
              </a:lnSpc>
              <a:spcBef>
                <a:spcPts val="1700"/>
              </a:spcBef>
              <a:buSzPct val="100000"/>
              <a:buFont typeface="Times New Roman"/>
              <a:buChar char="‣"/>
              <a:defRPr sz="35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Total dissipated heat: 0.5-2.4 kW (10cmx10cm tiles)</a:t>
            </a:r>
          </a:p>
          <a:p>
            <a:pPr lvl="1" marL="812696" indent="-469900" algn="l" defTabSz="1244441">
              <a:lnSpc>
                <a:spcPct val="110000"/>
              </a:lnSpc>
              <a:spcBef>
                <a:spcPts val="1700"/>
              </a:spcBef>
              <a:buSzPct val="100000"/>
              <a:buFont typeface="Times New Roman"/>
              <a:buChar char="‣"/>
              <a:defRPr sz="35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b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FEEs</a:t>
            </a:r>
            <a:r>
              <a:t> towards the IP ⇒ nHCal has to be serviced and maintained from the front (unlike LFHCal)</a:t>
            </a:r>
          </a:p>
        </p:txBody>
      </p:sp>
      <p:grpSp>
        <p:nvGrpSpPr>
          <p:cNvPr id="1341" name="Group"/>
          <p:cNvGrpSpPr/>
          <p:nvPr/>
        </p:nvGrpSpPr>
        <p:grpSpPr>
          <a:xfrm>
            <a:off x="13023513" y="3233524"/>
            <a:ext cx="10841047" cy="10206085"/>
            <a:chOff x="0" y="0"/>
            <a:chExt cx="10841045" cy="10206084"/>
          </a:xfrm>
        </p:grpSpPr>
        <p:pic>
          <p:nvPicPr>
            <p:cNvPr id="1333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259" t="0" r="23831" b="0"/>
            <a:stretch>
              <a:fillRect/>
            </a:stretch>
          </p:blipFill>
          <p:spPr>
            <a:xfrm>
              <a:off x="112622" y="0"/>
              <a:ext cx="10728424" cy="10206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34" name="Line"/>
            <p:cNvSpPr/>
            <p:nvPr/>
          </p:nvSpPr>
          <p:spPr>
            <a:xfrm flipV="1">
              <a:off x="1024081" y="1449235"/>
              <a:ext cx="1" cy="5716797"/>
            </a:xfrm>
            <a:prstGeom prst="line">
              <a:avLst/>
            </a:prstGeom>
            <a:noFill/>
            <a:ln w="127000" cap="flat">
              <a:solidFill>
                <a:schemeClr val="accent4">
                  <a:hueOff val="384618"/>
                  <a:satOff val="3869"/>
                  <a:lumOff val="5802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1335" name="FEEs"/>
            <p:cNvSpPr txBox="1"/>
            <p:nvPr/>
          </p:nvSpPr>
          <p:spPr>
            <a:xfrm>
              <a:off x="0" y="657633"/>
              <a:ext cx="1074852" cy="7016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>
                  <a:solidFill>
                    <a:schemeClr val="accent4">
                      <a:hueOff val="384618"/>
                      <a:satOff val="3869"/>
                      <a:lumOff val="5802"/>
                    </a:schemeClr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FEEs</a:t>
              </a:r>
            </a:p>
          </p:txBody>
        </p:sp>
        <p:sp>
          <p:nvSpPr>
            <p:cNvPr id="1336" name="Line"/>
            <p:cNvSpPr/>
            <p:nvPr/>
          </p:nvSpPr>
          <p:spPr>
            <a:xfrm>
              <a:off x="1085767" y="2565554"/>
              <a:ext cx="708936" cy="1"/>
            </a:xfrm>
            <a:prstGeom prst="line">
              <a:avLst/>
            </a:prstGeom>
            <a:noFill/>
            <a:ln w="76200" cap="flat">
              <a:solidFill>
                <a:schemeClr val="accent4">
                  <a:hueOff val="384618"/>
                  <a:satOff val="3869"/>
                  <a:lumOff val="5802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1337" name="Line"/>
            <p:cNvSpPr/>
            <p:nvPr/>
          </p:nvSpPr>
          <p:spPr>
            <a:xfrm>
              <a:off x="1085767" y="3947613"/>
              <a:ext cx="708936" cy="1"/>
            </a:xfrm>
            <a:prstGeom prst="line">
              <a:avLst/>
            </a:prstGeom>
            <a:noFill/>
            <a:ln w="76200" cap="flat">
              <a:solidFill>
                <a:schemeClr val="accent4">
                  <a:hueOff val="384618"/>
                  <a:satOff val="3869"/>
                  <a:lumOff val="5802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1338" name="Line"/>
            <p:cNvSpPr/>
            <p:nvPr/>
          </p:nvSpPr>
          <p:spPr>
            <a:xfrm>
              <a:off x="1085767" y="6046848"/>
              <a:ext cx="708936" cy="1"/>
            </a:xfrm>
            <a:prstGeom prst="line">
              <a:avLst/>
            </a:prstGeom>
            <a:noFill/>
            <a:ln w="76200" cap="flat">
              <a:solidFill>
                <a:schemeClr val="accent4">
                  <a:hueOff val="384618"/>
                  <a:satOff val="3869"/>
                  <a:lumOff val="5802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1339" name="Line"/>
            <p:cNvSpPr/>
            <p:nvPr/>
          </p:nvSpPr>
          <p:spPr>
            <a:xfrm>
              <a:off x="1696899" y="7170449"/>
              <a:ext cx="1774977" cy="1299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" y="0"/>
                  </a:moveTo>
                  <a:lnTo>
                    <a:pt x="0" y="21409"/>
                  </a:lnTo>
                  <a:lnTo>
                    <a:pt x="21600" y="21600"/>
                  </a:lnTo>
                </a:path>
              </a:pathLst>
            </a:custGeom>
            <a:noFill/>
            <a:ln w="114300" cap="flat">
              <a:solidFill>
                <a:schemeClr val="accent4">
                  <a:hueOff val="384618"/>
                  <a:satOff val="3869"/>
                  <a:lumOff val="5802"/>
                </a:schemeClr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1340" name="open lepton end cap to maintain detector"/>
            <p:cNvSpPr txBox="1"/>
            <p:nvPr/>
          </p:nvSpPr>
          <p:spPr>
            <a:xfrm>
              <a:off x="1871185" y="8135691"/>
              <a:ext cx="8344129" cy="7016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>
                  <a:solidFill>
                    <a:schemeClr val="accent4">
                      <a:hueOff val="384618"/>
                      <a:satOff val="3869"/>
                      <a:lumOff val="5802"/>
                    </a:schemeClr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open lepton end cap to maintain detector</a:t>
              </a:r>
            </a:p>
          </p:txBody>
        </p:sp>
      </p:grpSp>
      <p:sp>
        <p:nvSpPr>
          <p:cNvPr id="1342" name="have to break vacuum to roll out endcap! Not advantageous for polarization…."/>
          <p:cNvSpPr txBox="1"/>
          <p:nvPr/>
        </p:nvSpPr>
        <p:spPr>
          <a:xfrm>
            <a:off x="10556719" y="14052081"/>
            <a:ext cx="12975433" cy="59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have to break vacuum to roll out endcap! Not advantageous for polarization….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Status:…"/>
          <p:cNvSpPr txBox="1"/>
          <p:nvPr>
            <p:ph type="body" idx="1"/>
          </p:nvPr>
        </p:nvSpPr>
        <p:spPr>
          <a:xfrm>
            <a:off x="890840" y="1994766"/>
            <a:ext cx="22602320" cy="10087190"/>
          </a:xfrm>
          <a:prstGeom prst="rect">
            <a:avLst/>
          </a:prstGeom>
        </p:spPr>
        <p:txBody>
          <a:bodyPr/>
          <a:lstStyle/>
          <a:p>
            <a:pPr/>
            <a:r>
              <a:t>Status:</a:t>
            </a:r>
          </a:p>
          <a:p>
            <a:pPr lvl="1"/>
            <a:r>
              <a:t>Simulation studies with single particles in progress </a:t>
            </a:r>
          </a:p>
          <a:p>
            <a:pPr lvl="1"/>
            <a:r>
              <a:t>Actively testing scintillating tiles at OSU</a:t>
            </a:r>
          </a:p>
          <a:p>
            <a:pPr lvl="1"/>
            <a:r>
              <a:t>Preparing PDR2 in ~September 2025</a:t>
            </a:r>
          </a:p>
          <a:p>
            <a:pPr/>
            <a:r>
              <a:t>What is missing until CD-2:</a:t>
            </a:r>
          </a:p>
          <a:p>
            <a:pPr lvl="1"/>
            <a:r>
              <a:t>Completion of lab tests (July) and simulation campaigns including full simulations (end of year)</a:t>
            </a:r>
          </a:p>
          <a:p>
            <a:pPr lvl="1"/>
            <a:r>
              <a:t>Optimizing design - tile size, tile and absorber thicknesses, number of layers, gross length - </a:t>
            </a:r>
            <a:br/>
            <a:r>
              <a:t>up to CD-2 and beyond </a:t>
            </a:r>
          </a:p>
          <a:p>
            <a:pPr/>
            <a:r>
              <a:t>Desire of beam tests with neutron and muon beams to verify simulations and characterize performance </a:t>
            </a:r>
          </a:p>
          <a:p>
            <a:pPr/>
            <a:r>
              <a:t>Synergy with LFHCal - choice of technology</a:t>
            </a:r>
          </a:p>
          <a:p>
            <a:pPr/>
            <a:r>
              <a:t>Involved institutions: OSU, UIUC, CTU, BNL</a:t>
            </a:r>
          </a:p>
        </p:txBody>
      </p:sp>
      <p:sp>
        <p:nvSpPr>
          <p:cNvPr id="13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46" name="nHCal 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nHCal 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backup slides"/>
          <p:cNvSpPr txBox="1"/>
          <p:nvPr/>
        </p:nvSpPr>
        <p:spPr>
          <a:xfrm>
            <a:off x="6782722" y="5367694"/>
            <a:ext cx="9917751" cy="1108950"/>
          </a:xfrm>
          <a:prstGeom prst="rect">
            <a:avLst/>
          </a:prstGeom>
          <a:solidFill>
            <a:srgbClr val="245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1" sz="6900">
                <a:solidFill>
                  <a:srgbClr val="FFFFFF"/>
                </a:solidFill>
              </a:defRPr>
            </a:lvl1pPr>
          </a:lstStyle>
          <a:p>
            <a:pPr/>
            <a:r>
              <a:t>backup slides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" name="prof_comp.png" descr="prof_comp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980"/>
          <a:stretch>
            <a:fillRect/>
          </a:stretch>
        </p:blipFill>
        <p:spPr>
          <a:xfrm>
            <a:off x="16173716" y="7686897"/>
            <a:ext cx="8309073" cy="4510439"/>
          </a:xfrm>
          <a:prstGeom prst="rect">
            <a:avLst/>
          </a:prstGeom>
          <a:ln w="12700">
            <a:miter lim="400000"/>
          </a:ln>
        </p:spPr>
      </p:pic>
      <p:sp>
        <p:nvSpPr>
          <p:cNvPr id="1351" name="Top row: vary geometry…"/>
          <p:cNvSpPr txBox="1"/>
          <p:nvPr>
            <p:ph type="body" sz="quarter" idx="1"/>
          </p:nvPr>
        </p:nvSpPr>
        <p:spPr>
          <a:xfrm>
            <a:off x="660936" y="8921608"/>
            <a:ext cx="12928399" cy="3006822"/>
          </a:xfrm>
          <a:prstGeom prst="rect">
            <a:avLst/>
          </a:prstGeom>
        </p:spPr>
        <p:txBody>
          <a:bodyPr/>
          <a:lstStyle/>
          <a:p>
            <a:pPr/>
            <a:r>
              <a:t>Top row: vary geometry</a:t>
            </a:r>
          </a:p>
          <a:p>
            <a:pPr/>
            <a:r>
              <a:t>Right: vary particle species</a:t>
            </a:r>
          </a:p>
        </p:txBody>
      </p:sp>
      <p:sp>
        <p:nvSpPr>
          <p:cNvPr id="13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53" name="Sampling fra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Sampling fractions</a:t>
            </a:r>
          </a:p>
        </p:txBody>
      </p:sp>
      <p:grpSp>
        <p:nvGrpSpPr>
          <p:cNvPr id="1356" name="Group"/>
          <p:cNvGrpSpPr/>
          <p:nvPr/>
        </p:nvGrpSpPr>
        <p:grpSpPr>
          <a:xfrm>
            <a:off x="787734" y="2818114"/>
            <a:ext cx="17360417" cy="5275523"/>
            <a:chOff x="0" y="0"/>
            <a:chExt cx="17360416" cy="5275522"/>
          </a:xfrm>
        </p:grpSpPr>
        <p:pic>
          <p:nvPicPr>
            <p:cNvPr id="1354" name="prof_nHCal_sampling_fraction_vs_E_5cmx5cm.png" descr="prof_nHCal_sampling_fraction_vs_E_5cmx5c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658640" y="0"/>
              <a:ext cx="8701777" cy="52755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5" name="prof_nHCal_sampling_fraction_vs_E.png" descr="prof_nHCal_sampling_fraction_vs_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701776" cy="52755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57" name="5cm x 5cm tiles"/>
          <p:cNvSpPr txBox="1"/>
          <p:nvPr/>
        </p:nvSpPr>
        <p:spPr>
          <a:xfrm>
            <a:off x="12364492" y="1968286"/>
            <a:ext cx="2955727" cy="59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5cm x 5cm tiles</a:t>
            </a:r>
          </a:p>
        </p:txBody>
      </p:sp>
      <p:sp>
        <p:nvSpPr>
          <p:cNvPr id="1358" name="10cm x 10cm tiles"/>
          <p:cNvSpPr txBox="1"/>
          <p:nvPr/>
        </p:nvSpPr>
        <p:spPr>
          <a:xfrm>
            <a:off x="3394812" y="1968286"/>
            <a:ext cx="3407768" cy="59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10cm x 10cm tiles</a:t>
            </a:r>
          </a:p>
        </p:txBody>
      </p:sp>
      <p:sp>
        <p:nvSpPr>
          <p:cNvPr id="1359" name="✸ neutrons  ✸ π−"/>
          <p:cNvSpPr txBox="1"/>
          <p:nvPr/>
        </p:nvSpPr>
        <p:spPr>
          <a:xfrm>
            <a:off x="19292955" y="9043777"/>
            <a:ext cx="2070498" cy="1199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/>
            <a:r>
              <a:t>✸ neutrons </a:t>
            </a:r>
            <a:br/>
            <a:r>
              <a:rPr>
                <a:solidFill>
                  <a:srgbClr val="FF0000"/>
                </a:solidFill>
              </a:rPr>
              <a:t>✸ </a:t>
            </a:r>
            <a:r>
              <a:rPr sz="4200">
                <a:solidFill>
                  <a:srgbClr val="FF0000"/>
                </a:solidFill>
              </a:rPr>
              <a:t>π−</a:t>
            </a:r>
          </a:p>
        </p:txBody>
      </p:sp>
      <p:sp>
        <p:nvSpPr>
          <p:cNvPr id="1360" name="10cm x10 cm, 10 layers,  4cm absorber, 4mm scintillator"/>
          <p:cNvSpPr txBox="1"/>
          <p:nvPr/>
        </p:nvSpPr>
        <p:spPr>
          <a:xfrm>
            <a:off x="17825124" y="10585814"/>
            <a:ext cx="4517282" cy="878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228600" algn="l" defTabSz="1244441">
              <a:lnSpc>
                <a:spcPct val="110000"/>
              </a:lnSpc>
              <a:spcBef>
                <a:spcPts val="1700"/>
              </a:spcBef>
              <a:defRPr sz="2400">
                <a:solidFill>
                  <a:srgbClr val="B452C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10cm x10 cm, 10 layers, </a:t>
            </a:r>
            <a:br/>
            <a:r>
              <a:t>4cm absorber, 4mm scintillator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nHCal project design - purposes and requir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nHCal project design - purposes and requirements</a:t>
            </a:r>
          </a:p>
        </p:txBody>
      </p:sp>
      <p:sp>
        <p:nvSpPr>
          <p:cNvPr id="13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64" name="Hadron-beam background veto for dRICH (together with LFHCAL)"/>
          <p:cNvSpPr txBox="1"/>
          <p:nvPr/>
        </p:nvSpPr>
        <p:spPr>
          <a:xfrm>
            <a:off x="211170" y="14562994"/>
            <a:ext cx="17789907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469900" indent="-469900" algn="l" defTabSz="1244441">
              <a:lnSpc>
                <a:spcPct val="110000"/>
              </a:lnSpc>
              <a:spcBef>
                <a:spcPts val="1700"/>
              </a:spcBef>
              <a:buSzPct val="125000"/>
              <a:buFont typeface="Times New Roman"/>
              <a:buChar char="•"/>
              <a:defRPr sz="4500">
                <a:solidFill>
                  <a:schemeClr val="accent1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Hadron-beam background veto for dRICH (together with LFHCAL)</a:t>
            </a:r>
          </a:p>
        </p:txBody>
      </p:sp>
      <p:sp>
        <p:nvSpPr>
          <p:cNvPr id="1365" name="Low x (10−3 − 10−2) and Q2, high y"/>
          <p:cNvSpPr txBox="1"/>
          <p:nvPr/>
        </p:nvSpPr>
        <p:spPr>
          <a:xfrm>
            <a:off x="8439387" y="15131267"/>
            <a:ext cx="9385428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469900" indent="-469900" algn="l" defTabSz="1244441">
              <a:lnSpc>
                <a:spcPct val="110000"/>
              </a:lnSpc>
              <a:spcBef>
                <a:spcPts val="1700"/>
              </a:spcBef>
              <a:buSzPct val="125000"/>
              <a:buFont typeface="Times New Roman"/>
              <a:buChar char="•"/>
              <a:defRPr sz="4500">
                <a:solidFill>
                  <a:schemeClr val="accent1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Low x (10</a:t>
            </a:r>
            <a:r>
              <a:rPr baseline="31999"/>
              <a:t>−3</a:t>
            </a:r>
            <a:r>
              <a:t> − 10</a:t>
            </a:r>
            <a:r>
              <a:rPr baseline="31999"/>
              <a:t>−2</a:t>
            </a:r>
            <a:r>
              <a:t>) and Q</a:t>
            </a:r>
            <a:r>
              <a:rPr baseline="31999"/>
              <a:t>2</a:t>
            </a:r>
            <a:r>
              <a:t>, high y</a:t>
            </a:r>
          </a:p>
        </p:txBody>
      </p:sp>
      <p:sp>
        <p:nvSpPr>
          <p:cNvPr id="1366" name="High efficiency for low-energy neutron detection (&gt;90% detection efficiency for 2 GeV neutrons; track-cluster matching)"/>
          <p:cNvSpPr txBox="1"/>
          <p:nvPr/>
        </p:nvSpPr>
        <p:spPr>
          <a:xfrm>
            <a:off x="679290" y="13933193"/>
            <a:ext cx="23025419" cy="1769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469900" indent="-469900" algn="l" defTabSz="1244441">
              <a:lnSpc>
                <a:spcPct val="110000"/>
              </a:lnSpc>
              <a:spcBef>
                <a:spcPts val="1700"/>
              </a:spcBef>
              <a:buSzPct val="125000"/>
              <a:buFont typeface="Times New Roman"/>
              <a:buChar char="•"/>
              <a:defRPr sz="4500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High efficiency for low-energy neutron detection (&gt;90% detection efficiency for 2 GeV neutrons; track-cluster matching)</a:t>
            </a:r>
          </a:p>
        </p:txBody>
      </p:sp>
      <p:graphicFrame>
        <p:nvGraphicFramePr>
          <p:cNvPr id="1367" name="Table 1"/>
          <p:cNvGraphicFramePr/>
          <p:nvPr/>
        </p:nvGraphicFramePr>
        <p:xfrm>
          <a:off x="936472" y="1835053"/>
          <a:ext cx="17802608" cy="1005859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74981"/>
                <a:gridCol w="6640156"/>
                <a:gridCol w="8274768"/>
              </a:tblGrid>
              <a:tr h="1213597"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b="1" sz="4500">
                          <a:latin typeface="Arial"/>
                          <a:ea typeface="Arial"/>
                          <a:cs typeface="Arial"/>
                          <a:sym typeface="Arial"/>
                        </a:rPr>
                        <a:t>Purpose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1244441">
                        <a:lnSpc>
                          <a:spcPct val="110000"/>
                        </a:lnSpc>
                        <a:spcBef>
                          <a:spcPts val="1700"/>
                        </a:spcBef>
                        <a:defRPr b="0" sz="1800"/>
                      </a:pPr>
                      <a:r>
                        <a:rPr b="1" sz="4500">
                          <a:latin typeface="Arial"/>
                          <a:ea typeface="Arial"/>
                          <a:cs typeface="Arial"/>
                          <a:sym typeface="Arial"/>
                        </a:rPr>
                        <a:t>Requirements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</a:tr>
              <a:tr h="1550710">
                <a:tc gridSpan="2">
                  <a:txBody>
                    <a:bodyPr/>
                    <a:lstStyle/>
                    <a:p>
                      <a:pPr algn="ctr" defTabSz="1244441">
                        <a:lnSpc>
                          <a:spcPct val="110000"/>
                        </a:lnSpc>
                        <a:spcBef>
                          <a:spcPts val="1700"/>
                        </a:spcBef>
                        <a:defRPr sz="4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Low x and Q</a:t>
                      </a:r>
                      <a:r>
                        <a:rPr baseline="31999"/>
                        <a:t>2</a:t>
                      </a:r>
                      <a:r>
                        <a:t>, high y </a:t>
                      </a:r>
                      <a:br/>
                      <a:r>
                        <a:t>high gluon densities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1244441">
                        <a:lnSpc>
                          <a:spcPct val="110000"/>
                        </a:lnSpc>
                        <a:spcBef>
                          <a:spcPts val="1700"/>
                        </a:spcBef>
                        <a:defRPr b="0"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Coverage in backwards direction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</a:tcPr>
                </a:tc>
              </a:tr>
              <a:tr h="1213597">
                <a:tc row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b="1"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diffraction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vector mesons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Good μ/π separation via MIP signal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</a:tcPr>
                </a:tc>
              </a:tr>
              <a:tr h="1213597">
                <a:tc v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dijets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defTabSz="1244441">
                        <a:lnSpc>
                          <a:spcPct val="110000"/>
                        </a:lnSpc>
                        <a:spcBef>
                          <a:spcPts val="1700"/>
                        </a:spcBef>
                        <a:defRPr b="0"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High efficiency for low-energy neutron detection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</a:tcPr>
                </a:tc>
              </a:tr>
              <a:tr h="1213597">
                <a:tc gridSpan="2">
                  <a:txBody>
                    <a:bodyPr/>
                    <a:lstStyle/>
                    <a:p>
                      <a:pPr algn="ctr" defTabSz="1244441">
                        <a:lnSpc>
                          <a:spcPct val="110000"/>
                        </a:lnSpc>
                        <a:spcBef>
                          <a:spcPts val="1700"/>
                        </a:spcBef>
                        <a:defRPr b="0" sz="4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="1"/>
                        <a:t>Neutral jets</a:t>
                      </a:r>
                      <a:r>
                        <a:t> / neutral veto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</a:tcPr>
                </a:tc>
                <a:tc hMerge="1">
                  <a:tcPr/>
                </a:tc>
                <a:tc vMerge="1">
                  <a:tcPr/>
                </a:tc>
              </a:tr>
              <a:tr h="1213597">
                <a:tc gridSpan="2">
                  <a:txBody>
                    <a:bodyPr/>
                    <a:lstStyle/>
                    <a:p>
                      <a:pPr algn="ctr" defTabSz="1244441">
                        <a:lnSpc>
                          <a:spcPct val="110000"/>
                        </a:lnSpc>
                        <a:spcBef>
                          <a:spcPts val="1700"/>
                        </a:spcBef>
                        <a:defRPr b="0" sz="4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="1"/>
                        <a:t>Charged jets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</a:tcPr>
                </a:tc>
                <a:tc hMerge="1">
                  <a:tcPr/>
                </a:tc>
                <a:tc rowSpan="2">
                  <a:txBody>
                    <a:bodyPr/>
                    <a:lstStyle/>
                    <a:p>
                      <a:pPr algn="ctr" defTabSz="1244441">
                        <a:lnSpc>
                          <a:spcPct val="110000"/>
                        </a:lnSpc>
                        <a:spcBef>
                          <a:spcPts val="1700"/>
                        </a:spcBef>
                        <a:defRPr b="0"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Good spatial resolution to distinguish clusters (neutral vs. charged)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</a:tcPr>
                </a:tc>
              </a:tr>
              <a:tr h="1213597">
                <a:tc gridSpan="2">
                  <a:txBody>
                    <a:bodyPr/>
                    <a:lstStyle/>
                    <a:p>
                      <a:pPr algn="ctr" defTabSz="1244441">
                        <a:lnSpc>
                          <a:spcPct val="110000"/>
                        </a:lnSpc>
                        <a:spcBef>
                          <a:spcPts val="1700"/>
                        </a:spcBef>
                        <a:defRPr b="0" sz="4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Scattered </a:t>
                      </a:r>
                      <a:r>
                        <a:rPr b="1"/>
                        <a:t>electron ID</a:t>
                      </a:r>
                      <a:r>
                        <a:t> (h veto)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</a:tcPr>
                </a:tc>
                <a:tc hMerge="1">
                  <a:tcPr/>
                </a:tc>
                <a:tc vMerge="1">
                  <a:tcPr/>
                </a:tc>
              </a:tr>
              <a:tr h="1213597">
                <a:tc gridSpan="2">
                  <a:txBody>
                    <a:bodyPr/>
                    <a:lstStyle/>
                    <a:p>
                      <a:pPr algn="ctr" defTabSz="1244441">
                        <a:lnSpc>
                          <a:spcPct val="110000"/>
                        </a:lnSpc>
                        <a:spcBef>
                          <a:spcPts val="1700"/>
                        </a:spcBef>
                        <a:defRPr b="0" sz="4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Improved hermiticity </a:t>
                      </a:r>
                      <a:br/>
                      <a:r>
                        <a:rPr sz="2800"/>
                        <a:t>(➚ kinematic resolution in CC)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1244441">
                        <a:lnSpc>
                          <a:spcPct val="110000"/>
                        </a:lnSpc>
                        <a:spcBef>
                          <a:spcPts val="1700"/>
                        </a:spcBef>
                        <a:defRPr b="0" sz="1800"/>
                      </a:pPr>
                      <a:r>
                        <a:rPr sz="4000">
                          <a:latin typeface="Arial"/>
                          <a:ea typeface="Arial"/>
                          <a:cs typeface="Arial"/>
                          <a:sym typeface="Arial"/>
                        </a:rPr>
                        <a:t>Good timing resolution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36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0401" r="0" b="0"/>
          <a:stretch>
            <a:fillRect/>
          </a:stretch>
        </p:blipFill>
        <p:spPr>
          <a:xfrm>
            <a:off x="16134005" y="14068748"/>
            <a:ext cx="8655935" cy="43624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</p:pic>
      <p:sp>
        <p:nvSpPr>
          <p:cNvPr id="1369" name="Double-click to edit"/>
          <p:cNvSpPr txBox="1"/>
          <p:nvPr>
            <p:ph type="body" sz="quarter" idx="1"/>
          </p:nvPr>
        </p:nvSpPr>
        <p:spPr>
          <a:xfrm>
            <a:off x="54353" y="14423573"/>
            <a:ext cx="16891281" cy="1196417"/>
          </a:xfrm>
          <a:prstGeom prst="rect">
            <a:avLst/>
          </a:prstGeom>
        </p:spPr>
        <p:txBody>
          <a:bodyPr/>
          <a:lstStyle/>
          <a:p>
            <a:pPr>
              <a:buFontTx/>
            </a:pPr>
          </a:p>
        </p:txBody>
      </p:sp>
      <p:sp>
        <p:nvSpPr>
          <p:cNvPr id="1370" name="nHCal crucial for core aspects of EIC physics mission"/>
          <p:cNvSpPr/>
          <p:nvPr/>
        </p:nvSpPr>
        <p:spPr>
          <a:xfrm>
            <a:off x="20470183" y="2520028"/>
            <a:ext cx="2989215" cy="4780915"/>
          </a:xfrm>
          <a:prstGeom prst="wedgeEllipseCallout">
            <a:avLst>
              <a:gd name="adj1" fmla="val -77115"/>
              <a:gd name="adj2" fmla="val 52223"/>
            </a:avLst>
          </a:prstGeom>
          <a:ln w="38100">
            <a:solidFill>
              <a:srgbClr val="0257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nHCal crucial for core aspects of EIC physics mission</a:t>
            </a:r>
          </a:p>
        </p:txBody>
      </p:sp>
      <p:sp>
        <p:nvSpPr>
          <p:cNvPr id="1371" name="Shape"/>
          <p:cNvSpPr/>
          <p:nvPr/>
        </p:nvSpPr>
        <p:spPr>
          <a:xfrm rot="16200000">
            <a:off x="14875200" y="7191705"/>
            <a:ext cx="8854228" cy="548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7" h="21407" fill="norm" stroke="1" extrusionOk="0">
                <a:moveTo>
                  <a:pt x="127" y="22"/>
                </a:moveTo>
                <a:cubicBezTo>
                  <a:pt x="80" y="-93"/>
                  <a:pt x="32" y="257"/>
                  <a:pt x="22" y="818"/>
                </a:cubicBezTo>
                <a:cubicBezTo>
                  <a:pt x="-49" y="4615"/>
                  <a:pt x="-101" y="17739"/>
                  <a:pt x="2551" y="17739"/>
                </a:cubicBezTo>
                <a:cubicBezTo>
                  <a:pt x="5450" y="17739"/>
                  <a:pt x="7783" y="14753"/>
                  <a:pt x="8489" y="14753"/>
                </a:cubicBezTo>
                <a:cubicBezTo>
                  <a:pt x="9176" y="14753"/>
                  <a:pt x="9850" y="13902"/>
                  <a:pt x="10398" y="21024"/>
                </a:cubicBezTo>
                <a:cubicBezTo>
                  <a:pt x="10425" y="21380"/>
                  <a:pt x="10468" y="21507"/>
                  <a:pt x="10505" y="21322"/>
                </a:cubicBezTo>
                <a:cubicBezTo>
                  <a:pt x="10558" y="21061"/>
                  <a:pt x="10581" y="20322"/>
                  <a:pt x="10552" y="19730"/>
                </a:cubicBezTo>
                <a:cubicBezTo>
                  <a:pt x="10406" y="16761"/>
                  <a:pt x="9857" y="9109"/>
                  <a:pt x="8066" y="9816"/>
                </a:cubicBezTo>
                <a:cubicBezTo>
                  <a:pt x="6083" y="10599"/>
                  <a:pt x="4031" y="11246"/>
                  <a:pt x="2102" y="11647"/>
                </a:cubicBezTo>
                <a:cubicBezTo>
                  <a:pt x="1094" y="11858"/>
                  <a:pt x="161" y="11423"/>
                  <a:pt x="201" y="1097"/>
                </a:cubicBezTo>
                <a:cubicBezTo>
                  <a:pt x="203" y="581"/>
                  <a:pt x="172" y="124"/>
                  <a:pt x="129" y="22"/>
                </a:cubicBezTo>
                <a:cubicBezTo>
                  <a:pt x="128" y="22"/>
                  <a:pt x="128" y="22"/>
                  <a:pt x="127" y="22"/>
                </a:cubicBezTo>
                <a:close/>
                <a:moveTo>
                  <a:pt x="21269" y="22"/>
                </a:moveTo>
                <a:cubicBezTo>
                  <a:pt x="21226" y="124"/>
                  <a:pt x="21195" y="581"/>
                  <a:pt x="21197" y="1097"/>
                </a:cubicBezTo>
                <a:cubicBezTo>
                  <a:pt x="21237" y="11423"/>
                  <a:pt x="20304" y="11858"/>
                  <a:pt x="19296" y="11647"/>
                </a:cubicBezTo>
                <a:cubicBezTo>
                  <a:pt x="17367" y="11246"/>
                  <a:pt x="15315" y="10599"/>
                  <a:pt x="13332" y="9816"/>
                </a:cubicBezTo>
                <a:cubicBezTo>
                  <a:pt x="11541" y="9109"/>
                  <a:pt x="10992" y="16761"/>
                  <a:pt x="10846" y="19730"/>
                </a:cubicBezTo>
                <a:cubicBezTo>
                  <a:pt x="10817" y="20322"/>
                  <a:pt x="10840" y="21061"/>
                  <a:pt x="10893" y="21322"/>
                </a:cubicBezTo>
                <a:cubicBezTo>
                  <a:pt x="10930" y="21507"/>
                  <a:pt x="10973" y="21380"/>
                  <a:pt x="11000" y="21024"/>
                </a:cubicBezTo>
                <a:cubicBezTo>
                  <a:pt x="11548" y="13902"/>
                  <a:pt x="12222" y="14753"/>
                  <a:pt x="12909" y="14753"/>
                </a:cubicBezTo>
                <a:cubicBezTo>
                  <a:pt x="13615" y="14753"/>
                  <a:pt x="15948" y="17739"/>
                  <a:pt x="18847" y="17739"/>
                </a:cubicBezTo>
                <a:cubicBezTo>
                  <a:pt x="21499" y="17739"/>
                  <a:pt x="21447" y="4615"/>
                  <a:pt x="21376" y="818"/>
                </a:cubicBezTo>
                <a:cubicBezTo>
                  <a:pt x="21366" y="257"/>
                  <a:pt x="21318" y="-93"/>
                  <a:pt x="21271" y="22"/>
                </a:cubicBezTo>
                <a:cubicBezTo>
                  <a:pt x="21270" y="22"/>
                  <a:pt x="21270" y="22"/>
                  <a:pt x="21269" y="22"/>
                </a:cubicBezTo>
                <a:close/>
              </a:path>
            </a:pathLst>
          </a:custGeom>
          <a:solidFill>
            <a:srgbClr val="0257F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  <p:sp>
        <p:nvSpPr>
          <p:cNvPr id="1372" name="Lessons from HERA / H1 backward SPACAL"/>
          <p:cNvSpPr/>
          <p:nvPr/>
        </p:nvSpPr>
        <p:spPr>
          <a:xfrm>
            <a:off x="19861587" y="7775157"/>
            <a:ext cx="3596379" cy="3258618"/>
          </a:xfrm>
          <a:prstGeom prst="wedgeEllipseCallout">
            <a:avLst>
              <a:gd name="adj1" fmla="val -51072"/>
              <a:gd name="adj2" fmla="val -48365"/>
            </a:avLst>
          </a:prstGeom>
          <a:ln w="38100">
            <a:solidFill>
              <a:srgbClr val="0257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Lessons from HERA / H1 backward SPACAL</a:t>
            </a:r>
          </a:p>
        </p:txBody>
      </p:sp>
      <p:sp>
        <p:nvSpPr>
          <p:cNvPr id="1373" name="NIMA 386 (1997), 397-408…"/>
          <p:cNvSpPr txBox="1"/>
          <p:nvPr/>
        </p:nvSpPr>
        <p:spPr>
          <a:xfrm>
            <a:off x="19989217" y="11141067"/>
            <a:ext cx="397573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5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u="sng">
                <a:hlinkClick r:id="rId3" invalidUrl="" action="" tgtFrame="" tooltip="" history="1" highlightClick="0" endSnd="0"/>
              </a:rPr>
              <a:t>NIMA 386 (1997), 397-408</a:t>
            </a:r>
          </a:p>
          <a:p>
            <a:pPr algn="l" defTabSz="457200">
              <a:defRPr sz="25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u="sng">
                <a:hlinkClick r:id="rId4" invalidUrl="" action="" tgtFrame="" tooltip="" history="1" highlightClick="0" endSnd="0"/>
              </a:rPr>
              <a:t>PLB 665 (2008), 139-146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nHCal similar but not identical to LFHCal design. Both are based on the sampling calorimeter technology with alternating layers of absorber and scintillator"/>
          <p:cNvSpPr txBox="1"/>
          <p:nvPr>
            <p:ph type="body" sz="quarter" idx="1"/>
          </p:nvPr>
        </p:nvSpPr>
        <p:spPr>
          <a:xfrm>
            <a:off x="1031580" y="3041578"/>
            <a:ext cx="7886220" cy="299329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3500"/>
            </a:pPr>
            <a:r>
              <a:rPr b="1">
                <a:solidFill>
                  <a:srgbClr val="0257FF"/>
                </a:solidFill>
              </a:rPr>
              <a:t>nHCal</a:t>
            </a:r>
            <a:r>
              <a:t> similar but not identical to </a:t>
            </a:r>
            <a:r>
              <a:rPr b="1">
                <a:solidFill>
                  <a:schemeClr val="accent2"/>
                </a:solidFill>
              </a:rPr>
              <a:t>LFHCal</a:t>
            </a:r>
            <a:r>
              <a:t> design. Both are based on the sampling calorimeter technology with alternating layers of absorber and scintillator</a:t>
            </a:r>
          </a:p>
        </p:txBody>
      </p:sp>
      <p:sp>
        <p:nvSpPr>
          <p:cNvPr id="13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77" name="nHCal default design - paramet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nHCal default design - parameters</a:t>
            </a:r>
          </a:p>
        </p:txBody>
      </p:sp>
      <p:graphicFrame>
        <p:nvGraphicFramePr>
          <p:cNvPr id="1378" name="Table 1"/>
          <p:cNvGraphicFramePr/>
          <p:nvPr/>
        </p:nvGraphicFramePr>
        <p:xfrm>
          <a:off x="9190534" y="2032262"/>
          <a:ext cx="14431343" cy="9985665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{CF821DB8-F4EB-4A41-A1BA-3FCAFE7338EE}</a:tableStyleId>
              </a:tblPr>
              <a:tblGrid>
                <a:gridCol w="4846742"/>
                <a:gridCol w="4758600"/>
                <a:gridCol w="4813300"/>
              </a:tblGrid>
              <a:tr h="906633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sz="32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5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nHCal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257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5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LFHCal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chemeClr val="accent2"/>
                    </a:solidFill>
                  </a:tcPr>
                </a:tc>
              </a:tr>
              <a:tr h="906633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9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3200">
                          <a:latin typeface="Arial"/>
                          <a:ea typeface="Arial"/>
                          <a:cs typeface="Arial"/>
                          <a:sym typeface="Arial"/>
                        </a:rPr>
                        <a:t>same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3200">
                          <a:latin typeface="Arial"/>
                          <a:ea typeface="Arial"/>
                          <a:cs typeface="Arial"/>
                          <a:sym typeface="Arial"/>
                        </a:rPr>
                        <a:t>Fe / SciTiles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06633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9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interaction length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3200">
                          <a:latin typeface="Arial"/>
                          <a:ea typeface="Arial"/>
                          <a:cs typeface="Arial"/>
                          <a:sym typeface="Arial"/>
                        </a:rPr>
                        <a:t>2.4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3200">
                          <a:latin typeface="Arial"/>
                          <a:ea typeface="Arial"/>
                          <a:cs typeface="Arial"/>
                          <a:sym typeface="Arial"/>
                        </a:rPr>
                        <a:t>6.0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06633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9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depth along beam axis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3200">
                          <a:latin typeface="Arial"/>
                          <a:ea typeface="Arial"/>
                          <a:cs typeface="Arial"/>
                          <a:sym typeface="Arial"/>
                        </a:rPr>
                        <a:t>45cm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3200">
                          <a:latin typeface="Arial"/>
                          <a:ea typeface="Arial"/>
                          <a:cs typeface="Arial"/>
                          <a:sym typeface="Arial"/>
                        </a:rPr>
                        <a:t>132cm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06633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9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number of physical layers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3200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3200">
                          <a:latin typeface="Arial"/>
                          <a:ea typeface="Arial"/>
                          <a:cs typeface="Arial"/>
                          <a:sym typeface="Arial"/>
                        </a:rPr>
                        <a:t>60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06633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9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thickness of layers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3200">
                          <a:latin typeface="Arial"/>
                          <a:ea typeface="Arial"/>
                          <a:cs typeface="Arial"/>
                          <a:sym typeface="Arial"/>
                        </a:rPr>
                        <a:t>40mm / 4mm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3200">
                          <a:latin typeface="Arial"/>
                          <a:ea typeface="Arial"/>
                          <a:cs typeface="Arial"/>
                          <a:sym typeface="Arial"/>
                        </a:rPr>
                        <a:t>16mm / 4mm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06633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9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tile size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3200">
                          <a:latin typeface="Arial"/>
                          <a:ea typeface="Arial"/>
                          <a:cs typeface="Arial"/>
                          <a:sym typeface="Arial"/>
                        </a:rPr>
                        <a:t>10cm x 10cm 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3200">
                          <a:latin typeface="Arial"/>
                          <a:ea typeface="Arial"/>
                          <a:cs typeface="Arial"/>
                          <a:sym typeface="Arial"/>
                        </a:rPr>
                        <a:t>5cm x 5cm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06633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9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module size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2900">
                          <a:latin typeface="Arial"/>
                          <a:ea typeface="Arial"/>
                          <a:cs typeface="Arial"/>
                          <a:sym typeface="Arial"/>
                        </a:rPr>
                        <a:t>10cm x 20cm x 45cm (8M),
10cm x 10cm x 45cm (4M)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2900">
                          <a:latin typeface="Arial"/>
                          <a:ea typeface="Arial"/>
                          <a:cs typeface="Arial"/>
                          <a:sym typeface="Arial"/>
                        </a:rPr>
                        <a:t>10cm x 20cm x 140cm (8M),
10cm x 10cm x 140cm (4M)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06633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9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number of modules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3200">
                          <a:latin typeface="Arial"/>
                          <a:ea typeface="Arial"/>
                          <a:cs typeface="Arial"/>
                          <a:sym typeface="Arial"/>
                        </a:rPr>
                        <a:t>same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3200">
                          <a:latin typeface="Arial"/>
                          <a:ea typeface="Arial"/>
                          <a:cs typeface="Arial"/>
                          <a:sym typeface="Arial"/>
                        </a:rPr>
                        <a:t>1058 (8M), 72 (4M)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06633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9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tiles per layer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3200">
                          <a:latin typeface="Arial"/>
                          <a:ea typeface="Arial"/>
                          <a:cs typeface="Arial"/>
                          <a:sym typeface="Arial"/>
                        </a:rPr>
                        <a:t>2x (1058+72) 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3200">
                          <a:latin typeface="Arial"/>
                          <a:ea typeface="Arial"/>
                          <a:cs typeface="Arial"/>
                          <a:sym typeface="Arial"/>
                        </a:rPr>
                        <a:t>8x (1058+72)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06633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9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number of ROC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3100">
                          <a:latin typeface="Arial"/>
                          <a:ea typeface="Arial"/>
                          <a:cs typeface="Arial"/>
                          <a:sym typeface="Arial"/>
                        </a:rPr>
                        <a:t>10x 2x (1058+72)=22,600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3200">
                          <a:latin typeface="Arial"/>
                          <a:ea typeface="Arial"/>
                          <a:cs typeface="Arial"/>
                          <a:sym typeface="Arial"/>
                        </a:rPr>
                        <a:t>6x 8x (1058+72)=54,240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1379" name="(+ insert modules)"/>
          <p:cNvSpPr txBox="1"/>
          <p:nvPr/>
        </p:nvSpPr>
        <p:spPr>
          <a:xfrm>
            <a:off x="19608224" y="12281001"/>
            <a:ext cx="3419278" cy="59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(+ insert modules)</a:t>
            </a:r>
          </a:p>
        </p:txBody>
      </p:sp>
      <p:grpSp>
        <p:nvGrpSpPr>
          <p:cNvPr id="1397" name="Group"/>
          <p:cNvGrpSpPr/>
          <p:nvPr/>
        </p:nvGrpSpPr>
        <p:grpSpPr>
          <a:xfrm>
            <a:off x="-179812" y="13972136"/>
            <a:ext cx="8028853" cy="8621164"/>
            <a:chOff x="0" y="0"/>
            <a:chExt cx="8028851" cy="8621163"/>
          </a:xfrm>
        </p:grpSpPr>
        <p:grpSp>
          <p:nvGrpSpPr>
            <p:cNvPr id="1395" name="Group"/>
            <p:cNvGrpSpPr/>
            <p:nvPr/>
          </p:nvGrpSpPr>
          <p:grpSpPr>
            <a:xfrm>
              <a:off x="357006" y="139325"/>
              <a:ext cx="7491709" cy="8071992"/>
              <a:chOff x="0" y="0"/>
              <a:chExt cx="7491708" cy="8071991"/>
            </a:xfrm>
          </p:grpSpPr>
          <p:sp>
            <p:nvSpPr>
              <p:cNvPr id="1380" name="Oval"/>
              <p:cNvSpPr/>
              <p:nvPr/>
            </p:nvSpPr>
            <p:spPr>
              <a:xfrm>
                <a:off x="1664163" y="400426"/>
                <a:ext cx="5238658" cy="7671566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381" name="Oval"/>
              <p:cNvSpPr/>
              <p:nvPr/>
            </p:nvSpPr>
            <p:spPr>
              <a:xfrm>
                <a:off x="2253051" y="400426"/>
                <a:ext cx="5238658" cy="7671566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grpSp>
            <p:nvGrpSpPr>
              <p:cNvPr id="1385" name="Group"/>
              <p:cNvGrpSpPr/>
              <p:nvPr/>
            </p:nvGrpSpPr>
            <p:grpSpPr>
              <a:xfrm>
                <a:off x="4471505" y="3596269"/>
                <a:ext cx="852637" cy="1289249"/>
                <a:chOff x="0" y="-52895"/>
                <a:chExt cx="852635" cy="1289247"/>
              </a:xfrm>
            </p:grpSpPr>
            <p:sp>
              <p:nvSpPr>
                <p:cNvPr id="1382" name="Oval"/>
                <p:cNvSpPr/>
                <p:nvPr/>
              </p:nvSpPr>
              <p:spPr>
                <a:xfrm>
                  <a:off x="0" y="0"/>
                  <a:ext cx="801746" cy="1174088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  <a:sym typeface="Gill Sans"/>
                    </a:defRPr>
                  </a:pPr>
                </a:p>
              </p:txBody>
            </p:sp>
            <p:pic>
              <p:nvPicPr>
                <p:cNvPr id="1383" name="Line Shape" descr="Line Shape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305195" y="-52896"/>
                  <a:ext cx="547441" cy="1289248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386" name="Line"/>
              <p:cNvSpPr/>
              <p:nvPr/>
            </p:nvSpPr>
            <p:spPr>
              <a:xfrm>
                <a:off x="331797" y="6466230"/>
                <a:ext cx="1651982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387" name="Line"/>
              <p:cNvSpPr/>
              <p:nvPr/>
            </p:nvSpPr>
            <p:spPr>
              <a:xfrm flipH="1">
                <a:off x="2781059" y="6466230"/>
                <a:ext cx="1217034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388" name="45"/>
              <p:cNvSpPr txBox="1"/>
              <p:nvPr/>
            </p:nvSpPr>
            <p:spPr>
              <a:xfrm>
                <a:off x="1641313" y="6002348"/>
                <a:ext cx="1649015" cy="9277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/>
                <a:r>
                  <a:t>45</a:t>
                </a:r>
              </a:p>
            </p:txBody>
          </p:sp>
          <p:sp>
            <p:nvSpPr>
              <p:cNvPr id="1389" name="Line"/>
              <p:cNvSpPr/>
              <p:nvPr/>
            </p:nvSpPr>
            <p:spPr>
              <a:xfrm flipV="1">
                <a:off x="3918435" y="4682707"/>
                <a:ext cx="660899" cy="66090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390" name="Line"/>
              <p:cNvSpPr/>
              <p:nvPr/>
            </p:nvSpPr>
            <p:spPr>
              <a:xfrm flipH="1">
                <a:off x="5247019" y="3207625"/>
                <a:ext cx="681035" cy="681035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391" name="2x276"/>
              <p:cNvSpPr txBox="1"/>
              <p:nvPr/>
            </p:nvSpPr>
            <p:spPr>
              <a:xfrm>
                <a:off x="3849522" y="7083461"/>
                <a:ext cx="1965586" cy="9277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/>
                <a:r>
                  <a:t>2x276</a:t>
                </a:r>
              </a:p>
            </p:txBody>
          </p:sp>
          <p:sp>
            <p:nvSpPr>
              <p:cNvPr id="1392" name="Line"/>
              <p:cNvSpPr/>
              <p:nvPr/>
            </p:nvSpPr>
            <p:spPr>
              <a:xfrm flipV="1">
                <a:off x="3837702" y="683117"/>
                <a:ext cx="1989226" cy="700641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  <a:headEnd type="arrow" w="med" len="med"/>
                <a:tailEnd type="arrow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393" name="2x14"/>
              <p:cNvSpPr txBox="1"/>
              <p:nvPr/>
            </p:nvSpPr>
            <p:spPr>
              <a:xfrm>
                <a:off x="4993831" y="3722443"/>
                <a:ext cx="1649016" cy="9277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/>
                <a:r>
                  <a:t>2x14</a:t>
                </a:r>
              </a:p>
            </p:txBody>
          </p:sp>
          <p:sp>
            <p:nvSpPr>
              <p:cNvPr id="1394" name="nHCal geometry [cm]"/>
              <p:cNvSpPr txBox="1"/>
              <p:nvPr/>
            </p:nvSpPr>
            <p:spPr>
              <a:xfrm>
                <a:off x="0" y="0"/>
                <a:ext cx="2313852" cy="17581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b="1" sz="3000">
                    <a:solidFill>
                      <a:srgbClr val="0257FF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pPr/>
                <a:r>
                  <a:t>nHCal geometry [cm]</a:t>
                </a:r>
              </a:p>
            </p:txBody>
          </p:sp>
        </p:grpSp>
        <p:sp>
          <p:nvSpPr>
            <p:cNvPr id="1396" name="Rectangle"/>
            <p:cNvSpPr/>
            <p:nvPr/>
          </p:nvSpPr>
          <p:spPr>
            <a:xfrm>
              <a:off x="0" y="0"/>
              <a:ext cx="8028852" cy="8621164"/>
            </a:xfrm>
            <a:prstGeom prst="rect">
              <a:avLst/>
            </a:prstGeom>
            <a:noFill/>
            <a:ln w="127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</p:grpSp>
      <p:sp>
        <p:nvSpPr>
          <p:cNvPr id="1398" name="forward EMCal has 1 interaction length - backward EMCal? (couldn’t find number, checked pre TDR and google)"/>
          <p:cNvSpPr txBox="1"/>
          <p:nvPr/>
        </p:nvSpPr>
        <p:spPr>
          <a:xfrm>
            <a:off x="7728868" y="14106662"/>
            <a:ext cx="11862851" cy="1065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/>
            <a:r>
              <a:t>forward EMCal has 1 interaction length - backward EMCal? (couldn’t find number, checked pre TDR and google)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Tail catcher calorimeter with sampling approach, alternating Fe / SciTiles layers"/>
          <p:cNvSpPr txBox="1"/>
          <p:nvPr>
            <p:ph type="body" sz="quarter" idx="1"/>
          </p:nvPr>
        </p:nvSpPr>
        <p:spPr>
          <a:xfrm>
            <a:off x="994896" y="1869145"/>
            <a:ext cx="11050199" cy="2374521"/>
          </a:xfrm>
          <a:prstGeom prst="rect">
            <a:avLst/>
          </a:prstGeom>
        </p:spPr>
        <p:txBody>
          <a:bodyPr/>
          <a:lstStyle/>
          <a:p>
            <a:pPr/>
            <a:r>
              <a:t>Tail catcher calorimeter with sampling approach, alternating Fe / SciTiles layers</a:t>
            </a:r>
          </a:p>
        </p:txBody>
      </p:sp>
      <p:sp>
        <p:nvSpPr>
          <p:cNvPr id="10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61" name="Backward (electron-going) hadronic calorimeter - nHC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Backward (electron-going) hadronic calorimeter - </a:t>
            </a:r>
            <a:r>
              <a:rPr b="1"/>
              <a:t>nHCal</a:t>
            </a:r>
          </a:p>
        </p:txBody>
      </p:sp>
      <p:sp>
        <p:nvSpPr>
          <p:cNvPr id="1062" name="The nHCal is surrounded by an outer collar, backed by a flux return plate and has an oculus ring placed in front.…"/>
          <p:cNvSpPr txBox="1"/>
          <p:nvPr/>
        </p:nvSpPr>
        <p:spPr>
          <a:xfrm>
            <a:off x="348394" y="14217894"/>
            <a:ext cx="19831305" cy="1452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469900" indent="-469900" algn="l" defTabSz="1244441">
              <a:lnSpc>
                <a:spcPct val="110000"/>
              </a:lnSpc>
              <a:spcBef>
                <a:spcPts val="1700"/>
              </a:spcBef>
              <a:buSzPct val="125000"/>
              <a:buFont typeface="Times New Roman"/>
              <a:buChar char="•"/>
              <a:defRPr sz="3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The nHCal is surrounded by an outer collar, backed by a flux return plate and has an oculus ring placed in front.</a:t>
            </a:r>
          </a:p>
          <a:p>
            <a:pPr marL="469900" indent="-469900" algn="l" defTabSz="1244441">
              <a:lnSpc>
                <a:spcPct val="110000"/>
              </a:lnSpc>
              <a:spcBef>
                <a:spcPts val="1700"/>
              </a:spcBef>
              <a:buSzPct val="125000"/>
              <a:buFont typeface="Times New Roman"/>
              <a:buChar char="•"/>
              <a:defRPr sz="3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Use non-magnetic steel as absorber since the nHCal is decoupled from the flux return</a:t>
            </a:r>
          </a:p>
        </p:txBody>
      </p:sp>
      <p:grpSp>
        <p:nvGrpSpPr>
          <p:cNvPr id="1070" name="Group"/>
          <p:cNvGrpSpPr/>
          <p:nvPr/>
        </p:nvGrpSpPr>
        <p:grpSpPr>
          <a:xfrm>
            <a:off x="12050078" y="1675235"/>
            <a:ext cx="12539887" cy="1803701"/>
            <a:chOff x="0" y="0"/>
            <a:chExt cx="12539886" cy="1803699"/>
          </a:xfrm>
        </p:grpSpPr>
        <p:grpSp>
          <p:nvGrpSpPr>
            <p:cNvPr id="1065" name="Group"/>
            <p:cNvGrpSpPr/>
            <p:nvPr/>
          </p:nvGrpSpPr>
          <p:grpSpPr>
            <a:xfrm>
              <a:off x="6521261" y="533699"/>
              <a:ext cx="6018626" cy="1270001"/>
              <a:chOff x="210248" y="376237"/>
              <a:chExt cx="6018624" cy="1270000"/>
            </a:xfrm>
          </p:grpSpPr>
          <p:sp>
            <p:nvSpPr>
              <p:cNvPr id="1063" name="Line"/>
              <p:cNvSpPr/>
              <p:nvPr/>
            </p:nvSpPr>
            <p:spPr>
              <a:xfrm flipH="1" flipV="1">
                <a:off x="461147" y="376237"/>
                <a:ext cx="5767726" cy="1"/>
              </a:xfrm>
              <a:prstGeom prst="line">
                <a:avLst/>
              </a:prstGeom>
              <a:noFill/>
              <a:ln w="76200" cap="flat">
                <a:solidFill>
                  <a:schemeClr val="accent1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064" name="e"/>
              <p:cNvSpPr/>
              <p:nvPr/>
            </p:nvSpPr>
            <p:spPr>
              <a:xfrm>
                <a:off x="210248" y="376237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>
                  <a:defRPr b="1" sz="3500">
                    <a:solidFill>
                      <a:schemeClr val="accent1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pPr/>
                <a:r>
                  <a:t>e</a:t>
                </a:r>
              </a:p>
            </p:txBody>
          </p:sp>
        </p:grpSp>
        <p:grpSp>
          <p:nvGrpSpPr>
            <p:cNvPr id="1068" name="Group"/>
            <p:cNvGrpSpPr/>
            <p:nvPr/>
          </p:nvGrpSpPr>
          <p:grpSpPr>
            <a:xfrm>
              <a:off x="-1" y="533699"/>
              <a:ext cx="7187751" cy="1270001"/>
              <a:chOff x="0" y="376237"/>
              <a:chExt cx="7187749" cy="1270000"/>
            </a:xfrm>
          </p:grpSpPr>
          <p:sp>
            <p:nvSpPr>
              <p:cNvPr id="1066" name="Line"/>
              <p:cNvSpPr/>
              <p:nvPr/>
            </p:nvSpPr>
            <p:spPr>
              <a:xfrm>
                <a:off x="0" y="411843"/>
                <a:ext cx="5469707" cy="1"/>
              </a:xfrm>
              <a:prstGeom prst="line">
                <a:avLst/>
              </a:prstGeom>
              <a:noFill/>
              <a:ln w="76200" cap="flat">
                <a:solidFill>
                  <a:schemeClr val="accent5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067" name="p/A"/>
              <p:cNvSpPr/>
              <p:nvPr/>
            </p:nvSpPr>
            <p:spPr>
              <a:xfrm>
                <a:off x="5917749" y="376237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>
                  <a:defRPr b="1" sz="3500">
                    <a:solidFill>
                      <a:schemeClr val="accent5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pPr/>
                <a:r>
                  <a:t>p/A</a:t>
                </a:r>
              </a:p>
            </p:txBody>
          </p:sp>
        </p:grpSp>
        <p:sp>
          <p:nvSpPr>
            <p:cNvPr id="1069" name="Star"/>
            <p:cNvSpPr/>
            <p:nvPr/>
          </p:nvSpPr>
          <p:spPr>
            <a:xfrm>
              <a:off x="5347553" y="0"/>
              <a:ext cx="1646013" cy="1067399"/>
            </a:xfrm>
            <a:prstGeom prst="star6">
              <a:avLst>
                <a:gd name="adj" fmla="val 33144"/>
                <a:gd name="hf" fmla="val 115470"/>
              </a:avLst>
            </a:prstGeom>
            <a:noFill/>
            <a:ln w="38100" cap="flat">
              <a:solidFill>
                <a:schemeClr val="accent6">
                  <a:satOff val="24555"/>
                  <a:lumOff val="22232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</p:grpSp>
      <p:grpSp>
        <p:nvGrpSpPr>
          <p:cNvPr id="1081" name="Group"/>
          <p:cNvGrpSpPr/>
          <p:nvPr/>
        </p:nvGrpSpPr>
        <p:grpSpPr>
          <a:xfrm>
            <a:off x="12662310" y="2525017"/>
            <a:ext cx="11145841" cy="10483785"/>
            <a:chOff x="462728" y="281105"/>
            <a:chExt cx="11145839" cy="10483784"/>
          </a:xfrm>
        </p:grpSpPr>
        <p:pic>
          <p:nvPicPr>
            <p:cNvPr id="1071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5259" t="0" r="23831" b="0"/>
            <a:stretch>
              <a:fillRect/>
            </a:stretch>
          </p:blipFill>
          <p:spPr>
            <a:xfrm>
              <a:off x="616743" y="398853"/>
              <a:ext cx="10728424" cy="102060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72" name="−4.14 &lt; η &lt; −1.18"/>
            <p:cNvSpPr/>
            <p:nvPr/>
          </p:nvSpPr>
          <p:spPr>
            <a:xfrm>
              <a:off x="1481695" y="9494889"/>
              <a:ext cx="1270001" cy="1270001"/>
            </a:xfrm>
            <a:prstGeom prst="lin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800">
                  <a:solidFill>
                    <a:srgbClr val="0057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−4.14 &lt; η &lt; −1.18</a:t>
              </a:r>
            </a:p>
          </p:txBody>
        </p:sp>
        <p:sp>
          <p:nvSpPr>
            <p:cNvPr id="1073" name="-387cm"/>
            <p:cNvSpPr/>
            <p:nvPr/>
          </p:nvSpPr>
          <p:spPr>
            <a:xfrm>
              <a:off x="1280128" y="83859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800">
                  <a:solidFill>
                    <a:srgbClr val="0257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-387cm</a:t>
              </a:r>
            </a:p>
          </p:txBody>
        </p:sp>
        <p:sp>
          <p:nvSpPr>
            <p:cNvPr id="1074" name="Rectangle"/>
            <p:cNvSpPr/>
            <p:nvPr/>
          </p:nvSpPr>
          <p:spPr>
            <a:xfrm>
              <a:off x="1011940" y="1835738"/>
              <a:ext cx="504529" cy="5685243"/>
            </a:xfrm>
            <a:prstGeom prst="rect">
              <a:avLst/>
            </a:prstGeom>
            <a:noFill/>
            <a:ln w="50800" cap="flat">
              <a:solidFill>
                <a:srgbClr val="0257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1075" name="45cm"/>
            <p:cNvSpPr/>
            <p:nvPr/>
          </p:nvSpPr>
          <p:spPr>
            <a:xfrm>
              <a:off x="868990" y="2380841"/>
              <a:ext cx="79042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lnSpc>
                  <a:spcPct val="50000"/>
                </a:lnSpc>
                <a:defRPr b="1" sz="30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45cm</a:t>
              </a:r>
            </a:p>
          </p:txBody>
        </p:sp>
        <p:sp>
          <p:nvSpPr>
            <p:cNvPr id="1076" name="Line"/>
            <p:cNvSpPr/>
            <p:nvPr/>
          </p:nvSpPr>
          <p:spPr>
            <a:xfrm flipH="1">
              <a:off x="1541981" y="2323060"/>
              <a:ext cx="522224" cy="1"/>
            </a:xfrm>
            <a:prstGeom prst="line">
              <a:avLst/>
            </a:prstGeom>
            <a:noFill/>
            <a:ln w="63500" cap="flat">
              <a:solidFill>
                <a:srgbClr val="A6AAA9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1077" name="Line"/>
            <p:cNvSpPr/>
            <p:nvPr/>
          </p:nvSpPr>
          <p:spPr>
            <a:xfrm>
              <a:off x="462728" y="2356473"/>
              <a:ext cx="522223" cy="1"/>
            </a:xfrm>
            <a:prstGeom prst="line">
              <a:avLst/>
            </a:prstGeom>
            <a:noFill/>
            <a:ln w="63500" cap="flat">
              <a:solidFill>
                <a:srgbClr val="A6AAA9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1078" name="Line"/>
            <p:cNvSpPr/>
            <p:nvPr/>
          </p:nvSpPr>
          <p:spPr>
            <a:xfrm>
              <a:off x="1468997" y="974747"/>
              <a:ext cx="17275" cy="875399"/>
            </a:xfrm>
            <a:prstGeom prst="line">
              <a:avLst/>
            </a:prstGeom>
            <a:noFill/>
            <a:ln w="63500" cap="flat">
              <a:solidFill>
                <a:srgbClr val="A6AAA9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1079" name="nHCal"/>
            <p:cNvSpPr/>
            <p:nvPr/>
          </p:nvSpPr>
          <p:spPr>
            <a:xfrm>
              <a:off x="1445419" y="37000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 sz="3500">
                  <a:solidFill>
                    <a:srgbClr val="0057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nHCal</a:t>
              </a:r>
            </a:p>
          </p:txBody>
        </p:sp>
        <p:sp>
          <p:nvSpPr>
            <p:cNvPr id="1080" name="LFHCal"/>
            <p:cNvSpPr/>
            <p:nvPr/>
          </p:nvSpPr>
          <p:spPr>
            <a:xfrm>
              <a:off x="10338567" y="28110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 sz="3000">
                  <a:solidFill>
                    <a:srgbClr val="41404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LFHCal</a:t>
              </a:r>
            </a:p>
          </p:txBody>
        </p:sp>
      </p:grpSp>
      <p:sp>
        <p:nvSpPr>
          <p:cNvPr id="1082" name="Interaction lengths: 2.4 (LFHCal: 6)…"/>
          <p:cNvSpPr txBox="1"/>
          <p:nvPr/>
        </p:nvSpPr>
        <p:spPr>
          <a:xfrm>
            <a:off x="5559406" y="4157394"/>
            <a:ext cx="5776193" cy="3297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marL="704638" indent="-361842" algn="l" defTabSz="1244441">
              <a:lnSpc>
                <a:spcPct val="110000"/>
              </a:lnSpc>
              <a:spcBef>
                <a:spcPts val="1700"/>
              </a:spcBef>
              <a:buSzPct val="100000"/>
              <a:buFont typeface="Times New Roman"/>
              <a:buChar char="‣"/>
              <a:defRPr sz="3500">
                <a:latin typeface="Arial"/>
                <a:ea typeface="Arial"/>
                <a:cs typeface="Arial"/>
                <a:sym typeface="Arial"/>
              </a:defRPr>
            </a:pPr>
            <a:r>
              <a:t>Interaction lengths: 2.4 (LFHCal: 6)</a:t>
            </a:r>
          </a:p>
          <a:p>
            <a:pPr lvl="1" marL="704638" indent="-361842" algn="l" defTabSz="1244441">
              <a:lnSpc>
                <a:spcPct val="110000"/>
              </a:lnSpc>
              <a:spcBef>
                <a:spcPts val="1700"/>
              </a:spcBef>
              <a:buSzPct val="100000"/>
              <a:buFont typeface="Times New Roman"/>
              <a:buChar char="‣"/>
              <a:defRPr sz="3500">
                <a:latin typeface="Arial"/>
                <a:ea typeface="Arial"/>
                <a:cs typeface="Arial"/>
                <a:sym typeface="Arial"/>
              </a:defRPr>
            </a:pPr>
            <a:r>
              <a:t>Default length = 45cm, </a:t>
            </a:r>
            <a:br/>
            <a:r>
              <a:t>up to ~70cm available</a:t>
            </a:r>
          </a:p>
          <a:p>
            <a:pPr lvl="1" marL="704638" indent="-361842" algn="l" defTabSz="1244441">
              <a:lnSpc>
                <a:spcPct val="110000"/>
              </a:lnSpc>
              <a:spcBef>
                <a:spcPts val="1700"/>
              </a:spcBef>
              <a:buSzPct val="100000"/>
              <a:buFont typeface="Times New Roman"/>
              <a:buChar char="‣"/>
              <a:defRPr sz="3500">
                <a:latin typeface="Arial"/>
                <a:ea typeface="Arial"/>
                <a:cs typeface="Arial"/>
                <a:sym typeface="Arial"/>
              </a:defRPr>
            </a:pPr>
            <a:r>
              <a:t>Default design:</a:t>
            </a:r>
          </a:p>
        </p:txBody>
      </p:sp>
      <p:sp>
        <p:nvSpPr>
          <p:cNvPr id="1083" name="transverse tile size,  number of layers, scintillator &amp; absorber thickness"/>
          <p:cNvSpPr txBox="1"/>
          <p:nvPr/>
        </p:nvSpPr>
        <p:spPr>
          <a:xfrm>
            <a:off x="6362154" y="14253192"/>
            <a:ext cx="11659691" cy="1769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434210" indent="-434210" algn="l" defTabSz="1244441">
              <a:lnSpc>
                <a:spcPct val="110000"/>
              </a:lnSpc>
              <a:spcBef>
                <a:spcPts val="1700"/>
              </a:spcBef>
              <a:buSzPct val="125000"/>
              <a:buFont typeface="Times New Roman"/>
              <a:buChar char="•"/>
              <a:defRPr sz="45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 </a:t>
            </a:r>
            <a:r>
              <a:rPr sz="3800"/>
              <a:t>transverse tile size</a:t>
            </a:r>
            <a:r>
              <a:rPr sz="3800"/>
              <a:t>, </a:t>
            </a:r>
            <a:br>
              <a:rPr sz="3800"/>
            </a:br>
            <a:r>
              <a:rPr sz="3800"/>
              <a:t>number of layers</a:t>
            </a:r>
            <a:r>
              <a:rPr sz="3800"/>
              <a:t>, </a:t>
            </a:r>
            <a:r>
              <a:rPr sz="3800"/>
              <a:t>scintillator</a:t>
            </a:r>
            <a:r>
              <a:rPr sz="3800"/>
              <a:t> &amp; </a:t>
            </a:r>
            <a:r>
              <a:rPr sz="3800"/>
              <a:t>absorber</a:t>
            </a:r>
            <a:r>
              <a:rPr sz="3800"/>
              <a:t> thickness</a:t>
            </a:r>
            <a:r>
              <a:t> </a:t>
            </a:r>
          </a:p>
        </p:txBody>
      </p:sp>
      <p:sp>
        <p:nvSpPr>
          <p:cNvPr id="1084" name="Similar to LFHCal design"/>
          <p:cNvSpPr txBox="1"/>
          <p:nvPr/>
        </p:nvSpPr>
        <p:spPr>
          <a:xfrm>
            <a:off x="1660073" y="13797100"/>
            <a:ext cx="5776193" cy="636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marL="704638" indent="-361842" algn="l" defTabSz="1244441">
              <a:lnSpc>
                <a:spcPct val="110000"/>
              </a:lnSpc>
              <a:spcBef>
                <a:spcPts val="1700"/>
              </a:spcBef>
              <a:buSzPct val="100000"/>
              <a:buFont typeface="Times New Roman"/>
              <a:buChar char="‣"/>
              <a:defRPr sz="3500">
                <a:latin typeface="Arial"/>
                <a:ea typeface="Arial"/>
                <a:cs typeface="Arial"/>
                <a:sym typeface="Arial"/>
              </a:defRPr>
            </a:pPr>
            <a:r>
              <a:t>Similar to LFHCal design</a:t>
            </a:r>
          </a:p>
        </p:txBody>
      </p:sp>
      <p:grpSp>
        <p:nvGrpSpPr>
          <p:cNvPr id="1097" name="Group"/>
          <p:cNvGrpSpPr/>
          <p:nvPr/>
        </p:nvGrpSpPr>
        <p:grpSpPr>
          <a:xfrm>
            <a:off x="36435" y="4297341"/>
            <a:ext cx="5268448" cy="7881369"/>
            <a:chOff x="0" y="0"/>
            <a:chExt cx="5268447" cy="7881368"/>
          </a:xfrm>
        </p:grpSpPr>
        <p:grpSp>
          <p:nvGrpSpPr>
            <p:cNvPr id="1095" name="Group"/>
            <p:cNvGrpSpPr/>
            <p:nvPr/>
          </p:nvGrpSpPr>
          <p:grpSpPr>
            <a:xfrm>
              <a:off x="-1" y="0"/>
              <a:ext cx="5268449" cy="7881369"/>
              <a:chOff x="0" y="0"/>
              <a:chExt cx="5268447" cy="7881368"/>
            </a:xfrm>
          </p:grpSpPr>
          <p:grpSp>
            <p:nvGrpSpPr>
              <p:cNvPr id="1089" name="Group"/>
              <p:cNvGrpSpPr/>
              <p:nvPr/>
            </p:nvGrpSpPr>
            <p:grpSpPr>
              <a:xfrm>
                <a:off x="1049555" y="0"/>
                <a:ext cx="4218893" cy="7881369"/>
                <a:chOff x="0" y="0"/>
                <a:chExt cx="4218892" cy="7881368"/>
              </a:xfrm>
            </p:grpSpPr>
            <p:pic>
              <p:nvPicPr>
                <p:cNvPr id="1085" name="pasted-movie.png" descr="pasted-movie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0" t="0" r="32650" b="0"/>
                <a:stretch>
                  <a:fillRect/>
                </a:stretch>
              </p:blipFill>
              <p:spPr>
                <a:xfrm>
                  <a:off x="0" y="0"/>
                  <a:ext cx="4218893" cy="788136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086" name="Shape"/>
                <p:cNvSpPr/>
                <p:nvPr/>
              </p:nvSpPr>
              <p:spPr>
                <a:xfrm>
                  <a:off x="875550" y="2452654"/>
                  <a:ext cx="160664" cy="172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10231"/>
                      </a:moveTo>
                      <a:lnTo>
                        <a:pt x="20564" y="0"/>
                      </a:lnTo>
                      <a:lnTo>
                        <a:pt x="21600" y="9485"/>
                      </a:lnTo>
                      <a:lnTo>
                        <a:pt x="533" y="21600"/>
                      </a:lnTo>
                      <a:lnTo>
                        <a:pt x="0" y="10231"/>
                      </a:lnTo>
                      <a:close/>
                    </a:path>
                  </a:pathLst>
                </a:custGeom>
                <a:solidFill>
                  <a:schemeClr val="accent5">
                    <a:hueOff val="-444211"/>
                    <a:satOff val="-14915"/>
                    <a:lumOff val="22857"/>
                    <a:alpha val="50526"/>
                  </a:schemeClr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  <a:sym typeface="Gill Sans"/>
                    </a:defRPr>
                  </a:pPr>
                </a:p>
              </p:txBody>
            </p:sp>
            <p:sp>
              <p:nvSpPr>
                <p:cNvPr id="1087" name="Shape"/>
                <p:cNvSpPr/>
                <p:nvPr/>
              </p:nvSpPr>
              <p:spPr>
                <a:xfrm>
                  <a:off x="394805" y="2520244"/>
                  <a:ext cx="420511" cy="280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972" y="14921"/>
                      </a:moveTo>
                      <a:lnTo>
                        <a:pt x="21352" y="11104"/>
                      </a:lnTo>
                      <a:lnTo>
                        <a:pt x="21600" y="16930"/>
                      </a:lnTo>
                      <a:lnTo>
                        <a:pt x="17291" y="21600"/>
                      </a:lnTo>
                      <a:lnTo>
                        <a:pt x="0" y="6499"/>
                      </a:lnTo>
                      <a:lnTo>
                        <a:pt x="466" y="0"/>
                      </a:lnTo>
                      <a:lnTo>
                        <a:pt x="16972" y="14921"/>
                      </a:lnTo>
                      <a:close/>
                    </a:path>
                  </a:pathLst>
                </a:custGeom>
                <a:solidFill>
                  <a:schemeClr val="accent2">
                    <a:hueOff val="-2473793"/>
                    <a:satOff val="-50209"/>
                    <a:lumOff val="23543"/>
                    <a:alpha val="50000"/>
                  </a:schemeClr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  <a:sym typeface="Gill Sans"/>
                    </a:defRPr>
                  </a:pPr>
                </a:p>
              </p:txBody>
            </p:sp>
            <p:sp>
              <p:nvSpPr>
                <p:cNvPr id="1088" name="Shape"/>
                <p:cNvSpPr/>
                <p:nvPr/>
              </p:nvSpPr>
              <p:spPr>
                <a:xfrm>
                  <a:off x="394805" y="2621821"/>
                  <a:ext cx="489740" cy="280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573" y="14921"/>
                      </a:moveTo>
                      <a:lnTo>
                        <a:pt x="21114" y="8588"/>
                      </a:lnTo>
                      <a:lnTo>
                        <a:pt x="21600" y="14121"/>
                      </a:lnTo>
                      <a:lnTo>
                        <a:pt x="14847" y="21600"/>
                      </a:lnTo>
                      <a:lnTo>
                        <a:pt x="0" y="6499"/>
                      </a:lnTo>
                      <a:lnTo>
                        <a:pt x="400" y="0"/>
                      </a:lnTo>
                      <a:lnTo>
                        <a:pt x="14573" y="14921"/>
                      </a:lnTo>
                      <a:close/>
                    </a:path>
                  </a:pathLst>
                </a:custGeom>
                <a:solidFill>
                  <a:schemeClr val="accent5">
                    <a:hueOff val="-444211"/>
                    <a:satOff val="-14915"/>
                    <a:lumOff val="22857"/>
                    <a:alpha val="50000"/>
                  </a:schemeClr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  <a:sym typeface="Gill Sans"/>
                    </a:defRPr>
                  </a:pPr>
                </a:p>
              </p:txBody>
            </p:sp>
          </p:grpSp>
          <p:sp>
            <p:nvSpPr>
              <p:cNvPr id="1090" name="Line"/>
              <p:cNvSpPr/>
              <p:nvPr/>
            </p:nvSpPr>
            <p:spPr>
              <a:xfrm>
                <a:off x="983016" y="2563542"/>
                <a:ext cx="45418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091" name="4M"/>
              <p:cNvSpPr txBox="1"/>
              <p:nvPr/>
            </p:nvSpPr>
            <p:spPr>
              <a:xfrm>
                <a:off x="0" y="2216205"/>
                <a:ext cx="1122142" cy="694675"/>
              </a:xfrm>
              <a:prstGeom prst="rect">
                <a:avLst/>
              </a:prstGeom>
              <a:solidFill>
                <a:schemeClr val="accent2">
                  <a:hueOff val="-2473793"/>
                  <a:satOff val="-50209"/>
                  <a:lumOff val="23543"/>
                </a:scheme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b="1" sz="2500"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pPr/>
                <a:r>
                  <a:t>4M</a:t>
                </a:r>
              </a:p>
            </p:txBody>
          </p:sp>
          <p:sp>
            <p:nvSpPr>
              <p:cNvPr id="1092" name="Line"/>
              <p:cNvSpPr/>
              <p:nvPr/>
            </p:nvSpPr>
            <p:spPr>
              <a:xfrm>
                <a:off x="1100718" y="1747797"/>
                <a:ext cx="828398" cy="750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9967" y="13601"/>
                      <a:pt x="15241" y="6792"/>
                      <a:pt x="8667" y="2968"/>
                    </a:cubicBezTo>
                    <a:cubicBezTo>
                      <a:pt x="5968" y="1398"/>
                      <a:pt x="3030" y="39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headEnd type="arrow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093" name="Line"/>
              <p:cNvSpPr/>
              <p:nvPr/>
            </p:nvSpPr>
            <p:spPr>
              <a:xfrm>
                <a:off x="1125682" y="1496964"/>
                <a:ext cx="1035466" cy="1252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0" h="21600" fill="norm" stroke="1" extrusionOk="0">
                    <a:moveTo>
                      <a:pt x="17178" y="21600"/>
                    </a:moveTo>
                    <a:cubicBezTo>
                      <a:pt x="19891" y="20504"/>
                      <a:pt x="21600" y="18213"/>
                      <a:pt x="21570" y="15713"/>
                    </a:cubicBezTo>
                    <a:cubicBezTo>
                      <a:pt x="21520" y="11598"/>
                      <a:pt x="17245" y="8751"/>
                      <a:pt x="13012" y="6466"/>
                    </a:cubicBezTo>
                    <a:cubicBezTo>
                      <a:pt x="8773" y="4178"/>
                      <a:pt x="4433" y="2021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headEnd type="arrow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094" name="8M"/>
              <p:cNvSpPr txBox="1"/>
              <p:nvPr/>
            </p:nvSpPr>
            <p:spPr>
              <a:xfrm>
                <a:off x="0" y="1278069"/>
                <a:ext cx="1122142" cy="694675"/>
              </a:xfrm>
              <a:prstGeom prst="rect">
                <a:avLst/>
              </a:prstGeom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b="1" sz="2500"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pPr/>
                <a:r>
                  <a:t>8M</a:t>
                </a:r>
              </a:p>
            </p:txBody>
          </p:sp>
        </p:grpSp>
        <p:sp>
          <p:nvSpPr>
            <p:cNvPr id="1096" name="Shape"/>
            <p:cNvSpPr/>
            <p:nvPr/>
          </p:nvSpPr>
          <p:spPr>
            <a:xfrm>
              <a:off x="2437638" y="2665010"/>
              <a:ext cx="463129" cy="434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88" y="5261"/>
                  </a:moveTo>
                  <a:lnTo>
                    <a:pt x="15524" y="0"/>
                  </a:lnTo>
                  <a:lnTo>
                    <a:pt x="15081" y="4526"/>
                  </a:lnTo>
                  <a:lnTo>
                    <a:pt x="18392" y="2581"/>
                  </a:lnTo>
                  <a:lnTo>
                    <a:pt x="18134" y="6689"/>
                  </a:lnTo>
                  <a:lnTo>
                    <a:pt x="21068" y="4747"/>
                  </a:lnTo>
                  <a:lnTo>
                    <a:pt x="21600" y="8245"/>
                  </a:lnTo>
                  <a:lnTo>
                    <a:pt x="883" y="21600"/>
                  </a:lnTo>
                  <a:lnTo>
                    <a:pt x="0" y="17767"/>
                  </a:lnTo>
                  <a:lnTo>
                    <a:pt x="4775" y="14139"/>
                  </a:lnTo>
                  <a:lnTo>
                    <a:pt x="4115" y="10736"/>
                  </a:lnTo>
                  <a:lnTo>
                    <a:pt x="7634" y="8565"/>
                  </a:lnTo>
                  <a:lnTo>
                    <a:pt x="6988" y="5261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</p:grpSp>
      <p:grpSp>
        <p:nvGrpSpPr>
          <p:cNvPr id="1120" name="Group"/>
          <p:cNvGrpSpPr/>
          <p:nvPr/>
        </p:nvGrpSpPr>
        <p:grpSpPr>
          <a:xfrm>
            <a:off x="5359604" y="7560904"/>
            <a:ext cx="5594615" cy="5476564"/>
            <a:chOff x="0" y="-182030"/>
            <a:chExt cx="5594613" cy="5476562"/>
          </a:xfrm>
        </p:grpSpPr>
        <p:grpSp>
          <p:nvGrpSpPr>
            <p:cNvPr id="1118" name="Group"/>
            <p:cNvGrpSpPr/>
            <p:nvPr/>
          </p:nvGrpSpPr>
          <p:grpSpPr>
            <a:xfrm>
              <a:off x="-1" y="1036216"/>
              <a:ext cx="5594615" cy="4258316"/>
              <a:chOff x="0" y="797744"/>
              <a:chExt cx="5594613" cy="4258315"/>
            </a:xfrm>
          </p:grpSpPr>
          <p:grpSp>
            <p:nvGrpSpPr>
              <p:cNvPr id="1104" name="Group"/>
              <p:cNvGrpSpPr/>
              <p:nvPr/>
            </p:nvGrpSpPr>
            <p:grpSpPr>
              <a:xfrm>
                <a:off x="-1" y="797744"/>
                <a:ext cx="5594615" cy="3961593"/>
                <a:chOff x="0" y="797744"/>
                <a:chExt cx="5594613" cy="3961591"/>
              </a:xfrm>
            </p:grpSpPr>
            <p:pic>
              <p:nvPicPr>
                <p:cNvPr id="1098" name="Group" descr="Group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l="24874" t="17860" r="38238" b="2547"/>
                <a:stretch>
                  <a:fillRect/>
                </a:stretch>
              </p:blipFill>
              <p:spPr>
                <a:xfrm flipH="1">
                  <a:off x="101467" y="798909"/>
                  <a:ext cx="5493147" cy="3960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5" fill="norm" stroke="1" extrusionOk="0">
                      <a:moveTo>
                        <a:pt x="21600" y="0"/>
                      </a:moveTo>
                      <a:cubicBezTo>
                        <a:pt x="20023" y="579"/>
                        <a:pt x="19204" y="881"/>
                        <a:pt x="18619" y="1104"/>
                      </a:cubicBezTo>
                      <a:cubicBezTo>
                        <a:pt x="18310" y="1222"/>
                        <a:pt x="17422" y="1553"/>
                        <a:pt x="16648" y="1839"/>
                      </a:cubicBezTo>
                      <a:cubicBezTo>
                        <a:pt x="15874" y="2126"/>
                        <a:pt x="14987" y="2455"/>
                        <a:pt x="14677" y="2573"/>
                      </a:cubicBezTo>
                      <a:cubicBezTo>
                        <a:pt x="14368" y="2691"/>
                        <a:pt x="13703" y="2937"/>
                        <a:pt x="13199" y="3121"/>
                      </a:cubicBezTo>
                      <a:cubicBezTo>
                        <a:pt x="12696" y="3304"/>
                        <a:pt x="12000" y="3561"/>
                        <a:pt x="11651" y="3692"/>
                      </a:cubicBezTo>
                      <a:cubicBezTo>
                        <a:pt x="11303" y="3822"/>
                        <a:pt x="10479" y="4126"/>
                        <a:pt x="9821" y="4367"/>
                      </a:cubicBezTo>
                      <a:cubicBezTo>
                        <a:pt x="9163" y="4608"/>
                        <a:pt x="8387" y="4896"/>
                        <a:pt x="8096" y="5008"/>
                      </a:cubicBezTo>
                      <a:cubicBezTo>
                        <a:pt x="7806" y="5119"/>
                        <a:pt x="7284" y="5317"/>
                        <a:pt x="6935" y="5445"/>
                      </a:cubicBezTo>
                      <a:cubicBezTo>
                        <a:pt x="5391" y="6012"/>
                        <a:pt x="4876" y="6207"/>
                        <a:pt x="4544" y="6360"/>
                      </a:cubicBezTo>
                      <a:lnTo>
                        <a:pt x="4190" y="6525"/>
                      </a:lnTo>
                      <a:lnTo>
                        <a:pt x="4170" y="7622"/>
                      </a:lnTo>
                      <a:cubicBezTo>
                        <a:pt x="4146" y="8930"/>
                        <a:pt x="4191" y="8863"/>
                        <a:pt x="3104" y="9251"/>
                      </a:cubicBezTo>
                      <a:cubicBezTo>
                        <a:pt x="2038" y="9632"/>
                        <a:pt x="2115" y="9513"/>
                        <a:pt x="2115" y="10807"/>
                      </a:cubicBezTo>
                      <a:cubicBezTo>
                        <a:pt x="2115" y="12073"/>
                        <a:pt x="2157" y="11992"/>
                        <a:pt x="1325" y="12283"/>
                      </a:cubicBezTo>
                      <a:cubicBezTo>
                        <a:pt x="1082" y="12368"/>
                        <a:pt x="684" y="12529"/>
                        <a:pt x="442" y="12638"/>
                      </a:cubicBezTo>
                      <a:lnTo>
                        <a:pt x="0" y="12837"/>
                      </a:lnTo>
                      <a:lnTo>
                        <a:pt x="19" y="14852"/>
                      </a:lnTo>
                      <a:lnTo>
                        <a:pt x="37" y="16867"/>
                      </a:lnTo>
                      <a:lnTo>
                        <a:pt x="214" y="16981"/>
                      </a:lnTo>
                      <a:cubicBezTo>
                        <a:pt x="311" y="17045"/>
                        <a:pt x="833" y="17259"/>
                        <a:pt x="1375" y="17457"/>
                      </a:cubicBezTo>
                      <a:cubicBezTo>
                        <a:pt x="2980" y="18044"/>
                        <a:pt x="4178" y="18487"/>
                        <a:pt x="6514" y="19357"/>
                      </a:cubicBezTo>
                      <a:cubicBezTo>
                        <a:pt x="7581" y="19755"/>
                        <a:pt x="10808" y="20947"/>
                        <a:pt x="11686" y="21266"/>
                      </a:cubicBezTo>
                      <a:cubicBezTo>
                        <a:pt x="12170" y="21442"/>
                        <a:pt x="12641" y="21590"/>
                        <a:pt x="12733" y="21595"/>
                      </a:cubicBezTo>
                      <a:cubicBezTo>
                        <a:pt x="12824" y="21600"/>
                        <a:pt x="13680" y="21314"/>
                        <a:pt x="14634" y="20961"/>
                      </a:cubicBezTo>
                      <a:cubicBezTo>
                        <a:pt x="15587" y="20608"/>
                        <a:pt x="16842" y="20144"/>
                        <a:pt x="17422" y="19929"/>
                      </a:cubicBezTo>
                      <a:cubicBezTo>
                        <a:pt x="18003" y="19714"/>
                        <a:pt x="18762" y="19436"/>
                        <a:pt x="19111" y="19310"/>
                      </a:cubicBezTo>
                      <a:cubicBezTo>
                        <a:pt x="19459" y="19184"/>
                        <a:pt x="20521" y="18788"/>
                        <a:pt x="21469" y="18431"/>
                      </a:cubicBezTo>
                      <a:cubicBezTo>
                        <a:pt x="21525" y="18410"/>
                        <a:pt x="21546" y="18402"/>
                        <a:pt x="21600" y="18381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099" name="Shape"/>
                <p:cNvSpPr/>
                <p:nvPr/>
              </p:nvSpPr>
              <p:spPr>
                <a:xfrm>
                  <a:off x="2318194" y="2041389"/>
                  <a:ext cx="3177277" cy="2713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287" y="2148"/>
                      </a:moveTo>
                      <a:lnTo>
                        <a:pt x="14626" y="0"/>
                      </a:lnTo>
                      <a:lnTo>
                        <a:pt x="14651" y="5638"/>
                      </a:lnTo>
                      <a:lnTo>
                        <a:pt x="18354" y="4284"/>
                      </a:lnTo>
                      <a:lnTo>
                        <a:pt x="18249" y="9733"/>
                      </a:lnTo>
                      <a:lnTo>
                        <a:pt x="21600" y="8829"/>
                      </a:lnTo>
                      <a:lnTo>
                        <a:pt x="21542" y="14922"/>
                      </a:lnTo>
                      <a:lnTo>
                        <a:pt x="96" y="21600"/>
                      </a:lnTo>
                      <a:lnTo>
                        <a:pt x="0" y="15966"/>
                      </a:lnTo>
                      <a:lnTo>
                        <a:pt x="3946" y="14785"/>
                      </a:lnTo>
                      <a:lnTo>
                        <a:pt x="3738" y="8980"/>
                      </a:lnTo>
                      <a:lnTo>
                        <a:pt x="7354" y="7583"/>
                      </a:lnTo>
                      <a:lnTo>
                        <a:pt x="7287" y="2148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  <a:sym typeface="Gill Sans"/>
                    </a:defRPr>
                  </a:pPr>
                </a:p>
              </p:txBody>
            </p:sp>
            <p:sp>
              <p:nvSpPr>
                <p:cNvPr id="1100" name="Line"/>
                <p:cNvSpPr/>
                <p:nvPr/>
              </p:nvSpPr>
              <p:spPr>
                <a:xfrm flipV="1">
                  <a:off x="3416390" y="2749406"/>
                  <a:ext cx="1025758" cy="25318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  <a:sym typeface="Gill Sans"/>
                    </a:defRPr>
                  </a:pPr>
                </a:p>
              </p:txBody>
            </p:sp>
            <p:sp>
              <p:nvSpPr>
                <p:cNvPr id="1101" name="Line"/>
                <p:cNvSpPr/>
                <p:nvPr/>
              </p:nvSpPr>
              <p:spPr>
                <a:xfrm>
                  <a:off x="91176" y="1362539"/>
                  <a:ext cx="2119219" cy="20443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4795" y="20008"/>
                      </a:lnTo>
                      <a:lnTo>
                        <a:pt x="4696" y="12602"/>
                      </a:lnTo>
                      <a:lnTo>
                        <a:pt x="9934" y="10696"/>
                      </a:lnTo>
                      <a:lnTo>
                        <a:pt x="10108" y="3564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8100" cap="flat">
                  <a:solidFill>
                    <a:srgbClr val="53585F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  <a:sym typeface="Gill Sans"/>
                    </a:defRPr>
                  </a:pPr>
                </a:p>
              </p:txBody>
            </p:sp>
            <p:sp>
              <p:nvSpPr>
                <p:cNvPr id="1102" name="Shape"/>
                <p:cNvSpPr/>
                <p:nvPr/>
              </p:nvSpPr>
              <p:spPr>
                <a:xfrm>
                  <a:off x="0" y="797744"/>
                  <a:ext cx="2218933" cy="26095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7" y="21600"/>
                      </a:moveTo>
                      <a:lnTo>
                        <a:pt x="5768" y="20524"/>
                      </a:lnTo>
                      <a:lnTo>
                        <a:pt x="5858" y="14730"/>
                      </a:lnTo>
                      <a:lnTo>
                        <a:pt x="10557" y="12894"/>
                      </a:lnTo>
                      <a:lnTo>
                        <a:pt x="10922" y="7441"/>
                      </a:lnTo>
                      <a:lnTo>
                        <a:pt x="21600" y="4800"/>
                      </a:lnTo>
                      <a:lnTo>
                        <a:pt x="600" y="0"/>
                      </a:lnTo>
                      <a:lnTo>
                        <a:pt x="0" y="21413"/>
                      </a:lnTo>
                      <a:lnTo>
                        <a:pt x="1257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  <a:sym typeface="Gill Sans"/>
                    </a:defRPr>
                  </a:pPr>
                </a:p>
              </p:txBody>
            </p:sp>
            <p:sp>
              <p:nvSpPr>
                <p:cNvPr id="1103" name="Line"/>
                <p:cNvSpPr/>
                <p:nvPr/>
              </p:nvSpPr>
              <p:spPr>
                <a:xfrm flipV="1">
                  <a:off x="2886435" y="3267310"/>
                  <a:ext cx="2187666" cy="604242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  <a:sym typeface="Gill Sans"/>
                    </a:defRPr>
                  </a:pPr>
                </a:p>
              </p:txBody>
            </p:sp>
          </p:grpSp>
          <p:sp>
            <p:nvSpPr>
              <p:cNvPr id="1105" name="Line"/>
              <p:cNvSpPr/>
              <p:nvPr/>
            </p:nvSpPr>
            <p:spPr>
              <a:xfrm flipV="1">
                <a:off x="3432194" y="2723758"/>
                <a:ext cx="539776" cy="14766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headEnd type="arrow" w="med" len="med"/>
                <a:tailEnd type="arrow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106" name="10cm"/>
              <p:cNvSpPr txBox="1"/>
              <p:nvPr/>
            </p:nvSpPr>
            <p:spPr>
              <a:xfrm>
                <a:off x="1808893" y="2192909"/>
                <a:ext cx="1429510" cy="7454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b">
                <a:noAutofit/>
              </a:bodyPr>
              <a:lstStyle>
                <a:lvl1pPr>
                  <a:lnSpc>
                    <a:spcPct val="80000"/>
                  </a:lnSpc>
                  <a:defRPr b="1" sz="2600"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pPr/>
                <a:r>
                  <a:t>10cm</a:t>
                </a:r>
              </a:p>
            </p:txBody>
          </p:sp>
          <p:sp>
            <p:nvSpPr>
              <p:cNvPr id="1107" name="Line"/>
              <p:cNvSpPr/>
              <p:nvPr/>
            </p:nvSpPr>
            <p:spPr>
              <a:xfrm flipV="1">
                <a:off x="3946699" y="2178378"/>
                <a:ext cx="1" cy="71532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108" name="1  tile"/>
              <p:cNvSpPr txBox="1"/>
              <p:nvPr/>
            </p:nvSpPr>
            <p:spPr>
              <a:xfrm rot="20682001">
                <a:off x="2012094" y="3780015"/>
                <a:ext cx="1270912" cy="11283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lnSpc>
                    <a:spcPct val="80000"/>
                  </a:lnSpc>
                  <a:defRPr b="1" sz="1800"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pPr>
                <a:r>
                  <a:t>1 </a:t>
                </a:r>
                <a:br/>
                <a:r>
                  <a:t>tile</a:t>
                </a:r>
              </a:p>
            </p:txBody>
          </p:sp>
          <p:sp>
            <p:nvSpPr>
              <p:cNvPr id="1109" name="Line"/>
              <p:cNvSpPr/>
              <p:nvPr/>
            </p:nvSpPr>
            <p:spPr>
              <a:xfrm flipV="1">
                <a:off x="4461914" y="2728005"/>
                <a:ext cx="1" cy="147387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110" name="Line"/>
              <p:cNvSpPr/>
              <p:nvPr/>
            </p:nvSpPr>
            <p:spPr>
              <a:xfrm flipV="1">
                <a:off x="3947369" y="2902628"/>
                <a:ext cx="1" cy="141339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111" name="Line"/>
              <p:cNvSpPr/>
              <p:nvPr/>
            </p:nvSpPr>
            <p:spPr>
              <a:xfrm flipV="1">
                <a:off x="2902198" y="3851321"/>
                <a:ext cx="1" cy="781925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112" name="Line"/>
              <p:cNvSpPr/>
              <p:nvPr/>
            </p:nvSpPr>
            <p:spPr>
              <a:xfrm flipV="1">
                <a:off x="3417413" y="3002161"/>
                <a:ext cx="1" cy="147387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113" name="Line"/>
              <p:cNvSpPr/>
              <p:nvPr/>
            </p:nvSpPr>
            <p:spPr>
              <a:xfrm flipV="1">
                <a:off x="5009288" y="3273127"/>
                <a:ext cx="1" cy="781925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114" name="Line"/>
              <p:cNvSpPr/>
              <p:nvPr/>
            </p:nvSpPr>
            <p:spPr>
              <a:xfrm>
                <a:off x="3292445" y="2346643"/>
                <a:ext cx="1" cy="592255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headEnd type="arrow" w="med" len="med"/>
                <a:tailEnd type="arrow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115" name="Line"/>
              <p:cNvSpPr/>
              <p:nvPr/>
            </p:nvSpPr>
            <p:spPr>
              <a:xfrm>
                <a:off x="2199859" y="1312437"/>
                <a:ext cx="2289824" cy="639635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headEnd type="arrow" w="med" len="med"/>
                <a:tailEnd type="arrow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116" name="10cm"/>
              <p:cNvSpPr txBox="1"/>
              <p:nvPr/>
            </p:nvSpPr>
            <p:spPr>
              <a:xfrm rot="20682001">
                <a:off x="3192647" y="2784493"/>
                <a:ext cx="1278071" cy="8584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b="1" spc="0" sz="2600"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pPr/>
                <a:r>
                  <a:t>10cm</a:t>
                </a:r>
              </a:p>
            </p:txBody>
          </p:sp>
          <p:sp>
            <p:nvSpPr>
              <p:cNvPr id="1117" name="45cm"/>
              <p:cNvSpPr txBox="1"/>
              <p:nvPr/>
            </p:nvSpPr>
            <p:spPr>
              <a:xfrm rot="915220">
                <a:off x="2398989" y="1600564"/>
                <a:ext cx="1093416" cy="515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b="1" sz="2600"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pPr/>
                <a:r>
                  <a:t>45cm</a:t>
                </a:r>
              </a:p>
            </p:txBody>
          </p:sp>
        </p:grpSp>
        <p:sp>
          <p:nvSpPr>
            <p:cNvPr id="1119" name="10 layers of each  4 cm steel +  4 mm scintillator"/>
            <p:cNvSpPr txBox="1"/>
            <p:nvPr/>
          </p:nvSpPr>
          <p:spPr>
            <a:xfrm>
              <a:off x="823996" y="-182031"/>
              <a:ext cx="3104118" cy="1350442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457200">
                <a:defRPr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10 layers of each </a:t>
              </a:r>
              <a:br/>
              <a:r>
                <a:rPr b="1">
                  <a:solidFill>
                    <a:srgbClr val="7F7F7F"/>
                  </a:solidFill>
                </a:rPr>
                <a:t>4 cm steel</a:t>
              </a:r>
              <a:r>
                <a:t> + </a:t>
              </a:r>
              <a:br/>
              <a:r>
                <a:rPr b="1">
                  <a:solidFill>
                    <a:schemeClr val="accent3"/>
                  </a:solidFill>
                </a:rPr>
                <a:t>4 mm scintillator</a:t>
              </a:r>
            </a:p>
          </p:txBody>
        </p:sp>
      </p:grpSp>
      <p:pic>
        <p:nvPicPr>
          <p:cNvPr id="1121" name="Line Shape" descr="Line Shap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01320" y="7264813"/>
            <a:ext cx="3361162" cy="2905007"/>
          </a:xfrm>
          <a:prstGeom prst="rect">
            <a:avLst/>
          </a:prstGeom>
        </p:spPr>
      </p:pic>
      <p:sp>
        <p:nvSpPr>
          <p:cNvPr id="1123" name="Synergies with LFHCal (choice of technology)"/>
          <p:cNvSpPr txBox="1"/>
          <p:nvPr/>
        </p:nvSpPr>
        <p:spPr>
          <a:xfrm>
            <a:off x="1160312" y="3415069"/>
            <a:ext cx="10175483" cy="636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marL="704638" indent="-361842" algn="l" defTabSz="1244441">
              <a:lnSpc>
                <a:spcPct val="110000"/>
              </a:lnSpc>
              <a:spcBef>
                <a:spcPts val="1700"/>
              </a:spcBef>
              <a:buSzPct val="100000"/>
              <a:buFont typeface="Times New Roman"/>
              <a:buChar char="‣"/>
              <a:defRPr sz="3500">
                <a:latin typeface="Arial"/>
                <a:ea typeface="Arial"/>
                <a:cs typeface="Arial"/>
                <a:sym typeface="Arial"/>
              </a:defRPr>
            </a:pPr>
            <a:r>
              <a:t>Synergies with LFHCal (choice of technology)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Tail catcher calorimeter in the backward (electron-going) direction…"/>
          <p:cNvSpPr txBox="1"/>
          <p:nvPr>
            <p:ph type="body" sz="half" idx="1"/>
          </p:nvPr>
        </p:nvSpPr>
        <p:spPr>
          <a:xfrm>
            <a:off x="1235769" y="2002225"/>
            <a:ext cx="11014667" cy="8170043"/>
          </a:xfrm>
          <a:prstGeom prst="rect">
            <a:avLst/>
          </a:prstGeom>
        </p:spPr>
        <p:txBody>
          <a:bodyPr/>
          <a:lstStyle/>
          <a:p>
            <a:pPr/>
            <a:r>
              <a:t>Tail catcher calorimeter in the backward (electron-going) direction</a:t>
            </a:r>
          </a:p>
          <a:p>
            <a:pPr/>
            <a:r>
              <a:t>Important for low-x and -Q2, high-y (high gluon densities) - core aspects of EIC physics mission </a:t>
            </a:r>
          </a:p>
          <a:p>
            <a:pPr lvl="1"/>
            <a:r>
              <a:t>Diffraction, neutral and charged jets</a:t>
            </a:r>
          </a:p>
          <a:p>
            <a:pPr lvl="1"/>
            <a:r>
              <a:t>Neutron detection and muon ID</a:t>
            </a:r>
          </a:p>
          <a:p>
            <a:pPr/>
            <a:r>
              <a:t>Lessons from HERA / H1 backward SPACAL</a:t>
            </a:r>
          </a:p>
        </p:txBody>
      </p:sp>
      <p:sp>
        <p:nvSpPr>
          <p:cNvPr id="11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27" name="Main purpose of nHC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Main purpose of nHCal</a:t>
            </a:r>
          </a:p>
        </p:txBody>
      </p:sp>
      <p:sp>
        <p:nvSpPr>
          <p:cNvPr id="1128" name="NIMA 386 (1997), 397-408…"/>
          <p:cNvSpPr txBox="1"/>
          <p:nvPr/>
        </p:nvSpPr>
        <p:spPr>
          <a:xfrm>
            <a:off x="2614192" y="9577020"/>
            <a:ext cx="397573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5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u="sng">
                <a:hlinkClick r:id="rId2" invalidUrl="" action="" tgtFrame="" tooltip="" history="1" highlightClick="0" endSnd="0"/>
              </a:rPr>
              <a:t>NIMA 386 (1997), 397-408</a:t>
            </a:r>
          </a:p>
          <a:p>
            <a:pPr algn="l" defTabSz="457200">
              <a:defRPr sz="25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u="sng">
                <a:hlinkClick r:id="rId3" invalidUrl="" action="" tgtFrame="" tooltip="" history="1" highlightClick="0" endSnd="0"/>
              </a:rPr>
              <a:t>PLB 665 (2008), 139-146</a:t>
            </a:r>
          </a:p>
        </p:txBody>
      </p:sp>
      <p:pic>
        <p:nvPicPr>
          <p:cNvPr id="1129" name="Screenshot 2025-05-28 at 1.19.06 PM.png" descr="Screenshot 2025-05-28 at 1.19.06 PM.png"/>
          <p:cNvPicPr>
            <a:picLocks noChangeAspect="1"/>
          </p:cNvPicPr>
          <p:nvPr/>
        </p:nvPicPr>
        <p:blipFill>
          <a:blip r:embed="rId4">
            <a:extLst/>
          </a:blip>
          <a:srcRect l="0" t="2265" r="50011" b="4409"/>
          <a:stretch>
            <a:fillRect/>
          </a:stretch>
        </p:blipFill>
        <p:spPr>
          <a:xfrm>
            <a:off x="15003271" y="1933103"/>
            <a:ext cx="8189563" cy="5072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0" name="Screenshot 2025-05-28 at 1.19.06 PM.png" descr="Screenshot 2025-05-28 at 1.19.06 PM.png"/>
          <p:cNvPicPr>
            <a:picLocks noChangeAspect="1"/>
          </p:cNvPicPr>
          <p:nvPr/>
        </p:nvPicPr>
        <p:blipFill>
          <a:blip r:embed="rId4">
            <a:extLst/>
          </a:blip>
          <a:srcRect l="50141" t="3328" r="0" b="5043"/>
          <a:stretch>
            <a:fillRect/>
          </a:stretch>
        </p:blipFill>
        <p:spPr>
          <a:xfrm>
            <a:off x="15589636" y="14183484"/>
            <a:ext cx="8168326" cy="4980508"/>
          </a:xfrm>
          <a:prstGeom prst="rect">
            <a:avLst/>
          </a:prstGeom>
          <a:ln w="12700">
            <a:miter lim="400000"/>
          </a:ln>
        </p:spPr>
      </p:pic>
      <p:sp>
        <p:nvSpPr>
          <p:cNvPr id="1131" name="neutrons and negatively charged particles"/>
          <p:cNvSpPr txBox="1"/>
          <p:nvPr/>
        </p:nvSpPr>
        <p:spPr>
          <a:xfrm>
            <a:off x="13871689" y="1957801"/>
            <a:ext cx="6885212" cy="547168"/>
          </a:xfrm>
          <a:prstGeom prst="rect">
            <a:avLst/>
          </a:prstGeom>
          <a:solidFill>
            <a:srgbClr val="FFFFFF"/>
          </a:solidFill>
          <a:ln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neutrons</a:t>
            </a:r>
            <a:r>
              <a:t> and negatively charged particles</a:t>
            </a:r>
          </a:p>
        </p:txBody>
      </p:sp>
      <p:sp>
        <p:nvSpPr>
          <p:cNvPr id="1132" name="neutrons and positively charged particles"/>
          <p:cNvSpPr txBox="1"/>
          <p:nvPr/>
        </p:nvSpPr>
        <p:spPr>
          <a:xfrm>
            <a:off x="15899632" y="14403153"/>
            <a:ext cx="5806282" cy="498029"/>
          </a:xfrm>
          <a:prstGeom prst="rect">
            <a:avLst/>
          </a:prstGeom>
          <a:solidFill>
            <a:srgbClr val="FFFFFF"/>
          </a:solidFill>
          <a:ln>
            <a:solidFill>
              <a:srgbClr val="53585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neutrons</a:t>
            </a:r>
            <a:r>
              <a:t> and positively charged particles</a:t>
            </a:r>
          </a:p>
        </p:txBody>
      </p:sp>
      <p:sp>
        <p:nvSpPr>
          <p:cNvPr id="1133" name="DIS ep 18x275 pythia  Q2 &gt; 1 GeV2"/>
          <p:cNvSpPr txBox="1"/>
          <p:nvPr/>
        </p:nvSpPr>
        <p:spPr>
          <a:xfrm>
            <a:off x="20230090" y="4416553"/>
            <a:ext cx="2455806" cy="13127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700">
                <a:latin typeface="Arial"/>
                <a:ea typeface="Arial"/>
                <a:cs typeface="Arial"/>
                <a:sym typeface="Arial"/>
              </a:defRPr>
            </a:pPr>
            <a:r>
              <a:t>DIS ep 18x275</a:t>
            </a:r>
            <a:br/>
            <a:r>
              <a:t>pythia </a:t>
            </a:r>
            <a:br/>
            <a:r>
              <a:t>Q</a:t>
            </a:r>
            <a:r>
              <a:rPr baseline="31999"/>
              <a:t>2</a:t>
            </a:r>
            <a:r>
              <a:t> &gt; 1 GeV</a:t>
            </a:r>
            <a:r>
              <a:rPr baseline="31999"/>
              <a:t>2</a:t>
            </a:r>
          </a:p>
        </p:txBody>
      </p:sp>
      <p:sp>
        <p:nvSpPr>
          <p:cNvPr id="1134" name="neutrons in the nHCal:  &lt;p&gt;=1.9 GeV/c &lt;E&gt;=2.2 GeV"/>
          <p:cNvSpPr txBox="1"/>
          <p:nvPr/>
        </p:nvSpPr>
        <p:spPr>
          <a:xfrm>
            <a:off x="12656063" y="4253596"/>
            <a:ext cx="3170199" cy="2009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neutrons in the nHCal</a:t>
            </a:r>
            <a:r>
              <a:t>: </a:t>
            </a:r>
            <a:br/>
            <a:r>
              <a:t>&lt;p&gt;=1.9 GeV/c &lt;E&gt;=2.2 GeV</a:t>
            </a:r>
          </a:p>
        </p:txBody>
      </p:sp>
      <p:sp>
        <p:nvSpPr>
          <p:cNvPr id="1135" name="-4&lt;η&lt;-1"/>
          <p:cNvSpPr txBox="1"/>
          <p:nvPr/>
        </p:nvSpPr>
        <p:spPr>
          <a:xfrm>
            <a:off x="18688223" y="2832186"/>
            <a:ext cx="1601193" cy="5994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-4&lt;η&lt;-1</a:t>
            </a:r>
          </a:p>
        </p:txBody>
      </p:sp>
      <p:sp>
        <p:nvSpPr>
          <p:cNvPr id="1136" name="muons in the nHCal:  &lt;p&gt;=5.3 GeV/c &lt;E&gt;=5.3 GeV"/>
          <p:cNvSpPr txBox="1"/>
          <p:nvPr/>
        </p:nvSpPr>
        <p:spPr>
          <a:xfrm>
            <a:off x="12789075" y="8151670"/>
            <a:ext cx="3535019" cy="2009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muons in the nHCal</a:t>
            </a:r>
            <a:r>
              <a:t>: </a:t>
            </a:r>
            <a:br/>
            <a:r>
              <a:t>&lt;p&gt;=5.3 GeV/c &lt;E&gt;=5.3 GeV</a:t>
            </a:r>
          </a:p>
        </p:txBody>
      </p:sp>
      <p:sp>
        <p:nvSpPr>
          <p:cNvPr id="1137" name="&lt;p&gt;=XXX GeV/c &lt;E&gt;=XXX GeV"/>
          <p:cNvSpPr txBox="1"/>
          <p:nvPr/>
        </p:nvSpPr>
        <p:spPr>
          <a:xfrm>
            <a:off x="8423184" y="14183484"/>
            <a:ext cx="3399772" cy="1069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&lt;p&gt;=XXX GeV/c &lt;E&gt;=XXX GeV</a:t>
            </a:r>
          </a:p>
        </p:txBody>
      </p:sp>
      <p:grpSp>
        <p:nvGrpSpPr>
          <p:cNvPr id="1141" name="Group"/>
          <p:cNvGrpSpPr/>
          <p:nvPr/>
        </p:nvGrpSpPr>
        <p:grpSpPr>
          <a:xfrm>
            <a:off x="16618405" y="7552810"/>
            <a:ext cx="5370920" cy="4642307"/>
            <a:chOff x="0" y="0"/>
            <a:chExt cx="5370918" cy="4642305"/>
          </a:xfrm>
        </p:grpSpPr>
        <p:pic>
          <p:nvPicPr>
            <p:cNvPr id="1138" name="Screenshot 2025-05-29 at 3.32.41 PM.png" descr="Screenshot 2025-05-29 at 3.32.41 PM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3326"/>
              <a:ext cx="5066106" cy="45789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39" name="Square"/>
            <p:cNvSpPr/>
            <p:nvPr/>
          </p:nvSpPr>
          <p:spPr>
            <a:xfrm>
              <a:off x="4100918" y="0"/>
              <a:ext cx="1270001" cy="1270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1140" name="Line"/>
            <p:cNvSpPr/>
            <p:nvPr/>
          </p:nvSpPr>
          <p:spPr>
            <a:xfrm>
              <a:off x="4030595" y="157534"/>
              <a:ext cx="792678" cy="1132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966" y="136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</p:grpSp>
      <p:pic>
        <p:nvPicPr>
          <p:cNvPr id="1142" name="Screenshot 2025-05-28 at 5.16.09 PM.png" descr="Screenshot 2025-05-28 at 5.16.09 PM.png"/>
          <p:cNvPicPr>
            <a:picLocks noChangeAspect="1"/>
          </p:cNvPicPr>
          <p:nvPr/>
        </p:nvPicPr>
        <p:blipFill>
          <a:blip r:embed="rId6">
            <a:extLst/>
          </a:blip>
          <a:srcRect l="39852" t="14342" r="19589" b="54398"/>
          <a:stretch>
            <a:fillRect/>
          </a:stretch>
        </p:blipFill>
        <p:spPr>
          <a:xfrm>
            <a:off x="19330941" y="8740091"/>
            <a:ext cx="4254004" cy="2267915"/>
          </a:xfrm>
          <a:prstGeom prst="rect">
            <a:avLst/>
          </a:prstGeom>
          <a:ln w="12700">
            <a:miter lim="400000"/>
          </a:ln>
        </p:spPr>
      </p:pic>
      <p:sp>
        <p:nvSpPr>
          <p:cNvPr id="1143" name="-4&lt;η&lt;-1"/>
          <p:cNvSpPr txBox="1"/>
          <p:nvPr/>
        </p:nvSpPr>
        <p:spPr>
          <a:xfrm>
            <a:off x="18688223" y="7974353"/>
            <a:ext cx="1601193" cy="5994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-4&lt;η&lt;-1</a:t>
            </a:r>
          </a:p>
        </p:txBody>
      </p:sp>
      <p:sp>
        <p:nvSpPr>
          <p:cNvPr id="1144" name="muons from diffractive J/𝜓 decay"/>
          <p:cNvSpPr txBox="1"/>
          <p:nvPr/>
        </p:nvSpPr>
        <p:spPr>
          <a:xfrm>
            <a:off x="14993505" y="7211935"/>
            <a:ext cx="5402619" cy="556444"/>
          </a:xfrm>
          <a:prstGeom prst="rect">
            <a:avLst/>
          </a:prstGeom>
          <a:solidFill>
            <a:srgbClr val="FFFFFF"/>
          </a:solidFill>
          <a:ln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muons </a:t>
            </a:r>
            <a:r>
              <a:t>from diffractive J/𝜓 decay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Is the design of the ePIC detector and its sub-systems appropriate and progressing well?…"/>
          <p:cNvSpPr txBox="1"/>
          <p:nvPr>
            <p:ph type="body" sz="half" idx="1"/>
          </p:nvPr>
        </p:nvSpPr>
        <p:spPr>
          <a:xfrm>
            <a:off x="903106" y="2341799"/>
            <a:ext cx="13133345" cy="8293056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0257FF"/>
                </a:solidFill>
              </a:rPr>
              <a:t>Is the design of the ePIC detector and its sub-systems appropriate and progressing well? </a:t>
            </a:r>
            <a:endParaRPr b="1">
              <a:solidFill>
                <a:srgbClr val="0257FF"/>
              </a:solidFill>
            </a:endParaRPr>
          </a:p>
          <a:p>
            <a:pPr marL="434210" indent="-434210"/>
            <a:r>
              <a:t>Design optimization </a:t>
            </a:r>
          </a:p>
          <a:p>
            <a:pPr marL="434210" indent="-434210"/>
            <a:r>
              <a:t>Variations from default: </a:t>
            </a:r>
            <a:r>
              <a:rPr sz="3800"/>
              <a:t>transverse tile size</a:t>
            </a:r>
            <a:r>
              <a:rPr sz="3800"/>
              <a:t>, </a:t>
            </a:r>
            <a:br>
              <a:rPr sz="3800"/>
            </a:br>
            <a:r>
              <a:rPr sz="3800"/>
              <a:t>number of layers</a:t>
            </a:r>
            <a:r>
              <a:rPr sz="3800"/>
              <a:t>, </a:t>
            </a:r>
            <a:r>
              <a:rPr sz="3800"/>
              <a:t>scintillator</a:t>
            </a:r>
            <a:r>
              <a:rPr sz="3800"/>
              <a:t> &amp; </a:t>
            </a:r>
            <a:r>
              <a:rPr sz="3800"/>
              <a:t>absorber</a:t>
            </a:r>
            <a:r>
              <a:rPr sz="3800"/>
              <a:t> thickness</a:t>
            </a:r>
            <a:r>
              <a:t> </a:t>
            </a:r>
          </a:p>
          <a:p>
            <a:pPr marL="434210" indent="-434210"/>
            <a:r>
              <a:t>Dedicated simulations</a:t>
            </a:r>
          </a:p>
          <a:p>
            <a:pPr lvl="1" marL="629819" indent="-337719"/>
            <a:r>
              <a:t>“Single particle” - in progress</a:t>
            </a:r>
          </a:p>
          <a:p>
            <a:pPr lvl="1" marL="629819" indent="-337719"/>
            <a:r>
              <a:t>Then full simulations with background </a:t>
            </a:r>
          </a:p>
        </p:txBody>
      </p:sp>
      <p:sp>
        <p:nvSpPr>
          <p:cNvPr id="1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48" name="nHCal design optimization via simulations - overvie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nHCal design optimization via simulations - overview</a:t>
            </a:r>
          </a:p>
        </p:txBody>
      </p:sp>
      <p:graphicFrame>
        <p:nvGraphicFramePr>
          <p:cNvPr id="1149" name="Table 1-1"/>
          <p:cNvGraphicFramePr/>
          <p:nvPr/>
        </p:nvGraphicFramePr>
        <p:xfrm>
          <a:off x="15004070" y="1856946"/>
          <a:ext cx="8518473" cy="483024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4788361"/>
                <a:gridCol w="911677"/>
                <a:gridCol w="882398"/>
                <a:gridCol w="951249"/>
                <a:gridCol w="972085"/>
              </a:tblGrid>
              <a:tr h="1036875"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b="1" sz="2800">
                          <a:solidFill>
                            <a:srgbClr val="FFFFFF"/>
                          </a:solidFill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Physics impact   ➡︎  Design parameter⬇︎</a:t>
                      </a: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0257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90000"/>
                        </a:lnSpc>
                        <a:defRPr b="0" sz="3800">
                          <a:latin typeface="Times New Roman"/>
                          <a:ea typeface="Times New Roman"/>
                          <a:cs typeface="Times New Roman"/>
                        </a:defRPr>
                      </a:pPr>
                      <a:r>
                        <a:t>σ</a:t>
                      </a:r>
                      <a:r>
                        <a:rPr baseline="-5999"/>
                        <a:t>E</a:t>
                      </a:r>
                      <a:r>
                        <a:t>/E</a:t>
                      </a: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4000">
                          <a:latin typeface="Times New Roman"/>
                          <a:ea typeface="Times New Roman"/>
                          <a:cs typeface="Times New Roman"/>
                        </a:rPr>
                        <a:t>Eff</a:t>
                      </a: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90000"/>
                        </a:lnSpc>
                        <a:defRPr b="0" sz="1800"/>
                      </a:pPr>
                      <a:r>
                        <a:rPr sz="3200">
                          <a:latin typeface="Times New Roman"/>
                          <a:ea typeface="Times New Roman"/>
                          <a:cs typeface="Times New Roman"/>
                        </a:rPr>
                        <a:t>μ/π sep.</a:t>
                      </a: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4500">
                          <a:latin typeface="Times New Roman"/>
                          <a:ea typeface="Times New Roman"/>
                          <a:cs typeface="Times New Roman"/>
                        </a:defRPr>
                      </a:pPr>
                      <a:r>
                        <a:t>λ</a:t>
                      </a:r>
                      <a:r>
                        <a:rPr baseline="-5999"/>
                        <a:t>int</a:t>
                      </a: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6F8F9"/>
                    </a:solidFill>
                  </a:tcPr>
                </a:tc>
              </a:tr>
              <a:tr h="699407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Gross length</a:t>
                      </a: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4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x</a:t>
                      </a: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4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x</a:t>
                      </a: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4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4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72591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Tile configuration</a:t>
                      </a: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4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x</a:t>
                      </a: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4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x</a:t>
                      </a: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4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4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673737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Z-layer readout</a:t>
                      </a: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4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x</a:t>
                      </a: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4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4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x</a:t>
                      </a: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4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96694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Sampling fraction, absorber/scintillator ratio</a:t>
                      </a: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4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4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4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4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x</a:t>
                      </a: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714674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Absorber material</a:t>
                      </a: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4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x</a:t>
                      </a: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4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4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1800"/>
                      </a:pPr>
                      <a:r>
                        <a:rPr sz="4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x</a:t>
                      </a:r>
                    </a:p>
                  </a:txBody>
                  <a:tcPr marL="101600" marR="101600" marT="25400" marB="254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150" name="Table 1"/>
          <p:cNvGraphicFramePr/>
          <p:nvPr/>
        </p:nvGraphicFramePr>
        <p:xfrm>
          <a:off x="11157085" y="7145184"/>
          <a:ext cx="8466749" cy="611075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633779"/>
                <a:gridCol w="1625610"/>
                <a:gridCol w="862885"/>
                <a:gridCol w="867221"/>
                <a:gridCol w="867221"/>
                <a:gridCol w="867221"/>
                <a:gridCol w="862885"/>
                <a:gridCol w="867221"/>
              </a:tblGrid>
              <a:tr h="759081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70000"/>
                        </a:lnSpc>
                        <a:defRPr b="0"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5x5 or 10x10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80000"/>
                        </a:lnSpc>
                        <a:defRPr b="0" sz="1800"/>
                      </a:pPr>
                      <a:r>
                        <a:rPr sz="2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scintillator thickness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chemeClr val="accent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3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0.4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chemeClr val="accent3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3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0.6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3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0.8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chemeClr val="accent3"/>
                    </a:solidFill>
                  </a:tcPr>
                </a:tc>
              </a:tr>
              <a:tr h="759081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b="1" sz="30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[cm]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80000"/>
                        </a:lnSpc>
                        <a:defRPr b="0" sz="1800"/>
                      </a:pPr>
                      <a:r>
                        <a:rPr sz="2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absorber thickness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3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4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63500">
                      <a:solidFill>
                        <a:srgbClr val="0257F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3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3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3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2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3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1.52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3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2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35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4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</a:tr>
              <a:tr h="551648">
                <a:tc gridSpan="2"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30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10 layers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635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FFAEB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45</a:t>
                      </a:r>
                    </a:p>
                  </a:txBody>
                  <a:tcPr marL="38100" marR="38100" marT="25400" marB="25400" anchor="ctr" anchorCtr="0" horzOverflow="overflow">
                    <a:lnL w="63500">
                      <a:solidFill>
                        <a:srgbClr val="0257FF"/>
                      </a:solidFill>
                      <a:miter lim="400000"/>
                    </a:lnL>
                    <a:lnR w="63500">
                      <a:solidFill>
                        <a:srgbClr val="0257FF"/>
                      </a:solidFill>
                      <a:miter lim="400000"/>
                    </a:lnR>
                    <a:lnT w="63500">
                      <a:solidFill>
                        <a:srgbClr val="0257FF"/>
                      </a:solidFill>
                      <a:miter lim="400000"/>
                    </a:lnT>
                    <a:lnB w="63500">
                      <a:solidFill>
                        <a:srgbClr val="0257FF"/>
                      </a:solidFill>
                      <a:miter lim="400000"/>
                    </a:lnB>
                    <a:solidFill>
                      <a:srgbClr val="FFFF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635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</a:tr>
              <a:tr h="551648">
                <a:tc gridSpan="2"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30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12 layers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FFAEB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54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635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FFFF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</a:tr>
              <a:tr h="551648">
                <a:tc gridSpan="2"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30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13 layers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FFAEB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46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FFFF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</a:tr>
              <a:tr h="551648">
                <a:tc gridSpan="2"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30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15 layers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FFAEB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68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FFFF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</a:tr>
              <a:tr h="551648">
                <a:tc gridSpan="2"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30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20 layers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FFAEB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50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FFFF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63500">
                      <a:solidFill>
                        <a:schemeClr val="accent2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54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FFFF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58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FFFFE0"/>
                    </a:solidFill>
                  </a:tcPr>
                </a:tc>
              </a:tr>
              <a:tr h="551648">
                <a:tc gridSpan="2"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30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28 layers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FFAEB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63500">
                      <a:solidFill>
                        <a:schemeClr val="accent2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57</a:t>
                      </a:r>
                    </a:p>
                  </a:txBody>
                  <a:tcPr marL="38100" marR="38100" marT="25400" marB="25400" anchor="ctr" anchorCtr="0" horzOverflow="overflow">
                    <a:lnL w="63500">
                      <a:solidFill>
                        <a:schemeClr val="accent2"/>
                      </a:solidFill>
                      <a:miter lim="400000"/>
                    </a:lnL>
                    <a:lnR w="63500">
                      <a:solidFill>
                        <a:schemeClr val="accent2"/>
                      </a:solidFill>
                      <a:miter lim="400000"/>
                    </a:lnR>
                    <a:lnT w="63500">
                      <a:solidFill>
                        <a:schemeClr val="accent2"/>
                      </a:solidFill>
                      <a:miter lim="400000"/>
                    </a:lnT>
                    <a:lnB w="63500">
                      <a:solidFill>
                        <a:schemeClr val="accent2"/>
                      </a:solidFill>
                      <a:miter lim="400000"/>
                    </a:lnB>
                    <a:solidFill>
                      <a:srgbClr val="FFFF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63500">
                      <a:solidFill>
                        <a:schemeClr val="accent2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defRPr b="0"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51" name="Table 1-2"/>
          <p:cNvGraphicFramePr/>
          <p:nvPr/>
        </p:nvGraphicFramePr>
        <p:xfrm>
          <a:off x="20052904" y="10119003"/>
          <a:ext cx="3767438" cy="49839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3703936"/>
              </a:tblGrid>
              <a:tr h="434895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20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nHCal default design (10x10)</a:t>
                      </a:r>
                    </a:p>
                  </a:txBody>
                  <a:tcPr marL="38100" marR="38100" marT="25400" marB="25400" anchor="ctr" anchorCtr="0" horzOverflow="overflow">
                    <a:lnL w="63500">
                      <a:solidFill>
                        <a:srgbClr val="0257FF"/>
                      </a:solidFill>
                      <a:miter lim="400000"/>
                    </a:lnL>
                    <a:lnR w="63500">
                      <a:solidFill>
                        <a:srgbClr val="0257FF"/>
                      </a:solidFill>
                      <a:miter lim="400000"/>
                    </a:lnR>
                    <a:lnT w="63500">
                      <a:solidFill>
                        <a:srgbClr val="0257FF"/>
                      </a:solidFill>
                      <a:miter lim="400000"/>
                    </a:lnT>
                    <a:lnB w="63500">
                      <a:solidFill>
                        <a:srgbClr val="0257FF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52" name="Table 1-2-1"/>
          <p:cNvGraphicFramePr/>
          <p:nvPr/>
        </p:nvGraphicFramePr>
        <p:xfrm>
          <a:off x="20028227" y="10872464"/>
          <a:ext cx="3440566" cy="50308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3377065"/>
              </a:tblGrid>
              <a:tr h="439586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20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LFHCal configuration (5x5)</a:t>
                      </a:r>
                    </a:p>
                  </a:txBody>
                  <a:tcPr marL="38100" marR="38100" marT="25400" marB="25400" anchor="ctr" anchorCtr="0" horzOverflow="overflow">
                    <a:lnL w="63500">
                      <a:solidFill>
                        <a:schemeClr val="accent2"/>
                      </a:solidFill>
                      <a:miter lim="400000"/>
                    </a:lnL>
                    <a:lnR w="63500">
                      <a:solidFill>
                        <a:schemeClr val="accent2"/>
                      </a:solidFill>
                      <a:miter lim="400000"/>
                    </a:lnR>
                    <a:lnT w="63500">
                      <a:solidFill>
                        <a:schemeClr val="accent2"/>
                      </a:solidFill>
                      <a:miter lim="400000"/>
                    </a:lnT>
                    <a:lnB w="63500">
                      <a:solidFill>
                        <a:schemeClr val="accent2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53" name="Table 1-3"/>
          <p:cNvGraphicFramePr/>
          <p:nvPr/>
        </p:nvGraphicFramePr>
        <p:xfrm>
          <a:off x="20030603" y="9382336"/>
          <a:ext cx="2295645" cy="45620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2282944"/>
              </a:tblGrid>
              <a:tr h="4435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sz="20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gross length</a:t>
                      </a:r>
                    </a:p>
                  </a:txBody>
                  <a:tcPr marL="38100" marR="38100" marT="25400" marB="25400" anchor="ctr" anchorCtr="0" horzOverflow="overflow">
                    <a:lnL w="12700">
                      <a:solidFill>
                        <a:srgbClr val="0257FF"/>
                      </a:solidFill>
                      <a:miter lim="400000"/>
                    </a:lnL>
                    <a:lnR w="12700">
                      <a:solidFill>
                        <a:srgbClr val="0257FF"/>
                      </a:solidFill>
                      <a:miter lim="400000"/>
                    </a:lnR>
                    <a:lnT w="12700">
                      <a:solidFill>
                        <a:srgbClr val="0257FF"/>
                      </a:solidFill>
                      <a:miter lim="400000"/>
                    </a:lnT>
                    <a:lnB w="12700">
                      <a:solidFill>
                        <a:srgbClr val="0257FF"/>
                      </a:solidFill>
                      <a:miter lim="400000"/>
                    </a:lnB>
                    <a:solidFill>
                      <a:srgbClr val="FFFFE0"/>
                    </a:solidFill>
                  </a:tcPr>
                </a:tc>
              </a:tr>
            </a:tbl>
          </a:graphicData>
        </a:graphic>
      </p:graphicFrame>
      <p:pic>
        <p:nvPicPr>
          <p:cNvPr id="1154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76445" y="4373812"/>
            <a:ext cx="7978627" cy="217688"/>
          </a:xfrm>
          <a:prstGeom prst="rect">
            <a:avLst/>
          </a:prstGeom>
        </p:spPr>
      </p:pic>
      <p:pic>
        <p:nvPicPr>
          <p:cNvPr id="1156" name="Line Shape" descr="Line Shap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75152">
            <a:off x="12347548" y="5692413"/>
            <a:ext cx="1503246" cy="829164"/>
          </a:xfrm>
          <a:prstGeom prst="rect">
            <a:avLst/>
          </a:prstGeom>
        </p:spPr>
      </p:pic>
      <p:sp>
        <p:nvSpPr>
          <p:cNvPr id="1158" name="Ornament 15"/>
          <p:cNvSpPr/>
          <p:nvPr/>
        </p:nvSpPr>
        <p:spPr>
          <a:xfrm rot="16200000">
            <a:off x="11206160" y="5575931"/>
            <a:ext cx="2027135" cy="1703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7" h="21407" fill="norm" stroke="1" extrusionOk="0">
                <a:moveTo>
                  <a:pt x="127" y="22"/>
                </a:moveTo>
                <a:cubicBezTo>
                  <a:pt x="80" y="-93"/>
                  <a:pt x="32" y="257"/>
                  <a:pt x="22" y="818"/>
                </a:cubicBezTo>
                <a:cubicBezTo>
                  <a:pt x="-49" y="4615"/>
                  <a:pt x="-101" y="17739"/>
                  <a:pt x="2551" y="17739"/>
                </a:cubicBezTo>
                <a:cubicBezTo>
                  <a:pt x="5450" y="17739"/>
                  <a:pt x="7783" y="14753"/>
                  <a:pt x="8489" y="14753"/>
                </a:cubicBezTo>
                <a:cubicBezTo>
                  <a:pt x="9176" y="14753"/>
                  <a:pt x="9850" y="13902"/>
                  <a:pt x="10398" y="21024"/>
                </a:cubicBezTo>
                <a:cubicBezTo>
                  <a:pt x="10425" y="21380"/>
                  <a:pt x="10468" y="21507"/>
                  <a:pt x="10505" y="21322"/>
                </a:cubicBezTo>
                <a:cubicBezTo>
                  <a:pt x="10558" y="21061"/>
                  <a:pt x="10581" y="20322"/>
                  <a:pt x="10552" y="19730"/>
                </a:cubicBezTo>
                <a:cubicBezTo>
                  <a:pt x="10406" y="16761"/>
                  <a:pt x="9857" y="9109"/>
                  <a:pt x="8066" y="9816"/>
                </a:cubicBezTo>
                <a:cubicBezTo>
                  <a:pt x="6083" y="10599"/>
                  <a:pt x="4031" y="11246"/>
                  <a:pt x="2102" y="11647"/>
                </a:cubicBezTo>
                <a:cubicBezTo>
                  <a:pt x="1094" y="11858"/>
                  <a:pt x="161" y="11423"/>
                  <a:pt x="201" y="1097"/>
                </a:cubicBezTo>
                <a:cubicBezTo>
                  <a:pt x="203" y="581"/>
                  <a:pt x="172" y="124"/>
                  <a:pt x="129" y="22"/>
                </a:cubicBezTo>
                <a:cubicBezTo>
                  <a:pt x="128" y="22"/>
                  <a:pt x="128" y="22"/>
                  <a:pt x="127" y="22"/>
                </a:cubicBezTo>
                <a:close/>
                <a:moveTo>
                  <a:pt x="21269" y="22"/>
                </a:moveTo>
                <a:cubicBezTo>
                  <a:pt x="21226" y="124"/>
                  <a:pt x="21195" y="581"/>
                  <a:pt x="21197" y="1097"/>
                </a:cubicBezTo>
                <a:cubicBezTo>
                  <a:pt x="21237" y="11423"/>
                  <a:pt x="20304" y="11858"/>
                  <a:pt x="19296" y="11647"/>
                </a:cubicBezTo>
                <a:cubicBezTo>
                  <a:pt x="17367" y="11246"/>
                  <a:pt x="15315" y="10599"/>
                  <a:pt x="13332" y="9816"/>
                </a:cubicBezTo>
                <a:cubicBezTo>
                  <a:pt x="11541" y="9109"/>
                  <a:pt x="10992" y="16761"/>
                  <a:pt x="10846" y="19730"/>
                </a:cubicBezTo>
                <a:cubicBezTo>
                  <a:pt x="10817" y="20322"/>
                  <a:pt x="10840" y="21061"/>
                  <a:pt x="10893" y="21322"/>
                </a:cubicBezTo>
                <a:cubicBezTo>
                  <a:pt x="10930" y="21507"/>
                  <a:pt x="10973" y="21380"/>
                  <a:pt x="11000" y="21024"/>
                </a:cubicBezTo>
                <a:cubicBezTo>
                  <a:pt x="11548" y="13902"/>
                  <a:pt x="12222" y="14753"/>
                  <a:pt x="12909" y="14753"/>
                </a:cubicBezTo>
                <a:cubicBezTo>
                  <a:pt x="13615" y="14753"/>
                  <a:pt x="15948" y="17739"/>
                  <a:pt x="18847" y="17739"/>
                </a:cubicBezTo>
                <a:cubicBezTo>
                  <a:pt x="21499" y="17739"/>
                  <a:pt x="21447" y="4615"/>
                  <a:pt x="21376" y="818"/>
                </a:cubicBezTo>
                <a:cubicBezTo>
                  <a:pt x="21366" y="257"/>
                  <a:pt x="21318" y="-93"/>
                  <a:pt x="21271" y="22"/>
                </a:cubicBezTo>
                <a:cubicBezTo>
                  <a:pt x="21270" y="22"/>
                  <a:pt x="21270" y="22"/>
                  <a:pt x="21269" y="22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  <p:sp>
        <p:nvSpPr>
          <p:cNvPr id="1159" name="OSU, CTU, UIUC"/>
          <p:cNvSpPr txBox="1"/>
          <p:nvPr/>
        </p:nvSpPr>
        <p:spPr>
          <a:xfrm>
            <a:off x="14439982" y="13958490"/>
            <a:ext cx="2561872" cy="485776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OSU, CTU, UIUC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1" name="prof_nHCal_sampling_fraction_vs_E.png" descr="prof_nHCal_sampling_fraction_vs_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10994" y="1750194"/>
            <a:ext cx="11090165" cy="6723503"/>
          </a:xfrm>
          <a:prstGeom prst="rect">
            <a:avLst/>
          </a:prstGeom>
          <a:ln w="12700">
            <a:miter lim="400000"/>
          </a:ln>
        </p:spPr>
      </p:pic>
      <p:sp>
        <p:nvSpPr>
          <p:cNvPr id="1162" name="Sampling fraction = energy deposit in  absorber / incident energy…"/>
          <p:cNvSpPr txBox="1"/>
          <p:nvPr>
            <p:ph type="body" idx="1"/>
          </p:nvPr>
        </p:nvSpPr>
        <p:spPr>
          <a:xfrm>
            <a:off x="1034268" y="1829799"/>
            <a:ext cx="14596896" cy="10056402"/>
          </a:xfrm>
          <a:prstGeom prst="rect">
            <a:avLst/>
          </a:prstGeom>
        </p:spPr>
        <p:txBody>
          <a:bodyPr/>
          <a:lstStyle/>
          <a:p>
            <a:pPr/>
            <a:r>
              <a:t>Sampling fraction = energy deposit in </a:t>
            </a:r>
            <a:br/>
            <a:r>
              <a:t>absorber / incident energy </a:t>
            </a:r>
          </a:p>
          <a:p>
            <a:pPr lvl="1"/>
            <a:r>
              <a:t>~ 1-1.5% for default design </a:t>
            </a:r>
            <a:br/>
            <a:r>
              <a:t>(10x10, 10 layers, 4cm absorber, 4mm scintillator)</a:t>
            </a:r>
          </a:p>
          <a:p>
            <a:pPr lvl="1"/>
            <a:r>
              <a:t>~ 3-4.5% for more layers and/or thicker scintillator</a:t>
            </a:r>
          </a:p>
          <a:p>
            <a:pPr lvl="1"/>
            <a:r>
              <a:t>Not dependent on particle species (</a:t>
            </a:r>
            <a:r>
              <a:rPr i="1" sz="40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t> or </a:t>
            </a:r>
            <a:r>
              <a:rPr sz="4000">
                <a:latin typeface="Times New Roman"/>
                <a:ea typeface="Times New Roman"/>
                <a:cs typeface="Times New Roman"/>
                <a:sym typeface="Times New Roman"/>
              </a:rPr>
              <a:t>π</a:t>
            </a:r>
            <a:r>
              <a:rPr baseline="31999" sz="4000"/>
              <a:t>−</a:t>
            </a:r>
            <a:r>
              <a:t>) </a:t>
            </a:r>
            <a:br/>
            <a:r>
              <a:t>- reflects how much of a particle shower can be sampled</a:t>
            </a:r>
          </a:p>
          <a:p>
            <a:pPr lvl="1"/>
            <a:r>
              <a:t>Not dependent on tile size (10x10 or 5x5)</a:t>
            </a:r>
          </a:p>
          <a:p>
            <a:pPr lvl="1"/>
            <a:r>
              <a:t>Design optimization driven by other parameters, </a:t>
            </a:r>
            <a:br/>
            <a:r>
              <a:t>in particular efficiency   </a:t>
            </a:r>
          </a:p>
          <a:p>
            <a:pPr lvl="1"/>
            <a:r>
              <a:t>Reminder - nHCal is a tail catcher</a:t>
            </a:r>
          </a:p>
          <a:p>
            <a:pPr/>
            <a:r>
              <a:t>Also validated understanding and simulation uncertainty of the material budget upstream of nHCal </a:t>
            </a:r>
          </a:p>
        </p:txBody>
      </p:sp>
      <p:sp>
        <p:nvSpPr>
          <p:cNvPr id="11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64" name="Sampling fra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Sampling fractions</a:t>
            </a:r>
          </a:p>
        </p:txBody>
      </p:sp>
      <p:pic>
        <p:nvPicPr>
          <p:cNvPr id="1165" name="Screenshot 2025-05-19 at 4.49.48 PM.png" descr="Screenshot 2025-05-19 at 4.49.4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203" y="13884057"/>
            <a:ext cx="19639587" cy="6606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6" name="prof_neutron_samplingF.png" descr="prof_neutron_samplingF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69328" y="13918282"/>
            <a:ext cx="9156701" cy="491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7" name="prof_pi-_samplingF.png" descr="prof_pi-_samplingF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437972" y="13958602"/>
            <a:ext cx="9525001" cy="538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68" name="Study this in conjunction with energy resolution / scale (Elke mentioned DeltaE not important for this calo)"/>
          <p:cNvSpPr txBox="1"/>
          <p:nvPr/>
        </p:nvSpPr>
        <p:spPr>
          <a:xfrm>
            <a:off x="69684" y="14415414"/>
            <a:ext cx="21564625" cy="636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marL="704638" indent="-361842" algn="l" defTabSz="1244441">
              <a:lnSpc>
                <a:spcPct val="110000"/>
              </a:lnSpc>
              <a:spcBef>
                <a:spcPts val="1700"/>
              </a:spcBef>
              <a:buSzPct val="100000"/>
              <a:buFont typeface="Times New Roman"/>
              <a:buChar char="‣"/>
              <a:defRPr sz="3500">
                <a:latin typeface="Arial"/>
                <a:ea typeface="Arial"/>
                <a:cs typeface="Arial"/>
                <a:sym typeface="Arial"/>
              </a:defRPr>
            </a:pPr>
            <a:r>
              <a:t>Study this in conjunction with energy resolution / scale (Elke mentioned DeltaE not important for this calo)</a:t>
            </a:r>
          </a:p>
        </p:txBody>
      </p:sp>
      <p:sp>
        <p:nvSpPr>
          <p:cNvPr id="1169" name="Leszek Kosarzewski (OSU)"/>
          <p:cNvSpPr txBox="1"/>
          <p:nvPr/>
        </p:nvSpPr>
        <p:spPr>
          <a:xfrm>
            <a:off x="19823441" y="6293662"/>
            <a:ext cx="3322769" cy="485776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Leszek Kosarzewski (OSU)</a:t>
            </a:r>
          </a:p>
        </p:txBody>
      </p:sp>
      <p:pic>
        <p:nvPicPr>
          <p:cNvPr id="1170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95034" y="8322925"/>
            <a:ext cx="4778201" cy="3842378"/>
          </a:xfrm>
          <a:prstGeom prst="rect">
            <a:avLst/>
          </a:prstGeom>
          <a:ln w="12700">
            <a:miter lim="400000"/>
          </a:ln>
        </p:spPr>
      </p:pic>
      <p:sp>
        <p:nvSpPr>
          <p:cNvPr id="1171" name="Tianhao Jin (OSU)"/>
          <p:cNvSpPr txBox="1"/>
          <p:nvPr/>
        </p:nvSpPr>
        <p:spPr>
          <a:xfrm>
            <a:off x="19338297" y="9607858"/>
            <a:ext cx="2483799" cy="485776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Tianhao Jin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t>(OSU)</a:t>
            </a:r>
          </a:p>
        </p:txBody>
      </p:sp>
      <p:sp>
        <p:nvSpPr>
          <p:cNvPr id="1172" name="CMS EMCal + HCal beamtest https://cds.cern.ch/record/1046333"/>
          <p:cNvSpPr txBox="1"/>
          <p:nvPr/>
        </p:nvSpPr>
        <p:spPr>
          <a:xfrm>
            <a:off x="19250112" y="10238043"/>
            <a:ext cx="4132298" cy="7187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CMS EMCal + HCal beamtest </a:t>
            </a:r>
            <a:r>
              <a:rPr u="sng">
                <a:hlinkClick r:id="rId7" invalidUrl="" action="" tgtFrame="" tooltip="" history="1" highlightClick="0" endSnd="0"/>
              </a:rPr>
              <a:t>https://cds.cern.ch/record/1046333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Neutron efficiency for different nHCal geometries…"/>
          <p:cNvSpPr txBox="1"/>
          <p:nvPr>
            <p:ph type="body" sz="half" idx="1"/>
          </p:nvPr>
        </p:nvSpPr>
        <p:spPr>
          <a:xfrm>
            <a:off x="882946" y="1870076"/>
            <a:ext cx="10465034" cy="10227218"/>
          </a:xfrm>
          <a:prstGeom prst="rect">
            <a:avLst/>
          </a:prstGeom>
        </p:spPr>
        <p:txBody>
          <a:bodyPr/>
          <a:lstStyle/>
          <a:p>
            <a:pPr/>
            <a:r>
              <a:t>Neutron efficiency for different nHCal geometries</a:t>
            </a:r>
            <a:endParaRPr sz="3500"/>
          </a:p>
          <a:p>
            <a:pPr lvl="1"/>
            <a:r>
              <a:t>Tile size has small impact</a:t>
            </a:r>
          </a:p>
          <a:p>
            <a:pPr lvl="1"/>
            <a:r>
              <a:t>All scenarios fit into the available depth</a:t>
            </a:r>
          </a:p>
          <a:p>
            <a:pPr/>
            <a:r>
              <a:t>Efficiency increases with </a:t>
            </a:r>
          </a:p>
          <a:p>
            <a:pPr lvl="1"/>
            <a:r>
              <a:t>Number of layers (⇒ length of calorimeter): </a:t>
            </a:r>
            <a:br/>
            <a:r>
              <a:t>10 → 15 layers increases efficiency by about 5% for 1 GeV neutrons</a:t>
            </a:r>
          </a:p>
          <a:p>
            <a:pPr lvl="1"/>
            <a:r>
              <a:t>Scintillator / absorber ratio: </a:t>
            </a:r>
            <a:br/>
            <a:r>
              <a:t>scintillator 4mm → 8mm increases efficiency by nearly 20% for 0.5 GeV neutrons</a:t>
            </a:r>
          </a:p>
        </p:txBody>
      </p:sp>
      <p:sp>
        <p:nvSpPr>
          <p:cNvPr id="11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76" name="Efficiency for neutr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Efficiency for neutrons </a:t>
            </a:r>
          </a:p>
        </p:txBody>
      </p:sp>
      <p:pic>
        <p:nvPicPr>
          <p:cNvPr id="1177" name="Screenshot 2025-05-19 at 4.48.59 PM.png" descr="Screenshot 2025-05-19 at 4.48.59 PM.png"/>
          <p:cNvPicPr>
            <a:picLocks noChangeAspect="1"/>
          </p:cNvPicPr>
          <p:nvPr/>
        </p:nvPicPr>
        <p:blipFill>
          <a:blip r:embed="rId2">
            <a:extLst/>
          </a:blip>
          <a:srcRect l="52661" t="13370" r="8652" b="8365"/>
          <a:stretch>
            <a:fillRect/>
          </a:stretch>
        </p:blipFill>
        <p:spPr>
          <a:xfrm>
            <a:off x="788416" y="13844441"/>
            <a:ext cx="7373355" cy="6462609"/>
          </a:xfrm>
          <a:prstGeom prst="rect">
            <a:avLst/>
          </a:prstGeom>
          <a:ln w="12700">
            <a:miter lim="400000"/>
          </a:ln>
        </p:spPr>
      </p:pic>
      <p:sp>
        <p:nvSpPr>
          <p:cNvPr id="1178" name="Sam Corey (OSU)"/>
          <p:cNvSpPr txBox="1"/>
          <p:nvPr/>
        </p:nvSpPr>
        <p:spPr>
          <a:xfrm>
            <a:off x="19391328" y="10214735"/>
            <a:ext cx="2267754" cy="485776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Sam Corey (OSU)</a:t>
            </a:r>
          </a:p>
        </p:txBody>
      </p:sp>
      <p:sp>
        <p:nvSpPr>
          <p:cNvPr id="1179" name="XXX change 1 at a time highest = lfhcal - 57 middle:  2cm, 4mm - 50"/>
          <p:cNvSpPr txBox="1"/>
          <p:nvPr/>
        </p:nvSpPr>
        <p:spPr>
          <a:xfrm>
            <a:off x="17193586" y="13933293"/>
            <a:ext cx="4185246" cy="1535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/>
            <a:r>
              <a:t>XXX change 1 at a time</a:t>
            </a:r>
            <a:br/>
            <a:r>
              <a:t>highest = lfhcal - 57</a:t>
            </a:r>
            <a:br/>
            <a:r>
              <a:t>middle:  2cm, 4mm - 50 </a:t>
            </a:r>
          </a:p>
        </p:txBody>
      </p:sp>
      <p:sp>
        <p:nvSpPr>
          <p:cNvPr id="1180" name="XXX Sam is working on similar plots - instead of different thresholds (part of pre-TDR work), will have different geometries…"/>
          <p:cNvSpPr txBox="1"/>
          <p:nvPr/>
        </p:nvSpPr>
        <p:spPr>
          <a:xfrm>
            <a:off x="582097" y="14075027"/>
            <a:ext cx="21109063" cy="1251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469900" indent="-469900" algn="l" defTabSz="1244441">
              <a:lnSpc>
                <a:spcPct val="110000"/>
              </a:lnSpc>
              <a:spcBef>
                <a:spcPts val="1700"/>
              </a:spcBef>
              <a:buSzPct val="125000"/>
              <a:buFont typeface="Times New Roman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XXX Sam is working on similar plots - instead of different thresholds (part of pre-TDR work), will have different geometries</a:t>
            </a:r>
          </a:p>
          <a:p>
            <a:pPr marL="469900" indent="-469900" algn="l" defTabSz="1244441">
              <a:lnSpc>
                <a:spcPct val="110000"/>
              </a:lnSpc>
              <a:spcBef>
                <a:spcPts val="1700"/>
              </a:spcBef>
              <a:buSzPct val="125000"/>
              <a:buFont typeface="Times New Roman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XXX How were the individual data points acquired? —&gt; on hit level</a:t>
            </a:r>
          </a:p>
        </p:txBody>
      </p:sp>
      <p:grpSp>
        <p:nvGrpSpPr>
          <p:cNvPr id="1185" name="Group"/>
          <p:cNvGrpSpPr/>
          <p:nvPr/>
        </p:nvGrpSpPr>
        <p:grpSpPr>
          <a:xfrm>
            <a:off x="11683079" y="2018274"/>
            <a:ext cx="6284535" cy="4970042"/>
            <a:chOff x="0" y="0"/>
            <a:chExt cx="6284533" cy="4970040"/>
          </a:xfrm>
        </p:grpSpPr>
        <p:pic>
          <p:nvPicPr>
            <p:cNvPr id="1181" name="tile_size.svg" descr="tile_size.sv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8228" r="44450" b="0"/>
            <a:stretch>
              <a:fillRect/>
            </a:stretch>
          </p:blipFill>
          <p:spPr>
            <a:xfrm>
              <a:off x="0" y="0"/>
              <a:ext cx="6284534" cy="4970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82" name="Default design with different tile sizes  10 layers, 4cm absorber, 4mm scintillator"/>
            <p:cNvSpPr txBox="1"/>
            <p:nvPr/>
          </p:nvSpPr>
          <p:spPr>
            <a:xfrm>
              <a:off x="2551492" y="2943487"/>
              <a:ext cx="3384755" cy="1335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lvl="1" indent="228600" defTabSz="1244441">
                <a:lnSpc>
                  <a:spcPct val="110000"/>
                </a:lnSpc>
                <a:spcBef>
                  <a:spcPts val="1700"/>
                </a:spcBef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rPr b="1"/>
                <a:t>Default design with different tile sizes </a:t>
              </a:r>
              <a:br>
                <a:rPr b="1"/>
              </a:br>
              <a:r>
                <a:rPr sz="1800"/>
                <a:t>10 layers, 4cm absorber, 4mm scintillator</a:t>
              </a:r>
            </a:p>
          </p:txBody>
        </p:sp>
        <p:sp>
          <p:nvSpPr>
            <p:cNvPr id="1183" name="10cm x 10cm (45cm)"/>
            <p:cNvSpPr txBox="1"/>
            <p:nvPr/>
          </p:nvSpPr>
          <p:spPr>
            <a:xfrm>
              <a:off x="474012" y="134998"/>
              <a:ext cx="3472980" cy="5007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indent="228600" algn="l" defTabSz="1244441">
                <a:lnSpc>
                  <a:spcPct val="110000"/>
                </a:lnSpc>
                <a:spcBef>
                  <a:spcPts val="1700"/>
                </a:spcBef>
                <a:defRPr b="1" sz="2500">
                  <a:solidFill>
                    <a:srgbClr val="FFA3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10cm x 10cm (45cm)</a:t>
              </a:r>
            </a:p>
          </p:txBody>
        </p:sp>
        <p:sp>
          <p:nvSpPr>
            <p:cNvPr id="1184" name="5cm x 5cm (45cm)"/>
            <p:cNvSpPr txBox="1"/>
            <p:nvPr/>
          </p:nvSpPr>
          <p:spPr>
            <a:xfrm>
              <a:off x="675991" y="554852"/>
              <a:ext cx="3119823" cy="5007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indent="228600" algn="l" defTabSz="1244441">
                <a:lnSpc>
                  <a:spcPct val="110000"/>
                </a:lnSpc>
                <a:spcBef>
                  <a:spcPts val="1700"/>
                </a:spcBef>
                <a:defRPr b="1" sz="25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5cm x 5cm (45cm)</a:t>
              </a:r>
            </a:p>
          </p:txBody>
        </p:sp>
      </p:grpSp>
      <p:grpSp>
        <p:nvGrpSpPr>
          <p:cNvPr id="1191" name="Group"/>
          <p:cNvGrpSpPr/>
          <p:nvPr/>
        </p:nvGrpSpPr>
        <p:grpSpPr>
          <a:xfrm>
            <a:off x="18066554" y="3821159"/>
            <a:ext cx="6001033" cy="5192129"/>
            <a:chOff x="0" y="0"/>
            <a:chExt cx="6001031" cy="5192127"/>
          </a:xfrm>
        </p:grpSpPr>
        <p:pic>
          <p:nvPicPr>
            <p:cNvPr id="1186" name="onlyLayersChange.svg" descr="onlyLayersChange.sv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44672" b="0"/>
            <a:stretch>
              <a:fillRect/>
            </a:stretch>
          </p:blipFill>
          <p:spPr>
            <a:xfrm>
              <a:off x="0" y="0"/>
              <a:ext cx="6001032" cy="5192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87" name="Default design with different number of layers  10cm x 10cm, 4cm absorber, 4mm scintillator"/>
            <p:cNvSpPr txBox="1"/>
            <p:nvPr/>
          </p:nvSpPr>
          <p:spPr>
            <a:xfrm>
              <a:off x="2268002" y="3107574"/>
              <a:ext cx="3660042" cy="1335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lvl="1" indent="228600" defTabSz="1244441">
                <a:lnSpc>
                  <a:spcPct val="110000"/>
                </a:lnSpc>
                <a:spcBef>
                  <a:spcPts val="1700"/>
                </a:spcBef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rPr b="1"/>
                <a:t>Default design with different number of layers </a:t>
              </a:r>
              <a:br>
                <a:rPr b="1"/>
              </a:br>
              <a:r>
                <a:rPr sz="1800"/>
                <a:t>10cm x 10cm, 4cm absorber, 4mm scintillator</a:t>
              </a:r>
            </a:p>
          </p:txBody>
        </p:sp>
        <p:sp>
          <p:nvSpPr>
            <p:cNvPr id="1188" name="10 layers (45cm)"/>
            <p:cNvSpPr txBox="1"/>
            <p:nvPr/>
          </p:nvSpPr>
          <p:spPr>
            <a:xfrm>
              <a:off x="498698" y="559003"/>
              <a:ext cx="2855343" cy="5007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indent="228600" defTabSz="1244441">
                <a:lnSpc>
                  <a:spcPct val="110000"/>
                </a:lnSpc>
                <a:spcBef>
                  <a:spcPts val="1700"/>
                </a:spcBef>
                <a:defRPr b="1" sz="2500">
                  <a:solidFill>
                    <a:srgbClr val="FFA3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10 layers (45cm)</a:t>
              </a:r>
            </a:p>
          </p:txBody>
        </p:sp>
        <p:sp>
          <p:nvSpPr>
            <p:cNvPr id="1189" name="12 layers (54cm)"/>
            <p:cNvSpPr txBox="1"/>
            <p:nvPr/>
          </p:nvSpPr>
          <p:spPr>
            <a:xfrm>
              <a:off x="498698" y="948696"/>
              <a:ext cx="2855343" cy="5007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indent="228600" defTabSz="1244441">
                <a:lnSpc>
                  <a:spcPct val="110000"/>
                </a:lnSpc>
                <a:spcBef>
                  <a:spcPts val="1700"/>
                </a:spcBef>
                <a:defRPr b="1" sz="25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12 layers (54cm)</a:t>
              </a:r>
            </a:p>
          </p:txBody>
        </p:sp>
        <p:sp>
          <p:nvSpPr>
            <p:cNvPr id="1190" name="15 layers (68cm)"/>
            <p:cNvSpPr txBox="1"/>
            <p:nvPr/>
          </p:nvSpPr>
          <p:spPr>
            <a:xfrm>
              <a:off x="454592" y="1380350"/>
              <a:ext cx="2943555" cy="5007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indent="228600" defTabSz="1244441">
                <a:lnSpc>
                  <a:spcPct val="110000"/>
                </a:lnSpc>
                <a:spcBef>
                  <a:spcPts val="1700"/>
                </a:spcBef>
                <a:defRPr b="1" sz="2500">
                  <a:solidFill>
                    <a:srgbClr val="FF6E0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15 layers (68cm) </a:t>
              </a:r>
            </a:p>
          </p:txBody>
        </p:sp>
      </p:grpSp>
      <p:grpSp>
        <p:nvGrpSpPr>
          <p:cNvPr id="1196" name="Group"/>
          <p:cNvGrpSpPr/>
          <p:nvPr/>
        </p:nvGrpSpPr>
        <p:grpSpPr>
          <a:xfrm>
            <a:off x="11682988" y="7186843"/>
            <a:ext cx="6284718" cy="4953228"/>
            <a:chOff x="0" y="0"/>
            <a:chExt cx="6284716" cy="4953226"/>
          </a:xfrm>
        </p:grpSpPr>
        <p:pic>
          <p:nvPicPr>
            <p:cNvPr id="1192" name="onlySci.svg" descr="onlySci.sv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8828" r="44623" b="0"/>
            <a:stretch>
              <a:fillRect/>
            </a:stretch>
          </p:blipFill>
          <p:spPr>
            <a:xfrm>
              <a:off x="0" y="0"/>
              <a:ext cx="6284717" cy="49532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93" name="Vary scintillator thickness 10cm x 10cm, 2cm absorber, 20 layers"/>
            <p:cNvSpPr txBox="1"/>
            <p:nvPr/>
          </p:nvSpPr>
          <p:spPr>
            <a:xfrm>
              <a:off x="2943959" y="1955170"/>
              <a:ext cx="3108461" cy="1043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lvl="1" indent="228600" defTabSz="1244441">
                <a:lnSpc>
                  <a:spcPct val="110000"/>
                </a:lnSpc>
                <a:spcBef>
                  <a:spcPts val="1700"/>
                </a:spcBef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rPr b="1"/>
                <a:t>Vary scintillator thickness </a:t>
              </a:r>
              <a:r>
                <a:rPr sz="1800"/>
                <a:t>10cm x 10cm, 2cm absorber, 20 layers</a:t>
              </a:r>
            </a:p>
          </p:txBody>
        </p:sp>
        <p:sp>
          <p:nvSpPr>
            <p:cNvPr id="1194" name="△ 8mm scintillator (58cm)"/>
            <p:cNvSpPr txBox="1"/>
            <p:nvPr/>
          </p:nvSpPr>
          <p:spPr>
            <a:xfrm>
              <a:off x="1670659" y="3364574"/>
              <a:ext cx="4336493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indent="228600" defTabSz="1244441">
                <a:lnSpc>
                  <a:spcPct val="110000"/>
                </a:lnSpc>
                <a:spcBef>
                  <a:spcPts val="1700"/>
                </a:spcBef>
                <a:defRPr b="1" sz="2500">
                  <a:latin typeface="Arial"/>
                  <a:ea typeface="Arial"/>
                  <a:cs typeface="Arial"/>
                  <a:sym typeface="Arial"/>
                </a:defRPr>
              </a:pPr>
              <a:r>
                <a:t>△ 8mm scintillator (58cm)</a:t>
              </a:r>
            </a:p>
          </p:txBody>
        </p:sp>
        <p:sp>
          <p:nvSpPr>
            <p:cNvPr id="1195" name="❍ 4mm scintillator (50cm)"/>
            <p:cNvSpPr txBox="1"/>
            <p:nvPr/>
          </p:nvSpPr>
          <p:spPr>
            <a:xfrm>
              <a:off x="1690813" y="3813769"/>
              <a:ext cx="4296185" cy="5007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indent="228600" defTabSz="1244441">
                <a:lnSpc>
                  <a:spcPct val="110000"/>
                </a:lnSpc>
                <a:spcBef>
                  <a:spcPts val="1700"/>
                </a:spcBef>
                <a:defRPr b="1" sz="2500">
                  <a:solidFill>
                    <a:srgbClr val="1616A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❍ 4mm scintillator (50cm)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" name="Screenshot 2025-05-28 at 5.16.09 PM.png" descr="Screenshot 2025-05-28 at 5.16.0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855" y="6127991"/>
            <a:ext cx="8475404" cy="5862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9" name="Screenshot 2025-05-22 at 09.29.54.png" descr="Screenshot 2025-05-22 at 09.29.5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12908" y="1857234"/>
            <a:ext cx="7247801" cy="3862535"/>
          </a:xfrm>
          <a:prstGeom prst="rect">
            <a:avLst/>
          </a:prstGeom>
          <a:ln w="12700">
            <a:miter lim="400000"/>
          </a:ln>
        </p:spPr>
      </p:pic>
      <p:sp>
        <p:nvSpPr>
          <p:cNvPr id="1200" name="Additional backward acceptance provides access to a more complete set of vector-meson decay topologies…"/>
          <p:cNvSpPr txBox="1"/>
          <p:nvPr>
            <p:ph type="body" sz="half" idx="1"/>
          </p:nvPr>
        </p:nvSpPr>
        <p:spPr>
          <a:xfrm>
            <a:off x="854435" y="1762878"/>
            <a:ext cx="15799296" cy="4950380"/>
          </a:xfrm>
          <a:prstGeom prst="rect">
            <a:avLst/>
          </a:prstGeom>
        </p:spPr>
        <p:txBody>
          <a:bodyPr/>
          <a:lstStyle/>
          <a:p>
            <a:pPr/>
            <a:r>
              <a:t>Additional backward acceptance provides access to a more complete set of vector-meson decay topologies</a:t>
            </a:r>
          </a:p>
          <a:p>
            <a:pPr lvl="1"/>
            <a:r>
              <a:t>nHCal crucial for low-x</a:t>
            </a:r>
          </a:p>
          <a:p>
            <a:pPr/>
            <a:r>
              <a:t>Muon ID efficiency studies ongoing </a:t>
            </a:r>
          </a:p>
          <a:p>
            <a:pPr lvl="1"/>
            <a:r>
              <a:t>+ enhances clean separation of scattered electron from di-muon final states</a:t>
            </a:r>
          </a:p>
        </p:txBody>
      </p:sp>
      <p:sp>
        <p:nvSpPr>
          <p:cNvPr id="12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02" name="VM decay &amp; efficiency for muon 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VM decay &amp; efficiency for muon ID</a:t>
            </a:r>
          </a:p>
        </p:txBody>
      </p:sp>
      <p:pic>
        <p:nvPicPr>
          <p:cNvPr id="1203" name="Screenshot 2025-05-22 at 09.30.32.png" descr="Screenshot 2025-05-22 at 09.30.3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08457" y="13777399"/>
            <a:ext cx="6662692" cy="6648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4" name="Screenshot 2025-05-22 at 09.31.22.png" descr="Screenshot 2025-05-22 at 09.31.2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952" y="14090829"/>
            <a:ext cx="8607446" cy="8532338"/>
          </a:xfrm>
          <a:prstGeom prst="rect">
            <a:avLst/>
          </a:prstGeom>
          <a:ln w="12700">
            <a:miter lim="400000"/>
          </a:ln>
        </p:spPr>
      </p:pic>
      <p:sp>
        <p:nvSpPr>
          <p:cNvPr id="1205" name="nHCal"/>
          <p:cNvSpPr txBox="1"/>
          <p:nvPr/>
        </p:nvSpPr>
        <p:spPr>
          <a:xfrm>
            <a:off x="2221686" y="7300245"/>
            <a:ext cx="1172112" cy="612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sz="27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nHCal</a:t>
            </a:r>
          </a:p>
        </p:txBody>
      </p:sp>
      <p:sp>
        <p:nvSpPr>
          <p:cNvPr id="1206" name="Line"/>
          <p:cNvSpPr/>
          <p:nvPr/>
        </p:nvSpPr>
        <p:spPr>
          <a:xfrm flipH="1">
            <a:off x="1977840" y="7606424"/>
            <a:ext cx="25736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  <p:sp>
        <p:nvSpPr>
          <p:cNvPr id="1207" name="Line"/>
          <p:cNvSpPr/>
          <p:nvPr/>
        </p:nvSpPr>
        <p:spPr>
          <a:xfrm>
            <a:off x="3348935" y="7606424"/>
            <a:ext cx="25736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  <p:sp>
        <p:nvSpPr>
          <p:cNvPr id="1208" name="η"/>
          <p:cNvSpPr txBox="1"/>
          <p:nvPr/>
        </p:nvSpPr>
        <p:spPr>
          <a:xfrm>
            <a:off x="6979966" y="11344577"/>
            <a:ext cx="568101" cy="744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sz="4200"/>
            </a:lvl1pPr>
          </a:lstStyle>
          <a:p>
            <a:pPr/>
            <a:r>
              <a:t>η</a:t>
            </a:r>
          </a:p>
        </p:txBody>
      </p:sp>
      <p:sp>
        <p:nvSpPr>
          <p:cNvPr id="1209" name="pT  [GeV]"/>
          <p:cNvSpPr txBox="1"/>
          <p:nvPr/>
        </p:nvSpPr>
        <p:spPr>
          <a:xfrm>
            <a:off x="476010" y="6173126"/>
            <a:ext cx="1710203" cy="13697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b="1" sz="4200"/>
            </a:pPr>
            <a:r>
              <a:t>p</a:t>
            </a:r>
            <a:r>
              <a:rPr baseline="-5999"/>
              <a:t>T</a:t>
            </a:r>
            <a:r>
              <a:t> </a:t>
            </a:r>
            <a:br/>
            <a:r>
              <a:t>[GeV]</a:t>
            </a:r>
          </a:p>
        </p:txBody>
      </p:sp>
      <p:grpSp>
        <p:nvGrpSpPr>
          <p:cNvPr id="1215" name="Group"/>
          <p:cNvGrpSpPr/>
          <p:nvPr/>
        </p:nvGrpSpPr>
        <p:grpSpPr>
          <a:xfrm>
            <a:off x="8883190" y="5817973"/>
            <a:ext cx="7824429" cy="6146361"/>
            <a:chOff x="0" y="0"/>
            <a:chExt cx="7824427" cy="6146359"/>
          </a:xfrm>
        </p:grpSpPr>
        <p:grpSp>
          <p:nvGrpSpPr>
            <p:cNvPr id="1212" name="Group"/>
            <p:cNvGrpSpPr/>
            <p:nvPr/>
          </p:nvGrpSpPr>
          <p:grpSpPr>
            <a:xfrm>
              <a:off x="0" y="0"/>
              <a:ext cx="7824428" cy="6057900"/>
              <a:chOff x="0" y="0"/>
              <a:chExt cx="7824427" cy="6057900"/>
            </a:xfrm>
          </p:grpSpPr>
          <p:pic>
            <p:nvPicPr>
              <p:cNvPr id="1210" name="Screenshot 2025-05-22 at 09.35.33.png" descr="Screenshot 2025-05-22 at 09.35.33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7824428" cy="60579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11" name="42%: &gt;=1 kaon in nHCal acceptance"/>
              <p:cNvSpPr txBox="1"/>
              <p:nvPr/>
            </p:nvSpPr>
            <p:spPr>
              <a:xfrm>
                <a:off x="1239643" y="691745"/>
                <a:ext cx="1567711" cy="160815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sz="2100"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pPr/>
                <a:r>
                  <a:t>42%: &gt;=1 kaon in nHCal acceptance</a:t>
                </a:r>
              </a:p>
            </p:txBody>
          </p:sp>
        </p:grpSp>
        <p:sp>
          <p:nvSpPr>
            <p:cNvPr id="1213" name="η"/>
            <p:cNvSpPr txBox="1"/>
            <p:nvPr/>
          </p:nvSpPr>
          <p:spPr>
            <a:xfrm>
              <a:off x="6852060" y="5416543"/>
              <a:ext cx="458478" cy="72981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b="1" sz="4200"/>
              </a:lvl1pPr>
            </a:lstStyle>
            <a:p>
              <a:pPr/>
              <a:r>
                <a:t>η</a:t>
              </a:r>
            </a:p>
          </p:txBody>
        </p:sp>
        <p:sp>
          <p:nvSpPr>
            <p:cNvPr id="1214" name="xBj"/>
            <p:cNvSpPr txBox="1"/>
            <p:nvPr/>
          </p:nvSpPr>
          <p:spPr>
            <a:xfrm>
              <a:off x="217839" y="171133"/>
              <a:ext cx="777876" cy="72981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>
                <a:defRPr b="1" sz="4200"/>
              </a:pPr>
              <a:r>
                <a:t>x</a:t>
              </a:r>
              <a:r>
                <a:rPr baseline="-5999"/>
                <a:t>Bj</a:t>
              </a:r>
            </a:p>
          </p:txBody>
        </p:sp>
      </p:grpSp>
      <p:grpSp>
        <p:nvGrpSpPr>
          <p:cNvPr id="1221" name="Group"/>
          <p:cNvGrpSpPr/>
          <p:nvPr/>
        </p:nvGrpSpPr>
        <p:grpSpPr>
          <a:xfrm>
            <a:off x="16904352" y="5905785"/>
            <a:ext cx="6910919" cy="6136069"/>
            <a:chOff x="0" y="0"/>
            <a:chExt cx="6910917" cy="6136067"/>
          </a:xfrm>
        </p:grpSpPr>
        <p:grpSp>
          <p:nvGrpSpPr>
            <p:cNvPr id="1219" name="Group"/>
            <p:cNvGrpSpPr/>
            <p:nvPr/>
          </p:nvGrpSpPr>
          <p:grpSpPr>
            <a:xfrm>
              <a:off x="0" y="0"/>
              <a:ext cx="6282090" cy="6065906"/>
              <a:chOff x="0" y="0"/>
              <a:chExt cx="6282089" cy="6065905"/>
            </a:xfrm>
          </p:grpSpPr>
          <p:pic>
            <p:nvPicPr>
              <p:cNvPr id="1216" name="Screenshot 2025-05-22 at 09.28.45.png" descr="Screenshot 2025-05-22 at 09.28.45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6282090" cy="60659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17" name="Rectangle"/>
              <p:cNvSpPr/>
              <p:nvPr/>
            </p:nvSpPr>
            <p:spPr>
              <a:xfrm>
                <a:off x="-1" y="5760639"/>
                <a:ext cx="1815692" cy="23420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  <p:sp>
            <p:nvSpPr>
              <p:cNvPr id="1218" name="Rectangle"/>
              <p:cNvSpPr/>
              <p:nvPr/>
            </p:nvSpPr>
            <p:spPr>
              <a:xfrm>
                <a:off x="1326326" y="663141"/>
                <a:ext cx="1024531" cy="68378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</a:p>
            </p:txBody>
          </p:sp>
        </p:grpSp>
        <p:sp>
          <p:nvSpPr>
            <p:cNvPr id="1220" name="xBj"/>
            <p:cNvSpPr txBox="1"/>
            <p:nvPr/>
          </p:nvSpPr>
          <p:spPr>
            <a:xfrm>
              <a:off x="5736808" y="5342952"/>
              <a:ext cx="1174110" cy="79311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lnSpc>
                  <a:spcPct val="50000"/>
                </a:lnSpc>
                <a:defRPr b="1" sz="4200"/>
              </a:pPr>
              <a:r>
                <a:t>x</a:t>
              </a:r>
              <a:r>
                <a:rPr baseline="-5999"/>
                <a:t>Bj</a:t>
              </a:r>
            </a:p>
          </p:txBody>
        </p:sp>
      </p:grpSp>
      <p:sp>
        <p:nvSpPr>
          <p:cNvPr id="1222" name="Vincent Andrieux (UIUC)"/>
          <p:cNvSpPr txBox="1"/>
          <p:nvPr/>
        </p:nvSpPr>
        <p:spPr>
          <a:xfrm>
            <a:off x="2715327" y="11702345"/>
            <a:ext cx="3272695" cy="485776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Vincent Andrieux (UIUC)</a:t>
            </a:r>
          </a:p>
        </p:txBody>
      </p:sp>
      <p:sp>
        <p:nvSpPr>
          <p:cNvPr id="1223" name="Dhruv Sharma (UIUC)"/>
          <p:cNvSpPr txBox="1"/>
          <p:nvPr/>
        </p:nvSpPr>
        <p:spPr>
          <a:xfrm>
            <a:off x="11460490" y="11708554"/>
            <a:ext cx="2669828" cy="485776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Dhruv Sharma (UIUC)</a:t>
            </a:r>
          </a:p>
        </p:txBody>
      </p:sp>
      <p:sp>
        <p:nvSpPr>
          <p:cNvPr id="1224" name="J/𝜓→μμ"/>
          <p:cNvSpPr txBox="1"/>
          <p:nvPr/>
        </p:nvSpPr>
        <p:spPr>
          <a:xfrm>
            <a:off x="2807681" y="6031440"/>
            <a:ext cx="3272695" cy="641635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500"/>
            </a:lvl1pPr>
          </a:lstStyle>
          <a:p>
            <a:pPr/>
            <a:r>
              <a:t>J/𝜓→μμ</a:t>
            </a:r>
          </a:p>
        </p:txBody>
      </p:sp>
      <p:sp>
        <p:nvSpPr>
          <p:cNvPr id="1225" name="𝜙→K+K-"/>
          <p:cNvSpPr txBox="1"/>
          <p:nvPr/>
        </p:nvSpPr>
        <p:spPr>
          <a:xfrm>
            <a:off x="11755491" y="5808184"/>
            <a:ext cx="3579123" cy="641636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3500"/>
            </a:pPr>
            <a:r>
              <a:t>𝜙→K</a:t>
            </a:r>
            <a:r>
              <a:rPr baseline="31999"/>
              <a:t>+</a:t>
            </a:r>
            <a:r>
              <a:t>K</a:t>
            </a:r>
            <a:r>
              <a:rPr baseline="31999"/>
              <a:t>-</a:t>
            </a:r>
          </a:p>
        </p:txBody>
      </p:sp>
      <p:sp>
        <p:nvSpPr>
          <p:cNvPr id="1226" name="𝜙→K+K-"/>
          <p:cNvSpPr txBox="1"/>
          <p:nvPr/>
        </p:nvSpPr>
        <p:spPr>
          <a:xfrm>
            <a:off x="20765402" y="5808184"/>
            <a:ext cx="2034463" cy="641636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3500"/>
            </a:pPr>
            <a:r>
              <a:t>𝜙→K</a:t>
            </a:r>
            <a:r>
              <a:rPr baseline="31999"/>
              <a:t>+</a:t>
            </a:r>
            <a:r>
              <a:t>K</a:t>
            </a:r>
            <a:r>
              <a:rPr baseline="31999"/>
              <a:t>-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Transverse position resolution…"/>
          <p:cNvSpPr txBox="1"/>
          <p:nvPr>
            <p:ph type="body" sz="half" idx="1"/>
          </p:nvPr>
        </p:nvSpPr>
        <p:spPr>
          <a:xfrm>
            <a:off x="891036" y="1940492"/>
            <a:ext cx="8343973" cy="10040684"/>
          </a:xfrm>
          <a:prstGeom prst="rect">
            <a:avLst/>
          </a:prstGeom>
        </p:spPr>
        <p:txBody>
          <a:bodyPr/>
          <a:lstStyle/>
          <a:p>
            <a:pPr/>
            <a:r>
              <a:t>Transverse position resolution</a:t>
            </a:r>
          </a:p>
          <a:p>
            <a:pPr lvl="1"/>
            <a:r>
              <a:t>Default design with varying tile size</a:t>
            </a:r>
          </a:p>
          <a:p>
            <a:pPr/>
            <a:r>
              <a:t>Neutron position resolution insensitive to tile size </a:t>
            </a:r>
          </a:p>
          <a:p>
            <a:pPr lvl="1"/>
            <a:r>
              <a:t>Not unexpected due to size of clusters</a:t>
            </a:r>
            <a:br/>
          </a:p>
          <a:p>
            <a:pPr/>
            <a:r>
              <a:t>Neutron and pion</a:t>
            </a:r>
            <a:br/>
            <a:r>
              <a:t>clusters can be </a:t>
            </a:r>
            <a:br/>
            <a:r>
              <a:t>distinguished </a:t>
            </a:r>
            <a:br/>
            <a:r>
              <a:t>when separated</a:t>
            </a:r>
            <a:br/>
            <a:r>
              <a:t>by ~30cm</a:t>
            </a:r>
          </a:p>
        </p:txBody>
      </p:sp>
      <p:sp>
        <p:nvSpPr>
          <p:cNvPr id="12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30" name="Position resolution for neutr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Position resolution for neutrons</a:t>
            </a:r>
          </a:p>
        </p:txBody>
      </p:sp>
      <p:sp>
        <p:nvSpPr>
          <p:cNvPr id="1231" name="plot hasn’t been updated but it is important"/>
          <p:cNvSpPr txBox="1"/>
          <p:nvPr/>
        </p:nvSpPr>
        <p:spPr>
          <a:xfrm>
            <a:off x="1624721" y="14435528"/>
            <a:ext cx="9653758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marL="704638" indent="-361842" algn="l" defTabSz="1244441">
              <a:lnSpc>
                <a:spcPct val="110000"/>
              </a:lnSpc>
              <a:spcBef>
                <a:spcPts val="1700"/>
              </a:spcBef>
              <a:buSzPct val="100000"/>
              <a:buFont typeface="Times New Roman"/>
              <a:buChar char="‣"/>
              <a:defRPr sz="35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plot hasn’t been updated but it is important</a:t>
            </a:r>
          </a:p>
        </p:txBody>
      </p:sp>
      <p:pic>
        <p:nvPicPr>
          <p:cNvPr id="1232" name="Screenshot 2025-05-19 at 4.48.00 PM.png" descr="Screenshot 2025-05-19 at 4.48.00 PM.png"/>
          <p:cNvPicPr>
            <a:picLocks noChangeAspect="1"/>
          </p:cNvPicPr>
          <p:nvPr/>
        </p:nvPicPr>
        <p:blipFill>
          <a:blip r:embed="rId2">
            <a:extLst/>
          </a:blip>
          <a:srcRect l="0" t="20815" r="53102" b="0"/>
          <a:stretch>
            <a:fillRect/>
          </a:stretch>
        </p:blipFill>
        <p:spPr>
          <a:xfrm>
            <a:off x="17328452" y="13922723"/>
            <a:ext cx="6067210" cy="54869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8" name="Group"/>
          <p:cNvGrpSpPr/>
          <p:nvPr/>
        </p:nvGrpSpPr>
        <p:grpSpPr>
          <a:xfrm>
            <a:off x="6012614" y="7100500"/>
            <a:ext cx="5938864" cy="4730232"/>
            <a:chOff x="0" y="0"/>
            <a:chExt cx="5938863" cy="4730231"/>
          </a:xfrm>
        </p:grpSpPr>
        <p:pic>
          <p:nvPicPr>
            <p:cNvPr id="1233" name="Screenshot 2025-05-27 at 3.51.03 PM.png" descr="Screenshot 2025-05-27 at 3.51.03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27404"/>
              <a:ext cx="5938864" cy="4502828"/>
            </a:xfrm>
            <a:prstGeom prst="rect">
              <a:avLst/>
            </a:prstGeom>
            <a:ln w="9525" cap="flat">
              <a:solidFill>
                <a:srgbClr val="53585F"/>
              </a:solidFill>
              <a:prstDash val="solid"/>
              <a:miter lim="400000"/>
            </a:ln>
            <a:effectLst/>
          </p:spPr>
        </p:pic>
        <p:sp>
          <p:nvSpPr>
            <p:cNvPr id="1234" name="Line"/>
            <p:cNvSpPr/>
            <p:nvPr/>
          </p:nvSpPr>
          <p:spPr>
            <a:xfrm flipH="1">
              <a:off x="3940005" y="522958"/>
              <a:ext cx="318230" cy="10502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1235" name="neutrons"/>
            <p:cNvSpPr txBox="1"/>
            <p:nvPr/>
          </p:nvSpPr>
          <p:spPr>
            <a:xfrm>
              <a:off x="4236416" y="0"/>
              <a:ext cx="1668093" cy="7259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/>
              <a:r>
                <a:t>neutrons</a:t>
              </a:r>
            </a:p>
          </p:txBody>
        </p:sp>
        <p:sp>
          <p:nvSpPr>
            <p:cNvPr id="1236" name="π−"/>
            <p:cNvSpPr txBox="1"/>
            <p:nvPr/>
          </p:nvSpPr>
          <p:spPr>
            <a:xfrm>
              <a:off x="2748116" y="27075"/>
              <a:ext cx="864094" cy="6717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4200"/>
              </a:lvl1pPr>
            </a:lstStyle>
            <a:p>
              <a:pPr>
                <a:defRPr sz="3200"/>
              </a:pPr>
              <a:r>
                <a:rPr sz="4200"/>
                <a:t>π−</a:t>
              </a:r>
            </a:p>
          </p:txBody>
        </p:sp>
        <p:sp>
          <p:nvSpPr>
            <p:cNvPr id="1237" name="Line"/>
            <p:cNvSpPr/>
            <p:nvPr/>
          </p:nvSpPr>
          <p:spPr>
            <a:xfrm>
              <a:off x="3292230" y="464612"/>
              <a:ext cx="109285" cy="14139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</p:grpSp>
      <p:sp>
        <p:nvSpPr>
          <p:cNvPr id="1239" name="Subhadip Pal (CTU)"/>
          <p:cNvSpPr txBox="1"/>
          <p:nvPr/>
        </p:nvSpPr>
        <p:spPr>
          <a:xfrm>
            <a:off x="5297591" y="11537635"/>
            <a:ext cx="2669828" cy="485776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Subhadip Pal (CTU)</a:t>
            </a:r>
          </a:p>
        </p:txBody>
      </p:sp>
      <p:pic>
        <p:nvPicPr>
          <p:cNvPr id="1240" name="Screenshot 2025-05-28 at 8.03.10 AM.png" descr="Screenshot 2025-05-28 at 8.03.10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22636" y="1891436"/>
            <a:ext cx="7052097" cy="5287474"/>
          </a:xfrm>
          <a:prstGeom prst="rect">
            <a:avLst/>
          </a:prstGeom>
          <a:ln>
            <a:solidFill>
              <a:srgbClr val="53585F"/>
            </a:solidFill>
            <a:miter lim="400000"/>
          </a:ln>
        </p:spPr>
      </p:pic>
      <p:pic>
        <p:nvPicPr>
          <p:cNvPr id="1241" name="Screenshot 2025-05-28 at 8.08.59 AM.png" descr="Screenshot 2025-05-28 at 8.08.59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879324" y="1908410"/>
            <a:ext cx="7307727" cy="3904456"/>
          </a:xfrm>
          <a:prstGeom prst="rect">
            <a:avLst/>
          </a:prstGeom>
          <a:ln>
            <a:solidFill>
              <a:srgbClr val="53585F"/>
            </a:solidFill>
            <a:miter lim="400000"/>
          </a:ln>
        </p:spPr>
      </p:pic>
      <p:sp>
        <p:nvSpPr>
          <p:cNvPr id="1242" name="Alexandr Prozorov (CTU)"/>
          <p:cNvSpPr txBox="1"/>
          <p:nvPr/>
        </p:nvSpPr>
        <p:spPr>
          <a:xfrm>
            <a:off x="10285681" y="6717946"/>
            <a:ext cx="3241986" cy="485776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Alexandr Prozorov (CTU)</a:t>
            </a:r>
          </a:p>
        </p:txBody>
      </p:sp>
      <p:sp>
        <p:nvSpPr>
          <p:cNvPr id="1243" name="Optimization of position resolution will be mainly driven by muon ID!"/>
          <p:cNvSpPr txBox="1"/>
          <p:nvPr/>
        </p:nvSpPr>
        <p:spPr>
          <a:xfrm>
            <a:off x="1539777" y="13757597"/>
            <a:ext cx="14275302" cy="636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marL="704638" indent="-361842" algn="l" defTabSz="1244441">
              <a:lnSpc>
                <a:spcPct val="110000"/>
              </a:lnSpc>
              <a:spcBef>
                <a:spcPts val="1700"/>
              </a:spcBef>
              <a:buSzPct val="100000"/>
              <a:buFont typeface="Times New Roman"/>
              <a:buChar char="‣"/>
              <a:defRPr sz="3500">
                <a:latin typeface="Arial"/>
                <a:ea typeface="Arial"/>
                <a:cs typeface="Arial"/>
                <a:sym typeface="Arial"/>
              </a:defRPr>
            </a:pPr>
            <a:r>
              <a:t>Optimization of position resolution will be mainly driven by muon ID! </a:t>
            </a:r>
          </a:p>
        </p:txBody>
      </p:sp>
      <p:grpSp>
        <p:nvGrpSpPr>
          <p:cNvPr id="1247" name="Group"/>
          <p:cNvGrpSpPr/>
          <p:nvPr/>
        </p:nvGrpSpPr>
        <p:grpSpPr>
          <a:xfrm>
            <a:off x="17099292" y="6203895"/>
            <a:ext cx="4827499" cy="814865"/>
            <a:chOff x="0" y="0"/>
            <a:chExt cx="4827497" cy="814864"/>
          </a:xfrm>
        </p:grpSpPr>
        <p:pic>
          <p:nvPicPr>
            <p:cNvPr id="1244" name="Screenshot 2025-05-28 at 8.17.15 AM.png" descr="Screenshot 2025-05-28 at 8.17.15 AM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3219" r="20616" b="0"/>
            <a:stretch>
              <a:fillRect/>
            </a:stretch>
          </p:blipFill>
          <p:spPr>
            <a:xfrm>
              <a:off x="0" y="48595"/>
              <a:ext cx="3790408" cy="7662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5" name="Rectangle"/>
            <p:cNvSpPr/>
            <p:nvPr/>
          </p:nvSpPr>
          <p:spPr>
            <a:xfrm>
              <a:off x="1694898" y="68583"/>
              <a:ext cx="576716" cy="16824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  <p:sp>
          <p:nvSpPr>
            <p:cNvPr id="1246" name="Rectangle"/>
            <p:cNvSpPr/>
            <p:nvPr/>
          </p:nvSpPr>
          <p:spPr>
            <a:xfrm>
              <a:off x="4188672" y="0"/>
              <a:ext cx="638826" cy="3054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</p:grpSp>
      <p:grpSp>
        <p:nvGrpSpPr>
          <p:cNvPr id="1250" name="Group"/>
          <p:cNvGrpSpPr/>
          <p:nvPr/>
        </p:nvGrpSpPr>
        <p:grpSpPr>
          <a:xfrm>
            <a:off x="21356445" y="6156266"/>
            <a:ext cx="2523971" cy="910123"/>
            <a:chOff x="0" y="0"/>
            <a:chExt cx="2523969" cy="910121"/>
          </a:xfrm>
        </p:grpSpPr>
        <p:pic>
          <p:nvPicPr>
            <p:cNvPr id="1248" name="Screenshot 2025-05-28 at 8.16.38 AM.png" descr="Screenshot 2025-05-28 at 8.16.38 AM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0707" y="0"/>
              <a:ext cx="2463263" cy="8780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9" name="Rectangle"/>
            <p:cNvSpPr/>
            <p:nvPr/>
          </p:nvSpPr>
          <p:spPr>
            <a:xfrm>
              <a:off x="0" y="631062"/>
              <a:ext cx="92214" cy="2790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</p:grpSp>
      <p:pic>
        <p:nvPicPr>
          <p:cNvPr id="1251" name="Group" descr="Group"/>
          <p:cNvPicPr>
            <a:picLocks noChangeAspect="1"/>
          </p:cNvPicPr>
          <p:nvPr/>
        </p:nvPicPr>
        <p:blipFill>
          <a:blip r:embed="rId8">
            <a:extLst/>
          </a:blip>
          <a:srcRect l="0" t="0" r="3772" b="6223"/>
          <a:stretch>
            <a:fillRect/>
          </a:stretch>
        </p:blipFill>
        <p:spPr>
          <a:xfrm>
            <a:off x="13519660" y="7225483"/>
            <a:ext cx="10539570" cy="4945362"/>
          </a:xfrm>
          <a:prstGeom prst="rect">
            <a:avLst/>
          </a:prstGeom>
          <a:ln w="12700">
            <a:miter lim="400000"/>
          </a:ln>
        </p:spPr>
      </p:pic>
      <p:sp>
        <p:nvSpPr>
          <p:cNvPr id="1255" name="Connection Line"/>
          <p:cNvSpPr/>
          <p:nvPr/>
        </p:nvSpPr>
        <p:spPr>
          <a:xfrm>
            <a:off x="16279470" y="3404835"/>
            <a:ext cx="595093" cy="80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4515" y="5587"/>
                  <a:pt x="7315" y="12787"/>
                  <a:pt x="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1253" name="change neutron energy"/>
          <p:cNvSpPr txBox="1"/>
          <p:nvPr/>
        </p:nvSpPr>
        <p:spPr>
          <a:xfrm>
            <a:off x="19849227" y="10051027"/>
            <a:ext cx="1367923" cy="1350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change neutron energy</a:t>
            </a:r>
          </a:p>
        </p:txBody>
      </p:sp>
      <p:sp>
        <p:nvSpPr>
          <p:cNvPr id="1254" name="change tile size"/>
          <p:cNvSpPr txBox="1"/>
          <p:nvPr/>
        </p:nvSpPr>
        <p:spPr>
          <a:xfrm>
            <a:off x="14527868" y="10398724"/>
            <a:ext cx="1753908" cy="944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change tile size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" name="Group"/>
          <p:cNvGrpSpPr/>
          <p:nvPr/>
        </p:nvGrpSpPr>
        <p:grpSpPr>
          <a:xfrm>
            <a:off x="16024677" y="1858533"/>
            <a:ext cx="5936383" cy="3374542"/>
            <a:chOff x="0" y="0"/>
            <a:chExt cx="5936381" cy="3374541"/>
          </a:xfrm>
        </p:grpSpPr>
        <p:pic>
          <p:nvPicPr>
            <p:cNvPr id="1257" name="Screenshot 2025-05-23 at 11.08.43 AM.png" descr="Screenshot 2025-05-23 at 11.08.43 AM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3521" t="18643" r="0" b="26428"/>
            <a:stretch>
              <a:fillRect/>
            </a:stretch>
          </p:blipFill>
          <p:spPr>
            <a:xfrm>
              <a:off x="131436" y="0"/>
              <a:ext cx="5804946" cy="21753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58" name="Rounded Rectangle"/>
            <p:cNvSpPr/>
            <p:nvPr/>
          </p:nvSpPr>
          <p:spPr>
            <a:xfrm>
              <a:off x="0" y="1603553"/>
              <a:ext cx="552696" cy="1770989"/>
            </a:xfrm>
            <a:prstGeom prst="roundRect">
              <a:avLst>
                <a:gd name="adj" fmla="val 3446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</a:p>
          </p:txBody>
        </p:sp>
      </p:grpSp>
      <p:sp>
        <p:nvSpPr>
          <p:cNvPr id="1260" name="Tile testing at OSU…"/>
          <p:cNvSpPr txBox="1"/>
          <p:nvPr>
            <p:ph type="body" sz="quarter" idx="1"/>
          </p:nvPr>
        </p:nvSpPr>
        <p:spPr>
          <a:xfrm>
            <a:off x="907368" y="2049516"/>
            <a:ext cx="7461626" cy="650867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Tile testing at OSU</a:t>
            </a:r>
          </a:p>
          <a:p>
            <a:pPr lvl="1">
              <a:lnSpc>
                <a:spcPct val="90000"/>
              </a:lnSpc>
            </a:pPr>
            <a:r>
              <a:t>Cosmics and Sr source</a:t>
            </a:r>
          </a:p>
          <a:p>
            <a:pPr lvl="2">
              <a:lnSpc>
                <a:spcPct val="90000"/>
              </a:lnSpc>
            </a:pPr>
            <a:r>
              <a:t>Vary tile size (5x5, 10x10)</a:t>
            </a:r>
          </a:p>
          <a:p>
            <a:pPr lvl="2">
              <a:lnSpc>
                <a:spcPct val="90000"/>
              </a:lnSpc>
            </a:pPr>
            <a:r>
              <a:t>Vary tile thickness (4, 6, 8 mm)</a:t>
            </a:r>
          </a:p>
          <a:p>
            <a:pPr lvl="2">
              <a:lnSpc>
                <a:spcPct val="90000"/>
              </a:lnSpc>
            </a:pPr>
            <a:r>
              <a:t>Vary SiPM placement (center, corner, edge)</a:t>
            </a:r>
          </a:p>
          <a:p>
            <a:pPr lvl="1">
              <a:lnSpc>
                <a:spcPct val="90000"/>
              </a:lnSpc>
            </a:pPr>
            <a:r>
              <a:t>Performance evaluation </a:t>
            </a:r>
          </a:p>
          <a:p>
            <a:pPr lvl="2">
              <a:lnSpc>
                <a:spcPct val="90000"/>
              </a:lnSpc>
            </a:pPr>
            <a:r>
              <a:t>Light yield per MIP, uniformity, cross-talk</a:t>
            </a:r>
          </a:p>
          <a:p>
            <a:pPr lvl="1">
              <a:lnSpc>
                <a:spcPct val="90000"/>
              </a:lnSpc>
              <a:defRPr sz="3000"/>
            </a:pPr>
            <a:r>
              <a:rPr sz="3500"/>
              <a:t>Completion: July</a:t>
            </a:r>
            <a:br/>
          </a:p>
        </p:txBody>
      </p:sp>
      <p:sp>
        <p:nvSpPr>
          <p:cNvPr id="12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62" name="nHCal performance evalu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nHCal performance evaluation</a:t>
            </a:r>
          </a:p>
        </p:txBody>
      </p:sp>
      <p:grpSp>
        <p:nvGrpSpPr>
          <p:cNvPr id="1265" name="Group"/>
          <p:cNvGrpSpPr/>
          <p:nvPr/>
        </p:nvGrpSpPr>
        <p:grpSpPr>
          <a:xfrm flipH="1">
            <a:off x="14199587" y="4127216"/>
            <a:ext cx="8841474" cy="6794930"/>
            <a:chOff x="0" y="0"/>
            <a:chExt cx="8841472" cy="6794928"/>
          </a:xfrm>
        </p:grpSpPr>
        <p:pic>
          <p:nvPicPr>
            <p:cNvPr id="1263" name="Screenshot 2025-05-21 at 4.07.37 PM.png" descr="Screenshot 2025-05-21 at 4.07.37 PM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8841473" cy="38002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4" name="Screenshot 2025-05-21 at 4.07.48 PM.png" descr="Screenshot 2025-05-21 at 4.07.48 P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58493" y="3770214"/>
              <a:ext cx="3288408" cy="3024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66" name="Maria Stefaniak, Yevheniia Khyzhniak (OSU)"/>
          <p:cNvSpPr txBox="1"/>
          <p:nvPr/>
        </p:nvSpPr>
        <p:spPr>
          <a:xfrm>
            <a:off x="14560604" y="11112794"/>
            <a:ext cx="3399420" cy="828676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Maria Stefaniak, Yevheniia Khyzhniak (OSU)</a:t>
            </a:r>
          </a:p>
        </p:txBody>
      </p:sp>
      <p:pic>
        <p:nvPicPr>
          <p:cNvPr id="1267" name="Screenshot 2025-05-23 at 11.07.55 AM.png" descr="Screenshot 2025-05-23 at 11.07.55 AM.png"/>
          <p:cNvPicPr>
            <a:picLocks noChangeAspect="1"/>
          </p:cNvPicPr>
          <p:nvPr/>
        </p:nvPicPr>
        <p:blipFill>
          <a:blip r:embed="rId5">
            <a:extLst/>
          </a:blip>
          <a:srcRect l="4555" t="28607" r="51401" b="0"/>
          <a:stretch>
            <a:fillRect/>
          </a:stretch>
        </p:blipFill>
        <p:spPr>
          <a:xfrm>
            <a:off x="18030369" y="7929393"/>
            <a:ext cx="5462050" cy="4050316"/>
          </a:xfrm>
          <a:prstGeom prst="rect">
            <a:avLst/>
          </a:prstGeom>
          <a:ln w="12700">
            <a:miter lim="400000"/>
          </a:ln>
        </p:spPr>
      </p:pic>
      <p:sp>
        <p:nvSpPr>
          <p:cNvPr id="1268" name="signal from SiPM-on-tile"/>
          <p:cNvSpPr txBox="1"/>
          <p:nvPr/>
        </p:nvSpPr>
        <p:spPr>
          <a:xfrm>
            <a:off x="18038802" y="7659555"/>
            <a:ext cx="4049567" cy="500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signal from SiPM-on-tile</a:t>
            </a:r>
          </a:p>
        </p:txBody>
      </p:sp>
      <p:pic>
        <p:nvPicPr>
          <p:cNvPr id="1269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016839" y="14087379"/>
            <a:ext cx="4931018" cy="4587564"/>
          </a:xfrm>
          <a:prstGeom prst="rect">
            <a:avLst/>
          </a:prstGeom>
          <a:ln w="12700">
            <a:miter lim="400000"/>
          </a:ln>
        </p:spPr>
      </p:pic>
      <p:sp>
        <p:nvSpPr>
          <p:cNvPr id="1270" name="SiPM: S14160-1315PS"/>
          <p:cNvSpPr txBox="1"/>
          <p:nvPr/>
        </p:nvSpPr>
        <p:spPr>
          <a:xfrm>
            <a:off x="8892528" y="11456877"/>
            <a:ext cx="3420803" cy="500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SiPM: S14160-1315PS</a:t>
            </a:r>
          </a:p>
        </p:txBody>
      </p:sp>
      <p:pic>
        <p:nvPicPr>
          <p:cNvPr id="1271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rcRect l="0" t="14385" r="0" b="17953"/>
          <a:stretch>
            <a:fillRect/>
          </a:stretch>
        </p:blipFill>
        <p:spPr>
          <a:xfrm>
            <a:off x="909313" y="14338600"/>
            <a:ext cx="2254566" cy="2031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65100" dir="18815856">
              <a:srgbClr val="FFFFFF">
                <a:alpha val="50000"/>
              </a:srgbClr>
            </a:outerShdw>
          </a:effectLst>
        </p:spPr>
      </p:pic>
      <p:pic>
        <p:nvPicPr>
          <p:cNvPr id="1272" name="pasted-movie.png" descr="pasted-movie.png"/>
          <p:cNvPicPr>
            <a:picLocks noChangeAspect="1"/>
          </p:cNvPicPr>
          <p:nvPr/>
        </p:nvPicPr>
        <p:blipFill>
          <a:blip r:embed="rId8">
            <a:extLst/>
          </a:blip>
          <a:srcRect l="5837" t="5683" r="10477" b="19553"/>
          <a:stretch>
            <a:fillRect/>
          </a:stretch>
        </p:blipFill>
        <p:spPr>
          <a:xfrm>
            <a:off x="1767848" y="8357785"/>
            <a:ext cx="4049588" cy="3779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3" name="Screenshot 2025-05-23 at 11.08.43 AM.png" descr="Screenshot 2025-05-23 at 11.08.43 AM.png"/>
          <p:cNvPicPr>
            <a:picLocks noChangeAspect="1"/>
          </p:cNvPicPr>
          <p:nvPr/>
        </p:nvPicPr>
        <p:blipFill>
          <a:blip r:embed="rId2">
            <a:extLst/>
          </a:blip>
          <a:srcRect l="0" t="18643" r="73536" b="27697"/>
          <a:stretch>
            <a:fillRect/>
          </a:stretch>
        </p:blipFill>
        <p:spPr>
          <a:xfrm>
            <a:off x="10981553" y="1693894"/>
            <a:ext cx="3305214" cy="2125066"/>
          </a:xfrm>
          <a:prstGeom prst="rect">
            <a:avLst/>
          </a:prstGeom>
          <a:ln w="12700">
            <a:miter lim="400000"/>
          </a:ln>
        </p:spPr>
      </p:pic>
      <p:sp>
        <p:nvSpPr>
          <p:cNvPr id="1274" name="SiPM-on-tile + controlling board"/>
          <p:cNvSpPr/>
          <p:nvPr/>
        </p:nvSpPr>
        <p:spPr>
          <a:xfrm>
            <a:off x="10775147" y="2499441"/>
            <a:ext cx="4926564" cy="495928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457200">
              <a:defRPr sz="2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SiPM-on-tile + controlling board</a:t>
            </a:r>
          </a:p>
        </p:txBody>
      </p:sp>
      <p:sp>
        <p:nvSpPr>
          <p:cNvPr id="1275" name="trigger detector"/>
          <p:cNvSpPr txBox="1"/>
          <p:nvPr/>
        </p:nvSpPr>
        <p:spPr>
          <a:xfrm>
            <a:off x="10980201" y="1686262"/>
            <a:ext cx="2032671" cy="4266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2000">
                <a:solidFill>
                  <a:srgbClr val="F0BE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trigger detector</a:t>
            </a:r>
          </a:p>
        </p:txBody>
      </p:sp>
      <p:sp>
        <p:nvSpPr>
          <p:cNvPr id="1276" name="trigger detector"/>
          <p:cNvSpPr txBox="1"/>
          <p:nvPr/>
        </p:nvSpPr>
        <p:spPr>
          <a:xfrm>
            <a:off x="10985037" y="3376966"/>
            <a:ext cx="2032671" cy="4266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2000">
                <a:solidFill>
                  <a:srgbClr val="F0BE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trigger detector</a:t>
            </a:r>
          </a:p>
        </p:txBody>
      </p:sp>
      <p:sp>
        <p:nvSpPr>
          <p:cNvPr id="1288" name="Connection Line"/>
          <p:cNvSpPr/>
          <p:nvPr/>
        </p:nvSpPr>
        <p:spPr>
          <a:xfrm>
            <a:off x="15701717" y="2675918"/>
            <a:ext cx="454360" cy="1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424" fill="norm" stroke="1" extrusionOk="0">
                <a:moveTo>
                  <a:pt x="0" y="17424"/>
                </a:moveTo>
                <a:cubicBezTo>
                  <a:pt x="7448" y="350"/>
                  <a:pt x="14648" y="-4176"/>
                  <a:pt x="21600" y="3847"/>
                </a:cubicBezTo>
              </a:path>
            </a:pathLst>
          </a:custGeom>
          <a:ln w="50800">
            <a:solidFill>
              <a:srgbClr val="3926C9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278" name="ADC"/>
          <p:cNvSpPr txBox="1"/>
          <p:nvPr/>
        </p:nvSpPr>
        <p:spPr>
          <a:xfrm>
            <a:off x="16681609" y="2557916"/>
            <a:ext cx="1016103" cy="5499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1" sz="2900">
                <a:solidFill>
                  <a:srgbClr val="76656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ADC</a:t>
            </a:r>
          </a:p>
        </p:txBody>
      </p:sp>
      <p:sp>
        <p:nvSpPr>
          <p:cNvPr id="1279" name="register"/>
          <p:cNvSpPr txBox="1"/>
          <p:nvPr/>
        </p:nvSpPr>
        <p:spPr>
          <a:xfrm>
            <a:off x="17773059" y="2062083"/>
            <a:ext cx="1284175" cy="4762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1" sz="2300">
                <a:solidFill>
                  <a:srgbClr val="486F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register</a:t>
            </a:r>
          </a:p>
        </p:txBody>
      </p:sp>
      <p:sp>
        <p:nvSpPr>
          <p:cNvPr id="1280" name="CAMAC crate"/>
          <p:cNvSpPr txBox="1"/>
          <p:nvPr/>
        </p:nvSpPr>
        <p:spPr>
          <a:xfrm>
            <a:off x="16899289" y="3460348"/>
            <a:ext cx="2155313" cy="4762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1" sz="2300">
                <a:solidFill>
                  <a:srgbClr val="3926C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CAMAC crate</a:t>
            </a:r>
          </a:p>
        </p:txBody>
      </p:sp>
      <p:sp>
        <p:nvSpPr>
          <p:cNvPr id="1281" name="muon telescope for cosmics testing"/>
          <p:cNvSpPr txBox="1"/>
          <p:nvPr/>
        </p:nvSpPr>
        <p:spPr>
          <a:xfrm>
            <a:off x="8173186" y="1950849"/>
            <a:ext cx="2736321" cy="1350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muon telescope for cosmics testing</a:t>
            </a:r>
          </a:p>
        </p:txBody>
      </p:sp>
      <p:pic>
        <p:nvPicPr>
          <p:cNvPr id="1282" name="Screenshot 2025-05-23 at 11.07.55 AM.png" descr="Screenshot 2025-05-23 at 11.07.55 AM.png"/>
          <p:cNvPicPr>
            <a:picLocks noChangeAspect="1"/>
          </p:cNvPicPr>
          <p:nvPr/>
        </p:nvPicPr>
        <p:blipFill>
          <a:blip r:embed="rId5">
            <a:extLst/>
          </a:blip>
          <a:srcRect l="50759" t="2769" r="0" b="19145"/>
          <a:stretch>
            <a:fillRect/>
          </a:stretch>
        </p:blipFill>
        <p:spPr>
          <a:xfrm>
            <a:off x="19808909" y="2140713"/>
            <a:ext cx="3996444" cy="28992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83" name="pasted-movie.png" descr="pasted-movi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108123" y="6025997"/>
            <a:ext cx="5242485" cy="5160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4" name="pasted-movie.png" descr="pasted-movie.png"/>
          <p:cNvPicPr>
            <a:picLocks noChangeAspect="1"/>
          </p:cNvPicPr>
          <p:nvPr/>
        </p:nvPicPr>
        <p:blipFill>
          <a:blip r:embed="rId10">
            <a:extLst/>
          </a:blip>
          <a:srcRect l="2258" t="0" r="2258" b="0"/>
          <a:stretch>
            <a:fillRect/>
          </a:stretch>
        </p:blipFill>
        <p:spPr>
          <a:xfrm>
            <a:off x="8160830" y="4127216"/>
            <a:ext cx="5462294" cy="1623431"/>
          </a:xfrm>
          <a:prstGeom prst="rect">
            <a:avLst/>
          </a:prstGeom>
          <a:ln w="12700">
            <a:miter lim="400000"/>
          </a:ln>
        </p:spPr>
      </p:pic>
      <p:sp>
        <p:nvSpPr>
          <p:cNvPr id="1285" name="Line"/>
          <p:cNvSpPr/>
          <p:nvPr/>
        </p:nvSpPr>
        <p:spPr>
          <a:xfrm>
            <a:off x="19465624" y="4004149"/>
            <a:ext cx="341226" cy="79171"/>
          </a:xfrm>
          <a:prstGeom prst="line">
            <a:avLst/>
          </a:prstGeom>
          <a:ln w="50800">
            <a:solidFill>
              <a:srgbClr val="3926C9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  <p:sp>
        <p:nvSpPr>
          <p:cNvPr id="1286" name="scintillating tiles of different thickness and size"/>
          <p:cNvSpPr txBox="1"/>
          <p:nvPr/>
        </p:nvSpPr>
        <p:spPr>
          <a:xfrm>
            <a:off x="3560525" y="8474016"/>
            <a:ext cx="2155313" cy="1454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scintillating tiles of different thickness and size</a:t>
            </a:r>
          </a:p>
        </p:txBody>
      </p:sp>
      <p:sp>
        <p:nvSpPr>
          <p:cNvPr id="1287" name="mention synergy with LFHCal - SiPM-on-tile"/>
          <p:cNvSpPr txBox="1"/>
          <p:nvPr/>
        </p:nvSpPr>
        <p:spPr>
          <a:xfrm>
            <a:off x="4024137" y="14094781"/>
            <a:ext cx="12168579" cy="84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4900">
                <a:solidFill>
                  <a:schemeClr val="accent5"/>
                </a:solidFill>
              </a:defRPr>
            </a:lvl1pPr>
          </a:lstStyle>
          <a:p>
            <a:pPr/>
            <a:r>
              <a:t>mention synergy with LFHCal - SiPM-on-tile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9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entury Schoolbook"/>
        <a:ea typeface="Century Schoolbook"/>
        <a:cs typeface="Century Schoolbook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entury Schoolbook"/>
        <a:ea typeface="Century Schoolbook"/>
        <a:cs typeface="Century Schoolbook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