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3"/>
  </p:notesMasterIdLst>
  <p:sldIdLst>
    <p:sldId id="256" r:id="rId5"/>
    <p:sldId id="261" r:id="rId6"/>
    <p:sldId id="2147375428" r:id="rId7"/>
    <p:sldId id="2147375435" r:id="rId8"/>
    <p:sldId id="5758" r:id="rId9"/>
    <p:sldId id="5759" r:id="rId10"/>
    <p:sldId id="5757" r:id="rId11"/>
    <p:sldId id="5756" r:id="rId12"/>
    <p:sldId id="2147375429" r:id="rId13"/>
    <p:sldId id="2147375430" r:id="rId14"/>
    <p:sldId id="5760" r:id="rId15"/>
    <p:sldId id="5762" r:id="rId16"/>
    <p:sldId id="5763" r:id="rId17"/>
    <p:sldId id="2147375433" r:id="rId18"/>
    <p:sldId id="5768" r:id="rId19"/>
    <p:sldId id="2147375434" r:id="rId20"/>
    <p:sldId id="258" r:id="rId21"/>
    <p:sldId id="214737543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69"/>
    <p:restoredTop sz="94694"/>
  </p:normalViewPr>
  <p:slideViewPr>
    <p:cSldViewPr snapToGrid="0" snapToObjects="1">
      <p:cViewPr varScale="1">
        <p:scale>
          <a:sx n="160" d="100"/>
          <a:sy n="160" d="100"/>
        </p:scale>
        <p:origin x="82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tzel, Charles" userId="09e7531e-89ec-4d2a-8938-ddba78121857" providerId="ADAL" clId="{B448366A-653B-4F73-9311-682311C50478}"/>
    <pc:docChg chg="custSel modSld">
      <pc:chgData name="Hetzel, Charles" userId="09e7531e-89ec-4d2a-8938-ddba78121857" providerId="ADAL" clId="{B448366A-653B-4F73-9311-682311C50478}" dt="2025-06-02T13:11:55.818" v="35"/>
      <pc:docMkLst>
        <pc:docMk/>
      </pc:docMkLst>
      <pc:sldChg chg="addSp delSp modSp mod">
        <pc:chgData name="Hetzel, Charles" userId="09e7531e-89ec-4d2a-8938-ddba78121857" providerId="ADAL" clId="{B448366A-653B-4F73-9311-682311C50478}" dt="2025-06-02T13:11:51.529" v="33"/>
        <pc:sldMkLst>
          <pc:docMk/>
          <pc:sldMk cId="1123109476" sldId="258"/>
        </pc:sldMkLst>
        <pc:spChg chg="del mod">
          <ac:chgData name="Hetzel, Charles" userId="09e7531e-89ec-4d2a-8938-ddba78121857" providerId="ADAL" clId="{B448366A-653B-4F73-9311-682311C50478}" dt="2025-06-02T13:11:50.508" v="32" actId="478"/>
          <ac:spMkLst>
            <pc:docMk/>
            <pc:sldMk cId="1123109476" sldId="258"/>
            <ac:spMk id="2" creationId="{90455894-6BDB-16B0-6752-A1DD503E75E1}"/>
          </ac:spMkLst>
        </pc:spChg>
        <pc:spChg chg="add mod">
          <ac:chgData name="Hetzel, Charles" userId="09e7531e-89ec-4d2a-8938-ddba78121857" providerId="ADAL" clId="{B448366A-653B-4F73-9311-682311C50478}" dt="2025-06-02T13:11:51.529" v="33"/>
          <ac:spMkLst>
            <pc:docMk/>
            <pc:sldMk cId="1123109476" sldId="258"/>
            <ac:spMk id="4" creationId="{FF0310FF-5740-8B11-864F-1F2C4B9DDC1D}"/>
          </ac:spMkLst>
        </pc:spChg>
      </pc:sldChg>
      <pc:sldChg chg="addSp delSp modSp mod">
        <pc:chgData name="Hetzel, Charles" userId="09e7531e-89ec-4d2a-8938-ddba78121857" providerId="ADAL" clId="{B448366A-653B-4F73-9311-682311C50478}" dt="2025-06-02T13:11:23.081" v="24"/>
        <pc:sldMkLst>
          <pc:docMk/>
          <pc:sldMk cId="3620258571" sldId="261"/>
        </pc:sldMkLst>
        <pc:spChg chg="del">
          <ac:chgData name="Hetzel, Charles" userId="09e7531e-89ec-4d2a-8938-ddba78121857" providerId="ADAL" clId="{B448366A-653B-4F73-9311-682311C50478}" dt="2025-06-02T13:10:08.988" v="1" actId="478"/>
          <ac:spMkLst>
            <pc:docMk/>
            <pc:sldMk cId="3620258571" sldId="261"/>
            <ac:spMk id="2" creationId="{BFCCA763-6E7E-5660-77BC-7C88D518AF17}"/>
          </ac:spMkLst>
        </pc:spChg>
        <pc:spChg chg="add mod">
          <ac:chgData name="Hetzel, Charles" userId="09e7531e-89ec-4d2a-8938-ddba78121857" providerId="ADAL" clId="{B448366A-653B-4F73-9311-682311C50478}" dt="2025-06-02T13:11:23.081" v="24"/>
          <ac:spMkLst>
            <pc:docMk/>
            <pc:sldMk cId="3620258571" sldId="261"/>
            <ac:spMk id="3" creationId="{81CCB98D-01DB-0610-2377-D0C7C66C397C}"/>
          </ac:spMkLst>
        </pc:spChg>
      </pc:sldChg>
      <pc:sldChg chg="addSp delSp modSp mod">
        <pc:chgData name="Hetzel, Charles" userId="09e7531e-89ec-4d2a-8938-ddba78121857" providerId="ADAL" clId="{B448366A-653B-4F73-9311-682311C50478}" dt="2025-06-02T13:11:06.088" v="18"/>
        <pc:sldMkLst>
          <pc:docMk/>
          <pc:sldMk cId="3781963993" sldId="5757"/>
        </pc:sldMkLst>
        <pc:spChg chg="del mod">
          <ac:chgData name="Hetzel, Charles" userId="09e7531e-89ec-4d2a-8938-ddba78121857" providerId="ADAL" clId="{B448366A-653B-4F73-9311-682311C50478}" dt="2025-06-02T13:10:29.147" v="7" actId="478"/>
          <ac:spMkLst>
            <pc:docMk/>
            <pc:sldMk cId="3781963993" sldId="5757"/>
            <ac:spMk id="2" creationId="{FFE6F29D-8A73-8C0D-B515-469E372BDBE8}"/>
          </ac:spMkLst>
        </pc:spChg>
        <pc:spChg chg="add mod">
          <ac:chgData name="Hetzel, Charles" userId="09e7531e-89ec-4d2a-8938-ddba78121857" providerId="ADAL" clId="{B448366A-653B-4F73-9311-682311C50478}" dt="2025-06-02T13:11:06.088" v="18"/>
          <ac:spMkLst>
            <pc:docMk/>
            <pc:sldMk cId="3781963993" sldId="5757"/>
            <ac:spMk id="3" creationId="{6490BD90-A5E0-1CF6-17FE-3F7690240595}"/>
          </ac:spMkLst>
        </pc:spChg>
        <pc:picChg chg="ord">
          <ac:chgData name="Hetzel, Charles" userId="09e7531e-89ec-4d2a-8938-ddba78121857" providerId="ADAL" clId="{B448366A-653B-4F73-9311-682311C50478}" dt="2025-06-02T13:10:24.515" v="4" actId="167"/>
          <ac:picMkLst>
            <pc:docMk/>
            <pc:sldMk cId="3781963993" sldId="5757"/>
            <ac:picMk id="22" creationId="{5CB10D1B-CC62-7656-F730-4FFCEB46BED0}"/>
          </ac:picMkLst>
        </pc:picChg>
      </pc:sldChg>
      <pc:sldChg chg="addSp delSp modSp mod">
        <pc:chgData name="Hetzel, Charles" userId="09e7531e-89ec-4d2a-8938-ddba78121857" providerId="ADAL" clId="{B448366A-653B-4F73-9311-682311C50478}" dt="2025-06-02T13:11:10.472" v="20"/>
        <pc:sldMkLst>
          <pc:docMk/>
          <pc:sldMk cId="3903414805" sldId="5758"/>
        </pc:sldMkLst>
        <pc:spChg chg="del">
          <ac:chgData name="Hetzel, Charles" userId="09e7531e-89ec-4d2a-8938-ddba78121857" providerId="ADAL" clId="{B448366A-653B-4F73-9311-682311C50478}" dt="2025-06-02T13:10:16.107" v="2" actId="478"/>
          <ac:spMkLst>
            <pc:docMk/>
            <pc:sldMk cId="3903414805" sldId="5758"/>
            <ac:spMk id="2" creationId="{9341E582-97E6-B42A-94BF-DFCD6CDE5415}"/>
          </ac:spMkLst>
        </pc:spChg>
        <pc:spChg chg="add mod">
          <ac:chgData name="Hetzel, Charles" userId="09e7531e-89ec-4d2a-8938-ddba78121857" providerId="ADAL" clId="{B448366A-653B-4F73-9311-682311C50478}" dt="2025-06-02T13:11:10.472" v="20"/>
          <ac:spMkLst>
            <pc:docMk/>
            <pc:sldMk cId="3903414805" sldId="5758"/>
            <ac:spMk id="6" creationId="{10894E9A-7CD0-9CD4-1B56-238A9763FA26}"/>
          </ac:spMkLst>
        </pc:spChg>
      </pc:sldChg>
      <pc:sldChg chg="addSp delSp modSp mod">
        <pc:chgData name="Hetzel, Charles" userId="09e7531e-89ec-4d2a-8938-ddba78121857" providerId="ADAL" clId="{B448366A-653B-4F73-9311-682311C50478}" dt="2025-06-02T13:11:08.192" v="19"/>
        <pc:sldMkLst>
          <pc:docMk/>
          <pc:sldMk cId="451195478" sldId="5759"/>
        </pc:sldMkLst>
        <pc:spChg chg="del">
          <ac:chgData name="Hetzel, Charles" userId="09e7531e-89ec-4d2a-8938-ddba78121857" providerId="ADAL" clId="{B448366A-653B-4F73-9311-682311C50478}" dt="2025-06-02T13:10:18.955" v="3" actId="478"/>
          <ac:spMkLst>
            <pc:docMk/>
            <pc:sldMk cId="451195478" sldId="5759"/>
            <ac:spMk id="2" creationId="{EB1E4A98-B8CC-6081-CB97-1A2DD36AD927}"/>
          </ac:spMkLst>
        </pc:spChg>
        <pc:spChg chg="add mod">
          <ac:chgData name="Hetzel, Charles" userId="09e7531e-89ec-4d2a-8938-ddba78121857" providerId="ADAL" clId="{B448366A-653B-4F73-9311-682311C50478}" dt="2025-06-02T13:11:08.192" v="19"/>
          <ac:spMkLst>
            <pc:docMk/>
            <pc:sldMk cId="451195478" sldId="5759"/>
            <ac:spMk id="3" creationId="{291605CE-9591-AC12-AAA8-3177C4423F0F}"/>
          </ac:spMkLst>
        </pc:spChg>
      </pc:sldChg>
      <pc:sldChg chg="addSp delSp modSp mod">
        <pc:chgData name="Hetzel, Charles" userId="09e7531e-89ec-4d2a-8938-ddba78121857" providerId="ADAL" clId="{B448366A-653B-4F73-9311-682311C50478}" dt="2025-06-02T13:10:54.729" v="15"/>
        <pc:sldMkLst>
          <pc:docMk/>
          <pc:sldMk cId="277015732" sldId="5760"/>
        </pc:sldMkLst>
        <pc:spChg chg="del">
          <ac:chgData name="Hetzel, Charles" userId="09e7531e-89ec-4d2a-8938-ddba78121857" providerId="ADAL" clId="{B448366A-653B-4F73-9311-682311C50478}" dt="2025-06-02T13:10:41.091" v="10" actId="478"/>
          <ac:spMkLst>
            <pc:docMk/>
            <pc:sldMk cId="277015732" sldId="5760"/>
            <ac:spMk id="2" creationId="{450F9AFC-1B2E-F6B1-6501-B4A58E580F89}"/>
          </ac:spMkLst>
        </pc:spChg>
        <pc:spChg chg="add mod">
          <ac:chgData name="Hetzel, Charles" userId="09e7531e-89ec-4d2a-8938-ddba78121857" providerId="ADAL" clId="{B448366A-653B-4F73-9311-682311C50478}" dt="2025-06-02T13:10:54.729" v="15"/>
          <ac:spMkLst>
            <pc:docMk/>
            <pc:sldMk cId="277015732" sldId="5760"/>
            <ac:spMk id="3" creationId="{8F0DA10F-740B-80DA-5CF5-B642ADC2FACD}"/>
          </ac:spMkLst>
        </pc:spChg>
      </pc:sldChg>
      <pc:sldChg chg="addSp delSp modSp mod">
        <pc:chgData name="Hetzel, Charles" userId="09e7531e-89ec-4d2a-8938-ddba78121857" providerId="ADAL" clId="{B448366A-653B-4F73-9311-682311C50478}" dt="2025-06-02T13:10:52.020" v="14" actId="1036"/>
        <pc:sldMkLst>
          <pc:docMk/>
          <pc:sldMk cId="3262221427" sldId="5762"/>
        </pc:sldMkLst>
        <pc:spChg chg="del">
          <ac:chgData name="Hetzel, Charles" userId="09e7531e-89ec-4d2a-8938-ddba78121857" providerId="ADAL" clId="{B448366A-653B-4F73-9311-682311C50478}" dt="2025-06-02T13:10:42.940" v="11" actId="478"/>
          <ac:spMkLst>
            <pc:docMk/>
            <pc:sldMk cId="3262221427" sldId="5762"/>
            <ac:spMk id="2" creationId="{91631FE3-96D1-5583-70CD-6BA748E8025C}"/>
          </ac:spMkLst>
        </pc:spChg>
        <pc:spChg chg="add mod">
          <ac:chgData name="Hetzel, Charles" userId="09e7531e-89ec-4d2a-8938-ddba78121857" providerId="ADAL" clId="{B448366A-653B-4F73-9311-682311C50478}" dt="2025-06-02T13:10:52.020" v="14" actId="1036"/>
          <ac:spMkLst>
            <pc:docMk/>
            <pc:sldMk cId="3262221427" sldId="5762"/>
            <ac:spMk id="3" creationId="{7631C3B3-B9C5-7A13-1D64-77EF9430BA2C}"/>
          </ac:spMkLst>
        </pc:spChg>
      </pc:sldChg>
      <pc:sldChg chg="addSp delSp modSp mod">
        <pc:chgData name="Hetzel, Charles" userId="09e7531e-89ec-4d2a-8938-ddba78121857" providerId="ADAL" clId="{B448366A-653B-4F73-9311-682311C50478}" dt="2025-06-02T13:11:41.777" v="28"/>
        <pc:sldMkLst>
          <pc:docMk/>
          <pc:sldMk cId="683456421" sldId="5768"/>
        </pc:sldMkLst>
        <pc:spChg chg="add mod">
          <ac:chgData name="Hetzel, Charles" userId="09e7531e-89ec-4d2a-8938-ddba78121857" providerId="ADAL" clId="{B448366A-653B-4F73-9311-682311C50478}" dt="2025-06-02T13:11:41.777" v="28"/>
          <ac:spMkLst>
            <pc:docMk/>
            <pc:sldMk cId="683456421" sldId="5768"/>
            <ac:spMk id="2" creationId="{988254A5-B990-BC4B-6468-6CFBA2010AA1}"/>
          </ac:spMkLst>
        </pc:spChg>
        <pc:spChg chg="del">
          <ac:chgData name="Hetzel, Charles" userId="09e7531e-89ec-4d2a-8938-ddba78121857" providerId="ADAL" clId="{B448366A-653B-4F73-9311-682311C50478}" dt="2025-06-02T13:11:40.773" v="27" actId="478"/>
          <ac:spMkLst>
            <pc:docMk/>
            <pc:sldMk cId="683456421" sldId="5768"/>
            <ac:spMk id="4" creationId="{900A57C1-2F80-2C13-CB2A-BA2A708C5F14}"/>
          </ac:spMkLst>
        </pc:spChg>
      </pc:sldChg>
      <pc:sldChg chg="addSp delSp modSp mod">
        <pc:chgData name="Hetzel, Charles" userId="09e7531e-89ec-4d2a-8938-ddba78121857" providerId="ADAL" clId="{B448366A-653B-4F73-9311-682311C50478}" dt="2025-06-02T13:11:20.217" v="23"/>
        <pc:sldMkLst>
          <pc:docMk/>
          <pc:sldMk cId="4131887908" sldId="2147375428"/>
        </pc:sldMkLst>
        <pc:spChg chg="add mod">
          <ac:chgData name="Hetzel, Charles" userId="09e7531e-89ec-4d2a-8938-ddba78121857" providerId="ADAL" clId="{B448366A-653B-4F73-9311-682311C50478}" dt="2025-06-02T13:11:20.217" v="23"/>
          <ac:spMkLst>
            <pc:docMk/>
            <pc:sldMk cId="4131887908" sldId="2147375428"/>
            <ac:spMk id="7" creationId="{69ACF8DA-CC60-C7DD-C687-4310978F672A}"/>
          </ac:spMkLst>
        </pc:spChg>
        <pc:spChg chg="del">
          <ac:chgData name="Hetzel, Charles" userId="09e7531e-89ec-4d2a-8938-ddba78121857" providerId="ADAL" clId="{B448366A-653B-4F73-9311-682311C50478}" dt="2025-06-02T13:10:05.558" v="0" actId="478"/>
          <ac:spMkLst>
            <pc:docMk/>
            <pc:sldMk cId="4131887908" sldId="2147375428"/>
            <ac:spMk id="9" creationId="{8B6AE188-6279-295B-6936-38C65CF43704}"/>
          </ac:spMkLst>
        </pc:spChg>
      </pc:sldChg>
      <pc:sldChg chg="addSp delSp modSp mod">
        <pc:chgData name="Hetzel, Charles" userId="09e7531e-89ec-4d2a-8938-ddba78121857" providerId="ADAL" clId="{B448366A-653B-4F73-9311-682311C50478}" dt="2025-06-02T13:11:01.847" v="17"/>
        <pc:sldMkLst>
          <pc:docMk/>
          <pc:sldMk cId="3133137902" sldId="2147375429"/>
        </pc:sldMkLst>
        <pc:spChg chg="del">
          <ac:chgData name="Hetzel, Charles" userId="09e7531e-89ec-4d2a-8938-ddba78121857" providerId="ADAL" clId="{B448366A-653B-4F73-9311-682311C50478}" dt="2025-06-02T13:10:35.067" v="8" actId="478"/>
          <ac:spMkLst>
            <pc:docMk/>
            <pc:sldMk cId="3133137902" sldId="2147375429"/>
            <ac:spMk id="2" creationId="{0F2C527B-A1F5-19C2-DB21-08F25A1AC2AE}"/>
          </ac:spMkLst>
        </pc:spChg>
        <pc:spChg chg="add mod">
          <ac:chgData name="Hetzel, Charles" userId="09e7531e-89ec-4d2a-8938-ddba78121857" providerId="ADAL" clId="{B448366A-653B-4F73-9311-682311C50478}" dt="2025-06-02T13:11:01.847" v="17"/>
          <ac:spMkLst>
            <pc:docMk/>
            <pc:sldMk cId="3133137902" sldId="2147375429"/>
            <ac:spMk id="3" creationId="{E1F0A86A-8545-938F-A899-B3D5B7DE4923}"/>
          </ac:spMkLst>
        </pc:spChg>
      </pc:sldChg>
      <pc:sldChg chg="addSp delSp modSp mod">
        <pc:chgData name="Hetzel, Charles" userId="09e7531e-89ec-4d2a-8938-ddba78121857" providerId="ADAL" clId="{B448366A-653B-4F73-9311-682311C50478}" dt="2025-06-02T13:10:58.224" v="16"/>
        <pc:sldMkLst>
          <pc:docMk/>
          <pc:sldMk cId="632816958" sldId="2147375430"/>
        </pc:sldMkLst>
        <pc:spChg chg="del">
          <ac:chgData name="Hetzel, Charles" userId="09e7531e-89ec-4d2a-8938-ddba78121857" providerId="ADAL" clId="{B448366A-653B-4F73-9311-682311C50478}" dt="2025-06-02T13:10:38.955" v="9" actId="478"/>
          <ac:spMkLst>
            <pc:docMk/>
            <pc:sldMk cId="632816958" sldId="2147375430"/>
            <ac:spMk id="2" creationId="{BD514977-A406-CC42-BD9C-8F8735D0E304}"/>
          </ac:spMkLst>
        </pc:spChg>
        <pc:spChg chg="add mod">
          <ac:chgData name="Hetzel, Charles" userId="09e7531e-89ec-4d2a-8938-ddba78121857" providerId="ADAL" clId="{B448366A-653B-4F73-9311-682311C50478}" dt="2025-06-02T13:10:58.224" v="16"/>
          <ac:spMkLst>
            <pc:docMk/>
            <pc:sldMk cId="632816958" sldId="2147375430"/>
            <ac:spMk id="3" creationId="{FF020209-42CF-515A-7FFE-8A69FAA52BA9}"/>
          </ac:spMkLst>
        </pc:spChg>
      </pc:sldChg>
      <pc:sldChg chg="addSp delSp modSp mod">
        <pc:chgData name="Hetzel, Charles" userId="09e7531e-89ec-4d2a-8938-ddba78121857" providerId="ADAL" clId="{B448366A-653B-4F73-9311-682311C50478}" dt="2025-06-02T13:11:55.818" v="35"/>
        <pc:sldMkLst>
          <pc:docMk/>
          <pc:sldMk cId="3760193093" sldId="2147375431"/>
        </pc:sldMkLst>
        <pc:spChg chg="del">
          <ac:chgData name="Hetzel, Charles" userId="09e7531e-89ec-4d2a-8938-ddba78121857" providerId="ADAL" clId="{B448366A-653B-4F73-9311-682311C50478}" dt="2025-06-02T13:11:54.876" v="34" actId="478"/>
          <ac:spMkLst>
            <pc:docMk/>
            <pc:sldMk cId="3760193093" sldId="2147375431"/>
            <ac:spMk id="2" creationId="{1786475E-3139-1291-AB74-D6674A05E606}"/>
          </ac:spMkLst>
        </pc:spChg>
        <pc:spChg chg="add mod">
          <ac:chgData name="Hetzel, Charles" userId="09e7531e-89ec-4d2a-8938-ddba78121857" providerId="ADAL" clId="{B448366A-653B-4F73-9311-682311C50478}" dt="2025-06-02T13:11:55.818" v="35"/>
          <ac:spMkLst>
            <pc:docMk/>
            <pc:sldMk cId="3760193093" sldId="2147375431"/>
            <ac:spMk id="4" creationId="{4CA06BA9-EAAE-1158-B894-D2F807C9FB3D}"/>
          </ac:spMkLst>
        </pc:spChg>
      </pc:sldChg>
      <pc:sldChg chg="addSp delSp modSp mod">
        <pc:chgData name="Hetzel, Charles" userId="09e7531e-89ec-4d2a-8938-ddba78121857" providerId="ADAL" clId="{B448366A-653B-4F73-9311-682311C50478}" dt="2025-06-02T13:11:36.631" v="26"/>
        <pc:sldMkLst>
          <pc:docMk/>
          <pc:sldMk cId="321398421" sldId="2147375433"/>
        </pc:sldMkLst>
        <pc:spChg chg="del">
          <ac:chgData name="Hetzel, Charles" userId="09e7531e-89ec-4d2a-8938-ddba78121857" providerId="ADAL" clId="{B448366A-653B-4F73-9311-682311C50478}" dt="2025-06-02T13:11:35.724" v="25" actId="478"/>
          <ac:spMkLst>
            <pc:docMk/>
            <pc:sldMk cId="321398421" sldId="2147375433"/>
            <ac:spMk id="2" creationId="{A8714167-DB23-8E65-87EB-43D9A3C6A8B9}"/>
          </ac:spMkLst>
        </pc:spChg>
        <pc:spChg chg="add mod">
          <ac:chgData name="Hetzel, Charles" userId="09e7531e-89ec-4d2a-8938-ddba78121857" providerId="ADAL" clId="{B448366A-653B-4F73-9311-682311C50478}" dt="2025-06-02T13:11:36.631" v="26"/>
          <ac:spMkLst>
            <pc:docMk/>
            <pc:sldMk cId="321398421" sldId="2147375433"/>
            <ac:spMk id="3" creationId="{35D59FF1-1CD6-9E2F-3672-CF8382EF5CC1}"/>
          </ac:spMkLst>
        </pc:spChg>
      </pc:sldChg>
      <pc:sldChg chg="addSp delSp modSp mod">
        <pc:chgData name="Hetzel, Charles" userId="09e7531e-89ec-4d2a-8938-ddba78121857" providerId="ADAL" clId="{B448366A-653B-4F73-9311-682311C50478}" dt="2025-06-02T13:11:46.449" v="30"/>
        <pc:sldMkLst>
          <pc:docMk/>
          <pc:sldMk cId="3025135258" sldId="2147375434"/>
        </pc:sldMkLst>
        <pc:spChg chg="del">
          <ac:chgData name="Hetzel, Charles" userId="09e7531e-89ec-4d2a-8938-ddba78121857" providerId="ADAL" clId="{B448366A-653B-4F73-9311-682311C50478}" dt="2025-06-02T13:11:45.484" v="29" actId="478"/>
          <ac:spMkLst>
            <pc:docMk/>
            <pc:sldMk cId="3025135258" sldId="2147375434"/>
            <ac:spMk id="2" creationId="{A1FEC6A4-6AE6-DEC0-8D5C-AB8DBCFEE682}"/>
          </ac:spMkLst>
        </pc:spChg>
        <pc:spChg chg="add mod">
          <ac:chgData name="Hetzel, Charles" userId="09e7531e-89ec-4d2a-8938-ddba78121857" providerId="ADAL" clId="{B448366A-653B-4F73-9311-682311C50478}" dt="2025-06-02T13:11:46.449" v="30"/>
          <ac:spMkLst>
            <pc:docMk/>
            <pc:sldMk cId="3025135258" sldId="2147375434"/>
            <ac:spMk id="3" creationId="{36C69864-DE77-E3CD-79C9-9F709BCC826F}"/>
          </ac:spMkLst>
        </pc:spChg>
      </pc:sldChg>
      <pc:sldChg chg="addSp delSp modSp mod">
        <pc:chgData name="Hetzel, Charles" userId="09e7531e-89ec-4d2a-8938-ddba78121857" providerId="ADAL" clId="{B448366A-653B-4F73-9311-682311C50478}" dt="2025-06-02T13:11:16.156" v="22" actId="478"/>
        <pc:sldMkLst>
          <pc:docMk/>
          <pc:sldMk cId="1873395430" sldId="2147375435"/>
        </pc:sldMkLst>
        <pc:spChg chg="del">
          <ac:chgData name="Hetzel, Charles" userId="09e7531e-89ec-4d2a-8938-ddba78121857" providerId="ADAL" clId="{B448366A-653B-4F73-9311-682311C50478}" dt="2025-06-02T13:11:16.156" v="22" actId="478"/>
          <ac:spMkLst>
            <pc:docMk/>
            <pc:sldMk cId="1873395430" sldId="2147375435"/>
            <ac:spMk id="2" creationId="{95098481-E652-BDD3-2D6B-FDE492BF1B8D}"/>
          </ac:spMkLst>
        </pc:spChg>
        <pc:spChg chg="add mod">
          <ac:chgData name="Hetzel, Charles" userId="09e7531e-89ec-4d2a-8938-ddba78121857" providerId="ADAL" clId="{B448366A-653B-4F73-9311-682311C50478}" dt="2025-06-02T13:11:12.923" v="21"/>
          <ac:spMkLst>
            <pc:docMk/>
            <pc:sldMk cId="1873395430" sldId="2147375435"/>
            <ac:spMk id="4" creationId="{746833FF-010E-B08B-C489-DA8B70487BCE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Mech-Eng\EIC\DET\SIM\SynRad%20Molflow\Fitting%20tail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261820222536396"/>
          <c:y val="5.2636467032766289E-2"/>
          <c:w val="0.70183738222946501"/>
          <c:h val="0.7963469253197055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Sheet3!$B$1</c:f>
              <c:strCache>
                <c:ptCount val="1"/>
                <c:pt idx="0">
                  <c:v>SD=1, Intensity =1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Sheet3!$A$5:$A$20</c:f>
              <c:numCache>
                <c:formatCode>General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xVal>
          <c:yVal>
            <c:numRef>
              <c:f>Sheet3!$B$5:$B$20</c:f>
              <c:numCache>
                <c:formatCode>0.00E+00</c:formatCode>
                <c:ptCount val="16"/>
                <c:pt idx="0">
                  <c:v>1</c:v>
                </c:pt>
                <c:pt idx="1">
                  <c:v>0.31731050786291426</c:v>
                </c:pt>
                <c:pt idx="2">
                  <c:v>4.5500263896358438E-2</c:v>
                </c:pt>
                <c:pt idx="3">
                  <c:v>2.6997960632601909E-3</c:v>
                </c:pt>
                <c:pt idx="4">
                  <c:v>6.3342483666239944E-5</c:v>
                </c:pt>
                <c:pt idx="5">
                  <c:v>5.7330314375838878E-7</c:v>
                </c:pt>
                <c:pt idx="6">
                  <c:v>1.9731752900754028E-9</c:v>
                </c:pt>
                <c:pt idx="7">
                  <c:v>2.5596250877716703E-12</c:v>
                </c:pt>
                <c:pt idx="8">
                  <c:v>1.2441921148543655E-15</c:v>
                </c:pt>
                <c:pt idx="9">
                  <c:v>2.2571768119076816E-19</c:v>
                </c:pt>
                <c:pt idx="10">
                  <c:v>1.5239706048321171E-23</c:v>
                </c:pt>
                <c:pt idx="11">
                  <c:v>3.8213191489973792E-28</c:v>
                </c:pt>
                <c:pt idx="12">
                  <c:v>3.552964224155408E-33</c:v>
                </c:pt>
                <c:pt idx="13">
                  <c:v>1.2234328799099763E-38</c:v>
                </c:pt>
                <c:pt idx="14">
                  <c:v>1.5587073638385603E-44</c:v>
                </c:pt>
                <c:pt idx="15">
                  <c:v>7.3419323986257094E-51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74B-4132-BEAA-40DB3BAB851B}"/>
            </c:ext>
          </c:extLst>
        </c:ser>
        <c:ser>
          <c:idx val="1"/>
          <c:order val="1"/>
          <c:tx>
            <c:strRef>
              <c:f>Sheet3!$C$1</c:f>
              <c:strCache>
                <c:ptCount val="1"/>
                <c:pt idx="0">
                  <c:v>SD=3.24, Intensity = 0.1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Sheet3!$C$5:$C$20</c:f>
              <c:numCache>
                <c:formatCode>0.00</c:formatCode>
                <c:ptCount val="16"/>
                <c:pt idx="0">
                  <c:v>0</c:v>
                </c:pt>
                <c:pt idx="1">
                  <c:v>3.24</c:v>
                </c:pt>
                <c:pt idx="2">
                  <c:v>6.48</c:v>
                </c:pt>
                <c:pt idx="3">
                  <c:v>9.7200000000000006</c:v>
                </c:pt>
                <c:pt idx="4">
                  <c:v>12.96</c:v>
                </c:pt>
                <c:pt idx="5">
                  <c:v>16.200000000000003</c:v>
                </c:pt>
                <c:pt idx="6">
                  <c:v>19.440000000000001</c:v>
                </c:pt>
                <c:pt idx="7">
                  <c:v>22.68</c:v>
                </c:pt>
                <c:pt idx="8">
                  <c:v>25.92</c:v>
                </c:pt>
                <c:pt idx="9">
                  <c:v>29.160000000000004</c:v>
                </c:pt>
                <c:pt idx="10">
                  <c:v>32.400000000000006</c:v>
                </c:pt>
                <c:pt idx="11">
                  <c:v>35.64</c:v>
                </c:pt>
                <c:pt idx="12">
                  <c:v>38.880000000000003</c:v>
                </c:pt>
                <c:pt idx="13">
                  <c:v>42.120000000000005</c:v>
                </c:pt>
                <c:pt idx="14">
                  <c:v>45.36</c:v>
                </c:pt>
                <c:pt idx="15">
                  <c:v>48.6</c:v>
                </c:pt>
              </c:numCache>
            </c:numRef>
          </c:xVal>
          <c:yVal>
            <c:numRef>
              <c:f>Sheet3!$D$5:$D$20</c:f>
              <c:numCache>
                <c:formatCode>0.00E+00</c:formatCode>
                <c:ptCount val="16"/>
                <c:pt idx="0">
                  <c:v>0.1</c:v>
                </c:pt>
                <c:pt idx="1">
                  <c:v>3.1731050786291425E-2</c:v>
                </c:pt>
                <c:pt idx="2">
                  <c:v>4.550026389635844E-3</c:v>
                </c:pt>
                <c:pt idx="3">
                  <c:v>2.6997960632601912E-4</c:v>
                </c:pt>
                <c:pt idx="4">
                  <c:v>6.3342483666239945E-6</c:v>
                </c:pt>
                <c:pt idx="5">
                  <c:v>5.733031437583888E-8</c:v>
                </c:pt>
                <c:pt idx="6">
                  <c:v>1.9731752900754028E-10</c:v>
                </c:pt>
                <c:pt idx="7">
                  <c:v>2.5596250877716706E-13</c:v>
                </c:pt>
                <c:pt idx="8">
                  <c:v>1.2441921148543655E-16</c:v>
                </c:pt>
                <c:pt idx="9">
                  <c:v>2.2571768119076816E-20</c:v>
                </c:pt>
                <c:pt idx="10">
                  <c:v>1.5239706048321171E-24</c:v>
                </c:pt>
                <c:pt idx="11">
                  <c:v>3.8213191489973795E-29</c:v>
                </c:pt>
                <c:pt idx="12">
                  <c:v>3.552964224155408E-34</c:v>
                </c:pt>
                <c:pt idx="13">
                  <c:v>1.2234328799099763E-39</c:v>
                </c:pt>
                <c:pt idx="14">
                  <c:v>1.5587073638385603E-45</c:v>
                </c:pt>
                <c:pt idx="15">
                  <c:v>7.3419323986257103E-52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74B-4132-BEAA-40DB3BAB85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76774368"/>
        <c:axId val="1876778112"/>
        <c:extLst>
          <c:ext xmlns:c15="http://schemas.microsoft.com/office/drawing/2012/chart" uri="{02D57815-91ED-43cb-92C2-25804820EDAC}">
            <c15:filteredScatte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Sheet3!$E$1</c15:sqref>
                        </c15:formulaRef>
                      </c:ext>
                    </c:extLst>
                    <c:strCache>
                      <c:ptCount val="1"/>
                      <c:pt idx="0">
                        <c:v>SD=4.5, Intensity = 2x10^-6</c:v>
                      </c:pt>
                    </c:strCache>
                  </c:strRef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Sheet3!$E$5:$E$20</c15:sqref>
                        </c15:formulaRef>
                      </c:ext>
                    </c:extLst>
                    <c:numCache>
                      <c:formatCode>0.00</c:formatCode>
                      <c:ptCount val="16"/>
                      <c:pt idx="0">
                        <c:v>0</c:v>
                      </c:pt>
                      <c:pt idx="1">
                        <c:v>4.5</c:v>
                      </c:pt>
                      <c:pt idx="2">
                        <c:v>9</c:v>
                      </c:pt>
                      <c:pt idx="3">
                        <c:v>13.5</c:v>
                      </c:pt>
                      <c:pt idx="4">
                        <c:v>18</c:v>
                      </c:pt>
                      <c:pt idx="5">
                        <c:v>22.5</c:v>
                      </c:pt>
                      <c:pt idx="6">
                        <c:v>27</c:v>
                      </c:pt>
                      <c:pt idx="7">
                        <c:v>31.5</c:v>
                      </c:pt>
                      <c:pt idx="8">
                        <c:v>36</c:v>
                      </c:pt>
                      <c:pt idx="9">
                        <c:v>40.5</c:v>
                      </c:pt>
                      <c:pt idx="10">
                        <c:v>45</c:v>
                      </c:pt>
                      <c:pt idx="11">
                        <c:v>49.5</c:v>
                      </c:pt>
                      <c:pt idx="12">
                        <c:v>54</c:v>
                      </c:pt>
                      <c:pt idx="13">
                        <c:v>58.5</c:v>
                      </c:pt>
                      <c:pt idx="14">
                        <c:v>63</c:v>
                      </c:pt>
                      <c:pt idx="15">
                        <c:v>67.5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Sheet3!$F$5:$F$20</c15:sqref>
                        </c15:formulaRef>
                      </c:ext>
                    </c:extLst>
                    <c:numCache>
                      <c:formatCode>0.00E+00</c:formatCode>
                      <c:ptCount val="16"/>
                      <c:pt idx="0">
                        <c:v>1.9999999999999999E-6</c:v>
                      </c:pt>
                      <c:pt idx="1">
                        <c:v>6.3462101572582849E-7</c:v>
                      </c:pt>
                      <c:pt idx="2">
                        <c:v>9.1000527792716867E-8</c:v>
                      </c:pt>
                      <c:pt idx="3">
                        <c:v>5.3995921265203818E-9</c:v>
                      </c:pt>
                      <c:pt idx="4">
                        <c:v>1.2668496733247987E-10</c:v>
                      </c:pt>
                      <c:pt idx="5">
                        <c:v>1.1466062875167774E-12</c:v>
                      </c:pt>
                      <c:pt idx="6">
                        <c:v>3.9463505801508056E-15</c:v>
                      </c:pt>
                      <c:pt idx="7">
                        <c:v>5.1192501755433405E-18</c:v>
                      </c:pt>
                      <c:pt idx="8">
                        <c:v>2.4883842297087308E-21</c:v>
                      </c:pt>
                      <c:pt idx="9">
                        <c:v>4.5143536238153628E-25</c:v>
                      </c:pt>
                      <c:pt idx="10">
                        <c:v>3.0479412096642341E-29</c:v>
                      </c:pt>
                      <c:pt idx="11">
                        <c:v>7.6426382979947579E-34</c:v>
                      </c:pt>
                      <c:pt idx="12">
                        <c:v>7.1059284483108158E-39</c:v>
                      </c:pt>
                      <c:pt idx="13">
                        <c:v>2.4468657598199523E-44</c:v>
                      </c:pt>
                      <c:pt idx="14">
                        <c:v>3.1174147276771201E-50</c:v>
                      </c:pt>
                      <c:pt idx="15">
                        <c:v>1.4683864797251417E-56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2-E74B-4132-BEAA-40DB3BAB851B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Sheet3!$G$1</c15:sqref>
                        </c15:formulaRef>
                      </c:ext>
                    </c:extLst>
                    <c:strCache>
                      <c:ptCount val="1"/>
                      <c:pt idx="0">
                        <c:v>SD=15, Intensity 3x10^-7</c:v>
                      </c:pt>
                    </c:strCache>
                  </c:strRef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Sheet3!$G$5:$G$20</c15:sqref>
                        </c15:formulaRef>
                      </c:ext>
                    </c:extLst>
                    <c:numCache>
                      <c:formatCode>0.00</c:formatCode>
                      <c:ptCount val="16"/>
                      <c:pt idx="0">
                        <c:v>0</c:v>
                      </c:pt>
                      <c:pt idx="1">
                        <c:v>15</c:v>
                      </c:pt>
                      <c:pt idx="2">
                        <c:v>30</c:v>
                      </c:pt>
                      <c:pt idx="3">
                        <c:v>45</c:v>
                      </c:pt>
                      <c:pt idx="4">
                        <c:v>60</c:v>
                      </c:pt>
                      <c:pt idx="5">
                        <c:v>75</c:v>
                      </c:pt>
                      <c:pt idx="6">
                        <c:v>90</c:v>
                      </c:pt>
                      <c:pt idx="7">
                        <c:v>105</c:v>
                      </c:pt>
                      <c:pt idx="8">
                        <c:v>120</c:v>
                      </c:pt>
                      <c:pt idx="9">
                        <c:v>135</c:v>
                      </c:pt>
                      <c:pt idx="10">
                        <c:v>150</c:v>
                      </c:pt>
                      <c:pt idx="11">
                        <c:v>165</c:v>
                      </c:pt>
                      <c:pt idx="12">
                        <c:v>180</c:v>
                      </c:pt>
                      <c:pt idx="13">
                        <c:v>195</c:v>
                      </c:pt>
                      <c:pt idx="14">
                        <c:v>210</c:v>
                      </c:pt>
                      <c:pt idx="15">
                        <c:v>225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Sheet3!$H$5:$H$20</c15:sqref>
                        </c15:formulaRef>
                      </c:ext>
                    </c:extLst>
                    <c:numCache>
                      <c:formatCode>0.00E+00</c:formatCode>
                      <c:ptCount val="16"/>
                      <c:pt idx="0">
                        <c:v>2.9999999999999997E-8</c:v>
                      </c:pt>
                      <c:pt idx="1">
                        <c:v>9.5193152358874264E-9</c:v>
                      </c:pt>
                      <c:pt idx="2">
                        <c:v>1.365007916890753E-9</c:v>
                      </c:pt>
                      <c:pt idx="3">
                        <c:v>8.0993881897805727E-11</c:v>
                      </c:pt>
                      <c:pt idx="4">
                        <c:v>1.9002745099871983E-12</c:v>
                      </c:pt>
                      <c:pt idx="5">
                        <c:v>1.7199094312751663E-14</c:v>
                      </c:pt>
                      <c:pt idx="6">
                        <c:v>5.9195258702262079E-17</c:v>
                      </c:pt>
                      <c:pt idx="7">
                        <c:v>7.6788752633150114E-20</c:v>
                      </c:pt>
                      <c:pt idx="8">
                        <c:v>3.7325763445630964E-23</c:v>
                      </c:pt>
                      <c:pt idx="9">
                        <c:v>6.7715304357230442E-27</c:v>
                      </c:pt>
                      <c:pt idx="10">
                        <c:v>4.5719118144963516E-31</c:v>
                      </c:pt>
                      <c:pt idx="11">
                        <c:v>1.1463957446992137E-35</c:v>
                      </c:pt>
                      <c:pt idx="12">
                        <c:v>1.0658892672466223E-40</c:v>
                      </c:pt>
                      <c:pt idx="13">
                        <c:v>3.6702986397299286E-46</c:v>
                      </c:pt>
                      <c:pt idx="14">
                        <c:v>4.6761220915156809E-52</c:v>
                      </c:pt>
                      <c:pt idx="15">
                        <c:v>2.202579719587713E-58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E74B-4132-BEAA-40DB3BAB851B}"/>
                  </c:ext>
                </c:extLst>
              </c15:ser>
            </c15:filteredScatterSeries>
          </c:ext>
        </c:extLst>
      </c:scatterChart>
      <c:valAx>
        <c:axId val="1876774368"/>
        <c:scaling>
          <c:orientation val="minMax"/>
          <c:max val="1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/>
                  <a:t>Core</a:t>
                </a:r>
                <a:r>
                  <a:rPr lang="en-US" sz="1100" baseline="0"/>
                  <a:t> Sigma</a:t>
                </a:r>
                <a:endParaRPr lang="en-US" sz="11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6778112"/>
        <c:crosses val="autoZero"/>
        <c:crossBetween val="midCat"/>
        <c:majorUnit val="5"/>
        <c:minorUnit val="1"/>
      </c:valAx>
      <c:valAx>
        <c:axId val="1876778112"/>
        <c:scaling>
          <c:logBase val="10"/>
          <c:orientation val="minMax"/>
          <c:min val="1.0000000000000004E-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/>
                  <a:t>Relative Intensity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67743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3308" y="450531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55554" y="457965"/>
            <a:ext cx="1825604" cy="457200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C982CCA-1B74-BF6E-B229-11EF11E8D2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94996" y="480267"/>
            <a:ext cx="2309706" cy="40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955233A-5F28-14F3-AB8A-728C3BB1E5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02D3048-8F28-28C2-8F7C-B50290FDC1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45B976-F9BD-96F9-4119-FEAF693C373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F644E-D54D-E598-A723-12106F668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A13162A-3388-B926-8FC8-2BA3614B7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684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A844E-741B-A9AD-7B9C-91E93933AA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C3484C-1F7F-027E-573A-2B8D6586A1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97641-1AAD-7E60-39AC-5957296F9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B88B9-A519-4C43-969A-12877A7381A4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FE51A-39D2-0E3F-4B19-F81BCCF83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B5174DE-3C30-48D8-5175-7063DA199F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348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35169"/>
            <a:ext cx="11499234" cy="48034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Only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90A5A07-5BDD-05F1-DE81-B3AB3FFB0F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522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58D2D7-4525-7982-81CE-BAFE8EFB999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  <p:sldLayoutId id="2147483668" r:id="rId5"/>
    <p:sldLayoutId id="2147483669" r:id="rId6"/>
    <p:sldLayoutId id="2147483670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tiff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1481540"/>
            <a:ext cx="10966449" cy="1947460"/>
          </a:xfrm>
        </p:spPr>
        <p:txBody>
          <a:bodyPr>
            <a:normAutofit/>
          </a:bodyPr>
          <a:lstStyle/>
          <a:p>
            <a:r>
              <a:rPr lang="en-US" sz="5400" dirty="0"/>
              <a:t>Beamline Design and Integration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EIC DAC Review</a:t>
            </a:r>
          </a:p>
          <a:p>
            <a:r>
              <a:rPr lang="en-US" dirty="0"/>
              <a:t>June 11</a:t>
            </a:r>
            <a:r>
              <a:rPr lang="en-US" baseline="30000" dirty="0"/>
              <a:t>th</a:t>
            </a:r>
            <a:r>
              <a:rPr lang="en-US" dirty="0"/>
              <a:t> – 13</a:t>
            </a:r>
            <a:r>
              <a:rPr lang="en-US" baseline="30000" dirty="0"/>
              <a:t>th</a:t>
            </a:r>
            <a:r>
              <a:rPr lang="en-US" dirty="0"/>
              <a:t>, 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Charles Hetzel</a:t>
            </a:r>
          </a:p>
          <a:p>
            <a:r>
              <a:rPr lang="en-US" dirty="0"/>
              <a:t>EIC Vacuum Group Leader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5EEF6-8A87-5793-003D-9AA713E2C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6D95A7E-2179-94D1-BAE4-F491AF22A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B0 Vacuum Chambers</a:t>
            </a:r>
          </a:p>
        </p:txBody>
      </p:sp>
      <p:sp>
        <p:nvSpPr>
          <p:cNvPr id="1039" name="Rectangle 6">
            <a:extLst>
              <a:ext uri="{FF2B5EF4-FFF2-40B4-BE49-F238E27FC236}">
                <a16:creationId xmlns:a16="http://schemas.microsoft.com/office/drawing/2014/main" id="{793A3BB7-FE8A-E217-84B4-332998812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5920" y="90845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58FCD68-2726-AE9A-652E-8ED9C2C78E36}"/>
              </a:ext>
            </a:extLst>
          </p:cNvPr>
          <p:cNvGrpSpPr/>
          <p:nvPr/>
        </p:nvGrpSpPr>
        <p:grpSpPr>
          <a:xfrm>
            <a:off x="336110" y="1017920"/>
            <a:ext cx="11888645" cy="5009452"/>
            <a:chOff x="285248" y="660369"/>
            <a:chExt cx="11888645" cy="50094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8B11948-8247-9EA7-2091-312FD8AB4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248" y="1194547"/>
              <a:ext cx="11888645" cy="398642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1D69186-C693-A86A-3432-5A3C507E8BC3}"/>
                </a:ext>
              </a:extLst>
            </p:cNvPr>
            <p:cNvSpPr txBox="1"/>
            <p:nvPr/>
          </p:nvSpPr>
          <p:spPr>
            <a:xfrm>
              <a:off x="2400424" y="660369"/>
              <a:ext cx="149051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Warm/Cold border Electrons 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0E28CCD1-7AAE-CEA2-F507-8E55EAD4706D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 flipH="1">
              <a:off x="2820343" y="1075867"/>
              <a:ext cx="325340" cy="1583086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3EF5308-2EC6-CE2F-D432-448D4A6BBEFC}"/>
                </a:ext>
              </a:extLst>
            </p:cNvPr>
            <p:cNvSpPr txBox="1"/>
            <p:nvPr/>
          </p:nvSpPr>
          <p:spPr>
            <a:xfrm>
              <a:off x="10675683" y="5254323"/>
              <a:ext cx="149051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Warm/Cold border Hadrons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82D5AB2-DEBF-D8B0-874F-E3966C502C2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040552" y="4200808"/>
              <a:ext cx="208230" cy="982553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C7D6CEC-172F-8DE2-DFAC-3C62DA816A64}"/>
                </a:ext>
              </a:extLst>
            </p:cNvPr>
            <p:cNvSpPr txBox="1"/>
            <p:nvPr/>
          </p:nvSpPr>
          <p:spPr>
            <a:xfrm>
              <a:off x="8086334" y="5342553"/>
              <a:ext cx="166423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Off momentum stay clear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229916A-5945-CDC1-2F5E-0698760AF4C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65393" y="3709531"/>
              <a:ext cx="553060" cy="166042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B7A18B3-B217-1D6C-EB15-BF54144C81C6}"/>
                </a:ext>
              </a:extLst>
            </p:cNvPr>
            <p:cNvSpPr txBox="1"/>
            <p:nvPr/>
          </p:nvSpPr>
          <p:spPr>
            <a:xfrm>
              <a:off x="6197038" y="703270"/>
              <a:ext cx="149051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Actively cooled electron beam pipe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088A0E9-3D89-8C79-9F3E-087E6B4FF7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39832" y="1118768"/>
              <a:ext cx="408915" cy="168767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47DBFF-65FC-2ACA-F0E3-E18432E118AE}"/>
                </a:ext>
              </a:extLst>
            </p:cNvPr>
            <p:cNvSpPr txBox="1"/>
            <p:nvPr/>
          </p:nvSpPr>
          <p:spPr>
            <a:xfrm>
              <a:off x="10571284" y="703270"/>
              <a:ext cx="149051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Electron stay clear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7E26F8A-8D50-9B53-63F0-43124A0D42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01321" y="998036"/>
              <a:ext cx="424903" cy="1864399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CECA7E3-BF74-5A7C-2E7F-10D24E4BA664}"/>
                </a:ext>
              </a:extLst>
            </p:cNvPr>
            <p:cNvSpPr txBox="1"/>
            <p:nvPr/>
          </p:nvSpPr>
          <p:spPr>
            <a:xfrm>
              <a:off x="4983292" y="5223872"/>
              <a:ext cx="149051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Room temperature hadron beam pipe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40D128C-ED9B-5315-D745-684E1FDE804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69743" y="3709531"/>
              <a:ext cx="1066800" cy="151434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A22CF05-C712-7998-8C41-C4C4A1376359}"/>
              </a:ext>
            </a:extLst>
          </p:cNvPr>
          <p:cNvSpPr txBox="1"/>
          <p:nvPr/>
        </p:nvSpPr>
        <p:spPr>
          <a:xfrm>
            <a:off x="972898" y="1093699"/>
            <a:ext cx="149051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RF shielded bellows</a:t>
            </a:r>
          </a:p>
          <a:p>
            <a:pPr algn="ctr"/>
            <a:r>
              <a:rPr lang="en-US" sz="1050" dirty="0"/>
              <a:t>(not shown)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10E1601-AA5E-1FA1-ADF4-CB1D2C40873B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1718157" y="1509197"/>
            <a:ext cx="733129" cy="1654793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FF020209-42CF-515A-7FFE-8A69FAA52B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A556B-7C63-244D-9B7C-B0EA8042B33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816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4F73E-21C9-C626-F2EA-1CEF7A10B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knife&#10;&#10;AI-generated content may be incorrect.">
            <a:extLst>
              <a:ext uri="{FF2B5EF4-FFF2-40B4-BE49-F238E27FC236}">
                <a16:creationId xmlns:a16="http://schemas.microsoft.com/office/drawing/2014/main" id="{DCAABF2E-760E-C228-2202-2B71BB15D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9" t="26214" r="5450" b="16028"/>
          <a:stretch/>
        </p:blipFill>
        <p:spPr>
          <a:xfrm>
            <a:off x="4437158" y="2432400"/>
            <a:ext cx="7525345" cy="4204516"/>
          </a:xfrm>
          <a:prstGeom prst="rect">
            <a:avLst/>
          </a:prstGeom>
        </p:spPr>
      </p:pic>
      <p:pic>
        <p:nvPicPr>
          <p:cNvPr id="10" name="Picture 9" descr="A close-up of a syringe&#10;&#10;AI-generated content may be incorrect.">
            <a:extLst>
              <a:ext uri="{FF2B5EF4-FFF2-40B4-BE49-F238E27FC236}">
                <a16:creationId xmlns:a16="http://schemas.microsoft.com/office/drawing/2014/main" id="{AC13EA07-13E2-E4A9-0816-4FA545EEA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0" t="19142" r="40566" b="25016"/>
          <a:stretch/>
        </p:blipFill>
        <p:spPr>
          <a:xfrm>
            <a:off x="413672" y="2559837"/>
            <a:ext cx="4023487" cy="412090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2CA4F36-3877-2591-ABF1-4B7F30D53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B0 Hadron Vacuum Chamber</a:t>
            </a:r>
          </a:p>
        </p:txBody>
      </p:sp>
      <p:cxnSp>
        <p:nvCxnSpPr>
          <p:cNvPr id="1025" name="Straight Arrow Connector 1024">
            <a:extLst>
              <a:ext uri="{FF2B5EF4-FFF2-40B4-BE49-F238E27FC236}">
                <a16:creationId xmlns:a16="http://schemas.microsoft.com/office/drawing/2014/main" id="{8FA52243-A82A-5D50-5B7E-A790EA8951D8}"/>
              </a:ext>
            </a:extLst>
          </p:cNvPr>
          <p:cNvCxnSpPr>
            <a:cxnSpLocks/>
          </p:cNvCxnSpPr>
          <p:nvPr/>
        </p:nvCxnSpPr>
        <p:spPr>
          <a:xfrm flipV="1">
            <a:off x="10125934" y="5924922"/>
            <a:ext cx="397900" cy="32827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6" name="TextBox 1025">
            <a:extLst>
              <a:ext uri="{FF2B5EF4-FFF2-40B4-BE49-F238E27FC236}">
                <a16:creationId xmlns:a16="http://schemas.microsoft.com/office/drawing/2014/main" id="{EA4104D0-7CD3-5ADB-5847-97EEBCAC0DCC}"/>
              </a:ext>
            </a:extLst>
          </p:cNvPr>
          <p:cNvSpPr txBox="1"/>
          <p:nvPr/>
        </p:nvSpPr>
        <p:spPr>
          <a:xfrm>
            <a:off x="9044412" y="6216980"/>
            <a:ext cx="1411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Insulating vacuum wall of B0 cryostat</a:t>
            </a:r>
          </a:p>
        </p:txBody>
      </p:sp>
      <p:pic>
        <p:nvPicPr>
          <p:cNvPr id="14" name="Picture 13" descr="A close-up of a knife&#10;&#10;AI-generated content may be incorrect.">
            <a:extLst>
              <a:ext uri="{FF2B5EF4-FFF2-40B4-BE49-F238E27FC236}">
                <a16:creationId xmlns:a16="http://schemas.microsoft.com/office/drawing/2014/main" id="{5849D6FA-30ED-5A0E-1F30-5AF54CE928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8" t="14182" b="6915"/>
          <a:stretch/>
        </p:blipFill>
        <p:spPr>
          <a:xfrm>
            <a:off x="8130917" y="187853"/>
            <a:ext cx="3860634" cy="3550874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97F5FE6-A0D8-39BD-E42C-AE74BF189021}"/>
              </a:ext>
            </a:extLst>
          </p:cNvPr>
          <p:cNvCxnSpPr>
            <a:cxnSpLocks/>
          </p:cNvCxnSpPr>
          <p:nvPr/>
        </p:nvCxnSpPr>
        <p:spPr>
          <a:xfrm flipV="1">
            <a:off x="7138048" y="4348901"/>
            <a:ext cx="397900" cy="32827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2EE898A-FAF3-ED9E-D61C-71DC2C81ECB6}"/>
              </a:ext>
            </a:extLst>
          </p:cNvPr>
          <p:cNvSpPr txBox="1"/>
          <p:nvPr/>
        </p:nvSpPr>
        <p:spPr>
          <a:xfrm>
            <a:off x="6026804" y="4677171"/>
            <a:ext cx="1614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Stepped beam pipe due to stay clear envelope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E112267-CD2C-F89E-2888-9EDF2E4C150D}"/>
              </a:ext>
            </a:extLst>
          </p:cNvPr>
          <p:cNvCxnSpPr>
            <a:cxnSpLocks/>
          </p:cNvCxnSpPr>
          <p:nvPr/>
        </p:nvCxnSpPr>
        <p:spPr>
          <a:xfrm flipH="1" flipV="1">
            <a:off x="1557196" y="5368705"/>
            <a:ext cx="899778" cy="720352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1BB2AA6-2A14-1AF6-B0E2-7AAA217FAA1A}"/>
              </a:ext>
            </a:extLst>
          </p:cNvPr>
          <p:cNvSpPr txBox="1"/>
          <p:nvPr/>
        </p:nvSpPr>
        <p:spPr>
          <a:xfrm>
            <a:off x="2191817" y="6093383"/>
            <a:ext cx="8901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Exit window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FB1CC15-C2F6-9501-505F-469B1D0A083C}"/>
              </a:ext>
            </a:extLst>
          </p:cNvPr>
          <p:cNvCxnSpPr>
            <a:cxnSpLocks/>
          </p:cNvCxnSpPr>
          <p:nvPr/>
        </p:nvCxnSpPr>
        <p:spPr>
          <a:xfrm flipH="1">
            <a:off x="3301842" y="3861837"/>
            <a:ext cx="382918" cy="212222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B9CC9A7-978C-60D1-8C4C-93008E98CFAE}"/>
              </a:ext>
            </a:extLst>
          </p:cNvPr>
          <p:cNvSpPr txBox="1"/>
          <p:nvPr/>
        </p:nvSpPr>
        <p:spPr>
          <a:xfrm>
            <a:off x="3330890" y="3615616"/>
            <a:ext cx="9658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Electrons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2A492B50-11A5-CF56-A524-C7D2569FEC63}"/>
              </a:ext>
            </a:extLst>
          </p:cNvPr>
          <p:cNvSpPr txBox="1">
            <a:spLocks/>
          </p:cNvSpPr>
          <p:nvPr/>
        </p:nvSpPr>
        <p:spPr>
          <a:xfrm>
            <a:off x="461963" y="978408"/>
            <a:ext cx="6243637" cy="353841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Requires copper platting and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coating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Integral part of B0 magnet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BPMs for both beam lines on single part</a:t>
            </a:r>
          </a:p>
          <a:p>
            <a:pPr lvl="1">
              <a:spcBef>
                <a:spcPts val="1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/>
              </a:rPr>
              <a:t>Weld-in to minimize footprint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6FB9820-ADE8-CF2F-FAB3-1A371F8B7AF1}"/>
              </a:ext>
            </a:extLst>
          </p:cNvPr>
          <p:cNvCxnSpPr>
            <a:cxnSpLocks/>
          </p:cNvCxnSpPr>
          <p:nvPr/>
        </p:nvCxnSpPr>
        <p:spPr>
          <a:xfrm flipH="1">
            <a:off x="10410589" y="720548"/>
            <a:ext cx="263447" cy="519778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4E954BE-935D-053B-E1AF-4633AE1F376B}"/>
              </a:ext>
            </a:extLst>
          </p:cNvPr>
          <p:cNvSpPr txBox="1"/>
          <p:nvPr/>
        </p:nvSpPr>
        <p:spPr>
          <a:xfrm>
            <a:off x="10162703" y="320438"/>
            <a:ext cx="1295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Compliance between cryostat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B0D580F-AA8E-D850-E451-37190FCA34D0}"/>
              </a:ext>
            </a:extLst>
          </p:cNvPr>
          <p:cNvCxnSpPr>
            <a:cxnSpLocks/>
          </p:cNvCxnSpPr>
          <p:nvPr/>
        </p:nvCxnSpPr>
        <p:spPr>
          <a:xfrm flipV="1">
            <a:off x="9270749" y="2279170"/>
            <a:ext cx="606582" cy="770084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002BF53-77D9-A40A-5791-62BF09EFF6DE}"/>
              </a:ext>
            </a:extLst>
          </p:cNvPr>
          <p:cNvSpPr txBox="1"/>
          <p:nvPr/>
        </p:nvSpPr>
        <p:spPr>
          <a:xfrm>
            <a:off x="8495013" y="3049254"/>
            <a:ext cx="965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Weld after installation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4F0CF5B-9AD9-2CB1-9840-BFEC10F1DA0A}"/>
              </a:ext>
            </a:extLst>
          </p:cNvPr>
          <p:cNvCxnSpPr>
            <a:cxnSpLocks/>
            <a:stCxn id="57" idx="3"/>
          </p:cNvCxnSpPr>
          <p:nvPr/>
        </p:nvCxnSpPr>
        <p:spPr>
          <a:xfrm>
            <a:off x="9215240" y="1807654"/>
            <a:ext cx="589663" cy="81576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A74855EE-72C0-9173-410C-D686B384C1DD}"/>
              </a:ext>
            </a:extLst>
          </p:cNvPr>
          <p:cNvSpPr txBox="1"/>
          <p:nvPr/>
        </p:nvSpPr>
        <p:spPr>
          <a:xfrm>
            <a:off x="8329187" y="1607599"/>
            <a:ext cx="886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Hole in cryostat wall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8F0DA10F-740B-80DA-5CF5-B642ADC2FA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A556B-7C63-244D-9B7C-B0EA8042B33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15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549A7-52DC-FEB9-FD98-AE40154C7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6BBDBC-0793-4303-B8D0-A35CB291527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31551" r="5134" b="24356"/>
          <a:stretch/>
        </p:blipFill>
        <p:spPr>
          <a:xfrm>
            <a:off x="2654085" y="2347769"/>
            <a:ext cx="8255048" cy="340393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7ABE4BC-F341-AB57-E411-4A58077E3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B0 Electron Vacuum Chamber</a:t>
            </a:r>
          </a:p>
        </p:txBody>
      </p:sp>
      <p:cxnSp>
        <p:nvCxnSpPr>
          <p:cNvPr id="1025" name="Straight Arrow Connector 1024">
            <a:extLst>
              <a:ext uri="{FF2B5EF4-FFF2-40B4-BE49-F238E27FC236}">
                <a16:creationId xmlns:a16="http://schemas.microsoft.com/office/drawing/2014/main" id="{4707EB17-B877-3CA0-3301-16E0CB6D4944}"/>
              </a:ext>
            </a:extLst>
          </p:cNvPr>
          <p:cNvCxnSpPr>
            <a:cxnSpLocks/>
          </p:cNvCxnSpPr>
          <p:nvPr/>
        </p:nvCxnSpPr>
        <p:spPr>
          <a:xfrm flipV="1">
            <a:off x="8568737" y="5495857"/>
            <a:ext cx="397900" cy="32827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6" name="TextBox 1025">
            <a:extLst>
              <a:ext uri="{FF2B5EF4-FFF2-40B4-BE49-F238E27FC236}">
                <a16:creationId xmlns:a16="http://schemas.microsoft.com/office/drawing/2014/main" id="{02EA3821-58BF-4112-9095-EEE10671DBE4}"/>
              </a:ext>
            </a:extLst>
          </p:cNvPr>
          <p:cNvSpPr txBox="1"/>
          <p:nvPr/>
        </p:nvSpPr>
        <p:spPr>
          <a:xfrm>
            <a:off x="7356245" y="5751703"/>
            <a:ext cx="1411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0000"/>
                </a:solidFill>
                <a:latin typeface="Arial" panose="020B0604020202020204"/>
              </a:rPr>
              <a:t>Liquid helium exit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C5F4220-C77A-19EE-FE53-0768FB2698BB}"/>
              </a:ext>
            </a:extLst>
          </p:cNvPr>
          <p:cNvCxnSpPr>
            <a:cxnSpLocks/>
          </p:cNvCxnSpPr>
          <p:nvPr/>
        </p:nvCxnSpPr>
        <p:spPr>
          <a:xfrm flipV="1">
            <a:off x="6079373" y="4060024"/>
            <a:ext cx="338228" cy="48150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F9DED09-3FEA-EA83-12C7-F5D46D8A2481}"/>
              </a:ext>
            </a:extLst>
          </p:cNvPr>
          <p:cNvSpPr txBox="1"/>
          <p:nvPr/>
        </p:nvSpPr>
        <p:spPr>
          <a:xfrm>
            <a:off x="4968912" y="4541524"/>
            <a:ext cx="16143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Outer cooling jacket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B243EA46-13B2-F8EE-612C-A4921108C9B9}"/>
              </a:ext>
            </a:extLst>
          </p:cNvPr>
          <p:cNvSpPr txBox="1">
            <a:spLocks/>
          </p:cNvSpPr>
          <p:nvPr/>
        </p:nvSpPr>
        <p:spPr>
          <a:xfrm>
            <a:off x="461963" y="978408"/>
            <a:ext cx="6243637" cy="353841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Requires copper platting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Integral part of B0 magnet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/>
              </a:rPr>
              <a:t>Final welding after installed in cold mass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 descr="A close-up of a pen&#10;&#10;AI-generated content may be incorrect.">
            <a:extLst>
              <a:ext uri="{FF2B5EF4-FFF2-40B4-BE49-F238E27FC236}">
                <a16:creationId xmlns:a16="http://schemas.microsoft.com/office/drawing/2014/main" id="{548848EF-9557-BCFB-4FB9-37B6C40D13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7" r="4244" b="18809"/>
          <a:stretch/>
        </p:blipFill>
        <p:spPr>
          <a:xfrm>
            <a:off x="7979664" y="682955"/>
            <a:ext cx="3996065" cy="31847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A close-up of a pen&#10;&#10;AI-generated content may be incorrect.">
            <a:extLst>
              <a:ext uri="{FF2B5EF4-FFF2-40B4-BE49-F238E27FC236}">
                <a16:creationId xmlns:a16="http://schemas.microsoft.com/office/drawing/2014/main" id="{E43E4F41-0FCE-2EAB-13AF-3D171C5D4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5" t="22875" r="35538" b="31800"/>
          <a:stretch/>
        </p:blipFill>
        <p:spPr>
          <a:xfrm>
            <a:off x="307866" y="3670341"/>
            <a:ext cx="4173599" cy="301040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513EAD7-4713-DE3C-940B-C2916573AE0B}"/>
              </a:ext>
            </a:extLst>
          </p:cNvPr>
          <p:cNvCxnSpPr>
            <a:cxnSpLocks/>
          </p:cNvCxnSpPr>
          <p:nvPr/>
        </p:nvCxnSpPr>
        <p:spPr>
          <a:xfrm flipV="1">
            <a:off x="8568737" y="4798337"/>
            <a:ext cx="397900" cy="102579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7BB5241-5B78-75F6-1085-2F001A3C4D21}"/>
              </a:ext>
            </a:extLst>
          </p:cNvPr>
          <p:cNvCxnSpPr>
            <a:cxnSpLocks/>
          </p:cNvCxnSpPr>
          <p:nvPr/>
        </p:nvCxnSpPr>
        <p:spPr>
          <a:xfrm>
            <a:off x="2239276" y="2870823"/>
            <a:ext cx="484017" cy="258234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96B3325-707E-C7B6-FA7E-B8B7B03D09D7}"/>
              </a:ext>
            </a:extLst>
          </p:cNvPr>
          <p:cNvSpPr txBox="1"/>
          <p:nvPr/>
        </p:nvSpPr>
        <p:spPr>
          <a:xfrm>
            <a:off x="983223" y="2736681"/>
            <a:ext cx="1411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0000"/>
                </a:solidFill>
                <a:latin typeface="Arial" panose="020B0604020202020204"/>
              </a:rPr>
              <a:t>Liquid helium inlet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4983433-C2D1-5F5C-3E2D-01ED3EED410F}"/>
              </a:ext>
            </a:extLst>
          </p:cNvPr>
          <p:cNvCxnSpPr>
            <a:cxnSpLocks/>
          </p:cNvCxnSpPr>
          <p:nvPr/>
        </p:nvCxnSpPr>
        <p:spPr>
          <a:xfrm flipV="1">
            <a:off x="2239276" y="2576376"/>
            <a:ext cx="484017" cy="294447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F96BC82-286E-0B80-4398-66B3E26E3055}"/>
              </a:ext>
            </a:extLst>
          </p:cNvPr>
          <p:cNvCxnSpPr>
            <a:cxnSpLocks/>
          </p:cNvCxnSpPr>
          <p:nvPr/>
        </p:nvCxnSpPr>
        <p:spPr>
          <a:xfrm flipH="1">
            <a:off x="10377076" y="1912045"/>
            <a:ext cx="461727" cy="29395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D089317-88A7-F6B2-EEB2-DC3B9267B1D2}"/>
              </a:ext>
            </a:extLst>
          </p:cNvPr>
          <p:cNvSpPr txBox="1"/>
          <p:nvPr/>
        </p:nvSpPr>
        <p:spPr>
          <a:xfrm>
            <a:off x="10348111" y="1665824"/>
            <a:ext cx="16143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Thinned wall section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F1B03C9-3B02-EAC4-BCC9-B8E50F5940F4}"/>
              </a:ext>
            </a:extLst>
          </p:cNvPr>
          <p:cNvCxnSpPr>
            <a:cxnSpLocks/>
          </p:cNvCxnSpPr>
          <p:nvPr/>
        </p:nvCxnSpPr>
        <p:spPr>
          <a:xfrm flipH="1">
            <a:off x="9650895" y="1408717"/>
            <a:ext cx="599076" cy="331372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0CDC085-BDB7-8A3B-6F9B-9D79868E467C}"/>
              </a:ext>
            </a:extLst>
          </p:cNvPr>
          <p:cNvSpPr txBox="1"/>
          <p:nvPr/>
        </p:nvSpPr>
        <p:spPr>
          <a:xfrm>
            <a:off x="10027077" y="1034892"/>
            <a:ext cx="119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Welded on after chamber inserted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B178DF2-EAF2-B96F-E0A4-9735BA470A29}"/>
              </a:ext>
            </a:extLst>
          </p:cNvPr>
          <p:cNvCxnSpPr>
            <a:cxnSpLocks/>
          </p:cNvCxnSpPr>
          <p:nvPr/>
        </p:nvCxnSpPr>
        <p:spPr>
          <a:xfrm flipV="1">
            <a:off x="10229787" y="3228706"/>
            <a:ext cx="329733" cy="17319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B54F7657-6E62-6DBF-DDA4-CF2DC8625A35}"/>
              </a:ext>
            </a:extLst>
          </p:cNvPr>
          <p:cNvSpPr txBox="1"/>
          <p:nvPr/>
        </p:nvSpPr>
        <p:spPr>
          <a:xfrm>
            <a:off x="9149959" y="3322344"/>
            <a:ext cx="119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Welded on after chamber inserted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5EBE291-0845-F4CC-E492-F441DA5153EC}"/>
              </a:ext>
            </a:extLst>
          </p:cNvPr>
          <p:cNvCxnSpPr>
            <a:cxnSpLocks/>
          </p:cNvCxnSpPr>
          <p:nvPr/>
        </p:nvCxnSpPr>
        <p:spPr>
          <a:xfrm flipH="1">
            <a:off x="2491536" y="3989543"/>
            <a:ext cx="369361" cy="246221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3E275198-AE97-31C8-11FE-5818D316A16C}"/>
              </a:ext>
            </a:extLst>
          </p:cNvPr>
          <p:cNvSpPr txBox="1"/>
          <p:nvPr/>
        </p:nvSpPr>
        <p:spPr>
          <a:xfrm>
            <a:off x="2623248" y="3770454"/>
            <a:ext cx="16143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Compliance bellows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F2E8EBA-2934-8620-A4B9-C93C89690413}"/>
              </a:ext>
            </a:extLst>
          </p:cNvPr>
          <p:cNvCxnSpPr>
            <a:cxnSpLocks/>
          </p:cNvCxnSpPr>
          <p:nvPr/>
        </p:nvCxnSpPr>
        <p:spPr>
          <a:xfrm flipV="1">
            <a:off x="2239276" y="5421353"/>
            <a:ext cx="432915" cy="558957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96C8F15-6F31-41D0-B0C6-41827B3245E4}"/>
              </a:ext>
            </a:extLst>
          </p:cNvPr>
          <p:cNvSpPr txBox="1"/>
          <p:nvPr/>
        </p:nvSpPr>
        <p:spPr>
          <a:xfrm>
            <a:off x="1246578" y="5961531"/>
            <a:ext cx="16143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Coolant passage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552EB87-2317-7F6C-E5D0-F85CD8636FA1}"/>
              </a:ext>
            </a:extLst>
          </p:cNvPr>
          <p:cNvCxnSpPr>
            <a:cxnSpLocks/>
            <a:stCxn id="58" idx="1"/>
          </p:cNvCxnSpPr>
          <p:nvPr/>
        </p:nvCxnSpPr>
        <p:spPr>
          <a:xfrm flipH="1">
            <a:off x="2569196" y="4356989"/>
            <a:ext cx="587039" cy="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2EB53A7F-F3D5-B6E4-5ACA-9D81F7E4EB74}"/>
              </a:ext>
            </a:extLst>
          </p:cNvPr>
          <p:cNvSpPr txBox="1"/>
          <p:nvPr/>
        </p:nvSpPr>
        <p:spPr>
          <a:xfrm>
            <a:off x="3156235" y="4156934"/>
            <a:ext cx="1300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Welded to magnet structure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D71CF97-F1B4-5DE9-4FEF-0243A6A994FC}"/>
              </a:ext>
            </a:extLst>
          </p:cNvPr>
          <p:cNvCxnSpPr>
            <a:cxnSpLocks/>
          </p:cNvCxnSpPr>
          <p:nvPr/>
        </p:nvCxnSpPr>
        <p:spPr>
          <a:xfrm flipH="1">
            <a:off x="8820062" y="960241"/>
            <a:ext cx="360514" cy="300661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TextBox 1023">
            <a:extLst>
              <a:ext uri="{FF2B5EF4-FFF2-40B4-BE49-F238E27FC236}">
                <a16:creationId xmlns:a16="http://schemas.microsoft.com/office/drawing/2014/main" id="{40584ED9-A397-8FA2-0057-F3D6F8A7A42C}"/>
              </a:ext>
            </a:extLst>
          </p:cNvPr>
          <p:cNvSpPr txBox="1"/>
          <p:nvPr/>
        </p:nvSpPr>
        <p:spPr>
          <a:xfrm>
            <a:off x="8568737" y="731500"/>
            <a:ext cx="16143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Coolant passage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7631C3B3-B9C5-7A13-1D64-77EF9430BA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A556B-7C63-244D-9B7C-B0EA8042B33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221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76D6A-21C6-43FD-EDE7-54F45240A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98AF2D-4BBE-F3E7-5039-0FF5BFC36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A556B-7C63-244D-9B7C-B0EA8042B33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969608B-9A10-0B30-1AAD-B4EF285FD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Beam Screen</a:t>
            </a:r>
          </a:p>
        </p:txBody>
      </p:sp>
      <p:sp>
        <p:nvSpPr>
          <p:cNvPr id="1039" name="Rectangle 6">
            <a:extLst>
              <a:ext uri="{FF2B5EF4-FFF2-40B4-BE49-F238E27FC236}">
                <a16:creationId xmlns:a16="http://schemas.microsoft.com/office/drawing/2014/main" id="{08DEFA79-0ED3-97BA-4FF2-85F58D7EE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5920" y="90845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50" name="Text Placeholder 3">
            <a:extLst>
              <a:ext uri="{FF2B5EF4-FFF2-40B4-BE49-F238E27FC236}">
                <a16:creationId xmlns:a16="http://schemas.microsoft.com/office/drawing/2014/main" id="{D5173519-3EB4-10BB-1E15-75B1B62CBAFA}"/>
              </a:ext>
            </a:extLst>
          </p:cNvPr>
          <p:cNvSpPr txBox="1">
            <a:spLocks/>
          </p:cNvSpPr>
          <p:nvPr/>
        </p:nvSpPr>
        <p:spPr>
          <a:xfrm>
            <a:off x="461963" y="978408"/>
            <a:ext cx="7449585" cy="265061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Very high heat load in first section and taper (375 W/m)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Added complication due to shielding</a:t>
            </a:r>
          </a:p>
          <a:p>
            <a:pPr lvl="1">
              <a:spcBef>
                <a:spcPts val="1000"/>
              </a:spcBef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/>
              </a:rPr>
              <a:t>May be easier to increase beam screen wall thickness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Need to take advantage of 2K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cryo</a:t>
            </a:r>
            <a:r>
              <a:rPr lang="en-US" sz="1800" dirty="0">
                <a:solidFill>
                  <a:srgbClr val="000000"/>
                </a:solidFill>
                <a:latin typeface="Arial" panose="020B0604020202020204"/>
              </a:rPr>
              <a:t>pumping from cold bore</a:t>
            </a:r>
          </a:p>
          <a:p>
            <a:pPr lvl="1">
              <a:spcBef>
                <a:spcPts val="1000"/>
              </a:spcBef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Beam screen &lt;80K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B3129A-D37D-46C9-8406-1163DCA93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738" y="302620"/>
            <a:ext cx="3861766" cy="2826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A681D5-3D03-6C74-AADC-ED3E400BA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243" y="3332048"/>
            <a:ext cx="2903017" cy="32552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FCD3D1-3E5E-66E4-61F5-7088C50EEE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b="3033"/>
          <a:stretch/>
        </p:blipFill>
        <p:spPr>
          <a:xfrm>
            <a:off x="790397" y="3036567"/>
            <a:ext cx="4572958" cy="32552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EDDCFD-9C02-D350-8C0D-64C92C0EEB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"/>
          <a:stretch/>
        </p:blipFill>
        <p:spPr>
          <a:xfrm>
            <a:off x="4274025" y="5182318"/>
            <a:ext cx="2547799" cy="13467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F72BEB6-4648-12E8-3DE8-388BD7C80BD2}"/>
              </a:ext>
            </a:extLst>
          </p:cNvPr>
          <p:cNvSpPr txBox="1"/>
          <p:nvPr/>
        </p:nvSpPr>
        <p:spPr>
          <a:xfrm>
            <a:off x="938281" y="3116605"/>
            <a:ext cx="11592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C. Garion</a:t>
            </a:r>
          </a:p>
          <a:p>
            <a:r>
              <a:rPr lang="en-GB" sz="1100" dirty="0">
                <a:solidFill>
                  <a:schemeClr val="bg1"/>
                </a:solidFill>
              </a:rPr>
              <a:t>CERN (</a:t>
            </a:r>
            <a:r>
              <a:rPr lang="en-GB" sz="1100" dirty="0" err="1">
                <a:solidFill>
                  <a:schemeClr val="bg1"/>
                </a:solidFill>
              </a:rPr>
              <a:t>HiLumi</a:t>
            </a:r>
            <a:r>
              <a:rPr lang="en-GB" sz="11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0A5539-23F8-7AC7-7EF3-7AA9CB931830}"/>
              </a:ext>
            </a:extLst>
          </p:cNvPr>
          <p:cNvSpPr txBox="1"/>
          <p:nvPr/>
        </p:nvSpPr>
        <p:spPr>
          <a:xfrm>
            <a:off x="10704596" y="394291"/>
            <a:ext cx="12137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M. Morrone</a:t>
            </a:r>
          </a:p>
          <a:p>
            <a:r>
              <a:rPr lang="en-GB" sz="1100" dirty="0">
                <a:solidFill>
                  <a:schemeClr val="bg1"/>
                </a:solidFill>
              </a:rPr>
              <a:t>CERN (FCC-</a:t>
            </a:r>
            <a:r>
              <a:rPr lang="en-GB" sz="1100" dirty="0" err="1">
                <a:solidFill>
                  <a:schemeClr val="bg1"/>
                </a:solidFill>
              </a:rPr>
              <a:t>hh</a:t>
            </a:r>
            <a:r>
              <a:rPr lang="en-GB" sz="110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46868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9613F-0D14-5388-F9A8-40DC473C7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BD27FE1-BF68-DBA7-37EB-3EF5737F1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Rear Cryostat Assembly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0FF631-1CB8-83D6-CE98-2839DAA459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603"/>
          <a:stretch/>
        </p:blipFill>
        <p:spPr>
          <a:xfrm>
            <a:off x="870520" y="909242"/>
            <a:ext cx="11017959" cy="231180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339FA51-2B8D-6158-9B75-16F2D34A25CC}"/>
              </a:ext>
            </a:extLst>
          </p:cNvPr>
          <p:cNvCxnSpPr/>
          <p:nvPr/>
        </p:nvCxnSpPr>
        <p:spPr>
          <a:xfrm flipH="1">
            <a:off x="10099885" y="1202281"/>
            <a:ext cx="1497268" cy="0"/>
          </a:xfrm>
          <a:prstGeom prst="straightConnector1">
            <a:avLst/>
          </a:prstGeom>
          <a:ln w="22225">
            <a:solidFill>
              <a:srgbClr val="0033CC"/>
            </a:solidFill>
            <a:headEnd type="triangl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896682E-40BE-51CA-1201-56CD3D6C0D87}"/>
              </a:ext>
            </a:extLst>
          </p:cNvPr>
          <p:cNvSpPr txBox="1"/>
          <p:nvPr/>
        </p:nvSpPr>
        <p:spPr>
          <a:xfrm>
            <a:off x="9891912" y="930107"/>
            <a:ext cx="19132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Hadrons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981C1E7-0696-5865-EBA4-4A6976346857}"/>
              </a:ext>
            </a:extLst>
          </p:cNvPr>
          <p:cNvCxnSpPr/>
          <p:nvPr/>
        </p:nvCxnSpPr>
        <p:spPr>
          <a:xfrm flipH="1">
            <a:off x="10099885" y="3195686"/>
            <a:ext cx="1497268" cy="0"/>
          </a:xfrm>
          <a:prstGeom prst="straightConnector1">
            <a:avLst/>
          </a:prstGeom>
          <a:ln w="22225">
            <a:solidFill>
              <a:srgbClr val="FF0000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765ED69-8452-D082-E95D-3F6DFFAFF0E3}"/>
              </a:ext>
            </a:extLst>
          </p:cNvPr>
          <p:cNvSpPr txBox="1"/>
          <p:nvPr/>
        </p:nvSpPr>
        <p:spPr>
          <a:xfrm>
            <a:off x="9891912" y="2923512"/>
            <a:ext cx="19132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Electrons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091853-6BB5-5AF2-AA70-529D7EB34D6C}"/>
              </a:ext>
            </a:extLst>
          </p:cNvPr>
          <p:cNvSpPr txBox="1"/>
          <p:nvPr/>
        </p:nvSpPr>
        <p:spPr>
          <a:xfrm>
            <a:off x="10276230" y="1696663"/>
            <a:ext cx="6270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Q1ApR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6183D8-3BBC-209A-8FBD-26C6A74FA6C1}"/>
              </a:ext>
            </a:extLst>
          </p:cNvPr>
          <p:cNvSpPr txBox="1"/>
          <p:nvPr/>
        </p:nvSpPr>
        <p:spPr>
          <a:xfrm>
            <a:off x="8026898" y="1664177"/>
            <a:ext cx="6270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Q1BpR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65EFBC-D78C-2C49-D075-1B22C3CCCE94}"/>
              </a:ext>
            </a:extLst>
          </p:cNvPr>
          <p:cNvSpPr txBox="1"/>
          <p:nvPr/>
        </p:nvSpPr>
        <p:spPr>
          <a:xfrm>
            <a:off x="4255085" y="1508386"/>
            <a:ext cx="5373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Q2pR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41E526-451E-377F-4E3A-5078B908B9AB}"/>
              </a:ext>
            </a:extLst>
          </p:cNvPr>
          <p:cNvSpPr txBox="1"/>
          <p:nvPr/>
        </p:nvSpPr>
        <p:spPr>
          <a:xfrm>
            <a:off x="10337165" y="2128880"/>
            <a:ext cx="5373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Q1eR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BEFB84-06F7-1394-6020-BE9D46F69EA2}"/>
              </a:ext>
            </a:extLst>
          </p:cNvPr>
          <p:cNvSpPr txBox="1"/>
          <p:nvPr/>
        </p:nvSpPr>
        <p:spPr>
          <a:xfrm>
            <a:off x="8118136" y="2225124"/>
            <a:ext cx="5373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Q2eR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369AB7-BBF6-A552-5831-7F69759368A6}"/>
              </a:ext>
            </a:extLst>
          </p:cNvPr>
          <p:cNvSpPr txBox="1"/>
          <p:nvPr/>
        </p:nvSpPr>
        <p:spPr>
          <a:xfrm>
            <a:off x="4307984" y="2283936"/>
            <a:ext cx="4315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Drift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18E7F64-32E2-3D03-E024-49FA50B99B31}"/>
              </a:ext>
            </a:extLst>
          </p:cNvPr>
          <p:cNvSpPr txBox="1">
            <a:spLocks/>
          </p:cNvSpPr>
          <p:nvPr/>
        </p:nvSpPr>
        <p:spPr>
          <a:xfrm>
            <a:off x="466344" y="3279899"/>
            <a:ext cx="11091984" cy="27312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Arial" charset="0"/>
              </a:rPr>
              <a:t>Hadron stay clear based on points provided</a:t>
            </a:r>
          </a:p>
          <a:p>
            <a:pPr lvl="1"/>
            <a:r>
              <a:rPr lang="en-US" sz="1400" dirty="0">
                <a:solidFill>
                  <a:sysClr val="windowText" lastClr="000000"/>
                </a:solidFill>
                <a:latin typeface="+mn-lt"/>
              </a:rPr>
              <a:t>10 </a:t>
            </a:r>
            <a:r>
              <a:rPr lang="en-US" sz="1400" dirty="0" err="1">
                <a:solidFill>
                  <a:sysClr val="windowText" lastClr="000000"/>
                </a:solidFill>
                <a:latin typeface="+mn-lt"/>
              </a:rPr>
              <a:t>σ</a:t>
            </a:r>
            <a:r>
              <a:rPr lang="en-US" sz="1400" baseline="-25000" dirty="0" err="1">
                <a:solidFill>
                  <a:sysClr val="windowText" lastClr="000000"/>
                </a:solidFill>
                <a:latin typeface="+mn-lt"/>
              </a:rPr>
              <a:t>x</a:t>
            </a:r>
            <a:r>
              <a:rPr lang="en-US" sz="1400" dirty="0">
                <a:solidFill>
                  <a:sysClr val="windowText" lastClr="000000"/>
                </a:solidFill>
                <a:latin typeface="+mn-lt"/>
              </a:rPr>
              <a:t> and 10 </a:t>
            </a:r>
            <a:r>
              <a:rPr lang="en-US" sz="1400" dirty="0" err="1">
                <a:solidFill>
                  <a:sysClr val="windowText" lastClr="000000"/>
                </a:solidFill>
                <a:latin typeface="+mn-lt"/>
              </a:rPr>
              <a:t>σ</a:t>
            </a:r>
            <a:r>
              <a:rPr lang="en-US" sz="1400" baseline="-25000" dirty="0" err="1">
                <a:solidFill>
                  <a:sysClr val="windowText" lastClr="000000"/>
                </a:solidFill>
                <a:latin typeface="+mn-lt"/>
              </a:rPr>
              <a:t>y</a:t>
            </a:r>
            <a:r>
              <a:rPr lang="en-US" sz="1400" dirty="0">
                <a:solidFill>
                  <a:sysClr val="windowText" lastClr="000000"/>
                </a:solidFill>
                <a:latin typeface="+mn-lt"/>
              </a:rPr>
              <a:t> high divergence (no orbit offsets)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Arial" charset="0"/>
              </a:rPr>
              <a:t>Gold injection at 2.5 micron normalized, 8/7 sigma (x/y), 10m horizontal 0.9m vertical betas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ysClr val="windowText" lastClr="000000"/>
                </a:solidFill>
                <a:latin typeface="+mn-lt"/>
              </a:rPr>
              <a:t>Points provide at beginning, middle and end of each lattice magnet element plus every 10cm through the detector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cs typeface="Arial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Arial" charset="0"/>
              </a:rPr>
              <a:t>Electron stay clear based on 18 GeV collision optics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ysClr val="windowText" lastClr="000000"/>
                </a:solidFill>
                <a:latin typeface="+mn-lt"/>
              </a:rPr>
              <a:t>Envelope for other energies are smaller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Arial" charset="0"/>
              </a:rPr>
              <a:t> (V6.3.1)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ysClr val="windowText" lastClr="000000"/>
                </a:solidFill>
                <a:latin typeface="+mn-lt"/>
              </a:rPr>
              <a:t>Stay clear includes 13.5 </a:t>
            </a:r>
            <a:r>
              <a:rPr lang="en-US" sz="1400" dirty="0" err="1">
                <a:solidFill>
                  <a:sysClr val="windowText" lastClr="000000"/>
                </a:solidFill>
                <a:latin typeface="+mn-lt"/>
              </a:rPr>
              <a:t>σ</a:t>
            </a:r>
            <a:r>
              <a:rPr lang="en-US" sz="1400" baseline="-25000" dirty="0" err="1">
                <a:solidFill>
                  <a:sysClr val="windowText" lastClr="000000"/>
                </a:solidFill>
                <a:latin typeface="+mn-lt"/>
              </a:rPr>
              <a:t>x</a:t>
            </a:r>
            <a:r>
              <a:rPr lang="en-US" sz="1400" dirty="0">
                <a:solidFill>
                  <a:sysClr val="windowText" lastClr="000000"/>
                </a:solidFill>
                <a:latin typeface="+mn-lt"/>
              </a:rPr>
              <a:t> and 22.5 </a:t>
            </a:r>
            <a:r>
              <a:rPr lang="en-US" sz="1400" dirty="0" err="1">
                <a:solidFill>
                  <a:sysClr val="windowText" lastClr="000000"/>
                </a:solidFill>
                <a:latin typeface="+mn-lt"/>
              </a:rPr>
              <a:t>σ</a:t>
            </a:r>
            <a:r>
              <a:rPr lang="en-US" sz="1400" baseline="-25000" dirty="0" err="1">
                <a:solidFill>
                  <a:sysClr val="windowText" lastClr="000000"/>
                </a:solidFill>
                <a:latin typeface="+mn-lt"/>
              </a:rPr>
              <a:t>y</a:t>
            </a:r>
            <a:r>
              <a:rPr lang="en-US" sz="1400" dirty="0">
                <a:solidFill>
                  <a:sysClr val="windowText" lastClr="000000"/>
                </a:solidFill>
                <a:latin typeface="+mn-lt"/>
              </a:rPr>
              <a:t> only (no orbit offsets)</a:t>
            </a:r>
          </a:p>
          <a:p>
            <a:pPr>
              <a:spcBef>
                <a:spcPts val="500"/>
              </a:spcBef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Arial" charset="0"/>
              </a:rPr>
              <a:t>RF bellows required between each cold mass (both beam lines)</a:t>
            </a:r>
          </a:p>
          <a:p>
            <a:pPr>
              <a:spcBef>
                <a:spcPts val="500"/>
              </a:spcBef>
            </a:pPr>
            <a:r>
              <a:rPr lang="en-US" sz="1800" dirty="0">
                <a:solidFill>
                  <a:sysClr val="windowText" lastClr="000000"/>
                </a:solidFill>
                <a:latin typeface="+mn-lt"/>
              </a:rPr>
              <a:t>BPM required in each interconnect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35D59FF1-1CD6-9E2F-3672-CF8382EF5C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A556B-7C63-244D-9B7C-B0EA8042B33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98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xt, arrow&#10;&#10;AI-generated content may be incorrect.">
            <a:extLst>
              <a:ext uri="{FF2B5EF4-FFF2-40B4-BE49-F238E27FC236}">
                <a16:creationId xmlns:a16="http://schemas.microsoft.com/office/drawing/2014/main" id="{1055876C-74ED-1840-936E-C13CF7332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4" t="14445" r="3848" b="14861"/>
          <a:stretch/>
        </p:blipFill>
        <p:spPr>
          <a:xfrm>
            <a:off x="1952625" y="1283565"/>
            <a:ext cx="8439150" cy="484822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0ABE102-E599-D9AA-FE9D-94A0D80306A1}"/>
              </a:ext>
            </a:extLst>
          </p:cNvPr>
          <p:cNvSpPr txBox="1">
            <a:spLocks/>
          </p:cNvSpPr>
          <p:nvPr/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 u="none">
                <a:ea typeface="+mj-ea"/>
                <a:cs typeface="+mj-cs"/>
              </a:defRPr>
            </a:lvl1pPr>
          </a:lstStyle>
          <a:p>
            <a:r>
              <a:rPr lang="en-US" dirty="0"/>
              <a:t>Chamber Concept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8D5C850-969E-B2C3-B2D6-89DA0C994454}"/>
              </a:ext>
            </a:extLst>
          </p:cNvPr>
          <p:cNvCxnSpPr>
            <a:cxnSpLocks/>
          </p:cNvCxnSpPr>
          <p:nvPr/>
        </p:nvCxnSpPr>
        <p:spPr>
          <a:xfrm flipH="1">
            <a:off x="2838450" y="1419225"/>
            <a:ext cx="607749" cy="43815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E989308-4D20-A599-F007-91AE103466BD}"/>
              </a:ext>
            </a:extLst>
          </p:cNvPr>
          <p:cNvSpPr txBox="1"/>
          <p:nvPr/>
        </p:nvSpPr>
        <p:spPr>
          <a:xfrm>
            <a:off x="3446199" y="1063600"/>
            <a:ext cx="1822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Liquid He interface</a:t>
            </a:r>
          </a:p>
          <a:p>
            <a:r>
              <a:rPr lang="en-US" sz="1200" dirty="0"/>
              <a:t>(no UHV – He interface)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5476EBB-751F-0573-CA6F-81E609DA66FC}"/>
              </a:ext>
            </a:extLst>
          </p:cNvPr>
          <p:cNvCxnSpPr>
            <a:cxnSpLocks/>
          </p:cNvCxnSpPr>
          <p:nvPr/>
        </p:nvCxnSpPr>
        <p:spPr>
          <a:xfrm flipH="1">
            <a:off x="10217314" y="4698726"/>
            <a:ext cx="412586" cy="378099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E55484AC-1242-D397-4715-F2DD272AFA50}"/>
              </a:ext>
            </a:extLst>
          </p:cNvPr>
          <p:cNvSpPr txBox="1"/>
          <p:nvPr/>
        </p:nvSpPr>
        <p:spPr>
          <a:xfrm>
            <a:off x="10169689" y="4258999"/>
            <a:ext cx="1843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Split ring installed after magnet installation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0672C44-57A4-EB60-B151-6979B885F7A5}"/>
              </a:ext>
            </a:extLst>
          </p:cNvPr>
          <p:cNvCxnSpPr>
            <a:cxnSpLocks/>
          </p:cNvCxnSpPr>
          <p:nvPr/>
        </p:nvCxnSpPr>
        <p:spPr>
          <a:xfrm flipV="1">
            <a:off x="8562359" y="5509214"/>
            <a:ext cx="815408" cy="51207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C66219D-812B-DADD-B982-80DAB53B9FC5}"/>
              </a:ext>
            </a:extLst>
          </p:cNvPr>
          <p:cNvSpPr txBox="1"/>
          <p:nvPr/>
        </p:nvSpPr>
        <p:spPr>
          <a:xfrm>
            <a:off x="7133504" y="6022304"/>
            <a:ext cx="2409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Small diameter weld cuff</a:t>
            </a:r>
          </a:p>
          <a:p>
            <a:r>
              <a:rPr lang="en-US" sz="1200" dirty="0"/>
              <a:t>(slightly larger than flange insert)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A5C0B47-FE6A-3D44-EB74-D546BAD99A87}"/>
              </a:ext>
            </a:extLst>
          </p:cNvPr>
          <p:cNvCxnSpPr>
            <a:cxnSpLocks/>
          </p:cNvCxnSpPr>
          <p:nvPr/>
        </p:nvCxnSpPr>
        <p:spPr>
          <a:xfrm flipV="1">
            <a:off x="5796777" y="3921374"/>
            <a:ext cx="376413" cy="64770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E5FE6C50-49F6-0017-AF55-1C8EF033DDF0}"/>
              </a:ext>
            </a:extLst>
          </p:cNvPr>
          <p:cNvSpPr txBox="1"/>
          <p:nvPr/>
        </p:nvSpPr>
        <p:spPr>
          <a:xfrm>
            <a:off x="5034028" y="4560226"/>
            <a:ext cx="12666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Standard tubing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4AF628AF-5F71-ADC6-2AAC-CDE3BC41AC74}"/>
              </a:ext>
            </a:extLst>
          </p:cNvPr>
          <p:cNvCxnSpPr>
            <a:cxnSpLocks/>
          </p:cNvCxnSpPr>
          <p:nvPr/>
        </p:nvCxnSpPr>
        <p:spPr>
          <a:xfrm flipH="1">
            <a:off x="4796224" y="2331595"/>
            <a:ext cx="1031575" cy="464881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A9232FDC-93BB-0BDD-58F4-27ACBFD552C2}"/>
              </a:ext>
            </a:extLst>
          </p:cNvPr>
          <p:cNvSpPr txBox="1"/>
          <p:nvPr/>
        </p:nvSpPr>
        <p:spPr>
          <a:xfrm>
            <a:off x="5065050" y="1978959"/>
            <a:ext cx="23599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Intermediate spacers not shown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AB26DEDF-B58D-8A95-EDED-8ED39C2B788A}"/>
              </a:ext>
            </a:extLst>
          </p:cNvPr>
          <p:cNvCxnSpPr>
            <a:cxnSpLocks/>
          </p:cNvCxnSpPr>
          <p:nvPr/>
        </p:nvCxnSpPr>
        <p:spPr>
          <a:xfrm>
            <a:off x="5827799" y="2331595"/>
            <a:ext cx="188206" cy="1023424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935271A9-BF55-268F-F3AE-FF4A33200F64}"/>
              </a:ext>
            </a:extLst>
          </p:cNvPr>
          <p:cNvCxnSpPr>
            <a:cxnSpLocks/>
          </p:cNvCxnSpPr>
          <p:nvPr/>
        </p:nvCxnSpPr>
        <p:spPr>
          <a:xfrm>
            <a:off x="5827799" y="2331595"/>
            <a:ext cx="1490112" cy="1618446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80694C3-15F7-07E7-0F5C-BB5DB68762BD}"/>
              </a:ext>
            </a:extLst>
          </p:cNvPr>
          <p:cNvGrpSpPr/>
          <p:nvPr/>
        </p:nvGrpSpPr>
        <p:grpSpPr>
          <a:xfrm>
            <a:off x="373646" y="3047999"/>
            <a:ext cx="3768352" cy="3662017"/>
            <a:chOff x="373646" y="3257549"/>
            <a:chExt cx="3768352" cy="3662017"/>
          </a:xfrm>
        </p:grpSpPr>
        <p:pic>
          <p:nvPicPr>
            <p:cNvPr id="7" name="Picture 6" descr="A close-up of a syringe&#10;&#10;AI-generated content may be incorrect.">
              <a:extLst>
                <a:ext uri="{FF2B5EF4-FFF2-40B4-BE49-F238E27FC236}">
                  <a16:creationId xmlns:a16="http://schemas.microsoft.com/office/drawing/2014/main" id="{D380CA6B-F771-EB0B-8357-F28AFC23B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87" t="34972" r="38437" b="11834"/>
            <a:stretch/>
          </p:blipFill>
          <p:spPr>
            <a:xfrm>
              <a:off x="386379" y="3257549"/>
              <a:ext cx="3714750" cy="36480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92ACA81-1B09-6EF2-8DE5-8EAF34F0A4A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03858" y="5175802"/>
              <a:ext cx="963267" cy="7296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9C8A308-DC24-7C1E-DEB7-CD49202562FB}"/>
                </a:ext>
              </a:extLst>
            </p:cNvPr>
            <p:cNvSpPr txBox="1"/>
            <p:nvPr/>
          </p:nvSpPr>
          <p:spPr>
            <a:xfrm>
              <a:off x="3192251" y="5905500"/>
              <a:ext cx="9497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Weld seam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7A2A586-B337-E4EA-0C65-29E729F785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8473" y="5175802"/>
              <a:ext cx="572202" cy="86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46BC9D8-6A82-5E78-98B1-262F9691F4A0}"/>
                </a:ext>
              </a:extLst>
            </p:cNvPr>
            <p:cNvSpPr txBox="1"/>
            <p:nvPr/>
          </p:nvSpPr>
          <p:spPr>
            <a:xfrm>
              <a:off x="601141" y="6085372"/>
              <a:ext cx="5683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Taper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36D0639-59F6-043C-49E4-7A9599387052}"/>
                </a:ext>
              </a:extLst>
            </p:cNvPr>
            <p:cNvCxnSpPr>
              <a:cxnSpLocks/>
            </p:cNvCxnSpPr>
            <p:nvPr/>
          </p:nvCxnSpPr>
          <p:spPr>
            <a:xfrm>
              <a:off x="1652588" y="3562433"/>
              <a:ext cx="385762" cy="3523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9805472-539A-E4A7-E766-842C9B3175A2}"/>
                </a:ext>
              </a:extLst>
            </p:cNvPr>
            <p:cNvSpPr txBox="1"/>
            <p:nvPr/>
          </p:nvSpPr>
          <p:spPr>
            <a:xfrm>
              <a:off x="373646" y="3271492"/>
              <a:ext cx="18618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Large diameter weld cuff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24E8DE9-2197-ADA9-C5B0-86CB149DAE8B}"/>
                </a:ext>
              </a:extLst>
            </p:cNvPr>
            <p:cNvSpPr txBox="1"/>
            <p:nvPr/>
          </p:nvSpPr>
          <p:spPr>
            <a:xfrm>
              <a:off x="1371983" y="6550234"/>
              <a:ext cx="1591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NON-IP SIDE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86FF90E-CB04-79E1-ED7F-18F030E1F3C5}"/>
              </a:ext>
            </a:extLst>
          </p:cNvPr>
          <p:cNvGrpSpPr/>
          <p:nvPr/>
        </p:nvGrpSpPr>
        <p:grpSpPr>
          <a:xfrm>
            <a:off x="8014673" y="274089"/>
            <a:ext cx="3947831" cy="3295981"/>
            <a:chOff x="8014673" y="274089"/>
            <a:chExt cx="3947831" cy="3295981"/>
          </a:xfrm>
        </p:grpSpPr>
        <p:pic>
          <p:nvPicPr>
            <p:cNvPr id="9" name="Picture 8" descr="A close-up of a screw&#10;&#10;AI-generated content may be incorrect.">
              <a:extLst>
                <a:ext uri="{FF2B5EF4-FFF2-40B4-BE49-F238E27FC236}">
                  <a16:creationId xmlns:a16="http://schemas.microsoft.com/office/drawing/2014/main" id="{F290BC2E-9C08-CB1E-193A-C58F4C642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29" t="30860" r="20195" b="23948"/>
            <a:stretch/>
          </p:blipFill>
          <p:spPr>
            <a:xfrm>
              <a:off x="8014673" y="276224"/>
              <a:ext cx="3947831" cy="329384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DBF04918-51F7-9971-89F5-2C98133E46B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239375" y="2338457"/>
              <a:ext cx="590548" cy="381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390454E-A444-8995-07DD-C58243951913}"/>
                </a:ext>
              </a:extLst>
            </p:cNvPr>
            <p:cNvSpPr txBox="1"/>
            <p:nvPr/>
          </p:nvSpPr>
          <p:spPr>
            <a:xfrm>
              <a:off x="10506074" y="2718682"/>
              <a:ext cx="12655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Part of chamber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7131B421-2FAD-0270-CB47-F2B20A8AF1B6}"/>
                </a:ext>
              </a:extLst>
            </p:cNvPr>
            <p:cNvCxnSpPr>
              <a:cxnSpLocks/>
            </p:cNvCxnSpPr>
            <p:nvPr/>
          </p:nvCxnSpPr>
          <p:spPr>
            <a:xfrm>
              <a:off x="9576297" y="602206"/>
              <a:ext cx="958352" cy="19841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7852489-31E1-226E-B473-B6D20FD9A308}"/>
                </a:ext>
              </a:extLst>
            </p:cNvPr>
            <p:cNvSpPr txBox="1"/>
            <p:nvPr/>
          </p:nvSpPr>
          <p:spPr>
            <a:xfrm>
              <a:off x="8955775" y="274089"/>
              <a:ext cx="12410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Split flange ring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3C96642-1864-7246-2508-86609CA57BB3}"/>
                </a:ext>
              </a:extLst>
            </p:cNvPr>
            <p:cNvSpPr txBox="1"/>
            <p:nvPr/>
          </p:nvSpPr>
          <p:spPr>
            <a:xfrm>
              <a:off x="9533413" y="3200737"/>
              <a:ext cx="1001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IP SIDE</a:t>
              </a: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C44F40F8-59F1-81B1-A64D-749EB16EEE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77300" y="592094"/>
              <a:ext cx="698997" cy="905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8254A5-B990-BC4B-6468-6CFBA2010A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A556B-7C63-244D-9B7C-B0EA8042B33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456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32617-1DC9-387B-B170-A0B4F89BC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424E42-1EB0-6378-C324-ACDA7000C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Rear Interconnects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E4BF56-FAA3-78A2-9338-217048EAFD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52"/>
          <a:stretch/>
        </p:blipFill>
        <p:spPr>
          <a:xfrm>
            <a:off x="5508885" y="907887"/>
            <a:ext cx="6683115" cy="48732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1CA265F-80A2-C9C3-FCC2-D950CBEEE06C}"/>
              </a:ext>
            </a:extLst>
          </p:cNvPr>
          <p:cNvSpPr txBox="1"/>
          <p:nvPr/>
        </p:nvSpPr>
        <p:spPr>
          <a:xfrm>
            <a:off x="6037070" y="5765447"/>
            <a:ext cx="227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Non-IP Side of RC-1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0EEA05-C55E-F31A-EF0F-6FC1E45D3715}"/>
              </a:ext>
            </a:extLst>
          </p:cNvPr>
          <p:cNvSpPr txBox="1"/>
          <p:nvPr/>
        </p:nvSpPr>
        <p:spPr>
          <a:xfrm>
            <a:off x="10214979" y="5494533"/>
            <a:ext cx="174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IP side of RC-1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552FA7-ECF2-40A8-26A8-402954A99E48}"/>
              </a:ext>
            </a:extLst>
          </p:cNvPr>
          <p:cNvSpPr txBox="1">
            <a:spLocks/>
          </p:cNvSpPr>
          <p:nvPr/>
        </p:nvSpPr>
        <p:spPr>
          <a:xfrm>
            <a:off x="462579" y="978408"/>
            <a:ext cx="9803830" cy="27312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Arial" charset="0"/>
              </a:rPr>
              <a:t>Standard tubing sizes</a:t>
            </a:r>
          </a:p>
          <a:p>
            <a:pPr lvl="1"/>
            <a:r>
              <a:rPr lang="en-US" sz="1400" dirty="0">
                <a:solidFill>
                  <a:sysClr val="windowText" lastClr="000000"/>
                </a:solidFill>
                <a:latin typeface="+mn-lt"/>
              </a:rPr>
              <a:t>Hadrons : 2” x .065” wall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Arial" charset="0"/>
              </a:rPr>
              <a:t>Electrons: 3.5” x .12” wall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cs typeface="Arial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Arial" charset="0"/>
              </a:rPr>
              <a:t>Chambers complete before installation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ysClr val="windowText" lastClr="000000"/>
                </a:solidFill>
                <a:latin typeface="+mn-lt"/>
              </a:rPr>
              <a:t>Slid in from non-IP side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cs typeface="Arial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ysClr val="windowText" lastClr="000000"/>
                </a:solidFill>
                <a:latin typeface="+mn-lt"/>
              </a:rPr>
              <a:t>Welding cuffs to protect plating/coatings</a:t>
            </a:r>
          </a:p>
          <a:p>
            <a:pPr>
              <a:spcBef>
                <a:spcPts val="500"/>
              </a:spcBef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Arial" charset="0"/>
              </a:rPr>
              <a:t>Intermediate spacers to keep tube centered</a:t>
            </a:r>
          </a:p>
          <a:p>
            <a:pPr>
              <a:spcBef>
                <a:spcPts val="500"/>
              </a:spcBef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Arial" charset="0"/>
              </a:rPr>
              <a:t>Taper transitions at ends</a:t>
            </a:r>
          </a:p>
          <a:p>
            <a:pPr lvl="1"/>
            <a:r>
              <a:rPr lang="en-US" sz="1400" dirty="0">
                <a:solidFill>
                  <a:sysClr val="windowText" lastClr="000000"/>
                </a:solidFill>
                <a:latin typeface="+mn-lt"/>
              </a:rPr>
              <a:t>Sperate weld on piece</a:t>
            </a:r>
          </a:p>
          <a:p>
            <a:pPr lvl="1"/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Arial" charset="0"/>
              </a:rPr>
              <a:t>Weld joint protected by cuffs</a:t>
            </a:r>
          </a:p>
          <a:p>
            <a:pPr>
              <a:spcBef>
                <a:spcPts val="500"/>
              </a:spcBef>
            </a:pPr>
            <a:r>
              <a:rPr lang="en-US" sz="1800" dirty="0">
                <a:solidFill>
                  <a:sysClr val="windowText" lastClr="000000"/>
                </a:solidFill>
                <a:latin typeface="+mn-lt"/>
              </a:rPr>
              <a:t>Bellows welded to IP side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9B7E8F-FF4B-5C85-B8FC-C0FF56F22C2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81367" y="4517136"/>
            <a:ext cx="1373503" cy="1658377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EEF39DE-C4DA-77AB-405F-693257427232}"/>
              </a:ext>
            </a:extLst>
          </p:cNvPr>
          <p:cNvCxnSpPr>
            <a:cxnSpLocks/>
          </p:cNvCxnSpPr>
          <p:nvPr/>
        </p:nvCxnSpPr>
        <p:spPr>
          <a:xfrm flipH="1">
            <a:off x="4347148" y="3505370"/>
            <a:ext cx="3327816" cy="1607857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36C69864-DE77-E3CD-79C9-9F709BCC8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A556B-7C63-244D-9B7C-B0EA8042B33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135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06902D-327E-A150-853A-A765EAF5C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B937342-87DB-DA5D-51A3-2ACF4B535521}"/>
              </a:ext>
            </a:extLst>
          </p:cNvPr>
          <p:cNvSpPr txBox="1">
            <a:spLocks/>
          </p:cNvSpPr>
          <p:nvPr/>
        </p:nvSpPr>
        <p:spPr>
          <a:xfrm>
            <a:off x="461963" y="978408"/>
            <a:ext cx="9800477" cy="49085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Finalize and document apertures through final focusing magnets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Beam stay clear envelopes defined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/>
              </a:rPr>
              <a:t>Record of decision in draft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Central detector chamber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Water cooling to mitigate synchrotron radiation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Chamber integration, alignment and </a:t>
            </a:r>
            <a:r>
              <a:rPr lang="en-US" sz="1600" dirty="0">
                <a:solidFill>
                  <a:srgbClr val="000000"/>
                </a:solidFill>
                <a:latin typeface="Arial" panose="020B0604020202020204"/>
              </a:rPr>
              <a:t>support system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Finalize in situ bake out system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Beam screen design for forward electron side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 heat load, radiation shielding required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/>
              </a:rPr>
              <a:t>Optimize to maximize cryo-pumping from cold bore (decrease beam-gas events)</a:t>
            </a:r>
          </a:p>
          <a:p>
            <a:pPr>
              <a:spcBef>
                <a:spcPts val="500"/>
              </a:spcBef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/>
              </a:rPr>
              <a:t>Update pressure profile through IR area</a:t>
            </a:r>
          </a:p>
          <a:p>
            <a:pPr>
              <a:spcBef>
                <a:spcPts val="500"/>
              </a:spcBef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Geometry for rear side electron vacuum chambers</a:t>
            </a:r>
          </a:p>
          <a:p>
            <a:pPr lvl="1"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/>
              </a:rPr>
              <a:t>Luminosity exit window, low Q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/>
              </a:rPr>
              <a:t>2</a:t>
            </a:r>
            <a:r>
              <a:rPr lang="en-US" sz="1600" dirty="0">
                <a:solidFill>
                  <a:srgbClr val="000000"/>
                </a:solidFill>
                <a:latin typeface="Arial" panose="020B0604020202020204"/>
              </a:rPr>
              <a:t> taggers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/>
              </a:rPr>
              <a:t>Advance mechanical design of far forward side vacuum system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FF0310FF-5740-8B11-864F-1F2C4B9DDC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A556B-7C63-244D-9B7C-B0EA8042B33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109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506F2-ED6E-EDFC-29A0-A4CA27A73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6E7247-082D-F2DC-9C25-C66AA18DF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2E74DFC-E838-4FFA-8FCD-CD9E3AA8D224}"/>
              </a:ext>
            </a:extLst>
          </p:cNvPr>
          <p:cNvSpPr txBox="1">
            <a:spLocks/>
          </p:cNvSpPr>
          <p:nvPr/>
        </p:nvSpPr>
        <p:spPr>
          <a:xfrm>
            <a:off x="461963" y="978408"/>
            <a:ext cx="9800477" cy="49085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Integration of detector systems with the accelerator components progressing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Geometry shared as it is being developed</a:t>
            </a:r>
            <a:endParaRPr lang="en-US" sz="1600" dirty="0">
              <a:solidFill>
                <a:srgbClr val="000000"/>
              </a:solidFill>
              <a:latin typeface="Arial" panose="020B060402020202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Experimental requirements are key drivers in designs</a:t>
            </a:r>
          </a:p>
          <a:p>
            <a:pPr>
              <a:lnSpc>
                <a:spcPct val="150000"/>
              </a:lnSpc>
              <a:spcBef>
                <a:spcPts val="500"/>
              </a:spcBef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Compromises are negotiated when needed</a:t>
            </a:r>
            <a:endParaRPr lang="en-US" sz="1600" dirty="0">
              <a:solidFill>
                <a:srgbClr val="000000"/>
              </a:solidFill>
              <a:latin typeface="Arial" panose="020B0604020202020204"/>
            </a:endParaRPr>
          </a:p>
          <a:p>
            <a:pPr>
              <a:lnSpc>
                <a:spcPct val="150000"/>
              </a:lnSpc>
              <a:spcBef>
                <a:spcPts val="500"/>
              </a:spcBef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Active discussions between stake holders to resolve remaining challenges</a:t>
            </a:r>
          </a:p>
          <a:p>
            <a:pPr lvl="1">
              <a:lnSpc>
                <a:spcPct val="15000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/>
              </a:rPr>
              <a:t>Experimental program, magnet division, accelerator physics, technical systems, etc.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CA06BA9-EAAE-1158-B894-D2F807C9FB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A556B-7C63-244D-9B7C-B0EA8042B33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193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AF08AF0-DBDD-06F1-0FAF-C6E855081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44A9F9-944D-5880-3F0F-9FAC5E0F3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5138052"/>
          </a:xfrm>
        </p:spPr>
        <p:txBody>
          <a:bodyPr>
            <a:normAutofit/>
          </a:bodyPr>
          <a:lstStyle/>
          <a:p>
            <a:r>
              <a:rPr lang="en-US" dirty="0"/>
              <a:t>Interaction Region Vacuum Overview</a:t>
            </a:r>
          </a:p>
          <a:p>
            <a:r>
              <a:rPr lang="en-US" dirty="0"/>
              <a:t>Design Status and Progress</a:t>
            </a:r>
          </a:p>
          <a:p>
            <a:pPr lvl="1"/>
            <a:r>
              <a:rPr lang="en-US" dirty="0"/>
              <a:t>Central Detector Chamber</a:t>
            </a:r>
          </a:p>
          <a:p>
            <a:pPr lvl="1"/>
            <a:r>
              <a:rPr lang="en-US" dirty="0"/>
              <a:t>Forward Side</a:t>
            </a:r>
          </a:p>
          <a:p>
            <a:pPr lvl="1"/>
            <a:r>
              <a:rPr lang="en-US" dirty="0"/>
              <a:t>Rear Side</a:t>
            </a:r>
          </a:p>
          <a:p>
            <a:r>
              <a:rPr lang="en-US" dirty="0"/>
              <a:t>Next Steps</a:t>
            </a:r>
          </a:p>
          <a:p>
            <a:r>
              <a:rPr lang="en-US" dirty="0"/>
              <a:t>Summary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picture containing chain&#10;&#10;AI-generated content may be incorrect.">
            <a:extLst>
              <a:ext uri="{FF2B5EF4-FFF2-40B4-BE49-F238E27FC236}">
                <a16:creationId xmlns:a16="http://schemas.microsoft.com/office/drawing/2014/main" id="{143D3226-1C1D-3F2D-C8A6-BCA35B488B7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28500">
            <a:off x="6148960" y="1154603"/>
            <a:ext cx="5539903" cy="4291865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81CCB98D-01DB-0610-2377-D0C7C66C39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A556B-7C63-244D-9B7C-B0EA8042B33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258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AA9B86ED-3DDE-4203-4B8E-90D6D8BA43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7451" r="17389" b="110"/>
          <a:stretch/>
        </p:blipFill>
        <p:spPr>
          <a:xfrm>
            <a:off x="1417170" y="2477031"/>
            <a:ext cx="8683812" cy="3512090"/>
          </a:xfrm>
          <a:prstGeom prst="round2Diag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2B1AEC9-F6A0-ED1D-F63E-ECF074A79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333" y="2799457"/>
            <a:ext cx="1421877" cy="11160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949B53-3AE5-D6A0-4228-02E86F4E014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11456" y="3079715"/>
            <a:ext cx="2889120" cy="3150349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8B8E54E-ECED-83C4-7723-6DF9E3E07222}"/>
              </a:ext>
            </a:extLst>
          </p:cNvPr>
          <p:cNvSpPr txBox="1">
            <a:spLocks/>
          </p:cNvSpPr>
          <p:nvPr/>
        </p:nvSpPr>
        <p:spPr>
          <a:xfrm>
            <a:off x="461963" y="978408"/>
            <a:ext cx="11499850" cy="39197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Complicated integrations between detectors and magnets</a:t>
            </a:r>
          </a:p>
          <a:p>
            <a:r>
              <a:rPr lang="en-US" sz="1800" dirty="0"/>
              <a:t>Very different requirements between rings</a:t>
            </a:r>
          </a:p>
          <a:p>
            <a:pPr lvl="1"/>
            <a:r>
              <a:rPr lang="en-US" sz="1600" dirty="0"/>
              <a:t>Electron cloud in HSR</a:t>
            </a:r>
          </a:p>
          <a:p>
            <a:pPr lvl="1"/>
            <a:r>
              <a:rPr lang="en-US" sz="1600" dirty="0"/>
              <a:t>Synchrotron radiation in ESR</a:t>
            </a:r>
          </a:p>
          <a:p>
            <a:endParaRPr lang="en-US" sz="1800" dirty="0">
              <a:latin typeface="+mn-lt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E7EAA9A-DFD8-183F-A2C3-D68AE3714257}"/>
              </a:ext>
            </a:extLst>
          </p:cNvPr>
          <p:cNvCxnSpPr>
            <a:cxnSpLocks/>
          </p:cNvCxnSpPr>
          <p:nvPr/>
        </p:nvCxnSpPr>
        <p:spPr>
          <a:xfrm flipH="1" flipV="1">
            <a:off x="8801100" y="3050886"/>
            <a:ext cx="1394741" cy="310879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8CA392B-3DB2-F66C-D9FA-A108C854045C}"/>
              </a:ext>
            </a:extLst>
          </p:cNvPr>
          <p:cNvCxnSpPr>
            <a:cxnSpLocks/>
          </p:cNvCxnSpPr>
          <p:nvPr/>
        </p:nvCxnSpPr>
        <p:spPr>
          <a:xfrm flipH="1" flipV="1">
            <a:off x="9483538" y="2832081"/>
            <a:ext cx="712303" cy="529684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4B670026-40C1-7353-066B-7C19372221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22" t="2901" r="-1"/>
          <a:stretch/>
        </p:blipFill>
        <p:spPr>
          <a:xfrm>
            <a:off x="7691232" y="1265772"/>
            <a:ext cx="2382209" cy="96462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F305B52-09C6-3648-0CED-BF05BE366F03}"/>
              </a:ext>
            </a:extLst>
          </p:cNvPr>
          <p:cNvCxnSpPr>
            <a:cxnSpLocks/>
          </p:cNvCxnSpPr>
          <p:nvPr/>
        </p:nvCxnSpPr>
        <p:spPr>
          <a:xfrm flipH="1">
            <a:off x="7339818" y="2230401"/>
            <a:ext cx="576778" cy="1198599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0C20F24-CA3C-4E33-5108-4BA9C26476C3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9768507" y="2184565"/>
            <a:ext cx="677144" cy="511271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6B1E59CC-FD6E-BB05-3058-78014ECE5DD7}"/>
              </a:ext>
            </a:extLst>
          </p:cNvPr>
          <p:cNvSpPr txBox="1"/>
          <p:nvPr/>
        </p:nvSpPr>
        <p:spPr>
          <a:xfrm>
            <a:off x="10445651" y="1359737"/>
            <a:ext cx="16882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Zero-degree calorimeter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BBC97FC-33B1-C524-220D-AFE6DE60EEEE}"/>
              </a:ext>
            </a:extLst>
          </p:cNvPr>
          <p:cNvSpPr txBox="1"/>
          <p:nvPr/>
        </p:nvSpPr>
        <p:spPr>
          <a:xfrm>
            <a:off x="7916596" y="998475"/>
            <a:ext cx="17251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B0 magnet spectrometer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2660062-CA48-9B20-8E6B-410318297416}"/>
              </a:ext>
            </a:extLst>
          </p:cNvPr>
          <p:cNvSpPr txBox="1"/>
          <p:nvPr/>
        </p:nvSpPr>
        <p:spPr>
          <a:xfrm>
            <a:off x="9862435" y="6207926"/>
            <a:ext cx="15892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Roman pot and off momentum detectors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E42DE71F-960C-F206-F4A7-E845DC2E9BF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464" t="79196" r="17526"/>
          <a:stretch/>
        </p:blipFill>
        <p:spPr>
          <a:xfrm>
            <a:off x="3576918" y="5382113"/>
            <a:ext cx="5906620" cy="10955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1E6BBA8-7F15-A190-F4BD-CADE0A6E99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601" y="3361765"/>
            <a:ext cx="1332264" cy="121371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7851038-58CB-7ADE-4D08-CE64627EBDFD}"/>
              </a:ext>
            </a:extLst>
          </p:cNvPr>
          <p:cNvCxnSpPr>
            <a:cxnSpLocks/>
          </p:cNvCxnSpPr>
          <p:nvPr/>
        </p:nvCxnSpPr>
        <p:spPr>
          <a:xfrm>
            <a:off x="3279115" y="3915521"/>
            <a:ext cx="1189646" cy="649105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D9CCF44-F4FD-23EB-EDC0-15BAC4AF76A8}"/>
              </a:ext>
            </a:extLst>
          </p:cNvPr>
          <p:cNvCxnSpPr>
            <a:cxnSpLocks/>
          </p:cNvCxnSpPr>
          <p:nvPr/>
        </p:nvCxnSpPr>
        <p:spPr>
          <a:xfrm>
            <a:off x="3279115" y="3915521"/>
            <a:ext cx="297803" cy="982677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DC9E387-18ED-53F3-4627-9EF766F5A015}"/>
              </a:ext>
            </a:extLst>
          </p:cNvPr>
          <p:cNvCxnSpPr>
            <a:cxnSpLocks/>
          </p:cNvCxnSpPr>
          <p:nvPr/>
        </p:nvCxnSpPr>
        <p:spPr>
          <a:xfrm>
            <a:off x="1399909" y="4575480"/>
            <a:ext cx="394318" cy="871288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4F9EF457-044B-5CAA-910E-1243BB276655}"/>
              </a:ext>
            </a:extLst>
          </p:cNvPr>
          <p:cNvSpPr txBox="1"/>
          <p:nvPr/>
        </p:nvSpPr>
        <p:spPr>
          <a:xfrm>
            <a:off x="2188007" y="2524876"/>
            <a:ext cx="11785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Low Q</a:t>
            </a:r>
            <a:r>
              <a:rPr lang="en-US" sz="1100" baseline="30000" dirty="0"/>
              <a:t>2</a:t>
            </a:r>
            <a:r>
              <a:rPr lang="en-US" sz="1100" dirty="0"/>
              <a:t> taggers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D35CE68-209A-BF1C-013E-A8E1D6F6B646}"/>
              </a:ext>
            </a:extLst>
          </p:cNvPr>
          <p:cNvSpPr txBox="1"/>
          <p:nvPr/>
        </p:nvSpPr>
        <p:spPr>
          <a:xfrm>
            <a:off x="381476" y="3075520"/>
            <a:ext cx="13436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Luminosity system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8AA5348-2808-210C-DA2B-AA051D4B14B3}"/>
              </a:ext>
            </a:extLst>
          </p:cNvPr>
          <p:cNvSpPr txBox="1"/>
          <p:nvPr/>
        </p:nvSpPr>
        <p:spPr>
          <a:xfrm>
            <a:off x="5936956" y="6472137"/>
            <a:ext cx="11865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Central detector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870264F-7FC2-80C3-4A48-3541AF838A02}"/>
              </a:ext>
            </a:extLst>
          </p:cNvPr>
          <p:cNvCxnSpPr>
            <a:cxnSpLocks/>
          </p:cNvCxnSpPr>
          <p:nvPr/>
        </p:nvCxnSpPr>
        <p:spPr>
          <a:xfrm flipV="1">
            <a:off x="5995815" y="3708240"/>
            <a:ext cx="817940" cy="1655906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4">
            <a:extLst>
              <a:ext uri="{FF2B5EF4-FFF2-40B4-BE49-F238E27FC236}">
                <a16:creationId xmlns:a16="http://schemas.microsoft.com/office/drawing/2014/main" id="{A6AC1F23-CD23-66C6-77B0-EA64EFFB4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</p:spPr>
        <p:txBody>
          <a:bodyPr/>
          <a:lstStyle/>
          <a:p>
            <a:r>
              <a:rPr lang="en-US" dirty="0"/>
              <a:t>IR Vacuum overview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B85E09-3CC2-CFA6-8DA5-9E444E6BA52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247"/>
          <a:stretch/>
        </p:blipFill>
        <p:spPr>
          <a:xfrm>
            <a:off x="10445651" y="1612651"/>
            <a:ext cx="1596649" cy="11438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59D7E1-E4CC-E2B7-9EE0-C8F3C50E1BC2}"/>
              </a:ext>
            </a:extLst>
          </p:cNvPr>
          <p:cNvSpPr txBox="1"/>
          <p:nvPr/>
        </p:nvSpPr>
        <p:spPr>
          <a:xfrm rot="20444480">
            <a:off x="5177299" y="4204117"/>
            <a:ext cx="9476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REAR SIDE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DB639D-E7FD-2AE6-9E5C-098C38E7D6C9}"/>
              </a:ext>
            </a:extLst>
          </p:cNvPr>
          <p:cNvSpPr txBox="1"/>
          <p:nvPr/>
        </p:nvSpPr>
        <p:spPr>
          <a:xfrm rot="20444480">
            <a:off x="7676507" y="3302397"/>
            <a:ext cx="12843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FORWARD SIDE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0AA8D4-2615-C035-EA10-F9380D0C19B0}"/>
              </a:ext>
            </a:extLst>
          </p:cNvPr>
          <p:cNvSpPr txBox="1"/>
          <p:nvPr/>
        </p:nvSpPr>
        <p:spPr>
          <a:xfrm rot="20444480">
            <a:off x="6613362" y="4732068"/>
            <a:ext cx="16642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CENTRAL DETECTOR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69ACF8DA-CC60-C7DD-C687-4310978F67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A556B-7C63-244D-9B7C-B0EA8042B33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887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2C11A-4F2B-AEB0-326A-D89606850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02298D-EE84-E6B0-6941-C782DCE2C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and Challenges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C3A19BCC-25EA-97D5-C4B0-A61686DF49A5}"/>
              </a:ext>
            </a:extLst>
          </p:cNvPr>
          <p:cNvSpPr txBox="1">
            <a:spLocks/>
          </p:cNvSpPr>
          <p:nvPr/>
        </p:nvSpPr>
        <p:spPr>
          <a:xfrm>
            <a:off x="461963" y="978408"/>
            <a:ext cx="10698844" cy="49085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Cryostats will be assembled in the tunnel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/>
              </a:rPr>
              <a:t>Low dynamic pressure required to minimize beam-gas interactions (&lt; 1 x10</a:t>
            </a:r>
            <a:r>
              <a:rPr lang="en-US" sz="2000" baseline="30000" dirty="0">
                <a:solidFill>
                  <a:srgbClr val="000000"/>
                </a:solidFill>
                <a:latin typeface="Arial" panose="020B0604020202020204"/>
              </a:rPr>
              <a:t>-9</a:t>
            </a:r>
            <a:r>
              <a:rPr lang="en-US" sz="2000" dirty="0">
                <a:solidFill>
                  <a:srgbClr val="000000"/>
                </a:solidFill>
                <a:latin typeface="Arial" panose="020B0604020202020204"/>
              </a:rPr>
              <a:t> mbar)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Electron forward side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Large beam sizes due to strong focusing (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&gt; 900m)</a:t>
            </a:r>
            <a:endParaRPr kumimoji="0" lang="en-US" sz="16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/>
              </a:rPr>
              <a:t>Synchrotron radiation from upstream dipoles (26mrad bend 30m away -&gt; 38 kW)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Electron rear side</a:t>
            </a:r>
          </a:p>
          <a:p>
            <a:pPr lvl="1">
              <a:spcBef>
                <a:spcPts val="1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/>
              </a:rPr>
              <a:t>Synchrotron radiation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Hadron forward side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Large aperture required to transport off-momentum and neutral particles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Chamber integration, alignment and </a:t>
            </a:r>
            <a:r>
              <a:rPr lang="en-US" sz="1600" dirty="0">
                <a:solidFill>
                  <a:srgbClr val="000000"/>
                </a:solidFill>
                <a:latin typeface="Arial" panose="020B0604020202020204"/>
              </a:rPr>
              <a:t>support system</a:t>
            </a:r>
          </a:p>
          <a:p>
            <a:pPr>
              <a:spcBef>
                <a:spcPts val="500"/>
              </a:spcBef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/>
              </a:rPr>
              <a:t>Hadron rear side</a:t>
            </a:r>
          </a:p>
          <a:p>
            <a:pPr lvl="1"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/>
              </a:rPr>
              <a:t>Injection and ramping optics </a:t>
            </a:r>
          </a:p>
          <a:p>
            <a:pPr lvl="1">
              <a:defRPr/>
            </a:pPr>
            <a:endParaRPr lang="en-US" sz="160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746833FF-010E-B08B-C489-DA8B70487BCE}"/>
              </a:ext>
            </a:extLst>
          </p:cNvPr>
          <p:cNvSpPr txBox="1">
            <a:spLocks/>
          </p:cNvSpPr>
          <p:nvPr/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33A556B-7C63-244D-9B7C-B0EA8042B330}" type="slidenum">
              <a:rPr lang="en-US" smtClean="0">
                <a:solidFill>
                  <a:srgbClr val="000000"/>
                </a:solidFill>
                <a:latin typeface="Arial" panose="020B0604020202020204"/>
              </a:rPr>
              <a:pPr>
                <a:defRPr/>
              </a:pPr>
              <a:t>4</a:t>
            </a:fld>
            <a:endParaRPr lang="en-US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73395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CB48F-A3C2-2755-BF68-F55B643F0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F27A007-1AFC-E4E9-D9F5-808E4FB5E9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30" b="3830"/>
          <a:stretch/>
        </p:blipFill>
        <p:spPr>
          <a:xfrm>
            <a:off x="4626954" y="920326"/>
            <a:ext cx="7450947" cy="565105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E39913F-CEB0-59D3-4034-2C9FD4394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 Detector Chamber Updates</a:t>
            </a:r>
          </a:p>
        </p:txBody>
      </p:sp>
      <p:sp>
        <p:nvSpPr>
          <p:cNvPr id="1039" name="Rectangle 6">
            <a:extLst>
              <a:ext uri="{FF2B5EF4-FFF2-40B4-BE49-F238E27FC236}">
                <a16:creationId xmlns:a16="http://schemas.microsoft.com/office/drawing/2014/main" id="{7D26BF80-2F27-4B5A-7EB0-127143D01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5920" y="90845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50" name="Text Placeholder 3">
            <a:extLst>
              <a:ext uri="{FF2B5EF4-FFF2-40B4-BE49-F238E27FC236}">
                <a16:creationId xmlns:a16="http://schemas.microsoft.com/office/drawing/2014/main" id="{FFFE6A64-03E9-EDFB-E449-97091FCF33DF}"/>
              </a:ext>
            </a:extLst>
          </p:cNvPr>
          <p:cNvSpPr txBox="1">
            <a:spLocks/>
          </p:cNvSpPr>
          <p:nvPr/>
        </p:nvSpPr>
        <p:spPr>
          <a:xfrm>
            <a:off x="461963" y="978408"/>
            <a:ext cx="6243637" cy="353841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Improved electron beam pipe</a:t>
            </a:r>
          </a:p>
          <a:p>
            <a:pPr lvl="1">
              <a:spcBef>
                <a:spcPts val="1000"/>
              </a:spcBef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/>
              </a:rPr>
              <a:t>Diameter steps down with stay clear envelope</a:t>
            </a:r>
          </a:p>
          <a:p>
            <a:pPr lvl="1">
              <a:spcBef>
                <a:spcPts val="1000"/>
              </a:spcBef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Collimates scatter</a:t>
            </a:r>
            <a:r>
              <a:rPr lang="en-US" sz="1400" dirty="0">
                <a:solidFill>
                  <a:srgbClr val="000000"/>
                </a:solidFill>
                <a:latin typeface="Arial" panose="020B0604020202020204"/>
              </a:rPr>
              <a:t>ed photons from upstream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Better integration with detector</a:t>
            </a:r>
          </a:p>
          <a:p>
            <a:pPr lvl="1">
              <a:spcBef>
                <a:spcPts val="1000"/>
              </a:spcBef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Optimized flange locations</a:t>
            </a:r>
          </a:p>
          <a:p>
            <a:pPr lvl="1">
              <a:spcBef>
                <a:spcPts val="1000"/>
              </a:spcBef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/>
              </a:rPr>
              <a:t>Removed flange before DRICH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Integration of BPMs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Gate valve solution for both sides of detector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F2739D0-36E8-8135-DBC3-C778CFE37B71}"/>
              </a:ext>
            </a:extLst>
          </p:cNvPr>
          <p:cNvCxnSpPr>
            <a:cxnSpLocks/>
          </p:cNvCxnSpPr>
          <p:nvPr/>
        </p:nvCxnSpPr>
        <p:spPr>
          <a:xfrm>
            <a:off x="6639734" y="4094025"/>
            <a:ext cx="360911" cy="43829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08642CB-E1E4-5E69-DA6D-BBFE5EFB4A35}"/>
              </a:ext>
            </a:extLst>
          </p:cNvPr>
          <p:cNvSpPr txBox="1"/>
          <p:nvPr/>
        </p:nvSpPr>
        <p:spPr>
          <a:xfrm>
            <a:off x="5639712" y="3847804"/>
            <a:ext cx="16686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B0 cone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03318A0-A6F4-2EB3-0088-F3F4BCBEE3F9}"/>
              </a:ext>
            </a:extLst>
          </p:cNvPr>
          <p:cNvCxnSpPr>
            <a:cxnSpLocks/>
          </p:cNvCxnSpPr>
          <p:nvPr/>
        </p:nvCxnSpPr>
        <p:spPr>
          <a:xfrm flipH="1" flipV="1">
            <a:off x="10370721" y="1885450"/>
            <a:ext cx="602319" cy="446351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B3201A4-FFFC-42A7-84D5-FEBDF2B1DC86}"/>
              </a:ext>
            </a:extLst>
          </p:cNvPr>
          <p:cNvSpPr txBox="1"/>
          <p:nvPr/>
        </p:nvSpPr>
        <p:spPr>
          <a:xfrm>
            <a:off x="10377483" y="2256663"/>
            <a:ext cx="1668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0000"/>
                </a:solidFill>
                <a:latin typeface="Arial" panose="020B0604020202020204"/>
              </a:rPr>
              <a:t>Hadron stay clear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0000"/>
                </a:solidFill>
                <a:latin typeface="Arial" panose="020B0604020202020204"/>
              </a:rPr>
              <a:t>(Collision optics)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ABCCA1F-D50D-E308-D04E-D5D4615ED386}"/>
              </a:ext>
            </a:extLst>
          </p:cNvPr>
          <p:cNvCxnSpPr>
            <a:cxnSpLocks/>
          </p:cNvCxnSpPr>
          <p:nvPr/>
        </p:nvCxnSpPr>
        <p:spPr>
          <a:xfrm flipH="1" flipV="1">
            <a:off x="9256537" y="3091127"/>
            <a:ext cx="657981" cy="58373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B6879DF-EA7D-6761-4EFB-455A4CE63494}"/>
              </a:ext>
            </a:extLst>
          </p:cNvPr>
          <p:cNvSpPr txBox="1"/>
          <p:nvPr/>
        </p:nvSpPr>
        <p:spPr>
          <a:xfrm>
            <a:off x="9503944" y="3654445"/>
            <a:ext cx="16686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Beryllium section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880B382-8FBC-4401-69A2-495E6B2720DE}"/>
              </a:ext>
            </a:extLst>
          </p:cNvPr>
          <p:cNvCxnSpPr>
            <a:cxnSpLocks/>
          </p:cNvCxnSpPr>
          <p:nvPr/>
        </p:nvCxnSpPr>
        <p:spPr>
          <a:xfrm>
            <a:off x="4699403" y="5687475"/>
            <a:ext cx="566503" cy="477082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AC8DCDD-3341-D276-8D46-CA05809587A6}"/>
              </a:ext>
            </a:extLst>
          </p:cNvPr>
          <p:cNvSpPr txBox="1"/>
          <p:nvPr/>
        </p:nvSpPr>
        <p:spPr>
          <a:xfrm>
            <a:off x="3219600" y="5246776"/>
            <a:ext cx="16686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0000"/>
                </a:solidFill>
                <a:latin typeface="Arial" panose="020B0604020202020204"/>
              </a:rPr>
              <a:t>Hadron stay clear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(Includes injection, neutral and +/-1.3 GeV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</a:rPr>
              <a:t>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46585B4-BB58-C492-0136-FC05883B2DE6}"/>
              </a:ext>
            </a:extLst>
          </p:cNvPr>
          <p:cNvCxnSpPr>
            <a:cxnSpLocks/>
          </p:cNvCxnSpPr>
          <p:nvPr/>
        </p:nvCxnSpPr>
        <p:spPr>
          <a:xfrm flipH="1" flipV="1">
            <a:off x="7812225" y="4541518"/>
            <a:ext cx="768076" cy="495765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3A76AD4-9F5B-D0F5-915E-DAEF62169119}"/>
              </a:ext>
            </a:extLst>
          </p:cNvPr>
          <p:cNvSpPr txBox="1"/>
          <p:nvPr/>
        </p:nvSpPr>
        <p:spPr>
          <a:xfrm>
            <a:off x="8273957" y="5037283"/>
            <a:ext cx="1668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0000"/>
                </a:solidFill>
                <a:latin typeface="Arial" panose="020B0604020202020204"/>
              </a:rPr>
              <a:t>Electron stay clear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(13.5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σ</a:t>
            </a:r>
            <a:r>
              <a:rPr kumimoji="0" lang="en-US" sz="1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x</a:t>
            </a:r>
            <a:r>
              <a:rPr kumimoji="0" lang="en-US" sz="1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22.5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σ</a:t>
            </a:r>
            <a:r>
              <a:rPr lang="en-US" sz="1000" baseline="-25000" dirty="0">
                <a:solidFill>
                  <a:srgbClr val="000000"/>
                </a:solidFill>
                <a:latin typeface="Arial" panose="020B0604020202020204"/>
              </a:rPr>
              <a:t>y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</a:rPr>
              <a:t>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2291EB3-7BC6-6238-FF83-DAA18DEC89C1}"/>
              </a:ext>
            </a:extLst>
          </p:cNvPr>
          <p:cNvCxnSpPr>
            <a:cxnSpLocks/>
          </p:cNvCxnSpPr>
          <p:nvPr/>
        </p:nvCxnSpPr>
        <p:spPr>
          <a:xfrm>
            <a:off x="9241089" y="1559489"/>
            <a:ext cx="660721" cy="315228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E42D751-557B-5FF1-55E0-B462E996436F}"/>
              </a:ext>
            </a:extLst>
          </p:cNvPr>
          <p:cNvSpPr txBox="1"/>
          <p:nvPr/>
        </p:nvSpPr>
        <p:spPr>
          <a:xfrm>
            <a:off x="7888542" y="1394811"/>
            <a:ext cx="1668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0000"/>
                </a:solidFill>
                <a:latin typeface="Arial" panose="020B0604020202020204"/>
              </a:rPr>
              <a:t>Electron stay clear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(13.5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σ</a:t>
            </a:r>
            <a:r>
              <a:rPr kumimoji="0" lang="en-US" sz="1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x</a:t>
            </a:r>
            <a:r>
              <a:rPr kumimoji="0" lang="en-US" sz="1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22.5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σ</a:t>
            </a:r>
            <a:r>
              <a:rPr lang="en-US" sz="1000" baseline="-25000" dirty="0">
                <a:solidFill>
                  <a:srgbClr val="000000"/>
                </a:solidFill>
                <a:latin typeface="Arial" panose="020B0604020202020204"/>
              </a:rPr>
              <a:t>y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</a:rPr>
              <a:t>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6FC9725-342D-07B6-3F1C-4FE67A64F32D}"/>
              </a:ext>
            </a:extLst>
          </p:cNvPr>
          <p:cNvCxnSpPr>
            <a:cxnSpLocks/>
          </p:cNvCxnSpPr>
          <p:nvPr/>
        </p:nvCxnSpPr>
        <p:spPr>
          <a:xfrm flipH="1" flipV="1">
            <a:off x="9618650" y="2576129"/>
            <a:ext cx="602319" cy="50893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2644DCF-164F-6180-F4C9-39612F54D15E}"/>
              </a:ext>
            </a:extLst>
          </p:cNvPr>
          <p:cNvSpPr txBox="1"/>
          <p:nvPr/>
        </p:nvSpPr>
        <p:spPr>
          <a:xfrm>
            <a:off x="9956742" y="2957496"/>
            <a:ext cx="1668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0000"/>
                </a:solidFill>
                <a:latin typeface="Arial" panose="020B0604020202020204"/>
              </a:rPr>
              <a:t>Hadron stay clear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0000"/>
                </a:solidFill>
                <a:latin typeface="Arial" panose="020B0604020202020204"/>
              </a:rPr>
              <a:t>(Injection optics)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2432556-A03C-9E90-B7A5-814B95D05915}"/>
              </a:ext>
            </a:extLst>
          </p:cNvPr>
          <p:cNvCxnSpPr>
            <a:cxnSpLocks/>
          </p:cNvCxnSpPr>
          <p:nvPr/>
        </p:nvCxnSpPr>
        <p:spPr>
          <a:xfrm flipH="1" flipV="1">
            <a:off x="8369416" y="3922176"/>
            <a:ext cx="798986" cy="46062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2DF33B15-90DD-E505-A83E-E49A5F30693B}"/>
              </a:ext>
            </a:extLst>
          </p:cNvPr>
          <p:cNvSpPr txBox="1"/>
          <p:nvPr/>
        </p:nvSpPr>
        <p:spPr>
          <a:xfrm>
            <a:off x="8798244" y="4346924"/>
            <a:ext cx="16686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Electron beam pipe 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6B4471D-E3DB-4BB4-B582-1905811696C6}"/>
              </a:ext>
            </a:extLst>
          </p:cNvPr>
          <p:cNvCxnSpPr>
            <a:cxnSpLocks/>
          </p:cNvCxnSpPr>
          <p:nvPr/>
        </p:nvCxnSpPr>
        <p:spPr>
          <a:xfrm>
            <a:off x="10419846" y="590547"/>
            <a:ext cx="260107" cy="387861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C197153D-A9DE-2808-0868-038BDE967477}"/>
              </a:ext>
            </a:extLst>
          </p:cNvPr>
          <p:cNvSpPr txBox="1"/>
          <p:nvPr/>
        </p:nvSpPr>
        <p:spPr>
          <a:xfrm>
            <a:off x="9439184" y="353517"/>
            <a:ext cx="16686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0000"/>
                </a:solidFill>
                <a:latin typeface="Arial" panose="020B0604020202020204"/>
              </a:rPr>
              <a:t>Luminosity cone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10894E9A-7CD0-9CD4-1B56-238A9763FA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A556B-7C63-244D-9B7C-B0EA8042B33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414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167B4-1DE8-4D65-0618-0164F4966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4ACFE60-D0B5-B804-CB8D-90FE23136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 Detector Chamber - Rear Side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A3D87F-D6DB-40B3-1CF7-3111D77946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6" t="40114" r="7583" b="30568"/>
          <a:stretch/>
        </p:blipFill>
        <p:spPr>
          <a:xfrm>
            <a:off x="417314" y="4751631"/>
            <a:ext cx="11106807" cy="2010590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6B5DB0E0-B097-29AC-A314-A029F9578FCE}"/>
              </a:ext>
            </a:extLst>
          </p:cNvPr>
          <p:cNvGrpSpPr/>
          <p:nvPr/>
        </p:nvGrpSpPr>
        <p:grpSpPr>
          <a:xfrm>
            <a:off x="857549" y="1116073"/>
            <a:ext cx="3492936" cy="3510890"/>
            <a:chOff x="714712" y="1188835"/>
            <a:chExt cx="3492936" cy="351089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12A334B-90A9-BBA3-6D32-23DBDBDDD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1653" y="1430454"/>
              <a:ext cx="3345995" cy="3269271"/>
            </a:xfrm>
            <a:prstGeom prst="rect">
              <a:avLst/>
            </a:prstGeom>
          </p:spPr>
        </p:pic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11D2563A-A8B9-5272-34DF-67F87DB6C479}"/>
                </a:ext>
              </a:extLst>
            </p:cNvPr>
            <p:cNvCxnSpPr>
              <a:cxnSpLocks/>
            </p:cNvCxnSpPr>
            <p:nvPr/>
          </p:nvCxnSpPr>
          <p:spPr>
            <a:xfrm>
              <a:off x="2281473" y="1439658"/>
              <a:ext cx="506994" cy="7691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4265B5A-3510-F60D-D1E2-7A29A85FC77A}"/>
                </a:ext>
              </a:extLst>
            </p:cNvPr>
            <p:cNvSpPr txBox="1"/>
            <p:nvPr/>
          </p:nvSpPr>
          <p:spPr>
            <a:xfrm>
              <a:off x="714712" y="1188835"/>
              <a:ext cx="19132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Beam pipes rigidly connected</a:t>
              </a:r>
            </a:p>
          </p:txBody>
        </p: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7C80733-590A-414C-1028-45A6CA981A8D}"/>
              </a:ext>
            </a:extLst>
          </p:cNvPr>
          <p:cNvCxnSpPr/>
          <p:nvPr/>
        </p:nvCxnSpPr>
        <p:spPr>
          <a:xfrm flipH="1">
            <a:off x="9082504" y="6364586"/>
            <a:ext cx="1497268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E282378-E1ED-216D-9C4D-E7E651F24F62}"/>
              </a:ext>
            </a:extLst>
          </p:cNvPr>
          <p:cNvSpPr txBox="1"/>
          <p:nvPr/>
        </p:nvSpPr>
        <p:spPr>
          <a:xfrm>
            <a:off x="8874531" y="6092412"/>
            <a:ext cx="19132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Electrons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A030C3A-4D32-8C97-0A9F-D8467A243709}"/>
              </a:ext>
            </a:extLst>
          </p:cNvPr>
          <p:cNvCxnSpPr/>
          <p:nvPr/>
        </p:nvCxnSpPr>
        <p:spPr>
          <a:xfrm flipH="1">
            <a:off x="9082504" y="5461040"/>
            <a:ext cx="1497268" cy="0"/>
          </a:xfrm>
          <a:prstGeom prst="straightConnector1">
            <a:avLst/>
          </a:prstGeom>
          <a:ln w="22225">
            <a:solidFill>
              <a:srgbClr val="FF0000"/>
            </a:solidFill>
            <a:headEnd type="triangl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535A9C85-85E5-58ED-82D5-BFDE19014CA8}"/>
              </a:ext>
            </a:extLst>
          </p:cNvPr>
          <p:cNvSpPr txBox="1"/>
          <p:nvPr/>
        </p:nvSpPr>
        <p:spPr>
          <a:xfrm>
            <a:off x="8874531" y="5188866"/>
            <a:ext cx="19132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Hadrons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BEC4444-6BB5-1426-86A9-D785A1C90FAF}"/>
              </a:ext>
            </a:extLst>
          </p:cNvPr>
          <p:cNvGrpSpPr/>
          <p:nvPr/>
        </p:nvGrpSpPr>
        <p:grpSpPr>
          <a:xfrm>
            <a:off x="4640670" y="1022803"/>
            <a:ext cx="7438419" cy="3479491"/>
            <a:chOff x="4489246" y="839010"/>
            <a:chExt cx="7438419" cy="347949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9C270DB-C133-4246-F8F2-BDBE0A822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039" t="18189" r="11950" b="18925"/>
            <a:stretch/>
          </p:blipFill>
          <p:spPr>
            <a:xfrm>
              <a:off x="5856794" y="1430454"/>
              <a:ext cx="5337825" cy="2888047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5391E86-7991-0A21-9385-B1E2A44FA5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93088" y="1364910"/>
              <a:ext cx="367379" cy="40201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92B7D5-7013-641D-FE41-5D02611B1F95}"/>
                </a:ext>
              </a:extLst>
            </p:cNvPr>
            <p:cNvSpPr txBox="1"/>
            <p:nvPr/>
          </p:nvSpPr>
          <p:spPr>
            <a:xfrm>
              <a:off x="6658828" y="1099507"/>
              <a:ext cx="16686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Gate valves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7C91A91-4DE8-5148-ABF6-9F26E5C54079}"/>
                </a:ext>
              </a:extLst>
            </p:cNvPr>
            <p:cNvCxnSpPr>
              <a:cxnSpLocks/>
            </p:cNvCxnSpPr>
            <p:nvPr/>
          </p:nvCxnSpPr>
          <p:spPr>
            <a:xfrm>
              <a:off x="7360467" y="1364910"/>
              <a:ext cx="271604" cy="117971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112B570-CE97-629A-D520-42AB603AB851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>
              <a:off x="9394720" y="1341586"/>
              <a:ext cx="75205" cy="7950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783B9B7-7DA1-D23D-8869-04BE1903FD26}"/>
                </a:ext>
              </a:extLst>
            </p:cNvPr>
            <p:cNvSpPr txBox="1"/>
            <p:nvPr/>
          </p:nvSpPr>
          <p:spPr>
            <a:xfrm>
              <a:off x="8560401" y="941476"/>
              <a:ext cx="16686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RF shielded bellows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dirty="0">
                  <a:solidFill>
                    <a:srgbClr val="000000"/>
                  </a:solidFill>
                  <a:latin typeface="Arial" panose="020B0604020202020204"/>
                </a:rPr>
                <a:t>(not shown)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DCD4A48-8D99-CD34-E9C1-9BEE35BAA18D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>
              <a:off x="9394720" y="1341586"/>
              <a:ext cx="436418" cy="157775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3E47B589-DC90-16FE-22A5-8FF2156B4E28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 flipH="1">
              <a:off x="10537180" y="1239120"/>
              <a:ext cx="556167" cy="8974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145F999-1383-F177-0882-A60D46604E11}"/>
                </a:ext>
              </a:extLst>
            </p:cNvPr>
            <p:cNvSpPr txBox="1"/>
            <p:nvPr/>
          </p:nvSpPr>
          <p:spPr>
            <a:xfrm>
              <a:off x="10259028" y="839010"/>
              <a:ext cx="16686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BPMs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dirty="0">
                  <a:solidFill>
                    <a:srgbClr val="000000"/>
                  </a:solidFill>
                  <a:latin typeface="Arial" panose="020B0604020202020204"/>
                </a:rPr>
                <a:t>(2 sets)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6ABD03D-33F1-F007-9184-5AAC7E3F81AA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 flipH="1">
              <a:off x="10797390" y="1239120"/>
              <a:ext cx="295957" cy="176390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9A281ACC-A426-7C3A-ABEA-CB68C3A39D4F}"/>
                </a:ext>
              </a:extLst>
            </p:cNvPr>
            <p:cNvCxnSpPr>
              <a:cxnSpLocks/>
              <a:stCxn id="49" idx="3"/>
            </p:cNvCxnSpPr>
            <p:nvPr/>
          </p:nvCxnSpPr>
          <p:spPr>
            <a:xfrm flipV="1">
              <a:off x="5458894" y="2344848"/>
              <a:ext cx="397900" cy="19977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DDBBA00-4F2A-9180-C395-126476B4CADD}"/>
                </a:ext>
              </a:extLst>
            </p:cNvPr>
            <p:cNvSpPr txBox="1"/>
            <p:nvPr/>
          </p:nvSpPr>
          <p:spPr>
            <a:xfrm>
              <a:off x="4489246" y="2421516"/>
              <a:ext cx="9696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Rear cryostat</a:t>
              </a:r>
            </a:p>
          </p:txBody>
        </p:sp>
      </p:grp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F06EAD5-997F-7BBC-02F1-E7CE2DB3CA23}"/>
              </a:ext>
            </a:extLst>
          </p:cNvPr>
          <p:cNvCxnSpPr>
            <a:cxnSpLocks/>
            <a:stCxn id="49" idx="3"/>
            <a:endCxn id="8" idx="1"/>
          </p:cNvCxnSpPr>
          <p:nvPr/>
        </p:nvCxnSpPr>
        <p:spPr>
          <a:xfrm>
            <a:off x="5610318" y="2728420"/>
            <a:ext cx="397900" cy="329851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5EAD7D6-DA65-978B-2F36-4B0CB537C397}"/>
              </a:ext>
            </a:extLst>
          </p:cNvPr>
          <p:cNvCxnSpPr>
            <a:cxnSpLocks/>
          </p:cNvCxnSpPr>
          <p:nvPr/>
        </p:nvCxnSpPr>
        <p:spPr>
          <a:xfrm flipV="1">
            <a:off x="947229" y="2851530"/>
            <a:ext cx="397900" cy="32827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60DBD2FC-983D-7C38-EE87-621F0989FC5F}"/>
              </a:ext>
            </a:extLst>
          </p:cNvPr>
          <p:cNvSpPr txBox="1"/>
          <p:nvPr/>
        </p:nvSpPr>
        <p:spPr>
          <a:xfrm>
            <a:off x="307501" y="3143588"/>
            <a:ext cx="969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Hadrons</a:t>
            </a:r>
          </a:p>
        </p:txBody>
      </p:sp>
      <p:cxnSp>
        <p:nvCxnSpPr>
          <p:cNvPr id="1025" name="Straight Arrow Connector 1024">
            <a:extLst>
              <a:ext uri="{FF2B5EF4-FFF2-40B4-BE49-F238E27FC236}">
                <a16:creationId xmlns:a16="http://schemas.microsoft.com/office/drawing/2014/main" id="{C6A297D6-DFC1-6106-B49A-61A3AB666753}"/>
              </a:ext>
            </a:extLst>
          </p:cNvPr>
          <p:cNvCxnSpPr>
            <a:cxnSpLocks/>
          </p:cNvCxnSpPr>
          <p:nvPr/>
        </p:nvCxnSpPr>
        <p:spPr>
          <a:xfrm flipV="1">
            <a:off x="1851066" y="3738727"/>
            <a:ext cx="397900" cy="32827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6" name="TextBox 1025">
            <a:extLst>
              <a:ext uri="{FF2B5EF4-FFF2-40B4-BE49-F238E27FC236}">
                <a16:creationId xmlns:a16="http://schemas.microsoft.com/office/drawing/2014/main" id="{89D201A9-4FB7-3147-93B7-2CEFABE39D97}"/>
              </a:ext>
            </a:extLst>
          </p:cNvPr>
          <p:cNvSpPr txBox="1"/>
          <p:nvPr/>
        </p:nvSpPr>
        <p:spPr>
          <a:xfrm>
            <a:off x="1211338" y="4030785"/>
            <a:ext cx="969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Electrons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291605CE-9591-AC12-AAA8-3177C4423F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A556B-7C63-244D-9B7C-B0EA8042B33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195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A16C5-C380-C62B-556F-30390B86D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CB10D1B-CC62-7656-F730-4FFCEB46BE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7865" y="4511974"/>
            <a:ext cx="11853098" cy="231579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0714FDC-87FF-ACA2-3812-4674F68F8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 Detector Chamber – Forward Side</a:t>
            </a:r>
          </a:p>
        </p:txBody>
      </p:sp>
      <p:grpSp>
        <p:nvGrpSpPr>
          <p:cNvPr id="1055" name="Group 1054">
            <a:extLst>
              <a:ext uri="{FF2B5EF4-FFF2-40B4-BE49-F238E27FC236}">
                <a16:creationId xmlns:a16="http://schemas.microsoft.com/office/drawing/2014/main" id="{DDB5AA81-EB49-B2A1-B19E-CF70B36E7609}"/>
              </a:ext>
            </a:extLst>
          </p:cNvPr>
          <p:cNvGrpSpPr/>
          <p:nvPr/>
        </p:nvGrpSpPr>
        <p:grpSpPr>
          <a:xfrm>
            <a:off x="366268" y="952057"/>
            <a:ext cx="5843765" cy="3501599"/>
            <a:chOff x="366268" y="952057"/>
            <a:chExt cx="5843765" cy="350159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CB50F1B-9309-F6C1-5222-083D014CF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8" t="5545" r="16113" b="17888"/>
            <a:stretch/>
          </p:blipFill>
          <p:spPr>
            <a:xfrm>
              <a:off x="462578" y="952057"/>
              <a:ext cx="5747455" cy="3501599"/>
            </a:xfrm>
            <a:prstGeom prst="rect">
              <a:avLst/>
            </a:prstGeom>
          </p:spPr>
        </p:pic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92E1506C-B95C-6417-73B8-FF655D4402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7774" y="2290527"/>
              <a:ext cx="1003577" cy="5564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723E30E-DA00-301B-71CA-792E9A3FBD16}"/>
                </a:ext>
              </a:extLst>
            </p:cNvPr>
            <p:cNvSpPr txBox="1"/>
            <p:nvPr/>
          </p:nvSpPr>
          <p:spPr>
            <a:xfrm>
              <a:off x="366268" y="2852668"/>
              <a:ext cx="9572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RF taper</a:t>
              </a: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31D84DCD-08B8-2FEF-0755-539D65DAD1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36305" y="1408850"/>
              <a:ext cx="592899" cy="8816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4" name="TextBox 1023">
              <a:extLst>
                <a:ext uri="{FF2B5EF4-FFF2-40B4-BE49-F238E27FC236}">
                  <a16:creationId xmlns:a16="http://schemas.microsoft.com/office/drawing/2014/main" id="{6F685825-CC52-7B3A-AA74-731566548D20}"/>
                </a:ext>
              </a:extLst>
            </p:cNvPr>
            <p:cNvSpPr txBox="1"/>
            <p:nvPr/>
          </p:nvSpPr>
          <p:spPr>
            <a:xfrm>
              <a:off x="3752873" y="1183592"/>
              <a:ext cx="11403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Vacuum window</a:t>
              </a:r>
            </a:p>
          </p:txBody>
        </p:sp>
        <p:cxnSp>
          <p:nvCxnSpPr>
            <p:cNvPr id="1033" name="Straight Arrow Connector 1032">
              <a:extLst>
                <a:ext uri="{FF2B5EF4-FFF2-40B4-BE49-F238E27FC236}">
                  <a16:creationId xmlns:a16="http://schemas.microsoft.com/office/drawing/2014/main" id="{55F21769-61E5-2C6B-ED84-04B7D6932993}"/>
                </a:ext>
              </a:extLst>
            </p:cNvPr>
            <p:cNvCxnSpPr>
              <a:cxnSpLocks/>
              <a:stCxn id="1034" idx="0"/>
            </p:cNvCxnSpPr>
            <p:nvPr/>
          </p:nvCxnSpPr>
          <p:spPr>
            <a:xfrm flipH="1" flipV="1">
              <a:off x="1981351" y="3635371"/>
              <a:ext cx="262716" cy="4341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TextBox 1033">
              <a:extLst>
                <a:ext uri="{FF2B5EF4-FFF2-40B4-BE49-F238E27FC236}">
                  <a16:creationId xmlns:a16="http://schemas.microsoft.com/office/drawing/2014/main" id="{5E68B200-DA00-4F35-30C2-FE4786F7B6E7}"/>
                </a:ext>
              </a:extLst>
            </p:cNvPr>
            <p:cNvSpPr txBox="1"/>
            <p:nvPr/>
          </p:nvSpPr>
          <p:spPr>
            <a:xfrm>
              <a:off x="1765426" y="4069519"/>
              <a:ext cx="9572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Pump port</a:t>
              </a:r>
            </a:p>
          </p:txBody>
        </p:sp>
      </p:grpSp>
      <p:cxnSp>
        <p:nvCxnSpPr>
          <p:cNvPr id="1041" name="Straight Arrow Connector 1040">
            <a:extLst>
              <a:ext uri="{FF2B5EF4-FFF2-40B4-BE49-F238E27FC236}">
                <a16:creationId xmlns:a16="http://schemas.microsoft.com/office/drawing/2014/main" id="{71FFEBF0-DC43-82F6-813F-77753C95FFB8}"/>
              </a:ext>
            </a:extLst>
          </p:cNvPr>
          <p:cNvCxnSpPr/>
          <p:nvPr/>
        </p:nvCxnSpPr>
        <p:spPr>
          <a:xfrm flipH="1">
            <a:off x="652445" y="6083748"/>
            <a:ext cx="1497268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2" name="TextBox 1041">
            <a:extLst>
              <a:ext uri="{FF2B5EF4-FFF2-40B4-BE49-F238E27FC236}">
                <a16:creationId xmlns:a16="http://schemas.microsoft.com/office/drawing/2014/main" id="{7D3E6CFA-73F2-B5E7-CBCE-FFCC1C257F5D}"/>
              </a:ext>
            </a:extLst>
          </p:cNvPr>
          <p:cNvSpPr txBox="1"/>
          <p:nvPr/>
        </p:nvSpPr>
        <p:spPr>
          <a:xfrm>
            <a:off x="444472" y="5811574"/>
            <a:ext cx="19132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Electrons</a:t>
            </a:r>
          </a:p>
        </p:txBody>
      </p:sp>
      <p:cxnSp>
        <p:nvCxnSpPr>
          <p:cNvPr id="1043" name="Straight Arrow Connector 1042">
            <a:extLst>
              <a:ext uri="{FF2B5EF4-FFF2-40B4-BE49-F238E27FC236}">
                <a16:creationId xmlns:a16="http://schemas.microsoft.com/office/drawing/2014/main" id="{296768EC-FA54-4318-229F-6D1C496A216C}"/>
              </a:ext>
            </a:extLst>
          </p:cNvPr>
          <p:cNvCxnSpPr/>
          <p:nvPr/>
        </p:nvCxnSpPr>
        <p:spPr>
          <a:xfrm flipH="1">
            <a:off x="652445" y="5180202"/>
            <a:ext cx="1497268" cy="0"/>
          </a:xfrm>
          <a:prstGeom prst="straightConnector1">
            <a:avLst/>
          </a:prstGeom>
          <a:ln w="22225">
            <a:solidFill>
              <a:srgbClr val="FF0000"/>
            </a:solidFill>
            <a:headEnd type="triangl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4" name="TextBox 1043">
            <a:extLst>
              <a:ext uri="{FF2B5EF4-FFF2-40B4-BE49-F238E27FC236}">
                <a16:creationId xmlns:a16="http://schemas.microsoft.com/office/drawing/2014/main" id="{29408706-191C-F67A-62FD-0C3C86A1D13C}"/>
              </a:ext>
            </a:extLst>
          </p:cNvPr>
          <p:cNvSpPr txBox="1"/>
          <p:nvPr/>
        </p:nvSpPr>
        <p:spPr>
          <a:xfrm>
            <a:off x="444472" y="4908028"/>
            <a:ext cx="19132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Hadrons</a:t>
            </a:r>
          </a:p>
        </p:txBody>
      </p:sp>
      <p:grpSp>
        <p:nvGrpSpPr>
          <p:cNvPr id="1054" name="Group 1053">
            <a:extLst>
              <a:ext uri="{FF2B5EF4-FFF2-40B4-BE49-F238E27FC236}">
                <a16:creationId xmlns:a16="http://schemas.microsoft.com/office/drawing/2014/main" id="{60BCF093-D1A9-E862-3843-115D963BFEE1}"/>
              </a:ext>
            </a:extLst>
          </p:cNvPr>
          <p:cNvGrpSpPr/>
          <p:nvPr/>
        </p:nvGrpSpPr>
        <p:grpSpPr>
          <a:xfrm>
            <a:off x="7187744" y="928245"/>
            <a:ext cx="4774760" cy="3540713"/>
            <a:chOff x="7394814" y="948033"/>
            <a:chExt cx="4774760" cy="354071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A02E6AA-EFFC-E850-92A0-5534D3678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94814" y="1299015"/>
              <a:ext cx="4369889" cy="3189731"/>
            </a:xfrm>
            <a:prstGeom prst="rect">
              <a:avLst/>
            </a:prstGeom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4F3DB92-2F2C-2196-BE00-D06C38AA6D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88796" y="1461614"/>
              <a:ext cx="144855" cy="7940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7535F1B-A6FD-E717-7DD3-3A5F68286C85}"/>
                </a:ext>
              </a:extLst>
            </p:cNvPr>
            <p:cNvSpPr txBox="1"/>
            <p:nvPr/>
          </p:nvSpPr>
          <p:spPr>
            <a:xfrm>
              <a:off x="10255010" y="1053862"/>
              <a:ext cx="9572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RF bellows (not shown)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8023129-A730-0573-C14C-A6F4C07BD8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212292" y="1520033"/>
              <a:ext cx="432239" cy="5733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E469BB8-964A-21BD-9077-0FF37C23AE83}"/>
                </a:ext>
              </a:extLst>
            </p:cNvPr>
            <p:cNvSpPr txBox="1"/>
            <p:nvPr/>
          </p:nvSpPr>
          <p:spPr>
            <a:xfrm>
              <a:off x="11212292" y="1098960"/>
              <a:ext cx="9572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GV (electrons)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B59A256-A812-CB3A-8557-866E52306AE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85972" y="2509446"/>
              <a:ext cx="942556" cy="161006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929BF75-4E4C-5695-A7C9-37023A4A90AC}"/>
                </a:ext>
              </a:extLst>
            </p:cNvPr>
            <p:cNvSpPr txBox="1"/>
            <p:nvPr/>
          </p:nvSpPr>
          <p:spPr>
            <a:xfrm>
              <a:off x="10449887" y="4134136"/>
              <a:ext cx="9572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BPMs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14A414DF-AC8F-FA5B-360D-CD4438928020}"/>
                </a:ext>
              </a:extLst>
            </p:cNvPr>
            <p:cNvCxnSpPr>
              <a:cxnSpLocks/>
              <a:stCxn id="44" idx="0"/>
            </p:cNvCxnSpPr>
            <p:nvPr/>
          </p:nvCxnSpPr>
          <p:spPr>
            <a:xfrm flipH="1" flipV="1">
              <a:off x="10050540" y="3380285"/>
              <a:ext cx="877988" cy="75385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5" name="Straight Arrow Connector 1044">
              <a:extLst>
                <a:ext uri="{FF2B5EF4-FFF2-40B4-BE49-F238E27FC236}">
                  <a16:creationId xmlns:a16="http://schemas.microsoft.com/office/drawing/2014/main" id="{B843AFCF-BE00-FE5B-E3AF-2499ED4C3553}"/>
                </a:ext>
              </a:extLst>
            </p:cNvPr>
            <p:cNvCxnSpPr>
              <a:cxnSpLocks/>
              <a:stCxn id="1048" idx="2"/>
            </p:cNvCxnSpPr>
            <p:nvPr/>
          </p:nvCxnSpPr>
          <p:spPr>
            <a:xfrm flipH="1">
              <a:off x="9576845" y="1194254"/>
              <a:ext cx="158862" cy="8009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" name="TextBox 1047">
              <a:extLst>
                <a:ext uri="{FF2B5EF4-FFF2-40B4-BE49-F238E27FC236}">
                  <a16:creationId xmlns:a16="http://schemas.microsoft.com/office/drawing/2014/main" id="{49C96BEB-394E-F30B-7689-25A572E7DC8A}"/>
                </a:ext>
              </a:extLst>
            </p:cNvPr>
            <p:cNvSpPr txBox="1"/>
            <p:nvPr/>
          </p:nvSpPr>
          <p:spPr>
            <a:xfrm>
              <a:off x="9218721" y="948033"/>
              <a:ext cx="10339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Anchor to B0</a:t>
              </a:r>
            </a:p>
          </p:txBody>
        </p:sp>
      </p:grpSp>
      <p:pic>
        <p:nvPicPr>
          <p:cNvPr id="4" name="Picture 3" descr="A picture containing wall, indoor, light&#10;&#10;AI-generated content may be incorrect.">
            <a:extLst>
              <a:ext uri="{FF2B5EF4-FFF2-40B4-BE49-F238E27FC236}">
                <a16:creationId xmlns:a16="http://schemas.microsoft.com/office/drawing/2014/main" id="{D1C14A97-693D-77C6-4C23-44FB641A3F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2" t="5926" r="27593" b="5432"/>
          <a:stretch/>
        </p:blipFill>
        <p:spPr>
          <a:xfrm rot="5400000">
            <a:off x="3725388" y="1481370"/>
            <a:ext cx="4013646" cy="45593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490BD90-A5E0-1CF6-17FE-3F76902405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A556B-7C63-244D-9B7C-B0EA8042B33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96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EEB8B-F468-5B8E-5B41-D03D3F2A8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63B00A-50F4-CACF-123C-3C89CD026A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A556B-7C63-244D-9B7C-B0EA8042B33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D84E505-BD5F-EBEA-F0FC-E13386375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Modified Lattice Improvements</a:t>
            </a:r>
          </a:p>
        </p:txBody>
      </p:sp>
      <p:sp>
        <p:nvSpPr>
          <p:cNvPr id="1039" name="Rectangle 6">
            <a:extLst>
              <a:ext uri="{FF2B5EF4-FFF2-40B4-BE49-F238E27FC236}">
                <a16:creationId xmlns:a16="http://schemas.microsoft.com/office/drawing/2014/main" id="{6DB147E0-12BE-3A11-EC21-9504CDD56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5920" y="90845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036" name="Chart 1035">
            <a:extLst>
              <a:ext uri="{FF2B5EF4-FFF2-40B4-BE49-F238E27FC236}">
                <a16:creationId xmlns:a16="http://schemas.microsoft.com/office/drawing/2014/main" id="{7BC35107-A217-453F-B013-37F4C379A76D}"/>
              </a:ext>
            </a:extLst>
          </p:cNvPr>
          <p:cNvGraphicFramePr>
            <a:graphicFrameLocks/>
          </p:cNvGraphicFramePr>
          <p:nvPr/>
        </p:nvGraphicFramePr>
        <p:xfrm>
          <a:off x="8359071" y="3813136"/>
          <a:ext cx="3706360" cy="2928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051" name="Group 1050">
            <a:extLst>
              <a:ext uri="{FF2B5EF4-FFF2-40B4-BE49-F238E27FC236}">
                <a16:creationId xmlns:a16="http://schemas.microsoft.com/office/drawing/2014/main" id="{43D375A3-D90C-8D3F-1B2C-118205BD9C5A}"/>
              </a:ext>
            </a:extLst>
          </p:cNvPr>
          <p:cNvGrpSpPr/>
          <p:nvPr/>
        </p:nvGrpSpPr>
        <p:grpSpPr>
          <a:xfrm>
            <a:off x="405585" y="659091"/>
            <a:ext cx="11786415" cy="5874633"/>
            <a:chOff x="351394" y="677792"/>
            <a:chExt cx="11786415" cy="5874633"/>
          </a:xfrm>
        </p:grpSpPr>
        <p:grpSp>
          <p:nvGrpSpPr>
            <p:cNvPr id="1035" name="Group 1034">
              <a:extLst>
                <a:ext uri="{FF2B5EF4-FFF2-40B4-BE49-F238E27FC236}">
                  <a16:creationId xmlns:a16="http://schemas.microsoft.com/office/drawing/2014/main" id="{D15175E2-5756-BF62-8945-87C5C090BB73}"/>
                </a:ext>
              </a:extLst>
            </p:cNvPr>
            <p:cNvGrpSpPr/>
            <p:nvPr/>
          </p:nvGrpSpPr>
          <p:grpSpPr>
            <a:xfrm>
              <a:off x="351394" y="677792"/>
              <a:ext cx="11786415" cy="5874633"/>
              <a:chOff x="544002" y="629240"/>
              <a:chExt cx="11786415" cy="5874633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41B57EFD-9B0D-876E-7DE9-66162D2301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15146" y="629240"/>
                <a:ext cx="10599089" cy="5599519"/>
              </a:xfrm>
              <a:prstGeom prst="rect">
                <a:avLst/>
              </a:prstGeom>
            </p:spPr>
          </p:pic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456C3CDC-1F07-A547-5881-BC76825BC0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6650" y="5406887"/>
                <a:ext cx="715618" cy="44404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8D23EB5-C7D3-467E-D2C4-2F8DBF90BE9F}"/>
                  </a:ext>
                </a:extLst>
              </p:cNvPr>
              <p:cNvSpPr txBox="1"/>
              <p:nvPr/>
            </p:nvSpPr>
            <p:spPr>
              <a:xfrm>
                <a:off x="544002" y="5006777"/>
                <a:ext cx="163381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D3eF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00" dirty="0">
                    <a:solidFill>
                      <a:srgbClr val="000000"/>
                    </a:solidFill>
                    <a:latin typeface="Arial" panose="020B0604020202020204"/>
                  </a:rPr>
                  <a:t>(3.8 m, 19.56 </a:t>
                </a:r>
                <a:r>
                  <a:rPr lang="en-US" sz="1000" dirty="0" err="1">
                    <a:solidFill>
                      <a:srgbClr val="000000"/>
                    </a:solidFill>
                    <a:latin typeface="Arial" panose="020B0604020202020204"/>
                  </a:rPr>
                  <a:t>mrad</a:t>
                </a:r>
                <a:r>
                  <a:rPr lang="en-US" sz="1000" dirty="0">
                    <a:solidFill>
                      <a:srgbClr val="000000"/>
                    </a:solidFill>
                    <a:latin typeface="Arial" panose="020B0604020202020204"/>
                  </a:rPr>
                  <a:t>)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37A7A71C-C857-82FC-F2FC-7AE123D8CA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54912" y="4870247"/>
                <a:ext cx="718876" cy="68771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0B32D54-4033-1D21-AB12-406BB5B00086}"/>
                  </a:ext>
                </a:extLst>
              </p:cNvPr>
              <p:cNvSpPr txBox="1"/>
              <p:nvPr/>
            </p:nvSpPr>
            <p:spPr>
              <a:xfrm>
                <a:off x="1280323" y="4479148"/>
                <a:ext cx="16686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D2eF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00" dirty="0">
                    <a:solidFill>
                      <a:srgbClr val="000000"/>
                    </a:solidFill>
                    <a:latin typeface="Arial" panose="020B0604020202020204"/>
                  </a:rPr>
                  <a:t>(2.726 m, 5.14 </a:t>
                </a:r>
                <a:r>
                  <a:rPr lang="en-US" sz="1000" dirty="0" err="1">
                    <a:solidFill>
                      <a:srgbClr val="000000"/>
                    </a:solidFill>
                    <a:latin typeface="Arial" panose="020B0604020202020204"/>
                  </a:rPr>
                  <a:t>mrad</a:t>
                </a:r>
                <a:r>
                  <a:rPr lang="en-US" sz="1000" dirty="0">
                    <a:solidFill>
                      <a:srgbClr val="000000"/>
                    </a:solidFill>
                    <a:latin typeface="Arial" panose="020B0604020202020204"/>
                  </a:rPr>
                  <a:t>)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3EA99E57-273A-E1A9-EE0F-14D163B606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82832" y="4439094"/>
                <a:ext cx="487293" cy="88032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19B914-E659-9934-88A2-3F2CFA6530A5}"/>
                  </a:ext>
                </a:extLst>
              </p:cNvPr>
              <p:cNvSpPr txBox="1"/>
              <p:nvPr/>
            </p:nvSpPr>
            <p:spPr>
              <a:xfrm>
                <a:off x="2156812" y="4030087"/>
                <a:ext cx="16686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D1eF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00" dirty="0">
                    <a:solidFill>
                      <a:srgbClr val="000000"/>
                    </a:solidFill>
                    <a:latin typeface="Arial" panose="020B0604020202020204"/>
                  </a:rPr>
                  <a:t>(.891 m, 1.5 </a:t>
                </a:r>
                <a:r>
                  <a:rPr lang="en-US" sz="1000" dirty="0" err="1">
                    <a:solidFill>
                      <a:srgbClr val="000000"/>
                    </a:solidFill>
                    <a:latin typeface="Arial" panose="020B0604020202020204"/>
                  </a:rPr>
                  <a:t>mrad</a:t>
                </a:r>
                <a:r>
                  <a:rPr lang="en-US" sz="1000" dirty="0">
                    <a:solidFill>
                      <a:srgbClr val="000000"/>
                    </a:solidFill>
                    <a:latin typeface="Arial" panose="020B0604020202020204"/>
                  </a:rPr>
                  <a:t>)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903BFE36-23F5-5847-A8D9-C476E62AE2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71819" y="4003345"/>
                <a:ext cx="277544" cy="6084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D6064A6-C414-3564-634A-89ED46FCF19E}"/>
                  </a:ext>
                </a:extLst>
              </p:cNvPr>
              <p:cNvSpPr txBox="1"/>
              <p:nvPr/>
            </p:nvSpPr>
            <p:spPr>
              <a:xfrm>
                <a:off x="3227746" y="3740903"/>
                <a:ext cx="166863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Start of cryostat</a:t>
                </a:r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B31A499D-5EB8-499C-D427-DB45D14EA48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470125" y="5557962"/>
                <a:ext cx="1109135" cy="54086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F31021B-0368-DDE6-646D-0CE81F46FB35}"/>
                  </a:ext>
                </a:extLst>
              </p:cNvPr>
              <p:cNvSpPr txBox="1"/>
              <p:nvPr/>
            </p:nvSpPr>
            <p:spPr>
              <a:xfrm>
                <a:off x="3890634" y="6103763"/>
                <a:ext cx="201149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Before cryostat: 34.41 kW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00" dirty="0">
                    <a:solidFill>
                      <a:srgbClr val="000000"/>
                    </a:solidFill>
                    <a:latin typeface="Arial" panose="020B0604020202020204"/>
                  </a:rPr>
                  <a:t>(~91% of total power)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8F22F3A6-44AD-60B7-90E6-ACF762DAC28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959750" y="5300387"/>
                <a:ext cx="619510" cy="80337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D90DC46F-B2B1-1598-0149-969A69564C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349363" y="5060734"/>
                <a:ext cx="225331" cy="104814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EAE9BBF7-F624-971F-6080-BC310B9CB66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29333" y="4630602"/>
                <a:ext cx="471925" cy="81590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252B260-F641-682C-B90F-F84E7A0DAE9D}"/>
                  </a:ext>
                </a:extLst>
              </p:cNvPr>
              <p:cNvSpPr txBox="1"/>
              <p:nvPr/>
            </p:nvSpPr>
            <p:spPr>
              <a:xfrm>
                <a:off x="4850380" y="5479097"/>
                <a:ext cx="201149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Drift 5: 1141 W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00" dirty="0">
                    <a:solidFill>
                      <a:srgbClr val="000000"/>
                    </a:solidFill>
                    <a:latin typeface="Arial" panose="020B0604020202020204"/>
                  </a:rPr>
                  <a:t>(~3% of total power)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D2F0E545-7F53-9F2F-0655-F76D3030273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006368" y="4216640"/>
                <a:ext cx="508322" cy="68177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7C2E340-5F98-AB47-A353-80F03414FB1B}"/>
                  </a:ext>
                </a:extLst>
              </p:cNvPr>
              <p:cNvSpPr txBox="1"/>
              <p:nvPr/>
            </p:nvSpPr>
            <p:spPr>
              <a:xfrm>
                <a:off x="5735674" y="4917283"/>
                <a:ext cx="201149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Drift 4: 413 W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00" dirty="0">
                    <a:solidFill>
                      <a:srgbClr val="000000"/>
                    </a:solidFill>
                    <a:latin typeface="Arial" panose="020B0604020202020204"/>
                  </a:rPr>
                  <a:t>(~1% of total power)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FFD781E8-8C18-1474-2A94-36C2C90F1A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8024" y="3432817"/>
                <a:ext cx="889840" cy="44715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C12C633-0FA6-F484-2487-0EFC692F394E}"/>
                  </a:ext>
                </a:extLst>
              </p:cNvPr>
              <p:cNvSpPr txBox="1"/>
              <p:nvPr/>
            </p:nvSpPr>
            <p:spPr>
              <a:xfrm>
                <a:off x="4337068" y="2988689"/>
                <a:ext cx="201149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Drift 3 + Q1eF: 418 W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00" dirty="0">
                    <a:solidFill>
                      <a:srgbClr val="000000"/>
                    </a:solidFill>
                    <a:latin typeface="Arial" panose="020B0604020202020204"/>
                  </a:rPr>
                  <a:t>(~1% of total power)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AFC70102-F72B-AD71-602A-29EF90B877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408123" y="3511306"/>
                <a:ext cx="167233" cy="8089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E857AE01-2A8D-2077-D916-7A811253F67B}"/>
                  </a:ext>
                </a:extLst>
              </p:cNvPr>
              <p:cNvSpPr txBox="1"/>
              <p:nvPr/>
            </p:nvSpPr>
            <p:spPr>
              <a:xfrm>
                <a:off x="6492742" y="4357474"/>
                <a:ext cx="213076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Taper Q1eF-&gt;Q0eF: </a:t>
                </a:r>
                <a:r>
                  <a:rPr lang="en-US" sz="1000" dirty="0">
                    <a:solidFill>
                      <a:srgbClr val="000000"/>
                    </a:solidFill>
                    <a:latin typeface="Arial" panose="020B0604020202020204"/>
                  </a:rPr>
                  <a:t>874</a:t>
                </a: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W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00" dirty="0">
                    <a:solidFill>
                      <a:srgbClr val="000000"/>
                    </a:solidFill>
                    <a:latin typeface="Arial" panose="020B0604020202020204"/>
                  </a:rPr>
                  <a:t>(~3% of total power)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58DCC1DB-F6AA-E945-B307-A859F379E4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786449" y="3183364"/>
                <a:ext cx="939394" cy="2669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8ADB3B8-E157-F126-4FF8-8A80ABD83FD3}"/>
                  </a:ext>
                </a:extLst>
              </p:cNvPr>
              <p:cNvSpPr txBox="1"/>
              <p:nvPr/>
            </p:nvSpPr>
            <p:spPr>
              <a:xfrm>
                <a:off x="8245411" y="3372807"/>
                <a:ext cx="201149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Q0eF: 58 W</a:t>
                </a:r>
              </a:p>
            </p:txBody>
          </p:sp>
          <p:cxnSp>
            <p:nvCxnSpPr>
              <p:cNvPr id="1026" name="Straight Arrow Connector 1025">
                <a:extLst>
                  <a:ext uri="{FF2B5EF4-FFF2-40B4-BE49-F238E27FC236}">
                    <a16:creationId xmlns:a16="http://schemas.microsoft.com/office/drawing/2014/main" id="{5F721603-F5D7-CC0A-D825-8801FF136D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57316" y="1454418"/>
                <a:ext cx="211016" cy="90804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1A97BBA1-8280-B835-9629-A8C355033725}"/>
                  </a:ext>
                </a:extLst>
              </p:cNvPr>
              <p:cNvSpPr txBox="1"/>
              <p:nvPr/>
            </p:nvSpPr>
            <p:spPr>
              <a:xfrm>
                <a:off x="10318918" y="2362467"/>
                <a:ext cx="201149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Exit rear cryostat: 274 W</a:t>
                </a:r>
              </a:p>
            </p:txBody>
          </p:sp>
          <p:cxnSp>
            <p:nvCxnSpPr>
              <p:cNvPr id="1030" name="Straight Arrow Connector 1029">
                <a:extLst>
                  <a:ext uri="{FF2B5EF4-FFF2-40B4-BE49-F238E27FC236}">
                    <a16:creationId xmlns:a16="http://schemas.microsoft.com/office/drawing/2014/main" id="{D4D8BC14-0667-CB50-09A1-110C760C8C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64374" y="1462637"/>
                <a:ext cx="471157" cy="62891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1" name="TextBox 1030">
                <a:extLst>
                  <a:ext uri="{FF2B5EF4-FFF2-40B4-BE49-F238E27FC236}">
                    <a16:creationId xmlns:a16="http://schemas.microsoft.com/office/drawing/2014/main" id="{9BAC59F0-53BD-6926-94FA-0C727B0D7E74}"/>
                  </a:ext>
                </a:extLst>
              </p:cNvPr>
              <p:cNvSpPr txBox="1"/>
              <p:nvPr/>
            </p:nvSpPr>
            <p:spPr>
              <a:xfrm>
                <a:off x="7747173" y="1062527"/>
                <a:ext cx="201149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Exit rear central detector chamber: 274 W</a:t>
                </a:r>
              </a:p>
            </p:txBody>
          </p:sp>
        </p:grpSp>
        <p:cxnSp>
          <p:nvCxnSpPr>
            <p:cNvPr id="1046" name="Straight Arrow Connector 1045">
              <a:extLst>
                <a:ext uri="{FF2B5EF4-FFF2-40B4-BE49-F238E27FC236}">
                  <a16:creationId xmlns:a16="http://schemas.microsoft.com/office/drawing/2014/main" id="{0875B69B-2A2A-F220-A40E-1B6542A062F9}"/>
                </a:ext>
              </a:extLst>
            </p:cNvPr>
            <p:cNvCxnSpPr>
              <a:cxnSpLocks/>
            </p:cNvCxnSpPr>
            <p:nvPr/>
          </p:nvCxnSpPr>
          <p:spPr>
            <a:xfrm>
              <a:off x="7768354" y="1862490"/>
              <a:ext cx="570061" cy="76330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7" name="TextBox 1046">
              <a:extLst>
                <a:ext uri="{FF2B5EF4-FFF2-40B4-BE49-F238E27FC236}">
                  <a16:creationId xmlns:a16="http://schemas.microsoft.com/office/drawing/2014/main" id="{A189C309-B0E2-B937-B552-49F63502F6A7}"/>
                </a:ext>
              </a:extLst>
            </p:cNvPr>
            <p:cNvSpPr txBox="1"/>
            <p:nvPr/>
          </p:nvSpPr>
          <p:spPr>
            <a:xfrm>
              <a:off x="6293381" y="1603517"/>
              <a:ext cx="20114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Entrance of Be section: 274 W</a:t>
              </a:r>
            </a:p>
          </p:txBody>
        </p:sp>
      </p:grpSp>
      <p:sp>
        <p:nvSpPr>
          <p:cNvPr id="1050" name="Text Placeholder 3">
            <a:extLst>
              <a:ext uri="{FF2B5EF4-FFF2-40B4-BE49-F238E27FC236}">
                <a16:creationId xmlns:a16="http://schemas.microsoft.com/office/drawing/2014/main" id="{90033445-ED48-9197-99E6-A84E3B0B8E52}"/>
              </a:ext>
            </a:extLst>
          </p:cNvPr>
          <p:cNvSpPr txBox="1">
            <a:spLocks/>
          </p:cNvSpPr>
          <p:nvPr/>
        </p:nvSpPr>
        <p:spPr>
          <a:xfrm>
            <a:off x="461963" y="978408"/>
            <a:ext cx="7146436" cy="265061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Major reduction </a:t>
            </a:r>
            <a:r>
              <a:rPr lang="en-US" sz="1800" dirty="0">
                <a:solidFill>
                  <a:srgbClr val="000000"/>
                </a:solidFill>
                <a:latin typeface="Arial" panose="020B0604020202020204"/>
              </a:rPr>
              <a:t>of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heat load inside cryostat (</a:t>
            </a:r>
            <a:r>
              <a:rPr lang="en-US" sz="1800" dirty="0">
                <a:solidFill>
                  <a:srgbClr val="000000"/>
                </a:solidFill>
                <a:latin typeface="Arial" panose="020B0604020202020204"/>
              </a:rPr>
              <a:t>2.9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kW vs 7.2kW)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1mm tungsten shielding required instead of 3mm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 heat load beam screen required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Constant aperture through rear side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srgbClr val="000000"/>
                </a:solidFill>
                <a:latin typeface="Arial" panose="020B0604020202020204"/>
              </a:rPr>
              <a:t>Simulation assumes 10% of charge in tails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075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2E038-BD82-33FA-895C-1641C99DE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D29031-8A6D-0CBB-B6CB-70A51E056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B0 Vacuum Chambers</a:t>
            </a:r>
          </a:p>
        </p:txBody>
      </p:sp>
      <p:sp>
        <p:nvSpPr>
          <p:cNvPr id="1039" name="Rectangle 6">
            <a:extLst>
              <a:ext uri="{FF2B5EF4-FFF2-40B4-BE49-F238E27FC236}">
                <a16:creationId xmlns:a16="http://schemas.microsoft.com/office/drawing/2014/main" id="{6EE800B5-B064-85D4-2869-2610F61A3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5920" y="90845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D0EC58-5BF4-4203-306A-C4EFE577EA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201"/>
          <a:stretch/>
        </p:blipFill>
        <p:spPr>
          <a:xfrm>
            <a:off x="8007747" y="885013"/>
            <a:ext cx="3359115" cy="508797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87E2CF6-D3C7-FFAA-EECB-C1A54BD39819}"/>
              </a:ext>
            </a:extLst>
          </p:cNvPr>
          <p:cNvGrpSpPr/>
          <p:nvPr/>
        </p:nvGrpSpPr>
        <p:grpSpPr>
          <a:xfrm>
            <a:off x="961354" y="939847"/>
            <a:ext cx="6396538" cy="5102072"/>
            <a:chOff x="956632" y="824784"/>
            <a:chExt cx="6396538" cy="510207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6616B31-26ED-65B4-37BB-D84AE42C39D2}"/>
                </a:ext>
              </a:extLst>
            </p:cNvPr>
            <p:cNvGrpSpPr/>
            <p:nvPr/>
          </p:nvGrpSpPr>
          <p:grpSpPr>
            <a:xfrm>
              <a:off x="956632" y="824784"/>
              <a:ext cx="6396538" cy="5102072"/>
              <a:chOff x="997759" y="440180"/>
              <a:chExt cx="6396538" cy="5102072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6B969D02-368C-34CD-D85F-6892F06B2C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1" b="-8288"/>
              <a:stretch/>
            </p:blipFill>
            <p:spPr>
              <a:xfrm>
                <a:off x="997759" y="1138074"/>
                <a:ext cx="4800217" cy="4404178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F78EF61-AF8A-495C-D94C-E6E0476FFD58}"/>
                  </a:ext>
                </a:extLst>
              </p:cNvPr>
              <p:cNvSpPr txBox="1"/>
              <p:nvPr/>
            </p:nvSpPr>
            <p:spPr>
              <a:xfrm>
                <a:off x="5726854" y="446173"/>
                <a:ext cx="1667443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050" dirty="0"/>
                  <a:t>Actuator outside cryostat</a:t>
                </a:r>
              </a:p>
              <a:p>
                <a:pPr algn="r"/>
                <a:r>
                  <a:rPr lang="en-US" sz="1050" dirty="0"/>
                  <a:t>(Port for hot N2 injection)</a:t>
                </a:r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D7F83438-2ACF-C67C-31A7-2CAB13D91D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06089" y="861671"/>
                <a:ext cx="483866" cy="552805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FE0C5C5A-2C6C-8044-B749-03D0C31861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535896" y="3752453"/>
                <a:ext cx="424070" cy="349858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AADCB88-29CD-5C55-E059-72614BE5B5AC}"/>
                  </a:ext>
                </a:extLst>
              </p:cNvPr>
              <p:cNvSpPr txBox="1"/>
              <p:nvPr/>
            </p:nvSpPr>
            <p:spPr>
              <a:xfrm>
                <a:off x="5635987" y="4102311"/>
                <a:ext cx="1624163" cy="10618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Hadron ring GV</a:t>
                </a:r>
              </a:p>
              <a:p>
                <a:r>
                  <a:rPr lang="en-US" sz="1050" dirty="0"/>
                  <a:t>Valve body: DN100</a:t>
                </a:r>
              </a:p>
              <a:p>
                <a:r>
                  <a:rPr lang="en-US" sz="1050" dirty="0"/>
                  <a:t>Aperture: 72.78mm</a:t>
                </a:r>
              </a:p>
              <a:p>
                <a:r>
                  <a:rPr lang="en-US" sz="1050" dirty="0"/>
                  <a:t>Extended actuator</a:t>
                </a:r>
              </a:p>
              <a:p>
                <a:r>
                  <a:rPr lang="en-US" sz="1050" dirty="0"/>
                  <a:t>Extra ports on valve body</a:t>
                </a:r>
              </a:p>
              <a:p>
                <a:endParaRPr lang="en-US" sz="1050" dirty="0"/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3E09AE14-FAFF-B845-0B93-CB71CF0B85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3836" y="1178844"/>
                <a:ext cx="273497" cy="1552369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C4A8C2C-E9DC-E451-9360-728630B5A1E1}"/>
                  </a:ext>
                </a:extLst>
              </p:cNvPr>
              <p:cNvSpPr txBox="1"/>
              <p:nvPr/>
            </p:nvSpPr>
            <p:spPr>
              <a:xfrm>
                <a:off x="1506753" y="440180"/>
                <a:ext cx="2145139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Electron ring GV</a:t>
                </a:r>
              </a:p>
              <a:p>
                <a:r>
                  <a:rPr lang="en-US" sz="1050" dirty="0"/>
                  <a:t>Valve body: DN40</a:t>
                </a:r>
              </a:p>
              <a:p>
                <a:r>
                  <a:rPr lang="en-US" sz="1050" dirty="0"/>
                  <a:t>Aperture: 52mm (DN50 CF flange)</a:t>
                </a:r>
              </a:p>
              <a:p>
                <a:r>
                  <a:rPr lang="en-US" sz="1050" dirty="0"/>
                  <a:t>Extra ports on valve body</a:t>
                </a:r>
              </a:p>
            </p:txBody>
          </p:sp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90E2EF4-5A01-3A06-473E-19841F22759A}"/>
                </a:ext>
              </a:extLst>
            </p:cNvPr>
            <p:cNvCxnSpPr>
              <a:cxnSpLocks/>
            </p:cNvCxnSpPr>
            <p:nvPr/>
          </p:nvCxnSpPr>
          <p:spPr>
            <a:xfrm>
              <a:off x="1683536" y="4019944"/>
              <a:ext cx="0" cy="411976"/>
            </a:xfrm>
            <a:prstGeom prst="line">
              <a:avLst/>
            </a:prstGeom>
            <a:ln w="603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95DCC75-2F36-90CF-3E0B-6844D9786FFB}"/>
                </a:ext>
              </a:extLst>
            </p:cNvPr>
            <p:cNvCxnSpPr>
              <a:cxnSpLocks/>
            </p:cNvCxnSpPr>
            <p:nvPr/>
          </p:nvCxnSpPr>
          <p:spPr>
            <a:xfrm>
              <a:off x="1670284" y="4425294"/>
              <a:ext cx="627489" cy="0"/>
            </a:xfrm>
            <a:prstGeom prst="line">
              <a:avLst/>
            </a:prstGeom>
            <a:ln w="603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AFEF8E2-57A6-B590-1C9D-A839EF9C6D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38074" y="4431920"/>
              <a:ext cx="132308" cy="61944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AFB211D-F27C-1D7B-FBFF-ABCF7A30FD70}"/>
                </a:ext>
              </a:extLst>
            </p:cNvPr>
            <p:cNvSpPr txBox="1"/>
            <p:nvPr/>
          </p:nvSpPr>
          <p:spPr>
            <a:xfrm>
              <a:off x="1386755" y="5061234"/>
              <a:ext cx="849632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Anchor to B0</a:t>
              </a:r>
            </a:p>
            <a:p>
              <a:pPr algn="ctr"/>
              <a:endParaRPr lang="en-US" sz="1050" dirty="0"/>
            </a:p>
          </p:txBody>
        </p:sp>
      </p:grp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1F0A86A-8545-938F-A899-B3D5B7DE49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A556B-7C63-244D-9B7C-B0EA8042B33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137902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40B03456-9B8D-484F-87DB-076ADB43E9F3}" vid="{D3F09972-1605-9348-86B6-2FB56E667A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499330D76B4642A0E7B53F4A469F55" ma:contentTypeVersion="14" ma:contentTypeDescription="Create a new document." ma:contentTypeScope="" ma:versionID="9bd72081d61ddd7672fb853d8d442ca6">
  <xsd:schema xmlns:xsd="http://www.w3.org/2001/XMLSchema" xmlns:xs="http://www.w3.org/2001/XMLSchema" xmlns:p="http://schemas.microsoft.com/office/2006/metadata/properties" xmlns:ns2="9e4a43c1-b2a9-408a-8cac-448eda25f0f3" xmlns:ns3="dd7425a4-fa23-406d-b478-3c2992d2d4ba" xmlns:ns4="3bfd71d5-c7ac-4dca-b865-a609d1eb4074" targetNamespace="http://schemas.microsoft.com/office/2006/metadata/properties" ma:root="true" ma:fieldsID="e085e1eba6760f9000955ff7b85eb376" ns2:_="" ns3:_="" ns4:_="">
    <xsd:import namespace="9e4a43c1-b2a9-408a-8cac-448eda25f0f3"/>
    <xsd:import namespace="dd7425a4-fa23-406d-b478-3c2992d2d4ba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4a43c1-b2a9-408a-8cac-448eda25f0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7425a4-fa23-406d-b478-3c2992d2d4b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c11a0df5-9a12-49e9-8865-351e10a89734}" ma:internalName="TaxCatchAll" ma:showField="CatchAllData" ma:web="dd7425a4-fa23-406d-b478-3c2992d2d4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bfd71d5-c7ac-4dca-b865-a609d1eb4074" xsi:nil="true"/>
    <lcf76f155ced4ddcb4097134ff3c332f xmlns="9e4a43c1-b2a9-408a-8cac-448eda25f0f3">
      <Terms xmlns="http://schemas.microsoft.com/office/infopath/2007/PartnerControls"/>
    </lcf76f155ced4ddcb4097134ff3c332f>
    <SharedWithUsers xmlns="dd7425a4-fa23-406d-b478-3c2992d2d4ba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2D98A2C5-903B-47C2-98B4-555AC70E4F3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E6CCBA4-3A2F-4673-83B2-539F0355AD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4a43c1-b2a9-408a-8cac-448eda25f0f3"/>
    <ds:schemaRef ds:uri="dd7425a4-fa23-406d-b478-3c2992d2d4ba"/>
    <ds:schemaRef ds:uri="3bfd71d5-c7ac-4dca-b865-a609d1eb4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966BDAA-DFEF-4721-B461-181B05E60D2C}">
  <ds:schemaRefs>
    <ds:schemaRef ds:uri="http://schemas.microsoft.com/office/2006/metadata/properties"/>
    <ds:schemaRef ds:uri="http://schemas.microsoft.com/office/infopath/2007/PartnerControls"/>
    <ds:schemaRef ds:uri="3bfd71d5-c7ac-4dca-b865-a609d1eb4074"/>
    <ds:schemaRef ds:uri="9e4a43c1-b2a9-408a-8cac-448eda25f0f3"/>
    <ds:schemaRef ds:uri="dd7425a4-fa23-406d-b478-3c2992d2d4b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EIC_PPT_Template_Widescreen_040425 (2)</Template>
  <TotalTime>1641</TotalTime>
  <Words>1154</Words>
  <Application>Microsoft Office PowerPoint</Application>
  <PresentationFormat>Widescreen</PresentationFormat>
  <Paragraphs>263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BNL</vt:lpstr>
      <vt:lpstr>Beamline Design and Integration</vt:lpstr>
      <vt:lpstr>Outline</vt:lpstr>
      <vt:lpstr>IR Vacuum overview</vt:lpstr>
      <vt:lpstr>Requirements and Challenges</vt:lpstr>
      <vt:lpstr>Central Detector Chamber Updates</vt:lpstr>
      <vt:lpstr>Central Detector Chamber - Rear Side</vt:lpstr>
      <vt:lpstr>Central Detector Chamber – Forward Side</vt:lpstr>
      <vt:lpstr>Modified Lattice Improvements</vt:lpstr>
      <vt:lpstr>B0 Vacuum Chambers</vt:lpstr>
      <vt:lpstr>B0 Vacuum Chambers</vt:lpstr>
      <vt:lpstr>B0 Hadron Vacuum Chamber</vt:lpstr>
      <vt:lpstr>B0 Electron Vacuum Chamber</vt:lpstr>
      <vt:lpstr>Electron Beam Screen</vt:lpstr>
      <vt:lpstr>Rear Cryostat Assembly</vt:lpstr>
      <vt:lpstr>PowerPoint Presentation</vt:lpstr>
      <vt:lpstr>Rear Interconnects</vt:lpstr>
      <vt:lpstr>Next Steps</vt:lpstr>
      <vt:lpstr>Summary</vt:lpstr>
    </vt:vector>
  </TitlesOfParts>
  <Manager/>
  <Company>Brookhaven National Laboratory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Mendez, Anna</dc:creator>
  <cp:keywords/>
  <dc:description/>
  <cp:lastModifiedBy>Hetzel, Charles</cp:lastModifiedBy>
  <cp:revision>6</cp:revision>
  <dcterms:created xsi:type="dcterms:W3CDTF">2025-05-18T16:02:34Z</dcterms:created>
  <dcterms:modified xsi:type="dcterms:W3CDTF">2025-06-02T13:12:00Z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0x010100E6499330D76B4642A0E7B53F4A469F55</vt:lpwstr>
  </property>
  <property fmtid="{D5CDD505-2E9C-101B-9397-08002B2CF9AE}" pid="3" name="Order">
    <vt:r8>119000</vt:r8>
  </property>
  <property fmtid="{D5CDD505-2E9C-101B-9397-08002B2CF9AE}" pid="4" name="TriggerFlowInfo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</Properties>
</file>