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42"/>
  </p:notesMasterIdLst>
  <p:handoutMasterIdLst>
    <p:handoutMasterId r:id="rId43"/>
  </p:handoutMasterIdLst>
  <p:sldIdLst>
    <p:sldId id="951" r:id="rId2"/>
    <p:sldId id="1051" r:id="rId3"/>
    <p:sldId id="1049" r:id="rId4"/>
    <p:sldId id="1050" r:id="rId5"/>
    <p:sldId id="1038" r:id="rId6"/>
    <p:sldId id="954" r:id="rId7"/>
    <p:sldId id="972" r:id="rId8"/>
    <p:sldId id="1031" r:id="rId9"/>
    <p:sldId id="1033" r:id="rId10"/>
    <p:sldId id="1040" r:id="rId11"/>
    <p:sldId id="998" r:id="rId12"/>
    <p:sldId id="1016" r:id="rId13"/>
    <p:sldId id="1017" r:id="rId14"/>
    <p:sldId id="997" r:id="rId15"/>
    <p:sldId id="1047" r:id="rId16"/>
    <p:sldId id="1048" r:id="rId17"/>
    <p:sldId id="1002" r:id="rId18"/>
    <p:sldId id="1012" r:id="rId19"/>
    <p:sldId id="657" r:id="rId20"/>
    <p:sldId id="1052" r:id="rId21"/>
    <p:sldId id="576" r:id="rId22"/>
    <p:sldId id="353" r:id="rId23"/>
    <p:sldId id="934" r:id="rId24"/>
    <p:sldId id="992" r:id="rId25"/>
    <p:sldId id="956" r:id="rId26"/>
    <p:sldId id="1000" r:id="rId27"/>
    <p:sldId id="746" r:id="rId28"/>
    <p:sldId id="889" r:id="rId29"/>
    <p:sldId id="991" r:id="rId30"/>
    <p:sldId id="1039" r:id="rId31"/>
    <p:sldId id="1043" r:id="rId32"/>
    <p:sldId id="1030" r:id="rId33"/>
    <p:sldId id="1035" r:id="rId34"/>
    <p:sldId id="1046" r:id="rId35"/>
    <p:sldId id="982" r:id="rId36"/>
    <p:sldId id="983" r:id="rId37"/>
    <p:sldId id="984" r:id="rId38"/>
    <p:sldId id="988" r:id="rId39"/>
    <p:sldId id="993" r:id="rId40"/>
    <p:sldId id="1045" r:id="rId41"/>
  </p:sldIdLst>
  <p:sldSz cx="13439775" cy="7559675"/>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36D326A-4DA4-4047-91E3-55D5FB799310}">
          <p14:sldIdLst>
            <p14:sldId id="951"/>
            <p14:sldId id="1051"/>
            <p14:sldId id="1049"/>
            <p14:sldId id="1050"/>
            <p14:sldId id="1038"/>
            <p14:sldId id="954"/>
            <p14:sldId id="972"/>
            <p14:sldId id="1031"/>
            <p14:sldId id="1033"/>
            <p14:sldId id="1040"/>
            <p14:sldId id="998"/>
            <p14:sldId id="1016"/>
            <p14:sldId id="1017"/>
            <p14:sldId id="997"/>
            <p14:sldId id="1047"/>
            <p14:sldId id="1048"/>
            <p14:sldId id="1002"/>
            <p14:sldId id="1012"/>
            <p14:sldId id="657"/>
            <p14:sldId id="1052"/>
            <p14:sldId id="576"/>
            <p14:sldId id="353"/>
            <p14:sldId id="934"/>
            <p14:sldId id="992"/>
            <p14:sldId id="956"/>
            <p14:sldId id="1000"/>
            <p14:sldId id="746"/>
            <p14:sldId id="889"/>
            <p14:sldId id="991"/>
            <p14:sldId id="1039"/>
            <p14:sldId id="1043"/>
            <p14:sldId id="1030"/>
            <p14:sldId id="1035"/>
            <p14:sldId id="1046"/>
            <p14:sldId id="982"/>
            <p14:sldId id="983"/>
            <p14:sldId id="984"/>
            <p14:sldId id="988"/>
            <p14:sldId id="993"/>
            <p14:sldId id="1045"/>
          </p14:sldIdLst>
        </p14:section>
      </p14:sectionLst>
    </p:ext>
    <p:ext uri="{EFAFB233-063F-42B5-8137-9DF3F51BA10A}">
      <p15:sldGuideLst xmlns:p15="http://schemas.microsoft.com/office/powerpoint/2012/main">
        <p15:guide id="1" orient="horz" pos="2381" userDrawn="1">
          <p15:clr>
            <a:srgbClr val="A4A3A4"/>
          </p15:clr>
        </p15:guide>
        <p15:guide id="2" pos="42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azza" initials="s" lastIdx="3" clrIdx="0">
    <p:extLst>
      <p:ext uri="{19B8F6BF-5375-455C-9EA6-DF929625EA0E}">
        <p15:presenceInfo xmlns:p15="http://schemas.microsoft.com/office/powerpoint/2012/main" userId="smazza" providerId="None"/>
      </p:ext>
    </p:extLst>
  </p:cmAuthor>
  <p:cmAuthor id="2" name="smazza" initials="s [2]" lastIdx="1" clrIdx="1">
    <p:extLst>
      <p:ext uri="{19B8F6BF-5375-455C-9EA6-DF929625EA0E}">
        <p15:presenceInfo xmlns:p15="http://schemas.microsoft.com/office/powerpoint/2012/main" userId="a2507278c3a22a3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FF5050"/>
    <a:srgbClr val="CC00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97" autoAdjust="0"/>
    <p:restoredTop sz="94660"/>
  </p:normalViewPr>
  <p:slideViewPr>
    <p:cSldViewPr>
      <p:cViewPr>
        <p:scale>
          <a:sx n="98" d="100"/>
          <a:sy n="98" d="100"/>
        </p:scale>
        <p:origin x="256" y="608"/>
      </p:cViewPr>
      <p:guideLst>
        <p:guide orient="horz" pos="2381"/>
        <p:guide pos="423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mazza\cernbox\Santa_Cruz\HPK\HPK-SMPL\CV_HPKSMPL_W8_setP1_LGE500.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mazza\cernbox\Santa_Cruz\HPK\HPK-SMPL\CV_HPKSMPL_W8_setP1_LGE500.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18474003965994"/>
          <c:y val="8.4905790748130941E-2"/>
          <c:w val="0.7881186260006372"/>
          <c:h val="0.73344881351657099"/>
        </c:manualLayout>
      </c:layout>
      <c:scatterChart>
        <c:scatterStyle val="lineMarker"/>
        <c:varyColors val="0"/>
        <c:ser>
          <c:idx val="0"/>
          <c:order val="0"/>
          <c:spPr>
            <a:ln w="12700">
              <a:solidFill>
                <a:srgbClr val="33CCCC"/>
              </a:solidFill>
              <a:prstDash val="solid"/>
            </a:ln>
          </c:spPr>
          <c:marker>
            <c:symbol val="none"/>
          </c:marker>
          <c:xVal>
            <c:numRef>
              <c:f>Sheet1!$I$5:$I$720</c:f>
              <c:numCache>
                <c:formatCode>0.00E+00</c:formatCode>
                <c:ptCount val="716"/>
                <c:pt idx="0">
                  <c:v>0.91058661918867911</c:v>
                </c:pt>
                <c:pt idx="1">
                  <c:v>0.79582530349437741</c:v>
                </c:pt>
                <c:pt idx="2">
                  <c:v>0.84556603908042716</c:v>
                </c:pt>
                <c:pt idx="3">
                  <c:v>0.89012983180879335</c:v>
                </c:pt>
                <c:pt idx="4">
                  <c:v>0.9146625177297677</c:v>
                </c:pt>
                <c:pt idx="5">
                  <c:v>0.94028269391291508</c:v>
                </c:pt>
                <c:pt idx="6">
                  <c:v>0.96383813495072024</c:v>
                </c:pt>
                <c:pt idx="7">
                  <c:v>0.98528758857395937</c:v>
                </c:pt>
                <c:pt idx="8">
                  <c:v>1.0047099035834446</c:v>
                </c:pt>
                <c:pt idx="9">
                  <c:v>1.0226931099274279</c:v>
                </c:pt>
                <c:pt idx="10">
                  <c:v>1.0395922408354947</c:v>
                </c:pt>
                <c:pt idx="11">
                  <c:v>1.0550666002738704</c:v>
                </c:pt>
                <c:pt idx="12">
                  <c:v>1.0698047713215806</c:v>
                </c:pt>
                <c:pt idx="13">
                  <c:v>1.0835008461884992</c:v>
                </c:pt>
                <c:pt idx="14">
                  <c:v>1.0966662353506602</c:v>
                </c:pt>
                <c:pt idx="15">
                  <c:v>1.1092352996167152</c:v>
                </c:pt>
                <c:pt idx="16">
                  <c:v>1.1212899262899265</c:v>
                </c:pt>
                <c:pt idx="17">
                  <c:v>1.1327580939773301</c:v>
                </c:pt>
                <c:pt idx="18">
                  <c:v>1.1437645796248339</c:v>
                </c:pt>
                <c:pt idx="19">
                  <c:v>1.154432682765465</c:v>
                </c:pt>
                <c:pt idx="20">
                  <c:v>1.1623868519703762</c:v>
                </c:pt>
                <c:pt idx="21">
                  <c:v>1.1720005663036179</c:v>
                </c:pt>
                <c:pt idx="22">
                  <c:v>1.1815000564255418</c:v>
                </c:pt>
                <c:pt idx="23">
                  <c:v>1.1907563390646954</c:v>
                </c:pt>
                <c:pt idx="24">
                  <c:v>1.1997623830452722</c:v>
                </c:pt>
                <c:pt idx="25">
                  <c:v>1.2084132232527194</c:v>
                </c:pt>
                <c:pt idx="26">
                  <c:v>1.2168485283560662</c:v>
                </c:pt>
                <c:pt idx="27">
                  <c:v>1.2250313171080889</c:v>
                </c:pt>
                <c:pt idx="28">
                  <c:v>1.2330856525263443</c:v>
                </c:pt>
                <c:pt idx="29">
                  <c:v>1.2408398809233325</c:v>
                </c:pt>
                <c:pt idx="30">
                  <c:v>1.2484557595993326</c:v>
                </c:pt>
                <c:pt idx="31">
                  <c:v>1.2559884127107344</c:v>
                </c:pt>
                <c:pt idx="32">
                  <c:v>1.2634062111801245</c:v>
                </c:pt>
                <c:pt idx="33">
                  <c:v>1.270694381974341</c:v>
                </c:pt>
                <c:pt idx="34">
                  <c:v>1.2778377272335661</c:v>
                </c:pt>
                <c:pt idx="35">
                  <c:v>1.2849412333771317</c:v>
                </c:pt>
                <c:pt idx="36">
                  <c:v>1.2919647069925451</c:v>
                </c:pt>
                <c:pt idx="37">
                  <c:v>1.2975500845678294</c:v>
                </c:pt>
                <c:pt idx="38">
                  <c:v>1.3041675215428807</c:v>
                </c:pt>
                <c:pt idx="39">
                  <c:v>1.3110652356468318</c:v>
                </c:pt>
                <c:pt idx="40">
                  <c:v>1.3181046293759122</c:v>
                </c:pt>
                <c:pt idx="41">
                  <c:v>1.3252298906204629</c:v>
                </c:pt>
                <c:pt idx="42">
                  <c:v>1.3324625301331101</c:v>
                </c:pt>
                <c:pt idx="43">
                  <c:v>1.3396333707163235</c:v>
                </c:pt>
                <c:pt idx="44">
                  <c:v>1.346667801611622</c:v>
                </c:pt>
                <c:pt idx="45">
                  <c:v>1.3534264856849552</c:v>
                </c:pt>
                <c:pt idx="46">
                  <c:v>1.3599623298923385</c:v>
                </c:pt>
                <c:pt idx="47">
                  <c:v>1.3659952415672134</c:v>
                </c:pt>
                <c:pt idx="48">
                  <c:v>1.3718386773547095</c:v>
                </c:pt>
                <c:pt idx="49">
                  <c:v>1.3775083974428433</c:v>
                </c:pt>
                <c:pt idx="50">
                  <c:v>1.3831391824681383</c:v>
                </c:pt>
                <c:pt idx="51">
                  <c:v>1.3887403344231086</c:v>
                </c:pt>
                <c:pt idx="52">
                  <c:v>1.3944744347117539</c:v>
                </c:pt>
                <c:pt idx="53">
                  <c:v>1.3991993113369969</c:v>
                </c:pt>
                <c:pt idx="54">
                  <c:v>1.4051423045040068</c:v>
                </c:pt>
                <c:pt idx="55">
                  <c:v>1.4115612781448028</c:v>
                </c:pt>
                <c:pt idx="56">
                  <c:v>1.4178358333798031</c:v>
                </c:pt>
                <c:pt idx="57">
                  <c:v>1.4241322333888107</c:v>
                </c:pt>
                <c:pt idx="58">
                  <c:v>1.4302893810572337</c:v>
                </c:pt>
                <c:pt idx="59">
                  <c:v>1.4361290869186329</c:v>
                </c:pt>
                <c:pt idx="60">
                  <c:v>1.4417012952297639</c:v>
                </c:pt>
                <c:pt idx="61">
                  <c:v>1.4469756835199146</c:v>
                </c:pt>
                <c:pt idx="62">
                  <c:v>1.4719625356655506</c:v>
                </c:pt>
                <c:pt idx="63">
                  <c:v>1.4568416959973809</c:v>
                </c:pt>
                <c:pt idx="64">
                  <c:v>1.461663258518318</c:v>
                </c:pt>
                <c:pt idx="65">
                  <c:v>1.4662268922793031</c:v>
                </c:pt>
                <c:pt idx="66">
                  <c:v>1.4707826496545799</c:v>
                </c:pt>
                <c:pt idx="67">
                  <c:v>1.4753301171263027</c:v>
                </c:pt>
                <c:pt idx="68">
                  <c:v>1.4798196602728795</c:v>
                </c:pt>
                <c:pt idx="69">
                  <c:v>1.483334583458346</c:v>
                </c:pt>
                <c:pt idx="70">
                  <c:v>1.4876367633169234</c:v>
                </c:pt>
                <c:pt idx="71">
                  <c:v>1.4920765393804756</c:v>
                </c:pt>
                <c:pt idx="72">
                  <c:v>1.4964925630396948</c:v>
                </c:pt>
                <c:pt idx="73">
                  <c:v>1.5010107526881722</c:v>
                </c:pt>
                <c:pt idx="74">
                  <c:v>1.5054671640276089</c:v>
                </c:pt>
                <c:pt idx="75">
                  <c:v>1.5100013574391913</c:v>
                </c:pt>
                <c:pt idx="76">
                  <c:v>1.5147176218277139</c:v>
                </c:pt>
                <c:pt idx="77">
                  <c:v>1.5195283018867929</c:v>
                </c:pt>
                <c:pt idx="78">
                  <c:v>1.5246699790122931</c:v>
                </c:pt>
                <c:pt idx="79">
                  <c:v>1.5298728704292668</c:v>
                </c:pt>
                <c:pt idx="80">
                  <c:v>1.5352040816326533</c:v>
                </c:pt>
                <c:pt idx="81">
                  <c:v>1.5406659279970225</c:v>
                </c:pt>
                <c:pt idx="82">
                  <c:v>1.54623393885689</c:v>
                </c:pt>
                <c:pt idx="83">
                  <c:v>1.5570555609017822</c:v>
                </c:pt>
                <c:pt idx="84">
                  <c:v>1.57078361633777</c:v>
                </c:pt>
                <c:pt idx="85">
                  <c:v>1.5749535431119923</c:v>
                </c:pt>
                <c:pt idx="86">
                  <c:v>1.5782914630793927</c:v>
                </c:pt>
                <c:pt idx="87">
                  <c:v>1.5823466394025607</c:v>
                </c:pt>
                <c:pt idx="88">
                  <c:v>1.5865216964986095</c:v>
                </c:pt>
                <c:pt idx="89">
                  <c:v>1.5906761937957481</c:v>
                </c:pt>
                <c:pt idx="90">
                  <c:v>1.5949382572227402</c:v>
                </c:pt>
                <c:pt idx="91">
                  <c:v>1.5991513773832415</c:v>
                </c:pt>
                <c:pt idx="92">
                  <c:v>1.6032712679710304</c:v>
                </c:pt>
                <c:pt idx="93">
                  <c:v>1.6073979246254304</c:v>
                </c:pt>
                <c:pt idx="94">
                  <c:v>1.6115750633828325</c:v>
                </c:pt>
                <c:pt idx="95">
                  <c:v>1.6157006300041761</c:v>
                </c:pt>
                <c:pt idx="96">
                  <c:v>1.6198326310328823</c:v>
                </c:pt>
                <c:pt idx="97">
                  <c:v>1.6239858206503888</c:v>
                </c:pt>
                <c:pt idx="98">
                  <c:v>1.6281156808576815</c:v>
                </c:pt>
                <c:pt idx="99">
                  <c:v>1.6322516301207806</c:v>
                </c:pt>
                <c:pt idx="100">
                  <c:v>1.6364236918805111</c:v>
                </c:pt>
                <c:pt idx="101">
                  <c:v>1.6405112819378391</c:v>
                </c:pt>
                <c:pt idx="102">
                  <c:v>1.6437991226044797</c:v>
                </c:pt>
                <c:pt idx="103">
                  <c:v>1.6477711222619291</c:v>
                </c:pt>
                <c:pt idx="104">
                  <c:v>1.6519156696954793</c:v>
                </c:pt>
                <c:pt idx="105">
                  <c:v>1.6560657095270441</c:v>
                </c:pt>
                <c:pt idx="106">
                  <c:v>1.660205680705191</c:v>
                </c:pt>
                <c:pt idx="107">
                  <c:v>1.6643197119880311</c:v>
                </c:pt>
                <c:pt idx="108">
                  <c:v>1.6685011061946906</c:v>
                </c:pt>
                <c:pt idx="109">
                  <c:v>1.6727192842307079</c:v>
                </c:pt>
                <c:pt idx="110">
                  <c:v>1.6721221145986982</c:v>
                </c:pt>
                <c:pt idx="111">
                  <c:v>1.676374433696584</c:v>
                </c:pt>
                <c:pt idx="112">
                  <c:v>1.6806484358032505</c:v>
                </c:pt>
                <c:pt idx="113">
                  <c:v>1.6849602385685889</c:v>
                </c:pt>
                <c:pt idx="114">
                  <c:v>1.6893102564589311</c:v>
                </c:pt>
                <c:pt idx="115">
                  <c:v>1.6935538660627631</c:v>
                </c:pt>
                <c:pt idx="116">
                  <c:v>1.6979160306799972</c:v>
                </c:pt>
                <c:pt idx="117">
                  <c:v>1.7024309873165884</c:v>
                </c:pt>
                <c:pt idx="118">
                  <c:v>1.7070355060231721</c:v>
                </c:pt>
                <c:pt idx="119">
                  <c:v>1.7106450155703357</c:v>
                </c:pt>
                <c:pt idx="120">
                  <c:v>1.7150792580101184</c:v>
                </c:pt>
                <c:pt idx="121">
                  <c:v>1.7196694622118305</c:v>
                </c:pt>
                <c:pt idx="122">
                  <c:v>1.7238000000000002</c:v>
                </c:pt>
                <c:pt idx="123">
                  <c:v>1.7283867114667502</c:v>
                </c:pt>
                <c:pt idx="124">
                  <c:v>1.7329304032870525</c:v>
                </c:pt>
                <c:pt idx="125">
                  <c:v>1.7381428348209929</c:v>
                </c:pt>
                <c:pt idx="126">
                  <c:v>1.7426697802843383</c:v>
                </c:pt>
                <c:pt idx="127">
                  <c:v>1.7472546728971965</c:v>
                </c:pt>
                <c:pt idx="128">
                  <c:v>1.7517430587679501</c:v>
                </c:pt>
                <c:pt idx="129">
                  <c:v>1.7564278806300087</c:v>
                </c:pt>
                <c:pt idx="130">
                  <c:v>1.7610332749562174</c:v>
                </c:pt>
                <c:pt idx="131">
                  <c:v>1.765925665016322</c:v>
                </c:pt>
                <c:pt idx="132">
                  <c:v>1.7706867563372999</c:v>
                </c:pt>
                <c:pt idx="133">
                  <c:v>1.7754204572659806</c:v>
                </c:pt>
                <c:pt idx="134">
                  <c:v>1.7801314627430549</c:v>
                </c:pt>
                <c:pt idx="135">
                  <c:v>1.7838728914636228</c:v>
                </c:pt>
                <c:pt idx="136">
                  <c:v>1.7880952285271672</c:v>
                </c:pt>
                <c:pt idx="137">
                  <c:v>1.7927293586529429</c:v>
                </c:pt>
                <c:pt idx="138">
                  <c:v>1.7974619945525445</c:v>
                </c:pt>
                <c:pt idx="139">
                  <c:v>1.8022726076002693</c:v>
                </c:pt>
                <c:pt idx="140">
                  <c:v>1.8070778481051217</c:v>
                </c:pt>
                <c:pt idx="141">
                  <c:v>1.8119733430252982</c:v>
                </c:pt>
                <c:pt idx="142">
                  <c:v>1.8169733368451362</c:v>
                </c:pt>
                <c:pt idx="143">
                  <c:v>1.8220606888277155</c:v>
                </c:pt>
                <c:pt idx="144">
                  <c:v>1.8271447211326139</c:v>
                </c:pt>
                <c:pt idx="145">
                  <c:v>1.8323420889535882</c:v>
                </c:pt>
                <c:pt idx="146">
                  <c:v>1.8374609758917735</c:v>
                </c:pt>
                <c:pt idx="147">
                  <c:v>1.8426238045051444</c:v>
                </c:pt>
                <c:pt idx="148">
                  <c:v>1.8477927069317788</c:v>
                </c:pt>
                <c:pt idx="149">
                  <c:v>1.8530176991150447</c:v>
                </c:pt>
                <c:pt idx="150">
                  <c:v>1.8583771000177507</c:v>
                </c:pt>
                <c:pt idx="151">
                  <c:v>1.8638398069792019</c:v>
                </c:pt>
                <c:pt idx="152">
                  <c:v>1.8703660501202728</c:v>
                </c:pt>
                <c:pt idx="153">
                  <c:v>1.8756761798171986</c:v>
                </c:pt>
                <c:pt idx="154">
                  <c:v>1.8813128003264088</c:v>
                </c:pt>
                <c:pt idx="155">
                  <c:v>1.8868673729339143</c:v>
                </c:pt>
                <c:pt idx="156">
                  <c:v>1.8926057704679562</c:v>
                </c:pt>
                <c:pt idx="157">
                  <c:v>1.8984702998600542</c:v>
                </c:pt>
                <c:pt idx="158">
                  <c:v>1.9044201909959075</c:v>
                </c:pt>
                <c:pt idx="159">
                  <c:v>1.9088769435205972</c:v>
                </c:pt>
                <c:pt idx="160">
                  <c:v>1.914258011641564</c:v>
                </c:pt>
                <c:pt idx="161">
                  <c:v>1.9205498712672358</c:v>
                </c:pt>
                <c:pt idx="162">
                  <c:v>1.9269332955126153</c:v>
                </c:pt>
                <c:pt idx="163">
                  <c:v>1.9334916129200466</c:v>
                </c:pt>
                <c:pt idx="164">
                  <c:v>1.9400270540710822</c:v>
                </c:pt>
                <c:pt idx="165">
                  <c:v>1.9468474351569884</c:v>
                </c:pt>
                <c:pt idx="166">
                  <c:v>1.9537802811088036</c:v>
                </c:pt>
                <c:pt idx="167">
                  <c:v>1.9608987756388154</c:v>
                </c:pt>
                <c:pt idx="168">
                  <c:v>1.9667014372709204</c:v>
                </c:pt>
                <c:pt idx="169">
                  <c:v>1.9738773568270218</c:v>
                </c:pt>
                <c:pt idx="170">
                  <c:v>1.9814587208972225</c:v>
                </c:pt>
                <c:pt idx="171">
                  <c:v>1.9893253171220777</c:v>
                </c:pt>
                <c:pt idx="172">
                  <c:v>1.9975393037997415</c:v>
                </c:pt>
                <c:pt idx="173">
                  <c:v>2.0057626316412263</c:v>
                </c:pt>
                <c:pt idx="174">
                  <c:v>2.0144072697887045</c:v>
                </c:pt>
                <c:pt idx="175">
                  <c:v>2.0234372513085437</c:v>
                </c:pt>
                <c:pt idx="176">
                  <c:v>2.0327760538076647</c:v>
                </c:pt>
                <c:pt idx="177">
                  <c:v>2.0424287804458214</c:v>
                </c:pt>
                <c:pt idx="178">
                  <c:v>2.0524860030790348</c:v>
                </c:pt>
                <c:pt idx="179">
                  <c:v>2.0629846466266861</c:v>
                </c:pt>
                <c:pt idx="180">
                  <c:v>2.0740334395312687</c:v>
                </c:pt>
                <c:pt idx="181">
                  <c:v>2.0856214948123815</c:v>
                </c:pt>
                <c:pt idx="182">
                  <c:v>2.0978638563504397</c:v>
                </c:pt>
                <c:pt idx="183">
                  <c:v>2.110721274148216</c:v>
                </c:pt>
                <c:pt idx="184">
                  <c:v>2.121577871417248</c:v>
                </c:pt>
                <c:pt idx="185">
                  <c:v>2.1356147880792085</c:v>
                </c:pt>
                <c:pt idx="186">
                  <c:v>2.1509662784472354</c:v>
                </c:pt>
                <c:pt idx="187">
                  <c:v>2.1676324548679751</c:v>
                </c:pt>
                <c:pt idx="188">
                  <c:v>2.1858493972352409</c:v>
                </c:pt>
                <c:pt idx="189">
                  <c:v>2.2055552044492202</c:v>
                </c:pt>
                <c:pt idx="190">
                  <c:v>2.2279040103745502</c:v>
                </c:pt>
                <c:pt idx="191">
                  <c:v>2.2523025116928874</c:v>
                </c:pt>
                <c:pt idx="192">
                  <c:v>2.2801382823219236</c:v>
                </c:pt>
                <c:pt idx="193">
                  <c:v>2.3125613116901178</c:v>
                </c:pt>
                <c:pt idx="194">
                  <c:v>2.3506353287980066</c:v>
                </c:pt>
                <c:pt idx="195">
                  <c:v>2.397020262216925</c:v>
                </c:pt>
                <c:pt idx="196">
                  <c:v>2.4560909506152573</c:v>
                </c:pt>
                <c:pt idx="197">
                  <c:v>2.5350938789928135</c:v>
                </c:pt>
                <c:pt idx="198">
                  <c:v>2.6511072449434057</c:v>
                </c:pt>
                <c:pt idx="199">
                  <c:v>2.8513399422626509</c:v>
                </c:pt>
                <c:pt idx="200">
                  <c:v>3.265341748231863</c:v>
                </c:pt>
                <c:pt idx="201">
                  <c:v>3.9979502857245555</c:v>
                </c:pt>
                <c:pt idx="202">
                  <c:v>5.9157470867042043</c:v>
                </c:pt>
                <c:pt idx="203">
                  <c:v>9.542266244906715</c:v>
                </c:pt>
                <c:pt idx="204">
                  <c:v>13.44866708981276</c:v>
                </c:pt>
                <c:pt idx="205">
                  <c:v>16.324312797512594</c:v>
                </c:pt>
                <c:pt idx="206">
                  <c:v>18.582199410948508</c:v>
                </c:pt>
                <c:pt idx="207">
                  <c:v>20.518991748933313</c:v>
                </c:pt>
                <c:pt idx="208">
                  <c:v>22.286460759417594</c:v>
                </c:pt>
                <c:pt idx="209">
                  <c:v>23.818441316514246</c:v>
                </c:pt>
                <c:pt idx="210">
                  <c:v>25.245150464670306</c:v>
                </c:pt>
                <c:pt idx="211">
                  <c:v>26.535222291797123</c:v>
                </c:pt>
                <c:pt idx="212">
                  <c:v>27.76462467240734</c:v>
                </c:pt>
                <c:pt idx="213">
                  <c:v>28.907786386005949</c:v>
                </c:pt>
                <c:pt idx="214">
                  <c:v>29.978650725875326</c:v>
                </c:pt>
                <c:pt idx="215">
                  <c:v>30.996145995876066</c:v>
                </c:pt>
                <c:pt idx="216">
                  <c:v>31.977108946752839</c:v>
                </c:pt>
                <c:pt idx="217">
                  <c:v>32.722516794934499</c:v>
                </c:pt>
                <c:pt idx="218">
                  <c:v>33.570364236849208</c:v>
                </c:pt>
                <c:pt idx="219">
                  <c:v>34.406886312627229</c:v>
                </c:pt>
                <c:pt idx="220">
                  <c:v>35.214951218498797</c:v>
                </c:pt>
                <c:pt idx="221">
                  <c:v>36.004982531805879</c:v>
                </c:pt>
                <c:pt idx="222">
                  <c:v>36.747853753814525</c:v>
                </c:pt>
                <c:pt idx="223">
                  <c:v>37.468864075585152</c:v>
                </c:pt>
                <c:pt idx="224">
                  <c:v>38.154909287354258</c:v>
                </c:pt>
                <c:pt idx="225">
                  <c:v>38.815857195821437</c:v>
                </c:pt>
                <c:pt idx="226">
                  <c:v>39.446442819148942</c:v>
                </c:pt>
                <c:pt idx="227">
                  <c:v>40.029406538934715</c:v>
                </c:pt>
                <c:pt idx="228">
                  <c:v>40.580021249623812</c:v>
                </c:pt>
                <c:pt idx="229">
                  <c:v>41.098204430733432</c:v>
                </c:pt>
                <c:pt idx="230">
                  <c:v>41.575238789339814</c:v>
                </c:pt>
                <c:pt idx="231">
                  <c:v>42.013037135654194</c:v>
                </c:pt>
                <c:pt idx="232">
                  <c:v>42.401484199116162</c:v>
                </c:pt>
                <c:pt idx="233">
                  <c:v>42.75862524594654</c:v>
                </c:pt>
                <c:pt idx="234">
                  <c:v>43.010956798700846</c:v>
                </c:pt>
                <c:pt idx="235">
                  <c:v>43.279961579145748</c:v>
                </c:pt>
                <c:pt idx="236">
                  <c:v>43.519020676029896</c:v>
                </c:pt>
                <c:pt idx="237">
                  <c:v>43.728265756635452</c:v>
                </c:pt>
                <c:pt idx="238">
                  <c:v>43.9121053995041</c:v>
                </c:pt>
                <c:pt idx="239">
                  <c:v>44.064308084621771</c:v>
                </c:pt>
                <c:pt idx="240">
                  <c:v>44.195280568536795</c:v>
                </c:pt>
                <c:pt idx="241">
                  <c:v>44.311693970024415</c:v>
                </c:pt>
                <c:pt idx="242">
                  <c:v>44.410652127805584</c:v>
                </c:pt>
                <c:pt idx="243">
                  <c:v>44.498813663990653</c:v>
                </c:pt>
                <c:pt idx="244">
                  <c:v>44.571805287040853</c:v>
                </c:pt>
                <c:pt idx="245">
                  <c:v>44.635407915294671</c:v>
                </c:pt>
                <c:pt idx="246">
                  <c:v>44.703346301938261</c:v>
                </c:pt>
                <c:pt idx="247">
                  <c:v>44.752466658620484</c:v>
                </c:pt>
                <c:pt idx="248">
                  <c:v>44.794253183098313</c:v>
                </c:pt>
                <c:pt idx="249">
                  <c:v>44.836004866952344</c:v>
                </c:pt>
                <c:pt idx="250">
                  <c:v>44.869122948546654</c:v>
                </c:pt>
                <c:pt idx="251">
                  <c:v>44.896173609026548</c:v>
                </c:pt>
                <c:pt idx="252">
                  <c:v>44.933804427680975</c:v>
                </c:pt>
                <c:pt idx="253">
                  <c:v>44.955368531657534</c:v>
                </c:pt>
                <c:pt idx="254">
                  <c:v>44.98763981042655</c:v>
                </c:pt>
                <c:pt idx="255">
                  <c:v>45.009938573043463</c:v>
                </c:pt>
                <c:pt idx="256">
                  <c:v>45.029866870417507</c:v>
                </c:pt>
                <c:pt idx="257">
                  <c:v>45.046962318781894</c:v>
                </c:pt>
                <c:pt idx="258">
                  <c:v>45.068406952364562</c:v>
                </c:pt>
                <c:pt idx="259">
                  <c:v>45.093184933328956</c:v>
                </c:pt>
                <c:pt idx="260">
                  <c:v>45.106670113360764</c:v>
                </c:pt>
                <c:pt idx="261">
                  <c:v>45.118676421379256</c:v>
                </c:pt>
                <c:pt idx="262">
                  <c:v>45.137212982546913</c:v>
                </c:pt>
                <c:pt idx="263">
                  <c:v>45.156910453592872</c:v>
                </c:pt>
                <c:pt idx="264">
                  <c:v>45.164817178543061</c:v>
                </c:pt>
                <c:pt idx="265">
                  <c:v>45.178803962929408</c:v>
                </c:pt>
                <c:pt idx="266">
                  <c:v>45.186259476092076</c:v>
                </c:pt>
                <c:pt idx="267">
                  <c:v>45.198193416662015</c:v>
                </c:pt>
                <c:pt idx="268">
                  <c:v>45.210937559535765</c:v>
                </c:pt>
                <c:pt idx="269">
                  <c:v>45.21748464231456</c:v>
                </c:pt>
                <c:pt idx="270">
                  <c:v>45.226217036220142</c:v>
                </c:pt>
                <c:pt idx="271">
                  <c:v>45.237252250649405</c:v>
                </c:pt>
                <c:pt idx="272">
                  <c:v>45.244382022471918</c:v>
                </c:pt>
                <c:pt idx="273">
                  <c:v>45.258763397795335</c:v>
                </c:pt>
                <c:pt idx="274">
                  <c:v>45.267051220424079</c:v>
                </c:pt>
                <c:pt idx="275">
                  <c:v>45.278912689528859</c:v>
                </c:pt>
                <c:pt idx="276">
                  <c:v>45.279719034377848</c:v>
                </c:pt>
                <c:pt idx="277">
                  <c:v>45.293200765480115</c:v>
                </c:pt>
                <c:pt idx="278">
                  <c:v>45.297581174698038</c:v>
                </c:pt>
                <c:pt idx="279">
                  <c:v>45.300809386851284</c:v>
                </c:pt>
                <c:pt idx="280">
                  <c:v>45.312111753803549</c:v>
                </c:pt>
                <c:pt idx="281">
                  <c:v>45.323073514694542</c:v>
                </c:pt>
                <c:pt idx="282">
                  <c:v>45.32388143319158</c:v>
                </c:pt>
                <c:pt idx="283">
                  <c:v>45.337389479154197</c:v>
                </c:pt>
                <c:pt idx="284">
                  <c:v>45.334848890077566</c:v>
                </c:pt>
                <c:pt idx="285">
                  <c:v>45.345706125589501</c:v>
                </c:pt>
                <c:pt idx="286">
                  <c:v>45.34790130502801</c:v>
                </c:pt>
                <c:pt idx="287">
                  <c:v>45.359458384941213</c:v>
                </c:pt>
                <c:pt idx="288">
                  <c:v>45.365239134202675</c:v>
                </c:pt>
                <c:pt idx="289">
                  <c:v>45.364545366495221</c:v>
                </c:pt>
                <c:pt idx="290">
                  <c:v>45.376689365759638</c:v>
                </c:pt>
                <c:pt idx="291">
                  <c:v>45.38085451953993</c:v>
                </c:pt>
                <c:pt idx="292">
                  <c:v>45.378309056929929</c:v>
                </c:pt>
                <c:pt idx="293">
                  <c:v>45.382937383184725</c:v>
                </c:pt>
                <c:pt idx="294">
                  <c:v>45.390344669293455</c:v>
                </c:pt>
                <c:pt idx="295">
                  <c:v>45.396364869931631</c:v>
                </c:pt>
                <c:pt idx="296">
                  <c:v>45.407019907084972</c:v>
                </c:pt>
                <c:pt idx="297">
                  <c:v>45.403197416352903</c:v>
                </c:pt>
                <c:pt idx="298">
                  <c:v>45.415709780145761</c:v>
                </c:pt>
                <c:pt idx="299">
                  <c:v>45.415478007032448</c:v>
                </c:pt>
                <c:pt idx="300">
                  <c:v>45.415478007032448</c:v>
                </c:pt>
                <c:pt idx="301">
                  <c:v>45.431128003410237</c:v>
                </c:pt>
                <c:pt idx="302">
                  <c:v>45.428113091485471</c:v>
                </c:pt>
                <c:pt idx="303">
                  <c:v>45.439015049975119</c:v>
                </c:pt>
                <c:pt idx="304">
                  <c:v>45.43762301924653</c:v>
                </c:pt>
                <c:pt idx="305">
                  <c:v>45.446904835468452</c:v>
                </c:pt>
                <c:pt idx="306">
                  <c:v>45.442031409174589</c:v>
                </c:pt>
                <c:pt idx="307">
                  <c:v>45.450038304392251</c:v>
                </c:pt>
                <c:pt idx="308">
                  <c:v>45.447833225660666</c:v>
                </c:pt>
                <c:pt idx="309">
                  <c:v>45.455609982837537</c:v>
                </c:pt>
                <c:pt idx="310">
                  <c:v>45.462228125518848</c:v>
                </c:pt>
                <c:pt idx="311">
                  <c:v>45.461299147132983</c:v>
                </c:pt>
                <c:pt idx="312">
                  <c:v>45.466525144459951</c:v>
                </c:pt>
                <c:pt idx="313">
                  <c:v>45.464666874428445</c:v>
                </c:pt>
                <c:pt idx="314">
                  <c:v>45.475237810533422</c:v>
                </c:pt>
                <c:pt idx="315">
                  <c:v>45.478840021259643</c:v>
                </c:pt>
                <c:pt idx="316">
                  <c:v>45.48325641300849</c:v>
                </c:pt>
                <c:pt idx="317">
                  <c:v>45.482675259826394</c:v>
                </c:pt>
                <c:pt idx="318">
                  <c:v>45.486743644002829</c:v>
                </c:pt>
                <c:pt idx="319">
                  <c:v>45.488603719189925</c:v>
                </c:pt>
                <c:pt idx="320">
                  <c:v>45.493603425138993</c:v>
                </c:pt>
                <c:pt idx="321">
                  <c:v>45.495464061409642</c:v>
                </c:pt>
                <c:pt idx="322">
                  <c:v>45.495696651644785</c:v>
                </c:pt>
                <c:pt idx="323">
                  <c:v>45.50348979904895</c:v>
                </c:pt>
                <c:pt idx="324">
                  <c:v>45.506398373879819</c:v>
                </c:pt>
                <c:pt idx="325">
                  <c:v>45.515242725150188</c:v>
                </c:pt>
                <c:pt idx="326">
                  <c:v>45.50546758947953</c:v>
                </c:pt>
                <c:pt idx="327">
                  <c:v>45.51128561675187</c:v>
                </c:pt>
                <c:pt idx="328">
                  <c:v>45.512798547537471</c:v>
                </c:pt>
                <c:pt idx="329">
                  <c:v>45.517337943486417</c:v>
                </c:pt>
                <c:pt idx="330">
                  <c:v>45.522926135564354</c:v>
                </c:pt>
                <c:pt idx="331">
                  <c:v>45.52688526854574</c:v>
                </c:pt>
                <c:pt idx="332">
                  <c:v>45.523042570823499</c:v>
                </c:pt>
                <c:pt idx="333">
                  <c:v>45.531543953809042</c:v>
                </c:pt>
                <c:pt idx="334">
                  <c:v>45.534689105384885</c:v>
                </c:pt>
                <c:pt idx="335">
                  <c:v>45.538300741222137</c:v>
                </c:pt>
                <c:pt idx="336">
                  <c:v>45.534689105384885</c:v>
                </c:pt>
                <c:pt idx="337">
                  <c:v>45.539931990369155</c:v>
                </c:pt>
                <c:pt idx="338">
                  <c:v>45.538766800482051</c:v>
                </c:pt>
                <c:pt idx="339">
                  <c:v>45.543194839290798</c:v>
                </c:pt>
                <c:pt idx="340">
                  <c:v>45.549255656473377</c:v>
                </c:pt>
                <c:pt idx="341">
                  <c:v>45.554851688896065</c:v>
                </c:pt>
                <c:pt idx="342">
                  <c:v>45.553452551886188</c:v>
                </c:pt>
                <c:pt idx="343">
                  <c:v>45.550421383181025</c:v>
                </c:pt>
                <c:pt idx="344">
                  <c:v>45.560565723793687</c:v>
                </c:pt>
                <c:pt idx="345">
                  <c:v>45.55893299612967</c:v>
                </c:pt>
                <c:pt idx="346">
                  <c:v>45.561382131511394</c:v>
                </c:pt>
                <c:pt idx="347">
                  <c:v>45.565231304882111</c:v>
                </c:pt>
                <c:pt idx="348">
                  <c:v>45.563948174829321</c:v>
                </c:pt>
                <c:pt idx="349">
                  <c:v>45.566397849462376</c:v>
                </c:pt>
                <c:pt idx="350">
                  <c:v>45.565697915546622</c:v>
                </c:pt>
                <c:pt idx="351">
                  <c:v>45.580284316010264</c:v>
                </c:pt>
                <c:pt idx="352">
                  <c:v>45.569664492078296</c:v>
                </c:pt>
                <c:pt idx="353">
                  <c:v>45.575965768543334</c:v>
                </c:pt>
                <c:pt idx="354">
                  <c:v>45.585304196825113</c:v>
                </c:pt>
                <c:pt idx="355">
                  <c:v>45.578066581306025</c:v>
                </c:pt>
                <c:pt idx="356">
                  <c:v>45.583552950034964</c:v>
                </c:pt>
                <c:pt idx="357">
                  <c:v>45.58180183779465</c:v>
                </c:pt>
                <c:pt idx="358">
                  <c:v>45.585304196825113</c:v>
                </c:pt>
                <c:pt idx="359">
                  <c:v>45.587639401871847</c:v>
                </c:pt>
                <c:pt idx="360">
                  <c:v>45.594412849677234</c:v>
                </c:pt>
                <c:pt idx="361">
                  <c:v>45.593828852484222</c:v>
                </c:pt>
                <c:pt idx="362">
                  <c:v>45.597099429467363</c:v>
                </c:pt>
                <c:pt idx="363">
                  <c:v>45.600019984012803</c:v>
                </c:pt>
                <c:pt idx="364">
                  <c:v>45.600253644538959</c:v>
                </c:pt>
                <c:pt idx="365">
                  <c:v>45.600136813976555</c:v>
                </c:pt>
                <c:pt idx="366">
                  <c:v>45.609952668574962</c:v>
                </c:pt>
                <c:pt idx="367">
                  <c:v>45.609835788308381</c:v>
                </c:pt>
                <c:pt idx="368">
                  <c:v>45.609952668574962</c:v>
                </c:pt>
                <c:pt idx="369">
                  <c:v>45.614277659601747</c:v>
                </c:pt>
                <c:pt idx="370">
                  <c:v>45.613459355146254</c:v>
                </c:pt>
                <c:pt idx="371">
                  <c:v>45.612874869939162</c:v>
                </c:pt>
                <c:pt idx="372">
                  <c:v>45.614277659601747</c:v>
                </c:pt>
                <c:pt idx="373">
                  <c:v>45.612757974695235</c:v>
                </c:pt>
                <c:pt idx="374">
                  <c:v>45.623865698729595</c:v>
                </c:pt>
                <c:pt idx="375">
                  <c:v>45.622696209864714</c:v>
                </c:pt>
                <c:pt idx="376">
                  <c:v>45.620123545393966</c:v>
                </c:pt>
                <c:pt idx="377">
                  <c:v>45.621409841360176</c:v>
                </c:pt>
                <c:pt idx="378">
                  <c:v>45.628544253822419</c:v>
                </c:pt>
                <c:pt idx="379">
                  <c:v>45.631234857516453</c:v>
                </c:pt>
                <c:pt idx="380">
                  <c:v>45.630064990834633</c:v>
                </c:pt>
                <c:pt idx="381">
                  <c:v>45.630883891213401</c:v>
                </c:pt>
                <c:pt idx="382">
                  <c:v>45.630298959372197</c:v>
                </c:pt>
                <c:pt idx="383">
                  <c:v>45.636382983633382</c:v>
                </c:pt>
                <c:pt idx="384">
                  <c:v>45.642468630513221</c:v>
                </c:pt>
                <c:pt idx="385">
                  <c:v>45.644224407207382</c:v>
                </c:pt>
                <c:pt idx="386">
                  <c:v>45.640478913546318</c:v>
                </c:pt>
                <c:pt idx="387">
                  <c:v>45.63392577854583</c:v>
                </c:pt>
                <c:pt idx="388">
                  <c:v>45.651365957632365</c:v>
                </c:pt>
                <c:pt idx="389">
                  <c:v>45.64258567809042</c:v>
                </c:pt>
                <c:pt idx="390">
                  <c:v>45.648321744862137</c:v>
                </c:pt>
                <c:pt idx="391">
                  <c:v>45.657689850930822</c:v>
                </c:pt>
                <c:pt idx="392">
                  <c:v>45.655347463953071</c:v>
                </c:pt>
                <c:pt idx="393">
                  <c:v>45.647151001900454</c:v>
                </c:pt>
                <c:pt idx="394">
                  <c:v>45.653005317307034</c:v>
                </c:pt>
                <c:pt idx="395">
                  <c:v>45.658041229708381</c:v>
                </c:pt>
                <c:pt idx="396">
                  <c:v>45.649024219465346</c:v>
                </c:pt>
                <c:pt idx="397">
                  <c:v>45.65605015480989</c:v>
                </c:pt>
                <c:pt idx="398">
                  <c:v>45.666241603505881</c:v>
                </c:pt>
                <c:pt idx="399">
                  <c:v>45.654410576456932</c:v>
                </c:pt>
                <c:pt idx="400">
                  <c:v>45.664718454224293</c:v>
                </c:pt>
                <c:pt idx="401">
                  <c:v>45.656987109600465</c:v>
                </c:pt>
                <c:pt idx="402">
                  <c:v>45.663078253239718</c:v>
                </c:pt>
                <c:pt idx="403">
                  <c:v>45.670225705136112</c:v>
                </c:pt>
                <c:pt idx="404">
                  <c:v>45.671163241845107</c:v>
                </c:pt>
                <c:pt idx="405">
                  <c:v>45.675851502833218</c:v>
                </c:pt>
                <c:pt idx="406">
                  <c:v>45.673272840184161</c:v>
                </c:pt>
                <c:pt idx="407">
                  <c:v>45.674093292171257</c:v>
                </c:pt>
                <c:pt idx="408">
                  <c:v>45.67221801665405</c:v>
                </c:pt>
                <c:pt idx="409">
                  <c:v>45.678899388663332</c:v>
                </c:pt>
                <c:pt idx="410">
                  <c:v>45.674796560192782</c:v>
                </c:pt>
                <c:pt idx="411">
                  <c:v>45.683354722792608</c:v>
                </c:pt>
                <c:pt idx="412">
                  <c:v>45.680071760756427</c:v>
                </c:pt>
                <c:pt idx="413">
                  <c:v>45.680423484119352</c:v>
                </c:pt>
                <c:pt idx="414">
                  <c:v>45.681009701760694</c:v>
                </c:pt>
                <c:pt idx="415">
                  <c:v>45.686520883120764</c:v>
                </c:pt>
                <c:pt idx="416">
                  <c:v>45.688983755698857</c:v>
                </c:pt>
                <c:pt idx="417">
                  <c:v>45.682064931431619</c:v>
                </c:pt>
                <c:pt idx="418">
                  <c:v>45.687576367426153</c:v>
                </c:pt>
                <c:pt idx="419">
                  <c:v>45.690508524178597</c:v>
                </c:pt>
                <c:pt idx="420">
                  <c:v>45.6930891334653</c:v>
                </c:pt>
                <c:pt idx="421">
                  <c:v>45.685699984598813</c:v>
                </c:pt>
                <c:pt idx="422">
                  <c:v>45.696960594016701</c:v>
                </c:pt>
                <c:pt idx="423">
                  <c:v>45.696608615948676</c:v>
                </c:pt>
                <c:pt idx="424">
                  <c:v>45.698016560754866</c:v>
                </c:pt>
                <c:pt idx="425">
                  <c:v>45.700832710661942</c:v>
                </c:pt>
                <c:pt idx="426">
                  <c:v>45.705644436455167</c:v>
                </c:pt>
                <c:pt idx="427">
                  <c:v>45.693910297553344</c:v>
                </c:pt>
                <c:pt idx="428">
                  <c:v>45.700363328240748</c:v>
                </c:pt>
                <c:pt idx="429">
                  <c:v>45.707405077106792</c:v>
                </c:pt>
                <c:pt idx="430">
                  <c:v>45.707874604189627</c:v>
                </c:pt>
                <c:pt idx="431">
                  <c:v>45.710691969273206</c:v>
                </c:pt>
                <c:pt idx="432">
                  <c:v>45.708578912901118</c:v>
                </c:pt>
                <c:pt idx="433">
                  <c:v>45.706466051879431</c:v>
                </c:pt>
                <c:pt idx="434">
                  <c:v>45.707757221514576</c:v>
                </c:pt>
                <c:pt idx="435">
                  <c:v>45.7139793342049</c:v>
                </c:pt>
                <c:pt idx="436">
                  <c:v>45.714683831064931</c:v>
                </c:pt>
                <c:pt idx="437">
                  <c:v>45.719968249727714</c:v>
                </c:pt>
                <c:pt idx="438">
                  <c:v>45.719615917141681</c:v>
                </c:pt>
                <c:pt idx="439">
                  <c:v>45.719146148807468</c:v>
                </c:pt>
                <c:pt idx="440">
                  <c:v>45.716797451934816</c:v>
                </c:pt>
                <c:pt idx="441">
                  <c:v>45.719733360733649</c:v>
                </c:pt>
                <c:pt idx="442">
                  <c:v>45.723374411381634</c:v>
                </c:pt>
                <c:pt idx="443">
                  <c:v>45.725136418287761</c:v>
                </c:pt>
                <c:pt idx="444">
                  <c:v>45.724314131498701</c:v>
                </c:pt>
                <c:pt idx="445">
                  <c:v>45.724784006042441</c:v>
                </c:pt>
                <c:pt idx="446">
                  <c:v>45.72572378410181</c:v>
                </c:pt>
                <c:pt idx="447">
                  <c:v>45.726193687618029</c:v>
                </c:pt>
                <c:pt idx="448">
                  <c:v>45.729013311545678</c:v>
                </c:pt>
                <c:pt idx="449">
                  <c:v>45.736534008999179</c:v>
                </c:pt>
                <c:pt idx="450">
                  <c:v>45.728543350076443</c:v>
                </c:pt>
                <c:pt idx="451">
                  <c:v>45.731950789596759</c:v>
                </c:pt>
                <c:pt idx="452">
                  <c:v>45.732185804144066</c:v>
                </c:pt>
                <c:pt idx="453">
                  <c:v>45.734066007482639</c:v>
                </c:pt>
                <c:pt idx="454">
                  <c:v>45.724666536501161</c:v>
                </c:pt>
                <c:pt idx="455">
                  <c:v>45.731128257702487</c:v>
                </c:pt>
                <c:pt idx="456">
                  <c:v>45.74147081122063</c:v>
                </c:pt>
                <c:pt idx="457">
                  <c:v>45.736886602388843</c:v>
                </c:pt>
                <c:pt idx="458">
                  <c:v>45.745468050818495</c:v>
                </c:pt>
                <c:pt idx="459">
                  <c:v>45.740647936840816</c:v>
                </c:pt>
                <c:pt idx="460">
                  <c:v>45.741000593663998</c:v>
                </c:pt>
                <c:pt idx="461">
                  <c:v>45.74358690986849</c:v>
                </c:pt>
                <c:pt idx="462">
                  <c:v>45.747349346493436</c:v>
                </c:pt>
                <c:pt idx="463">
                  <c:v>45.748995607146817</c:v>
                </c:pt>
                <c:pt idx="464">
                  <c:v>45.748407643312106</c:v>
                </c:pt>
                <c:pt idx="465">
                  <c:v>45.739825092066958</c:v>
                </c:pt>
                <c:pt idx="466">
                  <c:v>45.751935653032277</c:v>
                </c:pt>
                <c:pt idx="467">
                  <c:v>45.750641986288876</c:v>
                </c:pt>
                <c:pt idx="468">
                  <c:v>45.750641986288876</c:v>
                </c:pt>
                <c:pt idx="469">
                  <c:v>45.752288483932425</c:v>
                </c:pt>
                <c:pt idx="470">
                  <c:v>45.757346324909378</c:v>
                </c:pt>
                <c:pt idx="471">
                  <c:v>45.750289180782978</c:v>
                </c:pt>
                <c:pt idx="472">
                  <c:v>45.746173518563744</c:v>
                </c:pt>
                <c:pt idx="473">
                  <c:v>45.757816878596081</c:v>
                </c:pt>
                <c:pt idx="474">
                  <c:v>45.758405084314369</c:v>
                </c:pt>
                <c:pt idx="475">
                  <c:v>45.756993415995467</c:v>
                </c:pt>
                <c:pt idx="476">
                  <c:v>45.753229392938394</c:v>
                </c:pt>
                <c:pt idx="477">
                  <c:v>45.764994021676252</c:v>
                </c:pt>
                <c:pt idx="478">
                  <c:v>45.760875713477667</c:v>
                </c:pt>
                <c:pt idx="479">
                  <c:v>45.76299360797281</c:v>
                </c:pt>
                <c:pt idx="480">
                  <c:v>45.762405284282146</c:v>
                </c:pt>
                <c:pt idx="481">
                  <c:v>45.767936124254277</c:v>
                </c:pt>
                <c:pt idx="482">
                  <c:v>45.770996312240591</c:v>
                </c:pt>
                <c:pt idx="483">
                  <c:v>45.766406183706067</c:v>
                </c:pt>
                <c:pt idx="484">
                  <c:v>45.763699616369607</c:v>
                </c:pt>
                <c:pt idx="485">
                  <c:v>45.778884067625725</c:v>
                </c:pt>
                <c:pt idx="486">
                  <c:v>45.7669946102734</c:v>
                </c:pt>
                <c:pt idx="487">
                  <c:v>45.769701567382008</c:v>
                </c:pt>
                <c:pt idx="488">
                  <c:v>45.767229985137035</c:v>
                </c:pt>
                <c:pt idx="489">
                  <c:v>45.77582282485411</c:v>
                </c:pt>
                <c:pt idx="490">
                  <c:v>45.775351900765664</c:v>
                </c:pt>
                <c:pt idx="491">
                  <c:v>45.77911956479803</c:v>
                </c:pt>
                <c:pt idx="492">
                  <c:v>45.781003629404616</c:v>
                </c:pt>
                <c:pt idx="493">
                  <c:v>45.770525487453014</c:v>
                </c:pt>
                <c:pt idx="494">
                  <c:v>45.771114019950993</c:v>
                </c:pt>
                <c:pt idx="495">
                  <c:v>45.775116442354935</c:v>
                </c:pt>
                <c:pt idx="496">
                  <c:v>45.788305844762256</c:v>
                </c:pt>
                <c:pt idx="497">
                  <c:v>45.782770080822331</c:v>
                </c:pt>
                <c:pt idx="498">
                  <c:v>45.782181248537015</c:v>
                </c:pt>
                <c:pt idx="499">
                  <c:v>45.778177590645925</c:v>
                </c:pt>
                <c:pt idx="500">
                  <c:v>45.788188048612334</c:v>
                </c:pt>
                <c:pt idx="501">
                  <c:v>45.782063483897531</c:v>
                </c:pt>
                <c:pt idx="502">
                  <c:v>45.788777035422939</c:v>
                </c:pt>
                <c:pt idx="503">
                  <c:v>45.781827956436082</c:v>
                </c:pt>
                <c:pt idx="504">
                  <c:v>45.788777035422939</c:v>
                </c:pt>
                <c:pt idx="505">
                  <c:v>45.796081730954796</c:v>
                </c:pt>
                <c:pt idx="506">
                  <c:v>45.791133134199342</c:v>
                </c:pt>
                <c:pt idx="507">
                  <c:v>45.787952458130746</c:v>
                </c:pt>
                <c:pt idx="508">
                  <c:v>45.787834663799075</c:v>
                </c:pt>
                <c:pt idx="509">
                  <c:v>45.790190665592988</c:v>
                </c:pt>
                <c:pt idx="510">
                  <c:v>45.799499243461355</c:v>
                </c:pt>
                <c:pt idx="511">
                  <c:v>45.800913535769432</c:v>
                </c:pt>
                <c:pt idx="512">
                  <c:v>45.79301818780602</c:v>
                </c:pt>
                <c:pt idx="513">
                  <c:v>45.791250945503016</c:v>
                </c:pt>
                <c:pt idx="514">
                  <c:v>45.802445784341735</c:v>
                </c:pt>
                <c:pt idx="515">
                  <c:v>45.795846059236894</c:v>
                </c:pt>
                <c:pt idx="516">
                  <c:v>45.797613656247108</c:v>
                </c:pt>
                <c:pt idx="517">
                  <c:v>45.801502850010948</c:v>
                </c:pt>
                <c:pt idx="518">
                  <c:v>45.796670920861693</c:v>
                </c:pt>
                <c:pt idx="519">
                  <c:v>45.803388757498482</c:v>
                </c:pt>
                <c:pt idx="520">
                  <c:v>45.802799394725476</c:v>
                </c:pt>
                <c:pt idx="521">
                  <c:v>45.804921171692847</c:v>
                </c:pt>
                <c:pt idx="522">
                  <c:v>45.805156936823799</c:v>
                </c:pt>
                <c:pt idx="523">
                  <c:v>45.803742382442572</c:v>
                </c:pt>
                <c:pt idx="524">
                  <c:v>45.802445784341735</c:v>
                </c:pt>
                <c:pt idx="525">
                  <c:v>45.801031397404529</c:v>
                </c:pt>
                <c:pt idx="526">
                  <c:v>45.804567528547061</c:v>
                </c:pt>
                <c:pt idx="527">
                  <c:v>45.804803290037505</c:v>
                </c:pt>
                <c:pt idx="528">
                  <c:v>45.811759346010902</c:v>
                </c:pt>
                <c:pt idx="529">
                  <c:v>45.809283219528027</c:v>
                </c:pt>
                <c:pt idx="530">
                  <c:v>45.814117810588755</c:v>
                </c:pt>
                <c:pt idx="531">
                  <c:v>45.810462293993346</c:v>
                </c:pt>
                <c:pt idx="532">
                  <c:v>45.814235740192089</c:v>
                </c:pt>
                <c:pt idx="533">
                  <c:v>45.816948288644511</c:v>
                </c:pt>
                <c:pt idx="534">
                  <c:v>45.814235740192089</c:v>
                </c:pt>
                <c:pt idx="535">
                  <c:v>45.814235740192089</c:v>
                </c:pt>
                <c:pt idx="536">
                  <c:v>45.811169767807009</c:v>
                </c:pt>
                <c:pt idx="537">
                  <c:v>45.809990656923794</c:v>
                </c:pt>
                <c:pt idx="538">
                  <c:v>45.823790054736548</c:v>
                </c:pt>
                <c:pt idx="539">
                  <c:v>45.809990656923794</c:v>
                </c:pt>
                <c:pt idx="540">
                  <c:v>45.82131262759799</c:v>
                </c:pt>
                <c:pt idx="541">
                  <c:v>45.816948288644511</c:v>
                </c:pt>
                <c:pt idx="542">
                  <c:v>45.820840767086054</c:v>
                </c:pt>
                <c:pt idx="543">
                  <c:v>45.817302122993048</c:v>
                </c:pt>
                <c:pt idx="544">
                  <c:v>45.823554097752883</c:v>
                </c:pt>
                <c:pt idx="545">
                  <c:v>45.823318143199202</c:v>
                </c:pt>
                <c:pt idx="546">
                  <c:v>45.818245707974974</c:v>
                </c:pt>
                <c:pt idx="547">
                  <c:v>45.832050080342803</c:v>
                </c:pt>
                <c:pt idx="548">
                  <c:v>45.82815569728789</c:v>
                </c:pt>
                <c:pt idx="549">
                  <c:v>45.825087861584223</c:v>
                </c:pt>
                <c:pt idx="550">
                  <c:v>45.826267749784371</c:v>
                </c:pt>
                <c:pt idx="551">
                  <c:v>45.830397837002714</c:v>
                </c:pt>
                <c:pt idx="552">
                  <c:v>45.829925789357141</c:v>
                </c:pt>
                <c:pt idx="553">
                  <c:v>45.832522171749957</c:v>
                </c:pt>
                <c:pt idx="554">
                  <c:v>45.834174568266221</c:v>
                </c:pt>
                <c:pt idx="555">
                  <c:v>45.829925789357141</c:v>
                </c:pt>
                <c:pt idx="556">
                  <c:v>45.831577998660975</c:v>
                </c:pt>
                <c:pt idx="557">
                  <c:v>45.834528668735445</c:v>
                </c:pt>
                <c:pt idx="558">
                  <c:v>45.833348355114929</c:v>
                </c:pt>
                <c:pt idx="559">
                  <c:v>45.828037696011549</c:v>
                </c:pt>
                <c:pt idx="560">
                  <c:v>45.833820473268254</c:v>
                </c:pt>
                <c:pt idx="561">
                  <c:v>45.832050080342803</c:v>
                </c:pt>
                <c:pt idx="562">
                  <c:v>45.837243620780242</c:v>
                </c:pt>
                <c:pt idx="563">
                  <c:v>45.836889478360533</c:v>
                </c:pt>
                <c:pt idx="564">
                  <c:v>45.835591002971888</c:v>
                </c:pt>
                <c:pt idx="565">
                  <c:v>45.845272317012864</c:v>
                </c:pt>
                <c:pt idx="566">
                  <c:v>45.84314680019164</c:v>
                </c:pt>
                <c:pt idx="567">
                  <c:v>45.84420953396544</c:v>
                </c:pt>
                <c:pt idx="568">
                  <c:v>45.843501039308265</c:v>
                </c:pt>
                <c:pt idx="569">
                  <c:v>45.843737201760781</c:v>
                </c:pt>
                <c:pt idx="570">
                  <c:v>45.84550849771523</c:v>
                </c:pt>
                <c:pt idx="571">
                  <c:v>45.839722770951219</c:v>
                </c:pt>
                <c:pt idx="572">
                  <c:v>45.843028721702652</c:v>
                </c:pt>
                <c:pt idx="573">
                  <c:v>45.847988542018186</c:v>
                </c:pt>
                <c:pt idx="574">
                  <c:v>45.849878279686244</c:v>
                </c:pt>
                <c:pt idx="575">
                  <c:v>45.853658222402004</c:v>
                </c:pt>
                <c:pt idx="576">
                  <c:v>45.851650050235726</c:v>
                </c:pt>
                <c:pt idx="577">
                  <c:v>45.848933391380072</c:v>
                </c:pt>
                <c:pt idx="578">
                  <c:v>45.847752335762479</c:v>
                </c:pt>
                <c:pt idx="579">
                  <c:v>45.850941325584273</c:v>
                </c:pt>
                <c:pt idx="580">
                  <c:v>45.852949435669416</c:v>
                </c:pt>
                <c:pt idx="581">
                  <c:v>45.848579068305703</c:v>
                </c:pt>
                <c:pt idx="582">
                  <c:v>45.854130759064176</c:v>
                </c:pt>
                <c:pt idx="583">
                  <c:v>45.85046885465507</c:v>
                </c:pt>
                <c:pt idx="584">
                  <c:v>45.855075861606998</c:v>
                </c:pt>
                <c:pt idx="585">
                  <c:v>45.868547807240226</c:v>
                </c:pt>
                <c:pt idx="586">
                  <c:v>45.856611736334408</c:v>
                </c:pt>
                <c:pt idx="587">
                  <c:v>45.862283549783555</c:v>
                </c:pt>
                <c:pt idx="588">
                  <c:v>45.857202484779322</c:v>
                </c:pt>
                <c:pt idx="589">
                  <c:v>45.860629125933414</c:v>
                </c:pt>
                <c:pt idx="590">
                  <c:v>45.853658222402004</c:v>
                </c:pt>
                <c:pt idx="591">
                  <c:v>45.860274622066143</c:v>
                </c:pt>
                <c:pt idx="592">
                  <c:v>45.862992625117897</c:v>
                </c:pt>
                <c:pt idx="593">
                  <c:v>45.858029558173328</c:v>
                </c:pt>
                <c:pt idx="594">
                  <c:v>45.858147713950764</c:v>
                </c:pt>
                <c:pt idx="595">
                  <c:v>45.859920123679473</c:v>
                </c:pt>
                <c:pt idx="596">
                  <c:v>45.860983635281428</c:v>
                </c:pt>
                <c:pt idx="597">
                  <c:v>45.862165372692822</c:v>
                </c:pt>
                <c:pt idx="598">
                  <c:v>45.869729934513188</c:v>
                </c:pt>
                <c:pt idx="599">
                  <c:v>45.872330829005534</c:v>
                </c:pt>
                <c:pt idx="600">
                  <c:v>45.864647219502139</c:v>
                </c:pt>
                <c:pt idx="601">
                  <c:v>45.862756264236914</c:v>
                </c:pt>
                <c:pt idx="602">
                  <c:v>45.870202802483426</c:v>
                </c:pt>
                <c:pt idx="603">
                  <c:v>45.876469223631311</c:v>
                </c:pt>
                <c:pt idx="604">
                  <c:v>45.871976144206933</c:v>
                </c:pt>
                <c:pt idx="605">
                  <c:v>45.870675680203306</c:v>
                </c:pt>
                <c:pt idx="606">
                  <c:v>45.875877978683647</c:v>
                </c:pt>
                <c:pt idx="607">
                  <c:v>45.871148567673103</c:v>
                </c:pt>
                <c:pt idx="608">
                  <c:v>45.875050261359071</c:v>
                </c:pt>
                <c:pt idx="609">
                  <c:v>45.875286748975441</c:v>
                </c:pt>
                <c:pt idx="610">
                  <c:v>45.872094371863703</c:v>
                </c:pt>
                <c:pt idx="611">
                  <c:v>45.869257076292271</c:v>
                </c:pt>
                <c:pt idx="612">
                  <c:v>45.877178737685405</c:v>
                </c:pt>
                <c:pt idx="613">
                  <c:v>45.882737357150049</c:v>
                </c:pt>
                <c:pt idx="614">
                  <c:v>45.879543943041867</c:v>
                </c:pt>
                <c:pt idx="615">
                  <c:v>45.871621464893146</c:v>
                </c:pt>
                <c:pt idx="616">
                  <c:v>45.879543943041867</c:v>
                </c:pt>
                <c:pt idx="617">
                  <c:v>45.880135282487267</c:v>
                </c:pt>
                <c:pt idx="618">
                  <c:v>45.873631386861319</c:v>
                </c:pt>
                <c:pt idx="619">
                  <c:v>45.876823977915087</c:v>
                </c:pt>
                <c:pt idx="620">
                  <c:v>45.885221431039021</c:v>
                </c:pt>
                <c:pt idx="621">
                  <c:v>45.881909392287987</c:v>
                </c:pt>
                <c:pt idx="622">
                  <c:v>45.881318007109741</c:v>
                </c:pt>
                <c:pt idx="623">
                  <c:v>45.878361309879779</c:v>
                </c:pt>
                <c:pt idx="624">
                  <c:v>45.883920215933614</c:v>
                </c:pt>
                <c:pt idx="625">
                  <c:v>45.884984840985034</c:v>
                </c:pt>
                <c:pt idx="626">
                  <c:v>45.881909392287987</c:v>
                </c:pt>
                <c:pt idx="627">
                  <c:v>45.889480469253591</c:v>
                </c:pt>
                <c:pt idx="628">
                  <c:v>45.888060702002264</c:v>
                </c:pt>
                <c:pt idx="629">
                  <c:v>45.887705773916196</c:v>
                </c:pt>
                <c:pt idx="630">
                  <c:v>45.888415635578916</c:v>
                </c:pt>
                <c:pt idx="631">
                  <c:v>45.885812916848217</c:v>
                </c:pt>
                <c:pt idx="632">
                  <c:v>45.895633809354365</c:v>
                </c:pt>
                <c:pt idx="633">
                  <c:v>45.889243835277384</c:v>
                </c:pt>
                <c:pt idx="634">
                  <c:v>45.886877629733533</c:v>
                </c:pt>
                <c:pt idx="635">
                  <c:v>45.892911936176745</c:v>
                </c:pt>
                <c:pt idx="636">
                  <c:v>45.888179012584409</c:v>
                </c:pt>
                <c:pt idx="637">
                  <c:v>45.890072064871283</c:v>
                </c:pt>
                <c:pt idx="638">
                  <c:v>45.90190718126604</c:v>
                </c:pt>
                <c:pt idx="639">
                  <c:v>45.896462269624628</c:v>
                </c:pt>
                <c:pt idx="640">
                  <c:v>45.896698978052505</c:v>
                </c:pt>
                <c:pt idx="641">
                  <c:v>45.88545802353282</c:v>
                </c:pt>
                <c:pt idx="642">
                  <c:v>45.897882556817159</c:v>
                </c:pt>
                <c:pt idx="643">
                  <c:v>45.897409117986101</c:v>
                </c:pt>
                <c:pt idx="644">
                  <c:v>45.891965273355019</c:v>
                </c:pt>
                <c:pt idx="645">
                  <c:v>45.893266944804012</c:v>
                </c:pt>
                <c:pt idx="646">
                  <c:v>45.899894780819174</c:v>
                </c:pt>
                <c:pt idx="647">
                  <c:v>45.900960147310279</c:v>
                </c:pt>
                <c:pt idx="648">
                  <c:v>45.904630121581967</c:v>
                </c:pt>
                <c:pt idx="649">
                  <c:v>45.895752158990412</c:v>
                </c:pt>
                <c:pt idx="650">
                  <c:v>45.896225563638339</c:v>
                </c:pt>
                <c:pt idx="651">
                  <c:v>45.902262329074496</c:v>
                </c:pt>
                <c:pt idx="652">
                  <c:v>45.908063854647892</c:v>
                </c:pt>
                <c:pt idx="653">
                  <c:v>45.906879750737041</c:v>
                </c:pt>
                <c:pt idx="654">
                  <c:v>45.900249897487875</c:v>
                </c:pt>
                <c:pt idx="655">
                  <c:v>45.902143945861056</c:v>
                </c:pt>
                <c:pt idx="656">
                  <c:v>45.905814109442069</c:v>
                </c:pt>
                <c:pt idx="657">
                  <c:v>45.909958547966482</c:v>
                </c:pt>
                <c:pt idx="658">
                  <c:v>45.90545890667115</c:v>
                </c:pt>
                <c:pt idx="659">
                  <c:v>45.906169317709939</c:v>
                </c:pt>
                <c:pt idx="660">
                  <c:v>45.901552038953142</c:v>
                </c:pt>
                <c:pt idx="661">
                  <c:v>45.910195395627788</c:v>
                </c:pt>
                <c:pt idx="662">
                  <c:v>45.908537513316091</c:v>
                </c:pt>
                <c:pt idx="663">
                  <c:v>45.908774346315461</c:v>
                </c:pt>
                <c:pt idx="664">
                  <c:v>45.907471795056985</c:v>
                </c:pt>
                <c:pt idx="665">
                  <c:v>45.898474369091275</c:v>
                </c:pt>
                <c:pt idx="666">
                  <c:v>45.907116566632546</c:v>
                </c:pt>
                <c:pt idx="667">
                  <c:v>45.908537513316091</c:v>
                </c:pt>
                <c:pt idx="668">
                  <c:v>45.912682443622415</c:v>
                </c:pt>
                <c:pt idx="669">
                  <c:v>45.907116566632546</c:v>
                </c:pt>
                <c:pt idx="670">
                  <c:v>45.9118533976851</c:v>
                </c:pt>
                <c:pt idx="671">
                  <c:v>45.918960477398159</c:v>
                </c:pt>
                <c:pt idx="672">
                  <c:v>45.912682443622415</c:v>
                </c:pt>
                <c:pt idx="673">
                  <c:v>45.915762019255581</c:v>
                </c:pt>
                <c:pt idx="674">
                  <c:v>45.914340625322474</c:v>
                </c:pt>
                <c:pt idx="675">
                  <c:v>45.916828122460466</c:v>
                </c:pt>
                <c:pt idx="676">
                  <c:v>45.916946581428121</c:v>
                </c:pt>
                <c:pt idx="677">
                  <c:v>45.916828122460466</c:v>
                </c:pt>
                <c:pt idx="678">
                  <c:v>45.913629961356506</c:v>
                </c:pt>
                <c:pt idx="679">
                  <c:v>45.917065041006985</c:v>
                </c:pt>
                <c:pt idx="680">
                  <c:v>45.924173734444238</c:v>
                </c:pt>
                <c:pt idx="681">
                  <c:v>45.919434360947079</c:v>
                </c:pt>
                <c:pt idx="682">
                  <c:v>45.92215938117625</c:v>
                </c:pt>
                <c:pt idx="683">
                  <c:v>45.922988799355991</c:v>
                </c:pt>
                <c:pt idx="684">
                  <c:v>45.924055238183712</c:v>
                </c:pt>
                <c:pt idx="685">
                  <c:v>45.922751819675987</c:v>
                </c:pt>
                <c:pt idx="686">
                  <c:v>45.921922410056361</c:v>
                </c:pt>
                <c:pt idx="687">
                  <c:v>45.924884724849122</c:v>
                </c:pt>
                <c:pt idx="688">
                  <c:v>45.922988799355991</c:v>
                </c:pt>
                <c:pt idx="689">
                  <c:v>45.919789780027564</c:v>
                </c:pt>
                <c:pt idx="690">
                  <c:v>45.924529226894833</c:v>
                </c:pt>
                <c:pt idx="691">
                  <c:v>45.92903260768589</c:v>
                </c:pt>
                <c:pt idx="692">
                  <c:v>45.927491878027205</c:v>
                </c:pt>
                <c:pt idx="693">
                  <c:v>45.926069757780468</c:v>
                </c:pt>
                <c:pt idx="694">
                  <c:v>45.92524022830721</c:v>
                </c:pt>
                <c:pt idx="695">
                  <c:v>45.927847421850409</c:v>
                </c:pt>
                <c:pt idx="696">
                  <c:v>45.928914086349771</c:v>
                </c:pt>
                <c:pt idx="697">
                  <c:v>45.932588532230845</c:v>
                </c:pt>
                <c:pt idx="698">
                  <c:v>45.933062697105939</c:v>
                </c:pt>
                <c:pt idx="699">
                  <c:v>45.931166096341151</c:v>
                </c:pt>
                <c:pt idx="700">
                  <c:v>45.926543788077019</c:v>
                </c:pt>
                <c:pt idx="701">
                  <c:v>45.92903260768589</c:v>
                </c:pt>
                <c:pt idx="702">
                  <c:v>45.935552223320549</c:v>
                </c:pt>
                <c:pt idx="703">
                  <c:v>45.934959454506981</c:v>
                </c:pt>
                <c:pt idx="704">
                  <c:v>45.930454911433181</c:v>
                </c:pt>
                <c:pt idx="705">
                  <c:v>45.933773962774474</c:v>
                </c:pt>
                <c:pt idx="706">
                  <c:v>45.932707072531848</c:v>
                </c:pt>
                <c:pt idx="707">
                  <c:v>45.935552223320549</c:v>
                </c:pt>
                <c:pt idx="708">
                  <c:v>45.933418327186764</c:v>
                </c:pt>
                <c:pt idx="709">
                  <c:v>45.935196560196566</c:v>
                </c:pt>
                <c:pt idx="710">
                  <c:v>45.941243582430133</c:v>
                </c:pt>
                <c:pt idx="711">
                  <c:v>45.928558526011564</c:v>
                </c:pt>
                <c:pt idx="712">
                  <c:v>45.939109157501598</c:v>
                </c:pt>
                <c:pt idx="713">
                  <c:v>45.938753439295475</c:v>
                </c:pt>
                <c:pt idx="714">
                  <c:v>45.938160587860295</c:v>
                </c:pt>
                <c:pt idx="715">
                  <c:v>45.939464881216644</c:v>
                </c:pt>
              </c:numCache>
            </c:numRef>
          </c:xVal>
          <c:yVal>
            <c:numRef>
              <c:f>Sheet1!$L$5:$L$720</c:f>
              <c:numCache>
                <c:formatCode>0.00E+00</c:formatCode>
                <c:ptCount val="716"/>
                <c:pt idx="0">
                  <c:v>3224823120346495</c:v>
                </c:pt>
                <c:pt idx="1">
                  <c:v>3224823120346495</c:v>
                </c:pt>
                <c:pt idx="2">
                  <c:v>3403881753573923</c:v>
                </c:pt>
                <c:pt idx="3">
                  <c:v>5946451767173008</c:v>
                </c:pt>
                <c:pt idx="4">
                  <c:v>5540092834031556</c:v>
                </c:pt>
                <c:pt idx="5">
                  <c:v>5870086445525167</c:v>
                </c:pt>
                <c:pt idx="6">
                  <c:v>6297586677494780</c:v>
                </c:pt>
                <c:pt idx="7">
                  <c:v>6812032605360429</c:v>
                </c:pt>
                <c:pt idx="8">
                  <c:v>7221427002462173</c:v>
                </c:pt>
                <c:pt idx="9">
                  <c:v>7554698099051621</c:v>
                </c:pt>
                <c:pt idx="10">
                  <c:v>8122771964387934</c:v>
                </c:pt>
                <c:pt idx="11">
                  <c:v>8407250794247861</c:v>
                </c:pt>
                <c:pt idx="12">
                  <c:v>8927470957887521</c:v>
                </c:pt>
                <c:pt idx="13">
                  <c:v>9172902168999912</c:v>
                </c:pt>
                <c:pt idx="14">
                  <c:v>9496010170031010</c:v>
                </c:pt>
                <c:pt idx="15">
                  <c:v>9791953367296182</c:v>
                </c:pt>
                <c:pt idx="16">
                  <c:v>1.0185281632997616E+16</c:v>
                </c:pt>
                <c:pt idx="17">
                  <c:v>1.0507746552460072E+16</c:v>
                </c:pt>
                <c:pt idx="18">
                  <c:v>1.0738799450976412E+16</c:v>
                </c:pt>
                <c:pt idx="19">
                  <c:v>1.4287071202120294E+16</c:v>
                </c:pt>
                <c:pt idx="20">
                  <c:v>1.173183898433387E+16</c:v>
                </c:pt>
                <c:pt idx="21">
                  <c:v>1.177648349455697E+16</c:v>
                </c:pt>
                <c:pt idx="22">
                  <c:v>1.1990354057241716E+16</c:v>
                </c:pt>
                <c:pt idx="23">
                  <c:v>1.2229368398401648E+16</c:v>
                </c:pt>
                <c:pt idx="24">
                  <c:v>1.2638158502159608E+16</c:v>
                </c:pt>
                <c:pt idx="25">
                  <c:v>1.2869771245162918E+16</c:v>
                </c:pt>
                <c:pt idx="26">
                  <c:v>1.3176637882018442E+16</c:v>
                </c:pt>
                <c:pt idx="27">
                  <c:v>1.3298356896067488E+16</c:v>
                </c:pt>
                <c:pt idx="28">
                  <c:v>1.3724768537566066E+16</c:v>
                </c:pt>
                <c:pt idx="29">
                  <c:v>1.388780932893764E+16</c:v>
                </c:pt>
                <c:pt idx="30">
                  <c:v>1.395631996569914E+16</c:v>
                </c:pt>
                <c:pt idx="31">
                  <c:v>1.4088313670734686E+16</c:v>
                </c:pt>
                <c:pt idx="32">
                  <c:v>1.4255677064202806E+16</c:v>
                </c:pt>
                <c:pt idx="33">
                  <c:v>1.446233741617901E+16</c:v>
                </c:pt>
                <c:pt idx="34">
                  <c:v>1.446259852005317E+16</c:v>
                </c:pt>
                <c:pt idx="35">
                  <c:v>1.454721035422416E+16</c:v>
                </c:pt>
                <c:pt idx="36">
                  <c:v>1.820368482563192E+16</c:v>
                </c:pt>
                <c:pt idx="37">
                  <c:v>1.5292562747310116E+16</c:v>
                </c:pt>
                <c:pt idx="38">
                  <c:v>1.4595356373846284E+16</c:v>
                </c:pt>
                <c:pt idx="39">
                  <c:v>1.422578818466002E+16</c:v>
                </c:pt>
                <c:pt idx="40">
                  <c:v>1.3979039144508712E+16</c:v>
                </c:pt>
                <c:pt idx="41">
                  <c:v>1.3697102421047838E+16</c:v>
                </c:pt>
                <c:pt idx="42">
                  <c:v>1.3740677044986192E+16</c:v>
                </c:pt>
                <c:pt idx="43">
                  <c:v>1.3933062061300166E+16</c:v>
                </c:pt>
                <c:pt idx="44">
                  <c:v>1.4427436265067578E+16</c:v>
                </c:pt>
                <c:pt idx="45">
                  <c:v>1.4846241427368926E+16</c:v>
                </c:pt>
                <c:pt idx="46">
                  <c:v>1.6009736417139496E+16</c:v>
                </c:pt>
                <c:pt idx="47">
                  <c:v>1.645715900097818E+16</c:v>
                </c:pt>
                <c:pt idx="48">
                  <c:v>1.689036575186127E+16</c:v>
                </c:pt>
                <c:pt idx="49">
                  <c:v>1.6937539654474902E+16</c:v>
                </c:pt>
                <c:pt idx="50">
                  <c:v>1.6958152508056458E+16</c:v>
                </c:pt>
                <c:pt idx="51">
                  <c:v>1.649750375952026E+16</c:v>
                </c:pt>
                <c:pt idx="52">
                  <c:v>1.9946379674899144E+16</c:v>
                </c:pt>
                <c:pt idx="53">
                  <c:v>1.5797708391768102E+16</c:v>
                </c:pt>
                <c:pt idx="54">
                  <c:v>1.456208300758978E+16</c:v>
                </c:pt>
                <c:pt idx="55">
                  <c:v>1.483041787194169E+16</c:v>
                </c:pt>
                <c:pt idx="56">
                  <c:v>1.4713592915500732E+16</c:v>
                </c:pt>
                <c:pt idx="57">
                  <c:v>1.498071527842416E+16</c:v>
                </c:pt>
                <c:pt idx="58">
                  <c:v>1.5728947928848066E+16</c:v>
                </c:pt>
                <c:pt idx="59">
                  <c:v>1.6418659783894016E+16</c:v>
                </c:pt>
                <c:pt idx="60">
                  <c:v>1.7280613700856466E+16</c:v>
                </c:pt>
                <c:pt idx="61">
                  <c:v>3609888523939029</c:v>
                </c:pt>
                <c:pt idx="62">
                  <c:v>-5945166048439990</c:v>
                </c:pt>
                <c:pt idx="63">
                  <c:v>1.8710353948718336E+16</c:v>
                </c:pt>
                <c:pt idx="64">
                  <c:v>1.9704466359887508E+16</c:v>
                </c:pt>
                <c:pt idx="65">
                  <c:v>1.9677245150832384E+16</c:v>
                </c:pt>
                <c:pt idx="66">
                  <c:v>1.9652204442492452E+16</c:v>
                </c:pt>
                <c:pt idx="67">
                  <c:v>1.9844885328507204E+16</c:v>
                </c:pt>
                <c:pt idx="68">
                  <c:v>2.5279014761945548E+16</c:v>
                </c:pt>
                <c:pt idx="69">
                  <c:v>2.0598861366120692E+16</c:v>
                </c:pt>
                <c:pt idx="70">
                  <c:v>1.9901907138332364E+16</c:v>
                </c:pt>
                <c:pt idx="71">
                  <c:v>1.9949662235592132E+16</c:v>
                </c:pt>
                <c:pt idx="72">
                  <c:v>1.9440440992259316E+16</c:v>
                </c:pt>
                <c:pt idx="73">
                  <c:v>1.9651103902721524E+16</c:v>
                </c:pt>
                <c:pt idx="74">
                  <c:v>1.9256413360750032E+16</c:v>
                </c:pt>
                <c:pt idx="75">
                  <c:v>1.8456403069730836E+16</c:v>
                </c:pt>
                <c:pt idx="76">
                  <c:v>1.8037360656967932E+16</c:v>
                </c:pt>
                <c:pt idx="77">
                  <c:v>1.6821026809296332E+16</c:v>
                </c:pt>
                <c:pt idx="78">
                  <c:v>1.656682392631052E+16</c:v>
                </c:pt>
                <c:pt idx="79">
                  <c:v>1.6112501481396622E+16</c:v>
                </c:pt>
                <c:pt idx="80">
                  <c:v>1.5671940832069588E+16</c:v>
                </c:pt>
                <c:pt idx="81">
                  <c:v>1.531819610434164E+16</c:v>
                </c:pt>
                <c:pt idx="82">
                  <c:v>7839991414364007</c:v>
                </c:pt>
                <c:pt idx="83">
                  <c:v>6131642157099855</c:v>
                </c:pt>
                <c:pt idx="84">
                  <c:v>2.007147919496264E+16</c:v>
                </c:pt>
                <c:pt idx="85">
                  <c:v>2.5014775217483032E+16</c:v>
                </c:pt>
                <c:pt idx="86">
                  <c:v>2.0542141994293448E+16</c:v>
                </c:pt>
                <c:pt idx="87">
                  <c:v>1.9900483437532492E+16</c:v>
                </c:pt>
                <c:pt idx="88">
                  <c:v>1.9946536429614056E+16</c:v>
                </c:pt>
                <c:pt idx="89">
                  <c:v>1.9391755175723264E+16</c:v>
                </c:pt>
                <c:pt idx="90">
                  <c:v>1.9564974928716432E+16</c:v>
                </c:pt>
                <c:pt idx="91">
                  <c:v>1.995565145803224E+16</c:v>
                </c:pt>
                <c:pt idx="92">
                  <c:v>1.9871760469963604E+16</c:v>
                </c:pt>
                <c:pt idx="93">
                  <c:v>1.9580961180244596E+16</c:v>
                </c:pt>
                <c:pt idx="94">
                  <c:v>1.977473030038998E+16</c:v>
                </c:pt>
                <c:pt idx="95">
                  <c:v>1.9693547328277988E+16</c:v>
                </c:pt>
                <c:pt idx="96">
                  <c:v>1.9543031914718048E+16</c:v>
                </c:pt>
                <c:pt idx="97">
                  <c:v>1.9603372730122508E+16</c:v>
                </c:pt>
                <c:pt idx="98">
                  <c:v>1.9524886056071544E+16</c:v>
                </c:pt>
                <c:pt idx="99">
                  <c:v>1.930668575436096E+16</c:v>
                </c:pt>
                <c:pt idx="100">
                  <c:v>1.9655997270233804E+16</c:v>
                </c:pt>
                <c:pt idx="101">
                  <c:v>2.438233431641806E+16</c:v>
                </c:pt>
                <c:pt idx="102">
                  <c:v>2.0138072992029912E+16</c:v>
                </c:pt>
                <c:pt idx="103">
                  <c:v>1.9252201920030244E+16</c:v>
                </c:pt>
                <c:pt idx="104">
                  <c:v>1.9178512481059156E+16</c:v>
                </c:pt>
                <c:pt idx="105">
                  <c:v>1.9177096731558936E+16</c:v>
                </c:pt>
                <c:pt idx="106">
                  <c:v>1.9250100296606284E+16</c:v>
                </c:pt>
                <c:pt idx="107">
                  <c:v>1.8892836326382756E+16</c:v>
                </c:pt>
                <c:pt idx="108">
                  <c:v>1.868100392389284E+16</c:v>
                </c:pt>
                <c:pt idx="109">
                  <c:v>-1.318126212605191E+17</c:v>
                </c:pt>
                <c:pt idx="110">
                  <c:v>1.8490750484813016E+16</c:v>
                </c:pt>
                <c:pt idx="111">
                  <c:v>1.835021719657036E+16</c:v>
                </c:pt>
                <c:pt idx="112">
                  <c:v>1.8142942981836636E+16</c:v>
                </c:pt>
                <c:pt idx="113">
                  <c:v>1.7937392166134548E+16</c:v>
                </c:pt>
                <c:pt idx="114">
                  <c:v>1.8340461646456232E+16</c:v>
                </c:pt>
                <c:pt idx="115">
                  <c:v>1.779673048366995E+16</c:v>
                </c:pt>
                <c:pt idx="116">
                  <c:v>1.714957716072811E+16</c:v>
                </c:pt>
                <c:pt idx="117">
                  <c:v>1.6771023686159844E+16</c:v>
                </c:pt>
                <c:pt idx="118">
                  <c:v>2.1342760093666104E+16</c:v>
                </c:pt>
                <c:pt idx="119">
                  <c:v>1.7332387961998234E+16</c:v>
                </c:pt>
                <c:pt idx="120">
                  <c:v>1.6699492158897182E+16</c:v>
                </c:pt>
                <c:pt idx="121">
                  <c:v>1.8510894483210616E+16</c:v>
                </c:pt>
                <c:pt idx="122">
                  <c:v>1.6627790466951016E+16</c:v>
                </c:pt>
                <c:pt idx="123">
                  <c:v>1.6740945542579582E+16</c:v>
                </c:pt>
                <c:pt idx="124">
                  <c:v>1.4552114394785712E+16</c:v>
                </c:pt>
                <c:pt idx="125">
                  <c:v>1.6708764347584636E+16</c:v>
                </c:pt>
                <c:pt idx="126">
                  <c:v>1.6454513519391544E+16</c:v>
                </c:pt>
                <c:pt idx="127">
                  <c:v>1.6764723432297344E+16</c:v>
                </c:pt>
                <c:pt idx="128">
                  <c:v>1.6019775011448032E+16</c:v>
                </c:pt>
                <c:pt idx="129">
                  <c:v>1.6253021471510808E+16</c:v>
                </c:pt>
                <c:pt idx="130">
                  <c:v>1.525839178254645E+16</c:v>
                </c:pt>
                <c:pt idx="131">
                  <c:v>1.563638161905752E+16</c:v>
                </c:pt>
                <c:pt idx="132">
                  <c:v>1.568474862132141E+16</c:v>
                </c:pt>
                <c:pt idx="133">
                  <c:v>1.5718445977397278E+16</c:v>
                </c:pt>
                <c:pt idx="134">
                  <c:v>1.9744881838773232E+16</c:v>
                </c:pt>
                <c:pt idx="135">
                  <c:v>1.7457006238927772E+16</c:v>
                </c:pt>
                <c:pt idx="136">
                  <c:v>1.5866420840940044E+16</c:v>
                </c:pt>
                <c:pt idx="137">
                  <c:v>1.5495641150427198E+16</c:v>
                </c:pt>
                <c:pt idx="138">
                  <c:v>1.5204051541929136E+16</c:v>
                </c:pt>
                <c:pt idx="139">
                  <c:v>1.5180499397535646E+16</c:v>
                </c:pt>
                <c:pt idx="140">
                  <c:v>1.486068779581076E+16</c:v>
                </c:pt>
                <c:pt idx="141">
                  <c:v>1.4510426779909992E+16</c:v>
                </c:pt>
                <c:pt idx="142">
                  <c:v>1.422172700664499E+16</c:v>
                </c:pt>
                <c:pt idx="143">
                  <c:v>1.4191347323717442E+16</c:v>
                </c:pt>
                <c:pt idx="144">
                  <c:v>1.3842884693696622E+16</c:v>
                </c:pt>
                <c:pt idx="145">
                  <c:v>1.4015608068556246E+16</c:v>
                </c:pt>
                <c:pt idx="146">
                  <c:v>1.385749429694356E+16</c:v>
                </c:pt>
                <c:pt idx="147">
                  <c:v>1.3802460787590976E+16</c:v>
                </c:pt>
                <c:pt idx="148">
                  <c:v>1.3615944079586488E+16</c:v>
                </c:pt>
                <c:pt idx="149">
                  <c:v>1.3236612065250088E+16</c:v>
                </c:pt>
                <c:pt idx="150">
                  <c:v>1.294853572216306E+16</c:v>
                </c:pt>
                <c:pt idx="151">
                  <c:v>1.0803605944952372E+16</c:v>
                </c:pt>
                <c:pt idx="152">
                  <c:v>1.3235868483304284E+16</c:v>
                </c:pt>
                <c:pt idx="153">
                  <c:v>1.2432873733372424E+16</c:v>
                </c:pt>
                <c:pt idx="154">
                  <c:v>1.2579052581742686E+16</c:v>
                </c:pt>
                <c:pt idx="155">
                  <c:v>1.2139710942933234E+16</c:v>
                </c:pt>
                <c:pt idx="156">
                  <c:v>1.184225952859049E+16</c:v>
                </c:pt>
                <c:pt idx="157">
                  <c:v>1.1636098841428404E+16</c:v>
                </c:pt>
                <c:pt idx="158">
                  <c:v>1.5492127925421188E+16</c:v>
                </c:pt>
                <c:pt idx="159">
                  <c:v>1.2798000478464368E+16</c:v>
                </c:pt>
                <c:pt idx="160">
                  <c:v>1.0912081590307882E+16</c:v>
                </c:pt>
                <c:pt idx="161">
                  <c:v>1.0720123868174408E+16</c:v>
                </c:pt>
                <c:pt idx="162">
                  <c:v>1.039926630852714E+16</c:v>
                </c:pt>
                <c:pt idx="163">
                  <c:v>1.0400391296315272E+16</c:v>
                </c:pt>
                <c:pt idx="164">
                  <c:v>9931642592543148</c:v>
                </c:pt>
                <c:pt idx="165">
                  <c:v>9736081218990174</c:v>
                </c:pt>
                <c:pt idx="166">
                  <c:v>9448131358568920</c:v>
                </c:pt>
                <c:pt idx="167">
                  <c:v>1.1552493141877996E+16</c:v>
                </c:pt>
                <c:pt idx="168">
                  <c:v>9310921461730732</c:v>
                </c:pt>
                <c:pt idx="169">
                  <c:v>8780100710652282</c:v>
                </c:pt>
                <c:pt idx="170">
                  <c:v>8428826492970472</c:v>
                </c:pt>
                <c:pt idx="171">
                  <c:v>8039790974732961</c:v>
                </c:pt>
                <c:pt idx="172">
                  <c:v>7997684901767106</c:v>
                </c:pt>
                <c:pt idx="173">
                  <c:v>7575983393043892</c:v>
                </c:pt>
                <c:pt idx="174">
                  <c:v>7220940841723112</c:v>
                </c:pt>
                <c:pt idx="175">
                  <c:v>6950535480421240</c:v>
                </c:pt>
                <c:pt idx="176">
                  <c:v>6693153584505661</c:v>
                </c:pt>
                <c:pt idx="177">
                  <c:v>6393038330404512</c:v>
                </c:pt>
                <c:pt idx="178">
                  <c:v>6093650493587629</c:v>
                </c:pt>
                <c:pt idx="179">
                  <c:v>5760073005216201</c:v>
                </c:pt>
                <c:pt idx="180">
                  <c:v>5462134340407165</c:v>
                </c:pt>
                <c:pt idx="181">
                  <c:v>5140753588393171</c:v>
                </c:pt>
                <c:pt idx="182">
                  <c:v>4865644423420528</c:v>
                </c:pt>
                <c:pt idx="183">
                  <c:v>5730073019143842</c:v>
                </c:pt>
                <c:pt idx="184">
                  <c:v>4405905872085498</c:v>
                </c:pt>
                <c:pt idx="185">
                  <c:v>4001000953931631</c:v>
                </c:pt>
                <c:pt idx="186">
                  <c:v>3658064956127421.5</c:v>
                </c:pt>
                <c:pt idx="187">
                  <c:v>3319846609638287</c:v>
                </c:pt>
                <c:pt idx="188">
                  <c:v>3042513811929303</c:v>
                </c:pt>
                <c:pt idx="189">
                  <c:v>2657254792699227.5</c:v>
                </c:pt>
                <c:pt idx="190">
                  <c:v>2408624259767664.5</c:v>
                </c:pt>
                <c:pt idx="191">
                  <c:v>2086867385870850.2</c:v>
                </c:pt>
                <c:pt idx="192">
                  <c:v>1768107277520707.5</c:v>
                </c:pt>
                <c:pt idx="193">
                  <c:v>1482920300859226</c:v>
                </c:pt>
                <c:pt idx="194">
                  <c:v>1195567489042721.5</c:v>
                </c:pt>
                <c:pt idx="195">
                  <c:v>918412878601468.75</c:v>
                </c:pt>
                <c:pt idx="196">
                  <c:v>667703109417617.38</c:v>
                </c:pt>
                <c:pt idx="197">
                  <c:v>437595511230483.62</c:v>
                </c:pt>
                <c:pt idx="198">
                  <c:v>238967786126713.56</c:v>
                </c:pt>
                <c:pt idx="199">
                  <c:v>103970976896560.47</c:v>
                </c:pt>
                <c:pt idx="200">
                  <c:v>49479438120178.211</c:v>
                </c:pt>
                <c:pt idx="201">
                  <c:v>13848157474968.15</c:v>
                </c:pt>
                <c:pt idx="202">
                  <c:v>4696632587782.0479</c:v>
                </c:pt>
                <c:pt idx="203">
                  <c:v>2931546811046.1831</c:v>
                </c:pt>
                <c:pt idx="204">
                  <c:v>3075194283814.8701</c:v>
                </c:pt>
                <c:pt idx="205">
                  <c:v>3340578294265.5918</c:v>
                </c:pt>
                <c:pt idx="206">
                  <c:v>3476619763538.5415</c:v>
                </c:pt>
                <c:pt idx="207">
                  <c:v>3480000772652.8315</c:v>
                </c:pt>
                <c:pt idx="208">
                  <c:v>3727604980008.0669</c:v>
                </c:pt>
                <c:pt idx="209">
                  <c:v>3761278196926.5742</c:v>
                </c:pt>
                <c:pt idx="210">
                  <c:v>3941406034101.2388</c:v>
                </c:pt>
                <c:pt idx="211">
                  <c:v>3944006167572.7773</c:v>
                </c:pt>
                <c:pt idx="212">
                  <c:v>4063973622097.0459</c:v>
                </c:pt>
                <c:pt idx="213">
                  <c:v>4175230974321.5757</c:v>
                </c:pt>
                <c:pt idx="214">
                  <c:v>4243727417839.5654</c:v>
                </c:pt>
                <c:pt idx="215">
                  <c:v>4262078986758.936</c:v>
                </c:pt>
                <c:pt idx="216">
                  <c:v>5459269214019.2031</c:v>
                </c:pt>
                <c:pt idx="217">
                  <c:v>4684310052244.082</c:v>
                </c:pt>
                <c:pt idx="218">
                  <c:v>4630087937078.2441</c:v>
                </c:pt>
                <c:pt idx="219">
                  <c:v>4679920908482.8018</c:v>
                </c:pt>
                <c:pt idx="220">
                  <c:v>4679337502355.2012</c:v>
                </c:pt>
                <c:pt idx="221">
                  <c:v>4871545656088.3877</c:v>
                </c:pt>
                <c:pt idx="222">
                  <c:v>4920248239589.9062</c:v>
                </c:pt>
                <c:pt idx="223">
                  <c:v>5074802672191.9248</c:v>
                </c:pt>
                <c:pt idx="224">
                  <c:v>5175319863969.7617</c:v>
                </c:pt>
                <c:pt idx="225">
                  <c:v>5334989495576.8037</c:v>
                </c:pt>
                <c:pt idx="226">
                  <c:v>5682684372828.8066</c:v>
                </c:pt>
                <c:pt idx="227">
                  <c:v>5931937851069.123</c:v>
                </c:pt>
                <c:pt idx="228">
                  <c:v>6220719703136.2344</c:v>
                </c:pt>
                <c:pt idx="229">
                  <c:v>6675972739977.6406</c:v>
                </c:pt>
                <c:pt idx="230">
                  <c:v>7194667970721.5361</c:v>
                </c:pt>
                <c:pt idx="231">
                  <c:v>8029365653166.7568</c:v>
                </c:pt>
                <c:pt idx="232">
                  <c:v>8656737780433.1992</c:v>
                </c:pt>
                <c:pt idx="233">
                  <c:v>12165371810141.07</c:v>
                </c:pt>
                <c:pt idx="234">
                  <c:v>11342405034593.359</c:v>
                </c:pt>
                <c:pt idx="235">
                  <c:v>12688501439803.701</c:v>
                </c:pt>
                <c:pt idx="236">
                  <c:v>14421919129093.594</c:v>
                </c:pt>
                <c:pt idx="237">
                  <c:v>16341309856390.869</c:v>
                </c:pt>
                <c:pt idx="238">
                  <c:v>19662633004283.66</c:v>
                </c:pt>
                <c:pt idx="239">
                  <c:v>22776567633394.691</c:v>
                </c:pt>
                <c:pt idx="240">
                  <c:v>25553463137702.535</c:v>
                </c:pt>
                <c:pt idx="241">
                  <c:v>29987870143183.844</c:v>
                </c:pt>
                <c:pt idx="242">
                  <c:v>33589465333757.09</c:v>
                </c:pt>
                <c:pt idx="243">
                  <c:v>40496990459390.727</c:v>
                </c:pt>
                <c:pt idx="244">
                  <c:v>46403977333002.18</c:v>
                </c:pt>
                <c:pt idx="245">
                  <c:v>43378558827075.062</c:v>
                </c:pt>
                <c:pt idx="246">
                  <c:v>59918393692059.367</c:v>
                </c:pt>
                <c:pt idx="247">
                  <c:v>70362993529647.047</c:v>
                </c:pt>
                <c:pt idx="248">
                  <c:v>70356074259590.477</c:v>
                </c:pt>
                <c:pt idx="249">
                  <c:v>88623275947322.719</c:v>
                </c:pt>
                <c:pt idx="250">
                  <c:v>108428611723854.47</c:v>
                </c:pt>
                <c:pt idx="251">
                  <c:v>77887054612955.828</c:v>
                </c:pt>
                <c:pt idx="252">
                  <c:v>135828667087496.44</c:v>
                </c:pt>
                <c:pt idx="253">
                  <c:v>90708222446610.203</c:v>
                </c:pt>
                <c:pt idx="254">
                  <c:v>131195413520996.91</c:v>
                </c:pt>
                <c:pt idx="255">
                  <c:v>146732223159078.94</c:v>
                </c:pt>
                <c:pt idx="256">
                  <c:v>170976591549418.34</c:v>
                </c:pt>
                <c:pt idx="257">
                  <c:v>136242543894187.72</c:v>
                </c:pt>
                <c:pt idx="258">
                  <c:v>117853573308511.11</c:v>
                </c:pt>
                <c:pt idx="259">
                  <c:v>216455014995307.44</c:v>
                </c:pt>
                <c:pt idx="260">
                  <c:v>243048083635241.81</c:v>
                </c:pt>
                <c:pt idx="261">
                  <c:v>157371296198652.97</c:v>
                </c:pt>
                <c:pt idx="262">
                  <c:v>148033594180645.19</c:v>
                </c:pt>
                <c:pt idx="263">
                  <c:v>368673034385108.31</c:v>
                </c:pt>
                <c:pt idx="264">
                  <c:v>208360248537320.81</c:v>
                </c:pt>
                <c:pt idx="265">
                  <c:v>390797828315643.31</c:v>
                </c:pt>
                <c:pt idx="266">
                  <c:v>244091488886306.56</c:v>
                </c:pt>
                <c:pt idx="267">
                  <c:v>228511107057080.75</c:v>
                </c:pt>
                <c:pt idx="268">
                  <c:v>444710573513942.06</c:v>
                </c:pt>
                <c:pt idx="269">
                  <c:v>333363919801949.06</c:v>
                </c:pt>
                <c:pt idx="270">
                  <c:v>263740135674912.88</c:v>
                </c:pt>
                <c:pt idx="271">
                  <c:v>408125916077849.19</c:v>
                </c:pt>
                <c:pt idx="272">
                  <c:v>202286149107943.31</c:v>
                </c:pt>
                <c:pt idx="273">
                  <c:v>350927458527796.19</c:v>
                </c:pt>
                <c:pt idx="274">
                  <c:v>245144786980382.94</c:v>
                </c:pt>
                <c:pt idx="275">
                  <c:v>3605616834453717.5</c:v>
                </c:pt>
                <c:pt idx="276">
                  <c:v>215618594955855.84</c:v>
                </c:pt>
                <c:pt idx="277">
                  <c:v>663485671316686</c:v>
                </c:pt>
                <c:pt idx="278">
                  <c:v>900217994640135.38</c:v>
                </c:pt>
                <c:pt idx="279">
                  <c:v>257081429517469.59</c:v>
                </c:pt>
                <c:pt idx="280">
                  <c:v>265004402780142.19</c:v>
                </c:pt>
                <c:pt idx="281">
                  <c:v>3595087539531472.5</c:v>
                </c:pt>
                <c:pt idx="282">
                  <c:v>214988835955967.72</c:v>
                </c:pt>
                <c:pt idx="283">
                  <c:v>-1142934855178559</c:v>
                </c:pt>
                <c:pt idx="284">
                  <c:v>267421803059130.41</c:v>
                </c:pt>
                <c:pt idx="285">
                  <c:v>1322463023490838.2</c:v>
                </c:pt>
                <c:pt idx="286">
                  <c:v>251153710537252.41</c:v>
                </c:pt>
                <c:pt idx="287">
                  <c:v>502019491509586.31</c:v>
                </c:pt>
                <c:pt idx="288">
                  <c:v>-4182792112315034.5</c:v>
                </c:pt>
                <c:pt idx="289">
                  <c:v>238926226465480.09</c:v>
                </c:pt>
                <c:pt idx="290">
                  <c:v>696492534879431.62</c:v>
                </c:pt>
                <c:pt idx="291">
                  <c:v>-1139654038477324.8</c:v>
                </c:pt>
                <c:pt idx="292">
                  <c:v>626766569657710.62</c:v>
                </c:pt>
                <c:pt idx="293">
                  <c:v>391573310419012.75</c:v>
                </c:pt>
                <c:pt idx="294">
                  <c:v>481722575308271.25</c:v>
                </c:pt>
                <c:pt idx="295">
                  <c:v>272128003123510.41</c:v>
                </c:pt>
                <c:pt idx="296">
                  <c:v>-758488646929822</c:v>
                </c:pt>
                <c:pt idx="297">
                  <c:v>231693903286824.69</c:v>
                </c:pt>
                <c:pt idx="298">
                  <c:v>-1.2506396485260172E+16</c:v>
                </c:pt>
                <c:pt idx="299">
                  <c:v>0</c:v>
                </c:pt>
                <c:pt idx="300">
                  <c:v>185185633902417.03</c:v>
                </c:pt>
                <c:pt idx="301">
                  <c:v>-961139677843937.88</c:v>
                </c:pt>
                <c:pt idx="302">
                  <c:v>265777929813576.66</c:v>
                </c:pt>
                <c:pt idx="303">
                  <c:v>-2081273556241842.8</c:v>
                </c:pt>
                <c:pt idx="304">
                  <c:v>312109738740109.19</c:v>
                </c:pt>
                <c:pt idx="305">
                  <c:v>-594408235751469.5</c:v>
                </c:pt>
                <c:pt idx="306">
                  <c:v>361776291613133.62</c:v>
                </c:pt>
                <c:pt idx="307">
                  <c:v>-1313567596127948</c:v>
                </c:pt>
                <c:pt idx="308">
                  <c:v>372435755489284.31</c:v>
                </c:pt>
                <c:pt idx="309">
                  <c:v>437567456587557.12</c:v>
                </c:pt>
                <c:pt idx="310">
                  <c:v>-3117082923013459.5</c:v>
                </c:pt>
                <c:pt idx="311">
                  <c:v>554069517774071.5</c:v>
                </c:pt>
                <c:pt idx="312">
                  <c:v>-1558147378795761.5</c:v>
                </c:pt>
                <c:pt idx="313">
                  <c:v>273881248088812.69</c:v>
                </c:pt>
                <c:pt idx="314">
                  <c:v>803598191514825.12</c:v>
                </c:pt>
                <c:pt idx="315">
                  <c:v>655393590482061.75</c:v>
                </c:pt>
                <c:pt idx="316">
                  <c:v>-4980361288076778</c:v>
                </c:pt>
                <c:pt idx="317">
                  <c:v>711398366673087.25</c:v>
                </c:pt>
                <c:pt idx="318">
                  <c:v>1555879715674909.2</c:v>
                </c:pt>
                <c:pt idx="319">
                  <c:v>578801049484218.12</c:v>
                </c:pt>
                <c:pt idx="320">
                  <c:v>1555175994547357.2</c:v>
                </c:pt>
                <c:pt idx="321">
                  <c:v>1.2440549337686772E+16</c:v>
                </c:pt>
                <c:pt idx="322">
                  <c:v>371261436114909.75</c:v>
                </c:pt>
                <c:pt idx="323">
                  <c:v>994629688739363.62</c:v>
                </c:pt>
                <c:pt idx="324">
                  <c:v>327054098735938.88</c:v>
                </c:pt>
                <c:pt idx="325">
                  <c:v>-295915167915825.19</c:v>
                </c:pt>
                <c:pt idx="326">
                  <c:v>497202322911526.12</c:v>
                </c:pt>
                <c:pt idx="327">
                  <c:v>1911854610239170.2</c:v>
                </c:pt>
                <c:pt idx="328">
                  <c:v>637157766335446</c:v>
                </c:pt>
                <c:pt idx="329">
                  <c:v>517517936702822.44</c:v>
                </c:pt>
                <c:pt idx="330">
                  <c:v>730383747821036.12</c:v>
                </c:pt>
                <c:pt idx="331">
                  <c:v>-752513701615973.38</c:v>
                </c:pt>
                <c:pt idx="332">
                  <c:v>340125217629053.56</c:v>
                </c:pt>
                <c:pt idx="333">
                  <c:v>919245024494802.75</c:v>
                </c:pt>
                <c:pt idx="334">
                  <c:v>800454577789921.62</c:v>
                </c:pt>
                <c:pt idx="335">
                  <c:v>-800454577789921.62</c:v>
                </c:pt>
                <c:pt idx="336">
                  <c:v>551394636300078.5</c:v>
                </c:pt>
                <c:pt idx="337">
                  <c:v>-2480942601974280.5</c:v>
                </c:pt>
                <c:pt idx="338">
                  <c:v>652809471301823.25</c:v>
                </c:pt>
                <c:pt idx="339">
                  <c:v>476888304063900</c:v>
                </c:pt>
                <c:pt idx="340">
                  <c:v>516430711718330.25</c:v>
                </c:pt>
                <c:pt idx="341">
                  <c:v>-2065437380740051.5</c:v>
                </c:pt>
                <c:pt idx="342">
                  <c:v>-953417870169949</c:v>
                </c:pt>
                <c:pt idx="343">
                  <c:v>284862752247872.56</c:v>
                </c:pt>
                <c:pt idx="344">
                  <c:v>-1769722480264385.8</c:v>
                </c:pt>
                <c:pt idx="345">
                  <c:v>1179783275349095.8</c:v>
                </c:pt>
                <c:pt idx="346">
                  <c:v>750615515834044.88</c:v>
                </c:pt>
                <c:pt idx="347">
                  <c:v>-2251656324742709.5</c:v>
                </c:pt>
                <c:pt idx="348">
                  <c:v>1179393735021811.5</c:v>
                </c:pt>
                <c:pt idx="349">
                  <c:v>-4127640308018170.5</c:v>
                </c:pt>
                <c:pt idx="350">
                  <c:v>198036197364253.81</c:v>
                </c:pt>
                <c:pt idx="351">
                  <c:v>-271992228372191.34</c:v>
                </c:pt>
                <c:pt idx="352">
                  <c:v>458422424714342.06</c:v>
                </c:pt>
                <c:pt idx="353">
                  <c:v>309275904908053.56</c:v>
                </c:pt>
                <c:pt idx="354">
                  <c:v>-399038093928433.25</c:v>
                </c:pt>
                <c:pt idx="355">
                  <c:v>526421012718728.94</c:v>
                </c:pt>
                <c:pt idx="356">
                  <c:v>-1649249763746376.2</c:v>
                </c:pt>
                <c:pt idx="357">
                  <c:v>824577362557998.38</c:v>
                </c:pt>
                <c:pt idx="358">
                  <c:v>1236628478184713.5</c:v>
                </c:pt>
                <c:pt idx="359">
                  <c:v>426295834939391</c:v>
                </c:pt>
                <c:pt idx="360">
                  <c:v>-4944024786496281</c:v>
                </c:pt>
                <c:pt idx="361">
                  <c:v>882783542362402.12</c:v>
                </c:pt>
                <c:pt idx="362">
                  <c:v>988516216584107.38</c:v>
                </c:pt>
                <c:pt idx="363">
                  <c:v>1.235517067379559E+16</c:v>
                </c:pt>
                <c:pt idx="364">
                  <c:v>-2.4710246382964768E+16</c:v>
                </c:pt>
                <c:pt idx="365">
                  <c:v>294075769686020.12</c:v>
                </c:pt>
                <c:pt idx="366">
                  <c:v>-2.4694485744267712E+16</c:v>
                </c:pt>
                <c:pt idx="367">
                  <c:v>2.4694485744265956E+16</c:v>
                </c:pt>
                <c:pt idx="368">
                  <c:v>667321046452723.12</c:v>
                </c:pt>
                <c:pt idx="369">
                  <c:v>-3526861644272863.5</c:v>
                </c:pt>
                <c:pt idx="370">
                  <c:v>-4937834082350066</c:v>
                </c:pt>
                <c:pt idx="371">
                  <c:v>2057375503297818</c:v>
                </c:pt>
                <c:pt idx="372">
                  <c:v>-1899123149687382.2</c:v>
                </c:pt>
                <c:pt idx="373">
                  <c:v>259798090125862.34</c:v>
                </c:pt>
                <c:pt idx="374">
                  <c:v>-2467275465044253</c:v>
                </c:pt>
                <c:pt idx="375">
                  <c:v>-1121626841408702.6</c:v>
                </c:pt>
                <c:pt idx="376">
                  <c:v>2243348562326741.8</c:v>
                </c:pt>
                <c:pt idx="377">
                  <c:v>404426283529666</c:v>
                </c:pt>
                <c:pt idx="378">
                  <c:v>1072262439806055.9</c:v>
                </c:pt>
                <c:pt idx="379">
                  <c:v>-2466080324753581.5</c:v>
                </c:pt>
                <c:pt idx="380">
                  <c:v>3523012537726718</c:v>
                </c:pt>
                <c:pt idx="381">
                  <c:v>-4932179618214703</c:v>
                </c:pt>
                <c:pt idx="382">
                  <c:v>474162322846364.25</c:v>
                </c:pt>
                <c:pt idx="383">
                  <c:v>473972696330186.69</c:v>
                </c:pt>
                <c:pt idx="384">
                  <c:v>1642681954286451.2</c:v>
                </c:pt>
                <c:pt idx="385">
                  <c:v>-770057519323133.5</c:v>
                </c:pt>
                <c:pt idx="386">
                  <c:v>-440181835233510.31</c:v>
                </c:pt>
                <c:pt idx="387">
                  <c:v>165378288343217.94</c:v>
                </c:pt>
                <c:pt idx="388">
                  <c:v>-328458036206603.25</c:v>
                </c:pt>
                <c:pt idx="389">
                  <c:v>502792184890409.31</c:v>
                </c:pt>
                <c:pt idx="390">
                  <c:v>307807408851832.69</c:v>
                </c:pt>
                <c:pt idx="391">
                  <c:v>-1230945448897354.8</c:v>
                </c:pt>
                <c:pt idx="392">
                  <c:v>-351820503798140.69</c:v>
                </c:pt>
                <c:pt idx="393">
                  <c:v>492586610785367.25</c:v>
                </c:pt>
                <c:pt idx="394">
                  <c:v>572570216271593.12</c:v>
                </c:pt>
                <c:pt idx="395">
                  <c:v>-319788831923214.25</c:v>
                </c:pt>
                <c:pt idx="396">
                  <c:v>410422514942309.88</c:v>
                </c:pt>
                <c:pt idx="397">
                  <c:v>282889948430918.31</c:v>
                </c:pt>
                <c:pt idx="398">
                  <c:v>-243690606637935.66</c:v>
                </c:pt>
                <c:pt idx="399">
                  <c:v>279704349659554.19</c:v>
                </c:pt>
                <c:pt idx="400">
                  <c:v>-372907565590764.5</c:v>
                </c:pt>
                <c:pt idx="401">
                  <c:v>473331258652160.25</c:v>
                </c:pt>
                <c:pt idx="402">
                  <c:v>403320067479998.06</c:v>
                </c:pt>
                <c:pt idx="403">
                  <c:v>3074498943185747</c:v>
                </c:pt>
                <c:pt idx="404">
                  <c:v>614786187505837.12</c:v>
                </c:pt>
                <c:pt idx="405">
                  <c:v>-1117715625660753</c:v>
                </c:pt>
                <c:pt idx="406">
                  <c:v>3513023378477684</c:v>
                </c:pt>
                <c:pt idx="407">
                  <c:v>-1537000973030601.2</c:v>
                </c:pt>
                <c:pt idx="408">
                  <c:v>431370779716844.94</c:v>
                </c:pt>
                <c:pt idx="409">
                  <c:v>-702458638611967.88</c:v>
                </c:pt>
                <c:pt idx="410">
                  <c:v>336745968102571.75</c:v>
                </c:pt>
                <c:pt idx="411">
                  <c:v>-877792773582303.62</c:v>
                </c:pt>
                <c:pt idx="412">
                  <c:v>8193521142990407</c:v>
                </c:pt>
                <c:pt idx="413">
                  <c:v>4915961276995935</c:v>
                </c:pt>
                <c:pt idx="414">
                  <c:v>522869910896791.94</c:v>
                </c:pt>
                <c:pt idx="415">
                  <c:v>1169926313445362.2</c:v>
                </c:pt>
                <c:pt idx="416">
                  <c:v>-416475378271141.12</c:v>
                </c:pt>
                <c:pt idx="417">
                  <c:v>522833675557933.06</c:v>
                </c:pt>
                <c:pt idx="418">
                  <c:v>982654856892750.62</c:v>
                </c:pt>
                <c:pt idx="419">
                  <c:v>1116451170235740.6</c:v>
                </c:pt>
                <c:pt idx="420">
                  <c:v>-389933390272046.12</c:v>
                </c:pt>
                <c:pt idx="421">
                  <c:v>255861267848207.25</c:v>
                </c:pt>
                <c:pt idx="422">
                  <c:v>-8184629023647983</c:v>
                </c:pt>
                <c:pt idx="423">
                  <c:v>2046086333692988.8</c:v>
                </c:pt>
                <c:pt idx="424">
                  <c:v>1022901331052642.8</c:v>
                </c:pt>
                <c:pt idx="425">
                  <c:v>598621621911027.75</c:v>
                </c:pt>
                <c:pt idx="426">
                  <c:v>-245490638759206.12</c:v>
                </c:pt>
                <c:pt idx="427">
                  <c:v>446423990072313.62</c:v>
                </c:pt>
                <c:pt idx="428">
                  <c:v>409040774349511.69</c:v>
                </c:pt>
                <c:pt idx="429">
                  <c:v>6134099277507277</c:v>
                </c:pt>
                <c:pt idx="430">
                  <c:v>1022239610832146.5</c:v>
                </c:pt>
                <c:pt idx="431">
                  <c:v>-1362954645459141.2</c:v>
                </c:pt>
                <c:pt idx="432">
                  <c:v>-1363143673430835.5</c:v>
                </c:pt>
                <c:pt idx="433">
                  <c:v>2230658888420362.5</c:v>
                </c:pt>
                <c:pt idx="434">
                  <c:v>462852806959657.88</c:v>
                </c:pt>
                <c:pt idx="435">
                  <c:v>4087603941545517.5</c:v>
                </c:pt>
                <c:pt idx="436">
                  <c:v>544906773416891</c:v>
                </c:pt>
                <c:pt idx="437">
                  <c:v>-8172279037398751</c:v>
                </c:pt>
                <c:pt idx="438">
                  <c:v>-6129374597880139</c:v>
                </c:pt>
                <c:pt idx="439">
                  <c:v>-1225988284693547.2</c:v>
                </c:pt>
                <c:pt idx="440">
                  <c:v>980771732118874</c:v>
                </c:pt>
                <c:pt idx="441">
                  <c:v>790774294058265.25</c:v>
                </c:pt>
                <c:pt idx="442">
                  <c:v>1633977217080048.8</c:v>
                </c:pt>
                <c:pt idx="443">
                  <c:v>-3501271812086824</c:v>
                </c:pt>
                <c:pt idx="444">
                  <c:v>6127296507464328</c:v>
                </c:pt>
                <c:pt idx="445">
                  <c:v>3063506583485278</c:v>
                </c:pt>
                <c:pt idx="446">
                  <c:v>6126729837200418</c:v>
                </c:pt>
                <c:pt idx="447">
                  <c:v>1021011459092244.6</c:v>
                </c:pt>
                <c:pt idx="448">
                  <c:v>382749458776284.38</c:v>
                </c:pt>
                <c:pt idx="449">
                  <c:v>-360240337896026.19</c:v>
                </c:pt>
                <c:pt idx="450">
                  <c:v>844828470737992</c:v>
                </c:pt>
                <c:pt idx="451">
                  <c:v>1.2248549338961926E+16</c:v>
                </c:pt>
                <c:pt idx="452">
                  <c:v>1530962449536221.5</c:v>
                </c:pt>
                <c:pt idx="453">
                  <c:v>-306268019946761.56</c:v>
                </c:pt>
                <c:pt idx="454">
                  <c:v>445523684480442.81</c:v>
                </c:pt>
                <c:pt idx="455">
                  <c:v>278298871170582.5</c:v>
                </c:pt>
                <c:pt idx="456">
                  <c:v>-627837843188102.38</c:v>
                </c:pt>
                <c:pt idx="457">
                  <c:v>335376253964851.75</c:v>
                </c:pt>
                <c:pt idx="458">
                  <c:v>-597059678545757.88</c:v>
                </c:pt>
                <c:pt idx="459">
                  <c:v>8161011083091767</c:v>
                </c:pt>
                <c:pt idx="460">
                  <c:v>1112757898542237.9</c:v>
                </c:pt>
                <c:pt idx="461">
                  <c:v>764861807611114</c:v>
                </c:pt>
                <c:pt idx="462">
                  <c:v>1747945538066324.2</c:v>
                </c:pt>
                <c:pt idx="463">
                  <c:v>-4894077680477510</c:v>
                </c:pt>
                <c:pt idx="464">
                  <c:v>-335311614750052.31</c:v>
                </c:pt>
                <c:pt idx="465">
                  <c:v>237620548964404.47</c:v>
                </c:pt>
                <c:pt idx="466">
                  <c:v>-2224203391405346.5</c:v>
                </c:pt>
                <c:pt idx="467">
                  <c:v>0</c:v>
                </c:pt>
                <c:pt idx="468">
                  <c:v>1747568163403772.8</c:v>
                </c:pt>
                <c:pt idx="469">
                  <c:v>568850635954248.25</c:v>
                </c:pt>
                <c:pt idx="470">
                  <c:v>-407703012190578.38</c:v>
                </c:pt>
                <c:pt idx="471">
                  <c:v>-699175517125662.25</c:v>
                </c:pt>
                <c:pt idx="472">
                  <c:v>247122267567302.94</c:v>
                </c:pt>
                <c:pt idx="473">
                  <c:v>4891059156494872</c:v>
                </c:pt>
                <c:pt idx="474">
                  <c:v>-2037996328769463.5</c:v>
                </c:pt>
                <c:pt idx="475">
                  <c:v>-764378306263967.88</c:v>
                </c:pt>
                <c:pt idx="476">
                  <c:v>244536917503970.06</c:v>
                </c:pt>
                <c:pt idx="477">
                  <c:v>-698501803536830.25</c:v>
                </c:pt>
                <c:pt idx="478">
                  <c:v>1358287008601154.5</c:v>
                </c:pt>
                <c:pt idx="479">
                  <c:v>-4889588076237661</c:v>
                </c:pt>
                <c:pt idx="480">
                  <c:v>520084685419999</c:v>
                </c:pt>
                <c:pt idx="481">
                  <c:v>939888404486392.75</c:v>
                </c:pt>
                <c:pt idx="482">
                  <c:v>-626623689327721.38</c:v>
                </c:pt>
                <c:pt idx="483">
                  <c:v>-1062789952683203.2</c:v>
                </c:pt>
                <c:pt idx="484">
                  <c:v>189412210852032.44</c:v>
                </c:pt>
                <c:pt idx="485">
                  <c:v>-241896402678170.84</c:v>
                </c:pt>
                <c:pt idx="486">
                  <c:v>1062560415794621.1</c:v>
                </c:pt>
                <c:pt idx="487">
                  <c:v>-1163747668394104.8</c:v>
                </c:pt>
                <c:pt idx="488">
                  <c:v>334709576646067.25</c:v>
                </c:pt>
                <c:pt idx="489">
                  <c:v>-6106824140408160</c:v>
                </c:pt>
                <c:pt idx="490">
                  <c:v>763270560178793.5</c:v>
                </c:pt>
                <c:pt idx="491">
                  <c:v>1526258449605209</c:v>
                </c:pt>
                <c:pt idx="492">
                  <c:v>-274460822601196.75</c:v>
                </c:pt>
                <c:pt idx="493">
                  <c:v>4886986118331501</c:v>
                </c:pt>
                <c:pt idx="494">
                  <c:v>718566313447445.38</c:v>
                </c:pt>
                <c:pt idx="495">
                  <c:v>218013358593872.53</c:v>
                </c:pt>
                <c:pt idx="496">
                  <c:v>-519390930033532</c:v>
                </c:pt>
                <c:pt idx="497">
                  <c:v>-4883254486930009</c:v>
                </c:pt>
                <c:pt idx="498">
                  <c:v>-718233725982991.38</c:v>
                </c:pt>
                <c:pt idx="499">
                  <c:v>287236957189491.5</c:v>
                </c:pt>
                <c:pt idx="500">
                  <c:v>-469462174100125.12</c:v>
                </c:pt>
                <c:pt idx="501">
                  <c:v>428273017914647.12</c:v>
                </c:pt>
                <c:pt idx="502">
                  <c:v>-413758481303263.88</c:v>
                </c:pt>
                <c:pt idx="503">
                  <c:v>413758481303293.25</c:v>
                </c:pt>
                <c:pt idx="504">
                  <c:v>393554100726418.38</c:v>
                </c:pt>
                <c:pt idx="505">
                  <c:v>-580915978524980.12</c:v>
                </c:pt>
                <c:pt idx="506">
                  <c:v>-903887741773675.5</c:v>
                </c:pt>
                <c:pt idx="507">
                  <c:v>-2.4407606222971292E+16</c:v>
                </c:pt>
                <c:pt idx="508">
                  <c:v>1220290834231527.5</c:v>
                </c:pt>
                <c:pt idx="509">
                  <c:v>308816371646279</c:v>
                </c:pt>
                <c:pt idx="510">
                  <c:v>2032327204655703</c:v>
                </c:pt>
                <c:pt idx="511">
                  <c:v>-364076178536548.44</c:v>
                </c:pt>
                <c:pt idx="512">
                  <c:v>-1626721692080374.5</c:v>
                </c:pt>
                <c:pt idx="513">
                  <c:v>256771493633499.06</c:v>
                </c:pt>
                <c:pt idx="514">
                  <c:v>-435528941159383.12</c:v>
                </c:pt>
                <c:pt idx="515">
                  <c:v>1626232060420935</c:v>
                </c:pt>
                <c:pt idx="516">
                  <c:v>739059451279075.38</c:v>
                </c:pt>
                <c:pt idx="517">
                  <c:v>-594871096659750.25</c:v>
                </c:pt>
                <c:pt idx="518">
                  <c:v>427863309030391.06</c:v>
                </c:pt>
                <c:pt idx="519">
                  <c:v>-4876662816545163</c:v>
                </c:pt>
                <c:pt idx="520">
                  <c:v>1354560581267713.2</c:v>
                </c:pt>
                <c:pt idx="521">
                  <c:v>1.2190104056661194E+16</c:v>
                </c:pt>
                <c:pt idx="522">
                  <c:v>-2031762439810117.8</c:v>
                </c:pt>
                <c:pt idx="523">
                  <c:v>-2216664915887388</c:v>
                </c:pt>
                <c:pt idx="524">
                  <c:v>-2032123249727188.8</c:v>
                </c:pt>
                <c:pt idx="525">
                  <c:v>812792821221804.5</c:v>
                </c:pt>
                <c:pt idx="526">
                  <c:v>1.2190386408493554E+16</c:v>
                </c:pt>
                <c:pt idx="527">
                  <c:v>413136132219570.19</c:v>
                </c:pt>
                <c:pt idx="528">
                  <c:v>-1160545538422491.5</c:v>
                </c:pt>
                <c:pt idx="529">
                  <c:v>594379862905149.88</c:v>
                </c:pt>
                <c:pt idx="530">
                  <c:v>-786084953538366.38</c:v>
                </c:pt>
                <c:pt idx="531">
                  <c:v>761516858380579.88</c:v>
                </c:pt>
                <c:pt idx="532">
                  <c:v>1059276744701164.1</c:v>
                </c:pt>
                <c:pt idx="533">
                  <c:v>-1059276744701239.4</c:v>
                </c:pt>
                <c:pt idx="534">
                  <c:v>0</c:v>
                </c:pt>
                <c:pt idx="535">
                  <c:v>-937229807033996.5</c:v>
                </c:pt>
                <c:pt idx="536">
                  <c:v>-2437136224068353.5</c:v>
                </c:pt>
                <c:pt idx="537">
                  <c:v>208216192468773.53</c:v>
                </c:pt>
                <c:pt idx="538">
                  <c:v>-208216192468788.34</c:v>
                </c:pt>
                <c:pt idx="539">
                  <c:v>253784066187206.91</c:v>
                </c:pt>
                <c:pt idx="540">
                  <c:v>-658316786954613</c:v>
                </c:pt>
                <c:pt idx="541">
                  <c:v>738124162898323</c:v>
                </c:pt>
                <c:pt idx="542">
                  <c:v>-811927173791399.62</c:v>
                </c:pt>
                <c:pt idx="543">
                  <c:v>459540599506226.94</c:v>
                </c:pt>
                <c:pt idx="544">
                  <c:v>-1.2175427802739168E+16</c:v>
                </c:pt>
                <c:pt idx="545">
                  <c:v>-566397384580594.88</c:v>
                </c:pt>
                <c:pt idx="546">
                  <c:v>208103653168446.5</c:v>
                </c:pt>
                <c:pt idx="547">
                  <c:v>-737582741101128.38</c:v>
                </c:pt>
                <c:pt idx="548">
                  <c:v>-936376065490081.25</c:v>
                </c:pt>
                <c:pt idx="549">
                  <c:v>2434728222331571.5</c:v>
                </c:pt>
                <c:pt idx="550">
                  <c:v>695515741625175.75</c:v>
                </c:pt>
                <c:pt idx="551">
                  <c:v>-6085034132319020</c:v>
                </c:pt>
                <c:pt idx="552">
                  <c:v>1106292922451327.9</c:v>
                </c:pt>
                <c:pt idx="553">
                  <c:v>1738218582616604.8</c:v>
                </c:pt>
                <c:pt idx="554">
                  <c:v>-676031336908334.12</c:v>
                </c:pt>
                <c:pt idx="555">
                  <c:v>1738514028245617.2</c:v>
                </c:pt>
                <c:pt idx="556">
                  <c:v>973421205020767.25</c:v>
                </c:pt>
                <c:pt idx="557">
                  <c:v>-2433412017532355.5</c:v>
                </c:pt>
                <c:pt idx="558">
                  <c:v>-540873116862575.75</c:v>
                </c:pt>
                <c:pt idx="559">
                  <c:v>496712534417021.12</c:v>
                </c:pt>
                <c:pt idx="560">
                  <c:v>-1622381210736389</c:v>
                </c:pt>
                <c:pt idx="561">
                  <c:v>553022547103625.19</c:v>
                </c:pt>
                <c:pt idx="562">
                  <c:v>-8109712881945180</c:v>
                </c:pt>
                <c:pt idx="563">
                  <c:v>-2211859495287045.5</c:v>
                </c:pt>
                <c:pt idx="564">
                  <c:v>296631480003748.06</c:v>
                </c:pt>
                <c:pt idx="565">
                  <c:v>-1350987123588763.2</c:v>
                </c:pt>
                <c:pt idx="566">
                  <c:v>2702068206008790.5</c:v>
                </c:pt>
                <c:pt idx="567">
                  <c:v>-4053055330892288.5</c:v>
                </c:pt>
                <c:pt idx="568">
                  <c:v>1.215935390905147E+16</c:v>
                </c:pt>
                <c:pt idx="569">
                  <c:v>1621140703299087.8</c:v>
                </c:pt>
                <c:pt idx="570">
                  <c:v>-496332753991748.12</c:v>
                </c:pt>
                <c:pt idx="571">
                  <c:v>868652797626481.62</c:v>
                </c:pt>
                <c:pt idx="572">
                  <c:v>578945265344461.12</c:v>
                </c:pt>
                <c:pt idx="573">
                  <c:v>1519390784932362.2</c:v>
                </c:pt>
                <c:pt idx="574">
                  <c:v>759554494929868.12</c:v>
                </c:pt>
                <c:pt idx="575">
                  <c:v>-1429666767955550.8</c:v>
                </c:pt>
                <c:pt idx="576">
                  <c:v>-1056873568181099</c:v>
                </c:pt>
                <c:pt idx="577">
                  <c:v>-2431119194571826</c:v>
                </c:pt>
                <c:pt idx="578">
                  <c:v>900355369381406</c:v>
                </c:pt>
                <c:pt idx="579">
                  <c:v>1429733066134043.5</c:v>
                </c:pt>
                <c:pt idx="580">
                  <c:v>-656955150350578.25</c:v>
                </c:pt>
                <c:pt idx="581">
                  <c:v>517157472771267.25</c:v>
                </c:pt>
                <c:pt idx="582">
                  <c:v>-784028984880597.75</c:v>
                </c:pt>
                <c:pt idx="583">
                  <c:v>623183259346653.75</c:v>
                </c:pt>
                <c:pt idx="584">
                  <c:v>213068238486756.91</c:v>
                </c:pt>
                <c:pt idx="585">
                  <c:v>-240480781666233.16</c:v>
                </c:pt>
                <c:pt idx="586">
                  <c:v>506115324620431.56</c:v>
                </c:pt>
                <c:pt idx="587">
                  <c:v>-564955026879402.88</c:v>
                </c:pt>
                <c:pt idx="588">
                  <c:v>837737267167478.25</c:v>
                </c:pt>
                <c:pt idx="589">
                  <c:v>-411816906836486.94</c:v>
                </c:pt>
                <c:pt idx="590">
                  <c:v>433883557856684.38</c:v>
                </c:pt>
                <c:pt idx="591">
                  <c:v>1056089645405788.6</c:v>
                </c:pt>
                <c:pt idx="592">
                  <c:v>-578377275903685</c:v>
                </c:pt>
                <c:pt idx="593">
                  <c:v>2.4295695372315528E+16</c:v>
                </c:pt>
                <c:pt idx="594">
                  <c:v>1619612867158881.5</c:v>
                </c:pt>
                <c:pt idx="595">
                  <c:v>2699104401394915</c:v>
                </c:pt>
                <c:pt idx="596">
                  <c:v>2429015576328409</c:v>
                </c:pt>
                <c:pt idx="597">
                  <c:v>379425135239921.19</c:v>
                </c:pt>
                <c:pt idx="598">
                  <c:v>1103415332700388.6</c:v>
                </c:pt>
                <c:pt idx="599">
                  <c:v>-373525732427104.88</c:v>
                </c:pt>
                <c:pt idx="600">
                  <c:v>-1517923504244321.5</c:v>
                </c:pt>
                <c:pt idx="601">
                  <c:v>385434347248595.44</c:v>
                </c:pt>
                <c:pt idx="602">
                  <c:v>457952402499263.12</c:v>
                </c:pt>
                <c:pt idx="603">
                  <c:v>-638686050665068.25</c:v>
                </c:pt>
                <c:pt idx="604">
                  <c:v>-2206788011201277.8</c:v>
                </c:pt>
                <c:pt idx="605">
                  <c:v>551626619076001.56</c:v>
                </c:pt>
                <c:pt idx="606">
                  <c:v>-606779898054587.88</c:v>
                </c:pt>
                <c:pt idx="607">
                  <c:v>735510691464254.88</c:v>
                </c:pt>
                <c:pt idx="608">
                  <c:v>1.213428437452128E+16</c:v>
                </c:pt>
                <c:pt idx="609">
                  <c:v>-898922758769654.5</c:v>
                </c:pt>
                <c:pt idx="610">
                  <c:v>-1011487516282665</c:v>
                </c:pt>
                <c:pt idx="611">
                  <c:v>362263654778284.12</c:v>
                </c:pt>
                <c:pt idx="612">
                  <c:v>516190834734468.12</c:v>
                </c:pt>
                <c:pt idx="613">
                  <c:v>-898484933924298.62</c:v>
                </c:pt>
                <c:pt idx="614">
                  <c:v>-362207635707795.44</c:v>
                </c:pt>
                <c:pt idx="615">
                  <c:v>362207635707795.44</c:v>
                </c:pt>
                <c:pt idx="616">
                  <c:v>4852231405513349</c:v>
                </c:pt>
                <c:pt idx="617">
                  <c:v>-441197228593191.38</c:v>
                </c:pt>
                <c:pt idx="618">
                  <c:v>898832402314229.5</c:v>
                </c:pt>
                <c:pt idx="619">
                  <c:v>341680006726941.44</c:v>
                </c:pt>
                <c:pt idx="620">
                  <c:v>-866258836978222.5</c:v>
                </c:pt>
                <c:pt idx="621">
                  <c:v>-4851668569108470</c:v>
                </c:pt>
                <c:pt idx="622">
                  <c:v>-970446279162351.62</c:v>
                </c:pt>
                <c:pt idx="623">
                  <c:v>516150916949976.38</c:v>
                </c:pt>
                <c:pt idx="624">
                  <c:v>2694871178044960</c:v>
                </c:pt>
                <c:pt idx="625">
                  <c:v>-932901347443287.38</c:v>
                </c:pt>
                <c:pt idx="626">
                  <c:v>378935480071128.62</c:v>
                </c:pt>
                <c:pt idx="627">
                  <c:v>-2020582875879269</c:v>
                </c:pt>
                <c:pt idx="628">
                  <c:v>-8082800382172542</c:v>
                </c:pt>
                <c:pt idx="629">
                  <c:v>4041353302476349</c:v>
                </c:pt>
                <c:pt idx="630">
                  <c:v>-1102255464870817.2</c:v>
                </c:pt>
                <c:pt idx="631">
                  <c:v>292095175707252.56</c:v>
                </c:pt>
                <c:pt idx="632">
                  <c:v>-448910755825887.19</c:v>
                </c:pt>
                <c:pt idx="633">
                  <c:v>-1212405989285358.8</c:v>
                </c:pt>
                <c:pt idx="634">
                  <c:v>475396326781313.25</c:v>
                </c:pt>
                <c:pt idx="635">
                  <c:v>-606104532665259.25</c:v>
                </c:pt>
                <c:pt idx="636">
                  <c:v>1515401991674802</c:v>
                </c:pt>
                <c:pt idx="637">
                  <c:v>242355551873182.84</c:v>
                </c:pt>
                <c:pt idx="638">
                  <c:v>-526749869909546.88</c:v>
                </c:pt>
                <c:pt idx="639">
                  <c:v>1.2117309283726128E+16</c:v>
                </c:pt>
                <c:pt idx="640">
                  <c:v>-255193019207141.56</c:v>
                </c:pt>
                <c:pt idx="641">
                  <c:v>230879990838845.88</c:v>
                </c:pt>
                <c:pt idx="642">
                  <c:v>-6058232815850490</c:v>
                </c:pt>
                <c:pt idx="643">
                  <c:v>-526904744396831</c:v>
                </c:pt>
                <c:pt idx="644">
                  <c:v>2203718160574566.2</c:v>
                </c:pt>
                <c:pt idx="645">
                  <c:v>432761041350028.31</c:v>
                </c:pt>
                <c:pt idx="646">
                  <c:v>2692058432199346</c:v>
                </c:pt>
                <c:pt idx="647">
                  <c:v>781444419025331.12</c:v>
                </c:pt>
                <c:pt idx="648">
                  <c:v>-323052004629756.69</c:v>
                </c:pt>
                <c:pt idx="649">
                  <c:v>6058888998033662</c:v>
                </c:pt>
                <c:pt idx="650">
                  <c:v>475105887180640.75</c:v>
                </c:pt>
                <c:pt idx="651">
                  <c:v>494306702683163.62</c:v>
                </c:pt>
                <c:pt idx="652">
                  <c:v>-2421737425788028.5</c:v>
                </c:pt>
                <c:pt idx="653">
                  <c:v>-432563545149931.31</c:v>
                </c:pt>
                <c:pt idx="654">
                  <c:v>1514206716487136.8</c:v>
                </c:pt>
                <c:pt idx="655">
                  <c:v>781383958719426.38</c:v>
                </c:pt>
                <c:pt idx="656">
                  <c:v>691906237017723.25</c:v>
                </c:pt>
                <c:pt idx="657">
                  <c:v>-637289456957518.12</c:v>
                </c:pt>
                <c:pt idx="658">
                  <c:v>4036666311352703.5</c:v>
                </c:pt>
                <c:pt idx="659">
                  <c:v>-621104874302295.12</c:v>
                </c:pt>
                <c:pt idx="660">
                  <c:v>331779503264680.62</c:v>
                </c:pt>
                <c:pt idx="661">
                  <c:v>-1729598291173400.8</c:v>
                </c:pt>
                <c:pt idx="662">
                  <c:v>1.2107750188884414E+16</c:v>
                </c:pt>
                <c:pt idx="663">
                  <c:v>-2201485782353167.5</c:v>
                </c:pt>
                <c:pt idx="664">
                  <c:v>-318743361253737.56</c:v>
                </c:pt>
                <c:pt idx="665">
                  <c:v>331846255313192.62</c:v>
                </c:pt>
                <c:pt idx="666">
                  <c:v>2018067673160878.5</c:v>
                </c:pt>
                <c:pt idx="667">
                  <c:v>691783102181967</c:v>
                </c:pt>
                <c:pt idx="668">
                  <c:v>-515181547284978</c:v>
                </c:pt>
                <c:pt idx="669">
                  <c:v>605354714640445</c:v>
                </c:pt>
                <c:pt idx="670">
                  <c:v>403413679577311</c:v>
                </c:pt>
                <c:pt idx="671">
                  <c:v>-456682362139125.38</c:v>
                </c:pt>
                <c:pt idx="672">
                  <c:v>931026705648008.12</c:v>
                </c:pt>
                <c:pt idx="673">
                  <c:v>-2017115253657180.8</c:v>
                </c:pt>
                <c:pt idx="674">
                  <c:v>1152597144613141.2</c:v>
                </c:pt>
                <c:pt idx="675">
                  <c:v>2.4202479530219708E+16</c:v>
                </c:pt>
                <c:pt idx="676">
                  <c:v>-2.4202479530223144E+16</c:v>
                </c:pt>
                <c:pt idx="677">
                  <c:v>-896485259266622.25</c:v>
                </c:pt>
                <c:pt idx="678">
                  <c:v>834652229702363.5</c:v>
                </c:pt>
                <c:pt idx="679">
                  <c:v>403276320692382.19</c:v>
                </c:pt>
                <c:pt idx="680">
                  <c:v>-604867664696322.5</c:v>
                </c:pt>
                <c:pt idx="681">
                  <c:v>1052012980894246</c:v>
                </c:pt>
                <c:pt idx="682">
                  <c:v>3456212776426256</c:v>
                </c:pt>
                <c:pt idx="683">
                  <c:v>2687999033364019.5</c:v>
                </c:pt>
                <c:pt idx="684">
                  <c:v>-2199288960027733.5</c:v>
                </c:pt>
                <c:pt idx="685">
                  <c:v>-3456266282524943.5</c:v>
                </c:pt>
                <c:pt idx="686">
                  <c:v>967687140790105</c:v>
                </c:pt>
                <c:pt idx="687">
                  <c:v>-1511958492060976</c:v>
                </c:pt>
                <c:pt idx="688">
                  <c:v>-896124523414869.5</c:v>
                </c:pt>
                <c:pt idx="689">
                  <c:v>604853619057111.88</c:v>
                </c:pt>
                <c:pt idx="690">
                  <c:v>636495837727381.12</c:v>
                </c:pt>
                <c:pt idx="691">
                  <c:v>-1860346273928498</c:v>
                </c:pt>
                <c:pt idx="692">
                  <c:v>-2015570161523572.5</c:v>
                </c:pt>
                <c:pt idx="693">
                  <c:v>-3455517247447766.5</c:v>
                </c:pt>
                <c:pt idx="694">
                  <c:v>1099418926591231</c:v>
                </c:pt>
                <c:pt idx="695">
                  <c:v>2687146038293224</c:v>
                </c:pt>
                <c:pt idx="696">
                  <c:v>780018387318372.5</c:v>
                </c:pt>
                <c:pt idx="697">
                  <c:v>6044323541454997</c:v>
                </c:pt>
                <c:pt idx="698">
                  <c:v>-1511151080312001.5</c:v>
                </c:pt>
                <c:pt idx="699">
                  <c:v>-620091419088197.38</c:v>
                </c:pt>
                <c:pt idx="700">
                  <c:v>1151678592515594.8</c:v>
                </c:pt>
                <c:pt idx="701">
                  <c:v>439602477715268.81</c:v>
                </c:pt>
                <c:pt idx="702">
                  <c:v>-4834691407859030</c:v>
                </c:pt>
                <c:pt idx="703">
                  <c:v>-636249506279774.5</c:v>
                </c:pt>
                <c:pt idx="704">
                  <c:v>863514901518704.88</c:v>
                </c:pt>
                <c:pt idx="705">
                  <c:v>-2686293223679722</c:v>
                </c:pt>
                <c:pt idx="706">
                  <c:v>1007301463543768.4</c:v>
                </c:pt>
                <c:pt idx="707">
                  <c:v>-1343037423399873.2</c:v>
                </c:pt>
                <c:pt idx="708">
                  <c:v>1611663626007384.2</c:v>
                </c:pt>
                <c:pt idx="709">
                  <c:v>473897607053457.75</c:v>
                </c:pt>
                <c:pt idx="710">
                  <c:v>-225925398365280</c:v>
                </c:pt>
                <c:pt idx="711">
                  <c:v>271637106484500.5</c:v>
                </c:pt>
                <c:pt idx="712">
                  <c:v>-8055885109805540</c:v>
                </c:pt>
                <c:pt idx="713">
                  <c:v>-4833680776691852</c:v>
                </c:pt>
                <c:pt idx="714">
                  <c:v>2197076587037565.5</c:v>
                </c:pt>
                <c:pt idx="715">
                  <c:v>-2685295035892646</c:v>
                </c:pt>
              </c:numCache>
            </c:numRef>
          </c:yVal>
          <c:smooth val="0"/>
          <c:extLst>
            <c:ext xmlns:c16="http://schemas.microsoft.com/office/drawing/2014/chart" uri="{C3380CC4-5D6E-409C-BE32-E72D297353CC}">
              <c16:uniqueId val="{00000000-D698-4A56-8F7B-BE89A4F56CE6}"/>
            </c:ext>
          </c:extLst>
        </c:ser>
        <c:dLbls>
          <c:showLegendKey val="0"/>
          <c:showVal val="0"/>
          <c:showCatName val="0"/>
          <c:showSerName val="0"/>
          <c:showPercent val="0"/>
          <c:showBubbleSize val="0"/>
        </c:dLbls>
        <c:axId val="254773352"/>
        <c:axId val="254774136"/>
      </c:scatterChart>
      <c:valAx>
        <c:axId val="254773352"/>
        <c:scaling>
          <c:orientation val="minMax"/>
        </c:scaling>
        <c:delete val="1"/>
        <c:axPos val="b"/>
        <c:majorGridlines>
          <c:spPr>
            <a:ln w="3175">
              <a:solidFill>
                <a:srgbClr val="C0C0C0"/>
              </a:solidFill>
              <a:prstDash val="solid"/>
            </a:ln>
          </c:spPr>
        </c:majorGridlines>
        <c:minorGridlines>
          <c:spPr>
            <a:ln w="3175">
              <a:solidFill>
                <a:srgbClr val="FFFFFF"/>
              </a:solidFill>
              <a:prstDash val="solid"/>
            </a:ln>
          </c:spPr>
        </c:minorGridlines>
        <c:title>
          <c:tx>
            <c:rich>
              <a:bodyPr/>
              <a:lstStyle/>
              <a:p>
                <a:pPr>
                  <a:defRPr sz="1000" b="0" i="0" u="none" strike="noStrike" baseline="0">
                    <a:solidFill>
                      <a:srgbClr val="333333"/>
                    </a:solidFill>
                    <a:latin typeface="Calibri"/>
                    <a:ea typeface="Calibri"/>
                    <a:cs typeface="Calibri"/>
                  </a:defRPr>
                </a:pPr>
                <a:r>
                  <a:rPr lang="en-US"/>
                  <a:t>Depletion (um)</a:t>
                </a:r>
              </a:p>
            </c:rich>
          </c:tx>
          <c:layout>
            <c:manualLayout>
              <c:xMode val="edge"/>
              <c:yMode val="edge"/>
              <c:x val="0.45920383291746975"/>
              <c:y val="0.90723419006586437"/>
            </c:manualLayout>
          </c:layout>
          <c:overlay val="0"/>
          <c:spPr>
            <a:noFill/>
            <a:ln w="25400">
              <a:noFill/>
            </a:ln>
          </c:spPr>
        </c:title>
        <c:numFmt formatCode="#,##0.00" sourceLinked="0"/>
        <c:majorTickMark val="out"/>
        <c:minorTickMark val="none"/>
        <c:tickLblPos val="nextTo"/>
        <c:crossAx val="254774136"/>
        <c:crossesAt val="1"/>
        <c:crossBetween val="midCat"/>
      </c:valAx>
      <c:valAx>
        <c:axId val="254774136"/>
        <c:scaling>
          <c:logBase val="10"/>
          <c:orientation val="minMax"/>
          <c:min val="1000000000000"/>
        </c:scaling>
        <c:delete val="1"/>
        <c:axPos val="l"/>
        <c:majorGridlines>
          <c:spPr>
            <a:ln w="3175">
              <a:solidFill>
                <a:srgbClr val="C0C0C0"/>
              </a:solidFill>
              <a:prstDash val="solid"/>
            </a:ln>
          </c:spPr>
        </c:majorGridlines>
        <c:minorGridlines>
          <c:spPr>
            <a:ln w="3175">
              <a:solidFill>
                <a:srgbClr val="FFFFFF"/>
              </a:solidFill>
              <a:prstDash val="solid"/>
            </a:ln>
          </c:spPr>
        </c:minorGridlines>
        <c:title>
          <c:tx>
            <c:rich>
              <a:bodyPr/>
              <a:lstStyle/>
              <a:p>
                <a:pPr>
                  <a:defRPr sz="1000" b="0" i="0" u="none" strike="noStrike" baseline="0">
                    <a:solidFill>
                      <a:srgbClr val="333333"/>
                    </a:solidFill>
                    <a:latin typeface="Calibri"/>
                    <a:ea typeface="Calibri"/>
                    <a:cs typeface="Calibri"/>
                  </a:defRPr>
                </a:pPr>
                <a:r>
                  <a:rPr lang="en-US"/>
                  <a:t>Doping (cm^-3)</a:t>
                </a:r>
              </a:p>
            </c:rich>
          </c:tx>
          <c:layout>
            <c:manualLayout>
              <c:xMode val="edge"/>
              <c:yMode val="edge"/>
              <c:x val="3.5416093109049369E-2"/>
              <c:y val="0.29772571588102237"/>
            </c:manualLayout>
          </c:layout>
          <c:overlay val="0"/>
          <c:spPr>
            <a:noFill/>
            <a:ln w="25400">
              <a:noFill/>
            </a:ln>
          </c:spPr>
        </c:title>
        <c:numFmt formatCode="0.00E+00" sourceLinked="0"/>
        <c:majorTickMark val="out"/>
        <c:minorTickMark val="out"/>
        <c:tickLblPos val="nextTo"/>
        <c:crossAx val="254773352"/>
        <c:crossesAt val="0"/>
        <c:crossBetween val="midCat"/>
      </c:valAx>
      <c:spPr>
        <a:noFill/>
        <a:ln w="25400">
          <a:noFill/>
        </a:ln>
      </c:spPr>
    </c:plotArea>
    <c:plotVisOnly val="1"/>
    <c:dispBlanksAs val="gap"/>
    <c:showDLblsOverMax val="0"/>
  </c:chart>
  <c:spPr>
    <a:solidFill>
      <a:srgbClr val="FFFFFF"/>
    </a:solidFill>
    <a:ln w="3175">
      <a:solidFill>
        <a:srgbClr val="C0C0C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746931726326858"/>
          <c:y val="7.4923659277730911E-2"/>
          <c:w val="0.61716299914761896"/>
          <c:h val="0.72782983298367165"/>
        </c:manualLayout>
      </c:layout>
      <c:scatterChart>
        <c:scatterStyle val="lineMarker"/>
        <c:varyColors val="0"/>
        <c:ser>
          <c:idx val="0"/>
          <c:order val="0"/>
          <c:tx>
            <c:strRef>
              <c:f>Sheet1!$H$4</c:f>
              <c:strCache>
                <c:ptCount val="1"/>
                <c:pt idx="0">
                  <c:v>1/C^2</c:v>
                </c:pt>
              </c:strCache>
            </c:strRef>
          </c:tx>
          <c:spPr>
            <a:ln w="12700">
              <a:solidFill>
                <a:srgbClr val="FF6600"/>
              </a:solidFill>
              <a:prstDash val="solid"/>
            </a:ln>
          </c:spPr>
          <c:marker>
            <c:symbol val="circle"/>
            <c:size val="5"/>
            <c:spPr>
              <a:solidFill>
                <a:srgbClr val="FF6600"/>
              </a:solidFill>
              <a:ln>
                <a:solidFill>
                  <a:srgbClr val="FF6600"/>
                </a:solidFill>
                <a:prstDash val="solid"/>
              </a:ln>
            </c:spPr>
          </c:marker>
          <c:xVal>
            <c:numRef>
              <c:f>Sheet1!$F$5:$F$720</c:f>
              <c:numCache>
                <c:formatCode>General</c:formatCode>
                <c:ptCount val="716"/>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pt idx="31">
                  <c:v>6.2</c:v>
                </c:pt>
                <c:pt idx="32">
                  <c:v>6.4</c:v>
                </c:pt>
                <c:pt idx="33">
                  <c:v>6.6</c:v>
                </c:pt>
                <c:pt idx="34">
                  <c:v>6.8</c:v>
                </c:pt>
                <c:pt idx="35">
                  <c:v>7</c:v>
                </c:pt>
                <c:pt idx="36">
                  <c:v>7.2</c:v>
                </c:pt>
                <c:pt idx="37">
                  <c:v>7.4</c:v>
                </c:pt>
                <c:pt idx="38">
                  <c:v>7.6</c:v>
                </c:pt>
                <c:pt idx="39">
                  <c:v>7.8</c:v>
                </c:pt>
                <c:pt idx="40">
                  <c:v>8</c:v>
                </c:pt>
                <c:pt idx="41">
                  <c:v>8.1999999999999993</c:v>
                </c:pt>
                <c:pt idx="42">
                  <c:v>8.4</c:v>
                </c:pt>
                <c:pt idx="43">
                  <c:v>8.6</c:v>
                </c:pt>
                <c:pt idx="44">
                  <c:v>8.8000000000000007</c:v>
                </c:pt>
                <c:pt idx="45">
                  <c:v>9</c:v>
                </c:pt>
                <c:pt idx="46">
                  <c:v>9.1999999999999993</c:v>
                </c:pt>
                <c:pt idx="47">
                  <c:v>9.4</c:v>
                </c:pt>
                <c:pt idx="48">
                  <c:v>9.6</c:v>
                </c:pt>
                <c:pt idx="49">
                  <c:v>9.8000000000000007</c:v>
                </c:pt>
                <c:pt idx="50">
                  <c:v>10</c:v>
                </c:pt>
                <c:pt idx="51">
                  <c:v>10.199999999999999</c:v>
                </c:pt>
                <c:pt idx="52">
                  <c:v>10.4</c:v>
                </c:pt>
                <c:pt idx="53">
                  <c:v>10.6</c:v>
                </c:pt>
                <c:pt idx="54">
                  <c:v>10.8</c:v>
                </c:pt>
                <c:pt idx="55">
                  <c:v>11</c:v>
                </c:pt>
                <c:pt idx="56">
                  <c:v>11.2</c:v>
                </c:pt>
                <c:pt idx="57">
                  <c:v>11.4</c:v>
                </c:pt>
                <c:pt idx="58">
                  <c:v>11.6</c:v>
                </c:pt>
                <c:pt idx="59">
                  <c:v>11.8</c:v>
                </c:pt>
                <c:pt idx="60">
                  <c:v>12</c:v>
                </c:pt>
                <c:pt idx="61">
                  <c:v>12.2</c:v>
                </c:pt>
                <c:pt idx="62">
                  <c:v>12.4</c:v>
                </c:pt>
                <c:pt idx="63">
                  <c:v>12.6</c:v>
                </c:pt>
                <c:pt idx="64">
                  <c:v>12.8</c:v>
                </c:pt>
                <c:pt idx="65">
                  <c:v>13</c:v>
                </c:pt>
                <c:pt idx="66">
                  <c:v>13.2</c:v>
                </c:pt>
                <c:pt idx="67">
                  <c:v>13.4</c:v>
                </c:pt>
                <c:pt idx="68">
                  <c:v>13.6</c:v>
                </c:pt>
                <c:pt idx="69">
                  <c:v>13.8</c:v>
                </c:pt>
                <c:pt idx="70">
                  <c:v>14</c:v>
                </c:pt>
                <c:pt idx="71">
                  <c:v>14.2</c:v>
                </c:pt>
                <c:pt idx="72">
                  <c:v>14.4</c:v>
                </c:pt>
                <c:pt idx="73">
                  <c:v>14.6</c:v>
                </c:pt>
                <c:pt idx="74">
                  <c:v>14.8</c:v>
                </c:pt>
                <c:pt idx="75">
                  <c:v>15</c:v>
                </c:pt>
                <c:pt idx="76">
                  <c:v>15.2</c:v>
                </c:pt>
                <c:pt idx="77">
                  <c:v>15.4</c:v>
                </c:pt>
                <c:pt idx="78">
                  <c:v>15.6</c:v>
                </c:pt>
                <c:pt idx="79">
                  <c:v>15.8</c:v>
                </c:pt>
                <c:pt idx="80">
                  <c:v>16</c:v>
                </c:pt>
                <c:pt idx="81">
                  <c:v>16.2</c:v>
                </c:pt>
                <c:pt idx="82">
                  <c:v>16.399999999999999</c:v>
                </c:pt>
                <c:pt idx="83">
                  <c:v>16.600000000000001</c:v>
                </c:pt>
                <c:pt idx="84">
                  <c:v>16.8</c:v>
                </c:pt>
                <c:pt idx="85">
                  <c:v>17</c:v>
                </c:pt>
                <c:pt idx="86">
                  <c:v>17.2</c:v>
                </c:pt>
                <c:pt idx="87">
                  <c:v>17.399999999999999</c:v>
                </c:pt>
                <c:pt idx="88">
                  <c:v>17.600000000000001</c:v>
                </c:pt>
                <c:pt idx="89">
                  <c:v>17.8</c:v>
                </c:pt>
                <c:pt idx="90">
                  <c:v>18</c:v>
                </c:pt>
                <c:pt idx="91">
                  <c:v>18.2</c:v>
                </c:pt>
                <c:pt idx="92">
                  <c:v>18.399999999999999</c:v>
                </c:pt>
                <c:pt idx="93">
                  <c:v>18.600000000000001</c:v>
                </c:pt>
                <c:pt idx="94">
                  <c:v>18.8</c:v>
                </c:pt>
                <c:pt idx="95">
                  <c:v>19</c:v>
                </c:pt>
                <c:pt idx="96">
                  <c:v>19.2</c:v>
                </c:pt>
                <c:pt idx="97">
                  <c:v>19.399999999999999</c:v>
                </c:pt>
                <c:pt idx="98">
                  <c:v>19.600000000000001</c:v>
                </c:pt>
                <c:pt idx="99">
                  <c:v>19.8</c:v>
                </c:pt>
                <c:pt idx="100">
                  <c:v>20</c:v>
                </c:pt>
                <c:pt idx="101">
                  <c:v>20.2</c:v>
                </c:pt>
                <c:pt idx="102">
                  <c:v>20.399999999999999</c:v>
                </c:pt>
                <c:pt idx="103">
                  <c:v>20.6</c:v>
                </c:pt>
                <c:pt idx="104">
                  <c:v>20.8</c:v>
                </c:pt>
                <c:pt idx="105">
                  <c:v>21</c:v>
                </c:pt>
                <c:pt idx="106">
                  <c:v>21.2</c:v>
                </c:pt>
                <c:pt idx="107">
                  <c:v>21.4</c:v>
                </c:pt>
                <c:pt idx="108">
                  <c:v>21.6</c:v>
                </c:pt>
                <c:pt idx="109">
                  <c:v>21.8</c:v>
                </c:pt>
                <c:pt idx="110">
                  <c:v>22</c:v>
                </c:pt>
                <c:pt idx="111">
                  <c:v>22.2</c:v>
                </c:pt>
                <c:pt idx="112">
                  <c:v>22.4</c:v>
                </c:pt>
                <c:pt idx="113">
                  <c:v>22.6</c:v>
                </c:pt>
                <c:pt idx="114">
                  <c:v>22.8</c:v>
                </c:pt>
                <c:pt idx="115">
                  <c:v>23</c:v>
                </c:pt>
                <c:pt idx="116">
                  <c:v>23.2</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c:v>
                </c:pt>
                <c:pt idx="139">
                  <c:v>27.8</c:v>
                </c:pt>
                <c:pt idx="140">
                  <c:v>28</c:v>
                </c:pt>
                <c:pt idx="141">
                  <c:v>28.2</c:v>
                </c:pt>
                <c:pt idx="142">
                  <c:v>28.4</c:v>
                </c:pt>
                <c:pt idx="143">
                  <c:v>28.6</c:v>
                </c:pt>
                <c:pt idx="144">
                  <c:v>28.8</c:v>
                </c:pt>
                <c:pt idx="145">
                  <c:v>29</c:v>
                </c:pt>
                <c:pt idx="146">
                  <c:v>29.2</c:v>
                </c:pt>
                <c:pt idx="147">
                  <c:v>29.4</c:v>
                </c:pt>
                <c:pt idx="148">
                  <c:v>29.6</c:v>
                </c:pt>
                <c:pt idx="149">
                  <c:v>29.8</c:v>
                </c:pt>
                <c:pt idx="150">
                  <c:v>30</c:v>
                </c:pt>
                <c:pt idx="151">
                  <c:v>30.2</c:v>
                </c:pt>
                <c:pt idx="152">
                  <c:v>30.4</c:v>
                </c:pt>
                <c:pt idx="153">
                  <c:v>30.6</c:v>
                </c:pt>
                <c:pt idx="154">
                  <c:v>30.8</c:v>
                </c:pt>
                <c:pt idx="155">
                  <c:v>31</c:v>
                </c:pt>
                <c:pt idx="156">
                  <c:v>31.2</c:v>
                </c:pt>
                <c:pt idx="157">
                  <c:v>31.4</c:v>
                </c:pt>
                <c:pt idx="158">
                  <c:v>31.6</c:v>
                </c:pt>
                <c:pt idx="159">
                  <c:v>31.8</c:v>
                </c:pt>
                <c:pt idx="160">
                  <c:v>32</c:v>
                </c:pt>
                <c:pt idx="161">
                  <c:v>32.200000000000003</c:v>
                </c:pt>
                <c:pt idx="162">
                  <c:v>32.4</c:v>
                </c:pt>
                <c:pt idx="163">
                  <c:v>32.6</c:v>
                </c:pt>
                <c:pt idx="164">
                  <c:v>32.799999999999997</c:v>
                </c:pt>
                <c:pt idx="165">
                  <c:v>33</c:v>
                </c:pt>
                <c:pt idx="166">
                  <c:v>33.200000000000003</c:v>
                </c:pt>
                <c:pt idx="167">
                  <c:v>33.4</c:v>
                </c:pt>
                <c:pt idx="168">
                  <c:v>33.6</c:v>
                </c:pt>
                <c:pt idx="169">
                  <c:v>33.799999999999997</c:v>
                </c:pt>
                <c:pt idx="170">
                  <c:v>34</c:v>
                </c:pt>
                <c:pt idx="171">
                  <c:v>34.200000000000003</c:v>
                </c:pt>
                <c:pt idx="172">
                  <c:v>34.4</c:v>
                </c:pt>
                <c:pt idx="173">
                  <c:v>34.6</c:v>
                </c:pt>
                <c:pt idx="174">
                  <c:v>34.799999999999997</c:v>
                </c:pt>
                <c:pt idx="175">
                  <c:v>35</c:v>
                </c:pt>
                <c:pt idx="176">
                  <c:v>35.200000000000003</c:v>
                </c:pt>
                <c:pt idx="177">
                  <c:v>35.4</c:v>
                </c:pt>
                <c:pt idx="178">
                  <c:v>35.6</c:v>
                </c:pt>
                <c:pt idx="179">
                  <c:v>35.799999999999997</c:v>
                </c:pt>
                <c:pt idx="180">
                  <c:v>36</c:v>
                </c:pt>
                <c:pt idx="181">
                  <c:v>36.200000000000003</c:v>
                </c:pt>
                <c:pt idx="182">
                  <c:v>36.4</c:v>
                </c:pt>
                <c:pt idx="183">
                  <c:v>36.6</c:v>
                </c:pt>
                <c:pt idx="184">
                  <c:v>36.799999999999997</c:v>
                </c:pt>
                <c:pt idx="185">
                  <c:v>37</c:v>
                </c:pt>
                <c:pt idx="186">
                  <c:v>37.200000000000003</c:v>
                </c:pt>
                <c:pt idx="187">
                  <c:v>37.4</c:v>
                </c:pt>
                <c:pt idx="188">
                  <c:v>37.6</c:v>
                </c:pt>
                <c:pt idx="189">
                  <c:v>37.799999999999997</c:v>
                </c:pt>
                <c:pt idx="190">
                  <c:v>38</c:v>
                </c:pt>
                <c:pt idx="191">
                  <c:v>38.200000000000003</c:v>
                </c:pt>
                <c:pt idx="192">
                  <c:v>38.4</c:v>
                </c:pt>
                <c:pt idx="193">
                  <c:v>38.6</c:v>
                </c:pt>
                <c:pt idx="194">
                  <c:v>38.799999999999997</c:v>
                </c:pt>
                <c:pt idx="195">
                  <c:v>39</c:v>
                </c:pt>
                <c:pt idx="196">
                  <c:v>39.200000000000003</c:v>
                </c:pt>
                <c:pt idx="197">
                  <c:v>39.4</c:v>
                </c:pt>
                <c:pt idx="198">
                  <c:v>39.6</c:v>
                </c:pt>
                <c:pt idx="199">
                  <c:v>39.799999999999997</c:v>
                </c:pt>
                <c:pt idx="200">
                  <c:v>40</c:v>
                </c:pt>
                <c:pt idx="201">
                  <c:v>40.200000000000003</c:v>
                </c:pt>
                <c:pt idx="202">
                  <c:v>40.4</c:v>
                </c:pt>
                <c:pt idx="203">
                  <c:v>40.6</c:v>
                </c:pt>
                <c:pt idx="204">
                  <c:v>40.799999999999997</c:v>
                </c:pt>
                <c:pt idx="205">
                  <c:v>41</c:v>
                </c:pt>
                <c:pt idx="206">
                  <c:v>41.2</c:v>
                </c:pt>
                <c:pt idx="207">
                  <c:v>41.4</c:v>
                </c:pt>
                <c:pt idx="208">
                  <c:v>41.6</c:v>
                </c:pt>
                <c:pt idx="209">
                  <c:v>41.8</c:v>
                </c:pt>
                <c:pt idx="210">
                  <c:v>42</c:v>
                </c:pt>
                <c:pt idx="211">
                  <c:v>42.2</c:v>
                </c:pt>
                <c:pt idx="212">
                  <c:v>42.4</c:v>
                </c:pt>
                <c:pt idx="213">
                  <c:v>42.6</c:v>
                </c:pt>
                <c:pt idx="214">
                  <c:v>42.8</c:v>
                </c:pt>
                <c:pt idx="215">
                  <c:v>43</c:v>
                </c:pt>
                <c:pt idx="216">
                  <c:v>43.2</c:v>
                </c:pt>
                <c:pt idx="217">
                  <c:v>43.4</c:v>
                </c:pt>
                <c:pt idx="218">
                  <c:v>43.6</c:v>
                </c:pt>
                <c:pt idx="219">
                  <c:v>43.8</c:v>
                </c:pt>
                <c:pt idx="220">
                  <c:v>44</c:v>
                </c:pt>
                <c:pt idx="221">
                  <c:v>44.2</c:v>
                </c:pt>
                <c:pt idx="222">
                  <c:v>44.4</c:v>
                </c:pt>
                <c:pt idx="223">
                  <c:v>44.6</c:v>
                </c:pt>
                <c:pt idx="224">
                  <c:v>44.8</c:v>
                </c:pt>
                <c:pt idx="225">
                  <c:v>45</c:v>
                </c:pt>
                <c:pt idx="226">
                  <c:v>45.2</c:v>
                </c:pt>
                <c:pt idx="227">
                  <c:v>45.4</c:v>
                </c:pt>
                <c:pt idx="228">
                  <c:v>45.6</c:v>
                </c:pt>
                <c:pt idx="229">
                  <c:v>45.8</c:v>
                </c:pt>
                <c:pt idx="230">
                  <c:v>46</c:v>
                </c:pt>
                <c:pt idx="231">
                  <c:v>46.2</c:v>
                </c:pt>
                <c:pt idx="232">
                  <c:v>46.4</c:v>
                </c:pt>
                <c:pt idx="233">
                  <c:v>46.6</c:v>
                </c:pt>
                <c:pt idx="234">
                  <c:v>46.8</c:v>
                </c:pt>
                <c:pt idx="235">
                  <c:v>47</c:v>
                </c:pt>
                <c:pt idx="236">
                  <c:v>47.2</c:v>
                </c:pt>
                <c:pt idx="237">
                  <c:v>47.4</c:v>
                </c:pt>
                <c:pt idx="238">
                  <c:v>47.6</c:v>
                </c:pt>
                <c:pt idx="239">
                  <c:v>47.8</c:v>
                </c:pt>
                <c:pt idx="240">
                  <c:v>48</c:v>
                </c:pt>
                <c:pt idx="241">
                  <c:v>48.2</c:v>
                </c:pt>
                <c:pt idx="242">
                  <c:v>48.4</c:v>
                </c:pt>
                <c:pt idx="243">
                  <c:v>48.6</c:v>
                </c:pt>
                <c:pt idx="244">
                  <c:v>48.8</c:v>
                </c:pt>
                <c:pt idx="245">
                  <c:v>49</c:v>
                </c:pt>
                <c:pt idx="246">
                  <c:v>49.2</c:v>
                </c:pt>
                <c:pt idx="247">
                  <c:v>49.4</c:v>
                </c:pt>
                <c:pt idx="248">
                  <c:v>49.6</c:v>
                </c:pt>
                <c:pt idx="249">
                  <c:v>49.8</c:v>
                </c:pt>
                <c:pt idx="250">
                  <c:v>50</c:v>
                </c:pt>
                <c:pt idx="251">
                  <c:v>50.2</c:v>
                </c:pt>
                <c:pt idx="252">
                  <c:v>50.4</c:v>
                </c:pt>
                <c:pt idx="253">
                  <c:v>50.6</c:v>
                </c:pt>
                <c:pt idx="254">
                  <c:v>50.8</c:v>
                </c:pt>
                <c:pt idx="255">
                  <c:v>51</c:v>
                </c:pt>
                <c:pt idx="256">
                  <c:v>51.2</c:v>
                </c:pt>
                <c:pt idx="257">
                  <c:v>51.4</c:v>
                </c:pt>
                <c:pt idx="258">
                  <c:v>51.6</c:v>
                </c:pt>
                <c:pt idx="259">
                  <c:v>51.8</c:v>
                </c:pt>
                <c:pt idx="260">
                  <c:v>52</c:v>
                </c:pt>
                <c:pt idx="261">
                  <c:v>52.2</c:v>
                </c:pt>
                <c:pt idx="262">
                  <c:v>52.4</c:v>
                </c:pt>
                <c:pt idx="263">
                  <c:v>52.6</c:v>
                </c:pt>
                <c:pt idx="264">
                  <c:v>52.8</c:v>
                </c:pt>
                <c:pt idx="265">
                  <c:v>53</c:v>
                </c:pt>
                <c:pt idx="266">
                  <c:v>53.2</c:v>
                </c:pt>
                <c:pt idx="267">
                  <c:v>53.4</c:v>
                </c:pt>
                <c:pt idx="268">
                  <c:v>53.6</c:v>
                </c:pt>
                <c:pt idx="269">
                  <c:v>53.8</c:v>
                </c:pt>
                <c:pt idx="270">
                  <c:v>54</c:v>
                </c:pt>
                <c:pt idx="271">
                  <c:v>54.2</c:v>
                </c:pt>
                <c:pt idx="272">
                  <c:v>54.4</c:v>
                </c:pt>
                <c:pt idx="273">
                  <c:v>54.6</c:v>
                </c:pt>
                <c:pt idx="274">
                  <c:v>54.8</c:v>
                </c:pt>
                <c:pt idx="275">
                  <c:v>55</c:v>
                </c:pt>
                <c:pt idx="276">
                  <c:v>55.2</c:v>
                </c:pt>
                <c:pt idx="277">
                  <c:v>55.4</c:v>
                </c:pt>
                <c:pt idx="278">
                  <c:v>55.6</c:v>
                </c:pt>
                <c:pt idx="279">
                  <c:v>55.8</c:v>
                </c:pt>
                <c:pt idx="280">
                  <c:v>56</c:v>
                </c:pt>
                <c:pt idx="281">
                  <c:v>56.2</c:v>
                </c:pt>
                <c:pt idx="282">
                  <c:v>56.4</c:v>
                </c:pt>
                <c:pt idx="283">
                  <c:v>56.6</c:v>
                </c:pt>
                <c:pt idx="284">
                  <c:v>56.8</c:v>
                </c:pt>
                <c:pt idx="285">
                  <c:v>57</c:v>
                </c:pt>
                <c:pt idx="286">
                  <c:v>57.2</c:v>
                </c:pt>
                <c:pt idx="287">
                  <c:v>57.4</c:v>
                </c:pt>
                <c:pt idx="288">
                  <c:v>57.6</c:v>
                </c:pt>
                <c:pt idx="289">
                  <c:v>57.8</c:v>
                </c:pt>
                <c:pt idx="290">
                  <c:v>58</c:v>
                </c:pt>
                <c:pt idx="291">
                  <c:v>58.2</c:v>
                </c:pt>
                <c:pt idx="292">
                  <c:v>58.4</c:v>
                </c:pt>
                <c:pt idx="293">
                  <c:v>58.6</c:v>
                </c:pt>
                <c:pt idx="294">
                  <c:v>58.8</c:v>
                </c:pt>
                <c:pt idx="295">
                  <c:v>59</c:v>
                </c:pt>
                <c:pt idx="296">
                  <c:v>59.2</c:v>
                </c:pt>
                <c:pt idx="297">
                  <c:v>59.4</c:v>
                </c:pt>
                <c:pt idx="298">
                  <c:v>59.6</c:v>
                </c:pt>
                <c:pt idx="299">
                  <c:v>59.8</c:v>
                </c:pt>
                <c:pt idx="300">
                  <c:v>60</c:v>
                </c:pt>
                <c:pt idx="301">
                  <c:v>60.2</c:v>
                </c:pt>
                <c:pt idx="302">
                  <c:v>60.4</c:v>
                </c:pt>
                <c:pt idx="303">
                  <c:v>60.6</c:v>
                </c:pt>
                <c:pt idx="304">
                  <c:v>60.8</c:v>
                </c:pt>
                <c:pt idx="305">
                  <c:v>61</c:v>
                </c:pt>
                <c:pt idx="306">
                  <c:v>61.2</c:v>
                </c:pt>
                <c:pt idx="307">
                  <c:v>61.4</c:v>
                </c:pt>
                <c:pt idx="308">
                  <c:v>61.6</c:v>
                </c:pt>
                <c:pt idx="309">
                  <c:v>61.8</c:v>
                </c:pt>
                <c:pt idx="310">
                  <c:v>62</c:v>
                </c:pt>
                <c:pt idx="311">
                  <c:v>62.2</c:v>
                </c:pt>
                <c:pt idx="312">
                  <c:v>62.4</c:v>
                </c:pt>
                <c:pt idx="313">
                  <c:v>62.6</c:v>
                </c:pt>
                <c:pt idx="314">
                  <c:v>62.8</c:v>
                </c:pt>
                <c:pt idx="315">
                  <c:v>63</c:v>
                </c:pt>
                <c:pt idx="316">
                  <c:v>63.2</c:v>
                </c:pt>
                <c:pt idx="317">
                  <c:v>63.4</c:v>
                </c:pt>
                <c:pt idx="318">
                  <c:v>63.6</c:v>
                </c:pt>
                <c:pt idx="319">
                  <c:v>63.8</c:v>
                </c:pt>
                <c:pt idx="320">
                  <c:v>64</c:v>
                </c:pt>
                <c:pt idx="321">
                  <c:v>64.2</c:v>
                </c:pt>
                <c:pt idx="322">
                  <c:v>64.400000000000006</c:v>
                </c:pt>
                <c:pt idx="323">
                  <c:v>64.599999999999994</c:v>
                </c:pt>
                <c:pt idx="324">
                  <c:v>64.8</c:v>
                </c:pt>
                <c:pt idx="325">
                  <c:v>65</c:v>
                </c:pt>
                <c:pt idx="326">
                  <c:v>65.2</c:v>
                </c:pt>
                <c:pt idx="327">
                  <c:v>65.400000000000006</c:v>
                </c:pt>
                <c:pt idx="328">
                  <c:v>65.599999999999994</c:v>
                </c:pt>
                <c:pt idx="329">
                  <c:v>65.8</c:v>
                </c:pt>
                <c:pt idx="330">
                  <c:v>66</c:v>
                </c:pt>
                <c:pt idx="331">
                  <c:v>66.2</c:v>
                </c:pt>
                <c:pt idx="332">
                  <c:v>66.400000000000006</c:v>
                </c:pt>
                <c:pt idx="333">
                  <c:v>66.599999999999994</c:v>
                </c:pt>
                <c:pt idx="334">
                  <c:v>66.8</c:v>
                </c:pt>
                <c:pt idx="335">
                  <c:v>67</c:v>
                </c:pt>
                <c:pt idx="336">
                  <c:v>67.2</c:v>
                </c:pt>
                <c:pt idx="337">
                  <c:v>67.400000000000006</c:v>
                </c:pt>
                <c:pt idx="338">
                  <c:v>67.599999999999994</c:v>
                </c:pt>
                <c:pt idx="339">
                  <c:v>67.8</c:v>
                </c:pt>
                <c:pt idx="340">
                  <c:v>68</c:v>
                </c:pt>
                <c:pt idx="341">
                  <c:v>68.2</c:v>
                </c:pt>
                <c:pt idx="342">
                  <c:v>68.400000000000006</c:v>
                </c:pt>
                <c:pt idx="343">
                  <c:v>68.599999999999994</c:v>
                </c:pt>
                <c:pt idx="344">
                  <c:v>68.8</c:v>
                </c:pt>
                <c:pt idx="345">
                  <c:v>69</c:v>
                </c:pt>
                <c:pt idx="346">
                  <c:v>69.2</c:v>
                </c:pt>
                <c:pt idx="347">
                  <c:v>69.400000000000006</c:v>
                </c:pt>
                <c:pt idx="348">
                  <c:v>69.599999999999994</c:v>
                </c:pt>
                <c:pt idx="349">
                  <c:v>69.8</c:v>
                </c:pt>
                <c:pt idx="350">
                  <c:v>70</c:v>
                </c:pt>
                <c:pt idx="351">
                  <c:v>70.2</c:v>
                </c:pt>
                <c:pt idx="352">
                  <c:v>70.400000000000006</c:v>
                </c:pt>
                <c:pt idx="353">
                  <c:v>70.599999999999994</c:v>
                </c:pt>
                <c:pt idx="354">
                  <c:v>70.8</c:v>
                </c:pt>
                <c:pt idx="355">
                  <c:v>71</c:v>
                </c:pt>
                <c:pt idx="356">
                  <c:v>71.2</c:v>
                </c:pt>
                <c:pt idx="357">
                  <c:v>71.400000000000006</c:v>
                </c:pt>
                <c:pt idx="358">
                  <c:v>71.599999999999994</c:v>
                </c:pt>
                <c:pt idx="359">
                  <c:v>71.8</c:v>
                </c:pt>
                <c:pt idx="360">
                  <c:v>72</c:v>
                </c:pt>
                <c:pt idx="361">
                  <c:v>72.2</c:v>
                </c:pt>
                <c:pt idx="362">
                  <c:v>72.400000000000006</c:v>
                </c:pt>
                <c:pt idx="363">
                  <c:v>72.599999999999994</c:v>
                </c:pt>
                <c:pt idx="364">
                  <c:v>72.8</c:v>
                </c:pt>
                <c:pt idx="365">
                  <c:v>73</c:v>
                </c:pt>
                <c:pt idx="366">
                  <c:v>73.2</c:v>
                </c:pt>
                <c:pt idx="367">
                  <c:v>73.400000000000006</c:v>
                </c:pt>
                <c:pt idx="368">
                  <c:v>73.599999999999994</c:v>
                </c:pt>
                <c:pt idx="369">
                  <c:v>73.8</c:v>
                </c:pt>
                <c:pt idx="370">
                  <c:v>74</c:v>
                </c:pt>
                <c:pt idx="371">
                  <c:v>74.2</c:v>
                </c:pt>
                <c:pt idx="372">
                  <c:v>74.400000000000006</c:v>
                </c:pt>
                <c:pt idx="373">
                  <c:v>74.599999999999994</c:v>
                </c:pt>
                <c:pt idx="374">
                  <c:v>74.8</c:v>
                </c:pt>
                <c:pt idx="375">
                  <c:v>75</c:v>
                </c:pt>
                <c:pt idx="376">
                  <c:v>75.2</c:v>
                </c:pt>
                <c:pt idx="377">
                  <c:v>75.400000000000006</c:v>
                </c:pt>
                <c:pt idx="378">
                  <c:v>75.599999999999994</c:v>
                </c:pt>
                <c:pt idx="379">
                  <c:v>75.8</c:v>
                </c:pt>
                <c:pt idx="380">
                  <c:v>76</c:v>
                </c:pt>
                <c:pt idx="381">
                  <c:v>76.2</c:v>
                </c:pt>
                <c:pt idx="382">
                  <c:v>76.400000000000006</c:v>
                </c:pt>
                <c:pt idx="383">
                  <c:v>76.599999999999994</c:v>
                </c:pt>
                <c:pt idx="384">
                  <c:v>76.8</c:v>
                </c:pt>
                <c:pt idx="385">
                  <c:v>77</c:v>
                </c:pt>
                <c:pt idx="386">
                  <c:v>77.2</c:v>
                </c:pt>
                <c:pt idx="387">
                  <c:v>77.400000000000006</c:v>
                </c:pt>
                <c:pt idx="388">
                  <c:v>77.599999999999994</c:v>
                </c:pt>
                <c:pt idx="389">
                  <c:v>77.8</c:v>
                </c:pt>
                <c:pt idx="390">
                  <c:v>78</c:v>
                </c:pt>
                <c:pt idx="391">
                  <c:v>78.2</c:v>
                </c:pt>
                <c:pt idx="392">
                  <c:v>78.400000000000006</c:v>
                </c:pt>
                <c:pt idx="393">
                  <c:v>78.599999999999994</c:v>
                </c:pt>
                <c:pt idx="394">
                  <c:v>78.8</c:v>
                </c:pt>
                <c:pt idx="395">
                  <c:v>79</c:v>
                </c:pt>
                <c:pt idx="396">
                  <c:v>79.2</c:v>
                </c:pt>
                <c:pt idx="397">
                  <c:v>79.400000000000006</c:v>
                </c:pt>
                <c:pt idx="398">
                  <c:v>79.599999999999994</c:v>
                </c:pt>
                <c:pt idx="399">
                  <c:v>79.8</c:v>
                </c:pt>
                <c:pt idx="400">
                  <c:v>80</c:v>
                </c:pt>
                <c:pt idx="401">
                  <c:v>80.2</c:v>
                </c:pt>
                <c:pt idx="402">
                  <c:v>80.400000000000006</c:v>
                </c:pt>
                <c:pt idx="403">
                  <c:v>80.599999999999994</c:v>
                </c:pt>
                <c:pt idx="404">
                  <c:v>80.8</c:v>
                </c:pt>
                <c:pt idx="405">
                  <c:v>81</c:v>
                </c:pt>
                <c:pt idx="406">
                  <c:v>81.2</c:v>
                </c:pt>
                <c:pt idx="407">
                  <c:v>81.400000000000006</c:v>
                </c:pt>
                <c:pt idx="408">
                  <c:v>81.599999999999994</c:v>
                </c:pt>
                <c:pt idx="409">
                  <c:v>81.8</c:v>
                </c:pt>
                <c:pt idx="410">
                  <c:v>82</c:v>
                </c:pt>
                <c:pt idx="411">
                  <c:v>82.2</c:v>
                </c:pt>
                <c:pt idx="412">
                  <c:v>82.4</c:v>
                </c:pt>
                <c:pt idx="413">
                  <c:v>82.6</c:v>
                </c:pt>
                <c:pt idx="414">
                  <c:v>82.8</c:v>
                </c:pt>
                <c:pt idx="415">
                  <c:v>83</c:v>
                </c:pt>
                <c:pt idx="416">
                  <c:v>83.2</c:v>
                </c:pt>
                <c:pt idx="417">
                  <c:v>83.4</c:v>
                </c:pt>
                <c:pt idx="418">
                  <c:v>83.6</c:v>
                </c:pt>
                <c:pt idx="419">
                  <c:v>83.8</c:v>
                </c:pt>
                <c:pt idx="420">
                  <c:v>84</c:v>
                </c:pt>
                <c:pt idx="421">
                  <c:v>84.2</c:v>
                </c:pt>
                <c:pt idx="422">
                  <c:v>84.4</c:v>
                </c:pt>
                <c:pt idx="423">
                  <c:v>84.6</c:v>
                </c:pt>
                <c:pt idx="424">
                  <c:v>84.8</c:v>
                </c:pt>
                <c:pt idx="425">
                  <c:v>85</c:v>
                </c:pt>
                <c:pt idx="426">
                  <c:v>85.2</c:v>
                </c:pt>
                <c:pt idx="427">
                  <c:v>85.4</c:v>
                </c:pt>
                <c:pt idx="428">
                  <c:v>85.6</c:v>
                </c:pt>
                <c:pt idx="429">
                  <c:v>85.8</c:v>
                </c:pt>
                <c:pt idx="430">
                  <c:v>86</c:v>
                </c:pt>
                <c:pt idx="431">
                  <c:v>86.2</c:v>
                </c:pt>
                <c:pt idx="432">
                  <c:v>86.4</c:v>
                </c:pt>
                <c:pt idx="433">
                  <c:v>86.6</c:v>
                </c:pt>
                <c:pt idx="434">
                  <c:v>86.8</c:v>
                </c:pt>
                <c:pt idx="435">
                  <c:v>87</c:v>
                </c:pt>
                <c:pt idx="436">
                  <c:v>87.2</c:v>
                </c:pt>
                <c:pt idx="437">
                  <c:v>87.4</c:v>
                </c:pt>
                <c:pt idx="438">
                  <c:v>87.6</c:v>
                </c:pt>
                <c:pt idx="439">
                  <c:v>87.8</c:v>
                </c:pt>
                <c:pt idx="440">
                  <c:v>88</c:v>
                </c:pt>
                <c:pt idx="441">
                  <c:v>88.2</c:v>
                </c:pt>
                <c:pt idx="442">
                  <c:v>88.4</c:v>
                </c:pt>
                <c:pt idx="443">
                  <c:v>88.6</c:v>
                </c:pt>
                <c:pt idx="444">
                  <c:v>88.8</c:v>
                </c:pt>
                <c:pt idx="445">
                  <c:v>89</c:v>
                </c:pt>
                <c:pt idx="446">
                  <c:v>89.2</c:v>
                </c:pt>
                <c:pt idx="447">
                  <c:v>89.4</c:v>
                </c:pt>
                <c:pt idx="448">
                  <c:v>89.6</c:v>
                </c:pt>
                <c:pt idx="449">
                  <c:v>89.8</c:v>
                </c:pt>
                <c:pt idx="450">
                  <c:v>90</c:v>
                </c:pt>
                <c:pt idx="451">
                  <c:v>90.2</c:v>
                </c:pt>
                <c:pt idx="452">
                  <c:v>90.4</c:v>
                </c:pt>
                <c:pt idx="453">
                  <c:v>90.6</c:v>
                </c:pt>
                <c:pt idx="454">
                  <c:v>90.8</c:v>
                </c:pt>
                <c:pt idx="455">
                  <c:v>91</c:v>
                </c:pt>
                <c:pt idx="456">
                  <c:v>91.2</c:v>
                </c:pt>
                <c:pt idx="457">
                  <c:v>91.4</c:v>
                </c:pt>
                <c:pt idx="458">
                  <c:v>91.6</c:v>
                </c:pt>
                <c:pt idx="459">
                  <c:v>91.8</c:v>
                </c:pt>
                <c:pt idx="460">
                  <c:v>92</c:v>
                </c:pt>
                <c:pt idx="461">
                  <c:v>92.2</c:v>
                </c:pt>
                <c:pt idx="462">
                  <c:v>92.4</c:v>
                </c:pt>
                <c:pt idx="463">
                  <c:v>92.6</c:v>
                </c:pt>
                <c:pt idx="464">
                  <c:v>92.8</c:v>
                </c:pt>
                <c:pt idx="465">
                  <c:v>93</c:v>
                </c:pt>
                <c:pt idx="466">
                  <c:v>93.2</c:v>
                </c:pt>
                <c:pt idx="467">
                  <c:v>93.4</c:v>
                </c:pt>
                <c:pt idx="468">
                  <c:v>93.6</c:v>
                </c:pt>
                <c:pt idx="469">
                  <c:v>93.8</c:v>
                </c:pt>
                <c:pt idx="470">
                  <c:v>94</c:v>
                </c:pt>
                <c:pt idx="471">
                  <c:v>94.2</c:v>
                </c:pt>
                <c:pt idx="472">
                  <c:v>94.4</c:v>
                </c:pt>
                <c:pt idx="473">
                  <c:v>94.6</c:v>
                </c:pt>
                <c:pt idx="474">
                  <c:v>94.8</c:v>
                </c:pt>
                <c:pt idx="475">
                  <c:v>95</c:v>
                </c:pt>
                <c:pt idx="476">
                  <c:v>95.2</c:v>
                </c:pt>
                <c:pt idx="477">
                  <c:v>95.4</c:v>
                </c:pt>
                <c:pt idx="478">
                  <c:v>95.6</c:v>
                </c:pt>
                <c:pt idx="479">
                  <c:v>95.8</c:v>
                </c:pt>
                <c:pt idx="480">
                  <c:v>96</c:v>
                </c:pt>
                <c:pt idx="481">
                  <c:v>96.2</c:v>
                </c:pt>
                <c:pt idx="482">
                  <c:v>96.4</c:v>
                </c:pt>
                <c:pt idx="483">
                  <c:v>96.6</c:v>
                </c:pt>
                <c:pt idx="484">
                  <c:v>96.8</c:v>
                </c:pt>
                <c:pt idx="485">
                  <c:v>97</c:v>
                </c:pt>
                <c:pt idx="486">
                  <c:v>97.2</c:v>
                </c:pt>
                <c:pt idx="487">
                  <c:v>97.4</c:v>
                </c:pt>
                <c:pt idx="488">
                  <c:v>97.6</c:v>
                </c:pt>
                <c:pt idx="489">
                  <c:v>97.8</c:v>
                </c:pt>
                <c:pt idx="490">
                  <c:v>98</c:v>
                </c:pt>
                <c:pt idx="491">
                  <c:v>98.2</c:v>
                </c:pt>
                <c:pt idx="492">
                  <c:v>98.4</c:v>
                </c:pt>
                <c:pt idx="493">
                  <c:v>98.6</c:v>
                </c:pt>
                <c:pt idx="494">
                  <c:v>98.8</c:v>
                </c:pt>
                <c:pt idx="495">
                  <c:v>99</c:v>
                </c:pt>
                <c:pt idx="496">
                  <c:v>99.2</c:v>
                </c:pt>
                <c:pt idx="497">
                  <c:v>99.4</c:v>
                </c:pt>
                <c:pt idx="498">
                  <c:v>99.6</c:v>
                </c:pt>
                <c:pt idx="499">
                  <c:v>99.8</c:v>
                </c:pt>
                <c:pt idx="500">
                  <c:v>100</c:v>
                </c:pt>
                <c:pt idx="501">
                  <c:v>100.2</c:v>
                </c:pt>
                <c:pt idx="502">
                  <c:v>100.4</c:v>
                </c:pt>
                <c:pt idx="503">
                  <c:v>100.6</c:v>
                </c:pt>
                <c:pt idx="504">
                  <c:v>100.8</c:v>
                </c:pt>
                <c:pt idx="505">
                  <c:v>101</c:v>
                </c:pt>
                <c:pt idx="506">
                  <c:v>101.2</c:v>
                </c:pt>
                <c:pt idx="507">
                  <c:v>101.4</c:v>
                </c:pt>
                <c:pt idx="508">
                  <c:v>101.6</c:v>
                </c:pt>
                <c:pt idx="509">
                  <c:v>101.8</c:v>
                </c:pt>
                <c:pt idx="510">
                  <c:v>102</c:v>
                </c:pt>
                <c:pt idx="511">
                  <c:v>102.2</c:v>
                </c:pt>
                <c:pt idx="512">
                  <c:v>102.4</c:v>
                </c:pt>
                <c:pt idx="513">
                  <c:v>102.6</c:v>
                </c:pt>
                <c:pt idx="514">
                  <c:v>102.8</c:v>
                </c:pt>
                <c:pt idx="515">
                  <c:v>103</c:v>
                </c:pt>
                <c:pt idx="516">
                  <c:v>103.2</c:v>
                </c:pt>
                <c:pt idx="517">
                  <c:v>103.4</c:v>
                </c:pt>
                <c:pt idx="518">
                  <c:v>103.6</c:v>
                </c:pt>
                <c:pt idx="519">
                  <c:v>103.8</c:v>
                </c:pt>
                <c:pt idx="520">
                  <c:v>104</c:v>
                </c:pt>
                <c:pt idx="521">
                  <c:v>104.2</c:v>
                </c:pt>
                <c:pt idx="522">
                  <c:v>104.4</c:v>
                </c:pt>
                <c:pt idx="523">
                  <c:v>104.6</c:v>
                </c:pt>
                <c:pt idx="524">
                  <c:v>104.8</c:v>
                </c:pt>
                <c:pt idx="525">
                  <c:v>105</c:v>
                </c:pt>
                <c:pt idx="526">
                  <c:v>105.2</c:v>
                </c:pt>
                <c:pt idx="527">
                  <c:v>105.4</c:v>
                </c:pt>
                <c:pt idx="528">
                  <c:v>105.6</c:v>
                </c:pt>
                <c:pt idx="529">
                  <c:v>105.8</c:v>
                </c:pt>
                <c:pt idx="530">
                  <c:v>106</c:v>
                </c:pt>
                <c:pt idx="531">
                  <c:v>106.2</c:v>
                </c:pt>
                <c:pt idx="532">
                  <c:v>106.4</c:v>
                </c:pt>
                <c:pt idx="533">
                  <c:v>106.6</c:v>
                </c:pt>
                <c:pt idx="534">
                  <c:v>106.8</c:v>
                </c:pt>
                <c:pt idx="535">
                  <c:v>107</c:v>
                </c:pt>
                <c:pt idx="536">
                  <c:v>107.2</c:v>
                </c:pt>
                <c:pt idx="537">
                  <c:v>107.4</c:v>
                </c:pt>
                <c:pt idx="538">
                  <c:v>107.6</c:v>
                </c:pt>
                <c:pt idx="539">
                  <c:v>107.8</c:v>
                </c:pt>
                <c:pt idx="540">
                  <c:v>108</c:v>
                </c:pt>
                <c:pt idx="541">
                  <c:v>108.2</c:v>
                </c:pt>
                <c:pt idx="542">
                  <c:v>108.4</c:v>
                </c:pt>
                <c:pt idx="543">
                  <c:v>108.6</c:v>
                </c:pt>
                <c:pt idx="544">
                  <c:v>108.8</c:v>
                </c:pt>
                <c:pt idx="545">
                  <c:v>109</c:v>
                </c:pt>
                <c:pt idx="546">
                  <c:v>109.2</c:v>
                </c:pt>
                <c:pt idx="547">
                  <c:v>109.4</c:v>
                </c:pt>
                <c:pt idx="548">
                  <c:v>109.6</c:v>
                </c:pt>
                <c:pt idx="549">
                  <c:v>109.8</c:v>
                </c:pt>
                <c:pt idx="550">
                  <c:v>110</c:v>
                </c:pt>
                <c:pt idx="551">
                  <c:v>110.2</c:v>
                </c:pt>
                <c:pt idx="552">
                  <c:v>110.4</c:v>
                </c:pt>
                <c:pt idx="553">
                  <c:v>110.6</c:v>
                </c:pt>
                <c:pt idx="554">
                  <c:v>110.8</c:v>
                </c:pt>
                <c:pt idx="555">
                  <c:v>111</c:v>
                </c:pt>
                <c:pt idx="556">
                  <c:v>111.2</c:v>
                </c:pt>
                <c:pt idx="557">
                  <c:v>111.4</c:v>
                </c:pt>
                <c:pt idx="558">
                  <c:v>111.6</c:v>
                </c:pt>
                <c:pt idx="559">
                  <c:v>111.8</c:v>
                </c:pt>
                <c:pt idx="560">
                  <c:v>112</c:v>
                </c:pt>
                <c:pt idx="561">
                  <c:v>112.2</c:v>
                </c:pt>
                <c:pt idx="562">
                  <c:v>112.4</c:v>
                </c:pt>
                <c:pt idx="563">
                  <c:v>112.6</c:v>
                </c:pt>
                <c:pt idx="564">
                  <c:v>112.8</c:v>
                </c:pt>
                <c:pt idx="565">
                  <c:v>113</c:v>
                </c:pt>
                <c:pt idx="566">
                  <c:v>113.2</c:v>
                </c:pt>
                <c:pt idx="567">
                  <c:v>113.4</c:v>
                </c:pt>
                <c:pt idx="568">
                  <c:v>113.6</c:v>
                </c:pt>
                <c:pt idx="569">
                  <c:v>113.8</c:v>
                </c:pt>
                <c:pt idx="570">
                  <c:v>114</c:v>
                </c:pt>
                <c:pt idx="571">
                  <c:v>114.2</c:v>
                </c:pt>
                <c:pt idx="572">
                  <c:v>114.4</c:v>
                </c:pt>
                <c:pt idx="573">
                  <c:v>114.6</c:v>
                </c:pt>
                <c:pt idx="574">
                  <c:v>114.8</c:v>
                </c:pt>
                <c:pt idx="575">
                  <c:v>115</c:v>
                </c:pt>
                <c:pt idx="576">
                  <c:v>115.2</c:v>
                </c:pt>
                <c:pt idx="577">
                  <c:v>115.4</c:v>
                </c:pt>
                <c:pt idx="578">
                  <c:v>115.6</c:v>
                </c:pt>
                <c:pt idx="579">
                  <c:v>115.8</c:v>
                </c:pt>
                <c:pt idx="580">
                  <c:v>116</c:v>
                </c:pt>
                <c:pt idx="581">
                  <c:v>116.2</c:v>
                </c:pt>
                <c:pt idx="582">
                  <c:v>116.4</c:v>
                </c:pt>
                <c:pt idx="583">
                  <c:v>116.6</c:v>
                </c:pt>
                <c:pt idx="584">
                  <c:v>116.8</c:v>
                </c:pt>
                <c:pt idx="585">
                  <c:v>117</c:v>
                </c:pt>
                <c:pt idx="586">
                  <c:v>117.2</c:v>
                </c:pt>
                <c:pt idx="587">
                  <c:v>117.4</c:v>
                </c:pt>
                <c:pt idx="588">
                  <c:v>117.6</c:v>
                </c:pt>
                <c:pt idx="589">
                  <c:v>117.8</c:v>
                </c:pt>
                <c:pt idx="590">
                  <c:v>118</c:v>
                </c:pt>
                <c:pt idx="591">
                  <c:v>118.2</c:v>
                </c:pt>
                <c:pt idx="592">
                  <c:v>118.4</c:v>
                </c:pt>
                <c:pt idx="593">
                  <c:v>118.6</c:v>
                </c:pt>
                <c:pt idx="594">
                  <c:v>118.8</c:v>
                </c:pt>
                <c:pt idx="595">
                  <c:v>119</c:v>
                </c:pt>
                <c:pt idx="596">
                  <c:v>119.2</c:v>
                </c:pt>
                <c:pt idx="597">
                  <c:v>119.4</c:v>
                </c:pt>
                <c:pt idx="598">
                  <c:v>119.6</c:v>
                </c:pt>
                <c:pt idx="599">
                  <c:v>119.8</c:v>
                </c:pt>
                <c:pt idx="600">
                  <c:v>120</c:v>
                </c:pt>
                <c:pt idx="601">
                  <c:v>120.2</c:v>
                </c:pt>
                <c:pt idx="602">
                  <c:v>120.4</c:v>
                </c:pt>
                <c:pt idx="603">
                  <c:v>120.6</c:v>
                </c:pt>
                <c:pt idx="604">
                  <c:v>120.8</c:v>
                </c:pt>
                <c:pt idx="605">
                  <c:v>121</c:v>
                </c:pt>
                <c:pt idx="606">
                  <c:v>121.2</c:v>
                </c:pt>
                <c:pt idx="607">
                  <c:v>121.4</c:v>
                </c:pt>
                <c:pt idx="608">
                  <c:v>121.6</c:v>
                </c:pt>
                <c:pt idx="609">
                  <c:v>121.8</c:v>
                </c:pt>
                <c:pt idx="610">
                  <c:v>122</c:v>
                </c:pt>
                <c:pt idx="611">
                  <c:v>122.2</c:v>
                </c:pt>
                <c:pt idx="612">
                  <c:v>122.4</c:v>
                </c:pt>
                <c:pt idx="613">
                  <c:v>122.6</c:v>
                </c:pt>
                <c:pt idx="614">
                  <c:v>122.8</c:v>
                </c:pt>
                <c:pt idx="615">
                  <c:v>123</c:v>
                </c:pt>
                <c:pt idx="616">
                  <c:v>123.2</c:v>
                </c:pt>
                <c:pt idx="617">
                  <c:v>123.4</c:v>
                </c:pt>
                <c:pt idx="618">
                  <c:v>123.6</c:v>
                </c:pt>
                <c:pt idx="619">
                  <c:v>123.8</c:v>
                </c:pt>
                <c:pt idx="620">
                  <c:v>124</c:v>
                </c:pt>
                <c:pt idx="621">
                  <c:v>124.2</c:v>
                </c:pt>
                <c:pt idx="622">
                  <c:v>124.4</c:v>
                </c:pt>
                <c:pt idx="623">
                  <c:v>124.6</c:v>
                </c:pt>
                <c:pt idx="624">
                  <c:v>124.8</c:v>
                </c:pt>
                <c:pt idx="625">
                  <c:v>125</c:v>
                </c:pt>
                <c:pt idx="626">
                  <c:v>125.2</c:v>
                </c:pt>
                <c:pt idx="627">
                  <c:v>125.4</c:v>
                </c:pt>
                <c:pt idx="628">
                  <c:v>125.6</c:v>
                </c:pt>
                <c:pt idx="629">
                  <c:v>125.8</c:v>
                </c:pt>
                <c:pt idx="630">
                  <c:v>126</c:v>
                </c:pt>
                <c:pt idx="631">
                  <c:v>126.2</c:v>
                </c:pt>
                <c:pt idx="632">
                  <c:v>126.4</c:v>
                </c:pt>
                <c:pt idx="633">
                  <c:v>126.6</c:v>
                </c:pt>
                <c:pt idx="634">
                  <c:v>126.8</c:v>
                </c:pt>
                <c:pt idx="635">
                  <c:v>127</c:v>
                </c:pt>
                <c:pt idx="636">
                  <c:v>127.2</c:v>
                </c:pt>
                <c:pt idx="637">
                  <c:v>127.4</c:v>
                </c:pt>
                <c:pt idx="638">
                  <c:v>127.6</c:v>
                </c:pt>
                <c:pt idx="639">
                  <c:v>127.8</c:v>
                </c:pt>
                <c:pt idx="640">
                  <c:v>128</c:v>
                </c:pt>
                <c:pt idx="641">
                  <c:v>128.19999999999999</c:v>
                </c:pt>
                <c:pt idx="642">
                  <c:v>128.4</c:v>
                </c:pt>
                <c:pt idx="643">
                  <c:v>128.6</c:v>
                </c:pt>
                <c:pt idx="644">
                  <c:v>128.80000000000001</c:v>
                </c:pt>
                <c:pt idx="645">
                  <c:v>129</c:v>
                </c:pt>
                <c:pt idx="646">
                  <c:v>129.19999999999999</c:v>
                </c:pt>
                <c:pt idx="647">
                  <c:v>129.4</c:v>
                </c:pt>
                <c:pt idx="648">
                  <c:v>129.6</c:v>
                </c:pt>
                <c:pt idx="649">
                  <c:v>129.80000000000001</c:v>
                </c:pt>
                <c:pt idx="650">
                  <c:v>130</c:v>
                </c:pt>
                <c:pt idx="651">
                  <c:v>130.19999999999999</c:v>
                </c:pt>
                <c:pt idx="652">
                  <c:v>130.4</c:v>
                </c:pt>
                <c:pt idx="653">
                  <c:v>130.6</c:v>
                </c:pt>
                <c:pt idx="654">
                  <c:v>130.80000000000001</c:v>
                </c:pt>
                <c:pt idx="655">
                  <c:v>131</c:v>
                </c:pt>
                <c:pt idx="656">
                  <c:v>131.19999999999999</c:v>
                </c:pt>
                <c:pt idx="657">
                  <c:v>131.4</c:v>
                </c:pt>
                <c:pt idx="658">
                  <c:v>131.6</c:v>
                </c:pt>
                <c:pt idx="659">
                  <c:v>131.80000000000001</c:v>
                </c:pt>
                <c:pt idx="660">
                  <c:v>132</c:v>
                </c:pt>
                <c:pt idx="661">
                  <c:v>132.19999999999999</c:v>
                </c:pt>
                <c:pt idx="662">
                  <c:v>132.4</c:v>
                </c:pt>
                <c:pt idx="663">
                  <c:v>132.6</c:v>
                </c:pt>
                <c:pt idx="664">
                  <c:v>132.80000000000001</c:v>
                </c:pt>
                <c:pt idx="665">
                  <c:v>133</c:v>
                </c:pt>
                <c:pt idx="666">
                  <c:v>133.19999999999999</c:v>
                </c:pt>
                <c:pt idx="667">
                  <c:v>133.4</c:v>
                </c:pt>
                <c:pt idx="668">
                  <c:v>133.6</c:v>
                </c:pt>
                <c:pt idx="669">
                  <c:v>133.80000000000001</c:v>
                </c:pt>
                <c:pt idx="670">
                  <c:v>134</c:v>
                </c:pt>
                <c:pt idx="671">
                  <c:v>134.19999999999999</c:v>
                </c:pt>
                <c:pt idx="672">
                  <c:v>134.4</c:v>
                </c:pt>
                <c:pt idx="673">
                  <c:v>134.6</c:v>
                </c:pt>
                <c:pt idx="674">
                  <c:v>134.80000000000001</c:v>
                </c:pt>
                <c:pt idx="675">
                  <c:v>135</c:v>
                </c:pt>
                <c:pt idx="676">
                  <c:v>135.19999999999999</c:v>
                </c:pt>
                <c:pt idx="677">
                  <c:v>135.4</c:v>
                </c:pt>
                <c:pt idx="678">
                  <c:v>135.6</c:v>
                </c:pt>
                <c:pt idx="679">
                  <c:v>135.80000000000001</c:v>
                </c:pt>
                <c:pt idx="680">
                  <c:v>136</c:v>
                </c:pt>
                <c:pt idx="681">
                  <c:v>136.19999999999999</c:v>
                </c:pt>
                <c:pt idx="682">
                  <c:v>136.4</c:v>
                </c:pt>
                <c:pt idx="683">
                  <c:v>136.6</c:v>
                </c:pt>
                <c:pt idx="684">
                  <c:v>136.80000000000001</c:v>
                </c:pt>
                <c:pt idx="685">
                  <c:v>137</c:v>
                </c:pt>
                <c:pt idx="686">
                  <c:v>137.19999999999999</c:v>
                </c:pt>
                <c:pt idx="687">
                  <c:v>137.4</c:v>
                </c:pt>
                <c:pt idx="688">
                  <c:v>137.6</c:v>
                </c:pt>
                <c:pt idx="689">
                  <c:v>137.80000000000001</c:v>
                </c:pt>
                <c:pt idx="690">
                  <c:v>138</c:v>
                </c:pt>
                <c:pt idx="691">
                  <c:v>138.19999999999999</c:v>
                </c:pt>
                <c:pt idx="692">
                  <c:v>138.4</c:v>
                </c:pt>
                <c:pt idx="693">
                  <c:v>138.6</c:v>
                </c:pt>
                <c:pt idx="694">
                  <c:v>138.80000000000001</c:v>
                </c:pt>
                <c:pt idx="695">
                  <c:v>139</c:v>
                </c:pt>
                <c:pt idx="696">
                  <c:v>139.19999999999999</c:v>
                </c:pt>
                <c:pt idx="697">
                  <c:v>139.4</c:v>
                </c:pt>
                <c:pt idx="698">
                  <c:v>139.6</c:v>
                </c:pt>
                <c:pt idx="699">
                  <c:v>139.80000000000001</c:v>
                </c:pt>
                <c:pt idx="700">
                  <c:v>140</c:v>
                </c:pt>
                <c:pt idx="701">
                  <c:v>140.19999999999999</c:v>
                </c:pt>
                <c:pt idx="702">
                  <c:v>140.4</c:v>
                </c:pt>
                <c:pt idx="703">
                  <c:v>140.6</c:v>
                </c:pt>
                <c:pt idx="704">
                  <c:v>140.80000000000001</c:v>
                </c:pt>
                <c:pt idx="705">
                  <c:v>141</c:v>
                </c:pt>
                <c:pt idx="706">
                  <c:v>141.19999999999999</c:v>
                </c:pt>
                <c:pt idx="707">
                  <c:v>141.4</c:v>
                </c:pt>
                <c:pt idx="708">
                  <c:v>141.6</c:v>
                </c:pt>
                <c:pt idx="709">
                  <c:v>141.80000000000001</c:v>
                </c:pt>
                <c:pt idx="710">
                  <c:v>142</c:v>
                </c:pt>
                <c:pt idx="711">
                  <c:v>142.19999999999999</c:v>
                </c:pt>
                <c:pt idx="712">
                  <c:v>142.4</c:v>
                </c:pt>
                <c:pt idx="713">
                  <c:v>142.6</c:v>
                </c:pt>
                <c:pt idx="714">
                  <c:v>142.80000000000001</c:v>
                </c:pt>
                <c:pt idx="715">
                  <c:v>143</c:v>
                </c:pt>
              </c:numCache>
            </c:numRef>
          </c:xVal>
          <c:yVal>
            <c:numRef>
              <c:f>Sheet1!$H$5:$H$720</c:f>
              <c:numCache>
                <c:formatCode>0.00E+00</c:formatCode>
                <c:ptCount val="716"/>
                <c:pt idx="0">
                  <c:v>2.6175118407724184E+19</c:v>
                </c:pt>
                <c:pt idx="1">
                  <c:v>1.9993167924660199E+19</c:v>
                </c:pt>
                <c:pt idx="2">
                  <c:v>2.2570500533328953E+19</c:v>
                </c:pt>
                <c:pt idx="3">
                  <c:v>2.5012254503346061E+19</c:v>
                </c:pt>
                <c:pt idx="4">
                  <c:v>2.6409968991024361E+19</c:v>
                </c:pt>
                <c:pt idx="5">
                  <c:v>2.7910204101563048E+19</c:v>
                </c:pt>
                <c:pt idx="6">
                  <c:v>2.9326101782523748E+19</c:v>
                </c:pt>
                <c:pt idx="7">
                  <c:v>3.0645883821405393E+19</c:v>
                </c:pt>
                <c:pt idx="8">
                  <c:v>3.1865995683277226E+19</c:v>
                </c:pt>
                <c:pt idx="9">
                  <c:v>3.3016937426844541E+19</c:v>
                </c:pt>
                <c:pt idx="10">
                  <c:v>3.41171060472559E+19</c:v>
                </c:pt>
                <c:pt idx="11">
                  <c:v>3.5140333317662753E+19</c:v>
                </c:pt>
                <c:pt idx="12">
                  <c:v>3.6128937320167891E+19</c:v>
                </c:pt>
                <c:pt idx="13">
                  <c:v>3.7059933547930993E+19</c:v>
                </c:pt>
                <c:pt idx="14">
                  <c:v>3.7966019935001231E+19</c:v>
                </c:pt>
                <c:pt idx="15">
                  <c:v>3.8841276135914799E+19</c:v>
                </c:pt>
                <c:pt idx="16">
                  <c:v>3.9690079380119069E+19</c:v>
                </c:pt>
                <c:pt idx="17">
                  <c:v>4.0506104119025754E+19</c:v>
                </c:pt>
                <c:pt idx="18">
                  <c:v>4.1297086442758341E+19</c:v>
                </c:pt>
                <c:pt idx="19">
                  <c:v>4.2071050219919876E+19</c:v>
                </c:pt>
                <c:pt idx="20">
                  <c:v>4.2652795888271024E+19</c:v>
                </c:pt>
                <c:pt idx="21">
                  <c:v>4.3361247631970935E+19</c:v>
                </c:pt>
                <c:pt idx="22">
                  <c:v>4.406701364345471E+19</c:v>
                </c:pt>
                <c:pt idx="23">
                  <c:v>4.4760190987975082E+19</c:v>
                </c:pt>
                <c:pt idx="24">
                  <c:v>4.5439820672394789E+19</c:v>
                </c:pt>
                <c:pt idx="25">
                  <c:v>4.609746725783978E+19</c:v>
                </c:pt>
                <c:pt idx="26">
                  <c:v>4.6743278409174876E+19</c:v>
                </c:pt>
                <c:pt idx="27">
                  <c:v>4.7374049464710988E+19</c:v>
                </c:pt>
                <c:pt idx="28">
                  <c:v>4.7999047112932909E+19</c:v>
                </c:pt>
                <c:pt idx="29">
                  <c:v>4.8604626854588203E+19</c:v>
                </c:pt>
                <c:pt idx="30">
                  <c:v>4.9203097181217726E+19</c:v>
                </c:pt>
                <c:pt idx="31">
                  <c:v>4.9798629657234702E+19</c:v>
                </c:pt>
                <c:pt idx="32">
                  <c:v>5.0388582577045332E+19</c:v>
                </c:pt>
                <c:pt idx="33">
                  <c:v>5.0971609377373782E+19</c:v>
                </c:pt>
                <c:pt idx="34">
                  <c:v>5.1546304984735285E+19</c:v>
                </c:pt>
                <c:pt idx="35">
                  <c:v>5.2120990216696455E+19</c:v>
                </c:pt>
                <c:pt idx="36">
                  <c:v>5.2692332871602414E+19</c:v>
                </c:pt>
                <c:pt idx="37">
                  <c:v>5.3148913056596328E+19</c:v>
                </c:pt>
                <c:pt idx="38">
                  <c:v>5.3692408736332538E+19</c:v>
                </c:pt>
                <c:pt idx="39">
                  <c:v>5.4261866690792038E+19</c:v>
                </c:pt>
                <c:pt idx="40">
                  <c:v>5.4846118450861138E+19</c:v>
                </c:pt>
                <c:pt idx="41">
                  <c:v>5.5440683048566186E+19</c:v>
                </c:pt>
                <c:pt idx="42">
                  <c:v>5.6047485971532292E+19</c:v>
                </c:pt>
                <c:pt idx="43">
                  <c:v>5.6652364592727359E+19</c:v>
                </c:pt>
                <c:pt idx="44">
                  <c:v>5.7248891167337505E+19</c:v>
                </c:pt>
                <c:pt idx="45">
                  <c:v>5.7824977010487755E+19</c:v>
                </c:pt>
                <c:pt idx="46">
                  <c:v>5.838481175559272E+19</c:v>
                </c:pt>
                <c:pt idx="47">
                  <c:v>5.890396095135087E+19</c:v>
                </c:pt>
                <c:pt idx="48">
                  <c:v>5.9408995981076472E+19</c:v>
                </c:pt>
                <c:pt idx="49">
                  <c:v>5.990107779312024E+19</c:v>
                </c:pt>
                <c:pt idx="50">
                  <c:v>6.0391789074381341E+19</c:v>
                </c:pt>
                <c:pt idx="51">
                  <c:v>6.0881903889736917E+19</c:v>
                </c:pt>
                <c:pt idx="52">
                  <c:v>6.138570385283507E+19</c:v>
                </c:pt>
                <c:pt idx="53">
                  <c:v>6.1802393092723409E+19</c:v>
                </c:pt>
                <c:pt idx="54">
                  <c:v>6.232851001925111E+19</c:v>
                </c:pt>
                <c:pt idx="55">
                  <c:v>6.2899269146288505E+19</c:v>
                </c:pt>
                <c:pt idx="56">
                  <c:v>6.345970121617526E+19</c:v>
                </c:pt>
                <c:pt idx="57">
                  <c:v>6.4024583079700374E+19</c:v>
                </c:pt>
                <c:pt idx="58">
                  <c:v>6.4579392488382513E+19</c:v>
                </c:pt>
                <c:pt idx="59">
                  <c:v>6.5107809380780892E+19</c:v>
                </c:pt>
                <c:pt idx="60">
                  <c:v>6.5614028639517909E+19</c:v>
                </c:pt>
                <c:pt idx="61">
                  <c:v>6.6094997772277703E+19</c:v>
                </c:pt>
                <c:pt idx="62">
                  <c:v>6.8397407314882822E+19</c:v>
                </c:pt>
                <c:pt idx="63">
                  <c:v>6.6999390553443713E+19</c:v>
                </c:pt>
                <c:pt idx="64">
                  <c:v>6.7443606724235452E+19</c:v>
                </c:pt>
                <c:pt idx="65">
                  <c:v>6.7865411691366023E+19</c:v>
                </c:pt>
                <c:pt idx="66">
                  <c:v>6.8287800177231208E+19</c:v>
                </c:pt>
                <c:pt idx="67">
                  <c:v>6.8710726867698909E+19</c:v>
                </c:pt>
                <c:pt idx="68">
                  <c:v>6.9129547215998845E+19</c:v>
                </c:pt>
                <c:pt idx="69">
                  <c:v>6.9458335416944476E+19</c:v>
                </c:pt>
                <c:pt idx="70">
                  <c:v>6.9861825767092085E+19</c:v>
                </c:pt>
                <c:pt idx="71">
                  <c:v>7.0279446135204913E+19</c:v>
                </c:pt>
                <c:pt idx="72">
                  <c:v>7.0696066812141978E+19</c:v>
                </c:pt>
                <c:pt idx="73">
                  <c:v>7.1123600415344042E+19</c:v>
                </c:pt>
                <c:pt idx="74">
                  <c:v>7.154655079138408E+19</c:v>
                </c:pt>
                <c:pt idx="75">
                  <c:v>7.1978170201995559E+19</c:v>
                </c:pt>
                <c:pt idx="76">
                  <c:v>7.2428498565212168E+19</c:v>
                </c:pt>
                <c:pt idx="77">
                  <c:v>7.2889288918264578E+19</c:v>
                </c:pt>
                <c:pt idx="78">
                  <c:v>7.338339916964737E+19</c:v>
                </c:pt>
                <c:pt idx="79">
                  <c:v>7.3885091094558704E+19</c:v>
                </c:pt>
                <c:pt idx="80">
                  <c:v>7.4400929171895992E+19</c:v>
                </c:pt>
                <c:pt idx="81">
                  <c:v>7.4931268194632106E+19</c:v>
                </c:pt>
                <c:pt idx="82">
                  <c:v>7.5473854392683332E+19</c:v>
                </c:pt>
                <c:pt idx="83">
                  <c:v>7.6533988434415862E+19</c:v>
                </c:pt>
                <c:pt idx="84">
                  <c:v>7.7889488571623653E+19</c:v>
                </c:pt>
                <c:pt idx="85">
                  <c:v>7.8303580712243954E+19</c:v>
                </c:pt>
                <c:pt idx="86">
                  <c:v>7.8635842014334288E+19</c:v>
                </c:pt>
                <c:pt idx="87">
                  <c:v>7.9040446450793087E+19</c:v>
                </c:pt>
                <c:pt idx="88">
                  <c:v>7.9458096695891296E+19</c:v>
                </c:pt>
                <c:pt idx="89">
                  <c:v>7.9874782661125734E+19</c:v>
                </c:pt>
                <c:pt idx="90">
                  <c:v>8.0303389649505174E+19</c:v>
                </c:pt>
                <c:pt idx="91">
                  <c:v>8.072820193858501E+19</c:v>
                </c:pt>
                <c:pt idx="92">
                  <c:v>8.1144697576561934E+19</c:v>
                </c:pt>
                <c:pt idx="93">
                  <c:v>8.15629515001547E+19</c:v>
                </c:pt>
                <c:pt idx="94">
                  <c:v>8.1987416964783849E+19</c:v>
                </c:pt>
                <c:pt idx="95">
                  <c:v>8.2407723166638555E+19</c:v>
                </c:pt>
                <c:pt idx="96">
                  <c:v>8.2829762002340004E+19</c:v>
                </c:pt>
                <c:pt idx="97">
                  <c:v>8.3255051272783167E+19</c:v>
                </c:pt>
                <c:pt idx="98">
                  <c:v>8.3679031467399709E+19</c:v>
                </c:pt>
                <c:pt idx="99">
                  <c:v>8.4104715989265252E+19</c:v>
                </c:pt>
                <c:pt idx="100">
                  <c:v>8.4535211512474386E+19</c:v>
                </c:pt>
                <c:pt idx="101">
                  <c:v>8.4958056594867864E+19</c:v>
                </c:pt>
                <c:pt idx="102">
                  <c:v>8.5298936252959556E+19</c:v>
                </c:pt>
                <c:pt idx="103">
                  <c:v>8.5711659048658403E+19</c:v>
                </c:pt>
                <c:pt idx="104">
                  <c:v>8.6143372876499075E+19</c:v>
                </c:pt>
                <c:pt idx="105">
                  <c:v>8.6576745474789278E+19</c:v>
                </c:pt>
                <c:pt idx="106">
                  <c:v>8.7010150066819105E+19</c:v>
                </c:pt>
                <c:pt idx="107">
                  <c:v>8.7441911026876187E+19</c:v>
                </c:pt>
                <c:pt idx="108">
                  <c:v>8.7881836596635746E+19</c:v>
                </c:pt>
                <c:pt idx="109">
                  <c:v>8.8326750682576699E+19</c:v>
                </c:pt>
                <c:pt idx="110">
                  <c:v>8.8263695705702892E+19</c:v>
                </c:pt>
                <c:pt idx="111">
                  <c:v>8.8713187563379753E+19</c:v>
                </c:pt>
                <c:pt idx="112">
                  <c:v>8.9166121809128702E+19</c:v>
                </c:pt>
                <c:pt idx="113">
                  <c:v>8.9624230606228423E+19</c:v>
                </c:pt>
                <c:pt idx="114">
                  <c:v>9.0087589031370621E+19</c:v>
                </c:pt>
                <c:pt idx="115">
                  <c:v>9.0540764199230358E+19</c:v>
                </c:pt>
                <c:pt idx="116">
                  <c:v>9.1007784913674732E+19</c:v>
                </c:pt>
                <c:pt idx="117">
                  <c:v>9.1492429036813287E+19</c:v>
                </c:pt>
                <c:pt idx="118">
                  <c:v>9.1988012487221084E+19</c:v>
                </c:pt>
                <c:pt idx="119">
                  <c:v>9.2377439241248309E+19</c:v>
                </c:pt>
                <c:pt idx="120">
                  <c:v>9.2856971652101374E+19</c:v>
                </c:pt>
                <c:pt idx="121">
                  <c:v>9.3354677912038736E+19</c:v>
                </c:pt>
                <c:pt idx="122">
                  <c:v>9.3803680621918388E+19</c:v>
                </c:pt>
                <c:pt idx="123">
                  <c:v>9.430353307085185E+19</c:v>
                </c:pt>
                <c:pt idx="124">
                  <c:v>9.4800006926771061E+19</c:v>
                </c:pt>
                <c:pt idx="125">
                  <c:v>9.5371157040065675E+19</c:v>
                </c:pt>
                <c:pt idx="126">
                  <c:v>9.5868587108044292E+19</c:v>
                </c:pt>
                <c:pt idx="127">
                  <c:v>9.6373703334997033E+19</c:v>
                </c:pt>
                <c:pt idx="128">
                  <c:v>9.6869473027758326E+19</c:v>
                </c:pt>
                <c:pt idx="129">
                  <c:v>9.7388296905079849E+19</c:v>
                </c:pt>
                <c:pt idx="130">
                  <c:v>9.789967516172134E+19</c:v>
                </c:pt>
                <c:pt idx="131">
                  <c:v>9.8444387992778998E+19</c:v>
                </c:pt>
                <c:pt idx="132">
                  <c:v>9.8975933077041218E+19</c:v>
                </c:pt>
                <c:pt idx="133">
                  <c:v>9.9505839037660791E+19</c:v>
                </c:pt>
                <c:pt idx="134">
                  <c:v>1.0003460898077155E+20</c:v>
                </c:pt>
                <c:pt idx="135">
                  <c:v>1.0045555056214565E+20</c:v>
                </c:pt>
                <c:pt idx="136">
                  <c:v>1.0093165979138589E+20</c:v>
                </c:pt>
                <c:pt idx="137">
                  <c:v>1.014554982719468E+20</c:v>
                </c:pt>
                <c:pt idx="138">
                  <c:v>1.0199187115930092E+20</c:v>
                </c:pt>
                <c:pt idx="139">
                  <c:v>1.0253853082842508E+20</c:v>
                </c:pt>
                <c:pt idx="140">
                  <c:v>1.0308603862560647E+20</c:v>
                </c:pt>
                <c:pt idx="141">
                  <c:v>1.0364532914428628E+20</c:v>
                </c:pt>
                <c:pt idx="142">
                  <c:v>1.0421812013874314E+20</c:v>
                </c:pt>
                <c:pt idx="143">
                  <c:v>1.0480253873863431E+20</c:v>
                </c:pt>
                <c:pt idx="144">
                  <c:v>1.0538820841436463E+20</c:v>
                </c:pt>
                <c:pt idx="145">
                  <c:v>1.0598862097064652E+20</c:v>
                </c:pt>
                <c:pt idx="146">
                  <c:v>1.0658163425587847E+20</c:v>
                </c:pt>
                <c:pt idx="147">
                  <c:v>1.0718141381249652E+20</c:v>
                </c:pt>
                <c:pt idx="148">
                  <c:v>1.0778358482483732E+20</c:v>
                </c:pt>
                <c:pt idx="149">
                  <c:v>1.0839400461921052E+20</c:v>
                </c:pt>
                <c:pt idx="150">
                  <c:v>1.0902191769426978E+20</c:v>
                </c:pt>
                <c:pt idx="151">
                  <c:v>1.096638004494783E+20</c:v>
                </c:pt>
                <c:pt idx="152">
                  <c:v>1.1043312152871862E+20</c:v>
                </c:pt>
                <c:pt idx="153">
                  <c:v>1.110610698795006E+20</c:v>
                </c:pt>
                <c:pt idx="154">
                  <c:v>1.1172957516343575E+20</c:v>
                </c:pt>
                <c:pt idx="155">
                  <c:v>1.123903118708505E+20</c:v>
                </c:pt>
                <c:pt idx="156">
                  <c:v>1.1307496093904734E+20</c:v>
                </c:pt>
                <c:pt idx="157">
                  <c:v>1.1377680688028783E+20</c:v>
                </c:pt>
                <c:pt idx="158">
                  <c:v>1.1449108766274961E+20</c:v>
                </c:pt>
                <c:pt idx="159">
                  <c:v>1.1502758218598547E+20</c:v>
                </c:pt>
                <c:pt idx="160">
                  <c:v>1.1567701502506403E+20</c:v>
                </c:pt>
                <c:pt idx="161">
                  <c:v>1.1643868837917827E+20</c:v>
                </c:pt>
                <c:pt idx="162">
                  <c:v>1.1721400048260764E+20</c:v>
                </c:pt>
                <c:pt idx="163">
                  <c:v>1.1801323396107361E+20</c:v>
                </c:pt>
                <c:pt idx="164">
                  <c:v>1.1881238098818618E+20</c:v>
                </c:pt>
                <c:pt idx="165">
                  <c:v>1.1964924575731293E+20</c:v>
                </c:pt>
                <c:pt idx="166">
                  <c:v>1.2050292000245445E+20</c:v>
                </c:pt>
                <c:pt idx="167">
                  <c:v>1.2138261160175888E+20</c:v>
                </c:pt>
                <c:pt idx="168">
                  <c:v>1.2210206165320525E+20</c:v>
                </c:pt>
                <c:pt idx="169">
                  <c:v>1.229947167807798E+20</c:v>
                </c:pt>
                <c:pt idx="170">
                  <c:v>1.2394133938331718E+20</c:v>
                </c:pt>
                <c:pt idx="171">
                  <c:v>1.2492741280554146E+20</c:v>
                </c:pt>
                <c:pt idx="172">
                  <c:v>1.2596120109821954E+20</c:v>
                </c:pt>
                <c:pt idx="173">
                  <c:v>1.2700043206159766E+20</c:v>
                </c:pt>
                <c:pt idx="174">
                  <c:v>1.2809750967569184E+20</c:v>
                </c:pt>
                <c:pt idx="175">
                  <c:v>1.292485289081489E+20</c:v>
                </c:pt>
                <c:pt idx="176">
                  <c:v>1.304443276791458E+20</c:v>
                </c:pt>
                <c:pt idx="177">
                  <c:v>1.3168611029780532E+20</c:v>
                </c:pt>
                <c:pt idx="178">
                  <c:v>1.3298618724959361E+20</c:v>
                </c:pt>
                <c:pt idx="179">
                  <c:v>1.3435013843025353E+20</c:v>
                </c:pt>
                <c:pt idx="180">
                  <c:v>1.3579307878495588E+20</c:v>
                </c:pt>
                <c:pt idx="181">
                  <c:v>1.373147260508923E+20</c:v>
                </c:pt>
                <c:pt idx="182">
                  <c:v>1.3893150103190354E+20</c:v>
                </c:pt>
                <c:pt idx="183">
                  <c:v>1.4063969034085743E+20</c:v>
                </c:pt>
                <c:pt idx="184">
                  <c:v>1.4209018525732528E+20</c:v>
                </c:pt>
                <c:pt idx="185">
                  <c:v>1.4397661724805774E+20</c:v>
                </c:pt>
                <c:pt idx="186">
                  <c:v>1.4605395786380809E+20</c:v>
                </c:pt>
                <c:pt idx="187">
                  <c:v>1.4832604485103767E+20</c:v>
                </c:pt>
                <c:pt idx="188">
                  <c:v>1.5082960684125979E+20</c:v>
                </c:pt>
                <c:pt idx="189">
                  <c:v>1.5356137481308281E+20</c:v>
                </c:pt>
                <c:pt idx="190">
                  <c:v>1.5668920501141144E+20</c:v>
                </c:pt>
                <c:pt idx="191">
                  <c:v>1.601399058633823E+20</c:v>
                </c:pt>
                <c:pt idx="192">
                  <c:v>1.641226418252026E+20</c:v>
                </c:pt>
                <c:pt idx="193">
                  <c:v>1.6882339832958881E+20</c:v>
                </c:pt>
                <c:pt idx="194">
                  <c:v>1.7442817815520857E+20</c:v>
                </c:pt>
                <c:pt idx="195">
                  <c:v>1.813800582133665E+20</c:v>
                </c:pt>
                <c:pt idx="196">
                  <c:v>1.9042984614525446E+20</c:v>
                </c:pt>
                <c:pt idx="197">
                  <c:v>2.028776566586833E+20</c:v>
                </c:pt>
                <c:pt idx="198">
                  <c:v>2.218710913991059E+20</c:v>
                </c:pt>
                <c:pt idx="199">
                  <c:v>2.5665168639047677E+20</c:v>
                </c:pt>
                <c:pt idx="200">
                  <c:v>3.3659170458927668E+20</c:v>
                </c:pt>
                <c:pt idx="201">
                  <c:v>5.0456939595009596E+20</c:v>
                </c:pt>
                <c:pt idx="202">
                  <c:v>1.1047533410187068E+21</c:v>
                </c:pt>
                <c:pt idx="203">
                  <c:v>2.8744131195757244E+21</c:v>
                </c:pt>
                <c:pt idx="204">
                  <c:v>5.7095859211628991E+21</c:v>
                </c:pt>
                <c:pt idx="205">
                  <c:v>8.4123230552042179E+21</c:v>
                </c:pt>
                <c:pt idx="206">
                  <c:v>1.0900347897946388E+22</c:v>
                </c:pt>
                <c:pt idx="207">
                  <c:v>1.3291015371112413E+22</c:v>
                </c:pt>
                <c:pt idx="208">
                  <c:v>1.5679360181427549E+22</c:v>
                </c:pt>
                <c:pt idx="209">
                  <c:v>1.7909060439323378E+22</c:v>
                </c:pt>
                <c:pt idx="210">
                  <c:v>2.0118799084034506E+22</c:v>
                </c:pt>
                <c:pt idx="211">
                  <c:v>2.2227549543476402E+22</c:v>
                </c:pt>
                <c:pt idx="212">
                  <c:v>2.4334909783831396E+22</c:v>
                </c:pt>
                <c:pt idx="213">
                  <c:v>2.6380061292705926E+22</c:v>
                </c:pt>
                <c:pt idx="214">
                  <c:v>2.8370715662817331E+22</c:v>
                </c:pt>
                <c:pt idx="215">
                  <c:v>3.0329239612852116E+22</c:v>
                </c:pt>
                <c:pt idx="216">
                  <c:v>3.2279330592179184E+22</c:v>
                </c:pt>
                <c:pt idx="217">
                  <c:v>3.3801776447004271E+22</c:v>
                </c:pt>
                <c:pt idx="218">
                  <c:v>3.5576091488613512E+22</c:v>
                </c:pt>
                <c:pt idx="219">
                  <c:v>3.7371185209987318E+22</c:v>
                </c:pt>
                <c:pt idx="220">
                  <c:v>3.9147164323265227E+22</c:v>
                </c:pt>
                <c:pt idx="221">
                  <c:v>4.0923364860429894E+22</c:v>
                </c:pt>
                <c:pt idx="222">
                  <c:v>4.2629484924165767E+22</c:v>
                </c:pt>
                <c:pt idx="223">
                  <c:v>4.4318717129643023E+22</c:v>
                </c:pt>
                <c:pt idx="224">
                  <c:v>4.5956503329843756E+22</c:v>
                </c:pt>
                <c:pt idx="225">
                  <c:v>4.7562479772598878E+22</c:v>
                </c:pt>
                <c:pt idx="226">
                  <c:v>4.9120391328404001E+22</c:v>
                </c:pt>
                <c:pt idx="227">
                  <c:v>5.058298211120343E+22</c:v>
                </c:pt>
                <c:pt idx="228">
                  <c:v>5.1984116444355635E+22</c:v>
                </c:pt>
                <c:pt idx="229">
                  <c:v>5.3320206508189802E+22</c:v>
                </c:pt>
                <c:pt idx="230">
                  <c:v>5.4565184896955046E+22</c:v>
                </c:pt>
                <c:pt idx="231">
                  <c:v>5.5720407322657133E+22</c:v>
                </c:pt>
                <c:pt idx="232">
                  <c:v>5.6755537885179182E+22</c:v>
                </c:pt>
                <c:pt idx="233">
                  <c:v>5.7715650342789302E+22</c:v>
                </c:pt>
                <c:pt idx="234">
                  <c:v>5.8398855255468527E+22</c:v>
                </c:pt>
                <c:pt idx="235">
                  <c:v>5.9131631219640931E+22</c:v>
                </c:pt>
                <c:pt idx="236">
                  <c:v>5.9786668524454961E+22</c:v>
                </c:pt>
                <c:pt idx="237">
                  <c:v>6.0362974750475253E+22</c:v>
                </c:pt>
                <c:pt idx="238">
                  <c:v>6.0871590146566502E+22</c:v>
                </c:pt>
                <c:pt idx="239">
                  <c:v>6.1294292527445348E+22</c:v>
                </c:pt>
                <c:pt idx="240">
                  <c:v>6.165920448077549E+22</c:v>
                </c:pt>
                <c:pt idx="241">
                  <c:v>6.1984461442638911E+22</c:v>
                </c:pt>
                <c:pt idx="242">
                  <c:v>6.2261621565901179E+22</c:v>
                </c:pt>
                <c:pt idx="243">
                  <c:v>6.2509063485642162E+22</c:v>
                </c:pt>
                <c:pt idx="244">
                  <c:v>6.2714299521480241E+22</c:v>
                </c:pt>
                <c:pt idx="245">
                  <c:v>6.2893410068957965E+22</c:v>
                </c:pt>
                <c:pt idx="246">
                  <c:v>6.3085012602790198E+22</c:v>
                </c:pt>
                <c:pt idx="247">
                  <c:v>6.3223725296390985E+22</c:v>
                </c:pt>
                <c:pt idx="248">
                  <c:v>6.3341847641224938E+22</c:v>
                </c:pt>
                <c:pt idx="249">
                  <c:v>6.3459981602972022E+22</c:v>
                </c:pt>
                <c:pt idx="250">
                  <c:v>6.3553765563183542E+22</c:v>
                </c:pt>
                <c:pt idx="251">
                  <c:v>6.3630419147999567E+22</c:v>
                </c:pt>
                <c:pt idx="252">
                  <c:v>6.3737130614064878E+22</c:v>
                </c:pt>
                <c:pt idx="253">
                  <c:v>6.3798321244610518E+22</c:v>
                </c:pt>
                <c:pt idx="254">
                  <c:v>6.388994956187966E+22</c:v>
                </c:pt>
                <c:pt idx="255">
                  <c:v>6.395330118037148E+22</c:v>
                </c:pt>
                <c:pt idx="256">
                  <c:v>6.4009944783298746E+22</c:v>
                </c:pt>
                <c:pt idx="257">
                  <c:v>6.4058556360532435E+22</c:v>
                </c:pt>
                <c:pt idx="258">
                  <c:v>6.4119561106536832E+22</c:v>
                </c:pt>
                <c:pt idx="259">
                  <c:v>6.4190084566725006E+22</c:v>
                </c:pt>
                <c:pt idx="260">
                  <c:v>6.4228482576516735E+22</c:v>
                </c:pt>
                <c:pt idx="261">
                  <c:v>6.4262679273980647E+22</c:v>
                </c:pt>
                <c:pt idx="262">
                  <c:v>6.4315493490969534E+22</c:v>
                </c:pt>
                <c:pt idx="263">
                  <c:v>6.4371639137039012E+22</c:v>
                </c:pt>
                <c:pt idx="264">
                  <c:v>6.4394183345619704E+22</c:v>
                </c:pt>
                <c:pt idx="265">
                  <c:v>6.4434073112711096E+22</c:v>
                </c:pt>
                <c:pt idx="266">
                  <c:v>6.4455340993909617E+22</c:v>
                </c:pt>
                <c:pt idx="267">
                  <c:v>6.4489391512521229E+22</c:v>
                </c:pt>
                <c:pt idx="268">
                  <c:v>6.452576366918485E+22</c:v>
                </c:pt>
                <c:pt idx="269">
                  <c:v>6.4544453222076707E+22</c:v>
                </c:pt>
                <c:pt idx="270">
                  <c:v>6.4569385259683524E+22</c:v>
                </c:pt>
                <c:pt idx="271">
                  <c:v>6.4600899013796031E+22</c:v>
                </c:pt>
                <c:pt idx="272">
                  <c:v>6.4621263909672119E+22</c:v>
                </c:pt>
                <c:pt idx="273">
                  <c:v>6.4662351457296664E+22</c:v>
                </c:pt>
                <c:pt idx="274">
                  <c:v>6.4686035673459536E+22</c:v>
                </c:pt>
                <c:pt idx="275">
                  <c:v>6.4719939889362444E+22</c:v>
                </c:pt>
                <c:pt idx="276">
                  <c:v>6.4722245026643209E+22</c:v>
                </c:pt>
                <c:pt idx="277">
                  <c:v>6.4760791988638587E+22</c:v>
                </c:pt>
                <c:pt idx="278">
                  <c:v>6.4773318923498784E+22</c:v>
                </c:pt>
                <c:pt idx="279">
                  <c:v>6.4782551622505845E+22</c:v>
                </c:pt>
                <c:pt idx="280">
                  <c:v>6.4814881619273239E+22</c:v>
                </c:pt>
                <c:pt idx="281">
                  <c:v>6.484624502945836E+22</c:v>
                </c:pt>
                <c:pt idx="282">
                  <c:v>6.4848556918026831E+22</c:v>
                </c:pt>
                <c:pt idx="283">
                  <c:v>6.4887216794239941E+22</c:v>
                </c:pt>
                <c:pt idx="284">
                  <c:v>6.4879944777162499E+22</c:v>
                </c:pt>
                <c:pt idx="285">
                  <c:v>6.4911024673005622E+22</c:v>
                </c:pt>
                <c:pt idx="286">
                  <c:v>6.491730949279841E+22</c:v>
                </c:pt>
                <c:pt idx="287">
                  <c:v>6.495040254074693E+22</c:v>
                </c:pt>
                <c:pt idx="288">
                  <c:v>6.4966958554857578E+22</c:v>
                </c:pt>
                <c:pt idx="289">
                  <c:v>6.4964971498948021E+22</c:v>
                </c:pt>
                <c:pt idx="290">
                  <c:v>6.4999758143797401E+22</c:v>
                </c:pt>
                <c:pt idx="291">
                  <c:v>6.5011691425733714E+22</c:v>
                </c:pt>
                <c:pt idx="292">
                  <c:v>6.5004398474096957E+22</c:v>
                </c:pt>
                <c:pt idx="293">
                  <c:v>6.5017659299079691E+22</c:v>
                </c:pt>
                <c:pt idx="294">
                  <c:v>6.5038885060805795E+22</c:v>
                </c:pt>
                <c:pt idx="295">
                  <c:v>6.5056138646606588E+22</c:v>
                </c:pt>
                <c:pt idx="296">
                  <c:v>6.5086681044631996E+22</c:v>
                </c:pt>
                <c:pt idx="297">
                  <c:v>6.5075723145896264E+22</c:v>
                </c:pt>
                <c:pt idx="298">
                  <c:v>6.511159565556247E+22</c:v>
                </c:pt>
                <c:pt idx="299">
                  <c:v>6.511093108029532E+22</c:v>
                </c:pt>
                <c:pt idx="300">
                  <c:v>6.511093108029532E+22</c:v>
                </c:pt>
                <c:pt idx="301">
                  <c:v>6.5155812757184132E+22</c:v>
                </c:pt>
                <c:pt idx="302">
                  <c:v>6.5147165271312044E+22</c:v>
                </c:pt>
                <c:pt idx="303">
                  <c:v>6.5178437400608444E+22</c:v>
                </c:pt>
                <c:pt idx="304">
                  <c:v>6.5174443960264995E+22</c:v>
                </c:pt>
                <c:pt idx="305">
                  <c:v>6.5201073830319054E+22</c:v>
                </c:pt>
                <c:pt idx="306">
                  <c:v>6.5187091113920875E+22</c:v>
                </c:pt>
                <c:pt idx="307">
                  <c:v>6.5210065095295383E+22</c:v>
                </c:pt>
                <c:pt idx="308">
                  <c:v>6.5203737714953663E+22</c:v>
                </c:pt>
                <c:pt idx="309">
                  <c:v>6.5226054159233668E+22</c:v>
                </c:pt>
                <c:pt idx="310">
                  <c:v>6.52450488117384E+22</c:v>
                </c:pt>
                <c:pt idx="311">
                  <c:v>6.5242382395094833E+22</c:v>
                </c:pt>
                <c:pt idx="312">
                  <c:v>6.5257383115254743E+22</c:v>
                </c:pt>
                <c:pt idx="313">
                  <c:v>6.5252048933200859E+22</c:v>
                </c:pt>
                <c:pt idx="314">
                  <c:v>6.5282395814717051E+22</c:v>
                </c:pt>
                <c:pt idx="315">
                  <c:v>6.5292738597805695E+22</c:v>
                </c:pt>
                <c:pt idx="316">
                  <c:v>6.5305420201510639E+22</c:v>
                </c:pt>
                <c:pt idx="317">
                  <c:v>6.5303751358367645E+22</c:v>
                </c:pt>
                <c:pt idx="318">
                  <c:v>6.5315434603894519E+22</c:v>
                </c:pt>
                <c:pt idx="319">
                  <c:v>6.5320776560410507E+22</c:v>
                </c:pt>
                <c:pt idx="320">
                  <c:v>6.5335136316310518E+22</c:v>
                </c:pt>
                <c:pt idx="321">
                  <c:v>6.5340480690075547E+22</c:v>
                </c:pt>
                <c:pt idx="322">
                  <c:v>6.5341148782903247E+22</c:v>
                </c:pt>
                <c:pt idx="323">
                  <c:v>6.5363535815265755E+22</c:v>
                </c:pt>
                <c:pt idx="324">
                  <c:v>6.5371892133078669E+22</c:v>
                </c:pt>
                <c:pt idx="325">
                  <c:v>6.5397305181920987E+22</c:v>
                </c:pt>
                <c:pt idx="326">
                  <c:v>6.5369217937039985E+22</c:v>
                </c:pt>
                <c:pt idx="327">
                  <c:v>6.5385934354888924E+22</c:v>
                </c:pt>
                <c:pt idx="328">
                  <c:v>6.5390281673843386E+22</c:v>
                </c:pt>
                <c:pt idx="329">
                  <c:v>6.5403326232388218E+22</c:v>
                </c:pt>
                <c:pt idx="330">
                  <c:v>6.5419386432809893E+22</c:v>
                </c:pt>
                <c:pt idx="331">
                  <c:v>6.5430765987475581E+22</c:v>
                </c:pt>
                <c:pt idx="332">
                  <c:v>6.5419721083220128E+22</c:v>
                </c:pt>
                <c:pt idx="333">
                  <c:v>6.5444157500617214E+22</c:v>
                </c:pt>
                <c:pt idx="334">
                  <c:v>6.545319909623512E+22</c:v>
                </c:pt>
                <c:pt idx="335">
                  <c:v>6.5463582498386692E+22</c:v>
                </c:pt>
                <c:pt idx="336">
                  <c:v>6.545319909623512E+22</c:v>
                </c:pt>
                <c:pt idx="337">
                  <c:v>6.5468272586686596E+22</c:v>
                </c:pt>
                <c:pt idx="338">
                  <c:v>6.5464922472186301E+22</c:v>
                </c:pt>
                <c:pt idx="339">
                  <c:v>6.5477654275492841E+22</c:v>
                </c:pt>
                <c:pt idx="340">
                  <c:v>6.5495082762864901E+22</c:v>
                </c:pt>
                <c:pt idx="341">
                  <c:v>6.5511176774310492E+22</c:v>
                </c:pt>
                <c:pt idx="342">
                  <c:v>6.5507152715356809E+22</c:v>
                </c:pt>
                <c:pt idx="343">
                  <c:v>6.5498435192804212E+22</c:v>
                </c:pt>
                <c:pt idx="344">
                  <c:v>6.5527612197237657E+22</c:v>
                </c:pt>
                <c:pt idx="345">
                  <c:v>6.5522915731052717E+22</c:v>
                </c:pt>
                <c:pt idx="346">
                  <c:v>6.5529960619685169E+22</c:v>
                </c:pt>
                <c:pt idx="347">
                  <c:v>6.5541033454725132E+22</c:v>
                </c:pt>
                <c:pt idx="348">
                  <c:v>6.5537342197896128E+22</c:v>
                </c:pt>
                <c:pt idx="349">
                  <c:v>6.5544389413375104E+22</c:v>
                </c:pt>
                <c:pt idx="350">
                  <c:v>6.554237580725514E+22</c:v>
                </c:pt>
                <c:pt idx="351">
                  <c:v>6.5584345113351095E+22</c:v>
                </c:pt>
                <c:pt idx="352">
                  <c:v>6.5553787468983822E+22</c:v>
                </c:pt>
                <c:pt idx="353">
                  <c:v>6.5571917999553827E+22</c:v>
                </c:pt>
                <c:pt idx="354">
                  <c:v>6.5598791873830347E+22</c:v>
                </c:pt>
                <c:pt idx="355">
                  <c:v>6.5577963181252566E+22</c:v>
                </c:pt>
                <c:pt idx="356">
                  <c:v>6.5593751764125297E+22</c:v>
                </c:pt>
                <c:pt idx="357">
                  <c:v>6.5588712235263177E+22</c:v>
                </c:pt>
                <c:pt idx="358">
                  <c:v>6.5598791873830347E+22</c:v>
                </c:pt>
                <c:pt idx="359">
                  <c:v>6.5605512923791497E+22</c:v>
                </c:pt>
                <c:pt idx="360">
                  <c:v>6.5625009810938987E+22</c:v>
                </c:pt>
                <c:pt idx="361">
                  <c:v>6.5623328702501187E+22</c:v>
                </c:pt>
                <c:pt idx="362">
                  <c:v>6.56327437418471E+22</c:v>
                </c:pt>
                <c:pt idx="363">
                  <c:v>6.5641151739253527E+22</c:v>
                </c:pt>
                <c:pt idx="364">
                  <c:v>6.5641824448842471E+22</c:v>
                </c:pt>
                <c:pt idx="365">
                  <c:v>6.5641488092755348E+22</c:v>
                </c:pt>
                <c:pt idx="366">
                  <c:v>6.5669751018987358E+22</c:v>
                </c:pt>
                <c:pt idx="367">
                  <c:v>6.5669414448229356E+22</c:v>
                </c:pt>
                <c:pt idx="368">
                  <c:v>6.5669751018987358E+22</c:v>
                </c:pt>
                <c:pt idx="369">
                  <c:v>6.568220595627644E+22</c:v>
                </c:pt>
                <c:pt idx="370">
                  <c:v>6.5679849345038594E+22</c:v>
                </c:pt>
                <c:pt idx="371">
                  <c:v>6.5678166128946953E+22</c:v>
                </c:pt>
                <c:pt idx="372">
                  <c:v>6.568220595627644E+22</c:v>
                </c:pt>
                <c:pt idx="373">
                  <c:v>6.5677829493493271E+22</c:v>
                </c:pt>
                <c:pt idx="374">
                  <c:v>6.5709821421460231E+22</c:v>
                </c:pt>
                <c:pt idx="375">
                  <c:v>6.5706452749456226E+22</c:v>
                </c:pt>
                <c:pt idx="376">
                  <c:v>6.5699042582831806E+22</c:v>
                </c:pt>
                <c:pt idx="377">
                  <c:v>6.5702747509442335E+22</c:v>
                </c:pt>
                <c:pt idx="378">
                  <c:v>6.5723298700410237E+22</c:v>
                </c:pt>
                <c:pt idx="379">
                  <c:v>6.5731050013406674E+22</c:v>
                </c:pt>
                <c:pt idx="380">
                  <c:v>6.5727679708837995E+22</c:v>
                </c:pt>
                <c:pt idx="381">
                  <c:v>6.5730038894817677E+22</c:v>
                </c:pt>
                <c:pt idx="382">
                  <c:v>6.5728353749014283E+22</c:v>
                </c:pt>
                <c:pt idx="383">
                  <c:v>6.5745882433569734E+22</c:v>
                </c:pt>
                <c:pt idx="384">
                  <c:v>6.5763418130983554E+22</c:v>
                </c:pt>
                <c:pt idx="385">
                  <c:v>6.5768477809008001E+22</c:v>
                </c:pt>
                <c:pt idx="386">
                  <c:v>6.5757684535029492E+22</c:v>
                </c:pt>
                <c:pt idx="387">
                  <c:v>6.5738802697752304E+22</c:v>
                </c:pt>
                <c:pt idx="388">
                  <c:v>6.5789059849815742E+22</c:v>
                </c:pt>
                <c:pt idx="389">
                  <c:v>6.5763755424686591E+22</c:v>
                </c:pt>
                <c:pt idx="390">
                  <c:v>6.5780285995437359E+22</c:v>
                </c:pt>
                <c:pt idx="391">
                  <c:v>6.580728808033278E+22</c:v>
                </c:pt>
                <c:pt idx="392">
                  <c:v>6.5800536000626323E+22</c:v>
                </c:pt>
                <c:pt idx="393">
                  <c:v>6.5776911903407622E+22</c:v>
                </c:pt>
                <c:pt idx="394">
                  <c:v>6.5793784960050402E+22</c:v>
                </c:pt>
                <c:pt idx="395">
                  <c:v>6.5808300981926943E+22</c:v>
                </c:pt>
                <c:pt idx="396">
                  <c:v>6.5782310575272442E+22</c:v>
                </c:pt>
                <c:pt idx="397">
                  <c:v>6.5802561515419867E+22</c:v>
                </c:pt>
                <c:pt idx="398">
                  <c:v>6.5831941992992003E+22</c:v>
                </c:pt>
                <c:pt idx="399">
                  <c:v>6.5797835459712254E+22</c:v>
                </c:pt>
                <c:pt idx="400">
                  <c:v>6.5827550556368333E+22</c:v>
                </c:pt>
                <c:pt idx="401">
                  <c:v>6.580526234729944E+22</c:v>
                </c:pt>
                <c:pt idx="402">
                  <c:v>6.5822821808318192E+22</c:v>
                </c:pt>
                <c:pt idx="403">
                  <c:v>6.5843429366571347E+22</c:v>
                </c:pt>
                <c:pt idx="404">
                  <c:v>6.5846132714966916E+22</c:v>
                </c:pt>
                <c:pt idx="405">
                  <c:v>6.5859651954589039E+22</c:v>
                </c:pt>
                <c:pt idx="406">
                  <c:v>6.5852215857611912E+22</c:v>
                </c:pt>
                <c:pt idx="407">
                  <c:v>6.5854581751854506E+22</c:v>
                </c:pt>
                <c:pt idx="408">
                  <c:v>6.5849174180921837E+22</c:v>
                </c:pt>
                <c:pt idx="409">
                  <c:v>6.5868441693178259E+22</c:v>
                </c:pt>
                <c:pt idx="410">
                  <c:v>6.5856609762686691E+22</c:v>
                </c:pt>
                <c:pt idx="411">
                  <c:v>6.5881291399803508E+22</c:v>
                </c:pt>
                <c:pt idx="412">
                  <c:v>6.5871822830415154E+22</c:v>
                </c:pt>
                <c:pt idx="413">
                  <c:v>6.5872837222352416E+22</c:v>
                </c:pt>
                <c:pt idx="414">
                  <c:v>6.5874527927652342E+22</c:v>
                </c:pt>
                <c:pt idx="415">
                  <c:v>6.5890423739616365E+22</c:v>
                </c:pt>
                <c:pt idx="416">
                  <c:v>6.5897527983439018E+22</c:v>
                </c:pt>
                <c:pt idx="417">
                  <c:v>6.5877571361225809E+22</c:v>
                </c:pt>
                <c:pt idx="418">
                  <c:v>6.5893468274859757E+22</c:v>
                </c:pt>
                <c:pt idx="419">
                  <c:v>6.590192642446025E+22</c:v>
                </c:pt>
                <c:pt idx="420">
                  <c:v>6.5909370943313245E+22</c:v>
                </c:pt>
                <c:pt idx="421">
                  <c:v>6.5888055913637378E+22</c:v>
                </c:pt>
                <c:pt idx="422">
                  <c:v>6.5920540087014448E+22</c:v>
                </c:pt>
                <c:pt idx="423">
                  <c:v>6.5919524592999845E+22</c:v>
                </c:pt>
                <c:pt idx="424">
                  <c:v>6.5923586709856012E+22</c:v>
                </c:pt>
                <c:pt idx="425">
                  <c:v>6.5931712070076923E+22</c:v>
                </c:pt>
                <c:pt idx="426">
                  <c:v>6.594559636940899E+22</c:v>
                </c:pt>
                <c:pt idx="427">
                  <c:v>6.5911739918396162E+22</c:v>
                </c:pt>
                <c:pt idx="428">
                  <c:v>6.5930357739055647E+22</c:v>
                </c:pt>
                <c:pt idx="429">
                  <c:v>6.5950677086921344E+22</c:v>
                </c:pt>
                <c:pt idx="430">
                  <c:v>6.5952032044089327E+22</c:v>
                </c:pt>
                <c:pt idx="431">
                  <c:v>6.596016266405082E+22</c:v>
                </c:pt>
                <c:pt idx="432">
                  <c:v>6.5954064558135892E+22</c:v>
                </c:pt>
                <c:pt idx="433">
                  <c:v>6.5947967297849056E+22</c:v>
                </c:pt>
                <c:pt idx="434">
                  <c:v>6.5951693300882693E+22</c:v>
                </c:pt>
                <c:pt idx="435">
                  <c:v>6.5969650287769844E+22</c:v>
                </c:pt>
                <c:pt idx="436">
                  <c:v>6.5971683616317363E+22</c:v>
                </c:pt>
                <c:pt idx="437">
                  <c:v>6.5986936577357169E+22</c:v>
                </c:pt>
                <c:pt idx="438">
                  <c:v>6.5985919548723277E+22</c:v>
                </c:pt>
                <c:pt idx="439">
                  <c:v>6.5984563547119425E+22</c:v>
                </c:pt>
                <c:pt idx="440">
                  <c:v>6.5977784166036412E+22</c:v>
                </c:pt>
                <c:pt idx="441">
                  <c:v>6.5986258555655382E+22</c:v>
                </c:pt>
                <c:pt idx="442">
                  <c:v>6.5996769066489777E+22</c:v>
                </c:pt>
                <c:pt idx="443">
                  <c:v>6.6001855699092966E+22</c:v>
                </c:pt>
                <c:pt idx="444">
                  <c:v>6.5999481864032071E+22</c:v>
                </c:pt>
                <c:pt idx="445">
                  <c:v>6.6000838325527793E+22</c:v>
                </c:pt>
                <c:pt idx="446">
                  <c:v>6.6003551373976926E+22</c:v>
                </c:pt>
                <c:pt idx="447">
                  <c:v>6.6004907960933777E+22</c:v>
                </c:pt>
                <c:pt idx="448">
                  <c:v>6.6013048361035311E+22</c:v>
                </c:pt>
                <c:pt idx="449">
                  <c:v>6.6034763458456567E+22</c:v>
                </c:pt>
                <c:pt idx="450">
                  <c:v>6.601169152310973E+22</c:v>
                </c:pt>
                <c:pt idx="451">
                  <c:v>6.6021529545942929E+22</c:v>
                </c:pt>
                <c:pt idx="452">
                  <c:v>6.6022208111343233E+22</c:v>
                </c:pt>
                <c:pt idx="453">
                  <c:v>6.6027637011175342E+22</c:v>
                </c:pt>
                <c:pt idx="454">
                  <c:v>6.600049920623343E+22</c:v>
                </c:pt>
                <c:pt idx="455">
                  <c:v>6.6019154649422617E+22</c:v>
                </c:pt>
                <c:pt idx="456">
                  <c:v>6.6049019814704451E+22</c:v>
                </c:pt>
                <c:pt idx="457">
                  <c:v>6.6035781616536834E+22</c:v>
                </c:pt>
                <c:pt idx="458">
                  <c:v>6.606056405622061E+22</c:v>
                </c:pt>
                <c:pt idx="459">
                  <c:v>6.6046643434741861E+22</c:v>
                </c:pt>
                <c:pt idx="460">
                  <c:v>6.6047661867592971E+22</c:v>
                </c:pt>
                <c:pt idx="461">
                  <c:v>6.6055131094992869E+22</c:v>
                </c:pt>
                <c:pt idx="462">
                  <c:v>6.606599768775847E+22</c:v>
                </c:pt>
                <c:pt idx="463">
                  <c:v>6.6070752665304532E+22</c:v>
                </c:pt>
                <c:pt idx="464">
                  <c:v>6.6069054400109757E+22</c:v>
                </c:pt>
                <c:pt idx="465">
                  <c:v>6.6044267183026769E+22</c:v>
                </c:pt>
                <c:pt idx="466">
                  <c:v>6.6079244973548167E+22</c:v>
                </c:pt>
                <c:pt idx="467">
                  <c:v>6.6075508156215109E+22</c:v>
                </c:pt>
                <c:pt idx="468">
                  <c:v>6.6075508156215109E+22</c:v>
                </c:pt>
                <c:pt idx="469">
                  <c:v>6.6080264160564077E+22</c:v>
                </c:pt>
                <c:pt idx="470">
                  <c:v>6.6094875099288455E+22</c:v>
                </c:pt>
                <c:pt idx="471">
                  <c:v>6.6074489079227931E+22</c:v>
                </c:pt>
                <c:pt idx="472">
                  <c:v>6.6062601589489404E+22</c:v>
                </c:pt>
                <c:pt idx="473">
                  <c:v>6.6096234502731413E+22</c:v>
                </c:pt>
                <c:pt idx="474">
                  <c:v>6.6097933816012906E+22</c:v>
                </c:pt>
                <c:pt idx="475">
                  <c:v>6.6093855574228109E+22</c:v>
                </c:pt>
                <c:pt idx="476">
                  <c:v>6.6082982107886706E+22</c:v>
                </c:pt>
                <c:pt idx="477">
                  <c:v>6.6116970602835013E+22</c:v>
                </c:pt>
                <c:pt idx="478">
                  <c:v>6.6105071647466289E+22</c:v>
                </c:pt>
                <c:pt idx="479">
                  <c:v>6.6111190708999403E+22</c:v>
                </c:pt>
                <c:pt idx="480">
                  <c:v>6.6109490884462921E+22</c:v>
                </c:pt>
                <c:pt idx="481">
                  <c:v>6.6125471823756586E+22</c:v>
                </c:pt>
                <c:pt idx="482">
                  <c:v>6.6134314832932544E+22</c:v>
                </c:pt>
                <c:pt idx="483">
                  <c:v>6.6121050984267374E+22</c:v>
                </c:pt>
                <c:pt idx="484">
                  <c:v>6.611323058498314E+22</c:v>
                </c:pt>
                <c:pt idx="485">
                  <c:v>6.6157110764343648E+22</c:v>
                </c:pt>
                <c:pt idx="486">
                  <c:v>6.6122751254680685E+22</c:v>
                </c:pt>
                <c:pt idx="487">
                  <c:v>6.6130573343346609E+22</c:v>
                </c:pt>
                <c:pt idx="488">
                  <c:v>6.6123431381209134E+22</c:v>
                </c:pt>
                <c:pt idx="489">
                  <c:v>6.6148263182762401E+22</c:v>
                </c:pt>
                <c:pt idx="490">
                  <c:v>6.6146902173898534E+22</c:v>
                </c:pt>
                <c:pt idx="491">
                  <c:v>6.6157791421065761E+22</c:v>
                </c:pt>
                <c:pt idx="492">
                  <c:v>6.6163237053021083E+22</c:v>
                </c:pt>
                <c:pt idx="493">
                  <c:v>6.6132954254527353E+22</c:v>
                </c:pt>
                <c:pt idx="494">
                  <c:v>6.6134654984094411E+22</c:v>
                </c:pt>
                <c:pt idx="495">
                  <c:v>6.6146221685218182E+22</c:v>
                </c:pt>
                <c:pt idx="496">
                  <c:v>6.6184345228834337E+22</c:v>
                </c:pt>
                <c:pt idx="497">
                  <c:v>6.6168342943648656E+22</c:v>
                </c:pt>
                <c:pt idx="498">
                  <c:v>6.6166640914436876E+22</c:v>
                </c:pt>
                <c:pt idx="499">
                  <c:v>6.615506885720177E+22</c:v>
                </c:pt>
                <c:pt idx="500">
                  <c:v>6.6184004694242327E+22</c:v>
                </c:pt>
                <c:pt idx="501">
                  <c:v>6.616630051647509E+22</c:v>
                </c:pt>
                <c:pt idx="502">
                  <c:v>6.6185707393484826E+22</c:v>
                </c:pt>
                <c:pt idx="503">
                  <c:v>6.6165619728431819E+22</c:v>
                </c:pt>
                <c:pt idx="504">
                  <c:v>6.6185707393484826E+22</c:v>
                </c:pt>
                <c:pt idx="505">
                  <c:v>6.6206826324198347E+22</c:v>
                </c:pt>
                <c:pt idx="506">
                  <c:v>6.6192518847570886E+22</c:v>
                </c:pt>
                <c:pt idx="507">
                  <c:v>6.618332363294286E+22</c:v>
                </c:pt>
                <c:pt idx="508">
                  <c:v>6.6182983106235344E+22</c:v>
                </c:pt>
                <c:pt idx="509">
                  <c:v>6.6189794139762854E+22</c:v>
                </c:pt>
                <c:pt idx="510">
                  <c:v>6.6216708003626184E+22</c:v>
                </c:pt>
                <c:pt idx="511">
                  <c:v>6.6220797621560844E+22</c:v>
                </c:pt>
                <c:pt idx="512">
                  <c:v>6.6197968767943822E+22</c:v>
                </c:pt>
                <c:pt idx="513">
                  <c:v>6.6192859447876517E+22</c:v>
                </c:pt>
                <c:pt idx="514">
                  <c:v>6.6225228468547958E+22</c:v>
                </c:pt>
                <c:pt idx="515">
                  <c:v>6.6206144910603147E+22</c:v>
                </c:pt>
                <c:pt idx="516">
                  <c:v>6.6211255769002462E+22</c:v>
                </c:pt>
                <c:pt idx="517">
                  <c:v>6.6222501740853422E+22</c:v>
                </c:pt>
                <c:pt idx="518">
                  <c:v>6.6208529904211962E+22</c:v>
                </c:pt>
                <c:pt idx="519">
                  <c:v>6.6227955364656532E+22</c:v>
                </c:pt>
                <c:pt idx="520">
                  <c:v>6.6226251034851929E+22</c:v>
                </c:pt>
                <c:pt idx="521">
                  <c:v>6.6232386930064142E+22</c:v>
                </c:pt>
                <c:pt idx="522">
                  <c:v>6.6233068748836709E+22</c:v>
                </c:pt>
                <c:pt idx="523">
                  <c:v>6.6228977994119315E+22</c:v>
                </c:pt>
                <c:pt idx="524">
                  <c:v>6.6225228468547958E+22</c:v>
                </c:pt>
                <c:pt idx="525">
                  <c:v>6.622113844015703E+22</c:v>
                </c:pt>
                <c:pt idx="526">
                  <c:v>6.623136422164555E+22</c:v>
                </c:pt>
                <c:pt idx="527">
                  <c:v>6.6232046024625932E+22</c:v>
                </c:pt>
                <c:pt idx="528">
                  <c:v>6.6252163949777138E+22</c:v>
                </c:pt>
                <c:pt idx="529">
                  <c:v>6.6245002281828682E+22</c:v>
                </c:pt>
                <c:pt idx="530">
                  <c:v>6.6258985665694735E+22</c:v>
                </c:pt>
                <c:pt idx="531">
                  <c:v>6.624841245506674E+22</c:v>
                </c:pt>
                <c:pt idx="532">
                  <c:v>6.6259326779147405E+22</c:v>
                </c:pt>
                <c:pt idx="533">
                  <c:v>6.6267173115647133E+22</c:v>
                </c:pt>
                <c:pt idx="534">
                  <c:v>6.6259326779147405E+22</c:v>
                </c:pt>
                <c:pt idx="535">
                  <c:v>6.6259326779147405E+22</c:v>
                </c:pt>
                <c:pt idx="536">
                  <c:v>6.6250458685406819E+22</c:v>
                </c:pt>
                <c:pt idx="537">
                  <c:v>6.6247048354173305E+22</c:v>
                </c:pt>
                <c:pt idx="538">
                  <c:v>6.6286965719324927E+22</c:v>
                </c:pt>
                <c:pt idx="539">
                  <c:v>6.6247048354173305E+22</c:v>
                </c:pt>
                <c:pt idx="540">
                  <c:v>6.6279798407831631E+22</c:v>
                </c:pt>
                <c:pt idx="541">
                  <c:v>6.6267173115647133E+22</c:v>
                </c:pt>
                <c:pt idx="542">
                  <c:v>6.6278433337440479E+22</c:v>
                </c:pt>
                <c:pt idx="543">
                  <c:v>6.6268196653593033E+22</c:v>
                </c:pt>
                <c:pt idx="544">
                  <c:v>6.6286283068143105E+22</c:v>
                </c:pt>
                <c:pt idx="545">
                  <c:v>6.6285600427506577E+22</c:v>
                </c:pt>
                <c:pt idx="546">
                  <c:v>6.627092620405229E+22</c:v>
                </c:pt>
                <c:pt idx="547">
                  <c:v>6.6310865155909745E+22</c:v>
                </c:pt>
                <c:pt idx="548">
                  <c:v>6.6299596668563037E+22</c:v>
                </c:pt>
                <c:pt idx="549">
                  <c:v>6.6290720489331659E+22</c:v>
                </c:pt>
                <c:pt idx="550">
                  <c:v>6.6294134193460527E+22</c:v>
                </c:pt>
                <c:pt idx="551">
                  <c:v>6.6306084234685814E+22</c:v>
                </c:pt>
                <c:pt idx="552">
                  <c:v>6.630471835216084E+22</c:v>
                </c:pt>
                <c:pt idx="553">
                  <c:v>6.6312231228377055E+22</c:v>
                </c:pt>
                <c:pt idx="554">
                  <c:v>6.6317012814460866E+22</c:v>
                </c:pt>
                <c:pt idx="555">
                  <c:v>6.630471835216084E+22</c:v>
                </c:pt>
                <c:pt idx="556">
                  <c:v>6.6309499125654874E+22</c:v>
                </c:pt>
                <c:pt idx="557">
                  <c:v>6.6318037507336307E+22</c:v>
                </c:pt>
                <c:pt idx="558">
                  <c:v>6.631462195677381E+22</c:v>
                </c:pt>
                <c:pt idx="559">
                  <c:v>6.6299255244089941E+22</c:v>
                </c:pt>
                <c:pt idx="560">
                  <c:v>6.6315988145334338E+22</c:v>
                </c:pt>
                <c:pt idx="561">
                  <c:v>6.6310865155909745E+22</c:v>
                </c:pt>
                <c:pt idx="562">
                  <c:v>6.6325894275117982E+22</c:v>
                </c:pt>
                <c:pt idx="563">
                  <c:v>6.6324869400143218E+22</c:v>
                </c:pt>
                <c:pt idx="564">
                  <c:v>6.632111172846336E+22</c:v>
                </c:pt>
                <c:pt idx="565">
                  <c:v>6.6349131147660377E+22</c:v>
                </c:pt>
                <c:pt idx="566">
                  <c:v>6.6342979022565969E+22</c:v>
                </c:pt>
                <c:pt idx="567">
                  <c:v>6.634605497814947E+22</c:v>
                </c:pt>
                <c:pt idx="568">
                  <c:v>6.6344004317325291E+22</c:v>
                </c:pt>
                <c:pt idx="569">
                  <c:v>6.6344687860369387E+22</c:v>
                </c:pt>
                <c:pt idx="570">
                  <c:v>6.6349814769938894E+22</c:v>
                </c:pt>
                <c:pt idx="571">
                  <c:v>6.6333069065130145E+22</c:v>
                </c:pt>
                <c:pt idx="572">
                  <c:v>6.6342637262927894E+22</c:v>
                </c:pt>
                <c:pt idx="573">
                  <c:v>6.6356993441797956E+22</c:v>
                </c:pt>
                <c:pt idx="574">
                  <c:v>6.6362463688075392E+22</c:v>
                </c:pt>
                <c:pt idx="575">
                  <c:v>6.637340621009421E+22</c:v>
                </c:pt>
                <c:pt idx="576">
                  <c:v>6.636759265831309E+22</c:v>
                </c:pt>
                <c:pt idx="577">
                  <c:v>6.6359728480387286E+22</c:v>
                </c:pt>
                <c:pt idx="578">
                  <c:v>6.6356309708570662E+22</c:v>
                </c:pt>
                <c:pt idx="579">
                  <c:v>6.63655409988677E+22</c:v>
                </c:pt>
                <c:pt idx="580">
                  <c:v>6.6371354281068504E+22</c:v>
                </c:pt>
                <c:pt idx="581">
                  <c:v>6.6358702821100759E+22</c:v>
                </c:pt>
                <c:pt idx="582">
                  <c:v>6.6374774215642783E+22</c:v>
                </c:pt>
                <c:pt idx="583">
                  <c:v>6.6364173278757108E+22</c:v>
                </c:pt>
                <c:pt idx="584">
                  <c:v>6.6377510353623289E+22</c:v>
                </c:pt>
                <c:pt idx="585">
                  <c:v>6.641651871002726E+22</c:v>
                </c:pt>
                <c:pt idx="586">
                  <c:v>6.6381956938697057E+22</c:v>
                </c:pt>
                <c:pt idx="587">
                  <c:v>6.6398378970160914E+22</c:v>
                </c:pt>
                <c:pt idx="588">
                  <c:v>6.6383667282699411E+22</c:v>
                </c:pt>
                <c:pt idx="589">
                  <c:v>6.6393588581549298E+22</c:v>
                </c:pt>
                <c:pt idx="590">
                  <c:v>6.637340621009421E+22</c:v>
                </c:pt>
                <c:pt idx="591">
                  <c:v>6.6392562137150576E+22</c:v>
                </c:pt>
                <c:pt idx="592">
                  <c:v>6.6400432152562062E+22</c:v>
                </c:pt>
                <c:pt idx="593">
                  <c:v>6.6386061875354561E+22</c:v>
                </c:pt>
                <c:pt idx="594">
                  <c:v>6.6386403970596439E+22</c:v>
                </c:pt>
                <c:pt idx="595">
                  <c:v>6.6391535716554873E+22</c:v>
                </c:pt>
                <c:pt idx="596">
                  <c:v>6.6394615049751827E+22</c:v>
                </c:pt>
                <c:pt idx="597">
                  <c:v>6.6398036782352584E+22</c:v>
                </c:pt>
                <c:pt idx="598">
                  <c:v>6.6419942136039812E+22</c:v>
                </c:pt>
                <c:pt idx="599">
                  <c:v>6.6427474605037612E+22</c:v>
                </c:pt>
                <c:pt idx="600">
                  <c:v>6.6405223281865704E+22</c:v>
                </c:pt>
                <c:pt idx="601">
                  <c:v>6.6399747747847023E+22</c:v>
                </c:pt>
                <c:pt idx="602">
                  <c:v>6.6421311580558315E+22</c:v>
                </c:pt>
                <c:pt idx="603">
                  <c:v>6.6439460719507905E+22</c:v>
                </c:pt>
                <c:pt idx="604">
                  <c:v>6.642644737472513E+22</c:v>
                </c:pt>
                <c:pt idx="605">
                  <c:v>6.6422681067430053E+22</c:v>
                </c:pt>
                <c:pt idx="606">
                  <c:v>6.6437748218828912E+22</c:v>
                </c:pt>
                <c:pt idx="607">
                  <c:v>6.642405059665667E+22</c:v>
                </c:pt>
                <c:pt idx="608">
                  <c:v>6.6435350829109747E+22</c:v>
                </c:pt>
                <c:pt idx="609">
                  <c:v>6.6436035784359574E+22</c:v>
                </c:pt>
                <c:pt idx="610">
                  <c:v>6.6426789782181762E+22</c:v>
                </c:pt>
                <c:pt idx="611">
                  <c:v>6.6418572733872756E+22</c:v>
                </c:pt>
                <c:pt idx="612">
                  <c:v>6.6441515807724169E+22</c:v>
                </c:pt>
                <c:pt idx="613">
                  <c:v>6.645761729815364E+22</c:v>
                </c:pt>
                <c:pt idx="614">
                  <c:v>6.6448366790469596E+22</c:v>
                </c:pt>
                <c:pt idx="615">
                  <c:v>6.6425420168240011E+22</c:v>
                </c:pt>
                <c:pt idx="616">
                  <c:v>6.6448366790469596E+22</c:v>
                </c:pt>
                <c:pt idx="617">
                  <c:v>6.6450079701724368E+22</c:v>
                </c:pt>
                <c:pt idx="618">
                  <c:v>6.6431241320051484E+22</c:v>
                </c:pt>
                <c:pt idx="619">
                  <c:v>6.6440488251697305E+22</c:v>
                </c:pt>
                <c:pt idx="620">
                  <c:v>6.6464813473020261E+22</c:v>
                </c:pt>
                <c:pt idx="621">
                  <c:v>6.6455218832907556E+22</c:v>
                </c:pt>
                <c:pt idx="622">
                  <c:v>6.6453505722939947E+22</c:v>
                </c:pt>
                <c:pt idx="623">
                  <c:v>6.6444941166648962E+22</c:v>
                </c:pt>
                <c:pt idx="624">
                  <c:v>6.6461043902326287E+22</c:v>
                </c:pt>
                <c:pt idx="625">
                  <c:v>6.6464128072676622E+22</c:v>
                </c:pt>
                <c:pt idx="626">
                  <c:v>6.6455218832907556E+22</c:v>
                </c:pt>
                <c:pt idx="627">
                  <c:v>6.6477152492388834E+22</c:v>
                </c:pt>
                <c:pt idx="628">
                  <c:v>6.6473039104175728E+22</c:v>
                </c:pt>
                <c:pt idx="629">
                  <c:v>6.6472010816776282E+22</c:v>
                </c:pt>
                <c:pt idx="630">
                  <c:v>6.6474067415435982E+22</c:v>
                </c:pt>
                <c:pt idx="631">
                  <c:v>6.6466527020264311E+22</c:v>
                </c:pt>
                <c:pt idx="632">
                  <c:v>6.6494981587393445E+22</c:v>
                </c:pt>
                <c:pt idx="633">
                  <c:v>6.6476466901172647E+22</c:v>
                </c:pt>
                <c:pt idx="634">
                  <c:v>6.6469611572298718E+22</c:v>
                </c:pt>
                <c:pt idx="635">
                  <c:v>6.6487094756995437E+22</c:v>
                </c:pt>
                <c:pt idx="636">
                  <c:v>6.6473381871944565E+22</c:v>
                </c:pt>
                <c:pt idx="637">
                  <c:v>6.6478866516831476E+22</c:v>
                </c:pt>
                <c:pt idx="638">
                  <c:v>6.6513160931467397E+22</c:v>
                </c:pt>
                <c:pt idx="639">
                  <c:v>6.6497382205624175E+22</c:v>
                </c:pt>
                <c:pt idx="640">
                  <c:v>6.6498068120425103E+22</c:v>
                </c:pt>
                <c:pt idx="641">
                  <c:v>6.6465498883966059E+22</c:v>
                </c:pt>
                <c:pt idx="642">
                  <c:v>6.6501497853625844E+22</c:v>
                </c:pt>
                <c:pt idx="643">
                  <c:v>6.650012592850545E+22</c:v>
                </c:pt>
                <c:pt idx="644">
                  <c:v>6.648435184054431E+22</c:v>
                </c:pt>
                <c:pt idx="645">
                  <c:v>6.6488123394427168E+22</c:v>
                </c:pt>
                <c:pt idx="646">
                  <c:v>6.6507329009053038E+22</c:v>
                </c:pt>
                <c:pt idx="647">
                  <c:v>6.6510416401839849E+22</c:v>
                </c:pt>
                <c:pt idx="648">
                  <c:v>6.6521052400489157E+22</c:v>
                </c:pt>
                <c:pt idx="649">
                  <c:v>6.6495324524895917E+22</c:v>
                </c:pt>
                <c:pt idx="650">
                  <c:v>6.6496696301435801E+22</c:v>
                </c:pt>
                <c:pt idx="651">
                  <c:v>6.6514190173874598E+22</c:v>
                </c:pt>
                <c:pt idx="652">
                  <c:v>6.6531004515537671E+22</c:v>
                </c:pt>
                <c:pt idx="653">
                  <c:v>6.6527572499458314E+22</c:v>
                </c:pt>
                <c:pt idx="654">
                  <c:v>6.650835811609557E+22</c:v>
                </c:pt>
                <c:pt idx="655">
                  <c:v>6.6513847090417746E+22</c:v>
                </c:pt>
                <c:pt idx="656">
                  <c:v>6.6524483912037271E+22</c:v>
                </c:pt>
                <c:pt idx="657">
                  <c:v>6.6536496293687536E+22</c:v>
                </c:pt>
                <c:pt idx="658">
                  <c:v>6.6523454430693388E+22</c:v>
                </c:pt>
                <c:pt idx="659">
                  <c:v>6.6525513417278905E+22</c:v>
                </c:pt>
                <c:pt idx="660">
                  <c:v>6.6512131712949835E+22</c:v>
                </c:pt>
                <c:pt idx="661">
                  <c:v>6.6537182813766713E+22</c:v>
                </c:pt>
                <c:pt idx="662">
                  <c:v>6.6532377396330952E+22</c:v>
                </c:pt>
                <c:pt idx="663">
                  <c:v>6.65330638526631E+22</c:v>
                </c:pt>
                <c:pt idx="664">
                  <c:v>6.6529288474301875E+22</c:v>
                </c:pt>
                <c:pt idx="665">
                  <c:v>6.6503212819729596E+22</c:v>
                </c:pt>
                <c:pt idx="666">
                  <c:v>6.6528258881428899E+22</c:v>
                </c:pt>
                <c:pt idx="667">
                  <c:v>6.6532377396330952E+22</c:v>
                </c:pt>
                <c:pt idx="668">
                  <c:v>6.654439191614076E+22</c:v>
                </c:pt>
                <c:pt idx="669">
                  <c:v>6.6528258881428899E+22</c:v>
                </c:pt>
                <c:pt idx="670">
                  <c:v>6.6541988751840826E+22</c:v>
                </c:pt>
                <c:pt idx="671">
                  <c:v>6.6562591528112483E+22</c:v>
                </c:pt>
                <c:pt idx="672">
                  <c:v>6.654439191614076E+22</c:v>
                </c:pt>
                <c:pt idx="673">
                  <c:v>6.6553319094850928E+22</c:v>
                </c:pt>
                <c:pt idx="674">
                  <c:v>6.6549198635313379E+22</c:v>
                </c:pt>
                <c:pt idx="675">
                  <c:v>6.6556409690645336E+22</c:v>
                </c:pt>
                <c:pt idx="676">
                  <c:v>6.6556753103466948E+22</c:v>
                </c:pt>
                <c:pt idx="677">
                  <c:v>6.6556409690645336E+22</c:v>
                </c:pt>
                <c:pt idx="678">
                  <c:v>6.654713854904056E+22</c:v>
                </c:pt>
                <c:pt idx="679">
                  <c:v>6.6557096518946449E+22</c:v>
                </c:pt>
                <c:pt idx="680">
                  <c:v>6.6577706312675438E+22</c:v>
                </c:pt>
                <c:pt idx="681">
                  <c:v>6.6563965386733512E+22</c:v>
                </c:pt>
                <c:pt idx="682">
                  <c:v>6.6571865899309126E+22</c:v>
                </c:pt>
                <c:pt idx="683">
                  <c:v>6.657427068232536E+22</c:v>
                </c:pt>
                <c:pt idx="684">
                  <c:v>6.6577362737672883E+22</c:v>
                </c:pt>
                <c:pt idx="685">
                  <c:v>6.6573583588167617E+22</c:v>
                </c:pt>
                <c:pt idx="686">
                  <c:v>6.6571178842379564E+22</c:v>
                </c:pt>
                <c:pt idx="687">
                  <c:v>6.6579767818542331E+22</c:v>
                </c:pt>
                <c:pt idx="688">
                  <c:v>6.657427068232536E+22</c:v>
                </c:pt>
                <c:pt idx="689">
                  <c:v>6.6564995808612963E+22</c:v>
                </c:pt>
                <c:pt idx="690">
                  <c:v>6.6578737053640493E+22</c:v>
                </c:pt>
                <c:pt idx="691">
                  <c:v>6.6591795177971574E+22</c:v>
                </c:pt>
                <c:pt idx="692">
                  <c:v>6.6587327492626263E+22</c:v>
                </c:pt>
                <c:pt idx="693">
                  <c:v>6.658320387443428E+22</c:v>
                </c:pt>
                <c:pt idx="694">
                  <c:v>6.6580798607381599E+22</c:v>
                </c:pt>
                <c:pt idx="695">
                  <c:v>6.6588358457029659E+22</c:v>
                </c:pt>
                <c:pt idx="696">
                  <c:v>6.6591451493904775E+22</c:v>
                </c:pt>
                <c:pt idx="697">
                  <c:v>6.6602106937315324E+22</c:v>
                </c:pt>
                <c:pt idx="698">
                  <c:v>6.6603482019527295E+22</c:v>
                </c:pt>
                <c:pt idx="699">
                  <c:v>6.6597981946176898E+22</c:v>
                </c:pt>
                <c:pt idx="700">
                  <c:v>6.6584578371269371E+22</c:v>
                </c:pt>
                <c:pt idx="701">
                  <c:v>6.6591795177971574E+22</c:v>
                </c:pt>
                <c:pt idx="702">
                  <c:v>6.6610701899854619E+22</c:v>
                </c:pt>
                <c:pt idx="703">
                  <c:v>6.6608982774250916E+22</c:v>
                </c:pt>
                <c:pt idx="704">
                  <c:v>6.6595919594314074E+22</c:v>
                </c:pt>
                <c:pt idx="705">
                  <c:v>6.6605544722694184E+22</c:v>
                </c:pt>
                <c:pt idx="706">
                  <c:v>6.6602450703875995E+22</c:v>
                </c:pt>
                <c:pt idx="707">
                  <c:v>6.6610701899854619E+22</c:v>
                </c:pt>
                <c:pt idx="708">
                  <c:v>6.6604513359133086E+22</c:v>
                </c:pt>
                <c:pt idx="709">
                  <c:v>6.6609670416506053E+22</c:v>
                </c:pt>
                <c:pt idx="710">
                  <c:v>6.6627208892458562E+22</c:v>
                </c:pt>
                <c:pt idx="711">
                  <c:v>6.6590420457668169E+22</c:v>
                </c:pt>
                <c:pt idx="712">
                  <c:v>6.6621018051247428E+22</c:v>
                </c:pt>
                <c:pt idx="713">
                  <c:v>6.6619986328268258E+22</c:v>
                </c:pt>
                <c:pt idx="714">
                  <c:v>6.6618266843227928E+22</c:v>
                </c:pt>
                <c:pt idx="715">
                  <c:v>6.6622049798193764E+22</c:v>
                </c:pt>
              </c:numCache>
            </c:numRef>
          </c:yVal>
          <c:smooth val="0"/>
          <c:extLst>
            <c:ext xmlns:c16="http://schemas.microsoft.com/office/drawing/2014/chart" uri="{C3380CC4-5D6E-409C-BE32-E72D297353CC}">
              <c16:uniqueId val="{00000000-772A-41D1-9FA8-2EF2268D6CFC}"/>
            </c:ext>
          </c:extLst>
        </c:ser>
        <c:dLbls>
          <c:showLegendKey val="0"/>
          <c:showVal val="0"/>
          <c:showCatName val="0"/>
          <c:showSerName val="0"/>
          <c:showPercent val="0"/>
          <c:showBubbleSize val="0"/>
        </c:dLbls>
        <c:axId val="254773744"/>
        <c:axId val="254770216"/>
      </c:scatterChart>
      <c:valAx>
        <c:axId val="254773744"/>
        <c:scaling>
          <c:orientation val="minMax"/>
        </c:scaling>
        <c:delete val="0"/>
        <c:axPos val="b"/>
        <c:majorGridlines>
          <c:spPr>
            <a:ln w="3175">
              <a:solidFill>
                <a:srgbClr val="C0C0C0"/>
              </a:solidFill>
              <a:prstDash val="solid"/>
            </a:ln>
          </c:spPr>
        </c:majorGridlines>
        <c:minorGridlines>
          <c:spPr>
            <a:ln w="3175">
              <a:solidFill>
                <a:srgbClr val="FFFFFF"/>
              </a:solidFill>
              <a:prstDash val="solid"/>
            </a:ln>
          </c:spPr>
        </c:minorGridlines>
        <c:title>
          <c:tx>
            <c:rich>
              <a:bodyPr/>
              <a:lstStyle/>
              <a:p>
                <a:pPr>
                  <a:defRPr sz="1000" b="0" i="0" u="none" strike="noStrike" baseline="0">
                    <a:solidFill>
                      <a:srgbClr val="333333"/>
                    </a:solidFill>
                    <a:latin typeface="Calibri"/>
                    <a:ea typeface="Calibri"/>
                    <a:cs typeface="Calibri"/>
                  </a:defRPr>
                </a:pPr>
                <a:r>
                  <a:rPr lang="en-US"/>
                  <a:t>Vbias (V)</a:t>
                </a:r>
              </a:p>
            </c:rich>
          </c:tx>
          <c:layout>
            <c:manualLayout>
              <c:xMode val="edge"/>
              <c:yMode val="edge"/>
              <c:x val="0.45087279852952833"/>
              <c:y val="0.8929676450994084"/>
            </c:manualLayout>
          </c:layout>
          <c:overlay val="0"/>
          <c:spPr>
            <a:noFill/>
            <a:ln w="25400">
              <a:noFill/>
            </a:ln>
          </c:spPr>
        </c:title>
        <c:numFmt formatCode="General" sourceLinked="0"/>
        <c:majorTickMark val="out"/>
        <c:minorTickMark val="none"/>
        <c:tickLblPos val="nextTo"/>
        <c:spPr>
          <a:ln w="3175">
            <a:solidFill>
              <a:srgbClr val="C0C0C0"/>
            </a:solidFill>
            <a:prstDash val="solid"/>
          </a:ln>
        </c:spPr>
        <c:txPr>
          <a:bodyPr rot="0" vert="horz"/>
          <a:lstStyle/>
          <a:p>
            <a:pPr>
              <a:defRPr sz="900" b="0" i="0" u="none" strike="noStrike" baseline="0">
                <a:solidFill>
                  <a:srgbClr val="333333"/>
                </a:solidFill>
                <a:latin typeface="Calibri"/>
                <a:ea typeface="Calibri"/>
                <a:cs typeface="Calibri"/>
              </a:defRPr>
            </a:pPr>
            <a:endParaRPr lang="en-US"/>
          </a:p>
        </c:txPr>
        <c:crossAx val="254770216"/>
        <c:crossesAt val="1"/>
        <c:crossBetween val="midCat"/>
      </c:valAx>
      <c:valAx>
        <c:axId val="254770216"/>
        <c:scaling>
          <c:orientation val="minMax"/>
        </c:scaling>
        <c:delete val="0"/>
        <c:axPos val="l"/>
        <c:majorGridlines>
          <c:spPr>
            <a:ln w="3175">
              <a:solidFill>
                <a:srgbClr val="C0C0C0"/>
              </a:solidFill>
              <a:prstDash val="solid"/>
            </a:ln>
          </c:spPr>
        </c:majorGridlines>
        <c:minorGridlines>
          <c:spPr>
            <a:ln w="3175">
              <a:solidFill>
                <a:srgbClr val="FFFFFF"/>
              </a:solidFill>
              <a:prstDash val="solid"/>
            </a:ln>
          </c:spPr>
        </c:minorGridlines>
        <c:title>
          <c:tx>
            <c:rich>
              <a:bodyPr/>
              <a:lstStyle/>
              <a:p>
                <a:pPr>
                  <a:defRPr sz="1000" b="0" i="0" u="none" strike="noStrike" baseline="0">
                    <a:solidFill>
                      <a:srgbClr val="333333"/>
                    </a:solidFill>
                    <a:latin typeface="Calibri"/>
                    <a:ea typeface="Calibri"/>
                    <a:cs typeface="Calibri"/>
                  </a:defRPr>
                </a:pPr>
                <a:r>
                  <a:rPr lang="en-US"/>
                  <a:t>1/C^2 (1/F^2)</a:t>
                </a:r>
              </a:p>
            </c:rich>
          </c:tx>
          <c:layout>
            <c:manualLayout>
              <c:xMode val="edge"/>
              <c:yMode val="edge"/>
              <c:x val="5.4178236270773943E-2"/>
              <c:y val="0.3195723470346023"/>
            </c:manualLayout>
          </c:layout>
          <c:overlay val="0"/>
          <c:spPr>
            <a:noFill/>
            <a:ln w="25400">
              <a:noFill/>
            </a:ln>
          </c:spPr>
        </c:title>
        <c:numFmt formatCode="0.00E+00" sourceLinked="0"/>
        <c:majorTickMark val="out"/>
        <c:minorTickMark val="none"/>
        <c:tickLblPos val="nextTo"/>
        <c:spPr>
          <a:ln w="3175">
            <a:solidFill>
              <a:srgbClr val="C0C0C0"/>
            </a:solidFill>
            <a:prstDash val="solid"/>
          </a:ln>
        </c:spPr>
        <c:txPr>
          <a:bodyPr rot="0" vert="horz"/>
          <a:lstStyle/>
          <a:p>
            <a:pPr>
              <a:defRPr sz="900" b="0" i="0" u="none" strike="noStrike" baseline="0">
                <a:solidFill>
                  <a:srgbClr val="333333"/>
                </a:solidFill>
                <a:latin typeface="Calibri"/>
                <a:ea typeface="Calibri"/>
                <a:cs typeface="Calibri"/>
              </a:defRPr>
            </a:pPr>
            <a:endParaRPr lang="en-US"/>
          </a:p>
        </c:txPr>
        <c:crossAx val="254773744"/>
        <c:crossesAt val="0"/>
        <c:crossBetween val="midCat"/>
      </c:valAx>
      <c:spPr>
        <a:noFill/>
        <a:ln w="25400">
          <a:noFill/>
        </a:ln>
      </c:spPr>
    </c:plotArea>
    <c:plotVisOnly val="1"/>
    <c:dispBlanksAs val="gap"/>
    <c:showDLblsOverMax val="0"/>
  </c:chart>
  <c:spPr>
    <a:solidFill>
      <a:srgbClr val="FFFFFF"/>
    </a:solidFill>
    <a:ln w="3175">
      <a:solidFill>
        <a:srgbClr val="C0C0C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3280679" cy="534239"/>
          </a:xfrm>
          <a:prstGeom prst="rect">
            <a:avLst/>
          </a:prstGeom>
          <a:noFill/>
          <a:ln>
            <a:noFill/>
          </a:ln>
        </p:spPr>
        <p:txBody>
          <a:bodyPr vert="horz" wrap="none" lIns="90000" tIns="45000" rIns="90000" bIns="4500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defRPr sz="1400"/>
            </a:pPr>
            <a:endParaRPr lang="it-IT" sz="1400" b="0" i="0" u="none" strike="noStrike" kern="1200" cap="none">
              <a:ln>
                <a:noFill/>
              </a:ln>
              <a:latin typeface="Liberation Sans" pitchFamily="18"/>
              <a:ea typeface="Droid Sans Fallback" pitchFamily="2"/>
              <a:cs typeface="FreeSans" pitchFamily="2"/>
            </a:endParaRPr>
          </a:p>
        </p:txBody>
      </p:sp>
      <p:sp>
        <p:nvSpPr>
          <p:cNvPr id="3" name="Date Placeholder 2"/>
          <p:cNvSpPr txBox="1">
            <a:spLocks noGrp="1"/>
          </p:cNvSpPr>
          <p:nvPr>
            <p:ph type="dt" sz="quarter" idx="1"/>
          </p:nvPr>
        </p:nvSpPr>
        <p:spPr>
          <a:xfrm>
            <a:off x="4278960" y="0"/>
            <a:ext cx="3280679" cy="534239"/>
          </a:xfrm>
          <a:prstGeom prst="rect">
            <a:avLst/>
          </a:prstGeom>
          <a:noFill/>
          <a:ln>
            <a:noFill/>
          </a:ln>
        </p:spPr>
        <p:txBody>
          <a:bodyPr vert="horz" wrap="none" lIns="90000" tIns="45000" rIns="90000" bIns="4500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r" rtl="0" hangingPunct="0">
              <a:lnSpc>
                <a:spcPct val="100000"/>
              </a:lnSpc>
              <a:spcBef>
                <a:spcPts val="0"/>
              </a:spcBef>
              <a:spcAft>
                <a:spcPts val="0"/>
              </a:spcAft>
              <a:buNone/>
              <a:tabLst/>
              <a:defRPr sz="1400"/>
            </a:pPr>
            <a:endParaRPr lang="it-IT" sz="1400" b="0" i="0" u="none" strike="noStrike" kern="1200" cap="none">
              <a:ln>
                <a:noFill/>
              </a:ln>
              <a:latin typeface="Liberation Sans" pitchFamily="18"/>
              <a:ea typeface="Droid Sans Fallback" pitchFamily="2"/>
              <a:cs typeface="FreeSans" pitchFamily="2"/>
            </a:endParaRPr>
          </a:p>
        </p:txBody>
      </p:sp>
      <p:sp>
        <p:nvSpPr>
          <p:cNvPr id="4" name="Footer Placeholder 3"/>
          <p:cNvSpPr txBox="1">
            <a:spLocks noGrp="1"/>
          </p:cNvSpPr>
          <p:nvPr>
            <p:ph type="ftr" sz="quarter" idx="2"/>
          </p:nvPr>
        </p:nvSpPr>
        <p:spPr>
          <a:xfrm>
            <a:off x="0" y="10157399"/>
            <a:ext cx="3280679" cy="534239"/>
          </a:xfrm>
          <a:prstGeom prst="rect">
            <a:avLst/>
          </a:prstGeom>
          <a:noFill/>
          <a:ln>
            <a:noFill/>
          </a:ln>
        </p:spPr>
        <p:txBody>
          <a:bodyPr vert="horz" wrap="none" lIns="90000" tIns="45000" rIns="90000" bIns="45000" anchor="b"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defRPr sz="1400"/>
            </a:pPr>
            <a:endParaRPr lang="it-IT" sz="1400" b="0" i="0" u="none" strike="noStrike" kern="1200" cap="none">
              <a:ln>
                <a:noFill/>
              </a:ln>
              <a:latin typeface="Liberation Sans" pitchFamily="18"/>
              <a:ea typeface="Droid Sans Fallback" pitchFamily="2"/>
              <a:cs typeface="FreeSans" pitchFamily="2"/>
            </a:endParaRPr>
          </a:p>
        </p:txBody>
      </p:sp>
      <p:sp>
        <p:nvSpPr>
          <p:cNvPr id="5" name="Slide Number Placeholder 4"/>
          <p:cNvSpPr txBox="1">
            <a:spLocks noGrp="1"/>
          </p:cNvSpPr>
          <p:nvPr>
            <p:ph type="sldNum" sz="quarter" idx="3"/>
          </p:nvPr>
        </p:nvSpPr>
        <p:spPr>
          <a:xfrm>
            <a:off x="4278960" y="10157399"/>
            <a:ext cx="3280679" cy="534239"/>
          </a:xfrm>
          <a:prstGeom prst="rect">
            <a:avLst/>
          </a:prstGeom>
          <a:noFill/>
          <a:ln>
            <a:noFill/>
          </a:ln>
        </p:spPr>
        <p:txBody>
          <a:bodyPr vert="horz" wrap="none" lIns="90000" tIns="45000" rIns="90000" bIns="45000" anchor="b"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r" rtl="0" hangingPunct="0">
              <a:lnSpc>
                <a:spcPct val="100000"/>
              </a:lnSpc>
              <a:spcBef>
                <a:spcPts val="0"/>
              </a:spcBef>
              <a:spcAft>
                <a:spcPts val="0"/>
              </a:spcAft>
              <a:buNone/>
              <a:tabLst/>
              <a:defRPr sz="1400"/>
            </a:pPr>
            <a:fld id="{1753B000-ACBB-4785-B369-62BD1E2E3AFE}" type="slidenum">
              <a:rPr/>
              <a:pPr marL="0" marR="0" lvl="0" indent="0" algn="r" rtl="0" hangingPunct="0">
                <a:lnSpc>
                  <a:spcPct val="100000"/>
                </a:lnSpc>
                <a:spcBef>
                  <a:spcPts val="0"/>
                </a:spcBef>
                <a:spcAft>
                  <a:spcPts val="0"/>
                </a:spcAft>
                <a:buNone/>
                <a:tabLst/>
                <a:defRPr sz="1400"/>
              </a:pPr>
              <a:t>‹#›</a:t>
            </a:fld>
            <a:endParaRPr lang="it-IT" sz="1400" b="0" i="0" u="none" strike="noStrike" kern="1200" cap="none">
              <a:ln>
                <a:noFill/>
              </a:ln>
              <a:latin typeface="Liberation Sans" pitchFamily="18"/>
              <a:ea typeface="Droid Sans Fallback" pitchFamily="2"/>
              <a:cs typeface="FreeSans" pitchFamily="2"/>
            </a:endParaRPr>
          </a:p>
        </p:txBody>
      </p:sp>
    </p:spTree>
    <p:extLst>
      <p:ext uri="{BB962C8B-B14F-4D97-AF65-F5344CB8AC3E}">
        <p14:creationId xmlns:p14="http://schemas.microsoft.com/office/powerpoint/2010/main" val="41979044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215900" y="812800"/>
            <a:ext cx="7126288" cy="4008438"/>
          </a:xfrm>
          <a:prstGeom prst="rect">
            <a:avLst/>
          </a:prstGeom>
          <a:noFill/>
          <a:ln>
            <a:noFill/>
            <a:prstDash val="solid"/>
          </a:ln>
        </p:spPr>
      </p:sp>
      <p:sp>
        <p:nvSpPr>
          <p:cNvPr id="3" name="Notes Placeholder 2"/>
          <p:cNvSpPr txBox="1">
            <a:spLocks noGrp="1"/>
          </p:cNvSpPr>
          <p:nvPr>
            <p:ph type="body" sz="quarter" idx="3"/>
          </p:nvPr>
        </p:nvSpPr>
        <p:spPr>
          <a:xfrm>
            <a:off x="756000" y="5078519"/>
            <a:ext cx="6047639" cy="4811040"/>
          </a:xfrm>
          <a:prstGeom prst="rect">
            <a:avLst/>
          </a:prstGeom>
          <a:noFill/>
          <a:ln>
            <a:noFill/>
          </a:ln>
        </p:spPr>
        <p:txBody>
          <a:bodyPr lIns="0" tIns="0" rIns="0" bIns="0"/>
          <a:lstStyle/>
          <a:p>
            <a:endParaRPr lang="it-IT"/>
          </a:p>
        </p:txBody>
      </p:sp>
      <p:sp>
        <p:nvSpPr>
          <p:cNvPr id="4" name="Header Placeholder 3"/>
          <p:cNvSpPr txBox="1">
            <a:spLocks noGrp="1"/>
          </p:cNvSpPr>
          <p:nvPr>
            <p:ph type="hdr" sz="quarter"/>
          </p:nvPr>
        </p:nvSpPr>
        <p:spPr>
          <a:xfrm>
            <a:off x="0" y="0"/>
            <a:ext cx="3280679" cy="534239"/>
          </a:xfrm>
          <a:prstGeom prst="rect">
            <a:avLst/>
          </a:prstGeom>
          <a:noFill/>
          <a:ln>
            <a:noFill/>
          </a:ln>
        </p:spPr>
        <p:txBody>
          <a:bodyPr lIns="0" tIns="0" rIns="0" bIns="0" anchorCtr="0"/>
          <a:lstStyle>
            <a:lvl1pPr lvl="0" rtl="0" hangingPunct="0">
              <a:buNone/>
              <a:tabLst/>
              <a:defRPr lang="it-IT" sz="1400" kern="1200">
                <a:latin typeface="Liberation Serif" pitchFamily="18"/>
                <a:ea typeface="DejaVu Sans" pitchFamily="2"/>
                <a:cs typeface="DejaVu Sans" pitchFamily="2"/>
              </a:defRPr>
            </a:lvl1pPr>
          </a:lstStyle>
          <a:p>
            <a:pPr lvl="0"/>
            <a:endParaRPr lang="it-IT"/>
          </a:p>
        </p:txBody>
      </p:sp>
      <p:sp>
        <p:nvSpPr>
          <p:cNvPr id="5" name="Date Placeholder 4"/>
          <p:cNvSpPr txBox="1">
            <a:spLocks noGrp="1"/>
          </p:cNvSpPr>
          <p:nvPr>
            <p:ph type="dt" idx="1"/>
          </p:nvPr>
        </p:nvSpPr>
        <p:spPr>
          <a:xfrm>
            <a:off x="4278960" y="0"/>
            <a:ext cx="3280679" cy="534239"/>
          </a:xfrm>
          <a:prstGeom prst="rect">
            <a:avLst/>
          </a:prstGeom>
          <a:noFill/>
          <a:ln>
            <a:noFill/>
          </a:ln>
        </p:spPr>
        <p:txBody>
          <a:bodyPr lIns="0" tIns="0" rIns="0" bIns="0" anchorCtr="0"/>
          <a:lstStyle>
            <a:lvl1pPr lvl="0" algn="r" rtl="0" hangingPunct="0">
              <a:buNone/>
              <a:tabLst/>
              <a:defRPr lang="it-IT" sz="1400" kern="1200">
                <a:latin typeface="Liberation Serif" pitchFamily="18"/>
                <a:ea typeface="DejaVu Sans" pitchFamily="2"/>
                <a:cs typeface="DejaVu Sans" pitchFamily="2"/>
              </a:defRPr>
            </a:lvl1pPr>
          </a:lstStyle>
          <a:p>
            <a:pPr lvl="0"/>
            <a:endParaRPr lang="it-IT"/>
          </a:p>
        </p:txBody>
      </p:sp>
      <p:sp>
        <p:nvSpPr>
          <p:cNvPr id="6" name="Footer Placeholder 5"/>
          <p:cNvSpPr txBox="1">
            <a:spLocks noGrp="1"/>
          </p:cNvSpPr>
          <p:nvPr>
            <p:ph type="ftr" sz="quarter" idx="4"/>
          </p:nvPr>
        </p:nvSpPr>
        <p:spPr>
          <a:xfrm>
            <a:off x="0" y="10157399"/>
            <a:ext cx="3280679" cy="534239"/>
          </a:xfrm>
          <a:prstGeom prst="rect">
            <a:avLst/>
          </a:prstGeom>
          <a:noFill/>
          <a:ln>
            <a:noFill/>
          </a:ln>
        </p:spPr>
        <p:txBody>
          <a:bodyPr lIns="0" tIns="0" rIns="0" bIns="0" anchor="b" anchorCtr="0"/>
          <a:lstStyle>
            <a:lvl1pPr lvl="0" rtl="0" hangingPunct="0">
              <a:buNone/>
              <a:tabLst/>
              <a:defRPr lang="it-IT" sz="1400" kern="1200">
                <a:latin typeface="Liberation Serif" pitchFamily="18"/>
                <a:ea typeface="DejaVu Sans" pitchFamily="2"/>
                <a:cs typeface="DejaVu Sans" pitchFamily="2"/>
              </a:defRPr>
            </a:lvl1pPr>
          </a:lstStyle>
          <a:p>
            <a:pPr lvl="0"/>
            <a:endParaRPr lang="it-IT"/>
          </a:p>
        </p:txBody>
      </p:sp>
      <p:sp>
        <p:nvSpPr>
          <p:cNvPr id="7" name="Slide Number Placeholder 6"/>
          <p:cNvSpPr txBox="1">
            <a:spLocks noGrp="1"/>
          </p:cNvSpPr>
          <p:nvPr>
            <p:ph type="sldNum" sz="quarter" idx="5"/>
          </p:nvPr>
        </p:nvSpPr>
        <p:spPr>
          <a:xfrm>
            <a:off x="4278960" y="10157399"/>
            <a:ext cx="3280679" cy="534239"/>
          </a:xfrm>
          <a:prstGeom prst="rect">
            <a:avLst/>
          </a:prstGeom>
          <a:noFill/>
          <a:ln>
            <a:noFill/>
          </a:ln>
        </p:spPr>
        <p:txBody>
          <a:bodyPr lIns="0" tIns="0" rIns="0" bIns="0" anchor="b" anchorCtr="0"/>
          <a:lstStyle>
            <a:lvl1pPr lvl="0" algn="r" rtl="0" hangingPunct="0">
              <a:buNone/>
              <a:tabLst/>
              <a:defRPr lang="it-IT" sz="1400" kern="1200">
                <a:latin typeface="Liberation Serif" pitchFamily="18"/>
                <a:ea typeface="DejaVu Sans" pitchFamily="2"/>
                <a:cs typeface="DejaVu Sans" pitchFamily="2"/>
              </a:defRPr>
            </a:lvl1pPr>
          </a:lstStyle>
          <a:p>
            <a:pPr lvl="0"/>
            <a:fld id="{8EFF4011-A2BA-4C80-9E71-0138B6338D29}" type="slidenum">
              <a:rPr/>
              <a:pPr lvl="0"/>
              <a:t>‹#›</a:t>
            </a:fld>
            <a:endParaRPr lang="it-IT"/>
          </a:p>
        </p:txBody>
      </p:sp>
    </p:spTree>
    <p:extLst>
      <p:ext uri="{BB962C8B-B14F-4D97-AF65-F5344CB8AC3E}">
        <p14:creationId xmlns:p14="http://schemas.microsoft.com/office/powerpoint/2010/main" val="626267550"/>
      </p:ext>
    </p:extLst>
  </p:cSld>
  <p:clrMap bg1="lt1" tx1="dk1" bg2="lt2" tx2="dk2" accent1="accent1" accent2="accent2" accent3="accent3" accent4="accent4" accent5="accent5" accent6="accent6" hlink="hlink" folHlink="folHlink"/>
  <p:hf hdr="0" ftr="0" dt="0"/>
  <p:notesStyle>
    <a:lvl1pPr marL="216000" marR="0" indent="-216000" rtl="0" hangingPunct="0">
      <a:tabLst/>
      <a:defRPr lang="it-IT" sz="2000" b="0" i="0" u="none" strike="noStrike" kern="1200" cap="none">
        <a:ln>
          <a:noFill/>
        </a:ln>
        <a:latin typeface="Liberation Sans"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215900" y="812800"/>
            <a:ext cx="7126288" cy="4008438"/>
          </a:xfrm>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661350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7827a4d0e2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7827a4d0e2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7622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lvl="0"/>
            <a:fld id="{8EFF4011-A2BA-4C80-9E71-0138B6338D29}" type="slidenum">
              <a:rPr lang="en-US" smtClean="0"/>
              <a:pPr lvl="0"/>
              <a:t>32</a:t>
            </a:fld>
            <a:endParaRPr lang="en-US"/>
          </a:p>
        </p:txBody>
      </p:sp>
    </p:spTree>
    <p:extLst>
      <p:ext uri="{BB962C8B-B14F-4D97-AF65-F5344CB8AC3E}">
        <p14:creationId xmlns:p14="http://schemas.microsoft.com/office/powerpoint/2010/main" val="4219144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lvl="0"/>
            <a:fld id="{8EFF4011-A2BA-4C80-9E71-0138B6338D29}" type="slidenum">
              <a:rPr lang="en-US" smtClean="0"/>
              <a:pPr lvl="0"/>
              <a:t>36</a:t>
            </a:fld>
            <a:endParaRPr lang="en-US"/>
          </a:p>
        </p:txBody>
      </p:sp>
    </p:spTree>
    <p:extLst>
      <p:ext uri="{BB962C8B-B14F-4D97-AF65-F5344CB8AC3E}">
        <p14:creationId xmlns:p14="http://schemas.microsoft.com/office/powerpoint/2010/main" val="3830564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7827a4d0e2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7827a4d0e2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1498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2" y="3"/>
            <a:ext cx="13439775" cy="7559675"/>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00794" tIns="50397" rIns="100794" bIns="50397" rtlCol="0" anchor="ctr"/>
          <a:lstStyle/>
          <a:p>
            <a:pPr algn="ctr" eaLnBrk="1" latinLnBrk="0" hangingPunct="1"/>
            <a:endParaRPr kumimoji="0" lang="en-US" sz="1800"/>
          </a:p>
        </p:txBody>
      </p:sp>
      <p:sp useBgFill="1">
        <p:nvSpPr>
          <p:cNvPr id="13" name="Rounded Rectangle 12"/>
          <p:cNvSpPr/>
          <p:nvPr/>
        </p:nvSpPr>
        <p:spPr>
          <a:xfrm>
            <a:off x="95999" y="76893"/>
            <a:ext cx="13247779" cy="7376912"/>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00794" tIns="50397" rIns="100794" bIns="50397" anchor="ctr"/>
          <a:lstStyle/>
          <a:p>
            <a:pPr algn="ctr" eaLnBrk="1" latinLnBrk="0" hangingPunct="1"/>
            <a:endParaRPr kumimoji="0" lang="en-US" sz="1800"/>
          </a:p>
        </p:txBody>
      </p:sp>
      <p:sp>
        <p:nvSpPr>
          <p:cNvPr id="9" name="Subtitle 8"/>
          <p:cNvSpPr>
            <a:spLocks noGrp="1"/>
          </p:cNvSpPr>
          <p:nvPr>
            <p:ph type="subTitle" idx="1"/>
          </p:nvPr>
        </p:nvSpPr>
        <p:spPr>
          <a:xfrm>
            <a:off x="1903967" y="3527848"/>
            <a:ext cx="9407843" cy="1763924"/>
          </a:xfrm>
        </p:spPr>
        <p:txBody>
          <a:bodyPr/>
          <a:lstStyle>
            <a:lvl1pPr marL="0" indent="0" algn="ctr">
              <a:buNone/>
              <a:defRPr sz="2900">
                <a:solidFill>
                  <a:schemeClr val="tx2"/>
                </a:solidFill>
              </a:defRPr>
            </a:lvl1pPr>
            <a:lvl2pPr marL="503988" indent="0" algn="ctr">
              <a:buNone/>
            </a:lvl2pPr>
            <a:lvl3pPr marL="1007977" indent="0" algn="ctr">
              <a:buNone/>
            </a:lvl3pPr>
            <a:lvl4pPr marL="1511965" indent="0" algn="ctr">
              <a:buNone/>
            </a:lvl4pPr>
            <a:lvl5pPr marL="2015953" indent="0" algn="ctr">
              <a:buNone/>
            </a:lvl5pPr>
            <a:lvl6pPr marL="2519942" indent="0" algn="ctr">
              <a:buNone/>
            </a:lvl6pPr>
            <a:lvl7pPr marL="3023930" indent="0" algn="ctr">
              <a:buNone/>
            </a:lvl7pPr>
            <a:lvl8pPr marL="3527918" indent="0" algn="ctr">
              <a:buNone/>
            </a:lvl8pPr>
            <a:lvl9pPr marL="4031906"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lvl="0"/>
            <a:fld id="{B9A1224E-7E21-4D0A-9D4E-48D55D4AC8E5}" type="datetime1">
              <a:rPr lang="en-US" smtClean="0"/>
              <a:t>5/30/25</a:t>
            </a:fld>
            <a:endParaRPr lang="it-IT"/>
          </a:p>
        </p:txBody>
      </p:sp>
      <p:sp>
        <p:nvSpPr>
          <p:cNvPr id="17" name="Footer Placeholder 16"/>
          <p:cNvSpPr>
            <a:spLocks noGrp="1"/>
          </p:cNvSpPr>
          <p:nvPr>
            <p:ph type="ftr" sz="quarter" idx="11"/>
          </p:nvPr>
        </p:nvSpPr>
        <p:spPr/>
        <p:txBody>
          <a:bodyPr/>
          <a:lstStyle/>
          <a:p>
            <a:pPr lvl="0"/>
            <a:r>
              <a:rPr lang="it-IT"/>
              <a:t>Dr. Simone M. Mazza - University of California Santa Cruz</a:t>
            </a:r>
          </a:p>
        </p:txBody>
      </p:sp>
      <p:sp>
        <p:nvSpPr>
          <p:cNvPr id="29" name="Slide Number Placeholder 28"/>
          <p:cNvSpPr>
            <a:spLocks noGrp="1"/>
          </p:cNvSpPr>
          <p:nvPr>
            <p:ph type="sldNum" sz="quarter" idx="12"/>
          </p:nvPr>
        </p:nvSpPr>
        <p:spPr/>
        <p:txBody>
          <a:bodyPr lIns="0" tIns="0" rIns="0" bIns="0">
            <a:noAutofit/>
          </a:bodyPr>
          <a:lstStyle>
            <a:lvl1pPr>
              <a:defRPr sz="1500">
                <a:solidFill>
                  <a:srgbClr val="FFFFFF"/>
                </a:solidFill>
              </a:defRPr>
            </a:lvl1pPr>
          </a:lstStyle>
          <a:p>
            <a:pPr lvl="0"/>
            <a:fld id="{57477E95-0D6C-4D81-BE98-BFB76CD5FD44}" type="slidenum">
              <a:rPr lang="it-IT" smtClean="0"/>
              <a:pPr lvl="0"/>
              <a:t>‹#›</a:t>
            </a:fld>
            <a:endParaRPr lang="it-IT"/>
          </a:p>
        </p:txBody>
      </p:sp>
      <p:sp>
        <p:nvSpPr>
          <p:cNvPr id="7" name="Rectangle 6"/>
          <p:cNvSpPr/>
          <p:nvPr/>
        </p:nvSpPr>
        <p:spPr>
          <a:xfrm>
            <a:off x="92497" y="1597592"/>
            <a:ext cx="13259780" cy="168361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eaLnBrk="1" latinLnBrk="0" hangingPunct="1"/>
            <a:endParaRPr kumimoji="0" lang="en-US" sz="1800"/>
          </a:p>
        </p:txBody>
      </p:sp>
      <p:sp>
        <p:nvSpPr>
          <p:cNvPr id="10" name="Rectangle 9"/>
          <p:cNvSpPr/>
          <p:nvPr/>
        </p:nvSpPr>
        <p:spPr>
          <a:xfrm>
            <a:off x="92497" y="1539628"/>
            <a:ext cx="13259780" cy="13291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eaLnBrk="1" latinLnBrk="0" hangingPunct="1"/>
            <a:endParaRPr kumimoji="0" lang="en-US" sz="1800"/>
          </a:p>
        </p:txBody>
      </p:sp>
      <p:sp>
        <p:nvSpPr>
          <p:cNvPr id="11" name="Rectangle 10"/>
          <p:cNvSpPr/>
          <p:nvPr/>
        </p:nvSpPr>
        <p:spPr>
          <a:xfrm>
            <a:off x="92497" y="3281207"/>
            <a:ext cx="13259780" cy="121841"/>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eaLnBrk="1" latinLnBrk="0" hangingPunct="1"/>
            <a:endParaRPr kumimoji="0" lang="en-US" sz="1800"/>
          </a:p>
        </p:txBody>
      </p:sp>
      <p:sp>
        <p:nvSpPr>
          <p:cNvPr id="8" name="Title 7"/>
          <p:cNvSpPr>
            <a:spLocks noGrp="1"/>
          </p:cNvSpPr>
          <p:nvPr>
            <p:ph type="ctrTitle"/>
          </p:nvPr>
        </p:nvSpPr>
        <p:spPr>
          <a:xfrm>
            <a:off x="671989" y="1660010"/>
            <a:ext cx="12095798" cy="1620430"/>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lvl="0"/>
            <a:fld id="{74478F8A-3D3D-4863-8805-F7373D2879C9}" type="datetime1">
              <a:rPr lang="en-US" smtClean="0"/>
              <a:t>5/30/25</a:t>
            </a:fld>
            <a:endParaRPr lang="it-IT"/>
          </a:p>
        </p:txBody>
      </p:sp>
      <p:sp>
        <p:nvSpPr>
          <p:cNvPr id="5" name="Footer Placeholder 4"/>
          <p:cNvSpPr>
            <a:spLocks noGrp="1"/>
          </p:cNvSpPr>
          <p:nvPr>
            <p:ph type="ftr" sz="quarter" idx="11"/>
          </p:nvPr>
        </p:nvSpPr>
        <p:spPr/>
        <p:txBody>
          <a:bodyPr/>
          <a:lstStyle/>
          <a:p>
            <a:pPr lvl="0"/>
            <a:r>
              <a:rPr lang="it-IT"/>
              <a:t>Dr. Simone M. Mazza - University of California Santa Cruz</a:t>
            </a:r>
          </a:p>
        </p:txBody>
      </p:sp>
      <p:sp>
        <p:nvSpPr>
          <p:cNvPr id="6" name="Slide Number Placeholder 5"/>
          <p:cNvSpPr>
            <a:spLocks noGrp="1"/>
          </p:cNvSpPr>
          <p:nvPr>
            <p:ph type="sldNum" sz="quarter" idx="12"/>
          </p:nvPr>
        </p:nvSpPr>
        <p:spPr/>
        <p:txBody>
          <a:bodyPr/>
          <a:lstStyle/>
          <a:p>
            <a:pPr lvl="0"/>
            <a:fld id="{79311EAF-4C4F-4D19-A68D-D291EDA7DF54}" type="slidenum">
              <a:rPr lang="it-IT" smtClean="0"/>
              <a:pPr lvl="0"/>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43838" y="302744"/>
            <a:ext cx="2956751" cy="645022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343978" y="302743"/>
            <a:ext cx="8175863" cy="645022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lvl="0"/>
            <a:fld id="{163E40F0-6603-4E64-BC1D-8209A39F59B9}" type="datetime1">
              <a:rPr lang="en-US" smtClean="0"/>
              <a:t>5/30/25</a:t>
            </a:fld>
            <a:endParaRPr lang="it-IT"/>
          </a:p>
        </p:txBody>
      </p:sp>
      <p:sp>
        <p:nvSpPr>
          <p:cNvPr id="5" name="Footer Placeholder 4"/>
          <p:cNvSpPr>
            <a:spLocks noGrp="1"/>
          </p:cNvSpPr>
          <p:nvPr>
            <p:ph type="ftr" sz="quarter" idx="11"/>
          </p:nvPr>
        </p:nvSpPr>
        <p:spPr/>
        <p:txBody>
          <a:bodyPr/>
          <a:lstStyle/>
          <a:p>
            <a:pPr lvl="0"/>
            <a:r>
              <a:rPr lang="it-IT"/>
              <a:t>Dr. Simone M. Mazza - University of California Santa Cruz</a:t>
            </a:r>
          </a:p>
        </p:txBody>
      </p:sp>
      <p:sp>
        <p:nvSpPr>
          <p:cNvPr id="6" name="Slide Number Placeholder 5"/>
          <p:cNvSpPr>
            <a:spLocks noGrp="1"/>
          </p:cNvSpPr>
          <p:nvPr>
            <p:ph type="sldNum" sz="quarter" idx="12"/>
          </p:nvPr>
        </p:nvSpPr>
        <p:spPr/>
        <p:txBody>
          <a:bodyPr/>
          <a:lstStyle/>
          <a:p>
            <a:pPr lvl="0"/>
            <a:fld id="{D60FEB2F-5666-4049-8B75-4594EF81A537}" type="slidenum">
              <a:rPr lang="it-IT" smtClean="0"/>
              <a:pPr lvl="0"/>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out M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509242" y="1025455"/>
            <a:ext cx="12700587" cy="5745353"/>
          </a:xfrm>
        </p:spPr>
        <p:txBody>
          <a:bodyPr/>
          <a:lstStyle>
            <a:lvl1pPr>
              <a:defRPr sz="2205"/>
            </a:lvl1pPr>
            <a:lvl2pPr>
              <a:defRPr sz="1764"/>
            </a:lvl2pPr>
            <a:lvl3pPr>
              <a:defRPr sz="1764"/>
            </a:lvl3pPr>
            <a:lvl4pPr>
              <a:defRPr sz="1764"/>
            </a:lvl4pPr>
            <a:lvl5pPr>
              <a:defRPr sz="1764"/>
            </a:lvl5pPr>
          </a:lstStyle>
          <a:p>
            <a:pPr lvl="0"/>
            <a:r>
              <a:rPr lang="en-US" dirty="0"/>
              <a:t>Level 1 – Arial 20</a:t>
            </a:r>
          </a:p>
          <a:p>
            <a:pPr lvl="1"/>
            <a:r>
              <a:rPr lang="en-US" dirty="0"/>
              <a:t>Level 2 – Arial 16</a:t>
            </a:r>
          </a:p>
          <a:p>
            <a:pPr lvl="2"/>
            <a:r>
              <a:rPr lang="en-US" dirty="0"/>
              <a:t>Level 3 – Arial 16</a:t>
            </a:r>
          </a:p>
          <a:p>
            <a:pPr lvl="3"/>
            <a:r>
              <a:rPr lang="en-US" dirty="0"/>
              <a:t>Level 4 – Arial 16</a:t>
            </a:r>
          </a:p>
          <a:p>
            <a:pPr lvl="4"/>
            <a:r>
              <a:rPr lang="en-US" dirty="0"/>
              <a:t>Level 5 – Arial 16</a:t>
            </a:r>
          </a:p>
        </p:txBody>
      </p:sp>
      <p:sp>
        <p:nvSpPr>
          <p:cNvPr id="3" name="Footer Placeholder 2">
            <a:extLst>
              <a:ext uri="{FF2B5EF4-FFF2-40B4-BE49-F238E27FC236}">
                <a16:creationId xmlns:a16="http://schemas.microsoft.com/office/drawing/2014/main" id="{156883DA-08EC-4DC9-B727-E2506C875993}"/>
              </a:ext>
            </a:extLst>
          </p:cNvPr>
          <p:cNvSpPr>
            <a:spLocks noGrp="1"/>
          </p:cNvSpPr>
          <p:nvPr>
            <p:ph type="ftr" sz="quarter" idx="11"/>
          </p:nvPr>
        </p:nvSpPr>
        <p:spPr/>
        <p:txBody>
          <a:bodyPr/>
          <a:lstStyle/>
          <a:p>
            <a:endParaRPr lang="en-US" dirty="0"/>
          </a:p>
        </p:txBody>
      </p:sp>
      <p:sp>
        <p:nvSpPr>
          <p:cNvPr id="6" name="Title 5">
            <a:extLst>
              <a:ext uri="{FF2B5EF4-FFF2-40B4-BE49-F238E27FC236}">
                <a16:creationId xmlns:a16="http://schemas.microsoft.com/office/drawing/2014/main" id="{E737D2AC-E4B8-4C29-828B-EA2C5CF4AC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8435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pPr lvl="0"/>
            <a:fld id="{8C810734-8F83-4509-9FE8-884C425A84AC}" type="datetime1">
              <a:rPr lang="en-US" smtClean="0"/>
              <a:t>5/30/25</a:t>
            </a:fld>
            <a:endParaRPr lang="it-IT"/>
          </a:p>
        </p:txBody>
      </p:sp>
      <p:sp>
        <p:nvSpPr>
          <p:cNvPr id="5" name="Footer Placeholder 4"/>
          <p:cNvSpPr>
            <a:spLocks noGrp="1"/>
          </p:cNvSpPr>
          <p:nvPr>
            <p:ph type="ftr" sz="quarter" idx="11"/>
          </p:nvPr>
        </p:nvSpPr>
        <p:spPr/>
        <p:txBody>
          <a:bodyPr/>
          <a:lstStyle/>
          <a:p>
            <a:pPr lvl="0"/>
            <a:r>
              <a:rPr lang="it-IT"/>
              <a:t>Dr. Simone M. Mazza - University of California Santa Cruz</a:t>
            </a:r>
          </a:p>
        </p:txBody>
      </p:sp>
      <p:sp>
        <p:nvSpPr>
          <p:cNvPr id="6" name="Slide Number Placeholder 5"/>
          <p:cNvSpPr>
            <a:spLocks noGrp="1"/>
          </p:cNvSpPr>
          <p:nvPr>
            <p:ph type="sldNum" sz="quarter" idx="12"/>
          </p:nvPr>
        </p:nvSpPr>
        <p:spPr/>
        <p:txBody>
          <a:bodyPr/>
          <a:lstStyle/>
          <a:p>
            <a:pPr lvl="0"/>
            <a:fld id="{6F35B5FC-F706-4B9C-A24F-FE1A999918E3}" type="slidenum">
              <a:rPr lang="it-IT" smtClean="0"/>
              <a:pPr lvl="0"/>
              <a:t>‹#›</a:t>
            </a:fld>
            <a:endParaRPr lang="it-IT"/>
          </a:p>
        </p:txBody>
      </p:sp>
      <p:sp>
        <p:nvSpPr>
          <p:cNvPr id="8" name="Content Placeholder 7"/>
          <p:cNvSpPr>
            <a:spLocks noGrp="1"/>
          </p:cNvSpPr>
          <p:nvPr>
            <p:ph sz="quarter" idx="1"/>
          </p:nvPr>
        </p:nvSpPr>
        <p:spPr>
          <a:xfrm>
            <a:off x="1343979" y="1595935"/>
            <a:ext cx="11423808" cy="5039783"/>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2" y="3"/>
            <a:ext cx="13439775" cy="7559675"/>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00794" tIns="50397" rIns="100794" bIns="50397" rtlCol="0" anchor="ctr"/>
          <a:lstStyle/>
          <a:p>
            <a:pPr algn="ctr" eaLnBrk="1" latinLnBrk="0" hangingPunct="1"/>
            <a:endParaRPr kumimoji="0" lang="en-US" sz="1800"/>
          </a:p>
        </p:txBody>
      </p:sp>
      <p:sp useBgFill="1">
        <p:nvSpPr>
          <p:cNvPr id="10" name="Rounded Rectangle 9"/>
          <p:cNvSpPr/>
          <p:nvPr/>
        </p:nvSpPr>
        <p:spPr>
          <a:xfrm>
            <a:off x="95999" y="76893"/>
            <a:ext cx="13247779" cy="7376912"/>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100794" tIns="50397" rIns="100794" bIns="50397" anchor="ctr"/>
          <a:lstStyle/>
          <a:p>
            <a:pPr algn="ctr" eaLnBrk="1" latinLnBrk="0" hangingPunct="1"/>
            <a:endParaRPr kumimoji="0" lang="en-US" sz="1800"/>
          </a:p>
        </p:txBody>
      </p:sp>
      <p:sp>
        <p:nvSpPr>
          <p:cNvPr id="2" name="Title 1"/>
          <p:cNvSpPr>
            <a:spLocks noGrp="1"/>
          </p:cNvSpPr>
          <p:nvPr>
            <p:ph type="title"/>
          </p:nvPr>
        </p:nvSpPr>
        <p:spPr>
          <a:xfrm>
            <a:off x="1061652" y="1049959"/>
            <a:ext cx="11423808" cy="1501435"/>
          </a:xfrm>
        </p:spPr>
        <p:txBody>
          <a:bodyPr anchor="b" anchorCtr="0"/>
          <a:lstStyle>
            <a:lvl1pPr algn="l">
              <a:buNone/>
              <a:defRPr sz="4400" b="0" cap="none"/>
            </a:lvl1pPr>
          </a:lstStyle>
          <a:p>
            <a:r>
              <a:rPr kumimoji="0" lang="en-US"/>
              <a:t>Click to edit Master title style</a:t>
            </a:r>
          </a:p>
        </p:txBody>
      </p:sp>
      <p:sp>
        <p:nvSpPr>
          <p:cNvPr id="3" name="Text Placeholder 2"/>
          <p:cNvSpPr>
            <a:spLocks noGrp="1"/>
          </p:cNvSpPr>
          <p:nvPr>
            <p:ph type="body" idx="1"/>
          </p:nvPr>
        </p:nvSpPr>
        <p:spPr>
          <a:xfrm>
            <a:off x="1061652" y="2808630"/>
            <a:ext cx="11423808" cy="1475186"/>
          </a:xfrm>
        </p:spPr>
        <p:txBody>
          <a:bodyPr anchor="t" anchorCtr="0"/>
          <a:lstStyle>
            <a:lvl1pPr marL="0" indent="0">
              <a:buNone/>
              <a:defRPr sz="2600">
                <a:solidFill>
                  <a:schemeClr val="tx1">
                    <a:tint val="75000"/>
                  </a:schemeClr>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lvl="0"/>
            <a:fld id="{2EA942EB-E14B-4F4C-B3FA-1C8926429493}" type="datetime1">
              <a:rPr lang="en-US" smtClean="0"/>
              <a:t>5/30/25</a:t>
            </a:fld>
            <a:endParaRPr lang="it-IT"/>
          </a:p>
        </p:txBody>
      </p:sp>
      <p:sp>
        <p:nvSpPr>
          <p:cNvPr id="5" name="Footer Placeholder 4"/>
          <p:cNvSpPr>
            <a:spLocks noGrp="1"/>
          </p:cNvSpPr>
          <p:nvPr>
            <p:ph type="ftr" sz="quarter" idx="11"/>
          </p:nvPr>
        </p:nvSpPr>
        <p:spPr>
          <a:xfrm>
            <a:off x="1175983" y="6803708"/>
            <a:ext cx="5879901" cy="503978"/>
          </a:xfrm>
        </p:spPr>
        <p:txBody>
          <a:bodyPr/>
          <a:lstStyle/>
          <a:p>
            <a:pPr lvl="0"/>
            <a:r>
              <a:rPr lang="it-IT"/>
              <a:t>Dr. Simone M. Mazza - University of California Santa Cruz</a:t>
            </a:r>
          </a:p>
        </p:txBody>
      </p:sp>
      <p:sp>
        <p:nvSpPr>
          <p:cNvPr id="7" name="Rectangle 6"/>
          <p:cNvSpPr/>
          <p:nvPr/>
        </p:nvSpPr>
        <p:spPr>
          <a:xfrm flipV="1">
            <a:off x="102024" y="2620015"/>
            <a:ext cx="13247989" cy="100796"/>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eaLnBrk="1" latinLnBrk="0" hangingPunct="1"/>
            <a:endParaRPr kumimoji="0" lang="en-US" sz="1800"/>
          </a:p>
        </p:txBody>
      </p:sp>
      <p:sp>
        <p:nvSpPr>
          <p:cNvPr id="8" name="Rectangle 7"/>
          <p:cNvSpPr/>
          <p:nvPr/>
        </p:nvSpPr>
        <p:spPr>
          <a:xfrm>
            <a:off x="101632" y="2581046"/>
            <a:ext cx="13248381" cy="5039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eaLnBrk="1" latinLnBrk="0" hangingPunct="1"/>
            <a:endParaRPr kumimoji="0" lang="en-US" sz="1800"/>
          </a:p>
        </p:txBody>
      </p:sp>
      <p:sp>
        <p:nvSpPr>
          <p:cNvPr id="9" name="Rectangle 8"/>
          <p:cNvSpPr/>
          <p:nvPr/>
        </p:nvSpPr>
        <p:spPr>
          <a:xfrm>
            <a:off x="100396" y="2721483"/>
            <a:ext cx="13249615" cy="50398"/>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215037" y="6844026"/>
            <a:ext cx="671988" cy="503978"/>
          </a:xfrm>
        </p:spPr>
        <p:txBody>
          <a:bodyPr/>
          <a:lstStyle/>
          <a:p>
            <a:pPr lvl="0"/>
            <a:fld id="{CDE6EDFE-99FE-4C64-93E9-30E3A845F97A}" type="slidenum">
              <a:rPr lang="it-IT" smtClean="0"/>
              <a:pPr lvl="0"/>
              <a:t>‹#›</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pPr lvl="0"/>
            <a:fld id="{7A1DFF7A-2C7F-40B5-B786-9116EBE5EDBA}" type="datetime1">
              <a:rPr lang="en-US" smtClean="0"/>
              <a:t>5/30/25</a:t>
            </a:fld>
            <a:endParaRPr lang="it-IT"/>
          </a:p>
        </p:txBody>
      </p:sp>
      <p:sp>
        <p:nvSpPr>
          <p:cNvPr id="6" name="Footer Placeholder 5"/>
          <p:cNvSpPr>
            <a:spLocks noGrp="1"/>
          </p:cNvSpPr>
          <p:nvPr>
            <p:ph type="ftr" sz="quarter" idx="11"/>
          </p:nvPr>
        </p:nvSpPr>
        <p:spPr/>
        <p:txBody>
          <a:bodyPr/>
          <a:lstStyle/>
          <a:p>
            <a:pPr lvl="0"/>
            <a:r>
              <a:rPr lang="it-IT"/>
              <a:t>Dr. Simone M. Mazza - University of California Santa Cruz</a:t>
            </a:r>
          </a:p>
        </p:txBody>
      </p:sp>
      <p:sp>
        <p:nvSpPr>
          <p:cNvPr id="7" name="Slide Number Placeholder 6"/>
          <p:cNvSpPr>
            <a:spLocks noGrp="1"/>
          </p:cNvSpPr>
          <p:nvPr>
            <p:ph type="sldNum" sz="quarter" idx="12"/>
          </p:nvPr>
        </p:nvSpPr>
        <p:spPr/>
        <p:txBody>
          <a:bodyPr/>
          <a:lstStyle/>
          <a:p>
            <a:pPr lvl="0"/>
            <a:fld id="{54547293-5085-461F-A80E-7B5F0EEDD9AB}" type="slidenum">
              <a:rPr lang="it-IT" smtClean="0"/>
              <a:pPr lvl="0"/>
              <a:t>‹#›</a:t>
            </a:fld>
            <a:endParaRPr lang="it-IT"/>
          </a:p>
        </p:txBody>
      </p:sp>
      <p:sp>
        <p:nvSpPr>
          <p:cNvPr id="9" name="Content Placeholder 8"/>
          <p:cNvSpPr>
            <a:spLocks noGrp="1"/>
          </p:cNvSpPr>
          <p:nvPr>
            <p:ph sz="quarter" idx="1"/>
          </p:nvPr>
        </p:nvSpPr>
        <p:spPr>
          <a:xfrm>
            <a:off x="1343978" y="1595935"/>
            <a:ext cx="5510307" cy="5039783"/>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7251878" y="1595935"/>
            <a:ext cx="5510307" cy="5039783"/>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3979" y="300987"/>
            <a:ext cx="11423808" cy="1259946"/>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1343980" y="1595931"/>
            <a:ext cx="5487908" cy="839964"/>
          </a:xfrm>
          <a:noFill/>
          <a:ln w="12700" cap="sq" cmpd="sng" algn="ctr">
            <a:noFill/>
            <a:prstDash val="solid"/>
          </a:ln>
        </p:spPr>
        <p:txBody>
          <a:bodyPr lIns="100794" anchor="b" anchorCtr="0">
            <a:noAutofit/>
          </a:bodyPr>
          <a:lstStyle>
            <a:lvl1pPr marL="0" indent="0">
              <a:buNone/>
              <a:defRPr sz="2600" b="1">
                <a:solidFill>
                  <a:schemeClr val="accent1"/>
                </a:solidFill>
                <a:latin typeface="+mj-lt"/>
                <a:ea typeface="+mj-ea"/>
                <a:cs typeface="+mj-cs"/>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7279879" y="1595931"/>
            <a:ext cx="5487908" cy="839964"/>
          </a:xfrm>
          <a:noFill/>
          <a:ln w="12700" cap="sq" cmpd="sng" algn="ctr">
            <a:noFill/>
            <a:prstDash val="solid"/>
          </a:ln>
        </p:spPr>
        <p:txBody>
          <a:bodyPr lIns="100794" anchor="b" anchorCtr="0">
            <a:noAutofit/>
          </a:bodyPr>
          <a:lstStyle>
            <a:lvl1pPr marL="0" indent="0">
              <a:buNone/>
              <a:defRPr sz="2600" b="1">
                <a:solidFill>
                  <a:schemeClr val="accent1"/>
                </a:solidFill>
                <a:latin typeface="+mj-lt"/>
                <a:ea typeface="+mj-ea"/>
                <a:cs typeface="+mj-cs"/>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lvl="0"/>
            <a:fld id="{904785F1-021E-4E1D-A10B-03DBF772C21D}" type="datetime1">
              <a:rPr lang="en-US" smtClean="0"/>
              <a:t>5/30/25</a:t>
            </a:fld>
            <a:endParaRPr lang="it-IT"/>
          </a:p>
        </p:txBody>
      </p:sp>
      <p:sp>
        <p:nvSpPr>
          <p:cNvPr id="8" name="Footer Placeholder 7"/>
          <p:cNvSpPr>
            <a:spLocks noGrp="1"/>
          </p:cNvSpPr>
          <p:nvPr>
            <p:ph type="ftr" sz="quarter" idx="11"/>
          </p:nvPr>
        </p:nvSpPr>
        <p:spPr/>
        <p:txBody>
          <a:bodyPr/>
          <a:lstStyle/>
          <a:p>
            <a:pPr lvl="0"/>
            <a:r>
              <a:rPr lang="it-IT"/>
              <a:t>Dr. Simone M. Mazza - University of California Santa Cruz</a:t>
            </a:r>
          </a:p>
        </p:txBody>
      </p:sp>
      <p:sp>
        <p:nvSpPr>
          <p:cNvPr id="9" name="Slide Number Placeholder 8"/>
          <p:cNvSpPr>
            <a:spLocks noGrp="1"/>
          </p:cNvSpPr>
          <p:nvPr>
            <p:ph type="sldNum" sz="quarter" idx="12"/>
          </p:nvPr>
        </p:nvSpPr>
        <p:spPr/>
        <p:txBody>
          <a:bodyPr/>
          <a:lstStyle/>
          <a:p>
            <a:pPr lvl="0"/>
            <a:fld id="{FFEAC13F-FB21-428C-9C63-C17F53D3DB24}" type="slidenum">
              <a:rPr lang="it-IT" smtClean="0"/>
              <a:pPr lvl="0"/>
              <a:t>‹#›</a:t>
            </a:fld>
            <a:endParaRPr lang="it-IT"/>
          </a:p>
        </p:txBody>
      </p:sp>
      <p:sp>
        <p:nvSpPr>
          <p:cNvPr id="11" name="Content Placeholder 10"/>
          <p:cNvSpPr>
            <a:spLocks noGrp="1"/>
          </p:cNvSpPr>
          <p:nvPr>
            <p:ph sz="half" idx="2"/>
          </p:nvPr>
        </p:nvSpPr>
        <p:spPr>
          <a:xfrm>
            <a:off x="1343980" y="2477893"/>
            <a:ext cx="5487908" cy="4283816"/>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7279879" y="2477893"/>
            <a:ext cx="5487908" cy="4283816"/>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lvl="0"/>
            <a:fld id="{7E86A11E-C755-4753-B632-575AFE950A5A}" type="datetime1">
              <a:rPr lang="en-US" smtClean="0"/>
              <a:t>5/30/25</a:t>
            </a:fld>
            <a:endParaRPr lang="it-IT"/>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900F449A-61D5-4748-96B8-FDB295177C5A}" type="slidenum">
              <a:rPr lang="it-IT" smtClean="0"/>
              <a:pPr lvl="0"/>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5E9DB31A-E91D-4298-BBF9-C0B446421FEF}" type="datetime1">
              <a:rPr lang="en-US" smtClean="0"/>
              <a:t>5/30/25</a:t>
            </a:fld>
            <a:endParaRPr lang="it-IT"/>
          </a:p>
        </p:txBody>
      </p:sp>
      <p:sp>
        <p:nvSpPr>
          <p:cNvPr id="3" name="Footer Placeholder 2"/>
          <p:cNvSpPr>
            <a:spLocks noGrp="1"/>
          </p:cNvSpPr>
          <p:nvPr>
            <p:ph type="ftr" sz="quarter" idx="11"/>
          </p:nvPr>
        </p:nvSpPr>
        <p:spPr/>
        <p:txBody>
          <a:bodyPr/>
          <a:lstStyle/>
          <a:p>
            <a:pPr lvl="0"/>
            <a:r>
              <a:rPr lang="it-IT"/>
              <a:t>Dr. Simone M. Mazza - University of California Santa Cruz</a:t>
            </a:r>
          </a:p>
        </p:txBody>
      </p:sp>
      <p:sp>
        <p:nvSpPr>
          <p:cNvPr id="4" name="Slide Number Placeholder 3"/>
          <p:cNvSpPr>
            <a:spLocks noGrp="1"/>
          </p:cNvSpPr>
          <p:nvPr>
            <p:ph type="sldNum" sz="quarter" idx="12"/>
          </p:nvPr>
        </p:nvSpPr>
        <p:spPr/>
        <p:txBody>
          <a:bodyPr/>
          <a:lstStyle/>
          <a:p>
            <a:pPr lvl="0"/>
            <a:fld id="{F375778A-8F39-427E-8DEF-FB775D7806DC}" type="slidenum">
              <a:rPr lang="it-IT" smtClean="0"/>
              <a:pPr lvl="0"/>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 y="3"/>
            <a:ext cx="13439775" cy="7559675"/>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eaLnBrk="1" latinLnBrk="0" hangingPunct="1"/>
            <a:endParaRPr kumimoji="0" lang="en-US" sz="1800"/>
          </a:p>
        </p:txBody>
      </p:sp>
      <p:sp useBgFill="1">
        <p:nvSpPr>
          <p:cNvPr id="9" name="Rounded Rectangle 8"/>
          <p:cNvSpPr/>
          <p:nvPr/>
        </p:nvSpPr>
        <p:spPr>
          <a:xfrm>
            <a:off x="94080" y="76895"/>
            <a:ext cx="13247779" cy="737824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00794" tIns="50397" rIns="100794" bIns="50397" anchor="ctr"/>
          <a:lstStyle/>
          <a:p>
            <a:pPr algn="ctr" eaLnBrk="1" latinLnBrk="0" hangingPunct="1"/>
            <a:endParaRPr kumimoji="0" lang="en-US" sz="1800"/>
          </a:p>
        </p:txBody>
      </p:sp>
      <p:sp>
        <p:nvSpPr>
          <p:cNvPr id="2" name="Title 1"/>
          <p:cNvSpPr>
            <a:spLocks noGrp="1"/>
          </p:cNvSpPr>
          <p:nvPr>
            <p:ph type="title"/>
          </p:nvPr>
        </p:nvSpPr>
        <p:spPr>
          <a:xfrm>
            <a:off x="1343979" y="300987"/>
            <a:ext cx="11423808" cy="1259946"/>
          </a:xfrm>
        </p:spPr>
        <p:txBody>
          <a:bodyPr anchor="b" anchorCtr="0"/>
          <a:lstStyle>
            <a:lvl1pPr algn="l">
              <a:buNone/>
              <a:defRPr sz="4400" b="0"/>
            </a:lvl1pPr>
          </a:lstStyle>
          <a:p>
            <a:r>
              <a:rPr kumimoji="0" lang="en-US"/>
              <a:t>Click to edit Master title style</a:t>
            </a:r>
          </a:p>
        </p:txBody>
      </p:sp>
      <p:sp>
        <p:nvSpPr>
          <p:cNvPr id="3" name="Text Placeholder 2"/>
          <p:cNvSpPr>
            <a:spLocks noGrp="1"/>
          </p:cNvSpPr>
          <p:nvPr>
            <p:ph type="body" idx="2"/>
          </p:nvPr>
        </p:nvSpPr>
        <p:spPr>
          <a:xfrm>
            <a:off x="1343978" y="1763927"/>
            <a:ext cx="2799953" cy="4955787"/>
          </a:xfrm>
        </p:spPr>
        <p:txBody>
          <a:bodyPr/>
          <a:lstStyle>
            <a:lvl1pPr marL="0" indent="0">
              <a:buNone/>
              <a:defRPr sz="2000"/>
            </a:lvl1pPr>
            <a:lvl2pPr>
              <a:buNone/>
              <a:defRPr sz="1300"/>
            </a:lvl2pPr>
            <a:lvl3pPr>
              <a:buNone/>
              <a:defRPr sz="1100"/>
            </a:lvl3pPr>
            <a:lvl4pPr>
              <a:buNone/>
              <a:defRPr sz="1000"/>
            </a:lvl4pPr>
            <a:lvl5pPr>
              <a:buNone/>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lvl="0"/>
            <a:fld id="{63D0C632-6EA2-47EB-8BE2-92D001DE57B9}" type="datetime1">
              <a:rPr lang="en-US" smtClean="0"/>
              <a:t>5/30/25</a:t>
            </a:fld>
            <a:endParaRPr lang="it-IT"/>
          </a:p>
        </p:txBody>
      </p:sp>
      <p:sp>
        <p:nvSpPr>
          <p:cNvPr id="6" name="Footer Placeholder 5"/>
          <p:cNvSpPr>
            <a:spLocks noGrp="1"/>
          </p:cNvSpPr>
          <p:nvPr>
            <p:ph type="ftr" sz="quarter" idx="11"/>
          </p:nvPr>
        </p:nvSpPr>
        <p:spPr/>
        <p:txBody>
          <a:bodyPr/>
          <a:lstStyle/>
          <a:p>
            <a:pPr lvl="0"/>
            <a:r>
              <a:rPr lang="it-IT"/>
              <a:t>Dr. Simone M. Mazza - University of California Santa Cruz</a:t>
            </a:r>
          </a:p>
        </p:txBody>
      </p:sp>
      <p:sp>
        <p:nvSpPr>
          <p:cNvPr id="7" name="Slide Number Placeholder 6"/>
          <p:cNvSpPr>
            <a:spLocks noGrp="1"/>
          </p:cNvSpPr>
          <p:nvPr>
            <p:ph type="sldNum" sz="quarter" idx="12"/>
          </p:nvPr>
        </p:nvSpPr>
        <p:spPr/>
        <p:txBody>
          <a:bodyPr/>
          <a:lstStyle/>
          <a:p>
            <a:pPr lvl="0"/>
            <a:fld id="{D46927A3-A633-41E8-9A0D-52C666394D00}" type="slidenum">
              <a:rPr lang="it-IT" smtClean="0"/>
              <a:pPr lvl="0"/>
              <a:t>‹#›</a:t>
            </a:fld>
            <a:endParaRPr lang="it-IT"/>
          </a:p>
        </p:txBody>
      </p:sp>
      <p:sp>
        <p:nvSpPr>
          <p:cNvPr id="11" name="Content Placeholder 10"/>
          <p:cNvSpPr>
            <a:spLocks noGrp="1"/>
          </p:cNvSpPr>
          <p:nvPr>
            <p:ph sz="quarter" idx="1"/>
          </p:nvPr>
        </p:nvSpPr>
        <p:spPr>
          <a:xfrm>
            <a:off x="4367927" y="1763927"/>
            <a:ext cx="8399860" cy="4955787"/>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3978" y="5401949"/>
            <a:ext cx="10751820" cy="575726"/>
          </a:xfrm>
        </p:spPr>
        <p:txBody>
          <a:bodyPr anchor="ctr">
            <a:noAutofit/>
          </a:bodyPr>
          <a:lstStyle>
            <a:lvl1pPr algn="l">
              <a:buNone/>
              <a:defRPr sz="3100" b="0"/>
            </a:lvl1pPr>
          </a:lstStyle>
          <a:p>
            <a:r>
              <a:rPr kumimoji="0" lang="en-US"/>
              <a:t>Click to edit Master title style</a:t>
            </a:r>
          </a:p>
        </p:txBody>
      </p:sp>
      <p:sp>
        <p:nvSpPr>
          <p:cNvPr id="4" name="Text Placeholder 3"/>
          <p:cNvSpPr>
            <a:spLocks noGrp="1"/>
          </p:cNvSpPr>
          <p:nvPr>
            <p:ph type="body" sz="half" idx="2"/>
          </p:nvPr>
        </p:nvSpPr>
        <p:spPr>
          <a:xfrm>
            <a:off x="1343978" y="6003013"/>
            <a:ext cx="10751820" cy="755968"/>
          </a:xfrm>
        </p:spPr>
        <p:txBody>
          <a:bodyPr/>
          <a:lstStyle>
            <a:lvl1pPr marL="0" indent="0">
              <a:buFontTx/>
              <a:buNone/>
              <a:defRPr sz="1800"/>
            </a:lvl1pPr>
            <a:lvl2pPr>
              <a:defRPr sz="1300"/>
            </a:lvl2pPr>
            <a:lvl3pPr>
              <a:defRPr sz="1100"/>
            </a:lvl3pPr>
            <a:lvl4pPr>
              <a:defRPr sz="1000"/>
            </a:lvl4pPr>
            <a:lvl5pPr>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lvl="0"/>
            <a:fld id="{47ADC8B5-BEE3-439C-9727-39394C66B7F1}" type="datetime1">
              <a:rPr lang="en-US" smtClean="0"/>
              <a:t>5/30/25</a:t>
            </a:fld>
            <a:endParaRPr lang="it-IT"/>
          </a:p>
        </p:txBody>
      </p:sp>
      <p:sp>
        <p:nvSpPr>
          <p:cNvPr id="6" name="Footer Placeholder 5"/>
          <p:cNvSpPr>
            <a:spLocks noGrp="1"/>
          </p:cNvSpPr>
          <p:nvPr>
            <p:ph type="ftr" sz="quarter" idx="11"/>
          </p:nvPr>
        </p:nvSpPr>
        <p:spPr>
          <a:xfrm>
            <a:off x="1343978" y="6803708"/>
            <a:ext cx="5711905" cy="503978"/>
          </a:xfrm>
        </p:spPr>
        <p:txBody>
          <a:bodyPr/>
          <a:lstStyle/>
          <a:p>
            <a:pPr lvl="0"/>
            <a:r>
              <a:rPr lang="it-IT"/>
              <a:t>Dr. Simone M. Mazza - University of California Santa Cruz</a:t>
            </a:r>
          </a:p>
        </p:txBody>
      </p:sp>
      <p:sp>
        <p:nvSpPr>
          <p:cNvPr id="7" name="Slide Number Placeholder 6"/>
          <p:cNvSpPr>
            <a:spLocks noGrp="1"/>
          </p:cNvSpPr>
          <p:nvPr>
            <p:ph type="sldNum" sz="quarter" idx="12"/>
          </p:nvPr>
        </p:nvSpPr>
        <p:spPr>
          <a:xfrm>
            <a:off x="215037" y="6844026"/>
            <a:ext cx="671988" cy="503978"/>
          </a:xfrm>
        </p:spPr>
        <p:txBody>
          <a:bodyPr/>
          <a:lstStyle/>
          <a:p>
            <a:pPr lvl="0"/>
            <a:fld id="{D0CF9D07-20C6-470F-9D5A-2F72A49ACFFF}" type="slidenum">
              <a:rPr lang="it-IT" smtClean="0"/>
              <a:pPr lvl="0"/>
              <a:t>‹#›</a:t>
            </a:fld>
            <a:endParaRPr lang="it-IT"/>
          </a:p>
        </p:txBody>
      </p:sp>
      <p:sp>
        <p:nvSpPr>
          <p:cNvPr id="11" name="Rectangle 10"/>
          <p:cNvSpPr/>
          <p:nvPr/>
        </p:nvSpPr>
        <p:spPr>
          <a:xfrm flipV="1">
            <a:off x="100397" y="5162752"/>
            <a:ext cx="13238179" cy="100796"/>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eaLnBrk="1" latinLnBrk="0" hangingPunct="1"/>
            <a:endParaRPr kumimoji="0" lang="en-US" sz="1800"/>
          </a:p>
        </p:txBody>
      </p:sp>
      <p:sp>
        <p:nvSpPr>
          <p:cNvPr id="12" name="Rectangle 11"/>
          <p:cNvSpPr/>
          <p:nvPr/>
        </p:nvSpPr>
        <p:spPr>
          <a:xfrm>
            <a:off x="100693" y="5126290"/>
            <a:ext cx="13237883" cy="5039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eaLnBrk="1" latinLnBrk="0" hangingPunct="1"/>
            <a:endParaRPr kumimoji="0" lang="en-US" sz="1800"/>
          </a:p>
        </p:txBody>
      </p:sp>
      <p:sp>
        <p:nvSpPr>
          <p:cNvPr id="13" name="Rectangle 12"/>
          <p:cNvSpPr/>
          <p:nvPr/>
        </p:nvSpPr>
        <p:spPr>
          <a:xfrm>
            <a:off x="100696" y="5261599"/>
            <a:ext cx="13237880" cy="53801"/>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eaLnBrk="1" latinLnBrk="0" hangingPunct="1"/>
            <a:endParaRPr kumimoji="0" lang="en-US" sz="1800"/>
          </a:p>
        </p:txBody>
      </p:sp>
      <p:sp>
        <p:nvSpPr>
          <p:cNvPr id="3" name="Picture Placeholder 2"/>
          <p:cNvSpPr>
            <a:spLocks noGrp="1"/>
          </p:cNvSpPr>
          <p:nvPr>
            <p:ph type="pic" idx="1"/>
          </p:nvPr>
        </p:nvSpPr>
        <p:spPr>
          <a:xfrm>
            <a:off x="100399" y="73500"/>
            <a:ext cx="13230878" cy="5050283"/>
          </a:xfrm>
          <a:prstGeom prst="round2SameRect">
            <a:avLst>
              <a:gd name="adj1" fmla="val 7101"/>
              <a:gd name="adj2" fmla="val 0"/>
            </a:avLst>
          </a:prstGeom>
          <a:solidFill>
            <a:schemeClr val="bg2"/>
          </a:solidFill>
          <a:ln w="6350">
            <a:solidFill>
              <a:schemeClr val="tx1"/>
            </a:solidFill>
          </a:ln>
        </p:spPr>
        <p:txBody>
          <a:bodyPr/>
          <a:lstStyle>
            <a:lvl1pPr marL="0" indent="0">
              <a:buNone/>
              <a:defRPr sz="35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 y="3"/>
            <a:ext cx="13439775" cy="7559675"/>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00794" tIns="50397" rIns="100794" bIns="50397" rtlCol="0" anchor="ctr"/>
          <a:lstStyle/>
          <a:p>
            <a:pPr algn="ctr" eaLnBrk="1" latinLnBrk="0" hangingPunct="1"/>
            <a:endParaRPr kumimoji="0" lang="en-US" sz="1800"/>
          </a:p>
        </p:txBody>
      </p:sp>
      <p:sp useBgFill="1">
        <p:nvSpPr>
          <p:cNvPr id="8" name="Rounded Rectangle 7"/>
          <p:cNvSpPr/>
          <p:nvPr/>
        </p:nvSpPr>
        <p:spPr>
          <a:xfrm>
            <a:off x="94080" y="76895"/>
            <a:ext cx="13247779" cy="737824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00794" tIns="50397" rIns="100794" bIns="50397" anchor="ctr"/>
          <a:lstStyle/>
          <a:p>
            <a:pPr algn="ctr" eaLnBrk="1" latinLnBrk="0" hangingPunct="1"/>
            <a:endParaRPr kumimoji="0" lang="en-US" sz="1800"/>
          </a:p>
        </p:txBody>
      </p:sp>
      <p:sp>
        <p:nvSpPr>
          <p:cNvPr id="22" name="Title Placeholder 21"/>
          <p:cNvSpPr>
            <a:spLocks noGrp="1"/>
          </p:cNvSpPr>
          <p:nvPr>
            <p:ph type="title"/>
          </p:nvPr>
        </p:nvSpPr>
        <p:spPr>
          <a:xfrm>
            <a:off x="1343979" y="302737"/>
            <a:ext cx="11423808" cy="1259946"/>
          </a:xfrm>
          <a:prstGeom prst="rect">
            <a:avLst/>
          </a:prstGeom>
        </p:spPr>
        <p:txBody>
          <a:bodyPr lIns="100794" tIns="50397" rIns="100794" bIns="100794" anchor="b" anchorCtr="0">
            <a:normAutofit/>
          </a:bodyPr>
          <a:lstStyle/>
          <a:p>
            <a:r>
              <a:rPr kumimoji="0" lang="en-US"/>
              <a:t>Click to edit Master title style</a:t>
            </a:r>
          </a:p>
        </p:txBody>
      </p:sp>
      <p:sp>
        <p:nvSpPr>
          <p:cNvPr id="13" name="Text Placeholder 12"/>
          <p:cNvSpPr>
            <a:spLocks noGrp="1"/>
          </p:cNvSpPr>
          <p:nvPr>
            <p:ph type="body" idx="1"/>
          </p:nvPr>
        </p:nvSpPr>
        <p:spPr>
          <a:xfrm>
            <a:off x="1343979" y="1595935"/>
            <a:ext cx="11423808" cy="5039783"/>
          </a:xfrm>
          <a:prstGeom prst="rect">
            <a:avLst/>
          </a:prstGeom>
        </p:spPr>
        <p:txBody>
          <a:bodyPr lIns="100794" tIns="50397" rIns="100794" bIns="50397">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9071850" y="6824710"/>
            <a:ext cx="3639939" cy="524977"/>
          </a:xfrm>
          <a:prstGeom prst="rect">
            <a:avLst/>
          </a:prstGeom>
        </p:spPr>
        <p:txBody>
          <a:bodyPr lIns="100794" tIns="50397" rIns="100794" bIns="50397" anchor="ctr" anchorCtr="0"/>
          <a:lstStyle>
            <a:lvl1pPr algn="r" eaLnBrk="1" latinLnBrk="0" hangingPunct="1">
              <a:defRPr kumimoji="0" sz="1500">
                <a:solidFill>
                  <a:schemeClr val="tx2"/>
                </a:solidFill>
              </a:defRPr>
            </a:lvl1pPr>
          </a:lstStyle>
          <a:p>
            <a:pPr lvl="0"/>
            <a:fld id="{CE7F7A8D-4A4A-424E-8945-686DAA310737}" type="datetime1">
              <a:rPr lang="en-US" smtClean="0"/>
              <a:t>5/30/25</a:t>
            </a:fld>
            <a:endParaRPr lang="it-IT"/>
          </a:p>
        </p:txBody>
      </p:sp>
      <p:sp>
        <p:nvSpPr>
          <p:cNvPr id="3" name="Footer Placeholder 2"/>
          <p:cNvSpPr>
            <a:spLocks noGrp="1"/>
          </p:cNvSpPr>
          <p:nvPr>
            <p:ph type="ftr" sz="quarter" idx="3"/>
          </p:nvPr>
        </p:nvSpPr>
        <p:spPr>
          <a:xfrm>
            <a:off x="1343979" y="6803708"/>
            <a:ext cx="5823903" cy="503978"/>
          </a:xfrm>
          <a:prstGeom prst="rect">
            <a:avLst/>
          </a:prstGeom>
        </p:spPr>
        <p:txBody>
          <a:bodyPr lIns="100794" tIns="50397" rIns="100794" bIns="50397" anchor="ctr" anchorCtr="0"/>
          <a:lstStyle>
            <a:lvl1pPr eaLnBrk="1" latinLnBrk="0" hangingPunct="1">
              <a:defRPr kumimoji="0" sz="1500">
                <a:solidFill>
                  <a:schemeClr val="tx2"/>
                </a:solidFill>
              </a:defRPr>
            </a:lvl1pPr>
          </a:lstStyle>
          <a:p>
            <a:pPr lvl="0"/>
            <a:r>
              <a:rPr lang="it-IT"/>
              <a:t>Dr. Simone M. Mazza - University of California Santa Cruz</a:t>
            </a:r>
          </a:p>
        </p:txBody>
      </p:sp>
      <p:sp>
        <p:nvSpPr>
          <p:cNvPr id="23" name="Slide Number Placeholder 22"/>
          <p:cNvSpPr>
            <a:spLocks noGrp="1"/>
          </p:cNvSpPr>
          <p:nvPr>
            <p:ph type="sldNum" sz="quarter" idx="4"/>
          </p:nvPr>
        </p:nvSpPr>
        <p:spPr>
          <a:xfrm>
            <a:off x="215037" y="6845706"/>
            <a:ext cx="671988" cy="503978"/>
          </a:xfrm>
          <a:prstGeom prst="ellipse">
            <a:avLst/>
          </a:prstGeom>
          <a:solidFill>
            <a:schemeClr val="accent1"/>
          </a:solidFill>
        </p:spPr>
        <p:txBody>
          <a:bodyPr wrap="none" lIns="0" tIns="0" rIns="0" bIns="0" anchor="ctr" anchorCtr="1">
            <a:noAutofit/>
          </a:bodyPr>
          <a:lstStyle>
            <a:lvl1pPr algn="ctr" eaLnBrk="1" latinLnBrk="0" hangingPunct="1">
              <a:defRPr kumimoji="0" sz="1500">
                <a:solidFill>
                  <a:srgbClr val="FFFFFF"/>
                </a:solidFill>
                <a:latin typeface="+mj-lt"/>
                <a:ea typeface="+mj-ea"/>
                <a:cs typeface="+mj-cs"/>
              </a:defRPr>
            </a:lvl1pPr>
          </a:lstStyle>
          <a:p>
            <a:pPr lvl="0"/>
            <a:fld id="{64921AFD-2596-436D-8F99-DB4E5218B110}" type="slidenum">
              <a:rPr lang="it-IT" smtClean="0"/>
              <a:pPr lvl="0"/>
              <a:t>‹#›</a:t>
            </a:fld>
            <a:endParaRPr lang="it-IT"/>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hf hdr="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02393" indent="-302393" algn="l" rtl="0" eaLnBrk="1" latinLnBrk="0" hangingPunct="1">
        <a:spcBef>
          <a:spcPts val="639"/>
        </a:spcBef>
        <a:buClr>
          <a:schemeClr val="accent1"/>
        </a:buClr>
        <a:buSzPct val="85000"/>
        <a:buFont typeface="Wingdings 2"/>
        <a:buChar char=""/>
        <a:defRPr kumimoji="0" sz="2900" kern="1200">
          <a:solidFill>
            <a:schemeClr val="tx1"/>
          </a:solidFill>
          <a:latin typeface="+mn-lt"/>
          <a:ea typeface="+mn-ea"/>
          <a:cs typeface="+mn-cs"/>
        </a:defRPr>
      </a:lvl1pPr>
      <a:lvl2pPr marL="604786" indent="-251995" algn="l" rtl="0" eaLnBrk="1" latinLnBrk="0" hangingPunct="1">
        <a:spcBef>
          <a:spcPts val="408"/>
        </a:spcBef>
        <a:buClr>
          <a:schemeClr val="accent2"/>
        </a:buClr>
        <a:buSzPct val="85000"/>
        <a:buFont typeface="Wingdings 2"/>
        <a:buChar char=""/>
        <a:defRPr kumimoji="0" sz="2600" kern="1200">
          <a:solidFill>
            <a:schemeClr val="tx1"/>
          </a:solidFill>
          <a:latin typeface="+mn-lt"/>
          <a:ea typeface="+mn-ea"/>
          <a:cs typeface="+mn-cs"/>
        </a:defRPr>
      </a:lvl2pPr>
      <a:lvl3pPr marL="907179" indent="-251995" algn="l" rtl="0" eaLnBrk="1" latinLnBrk="0" hangingPunct="1">
        <a:spcBef>
          <a:spcPts val="408"/>
        </a:spcBef>
        <a:buClr>
          <a:schemeClr val="accent1">
            <a:tint val="60000"/>
          </a:schemeClr>
        </a:buClr>
        <a:buSzPct val="85000"/>
        <a:buFont typeface="Wingdings 2"/>
        <a:buChar char=""/>
        <a:defRPr kumimoji="0" sz="2200" kern="1200">
          <a:solidFill>
            <a:schemeClr val="tx1"/>
          </a:solidFill>
          <a:latin typeface="+mn-lt"/>
          <a:ea typeface="+mn-ea"/>
          <a:cs typeface="+mn-cs"/>
        </a:defRPr>
      </a:lvl3pPr>
      <a:lvl4pPr marL="1209572" indent="-251995" algn="l" rtl="0" eaLnBrk="1" latinLnBrk="0" hangingPunct="1">
        <a:spcBef>
          <a:spcPts val="408"/>
        </a:spcBef>
        <a:buClr>
          <a:schemeClr val="accent3"/>
        </a:buClr>
        <a:buSzPct val="80000"/>
        <a:buFont typeface="Wingdings 2"/>
        <a:buChar char=""/>
        <a:defRPr kumimoji="0" sz="2200" kern="1200">
          <a:solidFill>
            <a:schemeClr val="tx1"/>
          </a:solidFill>
          <a:latin typeface="+mn-lt"/>
          <a:ea typeface="+mn-ea"/>
          <a:cs typeface="+mn-cs"/>
        </a:defRPr>
      </a:lvl4pPr>
      <a:lvl5pPr marL="1511965" indent="-251995" algn="l" rtl="0" eaLnBrk="1" latinLnBrk="0" hangingPunct="1">
        <a:spcBef>
          <a:spcPts val="408"/>
        </a:spcBef>
        <a:buClr>
          <a:schemeClr val="accent3"/>
        </a:buClr>
        <a:buFontTx/>
        <a:buChar char="o"/>
        <a:defRPr kumimoji="0" sz="2200" kern="1200">
          <a:solidFill>
            <a:schemeClr val="tx1"/>
          </a:solidFill>
          <a:latin typeface="+mn-lt"/>
          <a:ea typeface="+mn-ea"/>
          <a:cs typeface="+mn-cs"/>
        </a:defRPr>
      </a:lvl5pPr>
      <a:lvl6pPr marL="1814358" indent="-251995" algn="l" rtl="0" eaLnBrk="1" latinLnBrk="0" hangingPunct="1">
        <a:spcBef>
          <a:spcPts val="408"/>
        </a:spcBef>
        <a:buClr>
          <a:schemeClr val="accent3"/>
        </a:buClr>
        <a:buChar char="•"/>
        <a:defRPr kumimoji="0" sz="2000" kern="1200" baseline="0">
          <a:solidFill>
            <a:schemeClr val="tx1"/>
          </a:solidFill>
          <a:latin typeface="+mn-lt"/>
          <a:ea typeface="+mn-ea"/>
          <a:cs typeface="+mn-cs"/>
        </a:defRPr>
      </a:lvl6pPr>
      <a:lvl7pPr marL="2116751" indent="-251995" algn="l" rtl="0" eaLnBrk="1" latinLnBrk="0" hangingPunct="1">
        <a:spcBef>
          <a:spcPts val="408"/>
        </a:spcBef>
        <a:buClr>
          <a:schemeClr val="accent2"/>
        </a:buClr>
        <a:buChar char="•"/>
        <a:defRPr kumimoji="0" sz="2000" kern="1200">
          <a:solidFill>
            <a:schemeClr val="tx1"/>
          </a:solidFill>
          <a:latin typeface="+mn-lt"/>
          <a:ea typeface="+mn-ea"/>
          <a:cs typeface="+mn-cs"/>
        </a:defRPr>
      </a:lvl7pPr>
      <a:lvl8pPr marL="2419144" indent="-251995" algn="l" rtl="0" eaLnBrk="1" latinLnBrk="0" hangingPunct="1">
        <a:spcBef>
          <a:spcPts val="408"/>
        </a:spcBef>
        <a:buClr>
          <a:schemeClr val="accent1">
            <a:tint val="60000"/>
          </a:schemeClr>
        </a:buClr>
        <a:buChar char="•"/>
        <a:defRPr kumimoji="0" sz="2000" kern="1200">
          <a:solidFill>
            <a:schemeClr val="tx1"/>
          </a:solidFill>
          <a:latin typeface="+mn-lt"/>
          <a:ea typeface="+mn-ea"/>
          <a:cs typeface="+mn-cs"/>
        </a:defRPr>
      </a:lvl8pPr>
      <a:lvl9pPr marL="2721537" indent="-251995" algn="l" rtl="0" eaLnBrk="1" latinLnBrk="0" hangingPunct="1">
        <a:spcBef>
          <a:spcPts val="408"/>
        </a:spcBef>
        <a:buClr>
          <a:schemeClr val="accent2">
            <a:tint val="60000"/>
          </a:schemeClr>
        </a:buClr>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3988" algn="l" rtl="0" eaLnBrk="1" latinLnBrk="0" hangingPunct="1">
        <a:defRPr kumimoji="0" kern="1200">
          <a:solidFill>
            <a:schemeClr val="tx1"/>
          </a:solidFill>
          <a:latin typeface="+mn-lt"/>
          <a:ea typeface="+mn-ea"/>
          <a:cs typeface="+mn-cs"/>
        </a:defRPr>
      </a:lvl2pPr>
      <a:lvl3pPr marL="1007977" algn="l" rtl="0" eaLnBrk="1" latinLnBrk="0" hangingPunct="1">
        <a:defRPr kumimoji="0" kern="1200">
          <a:solidFill>
            <a:schemeClr val="tx1"/>
          </a:solidFill>
          <a:latin typeface="+mn-lt"/>
          <a:ea typeface="+mn-ea"/>
          <a:cs typeface="+mn-cs"/>
        </a:defRPr>
      </a:lvl3pPr>
      <a:lvl4pPr marL="1511965" algn="l" rtl="0" eaLnBrk="1" latinLnBrk="0" hangingPunct="1">
        <a:defRPr kumimoji="0" kern="1200">
          <a:solidFill>
            <a:schemeClr val="tx1"/>
          </a:solidFill>
          <a:latin typeface="+mn-lt"/>
          <a:ea typeface="+mn-ea"/>
          <a:cs typeface="+mn-cs"/>
        </a:defRPr>
      </a:lvl4pPr>
      <a:lvl5pPr marL="2015953" algn="l" rtl="0" eaLnBrk="1" latinLnBrk="0" hangingPunct="1">
        <a:defRPr kumimoji="0" kern="1200">
          <a:solidFill>
            <a:schemeClr val="tx1"/>
          </a:solidFill>
          <a:latin typeface="+mn-lt"/>
          <a:ea typeface="+mn-ea"/>
          <a:cs typeface="+mn-cs"/>
        </a:defRPr>
      </a:lvl5pPr>
      <a:lvl6pPr marL="2519942" algn="l" rtl="0" eaLnBrk="1" latinLnBrk="0" hangingPunct="1">
        <a:defRPr kumimoji="0" kern="1200">
          <a:solidFill>
            <a:schemeClr val="tx1"/>
          </a:solidFill>
          <a:latin typeface="+mn-lt"/>
          <a:ea typeface="+mn-ea"/>
          <a:cs typeface="+mn-cs"/>
        </a:defRPr>
      </a:lvl6pPr>
      <a:lvl7pPr marL="3023930" algn="l" rtl="0" eaLnBrk="1" latinLnBrk="0" hangingPunct="1">
        <a:defRPr kumimoji="0" kern="1200">
          <a:solidFill>
            <a:schemeClr val="tx1"/>
          </a:solidFill>
          <a:latin typeface="+mn-lt"/>
          <a:ea typeface="+mn-ea"/>
          <a:cs typeface="+mn-cs"/>
        </a:defRPr>
      </a:lvl7pPr>
      <a:lvl8pPr marL="3527918" algn="l" rtl="0" eaLnBrk="1" latinLnBrk="0" hangingPunct="1">
        <a:defRPr kumimoji="0" kern="1200">
          <a:solidFill>
            <a:schemeClr val="tx1"/>
          </a:solidFill>
          <a:latin typeface="+mn-lt"/>
          <a:ea typeface="+mn-ea"/>
          <a:cs typeface="+mn-cs"/>
        </a:defRPr>
      </a:lvl8pPr>
      <a:lvl9pPr marL="4031906"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tmp"/><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jpe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6.emf"/><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g"/><Relationship Id="rId10" Type="http://schemas.openxmlformats.org/officeDocument/2006/relationships/image" Target="../media/image58.jpeg"/><Relationship Id="rId4" Type="http://schemas.openxmlformats.org/officeDocument/2006/relationships/image" Target="../media/image54.jpeg"/><Relationship Id="rId9" Type="http://schemas.openxmlformats.org/officeDocument/2006/relationships/image" Target="../media/image3.gif"/></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hyperlink" Target="https://cds.cern.ch/record/2667167" TargetMode="External"/><Relationship Id="rId3" Type="http://schemas.openxmlformats.org/officeDocument/2006/relationships/image" Target="../media/image60.emf"/><Relationship Id="rId7" Type="http://schemas.openxmlformats.org/officeDocument/2006/relationships/hyperlink" Target="https://cds.cern.ch/record/2719855"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61.emf"/><Relationship Id="rId5" Type="http://schemas.openxmlformats.org/officeDocument/2006/relationships/hyperlink" Target="https://inspirehep.net/literature/1481292" TargetMode="External"/><Relationship Id="rId4" Type="http://schemas.openxmlformats.org/officeDocument/2006/relationships/hyperlink" Target="https://inspirehep.net/literature/1593161" TargetMode="Externa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tmp"/><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27.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73.tmp"/><Relationship Id="rId4" Type="http://schemas.openxmlformats.org/officeDocument/2006/relationships/image" Target="../media/image72.tmp"/></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76.tmp"/><Relationship Id="rId4" Type="http://schemas.openxmlformats.org/officeDocument/2006/relationships/image" Target="../media/image75.tmp"/></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tmp"/><Relationship Id="rId5" Type="http://schemas.openxmlformats.org/officeDocument/2006/relationships/image" Target="../media/image10.tmp"/><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hyperlink" Target="https://doi.org/10.1016/j.nima.2024.169478" TargetMode="Externa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tmp"/><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tmp"/></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notesSlide" Target="../notesSlides/notesSlide4.xml"/></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tmp"/></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016/j.nima.2024.169478" TargetMode="External"/><Relationship Id="rId2" Type="http://schemas.openxmlformats.org/officeDocument/2006/relationships/hyperlink" Target="https://arxiv.org/abs/2407.09928" TargetMode="Externa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tmp"/><Relationship Id="rId4" Type="http://schemas.openxmlformats.org/officeDocument/2006/relationships/image" Target="../media/image16.tmp"/></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tmp"/><Relationship Id="rId1" Type="http://schemas.openxmlformats.org/officeDocument/2006/relationships/slideLayout" Target="../slideLayouts/slideLayout2.xml"/><Relationship Id="rId4" Type="http://schemas.openxmlformats.org/officeDocument/2006/relationships/image" Target="../media/image31.tmp"/></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tmp"/><Relationship Id="rId1" Type="http://schemas.openxmlformats.org/officeDocument/2006/relationships/slideLayout" Target="../slideLayouts/slideLayout2.xml"/><Relationship Id="rId4" Type="http://schemas.openxmlformats.org/officeDocument/2006/relationships/image" Target="../media/image34.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515134" y="899517"/>
            <a:ext cx="9217024" cy="5429073"/>
          </a:xfrm>
          <a:prstGeom prst="roundRect">
            <a:avLst/>
          </a:prstGeom>
          <a:blipFill dpi="0" rotWithShape="1">
            <a:blip r:embed="rId3">
              <a:alphaModFix amt="2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1"/>
          <p:cNvSpPr>
            <a:spLocks noGrp="1"/>
          </p:cNvSpPr>
          <p:nvPr>
            <p:ph type="dt" sz="half" idx="10"/>
          </p:nvPr>
        </p:nvSpPr>
        <p:spPr/>
        <p:txBody>
          <a:bodyPr/>
          <a:lstStyle/>
          <a:p>
            <a:pPr lvl="0"/>
            <a:fld id="{12A3C0FA-6C0D-486A-AE9D-6923C4C1BE8E}" type="datetime1">
              <a:rPr lang="en-US" smtClean="0"/>
              <a:t>5/30/25</a:t>
            </a:fld>
            <a:endParaRPr lang="it-IT" dirty="0"/>
          </a:p>
        </p:txBody>
      </p:sp>
      <p:sp>
        <p:nvSpPr>
          <p:cNvPr id="6" name="Footer Placeholder 2"/>
          <p:cNvSpPr>
            <a:spLocks noGrp="1"/>
          </p:cNvSpPr>
          <p:nvPr>
            <p:ph type="ftr" sz="quarter" idx="11"/>
          </p:nvPr>
        </p:nvSpPr>
        <p:spPr>
          <a:xfrm>
            <a:off x="959247" y="6803708"/>
            <a:ext cx="9217024" cy="503978"/>
          </a:xfrm>
        </p:spPr>
        <p:txBody>
          <a:bodyPr/>
          <a:lstStyle/>
          <a:p>
            <a:pPr lvl="0"/>
            <a:r>
              <a:rPr lang="it-IT"/>
              <a:t>Dr. Simone M. Mazza - University of California Santa Cruz</a:t>
            </a:r>
            <a:endParaRPr lang="it-IT" dirty="0"/>
          </a:p>
        </p:txBody>
      </p:sp>
      <p:sp>
        <p:nvSpPr>
          <p:cNvPr id="7" name="Slide Number Placeholder 3"/>
          <p:cNvSpPr>
            <a:spLocks noGrp="1"/>
          </p:cNvSpPr>
          <p:nvPr>
            <p:ph type="sldNum" sz="quarter" idx="12"/>
          </p:nvPr>
        </p:nvSpPr>
        <p:spPr>
          <a:xfrm>
            <a:off x="215037" y="6845706"/>
            <a:ext cx="600194" cy="503978"/>
          </a:xfrm>
        </p:spPr>
        <p:txBody>
          <a:bodyPr/>
          <a:lstStyle/>
          <a:p>
            <a:pPr lvl="0"/>
            <a:fld id="{8F3C9F86-BB66-4D63-AFEB-13493A8DADE5}" type="slidenum">
              <a:rPr/>
              <a:pPr lvl="0"/>
              <a:t>1</a:t>
            </a:fld>
            <a:endParaRPr lang="it-IT"/>
          </a:p>
        </p:txBody>
      </p:sp>
      <p:sp>
        <p:nvSpPr>
          <p:cNvPr id="2" name="Subtitle 1"/>
          <p:cNvSpPr txBox="1">
            <a:spLocks noGrp="1"/>
          </p:cNvSpPr>
          <p:nvPr>
            <p:ph type="subTitle" idx="4294967295"/>
          </p:nvPr>
        </p:nvSpPr>
        <p:spPr>
          <a:xfrm>
            <a:off x="515134" y="1259557"/>
            <a:ext cx="9187053" cy="4824536"/>
          </a:xfrm>
        </p:spPr>
        <p:txBody>
          <a:bodyPr anchor="ct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indent="0" algn="ctr">
              <a:buNone/>
            </a:pPr>
            <a:r>
              <a:rPr lang="en-US" sz="6000" b="1" dirty="0"/>
              <a:t>Barrel TOF technical status</a:t>
            </a:r>
            <a:endParaRPr lang="it-IT" sz="5100" dirty="0">
              <a:latin typeface="Arial" panose="020B0604020202020204" pitchFamily="34" charset="0"/>
              <a:cs typeface="Arial" panose="020B0604020202020204" pitchFamily="34" charset="0"/>
            </a:endParaRPr>
          </a:p>
          <a:p>
            <a:pPr marL="0" indent="0" algn="ctr">
              <a:spcBef>
                <a:spcPts val="638"/>
              </a:spcBef>
              <a:buNone/>
            </a:pPr>
            <a:endParaRPr lang="en-US" b="1" spc="-1" dirty="0">
              <a:solidFill>
                <a:srgbClr val="000000"/>
              </a:solidFill>
              <a:uFill>
                <a:solidFill>
                  <a:srgbClr val="FFFFFF"/>
                </a:solidFill>
              </a:uFill>
              <a:latin typeface="Arial" panose="020B0604020202020204" pitchFamily="34" charset="0"/>
              <a:cs typeface="Arial" panose="020B0604020202020204" pitchFamily="34" charset="0"/>
            </a:endParaRPr>
          </a:p>
          <a:p>
            <a:pPr marL="0" indent="0" algn="ctr">
              <a:spcBef>
                <a:spcPts val="638"/>
              </a:spcBef>
              <a:buNone/>
            </a:pPr>
            <a:r>
              <a:rPr lang="en-US" b="1" spc="-1" dirty="0">
                <a:solidFill>
                  <a:srgbClr val="000000"/>
                </a:solidFill>
                <a:uFill>
                  <a:solidFill>
                    <a:srgbClr val="FFFFFF"/>
                  </a:solidFill>
                </a:uFill>
                <a:latin typeface="Arial" panose="020B0604020202020204" pitchFamily="34" charset="0"/>
                <a:cs typeface="Arial" panose="020B0604020202020204" pitchFamily="34" charset="0"/>
              </a:rPr>
              <a:t>Dr. Simone M. Mazza</a:t>
            </a:r>
            <a:r>
              <a:rPr lang="en-US" spc="-1" dirty="0">
                <a:solidFill>
                  <a:srgbClr val="000000"/>
                </a:solidFill>
                <a:uFill>
                  <a:solidFill>
                    <a:srgbClr val="FFFFFF"/>
                  </a:solidFill>
                </a:uFill>
                <a:latin typeface="Arial" panose="020B0604020202020204" pitchFamily="34" charset="0"/>
                <a:cs typeface="Arial" panose="020B0604020202020204" pitchFamily="34" charset="0"/>
              </a:rPr>
              <a:t> </a:t>
            </a:r>
          </a:p>
          <a:p>
            <a:pPr marL="0" indent="0" algn="ctr">
              <a:spcBef>
                <a:spcPts val="638"/>
              </a:spcBef>
              <a:buNone/>
            </a:pPr>
            <a:r>
              <a:rPr lang="en-US" spc="-1" dirty="0">
                <a:solidFill>
                  <a:srgbClr val="000000"/>
                </a:solidFill>
                <a:uFill>
                  <a:solidFill>
                    <a:srgbClr val="FFFFFF"/>
                  </a:solidFill>
                </a:uFill>
                <a:latin typeface="Arial" panose="020B0604020202020204" pitchFamily="34" charset="0"/>
                <a:cs typeface="Arial" panose="020B0604020202020204" pitchFamily="34" charset="0"/>
              </a:rPr>
              <a:t>TOF Technical </a:t>
            </a:r>
            <a:r>
              <a:rPr lang="en-US" spc="-1" dirty="0" err="1">
                <a:solidFill>
                  <a:srgbClr val="000000"/>
                </a:solidFill>
                <a:uFill>
                  <a:solidFill>
                    <a:srgbClr val="FFFFFF"/>
                  </a:solidFill>
                </a:uFill>
                <a:latin typeface="Arial" panose="020B0604020202020204" pitchFamily="34" charset="0"/>
                <a:cs typeface="Arial" panose="020B0604020202020204" pitchFamily="34" charset="0"/>
              </a:rPr>
              <a:t>Coordibator</a:t>
            </a:r>
            <a:endParaRPr lang="en-US" spc="-1" dirty="0">
              <a:solidFill>
                <a:srgbClr val="000000"/>
              </a:solidFill>
              <a:uFill>
                <a:solidFill>
                  <a:srgbClr val="FFFFFF"/>
                </a:solidFill>
              </a:uFill>
              <a:latin typeface="Arial" panose="020B0604020202020204" pitchFamily="34" charset="0"/>
              <a:cs typeface="Arial" panose="020B0604020202020204" pitchFamily="34" charset="0"/>
            </a:endParaRPr>
          </a:p>
          <a:p>
            <a:pPr marL="0" indent="0" algn="ctr">
              <a:spcBef>
                <a:spcPts val="638"/>
              </a:spcBef>
              <a:buNone/>
            </a:pPr>
            <a:r>
              <a:rPr lang="en-US" spc="-1" dirty="0">
                <a:solidFill>
                  <a:srgbClr val="000000"/>
                </a:solidFill>
                <a:uFill>
                  <a:solidFill>
                    <a:srgbClr val="FFFFFF"/>
                  </a:solidFill>
                </a:uFill>
                <a:latin typeface="Arial" panose="020B0604020202020204" pitchFamily="34" charset="0"/>
                <a:cs typeface="Arial" panose="020B0604020202020204" pitchFamily="34" charset="0"/>
              </a:rPr>
              <a:t>(SCIPP, UC Santa Cruz)</a:t>
            </a:r>
          </a:p>
          <a:p>
            <a:pPr marL="0" indent="0" algn="ctr">
              <a:spcBef>
                <a:spcPts val="638"/>
              </a:spcBef>
              <a:buNone/>
            </a:pPr>
            <a:endParaRPr lang="en-US" sz="2400" spc="-1" dirty="0">
              <a:solidFill>
                <a:srgbClr val="000000"/>
              </a:solidFill>
              <a:uFill>
                <a:solidFill>
                  <a:srgbClr val="FFFFFF"/>
                </a:solidFill>
              </a:uFill>
              <a:latin typeface="Arial" panose="020B0604020202020204" pitchFamily="34" charset="0"/>
              <a:cs typeface="Arial" panose="020B0604020202020204" pitchFamily="34" charset="0"/>
            </a:endParaRPr>
          </a:p>
          <a:p>
            <a:pPr marL="0" indent="0" algn="ctr">
              <a:spcBef>
                <a:spcPts val="638"/>
              </a:spcBef>
              <a:buNone/>
            </a:pPr>
            <a:r>
              <a:rPr lang="en-US" sz="2400" spc="-1" dirty="0">
                <a:solidFill>
                  <a:srgbClr val="000000"/>
                </a:solidFill>
                <a:uFill>
                  <a:solidFill>
                    <a:srgbClr val="FFFFFF"/>
                  </a:solidFill>
                </a:uFill>
                <a:latin typeface="Arial" panose="020B0604020202020204" pitchFamily="34" charset="0"/>
                <a:cs typeface="Arial" panose="020B0604020202020204" pitchFamily="34" charset="0"/>
              </a:rPr>
              <a:t>June 11</a:t>
            </a:r>
            <a:r>
              <a:rPr lang="en-US" sz="2400" spc="-1" baseline="30000" dirty="0">
                <a:solidFill>
                  <a:srgbClr val="000000"/>
                </a:solidFill>
                <a:uFill>
                  <a:solidFill>
                    <a:srgbClr val="FFFFFF"/>
                  </a:solidFill>
                </a:uFill>
                <a:latin typeface="Arial" panose="020B0604020202020204" pitchFamily="34" charset="0"/>
                <a:cs typeface="Arial" panose="020B0604020202020204" pitchFamily="34" charset="0"/>
              </a:rPr>
              <a:t>th</a:t>
            </a:r>
            <a:r>
              <a:rPr lang="en-US" sz="2400" spc="-1" dirty="0">
                <a:solidFill>
                  <a:srgbClr val="000000"/>
                </a:solidFill>
                <a:uFill>
                  <a:solidFill>
                    <a:srgbClr val="FFFFFF"/>
                  </a:solidFill>
                </a:uFill>
                <a:latin typeface="Arial" panose="020B0604020202020204" pitchFamily="34" charset="0"/>
                <a:cs typeface="Arial" panose="020B0604020202020204" pitchFamily="34" charset="0"/>
              </a:rPr>
              <a:t> - 13</a:t>
            </a:r>
            <a:r>
              <a:rPr lang="en-US" sz="2400" spc="-1" baseline="30000" dirty="0">
                <a:solidFill>
                  <a:srgbClr val="000000"/>
                </a:solidFill>
                <a:uFill>
                  <a:solidFill>
                    <a:srgbClr val="FFFFFF"/>
                  </a:solidFill>
                </a:uFill>
                <a:latin typeface="Arial" panose="020B0604020202020204" pitchFamily="34" charset="0"/>
                <a:cs typeface="Arial" panose="020B0604020202020204" pitchFamily="34" charset="0"/>
              </a:rPr>
              <a:t>th</a:t>
            </a:r>
            <a:r>
              <a:rPr lang="en-US" sz="2400" spc="-1" dirty="0">
                <a:solidFill>
                  <a:srgbClr val="000000"/>
                </a:solidFill>
                <a:uFill>
                  <a:solidFill>
                    <a:srgbClr val="FFFFFF"/>
                  </a:solidFill>
                </a:uFill>
                <a:latin typeface="Arial" panose="020B0604020202020204" pitchFamily="34" charset="0"/>
                <a:cs typeface="Arial" panose="020B0604020202020204" pitchFamily="34" charset="0"/>
              </a:rPr>
              <a:t>, 2025, 10</a:t>
            </a:r>
            <a:r>
              <a:rPr lang="en-US" sz="2400" spc="-1" baseline="30000" dirty="0">
                <a:solidFill>
                  <a:srgbClr val="000000"/>
                </a:solidFill>
                <a:uFill>
                  <a:solidFill>
                    <a:srgbClr val="FFFFFF"/>
                  </a:solidFill>
                </a:uFill>
                <a:latin typeface="Arial" panose="020B0604020202020204" pitchFamily="34" charset="0"/>
                <a:cs typeface="Arial" panose="020B0604020202020204" pitchFamily="34" charset="0"/>
              </a:rPr>
              <a:t>th</a:t>
            </a:r>
            <a:r>
              <a:rPr lang="en-US" sz="2400" spc="-1" dirty="0">
                <a:solidFill>
                  <a:srgbClr val="000000"/>
                </a:solidFill>
                <a:uFill>
                  <a:solidFill>
                    <a:srgbClr val="FFFFFF"/>
                  </a:solidFill>
                </a:uFill>
                <a:latin typeface="Arial" panose="020B0604020202020204" pitchFamily="34" charset="0"/>
                <a:cs typeface="Arial" panose="020B0604020202020204" pitchFamily="34" charset="0"/>
              </a:rPr>
              <a:t> EIC DAC Review</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375" y="3257208"/>
            <a:ext cx="1835999" cy="86139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3932" y="1094905"/>
            <a:ext cx="1715682" cy="171568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32455" y="240079"/>
            <a:ext cx="1224136" cy="1224136"/>
          </a:xfrm>
          <a:prstGeom prst="rect">
            <a:avLst/>
          </a:prstGeom>
        </p:spPr>
      </p:pic>
      <p:pic>
        <p:nvPicPr>
          <p:cNvPr id="12" name="Picture 11">
            <a:extLst>
              <a:ext uri="{FF2B5EF4-FFF2-40B4-BE49-F238E27FC236}">
                <a16:creationId xmlns:a16="http://schemas.microsoft.com/office/drawing/2014/main" id="{9D30E640-DE1B-2AD3-2ABE-1C72F787790D}"/>
              </a:ext>
            </a:extLst>
          </p:cNvPr>
          <p:cNvPicPr>
            <a:picLocks noChangeAspect="1"/>
          </p:cNvPicPr>
          <p:nvPr/>
        </p:nvPicPr>
        <p:blipFill>
          <a:blip r:embed="rId7"/>
          <a:stretch>
            <a:fillRect/>
          </a:stretch>
        </p:blipFill>
        <p:spPr>
          <a:xfrm>
            <a:off x="10674072" y="4499917"/>
            <a:ext cx="2088232" cy="1456791"/>
          </a:xfrm>
          <a:prstGeom prst="rect">
            <a:avLst/>
          </a:prstGeom>
        </p:spPr>
      </p:pic>
    </p:spTree>
    <p:extLst>
      <p:ext uri="{BB962C8B-B14F-4D97-AF65-F5344CB8AC3E}">
        <p14:creationId xmlns:p14="http://schemas.microsoft.com/office/powerpoint/2010/main" val="135829505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75" y="302737"/>
            <a:ext cx="12456612" cy="884812"/>
          </a:xfrm>
        </p:spPr>
        <p:txBody>
          <a:bodyPr/>
          <a:lstStyle/>
          <a:p>
            <a:r>
              <a:rPr lang="en-US" dirty="0"/>
              <a:t>Sensors plans</a:t>
            </a:r>
          </a:p>
        </p:txBody>
      </p:sp>
      <p:sp>
        <p:nvSpPr>
          <p:cNvPr id="3" name="Date Placeholder 2"/>
          <p:cNvSpPr>
            <a:spLocks noGrp="1"/>
          </p:cNvSpPr>
          <p:nvPr>
            <p:ph type="dt" sz="half" idx="10"/>
          </p:nvPr>
        </p:nvSpPr>
        <p:spPr/>
        <p:txBody>
          <a:bodyPr/>
          <a:lstStyle/>
          <a:p>
            <a:pPr lvl="0"/>
            <a:fld id="{8C810734-8F83-4509-9FE8-884C425A84AC}" type="datetime1">
              <a:rPr lang="en-US" smtClean="0"/>
              <a:t>5/30/25</a:t>
            </a:fld>
            <a:endParaRPr lang="it-IT"/>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10</a:t>
            </a:fld>
            <a:endParaRPr lang="it-IT"/>
          </a:p>
        </p:txBody>
      </p:sp>
      <p:sp>
        <p:nvSpPr>
          <p:cNvPr id="6" name="Content Placeholder 5"/>
          <p:cNvSpPr>
            <a:spLocks noGrp="1"/>
          </p:cNvSpPr>
          <p:nvPr>
            <p:ph sz="quarter" idx="1"/>
          </p:nvPr>
        </p:nvSpPr>
        <p:spPr>
          <a:xfrm>
            <a:off x="383183" y="1331565"/>
            <a:ext cx="12384604" cy="5304153"/>
          </a:xfrm>
        </p:spPr>
        <p:txBody>
          <a:bodyPr/>
          <a:lstStyle/>
          <a:p>
            <a:r>
              <a:rPr lang="en-US" dirty="0"/>
              <a:t>An additional HPK production with improved yield and optimize design is being organize with Japanese funds</a:t>
            </a:r>
          </a:p>
          <a:p>
            <a:endParaRPr lang="en-US" dirty="0"/>
          </a:p>
          <a:p>
            <a:r>
              <a:rPr lang="en-US" dirty="0"/>
              <a:t>Organizing a fraction of an FBK production (multi-institution, common RD50 funds) </a:t>
            </a:r>
          </a:p>
          <a:p>
            <a:pPr lvl="1"/>
            <a:r>
              <a:rPr lang="en-US" dirty="0"/>
              <a:t>Strips and pixels</a:t>
            </a:r>
          </a:p>
          <a:p>
            <a:pPr lvl="1"/>
            <a:r>
              <a:rPr lang="en-US" dirty="0"/>
              <a:t>Plan to have a ‘large’ 1x1cm strip sensor</a:t>
            </a:r>
          </a:p>
          <a:p>
            <a:endParaRPr lang="en-US" dirty="0"/>
          </a:p>
          <a:p>
            <a:r>
              <a:rPr lang="en-US" dirty="0"/>
              <a:t>Test beam plans this summer/fall at JLAB and KEK to characterize sensors</a:t>
            </a:r>
          </a:p>
          <a:p>
            <a:endParaRPr lang="en-US" dirty="0"/>
          </a:p>
        </p:txBody>
      </p:sp>
      <p:sp>
        <p:nvSpPr>
          <p:cNvPr id="7" name="TextBox 33">
            <a:extLst>
              <a:ext uri="{FF2B5EF4-FFF2-40B4-BE49-F238E27FC236}">
                <a16:creationId xmlns:a16="http://schemas.microsoft.com/office/drawing/2014/main" id="{79393EC4-EE08-7574-BB93-B8EA48081B81}"/>
              </a:ext>
            </a:extLst>
          </p:cNvPr>
          <p:cNvSpPr txBox="1"/>
          <p:nvPr/>
        </p:nvSpPr>
        <p:spPr>
          <a:xfrm>
            <a:off x="10642983" y="175240"/>
            <a:ext cx="2485617" cy="707886"/>
          </a:xfrm>
          <a:prstGeom prst="rect">
            <a:avLst/>
          </a:prstGeom>
          <a:noFill/>
        </p:spPr>
        <p:txBody>
          <a:bodyPr wrap="none" rtlCol="0">
            <a:spAutoFit/>
          </a:bodyPr>
          <a:lstStyle/>
          <a:p>
            <a:r>
              <a:rPr lang="en-US" sz="4000" dirty="0"/>
              <a:t>Q1, Q2, Q3</a:t>
            </a:r>
          </a:p>
        </p:txBody>
      </p:sp>
    </p:spTree>
    <p:extLst>
      <p:ext uri="{BB962C8B-B14F-4D97-AF65-F5344CB8AC3E}">
        <p14:creationId xmlns:p14="http://schemas.microsoft.com/office/powerpoint/2010/main" val="3747398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Electronics for the </a:t>
            </a:r>
            <a:r>
              <a:rPr lang="en-US" dirty="0" err="1"/>
              <a:t>ePIC</a:t>
            </a:r>
            <a:r>
              <a:rPr lang="en-US" dirty="0"/>
              <a:t> BTOF (frontend/backend)</a:t>
            </a:r>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pPr lvl="0"/>
            <a:fld id="{2EA942EB-E14B-4F4C-B3FA-1C8926429493}" type="datetime1">
              <a:rPr lang="en-US" smtClean="0"/>
              <a:t>5/30/25</a:t>
            </a:fld>
            <a:endParaRPr lang="it-IT"/>
          </a:p>
        </p:txBody>
      </p:sp>
      <p:sp>
        <p:nvSpPr>
          <p:cNvPr id="5" name="Footer Placeholder 4"/>
          <p:cNvSpPr>
            <a:spLocks noGrp="1"/>
          </p:cNvSpPr>
          <p:nvPr>
            <p:ph type="ftr" sz="quarter" idx="11"/>
          </p:nvPr>
        </p:nvSpPr>
        <p:spPr/>
        <p:txBody>
          <a:bodyPr/>
          <a:lstStyle/>
          <a:p>
            <a:pPr lvl="0"/>
            <a:r>
              <a:rPr lang="it-IT"/>
              <a:t>Dr. Simone M. Mazza - University of California Santa Cruz</a:t>
            </a:r>
          </a:p>
        </p:txBody>
      </p:sp>
      <p:sp>
        <p:nvSpPr>
          <p:cNvPr id="6" name="Slide Number Placeholder 5"/>
          <p:cNvSpPr>
            <a:spLocks noGrp="1"/>
          </p:cNvSpPr>
          <p:nvPr>
            <p:ph type="sldNum" sz="quarter" idx="12"/>
          </p:nvPr>
        </p:nvSpPr>
        <p:spPr/>
        <p:txBody>
          <a:bodyPr/>
          <a:lstStyle/>
          <a:p>
            <a:pPr lvl="0"/>
            <a:fld id="{CDE6EDFE-99FE-4C64-93E9-30E3A845F97A}" type="slidenum">
              <a:rPr lang="it-IT" smtClean="0"/>
              <a:pPr lvl="0"/>
              <a:t>11</a:t>
            </a:fld>
            <a:endParaRPr lang="it-IT"/>
          </a:p>
        </p:txBody>
      </p:sp>
    </p:spTree>
    <p:extLst>
      <p:ext uri="{BB962C8B-B14F-4D97-AF65-F5344CB8AC3E}">
        <p14:creationId xmlns:p14="http://schemas.microsoft.com/office/powerpoint/2010/main" val="2029267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86AFB3-1C08-43AB-BAC5-5301F0AC9C19}"/>
              </a:ext>
            </a:extLst>
          </p:cNvPr>
          <p:cNvPicPr>
            <a:picLocks noChangeAspect="1"/>
          </p:cNvPicPr>
          <p:nvPr/>
        </p:nvPicPr>
        <p:blipFill>
          <a:blip r:embed="rId2"/>
          <a:stretch>
            <a:fillRect/>
          </a:stretch>
        </p:blipFill>
        <p:spPr>
          <a:xfrm>
            <a:off x="9168159" y="3546080"/>
            <a:ext cx="3839060" cy="3346757"/>
          </a:xfrm>
          <a:prstGeom prst="rect">
            <a:avLst/>
          </a:prstGeom>
        </p:spPr>
      </p:pic>
      <p:pic>
        <p:nvPicPr>
          <p:cNvPr id="6" name="Picture 5">
            <a:extLst>
              <a:ext uri="{FF2B5EF4-FFF2-40B4-BE49-F238E27FC236}">
                <a16:creationId xmlns:a16="http://schemas.microsoft.com/office/drawing/2014/main" id="{162726FA-5F2B-41BF-86A1-013A1FA729C0}"/>
              </a:ext>
            </a:extLst>
          </p:cNvPr>
          <p:cNvPicPr>
            <a:picLocks noChangeAspect="1"/>
          </p:cNvPicPr>
          <p:nvPr/>
        </p:nvPicPr>
        <p:blipFill>
          <a:blip r:embed="rId3"/>
          <a:stretch>
            <a:fillRect/>
          </a:stretch>
        </p:blipFill>
        <p:spPr>
          <a:xfrm>
            <a:off x="4816045" y="4366982"/>
            <a:ext cx="4105181" cy="2844484"/>
          </a:xfrm>
          <a:prstGeom prst="rect">
            <a:avLst/>
          </a:prstGeom>
        </p:spPr>
      </p:pic>
      <p:pic>
        <p:nvPicPr>
          <p:cNvPr id="3" name="Picture 2">
            <a:extLst>
              <a:ext uri="{FF2B5EF4-FFF2-40B4-BE49-F238E27FC236}">
                <a16:creationId xmlns:a16="http://schemas.microsoft.com/office/drawing/2014/main" id="{9FE755D6-90B6-485E-98BA-D11723AD510A}"/>
              </a:ext>
            </a:extLst>
          </p:cNvPr>
          <p:cNvPicPr>
            <a:picLocks noChangeAspect="1"/>
          </p:cNvPicPr>
          <p:nvPr/>
        </p:nvPicPr>
        <p:blipFill>
          <a:blip r:embed="rId4"/>
          <a:stretch>
            <a:fillRect/>
          </a:stretch>
        </p:blipFill>
        <p:spPr>
          <a:xfrm>
            <a:off x="655860" y="4522079"/>
            <a:ext cx="3888432" cy="2534289"/>
          </a:xfrm>
          <a:prstGeom prst="rect">
            <a:avLst/>
          </a:prstGeom>
        </p:spPr>
      </p:pic>
      <p:sp>
        <p:nvSpPr>
          <p:cNvPr id="15" name="Slide Number Placeholder 1">
            <a:extLst>
              <a:ext uri="{FF2B5EF4-FFF2-40B4-BE49-F238E27FC236}">
                <a16:creationId xmlns:a16="http://schemas.microsoft.com/office/drawing/2014/main" id="{55D1D7FB-D580-4C85-BBC9-9E818570D55E}"/>
              </a:ext>
            </a:extLst>
          </p:cNvPr>
          <p:cNvSpPr txBox="1">
            <a:spLocks/>
          </p:cNvSpPr>
          <p:nvPr/>
        </p:nvSpPr>
        <p:spPr>
          <a:xfrm>
            <a:off x="12623498" y="7202221"/>
            <a:ext cx="476736" cy="3241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102"/>
              <a:pPr algn="ctr"/>
              <a:t>12</a:t>
            </a:fld>
            <a:endParaRPr lang="en-US" sz="1102" dirty="0"/>
          </a:p>
        </p:txBody>
      </p:sp>
      <p:sp>
        <p:nvSpPr>
          <p:cNvPr id="13" name="Content Placeholder 5"/>
          <p:cNvSpPr txBox="1">
            <a:spLocks/>
          </p:cNvSpPr>
          <p:nvPr/>
        </p:nvSpPr>
        <p:spPr>
          <a:xfrm>
            <a:off x="383183" y="1029471"/>
            <a:ext cx="8968023" cy="2892545"/>
          </a:xfrm>
          <a:prstGeom prst="rect">
            <a:avLst/>
          </a:prstGeom>
        </p:spPr>
        <p:txBody>
          <a:bodyPr/>
          <a:lstStyle>
            <a:lvl1pPr marL="302393" indent="-302393" algn="l" rtl="0" eaLnBrk="1" latinLnBrk="0" hangingPunct="1">
              <a:spcBef>
                <a:spcPts val="639"/>
              </a:spcBef>
              <a:buClr>
                <a:schemeClr val="accent1"/>
              </a:buClr>
              <a:buSzPct val="85000"/>
              <a:buFont typeface="Wingdings 2"/>
              <a:buChar char=""/>
              <a:defRPr kumimoji="0" sz="2900" kern="1200">
                <a:solidFill>
                  <a:schemeClr val="tx1"/>
                </a:solidFill>
                <a:latin typeface="+mn-lt"/>
                <a:ea typeface="+mn-ea"/>
                <a:cs typeface="+mn-cs"/>
              </a:defRPr>
            </a:lvl1pPr>
            <a:lvl2pPr marL="604786" indent="-251995" algn="l" rtl="0" eaLnBrk="1" latinLnBrk="0" hangingPunct="1">
              <a:spcBef>
                <a:spcPts val="408"/>
              </a:spcBef>
              <a:buClr>
                <a:schemeClr val="accent2"/>
              </a:buClr>
              <a:buSzPct val="85000"/>
              <a:buFont typeface="Wingdings 2"/>
              <a:buChar char=""/>
              <a:defRPr kumimoji="0" sz="2600" kern="1200">
                <a:solidFill>
                  <a:schemeClr val="tx1"/>
                </a:solidFill>
                <a:latin typeface="+mn-lt"/>
                <a:ea typeface="+mn-ea"/>
                <a:cs typeface="+mn-cs"/>
              </a:defRPr>
            </a:lvl2pPr>
            <a:lvl3pPr marL="907179" indent="-251995" algn="l" rtl="0" eaLnBrk="1" latinLnBrk="0" hangingPunct="1">
              <a:spcBef>
                <a:spcPts val="408"/>
              </a:spcBef>
              <a:buClr>
                <a:schemeClr val="accent1">
                  <a:tint val="60000"/>
                </a:schemeClr>
              </a:buClr>
              <a:buSzPct val="85000"/>
              <a:buFont typeface="Wingdings 2"/>
              <a:buChar char=""/>
              <a:defRPr kumimoji="0" sz="2200" kern="1200">
                <a:solidFill>
                  <a:schemeClr val="tx1"/>
                </a:solidFill>
                <a:latin typeface="+mn-lt"/>
                <a:ea typeface="+mn-ea"/>
                <a:cs typeface="+mn-cs"/>
              </a:defRPr>
            </a:lvl3pPr>
            <a:lvl4pPr marL="1209572" indent="-251995" algn="l" rtl="0" eaLnBrk="1" latinLnBrk="0" hangingPunct="1">
              <a:spcBef>
                <a:spcPts val="408"/>
              </a:spcBef>
              <a:buClr>
                <a:schemeClr val="accent3"/>
              </a:buClr>
              <a:buSzPct val="80000"/>
              <a:buFont typeface="Wingdings 2"/>
              <a:buChar char=""/>
              <a:defRPr kumimoji="0" sz="2200" kern="1200">
                <a:solidFill>
                  <a:schemeClr val="tx1"/>
                </a:solidFill>
                <a:latin typeface="+mn-lt"/>
                <a:ea typeface="+mn-ea"/>
                <a:cs typeface="+mn-cs"/>
              </a:defRPr>
            </a:lvl4pPr>
            <a:lvl5pPr marL="1511965" indent="-251995" algn="l" rtl="0" eaLnBrk="1" latinLnBrk="0" hangingPunct="1">
              <a:spcBef>
                <a:spcPts val="408"/>
              </a:spcBef>
              <a:buClr>
                <a:schemeClr val="accent3"/>
              </a:buClr>
              <a:buFontTx/>
              <a:buChar char="o"/>
              <a:defRPr kumimoji="0" sz="2200" kern="1200">
                <a:solidFill>
                  <a:schemeClr val="tx1"/>
                </a:solidFill>
                <a:latin typeface="+mn-lt"/>
                <a:ea typeface="+mn-ea"/>
                <a:cs typeface="+mn-cs"/>
              </a:defRPr>
            </a:lvl5pPr>
            <a:lvl6pPr marL="1814358" indent="-251995" algn="l" rtl="0" eaLnBrk="1" latinLnBrk="0" hangingPunct="1">
              <a:spcBef>
                <a:spcPts val="408"/>
              </a:spcBef>
              <a:buClr>
                <a:schemeClr val="accent3"/>
              </a:buClr>
              <a:buChar char="•"/>
              <a:defRPr kumimoji="0" sz="2000" kern="1200" baseline="0">
                <a:solidFill>
                  <a:schemeClr val="tx1"/>
                </a:solidFill>
                <a:latin typeface="+mn-lt"/>
                <a:ea typeface="+mn-ea"/>
                <a:cs typeface="+mn-cs"/>
              </a:defRPr>
            </a:lvl6pPr>
            <a:lvl7pPr marL="2116751" indent="-251995" algn="l" rtl="0" eaLnBrk="1" latinLnBrk="0" hangingPunct="1">
              <a:spcBef>
                <a:spcPts val="408"/>
              </a:spcBef>
              <a:buClr>
                <a:schemeClr val="accent2"/>
              </a:buClr>
              <a:buChar char="•"/>
              <a:defRPr kumimoji="0" sz="2000" kern="1200">
                <a:solidFill>
                  <a:schemeClr val="tx1"/>
                </a:solidFill>
                <a:latin typeface="+mn-lt"/>
                <a:ea typeface="+mn-ea"/>
                <a:cs typeface="+mn-cs"/>
              </a:defRPr>
            </a:lvl7pPr>
            <a:lvl8pPr marL="2419144" indent="-251995" algn="l" rtl="0" eaLnBrk="1" latinLnBrk="0" hangingPunct="1">
              <a:spcBef>
                <a:spcPts val="408"/>
              </a:spcBef>
              <a:buClr>
                <a:schemeClr val="accent1">
                  <a:tint val="60000"/>
                </a:schemeClr>
              </a:buClr>
              <a:buChar char="•"/>
              <a:defRPr kumimoji="0" sz="2000" kern="1200">
                <a:solidFill>
                  <a:schemeClr val="tx1"/>
                </a:solidFill>
                <a:latin typeface="+mn-lt"/>
                <a:ea typeface="+mn-ea"/>
                <a:cs typeface="+mn-cs"/>
              </a:defRPr>
            </a:lvl8pPr>
            <a:lvl9pPr marL="2721537" indent="-251995" algn="l" rtl="0" eaLnBrk="1" latinLnBrk="0" hangingPunct="1">
              <a:spcBef>
                <a:spcPts val="408"/>
              </a:spcBef>
              <a:buClr>
                <a:schemeClr val="accent2">
                  <a:tint val="60000"/>
                </a:schemeClr>
              </a:buClr>
              <a:buChar char="•"/>
              <a:defRPr kumimoji="0" sz="2000" kern="1200">
                <a:solidFill>
                  <a:schemeClr val="tx1"/>
                </a:solidFill>
                <a:latin typeface="+mn-lt"/>
                <a:ea typeface="+mn-ea"/>
                <a:cs typeface="+mn-cs"/>
              </a:defRPr>
            </a:lvl9pPr>
          </a:lstStyle>
          <a:p>
            <a:endParaRPr lang="en-US" dirty="0"/>
          </a:p>
        </p:txBody>
      </p:sp>
      <p:sp>
        <p:nvSpPr>
          <p:cNvPr id="14" name="Content Placeholder 5"/>
          <p:cNvSpPr txBox="1">
            <a:spLocks/>
          </p:cNvSpPr>
          <p:nvPr/>
        </p:nvSpPr>
        <p:spPr>
          <a:xfrm>
            <a:off x="509405" y="1029470"/>
            <a:ext cx="12497814" cy="3201929"/>
          </a:xfrm>
          <a:prstGeom prst="rect">
            <a:avLst/>
          </a:prstGeom>
        </p:spPr>
        <p:txBody>
          <a:bodyPr>
            <a:normAutofit fontScale="77500" lnSpcReduction="20000"/>
          </a:bodyPr>
          <a:lstStyle>
            <a:lvl1pPr marL="302393" indent="-302393" algn="l" rtl="0" eaLnBrk="1" latinLnBrk="0" hangingPunct="1">
              <a:spcBef>
                <a:spcPts val="639"/>
              </a:spcBef>
              <a:buClr>
                <a:schemeClr val="accent1"/>
              </a:buClr>
              <a:buSzPct val="85000"/>
              <a:buFont typeface="Wingdings 2"/>
              <a:buChar char=""/>
              <a:defRPr kumimoji="0" sz="2900" kern="1200">
                <a:solidFill>
                  <a:schemeClr val="tx1"/>
                </a:solidFill>
                <a:latin typeface="+mn-lt"/>
                <a:ea typeface="+mn-ea"/>
                <a:cs typeface="+mn-cs"/>
              </a:defRPr>
            </a:lvl1pPr>
            <a:lvl2pPr marL="604786" indent="-251995" algn="l" rtl="0" eaLnBrk="1" latinLnBrk="0" hangingPunct="1">
              <a:spcBef>
                <a:spcPts val="408"/>
              </a:spcBef>
              <a:buClr>
                <a:schemeClr val="accent2"/>
              </a:buClr>
              <a:buSzPct val="85000"/>
              <a:buFont typeface="Wingdings 2"/>
              <a:buChar char=""/>
              <a:defRPr kumimoji="0" sz="2600" kern="1200">
                <a:solidFill>
                  <a:schemeClr val="tx1"/>
                </a:solidFill>
                <a:latin typeface="+mn-lt"/>
                <a:ea typeface="+mn-ea"/>
                <a:cs typeface="+mn-cs"/>
              </a:defRPr>
            </a:lvl2pPr>
            <a:lvl3pPr marL="907179" indent="-251995" algn="l" rtl="0" eaLnBrk="1" latinLnBrk="0" hangingPunct="1">
              <a:spcBef>
                <a:spcPts val="408"/>
              </a:spcBef>
              <a:buClr>
                <a:schemeClr val="accent1">
                  <a:tint val="60000"/>
                </a:schemeClr>
              </a:buClr>
              <a:buSzPct val="85000"/>
              <a:buFont typeface="Wingdings 2"/>
              <a:buChar char=""/>
              <a:defRPr kumimoji="0" sz="2200" kern="1200">
                <a:solidFill>
                  <a:schemeClr val="tx1"/>
                </a:solidFill>
                <a:latin typeface="+mn-lt"/>
                <a:ea typeface="+mn-ea"/>
                <a:cs typeface="+mn-cs"/>
              </a:defRPr>
            </a:lvl3pPr>
            <a:lvl4pPr marL="1209572" indent="-251995" algn="l" rtl="0" eaLnBrk="1" latinLnBrk="0" hangingPunct="1">
              <a:spcBef>
                <a:spcPts val="408"/>
              </a:spcBef>
              <a:buClr>
                <a:schemeClr val="accent3"/>
              </a:buClr>
              <a:buSzPct val="80000"/>
              <a:buFont typeface="Wingdings 2"/>
              <a:buChar char=""/>
              <a:defRPr kumimoji="0" sz="2200" kern="1200">
                <a:solidFill>
                  <a:schemeClr val="tx1"/>
                </a:solidFill>
                <a:latin typeface="+mn-lt"/>
                <a:ea typeface="+mn-ea"/>
                <a:cs typeface="+mn-cs"/>
              </a:defRPr>
            </a:lvl4pPr>
            <a:lvl5pPr marL="1511965" indent="-251995" algn="l" rtl="0" eaLnBrk="1" latinLnBrk="0" hangingPunct="1">
              <a:spcBef>
                <a:spcPts val="408"/>
              </a:spcBef>
              <a:buClr>
                <a:schemeClr val="accent3"/>
              </a:buClr>
              <a:buFontTx/>
              <a:buChar char="o"/>
              <a:defRPr kumimoji="0" sz="2200" kern="1200">
                <a:solidFill>
                  <a:schemeClr val="tx1"/>
                </a:solidFill>
                <a:latin typeface="+mn-lt"/>
                <a:ea typeface="+mn-ea"/>
                <a:cs typeface="+mn-cs"/>
              </a:defRPr>
            </a:lvl5pPr>
            <a:lvl6pPr marL="1814358" indent="-251995" algn="l" rtl="0" eaLnBrk="1" latinLnBrk="0" hangingPunct="1">
              <a:spcBef>
                <a:spcPts val="408"/>
              </a:spcBef>
              <a:buClr>
                <a:schemeClr val="accent3"/>
              </a:buClr>
              <a:buChar char="•"/>
              <a:defRPr kumimoji="0" sz="2000" kern="1200" baseline="0">
                <a:solidFill>
                  <a:schemeClr val="tx1"/>
                </a:solidFill>
                <a:latin typeface="+mn-lt"/>
                <a:ea typeface="+mn-ea"/>
                <a:cs typeface="+mn-cs"/>
              </a:defRPr>
            </a:lvl6pPr>
            <a:lvl7pPr marL="2116751" indent="-251995" algn="l" rtl="0" eaLnBrk="1" latinLnBrk="0" hangingPunct="1">
              <a:spcBef>
                <a:spcPts val="408"/>
              </a:spcBef>
              <a:buClr>
                <a:schemeClr val="accent2"/>
              </a:buClr>
              <a:buChar char="•"/>
              <a:defRPr kumimoji="0" sz="2000" kern="1200">
                <a:solidFill>
                  <a:schemeClr val="tx1"/>
                </a:solidFill>
                <a:latin typeface="+mn-lt"/>
                <a:ea typeface="+mn-ea"/>
                <a:cs typeface="+mn-cs"/>
              </a:defRPr>
            </a:lvl7pPr>
            <a:lvl8pPr marL="2419144" indent="-251995" algn="l" rtl="0" eaLnBrk="1" latinLnBrk="0" hangingPunct="1">
              <a:spcBef>
                <a:spcPts val="408"/>
              </a:spcBef>
              <a:buClr>
                <a:schemeClr val="accent1">
                  <a:tint val="60000"/>
                </a:schemeClr>
              </a:buClr>
              <a:buChar char="•"/>
              <a:defRPr kumimoji="0" sz="2000" kern="1200">
                <a:solidFill>
                  <a:schemeClr val="tx1"/>
                </a:solidFill>
                <a:latin typeface="+mn-lt"/>
                <a:ea typeface="+mn-ea"/>
                <a:cs typeface="+mn-cs"/>
              </a:defRPr>
            </a:lvl8pPr>
            <a:lvl9pPr marL="2721537" indent="-251995" algn="l" rtl="0" eaLnBrk="1" latinLnBrk="0" hangingPunct="1">
              <a:spcBef>
                <a:spcPts val="408"/>
              </a:spcBef>
              <a:buClr>
                <a:schemeClr val="accent2">
                  <a:tint val="60000"/>
                </a:schemeClr>
              </a:buClr>
              <a:buChar char="•"/>
              <a:defRPr kumimoji="0" sz="2000" kern="1200">
                <a:solidFill>
                  <a:schemeClr val="tx1"/>
                </a:solidFill>
                <a:latin typeface="+mn-lt"/>
                <a:ea typeface="+mn-ea"/>
                <a:cs typeface="+mn-cs"/>
              </a:defRPr>
            </a:lvl9pPr>
          </a:lstStyle>
          <a:p>
            <a:r>
              <a:rPr lang="en-US" dirty="0"/>
              <a:t>EICROC being developed for pixel AC-LGADs: target capacitance few hundred </a:t>
            </a:r>
            <a:r>
              <a:rPr lang="en-US" dirty="0" err="1"/>
              <a:t>fF</a:t>
            </a:r>
            <a:endParaRPr lang="en-US" dirty="0"/>
          </a:p>
          <a:p>
            <a:pPr lvl="1"/>
            <a:r>
              <a:rPr lang="en-US" dirty="0"/>
              <a:t>But EICROC is not suitable for strips where capacitance can be o(10pF)</a:t>
            </a:r>
          </a:p>
          <a:p>
            <a:r>
              <a:rPr lang="en-US" dirty="0"/>
              <a:t>AC-LGAD strip readout developed at Fermilab: variation of FCFD (calo readout)</a:t>
            </a:r>
          </a:p>
          <a:p>
            <a:pPr lvl="1"/>
            <a:r>
              <a:rPr lang="en-US" dirty="0"/>
              <a:t>Can accept higher input capacitance with target Jitter &lt;10ps</a:t>
            </a:r>
          </a:p>
          <a:p>
            <a:r>
              <a:rPr lang="en-US" dirty="0"/>
              <a:t>FCFDv1 – 6 channel received Jan 2024: Tested at FNAL in May/June 2024, AC &amp; DC-LGAD (1 mm)</a:t>
            </a:r>
          </a:p>
          <a:p>
            <a:pPr lvl="1"/>
            <a:r>
              <a:rPr lang="en-US" dirty="0"/>
              <a:t>DC-LGAD @ 50 </a:t>
            </a:r>
            <a:r>
              <a:rPr lang="en-US" dirty="0" err="1"/>
              <a:t>ps</a:t>
            </a:r>
            <a:r>
              <a:rPr lang="en-US" dirty="0"/>
              <a:t>; AC-LGAD @ 52 </a:t>
            </a:r>
            <a:r>
              <a:rPr lang="en-US" dirty="0" err="1"/>
              <a:t>ps</a:t>
            </a:r>
            <a:endParaRPr lang="en-US" dirty="0"/>
          </a:p>
          <a:p>
            <a:pPr lvl="1"/>
            <a:r>
              <a:rPr lang="en-US" dirty="0"/>
              <a:t>AC-LGAD should get &lt;35 </a:t>
            </a:r>
            <a:r>
              <a:rPr lang="en-US" dirty="0" err="1"/>
              <a:t>ps</a:t>
            </a:r>
            <a:r>
              <a:rPr lang="en-US" dirty="0"/>
              <a:t> with improved comparator</a:t>
            </a:r>
          </a:p>
          <a:p>
            <a:r>
              <a:rPr lang="en-US" dirty="0"/>
              <a:t>FCFDv1.1 with full-size sensor– TSMC May 2025; DESY tests in July 2025.</a:t>
            </a:r>
          </a:p>
          <a:p>
            <a:pPr lvl="1"/>
            <a:r>
              <a:rPr lang="en-US" dirty="0"/>
              <a:t>FCFDv2 with digital block will be available in Summar 2026</a:t>
            </a:r>
          </a:p>
          <a:p>
            <a:pPr lvl="1"/>
            <a:r>
              <a:rPr lang="en-US" dirty="0"/>
              <a:t>FCFDv3 (final design) will be available in 2027</a:t>
            </a:r>
          </a:p>
          <a:p>
            <a:endParaRPr lang="en-US" dirty="0"/>
          </a:p>
          <a:p>
            <a:endParaRPr lang="en-US" dirty="0"/>
          </a:p>
        </p:txBody>
      </p:sp>
      <p:sp>
        <p:nvSpPr>
          <p:cNvPr id="8" name="Title 14">
            <a:extLst>
              <a:ext uri="{FF2B5EF4-FFF2-40B4-BE49-F238E27FC236}">
                <a16:creationId xmlns:a16="http://schemas.microsoft.com/office/drawing/2014/main" id="{9985384F-83A7-CD43-507E-1D0860F591CA}"/>
              </a:ext>
            </a:extLst>
          </p:cNvPr>
          <p:cNvSpPr txBox="1">
            <a:spLocks/>
          </p:cNvSpPr>
          <p:nvPr/>
        </p:nvSpPr>
        <p:spPr>
          <a:xfrm>
            <a:off x="95151" y="117848"/>
            <a:ext cx="12384604" cy="830145"/>
          </a:xfrm>
          <a:prstGeom prst="rect">
            <a:avLst/>
          </a:prstGeom>
        </p:spPr>
        <p:txBody>
          <a:bodyPr lIns="100794" tIns="50397" rIns="100794" bIns="100794" anchor="b" anchorCtr="0">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dirty="0"/>
              <a:t>AC-LGAD strip readout – FCFD (FNAL)</a:t>
            </a:r>
          </a:p>
        </p:txBody>
      </p:sp>
      <p:sp>
        <p:nvSpPr>
          <p:cNvPr id="2" name="TextBox 33">
            <a:extLst>
              <a:ext uri="{FF2B5EF4-FFF2-40B4-BE49-F238E27FC236}">
                <a16:creationId xmlns:a16="http://schemas.microsoft.com/office/drawing/2014/main" id="{F1F22A9C-3094-D13B-F045-4D997291E046}"/>
              </a:ext>
            </a:extLst>
          </p:cNvPr>
          <p:cNvSpPr txBox="1"/>
          <p:nvPr/>
        </p:nvSpPr>
        <p:spPr>
          <a:xfrm>
            <a:off x="10680327" y="117847"/>
            <a:ext cx="2485617" cy="707886"/>
          </a:xfrm>
          <a:prstGeom prst="rect">
            <a:avLst/>
          </a:prstGeom>
          <a:noFill/>
        </p:spPr>
        <p:txBody>
          <a:bodyPr wrap="none" rtlCol="0">
            <a:spAutoFit/>
          </a:bodyPr>
          <a:lstStyle/>
          <a:p>
            <a:r>
              <a:rPr lang="en-US" sz="4000" dirty="0"/>
              <a:t>Q1, Q2, Q3</a:t>
            </a:r>
          </a:p>
        </p:txBody>
      </p:sp>
    </p:spTree>
    <p:extLst>
      <p:ext uri="{BB962C8B-B14F-4D97-AF65-F5344CB8AC3E}">
        <p14:creationId xmlns:p14="http://schemas.microsoft.com/office/powerpoint/2010/main" val="2079281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67159" y="168242"/>
            <a:ext cx="12384604" cy="830145"/>
          </a:xfrm>
        </p:spPr>
        <p:txBody>
          <a:bodyPr>
            <a:normAutofit/>
          </a:bodyPr>
          <a:lstStyle/>
          <a:p>
            <a:r>
              <a:rPr lang="en-US" dirty="0"/>
              <a:t>High Precision Clock Distribution</a:t>
            </a:r>
          </a:p>
        </p:txBody>
      </p:sp>
      <p:sp>
        <p:nvSpPr>
          <p:cNvPr id="5" name="Content Placeholder 4"/>
          <p:cNvSpPr>
            <a:spLocks noGrp="1"/>
          </p:cNvSpPr>
          <p:nvPr>
            <p:ph sz="quarter" idx="1"/>
          </p:nvPr>
        </p:nvSpPr>
        <p:spPr>
          <a:xfrm>
            <a:off x="238895" y="1289781"/>
            <a:ext cx="8569224" cy="5345937"/>
          </a:xfrm>
        </p:spPr>
        <p:txBody>
          <a:bodyPr>
            <a:normAutofit fontScale="92500"/>
          </a:bodyPr>
          <a:lstStyle/>
          <a:p>
            <a:r>
              <a:rPr lang="en-US" dirty="0" err="1"/>
              <a:t>ppRDO</a:t>
            </a:r>
            <a:r>
              <a:rPr lang="en-US" dirty="0"/>
              <a:t> – pre-prototype Readout Board:</a:t>
            </a:r>
          </a:p>
          <a:p>
            <a:pPr lvl="1"/>
            <a:r>
              <a:rPr lang="en-US" dirty="0"/>
              <a:t>Generalized to allow readout from various ASICs – FMC connector</a:t>
            </a:r>
          </a:p>
          <a:p>
            <a:pPr lvl="1"/>
            <a:r>
              <a:rPr lang="en-US" dirty="0"/>
              <a:t>Xilinx </a:t>
            </a:r>
            <a:r>
              <a:rPr lang="en-US" dirty="0" err="1"/>
              <a:t>Artix</a:t>
            </a:r>
            <a:r>
              <a:rPr lang="en-US" dirty="0"/>
              <a:t>+ FPGA (low cost, CERN </a:t>
            </a:r>
            <a:r>
              <a:rPr lang="en-US" dirty="0" err="1"/>
              <a:t>TCLink</a:t>
            </a:r>
            <a:r>
              <a:rPr lang="en-US" dirty="0"/>
              <a:t> compatible</a:t>
            </a:r>
          </a:p>
          <a:p>
            <a:pPr lvl="1"/>
            <a:r>
              <a:rPr lang="en-US" dirty="0"/>
              <a:t>Clock Jitter cleaner – 5 </a:t>
            </a:r>
            <a:r>
              <a:rPr lang="en-US" dirty="0" err="1"/>
              <a:t>ps</a:t>
            </a:r>
            <a:endParaRPr lang="en-US" dirty="0"/>
          </a:p>
          <a:p>
            <a:pPr lvl="1"/>
            <a:r>
              <a:rPr lang="en-US" dirty="0"/>
              <a:t>Clock recovery on Rx of SFP or direct clock on dedicated fiber</a:t>
            </a:r>
          </a:p>
          <a:p>
            <a:pPr lvl="1"/>
            <a:r>
              <a:rPr lang="en-US" dirty="0"/>
              <a:t>Establish procedures to readout </a:t>
            </a:r>
            <a:r>
              <a:rPr lang="en-US" dirty="0" err="1"/>
              <a:t>ePIC’s</a:t>
            </a:r>
            <a:r>
              <a:rPr lang="en-US" dirty="0"/>
              <a:t> ASICs prototype PCBs</a:t>
            </a:r>
          </a:p>
          <a:p>
            <a:pPr lvl="1"/>
            <a:r>
              <a:rPr lang="en-US" dirty="0"/>
              <a:t>Develop common streaming readout scheme with DAQ’s protocols</a:t>
            </a:r>
          </a:p>
          <a:p>
            <a:pPr lvl="1"/>
            <a:r>
              <a:rPr lang="en-US" dirty="0"/>
              <a:t>Platform for radiation tests (SEU measurement and handling)</a:t>
            </a:r>
          </a:p>
          <a:p>
            <a:pPr lvl="1"/>
            <a:endParaRPr lang="en-US" dirty="0"/>
          </a:p>
          <a:p>
            <a:r>
              <a:rPr lang="en-US" dirty="0"/>
              <a:t>Produced and tested 6 PCBs.</a:t>
            </a:r>
          </a:p>
          <a:p>
            <a:pPr lvl="1"/>
            <a:r>
              <a:rPr lang="en-US" dirty="0"/>
              <a:t>Jitter measured at 3 </a:t>
            </a:r>
            <a:r>
              <a:rPr lang="en-US" dirty="0" err="1"/>
              <a:t>ps</a:t>
            </a:r>
            <a:r>
              <a:rPr lang="en-US" dirty="0"/>
              <a:t> (Ref clock – FLX182 </a:t>
            </a:r>
            <a:r>
              <a:rPr lang="en-US" dirty="0" err="1"/>
              <a:t>Tx</a:t>
            </a:r>
            <a:r>
              <a:rPr lang="en-US" dirty="0"/>
              <a:t> </a:t>
            </a:r>
            <a:r>
              <a:rPr lang="en-US" dirty="0" err="1"/>
              <a:t>serializer</a:t>
            </a:r>
            <a:r>
              <a:rPr lang="en-US" dirty="0"/>
              <a:t> – </a:t>
            </a:r>
            <a:r>
              <a:rPr lang="en-US" dirty="0" err="1"/>
              <a:t>ppRDO</a:t>
            </a:r>
            <a:r>
              <a:rPr lang="en-US" dirty="0"/>
              <a:t>)</a:t>
            </a:r>
          </a:p>
        </p:txBody>
      </p:sp>
      <p:pic>
        <p:nvPicPr>
          <p:cNvPr id="3" name="Picture 2">
            <a:extLst>
              <a:ext uri="{FF2B5EF4-FFF2-40B4-BE49-F238E27FC236}">
                <a16:creationId xmlns:a16="http://schemas.microsoft.com/office/drawing/2014/main" id="{0DC8F606-5BE5-4036-ADE0-2965BCBE8EF0}"/>
              </a:ext>
            </a:extLst>
          </p:cNvPr>
          <p:cNvPicPr>
            <a:picLocks noChangeAspect="1"/>
          </p:cNvPicPr>
          <p:nvPr/>
        </p:nvPicPr>
        <p:blipFill>
          <a:blip r:embed="rId2"/>
          <a:stretch>
            <a:fillRect/>
          </a:stretch>
        </p:blipFill>
        <p:spPr>
          <a:xfrm>
            <a:off x="9668590" y="998387"/>
            <a:ext cx="2117018" cy="2113909"/>
          </a:xfrm>
          <a:prstGeom prst="rect">
            <a:avLst/>
          </a:prstGeom>
        </p:spPr>
      </p:pic>
      <p:pic>
        <p:nvPicPr>
          <p:cNvPr id="8" name="Picture 7">
            <a:extLst>
              <a:ext uri="{FF2B5EF4-FFF2-40B4-BE49-F238E27FC236}">
                <a16:creationId xmlns:a16="http://schemas.microsoft.com/office/drawing/2014/main" id="{2714332F-0A61-4E45-A60A-FB9A61E289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1531" y="3212445"/>
            <a:ext cx="2567060" cy="3580172"/>
          </a:xfrm>
          <a:prstGeom prst="rect">
            <a:avLst/>
          </a:prstGeom>
        </p:spPr>
      </p:pic>
      <p:sp>
        <p:nvSpPr>
          <p:cNvPr id="9" name="Rectangle 8">
            <a:extLst>
              <a:ext uri="{FF2B5EF4-FFF2-40B4-BE49-F238E27FC236}">
                <a16:creationId xmlns:a16="http://schemas.microsoft.com/office/drawing/2014/main" id="{438F1B2E-013E-40D3-98BA-D3CBB9CEE9AF}"/>
              </a:ext>
            </a:extLst>
          </p:cNvPr>
          <p:cNvSpPr/>
          <p:nvPr/>
        </p:nvSpPr>
        <p:spPr>
          <a:xfrm>
            <a:off x="12017571" y="3451288"/>
            <a:ext cx="1271502" cy="66915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984" b="1" dirty="0" err="1">
                <a:solidFill>
                  <a:prstClr val="black"/>
                </a:solidFill>
                <a:latin typeface="Calibri" panose="020F0502020204030204"/>
              </a:rPr>
              <a:t>ppRDO</a:t>
            </a:r>
            <a:endParaRPr lang="en-US" sz="1984" b="1" dirty="0">
              <a:solidFill>
                <a:prstClr val="black"/>
              </a:solidFill>
              <a:latin typeface="Calibri" panose="020F0502020204030204"/>
            </a:endParaRPr>
          </a:p>
          <a:p>
            <a:r>
              <a:rPr lang="en-US" sz="1764" dirty="0">
                <a:solidFill>
                  <a:prstClr val="black"/>
                </a:solidFill>
                <a:latin typeface="Calibri" panose="020F0502020204030204"/>
              </a:rPr>
              <a:t>(ADCLK944)</a:t>
            </a:r>
          </a:p>
        </p:txBody>
      </p:sp>
      <p:sp>
        <p:nvSpPr>
          <p:cNvPr id="10" name="Rectangle 9">
            <a:extLst>
              <a:ext uri="{FF2B5EF4-FFF2-40B4-BE49-F238E27FC236}">
                <a16:creationId xmlns:a16="http://schemas.microsoft.com/office/drawing/2014/main" id="{552707C9-1DA0-4D6A-9E04-5CA89312AE88}"/>
              </a:ext>
            </a:extLst>
          </p:cNvPr>
          <p:cNvSpPr/>
          <p:nvPr/>
        </p:nvSpPr>
        <p:spPr>
          <a:xfrm>
            <a:off x="12150539" y="5316490"/>
            <a:ext cx="1117422" cy="66915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984" b="1" dirty="0">
                <a:solidFill>
                  <a:prstClr val="black"/>
                </a:solidFill>
                <a:latin typeface="Calibri" panose="020F0502020204030204"/>
              </a:rPr>
              <a:t>Si5344H</a:t>
            </a:r>
          </a:p>
          <a:p>
            <a:r>
              <a:rPr lang="en-US" sz="1764" dirty="0">
                <a:solidFill>
                  <a:prstClr val="black"/>
                </a:solidFill>
                <a:latin typeface="Calibri" panose="020F0502020204030204"/>
              </a:rPr>
              <a:t>(ref Clock)</a:t>
            </a:r>
          </a:p>
        </p:txBody>
      </p:sp>
      <p:sp>
        <p:nvSpPr>
          <p:cNvPr id="11" name="Rectangle 10">
            <a:extLst>
              <a:ext uri="{FF2B5EF4-FFF2-40B4-BE49-F238E27FC236}">
                <a16:creationId xmlns:a16="http://schemas.microsoft.com/office/drawing/2014/main" id="{34392DBA-52D7-4E5E-9A3C-E07ADAF90286}"/>
              </a:ext>
            </a:extLst>
          </p:cNvPr>
          <p:cNvSpPr/>
          <p:nvPr/>
        </p:nvSpPr>
        <p:spPr>
          <a:xfrm>
            <a:off x="9456191" y="6764339"/>
            <a:ext cx="933269" cy="39767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984" b="1" dirty="0">
                <a:solidFill>
                  <a:prstClr val="black"/>
                </a:solidFill>
                <a:latin typeface="Calibri" panose="020F0502020204030204"/>
              </a:rPr>
              <a:t>FLX182</a:t>
            </a:r>
            <a:endParaRPr lang="en-US" sz="1984" dirty="0">
              <a:solidFill>
                <a:prstClr val="black"/>
              </a:solidFill>
              <a:latin typeface="Calibri" panose="020F0502020204030204"/>
            </a:endParaRPr>
          </a:p>
        </p:txBody>
      </p:sp>
      <p:sp>
        <p:nvSpPr>
          <p:cNvPr id="14" name="Slide Number Placeholder 1">
            <a:extLst>
              <a:ext uri="{FF2B5EF4-FFF2-40B4-BE49-F238E27FC236}">
                <a16:creationId xmlns:a16="http://schemas.microsoft.com/office/drawing/2014/main" id="{FB542CCA-17F3-48FF-84E8-E2F9A0C8AD1F}"/>
              </a:ext>
            </a:extLst>
          </p:cNvPr>
          <p:cNvSpPr txBox="1">
            <a:spLocks/>
          </p:cNvSpPr>
          <p:nvPr/>
        </p:nvSpPr>
        <p:spPr>
          <a:xfrm>
            <a:off x="12623498" y="7202221"/>
            <a:ext cx="476736" cy="3241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102"/>
              <a:pPr algn="ctr"/>
              <a:t>13</a:t>
            </a:fld>
            <a:endParaRPr lang="en-US" sz="1102" dirty="0"/>
          </a:p>
        </p:txBody>
      </p:sp>
      <p:sp>
        <p:nvSpPr>
          <p:cNvPr id="12" name="Content Placeholder 5"/>
          <p:cNvSpPr txBox="1">
            <a:spLocks/>
          </p:cNvSpPr>
          <p:nvPr/>
        </p:nvSpPr>
        <p:spPr>
          <a:xfrm>
            <a:off x="238895" y="1289781"/>
            <a:ext cx="8660688" cy="5304153"/>
          </a:xfrm>
          <a:prstGeom prst="rect">
            <a:avLst/>
          </a:prstGeom>
        </p:spPr>
        <p:txBody>
          <a:bodyPr/>
          <a:lstStyle>
            <a:lvl1pPr marL="302393" indent="-302393" algn="l" rtl="0" eaLnBrk="1" latinLnBrk="0" hangingPunct="1">
              <a:spcBef>
                <a:spcPts val="639"/>
              </a:spcBef>
              <a:buClr>
                <a:schemeClr val="accent1"/>
              </a:buClr>
              <a:buSzPct val="85000"/>
              <a:buFont typeface="Wingdings 2"/>
              <a:buChar char=""/>
              <a:defRPr kumimoji="0" sz="2900" kern="1200">
                <a:solidFill>
                  <a:schemeClr val="tx1"/>
                </a:solidFill>
                <a:latin typeface="+mn-lt"/>
                <a:ea typeface="+mn-ea"/>
                <a:cs typeface="+mn-cs"/>
              </a:defRPr>
            </a:lvl1pPr>
            <a:lvl2pPr marL="604786" indent="-251995" algn="l" rtl="0" eaLnBrk="1" latinLnBrk="0" hangingPunct="1">
              <a:spcBef>
                <a:spcPts val="408"/>
              </a:spcBef>
              <a:buClr>
                <a:schemeClr val="accent2"/>
              </a:buClr>
              <a:buSzPct val="85000"/>
              <a:buFont typeface="Wingdings 2"/>
              <a:buChar char=""/>
              <a:defRPr kumimoji="0" sz="2600" kern="1200">
                <a:solidFill>
                  <a:schemeClr val="tx1"/>
                </a:solidFill>
                <a:latin typeface="+mn-lt"/>
                <a:ea typeface="+mn-ea"/>
                <a:cs typeface="+mn-cs"/>
              </a:defRPr>
            </a:lvl2pPr>
            <a:lvl3pPr marL="907179" indent="-251995" algn="l" rtl="0" eaLnBrk="1" latinLnBrk="0" hangingPunct="1">
              <a:spcBef>
                <a:spcPts val="408"/>
              </a:spcBef>
              <a:buClr>
                <a:schemeClr val="accent1">
                  <a:tint val="60000"/>
                </a:schemeClr>
              </a:buClr>
              <a:buSzPct val="85000"/>
              <a:buFont typeface="Wingdings 2"/>
              <a:buChar char=""/>
              <a:defRPr kumimoji="0" sz="2200" kern="1200">
                <a:solidFill>
                  <a:schemeClr val="tx1"/>
                </a:solidFill>
                <a:latin typeface="+mn-lt"/>
                <a:ea typeface="+mn-ea"/>
                <a:cs typeface="+mn-cs"/>
              </a:defRPr>
            </a:lvl3pPr>
            <a:lvl4pPr marL="1209572" indent="-251995" algn="l" rtl="0" eaLnBrk="1" latinLnBrk="0" hangingPunct="1">
              <a:spcBef>
                <a:spcPts val="408"/>
              </a:spcBef>
              <a:buClr>
                <a:schemeClr val="accent3"/>
              </a:buClr>
              <a:buSzPct val="80000"/>
              <a:buFont typeface="Wingdings 2"/>
              <a:buChar char=""/>
              <a:defRPr kumimoji="0" sz="2200" kern="1200">
                <a:solidFill>
                  <a:schemeClr val="tx1"/>
                </a:solidFill>
                <a:latin typeface="+mn-lt"/>
                <a:ea typeface="+mn-ea"/>
                <a:cs typeface="+mn-cs"/>
              </a:defRPr>
            </a:lvl4pPr>
            <a:lvl5pPr marL="1511965" indent="-251995" algn="l" rtl="0" eaLnBrk="1" latinLnBrk="0" hangingPunct="1">
              <a:spcBef>
                <a:spcPts val="408"/>
              </a:spcBef>
              <a:buClr>
                <a:schemeClr val="accent3"/>
              </a:buClr>
              <a:buFontTx/>
              <a:buChar char="o"/>
              <a:defRPr kumimoji="0" sz="2200" kern="1200">
                <a:solidFill>
                  <a:schemeClr val="tx1"/>
                </a:solidFill>
                <a:latin typeface="+mn-lt"/>
                <a:ea typeface="+mn-ea"/>
                <a:cs typeface="+mn-cs"/>
              </a:defRPr>
            </a:lvl5pPr>
            <a:lvl6pPr marL="1814358" indent="-251995" algn="l" rtl="0" eaLnBrk="1" latinLnBrk="0" hangingPunct="1">
              <a:spcBef>
                <a:spcPts val="408"/>
              </a:spcBef>
              <a:buClr>
                <a:schemeClr val="accent3"/>
              </a:buClr>
              <a:buChar char="•"/>
              <a:defRPr kumimoji="0" sz="2000" kern="1200" baseline="0">
                <a:solidFill>
                  <a:schemeClr val="tx1"/>
                </a:solidFill>
                <a:latin typeface="+mn-lt"/>
                <a:ea typeface="+mn-ea"/>
                <a:cs typeface="+mn-cs"/>
              </a:defRPr>
            </a:lvl6pPr>
            <a:lvl7pPr marL="2116751" indent="-251995" algn="l" rtl="0" eaLnBrk="1" latinLnBrk="0" hangingPunct="1">
              <a:spcBef>
                <a:spcPts val="408"/>
              </a:spcBef>
              <a:buClr>
                <a:schemeClr val="accent2"/>
              </a:buClr>
              <a:buChar char="•"/>
              <a:defRPr kumimoji="0" sz="2000" kern="1200">
                <a:solidFill>
                  <a:schemeClr val="tx1"/>
                </a:solidFill>
                <a:latin typeface="+mn-lt"/>
                <a:ea typeface="+mn-ea"/>
                <a:cs typeface="+mn-cs"/>
              </a:defRPr>
            </a:lvl7pPr>
            <a:lvl8pPr marL="2419144" indent="-251995" algn="l" rtl="0" eaLnBrk="1" latinLnBrk="0" hangingPunct="1">
              <a:spcBef>
                <a:spcPts val="408"/>
              </a:spcBef>
              <a:buClr>
                <a:schemeClr val="accent1">
                  <a:tint val="60000"/>
                </a:schemeClr>
              </a:buClr>
              <a:buChar char="•"/>
              <a:defRPr kumimoji="0" sz="2000" kern="1200">
                <a:solidFill>
                  <a:schemeClr val="tx1"/>
                </a:solidFill>
                <a:latin typeface="+mn-lt"/>
                <a:ea typeface="+mn-ea"/>
                <a:cs typeface="+mn-cs"/>
              </a:defRPr>
            </a:lvl8pPr>
            <a:lvl9pPr marL="2721537" indent="-251995" algn="l" rtl="0" eaLnBrk="1" latinLnBrk="0" hangingPunct="1">
              <a:spcBef>
                <a:spcPts val="408"/>
              </a:spcBef>
              <a:buClr>
                <a:schemeClr val="accent2">
                  <a:tint val="60000"/>
                </a:schemeClr>
              </a:buClr>
              <a:buChar char="•"/>
              <a:defRPr kumimoji="0" sz="2000" kern="1200">
                <a:solidFill>
                  <a:schemeClr val="tx1"/>
                </a:solidFill>
                <a:latin typeface="+mn-lt"/>
                <a:ea typeface="+mn-ea"/>
                <a:cs typeface="+mn-cs"/>
              </a:defRPr>
            </a:lvl9pPr>
          </a:lstStyle>
          <a:p>
            <a:endParaRPr lang="en-US" dirty="0"/>
          </a:p>
        </p:txBody>
      </p:sp>
      <p:sp>
        <p:nvSpPr>
          <p:cNvPr id="4" name="TextBox 33">
            <a:extLst>
              <a:ext uri="{FF2B5EF4-FFF2-40B4-BE49-F238E27FC236}">
                <a16:creationId xmlns:a16="http://schemas.microsoft.com/office/drawing/2014/main" id="{236A9DEC-E0F1-0AD6-D32C-62D4205C0376}"/>
              </a:ext>
            </a:extLst>
          </p:cNvPr>
          <p:cNvSpPr txBox="1"/>
          <p:nvPr/>
        </p:nvSpPr>
        <p:spPr>
          <a:xfrm>
            <a:off x="10680327" y="117847"/>
            <a:ext cx="2485617" cy="707886"/>
          </a:xfrm>
          <a:prstGeom prst="rect">
            <a:avLst/>
          </a:prstGeom>
          <a:noFill/>
        </p:spPr>
        <p:txBody>
          <a:bodyPr wrap="none" rtlCol="0">
            <a:spAutoFit/>
          </a:bodyPr>
          <a:lstStyle/>
          <a:p>
            <a:r>
              <a:rPr lang="en-US" sz="4000" dirty="0"/>
              <a:t>Q1, Q2, Q3</a:t>
            </a:r>
          </a:p>
        </p:txBody>
      </p:sp>
    </p:spTree>
    <p:extLst>
      <p:ext uri="{BB962C8B-B14F-4D97-AF65-F5344CB8AC3E}">
        <p14:creationId xmlns:p14="http://schemas.microsoft.com/office/powerpoint/2010/main" val="2964975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Mechanics and assembly</a:t>
            </a:r>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pPr lvl="0"/>
            <a:fld id="{2EA942EB-E14B-4F4C-B3FA-1C8926429493}" type="datetime1">
              <a:rPr lang="en-US" smtClean="0"/>
              <a:t>5/30/25</a:t>
            </a:fld>
            <a:endParaRPr lang="it-IT"/>
          </a:p>
        </p:txBody>
      </p:sp>
      <p:sp>
        <p:nvSpPr>
          <p:cNvPr id="5" name="Footer Placeholder 4"/>
          <p:cNvSpPr>
            <a:spLocks noGrp="1"/>
          </p:cNvSpPr>
          <p:nvPr>
            <p:ph type="ftr" sz="quarter" idx="11"/>
          </p:nvPr>
        </p:nvSpPr>
        <p:spPr/>
        <p:txBody>
          <a:bodyPr/>
          <a:lstStyle/>
          <a:p>
            <a:pPr lvl="0"/>
            <a:r>
              <a:rPr lang="it-IT"/>
              <a:t>Dr. Simone M. Mazza - University of California Santa Cruz</a:t>
            </a:r>
          </a:p>
        </p:txBody>
      </p:sp>
      <p:sp>
        <p:nvSpPr>
          <p:cNvPr id="6" name="Slide Number Placeholder 5"/>
          <p:cNvSpPr>
            <a:spLocks noGrp="1"/>
          </p:cNvSpPr>
          <p:nvPr>
            <p:ph type="sldNum" sz="quarter" idx="12"/>
          </p:nvPr>
        </p:nvSpPr>
        <p:spPr/>
        <p:txBody>
          <a:bodyPr/>
          <a:lstStyle/>
          <a:p>
            <a:pPr lvl="0"/>
            <a:fld id="{CDE6EDFE-99FE-4C64-93E9-30E3A845F97A}" type="slidenum">
              <a:rPr lang="it-IT" smtClean="0"/>
              <a:pPr lvl="0"/>
              <a:t>14</a:t>
            </a:fld>
            <a:endParaRPr lang="it-IT"/>
          </a:p>
        </p:txBody>
      </p:sp>
    </p:spTree>
    <p:extLst>
      <p:ext uri="{BB962C8B-B14F-4D97-AF65-F5344CB8AC3E}">
        <p14:creationId xmlns:p14="http://schemas.microsoft.com/office/powerpoint/2010/main" val="4092482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lvl="0"/>
            <a:fld id="{8C810734-8F83-4509-9FE8-884C425A84AC}" type="datetime1">
              <a:rPr lang="en-US" smtClean="0"/>
              <a:t>5/30/25</a:t>
            </a:fld>
            <a:endParaRPr lang="it-IT"/>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15</a:t>
            </a:fld>
            <a:endParaRPr lang="it-IT"/>
          </a:p>
        </p:txBody>
      </p:sp>
      <p:pic>
        <p:nvPicPr>
          <p:cNvPr id="10" name="Content Placeholder 9" descr="Screen Clipping"/>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r="51595"/>
          <a:stretch/>
        </p:blipFill>
        <p:spPr>
          <a:xfrm>
            <a:off x="188595" y="180490"/>
            <a:ext cx="6234828" cy="4568343"/>
          </a:xfrm>
        </p:spPr>
      </p:pic>
      <p:sp>
        <p:nvSpPr>
          <p:cNvPr id="12" name="TextBox 11"/>
          <p:cNvSpPr txBox="1"/>
          <p:nvPr/>
        </p:nvSpPr>
        <p:spPr>
          <a:xfrm>
            <a:off x="6719887" y="1115999"/>
            <a:ext cx="684076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“Pinwheel” structure of the barrel, divided in two symmetric stave section</a:t>
            </a:r>
          </a:p>
          <a:p>
            <a:pPr marL="342900" indent="-342900">
              <a:buFont typeface="Arial" panose="020B0604020202020204" pitchFamily="34" charset="0"/>
              <a:buChar char="•"/>
            </a:pPr>
            <a:r>
              <a:rPr lang="en-US" sz="2400" dirty="0"/>
              <a:t>Support in carbon honeycomb with active pipe cooling</a:t>
            </a:r>
          </a:p>
          <a:p>
            <a:pPr marL="342900" indent="-342900">
              <a:buFont typeface="Arial" panose="020B0604020202020204" pitchFamily="34" charset="0"/>
              <a:buChar char="•"/>
            </a:pPr>
            <a:r>
              <a:rPr lang="en-US" sz="2400" dirty="0"/>
              <a:t>Modular ‘</a:t>
            </a:r>
            <a:r>
              <a:rPr lang="en-US" sz="2400" dirty="0" err="1"/>
              <a:t>stavelets</a:t>
            </a:r>
            <a:r>
              <a:rPr lang="en-US" sz="2400" dirty="0"/>
              <a:t>’ assembled separately and mounted </a:t>
            </a:r>
          </a:p>
          <a:p>
            <a:pPr marL="342900" indent="-342900">
              <a:buFont typeface="Arial" panose="020B0604020202020204" pitchFamily="34" charset="0"/>
              <a:buChar char="•"/>
            </a:pPr>
            <a:r>
              <a:rPr lang="en-US" sz="2400" dirty="0"/>
              <a:t>Peripheral board at the edge of the staves</a:t>
            </a:r>
          </a:p>
        </p:txBody>
      </p:sp>
      <p:pic>
        <p:nvPicPr>
          <p:cNvPr id="13" name="Content Placeholder 9" descr="Screen Clipping"/>
          <p:cNvPicPr>
            <a:picLocks noChangeAspect="1"/>
          </p:cNvPicPr>
          <p:nvPr/>
        </p:nvPicPr>
        <p:blipFill rotWithShape="1">
          <a:blip r:embed="rId2">
            <a:extLst>
              <a:ext uri="{28A0092B-C50C-407E-A947-70E740481C1C}">
                <a14:useLocalDpi xmlns:a14="http://schemas.microsoft.com/office/drawing/2010/main" val="0"/>
              </a:ext>
            </a:extLst>
          </a:blip>
          <a:srcRect l="48341"/>
          <a:stretch/>
        </p:blipFill>
        <p:spPr>
          <a:xfrm>
            <a:off x="7511975" y="3113282"/>
            <a:ext cx="3607604" cy="2476787"/>
          </a:xfrm>
          <a:prstGeom prst="rect">
            <a:avLst/>
          </a:prstGeom>
        </p:spPr>
      </p:pic>
      <p:pic>
        <p:nvPicPr>
          <p:cNvPr id="2" name="図 1">
            <a:extLst>
              <a:ext uri="{FF2B5EF4-FFF2-40B4-BE49-F238E27FC236}">
                <a16:creationId xmlns:a16="http://schemas.microsoft.com/office/drawing/2014/main" id="{459B9E0D-5BD0-E911-EA97-C32D6A7D9A82}"/>
              </a:ext>
            </a:extLst>
          </p:cNvPr>
          <p:cNvPicPr>
            <a:picLocks noChangeAspect="1"/>
          </p:cNvPicPr>
          <p:nvPr/>
        </p:nvPicPr>
        <p:blipFill>
          <a:blip r:embed="rId3"/>
          <a:stretch>
            <a:fillRect/>
          </a:stretch>
        </p:blipFill>
        <p:spPr>
          <a:xfrm>
            <a:off x="4108213" y="5648360"/>
            <a:ext cx="9116525" cy="1313305"/>
          </a:xfrm>
          <a:prstGeom prst="rect">
            <a:avLst/>
          </a:prstGeom>
        </p:spPr>
      </p:pic>
      <p:pic>
        <p:nvPicPr>
          <p:cNvPr id="8" name="図 7">
            <a:extLst>
              <a:ext uri="{FF2B5EF4-FFF2-40B4-BE49-F238E27FC236}">
                <a16:creationId xmlns:a16="http://schemas.microsoft.com/office/drawing/2014/main" id="{6B48F1F7-D47D-C329-8749-E1031CE24559}"/>
              </a:ext>
            </a:extLst>
          </p:cNvPr>
          <p:cNvPicPr>
            <a:picLocks noChangeAspect="1"/>
          </p:cNvPicPr>
          <p:nvPr/>
        </p:nvPicPr>
        <p:blipFill>
          <a:blip r:embed="rId4"/>
          <a:stretch>
            <a:fillRect/>
          </a:stretch>
        </p:blipFill>
        <p:spPr>
          <a:xfrm>
            <a:off x="555838" y="5240126"/>
            <a:ext cx="3384376" cy="1616094"/>
          </a:xfrm>
          <a:prstGeom prst="rect">
            <a:avLst/>
          </a:prstGeom>
        </p:spPr>
      </p:pic>
      <p:sp>
        <p:nvSpPr>
          <p:cNvPr id="6" name="TextBox 33">
            <a:extLst>
              <a:ext uri="{FF2B5EF4-FFF2-40B4-BE49-F238E27FC236}">
                <a16:creationId xmlns:a16="http://schemas.microsoft.com/office/drawing/2014/main" id="{82E7483F-118A-DE88-B52D-FF89DBA5AE5A}"/>
              </a:ext>
            </a:extLst>
          </p:cNvPr>
          <p:cNvSpPr txBox="1"/>
          <p:nvPr/>
        </p:nvSpPr>
        <p:spPr>
          <a:xfrm>
            <a:off x="11395297" y="133049"/>
            <a:ext cx="1637308" cy="707886"/>
          </a:xfrm>
          <a:prstGeom prst="rect">
            <a:avLst/>
          </a:prstGeom>
          <a:noFill/>
        </p:spPr>
        <p:txBody>
          <a:bodyPr wrap="none" rtlCol="0">
            <a:spAutoFit/>
          </a:bodyPr>
          <a:lstStyle/>
          <a:p>
            <a:r>
              <a:rPr lang="en-US" sz="4000" dirty="0"/>
              <a:t>Q1, Q4</a:t>
            </a:r>
          </a:p>
        </p:txBody>
      </p:sp>
    </p:spTree>
    <p:extLst>
      <p:ext uri="{BB962C8B-B14F-4D97-AF65-F5344CB8AC3E}">
        <p14:creationId xmlns:p14="http://schemas.microsoft.com/office/powerpoint/2010/main" val="1042631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asd</a:t>
            </a:r>
            <a:endParaRPr lang="en-US" dirty="0"/>
          </a:p>
        </p:txBody>
      </p:sp>
      <p:sp>
        <p:nvSpPr>
          <p:cNvPr id="3" name="Date Placeholder 2"/>
          <p:cNvSpPr>
            <a:spLocks noGrp="1"/>
          </p:cNvSpPr>
          <p:nvPr>
            <p:ph type="dt" sz="half" idx="10"/>
          </p:nvPr>
        </p:nvSpPr>
        <p:spPr/>
        <p:txBody>
          <a:bodyPr/>
          <a:lstStyle/>
          <a:p>
            <a:pPr lvl="0"/>
            <a:fld id="{8C810734-8F83-4509-9FE8-884C425A84AC}" type="datetime1">
              <a:rPr lang="en-US" smtClean="0"/>
              <a:t>5/30/25</a:t>
            </a:fld>
            <a:endParaRPr lang="it-IT"/>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16</a:t>
            </a:fld>
            <a:endParaRPr lang="it-IT"/>
          </a:p>
        </p:txBody>
      </p:sp>
      <p:sp>
        <p:nvSpPr>
          <p:cNvPr id="6" name="Content Placeholder 5"/>
          <p:cNvSpPr>
            <a:spLocks noGrp="1"/>
          </p:cNvSpPr>
          <p:nvPr>
            <p:ph sz="quarter" idx="1"/>
          </p:nvPr>
        </p:nvSpPr>
        <p:spPr/>
        <p:txBody>
          <a:bodyPr/>
          <a:lstStyle/>
          <a:p>
            <a:r>
              <a:rPr lang="en-US" dirty="0" err="1"/>
              <a:t>asd</a:t>
            </a:r>
            <a:endParaRPr lang="en-US" dirty="0"/>
          </a:p>
        </p:txBody>
      </p:sp>
      <p:pic>
        <p:nvPicPr>
          <p:cNvPr id="7" name="図 6">
            <a:extLst>
              <a:ext uri="{FF2B5EF4-FFF2-40B4-BE49-F238E27FC236}">
                <a16:creationId xmlns:a16="http://schemas.microsoft.com/office/drawing/2014/main" id="{D5DA1952-5036-616E-4403-D8EFB77EF49A}"/>
              </a:ext>
            </a:extLst>
          </p:cNvPr>
          <p:cNvPicPr>
            <a:picLocks noChangeAspect="1"/>
          </p:cNvPicPr>
          <p:nvPr/>
        </p:nvPicPr>
        <p:blipFill>
          <a:blip r:embed="rId2"/>
          <a:stretch>
            <a:fillRect/>
          </a:stretch>
        </p:blipFill>
        <p:spPr>
          <a:xfrm>
            <a:off x="163992" y="854362"/>
            <a:ext cx="13111789" cy="5781356"/>
          </a:xfrm>
          <a:prstGeom prst="rect">
            <a:avLst/>
          </a:prstGeom>
        </p:spPr>
      </p:pic>
      <p:sp>
        <p:nvSpPr>
          <p:cNvPr id="8" name="TextBox 33">
            <a:extLst>
              <a:ext uri="{FF2B5EF4-FFF2-40B4-BE49-F238E27FC236}">
                <a16:creationId xmlns:a16="http://schemas.microsoft.com/office/drawing/2014/main" id="{44977723-C8B9-D112-08BB-931D77BBD06B}"/>
              </a:ext>
            </a:extLst>
          </p:cNvPr>
          <p:cNvSpPr txBox="1"/>
          <p:nvPr/>
        </p:nvSpPr>
        <p:spPr>
          <a:xfrm>
            <a:off x="11395297" y="133049"/>
            <a:ext cx="1637308" cy="707886"/>
          </a:xfrm>
          <a:prstGeom prst="rect">
            <a:avLst/>
          </a:prstGeom>
          <a:noFill/>
        </p:spPr>
        <p:txBody>
          <a:bodyPr wrap="none" rtlCol="0">
            <a:spAutoFit/>
          </a:bodyPr>
          <a:lstStyle/>
          <a:p>
            <a:r>
              <a:rPr lang="en-US" sz="4000" dirty="0"/>
              <a:t>Q1, Q4</a:t>
            </a:r>
          </a:p>
        </p:txBody>
      </p:sp>
    </p:spTree>
    <p:extLst>
      <p:ext uri="{BB962C8B-B14F-4D97-AF65-F5344CB8AC3E}">
        <p14:creationId xmlns:p14="http://schemas.microsoft.com/office/powerpoint/2010/main" val="2814402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1175" y="302737"/>
            <a:ext cx="4752528" cy="812804"/>
          </a:xfrm>
        </p:spPr>
        <p:txBody>
          <a:bodyPr>
            <a:normAutofit fontScale="90000"/>
          </a:bodyPr>
          <a:lstStyle/>
          <a:p>
            <a:r>
              <a:rPr lang="en-US" dirty="0"/>
              <a:t>Demonstrator project</a:t>
            </a:r>
          </a:p>
        </p:txBody>
      </p:sp>
      <p:sp>
        <p:nvSpPr>
          <p:cNvPr id="2" name="Date Placeholder 1"/>
          <p:cNvSpPr>
            <a:spLocks noGrp="1"/>
          </p:cNvSpPr>
          <p:nvPr>
            <p:ph type="dt" sz="half" idx="10"/>
          </p:nvPr>
        </p:nvSpPr>
        <p:spPr/>
        <p:txBody>
          <a:bodyPr/>
          <a:lstStyle/>
          <a:p>
            <a:pPr lvl="0"/>
            <a:fld id="{6F02E79C-A029-4B7B-BF39-1FFE3E5BEB2A}" type="datetime1">
              <a:rPr lang="en-US" smtClean="0"/>
              <a:t>5/30/25</a:t>
            </a:fld>
            <a:endParaRPr lang="it-IT"/>
          </a:p>
        </p:txBody>
      </p:sp>
      <p:sp>
        <p:nvSpPr>
          <p:cNvPr id="3" name="Footer Placeholder 2"/>
          <p:cNvSpPr>
            <a:spLocks noGrp="1"/>
          </p:cNvSpPr>
          <p:nvPr>
            <p:ph type="ftr" sz="quarter" idx="11"/>
          </p:nvPr>
        </p:nvSpPr>
        <p:spPr/>
        <p:txBody>
          <a:bodyPr/>
          <a:lstStyle/>
          <a:p>
            <a:pPr lvl="0"/>
            <a:r>
              <a:rPr lang="it-IT"/>
              <a:t>Dr. Simone M. Mazza - University of California Santa Cruz</a:t>
            </a:r>
          </a:p>
        </p:txBody>
      </p:sp>
      <p:sp>
        <p:nvSpPr>
          <p:cNvPr id="4" name="Slide Number Placeholder 3"/>
          <p:cNvSpPr>
            <a:spLocks noGrp="1"/>
          </p:cNvSpPr>
          <p:nvPr>
            <p:ph type="sldNum" sz="quarter" idx="12"/>
          </p:nvPr>
        </p:nvSpPr>
        <p:spPr/>
        <p:txBody>
          <a:bodyPr/>
          <a:lstStyle/>
          <a:p>
            <a:pPr lvl="0"/>
            <a:fld id="{F375778A-8F39-427E-8DEF-FB775D7806DC}" type="slidenum">
              <a:rPr lang="it-IT" smtClean="0"/>
              <a:pPr lvl="0"/>
              <a:t>17</a:t>
            </a:fld>
            <a:endParaRPr lang="it-IT"/>
          </a:p>
        </p:txBody>
      </p:sp>
      <p:sp>
        <p:nvSpPr>
          <p:cNvPr id="6" name="Content Placeholder 5"/>
          <p:cNvSpPr>
            <a:spLocks noGrp="1"/>
          </p:cNvSpPr>
          <p:nvPr>
            <p:ph sz="quarter" idx="1"/>
          </p:nvPr>
        </p:nvSpPr>
        <p:spPr>
          <a:xfrm>
            <a:off x="311174" y="1328547"/>
            <a:ext cx="5616625" cy="5304153"/>
          </a:xfrm>
        </p:spPr>
        <p:txBody>
          <a:bodyPr>
            <a:normAutofit lnSpcReduction="10000"/>
          </a:bodyPr>
          <a:lstStyle/>
          <a:p>
            <a:r>
              <a:rPr lang="en-US" dirty="0"/>
              <a:t>Plan to demonstrate the assembly procedure and study the thermal characteristic of a </a:t>
            </a:r>
            <a:r>
              <a:rPr lang="en-US" dirty="0" err="1"/>
              <a:t>stavelet</a:t>
            </a:r>
            <a:endParaRPr lang="en-US" dirty="0"/>
          </a:p>
          <a:p>
            <a:r>
              <a:rPr lang="en-US" dirty="0"/>
              <a:t>First prototype of interposer board produced </a:t>
            </a:r>
          </a:p>
          <a:p>
            <a:r>
              <a:rPr lang="en-US" dirty="0"/>
              <a:t>Using non working full size detectors from the HPK production</a:t>
            </a:r>
          </a:p>
          <a:p>
            <a:r>
              <a:rPr lang="en-US" dirty="0"/>
              <a:t>Since no full-size ASIC available yet, using Si heaters</a:t>
            </a:r>
          </a:p>
          <a:p>
            <a:r>
              <a:rPr lang="en-US" dirty="0"/>
              <a:t>Fully load a double-sided </a:t>
            </a:r>
            <a:r>
              <a:rPr lang="en-US" dirty="0" err="1"/>
              <a:t>stavelet</a:t>
            </a:r>
            <a:r>
              <a:rPr lang="en-US" dirty="0"/>
              <a:t> with active pipe cooling and check thermal dissipation in prototype</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6187" b="20471"/>
          <a:stretch/>
        </p:blipFill>
        <p:spPr>
          <a:xfrm>
            <a:off x="5896413" y="878801"/>
            <a:ext cx="7232187" cy="2901036"/>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5154" t="28625" r="21812" b="1840"/>
          <a:stretch/>
        </p:blipFill>
        <p:spPr>
          <a:xfrm>
            <a:off x="6082181" y="4209789"/>
            <a:ext cx="3430326" cy="2845611"/>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0028" t="18098" r="32668" b="6651"/>
          <a:stretch/>
        </p:blipFill>
        <p:spPr>
          <a:xfrm>
            <a:off x="9807665" y="4021329"/>
            <a:ext cx="3263325" cy="3222533"/>
          </a:xfrm>
          <a:prstGeom prst="rect">
            <a:avLst/>
          </a:prstGeom>
        </p:spPr>
      </p:pic>
      <p:sp>
        <p:nvSpPr>
          <p:cNvPr id="8" name="TextBox 33">
            <a:extLst>
              <a:ext uri="{FF2B5EF4-FFF2-40B4-BE49-F238E27FC236}">
                <a16:creationId xmlns:a16="http://schemas.microsoft.com/office/drawing/2014/main" id="{2D7FB094-5273-EF1D-377C-ECCD94243DE0}"/>
              </a:ext>
            </a:extLst>
          </p:cNvPr>
          <p:cNvSpPr txBox="1"/>
          <p:nvPr/>
        </p:nvSpPr>
        <p:spPr>
          <a:xfrm>
            <a:off x="9722665" y="133049"/>
            <a:ext cx="3333926" cy="707886"/>
          </a:xfrm>
          <a:prstGeom prst="rect">
            <a:avLst/>
          </a:prstGeom>
          <a:noFill/>
        </p:spPr>
        <p:txBody>
          <a:bodyPr wrap="none" rtlCol="0">
            <a:spAutoFit/>
          </a:bodyPr>
          <a:lstStyle/>
          <a:p>
            <a:r>
              <a:rPr lang="en-US" sz="4000" dirty="0"/>
              <a:t>Q1, Q2, </a:t>
            </a:r>
            <a:r>
              <a:rPr lang="en-US" altLang="ja-JP" sz="4000" dirty="0"/>
              <a:t>Q3, Q4</a:t>
            </a:r>
            <a:endParaRPr lang="en-US" sz="4000" dirty="0"/>
          </a:p>
        </p:txBody>
      </p:sp>
    </p:spTree>
    <p:extLst>
      <p:ext uri="{BB962C8B-B14F-4D97-AF65-F5344CB8AC3E}">
        <p14:creationId xmlns:p14="http://schemas.microsoft.com/office/powerpoint/2010/main" val="239326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464F1-3F11-434B-3854-DDE4F56655C8}"/>
              </a:ext>
            </a:extLst>
          </p:cNvPr>
          <p:cNvSpPr>
            <a:spLocks noGrp="1"/>
          </p:cNvSpPr>
          <p:nvPr>
            <p:ph type="title"/>
          </p:nvPr>
        </p:nvSpPr>
        <p:spPr>
          <a:xfrm>
            <a:off x="527199" y="302737"/>
            <a:ext cx="12240588" cy="1077175"/>
          </a:xfrm>
        </p:spPr>
        <p:txBody>
          <a:bodyPr/>
          <a:lstStyle/>
          <a:p>
            <a:r>
              <a:rPr lang="en-US" dirty="0"/>
              <a:t>BTOF road-to-assembly</a:t>
            </a:r>
          </a:p>
        </p:txBody>
      </p:sp>
      <p:sp>
        <p:nvSpPr>
          <p:cNvPr id="3" name="Date Placeholder 2">
            <a:extLst>
              <a:ext uri="{FF2B5EF4-FFF2-40B4-BE49-F238E27FC236}">
                <a16:creationId xmlns:a16="http://schemas.microsoft.com/office/drawing/2014/main" id="{C83B1439-7658-6E45-B70F-52C21923DF6E}"/>
              </a:ext>
            </a:extLst>
          </p:cNvPr>
          <p:cNvSpPr>
            <a:spLocks noGrp="1"/>
          </p:cNvSpPr>
          <p:nvPr>
            <p:ph type="dt" sz="half" idx="10"/>
          </p:nvPr>
        </p:nvSpPr>
        <p:spPr/>
        <p:txBody>
          <a:bodyPr/>
          <a:lstStyle/>
          <a:p>
            <a:pPr lvl="0"/>
            <a:fld id="{8C810734-8F83-4509-9FE8-884C425A84AC}" type="datetime1">
              <a:rPr lang="en-US" smtClean="0"/>
              <a:t>5/30/25</a:t>
            </a:fld>
            <a:endParaRPr lang="it-IT"/>
          </a:p>
        </p:txBody>
      </p:sp>
      <p:sp>
        <p:nvSpPr>
          <p:cNvPr id="4" name="Footer Placeholder 3">
            <a:extLst>
              <a:ext uri="{FF2B5EF4-FFF2-40B4-BE49-F238E27FC236}">
                <a16:creationId xmlns:a16="http://schemas.microsoft.com/office/drawing/2014/main" id="{B4C57CB8-B91A-D12B-EEF9-53458D510738}"/>
              </a:ext>
            </a:extLst>
          </p:cNvPr>
          <p:cNvSpPr>
            <a:spLocks noGrp="1"/>
          </p:cNvSpPr>
          <p:nvPr>
            <p:ph type="ftr" sz="quarter" idx="11"/>
          </p:nvPr>
        </p:nvSpPr>
        <p:spPr/>
        <p:txBody>
          <a:bodyPr/>
          <a:lstStyle/>
          <a:p>
            <a:pPr lvl="0"/>
            <a:r>
              <a:rPr lang="it-IT"/>
              <a:t>Dr. Simone M. Mazza - University of California Santa Cruz</a:t>
            </a:r>
          </a:p>
        </p:txBody>
      </p:sp>
      <p:sp>
        <p:nvSpPr>
          <p:cNvPr id="5" name="Slide Number Placeholder 4">
            <a:extLst>
              <a:ext uri="{FF2B5EF4-FFF2-40B4-BE49-F238E27FC236}">
                <a16:creationId xmlns:a16="http://schemas.microsoft.com/office/drawing/2014/main" id="{82AD1F8F-8B49-7DC6-911A-B8927A75E474}"/>
              </a:ext>
            </a:extLst>
          </p:cNvPr>
          <p:cNvSpPr>
            <a:spLocks noGrp="1"/>
          </p:cNvSpPr>
          <p:nvPr>
            <p:ph type="sldNum" sz="quarter" idx="12"/>
          </p:nvPr>
        </p:nvSpPr>
        <p:spPr/>
        <p:txBody>
          <a:bodyPr/>
          <a:lstStyle/>
          <a:p>
            <a:pPr lvl="0"/>
            <a:fld id="{6F35B5FC-F706-4B9C-A24F-FE1A999918E3}" type="slidenum">
              <a:rPr lang="it-IT" smtClean="0"/>
              <a:pPr lvl="0"/>
              <a:t>18</a:t>
            </a:fld>
            <a:endParaRPr lang="it-IT"/>
          </a:p>
        </p:txBody>
      </p:sp>
      <p:pic>
        <p:nvPicPr>
          <p:cNvPr id="8" name="Picture 7" descr="A diagram of a production process&#10;&#10;AI-generated content may be incorrect.">
            <a:extLst>
              <a:ext uri="{FF2B5EF4-FFF2-40B4-BE49-F238E27FC236}">
                <a16:creationId xmlns:a16="http://schemas.microsoft.com/office/drawing/2014/main" id="{FCB7F960-FE15-2CA7-BC4F-412C881CDFAA}"/>
              </a:ext>
            </a:extLst>
          </p:cNvPr>
          <p:cNvPicPr>
            <a:picLocks noChangeAspect="1"/>
          </p:cNvPicPr>
          <p:nvPr/>
        </p:nvPicPr>
        <p:blipFill>
          <a:blip r:embed="rId2">
            <a:extLst>
              <a:ext uri="{28A0092B-C50C-407E-A947-70E740481C1C}">
                <a14:useLocalDpi xmlns:a14="http://schemas.microsoft.com/office/drawing/2010/main" val="0"/>
              </a:ext>
            </a:extLst>
          </a:blip>
          <a:srcRect t="1959"/>
          <a:stretch>
            <a:fillRect/>
          </a:stretch>
        </p:blipFill>
        <p:spPr>
          <a:xfrm>
            <a:off x="2759447" y="1664127"/>
            <a:ext cx="9915167" cy="3411919"/>
          </a:xfrm>
          <a:prstGeom prst="rect">
            <a:avLst/>
          </a:prstGeom>
        </p:spPr>
      </p:pic>
      <p:sp>
        <p:nvSpPr>
          <p:cNvPr id="9" name="Rectangle 8">
            <a:extLst>
              <a:ext uri="{FF2B5EF4-FFF2-40B4-BE49-F238E27FC236}">
                <a16:creationId xmlns:a16="http://schemas.microsoft.com/office/drawing/2014/main" id="{40152CFD-02D3-F1C6-033B-CB8E9C4E0164}"/>
              </a:ext>
            </a:extLst>
          </p:cNvPr>
          <p:cNvSpPr/>
          <p:nvPr/>
        </p:nvSpPr>
        <p:spPr>
          <a:xfrm>
            <a:off x="3379318" y="5140728"/>
            <a:ext cx="792088" cy="167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1A96B96-2479-EC5C-A44D-6F79DFB209E6}"/>
              </a:ext>
            </a:extLst>
          </p:cNvPr>
          <p:cNvSpPr/>
          <p:nvPr/>
        </p:nvSpPr>
        <p:spPr>
          <a:xfrm>
            <a:off x="4239014" y="5438414"/>
            <a:ext cx="1703634" cy="1803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271380-EADA-3634-6AF9-ECB8C9F86A47}"/>
              </a:ext>
            </a:extLst>
          </p:cNvPr>
          <p:cNvSpPr/>
          <p:nvPr/>
        </p:nvSpPr>
        <p:spPr>
          <a:xfrm>
            <a:off x="5214874" y="5696576"/>
            <a:ext cx="1224136" cy="1989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3229-A91B-7C78-8FA4-728F7E99750F}"/>
              </a:ext>
            </a:extLst>
          </p:cNvPr>
          <p:cNvSpPr/>
          <p:nvPr/>
        </p:nvSpPr>
        <p:spPr>
          <a:xfrm>
            <a:off x="6463195" y="5973330"/>
            <a:ext cx="2344923" cy="2010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690C3B-F4DB-739F-FA31-DE5AE55E25F9}"/>
              </a:ext>
            </a:extLst>
          </p:cNvPr>
          <p:cNvSpPr txBox="1"/>
          <p:nvPr/>
        </p:nvSpPr>
        <p:spPr>
          <a:xfrm>
            <a:off x="975489" y="5048700"/>
            <a:ext cx="3267241" cy="1477328"/>
          </a:xfrm>
          <a:prstGeom prst="rect">
            <a:avLst/>
          </a:prstGeom>
          <a:noFill/>
        </p:spPr>
        <p:txBody>
          <a:bodyPr wrap="none" rtlCol="0">
            <a:spAutoFit/>
          </a:bodyPr>
          <a:lstStyle/>
          <a:p>
            <a:r>
              <a:rPr lang="en-US" dirty="0"/>
              <a:t>Demonstrator assembly</a:t>
            </a:r>
          </a:p>
          <a:p>
            <a:r>
              <a:rPr lang="en-US" dirty="0"/>
              <a:t>Develop tooling</a:t>
            </a:r>
          </a:p>
          <a:p>
            <a:r>
              <a:rPr lang="en-US" dirty="0"/>
              <a:t>Pre-production: assembly N </a:t>
            </a:r>
            <a:r>
              <a:rPr lang="en-US" dirty="0" err="1"/>
              <a:t>stavelets</a:t>
            </a:r>
            <a:endParaRPr lang="en-US" dirty="0"/>
          </a:p>
          <a:p>
            <a:r>
              <a:rPr lang="en-US" dirty="0"/>
              <a:t>Full assembly</a:t>
            </a:r>
          </a:p>
          <a:p>
            <a:r>
              <a:rPr lang="en-US" dirty="0"/>
              <a:t>ITk (ATLAS) assembly</a:t>
            </a:r>
          </a:p>
        </p:txBody>
      </p:sp>
      <p:cxnSp>
        <p:nvCxnSpPr>
          <p:cNvPr id="15" name="Straight Connector 14">
            <a:extLst>
              <a:ext uri="{FF2B5EF4-FFF2-40B4-BE49-F238E27FC236}">
                <a16:creationId xmlns:a16="http://schemas.microsoft.com/office/drawing/2014/main" id="{223199FE-DA39-EBFF-A60E-DEE8225DD490}"/>
              </a:ext>
            </a:extLst>
          </p:cNvPr>
          <p:cNvCxnSpPr/>
          <p:nvPr/>
        </p:nvCxnSpPr>
        <p:spPr>
          <a:xfrm>
            <a:off x="815231" y="5390684"/>
            <a:ext cx="61528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43F3FB-8290-54F5-E17A-2F84B71FBAE3}"/>
              </a:ext>
            </a:extLst>
          </p:cNvPr>
          <p:cNvCxnSpPr/>
          <p:nvPr/>
        </p:nvCxnSpPr>
        <p:spPr>
          <a:xfrm>
            <a:off x="783015" y="5652045"/>
            <a:ext cx="61528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D417D6-6589-8CAF-E322-828475110355}"/>
              </a:ext>
            </a:extLst>
          </p:cNvPr>
          <p:cNvCxnSpPr/>
          <p:nvPr/>
        </p:nvCxnSpPr>
        <p:spPr>
          <a:xfrm>
            <a:off x="815231" y="5940077"/>
            <a:ext cx="6152896"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DBA3229-A91B-7C78-8FA4-728F7E99750F}"/>
              </a:ext>
            </a:extLst>
          </p:cNvPr>
          <p:cNvSpPr/>
          <p:nvPr/>
        </p:nvSpPr>
        <p:spPr>
          <a:xfrm>
            <a:off x="3464975" y="6222206"/>
            <a:ext cx="2998220" cy="221862"/>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ED417D6-6589-8CAF-E322-828475110355}"/>
              </a:ext>
            </a:extLst>
          </p:cNvPr>
          <p:cNvCxnSpPr/>
          <p:nvPr/>
        </p:nvCxnSpPr>
        <p:spPr>
          <a:xfrm>
            <a:off x="815231" y="6188953"/>
            <a:ext cx="615289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823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4964" y="107429"/>
            <a:ext cx="11423808" cy="936104"/>
          </a:xfrm>
        </p:spPr>
        <p:txBody>
          <a:bodyPr/>
          <a:lstStyle/>
          <a:p>
            <a:r>
              <a:rPr lang="en-US" dirty="0"/>
              <a:t>Conclusions</a:t>
            </a:r>
          </a:p>
        </p:txBody>
      </p:sp>
      <p:sp>
        <p:nvSpPr>
          <p:cNvPr id="4" name="Date Placeholder 3"/>
          <p:cNvSpPr>
            <a:spLocks noGrp="1"/>
          </p:cNvSpPr>
          <p:nvPr>
            <p:ph type="dt" sz="half" idx="10"/>
          </p:nvPr>
        </p:nvSpPr>
        <p:spPr/>
        <p:txBody>
          <a:bodyPr/>
          <a:lstStyle/>
          <a:p>
            <a:pPr lvl="0"/>
            <a:fld id="{84BB1281-BBC7-434B-8862-2072601F4C44}" type="datetime1">
              <a:rPr lang="en-US" smtClean="0"/>
              <a:t>5/30/25</a:t>
            </a:fld>
            <a:endParaRPr lang="it-IT" dirty="0"/>
          </a:p>
        </p:txBody>
      </p:sp>
      <p:sp>
        <p:nvSpPr>
          <p:cNvPr id="5" name="Footer Placeholder 4"/>
          <p:cNvSpPr>
            <a:spLocks noGrp="1"/>
          </p:cNvSpPr>
          <p:nvPr>
            <p:ph type="ftr" sz="quarter" idx="11"/>
          </p:nvPr>
        </p:nvSpPr>
        <p:spPr/>
        <p:txBody>
          <a:bodyPr/>
          <a:lstStyle/>
          <a:p>
            <a:pPr lvl="0"/>
            <a:r>
              <a:rPr lang="it-IT"/>
              <a:t>Dr. Simone M. Mazza - University of California Santa Cruz</a:t>
            </a:r>
          </a:p>
        </p:txBody>
      </p:sp>
      <p:sp>
        <p:nvSpPr>
          <p:cNvPr id="6" name="Slide Number Placeholder 5"/>
          <p:cNvSpPr>
            <a:spLocks noGrp="1"/>
          </p:cNvSpPr>
          <p:nvPr>
            <p:ph type="sldNum" sz="quarter" idx="12"/>
          </p:nvPr>
        </p:nvSpPr>
        <p:spPr/>
        <p:txBody>
          <a:bodyPr/>
          <a:lstStyle/>
          <a:p>
            <a:pPr lvl="0"/>
            <a:fld id="{CDE6EDFE-99FE-4C64-93E9-30E3A845F97A}" type="slidenum">
              <a:rPr lang="it-IT" smtClean="0"/>
              <a:pPr lvl="0"/>
              <a:t>19</a:t>
            </a:fld>
            <a:endParaRPr lang="it-IT"/>
          </a:p>
        </p:txBody>
      </p:sp>
      <p:sp>
        <p:nvSpPr>
          <p:cNvPr id="8" name="Content Placeholder 7"/>
          <p:cNvSpPr>
            <a:spLocks noGrp="1"/>
          </p:cNvSpPr>
          <p:nvPr>
            <p:ph sz="quarter" idx="1"/>
          </p:nvPr>
        </p:nvSpPr>
        <p:spPr>
          <a:xfrm>
            <a:off x="174035" y="1101104"/>
            <a:ext cx="8284942" cy="5781178"/>
          </a:xfrm>
        </p:spPr>
        <p:txBody>
          <a:bodyPr>
            <a:normAutofit fontScale="85000" lnSpcReduction="10000"/>
          </a:bodyPr>
          <a:lstStyle/>
          <a:p>
            <a:r>
              <a:rPr lang="en-US" dirty="0"/>
              <a:t>Components and design of the </a:t>
            </a:r>
            <a:r>
              <a:rPr lang="en-US" dirty="0" err="1"/>
              <a:t>ePIC</a:t>
            </a:r>
            <a:r>
              <a:rPr lang="en-US" dirty="0"/>
              <a:t> BTOF layer is reaching maturity: TDR expected by the end of the year</a:t>
            </a:r>
          </a:p>
          <a:p>
            <a:r>
              <a:rPr lang="en-US" dirty="0"/>
              <a:t>Ongoing development of AC-LGAD strips for the </a:t>
            </a:r>
            <a:r>
              <a:rPr lang="en-US" dirty="0" err="1"/>
              <a:t>ePIC</a:t>
            </a:r>
            <a:r>
              <a:rPr lang="en-US" dirty="0"/>
              <a:t> TOF layers</a:t>
            </a:r>
          </a:p>
          <a:p>
            <a:pPr lvl="1"/>
            <a:r>
              <a:rPr lang="en-US" dirty="0"/>
              <a:t>Received first large-scale AC-LGAD production from HPK, first results are optimistic</a:t>
            </a:r>
          </a:p>
          <a:p>
            <a:pPr lvl="1"/>
            <a:r>
              <a:rPr lang="en-US" dirty="0"/>
              <a:t>A FBK production is ongoing, an additional HPK production will start soon as well</a:t>
            </a:r>
          </a:p>
          <a:p>
            <a:r>
              <a:rPr lang="en-US" dirty="0"/>
              <a:t>Readout chips currently being designed and tested: FCFD for BTOF</a:t>
            </a:r>
          </a:p>
          <a:p>
            <a:pPr lvl="1"/>
            <a:r>
              <a:rPr lang="en-US" dirty="0"/>
              <a:t>First test with full-size sensor and FCFD in July this year</a:t>
            </a:r>
          </a:p>
          <a:p>
            <a:pPr lvl="1"/>
            <a:r>
              <a:rPr lang="en-US" dirty="0"/>
              <a:t>Test beam planned for full-size sensor testing and readout electronic testing this Autumn</a:t>
            </a:r>
          </a:p>
          <a:p>
            <a:r>
              <a:rPr lang="en-US" dirty="0"/>
              <a:t>Assembly procedure is being developed and organized</a:t>
            </a:r>
          </a:p>
          <a:p>
            <a:pPr lvl="1"/>
            <a:r>
              <a:rPr lang="en-US" dirty="0"/>
              <a:t>“</a:t>
            </a:r>
            <a:r>
              <a:rPr lang="en-US" dirty="0" err="1"/>
              <a:t>Stavelet</a:t>
            </a:r>
            <a:r>
              <a:rPr lang="en-US" dirty="0"/>
              <a:t>” is baseline design to facilitate the assembly and more serviceable</a:t>
            </a:r>
          </a:p>
          <a:p>
            <a:pPr lvl="1"/>
            <a:r>
              <a:rPr lang="en-US" dirty="0"/>
              <a:t>A thermo-mechanical demonstrator is expected by the end of summer</a:t>
            </a:r>
          </a:p>
          <a:p>
            <a:pPr lvl="1"/>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2778" y="897832"/>
            <a:ext cx="1649786" cy="77402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9522" y="827509"/>
            <a:ext cx="1200079" cy="120007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8855" y="848203"/>
            <a:ext cx="1114144" cy="1114144"/>
          </a:xfrm>
          <a:prstGeom prst="rect">
            <a:avLst/>
          </a:prstGeom>
        </p:spPr>
      </p:pic>
      <p:pic>
        <p:nvPicPr>
          <p:cNvPr id="18" name="Picture 17">
            <a:extLst>
              <a:ext uri="{FF2B5EF4-FFF2-40B4-BE49-F238E27FC236}">
                <a16:creationId xmlns:a16="http://schemas.microsoft.com/office/drawing/2014/main" id="{9D30E640-DE1B-2AD3-2ABE-1C72F787790D}"/>
              </a:ext>
            </a:extLst>
          </p:cNvPr>
          <p:cNvPicPr>
            <a:picLocks noChangeAspect="1"/>
          </p:cNvPicPr>
          <p:nvPr/>
        </p:nvPicPr>
        <p:blipFill>
          <a:blip r:embed="rId5"/>
          <a:stretch>
            <a:fillRect/>
          </a:stretch>
        </p:blipFill>
        <p:spPr>
          <a:xfrm>
            <a:off x="11524522" y="2075782"/>
            <a:ext cx="1421758" cy="991846"/>
          </a:xfrm>
          <a:prstGeom prst="rect">
            <a:avLst/>
          </a:prstGeom>
        </p:spPr>
      </p:pic>
      <p:pic>
        <p:nvPicPr>
          <p:cNvPr id="17" name="Picture 16" descr="A close up of a solar panel&#10;&#10;Description automatically generated">
            <a:extLst>
              <a:ext uri="{FF2B5EF4-FFF2-40B4-BE49-F238E27FC236}">
                <a16:creationId xmlns:a16="http://schemas.microsoft.com/office/drawing/2014/main" id="{EA55FEDB-A723-A8ED-F337-DBD7530C8DA9}"/>
              </a:ext>
            </a:extLst>
          </p:cNvPr>
          <p:cNvPicPr>
            <a:picLocks noChangeAspect="1"/>
          </p:cNvPicPr>
          <p:nvPr/>
        </p:nvPicPr>
        <p:blipFill>
          <a:blip r:embed="rId6" cstate="print">
            <a:extLst>
              <a:ext uri="{28A0092B-C50C-407E-A947-70E740481C1C}">
                <a14:useLocalDpi xmlns:a14="http://schemas.microsoft.com/office/drawing/2010/main" val="0"/>
              </a:ext>
            </a:extLst>
          </a:blip>
          <a:srcRect l="19601" t="16662" r="27199" b="15669"/>
          <a:stretch/>
        </p:blipFill>
        <p:spPr>
          <a:xfrm rot="16200000">
            <a:off x="9871976" y="2607305"/>
            <a:ext cx="2189735" cy="3703879"/>
          </a:xfrm>
          <a:prstGeom prst="rect">
            <a:avLst/>
          </a:prstGeo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t="26187" b="20471"/>
          <a:stretch/>
        </p:blipFill>
        <p:spPr>
          <a:xfrm>
            <a:off x="9114904" y="5765170"/>
            <a:ext cx="3737711" cy="1499302"/>
          </a:xfrm>
          <a:prstGeom prst="rect">
            <a:avLst/>
          </a:prstGeom>
        </p:spPr>
      </p:pic>
      <p:pic>
        <p:nvPicPr>
          <p:cNvPr id="21" name="Picture 20">
            <a:extLst>
              <a:ext uri="{FF2B5EF4-FFF2-40B4-BE49-F238E27FC236}">
                <a16:creationId xmlns:a16="http://schemas.microsoft.com/office/drawing/2014/main" id="{12F853F3-9572-4EA2-8B82-DD5A20B9ACD7}"/>
              </a:ext>
            </a:extLst>
          </p:cNvPr>
          <p:cNvPicPr>
            <a:picLocks noChangeAspect="1"/>
          </p:cNvPicPr>
          <p:nvPr/>
        </p:nvPicPr>
        <p:blipFill rotWithShape="1">
          <a:blip r:embed="rId8"/>
          <a:srcRect t="13817" b="17101"/>
          <a:stretch/>
        </p:blipFill>
        <p:spPr>
          <a:xfrm>
            <a:off x="9084668" y="2134267"/>
            <a:ext cx="2008558" cy="1080120"/>
          </a:xfrm>
          <a:prstGeom prst="rect">
            <a:avLst/>
          </a:prstGeom>
        </p:spPr>
      </p:pic>
    </p:spTree>
    <p:extLst>
      <p:ext uri="{BB962C8B-B14F-4D97-AF65-F5344CB8AC3E}">
        <p14:creationId xmlns:p14="http://schemas.microsoft.com/office/powerpoint/2010/main" val="2496222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6B79C-CDF8-9215-FDF1-212368C7CD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AA3CEA-D4E4-4214-9F98-17103A9E156B}"/>
              </a:ext>
            </a:extLst>
          </p:cNvPr>
          <p:cNvSpPr>
            <a:spLocks noGrp="1"/>
          </p:cNvSpPr>
          <p:nvPr>
            <p:ph type="title"/>
          </p:nvPr>
        </p:nvSpPr>
        <p:spPr>
          <a:xfrm>
            <a:off x="311175" y="302737"/>
            <a:ext cx="12456612" cy="884812"/>
          </a:xfrm>
        </p:spPr>
        <p:txBody>
          <a:bodyPr/>
          <a:lstStyle/>
          <a:p>
            <a:r>
              <a:rPr lang="en-US" dirty="0"/>
              <a:t>Charge questions</a:t>
            </a:r>
          </a:p>
        </p:txBody>
      </p:sp>
      <p:sp>
        <p:nvSpPr>
          <p:cNvPr id="3" name="Date Placeholder 2">
            <a:extLst>
              <a:ext uri="{FF2B5EF4-FFF2-40B4-BE49-F238E27FC236}">
                <a16:creationId xmlns:a16="http://schemas.microsoft.com/office/drawing/2014/main" id="{E192B5F2-A725-CC0E-D893-76A6C0498208}"/>
              </a:ext>
            </a:extLst>
          </p:cNvPr>
          <p:cNvSpPr>
            <a:spLocks noGrp="1"/>
          </p:cNvSpPr>
          <p:nvPr>
            <p:ph type="dt" sz="half" idx="10"/>
          </p:nvPr>
        </p:nvSpPr>
        <p:spPr/>
        <p:txBody>
          <a:bodyPr/>
          <a:lstStyle/>
          <a:p>
            <a:pPr lvl="0"/>
            <a:fld id="{8C810734-8F83-4509-9FE8-884C425A84AC}" type="datetime1">
              <a:rPr lang="en-US" smtClean="0"/>
              <a:t>5/30/25</a:t>
            </a:fld>
            <a:endParaRPr lang="it-IT"/>
          </a:p>
        </p:txBody>
      </p:sp>
      <p:sp>
        <p:nvSpPr>
          <p:cNvPr id="4" name="Footer Placeholder 3">
            <a:extLst>
              <a:ext uri="{FF2B5EF4-FFF2-40B4-BE49-F238E27FC236}">
                <a16:creationId xmlns:a16="http://schemas.microsoft.com/office/drawing/2014/main" id="{4ED161E7-18C4-0056-CCB5-3417E53DA9C0}"/>
              </a:ext>
            </a:extLst>
          </p:cNvPr>
          <p:cNvSpPr>
            <a:spLocks noGrp="1"/>
          </p:cNvSpPr>
          <p:nvPr>
            <p:ph type="ftr" sz="quarter" idx="11"/>
          </p:nvPr>
        </p:nvSpPr>
        <p:spPr/>
        <p:txBody>
          <a:bodyPr/>
          <a:lstStyle/>
          <a:p>
            <a:pPr lvl="0"/>
            <a:r>
              <a:rPr lang="it-IT" dirty="0"/>
              <a:t>Dr. Simone M. Mazza - University of California Santa Cruz</a:t>
            </a:r>
          </a:p>
        </p:txBody>
      </p:sp>
      <p:sp>
        <p:nvSpPr>
          <p:cNvPr id="5" name="Slide Number Placeholder 4">
            <a:extLst>
              <a:ext uri="{FF2B5EF4-FFF2-40B4-BE49-F238E27FC236}">
                <a16:creationId xmlns:a16="http://schemas.microsoft.com/office/drawing/2014/main" id="{77AAA4DD-C166-75ED-383D-F45C268E2BF0}"/>
              </a:ext>
            </a:extLst>
          </p:cNvPr>
          <p:cNvSpPr>
            <a:spLocks noGrp="1"/>
          </p:cNvSpPr>
          <p:nvPr>
            <p:ph type="sldNum" sz="quarter" idx="12"/>
          </p:nvPr>
        </p:nvSpPr>
        <p:spPr/>
        <p:txBody>
          <a:bodyPr/>
          <a:lstStyle/>
          <a:p>
            <a:pPr lvl="0"/>
            <a:fld id="{6F35B5FC-F706-4B9C-A24F-FE1A999918E3}" type="slidenum">
              <a:rPr lang="it-IT" smtClean="0"/>
              <a:pPr lvl="0"/>
              <a:t>2</a:t>
            </a:fld>
            <a:endParaRPr lang="it-IT"/>
          </a:p>
        </p:txBody>
      </p:sp>
      <p:sp>
        <p:nvSpPr>
          <p:cNvPr id="6" name="Content Placeholder 5">
            <a:extLst>
              <a:ext uri="{FF2B5EF4-FFF2-40B4-BE49-F238E27FC236}">
                <a16:creationId xmlns:a16="http://schemas.microsoft.com/office/drawing/2014/main" id="{83D99F0F-2133-AE51-06E2-A9EC352C777A}"/>
              </a:ext>
            </a:extLst>
          </p:cNvPr>
          <p:cNvSpPr>
            <a:spLocks noGrp="1"/>
          </p:cNvSpPr>
          <p:nvPr>
            <p:ph sz="quarter" idx="1"/>
          </p:nvPr>
        </p:nvSpPr>
        <p:spPr>
          <a:xfrm>
            <a:off x="383183" y="1331565"/>
            <a:ext cx="12384604" cy="5304153"/>
          </a:xfrm>
        </p:spPr>
        <p:txBody>
          <a:bodyPr>
            <a:normAutofit fontScale="92500"/>
          </a:bodyPr>
          <a:lstStyle/>
          <a:p>
            <a:r>
              <a:rPr lang="en-US" dirty="0"/>
              <a:t>Q1: Is the design of the </a:t>
            </a:r>
            <a:r>
              <a:rPr lang="en-US" dirty="0" err="1"/>
              <a:t>ePIC</a:t>
            </a:r>
            <a:r>
              <a:rPr lang="en-US" dirty="0"/>
              <a:t> detector and its sub-systems appropriate and progressing well?</a:t>
            </a:r>
          </a:p>
          <a:p>
            <a:endParaRPr lang="en-US" dirty="0"/>
          </a:p>
          <a:p>
            <a:r>
              <a:rPr lang="en-US" dirty="0"/>
              <a:t>Q2: Are the remaining work and technical, cost and schedule risks adequately understood? Are there opportunities? </a:t>
            </a:r>
          </a:p>
          <a:p>
            <a:endParaRPr lang="en-US" dirty="0"/>
          </a:p>
          <a:p>
            <a:r>
              <a:rPr lang="en-US" dirty="0"/>
              <a:t>Q3: Will the detector be technically ready for baselining by late 2025? </a:t>
            </a:r>
          </a:p>
          <a:p>
            <a:endParaRPr lang="en-US" dirty="0"/>
          </a:p>
          <a:p>
            <a:r>
              <a:rPr lang="en-US" dirty="0"/>
              <a:t>Q4: Are the detector integration and planning for installation and maintenance progressing well? Are there areas where further ideas should be pursued? </a:t>
            </a:r>
          </a:p>
          <a:p>
            <a:endParaRPr lang="en-US" dirty="0"/>
          </a:p>
          <a:p>
            <a:r>
              <a:rPr lang="en-US" dirty="0"/>
              <a:t>Q5: Will the detector be ready for start of construction by late 2026?</a:t>
            </a:r>
          </a:p>
        </p:txBody>
      </p:sp>
    </p:spTree>
    <p:extLst>
      <p:ext uri="{BB962C8B-B14F-4D97-AF65-F5344CB8AC3E}">
        <p14:creationId xmlns:p14="http://schemas.microsoft.com/office/powerpoint/2010/main" val="1392988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5A19E-BCFF-CB43-D3D7-318A7A0E7C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B06D1E-78E0-4A24-B074-BE4BEDA34465}"/>
              </a:ext>
            </a:extLst>
          </p:cNvPr>
          <p:cNvSpPr>
            <a:spLocks noGrp="1"/>
          </p:cNvSpPr>
          <p:nvPr>
            <p:ph type="title"/>
          </p:nvPr>
        </p:nvSpPr>
        <p:spPr>
          <a:xfrm>
            <a:off x="311175" y="302737"/>
            <a:ext cx="12456612" cy="884812"/>
          </a:xfrm>
        </p:spPr>
        <p:txBody>
          <a:bodyPr/>
          <a:lstStyle/>
          <a:p>
            <a:r>
              <a:rPr lang="en-US" dirty="0"/>
              <a:t>Charge questions</a:t>
            </a:r>
          </a:p>
        </p:txBody>
      </p:sp>
      <p:sp>
        <p:nvSpPr>
          <p:cNvPr id="3" name="Date Placeholder 2">
            <a:extLst>
              <a:ext uri="{FF2B5EF4-FFF2-40B4-BE49-F238E27FC236}">
                <a16:creationId xmlns:a16="http://schemas.microsoft.com/office/drawing/2014/main" id="{82BEE960-00A4-14B8-EF7C-9DE91957209F}"/>
              </a:ext>
            </a:extLst>
          </p:cNvPr>
          <p:cNvSpPr>
            <a:spLocks noGrp="1"/>
          </p:cNvSpPr>
          <p:nvPr>
            <p:ph type="dt" sz="half" idx="10"/>
          </p:nvPr>
        </p:nvSpPr>
        <p:spPr/>
        <p:txBody>
          <a:bodyPr/>
          <a:lstStyle/>
          <a:p>
            <a:pPr lvl="0"/>
            <a:fld id="{8C810734-8F83-4509-9FE8-884C425A84AC}" type="datetime1">
              <a:rPr lang="en-US" smtClean="0"/>
              <a:t>5/30/25</a:t>
            </a:fld>
            <a:endParaRPr lang="it-IT"/>
          </a:p>
        </p:txBody>
      </p:sp>
      <p:sp>
        <p:nvSpPr>
          <p:cNvPr id="4" name="Footer Placeholder 3">
            <a:extLst>
              <a:ext uri="{FF2B5EF4-FFF2-40B4-BE49-F238E27FC236}">
                <a16:creationId xmlns:a16="http://schemas.microsoft.com/office/drawing/2014/main" id="{7D925FF5-DA97-A913-044E-56B858E115E5}"/>
              </a:ext>
            </a:extLst>
          </p:cNvPr>
          <p:cNvSpPr>
            <a:spLocks noGrp="1"/>
          </p:cNvSpPr>
          <p:nvPr>
            <p:ph type="ftr" sz="quarter" idx="11"/>
          </p:nvPr>
        </p:nvSpPr>
        <p:spPr/>
        <p:txBody>
          <a:bodyPr/>
          <a:lstStyle/>
          <a:p>
            <a:pPr lvl="0"/>
            <a:r>
              <a:rPr lang="it-IT" dirty="0"/>
              <a:t>Dr. Simone M. Mazza - University of California Santa Cruz</a:t>
            </a:r>
          </a:p>
        </p:txBody>
      </p:sp>
      <p:sp>
        <p:nvSpPr>
          <p:cNvPr id="5" name="Slide Number Placeholder 4">
            <a:extLst>
              <a:ext uri="{FF2B5EF4-FFF2-40B4-BE49-F238E27FC236}">
                <a16:creationId xmlns:a16="http://schemas.microsoft.com/office/drawing/2014/main" id="{079556BD-E387-655D-1A68-F682144932C1}"/>
              </a:ext>
            </a:extLst>
          </p:cNvPr>
          <p:cNvSpPr>
            <a:spLocks noGrp="1"/>
          </p:cNvSpPr>
          <p:nvPr>
            <p:ph type="sldNum" sz="quarter" idx="12"/>
          </p:nvPr>
        </p:nvSpPr>
        <p:spPr/>
        <p:txBody>
          <a:bodyPr/>
          <a:lstStyle/>
          <a:p>
            <a:pPr lvl="0"/>
            <a:fld id="{6F35B5FC-F706-4B9C-A24F-FE1A999918E3}" type="slidenum">
              <a:rPr lang="it-IT" smtClean="0"/>
              <a:pPr lvl="0"/>
              <a:t>20</a:t>
            </a:fld>
            <a:endParaRPr lang="it-IT"/>
          </a:p>
        </p:txBody>
      </p:sp>
      <p:sp>
        <p:nvSpPr>
          <p:cNvPr id="6" name="Content Placeholder 5">
            <a:extLst>
              <a:ext uri="{FF2B5EF4-FFF2-40B4-BE49-F238E27FC236}">
                <a16:creationId xmlns:a16="http://schemas.microsoft.com/office/drawing/2014/main" id="{FD868C4C-F8B9-9F82-32F1-B7973D7154D9}"/>
              </a:ext>
            </a:extLst>
          </p:cNvPr>
          <p:cNvSpPr>
            <a:spLocks noGrp="1"/>
          </p:cNvSpPr>
          <p:nvPr>
            <p:ph sz="quarter" idx="1"/>
          </p:nvPr>
        </p:nvSpPr>
        <p:spPr>
          <a:xfrm>
            <a:off x="383183" y="1331565"/>
            <a:ext cx="12384604" cy="5304153"/>
          </a:xfrm>
        </p:spPr>
        <p:txBody>
          <a:bodyPr>
            <a:normAutofit fontScale="85000" lnSpcReduction="20000"/>
          </a:bodyPr>
          <a:lstStyle/>
          <a:p>
            <a:r>
              <a:rPr lang="en-US" sz="2200" dirty="0"/>
              <a:t>Is the design of the </a:t>
            </a:r>
            <a:r>
              <a:rPr lang="en-US" sz="2200" dirty="0" err="1"/>
              <a:t>ePIC</a:t>
            </a:r>
            <a:r>
              <a:rPr lang="en-US" sz="2200" dirty="0"/>
              <a:t> detector and its sub-systems appropriate and progressing well?</a:t>
            </a:r>
          </a:p>
          <a:p>
            <a:pPr lvl="1"/>
            <a:r>
              <a:rPr lang="en-US" b="1" dirty="0">
                <a:solidFill>
                  <a:srgbClr val="00B050"/>
                </a:solidFill>
              </a:rPr>
              <a:t>Yes, the design of its subsystems is progressing well, with the main bottlenecks being the availability of ASICs. The results of the first full-size sensor test conducted in the lab showed no problems.  First full-size sensor + FCFD (ASIC for BTOF) will be tested this year. Assembling procedure and several properties related to thermal and electrical will be tested by using demonstrator this year.</a:t>
            </a:r>
          </a:p>
          <a:p>
            <a:r>
              <a:rPr lang="en-US" sz="2200" dirty="0"/>
              <a:t>Are the remaining work and technical, cost and schedule risks adequately understood? Are there opportunities? </a:t>
            </a:r>
          </a:p>
          <a:p>
            <a:pPr lvl="1"/>
            <a:r>
              <a:rPr lang="en-US" altLang="ja-JP" b="1" dirty="0">
                <a:solidFill>
                  <a:srgbClr val="00B050"/>
                </a:solidFill>
              </a:rPr>
              <a:t>Remaining work is well understood.  Main schedule risks are related to availability of ASIC. FBK sensors will also be tested to reduce the risk of manufacturing the sensors that form the core of this detector. </a:t>
            </a:r>
            <a:endParaRPr lang="en-US" b="1" dirty="0">
              <a:solidFill>
                <a:srgbClr val="00B050"/>
              </a:solidFill>
            </a:endParaRPr>
          </a:p>
          <a:p>
            <a:r>
              <a:rPr lang="en-US" sz="2200" dirty="0"/>
              <a:t>Will the detector be technically ready for baselining by late 2025? </a:t>
            </a:r>
          </a:p>
          <a:p>
            <a:pPr lvl="1"/>
            <a:r>
              <a:rPr lang="en-US" b="1" dirty="0">
                <a:solidFill>
                  <a:srgbClr val="00B050"/>
                </a:solidFill>
              </a:rPr>
              <a:t>The detector baseline is well established, and we aim to resolve the remaining open questions</a:t>
            </a:r>
          </a:p>
          <a:p>
            <a:r>
              <a:rPr lang="en-US" sz="2200" dirty="0"/>
              <a:t>Are the detector integration and planning for installation and maintenance progressing well? Are there areas where further ideas should be pursued? </a:t>
            </a:r>
          </a:p>
          <a:p>
            <a:pPr lvl="1"/>
            <a:r>
              <a:rPr lang="en-US" b="1" dirty="0">
                <a:solidFill>
                  <a:srgbClr val="00B050"/>
                </a:solidFill>
              </a:rPr>
              <a:t>We have a plan for a set of demonstrator staves that will lead us to higher level integration steps. It is crucial that ASIC, Sensor production and mechanical design progress on schedule.</a:t>
            </a:r>
          </a:p>
          <a:p>
            <a:r>
              <a:rPr lang="en-US" sz="2200" dirty="0"/>
              <a:t>Will the detector be ready for start of construction by late 2026?</a:t>
            </a:r>
          </a:p>
          <a:p>
            <a:pPr lvl="1"/>
            <a:r>
              <a:rPr lang="en-US" b="1" dirty="0">
                <a:solidFill>
                  <a:srgbClr val="00B050"/>
                </a:solidFill>
              </a:rPr>
              <a:t>YES, but correlated with ASIC availability</a:t>
            </a:r>
          </a:p>
        </p:txBody>
      </p:sp>
    </p:spTree>
    <p:extLst>
      <p:ext uri="{BB962C8B-B14F-4D97-AF65-F5344CB8AC3E}">
        <p14:creationId xmlns:p14="http://schemas.microsoft.com/office/powerpoint/2010/main" val="185532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7759" y="-37200"/>
            <a:ext cx="8527612" cy="4793471"/>
          </a:xfrm>
          <a:prstGeom prst="roundRect">
            <a:avLst>
              <a:gd name="adj" fmla="val 8594"/>
            </a:avLst>
          </a:prstGeom>
          <a:solidFill>
            <a:srgbClr val="FFFFFF">
              <a:shade val="85000"/>
            </a:srgbClr>
          </a:solidFill>
          <a:ln>
            <a:noFill/>
          </a:ln>
          <a:effectLst/>
        </p:spPr>
      </p:pic>
      <p:sp>
        <p:nvSpPr>
          <p:cNvPr id="2" name="Date Placeholder 1"/>
          <p:cNvSpPr>
            <a:spLocks noGrp="1"/>
          </p:cNvSpPr>
          <p:nvPr>
            <p:ph type="dt" sz="half" idx="10"/>
          </p:nvPr>
        </p:nvSpPr>
        <p:spPr/>
        <p:txBody>
          <a:bodyPr/>
          <a:lstStyle/>
          <a:p>
            <a:pPr lvl="0"/>
            <a:fld id="{AC81D94B-9BD9-46B6-AD23-ABC9E20F0FDA}" type="datetime1">
              <a:rPr lang="en-US" smtClean="0"/>
              <a:t>5/30/25</a:t>
            </a:fld>
            <a:endParaRPr lang="it-IT"/>
          </a:p>
        </p:txBody>
      </p:sp>
      <p:pic>
        <p:nvPicPr>
          <p:cNvPr id="5"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30"/>
            <a:ext cx="6143823" cy="345590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8175" y="4355901"/>
            <a:ext cx="6192688" cy="348338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05" y="3399928"/>
            <a:ext cx="7776864" cy="4374486"/>
          </a:xfrm>
          <a:prstGeom prst="roundRect">
            <a:avLst>
              <a:gd name="adj" fmla="val 8594"/>
            </a:avLst>
          </a:prstGeom>
          <a:solidFill>
            <a:srgbClr val="FFFFFF">
              <a:shade val="85000"/>
            </a:srgbClr>
          </a:solidFill>
          <a:ln>
            <a:noFill/>
          </a:ln>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9816" r="6066" b="25218"/>
          <a:stretch/>
        </p:blipFill>
        <p:spPr>
          <a:xfrm>
            <a:off x="4777463" y="3037690"/>
            <a:ext cx="3672408" cy="18352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0" name="Title 1"/>
          <p:cNvSpPr txBox="1">
            <a:spLocks/>
          </p:cNvSpPr>
          <p:nvPr/>
        </p:nvSpPr>
        <p:spPr>
          <a:xfrm>
            <a:off x="2903463" y="6444133"/>
            <a:ext cx="7992888" cy="905554"/>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6000" b="1" dirty="0">
                <a:ln w="10160">
                  <a:solidFill>
                    <a:schemeClr val="accent5"/>
                  </a:solidFill>
                  <a:prstDash val="solid"/>
                </a:ln>
                <a:solidFill>
                  <a:srgbClr val="FFFFFF"/>
                </a:solidFill>
                <a:effectLst>
                  <a:outerShdw blurRad="50800" dist="38100" dir="8100000" algn="tr" rotWithShape="0">
                    <a:prstClr val="black">
                      <a:alpha val="40000"/>
                    </a:prstClr>
                  </a:outerShdw>
                </a:effectLst>
              </a:rPr>
              <a:t>Thanks for the attention</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159" y="5724053"/>
            <a:ext cx="2304256" cy="1728192"/>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7024" y="5727626"/>
            <a:ext cx="1643543" cy="1643543"/>
          </a:xfrm>
          <a:prstGeom prst="rect">
            <a:avLst/>
          </a:prstGeom>
        </p:spPr>
      </p:pic>
      <p:pic>
        <p:nvPicPr>
          <p:cNvPr id="4" name="Picture 3">
            <a:extLst>
              <a:ext uri="{FF2B5EF4-FFF2-40B4-BE49-F238E27FC236}">
                <a16:creationId xmlns:a16="http://schemas.microsoft.com/office/drawing/2014/main" id="{C6D7BDEB-CAC1-2AE3-1572-CBD5F910D9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915" y="107430"/>
            <a:ext cx="2916119" cy="1368152"/>
          </a:xfrm>
          <a:prstGeom prst="rect">
            <a:avLst/>
          </a:prstGeom>
        </p:spPr>
      </p:pic>
      <p:pic>
        <p:nvPicPr>
          <p:cNvPr id="13" name="Picture 12">
            <a:extLst>
              <a:ext uri="{FF2B5EF4-FFF2-40B4-BE49-F238E27FC236}">
                <a16:creationId xmlns:a16="http://schemas.microsoft.com/office/drawing/2014/main" id="{C4CCBD56-CD33-CC87-DE3B-E644AE966A4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81805" y="251445"/>
            <a:ext cx="1658762" cy="165876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62821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lvl="0"/>
            <a:fld id="{FAC3C86C-C7F9-4818-8D1C-CC4A04182257}" type="datetime1">
              <a:rPr lang="en-US" smtClean="0"/>
              <a:t>5/30/25</a:t>
            </a:fld>
            <a:endParaRPr lang="it-IT"/>
          </a:p>
        </p:txBody>
      </p:sp>
      <p:sp>
        <p:nvSpPr>
          <p:cNvPr id="4" name="Footer Placeholder 3"/>
          <p:cNvSpPr>
            <a:spLocks noGrp="1"/>
          </p:cNvSpPr>
          <p:nvPr>
            <p:ph type="ftr" sz="quarter" idx="11"/>
          </p:nvPr>
        </p:nvSpPr>
        <p:spPr/>
        <p:txBody>
          <a:bodyPr/>
          <a:lstStyle/>
          <a:p>
            <a:pPr lvl="0"/>
            <a:r>
              <a:rPr lang="it-IT"/>
              <a:t>Dr. Simone M. Mazza - University of California Santa Cruz</a:t>
            </a:r>
            <a:endParaRPr lang="it-IT" dirty="0"/>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22</a:t>
            </a:fld>
            <a:endParaRPr lang="it-IT"/>
          </a:p>
        </p:txBody>
      </p:sp>
      <p:sp>
        <p:nvSpPr>
          <p:cNvPr id="6" name="Content Placeholder 5"/>
          <p:cNvSpPr>
            <a:spLocks noGrp="1"/>
          </p:cNvSpPr>
          <p:nvPr>
            <p:ph sz="quarter" idx="1"/>
          </p:nvPr>
        </p:nvSpPr>
        <p:spPr>
          <a:xfrm>
            <a:off x="671415" y="251445"/>
            <a:ext cx="12097144" cy="4878080"/>
          </a:xfrm>
        </p:spPr>
        <p:txBody>
          <a:bodyPr>
            <a:normAutofit fontScale="85000" lnSpcReduction="20000"/>
          </a:bodyPr>
          <a:lstStyle/>
          <a:p>
            <a:pPr marL="0" indent="0" algn="ctr" fontAlgn="base">
              <a:spcBef>
                <a:spcPct val="0"/>
              </a:spcBef>
              <a:spcAft>
                <a:spcPct val="0"/>
              </a:spcAft>
              <a:buNone/>
            </a:pPr>
            <a:r>
              <a:rPr lang="en-US" sz="2800" b="1" dirty="0"/>
              <a:t>Many thanks to the SCIPP group students and technicians!</a:t>
            </a:r>
          </a:p>
          <a:p>
            <a:pPr marL="0" indent="0" algn="ctr" fontAlgn="base">
              <a:spcBef>
                <a:spcPct val="0"/>
              </a:spcBef>
              <a:spcAft>
                <a:spcPct val="0"/>
              </a:spcAft>
              <a:buNone/>
            </a:pPr>
            <a:r>
              <a:rPr lang="en-US" sz="2800" b="1" dirty="0"/>
              <a:t>In particular to students: </a:t>
            </a:r>
          </a:p>
          <a:p>
            <a:pPr marL="0" indent="0" algn="ctr" fontAlgn="base">
              <a:spcBef>
                <a:spcPct val="0"/>
              </a:spcBef>
              <a:spcAft>
                <a:spcPct val="0"/>
              </a:spcAft>
              <a:buNone/>
            </a:pPr>
            <a:r>
              <a:rPr lang="en-US" sz="2800" b="1" dirty="0"/>
              <a:t>J. Ding, G. Stage, A. </a:t>
            </a:r>
            <a:r>
              <a:rPr lang="en-US" sz="2800" b="1" dirty="0" err="1"/>
              <a:t>Borjigin</a:t>
            </a:r>
            <a:r>
              <a:rPr lang="en-US" sz="2800" b="1" dirty="0"/>
              <a:t>, C. </a:t>
            </a:r>
            <a:r>
              <a:rPr lang="en-US" sz="2800" b="1" dirty="0" err="1"/>
              <a:t>Altafulla</a:t>
            </a:r>
            <a:r>
              <a:rPr lang="en-US" sz="2800" b="1" dirty="0"/>
              <a:t>, M. Davis, S. </a:t>
            </a:r>
            <a:r>
              <a:rPr lang="en-US" sz="2800" b="1" dirty="0" err="1"/>
              <a:t>Beringer</a:t>
            </a:r>
            <a:endParaRPr lang="en-US" sz="2800" b="1" dirty="0"/>
          </a:p>
          <a:p>
            <a:pPr marL="0" indent="0" algn="ctr" fontAlgn="base">
              <a:spcBef>
                <a:spcPct val="0"/>
              </a:spcBef>
              <a:spcAft>
                <a:spcPct val="0"/>
              </a:spcAft>
              <a:buNone/>
            </a:pPr>
            <a:endParaRPr lang="en-US" sz="2800" b="1" dirty="0"/>
          </a:p>
          <a:p>
            <a:pPr marL="0" indent="0" algn="ctr" fontAlgn="base">
              <a:spcBef>
                <a:spcPct val="0"/>
              </a:spcBef>
              <a:spcAft>
                <a:spcPct val="0"/>
              </a:spcAft>
              <a:buNone/>
            </a:pPr>
            <a:r>
              <a:rPr lang="en-US" sz="2800" dirty="0"/>
              <a:t>Thanks to HPK for providing sensors for this study</a:t>
            </a:r>
          </a:p>
          <a:p>
            <a:pPr marL="0" indent="0" algn="ctr" fontAlgn="base">
              <a:spcBef>
                <a:spcPct val="0"/>
              </a:spcBef>
              <a:spcAft>
                <a:spcPct val="0"/>
              </a:spcAft>
              <a:buNone/>
            </a:pPr>
            <a:endParaRPr lang="en-US" sz="2800" b="1" dirty="0"/>
          </a:p>
          <a:p>
            <a:pPr marL="0" indent="0" algn="ctr" fontAlgn="base">
              <a:spcBef>
                <a:spcPct val="0"/>
              </a:spcBef>
              <a:spcAft>
                <a:spcPct val="0"/>
              </a:spcAft>
              <a:buNone/>
            </a:pPr>
            <a:r>
              <a:rPr lang="en-US" sz="2800" dirty="0"/>
              <a:t>This work was supported by the United States Department of Energy, </a:t>
            </a:r>
          </a:p>
          <a:p>
            <a:pPr marL="0" indent="0" algn="ctr" fontAlgn="base">
              <a:spcBef>
                <a:spcPct val="0"/>
              </a:spcBef>
              <a:spcAft>
                <a:spcPct val="0"/>
              </a:spcAft>
              <a:buNone/>
            </a:pPr>
            <a:r>
              <a:rPr lang="en-US" sz="2800" dirty="0"/>
              <a:t>grant DE-FG02-04ER41286</a:t>
            </a:r>
          </a:p>
          <a:p>
            <a:pPr marL="0" indent="0" algn="ctr" fontAlgn="base">
              <a:spcBef>
                <a:spcPct val="0"/>
              </a:spcBef>
              <a:spcAft>
                <a:spcPct val="0"/>
              </a:spcAft>
              <a:buNone/>
            </a:pPr>
            <a:endParaRPr lang="en-US" sz="2800" dirty="0"/>
          </a:p>
          <a:p>
            <a:pPr marL="0" indent="0" algn="ctr" fontAlgn="base">
              <a:spcBef>
                <a:spcPct val="0"/>
              </a:spcBef>
              <a:spcAft>
                <a:spcPct val="0"/>
              </a:spcAft>
              <a:buNone/>
            </a:pPr>
            <a:r>
              <a:rPr lang="en-US" sz="2800" dirty="0"/>
              <a:t>This work was supported by eRD112 funds from EIC</a:t>
            </a:r>
          </a:p>
          <a:p>
            <a:pPr marL="0" indent="0" algn="ctr" fontAlgn="base">
              <a:spcBef>
                <a:spcPct val="0"/>
              </a:spcBef>
              <a:spcAft>
                <a:spcPct val="0"/>
              </a:spcAft>
              <a:buNone/>
            </a:pPr>
            <a:endParaRPr lang="en-US" sz="2800" dirty="0"/>
          </a:p>
          <a:p>
            <a:pPr marL="0" indent="0" algn="ctr" fontAlgn="base">
              <a:spcBef>
                <a:spcPct val="0"/>
              </a:spcBef>
              <a:spcAft>
                <a:spcPct val="0"/>
              </a:spcAft>
              <a:buNone/>
            </a:pPr>
            <a:r>
              <a:rPr lang="en-US" sz="2800" dirty="0"/>
              <a:t>Thanks to IJS (G. </a:t>
            </a:r>
            <a:r>
              <a:rPr lang="en-US" sz="2800" dirty="0" err="1"/>
              <a:t>Kramberger</a:t>
            </a:r>
            <a:r>
              <a:rPr lang="en-US" sz="2800" dirty="0"/>
              <a:t>, I. </a:t>
            </a:r>
            <a:r>
              <a:rPr lang="en-US" sz="2800" dirty="0" err="1"/>
              <a:t>Mandic</a:t>
            </a:r>
            <a:r>
              <a:rPr lang="en-US" sz="2800" dirty="0"/>
              <a:t>) and UNM (S. Seidel) for providing sensor irradiation at </a:t>
            </a:r>
            <a:r>
              <a:rPr lang="en-US" sz="2800" dirty="0" err="1"/>
              <a:t>Lubjiana</a:t>
            </a:r>
            <a:r>
              <a:rPr lang="en-US" sz="2800" dirty="0"/>
              <a:t> and FNAL ITA</a:t>
            </a:r>
          </a:p>
          <a:p>
            <a:pPr marL="0" indent="0" algn="ctr" fontAlgn="base">
              <a:spcBef>
                <a:spcPct val="0"/>
              </a:spcBef>
              <a:spcAft>
                <a:spcPct val="0"/>
              </a:spcAft>
              <a:buNone/>
            </a:pPr>
            <a:endParaRPr lang="en-US" sz="2800" dirty="0"/>
          </a:p>
          <a:p>
            <a:pPr marL="0" indent="0" algn="ctr" fontAlgn="base">
              <a:spcBef>
                <a:spcPct val="0"/>
              </a:spcBef>
              <a:spcAft>
                <a:spcPct val="0"/>
              </a:spcAft>
              <a:buNone/>
            </a:pPr>
            <a:r>
              <a:rPr lang="en-US" sz="2800" dirty="0"/>
              <a:t>This project has received funding from the European Union’s Horizon Europe Research and Innovation </a:t>
            </a:r>
            <a:r>
              <a:rPr lang="en-US" sz="2800" dirty="0" err="1"/>
              <a:t>programme</a:t>
            </a:r>
            <a:r>
              <a:rPr lang="en-US" sz="2800" dirty="0"/>
              <a:t> under Grant Agreement No 101057511 (EURO-LABS).</a:t>
            </a:r>
          </a:p>
          <a:p>
            <a:pPr marL="0" indent="0" algn="ctr" fontAlgn="base">
              <a:spcBef>
                <a:spcPct val="0"/>
              </a:spcBef>
              <a:spcAft>
                <a:spcPct val="0"/>
              </a:spcAft>
              <a:buNone/>
            </a:pPr>
            <a:endParaRPr lang="en-US" sz="2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112" y="5127507"/>
            <a:ext cx="3333750" cy="1657350"/>
          </a:xfrm>
          <a:prstGeom prst="rect">
            <a:avLst/>
          </a:prstGeom>
        </p:spPr>
      </p:pic>
    </p:spTree>
    <p:extLst>
      <p:ext uri="{BB962C8B-B14F-4D97-AF65-F5344CB8AC3E}">
        <p14:creationId xmlns:p14="http://schemas.microsoft.com/office/powerpoint/2010/main" val="414638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A20047-C61E-3499-2A96-801EB134459E}"/>
              </a:ext>
            </a:extLst>
          </p:cNvPr>
          <p:cNvSpPr>
            <a:spLocks noGrp="1"/>
          </p:cNvSpPr>
          <p:nvPr>
            <p:ph type="title"/>
          </p:nvPr>
        </p:nvSpPr>
        <p:spPr/>
        <p:txBody>
          <a:bodyPr/>
          <a:lstStyle/>
          <a:p>
            <a:r>
              <a:rPr lang="en-US" dirty="0"/>
              <a:t>Backup</a:t>
            </a:r>
          </a:p>
        </p:txBody>
      </p:sp>
      <p:sp>
        <p:nvSpPr>
          <p:cNvPr id="8" name="Text Placeholder 7">
            <a:extLst>
              <a:ext uri="{FF2B5EF4-FFF2-40B4-BE49-F238E27FC236}">
                <a16:creationId xmlns:a16="http://schemas.microsoft.com/office/drawing/2014/main" id="{1E9676D9-230B-1573-AEDB-C20CB78DEE4D}"/>
              </a:ext>
            </a:extLst>
          </p:cNvPr>
          <p:cNvSpPr>
            <a:spLocks noGrp="1"/>
          </p:cNvSpPr>
          <p:nvPr>
            <p:ph type="body" idx="1"/>
          </p:nvPr>
        </p:nvSpPr>
        <p:spPr/>
        <p:txBody>
          <a:bodyPr/>
          <a:lstStyle/>
          <a:p>
            <a:endParaRPr lang="en-US"/>
          </a:p>
        </p:txBody>
      </p:sp>
      <p:sp>
        <p:nvSpPr>
          <p:cNvPr id="3" name="Date Placeholder 2">
            <a:extLst>
              <a:ext uri="{FF2B5EF4-FFF2-40B4-BE49-F238E27FC236}">
                <a16:creationId xmlns:a16="http://schemas.microsoft.com/office/drawing/2014/main" id="{68C734E5-3D8F-376D-4021-9CDA1C816EB3}"/>
              </a:ext>
            </a:extLst>
          </p:cNvPr>
          <p:cNvSpPr>
            <a:spLocks noGrp="1"/>
          </p:cNvSpPr>
          <p:nvPr>
            <p:ph type="dt" sz="half" idx="10"/>
          </p:nvPr>
        </p:nvSpPr>
        <p:spPr/>
        <p:txBody>
          <a:bodyPr/>
          <a:lstStyle/>
          <a:p>
            <a:pPr lvl="0"/>
            <a:fld id="{B5A3D3B2-87CD-4B22-8387-C2A687D0F98C}" type="datetime1">
              <a:rPr lang="en-US" smtClean="0"/>
              <a:t>5/30/25</a:t>
            </a:fld>
            <a:endParaRPr lang="it-IT"/>
          </a:p>
        </p:txBody>
      </p:sp>
      <p:sp>
        <p:nvSpPr>
          <p:cNvPr id="4" name="Footer Placeholder 3">
            <a:extLst>
              <a:ext uri="{FF2B5EF4-FFF2-40B4-BE49-F238E27FC236}">
                <a16:creationId xmlns:a16="http://schemas.microsoft.com/office/drawing/2014/main" id="{C6CE40BA-5E71-ACDE-D279-239F2950331E}"/>
              </a:ext>
            </a:extLst>
          </p:cNvPr>
          <p:cNvSpPr>
            <a:spLocks noGrp="1"/>
          </p:cNvSpPr>
          <p:nvPr>
            <p:ph type="ftr" sz="quarter" idx="11"/>
          </p:nvPr>
        </p:nvSpPr>
        <p:spPr/>
        <p:txBody>
          <a:bodyPr/>
          <a:lstStyle/>
          <a:p>
            <a:pPr lvl="0"/>
            <a:r>
              <a:rPr lang="it-IT"/>
              <a:t>Dr. Simone M. Mazza - University of California Santa Cruz</a:t>
            </a:r>
          </a:p>
        </p:txBody>
      </p:sp>
      <p:sp>
        <p:nvSpPr>
          <p:cNvPr id="5" name="Slide Number Placeholder 4">
            <a:extLst>
              <a:ext uri="{FF2B5EF4-FFF2-40B4-BE49-F238E27FC236}">
                <a16:creationId xmlns:a16="http://schemas.microsoft.com/office/drawing/2014/main" id="{D8B28E27-8D76-8E8F-9550-0401EBFB438E}"/>
              </a:ext>
            </a:extLst>
          </p:cNvPr>
          <p:cNvSpPr>
            <a:spLocks noGrp="1"/>
          </p:cNvSpPr>
          <p:nvPr>
            <p:ph type="sldNum" sz="quarter" idx="12"/>
          </p:nvPr>
        </p:nvSpPr>
        <p:spPr/>
        <p:txBody>
          <a:bodyPr/>
          <a:lstStyle/>
          <a:p>
            <a:pPr lvl="0"/>
            <a:fld id="{6F35B5FC-F706-4B9C-A24F-FE1A999918E3}" type="slidenum">
              <a:rPr lang="it-IT" smtClean="0"/>
              <a:pPr lvl="0"/>
              <a:t>23</a:t>
            </a:fld>
            <a:endParaRPr lang="it-IT"/>
          </a:p>
        </p:txBody>
      </p:sp>
    </p:spTree>
    <p:extLst>
      <p:ext uri="{BB962C8B-B14F-4D97-AF65-F5344CB8AC3E}">
        <p14:creationId xmlns:p14="http://schemas.microsoft.com/office/powerpoint/2010/main" val="3020399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183" y="302737"/>
            <a:ext cx="10872987" cy="740796"/>
          </a:xfrm>
        </p:spPr>
        <p:txBody>
          <a:bodyPr>
            <a:normAutofit fontScale="90000"/>
          </a:bodyPr>
          <a:lstStyle/>
          <a:p>
            <a:r>
              <a:rPr lang="en-US" dirty="0"/>
              <a:t>Low Gain Avalanche Detectors, LGADs</a:t>
            </a:r>
          </a:p>
        </p:txBody>
      </p:sp>
      <p:sp>
        <p:nvSpPr>
          <p:cNvPr id="3" name="Date Placeholder 2"/>
          <p:cNvSpPr>
            <a:spLocks noGrp="1"/>
          </p:cNvSpPr>
          <p:nvPr>
            <p:ph type="dt" sz="half" idx="10"/>
          </p:nvPr>
        </p:nvSpPr>
        <p:spPr>
          <a:xfrm>
            <a:off x="9129612" y="6837522"/>
            <a:ext cx="3639939" cy="524977"/>
          </a:xfrm>
        </p:spPr>
        <p:txBody>
          <a:bodyPr/>
          <a:lstStyle/>
          <a:p>
            <a:pPr lvl="0"/>
            <a:r>
              <a:rPr lang="en-US"/>
              <a:t>10/12/2018</a:t>
            </a:r>
            <a:endParaRPr lang="it-IT" dirty="0"/>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24</a:t>
            </a:fld>
            <a:endParaRPr lang="it-IT"/>
          </a:p>
        </p:txBody>
      </p:sp>
      <mc:AlternateContent xmlns:mc="http://schemas.openxmlformats.org/markup-compatibility/2006" xmlns:a14="http://schemas.microsoft.com/office/drawing/2010/main">
        <mc:Choice Requires="a14">
          <p:sp>
            <p:nvSpPr>
              <p:cNvPr id="6" name="Content Placeholder 5"/>
              <p:cNvSpPr>
                <a:spLocks noGrp="1"/>
              </p:cNvSpPr>
              <p:nvPr>
                <p:ph sz="quarter" idx="1"/>
              </p:nvPr>
            </p:nvSpPr>
            <p:spPr>
              <a:xfrm>
                <a:off x="311175" y="1187549"/>
                <a:ext cx="8712968" cy="5688631"/>
              </a:xfrm>
            </p:spPr>
            <p:txBody>
              <a:bodyPr>
                <a:normAutofit fontScale="85000" lnSpcReduction="10000"/>
              </a:bodyPr>
              <a:lstStyle/>
              <a:p>
                <a:r>
                  <a:rPr lang="en-US" dirty="0"/>
                  <a:t>LGAD: silicon detector with a thin (&lt;5 </a:t>
                </a:r>
                <a:r>
                  <a:rPr lang="en-US" dirty="0" err="1"/>
                  <a:t>μm</a:t>
                </a:r>
                <a:r>
                  <a:rPr lang="en-US" dirty="0"/>
                  <a:t>) and highly doped (~10</a:t>
                </a:r>
                <a:r>
                  <a:rPr lang="en-US" baseline="30000" dirty="0"/>
                  <a:t>16</a:t>
                </a:r>
                <a:r>
                  <a:rPr lang="en-US" dirty="0"/>
                  <a:t>) multiplication layer</a:t>
                </a:r>
              </a:p>
              <a:p>
                <a:pPr lvl="1"/>
                <a:r>
                  <a:rPr lang="en-US" dirty="0"/>
                  <a:t>High electric field in the multiplication layer</a:t>
                </a:r>
              </a:p>
              <a:p>
                <a:pPr lvl="1"/>
                <a:r>
                  <a:rPr lang="en-US" dirty="0"/>
                  <a:t>Field is high enough for electron multiplication but not hole multiplication</a:t>
                </a:r>
              </a:p>
              <a:p>
                <a:r>
                  <a:rPr lang="en-US" dirty="0"/>
                  <a:t>LGADs have intrinsic modest internal gain (10-50)</a:t>
                </a:r>
              </a:p>
              <a:p>
                <a:pPr lvl="1"/>
                <a:r>
                  <a:rPr lang="en-US" b="0" dirty="0"/>
                  <a:t>Gain </a:t>
                </a:r>
                <a14:m>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𝐿𝐺𝐴𝐷</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𝑃𝑖𝑁</m:t>
                            </m:r>
                          </m:sub>
                        </m:sSub>
                      </m:den>
                    </m:f>
                  </m:oMath>
                </a14:m>
                <a:r>
                  <a:rPr lang="en-US" dirty="0"/>
                  <a:t> (collected charge of LGAD </a:t>
                </a:r>
                <a:r>
                  <a:rPr lang="en-US" dirty="0" err="1"/>
                  <a:t>vs</a:t>
                </a:r>
                <a:r>
                  <a:rPr lang="en-US" dirty="0"/>
                  <a:t> same size </a:t>
                </a:r>
                <a:r>
                  <a:rPr lang="en-US" dirty="0" err="1"/>
                  <a:t>PiN</a:t>
                </a:r>
                <a:r>
                  <a:rPr lang="en-US" dirty="0"/>
                  <a:t>)</a:t>
                </a:r>
              </a:p>
              <a:p>
                <a:pPr lvl="1"/>
                <a:r>
                  <a:rPr lang="en-US" dirty="0"/>
                  <a:t>Not in avalanche mode </a:t>
                </a:r>
                <a:r>
                  <a:rPr lang="en-US" dirty="0">
                    <a:sym typeface="Wingdings" panose="05000000000000000000" pitchFamily="2" charset="2"/>
                  </a:rPr>
                  <a:t></a:t>
                </a:r>
                <a:r>
                  <a:rPr lang="en-US" dirty="0"/>
                  <a:t> controlled tunable gain with applied bias voltage</a:t>
                </a:r>
              </a:p>
              <a:p>
                <a:pPr lvl="1"/>
                <a:r>
                  <a:rPr lang="en-US" dirty="0"/>
                  <a:t>Thanks to gain LGADs can be thin (20um, 50um)</a:t>
                </a:r>
              </a:p>
              <a:p>
                <a:r>
                  <a:rPr lang="en-US" b="1" dirty="0"/>
                  <a:t>Great hit time resolution reach: &lt;20 </a:t>
                </a:r>
                <a:r>
                  <a:rPr lang="en-US" b="1" dirty="0" err="1"/>
                  <a:t>ps</a:t>
                </a:r>
                <a:r>
                  <a:rPr lang="en-US" b="1" dirty="0"/>
                  <a:t>!</a:t>
                </a:r>
              </a:p>
              <a:p>
                <a:r>
                  <a:rPr lang="en-US" dirty="0"/>
                  <a:t>LGADs are a great device to allow 4D tracking (</a:t>
                </a:r>
                <a:r>
                  <a:rPr lang="en-US" dirty="0" err="1"/>
                  <a:t>x,y,z,t</a:t>
                </a:r>
                <a:r>
                  <a:rPr lang="en-US" dirty="0"/>
                  <a:t>) </a:t>
                </a:r>
              </a:p>
              <a:p>
                <a:pPr marL="0" indent="0">
                  <a:buNone/>
                </a:pPr>
                <a:endParaRPr lang="en-US" b="1" dirty="0"/>
              </a:p>
              <a:p>
                <a:pPr marL="0" indent="0">
                  <a:buNone/>
                </a:pPr>
                <a:r>
                  <a:rPr lang="en-US" b="1" dirty="0"/>
                  <a:t>First application HL-LHC timing layers for ATLAS and CMS</a:t>
                </a:r>
              </a:p>
              <a:p>
                <a:r>
                  <a:rPr lang="en-US" dirty="0"/>
                  <a:t>Several producers of experimental LGADs around the world</a:t>
                </a:r>
              </a:p>
              <a:p>
                <a:pPr lvl="1"/>
                <a:r>
                  <a:rPr lang="en-US" dirty="0"/>
                  <a:t>CNM (Spain), HPK (Japan), FBK (Italy), BNL (USA), NDL (China)</a:t>
                </a:r>
              </a:p>
            </p:txBody>
          </p:sp>
        </mc:Choice>
        <mc:Fallback xmlns="">
          <p:sp>
            <p:nvSpPr>
              <p:cNvPr id="6" name="Content Placeholder 5"/>
              <p:cNvSpPr>
                <a:spLocks noGrp="1" noRot="1" noChangeAspect="1" noMove="1" noResize="1" noEditPoints="1" noAdjustHandles="1" noChangeArrowheads="1" noChangeShapeType="1" noTextEdit="1"/>
              </p:cNvSpPr>
              <p:nvPr>
                <p:ph sz="quarter" idx="1"/>
              </p:nvPr>
            </p:nvSpPr>
            <p:spPr>
              <a:xfrm>
                <a:off x="311175" y="1187549"/>
                <a:ext cx="8712968" cy="5688631"/>
              </a:xfrm>
              <a:blipFill rotWithShape="0">
                <a:blip r:embed="rId2"/>
                <a:stretch>
                  <a:fillRect l="-1050" t="-1715" r="-420" b="-429"/>
                </a:stretch>
              </a:blipFill>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a:off x="9089945" y="971525"/>
            <a:ext cx="3794165" cy="3240360"/>
          </a:xfrm>
          <a:prstGeom prst="rect">
            <a:avLst/>
          </a:prstGeom>
        </p:spPr>
      </p:pic>
      <p:sp>
        <p:nvSpPr>
          <p:cNvPr id="8" name="Rectangle 7"/>
          <p:cNvSpPr/>
          <p:nvPr/>
        </p:nvSpPr>
        <p:spPr>
          <a:xfrm>
            <a:off x="9168159" y="4211885"/>
            <a:ext cx="4176243" cy="517065"/>
          </a:xfrm>
          <a:prstGeom prst="rect">
            <a:avLst/>
          </a:prstGeom>
        </p:spPr>
        <p:txBody>
          <a:bodyPr wrap="square">
            <a:spAutoFit/>
          </a:bodyPr>
          <a:lstStyle/>
          <a:p>
            <a:pPr algn="just">
              <a:lnSpc>
                <a:spcPct val="115000"/>
              </a:lnSpc>
            </a:pPr>
            <a:r>
              <a:rPr lang="en-GB" sz="1200" dirty="0">
                <a:latin typeface="Times New Roman" panose="02020603050405020304" pitchFamily="18" charset="0"/>
                <a:ea typeface="Calibri" panose="020F0502020204030204" pitchFamily="34" charset="0"/>
                <a:cs typeface="Times New Roman" panose="02020603050405020304" pitchFamily="18" charset="0"/>
                <a:hlinkClick r:id="rId4"/>
              </a:rPr>
              <a:t>Nucl. </a:t>
            </a:r>
            <a:r>
              <a:rPr lang="en-GB" sz="1200" dirty="0" err="1">
                <a:latin typeface="Times New Roman" panose="02020603050405020304" pitchFamily="18" charset="0"/>
                <a:ea typeface="Calibri" panose="020F0502020204030204" pitchFamily="34" charset="0"/>
                <a:cs typeface="Times New Roman" panose="02020603050405020304" pitchFamily="18" charset="0"/>
                <a:hlinkClick r:id="rId4"/>
              </a:rPr>
              <a:t>Instrum</a:t>
            </a:r>
            <a:r>
              <a:rPr lang="en-GB" sz="1200" dirty="0">
                <a:latin typeface="Times New Roman" panose="02020603050405020304" pitchFamily="18" charset="0"/>
                <a:ea typeface="Calibri" panose="020F0502020204030204" pitchFamily="34" charset="0"/>
                <a:cs typeface="Times New Roman" panose="02020603050405020304" pitchFamily="18" charset="0"/>
                <a:hlinkClick r:id="rId4"/>
              </a:rPr>
              <a:t>. Meth. A765 (2014) 12 – 16. </a:t>
            </a:r>
            <a:endParaRPr lang="en-GB" sz="1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GB" sz="1200" dirty="0">
                <a:latin typeface="Times New Roman" panose="02020603050405020304" pitchFamily="18" charset="0"/>
                <a:ea typeface="Calibri" panose="020F0502020204030204" pitchFamily="34" charset="0"/>
                <a:cs typeface="Times New Roman" panose="02020603050405020304" pitchFamily="18" charset="0"/>
                <a:hlinkClick r:id="rId5"/>
              </a:rPr>
              <a:t>Nucl. </a:t>
            </a:r>
            <a:r>
              <a:rPr lang="en-GB" sz="1200" dirty="0" err="1">
                <a:latin typeface="Times New Roman" panose="02020603050405020304" pitchFamily="18" charset="0"/>
                <a:ea typeface="Calibri" panose="020F0502020204030204" pitchFamily="34" charset="0"/>
                <a:cs typeface="Times New Roman" panose="02020603050405020304" pitchFamily="18" charset="0"/>
                <a:hlinkClick r:id="rId5"/>
              </a:rPr>
              <a:t>Instrum</a:t>
            </a:r>
            <a:r>
              <a:rPr lang="en-GB" sz="1200" dirty="0">
                <a:latin typeface="Times New Roman" panose="02020603050405020304" pitchFamily="18" charset="0"/>
                <a:ea typeface="Calibri" panose="020F0502020204030204" pitchFamily="34" charset="0"/>
                <a:cs typeface="Times New Roman" panose="02020603050405020304" pitchFamily="18" charset="0"/>
                <a:hlinkClick r:id="rId5"/>
              </a:rPr>
              <a:t>. Meth. A831 (2016) 18–23.</a:t>
            </a:r>
            <a:endParaRPr lang="en-GB" sz="1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DB92217-5D48-8724-8A19-F10FEDF9CDFC}"/>
              </a:ext>
            </a:extLst>
          </p:cNvPr>
          <p:cNvPicPr>
            <a:picLocks noChangeAspect="1"/>
          </p:cNvPicPr>
          <p:nvPr/>
        </p:nvPicPr>
        <p:blipFill>
          <a:blip r:embed="rId6"/>
          <a:stretch>
            <a:fillRect/>
          </a:stretch>
        </p:blipFill>
        <p:spPr>
          <a:xfrm>
            <a:off x="9744223" y="4816262"/>
            <a:ext cx="3077048" cy="1642230"/>
          </a:xfrm>
          <a:prstGeom prst="rect">
            <a:avLst/>
          </a:prstGeom>
        </p:spPr>
      </p:pic>
      <p:sp>
        <p:nvSpPr>
          <p:cNvPr id="11" name="Rectangle 10"/>
          <p:cNvSpPr/>
          <p:nvPr/>
        </p:nvSpPr>
        <p:spPr>
          <a:xfrm>
            <a:off x="9168159" y="6352960"/>
            <a:ext cx="2669705" cy="523220"/>
          </a:xfrm>
          <a:prstGeom prst="rect">
            <a:avLst/>
          </a:prstGeom>
        </p:spPr>
        <p:txBody>
          <a:bodyPr wrap="none">
            <a:spAutoFit/>
          </a:bodyPr>
          <a:lstStyle/>
          <a:p>
            <a:r>
              <a:rPr lang="en-US" sz="1400" dirty="0">
                <a:hlinkClick r:id="rId7"/>
              </a:rPr>
              <a:t>https://cds.cern.ch/record/2719855</a:t>
            </a:r>
            <a:endParaRPr lang="en-US" sz="1400" dirty="0"/>
          </a:p>
          <a:p>
            <a:pPr marL="0" lvl="1"/>
            <a:r>
              <a:rPr lang="en-US" sz="1400" dirty="0">
                <a:hlinkClick r:id="rId8"/>
              </a:rPr>
              <a:t>https://cds.cern.ch/record/2667167</a:t>
            </a:r>
            <a:endParaRPr lang="en-US" sz="1400" dirty="0"/>
          </a:p>
        </p:txBody>
      </p:sp>
    </p:spTree>
    <p:extLst>
      <p:ext uri="{BB962C8B-B14F-4D97-AF65-F5344CB8AC3E}">
        <p14:creationId xmlns:p14="http://schemas.microsoft.com/office/powerpoint/2010/main" val="672763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184" y="248051"/>
            <a:ext cx="6192688" cy="740796"/>
          </a:xfrm>
        </p:spPr>
        <p:txBody>
          <a:bodyPr>
            <a:normAutofit fontScale="90000"/>
          </a:bodyPr>
          <a:lstStyle/>
          <a:p>
            <a:r>
              <a:rPr lang="en-US" dirty="0"/>
              <a:t>AC-LGADs</a:t>
            </a:r>
          </a:p>
        </p:txBody>
      </p:sp>
      <p:sp>
        <p:nvSpPr>
          <p:cNvPr id="3" name="Date Placeholder 2"/>
          <p:cNvSpPr>
            <a:spLocks noGrp="1"/>
          </p:cNvSpPr>
          <p:nvPr>
            <p:ph type="dt" sz="half" idx="10"/>
          </p:nvPr>
        </p:nvSpPr>
        <p:spPr/>
        <p:txBody>
          <a:bodyPr/>
          <a:lstStyle/>
          <a:p>
            <a:pPr lvl="0"/>
            <a:fld id="{2DD2EAB2-4661-49DB-8786-167DEA99438F}" type="datetime1">
              <a:rPr lang="en-US" smtClean="0"/>
              <a:t>5/30/25</a:t>
            </a:fld>
            <a:endParaRPr lang="it-IT"/>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25</a:t>
            </a:fld>
            <a:endParaRPr lang="it-IT"/>
          </a:p>
        </p:txBody>
      </p:sp>
      <p:sp>
        <p:nvSpPr>
          <p:cNvPr id="6" name="Content Placeholder 5"/>
          <p:cNvSpPr>
            <a:spLocks noGrp="1"/>
          </p:cNvSpPr>
          <p:nvPr>
            <p:ph sz="quarter" idx="1"/>
          </p:nvPr>
        </p:nvSpPr>
        <p:spPr>
          <a:xfrm>
            <a:off x="215037" y="1187549"/>
            <a:ext cx="6952845" cy="5400600"/>
          </a:xfrm>
        </p:spPr>
        <p:txBody>
          <a:bodyPr>
            <a:normAutofit/>
          </a:bodyPr>
          <a:lstStyle/>
          <a:p>
            <a:r>
              <a:rPr lang="en-GB" dirty="0"/>
              <a:t>‘Standard’ LGADs has granularity limited to ~mm scale due to the high field on the surface</a:t>
            </a:r>
          </a:p>
          <a:p>
            <a:r>
              <a:rPr lang="en-GB" dirty="0"/>
              <a:t>Most advanced high-granularity prototype is the </a:t>
            </a:r>
            <a:r>
              <a:rPr lang="en-GB" b="1" dirty="0"/>
              <a:t>AC-coupled LGAD</a:t>
            </a:r>
            <a:endParaRPr lang="en-US" sz="1200" b="1" dirty="0">
              <a:sym typeface="Wingdings" panose="05000000000000000000" pitchFamily="2" charset="2"/>
            </a:endParaRPr>
          </a:p>
          <a:p>
            <a:pPr lvl="1"/>
            <a:r>
              <a:rPr lang="en-GB" dirty="0"/>
              <a:t>Finer segmentation and easier implantation process</a:t>
            </a:r>
          </a:p>
          <a:p>
            <a:r>
              <a:rPr lang="en-GB" dirty="0"/>
              <a:t>Continuous multiplication layer coupled with resistive (low doping) N+ layer</a:t>
            </a:r>
          </a:p>
          <a:p>
            <a:r>
              <a:rPr lang="en-GB" b="1" dirty="0"/>
              <a:t>Readout pads are AC-coupled</a:t>
            </a:r>
            <a:r>
              <a:rPr lang="en-GB" dirty="0"/>
              <a:t>, insulator layer between N+ and pads</a:t>
            </a:r>
          </a:p>
          <a:p>
            <a:pPr lvl="1"/>
            <a:r>
              <a:rPr lang="en-GB" dirty="0"/>
              <a:t>Any surface metal geometry is possible</a:t>
            </a:r>
          </a:p>
          <a:p>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9252" y="980861"/>
            <a:ext cx="6297242" cy="289032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2378" y="228975"/>
            <a:ext cx="1504800" cy="485298"/>
          </a:xfrm>
          <a:prstGeom prst="rect">
            <a:avLst/>
          </a:prstGeom>
        </p:spPr>
      </p:pic>
      <p:pic>
        <p:nvPicPr>
          <p:cNvPr id="8" name="Picture 7"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6953" y="192183"/>
            <a:ext cx="689120" cy="55888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9383" y="283606"/>
            <a:ext cx="1432890" cy="525393"/>
          </a:xfrm>
          <a:prstGeom prst="rect">
            <a:avLst/>
          </a:prstGeom>
        </p:spPr>
      </p:pic>
      <p:pic>
        <p:nvPicPr>
          <p:cNvPr id="10" name="Picture 9"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2887" y="335570"/>
            <a:ext cx="1690204" cy="406540"/>
          </a:xfrm>
          <a:prstGeom prst="rect">
            <a:avLst/>
          </a:prstGeom>
        </p:spPr>
      </p:pic>
      <p:pic>
        <p:nvPicPr>
          <p:cNvPr id="17" name="Picture 16" descr="A close-up of a microchip&#10;&#10;Description automatically generated">
            <a:extLst>
              <a:ext uri="{FF2B5EF4-FFF2-40B4-BE49-F238E27FC236}">
                <a16:creationId xmlns:a16="http://schemas.microsoft.com/office/drawing/2014/main" id="{6F390B8A-F474-07DE-FAAC-D1925E9B580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21010" t="21684" r="31212" b="19057"/>
          <a:stretch/>
        </p:blipFill>
        <p:spPr>
          <a:xfrm>
            <a:off x="7730839" y="4492611"/>
            <a:ext cx="2427034" cy="2257706"/>
          </a:xfrm>
          <a:prstGeom prst="rect">
            <a:avLst/>
          </a:prstGeom>
        </p:spPr>
      </p:pic>
      <p:pic>
        <p:nvPicPr>
          <p:cNvPr id="18" name="Picture 17">
            <a:extLst>
              <a:ext uri="{FF2B5EF4-FFF2-40B4-BE49-F238E27FC236}">
                <a16:creationId xmlns:a16="http://schemas.microsoft.com/office/drawing/2014/main" id="{0A5A194F-5CDD-648C-8317-8132166BAEF9}"/>
              </a:ext>
            </a:extLst>
          </p:cNvPr>
          <p:cNvPicPr>
            <a:picLocks noChangeAspect="1"/>
          </p:cNvPicPr>
          <p:nvPr/>
        </p:nvPicPr>
        <p:blipFill rotWithShape="1">
          <a:blip r:embed="rId9"/>
          <a:srcRect l="27425" t="48281" r="27651" b="11919"/>
          <a:stretch/>
        </p:blipFill>
        <p:spPr>
          <a:xfrm rot="5400000">
            <a:off x="10112997" y="4523926"/>
            <a:ext cx="2900131" cy="1743430"/>
          </a:xfrm>
          <a:prstGeom prst="rect">
            <a:avLst/>
          </a:prstGeom>
        </p:spPr>
      </p:pic>
    </p:spTree>
    <p:extLst>
      <p:ext uri="{BB962C8B-B14F-4D97-AF65-F5344CB8AC3E}">
        <p14:creationId xmlns:p14="http://schemas.microsoft.com/office/powerpoint/2010/main" val="2504081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37" y="251445"/>
            <a:ext cx="7656978" cy="582638"/>
          </a:xfrm>
        </p:spPr>
        <p:txBody>
          <a:bodyPr>
            <a:normAutofit fontScale="90000"/>
          </a:bodyPr>
          <a:lstStyle/>
          <a:p>
            <a:r>
              <a:rPr lang="en-US" dirty="0"/>
              <a:t>AC-LGAD hit reconstruction</a:t>
            </a:r>
          </a:p>
        </p:txBody>
      </p:sp>
      <p:sp>
        <p:nvSpPr>
          <p:cNvPr id="3" name="Date Placeholder 2"/>
          <p:cNvSpPr>
            <a:spLocks noGrp="1"/>
          </p:cNvSpPr>
          <p:nvPr>
            <p:ph type="dt" sz="half" idx="10"/>
          </p:nvPr>
        </p:nvSpPr>
        <p:spPr/>
        <p:txBody>
          <a:bodyPr/>
          <a:lstStyle/>
          <a:p>
            <a:pPr lvl="0"/>
            <a:fld id="{6BA900FE-4320-46C1-844E-00D8168780B0}" type="datetime1">
              <a:rPr lang="en-US" smtClean="0"/>
              <a:t>5/30/25</a:t>
            </a:fld>
            <a:endParaRPr lang="it-IT" dirty="0"/>
          </a:p>
        </p:txBody>
      </p:sp>
      <p:sp>
        <p:nvSpPr>
          <p:cNvPr id="4" name="Footer Placeholder 3"/>
          <p:cNvSpPr>
            <a:spLocks noGrp="1"/>
          </p:cNvSpPr>
          <p:nvPr>
            <p:ph type="ftr" sz="quarter" idx="11"/>
          </p:nvPr>
        </p:nvSpPr>
        <p:spPr/>
        <p:txBody>
          <a:bodyPr/>
          <a:lstStyle/>
          <a:p>
            <a:pPr lvl="0"/>
            <a:r>
              <a:rPr lang="it-IT" dirty="0"/>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26</a:t>
            </a:fld>
            <a:endParaRPr lang="it-IT"/>
          </a:p>
        </p:txBody>
      </p:sp>
      <p:sp>
        <p:nvSpPr>
          <p:cNvPr id="6" name="Content Placeholder 5"/>
          <p:cNvSpPr>
            <a:spLocks noGrp="1"/>
          </p:cNvSpPr>
          <p:nvPr>
            <p:ph sz="quarter" idx="1"/>
          </p:nvPr>
        </p:nvSpPr>
        <p:spPr>
          <a:xfrm>
            <a:off x="215037" y="952831"/>
            <a:ext cx="12769546" cy="2972579"/>
          </a:xfrm>
        </p:spPr>
        <p:txBody>
          <a:bodyPr>
            <a:normAutofit lnSpcReduction="10000"/>
          </a:bodyPr>
          <a:lstStyle/>
          <a:p>
            <a:r>
              <a:rPr lang="en-US" sz="3100" dirty="0"/>
              <a:t>AC-LGAD has </a:t>
            </a:r>
            <a:r>
              <a:rPr lang="en-US" sz="3100" b="1" dirty="0"/>
              <a:t>intrinsic charge sharing</a:t>
            </a:r>
          </a:p>
          <a:p>
            <a:pPr lvl="1"/>
            <a:r>
              <a:rPr lang="en-US" sz="2800" dirty="0"/>
              <a:t>Gain increases the S/N and allows for smaller metal pads</a:t>
            </a:r>
            <a:endParaRPr lang="en-US" sz="3100" dirty="0"/>
          </a:p>
          <a:p>
            <a:r>
              <a:rPr lang="en-US" sz="3100" dirty="0"/>
              <a:t>Charge sharing can be a great feature for low density tracking environment</a:t>
            </a:r>
          </a:p>
          <a:p>
            <a:pPr lvl="1"/>
            <a:r>
              <a:rPr lang="en-US" sz="2800" dirty="0"/>
              <a:t>Using information from multiple pixels/strips for hit reconstruction</a:t>
            </a:r>
          </a:p>
          <a:p>
            <a:r>
              <a:rPr lang="en-US" sz="3200" dirty="0"/>
              <a:t>Sparse readout is extremely useful to reduce channel density and power dissipation (issue for fast timing) while maintaining good resolution</a:t>
            </a:r>
          </a:p>
        </p:txBody>
      </p:sp>
      <p:pic>
        <p:nvPicPr>
          <p:cNvPr id="11" name="Picture 10"/>
          <p:cNvPicPr/>
          <p:nvPr/>
        </p:nvPicPr>
        <p:blipFill>
          <a:blip r:embed="rId2">
            <a:extLst>
              <a:ext uri="{28A0092B-C50C-407E-A947-70E740481C1C}">
                <a14:useLocalDpi xmlns:a14="http://schemas.microsoft.com/office/drawing/2010/main" val="0"/>
              </a:ext>
            </a:extLst>
          </a:blip>
          <a:stretch>
            <a:fillRect/>
          </a:stretch>
        </p:blipFill>
        <p:spPr>
          <a:xfrm>
            <a:off x="215037" y="4160128"/>
            <a:ext cx="5234926" cy="1999216"/>
          </a:xfrm>
          <a:prstGeom prst="rect">
            <a:avLst/>
          </a:prstGeom>
        </p:spPr>
      </p:pic>
      <p:pic>
        <p:nvPicPr>
          <p:cNvPr id="15" name="Picture 14"/>
          <p:cNvPicPr>
            <a:picLocks noChangeAspect="1"/>
          </p:cNvPicPr>
          <p:nvPr/>
        </p:nvPicPr>
        <p:blipFill>
          <a:blip r:embed="rId3"/>
          <a:stretch>
            <a:fillRect/>
          </a:stretch>
        </p:blipFill>
        <p:spPr>
          <a:xfrm>
            <a:off x="5930212" y="3860255"/>
            <a:ext cx="4030035" cy="3328683"/>
          </a:xfrm>
          <a:prstGeom prst="rect">
            <a:avLst/>
          </a:prstGeom>
        </p:spPr>
      </p:pic>
      <p:pic>
        <p:nvPicPr>
          <p:cNvPr id="16" name="Picture 15"/>
          <p:cNvPicPr>
            <a:picLocks noChangeAspect="1"/>
          </p:cNvPicPr>
          <p:nvPr/>
        </p:nvPicPr>
        <p:blipFill rotWithShape="1">
          <a:blip r:embed="rId4"/>
          <a:srcRect r="27599"/>
          <a:stretch/>
        </p:blipFill>
        <p:spPr>
          <a:xfrm>
            <a:off x="10495393" y="4092368"/>
            <a:ext cx="2417182" cy="2510425"/>
          </a:xfrm>
          <a:prstGeom prst="rect">
            <a:avLst/>
          </a:prstGeom>
        </p:spPr>
      </p:pic>
      <p:cxnSp>
        <p:nvCxnSpPr>
          <p:cNvPr id="17" name="Straight Arrow Connector 16"/>
          <p:cNvCxnSpPr>
            <a:cxnSpLocks/>
          </p:cNvCxnSpPr>
          <p:nvPr/>
        </p:nvCxnSpPr>
        <p:spPr>
          <a:xfrm flipH="1" flipV="1">
            <a:off x="7511975" y="4787949"/>
            <a:ext cx="3960440" cy="7920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472415" y="5580037"/>
            <a:ext cx="432048" cy="36004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344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183" y="-331283"/>
            <a:ext cx="8568531" cy="1259946"/>
          </a:xfrm>
        </p:spPr>
        <p:txBody>
          <a:bodyPr>
            <a:normAutofit/>
          </a:bodyPr>
          <a:lstStyle/>
          <a:p>
            <a:r>
              <a:rPr lang="en-US" dirty="0"/>
              <a:t>Electron-Ion collider</a:t>
            </a:r>
          </a:p>
        </p:txBody>
      </p:sp>
      <p:sp>
        <p:nvSpPr>
          <p:cNvPr id="3" name="Date Placeholder 2"/>
          <p:cNvSpPr>
            <a:spLocks noGrp="1"/>
          </p:cNvSpPr>
          <p:nvPr>
            <p:ph type="dt" sz="half" idx="10"/>
          </p:nvPr>
        </p:nvSpPr>
        <p:spPr/>
        <p:txBody>
          <a:bodyPr/>
          <a:lstStyle/>
          <a:p>
            <a:pPr lvl="0"/>
            <a:fld id="{AF357D19-3C5C-46F2-92A2-65B9BCB36449}" type="datetime1">
              <a:rPr lang="en-US" smtClean="0"/>
              <a:t>5/30/25</a:t>
            </a:fld>
            <a:endParaRPr lang="it-IT" dirty="0"/>
          </a:p>
        </p:txBody>
      </p:sp>
      <p:sp>
        <p:nvSpPr>
          <p:cNvPr id="4" name="Footer Placeholder 3"/>
          <p:cNvSpPr>
            <a:spLocks noGrp="1"/>
          </p:cNvSpPr>
          <p:nvPr>
            <p:ph type="ftr" sz="quarter" idx="11"/>
          </p:nvPr>
        </p:nvSpPr>
        <p:spPr/>
        <p:txBody>
          <a:bodyPr/>
          <a:lstStyle/>
          <a:p>
            <a:pPr lvl="0"/>
            <a:r>
              <a:rPr lang="it-IT" dirty="0"/>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27</a:t>
            </a:fld>
            <a:endParaRPr lang="it-IT"/>
          </a:p>
        </p:txBody>
      </p:sp>
      <p:sp>
        <p:nvSpPr>
          <p:cNvPr id="6" name="Content Placeholder 5"/>
          <p:cNvSpPr>
            <a:spLocks noGrp="1"/>
          </p:cNvSpPr>
          <p:nvPr>
            <p:ph sz="quarter" idx="1"/>
          </p:nvPr>
        </p:nvSpPr>
        <p:spPr>
          <a:xfrm>
            <a:off x="239166" y="1043533"/>
            <a:ext cx="9248135" cy="5802173"/>
          </a:xfrm>
        </p:spPr>
        <p:txBody>
          <a:bodyPr>
            <a:normAutofit fontScale="77500" lnSpcReduction="20000"/>
          </a:bodyPr>
          <a:lstStyle/>
          <a:p>
            <a:r>
              <a:rPr lang="en-US" dirty="0"/>
              <a:t>Electron-Ion collider will be the biggest NP effort in the U.S. at BNL</a:t>
            </a:r>
          </a:p>
          <a:p>
            <a:pPr lvl="1"/>
            <a:r>
              <a:rPr lang="en-US" dirty="0"/>
              <a:t>Running conditions will be from 20-100 GeV </a:t>
            </a:r>
            <a:r>
              <a:rPr lang="en-US" dirty="0" err="1"/>
              <a:t>c.d.m</a:t>
            </a:r>
            <a:r>
              <a:rPr lang="en-US" dirty="0"/>
              <a:t>. to 140 GeV with polarized nucleon and electron beams and 10</a:t>
            </a:r>
            <a:r>
              <a:rPr lang="en-US" baseline="30000" dirty="0"/>
              <a:t>34</a:t>
            </a:r>
            <a:r>
              <a:rPr lang="en-US" dirty="0"/>
              <a:t> cm</a:t>
            </a:r>
            <a:r>
              <a:rPr lang="en-US" baseline="30000" dirty="0"/>
              <a:t>-2</a:t>
            </a:r>
            <a:r>
              <a:rPr lang="en-US" dirty="0"/>
              <a:t>s</a:t>
            </a:r>
            <a:r>
              <a:rPr lang="en-US" baseline="30000" dirty="0"/>
              <a:t>-1 </a:t>
            </a:r>
            <a:r>
              <a:rPr lang="en-US" dirty="0"/>
              <a:t>luminosity</a:t>
            </a:r>
          </a:p>
          <a:p>
            <a:r>
              <a:rPr lang="en-US" b="1" dirty="0" err="1"/>
              <a:t>ePIC</a:t>
            </a:r>
            <a:r>
              <a:rPr lang="en-US" dirty="0"/>
              <a:t> is the detector 1 design currently under review</a:t>
            </a:r>
          </a:p>
          <a:p>
            <a:endParaRPr lang="en-US" dirty="0"/>
          </a:p>
          <a:p>
            <a:pPr marL="0" indent="0">
              <a:buNone/>
            </a:pPr>
            <a:r>
              <a:rPr lang="en-US" dirty="0" err="1"/>
              <a:t>ePIC</a:t>
            </a:r>
            <a:r>
              <a:rPr lang="en-US" dirty="0"/>
              <a:t> will provide key measurements:</a:t>
            </a:r>
          </a:p>
          <a:p>
            <a:r>
              <a:rPr lang="en-US" b="1" dirty="0"/>
              <a:t>Proton spin</a:t>
            </a:r>
            <a:r>
              <a:rPr lang="en-US" dirty="0"/>
              <a:t>: decisive measurements on how much the intrinsic spin of  quarks and gluons contribute to the proton spin. Only 30% proton spin is accounted for by quark-antiquark!</a:t>
            </a:r>
          </a:p>
          <a:p>
            <a:r>
              <a:rPr lang="en-US" b="1" dirty="0"/>
              <a:t>The motion of quarks and gluons in the proton</a:t>
            </a:r>
            <a:r>
              <a:rPr lang="en-US" dirty="0"/>
              <a:t>: study the correlation between the spin of a fast-moving proton and the transverse motion of both quarks and gluons. Nothing is currently known about the spin and momentum correlations of the gluons and sea quarks.</a:t>
            </a:r>
          </a:p>
          <a:p>
            <a:r>
              <a:rPr lang="en-US" b="1" dirty="0"/>
              <a:t>The tomographic images of the proton</a:t>
            </a:r>
            <a:r>
              <a:rPr lang="en-US" dirty="0"/>
              <a:t>: detailed images of the proton gluonic matter distribution as well as images of sea quarks. Reveal aspects of proton structure that are connected with QCD dynamics at large distances.</a:t>
            </a:r>
          </a:p>
          <a:p>
            <a:r>
              <a:rPr lang="en-US" b="1" dirty="0"/>
              <a:t>QCD matter at an extreme gluon density</a:t>
            </a:r>
            <a:r>
              <a:rPr lang="en-US" dirty="0"/>
              <a:t>: first unambiguous evidence for a novel QCD matter of saturated gluons, Color Glass Condensate.</a:t>
            </a:r>
          </a:p>
        </p:txBody>
      </p:sp>
      <p:pic>
        <p:nvPicPr>
          <p:cNvPr id="9" name="Picture 8">
            <a:extLst>
              <a:ext uri="{FF2B5EF4-FFF2-40B4-BE49-F238E27FC236}">
                <a16:creationId xmlns:a16="http://schemas.microsoft.com/office/drawing/2014/main" id="{2390ECF5-9B69-15C8-3C36-6A11735C22E7}"/>
              </a:ext>
            </a:extLst>
          </p:cNvPr>
          <p:cNvPicPr>
            <a:picLocks noChangeAspect="1"/>
          </p:cNvPicPr>
          <p:nvPr/>
        </p:nvPicPr>
        <p:blipFill>
          <a:blip r:embed="rId2"/>
          <a:stretch>
            <a:fillRect/>
          </a:stretch>
        </p:blipFill>
        <p:spPr>
          <a:xfrm>
            <a:off x="9816231" y="385212"/>
            <a:ext cx="2617380" cy="1825935"/>
          </a:xfrm>
          <a:prstGeom prst="rect">
            <a:avLst/>
          </a:prstGeom>
        </p:spPr>
      </p:pic>
      <p:pic>
        <p:nvPicPr>
          <p:cNvPr id="11" name="Picture 10" descr="A diagram of a molecule&#10;&#10;Description automatically generated">
            <a:extLst>
              <a:ext uri="{FF2B5EF4-FFF2-40B4-BE49-F238E27FC236}">
                <a16:creationId xmlns:a16="http://schemas.microsoft.com/office/drawing/2014/main" id="{9CF7E4E1-B1B2-0DA2-8F78-B63F79198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8136" y="2211147"/>
            <a:ext cx="3677163" cy="1819529"/>
          </a:xfrm>
          <a:prstGeom prst="rect">
            <a:avLst/>
          </a:prstGeom>
        </p:spPr>
      </p:pic>
      <p:pic>
        <p:nvPicPr>
          <p:cNvPr id="13" name="Picture 12" descr="A diagram of a blue and yellow area&#10;&#10;Description automatically generated with medium confidence">
            <a:extLst>
              <a:ext uri="{FF2B5EF4-FFF2-40B4-BE49-F238E27FC236}">
                <a16:creationId xmlns:a16="http://schemas.microsoft.com/office/drawing/2014/main" id="{75F75348-4687-6074-2AE8-D6AB26378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7302" y="4037082"/>
            <a:ext cx="1888895" cy="1819529"/>
          </a:xfrm>
          <a:prstGeom prst="rect">
            <a:avLst/>
          </a:prstGeom>
        </p:spPr>
      </p:pic>
      <p:pic>
        <p:nvPicPr>
          <p:cNvPr id="15" name="Picture 14" descr="A diagram of a graph&#10;&#10;Description automatically generated with medium confidence">
            <a:extLst>
              <a:ext uri="{FF2B5EF4-FFF2-40B4-BE49-F238E27FC236}">
                <a16:creationId xmlns:a16="http://schemas.microsoft.com/office/drawing/2014/main" id="{53BA8C18-777D-C9E4-5E54-306715DDD1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6785" y="5198466"/>
            <a:ext cx="1677839" cy="1647240"/>
          </a:xfrm>
          <a:prstGeom prst="rect">
            <a:avLst/>
          </a:prstGeom>
        </p:spPr>
      </p:pic>
      <p:sp>
        <p:nvSpPr>
          <p:cNvPr id="16" name="TextBox 15">
            <a:extLst>
              <a:ext uri="{FF2B5EF4-FFF2-40B4-BE49-F238E27FC236}">
                <a16:creationId xmlns:a16="http://schemas.microsoft.com/office/drawing/2014/main" id="{5DBCEDAA-962A-2E5B-1E98-40057B3DE6CA}"/>
              </a:ext>
            </a:extLst>
          </p:cNvPr>
          <p:cNvSpPr txBox="1"/>
          <p:nvPr/>
        </p:nvSpPr>
        <p:spPr>
          <a:xfrm>
            <a:off x="11386717" y="4092253"/>
            <a:ext cx="1838582" cy="738664"/>
          </a:xfrm>
          <a:prstGeom prst="rect">
            <a:avLst/>
          </a:prstGeom>
          <a:noFill/>
        </p:spPr>
        <p:txBody>
          <a:bodyPr wrap="square" rtlCol="0">
            <a:spAutoFit/>
          </a:bodyPr>
          <a:lstStyle/>
          <a:p>
            <a:r>
              <a:rPr lang="en-US" sz="1400" dirty="0"/>
              <a:t>Gluon helicity contribution vs quark helicity contribution</a:t>
            </a:r>
          </a:p>
        </p:txBody>
      </p:sp>
      <p:sp>
        <p:nvSpPr>
          <p:cNvPr id="17" name="TextBox 16">
            <a:extLst>
              <a:ext uri="{FF2B5EF4-FFF2-40B4-BE49-F238E27FC236}">
                <a16:creationId xmlns:a16="http://schemas.microsoft.com/office/drawing/2014/main" id="{69E22923-7E94-A01F-4EC9-96FC0B21190D}"/>
              </a:ext>
            </a:extLst>
          </p:cNvPr>
          <p:cNvSpPr txBox="1"/>
          <p:nvPr/>
        </p:nvSpPr>
        <p:spPr>
          <a:xfrm>
            <a:off x="9741621" y="6322486"/>
            <a:ext cx="1792542" cy="523220"/>
          </a:xfrm>
          <a:prstGeom prst="rect">
            <a:avLst/>
          </a:prstGeom>
          <a:noFill/>
        </p:spPr>
        <p:txBody>
          <a:bodyPr wrap="none" rtlCol="0">
            <a:spAutoFit/>
          </a:bodyPr>
          <a:lstStyle/>
          <a:p>
            <a:r>
              <a:rPr lang="en-US" sz="1400" dirty="0"/>
              <a:t>X-Y u quark motion</a:t>
            </a:r>
          </a:p>
          <a:p>
            <a:r>
              <a:rPr lang="en-US" sz="1400" dirty="0"/>
              <a:t>For proton traveling in Z</a:t>
            </a:r>
          </a:p>
        </p:txBody>
      </p:sp>
    </p:spTree>
    <p:extLst>
      <p:ext uri="{BB962C8B-B14F-4D97-AF65-F5344CB8AC3E}">
        <p14:creationId xmlns:p14="http://schemas.microsoft.com/office/powerpoint/2010/main" val="2530247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338" y="239893"/>
            <a:ext cx="8568531" cy="740796"/>
          </a:xfrm>
        </p:spPr>
        <p:txBody>
          <a:bodyPr>
            <a:normAutofit fontScale="90000"/>
          </a:bodyPr>
          <a:lstStyle/>
          <a:p>
            <a:r>
              <a:rPr lang="en-US" dirty="0"/>
              <a:t>Time resolution</a:t>
            </a:r>
          </a:p>
        </p:txBody>
      </p:sp>
      <p:sp>
        <p:nvSpPr>
          <p:cNvPr id="3" name="Date Placeholder 2"/>
          <p:cNvSpPr>
            <a:spLocks noGrp="1"/>
          </p:cNvSpPr>
          <p:nvPr>
            <p:ph type="dt" sz="half" idx="10"/>
          </p:nvPr>
        </p:nvSpPr>
        <p:spPr/>
        <p:txBody>
          <a:bodyPr/>
          <a:lstStyle/>
          <a:p>
            <a:pPr lvl="0"/>
            <a:fld id="{E3D268F1-79FD-4284-92AE-1C24252C1D93}" type="datetime1">
              <a:rPr lang="en-US" smtClean="0"/>
              <a:t>5/30/25</a:t>
            </a:fld>
            <a:endParaRPr lang="it-IT" dirty="0"/>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28</a:t>
            </a:fld>
            <a:endParaRPr lang="it-IT"/>
          </a:p>
        </p:txBody>
      </p:sp>
      <mc:AlternateContent xmlns:mc="http://schemas.openxmlformats.org/markup-compatibility/2006" xmlns:a14="http://schemas.microsoft.com/office/drawing/2010/main">
        <mc:Choice Requires="a14">
          <p:sp>
            <p:nvSpPr>
              <p:cNvPr id="12" name="Content Placeholder 5"/>
              <p:cNvSpPr>
                <a:spLocks noGrp="1"/>
              </p:cNvSpPr>
              <p:nvPr>
                <p:ph sz="quarter" idx="1"/>
              </p:nvPr>
            </p:nvSpPr>
            <p:spPr>
              <a:xfrm>
                <a:off x="6521183" y="539478"/>
                <a:ext cx="6561566" cy="6264230"/>
              </a:xfrm>
            </p:spPr>
            <p:txBody>
              <a:bodyPr>
                <a:normAutofit fontScale="85000" lnSpcReduction="10000"/>
              </a:bodyPr>
              <a:lstStyle/>
              <a:p>
                <a:pPr marL="0" indent="0">
                  <a:buNone/>
                </a:pPr>
                <a:r>
                  <a:rPr lang="en-US" b="1" dirty="0"/>
                  <a:t>Sensor time resolution main terms</a:t>
                </a:r>
              </a:p>
              <a:p>
                <a:pPr marL="0" indent="0">
                  <a:buNone/>
                </a:pPr>
                <a:endParaRPr lang="en-US" b="1" dirty="0"/>
              </a:p>
              <a:p>
                <a:r>
                  <a:rPr lang="en-US" b="1" dirty="0"/>
                  <a:t>Time walk</a:t>
                </a:r>
                <a:r>
                  <a:rPr lang="en-US" dirty="0"/>
                  <a:t>: </a:t>
                </a:r>
              </a:p>
              <a:p>
                <a:pPr lvl="1"/>
                <a:r>
                  <a:rPr lang="en-US" dirty="0"/>
                  <a:t>Minimized by correcting the time of arrival using pulse width or pulse height (e.g., use 50% of the pulse as </a:t>
                </a:r>
                <a:r>
                  <a:rPr lang="en-US" dirty="0" err="1"/>
                  <a:t>ToF</a:t>
                </a:r>
                <a:r>
                  <a:rPr lang="en-US" dirty="0"/>
                  <a:t>)</a:t>
                </a:r>
              </a:p>
              <a:p>
                <a:r>
                  <a:rPr lang="en-US" b="1" dirty="0"/>
                  <a:t>Jitter</a:t>
                </a:r>
                <a:r>
                  <a:rPr lang="en-US" dirty="0"/>
                  <a:t>: from electronics</a:t>
                </a:r>
              </a:p>
              <a:p>
                <a:pPr lvl="1"/>
                <a:r>
                  <a:rPr lang="en-US" dirty="0"/>
                  <a:t>Proportional to </a:t>
                </a:r>
                <a14:m>
                  <m:oMath xmlns:m="http://schemas.openxmlformats.org/officeDocument/2006/math">
                    <m:f>
                      <m:fPr>
                        <m:type m:val="skw"/>
                        <m:ctrlPr>
                          <a:rPr lang="en-US" i="1">
                            <a:latin typeface="Cambria Math" panose="02040503050406030204" pitchFamily="18" charset="0"/>
                          </a:rPr>
                        </m:ctrlPr>
                      </m:fPr>
                      <m:num>
                        <m:r>
                          <a:rPr lang="en-US" i="1">
                            <a:latin typeface="Cambria Math" panose="02040503050406030204" pitchFamily="18" charset="0"/>
                          </a:rPr>
                          <m:t>1</m:t>
                        </m:r>
                      </m:num>
                      <m:den>
                        <m:f>
                          <m:fPr>
                            <m:ctrlPr>
                              <a:rPr lang="en-US" i="1">
                                <a:latin typeface="Cambria Math" panose="02040503050406030204" pitchFamily="18" charset="0"/>
                              </a:rPr>
                            </m:ctrlPr>
                          </m:fPr>
                          <m:num>
                            <m:r>
                              <a:rPr lang="en-US" i="1">
                                <a:latin typeface="Cambria Math" panose="02040503050406030204" pitchFamily="18" charset="0"/>
                              </a:rPr>
                              <m:t>𝑑𝑉</m:t>
                            </m:r>
                          </m:num>
                          <m:den>
                            <m:r>
                              <a:rPr lang="en-US" i="1">
                                <a:latin typeface="Cambria Math" panose="02040503050406030204" pitchFamily="18" charset="0"/>
                              </a:rPr>
                              <m:t>𝑑𝑡</m:t>
                            </m:r>
                          </m:den>
                        </m:f>
                      </m:den>
                    </m:f>
                  </m:oMath>
                </a14:m>
                <a:endParaRPr lang="en-US" dirty="0"/>
              </a:p>
              <a:p>
                <a:pPr lvl="1"/>
                <a:r>
                  <a:rPr lang="en-US" dirty="0"/>
                  <a:t>Reduced by increasing S/N ratio with gain</a:t>
                </a:r>
              </a:p>
              <a:p>
                <a:r>
                  <a:rPr lang="en-US" b="1" dirty="0"/>
                  <a:t>TDC term</a:t>
                </a:r>
                <a:r>
                  <a:rPr lang="en-US" dirty="0"/>
                  <a:t>: from digitization clock (electronics)</a:t>
                </a:r>
              </a:p>
              <a:p>
                <a:r>
                  <a:rPr lang="en-US" b="1" dirty="0"/>
                  <a:t>Landau term</a:t>
                </a:r>
                <a:r>
                  <a:rPr lang="en-US" dirty="0"/>
                  <a:t>: proportional to silicon sensor thickness</a:t>
                </a:r>
              </a:p>
              <a:p>
                <a:pPr lvl="1"/>
                <a:r>
                  <a:rPr lang="en-US" dirty="0"/>
                  <a:t>Reduced for thinner sensors</a:t>
                </a:r>
              </a:p>
              <a:p>
                <a:pPr lvl="1"/>
                <a:r>
                  <a:rPr lang="en-US" dirty="0"/>
                  <a:t>Dominant term at high gain</a:t>
                </a:r>
              </a:p>
              <a:p>
                <a:pPr lvl="1"/>
                <a:endParaRPr lang="en-US" dirty="0"/>
              </a:p>
              <a:p>
                <a:r>
                  <a:rPr lang="en-US" b="1" dirty="0"/>
                  <a:t>Bottom line: thin detectors with high S/N</a:t>
                </a:r>
              </a:p>
            </p:txBody>
          </p:sp>
        </mc:Choice>
        <mc:Fallback xmlns="">
          <p:sp>
            <p:nvSpPr>
              <p:cNvPr id="12" name="Content Placeholder 5"/>
              <p:cNvSpPr>
                <a:spLocks noGrp="1" noRot="1" noChangeAspect="1" noMove="1" noResize="1" noEditPoints="1" noAdjustHandles="1" noChangeArrowheads="1" noChangeShapeType="1" noTextEdit="1"/>
              </p:cNvSpPr>
              <p:nvPr>
                <p:ph sz="quarter" idx="1"/>
              </p:nvPr>
            </p:nvSpPr>
            <p:spPr>
              <a:xfrm>
                <a:off x="6521183" y="539478"/>
                <a:ext cx="6561566" cy="6264230"/>
              </a:xfrm>
              <a:blipFill rotWithShape="0">
                <a:blip r:embed="rId2"/>
                <a:stretch>
                  <a:fillRect l="-1394" t="-1070"/>
                </a:stretch>
              </a:blipFill>
            </p:spPr>
            <p:txBody>
              <a:bodyPr/>
              <a:lstStyle/>
              <a:p>
                <a:r>
                  <a:rPr lang="en-US">
                    <a:noFill/>
                  </a:rPr>
                  <a:t> </a:t>
                </a:r>
              </a:p>
            </p:txBody>
          </p:sp>
        </mc:Fallback>
      </mc:AlternateContent>
      <p:pic>
        <p:nvPicPr>
          <p:cNvPr id="16" name="Picture 15"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l="-329" t="9999" r="329" b="4002"/>
          <a:stretch/>
        </p:blipFill>
        <p:spPr>
          <a:xfrm>
            <a:off x="6647879" y="1032506"/>
            <a:ext cx="5544616" cy="299059"/>
          </a:xfrm>
          <a:prstGeom prst="rect">
            <a:avLst/>
          </a:prstGeom>
        </p:spPr>
      </p:pic>
      <p:pic>
        <p:nvPicPr>
          <p:cNvPr id="17" name="Picture 16" descr="Screen Clipping"/>
          <p:cNvPicPr>
            <a:picLocks noChangeAspect="1"/>
          </p:cNvPicPr>
          <p:nvPr/>
        </p:nvPicPr>
        <p:blipFill rotWithShape="1">
          <a:blip r:embed="rId4" cstate="print">
            <a:extLst>
              <a:ext uri="{28A0092B-C50C-407E-A947-70E740481C1C}">
                <a14:useLocalDpi xmlns:a14="http://schemas.microsoft.com/office/drawing/2010/main" val="0"/>
              </a:ext>
            </a:extLst>
          </a:blip>
          <a:srcRect r="5366" b="978"/>
          <a:stretch/>
        </p:blipFill>
        <p:spPr>
          <a:xfrm>
            <a:off x="671215" y="1323822"/>
            <a:ext cx="4838222" cy="2088232"/>
          </a:xfrm>
          <a:prstGeom prst="rect">
            <a:avLst/>
          </a:prstGeom>
        </p:spPr>
      </p:pic>
      <p:pic>
        <p:nvPicPr>
          <p:cNvPr id="18" name="Picture 17" descr="Screen Clipping"/>
          <p:cNvPicPr>
            <a:picLocks noChangeAspect="1"/>
          </p:cNvPicPr>
          <p:nvPr/>
        </p:nvPicPr>
        <p:blipFill rotWithShape="1">
          <a:blip r:embed="rId5">
            <a:extLst>
              <a:ext uri="{28A0092B-C50C-407E-A947-70E740481C1C}">
                <a14:useLocalDpi xmlns:a14="http://schemas.microsoft.com/office/drawing/2010/main" val="0"/>
              </a:ext>
            </a:extLst>
          </a:blip>
          <a:srcRect b="6875"/>
          <a:stretch/>
        </p:blipFill>
        <p:spPr>
          <a:xfrm>
            <a:off x="1751335" y="3995861"/>
            <a:ext cx="4536504" cy="2720677"/>
          </a:xfrm>
          <a:prstGeom prst="rect">
            <a:avLst/>
          </a:prstGeom>
        </p:spPr>
      </p:pic>
      <p:sp>
        <p:nvSpPr>
          <p:cNvPr id="6" name="Rectangle 5"/>
          <p:cNvSpPr/>
          <p:nvPr/>
        </p:nvSpPr>
        <p:spPr>
          <a:xfrm>
            <a:off x="1391295" y="3671593"/>
            <a:ext cx="1872208" cy="216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6"/>
          <a:srcRect l="30070" t="14084" r="768" b="10216"/>
          <a:stretch/>
        </p:blipFill>
        <p:spPr>
          <a:xfrm>
            <a:off x="490358" y="3930184"/>
            <a:ext cx="2233923" cy="2088232"/>
          </a:xfrm>
          <a:prstGeom prst="rect">
            <a:avLst/>
          </a:prstGeom>
        </p:spPr>
      </p:pic>
      <p:sp>
        <p:nvSpPr>
          <p:cNvPr id="7" name="Oval 6"/>
          <p:cNvSpPr/>
          <p:nvPr/>
        </p:nvSpPr>
        <p:spPr>
          <a:xfrm>
            <a:off x="1319287" y="4355901"/>
            <a:ext cx="144016" cy="4678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338103" y="4940453"/>
            <a:ext cx="106384" cy="251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375735" y="5353537"/>
            <a:ext cx="87568" cy="1544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779559" y="4597221"/>
            <a:ext cx="87568" cy="1544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801439" y="5192249"/>
            <a:ext cx="144016" cy="4678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23343" y="4888372"/>
            <a:ext cx="87568" cy="1544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1338103" y="3874868"/>
            <a:ext cx="121944" cy="2458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798443" y="3813390"/>
            <a:ext cx="121944" cy="2458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17750" y="3574794"/>
            <a:ext cx="1640706" cy="369332"/>
          </a:xfrm>
          <a:prstGeom prst="rect">
            <a:avLst/>
          </a:prstGeom>
          <a:noFill/>
        </p:spPr>
        <p:txBody>
          <a:bodyPr wrap="none" rtlCol="0">
            <a:spAutoFit/>
          </a:bodyPr>
          <a:lstStyle/>
          <a:p>
            <a:r>
              <a:rPr lang="en-US" dirty="0"/>
              <a:t>Landau variations</a:t>
            </a:r>
          </a:p>
        </p:txBody>
      </p:sp>
    </p:spTree>
    <p:extLst>
      <p:ext uri="{BB962C8B-B14F-4D97-AF65-F5344CB8AC3E}">
        <p14:creationId xmlns:p14="http://schemas.microsoft.com/office/powerpoint/2010/main" val="2087314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191" y="302737"/>
            <a:ext cx="12312596" cy="740796"/>
          </a:xfrm>
        </p:spPr>
        <p:txBody>
          <a:bodyPr>
            <a:normAutofit fontScale="90000"/>
          </a:bodyPr>
          <a:lstStyle/>
          <a:p>
            <a:r>
              <a:rPr lang="en-US" dirty="0"/>
              <a:t>LGAD temperature dependence</a:t>
            </a:r>
          </a:p>
        </p:txBody>
      </p:sp>
      <p:sp>
        <p:nvSpPr>
          <p:cNvPr id="3" name="Date Placeholder 2"/>
          <p:cNvSpPr>
            <a:spLocks noGrp="1"/>
          </p:cNvSpPr>
          <p:nvPr>
            <p:ph type="dt" sz="half" idx="10"/>
          </p:nvPr>
        </p:nvSpPr>
        <p:spPr/>
        <p:txBody>
          <a:bodyPr/>
          <a:lstStyle/>
          <a:p>
            <a:pPr lvl="0"/>
            <a:fld id="{8C810734-8F83-4509-9FE8-884C425A84AC}" type="datetime1">
              <a:rPr lang="en-US" smtClean="0"/>
              <a:t>5/30/25</a:t>
            </a:fld>
            <a:endParaRPr lang="it-IT"/>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29</a:t>
            </a:fld>
            <a:endParaRPr lang="it-IT"/>
          </a:p>
        </p:txBody>
      </p:sp>
      <p:sp>
        <p:nvSpPr>
          <p:cNvPr id="6" name="Content Placeholder 5"/>
          <p:cNvSpPr>
            <a:spLocks noGrp="1"/>
          </p:cNvSpPr>
          <p:nvPr>
            <p:ph sz="quarter" idx="1"/>
          </p:nvPr>
        </p:nvSpPr>
        <p:spPr>
          <a:xfrm>
            <a:off x="117429" y="1187549"/>
            <a:ext cx="8690690" cy="5472143"/>
          </a:xfrm>
        </p:spPr>
        <p:txBody>
          <a:bodyPr>
            <a:normAutofit fontScale="77500" lnSpcReduction="20000"/>
          </a:bodyPr>
          <a:lstStyle/>
          <a:p>
            <a:r>
              <a:rPr lang="en-US" dirty="0"/>
              <a:t>LGAD gain depends on temperature due to impact ionization dependence on e/h drift speed</a:t>
            </a:r>
          </a:p>
          <a:p>
            <a:r>
              <a:rPr lang="en-US" dirty="0"/>
              <a:t>On a large temperature range the effect is significant</a:t>
            </a:r>
          </a:p>
          <a:p>
            <a:pPr lvl="1"/>
            <a:r>
              <a:rPr lang="en-US" dirty="0"/>
              <a:t>The same sensor has a ~50V breakdown variation over a 50C temperature change</a:t>
            </a:r>
          </a:p>
          <a:p>
            <a:pPr lvl="1"/>
            <a:r>
              <a:rPr lang="en-US" dirty="0"/>
              <a:t>Data from ATLAS/CMS prototype UFSD3.2 (FBK)</a:t>
            </a:r>
          </a:p>
          <a:p>
            <a:pPr lvl="1"/>
            <a:r>
              <a:rPr lang="en-US" dirty="0"/>
              <a:t>Similar study foreseen for </a:t>
            </a:r>
            <a:r>
              <a:rPr lang="en-US" dirty="0" err="1"/>
              <a:t>ePIC</a:t>
            </a:r>
            <a:r>
              <a:rPr lang="en-US" dirty="0"/>
              <a:t> AC-LGADs (laser station almost ready)</a:t>
            </a:r>
          </a:p>
          <a:p>
            <a:r>
              <a:rPr lang="en-US" dirty="0"/>
              <a:t>The time resolution suffers slightly from the non-saturated drift velocity if the breakdown is too early (5ps worse for -30C)</a:t>
            </a:r>
          </a:p>
          <a:p>
            <a:pPr lvl="1"/>
            <a:r>
              <a:rPr lang="en-US" dirty="0"/>
              <a:t>Electric field in the bulk is too low between Gain layer depletion and breakdown</a:t>
            </a:r>
          </a:p>
          <a:p>
            <a:pPr lvl="1"/>
            <a:endParaRPr lang="en-US" dirty="0"/>
          </a:p>
          <a:p>
            <a:r>
              <a:rPr lang="en-US" dirty="0"/>
              <a:t>In the case of </a:t>
            </a:r>
            <a:r>
              <a:rPr lang="en-US" dirty="0" err="1"/>
              <a:t>ePIC</a:t>
            </a:r>
            <a:r>
              <a:rPr lang="en-US" dirty="0"/>
              <a:t> the running temperature and temperature variation should not as extreme</a:t>
            </a:r>
          </a:p>
          <a:p>
            <a:pPr lvl="1"/>
            <a:r>
              <a:rPr lang="en-US" dirty="0"/>
              <a:t>However the breakdown voltage is &lt;150V for most </a:t>
            </a:r>
            <a:r>
              <a:rPr lang="en-US" dirty="0" err="1"/>
              <a:t>ePIC</a:t>
            </a:r>
            <a:r>
              <a:rPr lang="en-US" dirty="0"/>
              <a:t> prototypes, (fairly low)</a:t>
            </a:r>
          </a:p>
          <a:p>
            <a:pPr lvl="1"/>
            <a:r>
              <a:rPr lang="en-US" b="1" dirty="0"/>
              <a:t>Once the running temperature is set we should start testing devices at that temperature to measure realistic performance</a:t>
            </a:r>
          </a:p>
          <a:p>
            <a:pPr lvl="1"/>
            <a:r>
              <a:rPr lang="en-US" dirty="0"/>
              <a:t>Then adjust the sensor design accordingly, a similar study happened for ATLAS with HPK (4 gain layer doping tunes)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8079" y="179437"/>
            <a:ext cx="4827758" cy="360641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5261" y="3872260"/>
            <a:ext cx="4702798" cy="3513068"/>
          </a:xfrm>
          <a:prstGeom prst="rect">
            <a:avLst/>
          </a:prstGeom>
        </p:spPr>
      </p:pic>
      <p:sp>
        <p:nvSpPr>
          <p:cNvPr id="16" name="TextBox 15"/>
          <p:cNvSpPr txBox="1"/>
          <p:nvPr/>
        </p:nvSpPr>
        <p:spPr>
          <a:xfrm>
            <a:off x="9600207" y="386851"/>
            <a:ext cx="1440160" cy="923330"/>
          </a:xfrm>
          <a:prstGeom prst="rect">
            <a:avLst/>
          </a:prstGeom>
          <a:solidFill>
            <a:schemeClr val="bg1"/>
          </a:solidFill>
        </p:spPr>
        <p:txBody>
          <a:bodyPr wrap="square" rtlCol="0">
            <a:spAutoFit/>
          </a:bodyPr>
          <a:lstStyle/>
          <a:p>
            <a:r>
              <a:rPr lang="en-US" dirty="0"/>
              <a:t>-30C</a:t>
            </a:r>
          </a:p>
          <a:p>
            <a:r>
              <a:rPr lang="en-US" dirty="0"/>
              <a:t>-10C</a:t>
            </a:r>
          </a:p>
          <a:p>
            <a:r>
              <a:rPr lang="en-US" dirty="0"/>
              <a:t>10C</a:t>
            </a:r>
          </a:p>
        </p:txBody>
      </p:sp>
      <p:sp>
        <p:nvSpPr>
          <p:cNvPr id="18" name="TextBox 17"/>
          <p:cNvSpPr txBox="1"/>
          <p:nvPr/>
        </p:nvSpPr>
        <p:spPr>
          <a:xfrm>
            <a:off x="11437169" y="386851"/>
            <a:ext cx="1440160" cy="923330"/>
          </a:xfrm>
          <a:prstGeom prst="rect">
            <a:avLst/>
          </a:prstGeom>
          <a:solidFill>
            <a:schemeClr val="bg1"/>
          </a:solidFill>
        </p:spPr>
        <p:txBody>
          <a:bodyPr wrap="square" rtlCol="0">
            <a:spAutoFit/>
          </a:bodyPr>
          <a:lstStyle/>
          <a:p>
            <a:r>
              <a:rPr lang="en-US" dirty="0"/>
              <a:t>-20C</a:t>
            </a:r>
          </a:p>
          <a:p>
            <a:r>
              <a:rPr lang="en-US" dirty="0"/>
              <a:t>0C</a:t>
            </a:r>
          </a:p>
          <a:p>
            <a:r>
              <a:rPr lang="en-US" dirty="0"/>
              <a:t>20C</a:t>
            </a:r>
          </a:p>
        </p:txBody>
      </p:sp>
      <p:sp>
        <p:nvSpPr>
          <p:cNvPr id="19" name="TextBox 18"/>
          <p:cNvSpPr txBox="1"/>
          <p:nvPr/>
        </p:nvSpPr>
        <p:spPr>
          <a:xfrm>
            <a:off x="9779469" y="4067869"/>
            <a:ext cx="1440160" cy="923330"/>
          </a:xfrm>
          <a:prstGeom prst="rect">
            <a:avLst/>
          </a:prstGeom>
          <a:solidFill>
            <a:schemeClr val="bg1"/>
          </a:solidFill>
        </p:spPr>
        <p:txBody>
          <a:bodyPr wrap="square" rtlCol="0">
            <a:spAutoFit/>
          </a:bodyPr>
          <a:lstStyle/>
          <a:p>
            <a:r>
              <a:rPr lang="en-US" dirty="0"/>
              <a:t>-30C</a:t>
            </a:r>
          </a:p>
          <a:p>
            <a:r>
              <a:rPr lang="en-US" dirty="0"/>
              <a:t>-10C</a:t>
            </a:r>
          </a:p>
          <a:p>
            <a:r>
              <a:rPr lang="en-US" dirty="0"/>
              <a:t>10C</a:t>
            </a:r>
          </a:p>
        </p:txBody>
      </p:sp>
      <p:sp>
        <p:nvSpPr>
          <p:cNvPr id="20" name="TextBox 19"/>
          <p:cNvSpPr txBox="1"/>
          <p:nvPr/>
        </p:nvSpPr>
        <p:spPr>
          <a:xfrm>
            <a:off x="11616431" y="4067869"/>
            <a:ext cx="1440160" cy="923330"/>
          </a:xfrm>
          <a:prstGeom prst="rect">
            <a:avLst/>
          </a:prstGeom>
          <a:solidFill>
            <a:schemeClr val="bg1"/>
          </a:solidFill>
        </p:spPr>
        <p:txBody>
          <a:bodyPr wrap="square" rtlCol="0">
            <a:spAutoFit/>
          </a:bodyPr>
          <a:lstStyle/>
          <a:p>
            <a:r>
              <a:rPr lang="en-US" dirty="0"/>
              <a:t>-20C</a:t>
            </a:r>
          </a:p>
          <a:p>
            <a:r>
              <a:rPr lang="en-US" dirty="0"/>
              <a:t>0C</a:t>
            </a:r>
          </a:p>
          <a:p>
            <a:r>
              <a:rPr lang="en-US" dirty="0"/>
              <a:t>20C</a:t>
            </a:r>
          </a:p>
        </p:txBody>
      </p:sp>
      <p:cxnSp>
        <p:nvCxnSpPr>
          <p:cNvPr id="22" name="Straight Connector 21"/>
          <p:cNvCxnSpPr/>
          <p:nvPr/>
        </p:nvCxnSpPr>
        <p:spPr>
          <a:xfrm>
            <a:off x="9071850" y="6372125"/>
            <a:ext cx="41287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071850" y="6444133"/>
            <a:ext cx="41287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11760447" y="2339677"/>
            <a:ext cx="5040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999807" y="7016270"/>
            <a:ext cx="1719060" cy="369332"/>
          </a:xfrm>
          <a:prstGeom prst="rect">
            <a:avLst/>
          </a:prstGeom>
          <a:noFill/>
        </p:spPr>
        <p:txBody>
          <a:bodyPr wrap="none" rtlCol="0">
            <a:spAutoFit/>
          </a:bodyPr>
          <a:lstStyle/>
          <a:p>
            <a:r>
              <a:rPr lang="en-US" b="1" dirty="0"/>
              <a:t>Student: J. Ding</a:t>
            </a:r>
          </a:p>
        </p:txBody>
      </p:sp>
    </p:spTree>
    <p:extLst>
      <p:ext uri="{BB962C8B-B14F-4D97-AF65-F5344CB8AC3E}">
        <p14:creationId xmlns:p14="http://schemas.microsoft.com/office/powerpoint/2010/main" val="4217939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5AA666EF-819B-19D8-CDC1-F0DBC2CCDBF8}"/>
              </a:ext>
            </a:extLst>
          </p:cNvPr>
          <p:cNvPicPr>
            <a:picLocks noChangeAspect="1"/>
          </p:cNvPicPr>
          <p:nvPr/>
        </p:nvPicPr>
        <p:blipFill>
          <a:blip r:embed="rId2"/>
          <a:srcRect b="19851"/>
          <a:stretch>
            <a:fillRect/>
          </a:stretch>
        </p:blipFill>
        <p:spPr>
          <a:xfrm>
            <a:off x="407432" y="5478717"/>
            <a:ext cx="3225480" cy="1413976"/>
          </a:xfrm>
          <a:prstGeom prst="rect">
            <a:avLst/>
          </a:prstGeom>
        </p:spPr>
      </p:pic>
      <p:sp>
        <p:nvSpPr>
          <p:cNvPr id="2" name="Title 1"/>
          <p:cNvSpPr>
            <a:spLocks noGrp="1"/>
          </p:cNvSpPr>
          <p:nvPr>
            <p:ph type="title"/>
          </p:nvPr>
        </p:nvSpPr>
        <p:spPr>
          <a:xfrm>
            <a:off x="471424" y="131787"/>
            <a:ext cx="4833880" cy="642533"/>
          </a:xfrm>
        </p:spPr>
        <p:txBody>
          <a:bodyPr>
            <a:noAutofit/>
          </a:bodyPr>
          <a:lstStyle/>
          <a:p>
            <a:r>
              <a:rPr lang="en-US" sz="3600" dirty="0"/>
              <a:t>TOF layout in </a:t>
            </a:r>
            <a:r>
              <a:rPr lang="en-US" sz="3600" dirty="0" err="1"/>
              <a:t>ePIC</a:t>
            </a:r>
            <a:endParaRPr lang="en-US" sz="3600" dirty="0"/>
          </a:p>
        </p:txBody>
      </p:sp>
      <p:sp>
        <p:nvSpPr>
          <p:cNvPr id="3" name="Date Placeholder 2"/>
          <p:cNvSpPr>
            <a:spLocks noGrp="1"/>
          </p:cNvSpPr>
          <p:nvPr>
            <p:ph type="dt" sz="half" idx="10"/>
          </p:nvPr>
        </p:nvSpPr>
        <p:spPr/>
        <p:txBody>
          <a:bodyPr/>
          <a:lstStyle/>
          <a:p>
            <a:pPr lvl="0"/>
            <a:fld id="{D27C2D51-C37C-459E-A351-BAB02C52415B}" type="datetime1">
              <a:rPr lang="en-US" smtClean="0"/>
              <a:t>5/30/25</a:t>
            </a:fld>
            <a:endParaRPr lang="it-IT"/>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3</a:t>
            </a:fld>
            <a:endParaRPr lang="it-IT"/>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801" y="3345983"/>
            <a:ext cx="6251431" cy="3604735"/>
          </a:xfrm>
          <a:prstGeom prst="rect">
            <a:avLst/>
          </a:prstGeom>
        </p:spPr>
      </p:pic>
      <p:pic>
        <p:nvPicPr>
          <p:cNvPr id="12" name="Picture 11" descr="A diagram of a chip&#10;&#10;Description automatically generated with medium confidence">
            <a:extLst>
              <a:ext uri="{FF2B5EF4-FFF2-40B4-BE49-F238E27FC236}">
                <a16:creationId xmlns:a16="http://schemas.microsoft.com/office/drawing/2014/main" id="{83FDDA6A-C401-443A-BAC9-C9FF4B36E65E}"/>
              </a:ext>
            </a:extLst>
          </p:cNvPr>
          <p:cNvPicPr>
            <a:picLocks noChangeAspect="1"/>
          </p:cNvPicPr>
          <p:nvPr/>
        </p:nvPicPr>
        <p:blipFill>
          <a:blip r:embed="rId4"/>
          <a:stretch>
            <a:fillRect/>
          </a:stretch>
        </p:blipFill>
        <p:spPr>
          <a:xfrm>
            <a:off x="2516168" y="909649"/>
            <a:ext cx="3335953" cy="2984369"/>
          </a:xfrm>
          <a:prstGeom prst="rect">
            <a:avLst/>
          </a:prstGeom>
        </p:spPr>
      </p:pic>
      <p:pic>
        <p:nvPicPr>
          <p:cNvPr id="14" name="Picture 1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9297" y="926851"/>
            <a:ext cx="4300319" cy="2465350"/>
          </a:xfrm>
          <a:prstGeom prst="rect">
            <a:avLst/>
          </a:prstGeom>
        </p:spPr>
      </p:pic>
      <p:cxnSp>
        <p:nvCxnSpPr>
          <p:cNvPr id="16" name="Straight Arrow Connector 15"/>
          <p:cNvCxnSpPr/>
          <p:nvPr/>
        </p:nvCxnSpPr>
        <p:spPr>
          <a:xfrm>
            <a:off x="5636097" y="3611371"/>
            <a:ext cx="1966021" cy="1074339"/>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H="1">
            <a:off x="10242739" y="3609224"/>
            <a:ext cx="144628" cy="114232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A5A194F-5CDD-648C-8317-8132166BAEF9}"/>
              </a:ext>
            </a:extLst>
          </p:cNvPr>
          <p:cNvPicPr>
            <a:picLocks noChangeAspect="1"/>
          </p:cNvPicPr>
          <p:nvPr/>
        </p:nvPicPr>
        <p:blipFill rotWithShape="1">
          <a:blip r:embed="rId6"/>
          <a:srcRect l="27425" t="48281" r="27651" b="11919"/>
          <a:stretch/>
        </p:blipFill>
        <p:spPr>
          <a:xfrm rot="5400000">
            <a:off x="506167" y="1876615"/>
            <a:ext cx="1942587" cy="1167797"/>
          </a:xfrm>
          <a:prstGeom prst="rect">
            <a:avLst/>
          </a:prstGeom>
        </p:spPr>
      </p:pic>
      <p:pic>
        <p:nvPicPr>
          <p:cNvPr id="26" name="Google Shape;76;p17"/>
          <p:cNvPicPr preferRelativeResize="0"/>
          <p:nvPr/>
        </p:nvPicPr>
        <p:blipFill>
          <a:blip r:embed="rId7">
            <a:alphaModFix/>
          </a:blip>
          <a:stretch>
            <a:fillRect/>
          </a:stretch>
        </p:blipFill>
        <p:spPr>
          <a:xfrm rot="2630998">
            <a:off x="11565776" y="6062176"/>
            <a:ext cx="1570114" cy="939500"/>
          </a:xfrm>
          <a:prstGeom prst="rect">
            <a:avLst/>
          </a:prstGeom>
          <a:noFill/>
          <a:ln>
            <a:noFill/>
          </a:ln>
        </p:spPr>
      </p:pic>
      <p:sp>
        <p:nvSpPr>
          <p:cNvPr id="27" name="Google Shape;79;p17"/>
          <p:cNvSpPr txBox="1">
            <a:spLocks/>
          </p:cNvSpPr>
          <p:nvPr/>
        </p:nvSpPr>
        <p:spPr>
          <a:xfrm>
            <a:off x="6375191" y="6981180"/>
            <a:ext cx="3459505" cy="578495"/>
          </a:xfrm>
          <a:prstGeom prst="rect">
            <a:avLst/>
          </a:prstGeom>
        </p:spPr>
        <p:txBody>
          <a:bodyPr spcFirstLastPara="1" vert="horz" wrap="square" lIns="134372" tIns="134372" rIns="134372" bIns="134372" anchor="t" anchorCtr="0">
            <a:noAutofit/>
          </a:bodyPr>
          <a:lstStyle>
            <a:lvl1pPr marL="302393" indent="-302393" algn="l" rtl="0" eaLnBrk="1" latinLnBrk="0" hangingPunct="1">
              <a:spcBef>
                <a:spcPts val="639"/>
              </a:spcBef>
              <a:buClr>
                <a:schemeClr val="accent1"/>
              </a:buClr>
              <a:buSzPct val="85000"/>
              <a:buFont typeface="Wingdings 2"/>
              <a:buChar char=""/>
              <a:defRPr kumimoji="0" sz="2900" kern="1200">
                <a:solidFill>
                  <a:schemeClr val="tx1"/>
                </a:solidFill>
                <a:latin typeface="+mn-lt"/>
                <a:ea typeface="+mn-ea"/>
                <a:cs typeface="+mn-cs"/>
              </a:defRPr>
            </a:lvl1pPr>
            <a:lvl2pPr marL="604786" indent="-251995" algn="l" rtl="0" eaLnBrk="1" latinLnBrk="0" hangingPunct="1">
              <a:spcBef>
                <a:spcPts val="408"/>
              </a:spcBef>
              <a:buClr>
                <a:schemeClr val="accent2"/>
              </a:buClr>
              <a:buSzPct val="85000"/>
              <a:buFont typeface="Wingdings 2"/>
              <a:buChar char=""/>
              <a:defRPr kumimoji="0" sz="2600" kern="1200">
                <a:solidFill>
                  <a:schemeClr val="tx1"/>
                </a:solidFill>
                <a:latin typeface="+mn-lt"/>
                <a:ea typeface="+mn-ea"/>
                <a:cs typeface="+mn-cs"/>
              </a:defRPr>
            </a:lvl2pPr>
            <a:lvl3pPr marL="907179" indent="-251995" algn="l" rtl="0" eaLnBrk="1" latinLnBrk="0" hangingPunct="1">
              <a:spcBef>
                <a:spcPts val="408"/>
              </a:spcBef>
              <a:buClr>
                <a:schemeClr val="accent1">
                  <a:tint val="60000"/>
                </a:schemeClr>
              </a:buClr>
              <a:buSzPct val="85000"/>
              <a:buFont typeface="Wingdings 2"/>
              <a:buChar char=""/>
              <a:defRPr kumimoji="0" sz="2200" kern="1200">
                <a:solidFill>
                  <a:schemeClr val="tx1"/>
                </a:solidFill>
                <a:latin typeface="+mn-lt"/>
                <a:ea typeface="+mn-ea"/>
                <a:cs typeface="+mn-cs"/>
              </a:defRPr>
            </a:lvl3pPr>
            <a:lvl4pPr marL="1209572" indent="-251995" algn="l" rtl="0" eaLnBrk="1" latinLnBrk="0" hangingPunct="1">
              <a:spcBef>
                <a:spcPts val="408"/>
              </a:spcBef>
              <a:buClr>
                <a:schemeClr val="accent3"/>
              </a:buClr>
              <a:buSzPct val="80000"/>
              <a:buFont typeface="Wingdings 2"/>
              <a:buChar char=""/>
              <a:defRPr kumimoji="0" sz="2200" kern="1200">
                <a:solidFill>
                  <a:schemeClr val="tx1"/>
                </a:solidFill>
                <a:latin typeface="+mn-lt"/>
                <a:ea typeface="+mn-ea"/>
                <a:cs typeface="+mn-cs"/>
              </a:defRPr>
            </a:lvl4pPr>
            <a:lvl5pPr marL="1511965" indent="-251995" algn="l" rtl="0" eaLnBrk="1" latinLnBrk="0" hangingPunct="1">
              <a:spcBef>
                <a:spcPts val="408"/>
              </a:spcBef>
              <a:buClr>
                <a:schemeClr val="accent3"/>
              </a:buClr>
              <a:buFontTx/>
              <a:buChar char="o"/>
              <a:defRPr kumimoji="0" sz="2200" kern="1200">
                <a:solidFill>
                  <a:schemeClr val="tx1"/>
                </a:solidFill>
                <a:latin typeface="+mn-lt"/>
                <a:ea typeface="+mn-ea"/>
                <a:cs typeface="+mn-cs"/>
              </a:defRPr>
            </a:lvl5pPr>
            <a:lvl6pPr marL="1814358" indent="-251995" algn="l" rtl="0" eaLnBrk="1" latinLnBrk="0" hangingPunct="1">
              <a:spcBef>
                <a:spcPts val="408"/>
              </a:spcBef>
              <a:buClr>
                <a:schemeClr val="accent3"/>
              </a:buClr>
              <a:buChar char="•"/>
              <a:defRPr kumimoji="0" sz="2000" kern="1200" baseline="0">
                <a:solidFill>
                  <a:schemeClr val="tx1"/>
                </a:solidFill>
                <a:latin typeface="+mn-lt"/>
                <a:ea typeface="+mn-ea"/>
                <a:cs typeface="+mn-cs"/>
              </a:defRPr>
            </a:lvl6pPr>
            <a:lvl7pPr marL="2116751" indent="-251995" algn="l" rtl="0" eaLnBrk="1" latinLnBrk="0" hangingPunct="1">
              <a:spcBef>
                <a:spcPts val="408"/>
              </a:spcBef>
              <a:buClr>
                <a:schemeClr val="accent2"/>
              </a:buClr>
              <a:buChar char="•"/>
              <a:defRPr kumimoji="0" sz="2000" kern="1200">
                <a:solidFill>
                  <a:schemeClr val="tx1"/>
                </a:solidFill>
                <a:latin typeface="+mn-lt"/>
                <a:ea typeface="+mn-ea"/>
                <a:cs typeface="+mn-cs"/>
              </a:defRPr>
            </a:lvl7pPr>
            <a:lvl8pPr marL="2419144" indent="-251995" algn="l" rtl="0" eaLnBrk="1" latinLnBrk="0" hangingPunct="1">
              <a:spcBef>
                <a:spcPts val="408"/>
              </a:spcBef>
              <a:buClr>
                <a:schemeClr val="accent1">
                  <a:tint val="60000"/>
                </a:schemeClr>
              </a:buClr>
              <a:buChar char="•"/>
              <a:defRPr kumimoji="0" sz="2000" kern="1200">
                <a:solidFill>
                  <a:schemeClr val="tx1"/>
                </a:solidFill>
                <a:latin typeface="+mn-lt"/>
                <a:ea typeface="+mn-ea"/>
                <a:cs typeface="+mn-cs"/>
              </a:defRPr>
            </a:lvl8pPr>
            <a:lvl9pPr marL="2721537" indent="-251995" algn="l" rtl="0" eaLnBrk="1" latinLnBrk="0" hangingPunct="1">
              <a:spcBef>
                <a:spcPts val="408"/>
              </a:spcBef>
              <a:buClr>
                <a:schemeClr val="accent2">
                  <a:tint val="60000"/>
                </a:schemeClr>
              </a:buClr>
              <a:buChar char="•"/>
              <a:defRPr kumimoji="0" sz="2000" kern="1200">
                <a:solidFill>
                  <a:schemeClr val="tx1"/>
                </a:solidFill>
                <a:latin typeface="+mn-lt"/>
                <a:ea typeface="+mn-ea"/>
                <a:cs typeface="+mn-cs"/>
              </a:defRPr>
            </a:lvl9pPr>
          </a:lstStyle>
          <a:p>
            <a:pPr marL="0" indent="0">
              <a:lnSpc>
                <a:spcPct val="105000"/>
              </a:lnSpc>
              <a:spcAft>
                <a:spcPts val="1764"/>
              </a:spcAft>
              <a:buSzPts val="795"/>
              <a:buFont typeface="Wingdings 2"/>
              <a:buNone/>
            </a:pPr>
            <a:r>
              <a:rPr lang="en-US" sz="1683" dirty="0"/>
              <a:t>Off-Momentum Detectors (OMD)</a:t>
            </a:r>
          </a:p>
        </p:txBody>
      </p:sp>
      <p:pic>
        <p:nvPicPr>
          <p:cNvPr id="28" name="Google Shape;83;p17"/>
          <p:cNvPicPr preferRelativeResize="0">
            <a:picLocks noChangeAspect="1"/>
          </p:cNvPicPr>
          <p:nvPr/>
        </p:nvPicPr>
        <p:blipFill>
          <a:blip r:embed="rId8">
            <a:alphaModFix/>
          </a:blip>
          <a:stretch>
            <a:fillRect/>
          </a:stretch>
        </p:blipFill>
        <p:spPr>
          <a:xfrm>
            <a:off x="7138062" y="6393967"/>
            <a:ext cx="1721053" cy="770246"/>
          </a:xfrm>
          <a:prstGeom prst="rect">
            <a:avLst/>
          </a:prstGeom>
          <a:noFill/>
          <a:ln w="19050" cap="flat" cmpd="sng">
            <a:solidFill>
              <a:srgbClr val="CCE4EA"/>
            </a:solidFill>
            <a:prstDash val="solid"/>
            <a:round/>
            <a:headEnd type="none" w="sm" len="sm"/>
            <a:tailEnd type="none" w="sm" len="sm"/>
          </a:ln>
        </p:spPr>
      </p:pic>
      <p:cxnSp>
        <p:nvCxnSpPr>
          <p:cNvPr id="29" name="Straight Arrow Connector 28"/>
          <p:cNvCxnSpPr>
            <a:cxnSpLocks/>
          </p:cNvCxnSpPr>
          <p:nvPr/>
        </p:nvCxnSpPr>
        <p:spPr>
          <a:xfrm flipV="1">
            <a:off x="9071850" y="6531926"/>
            <a:ext cx="3455634" cy="26719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A close-up of a microchip&#10;&#10;Description automatically generated">
            <a:extLst>
              <a:ext uri="{FF2B5EF4-FFF2-40B4-BE49-F238E27FC236}">
                <a16:creationId xmlns:a16="http://schemas.microsoft.com/office/drawing/2014/main" id="{6F390B8A-F474-07DE-FAAC-D1925E9B580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21010" t="21684" r="31212" b="19057"/>
          <a:stretch/>
        </p:blipFill>
        <p:spPr>
          <a:xfrm>
            <a:off x="7132139" y="1392280"/>
            <a:ext cx="1548172" cy="1440160"/>
          </a:xfrm>
          <a:prstGeom prst="rect">
            <a:avLst/>
          </a:prstGeom>
        </p:spPr>
      </p:pic>
      <p:sp>
        <p:nvSpPr>
          <p:cNvPr id="32" name="TextBox 31"/>
          <p:cNvSpPr txBox="1"/>
          <p:nvPr/>
        </p:nvSpPr>
        <p:spPr>
          <a:xfrm>
            <a:off x="759556" y="3502209"/>
            <a:ext cx="1502719" cy="646331"/>
          </a:xfrm>
          <a:prstGeom prst="rect">
            <a:avLst/>
          </a:prstGeom>
          <a:noFill/>
        </p:spPr>
        <p:txBody>
          <a:bodyPr wrap="none" rtlCol="0">
            <a:spAutoFit/>
          </a:bodyPr>
          <a:lstStyle/>
          <a:p>
            <a:r>
              <a:rPr lang="en-US" dirty="0"/>
              <a:t>Sensors: strips</a:t>
            </a:r>
          </a:p>
          <a:p>
            <a:r>
              <a:rPr lang="en-US" dirty="0"/>
              <a:t>Readout: FCFD</a:t>
            </a:r>
          </a:p>
        </p:txBody>
      </p:sp>
      <p:sp>
        <p:nvSpPr>
          <p:cNvPr id="33" name="TextBox 32"/>
          <p:cNvSpPr txBox="1"/>
          <p:nvPr/>
        </p:nvSpPr>
        <p:spPr>
          <a:xfrm>
            <a:off x="7219369" y="2988956"/>
            <a:ext cx="1753172" cy="646331"/>
          </a:xfrm>
          <a:prstGeom prst="rect">
            <a:avLst/>
          </a:prstGeom>
          <a:noFill/>
        </p:spPr>
        <p:txBody>
          <a:bodyPr wrap="none" rtlCol="0">
            <a:spAutoFit/>
          </a:bodyPr>
          <a:lstStyle/>
          <a:p>
            <a:r>
              <a:rPr lang="en-US" dirty="0"/>
              <a:t>Sensors: pixels</a:t>
            </a:r>
          </a:p>
          <a:p>
            <a:r>
              <a:rPr lang="en-US" dirty="0"/>
              <a:t>Readout: EICROC</a:t>
            </a:r>
          </a:p>
        </p:txBody>
      </p:sp>
      <p:sp>
        <p:nvSpPr>
          <p:cNvPr id="34" name="TextBox 33"/>
          <p:cNvSpPr txBox="1"/>
          <p:nvPr/>
        </p:nvSpPr>
        <p:spPr>
          <a:xfrm>
            <a:off x="9276372" y="6836437"/>
            <a:ext cx="1753172" cy="646331"/>
          </a:xfrm>
          <a:prstGeom prst="rect">
            <a:avLst/>
          </a:prstGeom>
          <a:noFill/>
        </p:spPr>
        <p:txBody>
          <a:bodyPr wrap="none" rtlCol="0">
            <a:spAutoFit/>
          </a:bodyPr>
          <a:lstStyle/>
          <a:p>
            <a:r>
              <a:rPr lang="en-US" dirty="0"/>
              <a:t>Sensors: pixels</a:t>
            </a:r>
          </a:p>
          <a:p>
            <a:r>
              <a:rPr lang="en-US" dirty="0"/>
              <a:t>Readout: EICROC</a:t>
            </a:r>
          </a:p>
        </p:txBody>
      </p:sp>
      <p:sp>
        <p:nvSpPr>
          <p:cNvPr id="35" name="TextBox 34"/>
          <p:cNvSpPr txBox="1"/>
          <p:nvPr/>
        </p:nvSpPr>
        <p:spPr>
          <a:xfrm>
            <a:off x="10717620" y="4111361"/>
            <a:ext cx="2402508" cy="923330"/>
          </a:xfrm>
          <a:prstGeom prst="rect">
            <a:avLst/>
          </a:prstGeom>
          <a:solidFill>
            <a:schemeClr val="accent1">
              <a:lumMod val="40000"/>
              <a:lumOff val="60000"/>
            </a:schemeClr>
          </a:solidFill>
        </p:spPr>
        <p:txBody>
          <a:bodyPr wrap="square" rtlCol="0">
            <a:spAutoFit/>
          </a:bodyPr>
          <a:lstStyle/>
          <a:p>
            <a:r>
              <a:rPr lang="en-US" dirty="0"/>
              <a:t>Sensor R&amp;D is mostly in common and shared between subsystems</a:t>
            </a:r>
          </a:p>
        </p:txBody>
      </p:sp>
      <p:sp>
        <p:nvSpPr>
          <p:cNvPr id="36" name="Rectangle 35"/>
          <p:cNvSpPr/>
          <p:nvPr/>
        </p:nvSpPr>
        <p:spPr>
          <a:xfrm>
            <a:off x="551031" y="865132"/>
            <a:ext cx="5085066" cy="319780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035692" y="818968"/>
            <a:ext cx="5939902" cy="2778529"/>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4728222" y="507239"/>
            <a:ext cx="1031051" cy="369332"/>
          </a:xfrm>
          <a:prstGeom prst="rect">
            <a:avLst/>
          </a:prstGeom>
          <a:noFill/>
        </p:spPr>
        <p:txBody>
          <a:bodyPr wrap="none" rtlCol="0">
            <a:spAutoFit/>
          </a:bodyPr>
          <a:lstStyle/>
          <a:p>
            <a:r>
              <a:rPr lang="en-US" b="1" dirty="0"/>
              <a:t>This talk</a:t>
            </a:r>
          </a:p>
        </p:txBody>
      </p:sp>
      <p:sp>
        <p:nvSpPr>
          <p:cNvPr id="40" name="TextBox 39"/>
          <p:cNvSpPr txBox="1"/>
          <p:nvPr/>
        </p:nvSpPr>
        <p:spPr>
          <a:xfrm>
            <a:off x="8644623" y="3633807"/>
            <a:ext cx="1088760" cy="369332"/>
          </a:xfrm>
          <a:prstGeom prst="rect">
            <a:avLst/>
          </a:prstGeom>
          <a:noFill/>
        </p:spPr>
        <p:txBody>
          <a:bodyPr wrap="none" rtlCol="0">
            <a:spAutoFit/>
          </a:bodyPr>
          <a:lstStyle/>
          <a:p>
            <a:r>
              <a:rPr lang="en-US" b="1" dirty="0"/>
              <a:t>Next talk</a:t>
            </a:r>
          </a:p>
        </p:txBody>
      </p:sp>
      <p:pic>
        <p:nvPicPr>
          <p:cNvPr id="25" name="Picture 24"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6469" y="4253228"/>
            <a:ext cx="5489320" cy="947561"/>
          </a:xfrm>
          <a:prstGeom prst="rect">
            <a:avLst/>
          </a:prstGeom>
        </p:spPr>
      </p:pic>
      <p:sp>
        <p:nvSpPr>
          <p:cNvPr id="11" name="TextBox 33">
            <a:extLst>
              <a:ext uri="{FF2B5EF4-FFF2-40B4-BE49-F238E27FC236}">
                <a16:creationId xmlns:a16="http://schemas.microsoft.com/office/drawing/2014/main" id="{AEA54F15-A016-A951-7D6E-375D6D5D0644}"/>
              </a:ext>
            </a:extLst>
          </p:cNvPr>
          <p:cNvSpPr txBox="1"/>
          <p:nvPr/>
        </p:nvSpPr>
        <p:spPr>
          <a:xfrm>
            <a:off x="3922277" y="5884742"/>
            <a:ext cx="2124108" cy="646331"/>
          </a:xfrm>
          <a:prstGeom prst="rect">
            <a:avLst/>
          </a:prstGeom>
          <a:noFill/>
        </p:spPr>
        <p:txBody>
          <a:bodyPr wrap="none" rtlCol="0">
            <a:spAutoFit/>
          </a:bodyPr>
          <a:lstStyle/>
          <a:p>
            <a:r>
              <a:rPr lang="en-US" dirty="0"/>
              <a:t>Make cylindrical shape </a:t>
            </a:r>
          </a:p>
          <a:p>
            <a:r>
              <a:rPr lang="en-US" dirty="0"/>
              <a:t>by tilted staves</a:t>
            </a:r>
          </a:p>
        </p:txBody>
      </p:sp>
      <p:sp>
        <p:nvSpPr>
          <p:cNvPr id="21" name="TextBox 33">
            <a:extLst>
              <a:ext uri="{FF2B5EF4-FFF2-40B4-BE49-F238E27FC236}">
                <a16:creationId xmlns:a16="http://schemas.microsoft.com/office/drawing/2014/main" id="{65A7EABC-AE49-FA67-E9E7-4FACD208FF6D}"/>
              </a:ext>
            </a:extLst>
          </p:cNvPr>
          <p:cNvSpPr txBox="1"/>
          <p:nvPr/>
        </p:nvSpPr>
        <p:spPr>
          <a:xfrm>
            <a:off x="11358448" y="115306"/>
            <a:ext cx="1637308" cy="707886"/>
          </a:xfrm>
          <a:prstGeom prst="rect">
            <a:avLst/>
          </a:prstGeom>
          <a:noFill/>
        </p:spPr>
        <p:txBody>
          <a:bodyPr wrap="none" rtlCol="0">
            <a:spAutoFit/>
          </a:bodyPr>
          <a:lstStyle/>
          <a:p>
            <a:r>
              <a:rPr lang="en-US" sz="4000" dirty="0"/>
              <a:t>Q1, Q2</a:t>
            </a:r>
            <a:endParaRPr lang="en-US" altLang="ja-JP" sz="4000" dirty="0"/>
          </a:p>
        </p:txBody>
      </p:sp>
    </p:spTree>
    <p:extLst>
      <p:ext uri="{BB962C8B-B14F-4D97-AF65-F5344CB8AC3E}">
        <p14:creationId xmlns:p14="http://schemas.microsoft.com/office/powerpoint/2010/main" val="218652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75" y="302737"/>
            <a:ext cx="12456612" cy="956820"/>
          </a:xfrm>
        </p:spPr>
        <p:txBody>
          <a:bodyPr/>
          <a:lstStyle/>
          <a:p>
            <a:r>
              <a:rPr lang="en-US" dirty="0"/>
              <a:t>HPK 2023 lab studies</a:t>
            </a:r>
          </a:p>
        </p:txBody>
      </p:sp>
      <p:sp>
        <p:nvSpPr>
          <p:cNvPr id="3" name="Date Placeholder 2"/>
          <p:cNvSpPr>
            <a:spLocks noGrp="1"/>
          </p:cNvSpPr>
          <p:nvPr>
            <p:ph type="dt" sz="half" idx="10"/>
          </p:nvPr>
        </p:nvSpPr>
        <p:spPr/>
        <p:txBody>
          <a:bodyPr/>
          <a:lstStyle/>
          <a:p>
            <a:pPr lvl="0"/>
            <a:fld id="{59D0879E-B53E-412E-AFFF-ED9B7F091A76}" type="datetime1">
              <a:rPr lang="en-US" smtClean="0"/>
              <a:t>5/30/25</a:t>
            </a:fld>
            <a:endParaRPr lang="it-IT"/>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30</a:t>
            </a:fld>
            <a:endParaRPr lang="it-IT"/>
          </a:p>
        </p:txBody>
      </p:sp>
      <p:sp>
        <p:nvSpPr>
          <p:cNvPr id="6" name="Content Placeholder 5"/>
          <p:cNvSpPr>
            <a:spLocks noGrp="1"/>
          </p:cNvSpPr>
          <p:nvPr>
            <p:ph sz="quarter" idx="1"/>
          </p:nvPr>
        </p:nvSpPr>
        <p:spPr>
          <a:xfrm>
            <a:off x="167159" y="1259557"/>
            <a:ext cx="7488832" cy="5472608"/>
          </a:xfrm>
        </p:spPr>
        <p:txBody>
          <a:bodyPr>
            <a:normAutofit fontScale="92500"/>
          </a:bodyPr>
          <a:lstStyle/>
          <a:p>
            <a:r>
              <a:rPr lang="en-US" dirty="0"/>
              <a:t>Previous lab results from 2023 HPK production</a:t>
            </a:r>
          </a:p>
          <a:p>
            <a:pPr lvl="1"/>
            <a:r>
              <a:rPr lang="en-US" dirty="0">
                <a:hlinkClick r:id="rId2"/>
              </a:rPr>
              <a:t>https://doi.org/10.1016/j.nima.2024.169478</a:t>
            </a:r>
            <a:r>
              <a:rPr lang="en-US" dirty="0"/>
              <a:t> </a:t>
            </a:r>
          </a:p>
          <a:p>
            <a:pPr lvl="1"/>
            <a:r>
              <a:rPr lang="en-US" dirty="0"/>
              <a:t>Based on laser TCT studies</a:t>
            </a:r>
          </a:p>
          <a:p>
            <a:r>
              <a:rPr lang="en-US" dirty="0"/>
              <a:t>Conclusions:</a:t>
            </a:r>
          </a:p>
          <a:p>
            <a:pPr lvl="1"/>
            <a:r>
              <a:rPr lang="en-US" dirty="0"/>
              <a:t>Type E strips (more resistive) perform much better, oxide thickness has less impact but thinner is better.</a:t>
            </a:r>
          </a:p>
          <a:p>
            <a:pPr lvl="1"/>
            <a:r>
              <a:rPr lang="en-US" dirty="0"/>
              <a:t>Long strip length degrades both signal (rise time, Pmax) and has worse charge sharing. 1cm length was best compromise.</a:t>
            </a:r>
          </a:p>
          <a:p>
            <a:pPr lvl="1"/>
            <a:r>
              <a:rPr lang="en-US" dirty="0"/>
              <a:t>Another issue is the input capacitance which degrade the ASIC performance</a:t>
            </a:r>
          </a:p>
          <a:p>
            <a:pPr lvl="2"/>
            <a:r>
              <a:rPr lang="en-US" dirty="0"/>
              <a:t>20um strips were abandoned for now due to decreased signal and increased input capacitance</a:t>
            </a:r>
          </a:p>
          <a:p>
            <a:r>
              <a:rPr lang="en-US" dirty="0"/>
              <a:t>Pitch of 500um </a:t>
            </a:r>
            <a:r>
              <a:rPr lang="en-US" dirty="0">
                <a:sym typeface="Wingdings" panose="05000000000000000000" pitchFamily="2" charset="2"/>
              </a:rPr>
              <a:t> ~20um hit precision (&lt;5% of pitch)</a:t>
            </a:r>
            <a:endParaRPr lang="en-US" dirty="0"/>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8279" y="305602"/>
            <a:ext cx="2061688" cy="2034075"/>
          </a:xfrm>
          <a:prstGeom prst="rect">
            <a:avLst/>
          </a:prstGeom>
        </p:spPr>
      </p:pic>
      <p:pic>
        <p:nvPicPr>
          <p:cNvPr id="8" name="Picture 7"/>
          <p:cNvPicPr>
            <a:picLocks noChangeAspect="1"/>
          </p:cNvPicPr>
          <p:nvPr/>
        </p:nvPicPr>
        <p:blipFill>
          <a:blip r:embed="rId4"/>
          <a:stretch>
            <a:fillRect/>
          </a:stretch>
        </p:blipFill>
        <p:spPr>
          <a:xfrm>
            <a:off x="8515935" y="4645926"/>
            <a:ext cx="4225618" cy="2236608"/>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5991" y="2597445"/>
            <a:ext cx="5705517" cy="1790713"/>
          </a:xfrm>
          <a:prstGeom prst="rect">
            <a:avLst/>
          </a:prstGeom>
        </p:spPr>
      </p:pic>
      <p:pic>
        <p:nvPicPr>
          <p:cNvPr id="10" name="Picture 9"/>
          <p:cNvPicPr>
            <a:picLocks noChangeAspect="1"/>
          </p:cNvPicPr>
          <p:nvPr/>
        </p:nvPicPr>
        <p:blipFill>
          <a:blip r:embed="rId6"/>
          <a:stretch>
            <a:fillRect/>
          </a:stretch>
        </p:blipFill>
        <p:spPr>
          <a:xfrm>
            <a:off x="7401048" y="263219"/>
            <a:ext cx="3227696" cy="2076458"/>
          </a:xfrm>
          <a:prstGeom prst="rect">
            <a:avLst/>
          </a:prstGeom>
        </p:spPr>
      </p:pic>
    </p:spTree>
    <p:extLst>
      <p:ext uri="{BB962C8B-B14F-4D97-AF65-F5344CB8AC3E}">
        <p14:creationId xmlns:p14="http://schemas.microsoft.com/office/powerpoint/2010/main" val="237454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183" y="302737"/>
            <a:ext cx="12384604" cy="668788"/>
          </a:xfrm>
        </p:spPr>
        <p:txBody>
          <a:bodyPr>
            <a:normAutofit fontScale="90000"/>
          </a:bodyPr>
          <a:lstStyle/>
          <a:p>
            <a:r>
              <a:rPr lang="en-US" dirty="0"/>
              <a:t>HPK production results – IV/CV</a:t>
            </a:r>
          </a:p>
        </p:txBody>
      </p:sp>
      <p:sp>
        <p:nvSpPr>
          <p:cNvPr id="3" name="Date Placeholder 2"/>
          <p:cNvSpPr>
            <a:spLocks noGrp="1"/>
          </p:cNvSpPr>
          <p:nvPr>
            <p:ph type="dt" sz="half" idx="10"/>
          </p:nvPr>
        </p:nvSpPr>
        <p:spPr/>
        <p:txBody>
          <a:bodyPr/>
          <a:lstStyle/>
          <a:p>
            <a:pPr lvl="0"/>
            <a:fld id="{8C810734-8F83-4509-9FE8-884C425A84AC}" type="datetime1">
              <a:rPr lang="en-US" smtClean="0"/>
              <a:t>5/30/25</a:t>
            </a:fld>
            <a:endParaRPr lang="it-IT"/>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31</a:t>
            </a:fld>
            <a:endParaRPr lang="it-IT"/>
          </a:p>
        </p:txBody>
      </p:sp>
      <p:sp>
        <p:nvSpPr>
          <p:cNvPr id="6" name="Content Placeholder 5"/>
          <p:cNvSpPr>
            <a:spLocks noGrp="1"/>
          </p:cNvSpPr>
          <p:nvPr>
            <p:ph sz="quarter" idx="1"/>
          </p:nvPr>
        </p:nvSpPr>
        <p:spPr>
          <a:xfrm>
            <a:off x="290120" y="971526"/>
            <a:ext cx="8106798" cy="2552614"/>
          </a:xfrm>
        </p:spPr>
        <p:txBody>
          <a:bodyPr>
            <a:normAutofit fontScale="92500" lnSpcReduction="10000"/>
          </a:bodyPr>
          <a:lstStyle/>
          <a:p>
            <a:r>
              <a:rPr lang="en-US" dirty="0"/>
              <a:t>Yield is not optimal, somehow better for 30um wafer</a:t>
            </a:r>
          </a:p>
          <a:p>
            <a:r>
              <a:rPr lang="en-US" dirty="0"/>
              <a:t>Capacitance of full detector scales with thickness</a:t>
            </a:r>
          </a:p>
          <a:p>
            <a:r>
              <a:rPr lang="en-US" dirty="0"/>
              <a:t>Measurement of strip capacitance (input capacitance to the amplifier) is not an easy task</a:t>
            </a:r>
          </a:p>
          <a:p>
            <a:pPr lvl="1"/>
            <a:r>
              <a:rPr lang="en-US" dirty="0"/>
              <a:t>Significantly changing with probing frequency</a:t>
            </a:r>
          </a:p>
          <a:p>
            <a:pPr lvl="1"/>
            <a:r>
              <a:rPr lang="en-US" dirty="0"/>
              <a:t>Several measurements ongoing with TCAD simulation support</a:t>
            </a:r>
          </a:p>
          <a:p>
            <a:endParaRPr lang="en-US" dirty="0"/>
          </a:p>
        </p:txBody>
      </p:sp>
      <p:sp>
        <p:nvSpPr>
          <p:cNvPr id="9" name="TextBox 8"/>
          <p:cNvSpPr txBox="1"/>
          <p:nvPr/>
        </p:nvSpPr>
        <p:spPr>
          <a:xfrm>
            <a:off x="5999807" y="7016270"/>
            <a:ext cx="2982227" cy="369332"/>
          </a:xfrm>
          <a:prstGeom prst="rect">
            <a:avLst/>
          </a:prstGeom>
          <a:noFill/>
        </p:spPr>
        <p:txBody>
          <a:bodyPr wrap="none" rtlCol="0">
            <a:spAutoFit/>
          </a:bodyPr>
          <a:lstStyle/>
          <a:p>
            <a:r>
              <a:rPr lang="en-US" b="1" dirty="0"/>
              <a:t>Student: G. Stage, A. </a:t>
            </a:r>
            <a:r>
              <a:rPr lang="en-US" b="1" dirty="0" err="1"/>
              <a:t>Borgijin</a:t>
            </a:r>
            <a:endParaRPr lang="en-US" b="1" dirty="0"/>
          </a:p>
        </p:txBody>
      </p:sp>
      <p:grpSp>
        <p:nvGrpSpPr>
          <p:cNvPr id="7" name="Group 6"/>
          <p:cNvGrpSpPr/>
          <p:nvPr/>
        </p:nvGrpSpPr>
        <p:grpSpPr>
          <a:xfrm>
            <a:off x="215037" y="3838030"/>
            <a:ext cx="9161188" cy="2580282"/>
            <a:chOff x="224166" y="3645759"/>
            <a:chExt cx="13100938" cy="3689927"/>
          </a:xfrm>
        </p:grpSpPr>
        <p:pic>
          <p:nvPicPr>
            <p:cNvPr id="14" name="Google Shape;140;p24"/>
            <p:cNvPicPr preferRelativeResize="0"/>
            <p:nvPr/>
          </p:nvPicPr>
          <p:blipFill>
            <a:blip r:embed="rId2">
              <a:alphaModFix/>
            </a:blip>
            <a:stretch>
              <a:fillRect/>
            </a:stretch>
          </p:blipFill>
          <p:spPr>
            <a:xfrm>
              <a:off x="224167" y="3713552"/>
              <a:ext cx="5862000" cy="3622134"/>
            </a:xfrm>
            <a:prstGeom prst="rect">
              <a:avLst/>
            </a:prstGeom>
            <a:noFill/>
            <a:ln>
              <a:noFill/>
            </a:ln>
          </p:spPr>
        </p:pic>
        <p:pic>
          <p:nvPicPr>
            <p:cNvPr id="15" name="Google Shape;141;p24"/>
            <p:cNvPicPr preferRelativeResize="0"/>
            <p:nvPr/>
          </p:nvPicPr>
          <p:blipFill>
            <a:blip r:embed="rId3">
              <a:alphaModFix/>
            </a:blip>
            <a:stretch>
              <a:fillRect/>
            </a:stretch>
          </p:blipFill>
          <p:spPr>
            <a:xfrm>
              <a:off x="6186403" y="3779837"/>
              <a:ext cx="5835355" cy="3555847"/>
            </a:xfrm>
            <a:prstGeom prst="rect">
              <a:avLst/>
            </a:prstGeom>
            <a:noFill/>
            <a:ln>
              <a:noFill/>
            </a:ln>
          </p:spPr>
        </p:pic>
        <p:pic>
          <p:nvPicPr>
            <p:cNvPr id="16" name="Google Shape;142;p24"/>
            <p:cNvPicPr preferRelativeResize="0"/>
            <p:nvPr/>
          </p:nvPicPr>
          <p:blipFill>
            <a:blip r:embed="rId4">
              <a:alphaModFix/>
            </a:blip>
            <a:stretch>
              <a:fillRect/>
            </a:stretch>
          </p:blipFill>
          <p:spPr>
            <a:xfrm>
              <a:off x="6142679" y="3645759"/>
              <a:ext cx="5781969" cy="1814300"/>
            </a:xfrm>
            <a:prstGeom prst="rect">
              <a:avLst/>
            </a:prstGeom>
            <a:noFill/>
            <a:ln>
              <a:noFill/>
            </a:ln>
          </p:spPr>
        </p:pic>
        <p:cxnSp>
          <p:nvCxnSpPr>
            <p:cNvPr id="17" name="Google Shape;143;p24"/>
            <p:cNvCxnSpPr>
              <a:stCxn id="14" idx="1"/>
            </p:cNvCxnSpPr>
            <p:nvPr/>
          </p:nvCxnSpPr>
          <p:spPr>
            <a:xfrm>
              <a:off x="224166" y="5524619"/>
              <a:ext cx="13050526" cy="0"/>
            </a:xfrm>
            <a:prstGeom prst="straightConnector1">
              <a:avLst/>
            </a:prstGeom>
            <a:noFill/>
            <a:ln w="9525" cap="flat" cmpd="sng">
              <a:solidFill>
                <a:schemeClr val="dk2"/>
              </a:solidFill>
              <a:prstDash val="solid"/>
              <a:round/>
              <a:headEnd type="none" w="med" len="med"/>
              <a:tailEnd type="none" w="med" len="med"/>
            </a:ln>
          </p:spPr>
        </p:cxnSp>
        <p:sp>
          <p:nvSpPr>
            <p:cNvPr id="18" name="Google Shape;144;p24"/>
            <p:cNvSpPr txBox="1"/>
            <p:nvPr/>
          </p:nvSpPr>
          <p:spPr>
            <a:xfrm>
              <a:off x="11981162" y="3779837"/>
              <a:ext cx="1343942" cy="828205"/>
            </a:xfrm>
            <a:prstGeom prst="rect">
              <a:avLst/>
            </a:prstGeom>
            <a:noFill/>
            <a:ln>
              <a:noFill/>
            </a:ln>
          </p:spPr>
          <p:txBody>
            <a:bodyPr spcFirstLastPara="1" wrap="square" lIns="134372" tIns="134372" rIns="134372" bIns="134372" anchor="t" anchorCtr="0">
              <a:spAutoFit/>
            </a:bodyPr>
            <a:lstStyle/>
            <a:p>
              <a:r>
                <a:rPr lang="en" sz="2000" dirty="0">
                  <a:solidFill>
                    <a:schemeClr val="dk2"/>
                  </a:solidFill>
                </a:rPr>
                <a:t>50um</a:t>
              </a:r>
              <a:endParaRPr sz="2646" dirty="0">
                <a:solidFill>
                  <a:schemeClr val="dk2"/>
                </a:solidFill>
              </a:endParaRPr>
            </a:p>
          </p:txBody>
        </p:sp>
        <p:sp>
          <p:nvSpPr>
            <p:cNvPr id="19" name="Google Shape;145;p24"/>
            <p:cNvSpPr txBox="1"/>
            <p:nvPr/>
          </p:nvSpPr>
          <p:spPr>
            <a:xfrm>
              <a:off x="11981162" y="5646240"/>
              <a:ext cx="1343942" cy="828205"/>
            </a:xfrm>
            <a:prstGeom prst="rect">
              <a:avLst/>
            </a:prstGeom>
            <a:noFill/>
            <a:ln>
              <a:noFill/>
            </a:ln>
          </p:spPr>
          <p:txBody>
            <a:bodyPr spcFirstLastPara="1" wrap="square" lIns="134372" tIns="134372" rIns="134372" bIns="134372" anchor="t" anchorCtr="0">
              <a:spAutoFit/>
            </a:bodyPr>
            <a:lstStyle/>
            <a:p>
              <a:r>
                <a:rPr lang="en" sz="2000" dirty="0">
                  <a:solidFill>
                    <a:schemeClr val="dk2"/>
                  </a:solidFill>
                </a:rPr>
                <a:t>30um</a:t>
              </a:r>
              <a:endParaRPr sz="2646" dirty="0">
                <a:solidFill>
                  <a:schemeClr val="dk2"/>
                </a:solidFill>
              </a:endParaRPr>
            </a:p>
          </p:txBody>
        </p:sp>
      </p:grpSp>
      <p:pic>
        <p:nvPicPr>
          <p:cNvPr id="20" name="Picture 19"/>
          <p:cNvPicPr>
            <a:picLocks noChangeAspect="1"/>
          </p:cNvPicPr>
          <p:nvPr/>
        </p:nvPicPr>
        <p:blipFill>
          <a:blip r:embed="rId5"/>
          <a:stretch>
            <a:fillRect/>
          </a:stretch>
        </p:blipFill>
        <p:spPr>
          <a:xfrm>
            <a:off x="8429924" y="472123"/>
            <a:ext cx="4816132" cy="2985920"/>
          </a:xfrm>
          <a:prstGeom prst="rect">
            <a:avLst/>
          </a:prstGeom>
        </p:spPr>
      </p:pic>
      <p:sp>
        <p:nvSpPr>
          <p:cNvPr id="21" name="Rectangle 20"/>
          <p:cNvSpPr/>
          <p:nvPr/>
        </p:nvSpPr>
        <p:spPr>
          <a:xfrm>
            <a:off x="10662631" y="1874332"/>
            <a:ext cx="2583884" cy="923330"/>
          </a:xfrm>
          <a:prstGeom prst="rect">
            <a:avLst/>
          </a:prstGeom>
        </p:spPr>
        <p:txBody>
          <a:bodyPr wrap="square">
            <a:spAutoFit/>
          </a:bodyPr>
          <a:lstStyle/>
          <a:p>
            <a:pPr marL="274331" lvl="1" indent="-274331">
              <a:lnSpc>
                <a:spcPct val="100000"/>
              </a:lnSpc>
              <a:spcBef>
                <a:spcPts val="580"/>
              </a:spcBef>
              <a:buClr>
                <a:schemeClr val="accent1"/>
              </a:buClr>
            </a:pPr>
            <a:r>
              <a:rPr lang="en-US" sz="1600" dirty="0"/>
              <a:t>Final full sensor capacitance:</a:t>
            </a:r>
          </a:p>
          <a:p>
            <a:pPr marL="731531" lvl="2" indent="-274331">
              <a:lnSpc>
                <a:spcPct val="100000"/>
              </a:lnSpc>
              <a:spcBef>
                <a:spcPts val="580"/>
              </a:spcBef>
              <a:buClr>
                <a:schemeClr val="accent1"/>
              </a:buClr>
            </a:pPr>
            <a:r>
              <a:rPr lang="en-US" sz="1400" dirty="0"/>
              <a:t>W11: 0.725 </a:t>
            </a:r>
            <a:r>
              <a:rPr lang="en-US" sz="1400" dirty="0" err="1"/>
              <a:t>nF</a:t>
            </a:r>
            <a:r>
              <a:rPr lang="en-US" sz="1400" dirty="0"/>
              <a:t> </a:t>
            </a:r>
          </a:p>
          <a:p>
            <a:pPr marL="731531" lvl="2" indent="-274331">
              <a:lnSpc>
                <a:spcPct val="100000"/>
              </a:lnSpc>
              <a:spcBef>
                <a:spcPts val="580"/>
              </a:spcBef>
              <a:buClr>
                <a:schemeClr val="accent1"/>
              </a:buClr>
            </a:pPr>
            <a:r>
              <a:rPr lang="en-US" sz="1400" dirty="0"/>
              <a:t>W22: 1.24 </a:t>
            </a:r>
            <a:r>
              <a:rPr lang="en-US" sz="1400" dirty="0" err="1"/>
              <a:t>nF</a:t>
            </a:r>
            <a:endParaRPr lang="en-US" sz="1400" dirty="0"/>
          </a:p>
        </p:txBody>
      </p:sp>
      <p:pic>
        <p:nvPicPr>
          <p:cNvPr id="22" name="Google Shape;156;p25"/>
          <p:cNvPicPr preferRelativeResize="0"/>
          <p:nvPr/>
        </p:nvPicPr>
        <p:blipFill>
          <a:blip r:embed="rId6">
            <a:alphaModFix/>
          </a:blip>
          <a:stretch>
            <a:fillRect/>
          </a:stretch>
        </p:blipFill>
        <p:spPr>
          <a:xfrm>
            <a:off x="9435597" y="4019275"/>
            <a:ext cx="3777229" cy="2265197"/>
          </a:xfrm>
          <a:prstGeom prst="rect">
            <a:avLst/>
          </a:prstGeom>
          <a:noFill/>
          <a:ln>
            <a:noFill/>
          </a:ln>
        </p:spPr>
      </p:pic>
    </p:spTree>
    <p:extLst>
      <p:ext uri="{BB962C8B-B14F-4D97-AF65-F5344CB8AC3E}">
        <p14:creationId xmlns:p14="http://schemas.microsoft.com/office/powerpoint/2010/main" val="1457261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77" y="198086"/>
            <a:ext cx="12456612" cy="789217"/>
          </a:xfrm>
        </p:spPr>
        <p:txBody>
          <a:bodyPr>
            <a:normAutofit fontScale="90000"/>
          </a:bodyPr>
          <a:lstStyle/>
          <a:p>
            <a:r>
              <a:rPr lang="en-US" dirty="0"/>
              <a:t>Radiation levels at </a:t>
            </a:r>
            <a:r>
              <a:rPr lang="en-US" dirty="0" err="1"/>
              <a:t>ePIC</a:t>
            </a:r>
            <a:endParaRPr lang="en-US" dirty="0"/>
          </a:p>
        </p:txBody>
      </p:sp>
      <p:sp>
        <p:nvSpPr>
          <p:cNvPr id="3" name="Date Placeholder 2"/>
          <p:cNvSpPr>
            <a:spLocks noGrp="1"/>
          </p:cNvSpPr>
          <p:nvPr>
            <p:ph type="dt" sz="half" idx="10"/>
          </p:nvPr>
        </p:nvSpPr>
        <p:spPr/>
        <p:txBody>
          <a:bodyPr/>
          <a:lstStyle/>
          <a:p>
            <a:pPr lvl="0"/>
            <a:fld id="{A3C4036E-28E5-4953-95D6-49BE89BFC4E2}" type="datetime1">
              <a:rPr lang="en-US" smtClean="0"/>
              <a:t>5/30/25</a:t>
            </a:fld>
            <a:endParaRPr lang="it-IT"/>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32</a:t>
            </a:fld>
            <a:endParaRPr lang="it-IT"/>
          </a:p>
        </p:txBody>
      </p:sp>
      <p:sp>
        <p:nvSpPr>
          <p:cNvPr id="6" name="Content Placeholder 5"/>
          <p:cNvSpPr>
            <a:spLocks noGrp="1"/>
          </p:cNvSpPr>
          <p:nvPr>
            <p:ph sz="quarter" idx="1"/>
          </p:nvPr>
        </p:nvSpPr>
        <p:spPr>
          <a:xfrm>
            <a:off x="167159" y="1043533"/>
            <a:ext cx="8449066" cy="5802173"/>
          </a:xfrm>
        </p:spPr>
        <p:txBody>
          <a:bodyPr>
            <a:normAutofit lnSpcReduction="10000"/>
          </a:bodyPr>
          <a:lstStyle/>
          <a:p>
            <a:r>
              <a:rPr lang="en-GB" sz="2400" dirty="0"/>
              <a:t>Radiation hardness of LGADs has been studied and optimized extensively for the HL-LHC timing end cap upgrades in ATLAS and CMS</a:t>
            </a:r>
          </a:p>
          <a:p>
            <a:pPr lvl="1"/>
            <a:r>
              <a:rPr lang="en-GB" sz="2000" dirty="0"/>
              <a:t>Relatively large-pad, conventional (DC-coupled) LGADs</a:t>
            </a:r>
          </a:p>
          <a:p>
            <a:r>
              <a:rPr lang="en-GB" sz="2400" dirty="0"/>
              <a:t>At the EIC radiation levels will be much lower than at the LHC (&lt; 5e12 cm</a:t>
            </a:r>
            <a:r>
              <a:rPr lang="en-GB" sz="2400" baseline="30000" dirty="0"/>
              <a:t>-2</a:t>
            </a:r>
            <a:r>
              <a:rPr lang="en-GB" sz="2400" dirty="0"/>
              <a:t> over their lifetime)</a:t>
            </a:r>
          </a:p>
          <a:p>
            <a:pPr lvl="1"/>
            <a:r>
              <a:rPr lang="en-GB" sz="2000" dirty="0"/>
              <a:t>AC-LGADs with resistive n</a:t>
            </a:r>
            <a:r>
              <a:rPr lang="en-GB" sz="2000" baseline="30000" dirty="0"/>
              <a:t>+</a:t>
            </a:r>
            <a:r>
              <a:rPr lang="en-GB" sz="2000" dirty="0"/>
              <a:t> layer, which may be susceptible to radiation damage by changes in the n</a:t>
            </a:r>
            <a:r>
              <a:rPr lang="en-GB" sz="2000" baseline="30000" dirty="0"/>
              <a:t> ++</a:t>
            </a:r>
            <a:r>
              <a:rPr lang="en-GB" sz="2000" dirty="0"/>
              <a:t>/n</a:t>
            </a:r>
            <a:r>
              <a:rPr lang="en-GB" sz="2000" baseline="30000" dirty="0"/>
              <a:t>+</a:t>
            </a:r>
            <a:r>
              <a:rPr lang="en-GB" sz="2000" dirty="0"/>
              <a:t> electrode and the coupling dielectric</a:t>
            </a:r>
            <a:endParaRPr lang="en-GB" sz="2300" dirty="0"/>
          </a:p>
          <a:p>
            <a:r>
              <a:rPr lang="en-US" sz="2400" dirty="0"/>
              <a:t>HPK (and BNL) strip and pixel sensors were irradiated with reactor neutrons at JSI/Ljubljana and at FNAL ITA</a:t>
            </a:r>
          </a:p>
          <a:p>
            <a:r>
              <a:rPr lang="en-US" sz="2400" dirty="0"/>
              <a:t>Total fluences between 1e12 and 1e15 </a:t>
            </a:r>
            <a:r>
              <a:rPr lang="en-US" sz="2400" dirty="0" err="1"/>
              <a:t>Neq</a:t>
            </a:r>
            <a:r>
              <a:rPr lang="en-US" sz="2400" dirty="0"/>
              <a:t> – some much higher than envisioned at the EIC over the full time of life</a:t>
            </a:r>
          </a:p>
          <a:p>
            <a:endParaRPr lang="en-US" sz="2400" b="1" dirty="0"/>
          </a:p>
          <a:p>
            <a:r>
              <a:rPr lang="en-US" sz="2400" dirty="0"/>
              <a:t>Thanks to G. </a:t>
            </a:r>
            <a:r>
              <a:rPr lang="en-US" sz="2400" dirty="0" err="1"/>
              <a:t>Kranberger</a:t>
            </a:r>
            <a:r>
              <a:rPr lang="en-US" sz="2400" dirty="0"/>
              <a:t> and I. </a:t>
            </a:r>
            <a:r>
              <a:rPr lang="en-US" sz="2400" dirty="0" err="1"/>
              <a:t>Mandic</a:t>
            </a:r>
            <a:r>
              <a:rPr lang="en-US" sz="2400" dirty="0"/>
              <a:t> for the JSI irradiation </a:t>
            </a:r>
          </a:p>
          <a:p>
            <a:pPr lvl="1"/>
            <a:r>
              <a:rPr lang="en-US" sz="2100" dirty="0"/>
              <a:t>Funded by EUROLABS</a:t>
            </a:r>
          </a:p>
          <a:p>
            <a:r>
              <a:rPr lang="en-US" sz="2400" dirty="0"/>
              <a:t>Thanks to S. Seidel and J. SI (UNM) for the proton irradiation</a:t>
            </a:r>
            <a:endParaRPr lang="en-GB" sz="2000" b="1" dirty="0"/>
          </a:p>
          <a:p>
            <a:endParaRPr lang="x-none" sz="2400" dirty="0"/>
          </a:p>
          <a:p>
            <a:endParaRPr lang="en-US" dirty="0"/>
          </a:p>
        </p:txBody>
      </p:sp>
      <p:pic>
        <p:nvPicPr>
          <p:cNvPr id="10" name="Picture 9">
            <a:extLst>
              <a:ext uri="{FF2B5EF4-FFF2-40B4-BE49-F238E27FC236}">
                <a16:creationId xmlns:a16="http://schemas.microsoft.com/office/drawing/2014/main" id="{D94DF603-34B6-AC37-114E-B0C771D314A2}"/>
              </a:ext>
            </a:extLst>
          </p:cNvPr>
          <p:cNvPicPr>
            <a:picLocks noChangeAspect="1"/>
          </p:cNvPicPr>
          <p:nvPr/>
        </p:nvPicPr>
        <p:blipFill>
          <a:blip r:embed="rId3"/>
          <a:srcRect l="34680" t="26643" r="35426" b="39314"/>
          <a:stretch/>
        </p:blipFill>
        <p:spPr>
          <a:xfrm>
            <a:off x="8977909" y="163891"/>
            <a:ext cx="3733880" cy="2391810"/>
          </a:xfrm>
          <a:prstGeom prst="rect">
            <a:avLst/>
          </a:prstGeom>
        </p:spPr>
      </p:pic>
      <p:pic>
        <p:nvPicPr>
          <p:cNvPr id="11" name="Picture 10">
            <a:extLst>
              <a:ext uri="{FF2B5EF4-FFF2-40B4-BE49-F238E27FC236}">
                <a16:creationId xmlns:a16="http://schemas.microsoft.com/office/drawing/2014/main" id="{87DA2EE0-26F0-BCBF-0C3F-B62B74E9FFED}"/>
              </a:ext>
            </a:extLst>
          </p:cNvPr>
          <p:cNvPicPr>
            <a:picLocks noChangeAspect="1"/>
          </p:cNvPicPr>
          <p:nvPr/>
        </p:nvPicPr>
        <p:blipFill>
          <a:blip r:embed="rId4"/>
          <a:srcRect l="31489" t="53121" r="30851" b="18700"/>
          <a:stretch/>
        </p:blipFill>
        <p:spPr>
          <a:xfrm>
            <a:off x="8520087" y="2483693"/>
            <a:ext cx="4312693" cy="1815230"/>
          </a:xfrm>
          <a:prstGeom prst="rect">
            <a:avLst/>
          </a:prstGeom>
        </p:spPr>
      </p:pic>
      <p:pic>
        <p:nvPicPr>
          <p:cNvPr id="12" name="Picture 11"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6343" y="4626257"/>
            <a:ext cx="4676316" cy="221944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7882" y="333717"/>
            <a:ext cx="997042" cy="495672"/>
          </a:xfrm>
          <a:prstGeom prst="rect">
            <a:avLst/>
          </a:prstGeom>
        </p:spPr>
      </p:pic>
    </p:spTree>
    <p:extLst>
      <p:ext uri="{BB962C8B-B14F-4D97-AF65-F5344CB8AC3E}">
        <p14:creationId xmlns:p14="http://schemas.microsoft.com/office/powerpoint/2010/main" val="2892228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183" y="302737"/>
            <a:ext cx="9073008" cy="648014"/>
          </a:xfrm>
        </p:spPr>
        <p:txBody>
          <a:bodyPr>
            <a:normAutofit fontScale="90000"/>
          </a:bodyPr>
          <a:lstStyle/>
          <a:p>
            <a:r>
              <a:rPr lang="en-US" dirty="0"/>
              <a:t>TCT laser studies - Protons</a:t>
            </a:r>
          </a:p>
        </p:txBody>
      </p:sp>
      <p:sp>
        <p:nvSpPr>
          <p:cNvPr id="3" name="Date Placeholder 2"/>
          <p:cNvSpPr>
            <a:spLocks noGrp="1"/>
          </p:cNvSpPr>
          <p:nvPr>
            <p:ph type="dt" sz="half" idx="10"/>
          </p:nvPr>
        </p:nvSpPr>
        <p:spPr/>
        <p:txBody>
          <a:bodyPr/>
          <a:lstStyle/>
          <a:p>
            <a:pPr lvl="0"/>
            <a:fld id="{8C810734-8F83-4509-9FE8-884C425A84AC}" type="datetime1">
              <a:rPr lang="en-US" smtClean="0"/>
              <a:t>5/30/25</a:t>
            </a:fld>
            <a:endParaRPr lang="it-IT" dirty="0"/>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33</a:t>
            </a:fld>
            <a:endParaRPr lang="it-IT"/>
          </a:p>
        </p:txBody>
      </p:sp>
      <p:sp>
        <p:nvSpPr>
          <p:cNvPr id="6" name="Content Placeholder 5"/>
          <p:cNvSpPr>
            <a:spLocks noGrp="1"/>
          </p:cNvSpPr>
          <p:nvPr>
            <p:ph sz="quarter" idx="1"/>
          </p:nvPr>
        </p:nvSpPr>
        <p:spPr>
          <a:xfrm>
            <a:off x="295584" y="868159"/>
            <a:ext cx="9387185" cy="2592288"/>
          </a:xfrm>
        </p:spPr>
        <p:txBody>
          <a:bodyPr>
            <a:normAutofit fontScale="92500" lnSpcReduction="10000"/>
          </a:bodyPr>
          <a:lstStyle/>
          <a:p>
            <a:r>
              <a:rPr lang="en-US" dirty="0"/>
              <a:t>Graded irradiation on an HPK 2cm strip sensor (500um pitch, 50um)</a:t>
            </a:r>
          </a:p>
          <a:p>
            <a:pPr lvl="1"/>
            <a:r>
              <a:rPr lang="en-US" dirty="0"/>
              <a:t>Fluence parallel to the strip each ~0.5cm: 4.4E+14Neq, 3.5E+14Neq, 1.8E+14Neq, 7.8E+13Neq</a:t>
            </a:r>
          </a:p>
          <a:p>
            <a:r>
              <a:rPr lang="en-US" dirty="0"/>
              <a:t>Circle in image and plot indicates the beam position</a:t>
            </a:r>
          </a:p>
          <a:p>
            <a:r>
              <a:rPr lang="en-US" dirty="0"/>
              <a:t>Effect of the irradiation clear in the gain layer signal degradation</a:t>
            </a:r>
          </a:p>
          <a:p>
            <a:pPr lvl="1"/>
            <a:r>
              <a:rPr lang="en-US" dirty="0"/>
              <a:t>However, the charge sharing profile doesn’t change </a:t>
            </a:r>
            <a:r>
              <a:rPr lang="en-US" dirty="0">
                <a:sym typeface="Wingdings" panose="05000000000000000000" pitchFamily="2" charset="2"/>
              </a:rPr>
              <a:t> good!</a:t>
            </a:r>
            <a:endParaRPr lang="en-US" dirty="0"/>
          </a:p>
          <a:p>
            <a:endParaRPr lang="en-US" dirty="0"/>
          </a:p>
        </p:txBody>
      </p:sp>
      <p:pic>
        <p:nvPicPr>
          <p:cNvPr id="11" name="Google Shape;104;p20"/>
          <p:cNvPicPr preferRelativeResize="0"/>
          <p:nvPr/>
        </p:nvPicPr>
        <p:blipFill>
          <a:blip r:embed="rId2">
            <a:alphaModFix/>
          </a:blip>
          <a:stretch>
            <a:fillRect/>
          </a:stretch>
        </p:blipFill>
        <p:spPr>
          <a:xfrm>
            <a:off x="9240167" y="3735973"/>
            <a:ext cx="3747474" cy="2880320"/>
          </a:xfrm>
          <a:prstGeom prst="rect">
            <a:avLst/>
          </a:prstGeom>
          <a:noFill/>
          <a:ln>
            <a:noFill/>
          </a:ln>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9284" t="12851"/>
          <a:stretch/>
        </p:blipFill>
        <p:spPr>
          <a:xfrm>
            <a:off x="9744223" y="179437"/>
            <a:ext cx="3323510" cy="2683349"/>
          </a:xfrm>
          <a:prstGeom prst="rect">
            <a:avLst/>
          </a:prstGeom>
        </p:spPr>
      </p:pic>
      <p:sp>
        <p:nvSpPr>
          <p:cNvPr id="13" name="Oval 12"/>
          <p:cNvSpPr/>
          <p:nvPr/>
        </p:nvSpPr>
        <p:spPr>
          <a:xfrm>
            <a:off x="10752335" y="971525"/>
            <a:ext cx="720080" cy="648072"/>
          </a:xfrm>
          <a:prstGeom prst="ellipse">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256391" y="683493"/>
            <a:ext cx="646331" cy="369332"/>
          </a:xfrm>
          <a:prstGeom prst="rect">
            <a:avLst/>
          </a:prstGeom>
          <a:noFill/>
        </p:spPr>
        <p:txBody>
          <a:bodyPr wrap="none" rtlCol="0">
            <a:spAutoFit/>
          </a:bodyPr>
          <a:lstStyle/>
          <a:p>
            <a:r>
              <a:rPr lang="en-US" dirty="0"/>
              <a:t>Beam</a:t>
            </a:r>
          </a:p>
        </p:txBody>
      </p:sp>
      <p:sp>
        <p:nvSpPr>
          <p:cNvPr id="16" name="TextBox 15"/>
          <p:cNvSpPr txBox="1"/>
          <p:nvPr/>
        </p:nvSpPr>
        <p:spPr>
          <a:xfrm>
            <a:off x="5999807" y="7016270"/>
            <a:ext cx="2982227" cy="369332"/>
          </a:xfrm>
          <a:prstGeom prst="rect">
            <a:avLst/>
          </a:prstGeom>
          <a:noFill/>
        </p:spPr>
        <p:txBody>
          <a:bodyPr wrap="none" rtlCol="0">
            <a:spAutoFit/>
          </a:bodyPr>
          <a:lstStyle/>
          <a:p>
            <a:r>
              <a:rPr lang="en-US" b="1" dirty="0"/>
              <a:t>Student: G. Stage, A. </a:t>
            </a:r>
            <a:r>
              <a:rPr lang="en-US" b="1" dirty="0" err="1"/>
              <a:t>Borgijin</a:t>
            </a:r>
            <a:endParaRPr lang="en-US" b="1" dirty="0"/>
          </a:p>
        </p:txBody>
      </p:sp>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191" y="3362515"/>
            <a:ext cx="8017018" cy="3528485"/>
          </a:xfrm>
          <a:prstGeom prst="rect">
            <a:avLst/>
          </a:prstGeom>
        </p:spPr>
      </p:pic>
      <p:sp>
        <p:nvSpPr>
          <p:cNvPr id="27" name="TextBox 26"/>
          <p:cNvSpPr txBox="1"/>
          <p:nvPr/>
        </p:nvSpPr>
        <p:spPr>
          <a:xfrm>
            <a:off x="11349376" y="5366681"/>
            <a:ext cx="1505990" cy="369332"/>
          </a:xfrm>
          <a:prstGeom prst="rect">
            <a:avLst/>
          </a:prstGeom>
          <a:noFill/>
        </p:spPr>
        <p:txBody>
          <a:bodyPr wrap="none" rtlCol="0">
            <a:spAutoFit/>
          </a:bodyPr>
          <a:lstStyle/>
          <a:p>
            <a:r>
              <a:rPr lang="en-US" dirty="0"/>
              <a:t>Not normalized</a:t>
            </a:r>
          </a:p>
        </p:txBody>
      </p:sp>
    </p:spTree>
    <p:extLst>
      <p:ext uri="{BB962C8B-B14F-4D97-AF65-F5344CB8AC3E}">
        <p14:creationId xmlns:p14="http://schemas.microsoft.com/office/powerpoint/2010/main" val="2949247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4C0DCB2-AA19-4B14-B820-265A69F2B3B6}"/>
              </a:ext>
            </a:extLst>
          </p:cNvPr>
          <p:cNvSpPr>
            <a:spLocks noGrp="1"/>
          </p:cNvSpPr>
          <p:nvPr>
            <p:ph type="title"/>
          </p:nvPr>
        </p:nvSpPr>
        <p:spPr>
          <a:xfrm>
            <a:off x="239167" y="-1"/>
            <a:ext cx="12946014" cy="1187550"/>
          </a:xfrm>
        </p:spPr>
        <p:txBody>
          <a:bodyPr>
            <a:normAutofit/>
          </a:bodyPr>
          <a:lstStyle/>
          <a:p>
            <a:pPr>
              <a:spcBef>
                <a:spcPts val="0"/>
              </a:spcBef>
            </a:pPr>
            <a:r>
              <a:rPr lang="en-US" sz="3600" dirty="0">
                <a:solidFill>
                  <a:schemeClr val="tx1"/>
                </a:solidFill>
                <a:latin typeface="Arial" charset="0"/>
                <a:cs typeface="Arial" charset="0"/>
              </a:rPr>
              <a:t>FCFD</a:t>
            </a:r>
            <a:endParaRPr lang="en-US" sz="1764" dirty="0">
              <a:solidFill>
                <a:srgbClr val="0070C0"/>
              </a:solidFill>
            </a:endParaRPr>
          </a:p>
        </p:txBody>
      </p:sp>
      <p:sp>
        <p:nvSpPr>
          <p:cNvPr id="9" name="TextBox 8">
            <a:extLst>
              <a:ext uri="{FF2B5EF4-FFF2-40B4-BE49-F238E27FC236}">
                <a16:creationId xmlns:a16="http://schemas.microsoft.com/office/drawing/2014/main" id="{237143F6-18BF-4680-8DA4-EFA427E8E8FF}"/>
              </a:ext>
            </a:extLst>
          </p:cNvPr>
          <p:cNvSpPr txBox="1"/>
          <p:nvPr/>
        </p:nvSpPr>
        <p:spPr>
          <a:xfrm>
            <a:off x="383183" y="4571925"/>
            <a:ext cx="4368942" cy="2535694"/>
          </a:xfrm>
          <a:prstGeom prst="rect">
            <a:avLst/>
          </a:prstGeom>
          <a:noFill/>
        </p:spPr>
        <p:txBody>
          <a:bodyPr wrap="square" rtlCol="0">
            <a:spAutoFit/>
          </a:bodyPr>
          <a:lstStyle/>
          <a:p>
            <a:pPr marL="314982" indent="-314982" defTabSz="503972">
              <a:buFont typeface="Arial" panose="020B0604020202020204" pitchFamily="34" charset="0"/>
              <a:buChar char="•"/>
              <a:defRPr/>
            </a:pPr>
            <a:r>
              <a:rPr lang="en-US" sz="1764" kern="0" dirty="0">
                <a:solidFill>
                  <a:prstClr val="black"/>
                </a:solidFill>
                <a:latin typeface="Calibri" panose="020F0502020204030204"/>
              </a:rPr>
              <a:t>128 </a:t>
            </a:r>
            <a:r>
              <a:rPr lang="en-US" sz="1764" kern="0" dirty="0" err="1">
                <a:solidFill>
                  <a:prstClr val="black"/>
                </a:solidFill>
                <a:latin typeface="Calibri" panose="020F0502020204030204"/>
              </a:rPr>
              <a:t>ch</a:t>
            </a:r>
            <a:r>
              <a:rPr lang="en-US" sz="1764" kern="0" dirty="0">
                <a:solidFill>
                  <a:prstClr val="black"/>
                </a:solidFill>
                <a:latin typeface="Calibri" panose="020F0502020204030204"/>
              </a:rPr>
              <a:t> strip readout</a:t>
            </a:r>
          </a:p>
          <a:p>
            <a:pPr marL="314982" indent="-314982" defTabSz="503972">
              <a:buFont typeface="Arial" panose="020B0604020202020204" pitchFamily="34" charset="0"/>
              <a:buChar char="•"/>
              <a:defRPr/>
            </a:pPr>
            <a:r>
              <a:rPr lang="en-US" sz="1764" kern="0" dirty="0">
                <a:solidFill>
                  <a:prstClr val="black"/>
                </a:solidFill>
                <a:latin typeface="Calibri" panose="020F0502020204030204"/>
              </a:rPr>
              <a:t>65 nm CMOS</a:t>
            </a:r>
          </a:p>
          <a:p>
            <a:pPr marL="314982" indent="-314982" defTabSz="503972">
              <a:buFont typeface="Arial" panose="020B0604020202020204" pitchFamily="34" charset="0"/>
              <a:buChar char="•"/>
              <a:defRPr/>
            </a:pPr>
            <a:r>
              <a:rPr lang="en-US" sz="1764" kern="0" dirty="0">
                <a:solidFill>
                  <a:prstClr val="black"/>
                </a:solidFill>
                <a:latin typeface="Calibri" panose="020F0502020204030204"/>
              </a:rPr>
              <a:t>Constant Fraction Discriminator</a:t>
            </a:r>
          </a:p>
          <a:p>
            <a:pPr marL="314982" indent="-314982" defTabSz="503972">
              <a:buFont typeface="Arial" panose="020B0604020202020204" pitchFamily="34" charset="0"/>
              <a:buChar char="•"/>
              <a:defRPr/>
            </a:pPr>
            <a:r>
              <a:rPr lang="en-US" sz="1764" kern="0" dirty="0">
                <a:solidFill>
                  <a:prstClr val="black"/>
                </a:solidFill>
                <a:latin typeface="Calibri" panose="020F0502020204030204"/>
              </a:rPr>
              <a:t>Plus TDC, ADC, interfaces</a:t>
            </a:r>
          </a:p>
          <a:p>
            <a:pPr marL="314982" indent="-314982" defTabSz="503972">
              <a:buFont typeface="Arial" panose="020B0604020202020204" pitchFamily="34" charset="0"/>
              <a:buChar char="•"/>
              <a:defRPr/>
            </a:pPr>
            <a:r>
              <a:rPr lang="en-US" sz="1764" kern="0" dirty="0" err="1">
                <a:solidFill>
                  <a:prstClr val="black"/>
                </a:solidFill>
                <a:latin typeface="Calibri" panose="020F0502020204030204"/>
              </a:rPr>
              <a:t>Cdin</a:t>
            </a:r>
            <a:r>
              <a:rPr lang="en-US" sz="1764" kern="0" dirty="0">
                <a:solidFill>
                  <a:prstClr val="black"/>
                </a:solidFill>
                <a:latin typeface="Calibri" panose="020F0502020204030204"/>
              </a:rPr>
              <a:t>:  &lt;15 pF</a:t>
            </a:r>
          </a:p>
          <a:p>
            <a:pPr marL="314982" indent="-314982" defTabSz="503972">
              <a:buFont typeface="Arial" panose="020B0604020202020204" pitchFamily="34" charset="0"/>
              <a:buChar char="•"/>
              <a:defRPr/>
            </a:pPr>
            <a:r>
              <a:rPr lang="en-US" sz="1764" kern="0" dirty="0">
                <a:solidFill>
                  <a:prstClr val="black"/>
                </a:solidFill>
                <a:latin typeface="Calibri" panose="020F0502020204030204"/>
              </a:rPr>
              <a:t>Dynamic Range: 5-40 </a:t>
            </a:r>
            <a:r>
              <a:rPr lang="en-US" sz="1764" kern="0" dirty="0" err="1">
                <a:solidFill>
                  <a:prstClr val="black"/>
                </a:solidFill>
                <a:latin typeface="Calibri" panose="020F0502020204030204"/>
              </a:rPr>
              <a:t>fC</a:t>
            </a:r>
            <a:endParaRPr lang="en-US" sz="1764" kern="0" dirty="0">
              <a:solidFill>
                <a:prstClr val="black"/>
              </a:solidFill>
              <a:latin typeface="Calibri" panose="020F0502020204030204"/>
            </a:endParaRPr>
          </a:p>
          <a:p>
            <a:pPr marL="314982" indent="-314982" defTabSz="503972">
              <a:buFont typeface="Arial" panose="020B0604020202020204" pitchFamily="34" charset="0"/>
              <a:buChar char="•"/>
              <a:defRPr/>
            </a:pPr>
            <a:r>
              <a:rPr lang="en-US" sz="1764" kern="0" dirty="0">
                <a:solidFill>
                  <a:prstClr val="black"/>
                </a:solidFill>
                <a:latin typeface="Calibri" panose="020F0502020204030204"/>
              </a:rPr>
              <a:t>Timing: 10-30 </a:t>
            </a:r>
            <a:r>
              <a:rPr lang="en-US" sz="1764" kern="0" dirty="0" err="1">
                <a:solidFill>
                  <a:prstClr val="black"/>
                </a:solidFill>
                <a:latin typeface="Calibri" panose="020F0502020204030204"/>
              </a:rPr>
              <a:t>ps</a:t>
            </a:r>
            <a:endParaRPr lang="en-US" sz="1764" kern="0" dirty="0">
              <a:solidFill>
                <a:prstClr val="black"/>
              </a:solidFill>
              <a:latin typeface="Calibri" panose="020F0502020204030204"/>
            </a:endParaRPr>
          </a:p>
          <a:p>
            <a:pPr marL="314982" indent="-314982" defTabSz="503972">
              <a:buFont typeface="Arial" panose="020B0604020202020204" pitchFamily="34" charset="0"/>
              <a:buChar char="•"/>
              <a:defRPr/>
            </a:pPr>
            <a:r>
              <a:rPr lang="en-US" sz="1764" kern="0" dirty="0">
                <a:solidFill>
                  <a:prstClr val="black"/>
                </a:solidFill>
                <a:latin typeface="Calibri" panose="020F0502020204030204"/>
              </a:rPr>
              <a:t>Links: ~Gbps, multiple</a:t>
            </a:r>
          </a:p>
          <a:p>
            <a:pPr marL="314982" indent="-314982" defTabSz="503972">
              <a:buFont typeface="Arial" panose="020B0604020202020204" pitchFamily="34" charset="0"/>
              <a:buChar char="•"/>
              <a:defRPr/>
            </a:pPr>
            <a:r>
              <a:rPr lang="en-US" sz="1764" kern="0" dirty="0">
                <a:solidFill>
                  <a:prstClr val="black"/>
                </a:solidFill>
                <a:latin typeface="Calibri" panose="020F0502020204030204"/>
              </a:rPr>
              <a:t>Radiation tolerant.</a:t>
            </a:r>
          </a:p>
        </p:txBody>
      </p:sp>
      <p:pic>
        <p:nvPicPr>
          <p:cNvPr id="10" name="Picture 9">
            <a:extLst>
              <a:ext uri="{FF2B5EF4-FFF2-40B4-BE49-F238E27FC236}">
                <a16:creationId xmlns:a16="http://schemas.microsoft.com/office/drawing/2014/main" id="{AD6D233E-9C42-4E82-9BAD-BABC9754FE54}"/>
              </a:ext>
            </a:extLst>
          </p:cNvPr>
          <p:cNvPicPr>
            <a:picLocks noChangeAspect="1"/>
          </p:cNvPicPr>
          <p:nvPr/>
        </p:nvPicPr>
        <p:blipFill>
          <a:blip r:embed="rId2"/>
          <a:stretch>
            <a:fillRect/>
          </a:stretch>
        </p:blipFill>
        <p:spPr>
          <a:xfrm>
            <a:off x="7866349" y="898238"/>
            <a:ext cx="5233885" cy="2592288"/>
          </a:xfrm>
          <a:prstGeom prst="rect">
            <a:avLst/>
          </a:prstGeom>
        </p:spPr>
      </p:pic>
      <p:sp>
        <p:nvSpPr>
          <p:cNvPr id="11" name="Content Placeholder 2">
            <a:extLst>
              <a:ext uri="{FF2B5EF4-FFF2-40B4-BE49-F238E27FC236}">
                <a16:creationId xmlns:a16="http://schemas.microsoft.com/office/drawing/2014/main" id="{BBD5E3AA-D5B8-432A-9D78-2B064169C616}"/>
              </a:ext>
            </a:extLst>
          </p:cNvPr>
          <p:cNvSpPr txBox="1">
            <a:spLocks/>
          </p:cNvSpPr>
          <p:nvPr/>
        </p:nvSpPr>
        <p:spPr>
          <a:xfrm>
            <a:off x="239167" y="1399795"/>
            <a:ext cx="7727999" cy="2607171"/>
          </a:xfrm>
          <a:prstGeom prst="rect">
            <a:avLst/>
          </a:prstGeom>
        </p:spPr>
        <p:txBody>
          <a:bodyPr vert="horz" lIns="100796" tIns="50398" rIns="100796" bIns="5039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772">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FCFDv1 – 6 channel received Jan 2024.</a:t>
            </a:r>
          </a:p>
          <a:p>
            <a:pPr marL="46772">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Tested at FNAL in May/June 2024, AC &amp; DC-LGAD (1 mm):</a:t>
            </a:r>
          </a:p>
          <a:p>
            <a:pPr marL="550743" lvl="1">
              <a:lnSpc>
                <a:spcPct val="107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DC-LGAD @ 50 </a:t>
            </a:r>
            <a:r>
              <a:rPr lang="en-US" sz="2000" dirty="0" err="1">
                <a:latin typeface="Calibri" panose="020F0502020204030204" pitchFamily="34" charset="0"/>
                <a:ea typeface="Calibri" panose="020F0502020204030204" pitchFamily="34" charset="0"/>
                <a:cs typeface="Times New Roman" panose="02020603050405020304" pitchFamily="18" charset="0"/>
              </a:rPr>
              <a:t>ps</a:t>
            </a:r>
            <a:r>
              <a:rPr lang="en-US" sz="2000" dirty="0">
                <a:latin typeface="Calibri" panose="020F0502020204030204" pitchFamily="34" charset="0"/>
                <a:ea typeface="Calibri" panose="020F0502020204030204" pitchFamily="34" charset="0"/>
                <a:cs typeface="Times New Roman" panose="02020603050405020304" pitchFamily="18" charset="0"/>
              </a:rPr>
              <a:t>; AC-LGAD @ 52 </a:t>
            </a:r>
            <a:r>
              <a:rPr lang="en-US" sz="2000" dirty="0" err="1">
                <a:latin typeface="Calibri" panose="020F0502020204030204" pitchFamily="34" charset="0"/>
                <a:ea typeface="Calibri" panose="020F0502020204030204" pitchFamily="34" charset="0"/>
                <a:cs typeface="Times New Roman" panose="02020603050405020304" pitchFamily="18" charset="0"/>
              </a:rPr>
              <a:t>ps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550743" lvl="1">
              <a:lnSpc>
                <a:spcPct val="107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AC-LGAD should get ~35 </a:t>
            </a:r>
            <a:r>
              <a:rPr lang="en-US" sz="2000" dirty="0" err="1">
                <a:latin typeface="Calibri" panose="020F0502020204030204" pitchFamily="34" charset="0"/>
                <a:ea typeface="Calibri" panose="020F0502020204030204" pitchFamily="34" charset="0"/>
                <a:cs typeface="Times New Roman" panose="02020603050405020304" pitchFamily="18" charset="0"/>
              </a:rPr>
              <a:t>ps</a:t>
            </a:r>
            <a:r>
              <a:rPr lang="en-US" sz="2000" dirty="0">
                <a:latin typeface="Calibri" panose="020F0502020204030204" pitchFamily="34" charset="0"/>
                <a:ea typeface="Calibri" panose="020F0502020204030204" pitchFamily="34" charset="0"/>
                <a:cs typeface="Times New Roman" panose="02020603050405020304" pitchFamily="18" charset="0"/>
              </a:rPr>
              <a:t> with improved comparator.</a:t>
            </a:r>
          </a:p>
          <a:p>
            <a:pPr marL="46772">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FCFDv1.1 – TSMC May 2025; DESY tests in July 2025.</a:t>
            </a:r>
          </a:p>
        </p:txBody>
      </p:sp>
      <p:sp>
        <p:nvSpPr>
          <p:cNvPr id="12" name="Content Placeholder 2">
            <a:extLst>
              <a:ext uri="{FF2B5EF4-FFF2-40B4-BE49-F238E27FC236}">
                <a16:creationId xmlns:a16="http://schemas.microsoft.com/office/drawing/2014/main" id="{3A36AC2D-F0FE-4534-A740-A5D70A63C104}"/>
              </a:ext>
            </a:extLst>
          </p:cNvPr>
          <p:cNvSpPr txBox="1">
            <a:spLocks/>
          </p:cNvSpPr>
          <p:nvPr/>
        </p:nvSpPr>
        <p:spPr>
          <a:xfrm>
            <a:off x="8265273" y="4580234"/>
            <a:ext cx="4503285" cy="1791891"/>
          </a:xfrm>
          <a:prstGeom prst="rect">
            <a:avLst/>
          </a:prstGeom>
        </p:spPr>
        <p:txBody>
          <a:bodyPr vert="horz" lIns="100796" tIns="50398" rIns="100796" bIns="5039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pP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FCFDv1 (6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ch</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FY23 – FY24</a:t>
            </a:r>
          </a:p>
          <a:p>
            <a:pPr>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FCFDv1.1 (6ch): May 2025</a:t>
            </a:r>
          </a:p>
          <a:p>
            <a:pPr marL="0">
              <a:lnSpc>
                <a:spcPct val="107000"/>
              </a:lnSpc>
              <a:spcBef>
                <a:spcPts val="0"/>
              </a:spcBef>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FCFDv2: FY25 – FY26</a:t>
            </a:r>
          </a:p>
          <a:p>
            <a:pPr marL="0">
              <a:lnSpc>
                <a:spcPct val="107000"/>
              </a:lnSpc>
              <a:spcBef>
                <a:spcPts val="0"/>
              </a:spcBef>
            </a:pPr>
            <a:r>
              <a:rPr lang="en-US" sz="2400" dirty="0">
                <a:solidFill>
                  <a:srgbClr val="0000FF"/>
                </a:solidFill>
                <a:latin typeface="Calibri" panose="020F0502020204030204" pitchFamily="34" charset="0"/>
                <a:ea typeface="Calibri" panose="020F0502020204030204" pitchFamily="34" charset="0"/>
                <a:cs typeface="Times New Roman" panose="02020603050405020304" pitchFamily="18" charset="0"/>
              </a:rPr>
              <a:t>FCFDv3: FY27 Production</a:t>
            </a:r>
          </a:p>
        </p:txBody>
      </p:sp>
      <p:pic>
        <p:nvPicPr>
          <p:cNvPr id="2" name="Picture 1">
            <a:extLst>
              <a:ext uri="{FF2B5EF4-FFF2-40B4-BE49-F238E27FC236}">
                <a16:creationId xmlns:a16="http://schemas.microsoft.com/office/drawing/2014/main" id="{12F853F3-9572-4EA2-8B82-DD5A20B9ACD7}"/>
              </a:ext>
            </a:extLst>
          </p:cNvPr>
          <p:cNvPicPr>
            <a:picLocks noChangeAspect="1"/>
          </p:cNvPicPr>
          <p:nvPr/>
        </p:nvPicPr>
        <p:blipFill>
          <a:blip r:embed="rId3"/>
          <a:stretch>
            <a:fillRect/>
          </a:stretch>
        </p:blipFill>
        <p:spPr>
          <a:xfrm>
            <a:off x="3910185" y="4540224"/>
            <a:ext cx="3384376" cy="2511842"/>
          </a:xfrm>
          <a:prstGeom prst="rect">
            <a:avLst/>
          </a:prstGeom>
        </p:spPr>
      </p:pic>
      <p:sp>
        <p:nvSpPr>
          <p:cNvPr id="15" name="Slide Number Placeholder 1">
            <a:extLst>
              <a:ext uri="{FF2B5EF4-FFF2-40B4-BE49-F238E27FC236}">
                <a16:creationId xmlns:a16="http://schemas.microsoft.com/office/drawing/2014/main" id="{55D1D7FB-D580-4C85-BBC9-9E818570D55E}"/>
              </a:ext>
            </a:extLst>
          </p:cNvPr>
          <p:cNvSpPr txBox="1">
            <a:spLocks/>
          </p:cNvSpPr>
          <p:nvPr/>
        </p:nvSpPr>
        <p:spPr>
          <a:xfrm>
            <a:off x="12623498" y="7202221"/>
            <a:ext cx="476736" cy="3241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102"/>
              <a:pPr algn="ctr"/>
              <a:t>34</a:t>
            </a:fld>
            <a:endParaRPr lang="en-US" sz="1102" dirty="0"/>
          </a:p>
        </p:txBody>
      </p:sp>
    </p:spTree>
    <p:extLst>
      <p:ext uri="{BB962C8B-B14F-4D97-AF65-F5344CB8AC3E}">
        <p14:creationId xmlns:p14="http://schemas.microsoft.com/office/powerpoint/2010/main" val="4257651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183" y="107429"/>
            <a:ext cx="8568531" cy="740796"/>
          </a:xfrm>
        </p:spPr>
        <p:txBody>
          <a:bodyPr>
            <a:normAutofit fontScale="90000"/>
          </a:bodyPr>
          <a:lstStyle/>
          <a:p>
            <a:r>
              <a:rPr lang="en-US" dirty="0"/>
              <a:t>Sensor testing – IV/CV</a:t>
            </a:r>
          </a:p>
        </p:txBody>
      </p:sp>
      <p:sp>
        <p:nvSpPr>
          <p:cNvPr id="3" name="Date Placeholder 2"/>
          <p:cNvSpPr>
            <a:spLocks noGrp="1"/>
          </p:cNvSpPr>
          <p:nvPr>
            <p:ph type="dt" sz="half" idx="10"/>
          </p:nvPr>
        </p:nvSpPr>
        <p:spPr/>
        <p:txBody>
          <a:bodyPr/>
          <a:lstStyle/>
          <a:p>
            <a:pPr lvl="0"/>
            <a:r>
              <a:rPr lang="en-US"/>
              <a:t>10/12/2018</a:t>
            </a:r>
            <a:endParaRPr lang="it-IT" dirty="0"/>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35</a:t>
            </a:fld>
            <a:endParaRPr lang="it-IT"/>
          </a:p>
        </p:txBody>
      </p:sp>
      <p:sp>
        <p:nvSpPr>
          <p:cNvPr id="6" name="Content Placeholder 5"/>
          <p:cNvSpPr>
            <a:spLocks noGrp="1"/>
          </p:cNvSpPr>
          <p:nvPr>
            <p:ph sz="quarter" idx="1"/>
          </p:nvPr>
        </p:nvSpPr>
        <p:spPr>
          <a:xfrm>
            <a:off x="167159" y="837597"/>
            <a:ext cx="7238896" cy="3976388"/>
          </a:xfrm>
        </p:spPr>
        <p:txBody>
          <a:bodyPr>
            <a:normAutofit fontScale="92500" lnSpcReduction="10000"/>
          </a:bodyPr>
          <a:lstStyle/>
          <a:p>
            <a:r>
              <a:rPr lang="en-US" dirty="0"/>
              <a:t>Capacitance over voltage (CV)</a:t>
            </a:r>
          </a:p>
          <a:p>
            <a:pPr lvl="1"/>
            <a:r>
              <a:rPr lang="en-US" dirty="0"/>
              <a:t>Study doping concentration profile and full depletion of the sensor </a:t>
            </a:r>
          </a:p>
          <a:p>
            <a:pPr lvl="1"/>
            <a:r>
              <a:rPr lang="en-US" dirty="0"/>
              <a:t>Doping profile can be extracted from the 1/C</a:t>
            </a:r>
            <a:r>
              <a:rPr lang="en-US" baseline="30000" dirty="0"/>
              <a:t>2</a:t>
            </a:r>
            <a:r>
              <a:rPr lang="en-US" dirty="0"/>
              <a:t> derivative</a:t>
            </a:r>
          </a:p>
          <a:p>
            <a:r>
              <a:rPr lang="en-US" dirty="0"/>
              <a:t>Study of the “foot” for LGADs on 1/C</a:t>
            </a:r>
            <a:r>
              <a:rPr lang="en-US" baseline="30000" dirty="0"/>
              <a:t>2</a:t>
            </a:r>
            <a:endParaRPr lang="en-US" dirty="0"/>
          </a:p>
          <a:p>
            <a:pPr lvl="1"/>
            <a:r>
              <a:rPr lang="en-US" dirty="0"/>
              <a:t>1/C</a:t>
            </a:r>
            <a:r>
              <a:rPr lang="en-US" baseline="30000" dirty="0"/>
              <a:t>2 </a:t>
            </a:r>
            <a:r>
              <a:rPr lang="en-US" dirty="0"/>
              <a:t>is flat until depletion of multiplication layer because of the high doping concentration</a:t>
            </a:r>
          </a:p>
          <a:p>
            <a:pPr lvl="1"/>
            <a:r>
              <a:rPr lang="en-US" dirty="0"/>
              <a:t>Proportional to gain layer active concentration</a:t>
            </a:r>
          </a:p>
          <a:p>
            <a:r>
              <a:rPr lang="en-US" dirty="0"/>
              <a:t>Bulk doping concentration proportional to the derivative of 1/C</a:t>
            </a:r>
            <a:r>
              <a:rPr lang="en-US" baseline="30000" dirty="0"/>
              <a:t>2 </a:t>
            </a:r>
            <a:r>
              <a:rPr lang="en-US" dirty="0"/>
              <a:t>before depletion</a:t>
            </a:r>
          </a:p>
        </p:txBody>
      </p:sp>
      <p:graphicFrame>
        <p:nvGraphicFramePr>
          <p:cNvPr id="31" name="Chart 30"/>
          <p:cNvGraphicFramePr>
            <a:graphicFrameLocks/>
          </p:cNvGraphicFramePr>
          <p:nvPr/>
        </p:nvGraphicFramePr>
        <p:xfrm>
          <a:off x="7439966" y="3419797"/>
          <a:ext cx="5539595" cy="34259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Chart 31"/>
          <p:cNvGraphicFramePr>
            <a:graphicFrameLocks/>
          </p:cNvGraphicFramePr>
          <p:nvPr/>
        </p:nvGraphicFramePr>
        <p:xfrm>
          <a:off x="7439967" y="395461"/>
          <a:ext cx="5472608" cy="2952328"/>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Arrow Connector 7"/>
          <p:cNvCxnSpPr/>
          <p:nvPr/>
        </p:nvCxnSpPr>
        <p:spPr>
          <a:xfrm flipH="1">
            <a:off x="8592095" y="2915741"/>
            <a:ext cx="792088" cy="1080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9869708" y="1907629"/>
            <a:ext cx="594595" cy="3888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0167005" y="837597"/>
            <a:ext cx="1737458" cy="4526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048479" y="3635821"/>
            <a:ext cx="0" cy="2664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104263" y="611485"/>
            <a:ext cx="0" cy="2304256"/>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248279" y="755501"/>
            <a:ext cx="1345240" cy="369332"/>
          </a:xfrm>
          <a:prstGeom prst="rect">
            <a:avLst/>
          </a:prstGeom>
          <a:noFill/>
        </p:spPr>
        <p:txBody>
          <a:bodyPr wrap="none" rtlCol="0">
            <a:spAutoFit/>
          </a:bodyPr>
          <a:lstStyle/>
          <a:p>
            <a:r>
              <a:rPr lang="en-US" dirty="0"/>
              <a:t>Full depletion</a:t>
            </a:r>
          </a:p>
        </p:txBody>
      </p:sp>
      <p:sp>
        <p:nvSpPr>
          <p:cNvPr id="33" name="TextBox 32"/>
          <p:cNvSpPr txBox="1"/>
          <p:nvPr/>
        </p:nvSpPr>
        <p:spPr>
          <a:xfrm>
            <a:off x="10608319" y="5941054"/>
            <a:ext cx="1402948" cy="369332"/>
          </a:xfrm>
          <a:prstGeom prst="rect">
            <a:avLst/>
          </a:prstGeom>
          <a:noFill/>
        </p:spPr>
        <p:txBody>
          <a:bodyPr wrap="none" rtlCol="0">
            <a:spAutoFit/>
          </a:bodyPr>
          <a:lstStyle/>
          <a:p>
            <a:r>
              <a:rPr lang="en-US" dirty="0"/>
              <a:t>~45um sensor</a:t>
            </a:r>
          </a:p>
        </p:txBody>
      </p:sp>
      <p:sp>
        <p:nvSpPr>
          <p:cNvPr id="34" name="TextBox 33"/>
          <p:cNvSpPr txBox="1"/>
          <p:nvPr/>
        </p:nvSpPr>
        <p:spPr>
          <a:xfrm>
            <a:off x="9748368" y="5559924"/>
            <a:ext cx="564578" cy="369332"/>
          </a:xfrm>
          <a:prstGeom prst="rect">
            <a:avLst/>
          </a:prstGeom>
          <a:noFill/>
        </p:spPr>
        <p:txBody>
          <a:bodyPr wrap="none" rtlCol="0">
            <a:spAutoFit/>
          </a:bodyPr>
          <a:lstStyle/>
          <a:p>
            <a:r>
              <a:rPr lang="en-US" dirty="0"/>
              <a:t>Bulk</a:t>
            </a:r>
          </a:p>
        </p:txBody>
      </p:sp>
      <p:sp>
        <p:nvSpPr>
          <p:cNvPr id="35" name="TextBox 34"/>
          <p:cNvSpPr txBox="1"/>
          <p:nvPr/>
        </p:nvSpPr>
        <p:spPr>
          <a:xfrm>
            <a:off x="8558604" y="4067869"/>
            <a:ext cx="1362232" cy="646331"/>
          </a:xfrm>
          <a:prstGeom prst="rect">
            <a:avLst/>
          </a:prstGeom>
          <a:noFill/>
        </p:spPr>
        <p:txBody>
          <a:bodyPr wrap="none" rtlCol="0">
            <a:spAutoFit/>
          </a:bodyPr>
          <a:lstStyle/>
          <a:p>
            <a:r>
              <a:rPr lang="en-US" dirty="0"/>
              <a:t>Multiplication</a:t>
            </a:r>
          </a:p>
          <a:p>
            <a:r>
              <a:rPr lang="en-US" dirty="0"/>
              <a:t>layer</a:t>
            </a:r>
          </a:p>
        </p:txBody>
      </p:sp>
      <p:grpSp>
        <p:nvGrpSpPr>
          <p:cNvPr id="36" name="Group 35"/>
          <p:cNvGrpSpPr/>
          <p:nvPr/>
        </p:nvGrpSpPr>
        <p:grpSpPr>
          <a:xfrm>
            <a:off x="2039367" y="5173404"/>
            <a:ext cx="3384376" cy="1511703"/>
            <a:chOff x="7439713" y="3089527"/>
            <a:chExt cx="4968806" cy="2257396"/>
          </a:xfrm>
        </p:grpSpPr>
        <p:grpSp>
          <p:nvGrpSpPr>
            <p:cNvPr id="37" name="Group 36"/>
            <p:cNvGrpSpPr/>
            <p:nvPr/>
          </p:nvGrpSpPr>
          <p:grpSpPr>
            <a:xfrm>
              <a:off x="7439713" y="3089527"/>
              <a:ext cx="4968806" cy="2257396"/>
              <a:chOff x="8808119" y="2049624"/>
              <a:chExt cx="3503700" cy="1591779"/>
            </a:xfrm>
          </p:grpSpPr>
          <p:sp>
            <p:nvSpPr>
              <p:cNvPr id="39" name="Rectangle 38"/>
              <p:cNvSpPr/>
              <p:nvPr/>
            </p:nvSpPr>
            <p:spPr>
              <a:xfrm>
                <a:off x="8808119" y="2195661"/>
                <a:ext cx="3503700" cy="14401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t>
                </a:r>
              </a:p>
            </p:txBody>
          </p:sp>
          <p:sp>
            <p:nvSpPr>
              <p:cNvPr id="40" name="Rectangle 39"/>
              <p:cNvSpPr/>
              <p:nvPr/>
            </p:nvSpPr>
            <p:spPr>
              <a:xfrm>
                <a:off x="8808119" y="3425379"/>
                <a:ext cx="3503700" cy="21602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t>
                </a:r>
              </a:p>
            </p:txBody>
          </p:sp>
          <p:sp>
            <p:nvSpPr>
              <p:cNvPr id="41" name="Rectangle 40"/>
              <p:cNvSpPr/>
              <p:nvPr/>
            </p:nvSpPr>
            <p:spPr>
              <a:xfrm>
                <a:off x="8808119" y="2199222"/>
                <a:ext cx="3503700" cy="14045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a:t>
                </a:r>
              </a:p>
            </p:txBody>
          </p:sp>
          <p:sp>
            <p:nvSpPr>
              <p:cNvPr id="42" name="Rectangle 41"/>
              <p:cNvSpPr/>
              <p:nvPr/>
            </p:nvSpPr>
            <p:spPr>
              <a:xfrm>
                <a:off x="9600206" y="2049624"/>
                <a:ext cx="1872209" cy="14603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p:cNvSpPr/>
            <p:nvPr/>
          </p:nvSpPr>
          <p:spPr>
            <a:xfrm>
              <a:off x="7439713" y="3491805"/>
              <a:ext cx="4968806" cy="509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t>
              </a:r>
            </a:p>
          </p:txBody>
        </p:sp>
      </p:grpSp>
      <p:cxnSp>
        <p:nvCxnSpPr>
          <p:cNvPr id="47" name="Straight Arrow Connector 46"/>
          <p:cNvCxnSpPr/>
          <p:nvPr/>
        </p:nvCxnSpPr>
        <p:spPr>
          <a:xfrm flipH="1">
            <a:off x="5155499" y="4283893"/>
            <a:ext cx="3152709" cy="1362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4" idx="1"/>
          </p:cNvCxnSpPr>
          <p:nvPr/>
        </p:nvCxnSpPr>
        <p:spPr>
          <a:xfrm flipH="1">
            <a:off x="5135711" y="5744590"/>
            <a:ext cx="4612657" cy="430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200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183" y="107429"/>
            <a:ext cx="10873208" cy="740796"/>
          </a:xfrm>
        </p:spPr>
        <p:txBody>
          <a:bodyPr>
            <a:normAutofit fontScale="90000"/>
          </a:bodyPr>
          <a:lstStyle/>
          <a:p>
            <a:r>
              <a:rPr lang="en-US" dirty="0"/>
              <a:t>Sensor testing –Laser TCT setup</a:t>
            </a:r>
          </a:p>
        </p:txBody>
      </p:sp>
      <p:sp>
        <p:nvSpPr>
          <p:cNvPr id="3" name="Date Placeholder 2"/>
          <p:cNvSpPr>
            <a:spLocks noGrp="1"/>
          </p:cNvSpPr>
          <p:nvPr>
            <p:ph type="dt" sz="half" idx="10"/>
          </p:nvPr>
        </p:nvSpPr>
        <p:spPr/>
        <p:txBody>
          <a:bodyPr/>
          <a:lstStyle/>
          <a:p>
            <a:pPr lvl="0"/>
            <a:fld id="{2D2060CE-29AC-4AA3-BD4F-02E05CEAA0C4}" type="datetime1">
              <a:rPr lang="en-US" smtClean="0"/>
              <a:t>5/30/25</a:t>
            </a:fld>
            <a:endParaRPr lang="it-IT" dirty="0"/>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36</a:t>
            </a:fld>
            <a:endParaRPr lang="it-IT"/>
          </a:p>
        </p:txBody>
      </p:sp>
      <p:sp>
        <p:nvSpPr>
          <p:cNvPr id="6" name="Content Placeholder 5"/>
          <p:cNvSpPr>
            <a:spLocks noGrp="1"/>
          </p:cNvSpPr>
          <p:nvPr>
            <p:ph sz="quarter" idx="1"/>
          </p:nvPr>
        </p:nvSpPr>
        <p:spPr>
          <a:xfrm>
            <a:off x="5351735" y="1085814"/>
            <a:ext cx="7920880" cy="5616624"/>
          </a:xfrm>
        </p:spPr>
        <p:txBody>
          <a:bodyPr>
            <a:normAutofit/>
          </a:bodyPr>
          <a:lstStyle/>
          <a:p>
            <a:pPr marL="302393" lvl="1" indent="-302393">
              <a:spcBef>
                <a:spcPts val="639"/>
              </a:spcBef>
              <a:buClr>
                <a:schemeClr val="accent1"/>
              </a:buClr>
            </a:pPr>
            <a:r>
              <a:rPr lang="en-US" sz="2800" dirty="0"/>
              <a:t>Sensors are mounted on a multi-channel analog amplifier board with bandwidth ~1 GHz</a:t>
            </a:r>
          </a:p>
          <a:p>
            <a:pPr marL="604786" lvl="2" indent="-302393">
              <a:spcBef>
                <a:spcPts val="639"/>
              </a:spcBef>
              <a:buClr>
                <a:schemeClr val="accent1"/>
              </a:buClr>
            </a:pPr>
            <a:r>
              <a:rPr lang="en-US" sz="2400" dirty="0"/>
              <a:t>Response is readout by 2 GHz/20 </a:t>
            </a:r>
            <a:r>
              <a:rPr lang="en-US" sz="2400" dirty="0" err="1"/>
              <a:t>Gs</a:t>
            </a:r>
            <a:r>
              <a:rPr lang="en-US" sz="2400" dirty="0"/>
              <a:t> oscilloscope</a:t>
            </a:r>
          </a:p>
          <a:p>
            <a:pPr marL="302393" lvl="1" indent="-302393">
              <a:spcBef>
                <a:spcPts val="639"/>
              </a:spcBef>
              <a:buClr>
                <a:schemeClr val="accent1"/>
              </a:buClr>
            </a:pPr>
            <a:r>
              <a:rPr lang="en-US" sz="2800" b="1" dirty="0"/>
              <a:t>IR laser (1064 nm) </a:t>
            </a:r>
            <a:r>
              <a:rPr lang="en-US" sz="2800" dirty="0"/>
              <a:t>mimics charge deposit of a Minimum Ionizing Particle (</a:t>
            </a:r>
            <a:r>
              <a:rPr lang="en-US" sz="2800" dirty="0" err="1"/>
              <a:t>MiP</a:t>
            </a:r>
            <a:r>
              <a:rPr lang="en-US" sz="2800" dirty="0"/>
              <a:t>)</a:t>
            </a:r>
          </a:p>
          <a:p>
            <a:pPr marL="604786" lvl="2" indent="-302393">
              <a:spcBef>
                <a:spcPts val="639"/>
              </a:spcBef>
              <a:buClr>
                <a:schemeClr val="accent1"/>
              </a:buClr>
            </a:pPr>
            <a:r>
              <a:rPr lang="en-US" sz="2400" dirty="0"/>
              <a:t>Focused laser beam with spot width ~20 um</a:t>
            </a:r>
          </a:p>
          <a:p>
            <a:pPr marL="302393" lvl="1" indent="-302393">
              <a:spcBef>
                <a:spcPts val="639"/>
              </a:spcBef>
              <a:buClr>
                <a:schemeClr val="accent1"/>
              </a:buClr>
            </a:pPr>
            <a:r>
              <a:rPr lang="en-US" sz="2800" dirty="0"/>
              <a:t>Amplifier board is mounted on X/Y moving stages</a:t>
            </a:r>
            <a:endParaRPr lang="en-US" sz="2000" dirty="0"/>
          </a:p>
          <a:p>
            <a:pPr marL="604786" lvl="2" indent="-302393">
              <a:spcBef>
                <a:spcPts val="639"/>
              </a:spcBef>
              <a:buClr>
                <a:schemeClr val="accent1"/>
              </a:buClr>
            </a:pPr>
            <a:r>
              <a:rPr lang="en-US" sz="2400" dirty="0"/>
              <a:t>Charge injection as a function of position</a:t>
            </a:r>
          </a:p>
          <a:p>
            <a:pPr marL="302393" lvl="1" indent="-302393">
              <a:spcBef>
                <a:spcPts val="639"/>
              </a:spcBef>
              <a:buClr>
                <a:schemeClr val="accent1"/>
              </a:buClr>
            </a:pPr>
            <a:r>
              <a:rPr lang="en-US" sz="2800" dirty="0"/>
              <a:t>Metal is not transparent to IR so no response can be seen when laser is on top of metal</a:t>
            </a:r>
          </a:p>
          <a:p>
            <a:pPr marL="604786" lvl="2" indent="-302393">
              <a:spcBef>
                <a:spcPts val="639"/>
              </a:spcBef>
              <a:buClr>
                <a:schemeClr val="accent1"/>
              </a:buClr>
            </a:pPr>
            <a:r>
              <a:rPr lang="en-US" sz="2400" dirty="0"/>
              <a:t>Only the sensor response in-between metal pads is visible</a:t>
            </a:r>
          </a:p>
        </p:txBody>
      </p:sp>
      <p:cxnSp>
        <p:nvCxnSpPr>
          <p:cNvPr id="18" name="Straight Arrow Connector 17"/>
          <p:cNvCxnSpPr/>
          <p:nvPr/>
        </p:nvCxnSpPr>
        <p:spPr>
          <a:xfrm>
            <a:off x="3263503" y="1475581"/>
            <a:ext cx="246290" cy="338667"/>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75" y="1887473"/>
            <a:ext cx="4752528" cy="3564395"/>
          </a:xfrm>
          <a:prstGeom prst="rect">
            <a:avLst/>
          </a:prstGeom>
        </p:spPr>
      </p:pic>
      <p:cxnSp>
        <p:nvCxnSpPr>
          <p:cNvPr id="11" name="Straight Arrow Connector 10"/>
          <p:cNvCxnSpPr/>
          <p:nvPr/>
        </p:nvCxnSpPr>
        <p:spPr>
          <a:xfrm>
            <a:off x="2759447" y="1763613"/>
            <a:ext cx="0" cy="2728415"/>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94756" y="1394281"/>
            <a:ext cx="1291892" cy="369332"/>
          </a:xfrm>
          <a:prstGeom prst="rect">
            <a:avLst/>
          </a:prstGeom>
          <a:noFill/>
        </p:spPr>
        <p:txBody>
          <a:bodyPr wrap="none" rtlCol="0">
            <a:spAutoFit/>
          </a:bodyPr>
          <a:lstStyle/>
          <a:p>
            <a:r>
              <a:rPr lang="en-US" dirty="0"/>
              <a:t>Focused laser</a:t>
            </a:r>
          </a:p>
        </p:txBody>
      </p:sp>
      <p:sp>
        <p:nvSpPr>
          <p:cNvPr id="13" name="TextBox 12"/>
          <p:cNvSpPr txBox="1"/>
          <p:nvPr/>
        </p:nvSpPr>
        <p:spPr>
          <a:xfrm>
            <a:off x="3386648" y="3305942"/>
            <a:ext cx="1519968" cy="369332"/>
          </a:xfrm>
          <a:prstGeom prst="rect">
            <a:avLst/>
          </a:prstGeom>
          <a:solidFill>
            <a:schemeClr val="bg1">
              <a:alpha val="57000"/>
            </a:schemeClr>
          </a:solidFill>
        </p:spPr>
        <p:txBody>
          <a:bodyPr wrap="none" rtlCol="0">
            <a:spAutoFit/>
          </a:bodyPr>
          <a:lstStyle/>
          <a:p>
            <a:r>
              <a:rPr lang="en-US" dirty="0"/>
              <a:t>Amplifier board</a:t>
            </a:r>
          </a:p>
        </p:txBody>
      </p:sp>
      <p:sp>
        <p:nvSpPr>
          <p:cNvPr id="21" name="TextBox 20"/>
          <p:cNvSpPr txBox="1"/>
          <p:nvPr/>
        </p:nvSpPr>
        <p:spPr>
          <a:xfrm>
            <a:off x="2146234" y="4769784"/>
            <a:ext cx="1226426" cy="369332"/>
          </a:xfrm>
          <a:prstGeom prst="rect">
            <a:avLst/>
          </a:prstGeom>
          <a:solidFill>
            <a:schemeClr val="bg1">
              <a:alpha val="57000"/>
            </a:schemeClr>
          </a:solidFill>
        </p:spPr>
        <p:txBody>
          <a:bodyPr wrap="none" rtlCol="0">
            <a:spAutoFit/>
          </a:bodyPr>
          <a:lstStyle/>
          <a:p>
            <a:r>
              <a:rPr lang="en-US" dirty="0"/>
              <a:t>X/Y motors</a:t>
            </a:r>
          </a:p>
        </p:txBody>
      </p:sp>
      <p:sp>
        <p:nvSpPr>
          <p:cNvPr id="14" name="Left-Right Arrow 13"/>
          <p:cNvSpPr/>
          <p:nvPr/>
        </p:nvSpPr>
        <p:spPr>
          <a:xfrm>
            <a:off x="1895351" y="4492028"/>
            <a:ext cx="1922200" cy="1238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90459" y="2972785"/>
            <a:ext cx="737702" cy="369332"/>
          </a:xfrm>
          <a:prstGeom prst="rect">
            <a:avLst/>
          </a:prstGeom>
          <a:solidFill>
            <a:schemeClr val="bg1">
              <a:alpha val="57000"/>
            </a:schemeClr>
          </a:solidFill>
        </p:spPr>
        <p:txBody>
          <a:bodyPr wrap="none" rtlCol="0">
            <a:spAutoFit/>
          </a:bodyPr>
          <a:lstStyle/>
          <a:p>
            <a:r>
              <a:rPr lang="en-US" dirty="0"/>
              <a:t>Sensor</a:t>
            </a:r>
          </a:p>
        </p:txBody>
      </p:sp>
      <p:cxnSp>
        <p:nvCxnSpPr>
          <p:cNvPr id="23" name="Straight Arrow Connector 22"/>
          <p:cNvCxnSpPr/>
          <p:nvPr/>
        </p:nvCxnSpPr>
        <p:spPr>
          <a:xfrm>
            <a:off x="1679327" y="3305942"/>
            <a:ext cx="923033" cy="401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19075" y="7038975"/>
            <a:ext cx="304800" cy="304800"/>
          </a:xfrm>
          <a:prstGeom prst="rect">
            <a:avLst/>
          </a:prstGeom>
        </p:spPr>
      </p:pic>
    </p:spTree>
    <p:extLst>
      <p:ext uri="{BB962C8B-B14F-4D97-AF65-F5344CB8AC3E}">
        <p14:creationId xmlns:p14="http://schemas.microsoft.com/office/powerpoint/2010/main" val="1766025347"/>
      </p:ext>
    </p:extLst>
  </p:cSld>
  <p:clrMapOvr>
    <a:masterClrMapping/>
  </p:clrMapOvr>
  <mc:AlternateContent xmlns:mc="http://schemas.openxmlformats.org/markup-compatibility/2006" xmlns:p14="http://schemas.microsoft.com/office/powerpoint/2010/main">
    <mc:Choice Requires="p14">
      <p:transition spd="slow" p14:dur="2000" advTm="44187"/>
    </mc:Choice>
    <mc:Fallback xmlns="">
      <p:transition spd="slow" advTm="44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13B3E0-5626-0371-221A-25628A173739}"/>
              </a:ext>
            </a:extLst>
          </p:cNvPr>
          <p:cNvSpPr>
            <a:spLocks noGrp="1"/>
          </p:cNvSpPr>
          <p:nvPr>
            <p:ph type="dt" sz="half" idx="10"/>
          </p:nvPr>
        </p:nvSpPr>
        <p:spPr/>
        <p:txBody>
          <a:bodyPr/>
          <a:lstStyle/>
          <a:p>
            <a:pPr lvl="0"/>
            <a:fld id="{27D3CF88-9317-4D9F-9CF0-564F8E78D614}" type="datetime1">
              <a:rPr lang="en-US" smtClean="0"/>
              <a:t>5/30/25</a:t>
            </a:fld>
            <a:endParaRPr lang="it-IT"/>
          </a:p>
        </p:txBody>
      </p:sp>
      <p:sp>
        <p:nvSpPr>
          <p:cNvPr id="3" name="Footer Placeholder 2">
            <a:extLst>
              <a:ext uri="{FF2B5EF4-FFF2-40B4-BE49-F238E27FC236}">
                <a16:creationId xmlns:a16="http://schemas.microsoft.com/office/drawing/2014/main" id="{14FFBA7D-0C66-46FD-0F34-03BA36A958FB}"/>
              </a:ext>
            </a:extLst>
          </p:cNvPr>
          <p:cNvSpPr>
            <a:spLocks noGrp="1"/>
          </p:cNvSpPr>
          <p:nvPr>
            <p:ph type="ftr" sz="quarter" idx="11"/>
          </p:nvPr>
        </p:nvSpPr>
        <p:spPr/>
        <p:txBody>
          <a:bodyPr/>
          <a:lstStyle/>
          <a:p>
            <a:pPr lvl="0"/>
            <a:r>
              <a:rPr lang="it-IT"/>
              <a:t>Dr. Simone M. Mazza - University of California Santa Cruz</a:t>
            </a:r>
          </a:p>
        </p:txBody>
      </p:sp>
      <p:sp>
        <p:nvSpPr>
          <p:cNvPr id="4" name="Slide Number Placeholder 3">
            <a:extLst>
              <a:ext uri="{FF2B5EF4-FFF2-40B4-BE49-F238E27FC236}">
                <a16:creationId xmlns:a16="http://schemas.microsoft.com/office/drawing/2014/main" id="{9E745A95-73BC-989D-4E55-EDF66C8E8757}"/>
              </a:ext>
            </a:extLst>
          </p:cNvPr>
          <p:cNvSpPr>
            <a:spLocks noGrp="1"/>
          </p:cNvSpPr>
          <p:nvPr>
            <p:ph type="sldNum" sz="quarter" idx="12"/>
          </p:nvPr>
        </p:nvSpPr>
        <p:spPr/>
        <p:txBody>
          <a:bodyPr/>
          <a:lstStyle/>
          <a:p>
            <a:pPr lvl="0"/>
            <a:fld id="{F375778A-8F39-427E-8DEF-FB775D7806DC}" type="slidenum">
              <a:rPr lang="it-IT" smtClean="0"/>
              <a:pPr lvl="0"/>
              <a:t>37</a:t>
            </a:fld>
            <a:endParaRPr lang="it-IT"/>
          </a:p>
        </p:txBody>
      </p:sp>
      <p:sp>
        <p:nvSpPr>
          <p:cNvPr id="5" name="TextBox 8">
            <a:extLst>
              <a:ext uri="{FF2B5EF4-FFF2-40B4-BE49-F238E27FC236}">
                <a16:creationId xmlns:a16="http://schemas.microsoft.com/office/drawing/2014/main" id="{78FA26D3-72CE-3970-A42E-091199BFED68}"/>
              </a:ext>
            </a:extLst>
          </p:cNvPr>
          <p:cNvSpPr txBox="1">
            <a:spLocks noChangeArrowheads="1"/>
          </p:cNvSpPr>
          <p:nvPr/>
        </p:nvSpPr>
        <p:spPr bwMode="auto">
          <a:xfrm>
            <a:off x="327322" y="1043533"/>
            <a:ext cx="4786759" cy="317009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000" dirty="0">
                <a:latin typeface="Calibri" panose="020F0502020204030204" pitchFamily="34" charset="0"/>
                <a:cs typeface="Arial" panose="020B0604020202020204" pitchFamily="34" charset="0"/>
              </a:rPr>
              <a:t>Define some quantities that are associated with sources of </a:t>
            </a:r>
            <a:r>
              <a:rPr lang="en-US" altLang="en-US" sz="2000" b="1" dirty="0">
                <a:latin typeface="Calibri" panose="020F0502020204030204" pitchFamily="34" charset="0"/>
                <a:cs typeface="Arial" panose="020B0604020202020204" pitchFamily="34" charset="0"/>
              </a:rPr>
              <a:t>readout noise</a:t>
            </a:r>
            <a:r>
              <a:rPr lang="en-US" altLang="en-US" sz="2000" dirty="0">
                <a:latin typeface="Calibri" panose="020F0502020204030204" pitchFamily="34" charset="0"/>
                <a:cs typeface="Arial" panose="020B0604020202020204" pitchFamily="34" charset="0"/>
              </a:rPr>
              <a:t>:</a:t>
            </a:r>
          </a:p>
          <a:p>
            <a:pPr>
              <a:spcBef>
                <a:spcPct val="0"/>
              </a:spcBef>
              <a:buClrTx/>
              <a:buSzTx/>
              <a:buFontTx/>
              <a:buNone/>
            </a:pPr>
            <a:endParaRPr lang="en-US" altLang="en-US" sz="2000" dirty="0">
              <a:latin typeface="Calibri" panose="020F0502020204030204" pitchFamily="34" charset="0"/>
              <a:cs typeface="Arial" panose="020B0604020202020204" pitchFamily="34" charset="0"/>
            </a:endParaRPr>
          </a:p>
          <a:p>
            <a:pPr>
              <a:spcBef>
                <a:spcPct val="0"/>
              </a:spcBef>
              <a:buClrTx/>
              <a:buSzTx/>
              <a:buFontTx/>
              <a:buNone/>
            </a:pPr>
            <a:r>
              <a:rPr lang="en-US" altLang="en-US" sz="2000" dirty="0">
                <a:latin typeface="Calibri" panose="020F0502020204030204" pitchFamily="34" charset="0"/>
                <a:cs typeface="Arial" panose="020B0604020202020204" pitchFamily="34" charset="0"/>
              </a:rPr>
              <a:t>C = Sensor capacitance</a:t>
            </a:r>
            <a:endParaRPr lang="en-US" altLang="en-US" sz="800" dirty="0">
              <a:latin typeface="Calibri" panose="020F0502020204030204" pitchFamily="34" charset="0"/>
              <a:cs typeface="Arial" panose="020B0604020202020204" pitchFamily="34" charset="0"/>
            </a:endParaRPr>
          </a:p>
          <a:p>
            <a:pPr>
              <a:spcBef>
                <a:spcPct val="0"/>
              </a:spcBef>
              <a:buClrTx/>
              <a:buSzTx/>
              <a:buFontTx/>
              <a:buNone/>
            </a:pPr>
            <a:r>
              <a:rPr lang="en-US" altLang="en-US" sz="2000" dirty="0">
                <a:latin typeface="Calibri" panose="020F0502020204030204" pitchFamily="34" charset="0"/>
                <a:cs typeface="Arial" panose="020B0604020202020204" pitchFamily="34" charset="0"/>
              </a:rPr>
              <a:t>R</a:t>
            </a:r>
            <a:r>
              <a:rPr lang="en-US" altLang="en-US" sz="2000" baseline="-25000" dirty="0">
                <a:latin typeface="Calibri" panose="020F0502020204030204" pitchFamily="34" charset="0"/>
                <a:cs typeface="Arial" panose="020B0604020202020204" pitchFamily="34" charset="0"/>
              </a:rPr>
              <a:t>S</a:t>
            </a:r>
            <a:r>
              <a:rPr lang="en-US" altLang="en-US" sz="2000" dirty="0">
                <a:latin typeface="Calibri" panose="020F0502020204030204" pitchFamily="34" charset="0"/>
                <a:cs typeface="Arial" panose="020B0604020202020204" pitchFamily="34" charset="0"/>
              </a:rPr>
              <a:t> = electrode resistance</a:t>
            </a:r>
          </a:p>
          <a:p>
            <a:pPr>
              <a:spcBef>
                <a:spcPct val="0"/>
              </a:spcBef>
              <a:buClrTx/>
              <a:buSzTx/>
              <a:buFontTx/>
              <a:buNone/>
            </a:pPr>
            <a:r>
              <a:rPr lang="en-US" altLang="en-US" sz="2000" dirty="0" err="1">
                <a:latin typeface="Calibri" panose="020F0502020204030204" pitchFamily="34" charset="0"/>
                <a:cs typeface="Arial" panose="020B0604020202020204" pitchFamily="34" charset="0"/>
              </a:rPr>
              <a:t>i</a:t>
            </a:r>
            <a:r>
              <a:rPr lang="en-US" altLang="en-US" sz="2000" baseline="-25000" dirty="0" err="1">
                <a:latin typeface="Calibri" panose="020F0502020204030204" pitchFamily="34" charset="0"/>
                <a:cs typeface="Arial" panose="020B0604020202020204" pitchFamily="34" charset="0"/>
              </a:rPr>
              <a:t>na</a:t>
            </a:r>
            <a:r>
              <a:rPr lang="en-US" altLang="en-US" sz="2000" dirty="0">
                <a:latin typeface="Calibri" panose="020F0502020204030204" pitchFamily="34" charset="0"/>
                <a:cs typeface="Arial" panose="020B0604020202020204" pitchFamily="34" charset="0"/>
              </a:rPr>
              <a:t> = amplifier current noise</a:t>
            </a:r>
          </a:p>
          <a:p>
            <a:pPr>
              <a:spcBef>
                <a:spcPct val="0"/>
              </a:spcBef>
              <a:buClrTx/>
              <a:buSzTx/>
              <a:buFontTx/>
              <a:buNone/>
            </a:pPr>
            <a:r>
              <a:rPr lang="en-US" altLang="en-US" sz="2000" dirty="0" err="1">
                <a:latin typeface="Calibri" panose="020F0502020204030204" pitchFamily="34" charset="0"/>
                <a:cs typeface="Arial" panose="020B0604020202020204" pitchFamily="34" charset="0"/>
              </a:rPr>
              <a:t>e</a:t>
            </a:r>
            <a:r>
              <a:rPr lang="en-US" altLang="en-US" sz="2000" baseline="-25000" dirty="0" err="1">
                <a:latin typeface="Calibri" panose="020F0502020204030204" pitchFamily="34" charset="0"/>
                <a:cs typeface="Arial" panose="020B0604020202020204" pitchFamily="34" charset="0"/>
              </a:rPr>
              <a:t>na</a:t>
            </a:r>
            <a:r>
              <a:rPr lang="en-US" altLang="en-US" sz="2000" dirty="0">
                <a:latin typeface="Calibri" panose="020F0502020204030204" pitchFamily="34" charset="0"/>
                <a:cs typeface="Arial" panose="020B0604020202020204" pitchFamily="34" charset="0"/>
              </a:rPr>
              <a:t>= amplifier voltage noise</a:t>
            </a:r>
          </a:p>
          <a:p>
            <a:pPr>
              <a:spcBef>
                <a:spcPct val="0"/>
              </a:spcBef>
              <a:buClrTx/>
              <a:buSzTx/>
              <a:buFontTx/>
              <a:buNone/>
            </a:pPr>
            <a:r>
              <a:rPr lang="en-US" altLang="en-US" sz="2000" dirty="0">
                <a:latin typeface="Calibri" panose="020F0502020204030204" pitchFamily="34" charset="0"/>
                <a:cs typeface="Arial" panose="020B0604020202020204" pitchFamily="34" charset="0"/>
              </a:rPr>
              <a:t>R</a:t>
            </a:r>
            <a:r>
              <a:rPr lang="en-US" altLang="en-US" sz="2000" baseline="-25000" dirty="0">
                <a:latin typeface="Calibri" panose="020F0502020204030204" pitchFamily="34" charset="0"/>
                <a:cs typeface="Arial" panose="020B0604020202020204" pitchFamily="34" charset="0"/>
              </a:rPr>
              <a:t>B</a:t>
            </a:r>
            <a:r>
              <a:rPr lang="en-US" altLang="en-US" sz="2000" dirty="0">
                <a:latin typeface="Calibri" panose="020F0502020204030204" pitchFamily="34" charset="0"/>
                <a:cs typeface="Arial" panose="020B0604020202020204" pitchFamily="34" charset="0"/>
              </a:rPr>
              <a:t>= bias resistance</a:t>
            </a:r>
          </a:p>
          <a:p>
            <a:pPr>
              <a:spcBef>
                <a:spcPct val="0"/>
              </a:spcBef>
              <a:buClrTx/>
              <a:buSzTx/>
              <a:buFontTx/>
              <a:buNone/>
            </a:pPr>
            <a:r>
              <a:rPr lang="en-US" altLang="en-US" sz="2000" dirty="0">
                <a:latin typeface="Calibri" panose="020F0502020204030204" pitchFamily="34" charset="0"/>
                <a:cs typeface="Arial" panose="020B0604020202020204" pitchFamily="34" charset="0"/>
              </a:rPr>
              <a:t>I</a:t>
            </a:r>
            <a:r>
              <a:rPr lang="en-US" altLang="en-US" sz="2000" baseline="-25000" dirty="0">
                <a:latin typeface="Calibri" panose="020F0502020204030204" pitchFamily="34" charset="0"/>
                <a:cs typeface="Arial" panose="020B0604020202020204" pitchFamily="34" charset="0"/>
              </a:rPr>
              <a:t>d</a:t>
            </a:r>
            <a:r>
              <a:rPr lang="en-US" altLang="en-US" sz="2000" dirty="0">
                <a:latin typeface="Calibri" panose="020F0502020204030204" pitchFamily="34" charset="0"/>
                <a:cs typeface="Arial" panose="020B0604020202020204" pitchFamily="34" charset="0"/>
              </a:rPr>
              <a:t> = Sensor leakage current</a:t>
            </a:r>
          </a:p>
          <a:p>
            <a:pPr>
              <a:spcBef>
                <a:spcPct val="0"/>
              </a:spcBef>
              <a:buClrTx/>
              <a:buSzTx/>
              <a:buFontTx/>
              <a:buNone/>
            </a:pPr>
            <a:r>
              <a:rPr lang="en-US" altLang="en-US" sz="2000" dirty="0">
                <a:latin typeface="Calibri" panose="020F0502020204030204" pitchFamily="34" charset="0"/>
                <a:cs typeface="Arial" panose="020B0604020202020204" pitchFamily="34" charset="0"/>
              </a:rPr>
              <a:t>4kT = temperature term</a:t>
            </a:r>
          </a:p>
        </p:txBody>
      </p:sp>
      <p:grpSp>
        <p:nvGrpSpPr>
          <p:cNvPr id="30" name="Group 29">
            <a:extLst>
              <a:ext uri="{FF2B5EF4-FFF2-40B4-BE49-F238E27FC236}">
                <a16:creationId xmlns:a16="http://schemas.microsoft.com/office/drawing/2014/main" id="{3DFCBC64-D750-1309-30A7-1858D9499E97}"/>
              </a:ext>
            </a:extLst>
          </p:cNvPr>
          <p:cNvGrpSpPr/>
          <p:nvPr/>
        </p:nvGrpSpPr>
        <p:grpSpPr>
          <a:xfrm>
            <a:off x="5135711" y="524541"/>
            <a:ext cx="3217876" cy="3078882"/>
            <a:chOff x="8299586" y="1567879"/>
            <a:chExt cx="4337136" cy="4003675"/>
          </a:xfrm>
        </p:grpSpPr>
        <p:cxnSp>
          <p:nvCxnSpPr>
            <p:cNvPr id="6" name="Straight Connector 25">
              <a:extLst>
                <a:ext uri="{FF2B5EF4-FFF2-40B4-BE49-F238E27FC236}">
                  <a16:creationId xmlns:a16="http://schemas.microsoft.com/office/drawing/2014/main" id="{762C8271-1CC8-AF9F-971C-547FC19144F5}"/>
                </a:ext>
              </a:extLst>
            </p:cNvPr>
            <p:cNvCxnSpPr>
              <a:cxnSpLocks noChangeShapeType="1"/>
            </p:cNvCxnSpPr>
            <p:nvPr/>
          </p:nvCxnSpPr>
          <p:spPr bwMode="auto">
            <a:xfrm>
              <a:off x="9849072" y="4623816"/>
              <a:ext cx="0" cy="387350"/>
            </a:xfrm>
            <a:prstGeom prst="line">
              <a:avLst/>
            </a:prstGeom>
            <a:noFill/>
            <a:ln w="190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13">
              <a:extLst>
                <a:ext uri="{FF2B5EF4-FFF2-40B4-BE49-F238E27FC236}">
                  <a16:creationId xmlns:a16="http://schemas.microsoft.com/office/drawing/2014/main" id="{F0154E8A-E7DF-73E6-9001-9CD67483E7F9}"/>
                </a:ext>
              </a:extLst>
            </p:cNvPr>
            <p:cNvCxnSpPr>
              <a:cxnSpLocks noChangeShapeType="1"/>
            </p:cNvCxnSpPr>
            <p:nvPr/>
          </p:nvCxnSpPr>
          <p:spPr bwMode="auto">
            <a:xfrm flipV="1">
              <a:off x="9793510" y="2788666"/>
              <a:ext cx="1817687" cy="25400"/>
            </a:xfrm>
            <a:prstGeom prst="line">
              <a:avLst/>
            </a:prstGeom>
            <a:noFill/>
            <a:ln w="190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Isosceles Triangle 14">
              <a:extLst>
                <a:ext uri="{FF2B5EF4-FFF2-40B4-BE49-F238E27FC236}">
                  <a16:creationId xmlns:a16="http://schemas.microsoft.com/office/drawing/2014/main" id="{3D047943-08BB-99E4-525D-2B3442296716}"/>
                </a:ext>
              </a:extLst>
            </p:cNvPr>
            <p:cNvSpPr>
              <a:spLocks noChangeArrowheads="1"/>
            </p:cNvSpPr>
            <p:nvPr/>
          </p:nvSpPr>
          <p:spPr bwMode="auto">
            <a:xfrm rot="5400000">
              <a:off x="11823128" y="2632298"/>
              <a:ext cx="992187" cy="635000"/>
            </a:xfrm>
            <a:prstGeom prst="triangle">
              <a:avLst>
                <a:gd name="adj"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000">
                <a:latin typeface="Comic Sans MS" panose="030F0702030302020204" pitchFamily="66" charset="0"/>
              </a:endParaRPr>
            </a:p>
          </p:txBody>
        </p:sp>
        <p:sp>
          <p:nvSpPr>
            <p:cNvPr id="9" name="Rectangle 15">
              <a:extLst>
                <a:ext uri="{FF2B5EF4-FFF2-40B4-BE49-F238E27FC236}">
                  <a16:creationId xmlns:a16="http://schemas.microsoft.com/office/drawing/2014/main" id="{0D9B4AC9-DC0B-7BEF-86B8-2C8A77D0C8EF}"/>
                </a:ext>
              </a:extLst>
            </p:cNvPr>
            <p:cNvSpPr>
              <a:spLocks noChangeArrowheads="1"/>
            </p:cNvSpPr>
            <p:nvPr/>
          </p:nvSpPr>
          <p:spPr bwMode="auto">
            <a:xfrm>
              <a:off x="11558810" y="2818829"/>
              <a:ext cx="49212" cy="3921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000">
                <a:latin typeface="Comic Sans MS" panose="030F0702030302020204" pitchFamily="66" charset="0"/>
              </a:endParaRPr>
            </a:p>
          </p:txBody>
        </p:sp>
        <p:pic>
          <p:nvPicPr>
            <p:cNvPr id="10" name="Picture 2" descr="http://douglaslee.com/wp-content/uploads/2014/08/Resistor-Symbol_-_1-300x147.png">
              <a:extLst>
                <a:ext uri="{FF2B5EF4-FFF2-40B4-BE49-F238E27FC236}">
                  <a16:creationId xmlns:a16="http://schemas.microsoft.com/office/drawing/2014/main" id="{3886D134-B43F-ED51-944E-547B94370C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7635" y="1831404"/>
              <a:ext cx="2841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Isosceles Triangle 18">
              <a:extLst>
                <a:ext uri="{FF2B5EF4-FFF2-40B4-BE49-F238E27FC236}">
                  <a16:creationId xmlns:a16="http://schemas.microsoft.com/office/drawing/2014/main" id="{CF21D4FC-6C59-6105-1B7C-6AC02BC58DE8}"/>
                </a:ext>
              </a:extLst>
            </p:cNvPr>
            <p:cNvSpPr>
              <a:spLocks noChangeArrowheads="1"/>
            </p:cNvSpPr>
            <p:nvPr/>
          </p:nvSpPr>
          <p:spPr bwMode="auto">
            <a:xfrm flipV="1">
              <a:off x="11708035" y="5374704"/>
              <a:ext cx="144462" cy="196850"/>
            </a:xfrm>
            <a:prstGeom prst="triangle">
              <a:avLst>
                <a:gd name="adj" fmla="val 50000"/>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000">
                <a:latin typeface="Comic Sans MS" panose="030F0702030302020204" pitchFamily="66" charset="0"/>
              </a:endParaRPr>
            </a:p>
          </p:txBody>
        </p:sp>
        <p:cxnSp>
          <p:nvCxnSpPr>
            <p:cNvPr id="12" name="Straight Connector 20">
              <a:extLst>
                <a:ext uri="{FF2B5EF4-FFF2-40B4-BE49-F238E27FC236}">
                  <a16:creationId xmlns:a16="http://schemas.microsoft.com/office/drawing/2014/main" id="{82FC0ADE-53A6-48D9-B61F-5E9D358E2DA8}"/>
                </a:ext>
              </a:extLst>
            </p:cNvPr>
            <p:cNvCxnSpPr>
              <a:cxnSpLocks noChangeShapeType="1"/>
            </p:cNvCxnSpPr>
            <p:nvPr/>
          </p:nvCxnSpPr>
          <p:spPr bwMode="auto">
            <a:xfrm flipH="1">
              <a:off x="11803285" y="3053779"/>
              <a:ext cx="198437" cy="0"/>
            </a:xfrm>
            <a:prstGeom prst="line">
              <a:avLst/>
            </a:prstGeom>
            <a:noFill/>
            <a:ln w="190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27">
              <a:extLst>
                <a:ext uri="{FF2B5EF4-FFF2-40B4-BE49-F238E27FC236}">
                  <a16:creationId xmlns:a16="http://schemas.microsoft.com/office/drawing/2014/main" id="{FA94E515-BFF1-71C1-B4D8-F7D9E7641452}"/>
                </a:ext>
              </a:extLst>
            </p:cNvPr>
            <p:cNvCxnSpPr>
              <a:cxnSpLocks noChangeShapeType="1"/>
            </p:cNvCxnSpPr>
            <p:nvPr/>
          </p:nvCxnSpPr>
          <p:spPr bwMode="auto">
            <a:xfrm flipH="1" flipV="1">
              <a:off x="11777885" y="3053779"/>
              <a:ext cx="14287" cy="2320925"/>
            </a:xfrm>
            <a:prstGeom prst="line">
              <a:avLst/>
            </a:prstGeom>
            <a:noFill/>
            <a:ln w="190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28">
              <a:extLst>
                <a:ext uri="{FF2B5EF4-FFF2-40B4-BE49-F238E27FC236}">
                  <a16:creationId xmlns:a16="http://schemas.microsoft.com/office/drawing/2014/main" id="{D879DF05-4C4A-AC65-DE41-4E6401EE84A7}"/>
                </a:ext>
              </a:extLst>
            </p:cNvPr>
            <p:cNvCxnSpPr>
              <a:cxnSpLocks noChangeShapeType="1"/>
            </p:cNvCxnSpPr>
            <p:nvPr/>
          </p:nvCxnSpPr>
          <p:spPr bwMode="auto">
            <a:xfrm flipH="1">
              <a:off x="11185747" y="2491804"/>
              <a:ext cx="4763" cy="296862"/>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38">
              <a:extLst>
                <a:ext uri="{FF2B5EF4-FFF2-40B4-BE49-F238E27FC236}">
                  <a16:creationId xmlns:a16="http://schemas.microsoft.com/office/drawing/2014/main" id="{CCE4CF79-C058-4770-B33B-C0CFDA7F220D}"/>
                </a:ext>
              </a:extLst>
            </p:cNvPr>
            <p:cNvCxnSpPr>
              <a:cxnSpLocks noChangeShapeType="1"/>
            </p:cNvCxnSpPr>
            <p:nvPr/>
          </p:nvCxnSpPr>
          <p:spPr bwMode="auto">
            <a:xfrm flipV="1">
              <a:off x="11190510" y="1615504"/>
              <a:ext cx="0" cy="300037"/>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Oval 39">
              <a:extLst>
                <a:ext uri="{FF2B5EF4-FFF2-40B4-BE49-F238E27FC236}">
                  <a16:creationId xmlns:a16="http://schemas.microsoft.com/office/drawing/2014/main" id="{B91EDAB2-64F6-18FF-E70B-BAC09897A6B6}"/>
                </a:ext>
              </a:extLst>
            </p:cNvPr>
            <p:cNvSpPr>
              <a:spLocks noChangeArrowheads="1"/>
            </p:cNvSpPr>
            <p:nvPr/>
          </p:nvSpPr>
          <p:spPr bwMode="auto">
            <a:xfrm>
              <a:off x="11158760" y="1567879"/>
              <a:ext cx="53975" cy="7302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000">
                <a:latin typeface="Comic Sans MS" panose="030F0702030302020204" pitchFamily="66" charset="0"/>
              </a:endParaRPr>
            </a:p>
          </p:txBody>
        </p:sp>
        <p:sp>
          <p:nvSpPr>
            <p:cNvPr id="17" name="TextBox 41">
              <a:extLst>
                <a:ext uri="{FF2B5EF4-FFF2-40B4-BE49-F238E27FC236}">
                  <a16:creationId xmlns:a16="http://schemas.microsoft.com/office/drawing/2014/main" id="{F65FEB10-D317-EF81-DB28-2CFDDAB3CA48}"/>
                </a:ext>
              </a:extLst>
            </p:cNvPr>
            <p:cNvSpPr txBox="1">
              <a:spLocks noChangeArrowheads="1"/>
            </p:cNvSpPr>
            <p:nvPr/>
          </p:nvSpPr>
          <p:spPr bwMode="auto">
            <a:xfrm>
              <a:off x="11311160" y="1948879"/>
              <a:ext cx="509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800">
                  <a:latin typeface="Calibri" panose="020F0502020204030204" pitchFamily="34" charset="0"/>
                </a:rPr>
                <a:t>R</a:t>
              </a:r>
              <a:r>
                <a:rPr lang="en-US" altLang="en-US" sz="2800" baseline="-25000">
                  <a:latin typeface="Calibri" panose="020F0502020204030204" pitchFamily="34" charset="0"/>
                </a:rPr>
                <a:t>B</a:t>
              </a:r>
              <a:endParaRPr lang="en-US" altLang="en-US" sz="2800">
                <a:latin typeface="Calibri" panose="020F0502020204030204" pitchFamily="34" charset="0"/>
              </a:endParaRPr>
            </a:p>
          </p:txBody>
        </p:sp>
        <p:sp>
          <p:nvSpPr>
            <p:cNvPr id="18" name="Parallelogram 46">
              <a:extLst>
                <a:ext uri="{FF2B5EF4-FFF2-40B4-BE49-F238E27FC236}">
                  <a16:creationId xmlns:a16="http://schemas.microsoft.com/office/drawing/2014/main" id="{E41BEE04-DBD6-D7AB-F82B-10D26CD0D37D}"/>
                </a:ext>
              </a:extLst>
            </p:cNvPr>
            <p:cNvSpPr>
              <a:spLocks noChangeArrowheads="1"/>
            </p:cNvSpPr>
            <p:nvPr/>
          </p:nvSpPr>
          <p:spPr bwMode="auto">
            <a:xfrm>
              <a:off x="8952135" y="3707829"/>
              <a:ext cx="1828800" cy="998537"/>
            </a:xfrm>
            <a:prstGeom prst="parallelogram">
              <a:avLst>
                <a:gd name="adj" fmla="val 25005"/>
              </a:avLst>
            </a:prstGeom>
            <a:solidFill>
              <a:schemeClr val="bg1"/>
            </a:solidFill>
            <a:ln w="9525" algn="ctr">
              <a:solidFill>
                <a:schemeClr val="tx1"/>
              </a:solidFill>
              <a:round/>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000">
                <a:latin typeface="Comic Sans MS" panose="030F0702030302020204" pitchFamily="66" charset="0"/>
              </a:endParaRPr>
            </a:p>
          </p:txBody>
        </p:sp>
        <p:sp>
          <p:nvSpPr>
            <p:cNvPr id="19" name="Parallelogram 48">
              <a:extLst>
                <a:ext uri="{FF2B5EF4-FFF2-40B4-BE49-F238E27FC236}">
                  <a16:creationId xmlns:a16="http://schemas.microsoft.com/office/drawing/2014/main" id="{A52320F9-C659-9D4D-8E2A-27AC5F555859}"/>
                </a:ext>
              </a:extLst>
            </p:cNvPr>
            <p:cNvSpPr>
              <a:spLocks noChangeArrowheads="1"/>
            </p:cNvSpPr>
            <p:nvPr/>
          </p:nvSpPr>
          <p:spPr bwMode="auto">
            <a:xfrm>
              <a:off x="8880697" y="3053779"/>
              <a:ext cx="1827214" cy="998537"/>
            </a:xfrm>
            <a:prstGeom prst="parallelogram">
              <a:avLst>
                <a:gd name="adj" fmla="val 24983"/>
              </a:avLst>
            </a:prstGeom>
            <a:solidFill>
              <a:schemeClr val="bg1"/>
            </a:solidFill>
            <a:ln w="9525" algn="ctr">
              <a:solidFill>
                <a:schemeClr val="tx1"/>
              </a:solidFill>
              <a:round/>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000">
                <a:latin typeface="Comic Sans MS" panose="030F0702030302020204" pitchFamily="66" charset="0"/>
              </a:endParaRPr>
            </a:p>
          </p:txBody>
        </p:sp>
        <p:cxnSp>
          <p:nvCxnSpPr>
            <p:cNvPr id="20" name="Straight Connector 27">
              <a:extLst>
                <a:ext uri="{FF2B5EF4-FFF2-40B4-BE49-F238E27FC236}">
                  <a16:creationId xmlns:a16="http://schemas.microsoft.com/office/drawing/2014/main" id="{19983041-6DF0-6A82-F043-3A023A465FCF}"/>
                </a:ext>
              </a:extLst>
            </p:cNvPr>
            <p:cNvCxnSpPr>
              <a:cxnSpLocks noChangeShapeType="1"/>
            </p:cNvCxnSpPr>
            <p:nvPr/>
          </p:nvCxnSpPr>
          <p:spPr bwMode="auto">
            <a:xfrm flipH="1">
              <a:off x="9855422" y="5011166"/>
              <a:ext cx="1947863" cy="0"/>
            </a:xfrm>
            <a:prstGeom prst="line">
              <a:avLst/>
            </a:prstGeom>
            <a:noFill/>
            <a:ln w="190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13">
              <a:extLst>
                <a:ext uri="{FF2B5EF4-FFF2-40B4-BE49-F238E27FC236}">
                  <a16:creationId xmlns:a16="http://schemas.microsoft.com/office/drawing/2014/main" id="{7A5DB349-0988-780A-FF7D-A919FFF2F816}"/>
                </a:ext>
              </a:extLst>
            </p:cNvPr>
            <p:cNvCxnSpPr>
              <a:cxnSpLocks noChangeShapeType="1"/>
            </p:cNvCxnSpPr>
            <p:nvPr/>
          </p:nvCxnSpPr>
          <p:spPr bwMode="auto">
            <a:xfrm flipV="1">
              <a:off x="11582622" y="2788666"/>
              <a:ext cx="419100" cy="4763"/>
            </a:xfrm>
            <a:prstGeom prst="line">
              <a:avLst/>
            </a:prstGeom>
            <a:noFill/>
            <a:ln w="190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19479">
              <a:extLst>
                <a:ext uri="{FF2B5EF4-FFF2-40B4-BE49-F238E27FC236}">
                  <a16:creationId xmlns:a16="http://schemas.microsoft.com/office/drawing/2014/main" id="{AECF063C-A1B4-3C70-1EF0-0DA5EA7ABBA9}"/>
                </a:ext>
              </a:extLst>
            </p:cNvPr>
            <p:cNvCxnSpPr>
              <a:cxnSpLocks noChangeShapeType="1"/>
            </p:cNvCxnSpPr>
            <p:nvPr/>
          </p:nvCxnSpPr>
          <p:spPr bwMode="auto">
            <a:xfrm>
              <a:off x="9793510" y="2788666"/>
              <a:ext cx="0" cy="658813"/>
            </a:xfrm>
            <a:prstGeom prst="line">
              <a:avLst/>
            </a:prstGeom>
            <a:noFill/>
            <a:ln w="190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41">
              <a:extLst>
                <a:ext uri="{FF2B5EF4-FFF2-40B4-BE49-F238E27FC236}">
                  <a16:creationId xmlns:a16="http://schemas.microsoft.com/office/drawing/2014/main" id="{8D5F7AF4-E01F-A027-E5A1-F63B2983C666}"/>
                </a:ext>
              </a:extLst>
            </p:cNvPr>
            <p:cNvSpPr txBox="1">
              <a:spLocks noChangeArrowheads="1"/>
            </p:cNvSpPr>
            <p:nvPr/>
          </p:nvSpPr>
          <p:spPr bwMode="auto">
            <a:xfrm>
              <a:off x="10692828" y="3105038"/>
              <a:ext cx="709613" cy="76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dirty="0">
                  <a:latin typeface="Calibri" panose="020F0502020204030204" pitchFamily="34" charset="0"/>
                </a:rPr>
                <a:t>C</a:t>
              </a:r>
            </a:p>
          </p:txBody>
        </p:sp>
        <p:sp>
          <p:nvSpPr>
            <p:cNvPr id="24" name="TextBox 19493">
              <a:extLst>
                <a:ext uri="{FF2B5EF4-FFF2-40B4-BE49-F238E27FC236}">
                  <a16:creationId xmlns:a16="http://schemas.microsoft.com/office/drawing/2014/main" id="{370F8EF3-C36D-9C3B-4382-56D5F2E6683F}"/>
                </a:ext>
              </a:extLst>
            </p:cNvPr>
            <p:cNvSpPr txBox="1">
              <a:spLocks noChangeArrowheads="1"/>
            </p:cNvSpPr>
            <p:nvPr/>
          </p:nvSpPr>
          <p:spPr bwMode="auto">
            <a:xfrm>
              <a:off x="8952134" y="4019273"/>
              <a:ext cx="2224892" cy="68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800" dirty="0">
                  <a:latin typeface="Comic Sans MS" panose="030F0702030302020204" pitchFamily="66" charset="0"/>
                </a:rPr>
                <a:t>Sensor</a:t>
              </a:r>
            </a:p>
          </p:txBody>
        </p:sp>
        <p:sp>
          <p:nvSpPr>
            <p:cNvPr id="25" name="TextBox 47">
              <a:extLst>
                <a:ext uri="{FF2B5EF4-FFF2-40B4-BE49-F238E27FC236}">
                  <a16:creationId xmlns:a16="http://schemas.microsoft.com/office/drawing/2014/main" id="{57B43788-EF31-BDE0-256A-CFF25D8B73EF}"/>
                </a:ext>
              </a:extLst>
            </p:cNvPr>
            <p:cNvSpPr txBox="1">
              <a:spLocks noChangeArrowheads="1"/>
            </p:cNvSpPr>
            <p:nvPr/>
          </p:nvSpPr>
          <p:spPr bwMode="auto">
            <a:xfrm>
              <a:off x="11966342" y="2447352"/>
              <a:ext cx="50323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000" dirty="0" err="1">
                  <a:latin typeface="Comic Sans MS" panose="030F0702030302020204" pitchFamily="66" charset="0"/>
                </a:rPr>
                <a:t>i</a:t>
              </a:r>
              <a:r>
                <a:rPr lang="en-US" altLang="en-US" sz="2000" baseline="-25000" dirty="0" err="1">
                  <a:latin typeface="Comic Sans MS" panose="030F0702030302020204" pitchFamily="66" charset="0"/>
                </a:rPr>
                <a:t>na</a:t>
              </a:r>
              <a:endParaRPr lang="en-US" altLang="en-US" sz="2000" dirty="0">
                <a:latin typeface="Comic Sans MS" panose="030F0702030302020204" pitchFamily="66" charset="0"/>
              </a:endParaRPr>
            </a:p>
            <a:p>
              <a:pPr>
                <a:spcBef>
                  <a:spcPct val="0"/>
                </a:spcBef>
                <a:buClrTx/>
                <a:buSzTx/>
                <a:buFontTx/>
                <a:buNone/>
              </a:pPr>
              <a:r>
                <a:rPr lang="en-US" altLang="en-US" sz="2000" dirty="0" err="1">
                  <a:latin typeface="Comic Sans MS" panose="030F0702030302020204" pitchFamily="66" charset="0"/>
                </a:rPr>
                <a:t>e</a:t>
              </a:r>
              <a:r>
                <a:rPr lang="en-US" altLang="en-US" sz="2000" baseline="-25000" dirty="0" err="1">
                  <a:latin typeface="Comic Sans MS" panose="030F0702030302020204" pitchFamily="66" charset="0"/>
                </a:rPr>
                <a:t>na</a:t>
              </a:r>
              <a:endParaRPr lang="en-US" altLang="en-US" sz="2000" dirty="0">
                <a:latin typeface="Comic Sans MS" panose="030F0702030302020204" pitchFamily="66" charset="0"/>
              </a:endParaRPr>
            </a:p>
          </p:txBody>
        </p:sp>
        <p:grpSp>
          <p:nvGrpSpPr>
            <p:cNvPr id="26" name="Group 54">
              <a:extLst>
                <a:ext uri="{FF2B5EF4-FFF2-40B4-BE49-F238E27FC236}">
                  <a16:creationId xmlns:a16="http://schemas.microsoft.com/office/drawing/2014/main" id="{69427919-FF5E-BB51-F9CF-ECA582EE6C46}"/>
                </a:ext>
              </a:extLst>
            </p:cNvPr>
            <p:cNvGrpSpPr>
              <a:grpSpLocks/>
            </p:cNvGrpSpPr>
            <p:nvPr/>
          </p:nvGrpSpPr>
          <p:grpSpPr bwMode="auto">
            <a:xfrm>
              <a:off x="8299586" y="3466529"/>
              <a:ext cx="523964" cy="1146175"/>
              <a:chOff x="4502408" y="3331425"/>
              <a:chExt cx="524922" cy="1145400"/>
            </a:xfrm>
          </p:grpSpPr>
          <p:cxnSp>
            <p:nvCxnSpPr>
              <p:cNvPr id="27" name="Straight Arrow Connector 49">
                <a:extLst>
                  <a:ext uri="{FF2B5EF4-FFF2-40B4-BE49-F238E27FC236}">
                    <a16:creationId xmlns:a16="http://schemas.microsoft.com/office/drawing/2014/main" id="{1938FDA7-8F3D-2632-4E1D-11536D991C1E}"/>
                  </a:ext>
                </a:extLst>
              </p:cNvPr>
              <p:cNvCxnSpPr>
                <a:cxnSpLocks noChangeShapeType="1"/>
              </p:cNvCxnSpPr>
              <p:nvPr/>
            </p:nvCxnSpPr>
            <p:spPr bwMode="auto">
              <a:xfrm flipV="1">
                <a:off x="5027330" y="3331425"/>
                <a:ext cx="0" cy="114540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Box 50">
                <a:extLst>
                  <a:ext uri="{FF2B5EF4-FFF2-40B4-BE49-F238E27FC236}">
                    <a16:creationId xmlns:a16="http://schemas.microsoft.com/office/drawing/2014/main" id="{E48D7A39-14FD-C5A5-4D95-D0700A71BEC4}"/>
                  </a:ext>
                </a:extLst>
              </p:cNvPr>
              <p:cNvSpPr txBox="1">
                <a:spLocks noChangeArrowheads="1"/>
              </p:cNvSpPr>
              <p:nvPr/>
            </p:nvSpPr>
            <p:spPr bwMode="auto">
              <a:xfrm>
                <a:off x="4502408" y="3670564"/>
                <a:ext cx="275753" cy="34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000" dirty="0">
                    <a:latin typeface="Comic Sans MS" panose="030F0702030302020204" pitchFamily="66" charset="0"/>
                  </a:rPr>
                  <a:t>I</a:t>
                </a:r>
                <a:r>
                  <a:rPr lang="en-US" altLang="en-US" sz="2000" baseline="-25000" dirty="0">
                    <a:latin typeface="Comic Sans MS" panose="030F0702030302020204" pitchFamily="66" charset="0"/>
                  </a:rPr>
                  <a:t>d</a:t>
                </a:r>
                <a:endParaRPr lang="en-US" altLang="en-US" sz="2000" dirty="0">
                  <a:latin typeface="Comic Sans MS" panose="030F0702030302020204" pitchFamily="66" charset="0"/>
                </a:endParaRPr>
              </a:p>
            </p:txBody>
          </p:sp>
        </p:grpSp>
        <p:sp>
          <p:nvSpPr>
            <p:cNvPr id="29" name="TextBox 41">
              <a:extLst>
                <a:ext uri="{FF2B5EF4-FFF2-40B4-BE49-F238E27FC236}">
                  <a16:creationId xmlns:a16="http://schemas.microsoft.com/office/drawing/2014/main" id="{017DF3E0-31B8-650E-9B08-C80FDE1368B8}"/>
                </a:ext>
              </a:extLst>
            </p:cNvPr>
            <p:cNvSpPr txBox="1">
              <a:spLocks noChangeArrowheads="1"/>
            </p:cNvSpPr>
            <p:nvPr/>
          </p:nvSpPr>
          <p:spPr bwMode="auto">
            <a:xfrm>
              <a:off x="9164088" y="3083684"/>
              <a:ext cx="4857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800" dirty="0">
                  <a:latin typeface="Calibri" panose="020F0502020204030204" pitchFamily="34" charset="0"/>
                </a:rPr>
                <a:t>R</a:t>
              </a:r>
              <a:r>
                <a:rPr lang="en-US" altLang="en-US" sz="2800" baseline="-25000" dirty="0">
                  <a:latin typeface="Calibri" panose="020F0502020204030204" pitchFamily="34" charset="0"/>
                </a:rPr>
                <a:t>S</a:t>
              </a:r>
              <a:endParaRPr lang="en-US" altLang="en-US" sz="2800" dirty="0">
                <a:latin typeface="Calibri" panose="020F0502020204030204" pitchFamily="34" charset="0"/>
              </a:endParaRPr>
            </a:p>
          </p:txBody>
        </p:sp>
      </p:grpSp>
      <p:sp>
        <p:nvSpPr>
          <p:cNvPr id="32" name="TextBox 31">
            <a:extLst>
              <a:ext uri="{FF2B5EF4-FFF2-40B4-BE49-F238E27FC236}">
                <a16:creationId xmlns:a16="http://schemas.microsoft.com/office/drawing/2014/main" id="{FDF44E55-0354-0DD8-1A1C-F88A14C500FA}"/>
              </a:ext>
            </a:extLst>
          </p:cNvPr>
          <p:cNvSpPr txBox="1"/>
          <p:nvPr/>
        </p:nvSpPr>
        <p:spPr>
          <a:xfrm>
            <a:off x="8448271" y="714461"/>
            <a:ext cx="4916524" cy="2308324"/>
          </a:xfrm>
          <a:prstGeom prst="rect">
            <a:avLst/>
          </a:prstGeom>
          <a:noFill/>
        </p:spPr>
        <p:txBody>
          <a:bodyPr wrap="square">
            <a:spAutoFit/>
          </a:bodyPr>
          <a:lstStyle/>
          <a:p>
            <a:pPr>
              <a:spcBef>
                <a:spcPct val="0"/>
              </a:spcBef>
              <a:buClrTx/>
              <a:buSzTx/>
              <a:buFontTx/>
              <a:buNone/>
              <a:defRPr/>
            </a:pPr>
            <a:endParaRPr lang="en-US" altLang="en-US" sz="800" b="1" dirty="0">
              <a:latin typeface="Calibri" panose="020F0502020204030204" pitchFamily="34" charset="0"/>
              <a:cs typeface="Arial" panose="020B0604020202020204" pitchFamily="34" charset="0"/>
            </a:endParaRPr>
          </a:p>
          <a:p>
            <a:pPr>
              <a:spcBef>
                <a:spcPct val="0"/>
              </a:spcBef>
              <a:buClrTx/>
              <a:buSzTx/>
              <a:defRPr/>
            </a:pPr>
            <a:r>
              <a:rPr lang="en-US" altLang="en-US" sz="2400" b="1" dirty="0">
                <a:latin typeface="Calibri" panose="020F0502020204030204" pitchFamily="34" charset="0"/>
                <a:cs typeface="Arial" panose="020B0604020202020204" pitchFamily="34" charset="0"/>
              </a:rPr>
              <a:t>Noise level in equivalent electrons</a:t>
            </a:r>
            <a:endParaRPr lang="en-US" altLang="en-US" sz="800" dirty="0">
              <a:latin typeface="Calibri" panose="020F0502020204030204" pitchFamily="34" charset="0"/>
              <a:cs typeface="Arial" panose="020B0604020202020204" pitchFamily="34" charset="0"/>
            </a:endParaRPr>
          </a:p>
          <a:p>
            <a:pPr marL="342900" indent="-342900">
              <a:spcBef>
                <a:spcPct val="0"/>
              </a:spcBef>
              <a:buClrTx/>
              <a:buSzTx/>
              <a:buFont typeface="Arial" panose="020B0604020202020204" pitchFamily="34" charset="0"/>
              <a:buChar char="•"/>
              <a:defRPr/>
            </a:pPr>
            <a:r>
              <a:rPr lang="en-US" altLang="en-US" sz="2400" dirty="0">
                <a:latin typeface="Calibri" panose="020F0502020204030204" pitchFamily="34" charset="0"/>
                <a:cs typeface="Arial" panose="020B0604020202020204" pitchFamily="34" charset="0"/>
              </a:rPr>
              <a:t>Strictly speaking, applies to “lumped elements” (separate C, R</a:t>
            </a:r>
            <a:r>
              <a:rPr lang="en-US" altLang="en-US" sz="2400" baseline="-25000" dirty="0">
                <a:latin typeface="Calibri" panose="020F0502020204030204" pitchFamily="34" charset="0"/>
                <a:cs typeface="Arial" panose="020B0604020202020204" pitchFamily="34" charset="0"/>
              </a:rPr>
              <a:t>S</a:t>
            </a:r>
            <a:r>
              <a:rPr lang="en-US" altLang="en-US" sz="2400" dirty="0">
                <a:latin typeface="Calibri" panose="020F0502020204030204" pitchFamily="34" charset="0"/>
                <a:cs typeface="Arial" panose="020B0604020202020204" pitchFamily="34" charset="0"/>
              </a:rPr>
              <a:t>)</a:t>
            </a:r>
          </a:p>
          <a:p>
            <a:pPr>
              <a:spcBef>
                <a:spcPct val="0"/>
              </a:spcBef>
              <a:buClrTx/>
              <a:buSzTx/>
              <a:buFont typeface="Wingdings" panose="05000000000000000000" pitchFamily="2" charset="2"/>
              <a:buNone/>
              <a:defRPr/>
            </a:pPr>
            <a:endParaRPr lang="en-US" altLang="en-US" sz="1600" dirty="0">
              <a:latin typeface="Calibri" panose="020F0502020204030204" pitchFamily="34" charset="0"/>
              <a:cs typeface="Arial" panose="020B0604020202020204" pitchFamily="34" charset="0"/>
              <a:sym typeface="Wingdings" panose="05000000000000000000" pitchFamily="2" charset="2"/>
            </a:endParaRPr>
          </a:p>
          <a:p>
            <a:pPr>
              <a:spcBef>
                <a:spcPct val="0"/>
              </a:spcBef>
              <a:buClrTx/>
              <a:buSzTx/>
              <a:buFont typeface="Wingdings" panose="05000000000000000000" pitchFamily="2" charset="2"/>
              <a:buNone/>
              <a:defRPr/>
            </a:pPr>
            <a:r>
              <a:rPr lang="en-US" altLang="en-US" sz="2400" b="1" dirty="0">
                <a:latin typeface="Calibri" panose="020F0502020204030204" pitchFamily="34" charset="0"/>
                <a:cs typeface="Arial" panose="020B0604020202020204" pitchFamily="34" charset="0"/>
                <a:sym typeface="Wingdings" panose="05000000000000000000" pitchFamily="2" charset="2"/>
              </a:rPr>
              <a:t>General rule of thumb: signal-to-noise of 12:1 for efficient operation</a:t>
            </a:r>
          </a:p>
        </p:txBody>
      </p:sp>
      <p:pic>
        <p:nvPicPr>
          <p:cNvPr id="33" name="Picture 4">
            <a:extLst>
              <a:ext uri="{FF2B5EF4-FFF2-40B4-BE49-F238E27FC236}">
                <a16:creationId xmlns:a16="http://schemas.microsoft.com/office/drawing/2014/main" id="{5D8ADAE0-536C-9E35-952B-AA59879C6DF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 r="17349"/>
          <a:stretch>
            <a:fillRect/>
          </a:stretch>
        </p:blipFill>
        <p:spPr bwMode="auto">
          <a:xfrm>
            <a:off x="5063703" y="4507182"/>
            <a:ext cx="807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1">
            <a:extLst>
              <a:ext uri="{FF2B5EF4-FFF2-40B4-BE49-F238E27FC236}">
                <a16:creationId xmlns:a16="http://schemas.microsoft.com/office/drawing/2014/main" id="{B1D6AFCC-0B74-E589-D669-5B4959A2E864}"/>
              </a:ext>
            </a:extLst>
          </p:cNvPr>
          <p:cNvSpPr txBox="1">
            <a:spLocks noChangeArrowheads="1"/>
          </p:cNvSpPr>
          <p:nvPr/>
        </p:nvSpPr>
        <p:spPr bwMode="auto">
          <a:xfrm>
            <a:off x="6016607" y="5550122"/>
            <a:ext cx="5530850" cy="4619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dirty="0">
                <a:latin typeface="Comic Sans MS" panose="030F0702030302020204" pitchFamily="66" charset="0"/>
              </a:rPr>
              <a:t>Amplifier shaping time (1/Bandwidth)</a:t>
            </a:r>
          </a:p>
        </p:txBody>
      </p:sp>
      <p:sp>
        <p:nvSpPr>
          <p:cNvPr id="35" name="TextBox 8">
            <a:extLst>
              <a:ext uri="{FF2B5EF4-FFF2-40B4-BE49-F238E27FC236}">
                <a16:creationId xmlns:a16="http://schemas.microsoft.com/office/drawing/2014/main" id="{713BEFE9-67DE-54BE-39B9-02605E58BFE2}"/>
              </a:ext>
            </a:extLst>
          </p:cNvPr>
          <p:cNvSpPr txBox="1">
            <a:spLocks noChangeArrowheads="1"/>
          </p:cNvSpPr>
          <p:nvPr/>
        </p:nvSpPr>
        <p:spPr bwMode="auto">
          <a:xfrm>
            <a:off x="5812654" y="3707829"/>
            <a:ext cx="5632450" cy="4619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400">
                <a:latin typeface="Comic Sans MS" panose="030F0702030302020204" pitchFamily="66" charset="0"/>
              </a:rPr>
              <a:t>Signal-shape parameters (of order 1)</a:t>
            </a:r>
          </a:p>
        </p:txBody>
      </p:sp>
      <p:cxnSp>
        <p:nvCxnSpPr>
          <p:cNvPr id="36" name="Straight Arrow Connector 5">
            <a:extLst>
              <a:ext uri="{FF2B5EF4-FFF2-40B4-BE49-F238E27FC236}">
                <a16:creationId xmlns:a16="http://schemas.microsoft.com/office/drawing/2014/main" id="{506CFB39-996B-8DBD-D5BF-4B69A028D989}"/>
              </a:ext>
            </a:extLst>
          </p:cNvPr>
          <p:cNvCxnSpPr>
            <a:cxnSpLocks/>
          </p:cNvCxnSpPr>
          <p:nvPr/>
        </p:nvCxnSpPr>
        <p:spPr bwMode="auto">
          <a:xfrm flipH="1">
            <a:off x="6107929" y="4099942"/>
            <a:ext cx="687388" cy="51435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12">
            <a:extLst>
              <a:ext uri="{FF2B5EF4-FFF2-40B4-BE49-F238E27FC236}">
                <a16:creationId xmlns:a16="http://schemas.microsoft.com/office/drawing/2014/main" id="{DD2A549B-1B07-2B1A-736D-016C963D6046}"/>
              </a:ext>
            </a:extLst>
          </p:cNvPr>
          <p:cNvCxnSpPr>
            <a:cxnSpLocks/>
          </p:cNvCxnSpPr>
          <p:nvPr/>
        </p:nvCxnSpPr>
        <p:spPr bwMode="auto">
          <a:xfrm>
            <a:off x="9568679" y="4099942"/>
            <a:ext cx="485775" cy="352425"/>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Arrow Connector 17">
            <a:extLst>
              <a:ext uri="{FF2B5EF4-FFF2-40B4-BE49-F238E27FC236}">
                <a16:creationId xmlns:a16="http://schemas.microsoft.com/office/drawing/2014/main" id="{BF4FBD2C-0B60-6CAE-AAFF-A010BA441431}"/>
              </a:ext>
            </a:extLst>
          </p:cNvPr>
          <p:cNvCxnSpPr>
            <a:cxnSpLocks/>
          </p:cNvCxnSpPr>
          <p:nvPr/>
        </p:nvCxnSpPr>
        <p:spPr bwMode="auto">
          <a:xfrm flipH="1" flipV="1">
            <a:off x="6349982" y="5172297"/>
            <a:ext cx="276225" cy="377825"/>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23">
            <a:extLst>
              <a:ext uri="{FF2B5EF4-FFF2-40B4-BE49-F238E27FC236}">
                <a16:creationId xmlns:a16="http://schemas.microsoft.com/office/drawing/2014/main" id="{2BC91FB6-EDEF-15E1-9D02-5E7485B2BC49}"/>
              </a:ext>
            </a:extLst>
          </p:cNvPr>
          <p:cNvCxnSpPr>
            <a:cxnSpLocks/>
          </p:cNvCxnSpPr>
          <p:nvPr/>
        </p:nvCxnSpPr>
        <p:spPr bwMode="auto">
          <a:xfrm flipV="1">
            <a:off x="9764695" y="5281835"/>
            <a:ext cx="473075" cy="28575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Box 45">
            <a:extLst>
              <a:ext uri="{FF2B5EF4-FFF2-40B4-BE49-F238E27FC236}">
                <a16:creationId xmlns:a16="http://schemas.microsoft.com/office/drawing/2014/main" id="{E3ED6373-DABA-437F-22C2-1A613107FC58}"/>
              </a:ext>
            </a:extLst>
          </p:cNvPr>
          <p:cNvSpPr txBox="1"/>
          <p:nvPr/>
        </p:nvSpPr>
        <p:spPr>
          <a:xfrm>
            <a:off x="248901" y="294315"/>
            <a:ext cx="6070508" cy="646331"/>
          </a:xfrm>
          <a:prstGeom prst="rect">
            <a:avLst/>
          </a:prstGeom>
          <a:noFill/>
        </p:spPr>
        <p:txBody>
          <a:bodyPr wrap="none" rtlCol="0">
            <a:spAutoFit/>
          </a:bodyPr>
          <a:lstStyle/>
          <a:p>
            <a:r>
              <a:rPr lang="en-US" sz="3600" b="1" dirty="0"/>
              <a:t>Readout noise master formula</a:t>
            </a:r>
          </a:p>
        </p:txBody>
      </p:sp>
      <p:sp>
        <p:nvSpPr>
          <p:cNvPr id="42" name="TextBox 41"/>
          <p:cNvSpPr txBox="1"/>
          <p:nvPr/>
        </p:nvSpPr>
        <p:spPr>
          <a:xfrm>
            <a:off x="6831236" y="6881031"/>
            <a:ext cx="4481227" cy="369332"/>
          </a:xfrm>
          <a:prstGeom prst="rect">
            <a:avLst/>
          </a:prstGeom>
          <a:noFill/>
        </p:spPr>
        <p:txBody>
          <a:bodyPr wrap="none" rtlCol="0">
            <a:spAutoFit/>
          </a:bodyPr>
          <a:lstStyle/>
          <a:p>
            <a:r>
              <a:rPr lang="en-US" dirty="0"/>
              <a:t>From “Semiconductor detector systems”, H. </a:t>
            </a:r>
            <a:r>
              <a:rPr lang="en-US" dirty="0" err="1"/>
              <a:t>Spieler</a:t>
            </a:r>
            <a:endParaRPr lang="en-US" dirty="0"/>
          </a:p>
        </p:txBody>
      </p:sp>
      <p:pic>
        <p:nvPicPr>
          <p:cNvPr id="40" name="Picture 3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36" y="4316519"/>
            <a:ext cx="3056452" cy="2482356"/>
          </a:xfrm>
          <a:prstGeom prst="rect">
            <a:avLst/>
          </a:prstGeom>
        </p:spPr>
      </p:pic>
      <p:sp>
        <p:nvSpPr>
          <p:cNvPr id="41" name="Rectangle 40"/>
          <p:cNvSpPr/>
          <p:nvPr/>
        </p:nvSpPr>
        <p:spPr>
          <a:xfrm>
            <a:off x="5957323" y="6281588"/>
            <a:ext cx="6554038" cy="369332"/>
          </a:xfrm>
          <a:prstGeom prst="rect">
            <a:avLst/>
          </a:prstGeom>
        </p:spPr>
        <p:txBody>
          <a:bodyPr wrap="none">
            <a:spAutoFit/>
          </a:bodyPr>
          <a:lstStyle/>
          <a:p>
            <a:pPr>
              <a:spcBef>
                <a:spcPct val="0"/>
              </a:spcBef>
              <a:buClrTx/>
              <a:buSzTx/>
              <a:buFont typeface="Wingdings" panose="05000000000000000000" pitchFamily="2" charset="2"/>
              <a:buNone/>
              <a:defRPr/>
            </a:pPr>
            <a:r>
              <a:rPr lang="en-US" altLang="en-US" b="1" dirty="0">
                <a:latin typeface="Calibri" panose="020F0502020204030204" pitchFamily="34" charset="0"/>
                <a:cs typeface="Arial" panose="020B0604020202020204" pitchFamily="34" charset="0"/>
              </a:rPr>
              <a:t>(</a:t>
            </a:r>
            <a:r>
              <a:rPr lang="en-US" altLang="en-US" b="1" dirty="0" err="1">
                <a:latin typeface="Calibri" panose="020F0502020204030204" pitchFamily="34" charset="0"/>
                <a:cs typeface="Arial" panose="020B0604020202020204" pitchFamily="34" charset="0"/>
              </a:rPr>
              <a:t>F</a:t>
            </a:r>
            <a:r>
              <a:rPr lang="en-US" altLang="en-US" b="1" baseline="-25000" dirty="0" err="1">
                <a:latin typeface="Calibri" panose="020F0502020204030204" pitchFamily="34" charset="0"/>
                <a:cs typeface="Arial" panose="020B0604020202020204" pitchFamily="34" charset="0"/>
              </a:rPr>
              <a:t>v</a:t>
            </a:r>
            <a:r>
              <a:rPr lang="en-US" altLang="en-US" b="1" dirty="0">
                <a:latin typeface="Calibri" panose="020F0502020204030204" pitchFamily="34" charset="0"/>
                <a:cs typeface="Arial" panose="020B0604020202020204" pitchFamily="34" charset="0"/>
              </a:rPr>
              <a:t>/</a:t>
            </a:r>
            <a:r>
              <a:rPr lang="en-US" altLang="en-US" b="1" dirty="0">
                <a:latin typeface="Calibri" panose="020F0502020204030204" pitchFamily="34" charset="0"/>
                <a:cs typeface="Arial" panose="020B0604020202020204" pitchFamily="34" charset="0"/>
                <a:sym typeface="Symbol" panose="05050102010706020507" pitchFamily="18" charset="2"/>
              </a:rPr>
              <a:t>) C</a:t>
            </a:r>
            <a:r>
              <a:rPr lang="en-US" altLang="en-US" b="1" baseline="30000" dirty="0">
                <a:latin typeface="Calibri" panose="020F0502020204030204" pitchFamily="34" charset="0"/>
                <a:cs typeface="Arial" panose="020B0604020202020204" pitchFamily="34" charset="0"/>
                <a:sym typeface="Symbol" panose="05050102010706020507" pitchFamily="18" charset="2"/>
              </a:rPr>
              <a:t>2</a:t>
            </a:r>
            <a:r>
              <a:rPr lang="en-US" altLang="en-US" b="1" dirty="0">
                <a:latin typeface="Calibri" panose="020F0502020204030204" pitchFamily="34" charset="0"/>
                <a:cs typeface="Arial" panose="020B0604020202020204" pitchFamily="34" charset="0"/>
                <a:sym typeface="Symbol" panose="05050102010706020507" pitchFamily="18" charset="2"/>
              </a:rPr>
              <a:t> e</a:t>
            </a:r>
            <a:r>
              <a:rPr lang="en-US" altLang="en-US" b="1" baseline="30000" dirty="0">
                <a:latin typeface="Calibri" panose="020F0502020204030204" pitchFamily="34" charset="0"/>
                <a:cs typeface="Arial" panose="020B0604020202020204" pitchFamily="34" charset="0"/>
                <a:sym typeface="Symbol" panose="05050102010706020507" pitchFamily="18" charset="2"/>
              </a:rPr>
              <a:t>2</a:t>
            </a:r>
            <a:r>
              <a:rPr lang="en-US" altLang="en-US" b="1" baseline="-25000" dirty="0">
                <a:latin typeface="Calibri" panose="020F0502020204030204" pitchFamily="34" charset="0"/>
                <a:cs typeface="Arial" panose="020B0604020202020204" pitchFamily="34" charset="0"/>
                <a:sym typeface="Symbol" panose="05050102010706020507" pitchFamily="18" charset="2"/>
              </a:rPr>
              <a:t>na </a:t>
            </a:r>
            <a:r>
              <a:rPr lang="en-US" altLang="en-US" dirty="0">
                <a:solidFill>
                  <a:srgbClr val="FF0000"/>
                </a:solidFill>
                <a:latin typeface="Calibri" panose="020F0502020204030204" pitchFamily="34" charset="0"/>
                <a:cs typeface="Arial" panose="020B0604020202020204" pitchFamily="34" charset="0"/>
                <a:sym typeface="Wingdings" panose="05000000000000000000" pitchFamily="2" charset="2"/>
              </a:rPr>
              <a:t> Beware of sensor capacitance, esp. for fast signals!</a:t>
            </a:r>
            <a:endParaRPr lang="en-US" altLang="en-US" dirty="0">
              <a:latin typeface="Calibri" panose="020F0502020204030204" pitchFamily="34" charset="0"/>
              <a:cs typeface="Arial" panose="020B0604020202020204" pitchFamily="34" charset="0"/>
              <a:sym typeface="Wingdings" panose="05000000000000000000" pitchFamily="2" charset="2"/>
            </a:endParaRPr>
          </a:p>
        </p:txBody>
      </p:sp>
      <p:sp>
        <p:nvSpPr>
          <p:cNvPr id="43" name="Rectangle 42"/>
          <p:cNvSpPr/>
          <p:nvPr/>
        </p:nvSpPr>
        <p:spPr>
          <a:xfrm>
            <a:off x="9992636" y="4418202"/>
            <a:ext cx="3200306" cy="9692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5812654" y="4463429"/>
            <a:ext cx="3818503" cy="9692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7090592" y="4178943"/>
            <a:ext cx="2004844" cy="369332"/>
          </a:xfrm>
          <a:prstGeom prst="rect">
            <a:avLst/>
          </a:prstGeom>
          <a:noFill/>
        </p:spPr>
        <p:txBody>
          <a:bodyPr wrap="none" rtlCol="0">
            <a:spAutoFit/>
          </a:bodyPr>
          <a:lstStyle/>
          <a:p>
            <a:r>
              <a:rPr lang="en-US" dirty="0"/>
              <a:t>Noise current sources</a:t>
            </a:r>
          </a:p>
        </p:txBody>
      </p:sp>
      <p:sp>
        <p:nvSpPr>
          <p:cNvPr id="48" name="TextBox 47"/>
          <p:cNvSpPr txBox="1"/>
          <p:nvPr/>
        </p:nvSpPr>
        <p:spPr>
          <a:xfrm>
            <a:off x="10657675" y="4133857"/>
            <a:ext cx="1977016" cy="369332"/>
          </a:xfrm>
          <a:prstGeom prst="rect">
            <a:avLst/>
          </a:prstGeom>
          <a:noFill/>
        </p:spPr>
        <p:txBody>
          <a:bodyPr wrap="none" rtlCol="0">
            <a:spAutoFit/>
          </a:bodyPr>
          <a:lstStyle/>
          <a:p>
            <a:r>
              <a:rPr lang="en-US" dirty="0"/>
              <a:t>Noise voltage sources</a:t>
            </a:r>
          </a:p>
        </p:txBody>
      </p:sp>
      <p:sp>
        <p:nvSpPr>
          <p:cNvPr id="49" name="TextBox 48"/>
          <p:cNvSpPr txBox="1"/>
          <p:nvPr/>
        </p:nvSpPr>
        <p:spPr>
          <a:xfrm>
            <a:off x="3650236" y="6154960"/>
            <a:ext cx="1689693" cy="646331"/>
          </a:xfrm>
          <a:prstGeom prst="rect">
            <a:avLst/>
          </a:prstGeom>
          <a:noFill/>
        </p:spPr>
        <p:txBody>
          <a:bodyPr wrap="none" rtlCol="0">
            <a:spAutoFit/>
          </a:bodyPr>
          <a:lstStyle/>
          <a:p>
            <a:r>
              <a:rPr lang="en-US" dirty="0"/>
              <a:t>(For a particular</a:t>
            </a:r>
          </a:p>
          <a:p>
            <a:r>
              <a:rPr lang="en-US" dirty="0"/>
              <a:t>set of parameters)</a:t>
            </a:r>
          </a:p>
        </p:txBody>
      </p:sp>
    </p:spTree>
    <p:extLst>
      <p:ext uri="{BB962C8B-B14F-4D97-AF65-F5344CB8AC3E}">
        <p14:creationId xmlns:p14="http://schemas.microsoft.com/office/powerpoint/2010/main" val="691522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5E9DB31A-E91D-4298-BBF9-C0B446421FEF}" type="datetime1">
              <a:rPr lang="en-US" smtClean="0"/>
              <a:t>5/30/25</a:t>
            </a:fld>
            <a:endParaRPr lang="it-IT"/>
          </a:p>
        </p:txBody>
      </p:sp>
      <p:sp>
        <p:nvSpPr>
          <p:cNvPr id="3" name="Footer Placeholder 2"/>
          <p:cNvSpPr>
            <a:spLocks noGrp="1"/>
          </p:cNvSpPr>
          <p:nvPr>
            <p:ph type="ftr" sz="quarter" idx="11"/>
          </p:nvPr>
        </p:nvSpPr>
        <p:spPr/>
        <p:txBody>
          <a:bodyPr/>
          <a:lstStyle/>
          <a:p>
            <a:pPr lvl="0"/>
            <a:r>
              <a:rPr lang="it-IT"/>
              <a:t>Dr. Simone M. Mazza - University of California Santa Cruz</a:t>
            </a:r>
          </a:p>
        </p:txBody>
      </p:sp>
      <p:sp>
        <p:nvSpPr>
          <p:cNvPr id="4" name="Slide Number Placeholder 3"/>
          <p:cNvSpPr>
            <a:spLocks noGrp="1"/>
          </p:cNvSpPr>
          <p:nvPr>
            <p:ph type="sldNum" sz="quarter" idx="12"/>
          </p:nvPr>
        </p:nvSpPr>
        <p:spPr/>
        <p:txBody>
          <a:bodyPr/>
          <a:lstStyle/>
          <a:p>
            <a:pPr lvl="0"/>
            <a:fld id="{F375778A-8F39-427E-8DEF-FB775D7806DC}" type="slidenum">
              <a:rPr lang="it-IT" smtClean="0"/>
              <a:pPr lvl="0"/>
              <a:t>38</a:t>
            </a:fld>
            <a:endParaRPr lang="it-IT"/>
          </a:p>
        </p:txBody>
      </p:sp>
      <p:pic>
        <p:nvPicPr>
          <p:cNvPr id="5" name="Google Shape;188;p30"/>
          <p:cNvPicPr preferRelativeResize="0"/>
          <p:nvPr/>
        </p:nvPicPr>
        <p:blipFill>
          <a:blip r:embed="rId2">
            <a:alphaModFix/>
          </a:blip>
          <a:stretch>
            <a:fillRect/>
          </a:stretch>
        </p:blipFill>
        <p:spPr>
          <a:xfrm>
            <a:off x="311175" y="107429"/>
            <a:ext cx="8128575" cy="6336704"/>
          </a:xfrm>
          <a:prstGeom prst="rect">
            <a:avLst/>
          </a:prstGeom>
          <a:noFill/>
          <a:ln>
            <a:no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655991" y="971525"/>
            <a:ext cx="5897649" cy="4295571"/>
          </a:xfrm>
          <a:prstGeom prst="rect">
            <a:avLst/>
          </a:prstGeom>
        </p:spPr>
      </p:pic>
      <p:cxnSp>
        <p:nvCxnSpPr>
          <p:cNvPr id="8" name="Straight Arrow Connector 7"/>
          <p:cNvCxnSpPr/>
          <p:nvPr/>
        </p:nvCxnSpPr>
        <p:spPr>
          <a:xfrm flipH="1">
            <a:off x="5783783" y="3923853"/>
            <a:ext cx="576064" cy="720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287839" y="4139877"/>
            <a:ext cx="576064" cy="720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89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9"/>
          <p:cNvSpPr txBox="1">
            <a:spLocks noGrp="1"/>
          </p:cNvSpPr>
          <p:nvPr>
            <p:ph type="title"/>
          </p:nvPr>
        </p:nvSpPr>
        <p:spPr>
          <a:xfrm>
            <a:off x="239167" y="302737"/>
            <a:ext cx="12528620" cy="1028828"/>
          </a:xfrm>
          <a:prstGeom prst="rect">
            <a:avLst/>
          </a:prstGeom>
        </p:spPr>
        <p:txBody>
          <a:bodyPr spcFirstLastPara="1" wrap="square" lIns="134372" tIns="134372" rIns="134372" bIns="134372" anchor="t" anchorCtr="0">
            <a:normAutofit/>
          </a:bodyPr>
          <a:lstStyle/>
          <a:p>
            <a:r>
              <a:rPr lang="en" dirty="0"/>
              <a:t>New HPK production</a:t>
            </a:r>
            <a:endParaRPr dirty="0"/>
          </a:p>
        </p:txBody>
      </p:sp>
      <p:sp>
        <p:nvSpPr>
          <p:cNvPr id="162" name="Google Shape;162;p29"/>
          <p:cNvSpPr txBox="1">
            <a:spLocks noGrp="1"/>
          </p:cNvSpPr>
          <p:nvPr>
            <p:ph sz="quarter" idx="1"/>
          </p:nvPr>
        </p:nvSpPr>
        <p:spPr>
          <a:xfrm>
            <a:off x="239167" y="1187549"/>
            <a:ext cx="8280920" cy="1876793"/>
          </a:xfrm>
          <a:prstGeom prst="rect">
            <a:avLst/>
          </a:prstGeom>
        </p:spPr>
        <p:txBody>
          <a:bodyPr spcFirstLastPara="1" wrap="square" lIns="134372" tIns="134372" rIns="134372" bIns="134372" anchor="t" anchorCtr="0">
            <a:normAutofit fontScale="92500" lnSpcReduction="20000"/>
          </a:bodyPr>
          <a:lstStyle/>
          <a:p>
            <a:r>
              <a:rPr lang="en-US" sz="2211" dirty="0"/>
              <a:t>Capacitance of AC strips with backside measurements, test on edge strip near N+ connection</a:t>
            </a:r>
          </a:p>
          <a:p>
            <a:r>
              <a:rPr lang="en-US" sz="2211" dirty="0"/>
              <a:t>As always it’s tricky to pinpoint a number as result vary wildly with frequency</a:t>
            </a:r>
          </a:p>
          <a:p>
            <a:r>
              <a:rPr lang="en-US" sz="2211" dirty="0"/>
              <a:t>Final capacitance of the order of few pF for both wafers</a:t>
            </a:r>
          </a:p>
          <a:p>
            <a:pPr lvl="1"/>
            <a:r>
              <a:rPr lang="en-US" sz="1911" dirty="0"/>
              <a:t>This seems suspiciously low, studies ongoing</a:t>
            </a:r>
          </a:p>
        </p:txBody>
      </p:sp>
      <p:sp>
        <p:nvSpPr>
          <p:cNvPr id="2" name="Date Placeholder 1"/>
          <p:cNvSpPr>
            <a:spLocks noGrp="1"/>
          </p:cNvSpPr>
          <p:nvPr>
            <p:ph type="dt" sz="half" idx="10"/>
          </p:nvPr>
        </p:nvSpPr>
        <p:spPr/>
        <p:txBody>
          <a:bodyPr/>
          <a:lstStyle/>
          <a:p>
            <a:pPr lvl="0"/>
            <a:fld id="{9A2B5BD9-805E-4CFA-B542-16F3A04DBB36}" type="datetime1">
              <a:rPr lang="en-US" smtClean="0"/>
              <a:t>5/30/25</a:t>
            </a:fld>
            <a:endParaRPr lang="it-IT"/>
          </a:p>
        </p:txBody>
      </p:sp>
      <p:sp>
        <p:nvSpPr>
          <p:cNvPr id="6" name="Footer Placeholder 5"/>
          <p:cNvSpPr>
            <a:spLocks noGrp="1"/>
          </p:cNvSpPr>
          <p:nvPr>
            <p:ph type="ftr" sz="quarter" idx="11"/>
          </p:nvPr>
        </p:nvSpPr>
        <p:spPr/>
        <p:txBody>
          <a:bodyPr/>
          <a:lstStyle/>
          <a:p>
            <a:pPr lvl="0"/>
            <a:r>
              <a:rPr lang="it-IT"/>
              <a:t>Dr. Simone M. Mazza - University of California Santa Cruz</a:t>
            </a:r>
          </a:p>
        </p:txBody>
      </p:sp>
      <p:sp>
        <p:nvSpPr>
          <p:cNvPr id="11" name="Slide Number Placeholder 10"/>
          <p:cNvSpPr>
            <a:spLocks noGrp="1"/>
          </p:cNvSpPr>
          <p:nvPr>
            <p:ph type="sldNum" sz="quarter" idx="12"/>
          </p:nvPr>
        </p:nvSpPr>
        <p:spPr/>
        <p:txBody>
          <a:bodyPr/>
          <a:lstStyle/>
          <a:p>
            <a:pPr lvl="0"/>
            <a:fld id="{6F35B5FC-F706-4B9C-A24F-FE1A999918E3}" type="slidenum">
              <a:rPr lang="it-IT" smtClean="0"/>
              <a:pPr lvl="0"/>
              <a:t>39</a:t>
            </a:fld>
            <a:endParaRPr lang="it-IT"/>
          </a:p>
        </p:txBody>
      </p:sp>
      <p:pic>
        <p:nvPicPr>
          <p:cNvPr id="16" name="Picture 15"/>
          <p:cNvPicPr>
            <a:picLocks noChangeAspect="1"/>
          </p:cNvPicPr>
          <p:nvPr/>
        </p:nvPicPr>
        <p:blipFill>
          <a:blip r:embed="rId3"/>
          <a:stretch>
            <a:fillRect/>
          </a:stretch>
        </p:blipFill>
        <p:spPr>
          <a:xfrm>
            <a:off x="167159" y="3102480"/>
            <a:ext cx="7128792" cy="3917717"/>
          </a:xfrm>
          <a:prstGeom prst="rect">
            <a:avLst/>
          </a:prstGeom>
        </p:spPr>
      </p:pic>
      <p:pic>
        <p:nvPicPr>
          <p:cNvPr id="17" name="Picture 16"/>
          <p:cNvPicPr>
            <a:picLocks noChangeAspect="1"/>
          </p:cNvPicPr>
          <p:nvPr/>
        </p:nvPicPr>
        <p:blipFill>
          <a:blip r:embed="rId4"/>
          <a:stretch>
            <a:fillRect/>
          </a:stretch>
        </p:blipFill>
        <p:spPr>
          <a:xfrm>
            <a:off x="7086733" y="3242070"/>
            <a:ext cx="6266125" cy="3600400"/>
          </a:xfrm>
          <a:prstGeom prst="rect">
            <a:avLst/>
          </a:prstGeom>
        </p:spPr>
      </p:pic>
      <p:pic>
        <p:nvPicPr>
          <p:cNvPr id="3" name="Picture 2"/>
          <p:cNvPicPr>
            <a:picLocks noChangeAspect="1"/>
          </p:cNvPicPr>
          <p:nvPr/>
        </p:nvPicPr>
        <p:blipFill>
          <a:blip r:embed="rId5"/>
          <a:stretch>
            <a:fillRect/>
          </a:stretch>
        </p:blipFill>
        <p:spPr>
          <a:xfrm>
            <a:off x="4095016" y="3890142"/>
            <a:ext cx="1783619" cy="1561172"/>
          </a:xfrm>
          <a:prstGeom prst="rect">
            <a:avLst/>
          </a:prstGeom>
        </p:spPr>
      </p:pic>
      <p:pic>
        <p:nvPicPr>
          <p:cNvPr id="5" name="Picture 4"/>
          <p:cNvPicPr>
            <a:picLocks noChangeAspect="1"/>
          </p:cNvPicPr>
          <p:nvPr/>
        </p:nvPicPr>
        <p:blipFill>
          <a:blip r:embed="rId6"/>
          <a:stretch>
            <a:fillRect/>
          </a:stretch>
        </p:blipFill>
        <p:spPr>
          <a:xfrm>
            <a:off x="10497350" y="3890552"/>
            <a:ext cx="1566686" cy="1367742"/>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22064" t="35712" r="27079" b="21424"/>
          <a:stretch/>
        </p:blipFill>
        <p:spPr>
          <a:xfrm>
            <a:off x="8892788" y="569334"/>
            <a:ext cx="4224356" cy="2677409"/>
          </a:xfrm>
          <a:prstGeom prst="rect">
            <a:avLst/>
          </a:prstGeom>
        </p:spPr>
      </p:pic>
      <p:sp>
        <p:nvSpPr>
          <p:cNvPr id="19" name="TextBox 18">
            <a:extLst>
              <a:ext uri="{FF2B5EF4-FFF2-40B4-BE49-F238E27FC236}">
                <a16:creationId xmlns:a16="http://schemas.microsoft.com/office/drawing/2014/main" id="{70ECF78B-EB67-1D0C-E14D-1CD7A5D89BCB}"/>
              </a:ext>
            </a:extLst>
          </p:cNvPr>
          <p:cNvSpPr txBox="1"/>
          <p:nvPr/>
        </p:nvSpPr>
        <p:spPr>
          <a:xfrm>
            <a:off x="8906982" y="150864"/>
            <a:ext cx="1165512" cy="369332"/>
          </a:xfrm>
          <a:prstGeom prst="rect">
            <a:avLst/>
          </a:prstGeom>
          <a:solidFill>
            <a:srgbClr val="F8F8F8"/>
          </a:solidFill>
        </p:spPr>
        <p:txBody>
          <a:bodyPr wrap="none" rtlCol="0">
            <a:spAutoFit/>
          </a:bodyPr>
          <a:lstStyle/>
          <a:p>
            <a:r>
              <a:rPr lang="en-US" dirty="0"/>
              <a:t>Full sensors</a:t>
            </a:r>
          </a:p>
        </p:txBody>
      </p:sp>
      <p:sp>
        <p:nvSpPr>
          <p:cNvPr id="13" name="TextBox 12"/>
          <p:cNvSpPr txBox="1"/>
          <p:nvPr/>
        </p:nvSpPr>
        <p:spPr>
          <a:xfrm>
            <a:off x="5999807" y="7016270"/>
            <a:ext cx="1719060" cy="369332"/>
          </a:xfrm>
          <a:prstGeom prst="rect">
            <a:avLst/>
          </a:prstGeom>
          <a:noFill/>
        </p:spPr>
        <p:txBody>
          <a:bodyPr wrap="none" rtlCol="0">
            <a:spAutoFit/>
          </a:bodyPr>
          <a:lstStyle/>
          <a:p>
            <a:r>
              <a:rPr lang="en-US" b="1" dirty="0"/>
              <a:t>Student: J. Ding</a:t>
            </a:r>
          </a:p>
        </p:txBody>
      </p:sp>
    </p:spTree>
    <p:extLst>
      <p:ext uri="{BB962C8B-B14F-4D97-AF65-F5344CB8AC3E}">
        <p14:creationId xmlns:p14="http://schemas.microsoft.com/office/powerpoint/2010/main" val="809538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62D51-6089-BD4C-0D7D-0681BB27FE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C5EC0B-2A1F-5B62-B6DE-03DDE84CB01F}"/>
              </a:ext>
            </a:extLst>
          </p:cNvPr>
          <p:cNvSpPr>
            <a:spLocks noGrp="1"/>
          </p:cNvSpPr>
          <p:nvPr>
            <p:ph type="title"/>
          </p:nvPr>
        </p:nvSpPr>
        <p:spPr/>
        <p:txBody>
          <a:bodyPr/>
          <a:lstStyle/>
          <a:p>
            <a:r>
              <a:rPr lang="en-US" dirty="0"/>
              <a:t>Sensors for the </a:t>
            </a:r>
            <a:r>
              <a:rPr lang="en-US" dirty="0" err="1"/>
              <a:t>ePIC</a:t>
            </a:r>
            <a:r>
              <a:rPr lang="en-US" dirty="0"/>
              <a:t> BTOF</a:t>
            </a:r>
          </a:p>
        </p:txBody>
      </p:sp>
      <p:sp>
        <p:nvSpPr>
          <p:cNvPr id="3" name="Text Placeholder 2">
            <a:extLst>
              <a:ext uri="{FF2B5EF4-FFF2-40B4-BE49-F238E27FC236}">
                <a16:creationId xmlns:a16="http://schemas.microsoft.com/office/drawing/2014/main" id="{376F14BB-2A17-7AAE-AD21-E473F4010AD8}"/>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642501C-09D1-B4D5-8829-D28588280874}"/>
              </a:ext>
            </a:extLst>
          </p:cNvPr>
          <p:cNvSpPr>
            <a:spLocks noGrp="1"/>
          </p:cNvSpPr>
          <p:nvPr>
            <p:ph type="dt" sz="half" idx="10"/>
          </p:nvPr>
        </p:nvSpPr>
        <p:spPr/>
        <p:txBody>
          <a:bodyPr/>
          <a:lstStyle/>
          <a:p>
            <a:pPr lvl="0"/>
            <a:fld id="{2EA942EB-E14B-4F4C-B3FA-1C8926429493}" type="datetime1">
              <a:rPr lang="en-US" smtClean="0"/>
              <a:t>5/30/25</a:t>
            </a:fld>
            <a:endParaRPr lang="it-IT"/>
          </a:p>
        </p:txBody>
      </p:sp>
      <p:sp>
        <p:nvSpPr>
          <p:cNvPr id="5" name="Footer Placeholder 4">
            <a:extLst>
              <a:ext uri="{FF2B5EF4-FFF2-40B4-BE49-F238E27FC236}">
                <a16:creationId xmlns:a16="http://schemas.microsoft.com/office/drawing/2014/main" id="{C5A83845-BFB5-A1CC-4900-3DD6CCA5FC0C}"/>
              </a:ext>
            </a:extLst>
          </p:cNvPr>
          <p:cNvSpPr>
            <a:spLocks noGrp="1"/>
          </p:cNvSpPr>
          <p:nvPr>
            <p:ph type="ftr" sz="quarter" idx="11"/>
          </p:nvPr>
        </p:nvSpPr>
        <p:spPr/>
        <p:txBody>
          <a:bodyPr/>
          <a:lstStyle/>
          <a:p>
            <a:pPr lvl="0"/>
            <a:r>
              <a:rPr lang="it-IT"/>
              <a:t>Dr. Simone M. Mazza - University of California Santa Cruz</a:t>
            </a:r>
          </a:p>
        </p:txBody>
      </p:sp>
      <p:sp>
        <p:nvSpPr>
          <p:cNvPr id="6" name="Slide Number Placeholder 5">
            <a:extLst>
              <a:ext uri="{FF2B5EF4-FFF2-40B4-BE49-F238E27FC236}">
                <a16:creationId xmlns:a16="http://schemas.microsoft.com/office/drawing/2014/main" id="{2C73F8DD-5C02-F46A-6646-23DBA2A6270B}"/>
              </a:ext>
            </a:extLst>
          </p:cNvPr>
          <p:cNvSpPr>
            <a:spLocks noGrp="1"/>
          </p:cNvSpPr>
          <p:nvPr>
            <p:ph type="sldNum" sz="quarter" idx="12"/>
          </p:nvPr>
        </p:nvSpPr>
        <p:spPr/>
        <p:txBody>
          <a:bodyPr/>
          <a:lstStyle/>
          <a:p>
            <a:pPr lvl="0"/>
            <a:fld id="{CDE6EDFE-99FE-4C64-93E9-30E3A845F97A}" type="slidenum">
              <a:rPr lang="it-IT" smtClean="0"/>
              <a:pPr lvl="0"/>
              <a:t>4</a:t>
            </a:fld>
            <a:endParaRPr lang="it-IT"/>
          </a:p>
        </p:txBody>
      </p:sp>
    </p:spTree>
    <p:extLst>
      <p:ext uri="{BB962C8B-B14F-4D97-AF65-F5344CB8AC3E}">
        <p14:creationId xmlns:p14="http://schemas.microsoft.com/office/powerpoint/2010/main" val="1693677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59" y="107429"/>
            <a:ext cx="12600628" cy="740796"/>
          </a:xfrm>
        </p:spPr>
        <p:txBody>
          <a:bodyPr>
            <a:normAutofit fontScale="90000"/>
          </a:bodyPr>
          <a:lstStyle/>
          <a:p>
            <a:r>
              <a:rPr lang="en-US" dirty="0"/>
              <a:t>Angled charge injection</a:t>
            </a:r>
          </a:p>
        </p:txBody>
      </p:sp>
      <p:sp>
        <p:nvSpPr>
          <p:cNvPr id="3" name="Date Placeholder 2"/>
          <p:cNvSpPr>
            <a:spLocks noGrp="1"/>
          </p:cNvSpPr>
          <p:nvPr>
            <p:ph type="dt" sz="half" idx="10"/>
          </p:nvPr>
        </p:nvSpPr>
        <p:spPr/>
        <p:txBody>
          <a:bodyPr/>
          <a:lstStyle/>
          <a:p>
            <a:pPr lvl="0"/>
            <a:fld id="{8C810734-8F83-4509-9FE8-884C425A84AC}" type="datetime1">
              <a:rPr lang="en-US" smtClean="0"/>
              <a:t>5/30/25</a:t>
            </a:fld>
            <a:endParaRPr lang="it-IT"/>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40</a:t>
            </a:fld>
            <a:endParaRPr lang="it-IT"/>
          </a:p>
        </p:txBody>
      </p:sp>
      <p:sp>
        <p:nvSpPr>
          <p:cNvPr id="6" name="Content Placeholder 5"/>
          <p:cNvSpPr>
            <a:spLocks noGrp="1"/>
          </p:cNvSpPr>
          <p:nvPr>
            <p:ph sz="quarter" idx="1"/>
          </p:nvPr>
        </p:nvSpPr>
        <p:spPr>
          <a:xfrm>
            <a:off x="311175" y="848225"/>
            <a:ext cx="10225136" cy="2931613"/>
          </a:xfrm>
        </p:spPr>
        <p:txBody>
          <a:bodyPr>
            <a:normAutofit fontScale="77500" lnSpcReduction="20000"/>
          </a:bodyPr>
          <a:lstStyle/>
          <a:p>
            <a:r>
              <a:rPr lang="en-GB" dirty="0"/>
              <a:t>Strip modules in </a:t>
            </a:r>
            <a:r>
              <a:rPr lang="en-GB" dirty="0" err="1"/>
              <a:t>ePIC</a:t>
            </a:r>
            <a:r>
              <a:rPr lang="en-GB" dirty="0"/>
              <a:t> barrel-TOF are layered with a 18-degree tilt angle in the design baseline, forward disk region also get tracks with large incident angle (up to 30-degree)</a:t>
            </a:r>
          </a:p>
          <a:p>
            <a:pPr lvl="1"/>
            <a:r>
              <a:rPr lang="en-GB" dirty="0"/>
              <a:t>Laboratory characterization and beam tests so far have been conducted at normal incidence</a:t>
            </a:r>
          </a:p>
          <a:p>
            <a:pPr lvl="1"/>
            <a:r>
              <a:rPr lang="en-GB" dirty="0"/>
              <a:t>Added a angular stage to our TCT laser setup to study the effects of angle of incidence</a:t>
            </a:r>
          </a:p>
          <a:p>
            <a:r>
              <a:rPr lang="en-GB" dirty="0"/>
              <a:t>Tested a strip AC-LGAD with the new setup (Pixel next)</a:t>
            </a:r>
          </a:p>
          <a:p>
            <a:pPr lvl="1"/>
            <a:r>
              <a:rPr lang="en-GB" b="1" dirty="0"/>
              <a:t>At larger angles, signal profile in </a:t>
            </a:r>
            <a:r>
              <a:rPr lang="en-US" b="1" dirty="0"/>
              <a:t>neighboring</a:t>
            </a:r>
            <a:r>
              <a:rPr lang="en-GB" b="1" dirty="0"/>
              <a:t> strips also shows shift with rotational angle, but effect is small and can be corrected if angle is known</a:t>
            </a:r>
          </a:p>
          <a:p>
            <a:pPr lvl="1"/>
            <a:r>
              <a:rPr lang="en-GB" dirty="0"/>
              <a:t>Laser light is shone under strips </a:t>
            </a:r>
          </a:p>
          <a:p>
            <a:r>
              <a:rPr lang="en-GB" dirty="0"/>
              <a:t>Differences in time-of-arrival and rise time are minimal for the angles measured</a:t>
            </a:r>
          </a:p>
        </p:txBody>
      </p:sp>
      <p:pic>
        <p:nvPicPr>
          <p:cNvPr id="13" name="Content Placeholder 4">
            <a:extLst>
              <a:ext uri="{FF2B5EF4-FFF2-40B4-BE49-F238E27FC236}">
                <a16:creationId xmlns:a16="http://schemas.microsoft.com/office/drawing/2014/main" id="{6DDCC2F9-29B9-5248-1947-C7A2D8572829}"/>
              </a:ext>
            </a:extLst>
          </p:cNvPr>
          <p:cNvPicPr>
            <a:picLocks noGrp="1" noChangeAspect="1"/>
          </p:cNvPicPr>
          <p:nvPr/>
        </p:nvPicPr>
        <p:blipFill>
          <a:blip r:embed="rId2"/>
          <a:srcRect t="839" b="839"/>
          <a:stretch/>
        </p:blipFill>
        <p:spPr>
          <a:xfrm>
            <a:off x="258889" y="3707829"/>
            <a:ext cx="4300758" cy="2887196"/>
          </a:xfrm>
          <a:prstGeom prst="rect">
            <a:avLst/>
          </a:prstGeom>
        </p:spPr>
      </p:pic>
      <p:pic>
        <p:nvPicPr>
          <p:cNvPr id="14" name="Content Placeholder 4">
            <a:extLst>
              <a:ext uri="{FF2B5EF4-FFF2-40B4-BE49-F238E27FC236}">
                <a16:creationId xmlns:a16="http://schemas.microsoft.com/office/drawing/2014/main" id="{FA3AC63A-5DDA-8B9D-9171-B4BCA63FF518}"/>
              </a:ext>
            </a:extLst>
          </p:cNvPr>
          <p:cNvPicPr>
            <a:picLocks noChangeAspect="1"/>
          </p:cNvPicPr>
          <p:nvPr/>
        </p:nvPicPr>
        <p:blipFill>
          <a:blip r:embed="rId3"/>
          <a:srcRect t="907" b="907"/>
          <a:stretch/>
        </p:blipFill>
        <p:spPr>
          <a:xfrm>
            <a:off x="4735327" y="3752622"/>
            <a:ext cx="4288816" cy="2869620"/>
          </a:xfrm>
          <a:prstGeom prst="rect">
            <a:avLst/>
          </a:prstGeom>
        </p:spPr>
      </p:pic>
      <p:pic>
        <p:nvPicPr>
          <p:cNvPr id="15" name="Content Placeholder 4">
            <a:extLst>
              <a:ext uri="{FF2B5EF4-FFF2-40B4-BE49-F238E27FC236}">
                <a16:creationId xmlns:a16="http://schemas.microsoft.com/office/drawing/2014/main" id="{6F3DA267-4C3A-910F-DDFF-A14C5A00AFCE}"/>
              </a:ext>
            </a:extLst>
          </p:cNvPr>
          <p:cNvPicPr>
            <a:picLocks noChangeAspect="1"/>
          </p:cNvPicPr>
          <p:nvPr/>
        </p:nvPicPr>
        <p:blipFill>
          <a:blip r:embed="rId4"/>
          <a:srcRect t="960" b="960"/>
          <a:stretch/>
        </p:blipFill>
        <p:spPr>
          <a:xfrm>
            <a:off x="9012201" y="3844969"/>
            <a:ext cx="4315085" cy="2887196"/>
          </a:xfrm>
          <a:prstGeom prst="rect">
            <a:avLst/>
          </a:prstGeom>
        </p:spPr>
      </p:pic>
      <p:pic>
        <p:nvPicPr>
          <p:cNvPr id="19" name="Picture 18"/>
          <p:cNvPicPr>
            <a:picLocks noChangeAspect="1"/>
          </p:cNvPicPr>
          <p:nvPr/>
        </p:nvPicPr>
        <p:blipFill>
          <a:blip r:embed="rId5"/>
          <a:stretch>
            <a:fillRect/>
          </a:stretch>
        </p:blipFill>
        <p:spPr>
          <a:xfrm>
            <a:off x="10608319" y="251445"/>
            <a:ext cx="2611279" cy="3240360"/>
          </a:xfrm>
          <a:prstGeom prst="rect">
            <a:avLst/>
          </a:prstGeom>
        </p:spPr>
      </p:pic>
      <p:sp>
        <p:nvSpPr>
          <p:cNvPr id="11" name="TextBox 10"/>
          <p:cNvSpPr txBox="1"/>
          <p:nvPr/>
        </p:nvSpPr>
        <p:spPr>
          <a:xfrm>
            <a:off x="5999807" y="7016270"/>
            <a:ext cx="1719060" cy="369332"/>
          </a:xfrm>
          <a:prstGeom prst="rect">
            <a:avLst/>
          </a:prstGeom>
          <a:noFill/>
        </p:spPr>
        <p:txBody>
          <a:bodyPr wrap="none" rtlCol="0">
            <a:spAutoFit/>
          </a:bodyPr>
          <a:lstStyle/>
          <a:p>
            <a:r>
              <a:rPr lang="en-US" b="1" dirty="0"/>
              <a:t>Student: J. Ding</a:t>
            </a:r>
          </a:p>
        </p:txBody>
      </p:sp>
    </p:spTree>
    <p:extLst>
      <p:ext uri="{BB962C8B-B14F-4D97-AF65-F5344CB8AC3E}">
        <p14:creationId xmlns:p14="http://schemas.microsoft.com/office/powerpoint/2010/main" val="1127479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52" y="241200"/>
            <a:ext cx="7272808" cy="740796"/>
          </a:xfrm>
        </p:spPr>
        <p:txBody>
          <a:bodyPr>
            <a:normAutofit fontScale="90000"/>
          </a:bodyPr>
          <a:lstStyle/>
          <a:p>
            <a:r>
              <a:rPr lang="en-US" dirty="0"/>
              <a:t>2023 HPK production</a:t>
            </a:r>
          </a:p>
        </p:txBody>
      </p:sp>
      <p:sp>
        <p:nvSpPr>
          <p:cNvPr id="3" name="Date Placeholder 2"/>
          <p:cNvSpPr>
            <a:spLocks noGrp="1"/>
          </p:cNvSpPr>
          <p:nvPr>
            <p:ph type="dt" sz="half" idx="10"/>
          </p:nvPr>
        </p:nvSpPr>
        <p:spPr/>
        <p:txBody>
          <a:bodyPr/>
          <a:lstStyle/>
          <a:p>
            <a:pPr lvl="0"/>
            <a:fld id="{6BA900FE-4320-46C1-844E-00D8168780B0}" type="datetime1">
              <a:rPr lang="en-US" smtClean="0"/>
              <a:t>5/30/25</a:t>
            </a:fld>
            <a:endParaRPr lang="it-IT"/>
          </a:p>
        </p:txBody>
      </p:sp>
      <p:sp>
        <p:nvSpPr>
          <p:cNvPr id="4" name="Footer Placeholder 3"/>
          <p:cNvSpPr>
            <a:spLocks noGrp="1"/>
          </p:cNvSpPr>
          <p:nvPr>
            <p:ph type="ftr" sz="quarter" idx="11"/>
          </p:nvPr>
        </p:nvSpPr>
        <p:spPr/>
        <p:txBody>
          <a:bodyPr/>
          <a:lstStyle/>
          <a:p>
            <a:pPr lvl="0"/>
            <a:r>
              <a:rPr lang="it-IT" dirty="0"/>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5</a:t>
            </a:fld>
            <a:endParaRPr lang="it-IT"/>
          </a:p>
        </p:txBody>
      </p:sp>
      <p:sp>
        <p:nvSpPr>
          <p:cNvPr id="6" name="Content Placeholder 5"/>
          <p:cNvSpPr>
            <a:spLocks noGrp="1"/>
          </p:cNvSpPr>
          <p:nvPr>
            <p:ph sz="quarter" idx="1"/>
          </p:nvPr>
        </p:nvSpPr>
        <p:spPr>
          <a:xfrm>
            <a:off x="215037" y="981995"/>
            <a:ext cx="6636211" cy="5966193"/>
          </a:xfrm>
        </p:spPr>
        <p:txBody>
          <a:bodyPr>
            <a:normAutofit lnSpcReduction="10000"/>
          </a:bodyPr>
          <a:lstStyle/>
          <a:p>
            <a:r>
              <a:rPr lang="en-US" sz="3100" dirty="0"/>
              <a:t>Test beam and laboratory campaign to characterize HPK sample</a:t>
            </a:r>
          </a:p>
          <a:p>
            <a:pPr lvl="1"/>
            <a:r>
              <a:rPr lang="en-US" sz="2800" dirty="0"/>
              <a:t>Matrix of different pitch/size metal, different N+ resistivity and oxide thicknesses</a:t>
            </a:r>
          </a:p>
          <a:p>
            <a:r>
              <a:rPr lang="en-US" sz="3100" dirty="0"/>
              <a:t>FNAL test beam results from HPK 2023 production, most </a:t>
            </a:r>
            <a:r>
              <a:rPr lang="en-US" sz="3100" dirty="0" err="1"/>
              <a:t>ePIC</a:t>
            </a:r>
            <a:r>
              <a:rPr lang="en-US" sz="3100" dirty="0"/>
              <a:t> requirements are met</a:t>
            </a:r>
          </a:p>
          <a:p>
            <a:pPr lvl="1"/>
            <a:r>
              <a:rPr lang="en-US" sz="2800" dirty="0"/>
              <a:t>Time resolution ~35ps, and positioning resolution ~15um for 1cm x 500um strips</a:t>
            </a:r>
            <a:endParaRPr lang="en-US" sz="2800" strike="sngStrike" dirty="0"/>
          </a:p>
          <a:p>
            <a:r>
              <a:rPr lang="en-US" sz="3100" dirty="0"/>
              <a:t>Laboratory studies done with TCT laser</a:t>
            </a:r>
          </a:p>
          <a:p>
            <a:pPr lvl="1"/>
            <a:r>
              <a:rPr lang="en-US" sz="2800" dirty="0"/>
              <a:t>Type E strips (more resistive) have better performance</a:t>
            </a:r>
          </a:p>
          <a:p>
            <a:pPr lvl="1"/>
            <a:r>
              <a:rPr lang="en-US" sz="2800" dirty="0"/>
              <a:t>1cm strip length is the best compromise</a:t>
            </a:r>
          </a:p>
        </p:txBody>
      </p:sp>
      <p:sp>
        <p:nvSpPr>
          <p:cNvPr id="10" name="Rectangle 9"/>
          <p:cNvSpPr/>
          <p:nvPr/>
        </p:nvSpPr>
        <p:spPr>
          <a:xfrm>
            <a:off x="997229" y="7169186"/>
            <a:ext cx="5998124" cy="276999"/>
          </a:xfrm>
          <a:prstGeom prst="rect">
            <a:avLst/>
          </a:prstGeom>
        </p:spPr>
        <p:txBody>
          <a:bodyPr wrap="square">
            <a:spAutoFit/>
          </a:bodyPr>
          <a:lstStyle/>
          <a:p>
            <a:r>
              <a:rPr lang="en-US" sz="1200" dirty="0"/>
              <a:t>References: </a:t>
            </a:r>
            <a:r>
              <a:rPr lang="en-US" sz="1200" dirty="0">
                <a:hlinkClick r:id="rId2"/>
              </a:rPr>
              <a:t>https://arxiv.org/abs/2407.09928</a:t>
            </a:r>
            <a:r>
              <a:rPr lang="en-US" sz="1200" dirty="0"/>
              <a:t>  </a:t>
            </a:r>
            <a:r>
              <a:rPr lang="en-US" sz="1200" dirty="0">
                <a:hlinkClick r:id="rId3"/>
              </a:rPr>
              <a:t>https://doi.org/10.1016/j.nima.2024.169478</a:t>
            </a:r>
            <a:r>
              <a:rPr lang="en-US" sz="1200" dirty="0"/>
              <a:t> </a:t>
            </a:r>
          </a:p>
        </p:txBody>
      </p:sp>
      <p:pic>
        <p:nvPicPr>
          <p:cNvPr id="13" name="Content Placeholder 6" descr="Screen Clipping"/>
          <p:cNvPicPr>
            <a:picLocks noChangeAspect="1"/>
          </p:cNvPicPr>
          <p:nvPr/>
        </p:nvPicPr>
        <p:blipFill>
          <a:blip r:embed="rId4">
            <a:extLst>
              <a:ext uri="{28A0092B-C50C-407E-A947-70E740481C1C}">
                <a14:useLocalDpi xmlns:a14="http://schemas.microsoft.com/office/drawing/2010/main" val="0"/>
              </a:ext>
            </a:extLst>
          </a:blip>
          <a:srcRect t="44631" r="49914"/>
          <a:stretch>
            <a:fillRect/>
          </a:stretch>
        </p:blipFill>
        <p:spPr>
          <a:xfrm>
            <a:off x="9186718" y="1403573"/>
            <a:ext cx="4045103" cy="3258982"/>
          </a:xfrm>
          <a:prstGeom prst="rect">
            <a:avLst/>
          </a:prstGeom>
        </p:spPr>
      </p:pic>
      <p:pic>
        <p:nvPicPr>
          <p:cNvPr id="12" name="Picture 1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1964" y="5156104"/>
            <a:ext cx="2061688" cy="2034075"/>
          </a:xfrm>
          <a:prstGeom prst="rect">
            <a:avLst/>
          </a:prstGeom>
        </p:spPr>
      </p:pic>
      <p:pic>
        <p:nvPicPr>
          <p:cNvPr id="14" name="Picture 13"/>
          <p:cNvPicPr>
            <a:picLocks noChangeAspect="1"/>
          </p:cNvPicPr>
          <p:nvPr/>
        </p:nvPicPr>
        <p:blipFill>
          <a:blip r:embed="rId6"/>
          <a:stretch>
            <a:fillRect/>
          </a:stretch>
        </p:blipFill>
        <p:spPr>
          <a:xfrm>
            <a:off x="8816004" y="5019580"/>
            <a:ext cx="4225618" cy="2236608"/>
          </a:xfrm>
          <a:prstGeom prst="rect">
            <a:avLst/>
          </a:prstGeom>
        </p:spPr>
      </p:pic>
      <p:pic>
        <p:nvPicPr>
          <p:cNvPr id="7" name="Content Placeholder 6" descr="Screen Clipping">
            <a:extLst>
              <a:ext uri="{FF2B5EF4-FFF2-40B4-BE49-F238E27FC236}">
                <a16:creationId xmlns:a16="http://schemas.microsoft.com/office/drawing/2014/main" id="{2C221756-F6FF-29CD-0BB9-C6E4DC8A6B54}"/>
              </a:ext>
            </a:extLst>
          </p:cNvPr>
          <p:cNvPicPr>
            <a:picLocks noChangeAspect="1"/>
          </p:cNvPicPr>
          <p:nvPr/>
        </p:nvPicPr>
        <p:blipFill>
          <a:blip r:embed="rId4">
            <a:extLst>
              <a:ext uri="{28A0092B-C50C-407E-A947-70E740481C1C}">
                <a14:useLocalDpi xmlns:a14="http://schemas.microsoft.com/office/drawing/2010/main" val="0"/>
              </a:ext>
            </a:extLst>
          </a:blip>
          <a:srcRect l="9430" r="39549" b="55730"/>
          <a:stretch>
            <a:fillRect/>
          </a:stretch>
        </p:blipFill>
        <p:spPr>
          <a:xfrm>
            <a:off x="7084596" y="2291538"/>
            <a:ext cx="2102122" cy="1329315"/>
          </a:xfrm>
          <a:prstGeom prst="rect">
            <a:avLst/>
          </a:prstGeom>
        </p:spPr>
      </p:pic>
      <p:sp>
        <p:nvSpPr>
          <p:cNvPr id="15" name="TextBox 33">
            <a:extLst>
              <a:ext uri="{FF2B5EF4-FFF2-40B4-BE49-F238E27FC236}">
                <a16:creationId xmlns:a16="http://schemas.microsoft.com/office/drawing/2014/main" id="{BB35A71A-A0D0-BA57-7CA1-DAE241EA753F}"/>
              </a:ext>
            </a:extLst>
          </p:cNvPr>
          <p:cNvSpPr txBox="1"/>
          <p:nvPr/>
        </p:nvSpPr>
        <p:spPr>
          <a:xfrm>
            <a:off x="11358448" y="115306"/>
            <a:ext cx="1637308" cy="707886"/>
          </a:xfrm>
          <a:prstGeom prst="rect">
            <a:avLst/>
          </a:prstGeom>
          <a:noFill/>
        </p:spPr>
        <p:txBody>
          <a:bodyPr wrap="none" rtlCol="0">
            <a:spAutoFit/>
          </a:bodyPr>
          <a:lstStyle/>
          <a:p>
            <a:r>
              <a:rPr lang="en-US" sz="4000" dirty="0"/>
              <a:t>Q1, Q2</a:t>
            </a:r>
            <a:endParaRPr lang="en-US" altLang="ja-JP" sz="4000" dirty="0"/>
          </a:p>
        </p:txBody>
      </p:sp>
    </p:spTree>
    <p:extLst>
      <p:ext uri="{BB962C8B-B14F-4D97-AF65-F5344CB8AC3E}">
        <p14:creationId xmlns:p14="http://schemas.microsoft.com/office/powerpoint/2010/main" val="2255226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9"/>
          <p:cNvSpPr txBox="1">
            <a:spLocks noGrp="1"/>
          </p:cNvSpPr>
          <p:nvPr>
            <p:ph type="title"/>
          </p:nvPr>
        </p:nvSpPr>
        <p:spPr>
          <a:xfrm>
            <a:off x="167159" y="46135"/>
            <a:ext cx="7992888" cy="841958"/>
          </a:xfrm>
          <a:prstGeom prst="rect">
            <a:avLst/>
          </a:prstGeom>
        </p:spPr>
        <p:txBody>
          <a:bodyPr spcFirstLastPara="1" wrap="square" lIns="134372" tIns="134372" rIns="134372" bIns="134372" anchor="t" anchorCtr="0">
            <a:normAutofit fontScale="90000"/>
          </a:bodyPr>
          <a:lstStyle/>
          <a:p>
            <a:r>
              <a:rPr lang="en" dirty="0"/>
              <a:t>2024 HPK production</a:t>
            </a:r>
            <a:endParaRPr dirty="0"/>
          </a:p>
        </p:txBody>
      </p:sp>
      <p:pic>
        <p:nvPicPr>
          <p:cNvPr id="4" name="Picture 3" descr="A circular object with a barcode on it&#10;&#10;Description automatically generated">
            <a:extLst>
              <a:ext uri="{FF2B5EF4-FFF2-40B4-BE49-F238E27FC236}">
                <a16:creationId xmlns:a16="http://schemas.microsoft.com/office/drawing/2014/main" id="{E341B86E-075E-D4B9-59D0-3E06B3D5C425}"/>
              </a:ext>
            </a:extLst>
          </p:cNvPr>
          <p:cNvPicPr>
            <a:picLocks noChangeAspect="1"/>
          </p:cNvPicPr>
          <p:nvPr/>
        </p:nvPicPr>
        <p:blipFill>
          <a:blip r:embed="rId3" cstate="print">
            <a:extLst>
              <a:ext uri="{28A0092B-C50C-407E-A947-70E740481C1C}">
                <a14:useLocalDpi xmlns:a14="http://schemas.microsoft.com/office/drawing/2010/main" val="0"/>
              </a:ext>
            </a:extLst>
          </a:blip>
          <a:srcRect l="19916" t="29997" r="17766" b="48095"/>
          <a:stretch/>
        </p:blipFill>
        <p:spPr>
          <a:xfrm>
            <a:off x="8947793" y="1251570"/>
            <a:ext cx="3514340" cy="929078"/>
          </a:xfrm>
          <a:prstGeom prst="rect">
            <a:avLst/>
          </a:prstGeom>
        </p:spPr>
      </p:pic>
      <p:pic>
        <p:nvPicPr>
          <p:cNvPr id="7" name="Picture 6" descr="A close up of a solar panel&#10;&#10;Description automatically generated">
            <a:extLst>
              <a:ext uri="{FF2B5EF4-FFF2-40B4-BE49-F238E27FC236}">
                <a16:creationId xmlns:a16="http://schemas.microsoft.com/office/drawing/2014/main" id="{EA55FEDB-A723-A8ED-F337-DBD7530C8DA9}"/>
              </a:ext>
            </a:extLst>
          </p:cNvPr>
          <p:cNvPicPr>
            <a:picLocks noChangeAspect="1"/>
          </p:cNvPicPr>
          <p:nvPr/>
        </p:nvPicPr>
        <p:blipFill>
          <a:blip r:embed="rId4" cstate="print">
            <a:extLst>
              <a:ext uri="{28A0092B-C50C-407E-A947-70E740481C1C}">
                <a14:useLocalDpi xmlns:a14="http://schemas.microsoft.com/office/drawing/2010/main" val="0"/>
              </a:ext>
            </a:extLst>
          </a:blip>
          <a:srcRect l="19601" t="16662" r="27199" b="15669"/>
          <a:stretch/>
        </p:blipFill>
        <p:spPr>
          <a:xfrm rot="16200000">
            <a:off x="9689367" y="1587202"/>
            <a:ext cx="2004981" cy="3391373"/>
          </a:xfrm>
          <a:prstGeom prst="rect">
            <a:avLst/>
          </a:prstGeom>
        </p:spPr>
      </p:pic>
      <p:sp>
        <p:nvSpPr>
          <p:cNvPr id="8" name="TextBox 7">
            <a:extLst>
              <a:ext uri="{FF2B5EF4-FFF2-40B4-BE49-F238E27FC236}">
                <a16:creationId xmlns:a16="http://schemas.microsoft.com/office/drawing/2014/main" id="{5C9E1062-0030-F3BC-2442-5BDC203174A2}"/>
              </a:ext>
            </a:extLst>
          </p:cNvPr>
          <p:cNvSpPr txBox="1"/>
          <p:nvPr/>
        </p:nvSpPr>
        <p:spPr>
          <a:xfrm>
            <a:off x="11368717" y="840473"/>
            <a:ext cx="1195968" cy="369332"/>
          </a:xfrm>
          <a:prstGeom prst="rect">
            <a:avLst/>
          </a:prstGeom>
          <a:solidFill>
            <a:srgbClr val="F8F8F8"/>
          </a:solidFill>
        </p:spPr>
        <p:txBody>
          <a:bodyPr wrap="none" rtlCol="0">
            <a:spAutoFit/>
          </a:bodyPr>
          <a:lstStyle/>
          <a:p>
            <a:r>
              <a:rPr lang="en-US" dirty="0"/>
              <a:t>Half sensors</a:t>
            </a:r>
          </a:p>
        </p:txBody>
      </p:sp>
      <p:sp>
        <p:nvSpPr>
          <p:cNvPr id="9" name="TextBox 8">
            <a:extLst>
              <a:ext uri="{FF2B5EF4-FFF2-40B4-BE49-F238E27FC236}">
                <a16:creationId xmlns:a16="http://schemas.microsoft.com/office/drawing/2014/main" id="{70ECF78B-EB67-1D0C-E14D-1CD7A5D89BCB}"/>
              </a:ext>
            </a:extLst>
          </p:cNvPr>
          <p:cNvSpPr txBox="1"/>
          <p:nvPr/>
        </p:nvSpPr>
        <p:spPr>
          <a:xfrm>
            <a:off x="11804788" y="2244284"/>
            <a:ext cx="1165512" cy="369332"/>
          </a:xfrm>
          <a:prstGeom prst="rect">
            <a:avLst/>
          </a:prstGeom>
          <a:solidFill>
            <a:srgbClr val="F8F8F8"/>
          </a:solidFill>
        </p:spPr>
        <p:txBody>
          <a:bodyPr wrap="none" rtlCol="0">
            <a:spAutoFit/>
          </a:bodyPr>
          <a:lstStyle/>
          <a:p>
            <a:r>
              <a:rPr lang="en-US" dirty="0"/>
              <a:t>Full sensors</a:t>
            </a:r>
          </a:p>
        </p:txBody>
      </p:sp>
      <p:sp>
        <p:nvSpPr>
          <p:cNvPr id="10" name="TextBox 9">
            <a:extLst>
              <a:ext uri="{FF2B5EF4-FFF2-40B4-BE49-F238E27FC236}">
                <a16:creationId xmlns:a16="http://schemas.microsoft.com/office/drawing/2014/main" id="{072CFC86-66A8-8642-AE39-40F0FAF6FD52}"/>
              </a:ext>
            </a:extLst>
          </p:cNvPr>
          <p:cNvSpPr txBox="1"/>
          <p:nvPr/>
        </p:nvSpPr>
        <p:spPr>
          <a:xfrm>
            <a:off x="11659845" y="4136827"/>
            <a:ext cx="1455398" cy="369332"/>
          </a:xfrm>
          <a:prstGeom prst="rect">
            <a:avLst/>
          </a:prstGeom>
          <a:solidFill>
            <a:srgbClr val="F8F8F8"/>
          </a:solidFill>
        </p:spPr>
        <p:txBody>
          <a:bodyPr wrap="none" rtlCol="0">
            <a:spAutoFit/>
          </a:bodyPr>
          <a:lstStyle/>
          <a:p>
            <a:r>
              <a:rPr lang="en-US" dirty="0"/>
              <a:t>Double sensors</a:t>
            </a:r>
          </a:p>
        </p:txBody>
      </p:sp>
      <p:sp>
        <p:nvSpPr>
          <p:cNvPr id="2" name="Date Placeholder 1"/>
          <p:cNvSpPr>
            <a:spLocks noGrp="1"/>
          </p:cNvSpPr>
          <p:nvPr>
            <p:ph type="dt" sz="half" idx="10"/>
          </p:nvPr>
        </p:nvSpPr>
        <p:spPr/>
        <p:txBody>
          <a:bodyPr/>
          <a:lstStyle/>
          <a:p>
            <a:pPr lvl="0"/>
            <a:fld id="{9A2B5BD9-805E-4CFA-B542-16F3A04DBB36}" type="datetime1">
              <a:rPr lang="en-US" smtClean="0"/>
              <a:t>5/30/25</a:t>
            </a:fld>
            <a:endParaRPr lang="it-IT"/>
          </a:p>
        </p:txBody>
      </p:sp>
      <p:sp>
        <p:nvSpPr>
          <p:cNvPr id="6" name="Footer Placeholder 5"/>
          <p:cNvSpPr>
            <a:spLocks noGrp="1"/>
          </p:cNvSpPr>
          <p:nvPr>
            <p:ph type="ftr" sz="quarter" idx="11"/>
          </p:nvPr>
        </p:nvSpPr>
        <p:spPr/>
        <p:txBody>
          <a:bodyPr/>
          <a:lstStyle/>
          <a:p>
            <a:pPr lvl="0"/>
            <a:r>
              <a:rPr lang="it-IT"/>
              <a:t>Dr. Simone M. Mazza - University of California Santa Cruz</a:t>
            </a:r>
          </a:p>
        </p:txBody>
      </p:sp>
      <p:sp>
        <p:nvSpPr>
          <p:cNvPr id="11" name="Slide Number Placeholder 10"/>
          <p:cNvSpPr>
            <a:spLocks noGrp="1"/>
          </p:cNvSpPr>
          <p:nvPr>
            <p:ph type="sldNum" sz="quarter" idx="12"/>
          </p:nvPr>
        </p:nvSpPr>
        <p:spPr/>
        <p:txBody>
          <a:bodyPr/>
          <a:lstStyle/>
          <a:p>
            <a:pPr lvl="0"/>
            <a:fld id="{6F35B5FC-F706-4B9C-A24F-FE1A999918E3}" type="slidenum">
              <a:rPr lang="it-IT" smtClean="0"/>
              <a:pPr lvl="0"/>
              <a:t>6</a:t>
            </a:fld>
            <a:endParaRPr lang="it-IT"/>
          </a:p>
        </p:txBody>
      </p:sp>
      <p:pic>
        <p:nvPicPr>
          <p:cNvPr id="20" name="Picture 19" descr="A screenshot of a document&#10;&#10;Description automatically generated">
            <a:extLst>
              <a:ext uri="{FF2B5EF4-FFF2-40B4-BE49-F238E27FC236}">
                <a16:creationId xmlns:a16="http://schemas.microsoft.com/office/drawing/2014/main" id="{B905E872-F3A6-705D-87C2-6AD6ACB0583D}"/>
              </a:ext>
            </a:extLst>
          </p:cNvPr>
          <p:cNvPicPr>
            <a:picLocks noChangeAspect="1"/>
          </p:cNvPicPr>
          <p:nvPr/>
        </p:nvPicPr>
        <p:blipFill rotWithShape="1">
          <a:blip r:embed="rId5"/>
          <a:srcRect r="75913" b="51638"/>
          <a:stretch/>
        </p:blipFill>
        <p:spPr>
          <a:xfrm>
            <a:off x="9450836" y="4387518"/>
            <a:ext cx="2515865" cy="2540313"/>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6933" t="12852" r="20868" b="15708"/>
          <a:stretch/>
        </p:blipFill>
        <p:spPr>
          <a:xfrm rot="5400000">
            <a:off x="1130118" y="3699944"/>
            <a:ext cx="2450331" cy="3224121"/>
          </a:xfrm>
          <a:prstGeom prst="rect">
            <a:avLst/>
          </a:prstGeom>
        </p:spPr>
      </p:pic>
      <p:sp>
        <p:nvSpPr>
          <p:cNvPr id="18" name="Content Placeholder 5"/>
          <p:cNvSpPr txBox="1">
            <a:spLocks/>
          </p:cNvSpPr>
          <p:nvPr/>
        </p:nvSpPr>
        <p:spPr>
          <a:xfrm>
            <a:off x="181376" y="979058"/>
            <a:ext cx="8654756" cy="2943069"/>
          </a:xfrm>
          <a:prstGeom prst="rect">
            <a:avLst/>
          </a:prstGeom>
        </p:spPr>
        <p:txBody>
          <a:bodyPr vert="horz" lIns="100794" tIns="50397" rIns="100794" bIns="50397">
            <a:normAutofit fontScale="77500" lnSpcReduction="20000"/>
          </a:bodyPr>
          <a:lstStyle>
            <a:lvl1pPr marL="302393" indent="-302393" algn="l" rtl="0" eaLnBrk="1" latinLnBrk="0" hangingPunct="1">
              <a:spcBef>
                <a:spcPts val="639"/>
              </a:spcBef>
              <a:buClr>
                <a:schemeClr val="accent1"/>
              </a:buClr>
              <a:buSzPct val="85000"/>
              <a:buFont typeface="Wingdings 2"/>
              <a:buChar char=""/>
              <a:defRPr kumimoji="0" sz="2900" kern="1200">
                <a:solidFill>
                  <a:schemeClr val="tx1"/>
                </a:solidFill>
                <a:latin typeface="+mn-lt"/>
                <a:ea typeface="+mn-ea"/>
                <a:cs typeface="+mn-cs"/>
              </a:defRPr>
            </a:lvl1pPr>
            <a:lvl2pPr marL="604786" indent="-251995" algn="l" rtl="0" eaLnBrk="1" latinLnBrk="0" hangingPunct="1">
              <a:spcBef>
                <a:spcPts val="408"/>
              </a:spcBef>
              <a:buClr>
                <a:schemeClr val="accent2"/>
              </a:buClr>
              <a:buSzPct val="85000"/>
              <a:buFont typeface="Wingdings 2"/>
              <a:buChar char=""/>
              <a:defRPr kumimoji="0" sz="2600" kern="1200">
                <a:solidFill>
                  <a:schemeClr val="tx1"/>
                </a:solidFill>
                <a:latin typeface="+mn-lt"/>
                <a:ea typeface="+mn-ea"/>
                <a:cs typeface="+mn-cs"/>
              </a:defRPr>
            </a:lvl2pPr>
            <a:lvl3pPr marL="907179" indent="-251995" algn="l" rtl="0" eaLnBrk="1" latinLnBrk="0" hangingPunct="1">
              <a:spcBef>
                <a:spcPts val="408"/>
              </a:spcBef>
              <a:buClr>
                <a:schemeClr val="accent1">
                  <a:tint val="60000"/>
                </a:schemeClr>
              </a:buClr>
              <a:buSzPct val="85000"/>
              <a:buFont typeface="Wingdings 2"/>
              <a:buChar char=""/>
              <a:defRPr kumimoji="0" sz="2200" kern="1200">
                <a:solidFill>
                  <a:schemeClr val="tx1"/>
                </a:solidFill>
                <a:latin typeface="+mn-lt"/>
                <a:ea typeface="+mn-ea"/>
                <a:cs typeface="+mn-cs"/>
              </a:defRPr>
            </a:lvl3pPr>
            <a:lvl4pPr marL="1209572" indent="-251995" algn="l" rtl="0" eaLnBrk="1" latinLnBrk="0" hangingPunct="1">
              <a:spcBef>
                <a:spcPts val="408"/>
              </a:spcBef>
              <a:buClr>
                <a:schemeClr val="accent3"/>
              </a:buClr>
              <a:buSzPct val="80000"/>
              <a:buFont typeface="Wingdings 2"/>
              <a:buChar char=""/>
              <a:defRPr kumimoji="0" sz="2200" kern="1200">
                <a:solidFill>
                  <a:schemeClr val="tx1"/>
                </a:solidFill>
                <a:latin typeface="+mn-lt"/>
                <a:ea typeface="+mn-ea"/>
                <a:cs typeface="+mn-cs"/>
              </a:defRPr>
            </a:lvl4pPr>
            <a:lvl5pPr marL="1511965" indent="-251995" algn="l" rtl="0" eaLnBrk="1" latinLnBrk="0" hangingPunct="1">
              <a:spcBef>
                <a:spcPts val="408"/>
              </a:spcBef>
              <a:buClr>
                <a:schemeClr val="accent3"/>
              </a:buClr>
              <a:buFontTx/>
              <a:buChar char="o"/>
              <a:defRPr kumimoji="0" sz="2200" kern="1200">
                <a:solidFill>
                  <a:schemeClr val="tx1"/>
                </a:solidFill>
                <a:latin typeface="+mn-lt"/>
                <a:ea typeface="+mn-ea"/>
                <a:cs typeface="+mn-cs"/>
              </a:defRPr>
            </a:lvl5pPr>
            <a:lvl6pPr marL="1814358" indent="-251995" algn="l" rtl="0" eaLnBrk="1" latinLnBrk="0" hangingPunct="1">
              <a:spcBef>
                <a:spcPts val="408"/>
              </a:spcBef>
              <a:buClr>
                <a:schemeClr val="accent3"/>
              </a:buClr>
              <a:buChar char="•"/>
              <a:defRPr kumimoji="0" sz="2000" kern="1200" baseline="0">
                <a:solidFill>
                  <a:schemeClr val="tx1"/>
                </a:solidFill>
                <a:latin typeface="+mn-lt"/>
                <a:ea typeface="+mn-ea"/>
                <a:cs typeface="+mn-cs"/>
              </a:defRPr>
            </a:lvl6pPr>
            <a:lvl7pPr marL="2116751" indent="-251995" algn="l" rtl="0" eaLnBrk="1" latinLnBrk="0" hangingPunct="1">
              <a:spcBef>
                <a:spcPts val="408"/>
              </a:spcBef>
              <a:buClr>
                <a:schemeClr val="accent2"/>
              </a:buClr>
              <a:buChar char="•"/>
              <a:defRPr kumimoji="0" sz="2000" kern="1200">
                <a:solidFill>
                  <a:schemeClr val="tx1"/>
                </a:solidFill>
                <a:latin typeface="+mn-lt"/>
                <a:ea typeface="+mn-ea"/>
                <a:cs typeface="+mn-cs"/>
              </a:defRPr>
            </a:lvl7pPr>
            <a:lvl8pPr marL="2419144" indent="-251995" algn="l" rtl="0" eaLnBrk="1" latinLnBrk="0" hangingPunct="1">
              <a:spcBef>
                <a:spcPts val="408"/>
              </a:spcBef>
              <a:buClr>
                <a:schemeClr val="accent1">
                  <a:tint val="60000"/>
                </a:schemeClr>
              </a:buClr>
              <a:buChar char="•"/>
              <a:defRPr kumimoji="0" sz="2000" kern="1200">
                <a:solidFill>
                  <a:schemeClr val="tx1"/>
                </a:solidFill>
                <a:latin typeface="+mn-lt"/>
                <a:ea typeface="+mn-ea"/>
                <a:cs typeface="+mn-cs"/>
              </a:defRPr>
            </a:lvl8pPr>
            <a:lvl9pPr marL="2721537" indent="-251995" algn="l" rtl="0" eaLnBrk="1" latinLnBrk="0" hangingPunct="1">
              <a:spcBef>
                <a:spcPts val="408"/>
              </a:spcBef>
              <a:buClr>
                <a:schemeClr val="accent2">
                  <a:tint val="60000"/>
                </a:schemeClr>
              </a:buClr>
              <a:buChar char="•"/>
              <a:defRPr kumimoji="0" sz="2000" kern="1200">
                <a:solidFill>
                  <a:schemeClr val="tx1"/>
                </a:solidFill>
                <a:latin typeface="+mn-lt"/>
                <a:ea typeface="+mn-ea"/>
                <a:cs typeface="+mn-cs"/>
              </a:defRPr>
            </a:lvl9pPr>
          </a:lstStyle>
          <a:p>
            <a:r>
              <a:rPr lang="en-US" dirty="0" err="1"/>
              <a:t>ePIC</a:t>
            </a:r>
            <a:r>
              <a:rPr lang="en-US" dirty="0"/>
              <a:t> full-size production of strip AC-LGADs from HPK with devices up to </a:t>
            </a:r>
            <a:r>
              <a:rPr lang="en-US" b="1" dirty="0">
                <a:solidFill>
                  <a:srgbClr val="0070C0"/>
                </a:solidFill>
              </a:rPr>
              <a:t>3.2x4 cm</a:t>
            </a:r>
          </a:p>
          <a:p>
            <a:pPr lvl="1"/>
            <a:r>
              <a:rPr lang="en-US" dirty="0"/>
              <a:t>Nominal size </a:t>
            </a:r>
            <a:r>
              <a:rPr lang="en-US" b="1" dirty="0">
                <a:solidFill>
                  <a:srgbClr val="0070C0"/>
                </a:solidFill>
              </a:rPr>
              <a:t>3.2x2.2 cm</a:t>
            </a:r>
            <a:r>
              <a:rPr lang="en-US" dirty="0">
                <a:solidFill>
                  <a:srgbClr val="0070C0"/>
                </a:solidFill>
              </a:rPr>
              <a:t> </a:t>
            </a:r>
            <a:r>
              <a:rPr lang="en-US" dirty="0"/>
              <a:t>with 1cm strip ‘segments’</a:t>
            </a:r>
          </a:p>
          <a:p>
            <a:pPr lvl="1"/>
            <a:r>
              <a:rPr lang="en-US" dirty="0"/>
              <a:t>Strip width: 50um, strip pitch 500, 750, 1000 um</a:t>
            </a:r>
          </a:p>
          <a:p>
            <a:r>
              <a:rPr lang="en-US" b="1" dirty="0"/>
              <a:t>First ever large prototype production of AC-LGAD</a:t>
            </a:r>
          </a:p>
          <a:p>
            <a:r>
              <a:rPr lang="en-US" dirty="0"/>
              <a:t>8 wafers in hand, four 50um thick and four 30um thick</a:t>
            </a:r>
          </a:p>
          <a:p>
            <a:pPr lvl="1"/>
            <a:r>
              <a:rPr lang="en-US" dirty="0"/>
              <a:t>Low yield of 50 um has been solved</a:t>
            </a:r>
          </a:p>
          <a:p>
            <a:r>
              <a:rPr lang="en-US" dirty="0"/>
              <a:t>Produced a new 16ch discrete component board that can house larger sensors</a:t>
            </a:r>
          </a:p>
          <a:p>
            <a:endParaRPr lang="en-US" dirty="0"/>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4544731" y="3834997"/>
            <a:ext cx="3799662" cy="2767496"/>
          </a:xfrm>
          <a:prstGeom prst="rect">
            <a:avLst/>
          </a:prstGeom>
        </p:spPr>
      </p:pic>
      <p:sp>
        <p:nvSpPr>
          <p:cNvPr id="5" name="TextBox 33">
            <a:extLst>
              <a:ext uri="{FF2B5EF4-FFF2-40B4-BE49-F238E27FC236}">
                <a16:creationId xmlns:a16="http://schemas.microsoft.com/office/drawing/2014/main" id="{C8854E7D-4415-8060-3189-5EAABA9061C1}"/>
              </a:ext>
            </a:extLst>
          </p:cNvPr>
          <p:cNvSpPr txBox="1"/>
          <p:nvPr/>
        </p:nvSpPr>
        <p:spPr>
          <a:xfrm>
            <a:off x="11395297" y="133049"/>
            <a:ext cx="1637308" cy="707886"/>
          </a:xfrm>
          <a:prstGeom prst="rect">
            <a:avLst/>
          </a:prstGeom>
          <a:noFill/>
        </p:spPr>
        <p:txBody>
          <a:bodyPr wrap="none" rtlCol="0">
            <a:spAutoFit/>
          </a:bodyPr>
          <a:lstStyle/>
          <a:p>
            <a:r>
              <a:rPr lang="en-US" sz="4000" dirty="0"/>
              <a:t>Q1, Q2</a:t>
            </a:r>
          </a:p>
        </p:txBody>
      </p:sp>
    </p:spTree>
    <p:extLst>
      <p:ext uri="{BB962C8B-B14F-4D97-AF65-F5344CB8AC3E}">
        <p14:creationId xmlns:p14="http://schemas.microsoft.com/office/powerpoint/2010/main" val="1251322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183" y="302737"/>
            <a:ext cx="12384604" cy="668788"/>
          </a:xfrm>
        </p:spPr>
        <p:txBody>
          <a:bodyPr>
            <a:normAutofit fontScale="90000"/>
          </a:bodyPr>
          <a:lstStyle/>
          <a:p>
            <a:r>
              <a:rPr lang="en-US" dirty="0"/>
              <a:t>HPK production results - TCT</a:t>
            </a:r>
          </a:p>
        </p:txBody>
      </p:sp>
      <p:sp>
        <p:nvSpPr>
          <p:cNvPr id="3" name="Date Placeholder 2"/>
          <p:cNvSpPr>
            <a:spLocks noGrp="1"/>
          </p:cNvSpPr>
          <p:nvPr>
            <p:ph type="dt" sz="half" idx="10"/>
          </p:nvPr>
        </p:nvSpPr>
        <p:spPr/>
        <p:txBody>
          <a:bodyPr/>
          <a:lstStyle/>
          <a:p>
            <a:pPr lvl="0"/>
            <a:fld id="{8C810734-8F83-4509-9FE8-884C425A84AC}" type="datetime1">
              <a:rPr lang="en-US" smtClean="0"/>
              <a:t>5/30/25</a:t>
            </a:fld>
            <a:endParaRPr lang="it-IT"/>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7</a:t>
            </a:fld>
            <a:endParaRPr lang="it-IT"/>
          </a:p>
        </p:txBody>
      </p:sp>
      <p:sp>
        <p:nvSpPr>
          <p:cNvPr id="6" name="Content Placeholder 5"/>
          <p:cNvSpPr>
            <a:spLocks noGrp="1"/>
          </p:cNvSpPr>
          <p:nvPr>
            <p:ph sz="quarter" idx="1"/>
          </p:nvPr>
        </p:nvSpPr>
        <p:spPr>
          <a:xfrm>
            <a:off x="290120" y="971525"/>
            <a:ext cx="7200800" cy="2943069"/>
          </a:xfrm>
        </p:spPr>
        <p:txBody>
          <a:bodyPr>
            <a:normAutofit fontScale="85000" lnSpcReduction="10000"/>
          </a:bodyPr>
          <a:lstStyle/>
          <a:p>
            <a:r>
              <a:rPr lang="en-US" dirty="0"/>
              <a:t>Full size sensors tested on a large board with laser TCT</a:t>
            </a:r>
          </a:p>
          <a:p>
            <a:pPr lvl="1"/>
            <a:r>
              <a:rPr lang="en-US" dirty="0"/>
              <a:t>Both 50um and 30um thicknesses, show similar performance</a:t>
            </a:r>
          </a:p>
          <a:p>
            <a:r>
              <a:rPr lang="en-US" dirty="0"/>
              <a:t>Sensor works well, some gain variation across strip but it’s unclear if due to laser reflections, will verify at test beam</a:t>
            </a:r>
          </a:p>
          <a:p>
            <a:r>
              <a:rPr lang="en-US" dirty="0"/>
              <a:t>Pulse as expected with rise-time 600-700 </a:t>
            </a:r>
            <a:r>
              <a:rPr lang="en-US" dirty="0" err="1"/>
              <a:t>ps</a:t>
            </a:r>
            <a:endParaRPr lang="en-US" dirty="0"/>
          </a:p>
          <a:p>
            <a:r>
              <a:rPr lang="en-US" dirty="0"/>
              <a:t>Signal for 1000um, 750um and 500um pitch is similar</a:t>
            </a:r>
          </a:p>
          <a:p>
            <a:pPr lvl="1"/>
            <a:r>
              <a:rPr lang="en-US" dirty="0"/>
              <a:t>Higher S/N loss between strips for 1000um</a:t>
            </a:r>
          </a:p>
          <a:p>
            <a:endParaRPr lang="en-US" dirty="0"/>
          </a:p>
        </p:txBody>
      </p:sp>
      <p:grpSp>
        <p:nvGrpSpPr>
          <p:cNvPr id="7" name="グループ化 6">
            <a:extLst>
              <a:ext uri="{FF2B5EF4-FFF2-40B4-BE49-F238E27FC236}">
                <a16:creationId xmlns:a16="http://schemas.microsoft.com/office/drawing/2014/main" id="{17A40262-694F-1136-8289-C26E13644E7C}"/>
              </a:ext>
            </a:extLst>
          </p:cNvPr>
          <p:cNvGrpSpPr>
            <a:grpSpLocks noChangeAspect="1"/>
          </p:cNvGrpSpPr>
          <p:nvPr/>
        </p:nvGrpSpPr>
        <p:grpSpPr>
          <a:xfrm>
            <a:off x="7767266" y="1135805"/>
            <a:ext cx="4944523" cy="6114061"/>
            <a:chOff x="7693461" y="771344"/>
            <a:chExt cx="5147106" cy="6364561"/>
          </a:xfrm>
        </p:grpSpPr>
        <p:pic>
          <p:nvPicPr>
            <p:cNvPr id="2050" name="Picture 2" descr="https://lh7-rt.googleusercontent.com/slidesz/AGV_vUeqXE5NmlBh_wAqVhOCQJHOucz43GlaVM-ILcqKJc-L4OHbzF81D-6vySQCY3tfMnTk-PxthZi58Ti7bjYsmdHJDhocBn10L5jRrSUWVHi9OWFKSMs1tJ3h9D5YnyvRRIG_TJO13w=s2048?key=5NwlC1-1NhCgDFekyeHOOW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6592" y="771344"/>
              <a:ext cx="5133975" cy="3143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7-rt.googleusercontent.com/slidesz/AGV_vUfE3bCJMfuoJdtmVyFsv0IfEJQ3hUAjiZphoTsZveTpKzjihmSmH-0Q0IXiGyy6Vkt0n-KsAhr9Bm9_slJhoZac2L8PxSMjqFKlA8kT0udRLz5NeFwmLHVsnh7aVNzY-29S4nNerA=s2048?key=5NwlC1-1NhCgDFekyeHOOW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3461" y="4011704"/>
              <a:ext cx="5114925" cy="3124201"/>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391938" y="1426548"/>
            <a:ext cx="2123263" cy="1546485"/>
          </a:xfrm>
          <a:prstGeom prst="rect">
            <a:avLst/>
          </a:prstGeom>
        </p:spPr>
      </p:pic>
      <p:pic>
        <p:nvPicPr>
          <p:cNvPr id="11" name="Google Shape;216;p34"/>
          <p:cNvPicPr preferRelativeResize="0"/>
          <p:nvPr/>
        </p:nvPicPr>
        <p:blipFill>
          <a:blip r:embed="rId5">
            <a:alphaModFix/>
          </a:blip>
          <a:stretch>
            <a:fillRect/>
          </a:stretch>
        </p:blipFill>
        <p:spPr>
          <a:xfrm>
            <a:off x="318776" y="3914594"/>
            <a:ext cx="3937154" cy="2745910"/>
          </a:xfrm>
          <a:prstGeom prst="rect">
            <a:avLst/>
          </a:prstGeom>
          <a:noFill/>
          <a:ln>
            <a:noFill/>
          </a:ln>
        </p:spPr>
      </p:pic>
      <p:pic>
        <p:nvPicPr>
          <p:cNvPr id="12" name="Google Shape;188;p30"/>
          <p:cNvPicPr preferRelativeResize="0"/>
          <p:nvPr/>
        </p:nvPicPr>
        <p:blipFill>
          <a:blip r:embed="rId6">
            <a:alphaModFix/>
          </a:blip>
          <a:stretch>
            <a:fillRect/>
          </a:stretch>
        </p:blipFill>
        <p:spPr>
          <a:xfrm>
            <a:off x="4343623" y="4050844"/>
            <a:ext cx="3312368" cy="2582186"/>
          </a:xfrm>
          <a:prstGeom prst="rect">
            <a:avLst/>
          </a:prstGeom>
          <a:noFill/>
          <a:ln>
            <a:noFill/>
          </a:ln>
        </p:spPr>
      </p:pic>
      <p:sp>
        <p:nvSpPr>
          <p:cNvPr id="8" name="TextBox 33">
            <a:extLst>
              <a:ext uri="{FF2B5EF4-FFF2-40B4-BE49-F238E27FC236}">
                <a16:creationId xmlns:a16="http://schemas.microsoft.com/office/drawing/2014/main" id="{BB3B66FA-B1EE-96C8-F8FF-F30B1AEE841F}"/>
              </a:ext>
            </a:extLst>
          </p:cNvPr>
          <p:cNvSpPr txBox="1"/>
          <p:nvPr/>
        </p:nvSpPr>
        <p:spPr>
          <a:xfrm>
            <a:off x="11395297" y="133049"/>
            <a:ext cx="1637308" cy="707886"/>
          </a:xfrm>
          <a:prstGeom prst="rect">
            <a:avLst/>
          </a:prstGeom>
          <a:noFill/>
        </p:spPr>
        <p:txBody>
          <a:bodyPr wrap="none" rtlCol="0">
            <a:spAutoFit/>
          </a:bodyPr>
          <a:lstStyle/>
          <a:p>
            <a:r>
              <a:rPr lang="en-US" sz="4000" dirty="0"/>
              <a:t>Q1, Q2</a:t>
            </a:r>
          </a:p>
        </p:txBody>
      </p:sp>
    </p:spTree>
    <p:extLst>
      <p:ext uri="{BB962C8B-B14F-4D97-AF65-F5344CB8AC3E}">
        <p14:creationId xmlns:p14="http://schemas.microsoft.com/office/powerpoint/2010/main" val="336714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4939" y="718007"/>
            <a:ext cx="6758939" cy="3061830"/>
          </a:xfrm>
          <a:prstGeom prst="rect">
            <a:avLst/>
          </a:prstGeom>
        </p:spPr>
      </p:pic>
      <p:sp>
        <p:nvSpPr>
          <p:cNvPr id="2" name="Title 1"/>
          <p:cNvSpPr>
            <a:spLocks noGrp="1"/>
          </p:cNvSpPr>
          <p:nvPr>
            <p:ph type="title"/>
          </p:nvPr>
        </p:nvSpPr>
        <p:spPr>
          <a:xfrm>
            <a:off x="199028" y="-36587"/>
            <a:ext cx="6781768" cy="1029108"/>
          </a:xfrm>
        </p:spPr>
        <p:txBody>
          <a:bodyPr>
            <a:noAutofit/>
          </a:bodyPr>
          <a:lstStyle/>
          <a:p>
            <a:r>
              <a:rPr lang="en-US" sz="3600" dirty="0"/>
              <a:t>Irradiation effects on AC-LGADs</a:t>
            </a:r>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5" name="Slide Number Placeholder 4"/>
          <p:cNvSpPr>
            <a:spLocks noGrp="1"/>
          </p:cNvSpPr>
          <p:nvPr>
            <p:ph type="sldNum" sz="quarter" idx="12"/>
          </p:nvPr>
        </p:nvSpPr>
        <p:spPr/>
        <p:txBody>
          <a:bodyPr/>
          <a:lstStyle/>
          <a:p>
            <a:pPr lvl="0"/>
            <a:fld id="{6F35B5FC-F706-4B9C-A24F-FE1A999918E3}" type="slidenum">
              <a:rPr lang="it-IT" smtClean="0"/>
              <a:pPr lvl="0"/>
              <a:t>8</a:t>
            </a:fld>
            <a:endParaRPr lang="it-IT"/>
          </a:p>
        </p:txBody>
      </p:sp>
      <p:sp>
        <p:nvSpPr>
          <p:cNvPr id="6" name="Content Placeholder 5"/>
          <p:cNvSpPr>
            <a:spLocks noGrp="1"/>
          </p:cNvSpPr>
          <p:nvPr>
            <p:ph sz="quarter" idx="1"/>
          </p:nvPr>
        </p:nvSpPr>
        <p:spPr>
          <a:xfrm>
            <a:off x="215037" y="1088969"/>
            <a:ext cx="6360834" cy="5499180"/>
          </a:xfrm>
        </p:spPr>
        <p:txBody>
          <a:bodyPr>
            <a:normAutofit/>
          </a:bodyPr>
          <a:lstStyle/>
          <a:p>
            <a:r>
              <a:rPr lang="en-GB" sz="2800" dirty="0"/>
              <a:t>Up to 1e13 </a:t>
            </a:r>
            <a:r>
              <a:rPr lang="en-GB" sz="2800" dirty="0" err="1"/>
              <a:t>Neq</a:t>
            </a:r>
            <a:r>
              <a:rPr lang="en-GB" sz="2800" dirty="0"/>
              <a:t>, no significant change in sensor IV properties and gain layer doping</a:t>
            </a:r>
          </a:p>
          <a:p>
            <a:pPr lvl="1"/>
            <a:r>
              <a:rPr lang="en-GB" sz="2500" dirty="0"/>
              <a:t>Leakage current scales with bulk volume</a:t>
            </a:r>
          </a:p>
          <a:p>
            <a:pPr lvl="1"/>
            <a:r>
              <a:rPr lang="en-GB" sz="2500" dirty="0"/>
              <a:t>Current and breakdown voltage increases with fluence (as expected)</a:t>
            </a:r>
          </a:p>
          <a:p>
            <a:pPr marL="302393" lvl="1" indent="-302393">
              <a:spcBef>
                <a:spcPts val="639"/>
              </a:spcBef>
              <a:buClr>
                <a:schemeClr val="accent1"/>
              </a:buClr>
            </a:pPr>
            <a:r>
              <a:rPr lang="en-GB" sz="2500" dirty="0"/>
              <a:t>Gain layer doping proportional to </a:t>
            </a:r>
            <a:r>
              <a:rPr lang="en-GB" sz="2500" dirty="0" err="1"/>
              <a:t>Vgl</a:t>
            </a:r>
            <a:r>
              <a:rPr lang="en-GB" sz="2500" dirty="0"/>
              <a:t> (gain layer depletion voltage) or ‘foot’ (star in the plot)</a:t>
            </a:r>
          </a:p>
          <a:p>
            <a:pPr marL="604786" lvl="2" indent="-302393">
              <a:spcBef>
                <a:spcPts val="639"/>
              </a:spcBef>
              <a:buClr>
                <a:schemeClr val="accent1"/>
              </a:buClr>
            </a:pPr>
            <a:r>
              <a:rPr lang="en-GB" sz="2100" dirty="0"/>
              <a:t>Degradation parameter, ‘c’ factor, from fit on the distribution </a:t>
            </a:r>
            <a:r>
              <a:rPr lang="en-GB" sz="2100" dirty="0" err="1"/>
              <a:t>vs</a:t>
            </a:r>
            <a:r>
              <a:rPr lang="en-GB" sz="2100" dirty="0"/>
              <a:t> fluence</a:t>
            </a:r>
          </a:p>
          <a:p>
            <a:pPr marL="302393" lvl="1" indent="-302393">
              <a:spcBef>
                <a:spcPts val="639"/>
              </a:spcBef>
              <a:buClr>
                <a:schemeClr val="accent1"/>
              </a:buClr>
            </a:pPr>
            <a:r>
              <a:rPr lang="en-US" sz="2500" dirty="0"/>
              <a:t>Behavior</a:t>
            </a:r>
            <a:r>
              <a:rPr lang="en-GB" sz="2500" dirty="0"/>
              <a:t> across wafers is consistent</a:t>
            </a:r>
          </a:p>
          <a:p>
            <a:pPr marL="302393" lvl="1" indent="-302393">
              <a:spcBef>
                <a:spcPts val="639"/>
              </a:spcBef>
              <a:buClr>
                <a:schemeClr val="accent1"/>
              </a:buClr>
            </a:pPr>
            <a:r>
              <a:rPr lang="en-GB" sz="2500" dirty="0"/>
              <a:t>Comparable results for protons and neutrons</a:t>
            </a:r>
            <a:endParaRPr lang="en-GB" dirty="0"/>
          </a:p>
        </p:txBody>
      </p:sp>
      <p:sp>
        <p:nvSpPr>
          <p:cNvPr id="3" name="TextBox 2"/>
          <p:cNvSpPr txBox="1"/>
          <p:nvPr/>
        </p:nvSpPr>
        <p:spPr>
          <a:xfrm>
            <a:off x="7635567" y="2165229"/>
            <a:ext cx="1939377" cy="646331"/>
          </a:xfrm>
          <a:prstGeom prst="rect">
            <a:avLst/>
          </a:prstGeom>
          <a:noFill/>
        </p:spPr>
        <p:txBody>
          <a:bodyPr wrap="none" rtlCol="0">
            <a:spAutoFit/>
          </a:bodyPr>
          <a:lstStyle/>
          <a:p>
            <a:r>
              <a:rPr lang="en-US" dirty="0"/>
              <a:t>Negligible gain</a:t>
            </a:r>
          </a:p>
          <a:p>
            <a:r>
              <a:rPr lang="en-US" dirty="0"/>
              <a:t>Layer change in </a:t>
            </a:r>
            <a:r>
              <a:rPr lang="en-US" dirty="0" err="1"/>
              <a:t>ePIC</a:t>
            </a:r>
            <a:endParaRPr lang="en-US" dirty="0"/>
          </a:p>
        </p:txBody>
      </p:sp>
      <p:sp>
        <p:nvSpPr>
          <p:cNvPr id="18" name="TextBox 17"/>
          <p:cNvSpPr txBox="1"/>
          <p:nvPr/>
        </p:nvSpPr>
        <p:spPr>
          <a:xfrm>
            <a:off x="6008939" y="7020197"/>
            <a:ext cx="2668038" cy="369332"/>
          </a:xfrm>
          <a:prstGeom prst="rect">
            <a:avLst/>
          </a:prstGeom>
          <a:noFill/>
        </p:spPr>
        <p:txBody>
          <a:bodyPr wrap="none" rtlCol="0">
            <a:spAutoFit/>
          </a:bodyPr>
          <a:lstStyle/>
          <a:p>
            <a:r>
              <a:rPr lang="en-US" b="1" dirty="0"/>
              <a:t>Student: J. Ding, M. Davis</a:t>
            </a:r>
          </a:p>
        </p:txBody>
      </p:sp>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240" y="3696144"/>
            <a:ext cx="6090338" cy="2815345"/>
          </a:xfrm>
          <a:prstGeom prst="rect">
            <a:avLst/>
          </a:prstGeom>
        </p:spPr>
      </p:pic>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2295" y="5706311"/>
            <a:ext cx="2304256" cy="1687424"/>
          </a:xfrm>
          <a:prstGeom prst="rect">
            <a:avLst/>
          </a:prstGeom>
        </p:spPr>
      </p:pic>
      <p:sp>
        <p:nvSpPr>
          <p:cNvPr id="20" name="Oval 19"/>
          <p:cNvSpPr/>
          <p:nvPr/>
        </p:nvSpPr>
        <p:spPr>
          <a:xfrm>
            <a:off x="7635567" y="1476295"/>
            <a:ext cx="236736" cy="216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7800294" y="1761434"/>
            <a:ext cx="216024" cy="403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2">
            <a:extLst>
              <a:ext uri="{FF2B5EF4-FFF2-40B4-BE49-F238E27FC236}">
                <a16:creationId xmlns:a16="http://schemas.microsoft.com/office/drawing/2014/main" id="{A6E42A23-81E5-250F-E6D7-0F164E3F7DC1}"/>
              </a:ext>
            </a:extLst>
          </p:cNvPr>
          <p:cNvSpPr txBox="1"/>
          <p:nvPr/>
        </p:nvSpPr>
        <p:spPr>
          <a:xfrm>
            <a:off x="7611920" y="2715283"/>
            <a:ext cx="1368195" cy="369332"/>
          </a:xfrm>
          <a:prstGeom prst="rect">
            <a:avLst/>
          </a:prstGeom>
          <a:noFill/>
        </p:spPr>
        <p:txBody>
          <a:bodyPr wrap="none" rtlCol="0">
            <a:spAutoFit/>
          </a:bodyPr>
          <a:lstStyle/>
          <a:p>
            <a:r>
              <a:rPr lang="en-US" dirty="0"/>
              <a:t>(10 years run)</a:t>
            </a:r>
          </a:p>
        </p:txBody>
      </p:sp>
      <p:sp>
        <p:nvSpPr>
          <p:cNvPr id="8" name="TextBox 33">
            <a:extLst>
              <a:ext uri="{FF2B5EF4-FFF2-40B4-BE49-F238E27FC236}">
                <a16:creationId xmlns:a16="http://schemas.microsoft.com/office/drawing/2014/main" id="{E6EA5694-A2B9-9CC5-15D6-6D238A45B035}"/>
              </a:ext>
            </a:extLst>
          </p:cNvPr>
          <p:cNvSpPr txBox="1"/>
          <p:nvPr/>
        </p:nvSpPr>
        <p:spPr>
          <a:xfrm>
            <a:off x="11395297" y="133049"/>
            <a:ext cx="1637308" cy="707886"/>
          </a:xfrm>
          <a:prstGeom prst="rect">
            <a:avLst/>
          </a:prstGeom>
          <a:noFill/>
        </p:spPr>
        <p:txBody>
          <a:bodyPr wrap="none" rtlCol="0">
            <a:spAutoFit/>
          </a:bodyPr>
          <a:lstStyle/>
          <a:p>
            <a:r>
              <a:rPr lang="en-US" sz="4000" dirty="0"/>
              <a:t>Q1, Q2</a:t>
            </a:r>
          </a:p>
        </p:txBody>
      </p:sp>
    </p:spTree>
    <p:extLst>
      <p:ext uri="{BB962C8B-B14F-4D97-AF65-F5344CB8AC3E}">
        <p14:creationId xmlns:p14="http://schemas.microsoft.com/office/powerpoint/2010/main" val="799422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1371" y="3528232"/>
            <a:ext cx="4393975" cy="3546263"/>
          </a:xfrm>
          <a:prstGeom prst="rect">
            <a:avLst/>
          </a:prstGeom>
        </p:spPr>
      </p:pic>
      <p:sp>
        <p:nvSpPr>
          <p:cNvPr id="23" name="TextBox 22"/>
          <p:cNvSpPr txBox="1"/>
          <p:nvPr/>
        </p:nvSpPr>
        <p:spPr>
          <a:xfrm>
            <a:off x="9888239" y="5740544"/>
            <a:ext cx="1719060" cy="369332"/>
          </a:xfrm>
          <a:prstGeom prst="rect">
            <a:avLst/>
          </a:prstGeom>
          <a:noFill/>
        </p:spPr>
        <p:txBody>
          <a:bodyPr wrap="none" rtlCol="0">
            <a:spAutoFit/>
          </a:bodyPr>
          <a:lstStyle/>
          <a:p>
            <a:r>
              <a:rPr lang="en-US" dirty="0"/>
              <a:t>Signal propagation</a:t>
            </a:r>
          </a:p>
        </p:txBody>
      </p:sp>
      <p:sp>
        <p:nvSpPr>
          <p:cNvPr id="2" name="Title 1"/>
          <p:cNvSpPr>
            <a:spLocks noGrp="1"/>
          </p:cNvSpPr>
          <p:nvPr>
            <p:ph type="title"/>
          </p:nvPr>
        </p:nvSpPr>
        <p:spPr>
          <a:xfrm>
            <a:off x="167159" y="179437"/>
            <a:ext cx="12600628" cy="721158"/>
          </a:xfrm>
        </p:spPr>
        <p:txBody>
          <a:bodyPr>
            <a:normAutofit fontScale="90000"/>
          </a:bodyPr>
          <a:lstStyle/>
          <a:p>
            <a:r>
              <a:rPr lang="en-US" dirty="0"/>
              <a:t>TCT laser studies - Neutrons</a:t>
            </a:r>
          </a:p>
        </p:txBody>
      </p:sp>
      <p:sp>
        <p:nvSpPr>
          <p:cNvPr id="3" name="Date Placeholder 2"/>
          <p:cNvSpPr>
            <a:spLocks noGrp="1"/>
          </p:cNvSpPr>
          <p:nvPr>
            <p:ph type="dt" sz="half" idx="10"/>
          </p:nvPr>
        </p:nvSpPr>
        <p:spPr/>
        <p:txBody>
          <a:bodyPr/>
          <a:lstStyle/>
          <a:p>
            <a:pPr lvl="0"/>
            <a:fld id="{8C810734-8F83-4509-9FE8-884C425A84AC}" type="datetime1">
              <a:rPr lang="en-US" smtClean="0"/>
              <a:t>5/30/25</a:t>
            </a:fld>
            <a:endParaRPr lang="it-IT"/>
          </a:p>
        </p:txBody>
      </p:sp>
      <p:sp>
        <p:nvSpPr>
          <p:cNvPr id="4" name="Footer Placeholder 3"/>
          <p:cNvSpPr>
            <a:spLocks noGrp="1"/>
          </p:cNvSpPr>
          <p:nvPr>
            <p:ph type="ftr" sz="quarter" idx="11"/>
          </p:nvPr>
        </p:nvSpPr>
        <p:spPr/>
        <p:txBody>
          <a:bodyPr/>
          <a:lstStyle/>
          <a:p>
            <a:pPr lvl="0"/>
            <a:r>
              <a:rPr lang="it-IT"/>
              <a:t>Dr. Simone M. Mazza - University of California Santa Cruz</a:t>
            </a:r>
          </a:p>
        </p:txBody>
      </p:sp>
      <p:sp>
        <p:nvSpPr>
          <p:cNvPr id="6" name="Content Placeholder 5"/>
          <p:cNvSpPr>
            <a:spLocks noGrp="1"/>
          </p:cNvSpPr>
          <p:nvPr>
            <p:ph sz="quarter" idx="1"/>
          </p:nvPr>
        </p:nvSpPr>
        <p:spPr>
          <a:xfrm>
            <a:off x="167158" y="900595"/>
            <a:ext cx="9301025" cy="2735226"/>
          </a:xfrm>
        </p:spPr>
        <p:txBody>
          <a:bodyPr>
            <a:normAutofit fontScale="85000" lnSpcReduction="10000"/>
          </a:bodyPr>
          <a:lstStyle/>
          <a:p>
            <a:r>
              <a:rPr lang="en-US" dirty="0"/>
              <a:t>Using laser TCT setup with cooling plate and FNAL 16ch board</a:t>
            </a:r>
          </a:p>
          <a:p>
            <a:r>
              <a:rPr lang="en-US" dirty="0"/>
              <a:t>Direct AC-LGAD strips comparison non-irradiated and irradiated sensors</a:t>
            </a:r>
          </a:p>
          <a:p>
            <a:pPr lvl="1"/>
            <a:r>
              <a:rPr lang="en-US" dirty="0"/>
              <a:t>Two sensors types at two neutron fluence points 1e14Neq and 5e14Neq</a:t>
            </a:r>
          </a:p>
          <a:p>
            <a:pPr lvl="1"/>
            <a:r>
              <a:rPr lang="en-US" dirty="0"/>
              <a:t>Irradiated sensor was biased to higher voltages</a:t>
            </a:r>
          </a:p>
          <a:p>
            <a:r>
              <a:rPr lang="en-GB" sz="3200" b="1" dirty="0"/>
              <a:t>At first order, the charge sharing distribution is unchanged</a:t>
            </a:r>
          </a:p>
          <a:p>
            <a:r>
              <a:rPr lang="en-GB" sz="3200" b="1" dirty="0"/>
              <a:t>Signal propagation in resistive N+ is the same</a:t>
            </a:r>
          </a:p>
          <a:p>
            <a:endParaRPr lang="en-GB" sz="2800" dirty="0"/>
          </a:p>
          <a:p>
            <a:endParaRPr lang="en-US" dirty="0"/>
          </a:p>
          <a:p>
            <a:endParaRPr lang="en-US" dirty="0"/>
          </a:p>
          <a:p>
            <a:endParaRPr lang="en-US" dirty="0"/>
          </a:p>
        </p:txBody>
      </p:sp>
      <p:pic>
        <p:nvPicPr>
          <p:cNvPr id="16" name="Picture 15" descr="A close-up of a circuit board&#10;&#10;Description automatically generated">
            <a:extLst>
              <a:ext uri="{FF2B5EF4-FFF2-40B4-BE49-F238E27FC236}">
                <a16:creationId xmlns:a16="http://schemas.microsoft.com/office/drawing/2014/main" id="{B31AA7DF-1F8B-9B0B-E00B-0F8905C2AE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6963" y="1058564"/>
            <a:ext cx="3299603" cy="2311698"/>
          </a:xfrm>
          <a:prstGeom prst="rect">
            <a:avLst/>
          </a:prstGeom>
        </p:spPr>
      </p:pic>
      <p:sp>
        <p:nvSpPr>
          <p:cNvPr id="7" name="Right Arrow 6"/>
          <p:cNvSpPr/>
          <p:nvPr/>
        </p:nvSpPr>
        <p:spPr>
          <a:xfrm>
            <a:off x="10963107" y="2138159"/>
            <a:ext cx="86409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999807" y="7016270"/>
            <a:ext cx="2982227" cy="369332"/>
          </a:xfrm>
          <a:prstGeom prst="rect">
            <a:avLst/>
          </a:prstGeom>
          <a:noFill/>
        </p:spPr>
        <p:txBody>
          <a:bodyPr wrap="none" rtlCol="0">
            <a:spAutoFit/>
          </a:bodyPr>
          <a:lstStyle/>
          <a:p>
            <a:r>
              <a:rPr lang="en-US" b="1" dirty="0"/>
              <a:t>Student: G. Stage, A. </a:t>
            </a:r>
            <a:r>
              <a:rPr lang="en-US" b="1" dirty="0" err="1"/>
              <a:t>Borgijin</a:t>
            </a:r>
            <a:endParaRPr lang="en-US" b="1" dirty="0"/>
          </a:p>
        </p:txBody>
      </p:sp>
      <p:sp>
        <p:nvSpPr>
          <p:cNvPr id="8" name="TextBox 7"/>
          <p:cNvSpPr txBox="1"/>
          <p:nvPr/>
        </p:nvSpPr>
        <p:spPr>
          <a:xfrm>
            <a:off x="10282445" y="2547146"/>
            <a:ext cx="2114681" cy="369332"/>
          </a:xfrm>
          <a:prstGeom prst="rect">
            <a:avLst/>
          </a:prstGeom>
          <a:noFill/>
        </p:spPr>
        <p:txBody>
          <a:bodyPr wrap="none" rtlCol="0">
            <a:spAutoFit/>
          </a:bodyPr>
          <a:lstStyle/>
          <a:p>
            <a:r>
              <a:rPr lang="en-US" dirty="0"/>
              <a:t>Laser scan (20um spot)</a:t>
            </a:r>
          </a:p>
        </p:txBody>
      </p:sp>
      <p:pic>
        <p:nvPicPr>
          <p:cNvPr id="18" name="Picture 1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175" y="3534027"/>
            <a:ext cx="8089821" cy="3362486"/>
          </a:xfrm>
          <a:prstGeom prst="rect">
            <a:avLst/>
          </a:prstGeom>
        </p:spPr>
      </p:pic>
      <p:cxnSp>
        <p:nvCxnSpPr>
          <p:cNvPr id="25" name="Straight Arrow Connector 24"/>
          <p:cNvCxnSpPr/>
          <p:nvPr/>
        </p:nvCxnSpPr>
        <p:spPr>
          <a:xfrm flipV="1">
            <a:off x="9816231" y="4320913"/>
            <a:ext cx="0" cy="1647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pPr lvl="0"/>
            <a:fld id="{6F35B5FC-F706-4B9C-A24F-FE1A999918E3}" type="slidenum">
              <a:rPr lang="it-IT" smtClean="0"/>
              <a:pPr lvl="0"/>
              <a:t>9</a:t>
            </a:fld>
            <a:endParaRPr lang="it-IT" dirty="0"/>
          </a:p>
        </p:txBody>
      </p:sp>
      <p:sp>
        <p:nvSpPr>
          <p:cNvPr id="9" name="TextBox 33">
            <a:extLst>
              <a:ext uri="{FF2B5EF4-FFF2-40B4-BE49-F238E27FC236}">
                <a16:creationId xmlns:a16="http://schemas.microsoft.com/office/drawing/2014/main" id="{4C78C069-46EF-11F2-2820-4F3EB448467F}"/>
              </a:ext>
            </a:extLst>
          </p:cNvPr>
          <p:cNvSpPr txBox="1"/>
          <p:nvPr/>
        </p:nvSpPr>
        <p:spPr>
          <a:xfrm>
            <a:off x="11395297" y="133049"/>
            <a:ext cx="1637308" cy="707886"/>
          </a:xfrm>
          <a:prstGeom prst="rect">
            <a:avLst/>
          </a:prstGeom>
          <a:noFill/>
        </p:spPr>
        <p:txBody>
          <a:bodyPr wrap="none" rtlCol="0">
            <a:spAutoFit/>
          </a:bodyPr>
          <a:lstStyle/>
          <a:p>
            <a:r>
              <a:rPr lang="en-US" sz="4000" dirty="0"/>
              <a:t>Q1, Q2</a:t>
            </a:r>
          </a:p>
        </p:txBody>
      </p:sp>
    </p:spTree>
    <p:extLst>
      <p:ext uri="{BB962C8B-B14F-4D97-AF65-F5344CB8AC3E}">
        <p14:creationId xmlns:p14="http://schemas.microsoft.com/office/powerpoint/2010/main" val="29727407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81953</TotalTime>
  <Words>4050</Words>
  <Application>Microsoft Macintosh PowerPoint</Application>
  <PresentationFormat>ユーザー設定</PresentationFormat>
  <Paragraphs>527</Paragraphs>
  <Slides>40</Slides>
  <Notes>5</Notes>
  <HiddenSlides>0</HiddenSlides>
  <MMClips>1</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40</vt:i4>
      </vt:variant>
    </vt:vector>
  </HeadingPairs>
  <TitlesOfParts>
    <vt:vector size="53" baseType="lpstr">
      <vt:lpstr>Liberation Sans</vt:lpstr>
      <vt:lpstr>Liberation Serif</vt:lpstr>
      <vt:lpstr>StarSymbol</vt:lpstr>
      <vt:lpstr>Arial</vt:lpstr>
      <vt:lpstr>Calibri</vt:lpstr>
      <vt:lpstr>Cambria Math</vt:lpstr>
      <vt:lpstr>Comic Sans MS</vt:lpstr>
      <vt:lpstr>Franklin Gothic Book</vt:lpstr>
      <vt:lpstr>Perpetua</vt:lpstr>
      <vt:lpstr>Times New Roman</vt:lpstr>
      <vt:lpstr>Wingdings</vt:lpstr>
      <vt:lpstr>Wingdings 2</vt:lpstr>
      <vt:lpstr>Equity</vt:lpstr>
      <vt:lpstr>PowerPoint プレゼンテーション</vt:lpstr>
      <vt:lpstr>Charge questions</vt:lpstr>
      <vt:lpstr>TOF layout in ePIC</vt:lpstr>
      <vt:lpstr>Sensors for the ePIC BTOF</vt:lpstr>
      <vt:lpstr>2023 HPK production</vt:lpstr>
      <vt:lpstr>2024 HPK production</vt:lpstr>
      <vt:lpstr>HPK production results - TCT</vt:lpstr>
      <vt:lpstr>Irradiation effects on AC-LGADs</vt:lpstr>
      <vt:lpstr>TCT laser studies - Neutrons</vt:lpstr>
      <vt:lpstr>Sensors plans</vt:lpstr>
      <vt:lpstr>Electronics for the ePIC BTOF (frontend/backend)</vt:lpstr>
      <vt:lpstr>PowerPoint プレゼンテーション</vt:lpstr>
      <vt:lpstr>High Precision Clock Distribution</vt:lpstr>
      <vt:lpstr>Mechanics and assembly</vt:lpstr>
      <vt:lpstr>PowerPoint プレゼンテーション</vt:lpstr>
      <vt:lpstr>asd</vt:lpstr>
      <vt:lpstr>Demonstrator project</vt:lpstr>
      <vt:lpstr>BTOF road-to-assembly</vt:lpstr>
      <vt:lpstr>Conclusions</vt:lpstr>
      <vt:lpstr>Charge questions</vt:lpstr>
      <vt:lpstr>PowerPoint プレゼンテーション</vt:lpstr>
      <vt:lpstr>PowerPoint プレゼンテーション</vt:lpstr>
      <vt:lpstr>Backup</vt:lpstr>
      <vt:lpstr>Low Gain Avalanche Detectors, LGADs</vt:lpstr>
      <vt:lpstr>AC-LGADs</vt:lpstr>
      <vt:lpstr>AC-LGAD hit reconstruction</vt:lpstr>
      <vt:lpstr>Electron-Ion collider</vt:lpstr>
      <vt:lpstr>Time resolution</vt:lpstr>
      <vt:lpstr>LGAD temperature dependence</vt:lpstr>
      <vt:lpstr>HPK 2023 lab studies</vt:lpstr>
      <vt:lpstr>HPK production results – IV/CV</vt:lpstr>
      <vt:lpstr>Radiation levels at ePIC</vt:lpstr>
      <vt:lpstr>TCT laser studies - Protons</vt:lpstr>
      <vt:lpstr>FCFD</vt:lpstr>
      <vt:lpstr>Sensor testing – IV/CV</vt:lpstr>
      <vt:lpstr>Sensor testing –Laser TCT setup</vt:lpstr>
      <vt:lpstr>PowerPoint プレゼンテーション</vt:lpstr>
      <vt:lpstr>PowerPoint プレゼンテーション</vt:lpstr>
      <vt:lpstr>New HPK production</vt:lpstr>
      <vt:lpstr>Angled charge injection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Boes</dc:creator>
  <cp:lastModifiedBy>Satoshi YANO</cp:lastModifiedBy>
  <cp:revision>4694</cp:revision>
  <cp:lastPrinted>2014-12-15T16:05:16Z</cp:lastPrinted>
  <dcterms:created xsi:type="dcterms:W3CDTF">2014-11-18T11:45:19Z</dcterms:created>
  <dcterms:modified xsi:type="dcterms:W3CDTF">2025-05-30T14:39:36Z</dcterms:modified>
</cp:coreProperties>
</file>