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5"/>
  </p:notesMasterIdLst>
  <p:handoutMasterIdLst>
    <p:handoutMasterId r:id="rId16"/>
  </p:handoutMasterIdLst>
  <p:sldIdLst>
    <p:sldId id="2147481337" r:id="rId2"/>
    <p:sldId id="2147481338" r:id="rId3"/>
    <p:sldId id="2147469123" r:id="rId4"/>
    <p:sldId id="2147481339" r:id="rId5"/>
    <p:sldId id="2147481340" r:id="rId6"/>
    <p:sldId id="2147481341" r:id="rId7"/>
    <p:sldId id="2147481346" r:id="rId8"/>
    <p:sldId id="2147481347" r:id="rId9"/>
    <p:sldId id="2147481342" r:id="rId10"/>
    <p:sldId id="2147481343" r:id="rId11"/>
    <p:sldId id="2147481344" r:id="rId12"/>
    <p:sldId id="2147481345" r:id="rId13"/>
    <p:sldId id="214748134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05DD9-2B84-0341-BE65-38F9BE6388D5}" v="91" dt="2025-05-27T14:41:40.824"/>
  </p1510:revLst>
</p1510:revInfo>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6"/>
    <p:restoredTop sz="95840"/>
  </p:normalViewPr>
  <p:slideViewPr>
    <p:cSldViewPr snapToGrid="0">
      <p:cViewPr varScale="1">
        <p:scale>
          <a:sx n="214" d="100"/>
          <a:sy n="214" d="100"/>
        </p:scale>
        <p:origin x="808"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5/27/25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956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92485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32936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41" r:id="rId2"/>
    <p:sldLayoutId id="2147483939" r:id="rId3"/>
    <p:sldLayoutId id="2147483896" r:id="rId4"/>
    <p:sldLayoutId id="2147483927" r:id="rId5"/>
    <p:sldLayoutId id="2147483832" r:id="rId6"/>
    <p:sldLayoutId id="2147483894" r:id="rId7"/>
    <p:sldLayoutId id="2147483829" r:id="rId8"/>
    <p:sldLayoutId id="2147483897" r:id="rId9"/>
    <p:sldLayoutId id="2147483833" r:id="rId10"/>
    <p:sldLayoutId id="2147483952" r:id="rId11"/>
    <p:sldLayoutId id="2147483953" r:id="rId12"/>
    <p:sldLayoutId id="2147483954" r:id="rId13"/>
    <p:sldLayoutId id="2147483955" r:id="rId14"/>
    <p:sldLayoutId id="2147483956" r:id="rId15"/>
    <p:sldLayoutId id="2147483834" r:id="rId16"/>
    <p:sldLayoutId id="2147483940" r:id="rId17"/>
    <p:sldLayoutId id="2147483835" r:id="rId18"/>
    <p:sldLayoutId id="2147483928" r:id="rId19"/>
    <p:sldLayoutId id="2147483906" r:id="rId20"/>
    <p:sldLayoutId id="2147483905" r:id="rId21"/>
    <p:sldLayoutId id="2147483937" r:id="rId22"/>
    <p:sldLayoutId id="2147483947" r:id="rId23"/>
    <p:sldLayoutId id="2147483948" r:id="rId24"/>
    <p:sldLayoutId id="2147483951" r:id="rId25"/>
    <p:sldLayoutId id="2147483949" r:id="rId26"/>
    <p:sldLayoutId id="2147483868" r:id="rId27"/>
    <p:sldLayoutId id="2147483861" r:id="rId28"/>
    <p:sldLayoutId id="2147483930" r:id="rId29"/>
    <p:sldLayoutId id="2147483849" r:id="rId30"/>
    <p:sldLayoutId id="2147483957" r:id="rId31"/>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Forward TOF technical status </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June 11</a:t>
            </a:r>
            <a:r>
              <a:rPr lang="en-US" baseline="30000" dirty="0"/>
              <a:t>th</a:t>
            </a:r>
            <a:r>
              <a:rPr lang="en-US" dirty="0"/>
              <a:t> | 13</a:t>
            </a:r>
            <a:r>
              <a:rPr lang="en-US" baseline="30000" dirty="0"/>
              <a:t>th</a:t>
            </a:r>
            <a:r>
              <a:rPr lang="en-US" dirty="0"/>
              <a:t>, 2025, 10</a:t>
            </a:r>
            <a:r>
              <a:rPr lang="en-US" baseline="30000" dirty="0"/>
              <a:t>th</a:t>
            </a:r>
            <a:r>
              <a:rPr lang="en-US" dirty="0"/>
              <a:t> EIC DAC Review</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Mathieu Benoit	</a:t>
            </a:r>
          </a:p>
          <a:p>
            <a:endParaRPr lang="en-US"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TOF Technical coordinator</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7E98-7EC2-A635-0822-A96318705B2D}"/>
              </a:ext>
            </a:extLst>
          </p:cNvPr>
          <p:cNvSpPr>
            <a:spLocks noGrp="1"/>
          </p:cNvSpPr>
          <p:nvPr>
            <p:ph type="title"/>
          </p:nvPr>
        </p:nvSpPr>
        <p:spPr>
          <a:xfrm>
            <a:off x="132724" y="261256"/>
            <a:ext cx="4263246" cy="1900997"/>
          </a:xfrm>
        </p:spPr>
        <p:txBody>
          <a:bodyPr/>
          <a:lstStyle/>
          <a:p>
            <a:r>
              <a:rPr lang="en-US" dirty="0"/>
              <a:t>Mechanical integration and cooling</a:t>
            </a:r>
          </a:p>
        </p:txBody>
      </p:sp>
      <p:sp>
        <p:nvSpPr>
          <p:cNvPr id="3" name="Content Placeholder 2">
            <a:extLst>
              <a:ext uri="{FF2B5EF4-FFF2-40B4-BE49-F238E27FC236}">
                <a16:creationId xmlns:a16="http://schemas.microsoft.com/office/drawing/2014/main" id="{6607CD62-F702-533A-0DF7-9758A8D3B216}"/>
              </a:ext>
            </a:extLst>
          </p:cNvPr>
          <p:cNvSpPr>
            <a:spLocks noGrp="1"/>
          </p:cNvSpPr>
          <p:nvPr>
            <p:ph sz="half" idx="1"/>
          </p:nvPr>
        </p:nvSpPr>
        <p:spPr>
          <a:xfrm>
            <a:off x="225627" y="1550593"/>
            <a:ext cx="3899310" cy="3511136"/>
          </a:xfrm>
        </p:spPr>
        <p:txBody>
          <a:bodyPr/>
          <a:lstStyle/>
          <a:p>
            <a:r>
              <a:rPr lang="en-US" dirty="0"/>
              <a:t>The mechanical supports for the </a:t>
            </a:r>
            <a:r>
              <a:rPr lang="en-US" dirty="0" err="1"/>
              <a:t>fTOF</a:t>
            </a:r>
            <a:r>
              <a:rPr lang="en-US" dirty="0"/>
              <a:t> will follow closely the CMS ETL design (ongoing). A double-sided disk base structure (Carbon) will support cooling tubes </a:t>
            </a:r>
          </a:p>
          <a:p>
            <a:pPr marL="285750" indent="-285750">
              <a:buFont typeface="Arial" panose="020B0604020202020204" pitchFamily="34" charset="0"/>
              <a:buChar char="•"/>
            </a:pPr>
            <a:r>
              <a:rPr lang="en-US" dirty="0"/>
              <a:t>SH + modules to be mechanically mounted on disk with thermal coupling and interconnected. </a:t>
            </a:r>
          </a:p>
          <a:p>
            <a:pPr marL="285750" indent="-285750">
              <a:buFont typeface="Arial" panose="020B0604020202020204" pitchFamily="34" charset="0"/>
              <a:buChar char="•"/>
            </a:pPr>
            <a:r>
              <a:rPr lang="en-US" dirty="0"/>
              <a:t>Service cabling from SH is routed to the outer radius for fanout to Patch Panel at the rim of the structure</a:t>
            </a:r>
          </a:p>
          <a:p>
            <a:pPr marL="285750" indent="-285750">
              <a:buFont typeface="Arial" panose="020B0604020202020204" pitchFamily="34" charset="0"/>
              <a:buChar char="•"/>
            </a:pPr>
            <a:r>
              <a:rPr lang="en-US" b="1" dirty="0"/>
              <a:t>Detailed design ongoing (Purdue)</a:t>
            </a:r>
          </a:p>
          <a:p>
            <a:endParaRPr lang="en-US" dirty="0"/>
          </a:p>
        </p:txBody>
      </p:sp>
      <p:pic>
        <p:nvPicPr>
          <p:cNvPr id="5" name="Picture 4">
            <a:extLst>
              <a:ext uri="{FF2B5EF4-FFF2-40B4-BE49-F238E27FC236}">
                <a16:creationId xmlns:a16="http://schemas.microsoft.com/office/drawing/2014/main" id="{3DD7B9C6-77E6-07D2-4BE3-99AEBBFAF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446" y="421573"/>
            <a:ext cx="7148569" cy="1409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E99712-856D-B0EA-F4D0-DA96EEC6C926}"/>
              </a:ext>
            </a:extLst>
          </p:cNvPr>
          <p:cNvPicPr>
            <a:picLocks noChangeAspect="1"/>
          </p:cNvPicPr>
          <p:nvPr/>
        </p:nvPicPr>
        <p:blipFill>
          <a:blip r:embed="rId3"/>
          <a:stretch>
            <a:fillRect/>
          </a:stretch>
        </p:blipFill>
        <p:spPr>
          <a:xfrm>
            <a:off x="5035137" y="2026578"/>
            <a:ext cx="6680894" cy="4043699"/>
          </a:xfrm>
          <a:prstGeom prst="rect">
            <a:avLst/>
          </a:prstGeom>
        </p:spPr>
      </p:pic>
      <p:sp>
        <p:nvSpPr>
          <p:cNvPr id="7" name="TextBox 6">
            <a:extLst>
              <a:ext uri="{FF2B5EF4-FFF2-40B4-BE49-F238E27FC236}">
                <a16:creationId xmlns:a16="http://schemas.microsoft.com/office/drawing/2014/main" id="{C77CBEE2-3119-7920-1325-CFBB72BD391F}"/>
              </a:ext>
            </a:extLst>
          </p:cNvPr>
          <p:cNvSpPr txBox="1"/>
          <p:nvPr/>
        </p:nvSpPr>
        <p:spPr>
          <a:xfrm>
            <a:off x="10915099" y="-66727"/>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2965286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7F4D-947E-838A-0C33-85D778D08957}"/>
              </a:ext>
            </a:extLst>
          </p:cNvPr>
          <p:cNvSpPr>
            <a:spLocks noGrp="1"/>
          </p:cNvSpPr>
          <p:nvPr>
            <p:ph type="title"/>
          </p:nvPr>
        </p:nvSpPr>
        <p:spPr/>
        <p:txBody>
          <a:bodyPr/>
          <a:lstStyle/>
          <a:p>
            <a:r>
              <a:rPr lang="en-US" dirty="0"/>
              <a:t>Readout architecture</a:t>
            </a:r>
          </a:p>
        </p:txBody>
      </p:sp>
      <p:sp>
        <p:nvSpPr>
          <p:cNvPr id="3" name="Content Placeholder 2">
            <a:extLst>
              <a:ext uri="{FF2B5EF4-FFF2-40B4-BE49-F238E27FC236}">
                <a16:creationId xmlns:a16="http://schemas.microsoft.com/office/drawing/2014/main" id="{F7036EE9-6877-1374-71D3-BC2FAEC8C8F9}"/>
              </a:ext>
            </a:extLst>
          </p:cNvPr>
          <p:cNvSpPr>
            <a:spLocks noGrp="1"/>
          </p:cNvSpPr>
          <p:nvPr>
            <p:ph sz="half" idx="1"/>
          </p:nvPr>
        </p:nvSpPr>
        <p:spPr>
          <a:xfrm>
            <a:off x="386780" y="907221"/>
            <a:ext cx="3899310" cy="3511136"/>
          </a:xfrm>
        </p:spPr>
        <p:txBody>
          <a:bodyPr/>
          <a:lstStyle/>
          <a:p>
            <a:r>
              <a:rPr lang="en-US" dirty="0"/>
              <a:t>The connection the to readout board optical links will be done using ATLAS Phase-II FELIX Card </a:t>
            </a:r>
          </a:p>
          <a:p>
            <a:pPr marL="285750" indent="-285750">
              <a:buFont typeface="Arial" panose="020B0604020202020204" pitchFamily="34" charset="0"/>
              <a:buChar char="•"/>
            </a:pPr>
            <a:r>
              <a:rPr lang="en-US" dirty="0"/>
              <a:t>4 DAM (FELIX-155) boards will each service a quarter of the disk’s sensors (left/right, front/back) </a:t>
            </a:r>
          </a:p>
          <a:p>
            <a:pPr marL="285750" indent="-285750">
              <a:buFont typeface="Arial" panose="020B0604020202020204" pitchFamily="34" charset="0"/>
              <a:buChar char="•"/>
            </a:pPr>
            <a:r>
              <a:rPr lang="en-US" dirty="0"/>
              <a:t>4 DAQ PCs needed for readout</a:t>
            </a:r>
          </a:p>
        </p:txBody>
      </p:sp>
      <p:pic>
        <p:nvPicPr>
          <p:cNvPr id="7" name="Picture 6">
            <a:extLst>
              <a:ext uri="{FF2B5EF4-FFF2-40B4-BE49-F238E27FC236}">
                <a16:creationId xmlns:a16="http://schemas.microsoft.com/office/drawing/2014/main" id="{0E4ADEDD-04B5-6D16-4957-9094FD3BB009}"/>
              </a:ext>
            </a:extLst>
          </p:cNvPr>
          <p:cNvPicPr>
            <a:picLocks noChangeAspect="1"/>
          </p:cNvPicPr>
          <p:nvPr/>
        </p:nvPicPr>
        <p:blipFill>
          <a:blip r:embed="rId2">
            <a:clrChange>
              <a:clrFrom>
                <a:srgbClr val="EBF4FF"/>
              </a:clrFrom>
              <a:clrTo>
                <a:srgbClr val="EBF4FF">
                  <a:alpha val="0"/>
                </a:srgbClr>
              </a:clrTo>
            </a:clrChange>
          </a:blip>
          <a:srcRect b="39387"/>
          <a:stretch/>
        </p:blipFill>
        <p:spPr>
          <a:xfrm>
            <a:off x="6381008" y="0"/>
            <a:ext cx="5965371" cy="2364859"/>
          </a:xfrm>
          <a:prstGeom prst="rect">
            <a:avLst/>
          </a:prstGeom>
        </p:spPr>
      </p:pic>
      <p:pic>
        <p:nvPicPr>
          <p:cNvPr id="8" name="Picture 7">
            <a:extLst>
              <a:ext uri="{FF2B5EF4-FFF2-40B4-BE49-F238E27FC236}">
                <a16:creationId xmlns:a16="http://schemas.microsoft.com/office/drawing/2014/main" id="{B240159C-E8F2-41D7-E733-043382FCBC57}"/>
              </a:ext>
            </a:extLst>
          </p:cNvPr>
          <p:cNvPicPr>
            <a:picLocks noChangeAspect="1"/>
          </p:cNvPicPr>
          <p:nvPr/>
        </p:nvPicPr>
        <p:blipFill>
          <a:blip r:embed="rId3">
            <a:clrChange>
              <a:clrFrom>
                <a:srgbClr val="EBF4FF"/>
              </a:clrFrom>
              <a:clrTo>
                <a:srgbClr val="EBF4FF">
                  <a:alpha val="0"/>
                </a:srgbClr>
              </a:clrTo>
            </a:clrChange>
          </a:blip>
          <a:srcRect r="630"/>
          <a:stretch/>
        </p:blipFill>
        <p:spPr>
          <a:xfrm>
            <a:off x="5953077" y="2758342"/>
            <a:ext cx="5050988" cy="3899294"/>
          </a:xfrm>
          <a:prstGeom prst="rect">
            <a:avLst/>
          </a:prstGeom>
        </p:spPr>
      </p:pic>
      <p:pic>
        <p:nvPicPr>
          <p:cNvPr id="9" name="Picture 8">
            <a:extLst>
              <a:ext uri="{FF2B5EF4-FFF2-40B4-BE49-F238E27FC236}">
                <a16:creationId xmlns:a16="http://schemas.microsoft.com/office/drawing/2014/main" id="{F759394F-21E7-476B-5C74-511FE3DB6A62}"/>
              </a:ext>
            </a:extLst>
          </p:cNvPr>
          <p:cNvPicPr>
            <a:picLocks noChangeAspect="1"/>
          </p:cNvPicPr>
          <p:nvPr/>
        </p:nvPicPr>
        <p:blipFill>
          <a:blip r:embed="rId4"/>
          <a:stretch>
            <a:fillRect/>
          </a:stretch>
        </p:blipFill>
        <p:spPr>
          <a:xfrm>
            <a:off x="652731" y="3232979"/>
            <a:ext cx="3060700" cy="2717800"/>
          </a:xfrm>
          <a:prstGeom prst="rect">
            <a:avLst/>
          </a:prstGeom>
        </p:spPr>
      </p:pic>
      <p:pic>
        <p:nvPicPr>
          <p:cNvPr id="10" name="Picture 9">
            <a:extLst>
              <a:ext uri="{FF2B5EF4-FFF2-40B4-BE49-F238E27FC236}">
                <a16:creationId xmlns:a16="http://schemas.microsoft.com/office/drawing/2014/main" id="{F2ED6698-142C-B88C-0A72-428BEDE583F1}"/>
              </a:ext>
            </a:extLst>
          </p:cNvPr>
          <p:cNvPicPr>
            <a:picLocks noChangeAspect="1"/>
          </p:cNvPicPr>
          <p:nvPr/>
        </p:nvPicPr>
        <p:blipFill>
          <a:blip r:embed="rId2">
            <a:clrChange>
              <a:clrFrom>
                <a:srgbClr val="EBF4FF"/>
              </a:clrFrom>
              <a:clrTo>
                <a:srgbClr val="EBF4FF">
                  <a:alpha val="0"/>
                </a:srgbClr>
              </a:clrTo>
            </a:clrChange>
          </a:blip>
          <a:srcRect t="59710" r="40872"/>
          <a:stretch/>
        </p:blipFill>
        <p:spPr>
          <a:xfrm>
            <a:off x="4865055" y="635331"/>
            <a:ext cx="1891875" cy="843148"/>
          </a:xfrm>
          <a:prstGeom prst="rect">
            <a:avLst/>
          </a:prstGeom>
        </p:spPr>
      </p:pic>
      <p:sp>
        <p:nvSpPr>
          <p:cNvPr id="11" name="TextBox 10">
            <a:extLst>
              <a:ext uri="{FF2B5EF4-FFF2-40B4-BE49-F238E27FC236}">
                <a16:creationId xmlns:a16="http://schemas.microsoft.com/office/drawing/2014/main" id="{848825E4-B286-48A6-550D-EC97DBA0AE89}"/>
              </a:ext>
            </a:extLst>
          </p:cNvPr>
          <p:cNvSpPr txBox="1"/>
          <p:nvPr/>
        </p:nvSpPr>
        <p:spPr>
          <a:xfrm>
            <a:off x="10226330" y="1973734"/>
            <a:ext cx="1944763" cy="584775"/>
          </a:xfrm>
          <a:prstGeom prst="rect">
            <a:avLst/>
          </a:prstGeom>
          <a:noFill/>
        </p:spPr>
        <p:txBody>
          <a:bodyPr wrap="none" rtlCol="0">
            <a:spAutoFit/>
          </a:bodyPr>
          <a:lstStyle/>
          <a:p>
            <a:r>
              <a:rPr lang="en-US" sz="3200" b="1" dirty="0"/>
              <a:t>Q1,Q2,Q3</a:t>
            </a:r>
            <a:endParaRPr lang="en-US" b="1" dirty="0"/>
          </a:p>
        </p:txBody>
      </p:sp>
    </p:spTree>
    <p:extLst>
      <p:ext uri="{BB962C8B-B14F-4D97-AF65-F5344CB8AC3E}">
        <p14:creationId xmlns:p14="http://schemas.microsoft.com/office/powerpoint/2010/main" val="201605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E338-6918-90A4-94A4-5BD7697286EE}"/>
              </a:ext>
            </a:extLst>
          </p:cNvPr>
          <p:cNvSpPr>
            <a:spLocks noGrp="1"/>
          </p:cNvSpPr>
          <p:nvPr>
            <p:ph type="title"/>
          </p:nvPr>
        </p:nvSpPr>
        <p:spPr/>
        <p:txBody>
          <a:bodyPr/>
          <a:lstStyle/>
          <a:p>
            <a:r>
              <a:rPr lang="en-US" dirty="0"/>
              <a:t>Schedule and baselining</a:t>
            </a:r>
          </a:p>
        </p:txBody>
      </p:sp>
      <p:sp>
        <p:nvSpPr>
          <p:cNvPr id="11" name="Content Placeholder 10">
            <a:extLst>
              <a:ext uri="{FF2B5EF4-FFF2-40B4-BE49-F238E27FC236}">
                <a16:creationId xmlns:a16="http://schemas.microsoft.com/office/drawing/2014/main" id="{B9DEFEA9-2C86-78A6-A4B8-C07BFCFE8DD2}"/>
              </a:ext>
            </a:extLst>
          </p:cNvPr>
          <p:cNvSpPr>
            <a:spLocks noGrp="1"/>
          </p:cNvSpPr>
          <p:nvPr>
            <p:ph sz="half" idx="1"/>
          </p:nvPr>
        </p:nvSpPr>
        <p:spPr/>
        <p:txBody>
          <a:bodyPr/>
          <a:lstStyle/>
          <a:p>
            <a:r>
              <a:rPr lang="en-US" b="1" dirty="0"/>
              <a:t>Modules</a:t>
            </a:r>
          </a:p>
        </p:txBody>
      </p:sp>
      <p:sp>
        <p:nvSpPr>
          <p:cNvPr id="12" name="Content Placeholder 11">
            <a:extLst>
              <a:ext uri="{FF2B5EF4-FFF2-40B4-BE49-F238E27FC236}">
                <a16:creationId xmlns:a16="http://schemas.microsoft.com/office/drawing/2014/main" id="{2D067627-CB34-99DE-B4B1-FC78E10ED546}"/>
              </a:ext>
            </a:extLst>
          </p:cNvPr>
          <p:cNvSpPr>
            <a:spLocks noGrp="1"/>
          </p:cNvSpPr>
          <p:nvPr>
            <p:ph sz="half" idx="14"/>
          </p:nvPr>
        </p:nvSpPr>
        <p:spPr>
          <a:xfrm>
            <a:off x="3639787" y="1700454"/>
            <a:ext cx="3830949" cy="4156175"/>
          </a:xfrm>
        </p:spPr>
        <p:txBody>
          <a:bodyPr/>
          <a:lstStyle/>
          <a:p>
            <a:r>
              <a:rPr lang="en-US" sz="1600" b="1" dirty="0"/>
              <a:t>Service Hybrids and readout</a:t>
            </a:r>
          </a:p>
          <a:p>
            <a:endParaRPr lang="en-US" sz="1400" dirty="0"/>
          </a:p>
          <a:p>
            <a:pPr marL="285750" indent="-285750">
              <a:buFont typeface="Arial" panose="020B0604020202020204" pitchFamily="34" charset="0"/>
              <a:buChar char="•"/>
            </a:pPr>
            <a:r>
              <a:rPr lang="en-US" sz="1400" dirty="0"/>
              <a:t>Power board demonstrator </a:t>
            </a:r>
            <a:r>
              <a:rPr lang="en-US" sz="1400" b="1" dirty="0"/>
              <a:t>in production </a:t>
            </a:r>
          </a:p>
          <a:p>
            <a:pPr marL="971550" lvl="1" indent="-285750"/>
            <a:r>
              <a:rPr lang="en-US" sz="1200" dirty="0"/>
              <a:t>Will allow to measure power consumption and heat dissipation</a:t>
            </a:r>
          </a:p>
          <a:p>
            <a:pPr marL="285750" indent="-285750">
              <a:buFont typeface="Arial" panose="020B0604020202020204" pitchFamily="34" charset="0"/>
              <a:buChar char="•"/>
            </a:pPr>
            <a:r>
              <a:rPr lang="en-US" sz="1400" dirty="0"/>
              <a:t>Readout board demonstrator </a:t>
            </a:r>
            <a:r>
              <a:rPr lang="en-US" sz="1400" b="1" dirty="0"/>
              <a:t>designed, waiting for PED fund for production </a:t>
            </a:r>
          </a:p>
          <a:p>
            <a:pPr marL="971550" lvl="1" indent="-285750"/>
            <a:r>
              <a:rPr lang="en-US" sz="1200" dirty="0"/>
              <a:t>Will allow to test interface to FELIX, clock distribution etc. </a:t>
            </a:r>
          </a:p>
          <a:p>
            <a:pPr marL="285750" indent="-285750">
              <a:buFont typeface="Arial" panose="020B0604020202020204" pitchFamily="34" charset="0"/>
              <a:buChar char="•"/>
            </a:pPr>
            <a:r>
              <a:rPr lang="en-US" sz="1400" dirty="0"/>
              <a:t>EICROC2 digital interface specification </a:t>
            </a:r>
            <a:r>
              <a:rPr lang="en-US" sz="1400" b="1" dirty="0"/>
              <a:t>will be required for the final design </a:t>
            </a:r>
            <a:r>
              <a:rPr lang="en-US" sz="1400" dirty="0"/>
              <a:t>of the boards.   </a:t>
            </a:r>
          </a:p>
          <a:p>
            <a:pPr marL="285750" indent="-285750">
              <a:buFont typeface="Arial" panose="020B0604020202020204" pitchFamily="34" charset="0"/>
              <a:buChar char="•"/>
            </a:pPr>
            <a:r>
              <a:rPr lang="en-US" sz="1400" dirty="0"/>
              <a:t>FLX-155 board identified for readout</a:t>
            </a:r>
          </a:p>
        </p:txBody>
      </p:sp>
      <p:sp>
        <p:nvSpPr>
          <p:cNvPr id="13" name="Content Placeholder 12">
            <a:extLst>
              <a:ext uri="{FF2B5EF4-FFF2-40B4-BE49-F238E27FC236}">
                <a16:creationId xmlns:a16="http://schemas.microsoft.com/office/drawing/2014/main" id="{8D6A0448-6871-7406-B330-69B7F795EEC9}"/>
              </a:ext>
            </a:extLst>
          </p:cNvPr>
          <p:cNvSpPr>
            <a:spLocks noGrp="1"/>
          </p:cNvSpPr>
          <p:nvPr>
            <p:ph sz="half" idx="16"/>
          </p:nvPr>
        </p:nvSpPr>
        <p:spPr>
          <a:xfrm>
            <a:off x="7859915" y="1700454"/>
            <a:ext cx="4072615" cy="4156175"/>
          </a:xfrm>
        </p:spPr>
        <p:txBody>
          <a:bodyPr/>
          <a:lstStyle/>
          <a:p>
            <a:r>
              <a:rPr lang="en-US" b="1" dirty="0"/>
              <a:t>Mechanical Integration</a:t>
            </a:r>
          </a:p>
          <a:p>
            <a:endParaRPr lang="en-US" b="1" dirty="0"/>
          </a:p>
          <a:p>
            <a:pPr marL="285750" indent="-285750">
              <a:buFont typeface="Arial" panose="020B0604020202020204" pitchFamily="34" charset="0"/>
              <a:buChar char="•"/>
            </a:pPr>
            <a:r>
              <a:rPr lang="en-US" sz="1400" dirty="0"/>
              <a:t>The module concept defines the granularity for integration to mechanical support</a:t>
            </a:r>
          </a:p>
          <a:p>
            <a:pPr marL="285750" indent="-285750">
              <a:buFont typeface="Arial" panose="020B0604020202020204" pitchFamily="34" charset="0"/>
              <a:buChar char="•"/>
            </a:pPr>
            <a:r>
              <a:rPr lang="en-US" sz="1400" dirty="0"/>
              <a:t>Design ramping up for disk support , </a:t>
            </a:r>
            <a:r>
              <a:rPr lang="en-US" sz="1400" b="1" dirty="0"/>
              <a:t>first model expected Q4 2025</a:t>
            </a:r>
          </a:p>
          <a:p>
            <a:pPr marL="285750" indent="-285750">
              <a:buFont typeface="Arial" panose="020B0604020202020204" pitchFamily="34" charset="0"/>
              <a:buChar char="•"/>
            </a:pPr>
            <a:r>
              <a:rPr lang="en-US" sz="1400" dirty="0"/>
              <a:t>Assembly and integration kinematics to be established along the design of the support and </a:t>
            </a:r>
            <a:r>
              <a:rPr lang="en-US" sz="1400" b="1" dirty="0"/>
              <a:t>refined in 2026.</a:t>
            </a:r>
          </a:p>
        </p:txBody>
      </p:sp>
      <p:sp>
        <p:nvSpPr>
          <p:cNvPr id="14" name="TextBox 13">
            <a:extLst>
              <a:ext uri="{FF2B5EF4-FFF2-40B4-BE49-F238E27FC236}">
                <a16:creationId xmlns:a16="http://schemas.microsoft.com/office/drawing/2014/main" id="{82BD62D9-7F28-DE6B-ACE0-3A881BE0551E}"/>
              </a:ext>
            </a:extLst>
          </p:cNvPr>
          <p:cNvSpPr txBox="1"/>
          <p:nvPr/>
        </p:nvSpPr>
        <p:spPr>
          <a:xfrm>
            <a:off x="174899" y="2532047"/>
            <a:ext cx="3075709" cy="3416320"/>
          </a:xfrm>
          <a:prstGeom prst="rect">
            <a:avLst/>
          </a:prstGeom>
          <a:noFill/>
        </p:spPr>
        <p:txBody>
          <a:bodyPr wrap="square" rtlCol="0">
            <a:spAutoFit/>
          </a:bodyPr>
          <a:lstStyle/>
          <a:p>
            <a:pPr marL="285750" indent="-285750">
              <a:buFont typeface="Arial" panose="020B0604020202020204" pitchFamily="34" charset="0"/>
              <a:buChar char="•"/>
            </a:pPr>
            <a:r>
              <a:rPr lang="en-US" sz="1200" dirty="0"/>
              <a:t>A series of 3 demonstrators planned for module assembly. The demonstrator will allow to baseline module concept and assembly procedure </a:t>
            </a:r>
          </a:p>
          <a:p>
            <a:pPr marL="742950" lvl="1" indent="-285750">
              <a:buFont typeface="Arial" panose="020B0604020202020204" pitchFamily="34" charset="0"/>
              <a:buChar char="•"/>
            </a:pPr>
            <a:r>
              <a:rPr lang="en-US" sz="1200" dirty="0"/>
              <a:t>Show-and-tell </a:t>
            </a:r>
            <a:r>
              <a:rPr lang="en-US" sz="1200" b="1" dirty="0"/>
              <a:t>(summer 25)</a:t>
            </a:r>
          </a:p>
          <a:p>
            <a:pPr marL="742950" lvl="1" indent="-285750">
              <a:buFont typeface="Arial" panose="020B0604020202020204" pitchFamily="34" charset="0"/>
              <a:buChar char="•"/>
            </a:pPr>
            <a:r>
              <a:rPr lang="en-US" sz="1200" dirty="0"/>
              <a:t>Thermo-mechanical </a:t>
            </a:r>
            <a:r>
              <a:rPr lang="en-US" sz="1200" b="1" dirty="0"/>
              <a:t>(Q4 25)</a:t>
            </a:r>
          </a:p>
          <a:p>
            <a:pPr marL="742950" lvl="1" indent="-285750">
              <a:buFont typeface="Arial" panose="020B0604020202020204" pitchFamily="34" charset="0"/>
              <a:buChar char="•"/>
            </a:pPr>
            <a:r>
              <a:rPr lang="en-US" sz="1200" dirty="0"/>
              <a:t>Functional </a:t>
            </a:r>
            <a:r>
              <a:rPr lang="en-US" sz="1200" b="1" dirty="0"/>
              <a:t>(Q2-3 2026)</a:t>
            </a:r>
          </a:p>
          <a:p>
            <a:pPr lvl="1"/>
            <a:endParaRPr lang="en-US" sz="1200" dirty="0"/>
          </a:p>
          <a:p>
            <a:pPr marL="285750" indent="-285750">
              <a:buFont typeface="Arial" panose="020B0604020202020204" pitchFamily="34" charset="0"/>
              <a:buChar char="•"/>
            </a:pPr>
            <a:r>
              <a:rPr lang="en-US" sz="1200" dirty="0"/>
              <a:t>EICROC1A/B submission waiting for final EICROC1B design, we expect availability Q4 25. EICROC2 is baseline.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Sensor production with HPK ongoing to validate EICROC0B performance , next production aimed at final design baseline.  </a:t>
            </a:r>
          </a:p>
        </p:txBody>
      </p:sp>
      <p:sp>
        <p:nvSpPr>
          <p:cNvPr id="15" name="TextBox 14">
            <a:extLst>
              <a:ext uri="{FF2B5EF4-FFF2-40B4-BE49-F238E27FC236}">
                <a16:creationId xmlns:a16="http://schemas.microsoft.com/office/drawing/2014/main" id="{078F536E-9E91-5A54-AEA2-7E6A04250C5A}"/>
              </a:ext>
            </a:extLst>
          </p:cNvPr>
          <p:cNvSpPr txBox="1"/>
          <p:nvPr/>
        </p:nvSpPr>
        <p:spPr>
          <a:xfrm>
            <a:off x="10867598" y="72737"/>
            <a:ext cx="1324402" cy="584775"/>
          </a:xfrm>
          <a:prstGeom prst="rect">
            <a:avLst/>
          </a:prstGeom>
          <a:noFill/>
        </p:spPr>
        <p:txBody>
          <a:bodyPr wrap="none" rtlCol="0">
            <a:spAutoFit/>
          </a:bodyPr>
          <a:lstStyle/>
          <a:p>
            <a:r>
              <a:rPr lang="en-US" sz="3200" b="1" dirty="0"/>
              <a:t>Q4,Q5</a:t>
            </a:r>
            <a:endParaRPr lang="en-US" b="1" dirty="0"/>
          </a:p>
        </p:txBody>
      </p:sp>
    </p:spTree>
    <p:extLst>
      <p:ext uri="{BB962C8B-B14F-4D97-AF65-F5344CB8AC3E}">
        <p14:creationId xmlns:p14="http://schemas.microsoft.com/office/powerpoint/2010/main" val="46392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A529-4C36-1E7B-D267-7AF17C51F87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849AA27-D61E-0E06-42DD-C05639ECFA12}"/>
              </a:ext>
            </a:extLst>
          </p:cNvPr>
          <p:cNvSpPr>
            <a:spLocks noGrp="1"/>
          </p:cNvSpPr>
          <p:nvPr>
            <p:ph type="title"/>
          </p:nvPr>
        </p:nvSpPr>
        <p:spPr>
          <a:xfrm>
            <a:off x="296257" y="86055"/>
            <a:ext cx="11492432" cy="886397"/>
          </a:xfrm>
        </p:spPr>
        <p:txBody>
          <a:bodyPr/>
          <a:lstStyle/>
          <a:p>
            <a:r>
              <a:rPr lang="en-US" dirty="0"/>
              <a:t>Charge Questions</a:t>
            </a:r>
          </a:p>
        </p:txBody>
      </p:sp>
      <p:sp>
        <p:nvSpPr>
          <p:cNvPr id="17" name="Content Placeholder 16">
            <a:extLst>
              <a:ext uri="{FF2B5EF4-FFF2-40B4-BE49-F238E27FC236}">
                <a16:creationId xmlns:a16="http://schemas.microsoft.com/office/drawing/2014/main" id="{F8D08230-A036-9AD7-E0B7-B5B452B3A4F6}"/>
              </a:ext>
            </a:extLst>
          </p:cNvPr>
          <p:cNvSpPr>
            <a:spLocks noGrp="1"/>
          </p:cNvSpPr>
          <p:nvPr>
            <p:ph idx="1"/>
          </p:nvPr>
        </p:nvSpPr>
        <p:spPr>
          <a:xfrm>
            <a:off x="438403" y="588103"/>
            <a:ext cx="11315194" cy="4426516"/>
          </a:xfrm>
        </p:spPr>
        <p:txBody>
          <a:bodyPr/>
          <a:lstStyle/>
          <a:p>
            <a:pPr marL="285750" indent="-285750">
              <a:buFont typeface="Arial" panose="020B0604020202020204" pitchFamily="34" charset="0"/>
              <a:buChar char="•"/>
            </a:pPr>
            <a:r>
              <a:rPr lang="en-US" sz="1400" b="1" dirty="0"/>
              <a:t>Q1 : </a:t>
            </a:r>
            <a:r>
              <a:rPr lang="en-US" sz="1400" dirty="0"/>
              <a:t>Is the design of the </a:t>
            </a:r>
            <a:r>
              <a:rPr lang="en-US" sz="1400" dirty="0" err="1"/>
              <a:t>ePIC</a:t>
            </a:r>
            <a:r>
              <a:rPr lang="en-US" sz="1400" dirty="0"/>
              <a:t> detector and its sub-systems appropriate and progressing well? </a:t>
            </a:r>
          </a:p>
          <a:p>
            <a:pPr marL="971550" lvl="1" indent="-285750"/>
            <a:r>
              <a:rPr lang="en-US" sz="1400" b="1" dirty="0">
                <a:solidFill>
                  <a:schemeClr val="accent4"/>
                </a:solidFill>
              </a:rPr>
              <a:t>Yes, the design of its subsystem are progressing well, wit the main bottlenecks being availability of ASIC, Sensors and the progress of the mechanical design. First full-size ASIC allowing module activities with electrical samples planned by end of 25.  Mechanical support design efforts ramping up, shared with barrel TOF. Prototypes for Service hybrid are well under way. </a:t>
            </a:r>
          </a:p>
          <a:p>
            <a:pPr marL="285750" indent="-285750">
              <a:buFont typeface="Arial" panose="020B0604020202020204" pitchFamily="34" charset="0"/>
              <a:buChar char="•"/>
            </a:pPr>
            <a:r>
              <a:rPr lang="en-US" sz="1400" b="1" dirty="0"/>
              <a:t>Q2 : </a:t>
            </a:r>
            <a:r>
              <a:rPr lang="en-US" sz="1400" dirty="0"/>
              <a:t>Are the remaining work and technical, cost and schedule risks adequately understood? Are there opportunities? </a:t>
            </a:r>
          </a:p>
          <a:p>
            <a:pPr marL="971550" lvl="1" indent="-285750"/>
            <a:r>
              <a:rPr lang="en-US" sz="1400" b="1" dirty="0">
                <a:solidFill>
                  <a:schemeClr val="accent4"/>
                </a:solidFill>
              </a:rPr>
              <a:t>Remaining work is well understood. Module demonstrator 0,1 and 2 will follow availability of components and demonstrate assembly procedures and determine how production will be carried (jig/robotic). Thermomechanical version will allow to settle sensor and ASIC placement in the module. Our main schedule risks are related to availability of ASIC and sensors. Cost risks are related to current geopolitical situation. We are pursuing possible opportunities for cost reduction (robotic assembly, low cost bump-bonding)</a:t>
            </a:r>
            <a:endParaRPr lang="en-US" sz="1400" dirty="0"/>
          </a:p>
          <a:p>
            <a:pPr marL="285750" indent="-285750">
              <a:buFont typeface="Arial" panose="020B0604020202020204" pitchFamily="34" charset="0"/>
              <a:buChar char="•"/>
            </a:pPr>
            <a:r>
              <a:rPr lang="en-US" sz="1400" b="1" dirty="0"/>
              <a:t>Q3 : </a:t>
            </a:r>
            <a:r>
              <a:rPr lang="en-US" sz="1400" dirty="0"/>
              <a:t>Will the detector be technically ready for baselining by late 2025? </a:t>
            </a:r>
          </a:p>
          <a:p>
            <a:pPr marL="971550" lvl="1" indent="-285750"/>
            <a:r>
              <a:rPr lang="en-US" sz="1400" b="1" dirty="0">
                <a:solidFill>
                  <a:schemeClr val="accent4"/>
                </a:solidFill>
              </a:rPr>
              <a:t>The detector baseline is well established, and we hope to close the few open questions by end of FY25 (ASIC, sensor cooling in module, mechanical interface details), provided no geometry or other fundamental changes are imposed from the leadership. </a:t>
            </a:r>
          </a:p>
          <a:p>
            <a:pPr marL="285750" indent="-285750">
              <a:buFont typeface="Arial" panose="020B0604020202020204" pitchFamily="34" charset="0"/>
              <a:buChar char="•"/>
            </a:pPr>
            <a:r>
              <a:rPr lang="en-US" sz="1400" b="1" dirty="0"/>
              <a:t>Q4 : </a:t>
            </a:r>
            <a:r>
              <a:rPr lang="en-US" sz="1400" dirty="0"/>
              <a:t>Are the detector integration and planning for installation and maintenance progressing well? Are there areas where further ideas should be pursued? </a:t>
            </a:r>
          </a:p>
          <a:p>
            <a:pPr marL="971550" lvl="1" indent="-285750"/>
            <a:r>
              <a:rPr lang="en-US" sz="1400" b="1" dirty="0">
                <a:solidFill>
                  <a:schemeClr val="accent4"/>
                </a:solidFill>
              </a:rPr>
              <a:t>We have a plan for a set of demonstrator modules and SH that will lead us to higher level integration steps. It is crucial that ASIC, Sensor production and mechanical design progress on schedule. </a:t>
            </a:r>
            <a:endParaRPr lang="en-US" sz="1400" dirty="0"/>
          </a:p>
          <a:p>
            <a:pPr marL="285750" indent="-285750">
              <a:buFont typeface="Arial" panose="020B0604020202020204" pitchFamily="34" charset="0"/>
              <a:buChar char="•"/>
            </a:pPr>
            <a:r>
              <a:rPr lang="en-US" sz="1400" b="1" dirty="0"/>
              <a:t>Q5 : </a:t>
            </a:r>
            <a:r>
              <a:rPr lang="en-US" sz="1400" dirty="0"/>
              <a:t>Will the detector be ready for start of construction by late 2026?</a:t>
            </a:r>
          </a:p>
          <a:p>
            <a:pPr marL="971550" lvl="1" indent="-285750"/>
            <a:r>
              <a:rPr lang="en-US" sz="1400" b="1" dirty="0">
                <a:solidFill>
                  <a:schemeClr val="accent4"/>
                </a:solidFill>
              </a:rPr>
              <a:t>Provided the final EICROC2 ASIC is available in Q4 2026, as well as sensors, we can plan for the start of the bump-bonding campaign for the modules in Q1 2027. and the start of the qualification of module assembly sites. SH hybrid should be mature and ready for production by Q4 2026. Provided the ramp-up for mechanical integration for </a:t>
            </a:r>
            <a:r>
              <a:rPr lang="en-US" sz="1400" b="1" dirty="0" err="1">
                <a:solidFill>
                  <a:schemeClr val="accent4"/>
                </a:solidFill>
              </a:rPr>
              <a:t>fTOF</a:t>
            </a:r>
            <a:r>
              <a:rPr lang="en-US" sz="1400" b="1" dirty="0">
                <a:solidFill>
                  <a:schemeClr val="accent4"/>
                </a:solidFill>
              </a:rPr>
              <a:t> continue, we should be able to have a final design by </a:t>
            </a:r>
            <a:r>
              <a:rPr lang="en-US" sz="1400" b="1">
                <a:solidFill>
                  <a:schemeClr val="accent4"/>
                </a:solidFill>
              </a:rPr>
              <a:t>Q1 2027 </a:t>
            </a:r>
            <a:r>
              <a:rPr lang="en-US" sz="1400" b="1" dirty="0">
                <a:solidFill>
                  <a:schemeClr val="accent4"/>
                </a:solidFill>
              </a:rPr>
              <a:t>for production. </a:t>
            </a:r>
          </a:p>
        </p:txBody>
      </p:sp>
    </p:spTree>
    <p:extLst>
      <p:ext uri="{BB962C8B-B14F-4D97-AF65-F5344CB8AC3E}">
        <p14:creationId xmlns:p14="http://schemas.microsoft.com/office/powerpoint/2010/main" val="408947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4339BCD-3B79-851E-A4EC-94301ED8CE1C}"/>
              </a:ext>
            </a:extLst>
          </p:cNvPr>
          <p:cNvSpPr>
            <a:spLocks noGrp="1"/>
          </p:cNvSpPr>
          <p:nvPr>
            <p:ph type="title"/>
          </p:nvPr>
        </p:nvSpPr>
        <p:spPr/>
        <p:txBody>
          <a:bodyPr/>
          <a:lstStyle/>
          <a:p>
            <a:r>
              <a:rPr lang="en-US" dirty="0"/>
              <a:t>Charge Questions</a:t>
            </a:r>
          </a:p>
        </p:txBody>
      </p:sp>
      <p:sp>
        <p:nvSpPr>
          <p:cNvPr id="17" name="Content Placeholder 16">
            <a:extLst>
              <a:ext uri="{FF2B5EF4-FFF2-40B4-BE49-F238E27FC236}">
                <a16:creationId xmlns:a16="http://schemas.microsoft.com/office/drawing/2014/main" id="{42717FAC-ECD9-9105-9301-28DBB02A9754}"/>
              </a:ext>
            </a:extLst>
          </p:cNvPr>
          <p:cNvSpPr>
            <a:spLocks noGrp="1"/>
          </p:cNvSpPr>
          <p:nvPr>
            <p:ph idx="1"/>
          </p:nvPr>
        </p:nvSpPr>
        <p:spPr>
          <a:xfrm>
            <a:off x="314692" y="1460939"/>
            <a:ext cx="11315194" cy="4426516"/>
          </a:xfrm>
        </p:spPr>
        <p:txBody>
          <a:bodyPr/>
          <a:lstStyle/>
          <a:p>
            <a:pPr marL="285750" indent="-285750">
              <a:buFont typeface="Arial" panose="020B0604020202020204" pitchFamily="34" charset="0"/>
              <a:buChar char="•"/>
            </a:pPr>
            <a:r>
              <a:rPr lang="en-US" sz="2800" b="1" dirty="0"/>
              <a:t>Q1 : </a:t>
            </a:r>
            <a:r>
              <a:rPr lang="en-US" sz="2800" dirty="0"/>
              <a:t>Is the design of the </a:t>
            </a:r>
            <a:r>
              <a:rPr lang="en-US" sz="2800" dirty="0" err="1"/>
              <a:t>ePIC</a:t>
            </a:r>
            <a:r>
              <a:rPr lang="en-US" sz="2800" dirty="0"/>
              <a:t> detector and its sub-systems appropriate and progressing well? </a:t>
            </a:r>
          </a:p>
          <a:p>
            <a:pPr marL="285750" indent="-285750">
              <a:buFont typeface="Arial" panose="020B0604020202020204" pitchFamily="34" charset="0"/>
              <a:buChar char="•"/>
            </a:pPr>
            <a:r>
              <a:rPr lang="en-US" sz="2800" b="1" dirty="0"/>
              <a:t>Q2 : </a:t>
            </a:r>
            <a:r>
              <a:rPr lang="en-US" sz="2800" dirty="0"/>
              <a:t>Are the remaining work and technical, cost and schedule risks adequately understood? Are there opportunities? </a:t>
            </a:r>
          </a:p>
          <a:p>
            <a:pPr marL="285750" indent="-285750">
              <a:buFont typeface="Arial" panose="020B0604020202020204" pitchFamily="34" charset="0"/>
              <a:buChar char="•"/>
            </a:pPr>
            <a:r>
              <a:rPr lang="en-US" sz="2800" b="1" dirty="0"/>
              <a:t>Q3 : </a:t>
            </a:r>
            <a:r>
              <a:rPr lang="en-US" sz="2800" dirty="0"/>
              <a:t>Will the detector be technically ready for baselining by late 2025? </a:t>
            </a:r>
          </a:p>
          <a:p>
            <a:pPr marL="285750" indent="-285750">
              <a:buFont typeface="Arial" panose="020B0604020202020204" pitchFamily="34" charset="0"/>
              <a:buChar char="•"/>
            </a:pPr>
            <a:r>
              <a:rPr lang="en-US" sz="2800" b="1" dirty="0"/>
              <a:t>Q4 : </a:t>
            </a:r>
            <a:r>
              <a:rPr lang="en-US" sz="2800" dirty="0"/>
              <a:t>Are the detector integration and planning for installation and maintenance progressing well? Are there areas where further ideas should be pursued? </a:t>
            </a:r>
          </a:p>
          <a:p>
            <a:pPr marL="285750" indent="-285750">
              <a:buFont typeface="Arial" panose="020B0604020202020204" pitchFamily="34" charset="0"/>
              <a:buChar char="•"/>
            </a:pPr>
            <a:r>
              <a:rPr lang="en-US" sz="2800" b="1" dirty="0"/>
              <a:t>Q5 : </a:t>
            </a:r>
            <a:r>
              <a:rPr lang="en-US" sz="2800" dirty="0"/>
              <a:t>Will the detector be ready for start of construction by late 2026?</a:t>
            </a:r>
          </a:p>
        </p:txBody>
      </p:sp>
    </p:spTree>
    <p:extLst>
      <p:ext uri="{BB962C8B-B14F-4D97-AF65-F5344CB8AC3E}">
        <p14:creationId xmlns:p14="http://schemas.microsoft.com/office/powerpoint/2010/main" val="792818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BBBBD1-06DD-1BAD-EEF7-6910FAB9420B}"/>
              </a:ext>
            </a:extLst>
          </p:cNvPr>
          <p:cNvSpPr>
            <a:spLocks noGrp="1"/>
          </p:cNvSpPr>
          <p:nvPr>
            <p:ph type="title"/>
          </p:nvPr>
        </p:nvSpPr>
        <p:spPr/>
        <p:txBody>
          <a:bodyPr/>
          <a:lstStyle/>
          <a:p>
            <a:r>
              <a:rPr lang="en-US" dirty="0"/>
              <a:t>AC-LGADs TOF system for PID</a:t>
            </a:r>
          </a:p>
        </p:txBody>
      </p:sp>
      <p:pic>
        <p:nvPicPr>
          <p:cNvPr id="9" name="Picture 8">
            <a:extLst>
              <a:ext uri="{FF2B5EF4-FFF2-40B4-BE49-F238E27FC236}">
                <a16:creationId xmlns:a16="http://schemas.microsoft.com/office/drawing/2014/main" id="{232692F4-0688-3819-4DF0-7E028AF84607}"/>
              </a:ext>
            </a:extLst>
          </p:cNvPr>
          <p:cNvPicPr>
            <a:picLocks noChangeAspect="1"/>
          </p:cNvPicPr>
          <p:nvPr/>
        </p:nvPicPr>
        <p:blipFill>
          <a:blip r:embed="rId2"/>
          <a:stretch>
            <a:fillRect/>
          </a:stretch>
        </p:blipFill>
        <p:spPr>
          <a:xfrm>
            <a:off x="1268743" y="1333971"/>
            <a:ext cx="10538381" cy="4888725"/>
          </a:xfrm>
          <a:prstGeom prst="rect">
            <a:avLst/>
          </a:prstGeom>
        </p:spPr>
      </p:pic>
      <p:sp>
        <p:nvSpPr>
          <p:cNvPr id="10" name="TextBox 9">
            <a:extLst>
              <a:ext uri="{FF2B5EF4-FFF2-40B4-BE49-F238E27FC236}">
                <a16:creationId xmlns:a16="http://schemas.microsoft.com/office/drawing/2014/main" id="{1ABA584F-CD9F-59C4-F097-FD04F105120D}"/>
              </a:ext>
            </a:extLst>
          </p:cNvPr>
          <p:cNvSpPr txBox="1"/>
          <p:nvPr/>
        </p:nvSpPr>
        <p:spPr>
          <a:xfrm>
            <a:off x="5599523" y="5674936"/>
            <a:ext cx="1473480" cy="338554"/>
          </a:xfrm>
          <a:prstGeom prst="rect">
            <a:avLst/>
          </a:prstGeom>
          <a:solidFill>
            <a:schemeClr val="bg1"/>
          </a:solidFill>
        </p:spPr>
        <p:txBody>
          <a:bodyPr wrap="none" rtlCol="0">
            <a:spAutoFit/>
          </a:bodyPr>
          <a:lstStyle/>
          <a:p>
            <a:r>
              <a:rPr lang="en-US" sz="1600" dirty="0"/>
              <a:t>185&lt;z&lt;193cm</a:t>
            </a:r>
          </a:p>
        </p:txBody>
      </p:sp>
      <p:sp>
        <p:nvSpPr>
          <p:cNvPr id="2" name="TextBox 1">
            <a:extLst>
              <a:ext uri="{FF2B5EF4-FFF2-40B4-BE49-F238E27FC236}">
                <a16:creationId xmlns:a16="http://schemas.microsoft.com/office/drawing/2014/main" id="{53038F1A-74A8-1437-A8F8-4694603D16F9}"/>
              </a:ext>
            </a:extLst>
          </p:cNvPr>
          <p:cNvSpPr txBox="1"/>
          <p:nvPr/>
        </p:nvSpPr>
        <p:spPr>
          <a:xfrm>
            <a:off x="4732316" y="6222696"/>
            <a:ext cx="2497800" cy="369332"/>
          </a:xfrm>
          <a:prstGeom prst="rect">
            <a:avLst/>
          </a:prstGeom>
          <a:noFill/>
        </p:spPr>
        <p:txBody>
          <a:bodyPr wrap="none" rtlCol="0">
            <a:spAutoFit/>
          </a:bodyPr>
          <a:lstStyle/>
          <a:p>
            <a:r>
              <a:rPr lang="en-US" b="1" dirty="0"/>
              <a:t>Total </a:t>
            </a:r>
            <a:r>
              <a:rPr lang="en-US" b="1" dirty="0" err="1"/>
              <a:t>fTOF</a:t>
            </a:r>
            <a:r>
              <a:rPr lang="en-US" b="1" dirty="0"/>
              <a:t> Area ~ 1m</a:t>
            </a:r>
            <a:r>
              <a:rPr lang="en-US" b="1" baseline="30000" dirty="0"/>
              <a:t>2</a:t>
            </a:r>
          </a:p>
        </p:txBody>
      </p:sp>
      <p:sp>
        <p:nvSpPr>
          <p:cNvPr id="3" name="TextBox 2">
            <a:extLst>
              <a:ext uri="{FF2B5EF4-FFF2-40B4-BE49-F238E27FC236}">
                <a16:creationId xmlns:a16="http://schemas.microsoft.com/office/drawing/2014/main" id="{386E63F4-7BBA-DF00-330E-5CA6F2157A45}"/>
              </a:ext>
            </a:extLst>
          </p:cNvPr>
          <p:cNvSpPr txBox="1"/>
          <p:nvPr/>
        </p:nvSpPr>
        <p:spPr>
          <a:xfrm>
            <a:off x="10289969" y="282676"/>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2696124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E72B-3217-D484-614E-626990F20E37}"/>
              </a:ext>
            </a:extLst>
          </p:cNvPr>
          <p:cNvSpPr>
            <a:spLocks noGrp="1"/>
          </p:cNvSpPr>
          <p:nvPr>
            <p:ph type="title"/>
          </p:nvPr>
        </p:nvSpPr>
        <p:spPr/>
        <p:txBody>
          <a:bodyPr/>
          <a:lstStyle/>
          <a:p>
            <a:r>
              <a:rPr lang="en-US" dirty="0"/>
              <a:t>Forward TOF Detector Layout</a:t>
            </a:r>
          </a:p>
        </p:txBody>
      </p:sp>
      <p:pic>
        <p:nvPicPr>
          <p:cNvPr id="1026" name="Picture 2">
            <a:extLst>
              <a:ext uri="{FF2B5EF4-FFF2-40B4-BE49-F238E27FC236}">
                <a16:creationId xmlns:a16="http://schemas.microsoft.com/office/drawing/2014/main" id="{1385043C-8D36-39B4-46AF-68B161A42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85" y="808323"/>
            <a:ext cx="8490857" cy="4259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3A349A-F68B-8B7D-7B54-B9F2AD3CD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778" y="5107762"/>
            <a:ext cx="79248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863A0CE-536C-0823-8238-DDE8EA851270}"/>
              </a:ext>
            </a:extLst>
          </p:cNvPr>
          <p:cNvPicPr>
            <a:picLocks noChangeAspect="1"/>
          </p:cNvPicPr>
          <p:nvPr/>
        </p:nvPicPr>
        <p:blipFill>
          <a:blip r:embed="rId4"/>
          <a:stretch>
            <a:fillRect/>
          </a:stretch>
        </p:blipFill>
        <p:spPr>
          <a:xfrm>
            <a:off x="256863" y="4142850"/>
            <a:ext cx="3595462" cy="2096078"/>
          </a:xfrm>
          <a:prstGeom prst="rect">
            <a:avLst/>
          </a:prstGeom>
        </p:spPr>
      </p:pic>
      <p:sp>
        <p:nvSpPr>
          <p:cNvPr id="7" name="TextBox 6">
            <a:extLst>
              <a:ext uri="{FF2B5EF4-FFF2-40B4-BE49-F238E27FC236}">
                <a16:creationId xmlns:a16="http://schemas.microsoft.com/office/drawing/2014/main" id="{E6B3D6BB-161C-6B0E-CF57-7BDA906BC72A}"/>
              </a:ext>
            </a:extLst>
          </p:cNvPr>
          <p:cNvSpPr txBox="1"/>
          <p:nvPr/>
        </p:nvSpPr>
        <p:spPr>
          <a:xfrm>
            <a:off x="239457" y="1293086"/>
            <a:ext cx="3595462" cy="2385268"/>
          </a:xfrm>
          <a:prstGeom prst="rect">
            <a:avLst/>
          </a:prstGeom>
          <a:noFill/>
        </p:spPr>
        <p:txBody>
          <a:bodyPr wrap="square">
            <a:spAutoFit/>
          </a:bodyPr>
          <a:lstStyle/>
          <a:p>
            <a:pPr rtl="0">
              <a:buNone/>
            </a:pPr>
            <a:r>
              <a:rPr lang="en-US" sz="1100" b="0" i="0" u="none" strike="noStrike" dirty="0">
                <a:solidFill>
                  <a:srgbClr val="000000"/>
                </a:solidFill>
                <a:effectLst/>
                <a:latin typeface="Arial" panose="020B0604020202020204" pitchFamily="34" charset="0"/>
              </a:rPr>
              <a:t>To estimate the material budget, we consider the follow composition:</a:t>
            </a:r>
            <a:endParaRPr lang="en-US" sz="1100" b="0" dirty="0">
              <a:effectLst/>
            </a:endParaRP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Sensor: 300 microns (0.3%X0)</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ASICs: 400 microns (0.4%X0)</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RB and PB PCB board: 2 mm </a:t>
            </a:r>
            <a:r>
              <a:rPr lang="en-US" sz="1100" b="0" i="0" u="none" strike="noStrike" dirty="0" err="1">
                <a:solidFill>
                  <a:srgbClr val="000000"/>
                </a:solidFill>
                <a:effectLst/>
                <a:latin typeface="Arial" panose="020B0604020202020204" pitchFamily="34" charset="0"/>
              </a:rPr>
              <a:t>kapton</a:t>
            </a:r>
            <a:r>
              <a:rPr lang="en-US" sz="1100" b="0" i="0" u="none" strike="noStrike" dirty="0">
                <a:solidFill>
                  <a:srgbClr val="000000"/>
                </a:solidFill>
                <a:effectLst/>
                <a:latin typeface="Arial" panose="020B0604020202020204" pitchFamily="34" charset="0"/>
              </a:rPr>
              <a:t> (0.7%X0)</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Module PCB board: 0.6 mm </a:t>
            </a:r>
            <a:r>
              <a:rPr lang="en-US" sz="1100" b="0" i="0" u="none" strike="noStrike" dirty="0" err="1">
                <a:solidFill>
                  <a:srgbClr val="000000"/>
                </a:solidFill>
                <a:effectLst/>
                <a:latin typeface="Arial" panose="020B0604020202020204" pitchFamily="34" charset="0"/>
              </a:rPr>
              <a:t>kapton</a:t>
            </a:r>
            <a:r>
              <a:rPr lang="en-US" sz="1100" b="0" i="0" u="none" strike="noStrike" dirty="0">
                <a:solidFill>
                  <a:srgbClr val="000000"/>
                </a:solidFill>
                <a:effectLst/>
                <a:latin typeface="Arial" panose="020B0604020202020204" pitchFamily="34" charset="0"/>
              </a:rPr>
              <a:t> (0.2%X0)</a:t>
            </a:r>
          </a:p>
          <a:p>
            <a:pPr rtl="0" fontAlgn="base">
              <a:buFont typeface="Arial" panose="020B0604020202020204" pitchFamily="34" charset="0"/>
              <a:buChar char="•"/>
            </a:pPr>
            <a:r>
              <a:rPr lang="en-US" sz="1100" b="0" i="0" u="none" strike="noStrike" dirty="0" err="1">
                <a:solidFill>
                  <a:srgbClr val="000000"/>
                </a:solidFill>
                <a:effectLst/>
                <a:latin typeface="Arial" panose="020B0604020202020204" pitchFamily="34" charset="0"/>
              </a:rPr>
              <a:t>Aluminium</a:t>
            </a:r>
            <a:r>
              <a:rPr lang="en-US" sz="1100" b="0" i="0" u="none" strike="noStrike" dirty="0">
                <a:solidFill>
                  <a:srgbClr val="000000"/>
                </a:solidFill>
                <a:effectLst/>
                <a:latin typeface="Arial" panose="020B0604020202020204" pitchFamily="34" charset="0"/>
              </a:rPr>
              <a:t> nitride (AIN) base plate: 0.5mm (1.1%X0)</a:t>
            </a:r>
          </a:p>
          <a:p>
            <a:pPr rtl="0" fontAlgn="base">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Cooling and support: 5%X0 (Detailed design ongoing)</a:t>
            </a:r>
          </a:p>
          <a:p>
            <a:pPr rtl="0">
              <a:buNone/>
            </a:pPr>
            <a:br>
              <a:rPr lang="en-US" sz="1100" b="0" dirty="0">
                <a:effectLst/>
              </a:rPr>
            </a:br>
            <a:r>
              <a:rPr lang="en-US" sz="1400" b="1" i="0" u="none" strike="noStrike" dirty="0">
                <a:solidFill>
                  <a:srgbClr val="FF0000"/>
                </a:solidFill>
                <a:effectLst/>
                <a:latin typeface="Arial" panose="020B0604020202020204" pitchFamily="34" charset="0"/>
              </a:rPr>
              <a:t>Total material budget is currently estimated to be: 7.7% X0</a:t>
            </a:r>
            <a:endParaRPr lang="en-US" sz="1100" b="0" dirty="0">
              <a:effectLst/>
            </a:endParaRPr>
          </a:p>
          <a:p>
            <a:pPr>
              <a:buNone/>
            </a:pPr>
            <a:br>
              <a:rPr lang="en-US" sz="1100" dirty="0"/>
            </a:br>
            <a:endParaRPr lang="en-US" sz="1100" dirty="0"/>
          </a:p>
        </p:txBody>
      </p:sp>
      <p:sp>
        <p:nvSpPr>
          <p:cNvPr id="8" name="TextBox 7">
            <a:extLst>
              <a:ext uri="{FF2B5EF4-FFF2-40B4-BE49-F238E27FC236}">
                <a16:creationId xmlns:a16="http://schemas.microsoft.com/office/drawing/2014/main" id="{AAF59749-DFC9-CDD3-C22D-ED9D7CA6B2DB}"/>
              </a:ext>
            </a:extLst>
          </p:cNvPr>
          <p:cNvSpPr txBox="1"/>
          <p:nvPr/>
        </p:nvSpPr>
        <p:spPr>
          <a:xfrm>
            <a:off x="10289968" y="181984"/>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111053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C326-0373-C11F-E02E-B60B1EA30D52}"/>
              </a:ext>
            </a:extLst>
          </p:cNvPr>
          <p:cNvSpPr>
            <a:spLocks noGrp="1"/>
          </p:cNvSpPr>
          <p:nvPr>
            <p:ph type="title"/>
          </p:nvPr>
        </p:nvSpPr>
        <p:spPr/>
        <p:txBody>
          <a:bodyPr/>
          <a:lstStyle/>
          <a:p>
            <a:r>
              <a:rPr lang="en-US" dirty="0"/>
              <a:t>EIC </a:t>
            </a:r>
            <a:r>
              <a:rPr lang="en-US" dirty="0" err="1"/>
              <a:t>fTOF</a:t>
            </a:r>
            <a:r>
              <a:rPr lang="en-US" dirty="0"/>
              <a:t> Building Blocks </a:t>
            </a:r>
          </a:p>
        </p:txBody>
      </p:sp>
      <p:sp>
        <p:nvSpPr>
          <p:cNvPr id="3" name="Content Placeholder 2">
            <a:extLst>
              <a:ext uri="{FF2B5EF4-FFF2-40B4-BE49-F238E27FC236}">
                <a16:creationId xmlns:a16="http://schemas.microsoft.com/office/drawing/2014/main" id="{67326E1E-B843-31E1-89B4-90752F635562}"/>
              </a:ext>
            </a:extLst>
          </p:cNvPr>
          <p:cNvSpPr>
            <a:spLocks noGrp="1"/>
          </p:cNvSpPr>
          <p:nvPr>
            <p:ph sz="half" idx="1"/>
          </p:nvPr>
        </p:nvSpPr>
        <p:spPr/>
        <p:txBody>
          <a:bodyPr/>
          <a:lstStyle/>
          <a:p>
            <a:r>
              <a:rPr lang="en-US" dirty="0"/>
              <a:t>Modules</a:t>
            </a:r>
          </a:p>
        </p:txBody>
      </p:sp>
      <p:sp>
        <p:nvSpPr>
          <p:cNvPr id="4" name="Content Placeholder 3">
            <a:extLst>
              <a:ext uri="{FF2B5EF4-FFF2-40B4-BE49-F238E27FC236}">
                <a16:creationId xmlns:a16="http://schemas.microsoft.com/office/drawing/2014/main" id="{AC0FEFF5-7F15-5535-AE6D-D30AD72863EC}"/>
              </a:ext>
            </a:extLst>
          </p:cNvPr>
          <p:cNvSpPr>
            <a:spLocks noGrp="1"/>
          </p:cNvSpPr>
          <p:nvPr>
            <p:ph sz="half" idx="14"/>
          </p:nvPr>
        </p:nvSpPr>
        <p:spPr/>
        <p:txBody>
          <a:bodyPr/>
          <a:lstStyle/>
          <a:p>
            <a:r>
              <a:rPr lang="en-US" dirty="0"/>
              <a:t>Service hybrids </a:t>
            </a:r>
          </a:p>
        </p:txBody>
      </p:sp>
      <p:sp>
        <p:nvSpPr>
          <p:cNvPr id="5" name="Content Placeholder 4">
            <a:extLst>
              <a:ext uri="{FF2B5EF4-FFF2-40B4-BE49-F238E27FC236}">
                <a16:creationId xmlns:a16="http://schemas.microsoft.com/office/drawing/2014/main" id="{46498D05-08A9-20B7-FCB3-297E5DAAA8C0}"/>
              </a:ext>
            </a:extLst>
          </p:cNvPr>
          <p:cNvSpPr>
            <a:spLocks noGrp="1"/>
          </p:cNvSpPr>
          <p:nvPr>
            <p:ph sz="half" idx="16"/>
          </p:nvPr>
        </p:nvSpPr>
        <p:spPr/>
        <p:txBody>
          <a:bodyPr/>
          <a:lstStyle/>
          <a:p>
            <a:r>
              <a:rPr lang="en-US" dirty="0"/>
              <a:t>Cooling and mechanical support</a:t>
            </a:r>
          </a:p>
        </p:txBody>
      </p:sp>
      <p:pic>
        <p:nvPicPr>
          <p:cNvPr id="2050" name="Picture 2">
            <a:extLst>
              <a:ext uri="{FF2B5EF4-FFF2-40B4-BE49-F238E27FC236}">
                <a16:creationId xmlns:a16="http://schemas.microsoft.com/office/drawing/2014/main" id="{8C391ADA-EC90-DE29-BCA7-C85C239A2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751" y="2636608"/>
            <a:ext cx="3125314" cy="1662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ABFD8F0-0C88-AF11-8292-C3FDFC8AB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640" y="4434885"/>
            <a:ext cx="3646421" cy="19926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85FC82-4FD0-412F-305F-21BDCEF269F9}"/>
              </a:ext>
            </a:extLst>
          </p:cNvPr>
          <p:cNvPicPr>
            <a:picLocks noChangeAspect="1"/>
          </p:cNvPicPr>
          <p:nvPr/>
        </p:nvPicPr>
        <p:blipFill>
          <a:blip r:embed="rId4"/>
          <a:stretch>
            <a:fillRect/>
          </a:stretch>
        </p:blipFill>
        <p:spPr>
          <a:xfrm>
            <a:off x="529880" y="2856343"/>
            <a:ext cx="2448392" cy="1930649"/>
          </a:xfrm>
          <a:prstGeom prst="rect">
            <a:avLst/>
          </a:prstGeom>
        </p:spPr>
      </p:pic>
      <p:pic>
        <p:nvPicPr>
          <p:cNvPr id="7" name="Picture 6">
            <a:extLst>
              <a:ext uri="{FF2B5EF4-FFF2-40B4-BE49-F238E27FC236}">
                <a16:creationId xmlns:a16="http://schemas.microsoft.com/office/drawing/2014/main" id="{ACC319DD-7449-E745-E344-F9D12094C51A}"/>
              </a:ext>
            </a:extLst>
          </p:cNvPr>
          <p:cNvPicPr>
            <a:picLocks noChangeAspect="1"/>
          </p:cNvPicPr>
          <p:nvPr/>
        </p:nvPicPr>
        <p:blipFill>
          <a:blip r:embed="rId5"/>
          <a:stretch>
            <a:fillRect/>
          </a:stretch>
        </p:blipFill>
        <p:spPr>
          <a:xfrm>
            <a:off x="7809179" y="2572844"/>
            <a:ext cx="4126546" cy="2497646"/>
          </a:xfrm>
          <a:prstGeom prst="rect">
            <a:avLst/>
          </a:prstGeom>
        </p:spPr>
      </p:pic>
    </p:spTree>
    <p:extLst>
      <p:ext uri="{BB962C8B-B14F-4D97-AF65-F5344CB8AC3E}">
        <p14:creationId xmlns:p14="http://schemas.microsoft.com/office/powerpoint/2010/main" val="389483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B4337E-D3B4-D46A-DB12-C1AF93F16FF0}"/>
              </a:ext>
            </a:extLst>
          </p:cNvPr>
          <p:cNvSpPr>
            <a:spLocks noGrp="1"/>
          </p:cNvSpPr>
          <p:nvPr>
            <p:ph type="title"/>
          </p:nvPr>
        </p:nvSpPr>
        <p:spPr/>
        <p:txBody>
          <a:bodyPr/>
          <a:lstStyle/>
          <a:p>
            <a:r>
              <a:rPr lang="en-US" dirty="0"/>
              <a:t>EIC </a:t>
            </a:r>
            <a:r>
              <a:rPr lang="en-US" dirty="0" err="1"/>
              <a:t>fTOF</a:t>
            </a:r>
            <a:r>
              <a:rPr lang="en-US" dirty="0"/>
              <a:t> modules</a:t>
            </a:r>
          </a:p>
        </p:txBody>
      </p:sp>
      <p:pic>
        <p:nvPicPr>
          <p:cNvPr id="9" name="Picture 8">
            <a:extLst>
              <a:ext uri="{FF2B5EF4-FFF2-40B4-BE49-F238E27FC236}">
                <a16:creationId xmlns:a16="http://schemas.microsoft.com/office/drawing/2014/main" id="{8C917E29-5407-ED2F-1FDD-97FA1051F16E}"/>
              </a:ext>
            </a:extLst>
          </p:cNvPr>
          <p:cNvPicPr>
            <a:picLocks noChangeAspect="1"/>
          </p:cNvPicPr>
          <p:nvPr/>
        </p:nvPicPr>
        <p:blipFill>
          <a:blip r:embed="rId2"/>
          <a:stretch>
            <a:fillRect/>
          </a:stretch>
        </p:blipFill>
        <p:spPr>
          <a:xfrm>
            <a:off x="7676909" y="138294"/>
            <a:ext cx="3713375" cy="3140454"/>
          </a:xfrm>
          <a:prstGeom prst="rect">
            <a:avLst/>
          </a:prstGeom>
        </p:spPr>
      </p:pic>
      <p:sp>
        <p:nvSpPr>
          <p:cNvPr id="10" name="TextBox 9">
            <a:extLst>
              <a:ext uri="{FF2B5EF4-FFF2-40B4-BE49-F238E27FC236}">
                <a16:creationId xmlns:a16="http://schemas.microsoft.com/office/drawing/2014/main" id="{22CD78D9-94B7-4CBD-9C4E-2FD73FD8C01B}"/>
              </a:ext>
            </a:extLst>
          </p:cNvPr>
          <p:cNvSpPr txBox="1"/>
          <p:nvPr/>
        </p:nvSpPr>
        <p:spPr>
          <a:xfrm>
            <a:off x="7772401" y="3429000"/>
            <a:ext cx="3713375" cy="923330"/>
          </a:xfrm>
          <a:prstGeom prst="rect">
            <a:avLst/>
          </a:prstGeom>
          <a:noFill/>
        </p:spPr>
        <p:txBody>
          <a:bodyPr wrap="square" rtlCol="0">
            <a:spAutoFit/>
          </a:bodyPr>
          <a:lstStyle/>
          <a:p>
            <a:r>
              <a:rPr lang="en-US" b="1" dirty="0"/>
              <a:t>HPK Sensor production for pixel ongoing</a:t>
            </a:r>
            <a:r>
              <a:rPr lang="en-US" dirty="0"/>
              <a:t>, first trials with EICROC1 when available (Q4 2025)</a:t>
            </a:r>
          </a:p>
        </p:txBody>
      </p:sp>
      <p:pic>
        <p:nvPicPr>
          <p:cNvPr id="11" name="Picture 10">
            <a:extLst>
              <a:ext uri="{FF2B5EF4-FFF2-40B4-BE49-F238E27FC236}">
                <a16:creationId xmlns:a16="http://schemas.microsoft.com/office/drawing/2014/main" id="{A80638EC-C3E3-3C71-8B8F-A72A8A807297}"/>
              </a:ext>
            </a:extLst>
          </p:cNvPr>
          <p:cNvPicPr>
            <a:picLocks noChangeAspect="1"/>
          </p:cNvPicPr>
          <p:nvPr/>
        </p:nvPicPr>
        <p:blipFill>
          <a:blip r:embed="rId3"/>
          <a:srcRect l="18621"/>
          <a:stretch/>
        </p:blipFill>
        <p:spPr>
          <a:xfrm>
            <a:off x="435380" y="3519237"/>
            <a:ext cx="6597837" cy="2690006"/>
          </a:xfrm>
          <a:prstGeom prst="rect">
            <a:avLst/>
          </a:prstGeom>
        </p:spPr>
      </p:pic>
      <p:pic>
        <p:nvPicPr>
          <p:cNvPr id="13" name="Picture 12">
            <a:extLst>
              <a:ext uri="{FF2B5EF4-FFF2-40B4-BE49-F238E27FC236}">
                <a16:creationId xmlns:a16="http://schemas.microsoft.com/office/drawing/2014/main" id="{FDFBA1BA-F6DA-6786-0AF2-1D6E80B5ED5B}"/>
              </a:ext>
            </a:extLst>
          </p:cNvPr>
          <p:cNvPicPr>
            <a:picLocks noChangeAspect="1"/>
          </p:cNvPicPr>
          <p:nvPr/>
        </p:nvPicPr>
        <p:blipFill>
          <a:blip r:embed="rId4"/>
          <a:stretch>
            <a:fillRect/>
          </a:stretch>
        </p:blipFill>
        <p:spPr>
          <a:xfrm>
            <a:off x="4268084" y="379965"/>
            <a:ext cx="3189014" cy="2939872"/>
          </a:xfrm>
          <a:prstGeom prst="rect">
            <a:avLst/>
          </a:prstGeom>
        </p:spPr>
      </p:pic>
      <p:sp>
        <p:nvSpPr>
          <p:cNvPr id="14" name="TextBox 13">
            <a:extLst>
              <a:ext uri="{FF2B5EF4-FFF2-40B4-BE49-F238E27FC236}">
                <a16:creationId xmlns:a16="http://schemas.microsoft.com/office/drawing/2014/main" id="{33B85FA3-782B-3CB6-DD9A-D58132495667}"/>
              </a:ext>
            </a:extLst>
          </p:cNvPr>
          <p:cNvSpPr txBox="1"/>
          <p:nvPr/>
        </p:nvSpPr>
        <p:spPr>
          <a:xfrm>
            <a:off x="7580058" y="4923616"/>
            <a:ext cx="3713376" cy="1477328"/>
          </a:xfrm>
          <a:prstGeom prst="rect">
            <a:avLst/>
          </a:prstGeom>
          <a:noFill/>
        </p:spPr>
        <p:txBody>
          <a:bodyPr wrap="square" rtlCol="0">
            <a:spAutoFit/>
          </a:bodyPr>
          <a:lstStyle/>
          <a:p>
            <a:r>
              <a:rPr lang="en-US" dirty="0"/>
              <a:t>We are following closely </a:t>
            </a:r>
            <a:r>
              <a:rPr lang="en-US" b="1" dirty="0"/>
              <a:t>CMS ETL efforts</a:t>
            </a:r>
            <a:r>
              <a:rPr lang="en-US" dirty="0"/>
              <a:t> in developing their bump-bonding process. </a:t>
            </a:r>
            <a:r>
              <a:rPr lang="en-US" b="1" dirty="0"/>
              <a:t>ORNL actively involved in developing flip-chip process.</a:t>
            </a:r>
          </a:p>
        </p:txBody>
      </p:sp>
      <p:sp>
        <p:nvSpPr>
          <p:cNvPr id="15" name="TextBox 14">
            <a:extLst>
              <a:ext uri="{FF2B5EF4-FFF2-40B4-BE49-F238E27FC236}">
                <a16:creationId xmlns:a16="http://schemas.microsoft.com/office/drawing/2014/main" id="{643E517E-01AA-14F0-D245-A57373A317FF}"/>
              </a:ext>
            </a:extLst>
          </p:cNvPr>
          <p:cNvSpPr txBox="1"/>
          <p:nvPr/>
        </p:nvSpPr>
        <p:spPr>
          <a:xfrm>
            <a:off x="200786" y="1089112"/>
            <a:ext cx="3953392" cy="2031325"/>
          </a:xfrm>
          <a:prstGeom prst="rect">
            <a:avLst/>
          </a:prstGeom>
          <a:noFill/>
        </p:spPr>
        <p:txBody>
          <a:bodyPr wrap="square" rtlCol="0">
            <a:spAutoFit/>
          </a:bodyPr>
          <a:lstStyle/>
          <a:p>
            <a:r>
              <a:rPr lang="en-US" sz="1400" b="1" dirty="0"/>
              <a:t>The EICROC will be the readout for the </a:t>
            </a:r>
            <a:r>
              <a:rPr lang="en-US" sz="1400" b="1" dirty="0" err="1"/>
              <a:t>fTOF</a:t>
            </a:r>
            <a:endParaRPr lang="en-US" sz="1400" b="1" dirty="0"/>
          </a:p>
          <a:p>
            <a:pPr marL="285750" indent="-285750">
              <a:buFont typeface="Arial" panose="020B0604020202020204" pitchFamily="34" charset="0"/>
              <a:buChar char="•"/>
            </a:pPr>
            <a:r>
              <a:rPr lang="en-US" sz="1400" dirty="0"/>
              <a:t>EICROC1A(4x32)/1B(32x32) currently in design for submission this summer</a:t>
            </a:r>
          </a:p>
          <a:p>
            <a:pPr marL="285750" indent="-285750">
              <a:buFont typeface="Arial" panose="020B0604020202020204" pitchFamily="34" charset="0"/>
              <a:buChar char="•"/>
            </a:pPr>
            <a:r>
              <a:rPr lang="en-US" sz="1400" dirty="0"/>
              <a:t>EICROC0/A/B design completed (Frontend </a:t>
            </a:r>
            <a:r>
              <a:rPr lang="en-US" sz="1400" dirty="0" err="1"/>
              <a:t>optimisation</a:t>
            </a:r>
            <a:r>
              <a:rPr lang="en-US" sz="1400" dirty="0"/>
              <a:t>)</a:t>
            </a:r>
          </a:p>
          <a:p>
            <a:pPr marL="285750" indent="-285750">
              <a:buFont typeface="Arial" panose="020B0604020202020204" pitchFamily="34" charset="0"/>
              <a:buChar char="•"/>
            </a:pPr>
            <a:endParaRPr lang="en-US" sz="1400" dirty="0"/>
          </a:p>
          <a:p>
            <a:r>
              <a:rPr lang="en-US" sz="1400" b="1" dirty="0"/>
              <a:t>EICROC2 should be the final design for </a:t>
            </a:r>
            <a:r>
              <a:rPr lang="en-US" sz="1400" b="1" dirty="0" err="1"/>
              <a:t>fTOF</a:t>
            </a:r>
            <a:r>
              <a:rPr lang="en-US" sz="1400" dirty="0"/>
              <a:t> and far-forward, planned for </a:t>
            </a:r>
            <a:r>
              <a:rPr lang="en-US" sz="1400" dirty="0" err="1"/>
              <a:t>tapeout</a:t>
            </a:r>
            <a:r>
              <a:rPr lang="en-US" sz="1400" dirty="0"/>
              <a:t> in ~Q3 2026</a:t>
            </a:r>
          </a:p>
        </p:txBody>
      </p:sp>
      <p:sp>
        <p:nvSpPr>
          <p:cNvPr id="17" name="TextBox 16">
            <a:extLst>
              <a:ext uri="{FF2B5EF4-FFF2-40B4-BE49-F238E27FC236}">
                <a16:creationId xmlns:a16="http://schemas.microsoft.com/office/drawing/2014/main" id="{587395F1-BBF7-AE8D-6FBD-A24011354B83}"/>
              </a:ext>
            </a:extLst>
          </p:cNvPr>
          <p:cNvSpPr txBox="1"/>
          <p:nvPr/>
        </p:nvSpPr>
        <p:spPr>
          <a:xfrm>
            <a:off x="10867598" y="72737"/>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306268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0A56-CDCC-8AF8-2DF4-B8E250BC788F}"/>
              </a:ext>
            </a:extLst>
          </p:cNvPr>
          <p:cNvSpPr>
            <a:spLocks noGrp="1"/>
          </p:cNvSpPr>
          <p:nvPr>
            <p:ph type="title"/>
          </p:nvPr>
        </p:nvSpPr>
        <p:spPr>
          <a:xfrm>
            <a:off x="314692" y="145431"/>
            <a:ext cx="11492432" cy="886397"/>
          </a:xfrm>
        </p:spPr>
        <p:txBody>
          <a:bodyPr/>
          <a:lstStyle/>
          <a:p>
            <a:r>
              <a:rPr lang="en-US" dirty="0"/>
              <a:t>Module Assembly</a:t>
            </a:r>
          </a:p>
        </p:txBody>
      </p:sp>
      <p:pic>
        <p:nvPicPr>
          <p:cNvPr id="4" name="Picture 3">
            <a:extLst>
              <a:ext uri="{FF2B5EF4-FFF2-40B4-BE49-F238E27FC236}">
                <a16:creationId xmlns:a16="http://schemas.microsoft.com/office/drawing/2014/main" id="{B39D4575-54C4-D7A6-4C1B-4CAE0FA33D8F}"/>
              </a:ext>
            </a:extLst>
          </p:cNvPr>
          <p:cNvPicPr>
            <a:picLocks noChangeAspect="1"/>
          </p:cNvPicPr>
          <p:nvPr/>
        </p:nvPicPr>
        <p:blipFill>
          <a:blip r:embed="rId2"/>
          <a:stretch>
            <a:fillRect/>
          </a:stretch>
        </p:blipFill>
        <p:spPr>
          <a:xfrm>
            <a:off x="7597682" y="54354"/>
            <a:ext cx="4279626" cy="3374646"/>
          </a:xfrm>
          <a:prstGeom prst="rect">
            <a:avLst/>
          </a:prstGeom>
        </p:spPr>
      </p:pic>
      <p:sp>
        <p:nvSpPr>
          <p:cNvPr id="6" name="TextBox 5">
            <a:extLst>
              <a:ext uri="{FF2B5EF4-FFF2-40B4-BE49-F238E27FC236}">
                <a16:creationId xmlns:a16="http://schemas.microsoft.com/office/drawing/2014/main" id="{1FEEA834-6958-192F-14ED-0727A336A0FA}"/>
              </a:ext>
            </a:extLst>
          </p:cNvPr>
          <p:cNvSpPr txBox="1"/>
          <p:nvPr/>
        </p:nvSpPr>
        <p:spPr>
          <a:xfrm>
            <a:off x="132606" y="751344"/>
            <a:ext cx="6897585" cy="5078313"/>
          </a:xfrm>
          <a:prstGeom prst="rect">
            <a:avLst/>
          </a:prstGeom>
          <a:noFill/>
        </p:spPr>
        <p:txBody>
          <a:bodyPr wrap="square">
            <a:spAutoFit/>
          </a:bodyPr>
          <a:lstStyle/>
          <a:p>
            <a:pPr marL="285750" indent="-285750">
              <a:buFont typeface="Arial" panose="020B0604020202020204" pitchFamily="34" charset="0"/>
              <a:buChar char="•"/>
            </a:pPr>
            <a:r>
              <a:rPr lang="en-US" b="1" dirty="0"/>
              <a:t>Prototype 0 (Show and tell) Summer 2025</a:t>
            </a:r>
          </a:p>
          <a:p>
            <a:pPr marL="742950" lvl="1" indent="-285750">
              <a:buFont typeface="Arial" panose="020B0604020202020204" pitchFamily="34" charset="0"/>
              <a:buChar char="•"/>
            </a:pPr>
            <a:r>
              <a:rPr lang="en-US" dirty="0"/>
              <a:t>We are assembling mechanical prototypes of assemblies at ORNL (1.6x1.6cm Sensor, 1.6x1.8cm ASIC)</a:t>
            </a:r>
          </a:p>
          <a:p>
            <a:pPr marL="742950" lvl="1" indent="-285750">
              <a:buFont typeface="Arial" panose="020B0604020202020204" pitchFamily="34" charset="0"/>
              <a:buChar char="•"/>
            </a:pPr>
            <a:r>
              <a:rPr lang="en-US" dirty="0"/>
              <a:t>Rather quick to make , can make enough of a few modules </a:t>
            </a:r>
          </a:p>
          <a:p>
            <a:pPr marL="742950" lvl="1" indent="-285750">
              <a:buFont typeface="Arial" panose="020B0604020202020204" pitchFamily="34" charset="0"/>
              <a:buChar char="•"/>
            </a:pPr>
            <a:r>
              <a:rPr lang="en-US" dirty="0"/>
              <a:t>Purchased </a:t>
            </a:r>
            <a:r>
              <a:rPr lang="en-US" dirty="0" err="1"/>
              <a:t>AlN</a:t>
            </a:r>
            <a:r>
              <a:rPr lang="en-US" dirty="0"/>
              <a:t> plates (0.3,0.5mm) that we will laser dice to hold assemblies </a:t>
            </a:r>
          </a:p>
          <a:p>
            <a:pPr marL="742950" lvl="1" indent="-285750">
              <a:buFont typeface="Arial" panose="020B0604020202020204" pitchFamily="34" charset="0"/>
              <a:buChar char="•"/>
            </a:pPr>
            <a:r>
              <a:rPr lang="en-US" dirty="0"/>
              <a:t>Mounted with dummy PB&amp;RB</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Prototype 1 (Thermo-</a:t>
            </a:r>
            <a:r>
              <a:rPr lang="en-US" b="1" dirty="0" err="1"/>
              <a:t>mecanical</a:t>
            </a:r>
            <a:r>
              <a:rPr lang="en-US" b="1" dirty="0"/>
              <a:t>) Q4 2025</a:t>
            </a:r>
          </a:p>
          <a:p>
            <a:pPr marL="742950" lvl="1" indent="-285750">
              <a:buFont typeface="Arial" panose="020B0604020202020204" pitchFamily="34" charset="0"/>
              <a:buChar char="•"/>
            </a:pPr>
            <a:r>
              <a:rPr lang="en-US" dirty="0"/>
              <a:t>We plan on doing lithography in-house to make ASIC and Sensor heaters that can be WB to flex/PCB</a:t>
            </a:r>
          </a:p>
          <a:p>
            <a:pPr marL="742950" lvl="1" indent="-285750">
              <a:buFont typeface="Arial" panose="020B0604020202020204" pitchFamily="34" charset="0"/>
              <a:buChar char="•"/>
            </a:pPr>
            <a:r>
              <a:rPr lang="en-US" dirty="0"/>
              <a:t>Assemble following prototype 0 geometry for thermal testing on stave </a:t>
            </a:r>
            <a:r>
              <a:rPr lang="en-US" dirty="0" err="1"/>
              <a:t>etc</a:t>
            </a:r>
            <a:r>
              <a:rPr lang="en-US" dirty="0"/>
              <a:t> .</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Prototype 2 (Functional EICROC1 + Dummy LGAD) Q2-3 2026</a:t>
            </a:r>
          </a:p>
          <a:p>
            <a:pPr marL="742950" lvl="1" indent="-285750">
              <a:buFont typeface="Arial" panose="020B0604020202020204" pitchFamily="34" charset="0"/>
              <a:buChar char="•"/>
            </a:pPr>
            <a:r>
              <a:rPr lang="en-US" dirty="0"/>
              <a:t>Demonstrate power distribution, readout (even if not final scheme)</a:t>
            </a:r>
          </a:p>
          <a:p>
            <a:pPr marL="742950" lvl="1" indent="-285750">
              <a:buFont typeface="Arial" panose="020B0604020202020204" pitchFamily="34" charset="0"/>
              <a:buChar char="•"/>
            </a:pPr>
            <a:r>
              <a:rPr lang="en-US" dirty="0"/>
              <a:t>Can be used for more realistic thermal testing </a:t>
            </a:r>
          </a:p>
        </p:txBody>
      </p:sp>
      <p:pic>
        <p:nvPicPr>
          <p:cNvPr id="8" name="Picture 7" descr="A close up of a machine&#10;&#10;AI-generated content may be incorrect.">
            <a:extLst>
              <a:ext uri="{FF2B5EF4-FFF2-40B4-BE49-F238E27FC236}">
                <a16:creationId xmlns:a16="http://schemas.microsoft.com/office/drawing/2014/main" id="{2EE45CD3-6AF8-5E53-5404-A36B49FD4BE1}"/>
              </a:ext>
            </a:extLst>
          </p:cNvPr>
          <p:cNvPicPr>
            <a:picLocks noChangeAspect="1"/>
          </p:cNvPicPr>
          <p:nvPr/>
        </p:nvPicPr>
        <p:blipFill>
          <a:blip r:embed="rId3"/>
          <a:stretch>
            <a:fillRect/>
          </a:stretch>
        </p:blipFill>
        <p:spPr>
          <a:xfrm rot="5400000">
            <a:off x="9810874" y="4072039"/>
            <a:ext cx="2457863" cy="1843397"/>
          </a:xfrm>
          <a:prstGeom prst="rect">
            <a:avLst/>
          </a:prstGeom>
        </p:spPr>
      </p:pic>
      <p:pic>
        <p:nvPicPr>
          <p:cNvPr id="9" name="Picture 8">
            <a:extLst>
              <a:ext uri="{FF2B5EF4-FFF2-40B4-BE49-F238E27FC236}">
                <a16:creationId xmlns:a16="http://schemas.microsoft.com/office/drawing/2014/main" id="{CEEBD6DD-0E95-1874-DAFB-39FEB76B810C}"/>
              </a:ext>
            </a:extLst>
          </p:cNvPr>
          <p:cNvPicPr>
            <a:picLocks noChangeAspect="1"/>
          </p:cNvPicPr>
          <p:nvPr/>
        </p:nvPicPr>
        <p:blipFill>
          <a:blip r:embed="rId4"/>
          <a:stretch>
            <a:fillRect/>
          </a:stretch>
        </p:blipFill>
        <p:spPr>
          <a:xfrm>
            <a:off x="7741503" y="3681513"/>
            <a:ext cx="1861907" cy="2624447"/>
          </a:xfrm>
          <a:prstGeom prst="rect">
            <a:avLst/>
          </a:prstGeom>
        </p:spPr>
      </p:pic>
      <p:sp>
        <p:nvSpPr>
          <p:cNvPr id="11" name="TextBox 10">
            <a:extLst>
              <a:ext uri="{FF2B5EF4-FFF2-40B4-BE49-F238E27FC236}">
                <a16:creationId xmlns:a16="http://schemas.microsoft.com/office/drawing/2014/main" id="{04BA8FF5-3D32-203E-9FC5-7D474C47C267}"/>
              </a:ext>
            </a:extLst>
          </p:cNvPr>
          <p:cNvSpPr txBox="1"/>
          <p:nvPr/>
        </p:nvSpPr>
        <p:spPr>
          <a:xfrm>
            <a:off x="6096000" y="54354"/>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2978887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0558-20F5-8772-D52A-F5167811D0CC}"/>
              </a:ext>
            </a:extLst>
          </p:cNvPr>
          <p:cNvSpPr>
            <a:spLocks noGrp="1"/>
          </p:cNvSpPr>
          <p:nvPr>
            <p:ph type="title"/>
          </p:nvPr>
        </p:nvSpPr>
        <p:spPr>
          <a:xfrm>
            <a:off x="314692" y="181058"/>
            <a:ext cx="11492432" cy="886397"/>
          </a:xfrm>
        </p:spPr>
        <p:txBody>
          <a:bodyPr/>
          <a:lstStyle/>
          <a:p>
            <a:r>
              <a:rPr lang="en-US" dirty="0"/>
              <a:t>Module Assembly plans</a:t>
            </a:r>
          </a:p>
        </p:txBody>
      </p:sp>
      <p:sp>
        <p:nvSpPr>
          <p:cNvPr id="3" name="Content Placeholder 2">
            <a:extLst>
              <a:ext uri="{FF2B5EF4-FFF2-40B4-BE49-F238E27FC236}">
                <a16:creationId xmlns:a16="http://schemas.microsoft.com/office/drawing/2014/main" id="{392A09CA-4734-6352-9A25-36ECF8712AA4}"/>
              </a:ext>
            </a:extLst>
          </p:cNvPr>
          <p:cNvSpPr>
            <a:spLocks noGrp="1"/>
          </p:cNvSpPr>
          <p:nvPr>
            <p:ph idx="1"/>
          </p:nvPr>
        </p:nvSpPr>
        <p:spPr>
          <a:xfrm>
            <a:off x="314692" y="905288"/>
            <a:ext cx="4488877" cy="4061829"/>
          </a:xfrm>
        </p:spPr>
        <p:txBody>
          <a:bodyPr/>
          <a:lstStyle/>
          <a:p>
            <a:r>
              <a:rPr lang="en-US" b="1" dirty="0"/>
              <a:t>We are investigating two module assembly path: </a:t>
            </a:r>
          </a:p>
          <a:p>
            <a:pPr marL="285750" indent="-285750">
              <a:buFont typeface="Arial" panose="020B0604020202020204" pitchFamily="34" charset="0"/>
              <a:buChar char="•"/>
            </a:pPr>
            <a:r>
              <a:rPr lang="en-US" b="1" dirty="0"/>
              <a:t>Jig-based assembly</a:t>
            </a:r>
          </a:p>
          <a:p>
            <a:pPr marL="971550" lvl="1" indent="-285750">
              <a:spcBef>
                <a:spcPts val="0"/>
              </a:spcBef>
            </a:pPr>
            <a:r>
              <a:rPr lang="en-US" dirty="0"/>
              <a:t>More labor intensive </a:t>
            </a:r>
          </a:p>
          <a:p>
            <a:pPr marL="971550" lvl="1" indent="-285750">
              <a:spcBef>
                <a:spcPts val="0"/>
              </a:spcBef>
            </a:pPr>
            <a:r>
              <a:rPr lang="en-US" dirty="0"/>
              <a:t>Lower cost of entry</a:t>
            </a:r>
          </a:p>
          <a:p>
            <a:pPr marL="285750" indent="-285750">
              <a:buFont typeface="Arial" panose="020B0604020202020204" pitchFamily="34" charset="0"/>
              <a:buChar char="•"/>
            </a:pPr>
            <a:r>
              <a:rPr lang="en-US" b="1" dirty="0"/>
              <a:t>Robotic Gantry-based assembly </a:t>
            </a:r>
          </a:p>
          <a:p>
            <a:pPr marL="971550" lvl="1" indent="-285750">
              <a:spcBef>
                <a:spcPts val="0"/>
              </a:spcBef>
            </a:pPr>
            <a:r>
              <a:rPr lang="en-US" dirty="0"/>
              <a:t>Less labor intensive and faster</a:t>
            </a:r>
          </a:p>
          <a:p>
            <a:pPr marL="971550" lvl="1" indent="-285750">
              <a:spcBef>
                <a:spcPts val="0"/>
              </a:spcBef>
            </a:pPr>
            <a:r>
              <a:rPr lang="en-US" dirty="0"/>
              <a:t>Higher cost of entry (gantry available with some collaborators)</a:t>
            </a:r>
          </a:p>
        </p:txBody>
      </p:sp>
      <p:pic>
        <p:nvPicPr>
          <p:cNvPr id="4" name="Picture 3">
            <a:extLst>
              <a:ext uri="{FF2B5EF4-FFF2-40B4-BE49-F238E27FC236}">
                <a16:creationId xmlns:a16="http://schemas.microsoft.com/office/drawing/2014/main" id="{0DA0E5D1-8D1A-76D6-DD87-A058060B6DDB}"/>
              </a:ext>
            </a:extLst>
          </p:cNvPr>
          <p:cNvPicPr>
            <a:picLocks noChangeAspect="1"/>
          </p:cNvPicPr>
          <p:nvPr/>
        </p:nvPicPr>
        <p:blipFill>
          <a:blip r:embed="rId2"/>
          <a:stretch>
            <a:fillRect/>
          </a:stretch>
        </p:blipFill>
        <p:spPr>
          <a:xfrm>
            <a:off x="9190279" y="31341"/>
            <a:ext cx="2858984" cy="3811979"/>
          </a:xfrm>
          <a:prstGeom prst="rect">
            <a:avLst/>
          </a:prstGeom>
        </p:spPr>
      </p:pic>
      <p:pic>
        <p:nvPicPr>
          <p:cNvPr id="6" name="Picture 5" descr="A machine in a room&#10;&#10;AI-generated content may be incorrect.">
            <a:extLst>
              <a:ext uri="{FF2B5EF4-FFF2-40B4-BE49-F238E27FC236}">
                <a16:creationId xmlns:a16="http://schemas.microsoft.com/office/drawing/2014/main" id="{43352042-1C35-FAFC-C0BE-90A8AB3F96D4}"/>
              </a:ext>
            </a:extLst>
          </p:cNvPr>
          <p:cNvPicPr>
            <a:picLocks noChangeAspect="1"/>
          </p:cNvPicPr>
          <p:nvPr/>
        </p:nvPicPr>
        <p:blipFill>
          <a:blip r:embed="rId3"/>
          <a:srcRect l="14413" t="19124" r="20576" b="15482"/>
          <a:stretch/>
        </p:blipFill>
        <p:spPr>
          <a:xfrm rot="10800000">
            <a:off x="5505804" y="408677"/>
            <a:ext cx="3463082" cy="2612571"/>
          </a:xfrm>
          <a:prstGeom prst="rect">
            <a:avLst/>
          </a:prstGeom>
        </p:spPr>
      </p:pic>
      <p:pic>
        <p:nvPicPr>
          <p:cNvPr id="7" name="Picture 6" descr="A computer on a table&#10;&#10;Description automatically generated">
            <a:extLst>
              <a:ext uri="{FF2B5EF4-FFF2-40B4-BE49-F238E27FC236}">
                <a16:creationId xmlns:a16="http://schemas.microsoft.com/office/drawing/2014/main" id="{9A9E1666-240F-B6DD-8919-3E76ADF31275}"/>
              </a:ext>
            </a:extLst>
          </p:cNvPr>
          <p:cNvPicPr>
            <a:picLocks noChangeAspect="1"/>
          </p:cNvPicPr>
          <p:nvPr/>
        </p:nvPicPr>
        <p:blipFill>
          <a:blip r:embed="rId4"/>
          <a:stretch>
            <a:fillRect/>
          </a:stretch>
        </p:blipFill>
        <p:spPr>
          <a:xfrm>
            <a:off x="5485457" y="3836752"/>
            <a:ext cx="3483429" cy="2612572"/>
          </a:xfrm>
          <a:prstGeom prst="rect">
            <a:avLst/>
          </a:prstGeom>
        </p:spPr>
      </p:pic>
      <p:pic>
        <p:nvPicPr>
          <p:cNvPr id="9" name="Picture 8" descr="A metal plate with a number on it&#10;&#10;AI-generated content may be incorrect.">
            <a:extLst>
              <a:ext uri="{FF2B5EF4-FFF2-40B4-BE49-F238E27FC236}">
                <a16:creationId xmlns:a16="http://schemas.microsoft.com/office/drawing/2014/main" id="{968B6F09-5BFB-6D3A-F8B0-169D18F32BC0}"/>
              </a:ext>
            </a:extLst>
          </p:cNvPr>
          <p:cNvPicPr>
            <a:picLocks noChangeAspect="1"/>
          </p:cNvPicPr>
          <p:nvPr/>
        </p:nvPicPr>
        <p:blipFill>
          <a:blip r:embed="rId5"/>
          <a:stretch>
            <a:fillRect/>
          </a:stretch>
        </p:blipFill>
        <p:spPr>
          <a:xfrm>
            <a:off x="9148055" y="4039252"/>
            <a:ext cx="2943431" cy="2207573"/>
          </a:xfrm>
          <a:prstGeom prst="rect">
            <a:avLst/>
          </a:prstGeom>
        </p:spPr>
      </p:pic>
      <p:sp>
        <p:nvSpPr>
          <p:cNvPr id="10" name="TextBox 9">
            <a:extLst>
              <a:ext uri="{FF2B5EF4-FFF2-40B4-BE49-F238E27FC236}">
                <a16:creationId xmlns:a16="http://schemas.microsoft.com/office/drawing/2014/main" id="{F8CF68DC-2B81-BC21-1A0D-79248B68C62F}"/>
              </a:ext>
            </a:extLst>
          </p:cNvPr>
          <p:cNvSpPr txBox="1"/>
          <p:nvPr/>
        </p:nvSpPr>
        <p:spPr>
          <a:xfrm>
            <a:off x="314692" y="4089954"/>
            <a:ext cx="4603669" cy="1754326"/>
          </a:xfrm>
          <a:prstGeom prst="rect">
            <a:avLst/>
          </a:prstGeom>
          <a:noFill/>
        </p:spPr>
        <p:txBody>
          <a:bodyPr wrap="square" rtlCol="0">
            <a:spAutoFit/>
          </a:bodyPr>
          <a:lstStyle/>
          <a:p>
            <a:r>
              <a:rPr lang="en-US" b="1" dirty="0"/>
              <a:t>Module production :  778 + 10% spare = 856 modules</a:t>
            </a:r>
          </a:p>
          <a:p>
            <a:pPr marL="285750" indent="-285750">
              <a:buFont typeface="Arial" panose="020B0604020202020204" pitchFamily="34" charset="0"/>
              <a:buChar char="•"/>
            </a:pPr>
            <a:r>
              <a:rPr lang="en-US" dirty="0"/>
              <a:t>2h per modules (Jig), 20 Modules a week -&gt; 43-week production (for 1 site)</a:t>
            </a:r>
          </a:p>
          <a:p>
            <a:pPr marL="285750" indent="-285750">
              <a:buFont typeface="Arial" panose="020B0604020202020204" pitchFamily="34" charset="0"/>
              <a:buChar char="•"/>
            </a:pPr>
            <a:r>
              <a:rPr lang="en-US" dirty="0"/>
              <a:t>Jig method could speed this up by factor 2-4x</a:t>
            </a:r>
          </a:p>
        </p:txBody>
      </p:sp>
      <p:sp>
        <p:nvSpPr>
          <p:cNvPr id="11" name="TextBox 10">
            <a:extLst>
              <a:ext uri="{FF2B5EF4-FFF2-40B4-BE49-F238E27FC236}">
                <a16:creationId xmlns:a16="http://schemas.microsoft.com/office/drawing/2014/main" id="{41C49560-85B2-6F3E-283F-22ADCE2C4292}"/>
              </a:ext>
            </a:extLst>
          </p:cNvPr>
          <p:cNvSpPr txBox="1"/>
          <p:nvPr/>
        </p:nvSpPr>
        <p:spPr>
          <a:xfrm>
            <a:off x="8486240" y="-111330"/>
            <a:ext cx="704039" cy="584775"/>
          </a:xfrm>
          <a:prstGeom prst="rect">
            <a:avLst/>
          </a:prstGeom>
          <a:noFill/>
        </p:spPr>
        <p:txBody>
          <a:bodyPr wrap="none" rtlCol="0">
            <a:spAutoFit/>
          </a:bodyPr>
          <a:lstStyle/>
          <a:p>
            <a:r>
              <a:rPr lang="en-US" sz="3200" b="1" dirty="0"/>
              <a:t>Q2</a:t>
            </a:r>
            <a:endParaRPr lang="en-US" b="1" dirty="0"/>
          </a:p>
        </p:txBody>
      </p:sp>
    </p:spTree>
    <p:extLst>
      <p:ext uri="{BB962C8B-B14F-4D97-AF65-F5344CB8AC3E}">
        <p14:creationId xmlns:p14="http://schemas.microsoft.com/office/powerpoint/2010/main" val="12922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57AA-28EB-3178-AF36-E5482B38E839}"/>
              </a:ext>
            </a:extLst>
          </p:cNvPr>
          <p:cNvSpPr>
            <a:spLocks noGrp="1"/>
          </p:cNvSpPr>
          <p:nvPr>
            <p:ph type="title"/>
          </p:nvPr>
        </p:nvSpPr>
        <p:spPr/>
        <p:txBody>
          <a:bodyPr/>
          <a:lstStyle/>
          <a:p>
            <a:r>
              <a:rPr lang="en-US" dirty="0"/>
              <a:t>Service Hybrids</a:t>
            </a:r>
          </a:p>
        </p:txBody>
      </p:sp>
      <p:sp>
        <p:nvSpPr>
          <p:cNvPr id="3" name="Content Placeholder 2">
            <a:extLst>
              <a:ext uri="{FF2B5EF4-FFF2-40B4-BE49-F238E27FC236}">
                <a16:creationId xmlns:a16="http://schemas.microsoft.com/office/drawing/2014/main" id="{A5084492-309F-241B-BE8A-3492CE2C8C2F}"/>
              </a:ext>
            </a:extLst>
          </p:cNvPr>
          <p:cNvSpPr>
            <a:spLocks noGrp="1"/>
          </p:cNvSpPr>
          <p:nvPr>
            <p:ph sz="half" idx="1"/>
          </p:nvPr>
        </p:nvSpPr>
        <p:spPr>
          <a:xfrm>
            <a:off x="314692" y="938239"/>
            <a:ext cx="4079178" cy="3511136"/>
          </a:xfrm>
        </p:spPr>
        <p:txBody>
          <a:bodyPr/>
          <a:lstStyle/>
          <a:p>
            <a:r>
              <a:rPr lang="en-US" sz="1600" b="1" i="0" u="none" strike="noStrike" dirty="0">
                <a:solidFill>
                  <a:srgbClr val="000000"/>
                </a:solidFill>
                <a:effectLst/>
                <a:latin typeface="Arial" panose="020B0604020202020204" pitchFamily="34" charset="0"/>
              </a:rPr>
              <a:t>Power Board (PB)</a:t>
            </a:r>
            <a:r>
              <a:rPr lang="en-US" sz="1600" b="0" i="0" u="none" strike="noStrike" dirty="0">
                <a:solidFill>
                  <a:srgbClr val="000000"/>
                </a:solidFill>
                <a:effectLst/>
                <a:latin typeface="Arial" panose="020B0604020202020204" pitchFamily="34" charset="0"/>
              </a:rPr>
              <a:t>: </a:t>
            </a:r>
          </a:p>
          <a:p>
            <a:r>
              <a:rPr lang="en-US" sz="1600" b="0" i="0" u="none" strike="noStrike" dirty="0">
                <a:solidFill>
                  <a:srgbClr val="000000"/>
                </a:solidFill>
                <a:effectLst/>
                <a:latin typeface="Arial" panose="020B0604020202020204" pitchFamily="34" charset="0"/>
              </a:rPr>
              <a:t>Each PB consists of </a:t>
            </a:r>
            <a:r>
              <a:rPr lang="en-US" sz="1600" b="1" i="0" u="none" strike="noStrike" dirty="0">
                <a:solidFill>
                  <a:srgbClr val="000000"/>
                </a:solidFill>
                <a:effectLst/>
                <a:latin typeface="Arial" panose="020B0604020202020204" pitchFamily="34" charset="0"/>
              </a:rPr>
              <a:t>three CERN bPOL48V DC-DC converters</a:t>
            </a:r>
            <a:r>
              <a:rPr lang="en-US" sz="1600" b="0" i="0" u="none" strike="noStrike" dirty="0">
                <a:solidFill>
                  <a:srgbClr val="000000"/>
                </a:solidFill>
                <a:effectLst/>
                <a:latin typeface="Arial" panose="020B0604020202020204" pitchFamily="34" charset="0"/>
              </a:rPr>
              <a:t> to provide the necessary voltages for powering the RB and EICROC chips. The PB connects to the RB through board-to-board connectors. </a:t>
            </a:r>
          </a:p>
          <a:p>
            <a:pPr marL="285750" indent="-285750">
              <a:buFont typeface="Arial" panose="020B0604020202020204" pitchFamily="34" charset="0"/>
              <a:buChar char="•"/>
            </a:pPr>
            <a:r>
              <a:rPr lang="en-US" sz="1600" dirty="0">
                <a:solidFill>
                  <a:srgbClr val="000000"/>
                </a:solidFill>
                <a:latin typeface="Arial" panose="020B0604020202020204" pitchFamily="34" charset="0"/>
              </a:rPr>
              <a:t>First prototype in production </a:t>
            </a:r>
          </a:p>
          <a:p>
            <a:pPr marL="285750" indent="-285750">
              <a:buFont typeface="Arial" panose="020B0604020202020204" pitchFamily="34" charset="0"/>
              <a:buChar char="•"/>
            </a:pPr>
            <a:r>
              <a:rPr lang="en-US" sz="1600" dirty="0">
                <a:solidFill>
                  <a:srgbClr val="000000"/>
                </a:solidFill>
                <a:latin typeface="Arial" panose="020B0604020202020204" pitchFamily="34" charset="0"/>
              </a:rPr>
              <a:t>First test to be carried with dummy loads</a:t>
            </a:r>
            <a:endParaRPr lang="en-US" sz="1600" dirty="0"/>
          </a:p>
        </p:txBody>
      </p:sp>
      <p:sp>
        <p:nvSpPr>
          <p:cNvPr id="6" name="TextBox 5">
            <a:extLst>
              <a:ext uri="{FF2B5EF4-FFF2-40B4-BE49-F238E27FC236}">
                <a16:creationId xmlns:a16="http://schemas.microsoft.com/office/drawing/2014/main" id="{64CBDA92-5114-0F05-A55B-3EDE20AF574B}"/>
              </a:ext>
            </a:extLst>
          </p:cNvPr>
          <p:cNvSpPr txBox="1"/>
          <p:nvPr/>
        </p:nvSpPr>
        <p:spPr>
          <a:xfrm>
            <a:off x="129144" y="4399556"/>
            <a:ext cx="4733801" cy="1815882"/>
          </a:xfrm>
          <a:prstGeom prst="rect">
            <a:avLst/>
          </a:prstGeom>
          <a:noFill/>
        </p:spPr>
        <p:txBody>
          <a:bodyPr wrap="square">
            <a:spAutoFit/>
          </a:bodyPr>
          <a:lstStyle/>
          <a:p>
            <a:pPr rtl="0" fontAlgn="base"/>
            <a:r>
              <a:rPr lang="en-US" sz="1600" b="1" i="0" u="none" strike="noStrike" dirty="0">
                <a:solidFill>
                  <a:srgbClr val="000000"/>
                </a:solidFill>
                <a:effectLst/>
                <a:latin typeface="Arial" panose="020B0604020202020204" pitchFamily="34" charset="0"/>
              </a:rPr>
              <a:t>Readout Board (RB)</a:t>
            </a:r>
            <a:r>
              <a:rPr lang="en-US" sz="1600" b="0" i="0" u="none" strike="noStrike" dirty="0">
                <a:solidFill>
                  <a:srgbClr val="000000"/>
                </a:solidFill>
                <a:effectLst/>
                <a:latin typeface="Arial" panose="020B0604020202020204" pitchFamily="34" charset="0"/>
              </a:rPr>
              <a:t>: </a:t>
            </a:r>
          </a:p>
          <a:p>
            <a:pPr rtl="0" fontAlgn="base"/>
            <a:r>
              <a:rPr lang="en-US" sz="1600" b="0" i="0" u="none" strike="noStrike" dirty="0">
                <a:solidFill>
                  <a:srgbClr val="000000"/>
                </a:solidFill>
                <a:effectLst/>
                <a:latin typeface="Arial" panose="020B0604020202020204" pitchFamily="34" charset="0"/>
              </a:rPr>
              <a:t>Each RB includes:</a:t>
            </a:r>
          </a:p>
          <a:p>
            <a:pPr marL="742950" lvl="1" indent="-285750" rtl="0" fontAlgn="base">
              <a:buFont typeface="Arial" panose="020B0604020202020204" pitchFamily="34" charset="0"/>
              <a:buChar char="•"/>
            </a:pPr>
            <a:r>
              <a:rPr lang="en-US" sz="1600" b="1" i="0" u="none" strike="noStrike" dirty="0" err="1">
                <a:solidFill>
                  <a:srgbClr val="000000"/>
                </a:solidFill>
                <a:effectLst/>
                <a:latin typeface="Arial" panose="020B0604020202020204" pitchFamily="34" charset="0"/>
              </a:rPr>
              <a:t>lpGBT</a:t>
            </a:r>
            <a:r>
              <a:rPr lang="en-US" sz="1600" b="0" i="0" u="none" strike="noStrike" dirty="0">
                <a:solidFill>
                  <a:srgbClr val="000000"/>
                </a:solidFill>
                <a:effectLst/>
                <a:latin typeface="Arial" panose="020B0604020202020204" pitchFamily="34" charset="0"/>
              </a:rPr>
              <a:t> for high-speed data transmission.</a:t>
            </a:r>
          </a:p>
          <a:p>
            <a:pPr marL="742950" lvl="1" indent="-285750" rtl="0" fontAlgn="base">
              <a:buFont typeface="Arial" panose="020B0604020202020204" pitchFamily="34" charset="0"/>
              <a:buChar char="•"/>
            </a:pPr>
            <a:r>
              <a:rPr lang="en-US" sz="1600" b="1" i="0" u="none" strike="noStrike" dirty="0" err="1">
                <a:solidFill>
                  <a:srgbClr val="000000"/>
                </a:solidFill>
                <a:effectLst/>
                <a:latin typeface="Arial" panose="020B0604020202020204" pitchFamily="34" charset="0"/>
              </a:rPr>
              <a:t>VTRx</a:t>
            </a:r>
            <a:r>
              <a:rPr lang="en-US" sz="1600" b="1" i="0" u="none" strike="noStrike" dirty="0">
                <a:solidFill>
                  <a:srgbClr val="000000"/>
                </a:solidFill>
                <a:effectLst/>
                <a:latin typeface="Arial" panose="020B0604020202020204" pitchFamily="34" charset="0"/>
              </a:rPr>
              <a:t>+</a:t>
            </a:r>
            <a:r>
              <a:rPr lang="en-US" sz="1600" b="0" i="0" u="none" strike="noStrike" dirty="0">
                <a:solidFill>
                  <a:srgbClr val="000000"/>
                </a:solidFill>
                <a:effectLst/>
                <a:latin typeface="Arial" panose="020B0604020202020204" pitchFamily="34" charset="0"/>
              </a:rPr>
              <a:t> optical transceiver.</a:t>
            </a:r>
          </a:p>
          <a:p>
            <a:pPr marL="742950" lvl="1" indent="-285750" rtl="0" fontAlgn="base">
              <a:buFont typeface="Arial" panose="020B0604020202020204" pitchFamily="34" charset="0"/>
              <a:buChar char="•"/>
            </a:pPr>
            <a:r>
              <a:rPr lang="en-US" sz="1600" b="1" i="0" u="none" strike="noStrike" dirty="0">
                <a:solidFill>
                  <a:srgbClr val="000000"/>
                </a:solidFill>
                <a:effectLst/>
                <a:latin typeface="Arial" panose="020B0604020202020204" pitchFamily="34" charset="0"/>
              </a:rPr>
              <a:t>MUX64 multiplexer</a:t>
            </a:r>
            <a:r>
              <a:rPr lang="en-US" sz="1600" b="0" i="0" u="none" strike="noStrike" dirty="0">
                <a:solidFill>
                  <a:srgbClr val="000000"/>
                </a:solidFill>
                <a:effectLst/>
                <a:latin typeface="Arial" panose="020B0604020202020204" pitchFamily="34" charset="0"/>
              </a:rPr>
              <a:t> for monitoring</a:t>
            </a:r>
          </a:p>
          <a:p>
            <a:pPr marL="285750" indent="-285750" fontAlgn="base">
              <a:buFont typeface="Arial" panose="020B0604020202020204" pitchFamily="34" charset="0"/>
              <a:buChar char="•"/>
            </a:pPr>
            <a:r>
              <a:rPr lang="en-US" sz="1600" dirty="0">
                <a:solidFill>
                  <a:srgbClr val="000000"/>
                </a:solidFill>
                <a:latin typeface="Arial" panose="020B0604020202020204" pitchFamily="34" charset="0"/>
              </a:rPr>
              <a:t>Design completed; PED request ongoing for production of first demonstrator </a:t>
            </a:r>
            <a:endParaRPr lang="en-US" sz="1600" dirty="0"/>
          </a:p>
        </p:txBody>
      </p:sp>
      <p:pic>
        <p:nvPicPr>
          <p:cNvPr id="4098" name="Picture 2">
            <a:extLst>
              <a:ext uri="{FF2B5EF4-FFF2-40B4-BE49-F238E27FC236}">
                <a16:creationId xmlns:a16="http://schemas.microsoft.com/office/drawing/2014/main" id="{65D77586-DEFE-F595-A819-43E1528A0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884" y="107463"/>
            <a:ext cx="7402785" cy="40169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CA9040A-FA3A-92CE-E27B-B1637F8F8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1" y="4223238"/>
            <a:ext cx="4821382" cy="26347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194F25D-D33E-81C0-5E3E-105D1F15B2E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88198">
            <a:off x="1170840" y="3164354"/>
            <a:ext cx="2433418" cy="12947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ECF188-9796-86EC-EE04-8B1E0E41435B}"/>
              </a:ext>
            </a:extLst>
          </p:cNvPr>
          <p:cNvSpPr txBox="1"/>
          <p:nvPr/>
        </p:nvSpPr>
        <p:spPr>
          <a:xfrm>
            <a:off x="3353482" y="-64848"/>
            <a:ext cx="1324402" cy="584775"/>
          </a:xfrm>
          <a:prstGeom prst="rect">
            <a:avLst/>
          </a:prstGeom>
          <a:noFill/>
        </p:spPr>
        <p:txBody>
          <a:bodyPr wrap="none" rtlCol="0">
            <a:spAutoFit/>
          </a:bodyPr>
          <a:lstStyle/>
          <a:p>
            <a:r>
              <a:rPr lang="en-US" sz="3200" b="1" dirty="0"/>
              <a:t>Q1,Q2</a:t>
            </a:r>
            <a:endParaRPr lang="en-US" b="1" dirty="0"/>
          </a:p>
        </p:txBody>
      </p:sp>
    </p:spTree>
    <p:extLst>
      <p:ext uri="{BB962C8B-B14F-4D97-AF65-F5344CB8AC3E}">
        <p14:creationId xmlns:p14="http://schemas.microsoft.com/office/powerpoint/2010/main" val="213824345"/>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2890</TotalTime>
  <Words>1363</Words>
  <Application>Microsoft Macintosh PowerPoint</Application>
  <PresentationFormat>Widescreen</PresentationFormat>
  <Paragraphs>123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Roboto</vt:lpstr>
      <vt:lpstr>Roboto Light</vt:lpstr>
      <vt:lpstr>ORNL Presentation</vt:lpstr>
      <vt:lpstr>Forward TOF technical status </vt:lpstr>
      <vt:lpstr>Charge Questions</vt:lpstr>
      <vt:lpstr>AC-LGADs TOF system for PID</vt:lpstr>
      <vt:lpstr>Forward TOF Detector Layout</vt:lpstr>
      <vt:lpstr>EIC fTOF Building Blocks </vt:lpstr>
      <vt:lpstr>EIC fTOF modules</vt:lpstr>
      <vt:lpstr>Module Assembly</vt:lpstr>
      <vt:lpstr>Module Assembly plans</vt:lpstr>
      <vt:lpstr>Service Hybrids</vt:lpstr>
      <vt:lpstr>Mechanical integration and cooling</vt:lpstr>
      <vt:lpstr>Readout architecture</vt:lpstr>
      <vt:lpstr>Schedule and baselining</vt:lpstr>
      <vt:lpstr>Charge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Benoit, Mathieu</dc:creator>
  <cp:lastModifiedBy>Benoit, Mathieu</cp:lastModifiedBy>
  <cp:revision>1</cp:revision>
  <dcterms:created xsi:type="dcterms:W3CDTF">2025-05-27T12:47:54Z</dcterms:created>
  <dcterms:modified xsi:type="dcterms:W3CDTF">2025-05-29T12:58:22Z</dcterms:modified>
</cp:coreProperties>
</file>