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5860" r:id="rId5"/>
    <p:sldId id="5867" r:id="rId6"/>
    <p:sldId id="5875" r:id="rId7"/>
    <p:sldId id="5868" r:id="rId8"/>
    <p:sldId id="5870" r:id="rId9"/>
    <p:sldId id="5871" r:id="rId10"/>
    <p:sldId id="5872" r:id="rId11"/>
    <p:sldId id="5873" r:id="rId12"/>
    <p:sldId id="5877" r:id="rId13"/>
    <p:sldId id="5876" r:id="rId14"/>
  </p:sldIdLst>
  <p:sldSz cx="12192000" cy="6858000"/>
  <p:notesSz cx="7102475" cy="9388475"/>
  <p:embeddedFontLst>
    <p:embeddedFont>
      <p:font typeface="Aptos Narrow" panose="020B0004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527"/>
    <a:srgbClr val="9E8CAA"/>
    <a:srgbClr val="01ADDD"/>
    <a:srgbClr val="FFFFFF"/>
    <a:srgbClr val="008000"/>
    <a:srgbClr val="7F7F7F"/>
    <a:srgbClr val="3333FF"/>
    <a:srgbClr val="FF40FF"/>
    <a:srgbClr val="FF7E79"/>
    <a:srgbClr val="00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5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vey, Joshua" userId="966f8429-7532-42bb-843b-2fc411ce51b0" providerId="ADAL" clId="{2B1CD1D9-ACE1-489F-AE7D-A11DFAC19687}"/>
    <pc:docChg chg="custSel delSld modSld">
      <pc:chgData name="Harvey, Joshua" userId="966f8429-7532-42bb-843b-2fc411ce51b0" providerId="ADAL" clId="{2B1CD1D9-ACE1-489F-AE7D-A11DFAC19687}" dt="2025-02-18T17:02:09.523" v="11" actId="2696"/>
      <pc:docMkLst>
        <pc:docMk/>
      </pc:docMkLst>
      <pc:sldChg chg="delSp modSp mod">
        <pc:chgData name="Harvey, Joshua" userId="966f8429-7532-42bb-843b-2fc411ce51b0" providerId="ADAL" clId="{2B1CD1D9-ACE1-489F-AE7D-A11DFAC19687}" dt="2025-02-18T17:01:15.380" v="2" actId="20577"/>
        <pc:sldMkLst>
          <pc:docMk/>
          <pc:sldMk cId="1860979946" sldId="5867"/>
        </pc:sldMkLst>
        <pc:spChg chg="mod">
          <ac:chgData name="Harvey, Joshua" userId="966f8429-7532-42bb-843b-2fc411ce51b0" providerId="ADAL" clId="{2B1CD1D9-ACE1-489F-AE7D-A11DFAC19687}" dt="2025-02-18T17:01:15.380" v="2" actId="20577"/>
          <ac:spMkLst>
            <pc:docMk/>
            <pc:sldMk cId="1860979946" sldId="5867"/>
            <ac:spMk id="5" creationId="{A6ECC643-7C2B-D151-61D0-8783CD5C9601}"/>
          </ac:spMkLst>
        </pc:spChg>
        <pc:spChg chg="del">
          <ac:chgData name="Harvey, Joshua" userId="966f8429-7532-42bb-843b-2fc411ce51b0" providerId="ADAL" clId="{2B1CD1D9-ACE1-489F-AE7D-A11DFAC19687}" dt="2025-02-18T17:00:45.952" v="0" actId="478"/>
          <ac:spMkLst>
            <pc:docMk/>
            <pc:sldMk cId="1860979946" sldId="5867"/>
            <ac:spMk id="6" creationId="{29F97C4C-AC2C-A5CF-CA8F-68DFDA4A4EEF}"/>
          </ac:spMkLst>
        </pc:spChg>
      </pc:sldChg>
      <pc:sldChg chg="delSp mod">
        <pc:chgData name="Harvey, Joshua" userId="966f8429-7532-42bb-843b-2fc411ce51b0" providerId="ADAL" clId="{2B1CD1D9-ACE1-489F-AE7D-A11DFAC19687}" dt="2025-02-18T17:01:25.987" v="3" actId="478"/>
        <pc:sldMkLst>
          <pc:docMk/>
          <pc:sldMk cId="3946026719" sldId="5870"/>
        </pc:sldMkLst>
        <pc:graphicFrameChg chg="del">
          <ac:chgData name="Harvey, Joshua" userId="966f8429-7532-42bb-843b-2fc411ce51b0" providerId="ADAL" clId="{2B1CD1D9-ACE1-489F-AE7D-A11DFAC19687}" dt="2025-02-18T17:01:25.987" v="3" actId="478"/>
          <ac:graphicFrameMkLst>
            <pc:docMk/>
            <pc:sldMk cId="3946026719" sldId="5870"/>
            <ac:graphicFrameMk id="17" creationId="{AF4ED3C7-FDD7-EE44-E33B-2C1A24A78F54}"/>
          </ac:graphicFrameMkLst>
        </pc:graphicFrameChg>
      </pc:sldChg>
      <pc:sldChg chg="delSp mod">
        <pc:chgData name="Harvey, Joshua" userId="966f8429-7532-42bb-843b-2fc411ce51b0" providerId="ADAL" clId="{2B1CD1D9-ACE1-489F-AE7D-A11DFAC19687}" dt="2025-02-18T17:01:33.790" v="4" actId="478"/>
        <pc:sldMkLst>
          <pc:docMk/>
          <pc:sldMk cId="318845975" sldId="5871"/>
        </pc:sldMkLst>
        <pc:graphicFrameChg chg="del">
          <ac:chgData name="Harvey, Joshua" userId="966f8429-7532-42bb-843b-2fc411ce51b0" providerId="ADAL" clId="{2B1CD1D9-ACE1-489F-AE7D-A11DFAC19687}" dt="2025-02-18T17:01:33.790" v="4" actId="478"/>
          <ac:graphicFrameMkLst>
            <pc:docMk/>
            <pc:sldMk cId="318845975" sldId="5871"/>
            <ac:graphicFrameMk id="7" creationId="{BB20297A-2DD8-5A46-A705-6193222E89A2}"/>
          </ac:graphicFrameMkLst>
        </pc:graphicFrameChg>
      </pc:sldChg>
      <pc:sldChg chg="delSp mod">
        <pc:chgData name="Harvey, Joshua" userId="966f8429-7532-42bb-843b-2fc411ce51b0" providerId="ADAL" clId="{2B1CD1D9-ACE1-489F-AE7D-A11DFAC19687}" dt="2025-02-18T17:01:42.973" v="5" actId="478"/>
        <pc:sldMkLst>
          <pc:docMk/>
          <pc:sldMk cId="906464178" sldId="5872"/>
        </pc:sldMkLst>
        <pc:graphicFrameChg chg="del">
          <ac:chgData name="Harvey, Joshua" userId="966f8429-7532-42bb-843b-2fc411ce51b0" providerId="ADAL" clId="{2B1CD1D9-ACE1-489F-AE7D-A11DFAC19687}" dt="2025-02-18T17:01:42.973" v="5" actId="478"/>
          <ac:graphicFrameMkLst>
            <pc:docMk/>
            <pc:sldMk cId="906464178" sldId="5872"/>
            <ac:graphicFrameMk id="7" creationId="{613E20FC-7531-FB05-C239-A4584B284859}"/>
          </ac:graphicFrameMkLst>
        </pc:graphicFrameChg>
      </pc:sldChg>
      <pc:sldChg chg="delSp mod">
        <pc:chgData name="Harvey, Joshua" userId="966f8429-7532-42bb-843b-2fc411ce51b0" providerId="ADAL" clId="{2B1CD1D9-ACE1-489F-AE7D-A11DFAC19687}" dt="2025-02-18T17:01:47.639" v="6" actId="478"/>
        <pc:sldMkLst>
          <pc:docMk/>
          <pc:sldMk cId="3864403202" sldId="5873"/>
        </pc:sldMkLst>
        <pc:graphicFrameChg chg="del">
          <ac:chgData name="Harvey, Joshua" userId="966f8429-7532-42bb-843b-2fc411ce51b0" providerId="ADAL" clId="{2B1CD1D9-ACE1-489F-AE7D-A11DFAC19687}" dt="2025-02-18T17:01:47.639" v="6" actId="478"/>
          <ac:graphicFrameMkLst>
            <pc:docMk/>
            <pc:sldMk cId="3864403202" sldId="5873"/>
            <ac:graphicFrameMk id="9" creationId="{BB3D76AD-9799-7FE9-6593-B7A25EDB0A59}"/>
          </ac:graphicFrameMkLst>
        </pc:graphicFrameChg>
      </pc:sldChg>
      <pc:sldChg chg="modSp mod">
        <pc:chgData name="Harvey, Joshua" userId="966f8429-7532-42bb-843b-2fc411ce51b0" providerId="ADAL" clId="{2B1CD1D9-ACE1-489F-AE7D-A11DFAC19687}" dt="2025-02-18T17:01:58.001" v="9" actId="20577"/>
        <pc:sldMkLst>
          <pc:docMk/>
          <pc:sldMk cId="2457707886" sldId="5877"/>
        </pc:sldMkLst>
        <pc:spChg chg="mod">
          <ac:chgData name="Harvey, Joshua" userId="966f8429-7532-42bb-843b-2fc411ce51b0" providerId="ADAL" clId="{2B1CD1D9-ACE1-489F-AE7D-A11DFAC19687}" dt="2025-02-18T17:01:58.001" v="9" actId="20577"/>
          <ac:spMkLst>
            <pc:docMk/>
            <pc:sldMk cId="2457707886" sldId="5877"/>
            <ac:spMk id="6" creationId="{9B9D6E54-249B-7E5B-A54A-849520EB6F71}"/>
          </ac:spMkLst>
        </pc:spChg>
      </pc:sldChg>
      <pc:sldChg chg="del">
        <pc:chgData name="Harvey, Joshua" userId="966f8429-7532-42bb-843b-2fc411ce51b0" providerId="ADAL" clId="{2B1CD1D9-ACE1-489F-AE7D-A11DFAC19687}" dt="2025-02-18T17:01:07.606" v="1" actId="2696"/>
        <pc:sldMkLst>
          <pc:docMk/>
          <pc:sldMk cId="3517517323" sldId="5878"/>
        </pc:sldMkLst>
      </pc:sldChg>
      <pc:sldChg chg="del">
        <pc:chgData name="Harvey, Joshua" userId="966f8429-7532-42bb-843b-2fc411ce51b0" providerId="ADAL" clId="{2B1CD1D9-ACE1-489F-AE7D-A11DFAC19687}" dt="2025-02-18T17:02:09.523" v="11" actId="2696"/>
        <pc:sldMkLst>
          <pc:docMk/>
          <pc:sldMk cId="2697207747" sldId="5879"/>
        </pc:sldMkLst>
      </pc:sldChg>
      <pc:sldChg chg="del">
        <pc:chgData name="Harvey, Joshua" userId="966f8429-7532-42bb-843b-2fc411ce51b0" providerId="ADAL" clId="{2B1CD1D9-ACE1-489F-AE7D-A11DFAC19687}" dt="2025-02-18T17:02:03.813" v="10" actId="2696"/>
        <pc:sldMkLst>
          <pc:docMk/>
          <pc:sldMk cId="4132022110" sldId="58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4810760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Review Name from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Continuation of Review Name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16263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726ECD-3BC1-23C9-2165-9B560F6BA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5496560"/>
            <a:ext cx="5867400" cy="347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799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538728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538726"/>
            <a:ext cx="5632704" cy="263347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39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23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54241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54675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13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592324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498848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73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2C8D278-8C8C-0901-E682-16964AE9B0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592324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6DBA24A-0EAB-96A6-9A1E-BDE6454E4A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587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44BBC21-A596-4DDA-D790-503796FF96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8" y="4498848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79728BB3-D547-08B9-F241-416827A2A3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4492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88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59128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04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450001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4503821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91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116675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54755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4978426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75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BDCC6BF-3B0D-AD16-6D46-BEC510E588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116702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E3010EEA-82D9-0803-B736-51FD108EBE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115083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E6B128E-358E-0CB0-28A2-FBFB30D838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3547604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642B89-D9FF-387E-3534-EABE090E97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3544366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28C853D9-2961-9266-7CFE-22BEDC3C96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8" y="4978507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FF384A5-FBD4-BFF4-F11F-8035A1D722F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27648" y="4973649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5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9CB9B26-5539-83B1-763B-42E9B93C2DD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196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1548A393-6168-CFA8-66ED-3E525FB292D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79974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5F4635F7-56F0-2708-724E-DD5EF1C15BE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2748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8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BCF4559-0899-0DD5-7D25-41B11381A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617DC3-5666-691F-6DC4-19384809B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1A6E1C39-C2AD-6F1B-9D78-5A4E4B530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AC657FF6-13C0-A6A5-BD75-0758E142934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7718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5DC4060-61B5-5A69-91EB-7DE472D5B0A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97167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3076772-C375-9A04-8AF7-AD27B1CC5B3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21715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96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5632704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508406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39FFED-7960-3431-6324-297B46ACD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76A15C-FF7F-AA08-8A15-9E82372096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648" y="684829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12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5212"/>
            <a:ext cx="3657600" cy="508698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731A5B-8EB6-C60B-6A57-B44FDAFC50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1634D1-9EB3-484D-158A-4B5444DD9A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9974" y="685800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08B1C63-706F-48F9-D492-D92538E12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2752" y="682877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216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6"/>
            <a:ext cx="2743200" cy="50840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507604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0AF28-EACD-FBD2-2740-15F0B143A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999C3FF-9807-6E5F-4633-C67A5C707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5A20781-486D-B815-2CD9-D260445FE1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6D130C-1B69-87A1-8BE7-0A441478D8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715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6533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941064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388F57B-9544-515C-D92F-EEE517FFF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CE1A8B5-F279-3593-1F2F-AA433B6DB8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538728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16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5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941064"/>
            <a:ext cx="5632704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941064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8EA16B-2AF5-632B-B641-54CA21146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4F4BFC3-7877-07E0-DC6C-58E0FECC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764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3E5E91-0EA8-865E-6C8F-F506554236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3538728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694FD09-A435-02B5-30C1-F6EA230F5F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7648" y="3533746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0661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4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8134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941062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941062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940094"/>
            <a:ext cx="3657600" cy="22321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8F3272-DC13-8D8E-4FE2-27100BB508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F5E81DE-9960-0928-30E0-C5A8E7DB69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9975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4A9F8D-96B1-B0D0-B437-A8D7A1762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2753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D573480-3548-664F-008E-1CF1FD0180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8" y="3538728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C09143F-8B87-82D5-C5E6-91CB8F7D9A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9975" y="3542737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2F89448-86FC-D9A7-E72D-280197043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2753" y="3537759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9361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4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222311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941062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941062"/>
            <a:ext cx="2743200" cy="223482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937370"/>
            <a:ext cx="2743200" cy="22348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941064"/>
            <a:ext cx="2743200" cy="223915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962708-D314-9ACB-697C-454F10ABB8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CB31883-9799-AD5B-85D8-56F4AE3B69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DC0647-E3AB-0961-4862-1344B36017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B59CC3-B432-6C4E-1042-0C6E550BF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7153" y="68579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A3D57F7-61D0-3526-76BA-F41806DFE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197" y="353872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2C9C60C-F296-6D0E-F5DB-6F5D31DF9D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7183" y="3538726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C8E6CCE-AD65-9015-9CD7-30AA78CA66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97166" y="3535999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2AC413-A233-723E-5DB5-C2205F7ED4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17153" y="3545781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331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11503152" cy="127101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990088"/>
            <a:ext cx="11503152" cy="12755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905194"/>
            <a:ext cx="11503152" cy="12670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42D5DE-53BE-D78D-9EF6-06C9A1F99F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9FB5C-FF61-257D-CC02-1725ECE7E4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92324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74D028-DB3D-A343-21C1-5FCB6BC650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502859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8209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BCF4559-0899-0DD5-7D25-41B11381A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617DC3-5666-691F-6DC4-19384809B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6C8B45-4C3D-2833-9484-A784B1481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09" y="2541014"/>
            <a:ext cx="11498388" cy="33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3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1149923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68C12-CC60-AD95-553A-7838EED9E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19A6-F145-E839-2AF2-350BDB684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11503152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0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7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0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9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538728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68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272" y="457200"/>
            <a:ext cx="11503152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60638"/>
            <a:ext cx="11503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5031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1150315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4869C-FFD8-D561-7D0D-5F8DE33EC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18626"/>
            <a:ext cx="10588752" cy="261607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81620-EFB9-667D-D1A6-8FDEB1C1F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52" y="6517654"/>
            <a:ext cx="91440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1" r:id="rId2"/>
    <p:sldLayoutId id="2147483714" r:id="rId3"/>
    <p:sldLayoutId id="2147483699" r:id="rId4"/>
    <p:sldLayoutId id="2147483689" r:id="rId5"/>
    <p:sldLayoutId id="2147483702" r:id="rId6"/>
    <p:sldLayoutId id="2147483703" r:id="rId7"/>
    <p:sldLayoutId id="2147483704" r:id="rId8"/>
    <p:sldLayoutId id="2147483708" r:id="rId9"/>
    <p:sldLayoutId id="2147483705" r:id="rId10"/>
    <p:sldLayoutId id="2147483706" r:id="rId11"/>
    <p:sldLayoutId id="2147483707" r:id="rId12"/>
    <p:sldLayoutId id="2147483709" r:id="rId13"/>
    <p:sldLayoutId id="2147483711" r:id="rId14"/>
    <p:sldLayoutId id="2147483712" r:id="rId15"/>
    <p:sldLayoutId id="2147483713" r:id="rId16"/>
    <p:sldLayoutId id="2147483710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87ED14-29C9-5F70-0124-4716BD2B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fEMCal</a:t>
            </a:r>
            <a:r>
              <a:rPr lang="en-US" dirty="0"/>
              <a:t> Tolerance Concerns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B4A88F-0A66-9764-D3FF-6629ECF78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016189-A442-D517-2B0E-2E115B76A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Josh Harvey (BNL)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95FE53-5687-DFA7-0804-9C8F4EAF01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B1ACA4-F8E7-D07A-2937-1A288F7D46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256E14-5FEC-0DF0-E1B9-EF1C88125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A1AFD7-646D-0834-1443-1D7DDE1535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8FBF-EC74-61D9-1C42-F48B84C1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and Concerns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7A517-822E-D6F7-C8B9-015A2D9C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393EB-8929-1799-0919-A1B5D457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921BA-428C-6A3F-547D-B0D8AC8480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Very concerned about assumption concerning placement tolerance of </a:t>
            </a:r>
            <a:r>
              <a:rPr lang="en-US" dirty="0" err="1"/>
              <a:t>SiPMs</a:t>
            </a:r>
            <a:r>
              <a:rPr lang="en-US" dirty="0"/>
              <a:t>. 0.002in, even 0.008in, seems extremely optimistic if operation is conducted by hand.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4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212A-8430-FAC0-BDB2-FE8909CF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1C91E-D4CF-C72C-5B1E-9CDCD8B6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A7445-53B7-B143-73D7-7D6507A6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ECC643-7C2B-D151-61D0-8783CD5C96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dirty="0"/>
              <a:t>Problem Statement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dirty="0"/>
              <a:t>Exploded View &amp; Tolerance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Locations of Concern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dirty="0"/>
              <a:t>Location 1 – Connectors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dirty="0"/>
              <a:t>Location 2 – </a:t>
            </a:r>
            <a:r>
              <a:rPr lang="en-US" dirty="0" err="1"/>
              <a:t>SiPMs</a:t>
            </a:r>
            <a:endParaRPr lang="en-US" dirty="0"/>
          </a:p>
          <a:p>
            <a:pPr marL="688975" lvl="1" indent="-457200">
              <a:buFont typeface="+mj-lt"/>
              <a:buAutoNum type="arabicPeriod"/>
            </a:pPr>
            <a:r>
              <a:rPr lang="en-US" dirty="0"/>
              <a:t>Location 3 – Light Guide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dirty="0"/>
              <a:t>Location 4 – Sci-Fi Modules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Minimum Space Between Modules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Options Moving Forward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dirty="0"/>
              <a:t>Single Vs. Double Panel Design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dirty="0"/>
              <a:t>Minimum Tolerance Requirements for Each Option</a:t>
            </a:r>
          </a:p>
        </p:txBody>
      </p:sp>
    </p:spTree>
    <p:extLst>
      <p:ext uri="{BB962C8B-B14F-4D97-AF65-F5344CB8AC3E}">
        <p14:creationId xmlns:p14="http://schemas.microsoft.com/office/powerpoint/2010/main" val="186097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2BC4-F7BC-5AF1-02EE-6A91EC0D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DFCC8-E2A1-DA71-5658-D8EA28C2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D6133-4E15-A958-B0B5-84CE607E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6F3566-6EF6-4590-F660-14F04D92EE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current </a:t>
            </a:r>
            <a:r>
              <a:rPr lang="en-US" dirty="0" err="1"/>
              <a:t>fEMCal</a:t>
            </a:r>
            <a:r>
              <a:rPr lang="en-US" dirty="0"/>
              <a:t> module design has a high likelihood of non-alignment and interference issues during assembly and installation. The purpose of this presentation is to state locations of concern and provide specific clearance, manufacturing, and design options/requirements moving forward.</a:t>
            </a:r>
          </a:p>
        </p:txBody>
      </p:sp>
    </p:spTree>
    <p:extLst>
      <p:ext uri="{BB962C8B-B14F-4D97-AF65-F5344CB8AC3E}">
        <p14:creationId xmlns:p14="http://schemas.microsoft.com/office/powerpoint/2010/main" val="29567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D4FD-A316-DA6A-3A95-7AD3117B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503152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Exploded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AE746-6319-FE92-2000-9D92989C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18626"/>
            <a:ext cx="10588752" cy="26160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4CB03-FC46-9091-836C-F0518DA7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5952" y="6517654"/>
            <a:ext cx="914400" cy="2616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1593046-3718-4787-A254-B95ECEC9ED5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0A3888-2FC2-84D8-5D74-DDD2B3C628B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27648" y="852038"/>
            <a:ext cx="5632704" cy="5153924"/>
          </a:xfrm>
          <a:noFill/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34C139-A46C-5E73-69A8-1A6BD6673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14691"/>
              </p:ext>
            </p:extLst>
          </p:nvPr>
        </p:nvGraphicFramePr>
        <p:xfrm>
          <a:off x="457200" y="511060"/>
          <a:ext cx="5712540" cy="5608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090">
                  <a:extLst>
                    <a:ext uri="{9D8B030D-6E8A-4147-A177-3AD203B41FA5}">
                      <a16:colId xmlns:a16="http://schemas.microsoft.com/office/drawing/2014/main" val="255609627"/>
                    </a:ext>
                  </a:extLst>
                </a:gridCol>
                <a:gridCol w="952090">
                  <a:extLst>
                    <a:ext uri="{9D8B030D-6E8A-4147-A177-3AD203B41FA5}">
                      <a16:colId xmlns:a16="http://schemas.microsoft.com/office/drawing/2014/main" val="2133358908"/>
                    </a:ext>
                  </a:extLst>
                </a:gridCol>
                <a:gridCol w="952090">
                  <a:extLst>
                    <a:ext uri="{9D8B030D-6E8A-4147-A177-3AD203B41FA5}">
                      <a16:colId xmlns:a16="http://schemas.microsoft.com/office/drawing/2014/main" val="2611282820"/>
                    </a:ext>
                  </a:extLst>
                </a:gridCol>
                <a:gridCol w="952090">
                  <a:extLst>
                    <a:ext uri="{9D8B030D-6E8A-4147-A177-3AD203B41FA5}">
                      <a16:colId xmlns:a16="http://schemas.microsoft.com/office/drawing/2014/main" val="3768114480"/>
                    </a:ext>
                  </a:extLst>
                </a:gridCol>
                <a:gridCol w="952090">
                  <a:extLst>
                    <a:ext uri="{9D8B030D-6E8A-4147-A177-3AD203B41FA5}">
                      <a16:colId xmlns:a16="http://schemas.microsoft.com/office/drawing/2014/main" val="3500880348"/>
                    </a:ext>
                  </a:extLst>
                </a:gridCol>
                <a:gridCol w="952090">
                  <a:extLst>
                    <a:ext uri="{9D8B030D-6E8A-4147-A177-3AD203B41FA5}">
                      <a16:colId xmlns:a16="http://schemas.microsoft.com/office/drawing/2014/main" val="759358405"/>
                    </a:ext>
                  </a:extLst>
                </a:gridCol>
              </a:tblGrid>
              <a:tr h="2157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Part Number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Component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Feature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Typical/Expected Tolerances (in)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08901"/>
                  </a:ext>
                </a:extLst>
              </a:tr>
              <a:tr h="215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x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y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z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430798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Backplate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Hole Diameter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763724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Hole Location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189382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8-36 Screws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808015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1/8” Dowels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Dowel Diameter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410067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Mounting Plate – Top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Profile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372896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Hole Diameter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078008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Hole Position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961348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Mounting Plate – Bottom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Profile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507642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Hole Diameter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400510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Hole Position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524845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Titanium Dioxide Epoxy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Profile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818963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Tungsten Sci-Fi Block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Profile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0.022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0.022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516542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Tungsten Sci-Fi Individual Molds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Profile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964272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Glued Connection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480607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Light Guide Face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Profile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062388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Light Guide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Profile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207028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err="1">
                          <a:effectLst/>
                        </a:rPr>
                        <a:t>SiPM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Position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35705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SiPM Board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Profile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60675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Connector 300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Position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287377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Connector 600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Position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4932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Pre-Amp Board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Profile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885463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Bias Board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Profile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605387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Ethernet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Position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0.008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498668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*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Assumed Tolerance of All Glued Connections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0.002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64" marR="2364" marT="2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FF2B-B6A3-0467-9E91-F93924CD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Location 1 - Connectors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2B56D-E923-872D-1C07-36EF4C14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6DA61-B6BC-02BF-73E2-764D0DB5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1ECDDA-36BD-59BA-C600-7DF0D160BC4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89738" y="685800"/>
            <a:ext cx="4508523" cy="5486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14084F-D24F-A477-801F-4C7D3D224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103" y="3299013"/>
            <a:ext cx="4726799" cy="25841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16D675-8D57-4E5A-18BD-3AABF610FADB}"/>
              </a:ext>
            </a:extLst>
          </p:cNvPr>
          <p:cNvSpPr/>
          <p:nvPr/>
        </p:nvSpPr>
        <p:spPr>
          <a:xfrm>
            <a:off x="7045037" y="5033357"/>
            <a:ext cx="914400" cy="9144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A8D091-55F0-F763-D2FD-68891086A684}"/>
              </a:ext>
            </a:extLst>
          </p:cNvPr>
          <p:cNvCxnSpPr>
            <a:cxnSpLocks/>
            <a:stCxn id="10" idx="3"/>
            <a:endCxn id="11" idx="2"/>
          </p:cNvCxnSpPr>
          <p:nvPr/>
        </p:nvCxnSpPr>
        <p:spPr>
          <a:xfrm>
            <a:off x="6089902" y="4591106"/>
            <a:ext cx="955135" cy="899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02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DC3AB-E037-E2AD-DE2C-1EC6E9FE1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824C-0CC6-7372-7F7B-AFC9E054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Location 2 - </a:t>
            </a:r>
            <a:r>
              <a:rPr lang="en-US" dirty="0" err="1"/>
              <a:t>SiPMs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A0016-9901-24A1-24E9-8FC510F6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DD52-A452-DF16-1225-89F42379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D911D6-7AC7-E0EB-C8DC-F5EA02CF6E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89738" y="685800"/>
            <a:ext cx="4508523" cy="5486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807D22-2F97-87BD-0A8B-CB2F4102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28895" y="3299013"/>
            <a:ext cx="2795215" cy="25841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CF7973B-C564-3BDF-17A3-146EDBBB4037}"/>
              </a:ext>
            </a:extLst>
          </p:cNvPr>
          <p:cNvSpPr/>
          <p:nvPr/>
        </p:nvSpPr>
        <p:spPr>
          <a:xfrm>
            <a:off x="10483861" y="4858789"/>
            <a:ext cx="914400" cy="9144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AE4C69-03C3-065E-C55B-021D3446BB3A}"/>
              </a:ext>
            </a:extLst>
          </p:cNvPr>
          <p:cNvCxnSpPr>
            <a:cxnSpLocks/>
            <a:stCxn id="10" idx="3"/>
            <a:endCxn id="11" idx="2"/>
          </p:cNvCxnSpPr>
          <p:nvPr/>
        </p:nvCxnSpPr>
        <p:spPr>
          <a:xfrm>
            <a:off x="5124110" y="4591106"/>
            <a:ext cx="5359751" cy="7248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17A3E-9DB1-AC96-4C07-62B395D41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C485-B51C-AF52-9EC1-D4B8486D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Location 3 – Light Guide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9DA53-A1FE-625E-D432-E006A89A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3C201-3BEC-75FD-B4D2-57C85292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65DA93-2A78-D646-437B-F58C35FA056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89738" y="685800"/>
            <a:ext cx="4508523" cy="5486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3E92F1-1885-531E-0975-DFB5D57141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39751" y="3299013"/>
            <a:ext cx="2773503" cy="25841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F6E559C-1DEE-860D-79BB-494AA6C9C17C}"/>
              </a:ext>
            </a:extLst>
          </p:cNvPr>
          <p:cNvSpPr/>
          <p:nvPr/>
        </p:nvSpPr>
        <p:spPr>
          <a:xfrm>
            <a:off x="10637647" y="4455621"/>
            <a:ext cx="914400" cy="9144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384EB4-0D7D-8D16-914B-D4DC91739047}"/>
              </a:ext>
            </a:extLst>
          </p:cNvPr>
          <p:cNvCxnSpPr>
            <a:cxnSpLocks/>
            <a:stCxn id="10" idx="3"/>
            <a:endCxn id="11" idx="2"/>
          </p:cNvCxnSpPr>
          <p:nvPr/>
        </p:nvCxnSpPr>
        <p:spPr>
          <a:xfrm>
            <a:off x="5124110" y="4591106"/>
            <a:ext cx="5513537" cy="321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46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D68E3-0E7F-519D-91DB-7B861650A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16CB-453E-CEC8-0E21-7167FE77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Location 4 – Sci-Fi Modules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5B75E-C67A-2DEA-6535-707B5256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E233C-67F2-7E49-F7FE-05DE04FF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ED5E36-ADEE-31A8-3217-0718ACDB9CA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89738" y="685800"/>
            <a:ext cx="4508523" cy="5486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EC866F-D6A5-7939-F250-267B4FE7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02075" y="3299013"/>
            <a:ext cx="2048855" cy="25841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3156E73-2803-887A-D95F-FADC1A47CA28}"/>
              </a:ext>
            </a:extLst>
          </p:cNvPr>
          <p:cNvSpPr/>
          <p:nvPr/>
        </p:nvSpPr>
        <p:spPr>
          <a:xfrm>
            <a:off x="8686799" y="4455621"/>
            <a:ext cx="914400" cy="9144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CC79D1-E72F-03E5-E351-5D4A90BF45E2}"/>
              </a:ext>
            </a:extLst>
          </p:cNvPr>
          <p:cNvCxnSpPr>
            <a:cxnSpLocks/>
            <a:stCxn id="10" idx="3"/>
            <a:endCxn id="11" idx="2"/>
          </p:cNvCxnSpPr>
          <p:nvPr/>
        </p:nvCxnSpPr>
        <p:spPr>
          <a:xfrm>
            <a:off x="4750930" y="4591106"/>
            <a:ext cx="3935869" cy="321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0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A490-00FF-8C87-9580-D3F1107B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Moving Forward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B0FA6-C683-0E1F-D504-F209E8C9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0EBEA-7F9C-381F-639D-39CB602D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DEBB11-8BE9-4C4C-9326-5FDB91907C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Single Panel Design</a:t>
            </a:r>
          </a:p>
          <a:p>
            <a:r>
              <a:rPr lang="en-US" dirty="0"/>
              <a:t>Minimum space needed at typical manufacturing and assembly tolerances</a:t>
            </a:r>
          </a:p>
          <a:p>
            <a:r>
              <a:rPr lang="en-US" dirty="0"/>
              <a:t>Estimated Cost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D6E54-249B-7E5B-A54A-849520EB6F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Double Panel Design</a:t>
            </a:r>
          </a:p>
          <a:p>
            <a:r>
              <a:rPr lang="en-US" dirty="0"/>
              <a:t>Minimum space needed at much tighter manufacturing and assembly tolerances</a:t>
            </a:r>
          </a:p>
          <a:p>
            <a:r>
              <a:rPr lang="en-US" dirty="0"/>
              <a:t>Estimated Cost</a:t>
            </a:r>
          </a:p>
        </p:txBody>
      </p:sp>
    </p:spTree>
    <p:extLst>
      <p:ext uri="{BB962C8B-B14F-4D97-AF65-F5344CB8AC3E}">
        <p14:creationId xmlns:p14="http://schemas.microsoft.com/office/powerpoint/2010/main" val="245770788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0" ma:contentTypeDescription="Create a new document." ma:contentTypeScope="" ma:versionID="f6f58857f6daa4b711834340285195ba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053b8f7372f1cfbe58d59be704c01563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637A3-DEB1-4C7D-9F81-D2184D65C3B4}">
  <ds:schemaRefs>
    <ds:schemaRef ds:uri="3bfd71d5-c7ac-4dca-b865-a609d1eb4074"/>
    <ds:schemaRef ds:uri="d767f846-2003-4795-b8a5-c12e60d567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FDE2A7-6190-4660-96B1-4848D3073C46}">
  <ds:schemaRefs>
    <ds:schemaRef ds:uri="3bfd71d5-c7ac-4dca-b865-a609d1eb4074"/>
    <ds:schemaRef ds:uri="d767f846-2003-4795-b8a5-c12e60d567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1006</TotalTime>
  <Words>450</Words>
  <Application>Microsoft Office PowerPoint</Application>
  <PresentationFormat>Widescreen</PresentationFormat>
  <Paragraphs>180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 Narrow</vt:lpstr>
      <vt:lpstr>Arial</vt:lpstr>
      <vt:lpstr>Calibri</vt:lpstr>
      <vt:lpstr>BNL</vt:lpstr>
      <vt:lpstr>fEMCal Tolerance Concerns</vt:lpstr>
      <vt:lpstr>Overview</vt:lpstr>
      <vt:lpstr>Problem Statement</vt:lpstr>
      <vt:lpstr>Exploded View</vt:lpstr>
      <vt:lpstr>Location 1 - Connectors</vt:lpstr>
      <vt:lpstr>Location 2 - SiPMs</vt:lpstr>
      <vt:lpstr>Location 3 – Light Guide</vt:lpstr>
      <vt:lpstr>Location 4 – Sci-Fi Modules</vt:lpstr>
      <vt:lpstr>Options Moving Forward</vt:lpstr>
      <vt:lpstr>Questions and Concerns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Harvey, Joshua</cp:lastModifiedBy>
  <cp:revision>4</cp:revision>
  <cp:lastPrinted>2024-05-01T13:40:29Z</cp:lastPrinted>
  <dcterms:created xsi:type="dcterms:W3CDTF">2023-09-12T20:43:32Z</dcterms:created>
  <dcterms:modified xsi:type="dcterms:W3CDTF">2025-02-18T17:02:10Z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0x01010064DC25A386985D4D9C8290A9164CEF14</vt:lpwstr>
  </property>
  <property fmtid="{D5CDD505-2E9C-101B-9397-08002B2CF9AE}" pid="3" name="MediaServiceImageTags">
    <vt:lpwstr/>
  </property>
</Properties>
</file>