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91" r:id="rId3"/>
    <p:sldId id="296" r:id="rId4"/>
    <p:sldId id="293" r:id="rId5"/>
    <p:sldId id="259" r:id="rId6"/>
    <p:sldId id="297" r:id="rId7"/>
    <p:sldId id="298" r:id="rId8"/>
    <p:sldId id="300" r:id="rId9"/>
    <p:sldId id="299" r:id="rId10"/>
    <p:sldId id="301" r:id="rId11"/>
    <p:sldId id="305" r:id="rId12"/>
    <p:sldId id="302" r:id="rId13"/>
    <p:sldId id="304" r:id="rId1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EFCD"/>
          </a:solidFill>
        </a:fill>
      </a:tcStyle>
    </a:wholeTbl>
    <a:band2H>
      <a:tcTxStyle/>
      <a:tcStyle>
        <a:tcBdr/>
        <a:fill>
          <a:solidFill>
            <a:srgbClr val="F2F7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CBD2"/>
          </a:solidFill>
        </a:fill>
      </a:tcStyle>
    </a:wholeTbl>
    <a:band2H>
      <a:tcTxStyle/>
      <a:tcStyle>
        <a:tcBdr/>
        <a:fill>
          <a:solidFill>
            <a:srgbClr val="F2E7E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EDE"/>
          </a:solidFill>
        </a:fill>
      </a:tcStyle>
    </a:wholeTbl>
    <a:band2H>
      <a:tcTxStyle/>
      <a:tcStyle>
        <a:tcBdr/>
        <a:fill>
          <a:solidFill>
            <a:srgbClr val="E8E8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>
        <p:scale>
          <a:sx n="120" d="100"/>
          <a:sy n="120" d="100"/>
        </p:scale>
        <p:origin x="475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55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from AgendaContinuation of Title"/>
          <p:cNvSpPr txBox="1">
            <a:spLocks noGrp="1"/>
          </p:cNvSpPr>
          <p:nvPr>
            <p:ph type="title" hasCustomPrompt="1"/>
          </p:nvPr>
        </p:nvSpPr>
        <p:spPr>
          <a:xfrm>
            <a:off x="502919" y="1174478"/>
            <a:ext cx="10962107" cy="1240413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t>Title from AgendaContinuation of Title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02919" y="5074920"/>
            <a:ext cx="4363737" cy="10196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SC-x Identifier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502919" y="3288713"/>
            <a:ext cx="10962107" cy="448980"/>
          </a:xfrm>
          <a:prstGeom prst="rect">
            <a:avLst/>
          </a:prstGeom>
        </p:spPr>
        <p:txBody>
          <a:bodyPr/>
          <a:lstStyle>
            <a:lvl1pPr marL="0" indent="0" defTabSz="841247">
              <a:spcBef>
                <a:spcPts val="300"/>
              </a:spcBef>
              <a:buSzTx/>
              <a:buFontTx/>
              <a:buNone/>
              <a:defRPr sz="2576" b="1">
                <a:solidFill>
                  <a:srgbClr val="FFFFFF"/>
                </a:solidFill>
              </a:defRPr>
            </a:lvl1pPr>
          </a:lstStyle>
          <a:p>
            <a:r>
              <a:t>Presenter Name</a:t>
            </a:r>
          </a:p>
        </p:txBody>
      </p:sp>
      <p:pic>
        <p:nvPicPr>
          <p:cNvPr id="18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26314" y="472833"/>
            <a:ext cx="1632204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66183" y="472833"/>
            <a:ext cx="1787237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67684" y="472833"/>
            <a:ext cx="1825605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502919" y="2423581"/>
            <a:ext cx="10962107" cy="501651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2800">
                <a:solidFill>
                  <a:srgbClr val="FFFFFF"/>
                </a:solidFill>
              </a:defRPr>
            </a:lvl1pPr>
          </a:lstStyle>
          <a:p>
            <a:r>
              <a:t>Secondary title if needed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502919" y="4233686"/>
            <a:ext cx="10962107" cy="37954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t>WBS 6.0x.xxx WBS Name (Exact from WBS)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502919" y="3738424"/>
            <a:ext cx="10962107" cy="4778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800">
                <a:solidFill>
                  <a:srgbClr val="FFFFFF"/>
                </a:solidFill>
              </a:defRPr>
            </a:lvl1pPr>
          </a:lstStyle>
          <a:p>
            <a:r>
              <a:t>Project Role or Organizational Role if not Project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2 Scope W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8" name="L2 Scope"/>
          <p:cNvSpPr txBox="1">
            <a:spLocks noGrp="1"/>
          </p:cNvSpPr>
          <p:nvPr>
            <p:ph type="title" hasCustomPrompt="1"/>
          </p:nvPr>
        </p:nvSpPr>
        <p:spPr>
          <a:xfrm>
            <a:off x="461960" y="0"/>
            <a:ext cx="8229601" cy="814866"/>
          </a:xfrm>
          <a:prstGeom prst="rect">
            <a:avLst/>
          </a:prstGeom>
        </p:spPr>
        <p:txBody>
          <a:bodyPr/>
          <a:lstStyle/>
          <a:p>
            <a:r>
              <a:t>L2 Scope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663035" y="5576839"/>
            <a:ext cx="7315201" cy="685801"/>
          </a:xfrm>
          <a:prstGeom prst="rect">
            <a:avLst/>
          </a:prstGeom>
        </p:spPr>
        <p:txBody>
          <a:bodyPr anchor="b"/>
          <a:lstStyle>
            <a:lvl2pPr marL="460375" indent="-233363"/>
            <a:lvl3pPr marL="712611" indent="-252236"/>
          </a:lstStyle>
          <a:p>
            <a:r>
              <a:t>Breakout Session Reference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535383" y="0"/>
            <a:ext cx="8412481" cy="814388"/>
          </a:xfrm>
          <a:prstGeom prst="rect">
            <a:avLst/>
          </a:prstGeom>
        </p:spPr>
        <p:txBody>
          <a:bodyPr anchor="ctr"/>
          <a:lstStyle>
            <a:lvl1pPr marL="0" indent="0" algn="r">
              <a:buSzTx/>
              <a:buFontTx/>
              <a:buNone/>
              <a:defRPr sz="1800" b="1"/>
            </a:lvl1pPr>
          </a:lstStyle>
          <a:p>
            <a:r>
              <a:t>CD-3A WBS
CD-3A Scope Name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D-3A Ri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8" name="CD-3A Scope"/>
          <p:cNvSpPr txBox="1">
            <a:spLocks noGrp="1"/>
          </p:cNvSpPr>
          <p:nvPr>
            <p:ph type="title" hasCustomPrompt="1"/>
          </p:nvPr>
        </p:nvSpPr>
        <p:spPr>
          <a:xfrm>
            <a:off x="461962" y="0"/>
            <a:ext cx="8229601" cy="814866"/>
          </a:xfrm>
          <a:prstGeom prst="rect">
            <a:avLst/>
          </a:prstGeom>
        </p:spPr>
        <p:txBody>
          <a:bodyPr/>
          <a:lstStyle/>
          <a:p>
            <a:r>
              <a:t>CD-3A Scope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535383" y="0"/>
            <a:ext cx="8412481" cy="814388"/>
          </a:xfrm>
          <a:prstGeom prst="rect">
            <a:avLst/>
          </a:prstGeom>
        </p:spPr>
        <p:txBody>
          <a:bodyPr anchor="ctr"/>
          <a:lstStyle>
            <a:lvl1pPr marL="0" indent="0" algn="r">
              <a:buSzTx/>
              <a:buFontTx/>
              <a:buNone/>
              <a:defRPr sz="1800" b="1"/>
            </a:lvl1pPr>
            <a:lvl2pPr marL="437038" indent="-210026" algn="r">
              <a:buFontTx/>
              <a:defRPr sz="1800" b="1"/>
            </a:lvl2pPr>
            <a:lvl3pPr marL="687387" indent="-227012" algn="r">
              <a:buFontTx/>
              <a:defRPr sz="1800" b="1"/>
            </a:lvl3pPr>
            <a:lvl4pPr marL="942776" indent="-255389" algn="r">
              <a:buFontTx/>
              <a:defRPr sz="1800" b="1"/>
            </a:lvl4pPr>
            <a:lvl5pPr marL="1169789" indent="-255389" algn="r">
              <a:buFontTx/>
              <a:defRPr sz="1800" b="1"/>
            </a:lvl5pPr>
          </a:lstStyle>
          <a:p>
            <a:r>
              <a:t>CD-3A WBS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461962" y="3606001"/>
            <a:ext cx="11521442" cy="2560322"/>
          </a:xfrm>
          <a:prstGeom prst="rect">
            <a:avLst/>
          </a:prstGeom>
        </p:spPr>
        <p:txBody>
          <a:bodyPr/>
          <a:lstStyle/>
          <a:p>
            <a:r>
              <a:t>Level 1 – Arial 20
Level 2 – Arial 18
Level 3 – Arial 16
Level 4 – Arial 16
Level 5 – Arial 16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8" name="Title Only"/>
          <p:cNvSpPr txBox="1">
            <a:spLocks noGrp="1"/>
          </p:cNvSpPr>
          <p:nvPr>
            <p:ph type="title" hasCustomPrompt="1"/>
          </p:nvPr>
        </p:nvSpPr>
        <p:spPr>
          <a:xfrm>
            <a:off x="461962" y="0"/>
            <a:ext cx="11499235" cy="788565"/>
          </a:xfrm>
          <a:prstGeom prst="rect">
            <a:avLst/>
          </a:prstGeom>
        </p:spPr>
        <p:txBody>
          <a:bodyPr/>
          <a:lstStyle/>
          <a:p>
            <a:r>
              <a:t>Title Only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6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3600"/>
            </a:lvl1pPr>
            <a:lvl2pPr marL="647065" indent="-420053" algn="ctr">
              <a:buFontTx/>
              <a:defRPr sz="3600"/>
            </a:lvl2pPr>
            <a:lvl3pPr marL="914400" indent="-454025" algn="ctr">
              <a:buFontTx/>
              <a:defRPr sz="3600"/>
            </a:lvl3pPr>
            <a:lvl4pPr marL="1198166" indent="-510779" algn="ctr">
              <a:buFontTx/>
              <a:defRPr sz="3600"/>
            </a:lvl4pPr>
            <a:lvl5pPr marL="1425179" indent="-510779" algn="ctr">
              <a:buFontTx/>
              <a:defRPr sz="3600"/>
            </a:lvl5pPr>
          </a:lstStyle>
          <a:p>
            <a:r>
              <a:t>Section Separator – Title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traight Connector 1"/>
          <p:cNvSpPr/>
          <p:nvPr/>
        </p:nvSpPr>
        <p:spPr>
          <a:xfrm>
            <a:off x="462578" y="825178"/>
            <a:ext cx="11499927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idx="1"/>
          </p:nvPr>
        </p:nvSpPr>
        <p:spPr>
          <a:xfrm>
            <a:off x="408832" y="1600200"/>
            <a:ext cx="11498621" cy="5257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07047" indent="-280035">
              <a:defRPr sz="2400"/>
            </a:lvl2pPr>
            <a:lvl3pPr marL="763058" indent="-302683">
              <a:defRPr sz="2400"/>
            </a:lvl3pPr>
            <a:lvl4pPr marL="1027906" indent="-340519">
              <a:defRPr sz="2400"/>
            </a:lvl4pPr>
            <a:lvl5pPr marL="1254919" indent="-340519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TextBox 4"/>
          <p:cNvSpPr txBox="1"/>
          <p:nvPr/>
        </p:nvSpPr>
        <p:spPr>
          <a:xfrm>
            <a:off x="411479" y="6490194"/>
            <a:ext cx="1095170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EIC CD-3A Review, November 14-16, 2023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8" name="Straight Connector 6"/>
          <p:cNvSpPr/>
          <p:nvPr/>
        </p:nvSpPr>
        <p:spPr>
          <a:xfrm>
            <a:off x="461962" y="6260638"/>
            <a:ext cx="11499236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" name="TextBox 8"/>
          <p:cNvSpPr txBox="1"/>
          <p:nvPr/>
        </p:nvSpPr>
        <p:spPr>
          <a:xfrm>
            <a:off x="4594947" y="6492644"/>
            <a:ext cx="3664707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spc="-1"/>
            </a:lvl1pPr>
          </a:lstStyle>
          <a:p>
            <a:r>
              <a:t>B. Zihlmann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813174" y="1481539"/>
            <a:ext cx="10334626" cy="1947461"/>
          </a:xfrm>
          <a:prstGeom prst="rect">
            <a:avLst/>
          </a:prstGeom>
        </p:spPr>
        <p:txBody>
          <a:bodyPr anchor="t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13174" y="4712963"/>
            <a:ext cx="10334626" cy="74618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813174" y="3441177"/>
            <a:ext cx="10334626" cy="1259609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endParaRPr/>
          </a:p>
        </p:txBody>
      </p:sp>
      <p:pic>
        <p:nvPicPr>
          <p:cNvPr id="159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26314" y="472833"/>
            <a:ext cx="1632205" cy="457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66183" y="472833"/>
            <a:ext cx="1787238" cy="457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67684" y="472833"/>
            <a:ext cx="1825606" cy="45720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172200"/>
            <a:ext cx="259529" cy="239270"/>
          </a:xfrm>
          <a:prstGeom prst="rect">
            <a:avLst/>
          </a:prstGeom>
        </p:spPr>
        <p:txBody>
          <a:bodyPr anchor="t"/>
          <a:lstStyle>
            <a:lvl1pPr algn="l">
              <a:defRPr sz="1100">
                <a:solidFill>
                  <a:srgbClr val="00ACD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1" name="Body Level One…"/>
          <p:cNvSpPr txBox="1">
            <a:spLocks noGrp="1"/>
          </p:cNvSpPr>
          <p:nvPr>
            <p:ph type="body" idx="1"/>
          </p:nvPr>
        </p:nvSpPr>
        <p:spPr>
          <a:xfrm>
            <a:off x="463231" y="917183"/>
            <a:ext cx="11498621" cy="52578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07047" indent="-280035">
              <a:defRPr sz="2400"/>
            </a:lvl2pPr>
            <a:lvl3pPr marL="763058" indent="-302683">
              <a:defRPr sz="2400"/>
            </a:lvl3pPr>
            <a:lvl4pPr marL="1027906" indent="-340519">
              <a:defRPr sz="2400"/>
            </a:lvl4pPr>
            <a:lvl5pPr marL="1254919" indent="-340519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Only"/>
          <p:cNvSpPr txBox="1">
            <a:spLocks noGrp="1"/>
          </p:cNvSpPr>
          <p:nvPr>
            <p:ph type="title" hasCustomPrompt="1"/>
          </p:nvPr>
        </p:nvSpPr>
        <p:spPr>
          <a:xfrm>
            <a:off x="461962" y="0"/>
            <a:ext cx="11499235" cy="788565"/>
          </a:xfrm>
          <a:prstGeom prst="rect">
            <a:avLst/>
          </a:prstGeom>
        </p:spPr>
        <p:txBody>
          <a:bodyPr/>
          <a:lstStyle/>
          <a:p>
            <a:r>
              <a:t>Title Only</a:t>
            </a:r>
          </a:p>
        </p:txBody>
      </p:sp>
      <p:sp>
        <p:nvSpPr>
          <p:cNvPr id="179" name="Straight Connector 3"/>
          <p:cNvSpPr/>
          <p:nvPr/>
        </p:nvSpPr>
        <p:spPr>
          <a:xfrm>
            <a:off x="462578" y="825178"/>
            <a:ext cx="11499927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" name="About Me – Presenter Nam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About Me – Presenter Name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Level 1 – Arial 20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</a:lvl1pPr>
            <a:lvl2pPr marL="684212" indent="-457200">
              <a:buFontTx/>
              <a:buAutoNum type="alphaUcPeriod"/>
            </a:lvl2pPr>
            <a:lvl3pPr marL="841375" indent="-381000">
              <a:buFontTx/>
              <a:buAutoNum type="romanLcPeriod"/>
            </a:lvl3pPr>
            <a:lvl4pPr marL="1116012" indent="-428625">
              <a:buFontTx/>
              <a:buAutoNum type="alphaLcPeriod"/>
            </a:lvl4pPr>
            <a:lvl5pPr marL="1343025" indent="-428625">
              <a:buFontTx/>
              <a:buAutoNum type="arabicPeriod"/>
            </a:lvl5pPr>
          </a:lstStyle>
          <a:p>
            <a:r>
              <a:t>Charges – Arial 20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" name="Charge Questions Addressed"/>
          <p:cNvSpPr txBox="1">
            <a:spLocks noGrp="1"/>
          </p:cNvSpPr>
          <p:nvPr>
            <p:ph type="title" hasCustomPrompt="1"/>
          </p:nvPr>
        </p:nvSpPr>
        <p:spPr>
          <a:xfrm>
            <a:off x="461962" y="0"/>
            <a:ext cx="11499235" cy="814866"/>
          </a:xfrm>
          <a:prstGeom prst="rect">
            <a:avLst/>
          </a:prstGeom>
        </p:spPr>
        <p:txBody>
          <a:bodyPr/>
          <a:lstStyle/>
          <a:p>
            <a:r>
              <a:t>Charge Questions Addressed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0" name="Slide Title [Layout: Content 1 – Bullet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1 – Bulleted]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61657" indent="-274319">
              <a:defRPr sz="2400"/>
            </a:lvl2pPr>
            <a:lvl3pPr marL="801158" indent="-226483">
              <a:defRPr sz="2400"/>
            </a:lvl3pPr>
            <a:lvl4pPr marL="1058069" indent="-254794">
              <a:defRPr sz="2400"/>
            </a:lvl4pPr>
            <a:lvl5pPr marL="1286669" indent="-254794"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9" name="Slide Title [Layout: Content 2 – Bullet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2 – Bulleted]</a:t>
            </a:r>
          </a:p>
        </p:txBody>
      </p:sp>
      <p:sp>
        <p:nvSpPr>
          <p:cNvPr id="6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61962" y="930274"/>
            <a:ext cx="11521442" cy="25603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61657" indent="-274319">
              <a:defRPr sz="2400"/>
            </a:lvl2pPr>
            <a:lvl3pPr marL="801158" indent="-226483">
              <a:defRPr sz="2400"/>
            </a:lvl3pPr>
            <a:lvl4pPr marL="1058069" indent="-254794">
              <a:defRPr sz="2400"/>
            </a:lvl4pPr>
            <a:lvl5pPr marL="1286669" indent="-254794"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461962" y="3606001"/>
            <a:ext cx="11521442" cy="256032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Level 1 – Arial 24
Level 2 – Arial 20
Level 3 – Arial 18
Level 4 – Arial 16
Level 5 – Arial 16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9" name="Slide Title [Layout: Content 3 – Bullet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3 – Bulleted] </a:t>
            </a:r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61962" y="930274"/>
            <a:ext cx="5669281" cy="52120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61657" indent="-274319">
              <a:defRPr sz="2400"/>
            </a:lvl2pPr>
            <a:lvl3pPr marL="801158" indent="-226483">
              <a:defRPr sz="2400"/>
            </a:lvl3pPr>
            <a:lvl4pPr marL="1058069" indent="-254794">
              <a:defRPr sz="2400"/>
            </a:lvl4pPr>
            <a:lvl5pPr marL="1286669" indent="-254794"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1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6291917" y="930199"/>
            <a:ext cx="5669281" cy="52120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Level 1 – Arial 24
Level 2 – Arial 20
Level 3 – Arial 18
Level 4 – Arial 16
Level 5 – Arial 16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9" name="Slide Title [Layout: Content 1 – Number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1 – Numbered]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  <a:defRPr sz="2400"/>
            </a:lvl1pPr>
            <a:lvl2pPr marL="644525" indent="-419100">
              <a:buFontTx/>
              <a:buAutoNum type="alphaLcPeriod"/>
              <a:defRPr sz="2400"/>
            </a:lvl2pPr>
            <a:lvl3pPr marL="760941" indent="-300566">
              <a:buFontTx/>
              <a:buAutoNum type="romanLcPeriod"/>
              <a:defRPr sz="2400"/>
            </a:lvl3pPr>
            <a:lvl4pPr marL="996157" indent="-421482">
              <a:buFontTx/>
              <a:buAutoNum type="alphaLcPeriod"/>
              <a:defRPr sz="2400"/>
            </a:lvl4pPr>
            <a:lvl5pPr marL="1428750" indent="-514350">
              <a:buFontTx/>
              <a:buAutoNum type="arabicPeriod"/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8" name="Slide Title [Layout: Content 2 – Number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2 – Numbered]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61962" y="930274"/>
            <a:ext cx="11521442" cy="2560321"/>
          </a:xfrm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  <a:defRPr sz="2400"/>
            </a:lvl1pPr>
            <a:lvl2pPr marL="644525" indent="-419100">
              <a:buFontTx/>
              <a:buAutoNum type="alphaLcPeriod"/>
              <a:defRPr sz="2400"/>
            </a:lvl2pPr>
            <a:lvl3pPr marL="760941" indent="-300566">
              <a:buFontTx/>
              <a:buAutoNum type="romanLcPeriod"/>
              <a:defRPr sz="2400"/>
            </a:lvl3pPr>
            <a:lvl4pPr marL="996157" indent="-421482">
              <a:buFontTx/>
              <a:buAutoNum type="alphaLcPeriod"/>
              <a:defRPr sz="2400"/>
            </a:lvl4pPr>
            <a:lvl5pPr marL="1428750" indent="-514350">
              <a:buFontTx/>
              <a:buAutoNum type="arabicPeriod"/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461962" y="3600610"/>
            <a:ext cx="11521442" cy="2560321"/>
          </a:xfrm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  <a:defRPr sz="2400"/>
            </a:lvl1pPr>
          </a:lstStyle>
          <a:p>
            <a:r>
              <a:t>Level 1 – Arial 24
Level 2 – Arial 20
Level 3 – Arial 18
Level 4 – Arial 16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8" name="Slide Title [Layout: Content 3 – Number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3 – Numbered]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61962" y="930274"/>
            <a:ext cx="5669281" cy="5212080"/>
          </a:xfrm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  <a:defRPr sz="2400"/>
            </a:lvl1pPr>
            <a:lvl2pPr marL="644525" indent="-419100">
              <a:buFontTx/>
              <a:buAutoNum type="alphaLcPeriod"/>
              <a:defRPr sz="2400"/>
            </a:lvl2pPr>
            <a:lvl3pPr marL="760941" indent="-300566">
              <a:buFontTx/>
              <a:buAutoNum type="romanLcPeriod"/>
              <a:defRPr sz="2400"/>
            </a:lvl3pPr>
            <a:lvl4pPr marL="996157" indent="-421482">
              <a:buFontTx/>
              <a:buAutoNum type="alphaLcPeriod"/>
              <a:defRPr sz="2400"/>
            </a:lvl4pPr>
            <a:lvl5pPr marL="1428750" indent="-514350">
              <a:buFontTx/>
              <a:buAutoNum type="arabicPeriod"/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0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6291917" y="930274"/>
            <a:ext cx="5669281" cy="5212080"/>
          </a:xfrm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  <a:defRPr sz="2400"/>
            </a:lvl1pPr>
          </a:lstStyle>
          <a:p>
            <a:r>
              <a:t>Level 1 – Arial 24
Level 2 – Arial 20
Level 3 – Arial 18
Level 4 – Arial 16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4"/>
          <p:cNvSpPr/>
          <p:nvPr/>
        </p:nvSpPr>
        <p:spPr>
          <a:xfrm>
            <a:off x="462578" y="825178"/>
            <a:ext cx="11499927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411479" y="6490194"/>
            <a:ext cx="1095170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rPr lang="en-US" dirty="0"/>
              <a:t>Far-Forward/Far-Backward </a:t>
            </a:r>
            <a:r>
              <a:rPr dirty="0"/>
              <a:t>Review, </a:t>
            </a:r>
            <a:r>
              <a:rPr lang="en-US" b="1" u="sng" dirty="0">
                <a:solidFill>
                  <a:srgbClr val="C00000"/>
                </a:solidFill>
              </a:rPr>
              <a:t>February 18, 2025</a:t>
            </a:r>
            <a:r>
              <a:rPr lang="en-US" dirty="0"/>
              <a:t>		</a:t>
            </a:r>
            <a:endParaRPr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52799" y="6499669"/>
            <a:ext cx="30190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Straight Connector 6"/>
          <p:cNvSpPr/>
          <p:nvPr/>
        </p:nvSpPr>
        <p:spPr>
          <a:xfrm>
            <a:off x="461962" y="6260638"/>
            <a:ext cx="11499236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About Me – Presenter Name"/>
          <p:cNvSpPr txBox="1">
            <a:spLocks noGrp="1"/>
          </p:cNvSpPr>
          <p:nvPr>
            <p:ph type="title" hasCustomPrompt="1"/>
          </p:nvPr>
        </p:nvSpPr>
        <p:spPr>
          <a:xfrm>
            <a:off x="461962" y="-16779"/>
            <a:ext cx="11499235" cy="402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About Me – Presenter Name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61962" y="930274"/>
            <a:ext cx="11521442" cy="5212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Level 1 – Arial 20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518715" marR="0" indent="-291703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744141" marR="0" indent="-283766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971153" marR="0" indent="-283766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1198166" marR="0" indent="-283766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400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9972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544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116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1"/>
          <p:cNvSpPr txBox="1"/>
          <p:nvPr/>
        </p:nvSpPr>
        <p:spPr>
          <a:xfrm>
            <a:off x="539429" y="2339817"/>
            <a:ext cx="10828952" cy="1318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>
              <a:lnSpc>
                <a:spcPct val="90000"/>
              </a:lnSpc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Far-Forward / Far-Backward </a:t>
            </a:r>
          </a:p>
          <a:p>
            <a:r>
              <a:rPr lang="en-US" dirty="0"/>
              <a:t>Detector Integration</a:t>
            </a:r>
            <a:endParaRPr dirty="0"/>
          </a:p>
        </p:txBody>
      </p:sp>
      <p:sp>
        <p:nvSpPr>
          <p:cNvPr id="190" name="Subtitle 2"/>
          <p:cNvSpPr txBox="1"/>
          <p:nvPr/>
        </p:nvSpPr>
        <p:spPr>
          <a:xfrm>
            <a:off x="539428" y="4458064"/>
            <a:ext cx="8363271" cy="160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 fontScale="92500" lnSpcReduction="10000"/>
          </a:bodyPr>
          <a:lstStyle/>
          <a:p>
            <a:pPr defTabSz="475487">
              <a:lnSpc>
                <a:spcPct val="90000"/>
              </a:lnSpc>
              <a:spcBef>
                <a:spcPts val="500"/>
              </a:spcBef>
              <a:defRPr sz="2200">
                <a:solidFill>
                  <a:srgbClr val="FFFFFF"/>
                </a:solidFill>
              </a:defRPr>
            </a:pPr>
            <a:r>
              <a:rPr lang="en-US" dirty="0"/>
              <a:t>Jonathan Smith (JLAB), Ron Lassiter (JLAB), </a:t>
            </a:r>
          </a:p>
          <a:p>
            <a:pPr defTabSz="475487">
              <a:lnSpc>
                <a:spcPct val="90000"/>
              </a:lnSpc>
              <a:spcBef>
                <a:spcPts val="500"/>
              </a:spcBef>
              <a:defRPr sz="2200">
                <a:solidFill>
                  <a:srgbClr val="FFFFFF"/>
                </a:solidFill>
              </a:defRPr>
            </a:pPr>
            <a:r>
              <a:rPr lang="en-US" dirty="0"/>
              <a:t>and India Krehbiel (</a:t>
            </a:r>
            <a:r>
              <a:rPr lang="en-US" dirty="0" err="1"/>
              <a:t>JLab</a:t>
            </a:r>
            <a:r>
              <a:rPr lang="en-US" dirty="0"/>
              <a:t>), </a:t>
            </a:r>
            <a:r>
              <a:rPr lang="en-US"/>
              <a:t>David Powell (JLAB)</a:t>
            </a:r>
            <a:endParaRPr dirty="0"/>
          </a:p>
          <a:p>
            <a:pPr defTabSz="475487">
              <a:lnSpc>
                <a:spcPct val="90000"/>
              </a:lnSpc>
              <a:spcBef>
                <a:spcPts val="500"/>
              </a:spcBef>
              <a:defRPr sz="1300">
                <a:solidFill>
                  <a:srgbClr val="FFFFFF"/>
                </a:solidFill>
              </a:defRPr>
            </a:pPr>
            <a:endParaRPr dirty="0"/>
          </a:p>
          <a:p>
            <a:pPr defTabSz="237742">
              <a:defRPr sz="1900">
                <a:solidFill>
                  <a:srgbClr val="FFFFFF"/>
                </a:solidFill>
              </a:defRPr>
            </a:pPr>
            <a:endParaRPr dirty="0"/>
          </a:p>
          <a:p>
            <a:pPr defTabSz="237742">
              <a:defRPr sz="1900">
                <a:solidFill>
                  <a:srgbClr val="FFFFFF"/>
                </a:solidFill>
              </a:defRPr>
            </a:pPr>
            <a:endParaRPr lang="en-US" dirty="0"/>
          </a:p>
          <a:p>
            <a:pPr defTabSz="237742">
              <a:defRPr sz="19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FFF00"/>
                </a:solidFill>
              </a:rPr>
              <a:t>February 18</a:t>
            </a:r>
            <a:r>
              <a:rPr lang="en-US" baseline="30000" dirty="0">
                <a:solidFill>
                  <a:srgbClr val="FFFF00"/>
                </a:solidFill>
              </a:rPr>
              <a:t>th</a:t>
            </a:r>
            <a:r>
              <a:rPr lang="en-US" dirty="0">
                <a:solidFill>
                  <a:srgbClr val="FFFF00"/>
                </a:solidFill>
              </a:rPr>
              <a:t>, 2025</a:t>
            </a:r>
            <a:endParaRPr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7CFAF6-11E4-4C5C-8403-13CE8FC20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909" y="1221474"/>
            <a:ext cx="3823551" cy="312533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7F6EEB1-86EA-48A5-95A7-8417230E01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0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B0 Detector Removal/Install (Latest Concept)</a:t>
            </a: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412132-C1F2-4337-B8A3-0E48887539BD}"/>
              </a:ext>
            </a:extLst>
          </p:cNvPr>
          <p:cNvSpPr/>
          <p:nvPr/>
        </p:nvSpPr>
        <p:spPr>
          <a:xfrm>
            <a:off x="461962" y="1221474"/>
            <a:ext cx="416462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rail system allows for all detector halves to be separate until in fixed position. Once fixed, the rails will move in parallel position in Z-Axis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Carriages will use a non-captive motor on a fixed lead screw to individually ‘drive’ each detector half into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Screw jacks will secure on the front face of the support barrel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Inside will likely require a jig for securing the top and bottom rail pivot point in precise location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8AF6B5-01EB-4874-AB37-4ADF7109D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171" y="1050877"/>
            <a:ext cx="3503336" cy="389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2474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D9A42483-D739-4021-8A07-8CE7144494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0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Roman Pot Detector Layout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4C9629-24B2-4197-9196-9953E62DF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035" y="1846422"/>
            <a:ext cx="5494077" cy="2759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D68709-F4BF-4A45-8BD3-CE78B01BB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347" y="1846422"/>
            <a:ext cx="1576107" cy="27596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660664-590E-4E4B-91AC-62C13A6B587C}"/>
              </a:ext>
            </a:extLst>
          </p:cNvPr>
          <p:cNvSpPr/>
          <p:nvPr/>
        </p:nvSpPr>
        <p:spPr>
          <a:xfrm>
            <a:off x="268718" y="1003110"/>
            <a:ext cx="41646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Detector layers are double-sided with maximum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Raphael Dupre (</a:t>
            </a:r>
            <a:r>
              <a:rPr lang="en-US" dirty="0" err="1"/>
              <a:t>IJCLab</a:t>
            </a:r>
            <a:r>
              <a:rPr lang="en-US" dirty="0"/>
              <a:t>, France) is currently simulating cooling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Detector layout will not fit in the current Roman Pot design in lattice. There will be an updated model design TBD. </a:t>
            </a:r>
          </a:p>
        </p:txBody>
      </p:sp>
    </p:spTree>
    <p:extLst>
      <p:ext uri="{BB962C8B-B14F-4D97-AF65-F5344CB8AC3E}">
        <p14:creationId xmlns:p14="http://schemas.microsoft.com/office/powerpoint/2010/main" val="204905026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9984852B-7B0B-450F-A957-90701DD64D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0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ZDC EMCAL Removal</a:t>
            </a: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BDCD4E-BA78-457B-908D-917C30F4CE4F}"/>
              </a:ext>
            </a:extLst>
          </p:cNvPr>
          <p:cNvSpPr/>
          <p:nvPr/>
        </p:nvSpPr>
        <p:spPr>
          <a:xfrm>
            <a:off x="462577" y="914399"/>
            <a:ext cx="4359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EMCAL must be removable for maintenance.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Sourced a COTS lifting table to fit the allotted space in front of the ZDC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Secured the EMCAL on an array of ball transfers.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image_1" descr="86bbbde1-2365-4cca-8882-5db1ada5b6ae">
            <a:extLst>
              <a:ext uri="{FF2B5EF4-FFF2-40B4-BE49-F238E27FC236}">
                <a16:creationId xmlns:a16="http://schemas.microsoft.com/office/drawing/2014/main" id="{C5C6B135-E22F-45A1-8F42-9EB8A1D3E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00" y="1183054"/>
            <a:ext cx="3946157" cy="268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FEBC37B-8992-4A66-BB65-CCBBCDB14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684" y="2760901"/>
            <a:ext cx="4831591" cy="325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08801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B9A887-F6BA-4F7F-8CE5-8F8B3434B8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0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ZDC EMCAL Removal</a:t>
            </a:r>
            <a:endParaRPr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21F59EB-6087-4518-B93B-0C8543244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7" y="1056680"/>
            <a:ext cx="6460864" cy="493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30EF7-AE57-4CE7-9866-93C1E23A2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459" y="3170583"/>
            <a:ext cx="3213580" cy="2621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275D02-02EC-4953-9018-4382B28D6AA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0155" y="901207"/>
            <a:ext cx="3150188" cy="262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7391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98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Primary Updates Outline</a:t>
            </a:r>
            <a:endParaRPr dirty="0"/>
          </a:p>
        </p:txBody>
      </p:sp>
      <p:sp>
        <p:nvSpPr>
          <p:cNvPr id="199" name="IR layout…"/>
          <p:cNvSpPr txBox="1">
            <a:spLocks noGrp="1"/>
          </p:cNvSpPr>
          <p:nvPr>
            <p:ph type="body" sz="half" idx="1"/>
          </p:nvPr>
        </p:nvSpPr>
        <p:spPr>
          <a:xfrm>
            <a:off x="533705" y="886367"/>
            <a:ext cx="10978358" cy="4250176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/>
          <a:p>
            <a:pPr>
              <a:defRPr sz="2800"/>
            </a:pPr>
            <a:r>
              <a:rPr lang="en-US" dirty="0"/>
              <a:t>Far-Backward Region</a:t>
            </a:r>
          </a:p>
          <a:p>
            <a:pPr lvl="1">
              <a:defRPr sz="2800"/>
            </a:pPr>
            <a:r>
              <a:rPr lang="en-US" dirty="0" err="1"/>
              <a:t>Lumi</a:t>
            </a:r>
            <a:r>
              <a:rPr lang="en-US" dirty="0"/>
              <a:t> Detector</a:t>
            </a:r>
          </a:p>
          <a:p>
            <a:pPr lvl="1">
              <a:defRPr sz="2800"/>
            </a:pPr>
            <a:r>
              <a:rPr lang="en-US" dirty="0"/>
              <a:t>Low Q² Tagger</a:t>
            </a:r>
          </a:p>
          <a:p>
            <a:pPr>
              <a:defRPr sz="2800"/>
            </a:pPr>
            <a:r>
              <a:rPr lang="en-US" dirty="0"/>
              <a:t>Far-Forward Region</a:t>
            </a:r>
          </a:p>
          <a:p>
            <a:pPr lvl="1">
              <a:defRPr sz="2800"/>
            </a:pPr>
            <a:r>
              <a:rPr lang="en-US" dirty="0"/>
              <a:t>B0 Detector</a:t>
            </a:r>
          </a:p>
          <a:p>
            <a:pPr lvl="1">
              <a:defRPr sz="2800"/>
            </a:pPr>
            <a:r>
              <a:rPr lang="en-US" dirty="0"/>
              <a:t>Roman Pots</a:t>
            </a:r>
          </a:p>
          <a:p>
            <a:pPr lvl="1">
              <a:defRPr sz="2800"/>
            </a:pPr>
            <a:r>
              <a:rPr lang="en-US" dirty="0"/>
              <a:t>ZDC</a:t>
            </a:r>
          </a:p>
          <a:p>
            <a:pPr lvl="1">
              <a:defRPr sz="28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7868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C2FE1C-CB39-450E-8A88-5A3074E8D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309" y="1044564"/>
            <a:ext cx="4636092" cy="4490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FE1C64-719A-4579-B15A-166E73468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427" y="1044564"/>
            <a:ext cx="2089868" cy="4621109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C8DF1F4C-1D0D-42B2-9A85-7015499BCB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 err="1"/>
              <a:t>Lumi</a:t>
            </a:r>
            <a:r>
              <a:rPr lang="en-US" dirty="0"/>
              <a:t> Detector Stand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97E166-E7C4-4382-8287-657A89C25F8D}"/>
              </a:ext>
            </a:extLst>
          </p:cNvPr>
          <p:cNvSpPr txBox="1"/>
          <p:nvPr/>
        </p:nvSpPr>
        <p:spPr>
          <a:xfrm>
            <a:off x="5440987" y="5665673"/>
            <a:ext cx="2643655" cy="367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D78668-44D5-42ED-B8BD-A6B0D3C81BE4}"/>
              </a:ext>
            </a:extLst>
          </p:cNvPr>
          <p:cNvSpPr txBox="1"/>
          <p:nvPr/>
        </p:nvSpPr>
        <p:spPr>
          <a:xfrm>
            <a:off x="9318851" y="5701484"/>
            <a:ext cx="2643655" cy="367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9B646F-1F1E-484C-AFFA-AE537CC45ACC}"/>
              </a:ext>
            </a:extLst>
          </p:cNvPr>
          <p:cNvSpPr txBox="1"/>
          <p:nvPr/>
        </p:nvSpPr>
        <p:spPr>
          <a:xfrm>
            <a:off x="462577" y="1118172"/>
            <a:ext cx="3567706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/>
              <a:t>Previous table design was a ‘stand-in’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/>
              <a:t>New design requirements dictated the front detectors move independently 5cm in Z-Axis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Top and bottom </a:t>
            </a:r>
            <a:r>
              <a:rPr lang="en-US" sz="1400" dirty="0"/>
              <a:t>shelves of calorimeters/detectors need 10cm of movement in Y-Axis</a:t>
            </a:r>
          </a:p>
        </p:txBody>
      </p:sp>
    </p:spTree>
    <p:extLst>
      <p:ext uri="{BB962C8B-B14F-4D97-AF65-F5344CB8AC3E}">
        <p14:creationId xmlns:p14="http://schemas.microsoft.com/office/powerpoint/2010/main" val="27581492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E3CE480F-3767-4106-A78D-50DBA6D16C5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18E71-5C2F-4EB2-8DDC-A3B2EF87D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31" y="890516"/>
            <a:ext cx="3073450" cy="4831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1C9714-0490-4E83-8B48-BD2DDA0C3285}"/>
              </a:ext>
            </a:extLst>
          </p:cNvPr>
          <p:cNvSpPr txBox="1"/>
          <p:nvPr/>
        </p:nvSpPr>
        <p:spPr>
          <a:xfrm>
            <a:off x="1128300" y="5911453"/>
            <a:ext cx="2643655" cy="367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5EA8C4-7DA9-432E-9B9D-891E9D15AD84}"/>
              </a:ext>
            </a:extLst>
          </p:cNvPr>
          <p:cNvSpPr/>
          <p:nvPr/>
        </p:nvSpPr>
        <p:spPr>
          <a:xfrm>
            <a:off x="2679044" y="1900449"/>
            <a:ext cx="436729" cy="1405720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47BAC48-2524-4A27-A80E-E96DDC06C221}"/>
              </a:ext>
            </a:extLst>
          </p:cNvPr>
          <p:cNvCxnSpPr/>
          <p:nvPr/>
        </p:nvCxnSpPr>
        <p:spPr>
          <a:xfrm>
            <a:off x="2530189" y="1780472"/>
            <a:ext cx="723332" cy="0"/>
          </a:xfrm>
          <a:prstGeom prst="straightConnector1">
            <a:avLst/>
          </a:prstGeom>
          <a:ln w="28575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96FB90-DCAE-44B0-B4F6-BC584EB1CFF5}"/>
              </a:ext>
            </a:extLst>
          </p:cNvPr>
          <p:cNvSpPr txBox="1"/>
          <p:nvPr/>
        </p:nvSpPr>
        <p:spPr>
          <a:xfrm>
            <a:off x="2597370" y="1523890"/>
            <a:ext cx="58896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5cm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FAF345-FC83-4B7D-8BA7-62081946C02F}"/>
              </a:ext>
            </a:extLst>
          </p:cNvPr>
          <p:cNvSpPr/>
          <p:nvPr/>
        </p:nvSpPr>
        <p:spPr>
          <a:xfrm>
            <a:off x="2673491" y="3682728"/>
            <a:ext cx="436729" cy="1405720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EE47F2-0E7F-4A49-9EF0-0EC80E49F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674" y="890516"/>
            <a:ext cx="2770810" cy="48313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5F25DDC-AFD0-438A-B7AD-E36734AFC020}"/>
              </a:ext>
            </a:extLst>
          </p:cNvPr>
          <p:cNvSpPr/>
          <p:nvPr/>
        </p:nvSpPr>
        <p:spPr>
          <a:xfrm>
            <a:off x="7090012" y="3682728"/>
            <a:ext cx="1964535" cy="616317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C4A7D30-71A5-4623-83BB-27D69424ED28}"/>
              </a:ext>
            </a:extLst>
          </p:cNvPr>
          <p:cNvCxnSpPr/>
          <p:nvPr/>
        </p:nvCxnSpPr>
        <p:spPr>
          <a:xfrm>
            <a:off x="6421272" y="3507475"/>
            <a:ext cx="668740" cy="320722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76E1D26-5E43-4109-974E-C1DD9B3D263E}"/>
              </a:ext>
            </a:extLst>
          </p:cNvPr>
          <p:cNvSpPr txBox="1"/>
          <p:nvPr/>
        </p:nvSpPr>
        <p:spPr>
          <a:xfrm>
            <a:off x="4490114" y="3292205"/>
            <a:ext cx="204034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Must remain clear i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 way of detectors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557EBA-D51C-45E0-ACB6-E5C03B2A72BD}"/>
              </a:ext>
            </a:extLst>
          </p:cNvPr>
          <p:cNvCxnSpPr/>
          <p:nvPr/>
        </p:nvCxnSpPr>
        <p:spPr>
          <a:xfrm flipV="1">
            <a:off x="8011079" y="2013045"/>
            <a:ext cx="0" cy="450376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1910213-3578-49F7-A769-BF1DC097C8A3}"/>
              </a:ext>
            </a:extLst>
          </p:cNvPr>
          <p:cNvCxnSpPr>
            <a:cxnSpLocks/>
          </p:cNvCxnSpPr>
          <p:nvPr/>
        </p:nvCxnSpPr>
        <p:spPr>
          <a:xfrm>
            <a:off x="8093122" y="5364911"/>
            <a:ext cx="0" cy="418998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7ABEF76-C170-4DE5-9844-7AD0E30337D4}"/>
              </a:ext>
            </a:extLst>
          </p:cNvPr>
          <p:cNvSpPr txBox="1"/>
          <p:nvPr/>
        </p:nvSpPr>
        <p:spPr>
          <a:xfrm>
            <a:off x="7673613" y="5690959"/>
            <a:ext cx="83900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10cm in -Y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FAD651-5F36-4894-A8E4-E250892F6940}"/>
              </a:ext>
            </a:extLst>
          </p:cNvPr>
          <p:cNvSpPr txBox="1"/>
          <p:nvPr/>
        </p:nvSpPr>
        <p:spPr>
          <a:xfrm>
            <a:off x="7525767" y="1736048"/>
            <a:ext cx="98685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10cm in +Y</a:t>
            </a:r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A10C902F-FA30-4690-B7F9-F18DA982B0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 err="1"/>
              <a:t>Lumi</a:t>
            </a:r>
            <a:r>
              <a:rPr lang="en-US" dirty="0"/>
              <a:t> Detector Stand</a:t>
            </a:r>
            <a:endParaRPr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37C4C2-2740-44B3-B19B-456778373AB1}"/>
              </a:ext>
            </a:extLst>
          </p:cNvPr>
          <p:cNvSpPr txBox="1"/>
          <p:nvPr/>
        </p:nvSpPr>
        <p:spPr>
          <a:xfrm>
            <a:off x="6755642" y="5937092"/>
            <a:ext cx="2643655" cy="367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u="sng" dirty="0"/>
              <a:t>FRONT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8E9BD52-4EA4-47D1-8214-93047F895630}"/>
              </a:ext>
            </a:extLst>
          </p:cNvPr>
          <p:cNvCxnSpPr/>
          <p:nvPr/>
        </p:nvCxnSpPr>
        <p:spPr>
          <a:xfrm>
            <a:off x="2530188" y="5205071"/>
            <a:ext cx="723332" cy="0"/>
          </a:xfrm>
          <a:prstGeom prst="straightConnector1">
            <a:avLst/>
          </a:prstGeom>
          <a:ln w="28575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4DAC7D6-1263-409E-9256-A0324CCBBA87}"/>
              </a:ext>
            </a:extLst>
          </p:cNvPr>
          <p:cNvSpPr txBox="1"/>
          <p:nvPr/>
        </p:nvSpPr>
        <p:spPr>
          <a:xfrm>
            <a:off x="2597369" y="5188010"/>
            <a:ext cx="58896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5cm</a:t>
            </a:r>
          </a:p>
        </p:txBody>
      </p:sp>
    </p:spTree>
    <p:extLst>
      <p:ext uri="{BB962C8B-B14F-4D97-AF65-F5344CB8AC3E}">
        <p14:creationId xmlns:p14="http://schemas.microsoft.com/office/powerpoint/2010/main" val="367583422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3DBA874-AC24-44CC-9F27-5D2C651A73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Low Q2 Tagger Stand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55D6F1-0B21-4F3C-94DE-E2A5279F5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7" y="928048"/>
            <a:ext cx="5156148" cy="50019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4104A4-97A4-4212-804B-565481C05D96}"/>
              </a:ext>
            </a:extLst>
          </p:cNvPr>
          <p:cNvSpPr txBox="1"/>
          <p:nvPr/>
        </p:nvSpPr>
        <p:spPr>
          <a:xfrm>
            <a:off x="6096000" y="988518"/>
            <a:ext cx="5866506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/>
              <a:t>Latest design as of Fall 2024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/>
              <a:t>No design update requirements at this time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400" dirty="0"/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F08DFA-C2CF-400C-8BEA-B5744E248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33" y="2445617"/>
            <a:ext cx="10622508" cy="16963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2F0122-DDED-4579-8460-900E8591B771}"/>
              </a:ext>
            </a:extLst>
          </p:cNvPr>
          <p:cNvSpPr/>
          <p:nvPr/>
        </p:nvSpPr>
        <p:spPr>
          <a:xfrm>
            <a:off x="8570794" y="2286000"/>
            <a:ext cx="1712794" cy="1696308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AA064D-4050-4413-8E2D-F1CA7A3E4DBC}"/>
              </a:ext>
            </a:extLst>
          </p:cNvPr>
          <p:cNvSpPr/>
          <p:nvPr/>
        </p:nvSpPr>
        <p:spPr>
          <a:xfrm>
            <a:off x="461962" y="11413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Latest beampipe update in Far-Backward may result in design. Yulia is investigating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4F5A5AC9-F281-406F-A587-8E94444D9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Low Q2 Tagger Stand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264739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538E9E9D-6845-4FB6-A00B-722E05A43F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0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B0 Detector Layout</a:t>
            </a:r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6BE292-7C6A-4251-AEDD-6293A308625D}"/>
              </a:ext>
            </a:extLst>
          </p:cNvPr>
          <p:cNvSpPr/>
          <p:nvPr/>
        </p:nvSpPr>
        <p:spPr>
          <a:xfrm>
            <a:off x="461962" y="1141324"/>
            <a:ext cx="49054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B0 Detector Layout has undergone numerous changes since 2023.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Latest version is using Forward TOF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Currently looking to replace TOF Detectors with Stave Detectors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B7EA95-0540-4702-B9AB-64EE73D11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403" y="950763"/>
            <a:ext cx="3828302" cy="506463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AB94EF9-B29D-4DBA-B24A-0988F9D66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20190" y="2925798"/>
            <a:ext cx="5064636" cy="111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37594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DA8C32C0-070E-4251-B7B2-20CE77788CE7}"/>
              </a:ext>
            </a:extLst>
          </p:cNvPr>
          <p:cNvSpPr txBox="1">
            <a:spLocks/>
          </p:cNvSpPr>
          <p:nvPr/>
        </p:nvSpPr>
        <p:spPr>
          <a:xfrm>
            <a:off x="462577" y="-1"/>
            <a:ext cx="11499929" cy="825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dirty="0"/>
              <a:t>B0 Detector Removal/Install (Legacy)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C2C8A-B191-4164-B2A1-8DFCB761F0B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 dirty="0"/>
          </a:p>
        </p:txBody>
      </p:sp>
      <p:pic>
        <p:nvPicPr>
          <p:cNvPr id="8" name="All 4 Detectors Install Demo 1_31_24 FULL">
            <a:hlinkClick r:id="" action="ppaction://media"/>
            <a:extLst>
              <a:ext uri="{FF2B5EF4-FFF2-40B4-BE49-F238E27FC236}">
                <a16:creationId xmlns:a16="http://schemas.microsoft.com/office/drawing/2014/main" id="{347C3003-46AA-4AA8-9055-17A6D08EDF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2264" y="1282888"/>
            <a:ext cx="6914894" cy="45447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D206FD-1769-4B39-B6FE-7A71938309C7}"/>
              </a:ext>
            </a:extLst>
          </p:cNvPr>
          <p:cNvSpPr/>
          <p:nvPr/>
        </p:nvSpPr>
        <p:spPr>
          <a:xfrm>
            <a:off x="461962" y="1221474"/>
            <a:ext cx="41646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design direction requires the two halves of detectors must be separated from the outside, and combine from inside the B0 barrel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design has the two halves meeting outside the B0 barrel</a:t>
            </a:r>
          </a:p>
        </p:txBody>
      </p:sp>
    </p:spTree>
    <p:extLst>
      <p:ext uri="{BB962C8B-B14F-4D97-AF65-F5344CB8AC3E}">
        <p14:creationId xmlns:p14="http://schemas.microsoft.com/office/powerpoint/2010/main" val="4463032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54FD95EA-0F02-4F5D-AFA6-21E294C7E9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0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B0 Detector Removal/Install (Latest Concept)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1229D-F0A3-4A48-B4EB-1031523B0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737" y="1429093"/>
            <a:ext cx="4318769" cy="4227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5E3D52-577D-430F-80CC-F70A4D63F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77" y="1598239"/>
            <a:ext cx="6850510" cy="388961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82D361-3C94-4A54-B5D7-B120C9939041}"/>
              </a:ext>
            </a:extLst>
          </p:cNvPr>
          <p:cNvCxnSpPr/>
          <p:nvPr/>
        </p:nvCxnSpPr>
        <p:spPr>
          <a:xfrm flipV="1">
            <a:off x="1194179" y="2245057"/>
            <a:ext cx="5370394" cy="409433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AA06E5-00B1-4654-93CF-AA63ABEC3579}"/>
              </a:ext>
            </a:extLst>
          </p:cNvPr>
          <p:cNvCxnSpPr>
            <a:cxnSpLocks/>
          </p:cNvCxnSpPr>
          <p:nvPr/>
        </p:nvCxnSpPr>
        <p:spPr>
          <a:xfrm>
            <a:off x="1194179" y="4360461"/>
            <a:ext cx="5370394" cy="382136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Arc 14">
            <a:extLst>
              <a:ext uri="{FF2B5EF4-FFF2-40B4-BE49-F238E27FC236}">
                <a16:creationId xmlns:a16="http://schemas.microsoft.com/office/drawing/2014/main" id="{21BC4A05-C74B-4B5E-8D00-D98BB2F7D3FD}"/>
              </a:ext>
            </a:extLst>
          </p:cNvPr>
          <p:cNvSpPr/>
          <p:nvPr/>
        </p:nvSpPr>
        <p:spPr>
          <a:xfrm>
            <a:off x="6434677" y="2203148"/>
            <a:ext cx="259791" cy="842948"/>
          </a:xfrm>
          <a:prstGeom prst="arc">
            <a:avLst>
              <a:gd name="adj1" fmla="val 16719566"/>
              <a:gd name="adj2" fmla="val 2227797"/>
            </a:avLst>
          </a:prstGeom>
          <a:noFill/>
          <a:ln w="1905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EC98503D-F0A2-4EA0-806C-9DD2319ABF72}"/>
              </a:ext>
            </a:extLst>
          </p:cNvPr>
          <p:cNvSpPr/>
          <p:nvPr/>
        </p:nvSpPr>
        <p:spPr>
          <a:xfrm rot="796908">
            <a:off x="6362433" y="4222080"/>
            <a:ext cx="259791" cy="842948"/>
          </a:xfrm>
          <a:prstGeom prst="arc">
            <a:avLst>
              <a:gd name="adj1" fmla="val 16719566"/>
              <a:gd name="adj2" fmla="val 2227797"/>
            </a:avLst>
          </a:prstGeom>
          <a:noFill/>
          <a:ln w="1905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5532632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NL">
  <a:themeElements>
    <a:clrScheme name="BN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0000FF"/>
      </a:hlink>
      <a:folHlink>
        <a:srgbClr val="FF00FF"/>
      </a:folHlink>
    </a:clrScheme>
    <a:fontScheme name="BN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N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NL">
  <a:themeElements>
    <a:clrScheme name="BN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0000FF"/>
      </a:hlink>
      <a:folHlink>
        <a:srgbClr val="FF00FF"/>
      </a:folHlink>
    </a:clrScheme>
    <a:fontScheme name="BN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N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18069</TotalTime>
  <Words>399</Words>
  <Application>Microsoft Office PowerPoint</Application>
  <PresentationFormat>Widescreen</PresentationFormat>
  <Paragraphs>61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BNL</vt:lpstr>
      <vt:lpstr>PowerPoint Presentation</vt:lpstr>
      <vt:lpstr>Primary Updates Outline</vt:lpstr>
      <vt:lpstr>Lumi Detector Stand</vt:lpstr>
      <vt:lpstr>Lumi Detector Stand</vt:lpstr>
      <vt:lpstr>Low Q2 Tagger Stand</vt:lpstr>
      <vt:lpstr>Low Q2 Tagger Stand</vt:lpstr>
      <vt:lpstr>B0 Detector Layout</vt:lpstr>
      <vt:lpstr>PowerPoint Presentation</vt:lpstr>
      <vt:lpstr>B0 Detector Removal/Install (Latest Concept)</vt:lpstr>
      <vt:lpstr>B0 Detector Removal/Install (Latest Concept)</vt:lpstr>
      <vt:lpstr>Roman Pot Detector Layout</vt:lpstr>
      <vt:lpstr>ZDC EMCAL Removal</vt:lpstr>
      <vt:lpstr>ZDC EMCAL Removal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Smith</dc:creator>
  <cp:lastModifiedBy>Jonathan Smith</cp:lastModifiedBy>
  <cp:revision>106</cp:revision>
  <dcterms:modified xsi:type="dcterms:W3CDTF">2025-02-18T16:52:38Z</dcterms:modified>
</cp:coreProperties>
</file>