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4758" r:id="rId5"/>
    <p:sldId id="4771" r:id="rId6"/>
    <p:sldId id="4782" r:id="rId7"/>
    <p:sldId id="4784" r:id="rId8"/>
    <p:sldId id="4779" r:id="rId9"/>
    <p:sldId id="4783" r:id="rId10"/>
    <p:sldId id="4765" r:id="rId11"/>
    <p:sldId id="4785" r:id="rId1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DF4A2-FFD2-4D43-8AE0-54F776683177}" v="2" dt="2025-02-18T14:04:19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724" autoAdjust="0"/>
  </p:normalViewPr>
  <p:slideViewPr>
    <p:cSldViewPr snapToGrid="0">
      <p:cViewPr varScale="1">
        <p:scale>
          <a:sx n="121" d="100"/>
          <a:sy n="121" d="100"/>
        </p:scale>
        <p:origin x="48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, Chang" userId="dbe9c9a3-cd14-44ee-a590-a266c5618bb6" providerId="ADAL" clId="{13CDF4A2-FFD2-4D43-8AE0-54F776683177}"/>
    <pc:docChg chg="custSel modSld modNotesMaster">
      <pc:chgData name="Jun, Chang" userId="dbe9c9a3-cd14-44ee-a590-a266c5618bb6" providerId="ADAL" clId="{13CDF4A2-FFD2-4D43-8AE0-54F776683177}" dt="2025-02-18T16:01:40.308" v="242" actId="20577"/>
      <pc:docMkLst>
        <pc:docMk/>
      </pc:docMkLst>
      <pc:sldChg chg="modSp mod">
        <pc:chgData name="Jun, Chang" userId="dbe9c9a3-cd14-44ee-a590-a266c5618bb6" providerId="ADAL" clId="{13CDF4A2-FFD2-4D43-8AE0-54F776683177}" dt="2025-02-18T16:01:40.308" v="242" actId="20577"/>
        <pc:sldMkLst>
          <pc:docMk/>
          <pc:sldMk cId="4134062534" sldId="4758"/>
        </pc:sldMkLst>
        <pc:spChg chg="mod">
          <ac:chgData name="Jun, Chang" userId="dbe9c9a3-cd14-44ee-a590-a266c5618bb6" providerId="ADAL" clId="{13CDF4A2-FFD2-4D43-8AE0-54F776683177}" dt="2025-02-18T16:01:40.308" v="242" actId="20577"/>
          <ac:spMkLst>
            <pc:docMk/>
            <pc:sldMk cId="4134062534" sldId="4758"/>
            <ac:spMk id="4" creationId="{EE1A2A0F-F73E-004D-868A-1A4D79DBE132}"/>
          </ac:spMkLst>
        </pc:spChg>
      </pc:sldChg>
      <pc:sldChg chg="modSp mod">
        <pc:chgData name="Jun, Chang" userId="dbe9c9a3-cd14-44ee-a590-a266c5618bb6" providerId="ADAL" clId="{13CDF4A2-FFD2-4D43-8AE0-54F776683177}" dt="2025-02-18T14:03:05.727" v="226" actId="20577"/>
        <pc:sldMkLst>
          <pc:docMk/>
          <pc:sldMk cId="1271583152" sldId="4765"/>
        </pc:sldMkLst>
        <pc:spChg chg="mod">
          <ac:chgData name="Jun, Chang" userId="dbe9c9a3-cd14-44ee-a590-a266c5618bb6" providerId="ADAL" clId="{13CDF4A2-FFD2-4D43-8AE0-54F776683177}" dt="2025-02-18T14:03:05.727" v="226" actId="20577"/>
          <ac:spMkLst>
            <pc:docMk/>
            <pc:sldMk cId="1271583152" sldId="4765"/>
            <ac:spMk id="3" creationId="{8EB44159-A8D7-652A-C482-54E18329D723}"/>
          </ac:spMkLst>
        </pc:spChg>
      </pc:sldChg>
      <pc:sldChg chg="modSp mod">
        <pc:chgData name="Jun, Chang" userId="dbe9c9a3-cd14-44ee-a590-a266c5618bb6" providerId="ADAL" clId="{13CDF4A2-FFD2-4D43-8AE0-54F776683177}" dt="2025-02-18T13:53:16.183" v="63" actId="20577"/>
        <pc:sldMkLst>
          <pc:docMk/>
          <pc:sldMk cId="1091466119" sldId="4771"/>
        </pc:sldMkLst>
        <pc:spChg chg="mod">
          <ac:chgData name="Jun, Chang" userId="dbe9c9a3-cd14-44ee-a590-a266c5618bb6" providerId="ADAL" clId="{13CDF4A2-FFD2-4D43-8AE0-54F776683177}" dt="2025-02-18T13:53:16.183" v="63" actId="20577"/>
          <ac:spMkLst>
            <pc:docMk/>
            <pc:sldMk cId="1091466119" sldId="4771"/>
            <ac:spMk id="3" creationId="{159E09FD-5FEC-E0C7-5B3B-B1DB47B6B37E}"/>
          </ac:spMkLst>
        </pc:spChg>
      </pc:sldChg>
      <pc:sldChg chg="modSp mod">
        <pc:chgData name="Jun, Chang" userId="dbe9c9a3-cd14-44ee-a590-a266c5618bb6" providerId="ADAL" clId="{13CDF4A2-FFD2-4D43-8AE0-54F776683177}" dt="2025-02-18T13:59:41.850" v="146" actId="20577"/>
        <pc:sldMkLst>
          <pc:docMk/>
          <pc:sldMk cId="2995632799" sldId="4779"/>
        </pc:sldMkLst>
        <pc:spChg chg="mod">
          <ac:chgData name="Jun, Chang" userId="dbe9c9a3-cd14-44ee-a590-a266c5618bb6" providerId="ADAL" clId="{13CDF4A2-FFD2-4D43-8AE0-54F776683177}" dt="2025-02-18T13:58:33.971" v="138" actId="20577"/>
          <ac:spMkLst>
            <pc:docMk/>
            <pc:sldMk cId="2995632799" sldId="4779"/>
            <ac:spMk id="7" creationId="{58678D4F-C584-72FF-FB8B-85F17B76E722}"/>
          </ac:spMkLst>
        </pc:spChg>
        <pc:spChg chg="mod">
          <ac:chgData name="Jun, Chang" userId="dbe9c9a3-cd14-44ee-a590-a266c5618bb6" providerId="ADAL" clId="{13CDF4A2-FFD2-4D43-8AE0-54F776683177}" dt="2025-02-18T13:59:41.850" v="146" actId="20577"/>
          <ac:spMkLst>
            <pc:docMk/>
            <pc:sldMk cId="2995632799" sldId="4779"/>
            <ac:spMk id="8" creationId="{591562AA-177A-27E6-1AAB-ABEED6B17958}"/>
          </ac:spMkLst>
        </pc:spChg>
      </pc:sldChg>
      <pc:sldChg chg="addSp modSp mod">
        <pc:chgData name="Jun, Chang" userId="dbe9c9a3-cd14-44ee-a590-a266c5618bb6" providerId="ADAL" clId="{13CDF4A2-FFD2-4D43-8AE0-54F776683177}" dt="2025-02-18T13:56:12.795" v="110" actId="20577"/>
        <pc:sldMkLst>
          <pc:docMk/>
          <pc:sldMk cId="1110897517" sldId="4782"/>
        </pc:sldMkLst>
        <pc:spChg chg="mod">
          <ac:chgData name="Jun, Chang" userId="dbe9c9a3-cd14-44ee-a590-a266c5618bb6" providerId="ADAL" clId="{13CDF4A2-FFD2-4D43-8AE0-54F776683177}" dt="2025-02-18T13:55:16.053" v="85" actId="14100"/>
          <ac:spMkLst>
            <pc:docMk/>
            <pc:sldMk cId="1110897517" sldId="4782"/>
            <ac:spMk id="3" creationId="{9CA5BE42-08CE-E649-1BE5-B9F9E303E502}"/>
          </ac:spMkLst>
        </pc:spChg>
        <pc:spChg chg="mod">
          <ac:chgData name="Jun, Chang" userId="dbe9c9a3-cd14-44ee-a590-a266c5618bb6" providerId="ADAL" clId="{13CDF4A2-FFD2-4D43-8AE0-54F776683177}" dt="2025-02-18T13:54:15.481" v="64" actId="21"/>
          <ac:spMkLst>
            <pc:docMk/>
            <pc:sldMk cId="1110897517" sldId="4782"/>
            <ac:spMk id="10" creationId="{31DD0486-7B55-1378-DC44-FF4A4F9C930D}"/>
          </ac:spMkLst>
        </pc:spChg>
        <pc:spChg chg="mod">
          <ac:chgData name="Jun, Chang" userId="dbe9c9a3-cd14-44ee-a590-a266c5618bb6" providerId="ADAL" clId="{13CDF4A2-FFD2-4D43-8AE0-54F776683177}" dt="2025-02-18T13:54:28.278" v="67" actId="1076"/>
          <ac:spMkLst>
            <pc:docMk/>
            <pc:sldMk cId="1110897517" sldId="4782"/>
            <ac:spMk id="11" creationId="{9920F863-8C27-6F42-28E5-E81433E2C64E}"/>
          </ac:spMkLst>
        </pc:spChg>
        <pc:spChg chg="mod">
          <ac:chgData name="Jun, Chang" userId="dbe9c9a3-cd14-44ee-a590-a266c5618bb6" providerId="ADAL" clId="{13CDF4A2-FFD2-4D43-8AE0-54F776683177}" dt="2025-02-18T13:55:08.097" v="84" actId="14100"/>
          <ac:spMkLst>
            <pc:docMk/>
            <pc:sldMk cId="1110897517" sldId="4782"/>
            <ac:spMk id="12" creationId="{2E0ED652-1804-35BF-F166-7CEC27A0CDD9}"/>
          </ac:spMkLst>
        </pc:spChg>
        <pc:spChg chg="add mod">
          <ac:chgData name="Jun, Chang" userId="dbe9c9a3-cd14-44ee-a590-a266c5618bb6" providerId="ADAL" clId="{13CDF4A2-FFD2-4D43-8AE0-54F776683177}" dt="2025-02-18T13:56:12.795" v="110" actId="20577"/>
          <ac:spMkLst>
            <pc:docMk/>
            <pc:sldMk cId="1110897517" sldId="4782"/>
            <ac:spMk id="14" creationId="{6ADA923B-2DB7-A697-133E-CB635F404F5A}"/>
          </ac:spMkLst>
        </pc:spChg>
      </pc:sldChg>
      <pc:sldChg chg="modSp mod">
        <pc:chgData name="Jun, Chang" userId="dbe9c9a3-cd14-44ee-a590-a266c5618bb6" providerId="ADAL" clId="{13CDF4A2-FFD2-4D43-8AE0-54F776683177}" dt="2025-02-18T14:00:27.116" v="177" actId="20577"/>
        <pc:sldMkLst>
          <pc:docMk/>
          <pc:sldMk cId="1821593646" sldId="4783"/>
        </pc:sldMkLst>
        <pc:spChg chg="mod">
          <ac:chgData name="Jun, Chang" userId="dbe9c9a3-cd14-44ee-a590-a266c5618bb6" providerId="ADAL" clId="{13CDF4A2-FFD2-4D43-8AE0-54F776683177}" dt="2025-02-18T14:00:27.116" v="177" actId="20577"/>
          <ac:spMkLst>
            <pc:docMk/>
            <pc:sldMk cId="1821593646" sldId="4783"/>
            <ac:spMk id="2" creationId="{80DDBEA9-4B7A-6287-34ED-CDB5A9F8F46E}"/>
          </ac:spMkLst>
        </pc:spChg>
      </pc:sldChg>
      <pc:sldChg chg="addSp modSp mod">
        <pc:chgData name="Jun, Chang" userId="dbe9c9a3-cd14-44ee-a590-a266c5618bb6" providerId="ADAL" clId="{13CDF4A2-FFD2-4D43-8AE0-54F776683177}" dt="2025-02-18T13:57:09.691" v="116" actId="1076"/>
        <pc:sldMkLst>
          <pc:docMk/>
          <pc:sldMk cId="3995932317" sldId="4784"/>
        </pc:sldMkLst>
        <pc:spChg chg="add mod">
          <ac:chgData name="Jun, Chang" userId="dbe9c9a3-cd14-44ee-a590-a266c5618bb6" providerId="ADAL" clId="{13CDF4A2-FFD2-4D43-8AE0-54F776683177}" dt="2025-02-18T13:57:00.938" v="114" actId="1076"/>
          <ac:spMkLst>
            <pc:docMk/>
            <pc:sldMk cId="3995932317" sldId="4784"/>
            <ac:spMk id="3" creationId="{AB4130B0-0D1E-6AE9-A833-151B0E3CCDAD}"/>
          </ac:spMkLst>
        </pc:spChg>
        <pc:spChg chg="add mod">
          <ac:chgData name="Jun, Chang" userId="dbe9c9a3-cd14-44ee-a590-a266c5618bb6" providerId="ADAL" clId="{13CDF4A2-FFD2-4D43-8AE0-54F776683177}" dt="2025-02-18T13:57:09.691" v="116" actId="1076"/>
          <ac:spMkLst>
            <pc:docMk/>
            <pc:sldMk cId="3995932317" sldId="4784"/>
            <ac:spMk id="15" creationId="{76F4E7B3-2EC7-EE58-C043-6F13EB9779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846237"/>
          </a:xfrm>
        </p:spPr>
        <p:txBody>
          <a:bodyPr>
            <a:normAutofit fontScale="90000"/>
          </a:bodyPr>
          <a:lstStyle/>
          <a:p>
            <a:r>
              <a:rPr lang="en-US" dirty="0"/>
              <a:t>Ancillary Detectors / Vacuum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Chang Jun (2/18/2024)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/>
          <a:lstStyle/>
          <a:p>
            <a:r>
              <a:rPr lang="en-US" dirty="0"/>
              <a:t>Triple I Engineering Meeting Update</a:t>
            </a:r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F5D9-1416-3D29-155F-338A85D8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Far-Backward / Far-Forward </a:t>
            </a:r>
            <a:r>
              <a:rPr lang="en-US" dirty="0">
                <a:solidFill>
                  <a:srgbClr val="FF0000"/>
                </a:solidFill>
              </a:rPr>
              <a:t>Ancillary</a:t>
            </a:r>
            <a:r>
              <a:rPr lang="en-US" dirty="0"/>
              <a:t> Detectors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E09FD-5FEC-E0C7-5B3B-B1DB47B6B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064" y="981075"/>
            <a:ext cx="11720361" cy="2611211"/>
          </a:xfrm>
        </p:spPr>
        <p:txBody>
          <a:bodyPr>
            <a:normAutofit/>
          </a:bodyPr>
          <a:lstStyle/>
          <a:p>
            <a:r>
              <a:rPr lang="en-US" sz="1600" dirty="0"/>
              <a:t>Far-Backward (To detect Electron Beam Particles):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Low Q^2 Taggers (2 Stations: 14m apart), Luminosity System (</a:t>
            </a:r>
            <a:r>
              <a:rPr lang="en-US" sz="1600" dirty="0" err="1"/>
              <a:t>Magnet+Conversion</a:t>
            </a:r>
            <a:r>
              <a:rPr lang="en-US" sz="1600" dirty="0"/>
              <a:t> Foil+Magnet+3 Calorimeters) </a:t>
            </a:r>
          </a:p>
          <a:p>
            <a:r>
              <a:rPr lang="en-US" sz="1600" dirty="0"/>
              <a:t>Far-Forward: (To detect Hadron Beam Particles)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Zero Degree Calorimeter, Roman Pots (2 Stations: 1.5m apart), Off-Momentum Detectors (2 Stations : 1.5m apart)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D529D2-DD6E-E111-F841-05B4260A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5" y="2525737"/>
            <a:ext cx="11890876" cy="34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0D6E476-3605-A86D-3557-70C0A1889284}"/>
              </a:ext>
            </a:extLst>
          </p:cNvPr>
          <p:cNvSpPr/>
          <p:nvPr/>
        </p:nvSpPr>
        <p:spPr>
          <a:xfrm>
            <a:off x="9660281" y="2713068"/>
            <a:ext cx="1446415" cy="640080"/>
          </a:xfrm>
          <a:prstGeom prst="rightArrow">
            <a:avLst>
              <a:gd name="adj1" fmla="val 50000"/>
              <a:gd name="adj2" fmla="val 7987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A5645-059D-11E3-BA88-2446BDF7B8AD}"/>
              </a:ext>
            </a:extLst>
          </p:cNvPr>
          <p:cNvSpPr txBox="1"/>
          <p:nvPr/>
        </p:nvSpPr>
        <p:spPr>
          <a:xfrm>
            <a:off x="9705571" y="2831816"/>
            <a:ext cx="107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Hadrons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AC76067-4ABF-1DBB-EC52-F0A30E78EA83}"/>
              </a:ext>
            </a:extLst>
          </p:cNvPr>
          <p:cNvSpPr/>
          <p:nvPr/>
        </p:nvSpPr>
        <p:spPr>
          <a:xfrm rot="10800000">
            <a:off x="1217339" y="2865468"/>
            <a:ext cx="1446415" cy="640080"/>
          </a:xfrm>
          <a:prstGeom prst="rightArrow">
            <a:avLst>
              <a:gd name="adj1" fmla="val 50000"/>
              <a:gd name="adj2" fmla="val 7987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D8121-1BC7-5267-84E4-287B5D03FC56}"/>
              </a:ext>
            </a:extLst>
          </p:cNvPr>
          <p:cNvSpPr txBox="1"/>
          <p:nvPr/>
        </p:nvSpPr>
        <p:spPr>
          <a:xfrm>
            <a:off x="1536945" y="2984216"/>
            <a:ext cx="118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AB3D9-2B81-48C4-E48A-F77DEEEF7DDD}"/>
              </a:ext>
            </a:extLst>
          </p:cNvPr>
          <p:cNvSpPr txBox="1"/>
          <p:nvPr/>
        </p:nvSpPr>
        <p:spPr>
          <a:xfrm>
            <a:off x="1447307" y="4621021"/>
            <a:ext cx="1762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Far-Backward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DE845-5724-9882-364C-765DE9E11A38}"/>
              </a:ext>
            </a:extLst>
          </p:cNvPr>
          <p:cNvSpPr txBox="1"/>
          <p:nvPr/>
        </p:nvSpPr>
        <p:spPr>
          <a:xfrm>
            <a:off x="9896764" y="4621021"/>
            <a:ext cx="1762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Far-Forward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4B2B5AB-AE1E-098A-B41B-F212EED0416E}"/>
              </a:ext>
            </a:extLst>
          </p:cNvPr>
          <p:cNvSpPr/>
          <p:nvPr/>
        </p:nvSpPr>
        <p:spPr>
          <a:xfrm rot="10800000">
            <a:off x="11121260" y="4125679"/>
            <a:ext cx="212272" cy="429991"/>
          </a:xfrm>
          <a:prstGeom prst="downArrow">
            <a:avLst>
              <a:gd name="adj1" fmla="val 50000"/>
              <a:gd name="adj2" fmla="val 1076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B6E6ECC-FD59-695C-A36F-4758AD295921}"/>
              </a:ext>
            </a:extLst>
          </p:cNvPr>
          <p:cNvSpPr/>
          <p:nvPr/>
        </p:nvSpPr>
        <p:spPr>
          <a:xfrm rot="10800000">
            <a:off x="10861506" y="4125680"/>
            <a:ext cx="212272" cy="429991"/>
          </a:xfrm>
          <a:prstGeom prst="downArrow">
            <a:avLst>
              <a:gd name="adj1" fmla="val 50000"/>
              <a:gd name="adj2" fmla="val 1076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31E3681-CEE0-039F-47BB-62047A585A42}"/>
              </a:ext>
            </a:extLst>
          </p:cNvPr>
          <p:cNvSpPr/>
          <p:nvPr/>
        </p:nvSpPr>
        <p:spPr>
          <a:xfrm rot="10800000">
            <a:off x="9843577" y="4090868"/>
            <a:ext cx="212272" cy="429991"/>
          </a:xfrm>
          <a:prstGeom prst="downArrow">
            <a:avLst>
              <a:gd name="adj1" fmla="val 50000"/>
              <a:gd name="adj2" fmla="val 1076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00DCCCE-D773-40F5-AC73-D0D16DCAA322}"/>
              </a:ext>
            </a:extLst>
          </p:cNvPr>
          <p:cNvSpPr/>
          <p:nvPr/>
        </p:nvSpPr>
        <p:spPr>
          <a:xfrm rot="10800000">
            <a:off x="4085034" y="4121369"/>
            <a:ext cx="212272" cy="429991"/>
          </a:xfrm>
          <a:prstGeom prst="downArrow">
            <a:avLst>
              <a:gd name="adj1" fmla="val 50000"/>
              <a:gd name="adj2" fmla="val 1076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621DDE8-F357-4B09-5D4A-F3B71D51A86E}"/>
              </a:ext>
            </a:extLst>
          </p:cNvPr>
          <p:cNvSpPr/>
          <p:nvPr/>
        </p:nvSpPr>
        <p:spPr>
          <a:xfrm rot="10800000">
            <a:off x="2807350" y="4120804"/>
            <a:ext cx="212272" cy="429991"/>
          </a:xfrm>
          <a:prstGeom prst="downArrow">
            <a:avLst>
              <a:gd name="adj1" fmla="val 50000"/>
              <a:gd name="adj2" fmla="val 1076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3BBA681-E548-CE21-C975-16A176634AF8}"/>
              </a:ext>
            </a:extLst>
          </p:cNvPr>
          <p:cNvSpPr/>
          <p:nvPr/>
        </p:nvSpPr>
        <p:spPr>
          <a:xfrm>
            <a:off x="853272" y="3500800"/>
            <a:ext cx="212272" cy="429991"/>
          </a:xfrm>
          <a:prstGeom prst="downArrow">
            <a:avLst>
              <a:gd name="adj1" fmla="val 50000"/>
              <a:gd name="adj2" fmla="val 1076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6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20F863-8C27-6F42-28E5-E81433E2C64E}"/>
              </a:ext>
            </a:extLst>
          </p:cNvPr>
          <p:cNvSpPr/>
          <p:nvPr/>
        </p:nvSpPr>
        <p:spPr>
          <a:xfrm>
            <a:off x="8988878" y="3283804"/>
            <a:ext cx="3045278" cy="9413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A4E41-9DBF-D33A-48B1-FDFC6C5F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Far-Forward (Roman Pots &amp; Off-Momentum Detectors)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9DAAB-5BA4-25A4-D6C5-006D1271C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8" y="3425873"/>
            <a:ext cx="8511913" cy="2803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67280D-C25E-7199-6D50-ED4F53BCBACA}"/>
              </a:ext>
            </a:extLst>
          </p:cNvPr>
          <p:cNvSpPr/>
          <p:nvPr/>
        </p:nvSpPr>
        <p:spPr>
          <a:xfrm>
            <a:off x="1381396" y="4448490"/>
            <a:ext cx="149629" cy="5237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6225F5-FF3D-C09D-9832-3FF92CD5CE8E}"/>
              </a:ext>
            </a:extLst>
          </p:cNvPr>
          <p:cNvSpPr/>
          <p:nvPr/>
        </p:nvSpPr>
        <p:spPr>
          <a:xfrm>
            <a:off x="1529824" y="4548243"/>
            <a:ext cx="216130" cy="3241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F6AC0-45CD-BB21-09D9-312B23315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57" y="711845"/>
            <a:ext cx="8173095" cy="2646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DD0486-7B55-1378-DC44-FF4A4F9C930D}"/>
              </a:ext>
            </a:extLst>
          </p:cNvPr>
          <p:cNvSpPr txBox="1"/>
          <p:nvPr/>
        </p:nvSpPr>
        <p:spPr>
          <a:xfrm>
            <a:off x="8988879" y="1085850"/>
            <a:ext cx="30825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[Updating: Preliminary]</a:t>
            </a:r>
          </a:p>
          <a:p>
            <a:r>
              <a:rPr lang="en-US" dirty="0"/>
              <a:t>B1apf (Left End) is extended to add cryostat dome.</a:t>
            </a:r>
          </a:p>
          <a:p>
            <a:endParaRPr lang="en-US" dirty="0"/>
          </a:p>
          <a:p>
            <a:r>
              <a:rPr lang="en-US" dirty="0"/>
              <a:t>OMD will be installed on Flat side wall of the Beam Duct.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Gate Valve (ID~16”) may be installed to connect a bellow to flange from B1apf.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77CF8C-D328-2A4B-BA58-2529E818E2EC}"/>
              </a:ext>
            </a:extLst>
          </p:cNvPr>
          <p:cNvSpPr/>
          <p:nvPr/>
        </p:nvSpPr>
        <p:spPr>
          <a:xfrm>
            <a:off x="5812971" y="4548242"/>
            <a:ext cx="2522765" cy="42394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F00389-018E-7362-D03A-759FE9820461}"/>
              </a:ext>
            </a:extLst>
          </p:cNvPr>
          <p:cNvSpPr/>
          <p:nvPr/>
        </p:nvSpPr>
        <p:spPr>
          <a:xfrm>
            <a:off x="1834243" y="4827670"/>
            <a:ext cx="280308" cy="630636"/>
          </a:xfrm>
          <a:prstGeom prst="rect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40DB2-875B-20BA-D9A9-D2CBAD41FB7D}"/>
              </a:ext>
            </a:extLst>
          </p:cNvPr>
          <p:cNvSpPr txBox="1"/>
          <p:nvPr/>
        </p:nvSpPr>
        <p:spPr>
          <a:xfrm>
            <a:off x="522516" y="4542003"/>
            <a:ext cx="969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B1apf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472E0-9D73-B6B3-E18A-18BE19BD92AB}"/>
              </a:ext>
            </a:extLst>
          </p:cNvPr>
          <p:cNvSpPr txBox="1"/>
          <p:nvPr/>
        </p:nvSpPr>
        <p:spPr>
          <a:xfrm>
            <a:off x="503465" y="2253281"/>
            <a:ext cx="969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B1apf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A5BE42-08CE-E649-1BE5-B9F9E303E502}"/>
              </a:ext>
            </a:extLst>
          </p:cNvPr>
          <p:cNvSpPr/>
          <p:nvPr/>
        </p:nvSpPr>
        <p:spPr>
          <a:xfrm rot="16200000">
            <a:off x="10166321" y="997826"/>
            <a:ext cx="690395" cy="3045279"/>
          </a:xfrm>
          <a:prstGeom prst="rect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0ED652-1804-35BF-F166-7CEC27A0CDD9}"/>
              </a:ext>
            </a:extLst>
          </p:cNvPr>
          <p:cNvSpPr/>
          <p:nvPr/>
        </p:nvSpPr>
        <p:spPr>
          <a:xfrm>
            <a:off x="8988878" y="4567353"/>
            <a:ext cx="3045278" cy="88407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DA923B-2DB7-A697-133E-CB635F404F5A}"/>
              </a:ext>
            </a:extLst>
          </p:cNvPr>
          <p:cNvSpPr txBox="1"/>
          <p:nvPr/>
        </p:nvSpPr>
        <p:spPr>
          <a:xfrm>
            <a:off x="8988878" y="4542003"/>
            <a:ext cx="3045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Beam Duct Design will be Updated to avoid neutron path &amp; to minimize the duct.</a:t>
            </a:r>
          </a:p>
        </p:txBody>
      </p:sp>
    </p:spTree>
    <p:extLst>
      <p:ext uri="{BB962C8B-B14F-4D97-AF65-F5344CB8AC3E}">
        <p14:creationId xmlns:p14="http://schemas.microsoft.com/office/powerpoint/2010/main" val="111089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91D50-54F7-F5DE-C072-4AC3002C6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732E-AC14-CAF6-46C6-1A9AAB3D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Far-Backward (Lower Q</a:t>
            </a:r>
            <a:r>
              <a:rPr lang="en-US" baseline="30000" dirty="0"/>
              <a:t>2</a:t>
            </a:r>
            <a:r>
              <a:rPr lang="en-US" dirty="0"/>
              <a:t> Tagger Ante-Chamber)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E0C3A-CFC9-CAB0-F83F-81A0A767E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6" y="1546734"/>
            <a:ext cx="10585137" cy="347942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0806E7-6482-7DE6-A122-9B4989135632}"/>
              </a:ext>
            </a:extLst>
          </p:cNvPr>
          <p:cNvCxnSpPr/>
          <p:nvPr/>
        </p:nvCxnSpPr>
        <p:spPr>
          <a:xfrm>
            <a:off x="10275347" y="2793948"/>
            <a:ext cx="0" cy="28776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67ECC1-F52F-BCF3-AACE-B208838BD735}"/>
              </a:ext>
            </a:extLst>
          </p:cNvPr>
          <p:cNvCxnSpPr>
            <a:cxnSpLocks/>
          </p:cNvCxnSpPr>
          <p:nvPr/>
        </p:nvCxnSpPr>
        <p:spPr>
          <a:xfrm flipH="1">
            <a:off x="6016460" y="5301291"/>
            <a:ext cx="42588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99BD2E-7E56-E7F5-A450-F736C1DFA5EC}"/>
              </a:ext>
            </a:extLst>
          </p:cNvPr>
          <p:cNvCxnSpPr>
            <a:cxnSpLocks/>
          </p:cNvCxnSpPr>
          <p:nvPr/>
        </p:nvCxnSpPr>
        <p:spPr>
          <a:xfrm>
            <a:off x="6016460" y="2793948"/>
            <a:ext cx="0" cy="2598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6832E9-7061-551D-AD9F-9A72E3469351}"/>
              </a:ext>
            </a:extLst>
          </p:cNvPr>
          <p:cNvCxnSpPr/>
          <p:nvPr/>
        </p:nvCxnSpPr>
        <p:spPr>
          <a:xfrm>
            <a:off x="4290183" y="2793948"/>
            <a:ext cx="0" cy="28776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8A26E3-B640-7BF5-38C6-37F7A9B237E3}"/>
              </a:ext>
            </a:extLst>
          </p:cNvPr>
          <p:cNvCxnSpPr>
            <a:cxnSpLocks/>
          </p:cNvCxnSpPr>
          <p:nvPr/>
        </p:nvCxnSpPr>
        <p:spPr>
          <a:xfrm flipH="1">
            <a:off x="4290183" y="5595009"/>
            <a:ext cx="59748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E65B85-1B43-DE5A-58F6-37E1E66E8D21}"/>
              </a:ext>
            </a:extLst>
          </p:cNvPr>
          <p:cNvSpPr txBox="1"/>
          <p:nvPr/>
        </p:nvSpPr>
        <p:spPr>
          <a:xfrm>
            <a:off x="7757407" y="5026160"/>
            <a:ext cx="91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~27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B55C2-3AAB-8E4C-9848-EB60CDFF2428}"/>
              </a:ext>
            </a:extLst>
          </p:cNvPr>
          <p:cNvSpPr txBox="1"/>
          <p:nvPr/>
        </p:nvSpPr>
        <p:spPr>
          <a:xfrm>
            <a:off x="7010726" y="5301291"/>
            <a:ext cx="82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~41 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BFC231-0383-B77D-7F1C-9FD246801F66}"/>
              </a:ext>
            </a:extLst>
          </p:cNvPr>
          <p:cNvCxnSpPr>
            <a:cxnSpLocks/>
          </p:cNvCxnSpPr>
          <p:nvPr/>
        </p:nvCxnSpPr>
        <p:spPr>
          <a:xfrm>
            <a:off x="7074297" y="2829805"/>
            <a:ext cx="0" cy="2277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F1B3E1-6B28-6781-4F5A-95CBD84C52C6}"/>
              </a:ext>
            </a:extLst>
          </p:cNvPr>
          <p:cNvCxnSpPr>
            <a:cxnSpLocks/>
          </p:cNvCxnSpPr>
          <p:nvPr/>
        </p:nvCxnSpPr>
        <p:spPr>
          <a:xfrm flipH="1">
            <a:off x="7074297" y="4897879"/>
            <a:ext cx="3201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95261C9-F33A-BC89-09C8-4110FBAA1B23}"/>
              </a:ext>
            </a:extLst>
          </p:cNvPr>
          <p:cNvSpPr txBox="1"/>
          <p:nvPr/>
        </p:nvSpPr>
        <p:spPr>
          <a:xfrm>
            <a:off x="8306207" y="4547777"/>
            <a:ext cx="91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~22 m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B4130B0-0D1E-6AE9-A833-151B0E3CCDAD}"/>
              </a:ext>
            </a:extLst>
          </p:cNvPr>
          <p:cNvSpPr/>
          <p:nvPr/>
        </p:nvSpPr>
        <p:spPr>
          <a:xfrm rot="10800000">
            <a:off x="4431716" y="3429000"/>
            <a:ext cx="400044" cy="628650"/>
          </a:xfrm>
          <a:prstGeom prst="downArrow">
            <a:avLst>
              <a:gd name="adj1" fmla="val 50000"/>
              <a:gd name="adj2" fmla="val 806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6F4E7B3-2EC7-EE58-C043-6F13EB9779F8}"/>
              </a:ext>
            </a:extLst>
          </p:cNvPr>
          <p:cNvSpPr/>
          <p:nvPr/>
        </p:nvSpPr>
        <p:spPr>
          <a:xfrm rot="10800000">
            <a:off x="6096000" y="3439923"/>
            <a:ext cx="400044" cy="628650"/>
          </a:xfrm>
          <a:prstGeom prst="downArrow">
            <a:avLst>
              <a:gd name="adj1" fmla="val 50000"/>
              <a:gd name="adj2" fmla="val 806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3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70CC-DAF2-CDA7-5D5B-34A66E0E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Far-Backward (Lower Q</a:t>
            </a:r>
            <a:r>
              <a:rPr lang="en-US" baseline="30000" dirty="0"/>
              <a:t>2</a:t>
            </a:r>
            <a:r>
              <a:rPr lang="en-US" dirty="0"/>
              <a:t> Tagger Ante-Chamber)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1A13F-322C-FAF0-A019-ECCA38F8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7" y="1272118"/>
            <a:ext cx="7042231" cy="2718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78D4F-C584-72FF-FB8B-85F17B76E722}"/>
              </a:ext>
            </a:extLst>
          </p:cNvPr>
          <p:cNvSpPr txBox="1"/>
          <p:nvPr/>
        </p:nvSpPr>
        <p:spPr>
          <a:xfrm>
            <a:off x="7455603" y="715459"/>
            <a:ext cx="4615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[Details] </a:t>
            </a:r>
            <a:br>
              <a:rPr lang="en-US" dirty="0"/>
            </a:br>
            <a:r>
              <a:rPr lang="en-US" dirty="0"/>
              <a:t>Material may be Stainless Steel.</a:t>
            </a:r>
          </a:p>
          <a:p>
            <a:r>
              <a:rPr lang="en-US" dirty="0"/>
              <a:t>(Inside circular part: copper coated)</a:t>
            </a:r>
          </a:p>
          <a:p>
            <a:endParaRPr lang="en-US" dirty="0"/>
          </a:p>
          <a:p>
            <a:r>
              <a:rPr lang="en-US" dirty="0"/>
              <a:t>Inside Space is in Vacuum</a:t>
            </a:r>
          </a:p>
          <a:p>
            <a:endParaRPr lang="en-US" dirty="0"/>
          </a:p>
          <a:p>
            <a:r>
              <a:rPr lang="en-US" dirty="0"/>
              <a:t>Rounds are allowed to help manufacturing.</a:t>
            </a:r>
          </a:p>
          <a:p>
            <a:endParaRPr lang="en-US" dirty="0"/>
          </a:p>
          <a:p>
            <a:r>
              <a:rPr lang="en-US" dirty="0"/>
              <a:t>W=250 should cover the sensor (180mm): 230mm &lt; W &lt; (bigger is OK)</a:t>
            </a:r>
          </a:p>
          <a:p>
            <a:endParaRPr lang="en-US" dirty="0"/>
          </a:p>
          <a:p>
            <a:r>
              <a:rPr lang="en-US" dirty="0"/>
              <a:t>H=60mmm: can be bigger, but not smaller.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562AA-177A-27E6-1AAB-ABEED6B17958}"/>
              </a:ext>
            </a:extLst>
          </p:cNvPr>
          <p:cNvSpPr txBox="1"/>
          <p:nvPr/>
        </p:nvSpPr>
        <p:spPr>
          <a:xfrm>
            <a:off x="519173" y="4689363"/>
            <a:ext cx="5757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W=250mm should be just before the sensors:</a:t>
            </a:r>
          </a:p>
          <a:p>
            <a:r>
              <a:rPr lang="en-US" dirty="0"/>
              <a:t>It can be tapered from exit to Q^2 sensor.</a:t>
            </a:r>
          </a:p>
          <a:p>
            <a:r>
              <a:rPr lang="en-US" dirty="0"/>
              <a:t>50 &lt; W =&lt; 250mm along Z.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066222-E7C4-3FDF-D3C4-83D25F331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272" y="4239556"/>
            <a:ext cx="4854843" cy="19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BEA9-4B7A-6287-34ED-CDB5A9F8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B0 Magnet Beam Pipe Connections (To Connect Central Detector)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6E90D-340C-6557-628D-682F78899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4" y="1825146"/>
            <a:ext cx="5975103" cy="2991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4B28B-5FBD-F6F1-5C30-747A277A0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704" y="826263"/>
            <a:ext cx="2634987" cy="5426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4006CF-907F-BC05-1623-4138AC328B48}"/>
              </a:ext>
            </a:extLst>
          </p:cNvPr>
          <p:cNvSpPr txBox="1"/>
          <p:nvPr/>
        </p:nvSpPr>
        <p:spPr>
          <a:xfrm>
            <a:off x="7836902" y="4632263"/>
            <a:ext cx="142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B0 Magnet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4100B-3C2E-A6FB-9F61-B9A9B4242A51}"/>
              </a:ext>
            </a:extLst>
          </p:cNvPr>
          <p:cNvSpPr txBox="1"/>
          <p:nvPr/>
        </p:nvSpPr>
        <p:spPr>
          <a:xfrm rot="5400000">
            <a:off x="7002653" y="1560599"/>
            <a:ext cx="142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Gate Valve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6E9ED-81C6-BC8C-925F-47B167E7D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493" y="826263"/>
            <a:ext cx="2248543" cy="54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9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877A-8AC2-D5C3-CE22-AB1ECA05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B0 Magnet Beam Pipe Connections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44159-A8D7-652A-C482-54E18329D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511" y="775607"/>
            <a:ext cx="11223901" cy="5421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[Before]</a:t>
            </a:r>
          </a:p>
          <a:p>
            <a:pPr marL="0" indent="0">
              <a:buNone/>
            </a:pPr>
            <a:r>
              <a:rPr lang="en-US" sz="2000" dirty="0"/>
              <a:t>IP Side: One big Gate Valve (ID=260mm) accommodates EB Pipe &amp; Hadron Beam Pipe.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[Updating - Preliminary]: See Pictures on Next Page</a:t>
            </a:r>
          </a:p>
          <a:p>
            <a:pPr marL="0" indent="0">
              <a:buNone/>
            </a:pPr>
            <a:r>
              <a:rPr lang="en-US" sz="2000" dirty="0"/>
              <a:t>IP Side: One small Gate Valve will accommodate EB Pipe.</a:t>
            </a:r>
          </a:p>
          <a:p>
            <a:pPr marL="0" indent="0">
              <a:buNone/>
            </a:pPr>
            <a:r>
              <a:rPr lang="en-US" sz="2000" dirty="0"/>
              <a:t>Non-IP Side: Another small Gate Valve will accommodate Hadron Beam Pipe.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[Why ?]</a:t>
            </a:r>
          </a:p>
          <a:p>
            <a:pPr marL="0" indent="0">
              <a:buNone/>
            </a:pPr>
            <a:r>
              <a:rPr lang="en-US" sz="2000" dirty="0"/>
              <a:t>To give more space on IP side to assemble 4 Silicon Detector disks &amp; to have more adjustment.</a:t>
            </a:r>
          </a:p>
          <a:p>
            <a:pPr marL="0" indent="0">
              <a:buNone/>
            </a:pPr>
            <a:r>
              <a:rPr lang="en-US" sz="2000" dirty="0"/>
              <a:t>To pump warm part: Hadron Beam Pipe inside B0 is warm.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[NOT Changed]</a:t>
            </a:r>
          </a:p>
          <a:p>
            <a:pPr marL="0" indent="0">
              <a:buNone/>
            </a:pPr>
            <a:r>
              <a:rPr lang="en-US" sz="2000" dirty="0"/>
              <a:t>Except Detector Disks, all the parts will be assembled outside tunnel. </a:t>
            </a:r>
          </a:p>
          <a:p>
            <a:pPr marL="0" indent="0">
              <a:buNone/>
            </a:pPr>
            <a:r>
              <a:rPr lang="en-US" sz="2000" dirty="0"/>
              <a:t>Lower Half Crystal Calorimeter </a:t>
            </a:r>
            <a:r>
              <a:rPr lang="en-US" sz="2000" dirty="0">
                <a:sym typeface="Wingdings" panose="05000000000000000000" pitchFamily="2" charset="2"/>
              </a:rPr>
              <a:t> Hadron Pipe with Flanges  Upper Half Crystal Calorimeter.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158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B67A-2182-E64A-7604-A0225565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B0 Magnet Beam Pipe Connections</a:t>
            </a:r>
          </a:p>
        </p:txBody>
      </p:sp>
      <p:pic>
        <p:nvPicPr>
          <p:cNvPr id="1026" name="Picture 2" descr="A picture containing text, printer&#10;&#10;AI-generated content may be incorrect.">
            <a:extLst>
              <a:ext uri="{FF2B5EF4-FFF2-40B4-BE49-F238E27FC236}">
                <a16:creationId xmlns:a16="http://schemas.microsoft.com/office/drawing/2014/main" id="{44878F3F-A0D6-1BE5-EEE4-BDDEFBE8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6" y="1853293"/>
            <a:ext cx="11079529" cy="43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57F9B619-0767-ADC2-0ABD-AAB02EA8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5" y="676894"/>
            <a:ext cx="3352056" cy="23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3018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D70558AC79641AC36496E6FEE9A6E" ma:contentTypeVersion="4" ma:contentTypeDescription="Create a new document." ma:contentTypeScope="" ma:versionID="c836d54df9ad875ddbfe2777157cbad1">
  <xsd:schema xmlns:xsd="http://www.w3.org/2001/XMLSchema" xmlns:xs="http://www.w3.org/2001/XMLSchema" xmlns:p="http://schemas.microsoft.com/office/2006/metadata/properties" xmlns:ns2="7598c3d8-57a9-49d9-87da-8d2ac3199484" targetNamespace="http://schemas.microsoft.com/office/2006/metadata/properties" ma:root="true" ma:fieldsID="a1dcfe6a7be53e253488c469644543b2" ns2:_="">
    <xsd:import namespace="7598c3d8-57a9-49d9-87da-8d2ac3199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8c3d8-57a9-49d9-87da-8d2ac3199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598c3d8-57a9-49d9-87da-8d2ac319948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754FCC-0321-4AF0-8AFD-07A376B5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8c3d8-57a9-49d9-87da-8d2ac3199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9263</TotalTime>
  <Words>432</Words>
  <Application>Microsoft Office PowerPoint</Application>
  <PresentationFormat>Widescreen</PresentationFormat>
  <Paragraphs>61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BNL</vt:lpstr>
      <vt:lpstr>Ancillary Detectors / Vacuum </vt:lpstr>
      <vt:lpstr>Far-Backward / Far-Forward Ancillary Detectors</vt:lpstr>
      <vt:lpstr>Far-Forward (Roman Pots &amp; Off-Momentum Detectors)</vt:lpstr>
      <vt:lpstr>Far-Backward (Lower Q2 Tagger Ante-Chamber)</vt:lpstr>
      <vt:lpstr>Far-Backward (Lower Q2 Tagger Ante-Chamber)</vt:lpstr>
      <vt:lpstr>B0 Magnet Beam Pipe Connections (To Connect Central Detector)</vt:lpstr>
      <vt:lpstr>B0 Magnet Beam Pipe Connections</vt:lpstr>
      <vt:lpstr>B0 Magnet Beam Pipe Connections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Jun, Chang</cp:lastModifiedBy>
  <cp:revision>88</cp:revision>
  <cp:lastPrinted>2025-02-18T14:04:20Z</cp:lastPrinted>
  <dcterms:created xsi:type="dcterms:W3CDTF">2023-09-12T20:43:32Z</dcterms:created>
  <dcterms:modified xsi:type="dcterms:W3CDTF">2025-02-18T16:01:44Z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0x010100E9AD70558AC79641AC36496E6FEE9A6E</vt:lpwstr>
  </property>
  <property fmtid="{D5CDD505-2E9C-101B-9397-08002B2CF9AE}" pid="3" name="MediaServiceImageTags">
    <vt:lpwstr/>
  </property>
</Properties>
</file>