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7"/>
  </p:notesMasterIdLst>
  <p:sldIdLst>
    <p:sldId id="4758" r:id="rId5"/>
    <p:sldId id="4786" r:id="rId6"/>
    <p:sldId id="4802" r:id="rId7"/>
    <p:sldId id="4785" r:id="rId8"/>
    <p:sldId id="4790" r:id="rId9"/>
    <p:sldId id="4788" r:id="rId10"/>
    <p:sldId id="4789" r:id="rId11"/>
    <p:sldId id="4782" r:id="rId12"/>
    <p:sldId id="4787" r:id="rId13"/>
    <p:sldId id="4759" r:id="rId14"/>
    <p:sldId id="4793" r:id="rId15"/>
    <p:sldId id="4794" r:id="rId16"/>
    <p:sldId id="4795" r:id="rId17"/>
    <p:sldId id="4796" r:id="rId18"/>
    <p:sldId id="4797" r:id="rId19"/>
    <p:sldId id="4801" r:id="rId20"/>
    <p:sldId id="4798" r:id="rId21"/>
    <p:sldId id="4799" r:id="rId22"/>
    <p:sldId id="4800" r:id="rId23"/>
    <p:sldId id="4791" r:id="rId24"/>
    <p:sldId id="4792" r:id="rId25"/>
    <p:sldId id="47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06853-7828-47A7-BB22-D229D41ADED5}" v="4" dt="2025-02-28T16:38:29.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724" autoAdjust="0"/>
  </p:normalViewPr>
  <p:slideViewPr>
    <p:cSldViewPr snapToGrid="0">
      <p:cViewPr varScale="1">
        <p:scale>
          <a:sx n="97" d="100"/>
          <a:sy n="97" d="100"/>
        </p:scale>
        <p:origin x="560" y="6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ece-Moyer, Nathaniel" userId="6f9a67ee-08a4-4a4f-adf6-9abd166d5074" providerId="ADAL" clId="{BAF06853-7828-47A7-BB22-D229D41ADED5}"/>
    <pc:docChg chg="undo custSel addSld delSld modSld">
      <pc:chgData name="Speece-Moyer, Nathaniel" userId="6f9a67ee-08a4-4a4f-adf6-9abd166d5074" providerId="ADAL" clId="{BAF06853-7828-47A7-BB22-D229D41ADED5}" dt="2025-02-28T18:35:43.198" v="2085" actId="20577"/>
      <pc:docMkLst>
        <pc:docMk/>
      </pc:docMkLst>
      <pc:sldChg chg="modSp mod">
        <pc:chgData name="Speece-Moyer, Nathaniel" userId="6f9a67ee-08a4-4a4f-adf6-9abd166d5074" providerId="ADAL" clId="{BAF06853-7828-47A7-BB22-D229D41ADED5}" dt="2025-02-28T18:35:43.198" v="2085" actId="20577"/>
        <pc:sldMkLst>
          <pc:docMk/>
          <pc:sldMk cId="4134062534" sldId="4758"/>
        </pc:sldMkLst>
        <pc:spChg chg="mod">
          <ac:chgData name="Speece-Moyer, Nathaniel" userId="6f9a67ee-08a4-4a4f-adf6-9abd166d5074" providerId="ADAL" clId="{BAF06853-7828-47A7-BB22-D229D41ADED5}" dt="2025-02-28T18:35:43.198" v="2085" actId="20577"/>
          <ac:spMkLst>
            <pc:docMk/>
            <pc:sldMk cId="4134062534" sldId="4758"/>
            <ac:spMk id="4" creationId="{EE1A2A0F-F73E-004D-868A-1A4D79DBE132}"/>
          </ac:spMkLst>
        </pc:spChg>
        <pc:spChg chg="mod">
          <ac:chgData name="Speece-Moyer, Nathaniel" userId="6f9a67ee-08a4-4a4f-adf6-9abd166d5074" providerId="ADAL" clId="{BAF06853-7828-47A7-BB22-D229D41ADED5}" dt="2025-02-28T15:33:47.458" v="27" actId="20577"/>
          <ac:spMkLst>
            <pc:docMk/>
            <pc:sldMk cId="4134062534" sldId="4758"/>
            <ac:spMk id="11" creationId="{99059204-FF2B-03A6-FAB7-9DE25E7F11DA}"/>
          </ac:spMkLst>
        </pc:spChg>
      </pc:sldChg>
      <pc:sldChg chg="del">
        <pc:chgData name="Speece-Moyer, Nathaniel" userId="6f9a67ee-08a4-4a4f-adf6-9abd166d5074" providerId="ADAL" clId="{BAF06853-7828-47A7-BB22-D229D41ADED5}" dt="2025-02-28T18:30:21.474" v="2065" actId="2696"/>
        <pc:sldMkLst>
          <pc:docMk/>
          <pc:sldMk cId="3860170196" sldId="4780"/>
        </pc:sldMkLst>
      </pc:sldChg>
      <pc:sldChg chg="modSp mod">
        <pc:chgData name="Speece-Moyer, Nathaniel" userId="6f9a67ee-08a4-4a4f-adf6-9abd166d5074" providerId="ADAL" clId="{BAF06853-7828-47A7-BB22-D229D41ADED5}" dt="2025-02-28T15:46:02.563" v="700" actId="20577"/>
        <pc:sldMkLst>
          <pc:docMk/>
          <pc:sldMk cId="1110897517" sldId="4782"/>
        </pc:sldMkLst>
        <pc:spChg chg="mod">
          <ac:chgData name="Speece-Moyer, Nathaniel" userId="6f9a67ee-08a4-4a4f-adf6-9abd166d5074" providerId="ADAL" clId="{BAF06853-7828-47A7-BB22-D229D41ADED5}" dt="2025-02-28T15:46:02.563" v="700" actId="20577"/>
          <ac:spMkLst>
            <pc:docMk/>
            <pc:sldMk cId="1110897517" sldId="4782"/>
            <ac:spMk id="4" creationId="{1FFFCF19-B384-7EF8-E94D-543B148191C5}"/>
          </ac:spMkLst>
        </pc:spChg>
      </pc:sldChg>
      <pc:sldChg chg="addSp delSp modSp mod">
        <pc:chgData name="Speece-Moyer, Nathaniel" userId="6f9a67ee-08a4-4a4f-adf6-9abd166d5074" providerId="ADAL" clId="{BAF06853-7828-47A7-BB22-D229D41ADED5}" dt="2025-02-28T16:39:39.093" v="1850" actId="20577"/>
        <pc:sldMkLst>
          <pc:docMk/>
          <pc:sldMk cId="168722428" sldId="4785"/>
        </pc:sldMkLst>
        <pc:spChg chg="mod">
          <ac:chgData name="Speece-Moyer, Nathaniel" userId="6f9a67ee-08a4-4a4f-adf6-9abd166d5074" providerId="ADAL" clId="{BAF06853-7828-47A7-BB22-D229D41ADED5}" dt="2025-02-28T15:43:23.489" v="489" actId="20577"/>
          <ac:spMkLst>
            <pc:docMk/>
            <pc:sldMk cId="168722428" sldId="4785"/>
            <ac:spMk id="2" creationId="{0BC430A7-6EF9-5BCD-1A1B-9D4BBF01E8E6}"/>
          </ac:spMkLst>
        </pc:spChg>
        <pc:spChg chg="mod">
          <ac:chgData name="Speece-Moyer, Nathaniel" userId="6f9a67ee-08a4-4a4f-adf6-9abd166d5074" providerId="ADAL" clId="{BAF06853-7828-47A7-BB22-D229D41ADED5}" dt="2025-02-28T16:36:54.032" v="1793" actId="20577"/>
          <ac:spMkLst>
            <pc:docMk/>
            <pc:sldMk cId="168722428" sldId="4785"/>
            <ac:spMk id="3" creationId="{700619BA-A3FF-F549-5E24-EF59D5A2B289}"/>
          </ac:spMkLst>
        </pc:spChg>
        <pc:spChg chg="add mod">
          <ac:chgData name="Speece-Moyer, Nathaniel" userId="6f9a67ee-08a4-4a4f-adf6-9abd166d5074" providerId="ADAL" clId="{BAF06853-7828-47A7-BB22-D229D41ADED5}" dt="2025-02-28T16:38:22.770" v="1812" actId="1076"/>
          <ac:spMkLst>
            <pc:docMk/>
            <pc:sldMk cId="168722428" sldId="4785"/>
            <ac:spMk id="4" creationId="{C45324C9-DEB6-F899-3C3A-1D9FF76A1C65}"/>
          </ac:spMkLst>
        </pc:spChg>
        <pc:spChg chg="mod">
          <ac:chgData name="Speece-Moyer, Nathaniel" userId="6f9a67ee-08a4-4a4f-adf6-9abd166d5074" providerId="ADAL" clId="{BAF06853-7828-47A7-BB22-D229D41ADED5}" dt="2025-02-28T16:39:39.093" v="1850" actId="20577"/>
          <ac:spMkLst>
            <pc:docMk/>
            <pc:sldMk cId="168722428" sldId="4785"/>
            <ac:spMk id="6" creationId="{F6F3DA0F-B9E9-F47B-19BC-73482C580AE7}"/>
          </ac:spMkLst>
        </pc:spChg>
        <pc:spChg chg="add mod">
          <ac:chgData name="Speece-Moyer, Nathaniel" userId="6f9a67ee-08a4-4a4f-adf6-9abd166d5074" providerId="ADAL" clId="{BAF06853-7828-47A7-BB22-D229D41ADED5}" dt="2025-02-28T16:37:41.946" v="1801" actId="1076"/>
          <ac:spMkLst>
            <pc:docMk/>
            <pc:sldMk cId="168722428" sldId="4785"/>
            <ac:spMk id="7" creationId="{F1EEDFD8-28CF-0BE0-11B1-F794C848914C}"/>
          </ac:spMkLst>
        </pc:spChg>
        <pc:spChg chg="add mod">
          <ac:chgData name="Speece-Moyer, Nathaniel" userId="6f9a67ee-08a4-4a4f-adf6-9abd166d5074" providerId="ADAL" clId="{BAF06853-7828-47A7-BB22-D229D41ADED5}" dt="2025-02-28T16:37:52.850" v="1804" actId="1076"/>
          <ac:spMkLst>
            <pc:docMk/>
            <pc:sldMk cId="168722428" sldId="4785"/>
            <ac:spMk id="8" creationId="{0D049F8C-D31F-94F2-C28E-116508CEA9CF}"/>
          </ac:spMkLst>
        </pc:spChg>
        <pc:spChg chg="add mod">
          <ac:chgData name="Speece-Moyer, Nathaniel" userId="6f9a67ee-08a4-4a4f-adf6-9abd166d5074" providerId="ADAL" clId="{BAF06853-7828-47A7-BB22-D229D41ADED5}" dt="2025-02-28T16:39:21.834" v="1840" actId="1076"/>
          <ac:spMkLst>
            <pc:docMk/>
            <pc:sldMk cId="168722428" sldId="4785"/>
            <ac:spMk id="19" creationId="{2936585F-BBFA-7CFF-6894-E782A835AF33}"/>
          </ac:spMkLst>
        </pc:spChg>
        <pc:picChg chg="mod">
          <ac:chgData name="Speece-Moyer, Nathaniel" userId="6f9a67ee-08a4-4a4f-adf6-9abd166d5074" providerId="ADAL" clId="{BAF06853-7828-47A7-BB22-D229D41ADED5}" dt="2025-02-28T16:39:24.579" v="1842" actId="1076"/>
          <ac:picMkLst>
            <pc:docMk/>
            <pc:sldMk cId="168722428" sldId="4785"/>
            <ac:picMk id="5" creationId="{8FE780BE-08AE-EBC2-7B60-D8B0ADDA7C31}"/>
          </ac:picMkLst>
        </pc:picChg>
        <pc:cxnChg chg="add mod">
          <ac:chgData name="Speece-Moyer, Nathaniel" userId="6f9a67ee-08a4-4a4f-adf6-9abd166d5074" providerId="ADAL" clId="{BAF06853-7828-47A7-BB22-D229D41ADED5}" dt="2025-02-28T16:38:24.873" v="1813" actId="1076"/>
          <ac:cxnSpMkLst>
            <pc:docMk/>
            <pc:sldMk cId="168722428" sldId="4785"/>
            <ac:cxnSpMk id="9" creationId="{B3A5EE38-D8A5-43B5-0CD0-689ADB21E3F2}"/>
          </ac:cxnSpMkLst>
        </pc:cxnChg>
        <pc:cxnChg chg="add del mod">
          <ac:chgData name="Speece-Moyer, Nathaniel" userId="6f9a67ee-08a4-4a4f-adf6-9abd166d5074" providerId="ADAL" clId="{BAF06853-7828-47A7-BB22-D229D41ADED5}" dt="2025-02-28T16:39:28.851" v="1844" actId="478"/>
          <ac:cxnSpMkLst>
            <pc:docMk/>
            <pc:sldMk cId="168722428" sldId="4785"/>
            <ac:cxnSpMk id="10" creationId="{FC605E20-06A0-F50F-5BA1-196E9279FF9E}"/>
          </ac:cxnSpMkLst>
        </pc:cxnChg>
        <pc:cxnChg chg="add mod">
          <ac:chgData name="Speece-Moyer, Nathaniel" userId="6f9a67ee-08a4-4a4f-adf6-9abd166d5074" providerId="ADAL" clId="{BAF06853-7828-47A7-BB22-D229D41ADED5}" dt="2025-02-28T16:37:47.672" v="1803" actId="14100"/>
          <ac:cxnSpMkLst>
            <pc:docMk/>
            <pc:sldMk cId="168722428" sldId="4785"/>
            <ac:cxnSpMk id="11" creationId="{9070FA0D-9AB3-863A-4780-5F1EBCB6E638}"/>
          </ac:cxnSpMkLst>
        </pc:cxnChg>
        <pc:cxnChg chg="add mod">
          <ac:chgData name="Speece-Moyer, Nathaniel" userId="6f9a67ee-08a4-4a4f-adf6-9abd166d5074" providerId="ADAL" clId="{BAF06853-7828-47A7-BB22-D229D41ADED5}" dt="2025-02-28T16:39:27.017" v="1843" actId="14100"/>
          <ac:cxnSpMkLst>
            <pc:docMk/>
            <pc:sldMk cId="168722428" sldId="4785"/>
            <ac:cxnSpMk id="18" creationId="{E28C4BB7-86C5-4EF4-2616-F6344B5CD483}"/>
          </ac:cxnSpMkLst>
        </pc:cxnChg>
      </pc:sldChg>
      <pc:sldChg chg="modSp mod">
        <pc:chgData name="Speece-Moyer, Nathaniel" userId="6f9a67ee-08a4-4a4f-adf6-9abd166d5074" providerId="ADAL" clId="{BAF06853-7828-47A7-BB22-D229D41ADED5}" dt="2025-02-28T16:34:56.310" v="1634" actId="20577"/>
        <pc:sldMkLst>
          <pc:docMk/>
          <pc:sldMk cId="858601146" sldId="4786"/>
        </pc:sldMkLst>
        <pc:spChg chg="mod">
          <ac:chgData name="Speece-Moyer, Nathaniel" userId="6f9a67ee-08a4-4a4f-adf6-9abd166d5074" providerId="ADAL" clId="{BAF06853-7828-47A7-BB22-D229D41ADED5}" dt="2025-02-28T16:34:56.310" v="1634" actId="20577"/>
          <ac:spMkLst>
            <pc:docMk/>
            <pc:sldMk cId="858601146" sldId="4786"/>
            <ac:spMk id="3" creationId="{DF45CD6C-7061-7061-DD8D-E260CF7D1EFD}"/>
          </ac:spMkLst>
        </pc:spChg>
      </pc:sldChg>
      <pc:sldChg chg="modSp mod">
        <pc:chgData name="Speece-Moyer, Nathaniel" userId="6f9a67ee-08a4-4a4f-adf6-9abd166d5074" providerId="ADAL" clId="{BAF06853-7828-47A7-BB22-D229D41ADED5}" dt="2025-02-28T18:30:12.491" v="2064" actId="20577"/>
        <pc:sldMkLst>
          <pc:docMk/>
          <pc:sldMk cId="648970553" sldId="4787"/>
        </pc:sldMkLst>
        <pc:spChg chg="mod">
          <ac:chgData name="Speece-Moyer, Nathaniel" userId="6f9a67ee-08a4-4a4f-adf6-9abd166d5074" providerId="ADAL" clId="{BAF06853-7828-47A7-BB22-D229D41ADED5}" dt="2025-02-28T18:30:12.491" v="2064" actId="20577"/>
          <ac:spMkLst>
            <pc:docMk/>
            <pc:sldMk cId="648970553" sldId="4787"/>
            <ac:spMk id="3" creationId="{21925E32-7C04-5CC4-46E5-8887CDCDC6F4}"/>
          </ac:spMkLst>
        </pc:spChg>
      </pc:sldChg>
      <pc:sldChg chg="modSp mod">
        <pc:chgData name="Speece-Moyer, Nathaniel" userId="6f9a67ee-08a4-4a4f-adf6-9abd166d5074" providerId="ADAL" clId="{BAF06853-7828-47A7-BB22-D229D41ADED5}" dt="2025-02-28T18:27:27.257" v="1941" actId="20577"/>
        <pc:sldMkLst>
          <pc:docMk/>
          <pc:sldMk cId="446668276" sldId="4788"/>
        </pc:sldMkLst>
        <pc:spChg chg="mod">
          <ac:chgData name="Speece-Moyer, Nathaniel" userId="6f9a67ee-08a4-4a4f-adf6-9abd166d5074" providerId="ADAL" clId="{BAF06853-7828-47A7-BB22-D229D41ADED5}" dt="2025-02-28T18:27:27.257" v="1941" actId="20577"/>
          <ac:spMkLst>
            <pc:docMk/>
            <pc:sldMk cId="446668276" sldId="4788"/>
            <ac:spMk id="3" creationId="{DDDE1871-775B-3411-A20B-80AA26887E82}"/>
          </ac:spMkLst>
        </pc:spChg>
      </pc:sldChg>
      <pc:sldChg chg="modSp mod">
        <pc:chgData name="Speece-Moyer, Nathaniel" userId="6f9a67ee-08a4-4a4f-adf6-9abd166d5074" providerId="ADAL" clId="{BAF06853-7828-47A7-BB22-D229D41ADED5}" dt="2025-02-28T18:28:38.517" v="2008" actId="20577"/>
        <pc:sldMkLst>
          <pc:docMk/>
          <pc:sldMk cId="2332189366" sldId="4789"/>
        </pc:sldMkLst>
        <pc:spChg chg="mod">
          <ac:chgData name="Speece-Moyer, Nathaniel" userId="6f9a67ee-08a4-4a4f-adf6-9abd166d5074" providerId="ADAL" clId="{BAF06853-7828-47A7-BB22-D229D41ADED5}" dt="2025-02-28T18:28:38.517" v="2008" actId="20577"/>
          <ac:spMkLst>
            <pc:docMk/>
            <pc:sldMk cId="2332189366" sldId="4789"/>
            <ac:spMk id="3" creationId="{C2FFED43-5CAD-A29C-706C-35988509861F}"/>
          </ac:spMkLst>
        </pc:spChg>
        <pc:picChg chg="mod">
          <ac:chgData name="Speece-Moyer, Nathaniel" userId="6f9a67ee-08a4-4a4f-adf6-9abd166d5074" providerId="ADAL" clId="{BAF06853-7828-47A7-BB22-D229D41ADED5}" dt="2025-02-28T18:27:58.002" v="1945" actId="1076"/>
          <ac:picMkLst>
            <pc:docMk/>
            <pc:sldMk cId="2332189366" sldId="4789"/>
            <ac:picMk id="11" creationId="{0DDD3F7C-32F3-924D-FEF0-AAF8D2096294}"/>
          </ac:picMkLst>
        </pc:picChg>
      </pc:sldChg>
      <pc:sldChg chg="modSp mod">
        <pc:chgData name="Speece-Moyer, Nathaniel" userId="6f9a67ee-08a4-4a4f-adf6-9abd166d5074" providerId="ADAL" clId="{BAF06853-7828-47A7-BB22-D229D41ADED5}" dt="2025-02-28T16:40:48.617" v="1937" actId="20577"/>
        <pc:sldMkLst>
          <pc:docMk/>
          <pc:sldMk cId="3535881380" sldId="4790"/>
        </pc:sldMkLst>
        <pc:spChg chg="mod">
          <ac:chgData name="Speece-Moyer, Nathaniel" userId="6f9a67ee-08a4-4a4f-adf6-9abd166d5074" providerId="ADAL" clId="{BAF06853-7828-47A7-BB22-D229D41ADED5}" dt="2025-02-28T16:40:48.617" v="1937" actId="20577"/>
          <ac:spMkLst>
            <pc:docMk/>
            <pc:sldMk cId="3535881380" sldId="4790"/>
            <ac:spMk id="3" creationId="{8BDD0F3F-4F5B-10FF-3738-04F539BB4175}"/>
          </ac:spMkLst>
        </pc:spChg>
        <pc:picChg chg="mod">
          <ac:chgData name="Speece-Moyer, Nathaniel" userId="6f9a67ee-08a4-4a4f-adf6-9abd166d5074" providerId="ADAL" clId="{BAF06853-7828-47A7-BB22-D229D41ADED5}" dt="2025-02-28T15:42:29.929" v="443" actId="1076"/>
          <ac:picMkLst>
            <pc:docMk/>
            <pc:sldMk cId="3535881380" sldId="4790"/>
            <ac:picMk id="8" creationId="{DAEF0C1A-6FF6-3A80-D3E8-EE5D0960D83F}"/>
          </ac:picMkLst>
        </pc:picChg>
      </pc:sldChg>
      <pc:sldChg chg="modSp mod">
        <pc:chgData name="Speece-Moyer, Nathaniel" userId="6f9a67ee-08a4-4a4f-adf6-9abd166d5074" providerId="ADAL" clId="{BAF06853-7828-47A7-BB22-D229D41ADED5}" dt="2025-02-28T18:30:28.524" v="2075" actId="20577"/>
        <pc:sldMkLst>
          <pc:docMk/>
          <pc:sldMk cId="1578726078" sldId="4793"/>
        </pc:sldMkLst>
        <pc:spChg chg="mod">
          <ac:chgData name="Speece-Moyer, Nathaniel" userId="6f9a67ee-08a4-4a4f-adf6-9abd166d5074" providerId="ADAL" clId="{BAF06853-7828-47A7-BB22-D229D41ADED5}" dt="2025-02-28T18:30:28.524" v="2075" actId="20577"/>
          <ac:spMkLst>
            <pc:docMk/>
            <pc:sldMk cId="1578726078" sldId="4793"/>
            <ac:spMk id="2" creationId="{59BE116B-9462-0C8B-781C-EC1D48E3B140}"/>
          </ac:spMkLst>
        </pc:spChg>
      </pc:sldChg>
      <pc:sldChg chg="addSp modSp mod">
        <pc:chgData name="Speece-Moyer, Nathaniel" userId="6f9a67ee-08a4-4a4f-adf6-9abd166d5074" providerId="ADAL" clId="{BAF06853-7828-47A7-BB22-D229D41ADED5}" dt="2025-02-28T15:49:00.127" v="888" actId="20577"/>
        <pc:sldMkLst>
          <pc:docMk/>
          <pc:sldMk cId="706751993" sldId="4794"/>
        </pc:sldMkLst>
        <pc:spChg chg="add mod">
          <ac:chgData name="Speece-Moyer, Nathaniel" userId="6f9a67ee-08a4-4a4f-adf6-9abd166d5074" providerId="ADAL" clId="{BAF06853-7828-47A7-BB22-D229D41ADED5}" dt="2025-02-28T15:49:00.127" v="888" actId="20577"/>
          <ac:spMkLst>
            <pc:docMk/>
            <pc:sldMk cId="706751993" sldId="4794"/>
            <ac:spMk id="3" creationId="{52E8843F-854D-B1E0-AE59-C66B84BFEBDE}"/>
          </ac:spMkLst>
        </pc:spChg>
        <pc:picChg chg="mod">
          <ac:chgData name="Speece-Moyer, Nathaniel" userId="6f9a67ee-08a4-4a4f-adf6-9abd166d5074" providerId="ADAL" clId="{BAF06853-7828-47A7-BB22-D229D41ADED5}" dt="2025-02-28T15:46:56.664" v="713" actId="1076"/>
          <ac:picMkLst>
            <pc:docMk/>
            <pc:sldMk cId="706751993" sldId="4794"/>
            <ac:picMk id="4" creationId="{FACBB507-624E-5FD0-64FA-722B624CDFEF}"/>
          </ac:picMkLst>
        </pc:picChg>
      </pc:sldChg>
      <pc:sldChg chg="modSp add mod">
        <pc:chgData name="Speece-Moyer, Nathaniel" userId="6f9a67ee-08a4-4a4f-adf6-9abd166d5074" providerId="ADAL" clId="{BAF06853-7828-47A7-BB22-D229D41ADED5}" dt="2025-02-28T16:35:53.593" v="1644" actId="20577"/>
        <pc:sldMkLst>
          <pc:docMk/>
          <pc:sldMk cId="3700389613" sldId="4802"/>
        </pc:sldMkLst>
        <pc:spChg chg="mod">
          <ac:chgData name="Speece-Moyer, Nathaniel" userId="6f9a67ee-08a4-4a4f-adf6-9abd166d5074" providerId="ADAL" clId="{BAF06853-7828-47A7-BB22-D229D41ADED5}" dt="2025-02-28T15:43:39.469" v="573" actId="20577"/>
          <ac:spMkLst>
            <pc:docMk/>
            <pc:sldMk cId="3700389613" sldId="4802"/>
            <ac:spMk id="2" creationId="{58E1E14C-245D-95B7-B3B7-7D1B419A000E}"/>
          </ac:spMkLst>
        </pc:spChg>
        <pc:spChg chg="mod">
          <ac:chgData name="Speece-Moyer, Nathaniel" userId="6f9a67ee-08a4-4a4f-adf6-9abd166d5074" providerId="ADAL" clId="{BAF06853-7828-47A7-BB22-D229D41ADED5}" dt="2025-02-28T16:35:53.593" v="1644" actId="20577"/>
          <ac:spMkLst>
            <pc:docMk/>
            <pc:sldMk cId="3700389613" sldId="4802"/>
            <ac:spMk id="3" creationId="{CFF3E2E6-E8A7-3BD5-B481-B5FB52B474B2}"/>
          </ac:spMkLst>
        </pc:spChg>
      </pc:sldChg>
    </pc:docChg>
  </pc:docChgLst>
  <pc:docChgLst>
    <pc:chgData name="Speece-Moyer, Nathaniel" userId="6f9a67ee-08a4-4a4f-adf6-9abd166d5074" providerId="ADAL" clId="{19F058A3-91B9-442D-B331-E25273C64049}"/>
    <pc:docChg chg="modSld">
      <pc:chgData name="Speece-Moyer, Nathaniel" userId="6f9a67ee-08a4-4a4f-adf6-9abd166d5074" providerId="ADAL" clId="{19F058A3-91B9-442D-B331-E25273C64049}" dt="2025-02-25T21:51:11.742" v="10" actId="1076"/>
      <pc:docMkLst>
        <pc:docMk/>
      </pc:docMkLst>
      <pc:sldChg chg="modSp mod">
        <pc:chgData name="Speece-Moyer, Nathaniel" userId="6f9a67ee-08a4-4a4f-adf6-9abd166d5074" providerId="ADAL" clId="{19F058A3-91B9-442D-B331-E25273C64049}" dt="2025-02-25T21:51:11.742" v="10" actId="1076"/>
        <pc:sldMkLst>
          <pc:docMk/>
          <pc:sldMk cId="1110897517" sldId="4782"/>
        </pc:sldMkLst>
        <pc:picChg chg="mod">
          <ac:chgData name="Speece-Moyer, Nathaniel" userId="6f9a67ee-08a4-4a4f-adf6-9abd166d5074" providerId="ADAL" clId="{19F058A3-91B9-442D-B331-E25273C64049}" dt="2025-02-25T21:51:11.742" v="10" actId="1076"/>
          <ac:picMkLst>
            <pc:docMk/>
            <pc:sldMk cId="1110897517" sldId="4782"/>
            <ac:picMk id="7" creationId="{D16BE53B-15DA-26A6-A7EA-2016200D9549}"/>
          </ac:picMkLst>
        </pc:picChg>
      </pc:sldChg>
      <pc:sldChg chg="modSp mod">
        <pc:chgData name="Speece-Moyer, Nathaniel" userId="6f9a67ee-08a4-4a4f-adf6-9abd166d5074" providerId="ADAL" clId="{19F058A3-91B9-442D-B331-E25273C64049}" dt="2025-02-25T21:50:27.727" v="9" actId="1076"/>
        <pc:sldMkLst>
          <pc:docMk/>
          <pc:sldMk cId="3535881380" sldId="4790"/>
        </pc:sldMkLst>
        <pc:picChg chg="mod">
          <ac:chgData name="Speece-Moyer, Nathaniel" userId="6f9a67ee-08a4-4a4f-adf6-9abd166d5074" providerId="ADAL" clId="{19F058A3-91B9-442D-B331-E25273C64049}" dt="2025-02-25T21:50:27.727" v="9" actId="1076"/>
          <ac:picMkLst>
            <pc:docMk/>
            <pc:sldMk cId="3535881380" sldId="4790"/>
            <ac:picMk id="8" creationId="{DAEF0C1A-6FF6-3A80-D3E8-EE5D0960D8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1389482"/>
          </a:xfrm>
        </p:spPr>
        <p:txBody>
          <a:bodyPr>
            <a:normAutofit fontScale="90000"/>
          </a:bodyPr>
          <a:lstStyle/>
          <a:p>
            <a:r>
              <a:rPr lang="en-US" dirty="0"/>
              <a:t>Cradle, Barrel HCAL &amp; Moving Mechanism</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dirty="0"/>
              <a:t>Nathaniel Speece-Moyer (BNL)</a:t>
            </a:r>
          </a:p>
          <a:p>
            <a:endParaRPr lang="en-US" dirty="0"/>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dirty="0"/>
              <a:t>Triple I Engineering Meeting Update – 2/24/25</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Question &amp; Comments</a:t>
            </a:r>
          </a:p>
        </p:txBody>
      </p:sp>
    </p:spTree>
    <p:extLst>
      <p:ext uri="{BB962C8B-B14F-4D97-AF65-F5344CB8AC3E}">
        <p14:creationId xmlns:p14="http://schemas.microsoft.com/office/powerpoint/2010/main" val="378751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5A70-E2DC-7695-353D-3A22E4929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E116B-9462-0C8B-781C-EC1D48E3B140}"/>
              </a:ext>
            </a:extLst>
          </p:cNvPr>
          <p:cNvSpPr>
            <a:spLocks noGrp="1"/>
          </p:cNvSpPr>
          <p:nvPr>
            <p:ph type="title"/>
          </p:nvPr>
        </p:nvSpPr>
        <p:spPr>
          <a:xfrm>
            <a:off x="346037" y="2919351"/>
            <a:ext cx="11499925" cy="825178"/>
          </a:xfrm>
        </p:spPr>
        <p:txBody>
          <a:bodyPr>
            <a:normAutofit/>
          </a:bodyPr>
          <a:lstStyle/>
          <a:p>
            <a:pPr algn="ctr"/>
            <a:r>
              <a:rPr lang="en-US" sz="3600" dirty="0"/>
              <a:t>Additional Slides</a:t>
            </a:r>
          </a:p>
        </p:txBody>
      </p:sp>
    </p:spTree>
    <p:extLst>
      <p:ext uri="{BB962C8B-B14F-4D97-AF65-F5344CB8AC3E}">
        <p14:creationId xmlns:p14="http://schemas.microsoft.com/office/powerpoint/2010/main" val="157872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2204-EE56-6DAD-23F6-BB8CAA193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E5574-3BFF-C4C5-EC5A-6E1E5E51EE85}"/>
              </a:ext>
            </a:extLst>
          </p:cNvPr>
          <p:cNvSpPr>
            <a:spLocks noGrp="1"/>
          </p:cNvSpPr>
          <p:nvPr>
            <p:ph type="title"/>
          </p:nvPr>
        </p:nvSpPr>
        <p:spPr/>
        <p:txBody>
          <a:bodyPr/>
          <a:lstStyle/>
          <a:p>
            <a:r>
              <a:rPr lang="en-US" dirty="0"/>
              <a:t>Stress and refined mesh</a:t>
            </a:r>
          </a:p>
        </p:txBody>
      </p:sp>
      <p:pic>
        <p:nvPicPr>
          <p:cNvPr id="4" name="Picture 3">
            <a:extLst>
              <a:ext uri="{FF2B5EF4-FFF2-40B4-BE49-F238E27FC236}">
                <a16:creationId xmlns:a16="http://schemas.microsoft.com/office/drawing/2014/main" id="{FACBB507-624E-5FD0-64FA-722B624CDFEF}"/>
              </a:ext>
            </a:extLst>
          </p:cNvPr>
          <p:cNvPicPr>
            <a:picLocks noChangeAspect="1"/>
          </p:cNvPicPr>
          <p:nvPr/>
        </p:nvPicPr>
        <p:blipFill>
          <a:blip r:embed="rId2"/>
          <a:stretch>
            <a:fillRect/>
          </a:stretch>
        </p:blipFill>
        <p:spPr>
          <a:xfrm>
            <a:off x="497636" y="812380"/>
            <a:ext cx="11499925" cy="4799064"/>
          </a:xfrm>
          <a:prstGeom prst="rect">
            <a:avLst/>
          </a:prstGeom>
        </p:spPr>
      </p:pic>
      <p:sp>
        <p:nvSpPr>
          <p:cNvPr id="3" name="TextBox 2">
            <a:extLst>
              <a:ext uri="{FF2B5EF4-FFF2-40B4-BE49-F238E27FC236}">
                <a16:creationId xmlns:a16="http://schemas.microsoft.com/office/drawing/2014/main" id="{52E8843F-854D-B1E0-AE59-C66B84BFEBDE}"/>
              </a:ext>
            </a:extLst>
          </p:cNvPr>
          <p:cNvSpPr txBox="1"/>
          <p:nvPr/>
        </p:nvSpPr>
        <p:spPr>
          <a:xfrm>
            <a:off x="497635" y="5653946"/>
            <a:ext cx="8593737" cy="369332"/>
          </a:xfrm>
          <a:prstGeom prst="rect">
            <a:avLst/>
          </a:prstGeom>
          <a:noFill/>
        </p:spPr>
        <p:txBody>
          <a:bodyPr wrap="square" rtlCol="0">
            <a:spAutoFit/>
          </a:bodyPr>
          <a:lstStyle/>
          <a:p>
            <a:r>
              <a:rPr lang="en-US" dirty="0"/>
              <a:t>Highly-refined mesh using automatic mesh convergence with multiple iterations. </a:t>
            </a:r>
          </a:p>
        </p:txBody>
      </p:sp>
    </p:spTree>
    <p:extLst>
      <p:ext uri="{BB962C8B-B14F-4D97-AF65-F5344CB8AC3E}">
        <p14:creationId xmlns:p14="http://schemas.microsoft.com/office/powerpoint/2010/main" val="70675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B4B7A-C303-2E4F-8386-907743B59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B80C9-D7F5-5D20-0BB8-6AE88E05123B}"/>
              </a:ext>
            </a:extLst>
          </p:cNvPr>
          <p:cNvSpPr>
            <a:spLocks noGrp="1"/>
          </p:cNvSpPr>
          <p:nvPr>
            <p:ph type="title"/>
          </p:nvPr>
        </p:nvSpPr>
        <p:spPr/>
        <p:txBody>
          <a:bodyPr/>
          <a:lstStyle/>
          <a:p>
            <a:r>
              <a:rPr lang="en-US" dirty="0"/>
              <a:t>Stress</a:t>
            </a:r>
          </a:p>
        </p:txBody>
      </p:sp>
      <p:pic>
        <p:nvPicPr>
          <p:cNvPr id="5" name="Picture 4">
            <a:extLst>
              <a:ext uri="{FF2B5EF4-FFF2-40B4-BE49-F238E27FC236}">
                <a16:creationId xmlns:a16="http://schemas.microsoft.com/office/drawing/2014/main" id="{AEDB3A7D-17BC-38C9-0438-963F2B1A867E}"/>
              </a:ext>
            </a:extLst>
          </p:cNvPr>
          <p:cNvPicPr>
            <a:picLocks noChangeAspect="1"/>
          </p:cNvPicPr>
          <p:nvPr/>
        </p:nvPicPr>
        <p:blipFill>
          <a:blip r:embed="rId2"/>
          <a:stretch>
            <a:fillRect/>
          </a:stretch>
        </p:blipFill>
        <p:spPr>
          <a:xfrm>
            <a:off x="499997" y="1014548"/>
            <a:ext cx="11571428" cy="4828903"/>
          </a:xfrm>
          <a:prstGeom prst="rect">
            <a:avLst/>
          </a:prstGeom>
        </p:spPr>
      </p:pic>
    </p:spTree>
    <p:extLst>
      <p:ext uri="{BB962C8B-B14F-4D97-AF65-F5344CB8AC3E}">
        <p14:creationId xmlns:p14="http://schemas.microsoft.com/office/powerpoint/2010/main" val="38886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E7054-0F8E-2B46-6A2F-A3ADA43D7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FA6CA-00C2-0E15-13B2-DFA49C10DF85}"/>
              </a:ext>
            </a:extLst>
          </p:cNvPr>
          <p:cNvSpPr>
            <a:spLocks noGrp="1"/>
          </p:cNvSpPr>
          <p:nvPr>
            <p:ph type="title"/>
          </p:nvPr>
        </p:nvSpPr>
        <p:spPr/>
        <p:txBody>
          <a:bodyPr/>
          <a:lstStyle/>
          <a:p>
            <a:r>
              <a:rPr lang="en-US" dirty="0"/>
              <a:t>Stress</a:t>
            </a:r>
          </a:p>
        </p:txBody>
      </p:sp>
      <p:pic>
        <p:nvPicPr>
          <p:cNvPr id="4" name="Picture 3">
            <a:extLst>
              <a:ext uri="{FF2B5EF4-FFF2-40B4-BE49-F238E27FC236}">
                <a16:creationId xmlns:a16="http://schemas.microsoft.com/office/drawing/2014/main" id="{400138BD-15CE-FC33-56E3-DD8EFC672D7C}"/>
              </a:ext>
            </a:extLst>
          </p:cNvPr>
          <p:cNvPicPr>
            <a:picLocks noChangeAspect="1"/>
          </p:cNvPicPr>
          <p:nvPr/>
        </p:nvPicPr>
        <p:blipFill>
          <a:blip r:embed="rId2"/>
          <a:stretch>
            <a:fillRect/>
          </a:stretch>
        </p:blipFill>
        <p:spPr>
          <a:xfrm>
            <a:off x="837488" y="1175713"/>
            <a:ext cx="10799036" cy="4506574"/>
          </a:xfrm>
          <a:prstGeom prst="rect">
            <a:avLst/>
          </a:prstGeom>
        </p:spPr>
      </p:pic>
    </p:spTree>
    <p:extLst>
      <p:ext uri="{BB962C8B-B14F-4D97-AF65-F5344CB8AC3E}">
        <p14:creationId xmlns:p14="http://schemas.microsoft.com/office/powerpoint/2010/main" val="302981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8B6C-EE60-01F5-82FC-685A86103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ECEBF-7481-27B2-36B4-356B1D94A34F}"/>
              </a:ext>
            </a:extLst>
          </p:cNvPr>
          <p:cNvSpPr>
            <a:spLocks noGrp="1"/>
          </p:cNvSpPr>
          <p:nvPr>
            <p:ph type="title"/>
          </p:nvPr>
        </p:nvSpPr>
        <p:spPr/>
        <p:txBody>
          <a:bodyPr/>
          <a:lstStyle/>
          <a:p>
            <a:r>
              <a:rPr lang="en-US" dirty="0"/>
              <a:t>Stress</a:t>
            </a:r>
          </a:p>
        </p:txBody>
      </p:sp>
      <p:pic>
        <p:nvPicPr>
          <p:cNvPr id="5" name="Picture 4">
            <a:extLst>
              <a:ext uri="{FF2B5EF4-FFF2-40B4-BE49-F238E27FC236}">
                <a16:creationId xmlns:a16="http://schemas.microsoft.com/office/drawing/2014/main" id="{51A43B44-9A7D-C8C9-8F4C-5BB25B7A5D72}"/>
              </a:ext>
            </a:extLst>
          </p:cNvPr>
          <p:cNvPicPr>
            <a:picLocks noChangeAspect="1"/>
          </p:cNvPicPr>
          <p:nvPr/>
        </p:nvPicPr>
        <p:blipFill>
          <a:blip r:embed="rId2"/>
          <a:stretch>
            <a:fillRect/>
          </a:stretch>
        </p:blipFill>
        <p:spPr>
          <a:xfrm>
            <a:off x="1145136" y="1204243"/>
            <a:ext cx="10662303" cy="4449514"/>
          </a:xfrm>
          <a:prstGeom prst="rect">
            <a:avLst/>
          </a:prstGeom>
        </p:spPr>
      </p:pic>
    </p:spTree>
    <p:extLst>
      <p:ext uri="{BB962C8B-B14F-4D97-AF65-F5344CB8AC3E}">
        <p14:creationId xmlns:p14="http://schemas.microsoft.com/office/powerpoint/2010/main" val="159626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2606-C459-941A-CCED-F0CC42124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9C4C9-AFD8-0839-E34E-7C3C404AB82D}"/>
              </a:ext>
            </a:extLst>
          </p:cNvPr>
          <p:cNvSpPr>
            <a:spLocks noGrp="1"/>
          </p:cNvSpPr>
          <p:nvPr>
            <p:ph type="title"/>
          </p:nvPr>
        </p:nvSpPr>
        <p:spPr/>
        <p:txBody>
          <a:bodyPr/>
          <a:lstStyle/>
          <a:p>
            <a:r>
              <a:rPr lang="en-US" dirty="0"/>
              <a:t>Stress</a:t>
            </a:r>
          </a:p>
        </p:txBody>
      </p:sp>
      <p:pic>
        <p:nvPicPr>
          <p:cNvPr id="4" name="Picture 3">
            <a:extLst>
              <a:ext uri="{FF2B5EF4-FFF2-40B4-BE49-F238E27FC236}">
                <a16:creationId xmlns:a16="http://schemas.microsoft.com/office/drawing/2014/main" id="{91570D9B-5B93-ABA8-52CA-970AE4F6196A}"/>
              </a:ext>
            </a:extLst>
          </p:cNvPr>
          <p:cNvPicPr>
            <a:picLocks noChangeAspect="1"/>
          </p:cNvPicPr>
          <p:nvPr/>
        </p:nvPicPr>
        <p:blipFill>
          <a:blip r:embed="rId2"/>
          <a:stretch>
            <a:fillRect/>
          </a:stretch>
        </p:blipFill>
        <p:spPr>
          <a:xfrm>
            <a:off x="888762" y="1210288"/>
            <a:ext cx="11045430" cy="4609398"/>
          </a:xfrm>
          <a:prstGeom prst="rect">
            <a:avLst/>
          </a:prstGeom>
        </p:spPr>
      </p:pic>
    </p:spTree>
    <p:extLst>
      <p:ext uri="{BB962C8B-B14F-4D97-AF65-F5344CB8AC3E}">
        <p14:creationId xmlns:p14="http://schemas.microsoft.com/office/powerpoint/2010/main" val="204851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CC322-1CCD-C334-0F05-3EFBB1779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5D0EF-1B35-9BFF-8C26-FD64787C58A4}"/>
              </a:ext>
            </a:extLst>
          </p:cNvPr>
          <p:cNvSpPr>
            <a:spLocks noGrp="1"/>
          </p:cNvSpPr>
          <p:nvPr>
            <p:ph type="title"/>
          </p:nvPr>
        </p:nvSpPr>
        <p:spPr/>
        <p:txBody>
          <a:bodyPr/>
          <a:lstStyle/>
          <a:p>
            <a:r>
              <a:rPr lang="en-US" dirty="0"/>
              <a:t>Stress</a:t>
            </a:r>
          </a:p>
        </p:txBody>
      </p:sp>
      <p:pic>
        <p:nvPicPr>
          <p:cNvPr id="5" name="Picture 4">
            <a:extLst>
              <a:ext uri="{FF2B5EF4-FFF2-40B4-BE49-F238E27FC236}">
                <a16:creationId xmlns:a16="http://schemas.microsoft.com/office/drawing/2014/main" id="{3BD0B2B2-56FB-F382-1D64-18E536B7B34F}"/>
              </a:ext>
            </a:extLst>
          </p:cNvPr>
          <p:cNvPicPr>
            <a:picLocks noChangeAspect="1"/>
          </p:cNvPicPr>
          <p:nvPr/>
        </p:nvPicPr>
        <p:blipFill>
          <a:blip r:embed="rId2"/>
          <a:stretch>
            <a:fillRect/>
          </a:stretch>
        </p:blipFill>
        <p:spPr>
          <a:xfrm>
            <a:off x="692074" y="1041027"/>
            <a:ext cx="11081047" cy="4624261"/>
          </a:xfrm>
          <a:prstGeom prst="rect">
            <a:avLst/>
          </a:prstGeom>
        </p:spPr>
      </p:pic>
    </p:spTree>
    <p:extLst>
      <p:ext uri="{BB962C8B-B14F-4D97-AF65-F5344CB8AC3E}">
        <p14:creationId xmlns:p14="http://schemas.microsoft.com/office/powerpoint/2010/main" val="3084537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F33B4-CAC6-BAC2-017E-6DEB15844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B304C-5694-428B-DA2B-D91250885B21}"/>
              </a:ext>
            </a:extLst>
          </p:cNvPr>
          <p:cNvSpPr>
            <a:spLocks noGrp="1"/>
          </p:cNvSpPr>
          <p:nvPr>
            <p:ph type="title"/>
          </p:nvPr>
        </p:nvSpPr>
        <p:spPr/>
        <p:txBody>
          <a:bodyPr/>
          <a:lstStyle/>
          <a:p>
            <a:r>
              <a:rPr lang="en-US" dirty="0"/>
              <a:t>Maximum Stress – Cross-sectional view</a:t>
            </a:r>
          </a:p>
        </p:txBody>
      </p:sp>
      <p:pic>
        <p:nvPicPr>
          <p:cNvPr id="7" name="Picture 6">
            <a:extLst>
              <a:ext uri="{FF2B5EF4-FFF2-40B4-BE49-F238E27FC236}">
                <a16:creationId xmlns:a16="http://schemas.microsoft.com/office/drawing/2014/main" id="{8B5743DD-587A-2DC1-6E09-660B3FE9A261}"/>
              </a:ext>
            </a:extLst>
          </p:cNvPr>
          <p:cNvPicPr>
            <a:picLocks noChangeAspect="1"/>
          </p:cNvPicPr>
          <p:nvPr/>
        </p:nvPicPr>
        <p:blipFill>
          <a:blip r:embed="rId2"/>
          <a:stretch>
            <a:fillRect/>
          </a:stretch>
        </p:blipFill>
        <p:spPr>
          <a:xfrm>
            <a:off x="752030" y="1088339"/>
            <a:ext cx="11217779" cy="4681321"/>
          </a:xfrm>
          <a:prstGeom prst="rect">
            <a:avLst/>
          </a:prstGeom>
        </p:spPr>
      </p:pic>
    </p:spTree>
    <p:extLst>
      <p:ext uri="{BB962C8B-B14F-4D97-AF65-F5344CB8AC3E}">
        <p14:creationId xmlns:p14="http://schemas.microsoft.com/office/powerpoint/2010/main" val="3513213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D579-1A6B-2A6A-79DF-5B27BBD7C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5EC1E-712B-8B21-A2EA-1A315957E809}"/>
              </a:ext>
            </a:extLst>
          </p:cNvPr>
          <p:cNvSpPr>
            <a:spLocks noGrp="1"/>
          </p:cNvSpPr>
          <p:nvPr>
            <p:ph type="title"/>
          </p:nvPr>
        </p:nvSpPr>
        <p:spPr/>
        <p:txBody>
          <a:bodyPr/>
          <a:lstStyle/>
          <a:p>
            <a:r>
              <a:rPr lang="en-US" dirty="0"/>
              <a:t>Maximum Stress – Cross-sectional view</a:t>
            </a:r>
          </a:p>
        </p:txBody>
      </p:sp>
      <p:pic>
        <p:nvPicPr>
          <p:cNvPr id="4" name="Picture 3">
            <a:extLst>
              <a:ext uri="{FF2B5EF4-FFF2-40B4-BE49-F238E27FC236}">
                <a16:creationId xmlns:a16="http://schemas.microsoft.com/office/drawing/2014/main" id="{ACEA94E7-D683-B7A2-BF68-1427D0C4598B}"/>
              </a:ext>
            </a:extLst>
          </p:cNvPr>
          <p:cNvPicPr>
            <a:picLocks noChangeAspect="1"/>
          </p:cNvPicPr>
          <p:nvPr/>
        </p:nvPicPr>
        <p:blipFill>
          <a:blip r:embed="rId2"/>
          <a:stretch>
            <a:fillRect/>
          </a:stretch>
        </p:blipFill>
        <p:spPr>
          <a:xfrm>
            <a:off x="692075" y="1093688"/>
            <a:ext cx="11192142" cy="4670623"/>
          </a:xfrm>
          <a:prstGeom prst="rect">
            <a:avLst/>
          </a:prstGeom>
        </p:spPr>
      </p:pic>
      <p:sp>
        <p:nvSpPr>
          <p:cNvPr id="5" name="TextBox 4">
            <a:extLst>
              <a:ext uri="{FF2B5EF4-FFF2-40B4-BE49-F238E27FC236}">
                <a16:creationId xmlns:a16="http://schemas.microsoft.com/office/drawing/2014/main" id="{E62571C3-92F0-3D74-B7DE-5F3ADA20A35A}"/>
              </a:ext>
            </a:extLst>
          </p:cNvPr>
          <p:cNvSpPr txBox="1"/>
          <p:nvPr/>
        </p:nvSpPr>
        <p:spPr>
          <a:xfrm>
            <a:off x="4452359" y="1239140"/>
            <a:ext cx="4572000" cy="1477328"/>
          </a:xfrm>
          <a:prstGeom prst="rect">
            <a:avLst/>
          </a:prstGeom>
          <a:noFill/>
        </p:spPr>
        <p:txBody>
          <a:bodyPr wrap="square" rtlCol="0">
            <a:spAutoFit/>
          </a:bodyPr>
          <a:lstStyle/>
          <a:p>
            <a:r>
              <a:rPr lang="en-US" dirty="0"/>
              <a:t>This is a singularity that continued to get worse with mesh refinement. Currently ignoring the max value. Need to keep an eye on this region when updating the design. </a:t>
            </a:r>
          </a:p>
        </p:txBody>
      </p:sp>
    </p:spTree>
    <p:extLst>
      <p:ext uri="{BB962C8B-B14F-4D97-AF65-F5344CB8AC3E}">
        <p14:creationId xmlns:p14="http://schemas.microsoft.com/office/powerpoint/2010/main" val="215118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F7599-8F06-985B-AB1C-65B276B7B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ABCA8-1373-4F4F-7133-16D06164FC16}"/>
              </a:ext>
            </a:extLst>
          </p:cNvPr>
          <p:cNvSpPr>
            <a:spLocks noGrp="1"/>
          </p:cNvSpPr>
          <p:nvPr>
            <p:ph type="title"/>
          </p:nvPr>
        </p:nvSpPr>
        <p:spPr/>
        <p:txBody>
          <a:bodyPr/>
          <a:lstStyle/>
          <a:p>
            <a:r>
              <a:rPr lang="en-US" dirty="0"/>
              <a:t>Intro and Background</a:t>
            </a:r>
          </a:p>
        </p:txBody>
      </p:sp>
      <p:sp>
        <p:nvSpPr>
          <p:cNvPr id="3" name="Text Placeholder 2">
            <a:extLst>
              <a:ext uri="{FF2B5EF4-FFF2-40B4-BE49-F238E27FC236}">
                <a16:creationId xmlns:a16="http://schemas.microsoft.com/office/drawing/2014/main" id="{DF45CD6C-7061-7061-DD8D-E260CF7D1EFD}"/>
              </a:ext>
            </a:extLst>
          </p:cNvPr>
          <p:cNvSpPr>
            <a:spLocks noGrp="1"/>
          </p:cNvSpPr>
          <p:nvPr>
            <p:ph type="body" sz="quarter" idx="10"/>
          </p:nvPr>
        </p:nvSpPr>
        <p:spPr>
          <a:xfrm>
            <a:off x="372975" y="746362"/>
            <a:ext cx="6360868" cy="5577525"/>
          </a:xfrm>
        </p:spPr>
        <p:txBody>
          <a:bodyPr>
            <a:normAutofit/>
          </a:bodyPr>
          <a:lstStyle/>
          <a:p>
            <a:r>
              <a:rPr lang="en-US" sz="1400" dirty="0"/>
              <a:t>Magnetic shielding is needed on the </a:t>
            </a:r>
            <a:r>
              <a:rPr lang="en-US" sz="1400" dirty="0" err="1"/>
              <a:t>ePIC</a:t>
            </a:r>
            <a:r>
              <a:rPr lang="en-US" sz="1400" dirty="0"/>
              <a:t> detector. This presentation gives a summary of the original plan and current design state, which uses flux return bars for magnetic shielding. This also discusses the support cradle assemblies.</a:t>
            </a:r>
            <a:endParaRPr lang="en-US" sz="1400" b="1" dirty="0"/>
          </a:p>
          <a:p>
            <a:pPr marL="457200" lvl="1" indent="0">
              <a:buNone/>
            </a:pPr>
            <a:endParaRPr lang="en-US" sz="1200" b="1" dirty="0"/>
          </a:p>
          <a:p>
            <a:pPr marL="457200" lvl="1" indent="0">
              <a:buNone/>
            </a:pPr>
            <a:r>
              <a:rPr lang="en-US" sz="1400" b="1" dirty="0"/>
              <a:t>Reusing flux return bars from the STAR detector: Flux return bars make a full ring (former design state, only included for reference)</a:t>
            </a:r>
          </a:p>
          <a:p>
            <a:pPr lvl="1"/>
            <a:r>
              <a:rPr lang="en-US" sz="1200" dirty="0"/>
              <a:t>Need to have magnetic shielding around the full barrel HCAL, which is reused from the sPHENIX detector at BNL.</a:t>
            </a:r>
          </a:p>
          <a:p>
            <a:pPr lvl="2"/>
            <a:r>
              <a:rPr lang="en-US" sz="1200" dirty="0"/>
              <a:t>Low external magnetic field constraints due to RCS magnet and beampipe in the experimental hall resulted in the need for substantial magnetic shielding (requirement removed, more on this later).</a:t>
            </a:r>
          </a:p>
          <a:p>
            <a:pPr lvl="1"/>
            <a:r>
              <a:rPr lang="en-US" sz="1200" dirty="0"/>
              <a:t>Plan to use flux return bars (also called </a:t>
            </a:r>
            <a:r>
              <a:rPr lang="en-US" sz="1200" dirty="0" err="1"/>
              <a:t>backlegs</a:t>
            </a:r>
            <a:r>
              <a:rPr lang="en-US" sz="1200" dirty="0"/>
              <a:t>) from the STAR detector.</a:t>
            </a:r>
          </a:p>
          <a:p>
            <a:pPr lvl="1"/>
            <a:r>
              <a:rPr lang="en-US" sz="1200" dirty="0"/>
              <a:t>Plan to reuse the cradle from the STAR detector.</a:t>
            </a:r>
          </a:p>
          <a:p>
            <a:pPr lvl="1"/>
            <a:r>
              <a:rPr lang="en-US" sz="1200" dirty="0"/>
              <a:t>Would require bars + spacers to form a full outer ring around the barrel HCAL. Spacers between flux return bars are needed due to difference in detector diameters between STAR and </a:t>
            </a:r>
            <a:r>
              <a:rPr lang="en-US" sz="1200" dirty="0" err="1"/>
              <a:t>ePIC</a:t>
            </a:r>
            <a:r>
              <a:rPr lang="en-US" sz="1200" dirty="0"/>
              <a:t>. The barrel HCAL would attach directly to the bottom half of the flux return bar ring but not be connected on the top half.</a:t>
            </a:r>
          </a:p>
          <a:p>
            <a:pPr lvl="1"/>
            <a:r>
              <a:rPr lang="en-US" sz="1200" dirty="0"/>
              <a:t>8 </a:t>
            </a:r>
            <a:r>
              <a:rPr lang="en-US" sz="1200" dirty="0" err="1"/>
              <a:t>mrad</a:t>
            </a:r>
            <a:r>
              <a:rPr lang="en-US" sz="1200" dirty="0"/>
              <a:t> rotation required to align the </a:t>
            </a:r>
            <a:r>
              <a:rPr lang="en-US" sz="1200" dirty="0" err="1"/>
              <a:t>ePIC</a:t>
            </a:r>
            <a:r>
              <a:rPr lang="en-US" sz="1200" dirty="0"/>
              <a:t> detector with the electron beampipe.</a:t>
            </a:r>
          </a:p>
          <a:p>
            <a:pPr lvl="2"/>
            <a:r>
              <a:rPr lang="en-US" sz="1200" dirty="0"/>
              <a:t>This rotation creates design complexity and assembly challenges, since this is 8 </a:t>
            </a:r>
            <a:r>
              <a:rPr lang="en-US" sz="1200" dirty="0" err="1"/>
              <a:t>mrad</a:t>
            </a:r>
            <a:r>
              <a:rPr lang="en-US" sz="1200" dirty="0"/>
              <a:t> of rotation from the existing cradle orientation and tracks used to move the detector.</a:t>
            </a:r>
            <a:endParaRPr lang="en-US" dirty="0"/>
          </a:p>
          <a:p>
            <a:pPr lvl="1"/>
            <a:r>
              <a:rPr lang="en-US" sz="1200" dirty="0"/>
              <a:t>Numerous design challenges: Alignment and assembly (biggest issue), weight of flux return bars and concrete floor load limits, unknown modifications or voids in existing bars, unknown internal stresses in bars resulting in possible part deformation during machining.</a:t>
            </a:r>
          </a:p>
        </p:txBody>
      </p:sp>
      <p:pic>
        <p:nvPicPr>
          <p:cNvPr id="4" name="Picture 3">
            <a:extLst>
              <a:ext uri="{FF2B5EF4-FFF2-40B4-BE49-F238E27FC236}">
                <a16:creationId xmlns:a16="http://schemas.microsoft.com/office/drawing/2014/main" id="{DB49F9A3-D8EA-B1AF-07E5-E58503D80BA1}"/>
              </a:ext>
            </a:extLst>
          </p:cNvPr>
          <p:cNvPicPr>
            <a:picLocks noChangeAspect="1"/>
          </p:cNvPicPr>
          <p:nvPr/>
        </p:nvPicPr>
        <p:blipFill>
          <a:blip r:embed="rId2"/>
          <a:stretch>
            <a:fillRect/>
          </a:stretch>
        </p:blipFill>
        <p:spPr>
          <a:xfrm>
            <a:off x="6893971" y="1063448"/>
            <a:ext cx="4948858" cy="4496103"/>
          </a:xfrm>
          <a:prstGeom prst="rect">
            <a:avLst/>
          </a:prstGeom>
        </p:spPr>
      </p:pic>
      <p:sp>
        <p:nvSpPr>
          <p:cNvPr id="5" name="TextBox 4">
            <a:extLst>
              <a:ext uri="{FF2B5EF4-FFF2-40B4-BE49-F238E27FC236}">
                <a16:creationId xmlns:a16="http://schemas.microsoft.com/office/drawing/2014/main" id="{DEA3467A-78CF-C326-9738-836F0B021C54}"/>
              </a:ext>
            </a:extLst>
          </p:cNvPr>
          <p:cNvSpPr txBox="1"/>
          <p:nvPr/>
        </p:nvSpPr>
        <p:spPr>
          <a:xfrm>
            <a:off x="6871589" y="1183098"/>
            <a:ext cx="1951893" cy="923330"/>
          </a:xfrm>
          <a:prstGeom prst="rect">
            <a:avLst/>
          </a:prstGeom>
          <a:noFill/>
        </p:spPr>
        <p:txBody>
          <a:bodyPr wrap="square" rtlCol="0">
            <a:spAutoFit/>
          </a:bodyPr>
          <a:lstStyle/>
          <a:p>
            <a:r>
              <a:rPr lang="en-US" dirty="0">
                <a:solidFill>
                  <a:schemeClr val="bg1"/>
                </a:solidFill>
              </a:rPr>
              <a:t>Flux return bars (blue) and spacers (gray)</a:t>
            </a:r>
          </a:p>
        </p:txBody>
      </p:sp>
      <p:sp>
        <p:nvSpPr>
          <p:cNvPr id="6" name="TextBox 5">
            <a:extLst>
              <a:ext uri="{FF2B5EF4-FFF2-40B4-BE49-F238E27FC236}">
                <a16:creationId xmlns:a16="http://schemas.microsoft.com/office/drawing/2014/main" id="{7BDBB98F-9AC5-0343-9593-9F86477862D7}"/>
              </a:ext>
            </a:extLst>
          </p:cNvPr>
          <p:cNvSpPr txBox="1"/>
          <p:nvPr/>
        </p:nvSpPr>
        <p:spPr>
          <a:xfrm>
            <a:off x="7055162" y="4405005"/>
            <a:ext cx="1063067" cy="369332"/>
          </a:xfrm>
          <a:prstGeom prst="rect">
            <a:avLst/>
          </a:prstGeom>
          <a:noFill/>
        </p:spPr>
        <p:txBody>
          <a:bodyPr wrap="square" rtlCol="0">
            <a:spAutoFit/>
          </a:bodyPr>
          <a:lstStyle/>
          <a:p>
            <a:r>
              <a:rPr lang="en-US" dirty="0">
                <a:solidFill>
                  <a:schemeClr val="bg1"/>
                </a:solidFill>
              </a:rPr>
              <a:t>Cradle</a:t>
            </a:r>
          </a:p>
        </p:txBody>
      </p:sp>
      <p:sp>
        <p:nvSpPr>
          <p:cNvPr id="7" name="TextBox 6">
            <a:extLst>
              <a:ext uri="{FF2B5EF4-FFF2-40B4-BE49-F238E27FC236}">
                <a16:creationId xmlns:a16="http://schemas.microsoft.com/office/drawing/2014/main" id="{6E93D5B7-AFD4-A7EB-C2A1-B40689588DE0}"/>
              </a:ext>
            </a:extLst>
          </p:cNvPr>
          <p:cNvSpPr txBox="1"/>
          <p:nvPr/>
        </p:nvSpPr>
        <p:spPr>
          <a:xfrm>
            <a:off x="6893971" y="2586966"/>
            <a:ext cx="1063067" cy="369332"/>
          </a:xfrm>
          <a:prstGeom prst="rect">
            <a:avLst/>
          </a:prstGeom>
          <a:noFill/>
        </p:spPr>
        <p:txBody>
          <a:bodyPr wrap="square" rtlCol="0">
            <a:spAutoFit/>
          </a:bodyPr>
          <a:lstStyle/>
          <a:p>
            <a:r>
              <a:rPr lang="en-US" dirty="0">
                <a:solidFill>
                  <a:schemeClr val="bg1"/>
                </a:solidFill>
              </a:rPr>
              <a:t>HCAL</a:t>
            </a:r>
          </a:p>
        </p:txBody>
      </p:sp>
      <p:sp>
        <p:nvSpPr>
          <p:cNvPr id="8" name="TextBox 7">
            <a:extLst>
              <a:ext uri="{FF2B5EF4-FFF2-40B4-BE49-F238E27FC236}">
                <a16:creationId xmlns:a16="http://schemas.microsoft.com/office/drawing/2014/main" id="{F195A23E-2636-DD34-8246-D64F953B15A8}"/>
              </a:ext>
            </a:extLst>
          </p:cNvPr>
          <p:cNvSpPr txBox="1"/>
          <p:nvPr/>
        </p:nvSpPr>
        <p:spPr>
          <a:xfrm>
            <a:off x="7278966" y="4988110"/>
            <a:ext cx="1768319" cy="369332"/>
          </a:xfrm>
          <a:prstGeom prst="rect">
            <a:avLst/>
          </a:prstGeom>
          <a:noFill/>
        </p:spPr>
        <p:txBody>
          <a:bodyPr wrap="square" rtlCol="0">
            <a:spAutoFit/>
          </a:bodyPr>
          <a:lstStyle/>
          <a:p>
            <a:r>
              <a:rPr lang="en-US" dirty="0">
                <a:solidFill>
                  <a:schemeClr val="bg1"/>
                </a:solidFill>
              </a:rPr>
              <a:t>Cradle adapter</a:t>
            </a:r>
          </a:p>
        </p:txBody>
      </p:sp>
      <p:cxnSp>
        <p:nvCxnSpPr>
          <p:cNvPr id="10" name="Straight Arrow Connector 9">
            <a:extLst>
              <a:ext uri="{FF2B5EF4-FFF2-40B4-BE49-F238E27FC236}">
                <a16:creationId xmlns:a16="http://schemas.microsoft.com/office/drawing/2014/main" id="{C1E485F4-AF5D-57E2-0733-87D0B3F49D12}"/>
              </a:ext>
            </a:extLst>
          </p:cNvPr>
          <p:cNvCxnSpPr/>
          <p:nvPr/>
        </p:nvCxnSpPr>
        <p:spPr>
          <a:xfrm>
            <a:off x="8423031" y="1644763"/>
            <a:ext cx="624254" cy="2719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3D3C959-EAC1-4787-D54D-175FEE4E36C6}"/>
              </a:ext>
            </a:extLst>
          </p:cNvPr>
          <p:cNvCxnSpPr>
            <a:cxnSpLocks/>
          </p:cNvCxnSpPr>
          <p:nvPr/>
        </p:nvCxnSpPr>
        <p:spPr>
          <a:xfrm>
            <a:off x="7662363" y="2751178"/>
            <a:ext cx="553917" cy="2051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9994BE-7EC0-D008-62F5-88B582B60640}"/>
              </a:ext>
            </a:extLst>
          </p:cNvPr>
          <p:cNvCxnSpPr>
            <a:cxnSpLocks/>
          </p:cNvCxnSpPr>
          <p:nvPr/>
        </p:nvCxnSpPr>
        <p:spPr>
          <a:xfrm flipV="1">
            <a:off x="7965830" y="4405005"/>
            <a:ext cx="223539" cy="2440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761C89-C200-F187-0538-B38A1981D281}"/>
              </a:ext>
            </a:extLst>
          </p:cNvPr>
          <p:cNvCxnSpPr>
            <a:cxnSpLocks/>
          </p:cNvCxnSpPr>
          <p:nvPr/>
        </p:nvCxnSpPr>
        <p:spPr>
          <a:xfrm flipV="1">
            <a:off x="8984674" y="4693642"/>
            <a:ext cx="607734" cy="5072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2F8B77A-77FD-7832-4D3F-46BB5C3DD195}"/>
              </a:ext>
            </a:extLst>
          </p:cNvPr>
          <p:cNvSpPr txBox="1"/>
          <p:nvPr/>
        </p:nvSpPr>
        <p:spPr>
          <a:xfrm>
            <a:off x="6825809" y="5604090"/>
            <a:ext cx="5085182" cy="461665"/>
          </a:xfrm>
          <a:prstGeom prst="rect">
            <a:avLst/>
          </a:prstGeom>
          <a:noFill/>
        </p:spPr>
        <p:txBody>
          <a:bodyPr wrap="square" rtlCol="0">
            <a:spAutoFit/>
          </a:bodyPr>
          <a:lstStyle/>
          <a:p>
            <a:r>
              <a:rPr lang="en-US" sz="1200" dirty="0"/>
              <a:t>Previous design state: Use STAR flux return bars and spacers in a full ring around the </a:t>
            </a:r>
            <a:r>
              <a:rPr lang="en-US" sz="1200" dirty="0" err="1"/>
              <a:t>ePIC</a:t>
            </a:r>
            <a:r>
              <a:rPr lang="en-US" sz="1200" dirty="0"/>
              <a:t> detector.</a:t>
            </a:r>
          </a:p>
        </p:txBody>
      </p:sp>
    </p:spTree>
    <p:extLst>
      <p:ext uri="{BB962C8B-B14F-4D97-AF65-F5344CB8AC3E}">
        <p14:creationId xmlns:p14="http://schemas.microsoft.com/office/powerpoint/2010/main" val="85860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5035-7519-D716-6619-81576ECCA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318E4-7BD0-AB9D-AE4E-78190405C169}"/>
              </a:ext>
            </a:extLst>
          </p:cNvPr>
          <p:cNvSpPr>
            <a:spLocks noGrp="1"/>
          </p:cNvSpPr>
          <p:nvPr>
            <p:ph type="title"/>
          </p:nvPr>
        </p:nvSpPr>
        <p:spPr/>
        <p:txBody>
          <a:bodyPr/>
          <a:lstStyle/>
          <a:p>
            <a:r>
              <a:rPr lang="en-US" dirty="0"/>
              <a:t>Deformation, X-Axis</a:t>
            </a:r>
          </a:p>
        </p:txBody>
      </p:sp>
      <p:pic>
        <p:nvPicPr>
          <p:cNvPr id="6" name="Picture 5">
            <a:extLst>
              <a:ext uri="{FF2B5EF4-FFF2-40B4-BE49-F238E27FC236}">
                <a16:creationId xmlns:a16="http://schemas.microsoft.com/office/drawing/2014/main" id="{3804CD39-A43E-F4E9-65E5-8246856D52FD}"/>
              </a:ext>
            </a:extLst>
          </p:cNvPr>
          <p:cNvPicPr>
            <a:picLocks noChangeAspect="1"/>
          </p:cNvPicPr>
          <p:nvPr/>
        </p:nvPicPr>
        <p:blipFill>
          <a:blip r:embed="rId2"/>
          <a:stretch>
            <a:fillRect/>
          </a:stretch>
        </p:blipFill>
        <p:spPr>
          <a:xfrm>
            <a:off x="350377" y="885062"/>
            <a:ext cx="11599505" cy="4840620"/>
          </a:xfrm>
          <a:prstGeom prst="rect">
            <a:avLst/>
          </a:prstGeom>
        </p:spPr>
      </p:pic>
    </p:spTree>
    <p:extLst>
      <p:ext uri="{BB962C8B-B14F-4D97-AF65-F5344CB8AC3E}">
        <p14:creationId xmlns:p14="http://schemas.microsoft.com/office/powerpoint/2010/main" val="3437466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DCC06-A8DB-7363-0A56-9BF65827F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3A749-35C8-B13B-4E36-7A04CAE8C462}"/>
              </a:ext>
            </a:extLst>
          </p:cNvPr>
          <p:cNvSpPr>
            <a:spLocks noGrp="1"/>
          </p:cNvSpPr>
          <p:nvPr>
            <p:ph type="title"/>
          </p:nvPr>
        </p:nvSpPr>
        <p:spPr/>
        <p:txBody>
          <a:bodyPr/>
          <a:lstStyle/>
          <a:p>
            <a:r>
              <a:rPr lang="en-US" dirty="0"/>
              <a:t>Deformation, Y-Axis</a:t>
            </a:r>
          </a:p>
        </p:txBody>
      </p:sp>
      <p:pic>
        <p:nvPicPr>
          <p:cNvPr id="4" name="Picture 3">
            <a:extLst>
              <a:ext uri="{FF2B5EF4-FFF2-40B4-BE49-F238E27FC236}">
                <a16:creationId xmlns:a16="http://schemas.microsoft.com/office/drawing/2014/main" id="{8B12F377-CBE8-910C-5B3E-DCC51DE856F3}"/>
              </a:ext>
            </a:extLst>
          </p:cNvPr>
          <p:cNvPicPr>
            <a:picLocks noChangeAspect="1"/>
          </p:cNvPicPr>
          <p:nvPr/>
        </p:nvPicPr>
        <p:blipFill>
          <a:blip r:embed="rId2"/>
          <a:stretch>
            <a:fillRect/>
          </a:stretch>
        </p:blipFill>
        <p:spPr>
          <a:xfrm>
            <a:off x="571500" y="1064237"/>
            <a:ext cx="11333289" cy="4729525"/>
          </a:xfrm>
          <a:prstGeom prst="rect">
            <a:avLst/>
          </a:prstGeom>
        </p:spPr>
      </p:pic>
    </p:spTree>
    <p:extLst>
      <p:ext uri="{BB962C8B-B14F-4D97-AF65-F5344CB8AC3E}">
        <p14:creationId xmlns:p14="http://schemas.microsoft.com/office/powerpoint/2010/main" val="605722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1D50-54F7-F5DE-C072-4AC3002C6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9732E-AC14-CAF6-46C6-1A9AAB3D1760}"/>
              </a:ext>
            </a:extLst>
          </p:cNvPr>
          <p:cNvSpPr>
            <a:spLocks noGrp="1"/>
          </p:cNvSpPr>
          <p:nvPr>
            <p:ph type="title"/>
          </p:nvPr>
        </p:nvSpPr>
        <p:spPr/>
        <p:txBody>
          <a:bodyPr/>
          <a:lstStyle/>
          <a:p>
            <a:r>
              <a:rPr lang="en-US" dirty="0"/>
              <a:t>Deformation, Z-Axis</a:t>
            </a:r>
          </a:p>
        </p:txBody>
      </p:sp>
      <p:pic>
        <p:nvPicPr>
          <p:cNvPr id="7" name="Picture 6">
            <a:extLst>
              <a:ext uri="{FF2B5EF4-FFF2-40B4-BE49-F238E27FC236}">
                <a16:creationId xmlns:a16="http://schemas.microsoft.com/office/drawing/2014/main" id="{A9034D9A-D1CE-6B57-5B22-0553578AB535}"/>
              </a:ext>
            </a:extLst>
          </p:cNvPr>
          <p:cNvPicPr>
            <a:picLocks noChangeAspect="1"/>
          </p:cNvPicPr>
          <p:nvPr/>
        </p:nvPicPr>
        <p:blipFill>
          <a:blip r:embed="rId2"/>
          <a:stretch>
            <a:fillRect/>
          </a:stretch>
        </p:blipFill>
        <p:spPr>
          <a:xfrm>
            <a:off x="665638" y="1049110"/>
            <a:ext cx="11405787" cy="4759779"/>
          </a:xfrm>
          <a:prstGeom prst="rect">
            <a:avLst/>
          </a:prstGeom>
        </p:spPr>
      </p:pic>
    </p:spTree>
    <p:extLst>
      <p:ext uri="{BB962C8B-B14F-4D97-AF65-F5344CB8AC3E}">
        <p14:creationId xmlns:p14="http://schemas.microsoft.com/office/powerpoint/2010/main" val="135238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1BA1D-4F2B-A72A-3BAB-CACC7FB4A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1E14C-245D-95B7-B3B7-7D1B419A000E}"/>
              </a:ext>
            </a:extLst>
          </p:cNvPr>
          <p:cNvSpPr>
            <a:spLocks noGrp="1"/>
          </p:cNvSpPr>
          <p:nvPr>
            <p:ph type="title"/>
          </p:nvPr>
        </p:nvSpPr>
        <p:spPr/>
        <p:txBody>
          <a:bodyPr/>
          <a:lstStyle/>
          <a:p>
            <a:r>
              <a:rPr lang="en-US" dirty="0"/>
              <a:t>Intro and Background</a:t>
            </a:r>
          </a:p>
        </p:txBody>
      </p:sp>
      <p:sp>
        <p:nvSpPr>
          <p:cNvPr id="3" name="Text Placeholder 2">
            <a:extLst>
              <a:ext uri="{FF2B5EF4-FFF2-40B4-BE49-F238E27FC236}">
                <a16:creationId xmlns:a16="http://schemas.microsoft.com/office/drawing/2014/main" id="{CFF3E2E6-E8A7-3BD5-B481-B5FB52B474B2}"/>
              </a:ext>
            </a:extLst>
          </p:cNvPr>
          <p:cNvSpPr>
            <a:spLocks noGrp="1"/>
          </p:cNvSpPr>
          <p:nvPr>
            <p:ph type="body" sz="quarter" idx="10"/>
          </p:nvPr>
        </p:nvSpPr>
        <p:spPr>
          <a:xfrm>
            <a:off x="358632" y="914258"/>
            <a:ext cx="6360868" cy="3999819"/>
          </a:xfrm>
        </p:spPr>
        <p:txBody>
          <a:bodyPr>
            <a:normAutofit fontScale="92500" lnSpcReduction="20000"/>
          </a:bodyPr>
          <a:lstStyle/>
          <a:p>
            <a:pPr marL="457200" lvl="1" indent="0">
              <a:buNone/>
            </a:pPr>
            <a:r>
              <a:rPr lang="en-US" sz="1800" b="1" dirty="0"/>
              <a:t>STAR cradle re-use</a:t>
            </a:r>
          </a:p>
          <a:p>
            <a:pPr lvl="1"/>
            <a:r>
              <a:rPr lang="en-US" sz="1600" dirty="0"/>
              <a:t>Planning to reuse the STAR detector cradle. </a:t>
            </a:r>
          </a:p>
          <a:p>
            <a:pPr lvl="1"/>
            <a:r>
              <a:rPr lang="en-US" sz="1600" dirty="0"/>
              <a:t>STAR cradle requires modification to accommodate 8 </a:t>
            </a:r>
            <a:r>
              <a:rPr lang="en-US" sz="1600" dirty="0" err="1"/>
              <a:t>mrad</a:t>
            </a:r>
            <a:r>
              <a:rPr lang="en-US" sz="1600" dirty="0"/>
              <a:t> rotation of the </a:t>
            </a:r>
            <a:r>
              <a:rPr lang="en-US" sz="1600" dirty="0" err="1"/>
              <a:t>ePIC</a:t>
            </a:r>
            <a:r>
              <a:rPr lang="en-US" sz="1600" dirty="0"/>
              <a:t> detector. Not a straightforward design modification.</a:t>
            </a:r>
          </a:p>
          <a:p>
            <a:pPr lvl="2"/>
            <a:r>
              <a:rPr lang="en-US" sz="1600" dirty="0"/>
              <a:t>The STAR cradle interface does not match the diameter needed for the </a:t>
            </a:r>
            <a:r>
              <a:rPr lang="en-US" sz="1600" dirty="0" err="1"/>
              <a:t>ePIC</a:t>
            </a:r>
            <a:r>
              <a:rPr lang="en-US" sz="1600" dirty="0"/>
              <a:t> detector – modifications needed. </a:t>
            </a:r>
          </a:p>
          <a:p>
            <a:pPr lvl="2"/>
            <a:r>
              <a:rPr lang="en-US" sz="1600" dirty="0"/>
              <a:t>Requires machining the cradle and using a cradle adapter to attach flux return bars. Complex machining needed due to the angle and curved surfaces.</a:t>
            </a:r>
          </a:p>
          <a:p>
            <a:pPr lvl="2"/>
            <a:r>
              <a:rPr lang="en-US" sz="1600" dirty="0"/>
              <a:t>Attachment method not finalized. Likely welding.</a:t>
            </a:r>
          </a:p>
          <a:p>
            <a:pPr lvl="2"/>
            <a:endParaRPr lang="en-US" sz="1600" dirty="0"/>
          </a:p>
          <a:p>
            <a:pPr marL="457200" lvl="1" indent="0">
              <a:lnSpc>
                <a:spcPct val="100000"/>
              </a:lnSpc>
              <a:buNone/>
            </a:pPr>
            <a:r>
              <a:rPr lang="en-US" sz="1800" b="1" dirty="0"/>
              <a:t>Moving mechanisms</a:t>
            </a:r>
          </a:p>
          <a:p>
            <a:pPr lvl="1">
              <a:lnSpc>
                <a:spcPct val="100000"/>
              </a:lnSpc>
            </a:pPr>
            <a:r>
              <a:rPr lang="en-US" sz="1800" dirty="0"/>
              <a:t>We plan to re-use the moving and lifting pistons from STAR.</a:t>
            </a:r>
          </a:p>
          <a:p>
            <a:pPr lvl="1">
              <a:lnSpc>
                <a:spcPct val="100000"/>
              </a:lnSpc>
            </a:pPr>
            <a:r>
              <a:rPr lang="en-US" sz="1800" dirty="0"/>
              <a:t>Work on this has been limited since we are focusing on the flux return bars and cradle first.</a:t>
            </a:r>
          </a:p>
          <a:p>
            <a:pPr marL="457200" lvl="1" indent="0">
              <a:lnSpc>
                <a:spcPct val="100000"/>
              </a:lnSpc>
              <a:buNone/>
            </a:pPr>
            <a:endParaRPr lang="en-US" sz="1800" dirty="0"/>
          </a:p>
        </p:txBody>
      </p:sp>
      <p:pic>
        <p:nvPicPr>
          <p:cNvPr id="4" name="Picture 3">
            <a:extLst>
              <a:ext uri="{FF2B5EF4-FFF2-40B4-BE49-F238E27FC236}">
                <a16:creationId xmlns:a16="http://schemas.microsoft.com/office/drawing/2014/main" id="{21D56E02-FBCE-3E32-56EE-396DF0B31974}"/>
              </a:ext>
            </a:extLst>
          </p:cNvPr>
          <p:cNvPicPr>
            <a:picLocks noChangeAspect="1"/>
          </p:cNvPicPr>
          <p:nvPr/>
        </p:nvPicPr>
        <p:blipFill>
          <a:blip r:embed="rId2"/>
          <a:stretch>
            <a:fillRect/>
          </a:stretch>
        </p:blipFill>
        <p:spPr>
          <a:xfrm>
            <a:off x="6893971" y="1063448"/>
            <a:ext cx="4948858" cy="4496103"/>
          </a:xfrm>
          <a:prstGeom prst="rect">
            <a:avLst/>
          </a:prstGeom>
        </p:spPr>
      </p:pic>
      <p:sp>
        <p:nvSpPr>
          <p:cNvPr id="5" name="TextBox 4">
            <a:extLst>
              <a:ext uri="{FF2B5EF4-FFF2-40B4-BE49-F238E27FC236}">
                <a16:creationId xmlns:a16="http://schemas.microsoft.com/office/drawing/2014/main" id="{B0933D11-B7A2-857C-186D-1D8628BC73C8}"/>
              </a:ext>
            </a:extLst>
          </p:cNvPr>
          <p:cNvSpPr txBox="1"/>
          <p:nvPr/>
        </p:nvSpPr>
        <p:spPr>
          <a:xfrm>
            <a:off x="6871589" y="1183098"/>
            <a:ext cx="1951893" cy="923330"/>
          </a:xfrm>
          <a:prstGeom prst="rect">
            <a:avLst/>
          </a:prstGeom>
          <a:noFill/>
        </p:spPr>
        <p:txBody>
          <a:bodyPr wrap="square" rtlCol="0">
            <a:spAutoFit/>
          </a:bodyPr>
          <a:lstStyle/>
          <a:p>
            <a:r>
              <a:rPr lang="en-US" dirty="0">
                <a:solidFill>
                  <a:schemeClr val="bg1"/>
                </a:solidFill>
              </a:rPr>
              <a:t>Flux return bars (blue) and spacers (gray)</a:t>
            </a:r>
          </a:p>
        </p:txBody>
      </p:sp>
      <p:sp>
        <p:nvSpPr>
          <p:cNvPr id="6" name="TextBox 5">
            <a:extLst>
              <a:ext uri="{FF2B5EF4-FFF2-40B4-BE49-F238E27FC236}">
                <a16:creationId xmlns:a16="http://schemas.microsoft.com/office/drawing/2014/main" id="{64E620A8-FBEA-8D08-A7EA-2A9C03E8E383}"/>
              </a:ext>
            </a:extLst>
          </p:cNvPr>
          <p:cNvSpPr txBox="1"/>
          <p:nvPr/>
        </p:nvSpPr>
        <p:spPr>
          <a:xfrm>
            <a:off x="7055162" y="4405005"/>
            <a:ext cx="1063067" cy="369332"/>
          </a:xfrm>
          <a:prstGeom prst="rect">
            <a:avLst/>
          </a:prstGeom>
          <a:noFill/>
        </p:spPr>
        <p:txBody>
          <a:bodyPr wrap="square" rtlCol="0">
            <a:spAutoFit/>
          </a:bodyPr>
          <a:lstStyle/>
          <a:p>
            <a:r>
              <a:rPr lang="en-US" dirty="0">
                <a:solidFill>
                  <a:schemeClr val="bg1"/>
                </a:solidFill>
              </a:rPr>
              <a:t>Cradle</a:t>
            </a:r>
          </a:p>
        </p:txBody>
      </p:sp>
      <p:sp>
        <p:nvSpPr>
          <p:cNvPr id="7" name="TextBox 6">
            <a:extLst>
              <a:ext uri="{FF2B5EF4-FFF2-40B4-BE49-F238E27FC236}">
                <a16:creationId xmlns:a16="http://schemas.microsoft.com/office/drawing/2014/main" id="{42B6809B-6CD5-F52D-7AA8-4C8A2BD6FD62}"/>
              </a:ext>
            </a:extLst>
          </p:cNvPr>
          <p:cNvSpPr txBox="1"/>
          <p:nvPr/>
        </p:nvSpPr>
        <p:spPr>
          <a:xfrm>
            <a:off x="6893971" y="2586966"/>
            <a:ext cx="1063067" cy="369332"/>
          </a:xfrm>
          <a:prstGeom prst="rect">
            <a:avLst/>
          </a:prstGeom>
          <a:noFill/>
        </p:spPr>
        <p:txBody>
          <a:bodyPr wrap="square" rtlCol="0">
            <a:spAutoFit/>
          </a:bodyPr>
          <a:lstStyle/>
          <a:p>
            <a:r>
              <a:rPr lang="en-US" dirty="0">
                <a:solidFill>
                  <a:schemeClr val="bg1"/>
                </a:solidFill>
              </a:rPr>
              <a:t>HCAL</a:t>
            </a:r>
          </a:p>
        </p:txBody>
      </p:sp>
      <p:sp>
        <p:nvSpPr>
          <p:cNvPr id="8" name="TextBox 7">
            <a:extLst>
              <a:ext uri="{FF2B5EF4-FFF2-40B4-BE49-F238E27FC236}">
                <a16:creationId xmlns:a16="http://schemas.microsoft.com/office/drawing/2014/main" id="{DC948C65-D690-E7B2-048A-BADBA928BC0E}"/>
              </a:ext>
            </a:extLst>
          </p:cNvPr>
          <p:cNvSpPr txBox="1"/>
          <p:nvPr/>
        </p:nvSpPr>
        <p:spPr>
          <a:xfrm>
            <a:off x="7278966" y="4988110"/>
            <a:ext cx="1768319" cy="369332"/>
          </a:xfrm>
          <a:prstGeom prst="rect">
            <a:avLst/>
          </a:prstGeom>
          <a:noFill/>
        </p:spPr>
        <p:txBody>
          <a:bodyPr wrap="square" rtlCol="0">
            <a:spAutoFit/>
          </a:bodyPr>
          <a:lstStyle/>
          <a:p>
            <a:r>
              <a:rPr lang="en-US" dirty="0">
                <a:solidFill>
                  <a:schemeClr val="bg1"/>
                </a:solidFill>
              </a:rPr>
              <a:t>Cradle adapter</a:t>
            </a:r>
          </a:p>
        </p:txBody>
      </p:sp>
      <p:cxnSp>
        <p:nvCxnSpPr>
          <p:cNvPr id="10" name="Straight Arrow Connector 9">
            <a:extLst>
              <a:ext uri="{FF2B5EF4-FFF2-40B4-BE49-F238E27FC236}">
                <a16:creationId xmlns:a16="http://schemas.microsoft.com/office/drawing/2014/main" id="{DD8EC5F0-07CB-23BC-3475-F0B0C19CA2BE}"/>
              </a:ext>
            </a:extLst>
          </p:cNvPr>
          <p:cNvCxnSpPr/>
          <p:nvPr/>
        </p:nvCxnSpPr>
        <p:spPr>
          <a:xfrm>
            <a:off x="8423031" y="1644763"/>
            <a:ext cx="624254" cy="2719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AF58B0F-302C-BA5C-7087-F226FF26231E}"/>
              </a:ext>
            </a:extLst>
          </p:cNvPr>
          <p:cNvCxnSpPr>
            <a:cxnSpLocks/>
          </p:cNvCxnSpPr>
          <p:nvPr/>
        </p:nvCxnSpPr>
        <p:spPr>
          <a:xfrm>
            <a:off x="7662363" y="2751178"/>
            <a:ext cx="553917" cy="2051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D6B595-3DF6-F43D-BFD8-DBD8FAFCB417}"/>
              </a:ext>
            </a:extLst>
          </p:cNvPr>
          <p:cNvCxnSpPr>
            <a:cxnSpLocks/>
          </p:cNvCxnSpPr>
          <p:nvPr/>
        </p:nvCxnSpPr>
        <p:spPr>
          <a:xfrm flipV="1">
            <a:off x="7965830" y="4405005"/>
            <a:ext cx="223539" cy="2440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1E622B-CC6F-FFA6-387A-A3B3EA7861EA}"/>
              </a:ext>
            </a:extLst>
          </p:cNvPr>
          <p:cNvCxnSpPr>
            <a:cxnSpLocks/>
          </p:cNvCxnSpPr>
          <p:nvPr/>
        </p:nvCxnSpPr>
        <p:spPr>
          <a:xfrm flipV="1">
            <a:off x="8984674" y="4693642"/>
            <a:ext cx="607734" cy="5072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830C03-D757-E998-F9B9-ECAC9ACCDAF0}"/>
              </a:ext>
            </a:extLst>
          </p:cNvPr>
          <p:cNvSpPr txBox="1"/>
          <p:nvPr/>
        </p:nvSpPr>
        <p:spPr>
          <a:xfrm>
            <a:off x="6825809" y="5604090"/>
            <a:ext cx="5085182" cy="461665"/>
          </a:xfrm>
          <a:prstGeom prst="rect">
            <a:avLst/>
          </a:prstGeom>
          <a:noFill/>
        </p:spPr>
        <p:txBody>
          <a:bodyPr wrap="square" rtlCol="0">
            <a:spAutoFit/>
          </a:bodyPr>
          <a:lstStyle/>
          <a:p>
            <a:r>
              <a:rPr lang="en-US" sz="1200" dirty="0"/>
              <a:t>Previous design state: Use STAR flux return bars and spacers in a full ring around the </a:t>
            </a:r>
            <a:r>
              <a:rPr lang="en-US" sz="1200" dirty="0" err="1"/>
              <a:t>ePIC</a:t>
            </a:r>
            <a:r>
              <a:rPr lang="en-US" sz="1200" dirty="0"/>
              <a:t> detector.</a:t>
            </a:r>
          </a:p>
        </p:txBody>
      </p:sp>
    </p:spTree>
    <p:extLst>
      <p:ext uri="{BB962C8B-B14F-4D97-AF65-F5344CB8AC3E}">
        <p14:creationId xmlns:p14="http://schemas.microsoft.com/office/powerpoint/2010/main" val="370038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06DD7-CC3B-E328-D3D1-B2E72068D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430A7-6EF9-5BCD-1A1B-9D4BBF01E8E6}"/>
              </a:ext>
            </a:extLst>
          </p:cNvPr>
          <p:cNvSpPr>
            <a:spLocks noGrp="1"/>
          </p:cNvSpPr>
          <p:nvPr>
            <p:ph type="title"/>
          </p:nvPr>
        </p:nvSpPr>
        <p:spPr/>
        <p:txBody>
          <a:bodyPr/>
          <a:lstStyle/>
          <a:p>
            <a:r>
              <a:rPr lang="en-US" dirty="0"/>
              <a:t>Intro and Background: Current Baseline Design</a:t>
            </a:r>
          </a:p>
        </p:txBody>
      </p:sp>
      <p:sp>
        <p:nvSpPr>
          <p:cNvPr id="3" name="Text Placeholder 2">
            <a:extLst>
              <a:ext uri="{FF2B5EF4-FFF2-40B4-BE49-F238E27FC236}">
                <a16:creationId xmlns:a16="http://schemas.microsoft.com/office/drawing/2014/main" id="{700619BA-A3FF-F549-5E24-EF59D5A2B289}"/>
              </a:ext>
            </a:extLst>
          </p:cNvPr>
          <p:cNvSpPr>
            <a:spLocks noGrp="1"/>
          </p:cNvSpPr>
          <p:nvPr>
            <p:ph type="body" sz="quarter" idx="10"/>
          </p:nvPr>
        </p:nvSpPr>
        <p:spPr>
          <a:xfrm>
            <a:off x="257307" y="938346"/>
            <a:ext cx="6442595" cy="5074327"/>
          </a:xfrm>
        </p:spPr>
        <p:txBody>
          <a:bodyPr>
            <a:normAutofit/>
          </a:bodyPr>
          <a:lstStyle/>
          <a:p>
            <a:pPr marL="457200" lvl="1" indent="0">
              <a:buNone/>
            </a:pPr>
            <a:r>
              <a:rPr lang="en-US" sz="1400" b="1" dirty="0"/>
              <a:t>Magnetic shielding requirements reduced</a:t>
            </a:r>
            <a:endParaRPr lang="en-US" sz="1400" dirty="0"/>
          </a:p>
          <a:p>
            <a:pPr lvl="1"/>
            <a:r>
              <a:rPr lang="en-US" sz="1400" dirty="0"/>
              <a:t>RCS beampipe removed from experimental hall. Magnetic shielding requirements relaxed, so we don’t need a full ring of flux return bars around the </a:t>
            </a:r>
            <a:r>
              <a:rPr lang="en-US" sz="1400" dirty="0" err="1"/>
              <a:t>ePIC</a:t>
            </a:r>
            <a:r>
              <a:rPr lang="en-US" sz="1400" dirty="0"/>
              <a:t> detector. </a:t>
            </a:r>
          </a:p>
          <a:p>
            <a:pPr marL="457200" lvl="1" indent="0">
              <a:buNone/>
            </a:pPr>
            <a:endParaRPr lang="en-US" sz="1400" b="1" dirty="0"/>
          </a:p>
          <a:p>
            <a:pPr marL="457200" lvl="1" indent="0">
              <a:buNone/>
            </a:pPr>
            <a:r>
              <a:rPr lang="en-US" sz="1400" b="1" dirty="0"/>
              <a:t>Half ring of </a:t>
            </a:r>
            <a:r>
              <a:rPr lang="en-US" sz="1400" b="1" i="1" dirty="0"/>
              <a:t>existing </a:t>
            </a:r>
            <a:r>
              <a:rPr lang="en-US" sz="1400" b="1" dirty="0"/>
              <a:t>STAR flux return bars (current baseline design)</a:t>
            </a:r>
          </a:p>
          <a:p>
            <a:pPr lvl="1"/>
            <a:r>
              <a:rPr lang="en-US" sz="1400" dirty="0"/>
              <a:t>Pursuing design with half ring of existing STAR flux return bars, used to support the barrel HCAL and inner detectors.</a:t>
            </a:r>
          </a:p>
          <a:p>
            <a:pPr lvl="1"/>
            <a:r>
              <a:rPr lang="en-US" sz="1400" dirty="0"/>
              <a:t>HCAL sectors will be supported in the same location as they were on the </a:t>
            </a:r>
            <a:r>
              <a:rPr lang="en-US" sz="1400" dirty="0" err="1"/>
              <a:t>sPHENIX</a:t>
            </a:r>
            <a:r>
              <a:rPr lang="en-US" sz="1400" dirty="0"/>
              <a:t> detector.</a:t>
            </a:r>
          </a:p>
          <a:p>
            <a:pPr lvl="1"/>
            <a:r>
              <a:rPr lang="en-US" sz="1400" dirty="0"/>
              <a:t>Still reusing STAR cradle with the same design challenges listed earlier.</a:t>
            </a:r>
          </a:p>
          <a:p>
            <a:pPr marL="457200" lvl="1" indent="0">
              <a:buNone/>
            </a:pPr>
            <a:endParaRPr lang="en-US" sz="1400" dirty="0"/>
          </a:p>
          <a:p>
            <a:pPr marL="457200" lvl="1" indent="0">
              <a:buNone/>
            </a:pPr>
            <a:r>
              <a:rPr lang="en-US" sz="1400" b="1" dirty="0"/>
              <a:t>Half ring of </a:t>
            </a:r>
            <a:r>
              <a:rPr lang="en-US" sz="1400" b="1" i="1" dirty="0"/>
              <a:t>new </a:t>
            </a:r>
            <a:r>
              <a:rPr lang="en-US" sz="1400" b="1" dirty="0"/>
              <a:t>flux return bars (Possible option with new flux return bars)</a:t>
            </a:r>
          </a:p>
          <a:p>
            <a:pPr lvl="1"/>
            <a:r>
              <a:rPr lang="en-US" sz="1400" dirty="0"/>
              <a:t>Also looking at a half ring of new flux return bars with reduced steel.</a:t>
            </a:r>
          </a:p>
          <a:p>
            <a:pPr lvl="1"/>
            <a:r>
              <a:rPr lang="en-US" sz="1400" dirty="0"/>
              <a:t>Will reduce asymmetry of magnetic field. Differing opinions on whether this is needed. </a:t>
            </a:r>
          </a:p>
          <a:p>
            <a:pPr lvl="1"/>
            <a:r>
              <a:rPr lang="en-US" sz="1400" dirty="0"/>
              <a:t>The rest of this presentation covers a FEA analysis of this new flux return bar design.</a:t>
            </a:r>
          </a:p>
        </p:txBody>
      </p:sp>
      <p:pic>
        <p:nvPicPr>
          <p:cNvPr id="5" name="Picture 4">
            <a:extLst>
              <a:ext uri="{FF2B5EF4-FFF2-40B4-BE49-F238E27FC236}">
                <a16:creationId xmlns:a16="http://schemas.microsoft.com/office/drawing/2014/main" id="{8FE780BE-08AE-EBC2-7B60-D8B0ADDA7C31}"/>
              </a:ext>
            </a:extLst>
          </p:cNvPr>
          <p:cNvPicPr>
            <a:picLocks noChangeAspect="1"/>
          </p:cNvPicPr>
          <p:nvPr/>
        </p:nvPicPr>
        <p:blipFill>
          <a:blip r:embed="rId2"/>
          <a:stretch>
            <a:fillRect/>
          </a:stretch>
        </p:blipFill>
        <p:spPr>
          <a:xfrm>
            <a:off x="6862273" y="938346"/>
            <a:ext cx="5002628" cy="3909701"/>
          </a:xfrm>
          <a:prstGeom prst="rect">
            <a:avLst/>
          </a:prstGeom>
        </p:spPr>
      </p:pic>
      <p:sp>
        <p:nvSpPr>
          <p:cNvPr id="6" name="TextBox 5">
            <a:extLst>
              <a:ext uri="{FF2B5EF4-FFF2-40B4-BE49-F238E27FC236}">
                <a16:creationId xmlns:a16="http://schemas.microsoft.com/office/drawing/2014/main" id="{F6F3DA0F-B9E9-F47B-19BC-73482C580AE7}"/>
              </a:ext>
            </a:extLst>
          </p:cNvPr>
          <p:cNvSpPr txBox="1"/>
          <p:nvPr/>
        </p:nvSpPr>
        <p:spPr>
          <a:xfrm>
            <a:off x="6862273" y="4939470"/>
            <a:ext cx="4760008" cy="830997"/>
          </a:xfrm>
          <a:prstGeom prst="rect">
            <a:avLst/>
          </a:prstGeom>
          <a:noFill/>
        </p:spPr>
        <p:txBody>
          <a:bodyPr wrap="square" rtlCol="0">
            <a:spAutoFit/>
          </a:bodyPr>
          <a:lstStyle/>
          <a:p>
            <a:r>
              <a:rPr lang="en-US" sz="1600" dirty="0"/>
              <a:t>Current state showing a half ring of STAR flux return bars, STAR cradles, and new cradle adapters. </a:t>
            </a:r>
          </a:p>
        </p:txBody>
      </p:sp>
      <p:sp>
        <p:nvSpPr>
          <p:cNvPr id="4" name="TextBox 3">
            <a:extLst>
              <a:ext uri="{FF2B5EF4-FFF2-40B4-BE49-F238E27FC236}">
                <a16:creationId xmlns:a16="http://schemas.microsoft.com/office/drawing/2014/main" id="{C45324C9-DEB6-F899-3C3A-1D9FF76A1C65}"/>
              </a:ext>
            </a:extLst>
          </p:cNvPr>
          <p:cNvSpPr txBox="1"/>
          <p:nvPr/>
        </p:nvSpPr>
        <p:spPr>
          <a:xfrm>
            <a:off x="9516529" y="2137359"/>
            <a:ext cx="1951893" cy="923330"/>
          </a:xfrm>
          <a:prstGeom prst="rect">
            <a:avLst/>
          </a:prstGeom>
          <a:noFill/>
        </p:spPr>
        <p:txBody>
          <a:bodyPr wrap="square" rtlCol="0">
            <a:spAutoFit/>
          </a:bodyPr>
          <a:lstStyle/>
          <a:p>
            <a:r>
              <a:rPr lang="en-US" dirty="0">
                <a:solidFill>
                  <a:schemeClr val="bg1"/>
                </a:solidFill>
              </a:rPr>
              <a:t>Flux return bars (blue) and spacers (gray)</a:t>
            </a:r>
          </a:p>
        </p:txBody>
      </p:sp>
      <p:sp>
        <p:nvSpPr>
          <p:cNvPr id="7" name="TextBox 6">
            <a:extLst>
              <a:ext uri="{FF2B5EF4-FFF2-40B4-BE49-F238E27FC236}">
                <a16:creationId xmlns:a16="http://schemas.microsoft.com/office/drawing/2014/main" id="{F1EEDFD8-28CF-0BE0-11B1-F794C848914C}"/>
              </a:ext>
            </a:extLst>
          </p:cNvPr>
          <p:cNvSpPr txBox="1"/>
          <p:nvPr/>
        </p:nvSpPr>
        <p:spPr>
          <a:xfrm>
            <a:off x="8077599" y="4392946"/>
            <a:ext cx="1063067" cy="369332"/>
          </a:xfrm>
          <a:prstGeom prst="rect">
            <a:avLst/>
          </a:prstGeom>
          <a:noFill/>
        </p:spPr>
        <p:txBody>
          <a:bodyPr wrap="square" rtlCol="0">
            <a:spAutoFit/>
          </a:bodyPr>
          <a:lstStyle/>
          <a:p>
            <a:r>
              <a:rPr lang="en-US" dirty="0">
                <a:solidFill>
                  <a:schemeClr val="bg1"/>
                </a:solidFill>
              </a:rPr>
              <a:t>Cradle</a:t>
            </a:r>
          </a:p>
        </p:txBody>
      </p:sp>
      <p:sp>
        <p:nvSpPr>
          <p:cNvPr id="8" name="TextBox 7">
            <a:extLst>
              <a:ext uri="{FF2B5EF4-FFF2-40B4-BE49-F238E27FC236}">
                <a16:creationId xmlns:a16="http://schemas.microsoft.com/office/drawing/2014/main" id="{0D049F8C-D31F-94F2-C28E-116508CEA9CF}"/>
              </a:ext>
            </a:extLst>
          </p:cNvPr>
          <p:cNvSpPr txBox="1"/>
          <p:nvPr/>
        </p:nvSpPr>
        <p:spPr>
          <a:xfrm>
            <a:off x="9836884" y="4299703"/>
            <a:ext cx="1768319" cy="369332"/>
          </a:xfrm>
          <a:prstGeom prst="rect">
            <a:avLst/>
          </a:prstGeom>
          <a:noFill/>
        </p:spPr>
        <p:txBody>
          <a:bodyPr wrap="square" rtlCol="0">
            <a:spAutoFit/>
          </a:bodyPr>
          <a:lstStyle/>
          <a:p>
            <a:r>
              <a:rPr lang="en-US" dirty="0">
                <a:solidFill>
                  <a:schemeClr val="bg1"/>
                </a:solidFill>
              </a:rPr>
              <a:t>Cradle adapter</a:t>
            </a:r>
          </a:p>
        </p:txBody>
      </p:sp>
      <p:cxnSp>
        <p:nvCxnSpPr>
          <p:cNvPr id="9" name="Straight Arrow Connector 8">
            <a:extLst>
              <a:ext uri="{FF2B5EF4-FFF2-40B4-BE49-F238E27FC236}">
                <a16:creationId xmlns:a16="http://schemas.microsoft.com/office/drawing/2014/main" id="{B3A5EE38-D8A5-43B5-0CD0-689ADB21E3F2}"/>
              </a:ext>
            </a:extLst>
          </p:cNvPr>
          <p:cNvCxnSpPr>
            <a:cxnSpLocks/>
          </p:cNvCxnSpPr>
          <p:nvPr/>
        </p:nvCxnSpPr>
        <p:spPr>
          <a:xfrm flipH="1">
            <a:off x="10249175" y="3029755"/>
            <a:ext cx="105154" cy="42970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70FA0D-9AB3-863A-4780-5F1EBCB6E638}"/>
              </a:ext>
            </a:extLst>
          </p:cNvPr>
          <p:cNvCxnSpPr>
            <a:cxnSpLocks/>
          </p:cNvCxnSpPr>
          <p:nvPr/>
        </p:nvCxnSpPr>
        <p:spPr>
          <a:xfrm flipH="1" flipV="1">
            <a:off x="9404695" y="3900935"/>
            <a:ext cx="522137" cy="49201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8C4BB7-86C5-4EF4-2616-F6344B5CD483}"/>
              </a:ext>
            </a:extLst>
          </p:cNvPr>
          <p:cNvCxnSpPr>
            <a:cxnSpLocks/>
          </p:cNvCxnSpPr>
          <p:nvPr/>
        </p:nvCxnSpPr>
        <p:spPr>
          <a:xfrm flipH="1">
            <a:off x="10868642" y="1470536"/>
            <a:ext cx="163364" cy="62022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36585F-BBFA-7CFF-6894-E782A835AF33}"/>
              </a:ext>
            </a:extLst>
          </p:cNvPr>
          <p:cNvSpPr txBox="1"/>
          <p:nvPr/>
        </p:nvSpPr>
        <p:spPr>
          <a:xfrm>
            <a:off x="10429290" y="1116671"/>
            <a:ext cx="1951893" cy="369332"/>
          </a:xfrm>
          <a:prstGeom prst="rect">
            <a:avLst/>
          </a:prstGeom>
          <a:noFill/>
        </p:spPr>
        <p:txBody>
          <a:bodyPr wrap="square" rtlCol="0">
            <a:spAutoFit/>
          </a:bodyPr>
          <a:lstStyle/>
          <a:p>
            <a:r>
              <a:rPr lang="en-US" dirty="0">
                <a:solidFill>
                  <a:schemeClr val="bg1"/>
                </a:solidFill>
              </a:rPr>
              <a:t>Barrel HCAL</a:t>
            </a:r>
          </a:p>
        </p:txBody>
      </p:sp>
    </p:spTree>
    <p:extLst>
      <p:ext uri="{BB962C8B-B14F-4D97-AF65-F5344CB8AC3E}">
        <p14:creationId xmlns:p14="http://schemas.microsoft.com/office/powerpoint/2010/main" val="16872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7D46-60E9-656E-ED45-EE664FFD6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3A2A3-5F67-FA77-50EB-4ED830C2BF00}"/>
              </a:ext>
            </a:extLst>
          </p:cNvPr>
          <p:cNvSpPr>
            <a:spLocks noGrp="1"/>
          </p:cNvSpPr>
          <p:nvPr>
            <p:ph type="title"/>
          </p:nvPr>
        </p:nvSpPr>
        <p:spPr/>
        <p:txBody>
          <a:bodyPr/>
          <a:lstStyle/>
          <a:p>
            <a:r>
              <a:rPr lang="en-US" dirty="0"/>
              <a:t>Update on recent work – cradle design concept</a:t>
            </a:r>
          </a:p>
        </p:txBody>
      </p:sp>
      <p:sp>
        <p:nvSpPr>
          <p:cNvPr id="3" name="Text Placeholder 2">
            <a:extLst>
              <a:ext uri="{FF2B5EF4-FFF2-40B4-BE49-F238E27FC236}">
                <a16:creationId xmlns:a16="http://schemas.microsoft.com/office/drawing/2014/main" id="{8BDD0F3F-4F5B-10FF-3738-04F539BB4175}"/>
              </a:ext>
            </a:extLst>
          </p:cNvPr>
          <p:cNvSpPr>
            <a:spLocks noGrp="1"/>
          </p:cNvSpPr>
          <p:nvPr>
            <p:ph type="body" sz="quarter" idx="10"/>
          </p:nvPr>
        </p:nvSpPr>
        <p:spPr>
          <a:xfrm>
            <a:off x="448805" y="816615"/>
            <a:ext cx="11499850" cy="1531389"/>
          </a:xfrm>
        </p:spPr>
        <p:txBody>
          <a:bodyPr>
            <a:normAutofit/>
          </a:bodyPr>
          <a:lstStyle/>
          <a:p>
            <a:pPr marL="457200" lvl="1" indent="0">
              <a:buNone/>
            </a:pPr>
            <a:r>
              <a:rPr lang="en-US" sz="1600" b="1" dirty="0"/>
              <a:t>Half ring of new flux return bars - possible design option</a:t>
            </a:r>
          </a:p>
          <a:p>
            <a:pPr lvl="1"/>
            <a:r>
              <a:rPr lang="en-US" sz="1200" dirty="0"/>
              <a:t>In the past two weeks: Completed design and preliminary analysis of new flux return bars made with less steel.</a:t>
            </a:r>
          </a:p>
          <a:p>
            <a:pPr lvl="1"/>
            <a:r>
              <a:rPr lang="en-US" sz="1200" dirty="0"/>
              <a:t>Another similar concept (not shown) was created by Dan Cacace.</a:t>
            </a:r>
          </a:p>
          <a:p>
            <a:pPr lvl="1"/>
            <a:r>
              <a:rPr lang="en-US" sz="1200" dirty="0"/>
              <a:t>The interface to the carriage adapter still needs to be figured out and designed.</a:t>
            </a:r>
          </a:p>
          <a:p>
            <a:pPr lvl="1"/>
            <a:r>
              <a:rPr lang="en-US" sz="1200" dirty="0"/>
              <a:t>Alignment, shimming, and assembly of everything to meet the 8 </a:t>
            </a:r>
            <a:r>
              <a:rPr lang="en-US" sz="1200" dirty="0" err="1"/>
              <a:t>mrad</a:t>
            </a:r>
            <a:r>
              <a:rPr lang="en-US" sz="1200" dirty="0"/>
              <a:t> rotation will still be a challenge.</a:t>
            </a:r>
          </a:p>
        </p:txBody>
      </p:sp>
      <p:pic>
        <p:nvPicPr>
          <p:cNvPr id="8" name="Picture 7">
            <a:extLst>
              <a:ext uri="{FF2B5EF4-FFF2-40B4-BE49-F238E27FC236}">
                <a16:creationId xmlns:a16="http://schemas.microsoft.com/office/drawing/2014/main" id="{DAEF0C1A-6FF6-3A80-D3E8-EE5D0960D83F}"/>
              </a:ext>
            </a:extLst>
          </p:cNvPr>
          <p:cNvPicPr>
            <a:picLocks noChangeAspect="1"/>
          </p:cNvPicPr>
          <p:nvPr/>
        </p:nvPicPr>
        <p:blipFill>
          <a:blip r:embed="rId2"/>
          <a:stretch>
            <a:fillRect/>
          </a:stretch>
        </p:blipFill>
        <p:spPr>
          <a:xfrm>
            <a:off x="1958954" y="2211847"/>
            <a:ext cx="7764341" cy="3964929"/>
          </a:xfrm>
          <a:prstGeom prst="rect">
            <a:avLst/>
          </a:prstGeom>
        </p:spPr>
      </p:pic>
    </p:spTree>
    <p:extLst>
      <p:ext uri="{BB962C8B-B14F-4D97-AF65-F5344CB8AC3E}">
        <p14:creationId xmlns:p14="http://schemas.microsoft.com/office/powerpoint/2010/main" val="353588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0CAFC-D1F1-0AD2-756B-B75964ABD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18AAE-9E31-AE41-4DA5-101F798E7044}"/>
              </a:ext>
            </a:extLst>
          </p:cNvPr>
          <p:cNvSpPr>
            <a:spLocks noGrp="1"/>
          </p:cNvSpPr>
          <p:nvPr>
            <p:ph type="title"/>
          </p:nvPr>
        </p:nvSpPr>
        <p:spPr/>
        <p:txBody>
          <a:bodyPr>
            <a:normAutofit/>
          </a:bodyPr>
          <a:lstStyle/>
          <a:p>
            <a:r>
              <a:rPr lang="en-US" dirty="0"/>
              <a:t>FEA Model – </a:t>
            </a:r>
            <a:r>
              <a:rPr lang="en-US" sz="3200" dirty="0"/>
              <a:t>Loads, constraints, and mesh</a:t>
            </a:r>
            <a:endParaRPr lang="en-US" dirty="0"/>
          </a:p>
        </p:txBody>
      </p:sp>
      <p:sp>
        <p:nvSpPr>
          <p:cNvPr id="3" name="Text Placeholder 2">
            <a:extLst>
              <a:ext uri="{FF2B5EF4-FFF2-40B4-BE49-F238E27FC236}">
                <a16:creationId xmlns:a16="http://schemas.microsoft.com/office/drawing/2014/main" id="{DDDE1871-775B-3411-A20B-80AA26887E82}"/>
              </a:ext>
            </a:extLst>
          </p:cNvPr>
          <p:cNvSpPr>
            <a:spLocks noGrp="1"/>
          </p:cNvSpPr>
          <p:nvPr>
            <p:ph type="body" sz="quarter" idx="10"/>
          </p:nvPr>
        </p:nvSpPr>
        <p:spPr>
          <a:xfrm>
            <a:off x="461962" y="904163"/>
            <a:ext cx="5349177" cy="5369894"/>
          </a:xfrm>
        </p:spPr>
        <p:txBody>
          <a:bodyPr>
            <a:normAutofit lnSpcReduction="10000"/>
          </a:bodyPr>
          <a:lstStyle/>
          <a:p>
            <a:r>
              <a:rPr lang="en-US" sz="1600" dirty="0"/>
              <a:t>All contacts simulated as perfectly bonded to save time. This is not conservative, and stress values will increase when fasteners, welded joints, and frictional contacts are modeled.</a:t>
            </a:r>
          </a:p>
          <a:p>
            <a:r>
              <a:rPr lang="en-US" sz="1600" dirty="0"/>
              <a:t>Loads simulating the weight of HCAL and inner detectors were applied to flux return bars.</a:t>
            </a:r>
          </a:p>
          <a:p>
            <a:r>
              <a:rPr lang="en-US" sz="1600" dirty="0"/>
              <a:t>Load included gravitational acceleration downward, plus 0.25 </a:t>
            </a:r>
            <a:r>
              <a:rPr lang="en-US" sz="1600" i="1" dirty="0"/>
              <a:t>g</a:t>
            </a:r>
            <a:r>
              <a:rPr lang="en-US" sz="1600" dirty="0"/>
              <a:t> acceleration simultaneously in X- and Y-directions parallel to the floor. This is believed to be conservative based on </a:t>
            </a:r>
            <a:r>
              <a:rPr lang="en-US" sz="1600" dirty="0" err="1"/>
              <a:t>sPHENIX</a:t>
            </a:r>
            <a:r>
              <a:rPr lang="en-US" sz="1600" dirty="0"/>
              <a:t> analysis – need to confirm and likely limit to the X- or Y- direction individually, not simultaneously. </a:t>
            </a:r>
          </a:p>
          <a:p>
            <a:r>
              <a:rPr lang="en-US" sz="1600" dirty="0"/>
              <a:t>Upper flux return bars loaded more heavily to account for weight from the upper half of the HCAL ring. Future FEA model will include a simplified HCAL structure.</a:t>
            </a:r>
          </a:p>
          <a:p>
            <a:r>
              <a:rPr lang="en-US" sz="1600" dirty="0"/>
              <a:t>Constraints: Cradle fixed in one corner at the location of rollers. Other corners were allowed to slide parallel to the ground. One corner had a constraint that further prevented the assembly from rotating under horizontal seismic loading.</a:t>
            </a:r>
          </a:p>
          <a:p>
            <a:r>
              <a:rPr lang="en-US" sz="1600" dirty="0"/>
              <a:t>Mesh: Started with a course mesh and used automatic refinement to decrease mesh size where needed.</a:t>
            </a:r>
          </a:p>
          <a:p>
            <a:endParaRPr lang="en-US" sz="1600" dirty="0"/>
          </a:p>
          <a:p>
            <a:pPr marL="0" indent="0">
              <a:buNone/>
            </a:pPr>
            <a:endParaRPr lang="en-US" sz="1200" dirty="0"/>
          </a:p>
        </p:txBody>
      </p:sp>
      <p:pic>
        <p:nvPicPr>
          <p:cNvPr id="5" name="Picture 4">
            <a:extLst>
              <a:ext uri="{FF2B5EF4-FFF2-40B4-BE49-F238E27FC236}">
                <a16:creationId xmlns:a16="http://schemas.microsoft.com/office/drawing/2014/main" id="{28F208D2-2012-8E1E-4C8E-7A9AC176F93B}"/>
              </a:ext>
            </a:extLst>
          </p:cNvPr>
          <p:cNvPicPr>
            <a:picLocks noChangeAspect="1"/>
          </p:cNvPicPr>
          <p:nvPr/>
        </p:nvPicPr>
        <p:blipFill>
          <a:blip r:embed="rId2"/>
          <a:srcRect r="30200"/>
          <a:stretch/>
        </p:blipFill>
        <p:spPr>
          <a:xfrm>
            <a:off x="5939327" y="981075"/>
            <a:ext cx="6077661" cy="3633654"/>
          </a:xfrm>
          <a:prstGeom prst="rect">
            <a:avLst/>
          </a:prstGeom>
        </p:spPr>
      </p:pic>
    </p:spTree>
    <p:extLst>
      <p:ext uri="{BB962C8B-B14F-4D97-AF65-F5344CB8AC3E}">
        <p14:creationId xmlns:p14="http://schemas.microsoft.com/office/powerpoint/2010/main" val="44666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9186E-957C-23F4-9E19-882E59457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4E6CB-276D-1C9F-2EDF-009E15E19694}"/>
              </a:ext>
            </a:extLst>
          </p:cNvPr>
          <p:cNvSpPr>
            <a:spLocks noGrp="1"/>
          </p:cNvSpPr>
          <p:nvPr>
            <p:ph type="title"/>
          </p:nvPr>
        </p:nvSpPr>
        <p:spPr/>
        <p:txBody>
          <a:bodyPr>
            <a:normAutofit/>
          </a:bodyPr>
          <a:lstStyle/>
          <a:p>
            <a:r>
              <a:rPr lang="en-US" dirty="0"/>
              <a:t>FEA Results - Stress</a:t>
            </a:r>
          </a:p>
        </p:txBody>
      </p:sp>
      <p:sp>
        <p:nvSpPr>
          <p:cNvPr id="3" name="Text Placeholder 2">
            <a:extLst>
              <a:ext uri="{FF2B5EF4-FFF2-40B4-BE49-F238E27FC236}">
                <a16:creationId xmlns:a16="http://schemas.microsoft.com/office/drawing/2014/main" id="{C2FFED43-5CAD-A29C-706C-35988509861F}"/>
              </a:ext>
            </a:extLst>
          </p:cNvPr>
          <p:cNvSpPr>
            <a:spLocks noGrp="1"/>
          </p:cNvSpPr>
          <p:nvPr>
            <p:ph type="body" sz="quarter" idx="10"/>
          </p:nvPr>
        </p:nvSpPr>
        <p:spPr>
          <a:xfrm>
            <a:off x="346075" y="676894"/>
            <a:ext cx="11499850" cy="1787762"/>
          </a:xfrm>
        </p:spPr>
        <p:txBody>
          <a:bodyPr>
            <a:normAutofit fontScale="92500" lnSpcReduction="20000"/>
          </a:bodyPr>
          <a:lstStyle/>
          <a:p>
            <a:r>
              <a:rPr lang="en-US" sz="1600" dirty="0"/>
              <a:t>Bonded contacts for all parts saved time in the analysis but will make stresses appear lower than in reality.</a:t>
            </a:r>
          </a:p>
          <a:p>
            <a:r>
              <a:rPr lang="en-US" sz="1600" dirty="0"/>
              <a:t>Stress will increase locally by fasteners and welded connections beyond what is shown here. </a:t>
            </a:r>
          </a:p>
          <a:p>
            <a:r>
              <a:rPr lang="en-US" sz="1600" dirty="0"/>
              <a:t>Stresses were typically low. We have not settled on a steel type for the new bars, but for reference, the minimum yield strength of A36 structural steel is 36,000 psi. A factor of safety of 2 is 18,000 psi, and a factor of safety of 4 is 9,000 psi.</a:t>
            </a:r>
          </a:p>
          <a:p>
            <a:r>
              <a:rPr lang="en-US" sz="1600" dirty="0"/>
              <a:t>Stress singularities continued to increase with mesh refinements. Therefore, the max stress shown in the screenshots should be ignored for now, but the location should be noted. More comprehensive analysis to be done on future iterations.</a:t>
            </a:r>
          </a:p>
          <a:p>
            <a:r>
              <a:rPr lang="en-US" sz="1600" dirty="0"/>
              <a:t>See backup slides for additional stress and deformation plots.</a:t>
            </a:r>
          </a:p>
          <a:p>
            <a:pPr marL="0" indent="0">
              <a:buNone/>
            </a:pPr>
            <a:endParaRPr lang="en-US" sz="1600" dirty="0"/>
          </a:p>
          <a:p>
            <a:pPr marL="0" indent="0">
              <a:buNone/>
            </a:pPr>
            <a:endParaRPr lang="en-US" sz="1200" dirty="0"/>
          </a:p>
        </p:txBody>
      </p:sp>
      <p:pic>
        <p:nvPicPr>
          <p:cNvPr id="11" name="Picture 10">
            <a:extLst>
              <a:ext uri="{FF2B5EF4-FFF2-40B4-BE49-F238E27FC236}">
                <a16:creationId xmlns:a16="http://schemas.microsoft.com/office/drawing/2014/main" id="{0DDD3F7C-32F3-924D-FEF0-AAF8D2096294}"/>
              </a:ext>
            </a:extLst>
          </p:cNvPr>
          <p:cNvPicPr>
            <a:picLocks noChangeAspect="1"/>
          </p:cNvPicPr>
          <p:nvPr/>
        </p:nvPicPr>
        <p:blipFill>
          <a:blip r:embed="rId2"/>
          <a:srcRect l="-4675" t="-2145" r="49517" b="2145"/>
          <a:stretch/>
        </p:blipFill>
        <p:spPr>
          <a:xfrm>
            <a:off x="230187" y="2358342"/>
            <a:ext cx="5161661" cy="3905153"/>
          </a:xfrm>
          <a:prstGeom prst="rect">
            <a:avLst/>
          </a:prstGeom>
        </p:spPr>
      </p:pic>
      <p:pic>
        <p:nvPicPr>
          <p:cNvPr id="13" name="Picture 12">
            <a:extLst>
              <a:ext uri="{FF2B5EF4-FFF2-40B4-BE49-F238E27FC236}">
                <a16:creationId xmlns:a16="http://schemas.microsoft.com/office/drawing/2014/main" id="{74A3653A-E9CB-DEA2-388D-8576A35A4E80}"/>
              </a:ext>
            </a:extLst>
          </p:cNvPr>
          <p:cNvPicPr>
            <a:picLocks noChangeAspect="1"/>
          </p:cNvPicPr>
          <p:nvPr/>
        </p:nvPicPr>
        <p:blipFill>
          <a:blip r:embed="rId3"/>
          <a:srcRect r="25132"/>
          <a:stretch/>
        </p:blipFill>
        <p:spPr>
          <a:xfrm>
            <a:off x="5507736" y="2448440"/>
            <a:ext cx="6682812" cy="3724956"/>
          </a:xfrm>
          <a:prstGeom prst="rect">
            <a:avLst/>
          </a:prstGeom>
        </p:spPr>
      </p:pic>
    </p:spTree>
    <p:extLst>
      <p:ext uri="{BB962C8B-B14F-4D97-AF65-F5344CB8AC3E}">
        <p14:creationId xmlns:p14="http://schemas.microsoft.com/office/powerpoint/2010/main" val="233218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4E41-9DBF-D33A-48B1-FDFC6C5FBC5E}"/>
              </a:ext>
            </a:extLst>
          </p:cNvPr>
          <p:cNvSpPr>
            <a:spLocks noGrp="1"/>
          </p:cNvSpPr>
          <p:nvPr>
            <p:ph type="title"/>
          </p:nvPr>
        </p:nvSpPr>
        <p:spPr/>
        <p:txBody>
          <a:bodyPr/>
          <a:lstStyle/>
          <a:p>
            <a:r>
              <a:rPr lang="en-US" dirty="0"/>
              <a:t>FEA Results - Deformation</a:t>
            </a:r>
          </a:p>
        </p:txBody>
      </p:sp>
      <p:pic>
        <p:nvPicPr>
          <p:cNvPr id="7" name="Picture 6">
            <a:extLst>
              <a:ext uri="{FF2B5EF4-FFF2-40B4-BE49-F238E27FC236}">
                <a16:creationId xmlns:a16="http://schemas.microsoft.com/office/drawing/2014/main" id="{D16BE53B-15DA-26A6-A7EA-2016200D9549}"/>
              </a:ext>
            </a:extLst>
          </p:cNvPr>
          <p:cNvPicPr>
            <a:picLocks noChangeAspect="1"/>
          </p:cNvPicPr>
          <p:nvPr/>
        </p:nvPicPr>
        <p:blipFill>
          <a:blip r:embed="rId2"/>
          <a:srcRect r="54934" b="12962"/>
          <a:stretch/>
        </p:blipFill>
        <p:spPr>
          <a:xfrm>
            <a:off x="4281443" y="818753"/>
            <a:ext cx="6477222" cy="5220493"/>
          </a:xfrm>
          <a:prstGeom prst="rect">
            <a:avLst/>
          </a:prstGeom>
        </p:spPr>
      </p:pic>
      <p:sp>
        <p:nvSpPr>
          <p:cNvPr id="4" name="Text Placeholder 2">
            <a:extLst>
              <a:ext uri="{FF2B5EF4-FFF2-40B4-BE49-F238E27FC236}">
                <a16:creationId xmlns:a16="http://schemas.microsoft.com/office/drawing/2014/main" id="{1FFFCF19-B384-7EF8-E94D-543B148191C5}"/>
              </a:ext>
            </a:extLst>
          </p:cNvPr>
          <p:cNvSpPr>
            <a:spLocks noGrp="1"/>
          </p:cNvSpPr>
          <p:nvPr>
            <p:ph type="body" sz="quarter" idx="10"/>
          </p:nvPr>
        </p:nvSpPr>
        <p:spPr>
          <a:xfrm>
            <a:off x="465716" y="818753"/>
            <a:ext cx="3815727" cy="1497157"/>
          </a:xfrm>
        </p:spPr>
        <p:txBody>
          <a:bodyPr>
            <a:normAutofit fontScale="92500" lnSpcReduction="20000"/>
          </a:bodyPr>
          <a:lstStyle/>
          <a:p>
            <a:r>
              <a:rPr lang="en-US" sz="1600" dirty="0"/>
              <a:t>Deformation plots shown are exaggerated.</a:t>
            </a:r>
          </a:p>
          <a:p>
            <a:r>
              <a:rPr lang="en-US" sz="1600" dirty="0"/>
              <a:t>Generally, deformation is low but will increase as the model is refined with fasteners and welded joints.</a:t>
            </a:r>
          </a:p>
          <a:p>
            <a:r>
              <a:rPr lang="en-US" sz="1600" dirty="0"/>
              <a:t>Plots indicate areas where more reinforcement may be needed.</a:t>
            </a:r>
          </a:p>
          <a:p>
            <a:endParaRPr lang="en-US" sz="1600" dirty="0"/>
          </a:p>
          <a:p>
            <a:pPr marL="0" indent="0">
              <a:buNone/>
            </a:pPr>
            <a:endParaRPr lang="en-US" sz="1600" dirty="0"/>
          </a:p>
          <a:p>
            <a:pPr marL="0" indent="0">
              <a:buNone/>
            </a:pPr>
            <a:endParaRPr lang="en-US" sz="1200" dirty="0"/>
          </a:p>
        </p:txBody>
      </p:sp>
    </p:spTree>
    <p:extLst>
      <p:ext uri="{BB962C8B-B14F-4D97-AF65-F5344CB8AC3E}">
        <p14:creationId xmlns:p14="http://schemas.microsoft.com/office/powerpoint/2010/main" val="111089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E0F9-8320-CF18-D0B1-6CB986142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E0514-714D-42C0-DDBD-3183D221E843}"/>
              </a:ext>
            </a:extLst>
          </p:cNvPr>
          <p:cNvSpPr>
            <a:spLocks noGrp="1"/>
          </p:cNvSpPr>
          <p:nvPr>
            <p:ph type="title"/>
          </p:nvPr>
        </p:nvSpPr>
        <p:spPr/>
        <p:txBody>
          <a:bodyPr>
            <a:normAutofit/>
          </a:bodyPr>
          <a:lstStyle/>
          <a:p>
            <a:r>
              <a:rPr lang="en-US" dirty="0"/>
              <a:t>Plans Towards PDR</a:t>
            </a:r>
          </a:p>
        </p:txBody>
      </p:sp>
      <p:sp>
        <p:nvSpPr>
          <p:cNvPr id="3" name="Text Placeholder 2">
            <a:extLst>
              <a:ext uri="{FF2B5EF4-FFF2-40B4-BE49-F238E27FC236}">
                <a16:creationId xmlns:a16="http://schemas.microsoft.com/office/drawing/2014/main" id="{21925E32-7C04-5CC4-46E5-8887CDCDC6F4}"/>
              </a:ext>
            </a:extLst>
          </p:cNvPr>
          <p:cNvSpPr>
            <a:spLocks noGrp="1"/>
          </p:cNvSpPr>
          <p:nvPr>
            <p:ph type="body" sz="quarter" idx="10"/>
          </p:nvPr>
        </p:nvSpPr>
        <p:spPr>
          <a:xfrm>
            <a:off x="461962" y="981075"/>
            <a:ext cx="11223901" cy="5065713"/>
          </a:xfrm>
        </p:spPr>
        <p:txBody>
          <a:bodyPr>
            <a:normAutofit/>
          </a:bodyPr>
          <a:lstStyle/>
          <a:p>
            <a:pPr marL="0" indent="0">
              <a:buNone/>
            </a:pPr>
            <a:r>
              <a:rPr lang="en-US" sz="1800" dirty="0"/>
              <a:t>We need to decide on the overall design strategy for the cradle and flux return bars. </a:t>
            </a:r>
          </a:p>
          <a:p>
            <a:pPr marL="457200" lvl="1" indent="0">
              <a:buNone/>
            </a:pPr>
            <a:endParaRPr lang="en-US" sz="1200" b="1" dirty="0"/>
          </a:p>
          <a:p>
            <a:pPr marL="0" indent="0">
              <a:buNone/>
            </a:pPr>
            <a:r>
              <a:rPr lang="en-US" sz="2000" b="1" dirty="0"/>
              <a:t>Current most viable options:</a:t>
            </a:r>
          </a:p>
          <a:p>
            <a:pPr marL="0" indent="0">
              <a:buNone/>
            </a:pPr>
            <a:r>
              <a:rPr lang="en-US" sz="1600" dirty="0"/>
              <a:t>1. Reuse STAR flux return bars and STAR cradle. Requires extensive machining, new spacer bars, and complex shimming and alignment.</a:t>
            </a:r>
          </a:p>
          <a:p>
            <a:pPr marL="0" indent="0">
              <a:buNone/>
            </a:pPr>
            <a:r>
              <a:rPr lang="en-US" sz="1600" dirty="0"/>
              <a:t>2. Make new flux return bars and use with STAR cradle. Requires extensive machining and fabrication but uses less steel. Also requires complex shimming and alignment.</a:t>
            </a:r>
          </a:p>
          <a:p>
            <a:pPr marL="0" indent="0">
              <a:buNone/>
            </a:pPr>
            <a:r>
              <a:rPr lang="en-US" sz="1600" dirty="0"/>
              <a:t>3. No flux return bars. HCAL supported directly by supports from </a:t>
            </a:r>
            <a:r>
              <a:rPr lang="en-US" sz="1600" dirty="0" err="1"/>
              <a:t>sPHENIX</a:t>
            </a:r>
            <a:r>
              <a:rPr lang="en-US" sz="1600" dirty="0"/>
              <a:t>. Make a new lower carriage assembly. </a:t>
            </a:r>
          </a:p>
          <a:p>
            <a:pPr lvl="1"/>
            <a:r>
              <a:rPr lang="en-US" sz="1400" dirty="0"/>
              <a:t>Looking like a more promising option. More investigation needed.</a:t>
            </a:r>
          </a:p>
          <a:p>
            <a:pPr lvl="1"/>
            <a:r>
              <a:rPr lang="en-US" sz="1400" dirty="0"/>
              <a:t>Don’t recommend re-using the full </a:t>
            </a:r>
            <a:r>
              <a:rPr lang="en-US" sz="1400" dirty="0" err="1"/>
              <a:t>sPHENIX</a:t>
            </a:r>
            <a:r>
              <a:rPr lang="en-US" sz="1400" dirty="0"/>
              <a:t> carriage assembly based on an earlier investigation, primarily due to track location differences and complexity of modifying the lower part of the carriage assembly.</a:t>
            </a:r>
          </a:p>
          <a:p>
            <a:pPr lvl="2"/>
            <a:endParaRPr lang="en-US" sz="1200" dirty="0"/>
          </a:p>
          <a:p>
            <a:pPr marL="0" indent="0">
              <a:buNone/>
            </a:pPr>
            <a:r>
              <a:rPr lang="en-US" sz="1800" b="1" dirty="0"/>
              <a:t>Next steps</a:t>
            </a:r>
          </a:p>
          <a:p>
            <a:r>
              <a:rPr lang="en-US" sz="1600" dirty="0"/>
              <a:t>Will make a summary of pros/cons for different cradle options.</a:t>
            </a:r>
          </a:p>
          <a:p>
            <a:r>
              <a:rPr lang="en-US" sz="1600" dirty="0"/>
              <a:t>Need to discuss with BNL team before proceeding further.</a:t>
            </a:r>
          </a:p>
          <a:p>
            <a:r>
              <a:rPr lang="en-US" sz="1600" dirty="0"/>
              <a:t>Will complete a preliminary FEA of a design concept for option 3 above prior to BNL meeting.</a:t>
            </a:r>
          </a:p>
        </p:txBody>
      </p:sp>
    </p:spTree>
    <p:extLst>
      <p:ext uri="{BB962C8B-B14F-4D97-AF65-F5344CB8AC3E}">
        <p14:creationId xmlns:p14="http://schemas.microsoft.com/office/powerpoint/2010/main" val="64897055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5164</TotalTime>
  <Words>1434</Words>
  <Application>Microsoft Office PowerPoint</Application>
  <PresentationFormat>Widescreen</PresentationFormat>
  <Paragraphs>108</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BNL</vt:lpstr>
      <vt:lpstr>Cradle, Barrel HCAL &amp; Moving Mechanism </vt:lpstr>
      <vt:lpstr>Intro and Background</vt:lpstr>
      <vt:lpstr>Intro and Background</vt:lpstr>
      <vt:lpstr>Intro and Background: Current Baseline Design</vt:lpstr>
      <vt:lpstr>Update on recent work – cradle design concept</vt:lpstr>
      <vt:lpstr>FEA Model – Loads, constraints, and mesh</vt:lpstr>
      <vt:lpstr>FEA Results - Stress</vt:lpstr>
      <vt:lpstr>FEA Results - Deformation</vt:lpstr>
      <vt:lpstr>Plans Towards PDR</vt:lpstr>
      <vt:lpstr>Question &amp; Comments</vt:lpstr>
      <vt:lpstr>Additional Slides</vt:lpstr>
      <vt:lpstr>Stress and refined mesh</vt:lpstr>
      <vt:lpstr>Stress</vt:lpstr>
      <vt:lpstr>Stress</vt:lpstr>
      <vt:lpstr>Stress</vt:lpstr>
      <vt:lpstr>Stress</vt:lpstr>
      <vt:lpstr>Stress</vt:lpstr>
      <vt:lpstr>Maximum Stress – Cross-sectional view</vt:lpstr>
      <vt:lpstr>Maximum Stress – Cross-sectional view</vt:lpstr>
      <vt:lpstr>Deformation, X-Axis</vt:lpstr>
      <vt:lpstr>Deformation, Y-Axis</vt:lpstr>
      <vt:lpstr>Deformation, Z-Axis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Speece-Moyer, Nathaniel</cp:lastModifiedBy>
  <cp:revision>87</cp:revision>
  <dcterms:created xsi:type="dcterms:W3CDTF">2023-09-12T20:43:32Z</dcterms:created>
  <dcterms:modified xsi:type="dcterms:W3CDTF">2025-02-28T18:35:45Z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