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2"/>
  </p:notesMasterIdLst>
  <p:sldIdLst>
    <p:sldId id="4758" r:id="rId5"/>
    <p:sldId id="4782" r:id="rId6"/>
    <p:sldId id="4786" r:id="rId7"/>
    <p:sldId id="4785" r:id="rId8"/>
    <p:sldId id="4784" r:id="rId9"/>
    <p:sldId id="4765" r:id="rId10"/>
    <p:sldId id="47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724" autoAdjust="0"/>
  </p:normalViewPr>
  <p:slideViewPr>
    <p:cSldViewPr snapToGrid="0">
      <p:cViewPr varScale="1">
        <p:scale>
          <a:sx n="114" d="100"/>
          <a:sy n="114" d="100"/>
        </p:scale>
        <p:origin x="447"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1151610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846237"/>
          </a:xfrm>
        </p:spPr>
        <p:txBody>
          <a:bodyPr anchor="t" anchorCtr="0"/>
          <a:lstStyle>
            <a:lvl1pPr algn="l">
              <a:lnSpc>
                <a:spcPct val="100000"/>
              </a:lnSpc>
              <a:defRPr sz="4400" b="1" i="0">
                <a:solidFill>
                  <a:schemeClr val="bg1"/>
                </a:solidFill>
                <a:latin typeface="+mn-lt"/>
                <a:cs typeface="Arial" panose="020B0604020202020204" pitchFamily="34" charset="0"/>
              </a:defRPr>
            </a:lvl1pPr>
          </a:lstStyle>
          <a:p>
            <a:r>
              <a:rPr lang="en-US" dirty="0"/>
              <a:t>&lt;Title from SC-2 Agenda&gt;</a:t>
            </a:r>
            <a:br>
              <a:rPr lang="en-US" dirty="0"/>
            </a:br>
            <a:endParaRPr lang="en-US" dirty="0"/>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813176" y="4649660"/>
            <a:ext cx="4363736" cy="1019620"/>
          </a:xfrm>
        </p:spPr>
        <p:txBody>
          <a:bodyPr>
            <a:noAutofit/>
          </a:bodyPr>
          <a:lstStyle>
            <a:lvl1pPr marL="0" indent="0" algn="l">
              <a:lnSpc>
                <a:spcPct val="10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SC-x Identifier</a:t>
            </a:r>
          </a:p>
          <a:p>
            <a:r>
              <a:rPr lang="en-US" dirty="0"/>
              <a:t>EIC CD-3A Director’s Review</a:t>
            </a:r>
          </a:p>
          <a:p>
            <a:r>
              <a:rPr lang="en-US" dirty="0"/>
              <a:t>October 10-13, 2023</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813175" y="3103114"/>
            <a:ext cx="10334625" cy="448978"/>
          </a:xfr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812800" y="2193629"/>
            <a:ext cx="10334625" cy="501650"/>
          </a:xfr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dirty="0"/>
              <a:t>Includes CD-3a, WBS </a:t>
            </a:r>
            <a:r>
              <a:rPr lang="en-US" sz="2800" dirty="0" err="1"/>
              <a:t>a.b.c.d</a:t>
            </a:r>
            <a:r>
              <a:rPr lang="en-US" sz="2800" dirty="0"/>
              <a:t> (if appropriate)</a:t>
            </a:r>
            <a:endParaRPr lang="en-US" dirty="0"/>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812800" y="3994927"/>
            <a:ext cx="10334625" cy="379542"/>
          </a:xfr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WBS a.bc.def… WBS Name (Exact from WBS)</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812800" y="3552825"/>
            <a:ext cx="10334625" cy="477838"/>
          </a:xfr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Project Role or Organizational Role if not Project</a:t>
            </a:r>
          </a:p>
        </p:txBody>
      </p:sp>
    </p:spTree>
    <p:extLst>
      <p:ext uri="{BB962C8B-B14F-4D97-AF65-F5344CB8AC3E}">
        <p14:creationId xmlns:p14="http://schemas.microsoft.com/office/powerpoint/2010/main" val="2371920937"/>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571500" y="0"/>
            <a:ext cx="11499925" cy="676894"/>
          </a:xfrm>
          <a:prstGeom prst="rect">
            <a:avLst/>
          </a:prstGeom>
        </p:spPr>
        <p:txBody>
          <a:bodyPr vert="horz" lIns="91440" tIns="45720" rIns="91440" bIns="45720" rtlCol="0" anchor="ctr">
            <a:normAutofit/>
          </a:bodyPr>
          <a:lstStyle/>
          <a:p>
            <a:r>
              <a:rPr lang="en-US" dirty="0"/>
              <a:t>Click to edit Master title style</a:t>
            </a:r>
          </a:p>
        </p:txBody>
      </p:sp>
      <p:sp>
        <p:nvSpPr>
          <p:cNvPr id="14" name="Text Placeholder 13">
            <a:extLst>
              <a:ext uri="{FF2B5EF4-FFF2-40B4-BE49-F238E27FC236}">
                <a16:creationId xmlns:a16="http://schemas.microsoft.com/office/drawing/2014/main" id="{54C6E50E-3840-229D-97E9-6585956B40D4}"/>
              </a:ext>
            </a:extLst>
          </p:cNvPr>
          <p:cNvSpPr>
            <a:spLocks noGrp="1"/>
          </p:cNvSpPr>
          <p:nvPr>
            <p:ph type="body" sz="quarter" idx="10"/>
          </p:nvPr>
        </p:nvSpPr>
        <p:spPr>
          <a:xfrm>
            <a:off x="461963" y="981075"/>
            <a:ext cx="11499850" cy="5065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11646272" y="6352220"/>
            <a:ext cx="432486" cy="365125"/>
          </a:xfrm>
          <a:prstGeom prst="rect">
            <a:avLst/>
          </a:prstGeom>
        </p:spPr>
        <p:txBody>
          <a:bodyPr lIns="0" tIns="0" rIns="0" bIns="0" anchor="ctr"/>
          <a:lstStyle>
            <a:lvl1pPr algn="ctr">
              <a:defRPr sz="1400"/>
            </a:lvl1pPr>
          </a:lstStyle>
          <a:p>
            <a:fld id="{933A556B-7C63-244D-9B7C-B0EA8042B330}" type="slidenum">
              <a:rPr lang="en-US" smtClean="0"/>
              <a:pPr/>
              <a:t>‹#›</a:t>
            </a:fld>
            <a:endParaRPr lang="en-US"/>
          </a:p>
        </p:txBody>
      </p:sp>
      <p:cxnSp>
        <p:nvCxnSpPr>
          <p:cNvPr id="3" name="Straight Connector 2">
            <a:extLst>
              <a:ext uri="{FF2B5EF4-FFF2-40B4-BE49-F238E27FC236}">
                <a16:creationId xmlns:a16="http://schemas.microsoft.com/office/drawing/2014/main" id="{4B224274-F62A-0549-BAD4-F30ACF48DB45}"/>
              </a:ext>
            </a:extLst>
          </p:cNvPr>
          <p:cNvCxnSpPr>
            <a:cxnSpLocks/>
          </p:cNvCxnSpPr>
          <p:nvPr userDrawn="1"/>
        </p:nvCxnSpPr>
        <p:spPr>
          <a:xfrm>
            <a:off x="472739" y="6274498"/>
            <a:ext cx="11499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25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23751"/>
            <a:ext cx="11499925" cy="825178"/>
          </a:xfrm>
        </p:spPr>
        <p:txBody>
          <a:bodyPr/>
          <a:lstStyle>
            <a:lvl1pPr>
              <a:defRPr>
                <a:solidFill>
                  <a:schemeClr val="tx1"/>
                </a:solidFill>
                <a:latin typeface="Arial" charset="0"/>
                <a:ea typeface="Arial" charset="0"/>
                <a:cs typeface="Arial" charset="0"/>
              </a:defRPr>
            </a:lvl1pPr>
          </a:lstStyle>
          <a:p>
            <a:r>
              <a:rPr lang="en-US" dirty="0"/>
              <a:t>Heading</a:t>
            </a:r>
          </a:p>
        </p:txBody>
      </p:sp>
      <p:sp>
        <p:nvSpPr>
          <p:cNvPr id="3" name="Content Placeholder 2"/>
          <p:cNvSpPr>
            <a:spLocks noGrp="1"/>
          </p:cNvSpPr>
          <p:nvPr>
            <p:ph idx="1"/>
          </p:nvPr>
        </p:nvSpPr>
        <p:spPr>
          <a:xfrm>
            <a:off x="571500" y="761609"/>
            <a:ext cx="11499925" cy="486585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endParaRPr lang="en-US" dirty="0"/>
          </a:p>
        </p:txBody>
      </p:sp>
      <p:sp>
        <p:nvSpPr>
          <p:cNvPr id="6" name="Slide Number Placeholder 5"/>
          <p:cNvSpPr>
            <a:spLocks noGrp="1"/>
          </p:cNvSpPr>
          <p:nvPr>
            <p:ph type="sldNum" sz="quarter" idx="12"/>
          </p:nvPr>
        </p:nvSpPr>
        <p:spPr>
          <a:xfrm>
            <a:off x="4724400" y="6362007"/>
            <a:ext cx="2743200" cy="365125"/>
          </a:xfrm>
          <a:prstGeom prst="rect">
            <a:avLst/>
          </a:prstGeom>
        </p:spPr>
        <p:txBody>
          <a:bodyPr/>
          <a:lstStyle>
            <a:lvl1pPr algn="ctr">
              <a:defRPr/>
            </a:lvl1pPr>
          </a:lstStyle>
          <a:p>
            <a:fld id="{893C5830-40F3-F04E-B2E3-10E6672BA8FF}" type="slidenum">
              <a:rPr lang="en-US" smtClean="0"/>
              <a:pPr/>
              <a:t>‹#›</a:t>
            </a:fld>
            <a:endParaRPr lang="en-US"/>
          </a:p>
        </p:txBody>
      </p:sp>
    </p:spTree>
    <p:extLst>
      <p:ext uri="{BB962C8B-B14F-4D97-AF65-F5344CB8AC3E}">
        <p14:creationId xmlns:p14="http://schemas.microsoft.com/office/powerpoint/2010/main" val="3836392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0"/>
            <a:ext cx="11499925" cy="641268"/>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809111"/>
            <a:ext cx="11499925" cy="48658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571500" y="64704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CDBE15E-918B-934C-B2BA-5FF9AAD315E2}"/>
              </a:ext>
            </a:extLst>
          </p:cNvPr>
          <p:cNvCxnSpPr>
            <a:cxnSpLocks/>
          </p:cNvCxnSpPr>
          <p:nvPr userDrawn="1"/>
        </p:nvCxnSpPr>
        <p:spPr>
          <a:xfrm>
            <a:off x="472739" y="6274498"/>
            <a:ext cx="11499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14749B-2222-4967-9577-C68C9DD38A21}"/>
              </a:ext>
            </a:extLst>
          </p:cNvPr>
          <p:cNvSpPr txBox="1"/>
          <p:nvPr userDrawn="1"/>
        </p:nvSpPr>
        <p:spPr>
          <a:xfrm>
            <a:off x="11541499" y="6490193"/>
            <a:ext cx="513209" cy="307777"/>
          </a:xfrm>
          <a:prstGeom prst="rect">
            <a:avLst/>
          </a:prstGeom>
          <a:noFill/>
        </p:spPr>
        <p:txBody>
          <a:bodyPr wrap="square" anchor="ctr">
            <a:spAutoFit/>
          </a:bodyPr>
          <a:lstStyle/>
          <a:p>
            <a:pPr algn="r"/>
            <a:fld id="{E5E7E6BA-9547-40BA-BC84-EED48D8D50C1}" type="slidenum">
              <a:rPr lang="en-US" sz="1400" b="0" smtClean="0">
                <a:solidFill>
                  <a:schemeClr val="tx1"/>
                </a:solidFill>
              </a:rPr>
              <a:pPr algn="r"/>
              <a:t>‹#›</a:t>
            </a:fld>
            <a:endParaRPr lang="en-US" sz="1400" b="0" dirty="0">
              <a:solidFill>
                <a:schemeClr val="tx1"/>
              </a:solidFill>
            </a:endParaRPr>
          </a:p>
        </p:txBody>
      </p:sp>
      <p:sp>
        <p:nvSpPr>
          <p:cNvPr id="8" name="Slide Number Placeholder 7">
            <a:extLst>
              <a:ext uri="{FF2B5EF4-FFF2-40B4-BE49-F238E27FC236}">
                <a16:creationId xmlns:a16="http://schemas.microsoft.com/office/drawing/2014/main" id="{AB60CF06-DD34-8E9B-3F88-8E8C30ACFC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1D5AA8-F09E-4D68-A0E2-46023E68FFD3}" type="slidenum">
              <a:rPr lang="en-US" smtClean="0"/>
              <a:t>‹#›</a:t>
            </a:fld>
            <a:endParaRPr lang="en-US"/>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7" r:id="rId4"/>
    <p:sldLayoutId id="2147483668" r:id="rId5"/>
  </p:sldLayoutIdLst>
  <p:hf hdr="0" ftr="0" dt="0"/>
  <p:txStyles>
    <p:titleStyle>
      <a:lvl1pPr algn="l" defTabSz="914400" rtl="0" eaLnBrk="1" latinLnBrk="0" hangingPunct="1">
        <a:lnSpc>
          <a:spcPct val="90000"/>
        </a:lnSpc>
        <a:spcBef>
          <a:spcPct val="0"/>
        </a:spcBef>
        <a:buNone/>
        <a:defRPr sz="3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F5B5-4B25-C469-87BE-41A75A7120BC}"/>
              </a:ext>
            </a:extLst>
          </p:cNvPr>
          <p:cNvSpPr>
            <a:spLocks noGrp="1"/>
          </p:cNvSpPr>
          <p:nvPr>
            <p:ph type="ctrTitle"/>
          </p:nvPr>
        </p:nvSpPr>
        <p:spPr>
          <a:xfrm>
            <a:off x="708814" y="1143474"/>
            <a:ext cx="10334625" cy="846237"/>
          </a:xfrm>
        </p:spPr>
        <p:txBody>
          <a:bodyPr>
            <a:normAutofit/>
          </a:bodyPr>
          <a:lstStyle/>
          <a:p>
            <a:r>
              <a:rPr lang="en-US" dirty="0"/>
              <a:t>Magnet</a:t>
            </a:r>
          </a:p>
        </p:txBody>
      </p:sp>
      <p:sp>
        <p:nvSpPr>
          <p:cNvPr id="4" name="Text Placeholder 3">
            <a:extLst>
              <a:ext uri="{FF2B5EF4-FFF2-40B4-BE49-F238E27FC236}">
                <a16:creationId xmlns:a16="http://schemas.microsoft.com/office/drawing/2014/main" id="{EE1A2A0F-F73E-004D-868A-1A4D79DBE132}"/>
              </a:ext>
            </a:extLst>
          </p:cNvPr>
          <p:cNvSpPr>
            <a:spLocks noGrp="1"/>
          </p:cNvSpPr>
          <p:nvPr>
            <p:ph type="body" sz="quarter" idx="10"/>
          </p:nvPr>
        </p:nvSpPr>
        <p:spPr>
          <a:xfrm>
            <a:off x="813175" y="3103114"/>
            <a:ext cx="10334625" cy="448978"/>
          </a:xfrm>
        </p:spPr>
        <p:txBody>
          <a:bodyPr>
            <a:normAutofit fontScale="92500" lnSpcReduction="10000"/>
          </a:bodyPr>
          <a:lstStyle/>
          <a:p>
            <a:r>
              <a:rPr lang="en-US" dirty="0"/>
              <a:t>Roland</a:t>
            </a:r>
          </a:p>
        </p:txBody>
      </p:sp>
      <p:sp>
        <p:nvSpPr>
          <p:cNvPr id="11" name="Text Placeholder 10">
            <a:extLst>
              <a:ext uri="{FF2B5EF4-FFF2-40B4-BE49-F238E27FC236}">
                <a16:creationId xmlns:a16="http://schemas.microsoft.com/office/drawing/2014/main" id="{99059204-FF2B-03A6-FAB7-9DE25E7F11DA}"/>
              </a:ext>
            </a:extLst>
          </p:cNvPr>
          <p:cNvSpPr>
            <a:spLocks noGrp="1"/>
          </p:cNvSpPr>
          <p:nvPr>
            <p:ph type="body" sz="quarter" idx="11"/>
          </p:nvPr>
        </p:nvSpPr>
        <p:spPr>
          <a:xfrm>
            <a:off x="748195" y="2567210"/>
            <a:ext cx="10334625" cy="501650"/>
          </a:xfrm>
        </p:spPr>
        <p:txBody>
          <a:bodyPr/>
          <a:lstStyle/>
          <a:p>
            <a:r>
              <a:rPr lang="en-US" dirty="0"/>
              <a:t>Triple I Engineering Meeting Update</a:t>
            </a:r>
          </a:p>
        </p:txBody>
      </p:sp>
    </p:spTree>
    <p:extLst>
      <p:ext uri="{BB962C8B-B14F-4D97-AF65-F5344CB8AC3E}">
        <p14:creationId xmlns:p14="http://schemas.microsoft.com/office/powerpoint/2010/main" val="413406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4E41-9DBF-D33A-48B1-FDFC6C5FBC5E}"/>
              </a:ext>
            </a:extLst>
          </p:cNvPr>
          <p:cNvSpPr>
            <a:spLocks noGrp="1"/>
          </p:cNvSpPr>
          <p:nvPr>
            <p:ph type="title"/>
          </p:nvPr>
        </p:nvSpPr>
        <p:spPr/>
        <p:txBody>
          <a:bodyPr/>
          <a:lstStyle/>
          <a:p>
            <a:r>
              <a:rPr lang="en-US" dirty="0"/>
              <a:t>Detector Views</a:t>
            </a:r>
          </a:p>
        </p:txBody>
      </p:sp>
      <p:pic>
        <p:nvPicPr>
          <p:cNvPr id="7" name="Picture 6">
            <a:extLst>
              <a:ext uri="{FF2B5EF4-FFF2-40B4-BE49-F238E27FC236}">
                <a16:creationId xmlns:a16="http://schemas.microsoft.com/office/drawing/2014/main" id="{7062B341-1177-C27E-D25E-83B1664C1D63}"/>
              </a:ext>
            </a:extLst>
          </p:cNvPr>
          <p:cNvPicPr>
            <a:picLocks noChangeAspect="1"/>
          </p:cNvPicPr>
          <p:nvPr/>
        </p:nvPicPr>
        <p:blipFill>
          <a:blip r:embed="rId2">
            <a:clrChange>
              <a:clrFrom>
                <a:srgbClr val="1A1F25"/>
              </a:clrFrom>
              <a:clrTo>
                <a:srgbClr val="1A1F25">
                  <a:alpha val="0"/>
                </a:srgbClr>
              </a:clrTo>
            </a:clrChange>
          </a:blip>
          <a:stretch>
            <a:fillRect/>
          </a:stretch>
        </p:blipFill>
        <p:spPr>
          <a:xfrm>
            <a:off x="-81908" y="2784860"/>
            <a:ext cx="4241304" cy="3378666"/>
          </a:xfrm>
          <a:prstGeom prst="rect">
            <a:avLst/>
          </a:prstGeom>
        </p:spPr>
      </p:pic>
      <p:pic>
        <p:nvPicPr>
          <p:cNvPr id="9" name="Picture 8">
            <a:extLst>
              <a:ext uri="{FF2B5EF4-FFF2-40B4-BE49-F238E27FC236}">
                <a16:creationId xmlns:a16="http://schemas.microsoft.com/office/drawing/2014/main" id="{0C94F3FF-863D-BCA9-1D81-DCCCBA5BD78B}"/>
              </a:ext>
            </a:extLst>
          </p:cNvPr>
          <p:cNvPicPr>
            <a:picLocks noChangeAspect="1"/>
          </p:cNvPicPr>
          <p:nvPr/>
        </p:nvPicPr>
        <p:blipFill>
          <a:blip r:embed="rId3">
            <a:clrChange>
              <a:clrFrom>
                <a:srgbClr val="1A1F25"/>
              </a:clrFrom>
              <a:clrTo>
                <a:srgbClr val="1A1F25">
                  <a:alpha val="0"/>
                </a:srgbClr>
              </a:clrTo>
            </a:clrChange>
          </a:blip>
          <a:stretch>
            <a:fillRect/>
          </a:stretch>
        </p:blipFill>
        <p:spPr>
          <a:xfrm>
            <a:off x="3771142" y="2371800"/>
            <a:ext cx="4154764" cy="3791726"/>
          </a:xfrm>
          <a:prstGeom prst="rect">
            <a:avLst/>
          </a:prstGeom>
        </p:spPr>
      </p:pic>
      <p:pic>
        <p:nvPicPr>
          <p:cNvPr id="11" name="Picture 10">
            <a:extLst>
              <a:ext uri="{FF2B5EF4-FFF2-40B4-BE49-F238E27FC236}">
                <a16:creationId xmlns:a16="http://schemas.microsoft.com/office/drawing/2014/main" id="{D08CC22D-13FF-6668-69C2-C47716E6155D}"/>
              </a:ext>
            </a:extLst>
          </p:cNvPr>
          <p:cNvPicPr>
            <a:picLocks noChangeAspect="1"/>
          </p:cNvPicPr>
          <p:nvPr/>
        </p:nvPicPr>
        <p:blipFill>
          <a:blip r:embed="rId4">
            <a:clrChange>
              <a:clrFrom>
                <a:srgbClr val="1A1F25"/>
              </a:clrFrom>
              <a:clrTo>
                <a:srgbClr val="1A1F25">
                  <a:alpha val="0"/>
                </a:srgbClr>
              </a:clrTo>
            </a:clrChange>
          </a:blip>
          <a:stretch>
            <a:fillRect/>
          </a:stretch>
        </p:blipFill>
        <p:spPr>
          <a:xfrm>
            <a:off x="7724571" y="2495381"/>
            <a:ext cx="4551217" cy="3668145"/>
          </a:xfrm>
          <a:prstGeom prst="rect">
            <a:avLst/>
          </a:prstGeom>
        </p:spPr>
      </p:pic>
    </p:spTree>
    <p:extLst>
      <p:ext uri="{BB962C8B-B14F-4D97-AF65-F5344CB8AC3E}">
        <p14:creationId xmlns:p14="http://schemas.microsoft.com/office/powerpoint/2010/main" val="111089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AF24-CCF6-0B00-3CED-888705499202}"/>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4F3E828D-32FA-6328-5F0E-D547BFCC0CB3}"/>
              </a:ext>
            </a:extLst>
          </p:cNvPr>
          <p:cNvPicPr>
            <a:picLocks noChangeAspect="1"/>
          </p:cNvPicPr>
          <p:nvPr/>
        </p:nvPicPr>
        <p:blipFill>
          <a:blip r:embed="rId2">
            <a:clrChange>
              <a:clrFrom>
                <a:srgbClr val="1A1F25"/>
              </a:clrFrom>
              <a:clrTo>
                <a:srgbClr val="1A1F25">
                  <a:alpha val="0"/>
                </a:srgbClr>
              </a:clrTo>
            </a:clrChange>
          </a:blip>
          <a:stretch>
            <a:fillRect/>
          </a:stretch>
        </p:blipFill>
        <p:spPr>
          <a:xfrm>
            <a:off x="741691" y="1116765"/>
            <a:ext cx="5600741" cy="4743485"/>
          </a:xfrm>
          <a:prstGeom prst="rect">
            <a:avLst/>
          </a:prstGeom>
        </p:spPr>
      </p:pic>
      <p:sp>
        <p:nvSpPr>
          <p:cNvPr id="2" name="Title 1">
            <a:extLst>
              <a:ext uri="{FF2B5EF4-FFF2-40B4-BE49-F238E27FC236}">
                <a16:creationId xmlns:a16="http://schemas.microsoft.com/office/drawing/2014/main" id="{A6F37D0D-F882-96A6-0B11-24D01B78A8A1}"/>
              </a:ext>
            </a:extLst>
          </p:cNvPr>
          <p:cNvSpPr>
            <a:spLocks noGrp="1"/>
          </p:cNvSpPr>
          <p:nvPr>
            <p:ph type="title"/>
          </p:nvPr>
        </p:nvSpPr>
        <p:spPr/>
        <p:txBody>
          <a:bodyPr/>
          <a:lstStyle/>
          <a:p>
            <a:r>
              <a:rPr lang="en-US" dirty="0"/>
              <a:t>Detector Views</a:t>
            </a:r>
          </a:p>
        </p:txBody>
      </p:sp>
      <p:cxnSp>
        <p:nvCxnSpPr>
          <p:cNvPr id="8" name="Straight Connector 7">
            <a:extLst>
              <a:ext uri="{FF2B5EF4-FFF2-40B4-BE49-F238E27FC236}">
                <a16:creationId xmlns:a16="http://schemas.microsoft.com/office/drawing/2014/main" id="{DFA5421A-3A0B-EFE5-4227-C3FFF72FB6BC}"/>
              </a:ext>
            </a:extLst>
          </p:cNvPr>
          <p:cNvCxnSpPr>
            <a:cxnSpLocks/>
          </p:cNvCxnSpPr>
          <p:nvPr/>
        </p:nvCxnSpPr>
        <p:spPr>
          <a:xfrm>
            <a:off x="3556927" y="868261"/>
            <a:ext cx="0" cy="521375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F05D5A5-DB0F-32EA-1EB3-F93A7CCD5453}"/>
              </a:ext>
            </a:extLst>
          </p:cNvPr>
          <p:cNvSpPr>
            <a:spLocks noGrp="1"/>
          </p:cNvSpPr>
          <p:nvPr>
            <p:ph type="body" sz="quarter" idx="10"/>
          </p:nvPr>
        </p:nvSpPr>
        <p:spPr>
          <a:xfrm>
            <a:off x="6372164" y="676895"/>
            <a:ext cx="5699261" cy="3333044"/>
          </a:xfrm>
        </p:spPr>
        <p:txBody>
          <a:bodyPr>
            <a:normAutofit/>
          </a:bodyPr>
          <a:lstStyle/>
          <a:p>
            <a:r>
              <a:rPr lang="en-US" sz="1800" dirty="0"/>
              <a:t>Magnet is 10cm offset from center plane</a:t>
            </a:r>
          </a:p>
          <a:p>
            <a:r>
              <a:rPr lang="en-US" sz="1800" dirty="0"/>
              <a:t>Due to the dRICH the forward inner support ring had to be shifted towards the IP</a:t>
            </a:r>
          </a:p>
          <a:p>
            <a:r>
              <a:rPr lang="en-US" sz="1800" dirty="0"/>
              <a:t>Magnet jack locations had to be revised to avoid interferences with the magnet tie-rods.</a:t>
            </a:r>
          </a:p>
          <a:p>
            <a:r>
              <a:rPr lang="en-US" sz="1800" dirty="0"/>
              <a:t>Due to the dRICH sensor boxes part of the support ring splice plates needs to be trimmed. The assembly will be reanalyzed </a:t>
            </a:r>
          </a:p>
        </p:txBody>
      </p:sp>
      <p:cxnSp>
        <p:nvCxnSpPr>
          <p:cNvPr id="16" name="Straight Arrow Connector 15">
            <a:extLst>
              <a:ext uri="{FF2B5EF4-FFF2-40B4-BE49-F238E27FC236}">
                <a16:creationId xmlns:a16="http://schemas.microsoft.com/office/drawing/2014/main" id="{D7DB14FF-EB65-D33E-6C3A-74A236A6D147}"/>
              </a:ext>
            </a:extLst>
          </p:cNvPr>
          <p:cNvCxnSpPr/>
          <p:nvPr/>
        </p:nvCxnSpPr>
        <p:spPr>
          <a:xfrm flipH="1">
            <a:off x="2588004" y="3429000"/>
            <a:ext cx="81983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D6FDF52-3F9E-8FD9-2EF3-74347CD6619C}"/>
              </a:ext>
            </a:extLst>
          </p:cNvPr>
          <p:cNvPicPr>
            <a:picLocks noChangeAspect="1"/>
          </p:cNvPicPr>
          <p:nvPr/>
        </p:nvPicPr>
        <p:blipFill>
          <a:blip r:embed="rId3">
            <a:clrChange>
              <a:clrFrom>
                <a:srgbClr val="1A1F25"/>
              </a:clrFrom>
              <a:clrTo>
                <a:srgbClr val="1A1F25">
                  <a:alpha val="0"/>
                </a:srgbClr>
              </a:clrTo>
            </a:clrChange>
          </a:blip>
          <a:stretch>
            <a:fillRect/>
          </a:stretch>
        </p:blipFill>
        <p:spPr>
          <a:xfrm>
            <a:off x="6440646" y="3274963"/>
            <a:ext cx="2063970" cy="3021911"/>
          </a:xfrm>
          <a:prstGeom prst="rect">
            <a:avLst/>
          </a:prstGeom>
        </p:spPr>
      </p:pic>
      <p:cxnSp>
        <p:nvCxnSpPr>
          <p:cNvPr id="21" name="Straight Arrow Connector 20">
            <a:extLst>
              <a:ext uri="{FF2B5EF4-FFF2-40B4-BE49-F238E27FC236}">
                <a16:creationId xmlns:a16="http://schemas.microsoft.com/office/drawing/2014/main" id="{FE9DA374-9045-3C89-BD10-9E7100D1268F}"/>
              </a:ext>
            </a:extLst>
          </p:cNvPr>
          <p:cNvCxnSpPr>
            <a:cxnSpLocks/>
            <a:stCxn id="24" idx="6"/>
          </p:cNvCxnSpPr>
          <p:nvPr/>
        </p:nvCxnSpPr>
        <p:spPr>
          <a:xfrm>
            <a:off x="5486397" y="4498597"/>
            <a:ext cx="1119933" cy="1908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3146ACC-B93F-8AAE-7649-5A992DE9FD78}"/>
              </a:ext>
            </a:extLst>
          </p:cNvPr>
          <p:cNvSpPr/>
          <p:nvPr/>
        </p:nvSpPr>
        <p:spPr>
          <a:xfrm>
            <a:off x="4974301" y="4211274"/>
            <a:ext cx="512096" cy="574645"/>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6B22B242-2FBF-139F-7C24-A61CE47827E9}"/>
              </a:ext>
            </a:extLst>
          </p:cNvPr>
          <p:cNvCxnSpPr>
            <a:cxnSpLocks/>
          </p:cNvCxnSpPr>
          <p:nvPr/>
        </p:nvCxnSpPr>
        <p:spPr>
          <a:xfrm>
            <a:off x="7440303" y="3163871"/>
            <a:ext cx="868992" cy="11942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25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78F3F-214F-CBF9-069F-B845C71C7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2B0F1D-448E-7026-48F1-B4FF0063A5B7}"/>
              </a:ext>
            </a:extLst>
          </p:cNvPr>
          <p:cNvSpPr>
            <a:spLocks noGrp="1"/>
          </p:cNvSpPr>
          <p:nvPr>
            <p:ph type="title"/>
          </p:nvPr>
        </p:nvSpPr>
        <p:spPr/>
        <p:txBody>
          <a:bodyPr/>
          <a:lstStyle/>
          <a:p>
            <a:r>
              <a:rPr lang="en-US" dirty="0"/>
              <a:t>Support Rings &amp; Jacks</a:t>
            </a:r>
          </a:p>
        </p:txBody>
      </p:sp>
      <p:pic>
        <p:nvPicPr>
          <p:cNvPr id="4" name="Picture 3">
            <a:extLst>
              <a:ext uri="{FF2B5EF4-FFF2-40B4-BE49-F238E27FC236}">
                <a16:creationId xmlns:a16="http://schemas.microsoft.com/office/drawing/2014/main" id="{2E8E8217-F3FB-1363-5E35-8BE575F757D5}"/>
              </a:ext>
            </a:extLst>
          </p:cNvPr>
          <p:cNvPicPr>
            <a:picLocks noChangeAspect="1"/>
          </p:cNvPicPr>
          <p:nvPr/>
        </p:nvPicPr>
        <p:blipFill>
          <a:blip r:embed="rId2">
            <a:clrChange>
              <a:clrFrom>
                <a:srgbClr val="1A1F25"/>
              </a:clrFrom>
              <a:clrTo>
                <a:srgbClr val="1A1F25">
                  <a:alpha val="0"/>
                </a:srgbClr>
              </a:clrTo>
            </a:clrChange>
          </a:blip>
          <a:stretch>
            <a:fillRect/>
          </a:stretch>
        </p:blipFill>
        <p:spPr>
          <a:xfrm>
            <a:off x="7834847" y="701326"/>
            <a:ext cx="4941586" cy="5455348"/>
          </a:xfrm>
          <a:prstGeom prst="rect">
            <a:avLst/>
          </a:prstGeom>
        </p:spPr>
      </p:pic>
      <p:pic>
        <p:nvPicPr>
          <p:cNvPr id="6" name="Picture 5">
            <a:extLst>
              <a:ext uri="{FF2B5EF4-FFF2-40B4-BE49-F238E27FC236}">
                <a16:creationId xmlns:a16="http://schemas.microsoft.com/office/drawing/2014/main" id="{999C4885-685B-3D4D-830D-42AE6068246E}"/>
              </a:ext>
            </a:extLst>
          </p:cNvPr>
          <p:cNvPicPr>
            <a:picLocks noChangeAspect="1"/>
          </p:cNvPicPr>
          <p:nvPr/>
        </p:nvPicPr>
        <p:blipFill>
          <a:blip r:embed="rId3">
            <a:clrChange>
              <a:clrFrom>
                <a:srgbClr val="1A1F25"/>
              </a:clrFrom>
              <a:clrTo>
                <a:srgbClr val="1A1F25">
                  <a:alpha val="0"/>
                </a:srgbClr>
              </a:clrTo>
            </a:clrChange>
          </a:blip>
          <a:stretch>
            <a:fillRect/>
          </a:stretch>
        </p:blipFill>
        <p:spPr>
          <a:xfrm>
            <a:off x="5209954" y="612321"/>
            <a:ext cx="3470615" cy="2620790"/>
          </a:xfrm>
          <a:prstGeom prst="rect">
            <a:avLst/>
          </a:prstGeom>
        </p:spPr>
      </p:pic>
      <p:pic>
        <p:nvPicPr>
          <p:cNvPr id="10" name="Picture 9">
            <a:extLst>
              <a:ext uri="{FF2B5EF4-FFF2-40B4-BE49-F238E27FC236}">
                <a16:creationId xmlns:a16="http://schemas.microsoft.com/office/drawing/2014/main" id="{EAB0CA52-63A3-9834-544F-61784E6BC9D1}"/>
              </a:ext>
            </a:extLst>
          </p:cNvPr>
          <p:cNvPicPr>
            <a:picLocks noChangeAspect="1"/>
          </p:cNvPicPr>
          <p:nvPr/>
        </p:nvPicPr>
        <p:blipFill>
          <a:blip r:embed="rId4">
            <a:clrChange>
              <a:clrFrom>
                <a:srgbClr val="1A1F25"/>
              </a:clrFrom>
              <a:clrTo>
                <a:srgbClr val="1A1F25">
                  <a:alpha val="0"/>
                </a:srgbClr>
              </a:clrTo>
            </a:clrChange>
          </a:blip>
          <a:stretch>
            <a:fillRect/>
          </a:stretch>
        </p:blipFill>
        <p:spPr>
          <a:xfrm>
            <a:off x="571500" y="821550"/>
            <a:ext cx="5263984" cy="2978664"/>
          </a:xfrm>
          <a:prstGeom prst="rect">
            <a:avLst/>
          </a:prstGeom>
        </p:spPr>
      </p:pic>
      <p:sp>
        <p:nvSpPr>
          <p:cNvPr id="12" name="Oval 11">
            <a:extLst>
              <a:ext uri="{FF2B5EF4-FFF2-40B4-BE49-F238E27FC236}">
                <a16:creationId xmlns:a16="http://schemas.microsoft.com/office/drawing/2014/main" id="{05A8449D-72ED-A365-76A7-F96E2431B87E}"/>
              </a:ext>
            </a:extLst>
          </p:cNvPr>
          <p:cNvSpPr/>
          <p:nvPr/>
        </p:nvSpPr>
        <p:spPr>
          <a:xfrm>
            <a:off x="10255542" y="5436067"/>
            <a:ext cx="1157680" cy="845708"/>
          </a:xfrm>
          <a:prstGeom prst="ellipse">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C6D4705F-2C1B-C0E5-BA8A-1538F2144C49}"/>
              </a:ext>
            </a:extLst>
          </p:cNvPr>
          <p:cNvCxnSpPr>
            <a:stCxn id="12" idx="1"/>
          </p:cNvCxnSpPr>
          <p:nvPr/>
        </p:nvCxnSpPr>
        <p:spPr>
          <a:xfrm flipH="1" flipV="1">
            <a:off x="4936357" y="2474752"/>
            <a:ext cx="5488723" cy="308516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A6AFF206-48C8-68C6-0987-05316BAEE1DB}"/>
              </a:ext>
            </a:extLst>
          </p:cNvPr>
          <p:cNvSpPr>
            <a:spLocks noGrp="1"/>
          </p:cNvSpPr>
          <p:nvPr>
            <p:ph type="body" sz="quarter" idx="10"/>
          </p:nvPr>
        </p:nvSpPr>
        <p:spPr>
          <a:xfrm>
            <a:off x="461963" y="3871519"/>
            <a:ext cx="6790320" cy="2175269"/>
          </a:xfrm>
        </p:spPr>
        <p:txBody>
          <a:bodyPr>
            <a:normAutofit/>
          </a:bodyPr>
          <a:lstStyle/>
          <a:p>
            <a:r>
              <a:rPr lang="en-US" sz="1600" dirty="0"/>
              <a:t>Magnet is supported by 6 jacks on each end</a:t>
            </a:r>
          </a:p>
          <a:p>
            <a:r>
              <a:rPr lang="en-US" sz="1600" dirty="0"/>
              <a:t>In the forward direction the jacks and the support rings overlap and must share attachment points to the HCAL</a:t>
            </a:r>
          </a:p>
          <a:p>
            <a:r>
              <a:rPr lang="en-US" sz="1600" dirty="0"/>
              <a:t>Working on updating the pads in the forward direction</a:t>
            </a:r>
          </a:p>
        </p:txBody>
      </p:sp>
    </p:spTree>
    <p:extLst>
      <p:ext uri="{BB962C8B-B14F-4D97-AF65-F5344CB8AC3E}">
        <p14:creationId xmlns:p14="http://schemas.microsoft.com/office/powerpoint/2010/main" val="61011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1D50-54F7-F5DE-C072-4AC3002C67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B9732E-AC14-CAF6-46C6-1A9AAB3D1760}"/>
              </a:ext>
            </a:extLst>
          </p:cNvPr>
          <p:cNvSpPr>
            <a:spLocks noGrp="1"/>
          </p:cNvSpPr>
          <p:nvPr>
            <p:ph type="title"/>
          </p:nvPr>
        </p:nvSpPr>
        <p:spPr/>
        <p:txBody>
          <a:bodyPr/>
          <a:lstStyle/>
          <a:p>
            <a:r>
              <a:rPr lang="en-US" dirty="0"/>
              <a:t>Simulations</a:t>
            </a:r>
          </a:p>
        </p:txBody>
      </p:sp>
      <p:sp>
        <p:nvSpPr>
          <p:cNvPr id="3" name="Text Placeholder 2">
            <a:extLst>
              <a:ext uri="{FF2B5EF4-FFF2-40B4-BE49-F238E27FC236}">
                <a16:creationId xmlns:a16="http://schemas.microsoft.com/office/drawing/2014/main" id="{32D3EAB0-C79E-83A3-885D-1A1E159F10D3}"/>
              </a:ext>
            </a:extLst>
          </p:cNvPr>
          <p:cNvSpPr>
            <a:spLocks noGrp="1"/>
          </p:cNvSpPr>
          <p:nvPr>
            <p:ph type="body" sz="quarter" idx="10"/>
          </p:nvPr>
        </p:nvSpPr>
        <p:spPr>
          <a:xfrm>
            <a:off x="461963" y="981075"/>
            <a:ext cx="6605762" cy="5065713"/>
          </a:xfrm>
        </p:spPr>
        <p:txBody>
          <a:bodyPr>
            <a:normAutofit/>
          </a:bodyPr>
          <a:lstStyle/>
          <a:p>
            <a:r>
              <a:rPr lang="en-US" sz="1800" dirty="0"/>
              <a:t>We recently </a:t>
            </a:r>
            <a:r>
              <a:rPr lang="en-US" sz="1800" dirty="0">
                <a:ea typeface="Times New Roman" panose="02020603050405020304" pitchFamily="18" charset="0"/>
                <a:cs typeface="Aptos" panose="020B0004020202020204" pitchFamily="34" charset="0"/>
              </a:rPr>
              <a:t>over a step file with the magnet jack supports to see if the magnet group is okay with the proposed locations. </a:t>
            </a:r>
            <a:endParaRPr lang="en-US" sz="1800" dirty="0"/>
          </a:p>
          <a:p>
            <a:r>
              <a:rPr lang="en-US" sz="1800" dirty="0"/>
              <a:t>Waiting on the magnet group to run a few simulations </a:t>
            </a:r>
          </a:p>
          <a:p>
            <a:pPr lvl="1"/>
            <a:r>
              <a:rPr lang="en-US" sz="1800" dirty="0">
                <a:ea typeface="Times New Roman" panose="02020603050405020304" pitchFamily="18" charset="0"/>
                <a:cs typeface="Aptos" panose="020B0004020202020204" pitchFamily="34" charset="0"/>
              </a:rPr>
              <a:t>We have preliminary design ideas for the support steel from the HCAL to the carriage. We are waiting to hear back if there are issues tied to having substantially more steel on the bottom of the detector than the top. </a:t>
            </a:r>
          </a:p>
          <a:p>
            <a:pPr lvl="1"/>
            <a:r>
              <a:rPr lang="en-US" sz="1800" dirty="0">
                <a:ea typeface="Times New Roman" panose="02020603050405020304" pitchFamily="18" charset="0"/>
                <a:cs typeface="Aptos" panose="020B0004020202020204" pitchFamily="34" charset="0"/>
              </a:rPr>
              <a:t>There are still some questions regarding the magnet link requirements. </a:t>
            </a:r>
          </a:p>
          <a:p>
            <a:pPr lvl="1"/>
            <a:r>
              <a:rPr lang="en-US" sz="1800" dirty="0">
                <a:ea typeface="Times New Roman" panose="02020603050405020304" pitchFamily="18" charset="0"/>
                <a:cs typeface="Aptos" panose="020B0004020202020204" pitchFamily="34" charset="0"/>
              </a:rPr>
              <a:t>We want to know if we could remove some of the internal steel in the endcaps.</a:t>
            </a:r>
            <a:endParaRPr lang="en-US" sz="1800" dirty="0">
              <a:ea typeface="Aptos" panose="020B0004020202020204" pitchFamily="34" charset="0"/>
              <a:cs typeface="Aptos" panose="020B0004020202020204" pitchFamily="34" charset="0"/>
            </a:endParaRPr>
          </a:p>
          <a:p>
            <a:pPr lvl="1"/>
            <a:endParaRPr lang="en-US" sz="1600" dirty="0">
              <a:latin typeface="Aptos" panose="020B0004020202020204" pitchFamily="34" charset="0"/>
              <a:ea typeface="Aptos" panose="020B0004020202020204" pitchFamily="34" charset="0"/>
              <a:cs typeface="Aptos" panose="020B0004020202020204" pitchFamily="34" charset="0"/>
            </a:endParaRPr>
          </a:p>
          <a:p>
            <a:pPr lvl="1"/>
            <a:endParaRPr lang="en-US" sz="1600" dirty="0">
              <a:latin typeface="Aptos" panose="020B0004020202020204" pitchFamily="34" charset="0"/>
              <a:ea typeface="Aptos" panose="020B0004020202020204" pitchFamily="34" charset="0"/>
              <a:cs typeface="Aptos" panose="020B0004020202020204" pitchFamily="34" charset="0"/>
            </a:endParaRPr>
          </a:p>
          <a:p>
            <a:pPr lvl="1"/>
            <a:endParaRPr lang="en-US" sz="1200" dirty="0"/>
          </a:p>
          <a:p>
            <a:endParaRPr lang="en-US" sz="1600" dirty="0"/>
          </a:p>
        </p:txBody>
      </p:sp>
      <p:pic>
        <p:nvPicPr>
          <p:cNvPr id="5" name="Picture 4">
            <a:extLst>
              <a:ext uri="{FF2B5EF4-FFF2-40B4-BE49-F238E27FC236}">
                <a16:creationId xmlns:a16="http://schemas.microsoft.com/office/drawing/2014/main" id="{A464D2E5-6C0F-42FC-4363-C44F7BE03BDE}"/>
              </a:ext>
            </a:extLst>
          </p:cNvPr>
          <p:cNvPicPr>
            <a:picLocks noChangeAspect="1"/>
          </p:cNvPicPr>
          <p:nvPr/>
        </p:nvPicPr>
        <p:blipFill>
          <a:blip r:embed="rId2">
            <a:clrChange>
              <a:clrFrom>
                <a:srgbClr val="1A1F25"/>
              </a:clrFrom>
              <a:clrTo>
                <a:srgbClr val="1A1F25">
                  <a:alpha val="0"/>
                </a:srgbClr>
              </a:clrTo>
            </a:clrChange>
          </a:blip>
          <a:stretch>
            <a:fillRect/>
          </a:stretch>
        </p:blipFill>
        <p:spPr>
          <a:xfrm>
            <a:off x="6711551" y="723127"/>
            <a:ext cx="5627657" cy="5411745"/>
          </a:xfrm>
          <a:prstGeom prst="rect">
            <a:avLst/>
          </a:prstGeom>
        </p:spPr>
      </p:pic>
    </p:spTree>
    <p:extLst>
      <p:ext uri="{BB962C8B-B14F-4D97-AF65-F5344CB8AC3E}">
        <p14:creationId xmlns:p14="http://schemas.microsoft.com/office/powerpoint/2010/main" val="399593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B877A-8AC2-D5C3-CE22-AB1ECA05D029}"/>
              </a:ext>
            </a:extLst>
          </p:cNvPr>
          <p:cNvSpPr>
            <a:spLocks noGrp="1"/>
          </p:cNvSpPr>
          <p:nvPr>
            <p:ph type="title"/>
          </p:nvPr>
        </p:nvSpPr>
        <p:spPr/>
        <p:txBody>
          <a:bodyPr>
            <a:normAutofit/>
          </a:bodyPr>
          <a:lstStyle/>
          <a:p>
            <a:r>
              <a:rPr lang="en-US" dirty="0"/>
              <a:t>Plans Towards PDR</a:t>
            </a:r>
          </a:p>
        </p:txBody>
      </p:sp>
      <p:sp>
        <p:nvSpPr>
          <p:cNvPr id="3" name="Text Placeholder 2">
            <a:extLst>
              <a:ext uri="{FF2B5EF4-FFF2-40B4-BE49-F238E27FC236}">
                <a16:creationId xmlns:a16="http://schemas.microsoft.com/office/drawing/2014/main" id="{8EB44159-A8D7-652A-C482-54E18329D723}"/>
              </a:ext>
            </a:extLst>
          </p:cNvPr>
          <p:cNvSpPr>
            <a:spLocks noGrp="1"/>
          </p:cNvSpPr>
          <p:nvPr>
            <p:ph type="body" sz="quarter" idx="10"/>
          </p:nvPr>
        </p:nvSpPr>
        <p:spPr>
          <a:xfrm>
            <a:off x="461963" y="981075"/>
            <a:ext cx="8329700" cy="5065713"/>
          </a:xfrm>
        </p:spPr>
        <p:txBody>
          <a:bodyPr>
            <a:normAutofit/>
          </a:bodyPr>
          <a:lstStyle/>
          <a:p>
            <a:r>
              <a:rPr lang="en-US" sz="2000" dirty="0"/>
              <a:t>Will continue working on the magnet jack pad design updates.</a:t>
            </a:r>
          </a:p>
          <a:p>
            <a:r>
              <a:rPr lang="en-US" sz="2000" dirty="0"/>
              <a:t>Waiting on feedback from simulations to determine what more changes are needed.</a:t>
            </a:r>
          </a:p>
          <a:p>
            <a:endParaRPr lang="en-US" sz="2000" dirty="0"/>
          </a:p>
        </p:txBody>
      </p:sp>
    </p:spTree>
    <p:extLst>
      <p:ext uri="{BB962C8B-B14F-4D97-AF65-F5344CB8AC3E}">
        <p14:creationId xmlns:p14="http://schemas.microsoft.com/office/powerpoint/2010/main" val="127158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801C-0B2B-47C7-8528-62EECE13F617}"/>
              </a:ext>
            </a:extLst>
          </p:cNvPr>
          <p:cNvSpPr>
            <a:spLocks noGrp="1"/>
          </p:cNvSpPr>
          <p:nvPr>
            <p:ph type="title"/>
          </p:nvPr>
        </p:nvSpPr>
        <p:spPr>
          <a:xfrm>
            <a:off x="346037" y="2919351"/>
            <a:ext cx="11499925" cy="825178"/>
          </a:xfrm>
        </p:spPr>
        <p:txBody>
          <a:bodyPr>
            <a:normAutofit/>
          </a:bodyPr>
          <a:lstStyle/>
          <a:p>
            <a:pPr algn="ctr"/>
            <a:r>
              <a:rPr lang="en-US" sz="3600" dirty="0"/>
              <a:t>Question &amp; Comments</a:t>
            </a:r>
          </a:p>
        </p:txBody>
      </p:sp>
    </p:spTree>
    <p:extLst>
      <p:ext uri="{BB962C8B-B14F-4D97-AF65-F5344CB8AC3E}">
        <p14:creationId xmlns:p14="http://schemas.microsoft.com/office/powerpoint/2010/main" val="3787515772"/>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AD70558AC79641AC36496E6FEE9A6E" ma:contentTypeVersion="4" ma:contentTypeDescription="Create a new document." ma:contentTypeScope="" ma:versionID="c836d54df9ad875ddbfe2777157cbad1">
  <xsd:schema xmlns:xsd="http://www.w3.org/2001/XMLSchema" xmlns:xs="http://www.w3.org/2001/XMLSchema" xmlns:p="http://schemas.microsoft.com/office/2006/metadata/properties" xmlns:ns2="7598c3d8-57a9-49d9-87da-8d2ac3199484" targetNamespace="http://schemas.microsoft.com/office/2006/metadata/properties" ma:root="true" ma:fieldsID="a1dcfe6a7be53e253488c469644543b2" ns2:_="">
    <xsd:import namespace="7598c3d8-57a9-49d9-87da-8d2ac31994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98c3d8-57a9-49d9-87da-8d2ac31994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209D19-ECD3-440E-A44C-BD3D2F26689B}">
  <ds:schemaRefs>
    <ds:schemaRef ds:uri="http://schemas.microsoft.com/sharepoint/v3/contenttype/forms"/>
  </ds:schemaRefs>
</ds:datastoreItem>
</file>

<file path=customXml/itemProps2.xml><?xml version="1.0" encoding="utf-8"?>
<ds:datastoreItem xmlns:ds="http://schemas.openxmlformats.org/officeDocument/2006/customXml" ds:itemID="{78754FCC-0321-4AF0-8AFD-07A376B5A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98c3d8-57a9-49d9-87da-8d2ac31994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5637A3-DEB1-4C7D-9F81-D2184D65C3B4}">
  <ds:schemaRef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 ds:uri="7598c3d8-57a9-49d9-87da-8d2ac319948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EIC Long Lead Procurement Widescreen PPT Template</Template>
  <TotalTime>4855</TotalTime>
  <Words>249</Words>
  <Application>Microsoft Office PowerPoint</Application>
  <PresentationFormat>Widescreen</PresentationFormat>
  <Paragraphs>26</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Calibri</vt:lpstr>
      <vt:lpstr>Times New Roman</vt:lpstr>
      <vt:lpstr>BNL</vt:lpstr>
      <vt:lpstr>Magnet</vt:lpstr>
      <vt:lpstr>Detector Views</vt:lpstr>
      <vt:lpstr>Detector Views</vt:lpstr>
      <vt:lpstr>Support Rings &amp; Jacks</vt:lpstr>
      <vt:lpstr>Simulations</vt:lpstr>
      <vt:lpstr>Plans Towards PDR</vt:lpstr>
      <vt:lpstr>Question &amp; Comments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&lt;LLP WBS – LLP Description&gt; CD-3A Director’s Review</dc:title>
  <dc:subject/>
  <dc:creator>Houston, Michelle</dc:creator>
  <cp:keywords/>
  <dc:description/>
  <cp:lastModifiedBy>Wimmer, Roland</cp:lastModifiedBy>
  <cp:revision>88</cp:revision>
  <dcterms:created xsi:type="dcterms:W3CDTF">2023-09-12T20:43:32Z</dcterms:created>
  <dcterms:modified xsi:type="dcterms:W3CDTF">2025-02-20T15:00:46Z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0x010100E9AD70558AC79641AC36496E6FEE9A6E</vt:lpwstr>
  </property>
  <property fmtid="{D5CDD505-2E9C-101B-9397-08002B2CF9AE}" pid="3" name="MediaServiceImageTags">
    <vt:lpwstr/>
  </property>
</Properties>
</file>