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7" r:id="rId5"/>
    <p:sldId id="256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69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DDE60-A27B-4B04-9F75-21C314E88D4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1E2D6-7AD0-440B-83A8-90096E723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02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588D9-4269-4ED0-A65E-8333768F84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01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B0202-4F09-A2A2-BF82-D32E1C6C9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DC773B-8BBF-9867-788F-06207E665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7157F-6CA4-6766-FA7D-AC8E758C7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0244-F909-4954-90AF-CCEBFBDCCBC7}" type="datetime1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26101-4991-91D4-61DC-CFC34B6C8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CE71F-0699-A099-3206-DF86B191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38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019C-C913-D922-6C2F-05DBA7D0E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43F9AD-7A18-D6DB-CE5B-EE6AD36B9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AB210-9EEC-E9DE-55F0-ABDFDC4A3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EA9E-34CC-4793-8CA2-818A913B9BD4}" type="datetime1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C51D0-E43A-DB8C-5D0E-AB3BC5120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D8C13-54AE-3C7F-C396-B6489AE29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57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C6CE56-0998-C99D-B670-3A5D0D00A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BC3E1-F121-D9AE-D28B-86381AB68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43FE6-A7CF-CAD8-D3F4-9853B3286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735D8-1457-4F9E-B876-428A4E613B5F}" type="datetime1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D57A2-2245-AAA8-384D-D93ACCB9F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0287F-E967-D5BE-4939-0EA007B12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95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4A40A-E38F-3A4B-24D9-FB6BB5F07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BCA3E-2169-C8B9-009F-024D51C47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C4B70-56E3-71DF-52C5-E9B4EE028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A467-C6AB-41DB-BF56-4F7EF04D700B}" type="datetime1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ACF75-1657-5568-0413-8D7DAF841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BEB40-3DE8-828B-08BB-1CD23634A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42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28ACF-7AE7-2376-F361-809163B7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2C0DF-22F6-EA42-C87F-5677CF8F8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0F1F0-FE87-CA99-EDDC-A492ACBB9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6077-29CA-4F9B-B3FA-6D33375ACA87}" type="datetime1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9519E-60BE-E218-2623-878CBC99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C19FB-2F9B-8FB1-D214-87B32B44A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27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3B7CF-91EB-64DB-A696-89C6070FD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882DF-9DC2-800B-0832-847593327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54F27-3925-6E2D-A8E4-43EE4D6A8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A85EC2-32D4-6FD5-2D3D-3F25C399B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1DDA-42BE-48A8-9D12-1ABB3C233394}" type="datetime1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2EAB64-F9DE-8515-B473-323275925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2DEE9-9A7B-9A5D-F001-3A0142949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9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29F0C-B54A-E330-B93B-B4432032E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20B89-9962-45A6-C156-2FA0E75A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2A5D8-0328-457D-4E6A-966E3EEB9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BB432A-0EBB-DF01-E4AB-A3CC0097C9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9A8D27-79F6-5612-E3C2-D7DA90A85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22028D-CA74-DB1A-AF0B-A4134E23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0606-8879-472F-8C5A-1B4B51BAF165}" type="datetime1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A8DE6-9146-7870-B945-A0C45B90B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17E56C-4FE4-876D-1065-A19B542EC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99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14D89-C12C-445A-B10D-4A431C06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62CCC7-C4E7-6D52-1E9A-A27388545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6EA64-3CD6-46C7-8F87-1BEAD4E07935}" type="datetime1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9A599D-F4C8-7E86-B854-89C537FE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E5224E-8358-0054-4DC3-374F42C50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74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882EC9-C567-3647-CCC3-D9BF826BF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9F81-05BD-4262-9FF4-2AFAB010D65B}" type="datetime1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691782-EA55-837F-DE43-E4EE8CE4D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2FD5A-B21A-9C20-5701-76B8A297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91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9868C-9A1A-F021-7E26-F073F4F71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D5B26-8C0C-4160-0C86-6DDDA4A07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DB97-D651-E790-7A11-AD1D55AA0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BD64B-96E6-1E76-5973-28348F593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F035D-6F7A-4885-BB2A-BA2C5B5C5A6F}" type="datetime1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33AEB0-D390-7AED-000C-A23E88422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03C3E-FB4B-E6D3-D81A-02D207FF7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55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056AE-6453-C1FC-A758-9474A55C7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DAF499-5F55-A6D8-ED49-3E2A84D2B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B3EC11-ADDA-155D-C775-4ADAADF257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F90AE9-E17C-D71F-9D7E-005C2023A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66894-C1FE-48B3-94BB-B3FEFC304BC2}" type="datetime1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5CAC1C-EA49-5D45-9AD5-0142BF4F5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A51BC-9CFA-BE00-EAA8-486F91947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8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ED84F1-439D-2DF8-E608-3C9226DC6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1B5EE-B44E-C611-C4FA-8D3085478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CD7D8-082B-00A9-C274-0A33B574CB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AF384F-AC25-4795-88CA-E7BD0A6433E1}" type="datetime1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4B3D6-A7CE-BA72-2ABC-50E15A47C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C6FD9-83AD-4F84-B5B0-B0DCC6BA7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9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E2DDAD2-CA5A-2137-242B-A4E43EACF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b="13004"/>
          <a:stretch/>
        </p:blipFill>
        <p:spPr>
          <a:xfrm>
            <a:off x="0" y="-8290"/>
            <a:ext cx="12191980" cy="686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4E1F4C-92C6-B604-E7D4-D0C5B9158C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243" t="11721" r="16784" b="3741"/>
          <a:stretch/>
        </p:blipFill>
        <p:spPr>
          <a:xfrm>
            <a:off x="0" y="-40944"/>
            <a:ext cx="12312316" cy="685800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6182296-9A32-DBBE-5289-109C5A467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288" y="3703094"/>
            <a:ext cx="6154130" cy="197425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3200" dirty="0" err="1">
                <a:cs typeface="+mj-cs"/>
              </a:rPr>
              <a:t>hpDIRC</a:t>
            </a:r>
            <a:r>
              <a:rPr lang="en-US" sz="3200" dirty="0">
                <a:cs typeface="+mj-cs"/>
              </a:rPr>
              <a:t> </a:t>
            </a:r>
            <a:r>
              <a:rPr lang="he-IL" sz="3200" dirty="0">
                <a:cs typeface="+mj-cs"/>
              </a:rPr>
              <a:t> </a:t>
            </a:r>
            <a:r>
              <a:rPr lang="en-US" sz="3200" dirty="0">
                <a:cs typeface="+mj-cs"/>
              </a:rPr>
              <a:t>Mechanical Design Status </a:t>
            </a:r>
            <a:br>
              <a:rPr lang="en-US" sz="3200" dirty="0">
                <a:cs typeface="+mj-cs"/>
              </a:rPr>
            </a:br>
            <a:br>
              <a:rPr lang="en-US" sz="3200" dirty="0">
                <a:cs typeface="+mj-cs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Kris Cleveland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Avishay Mizrahi</a:t>
            </a:r>
          </a:p>
          <a:p>
            <a:pPr algn="l"/>
            <a:br>
              <a:rPr lang="en-US" sz="2000" dirty="0">
                <a:cs typeface="+mj-cs"/>
              </a:rPr>
            </a:br>
            <a:r>
              <a:rPr lang="en-US" sz="2000" dirty="0">
                <a:cs typeface="+mj-cs"/>
              </a:rPr>
              <a:t>24/Feb/2025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CDFD939-F113-43B5-8599-867A74CD0D5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16536" y="5882166"/>
            <a:ext cx="11158929" cy="745847"/>
            <a:chOff x="113228" y="7114747"/>
            <a:chExt cx="11840357" cy="79139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B80E85A-D499-BCDE-B762-56D0D9040A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228" y="7134201"/>
              <a:ext cx="11840357" cy="731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AD5EC62F-FA00-915F-E467-262D374A06B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590" y="7247459"/>
              <a:ext cx="1049068" cy="57261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0481ADF-FB2C-3DD7-C850-3DDCD100815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620" y="7270844"/>
              <a:ext cx="2124846" cy="518817"/>
            </a:xfrm>
            <a:prstGeom prst="rect">
              <a:avLst/>
            </a:prstGeom>
          </p:spPr>
        </p:pic>
        <p:pic>
          <p:nvPicPr>
            <p:cNvPr id="39" name="Picture 38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22274012-8E0C-2C36-0096-DDAF0ACC2C3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5049" y="7162762"/>
              <a:ext cx="1497748" cy="54099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B1E9114-5F5F-4F9E-4F82-093773723B4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-77" b="3273"/>
            <a:stretch/>
          </p:blipFill>
          <p:spPr>
            <a:xfrm>
              <a:off x="8774380" y="7134432"/>
              <a:ext cx="2469580" cy="731141"/>
            </a:xfrm>
            <a:prstGeom prst="rect">
              <a:avLst/>
            </a:prstGeom>
          </p:spPr>
        </p:pic>
        <p:pic>
          <p:nvPicPr>
            <p:cNvPr id="8" name="Picture 7" descr="A logo with a red arrow and blue circles&#10;&#10;AI-generated content may be incorrect.">
              <a:extLst>
                <a:ext uri="{FF2B5EF4-FFF2-40B4-BE49-F238E27FC236}">
                  <a16:creationId xmlns:a16="http://schemas.microsoft.com/office/drawing/2014/main" id="{54682E19-F8B9-CD5D-81EF-2A211163885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64" y="7130604"/>
              <a:ext cx="1055120" cy="726135"/>
            </a:xfrm>
            <a:prstGeom prst="rect">
              <a:avLst/>
            </a:prstGeom>
          </p:spPr>
        </p:pic>
        <p:pic>
          <p:nvPicPr>
            <p:cNvPr id="28" name="Picture 27" descr="A logo of a university&#10;&#10;AI-generated content may be incorrect.">
              <a:extLst>
                <a:ext uri="{FF2B5EF4-FFF2-40B4-BE49-F238E27FC236}">
                  <a16:creationId xmlns:a16="http://schemas.microsoft.com/office/drawing/2014/main" id="{B8DC8F98-033F-C2C6-E8F6-C937DC08402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42" r="19560"/>
            <a:stretch/>
          </p:blipFill>
          <p:spPr>
            <a:xfrm>
              <a:off x="11122549" y="7140993"/>
              <a:ext cx="831036" cy="723190"/>
            </a:xfrm>
            <a:prstGeom prst="rect">
              <a:avLst/>
            </a:prstGeom>
          </p:spPr>
        </p:pic>
        <p:pic>
          <p:nvPicPr>
            <p:cNvPr id="22" name="Picture 21" descr="A close-up of a logo&#10;&#10;AI-generated content may be incorrect.">
              <a:extLst>
                <a:ext uri="{FF2B5EF4-FFF2-40B4-BE49-F238E27FC236}">
                  <a16:creationId xmlns:a16="http://schemas.microsoft.com/office/drawing/2014/main" id="{89864F9D-027B-E4D4-B2A1-1275973C654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559" y="7114747"/>
              <a:ext cx="2572026" cy="791393"/>
            </a:xfrm>
            <a:prstGeom prst="rect">
              <a:avLst/>
            </a:prstGeom>
          </p:spPr>
        </p:pic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1D4AC-B8A1-EFFF-5874-B7625A8AF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AA558A4-D02B-441F-AAE3-A7BE8D09D5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b="13004"/>
          <a:stretch/>
        </p:blipFill>
        <p:spPr>
          <a:xfrm>
            <a:off x="20" y="-4145"/>
            <a:ext cx="12191980" cy="686629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50813FB-473E-0ADE-BD01-34B65429C280}"/>
              </a:ext>
            </a:extLst>
          </p:cNvPr>
          <p:cNvSpPr txBox="1">
            <a:spLocks/>
          </p:cNvSpPr>
          <p:nvPr/>
        </p:nvSpPr>
        <p:spPr>
          <a:xfrm>
            <a:off x="529368" y="535710"/>
            <a:ext cx="4800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/>
              <a:t>Prism Box</a:t>
            </a:r>
            <a:br>
              <a:rPr lang="en-US" sz="2800" dirty="0"/>
            </a:br>
            <a:r>
              <a:rPr lang="en-US" sz="2800" dirty="0"/>
              <a:t>Electronics options</a:t>
            </a:r>
            <a:br>
              <a:rPr lang="en-US" sz="2800" dirty="0"/>
            </a:b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AD8847-D32D-7F05-38F7-4E1F55071D7B}"/>
              </a:ext>
            </a:extLst>
          </p:cNvPr>
          <p:cNvCxnSpPr>
            <a:cxnSpLocks/>
          </p:cNvCxnSpPr>
          <p:nvPr/>
        </p:nvCxnSpPr>
        <p:spPr>
          <a:xfrm>
            <a:off x="608273" y="2062327"/>
            <a:ext cx="54877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7ACE33-D923-822A-4C7A-741D120AB416}"/>
              </a:ext>
            </a:extLst>
          </p:cNvPr>
          <p:cNvGrpSpPr/>
          <p:nvPr/>
        </p:nvGrpSpPr>
        <p:grpSpPr>
          <a:xfrm>
            <a:off x="8024883" y="733671"/>
            <a:ext cx="3336301" cy="2727830"/>
            <a:chOff x="8136521" y="1162050"/>
            <a:chExt cx="3302001" cy="26997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265A6B-C084-00A0-18F6-7BAB27FE3E3A}"/>
                </a:ext>
              </a:extLst>
            </p:cNvPr>
            <p:cNvGrpSpPr/>
            <p:nvPr/>
          </p:nvGrpSpPr>
          <p:grpSpPr>
            <a:xfrm>
              <a:off x="8136521" y="1162050"/>
              <a:ext cx="3302001" cy="2699786"/>
              <a:chOff x="6629400" y="343201"/>
              <a:chExt cx="3465096" cy="283313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01BCA92-46D3-5E1A-FB4A-584A3809D8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5218" t="9204" r="17837" b="19249"/>
              <a:stretch/>
            </p:blipFill>
            <p:spPr>
              <a:xfrm>
                <a:off x="6629400" y="343201"/>
                <a:ext cx="3465096" cy="2833136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EDE8EF-0336-C94E-388D-B3CB330C8F0E}"/>
                  </a:ext>
                </a:extLst>
              </p:cNvPr>
              <p:cNvSpPr txBox="1"/>
              <p:nvPr/>
            </p:nvSpPr>
            <p:spPr>
              <a:xfrm rot="19840945">
                <a:off x="7481887" y="621997"/>
                <a:ext cx="1276350" cy="369332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120mm</a:t>
                </a:r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BE8E36C-3E5E-7897-C5AE-A52536F44C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48750" y="1504950"/>
              <a:ext cx="984250" cy="54995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5297E4-C543-01D1-3D0D-B96C159DC497}"/>
              </a:ext>
            </a:extLst>
          </p:cNvPr>
          <p:cNvGrpSpPr/>
          <p:nvPr/>
        </p:nvGrpSpPr>
        <p:grpSpPr>
          <a:xfrm>
            <a:off x="7244072" y="3885271"/>
            <a:ext cx="3074702" cy="2784532"/>
            <a:chOff x="4641898" y="3685104"/>
            <a:chExt cx="3074702" cy="278453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0A6ED5E-D3AC-D91D-5405-4D4C5AA2C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6469" r="7892" b="-1"/>
            <a:stretch/>
          </p:blipFill>
          <p:spPr>
            <a:xfrm>
              <a:off x="4641898" y="3685104"/>
              <a:ext cx="3074702" cy="2784532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52C5CD-1266-162D-338E-6626FD3D8ACD}"/>
                </a:ext>
              </a:extLst>
            </p:cNvPr>
            <p:cNvSpPr txBox="1"/>
            <p:nvPr/>
          </p:nvSpPr>
          <p:spPr>
            <a:xfrm rot="19840945">
              <a:off x="5400746" y="3868414"/>
              <a:ext cx="127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60mm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4F1BB9E-48E1-C6ED-BDEA-EEEE3A720B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2709" y="4007298"/>
              <a:ext cx="959041" cy="56470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6DF05F1-EEF0-CA83-7AA6-F4EF5C1FB9EB}"/>
              </a:ext>
            </a:extLst>
          </p:cNvPr>
          <p:cNvSpPr txBox="1">
            <a:spLocks/>
          </p:cNvSpPr>
          <p:nvPr/>
        </p:nvSpPr>
        <p:spPr>
          <a:xfrm>
            <a:off x="541400" y="2685741"/>
            <a:ext cx="6095998" cy="3711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Readout electronics Configuration: </a:t>
            </a:r>
          </a:p>
          <a:p>
            <a:pPr marL="342900" indent="-342900" algn="l"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HRPPD (High-rate Picosecond Photodetector)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MCP-PMT (Micro channel plate) 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*Cooling data and accurate geometry model from the manufacturer is missing .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BF4725D-1E6F-A14F-AF3C-FFEB878BA7E0}"/>
              </a:ext>
            </a:extLst>
          </p:cNvPr>
          <p:cNvCxnSpPr>
            <a:cxnSpLocks/>
          </p:cNvCxnSpPr>
          <p:nvPr/>
        </p:nvCxnSpPr>
        <p:spPr>
          <a:xfrm flipV="1">
            <a:off x="5995916" y="2229134"/>
            <a:ext cx="2438400" cy="1014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55C3982-0911-DA30-D216-D118A9B21866}"/>
              </a:ext>
            </a:extLst>
          </p:cNvPr>
          <p:cNvCxnSpPr>
            <a:cxnSpLocks/>
          </p:cNvCxnSpPr>
          <p:nvPr/>
        </p:nvCxnSpPr>
        <p:spPr>
          <a:xfrm>
            <a:off x="4435522" y="3779750"/>
            <a:ext cx="3302759" cy="7617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5A5D370D-DEEC-6C52-D0C3-A81824A6E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85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A3984-68A1-F240-E5E9-C604FC1D4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20D1C44-77B7-A397-BB54-5199EDE824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b="13004"/>
          <a:stretch/>
        </p:blipFill>
        <p:spPr>
          <a:xfrm>
            <a:off x="20" y="-4145"/>
            <a:ext cx="12191980" cy="68662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28ABA2-0BF1-96ED-648F-2380E10F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722" y="1378425"/>
            <a:ext cx="5456129" cy="353792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DF0005C-CB2F-1BF4-60CD-6181D6298090}"/>
              </a:ext>
            </a:extLst>
          </p:cNvPr>
          <p:cNvSpPr txBox="1">
            <a:spLocks/>
          </p:cNvSpPr>
          <p:nvPr/>
        </p:nvSpPr>
        <p:spPr>
          <a:xfrm>
            <a:off x="508589" y="539638"/>
            <a:ext cx="2245242" cy="5508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Prism Angle 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F4AFA6F4-189A-E436-D913-1FA5535A1DA9}"/>
              </a:ext>
            </a:extLst>
          </p:cNvPr>
          <p:cNvSpPr txBox="1">
            <a:spLocks/>
          </p:cNvSpPr>
          <p:nvPr/>
        </p:nvSpPr>
        <p:spPr>
          <a:xfrm>
            <a:off x="528358" y="2039132"/>
            <a:ext cx="53707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Changing the angle from 32 degrees to 33.7 degrees to increase the height and accommodate 4 rows of photodetectors.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*The Prism box has not yet been adjusted to the MCP-PMT configuration.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1D40C8-0EDE-24EC-C618-AD498967E1AB}"/>
              </a:ext>
            </a:extLst>
          </p:cNvPr>
          <p:cNvCxnSpPr>
            <a:cxnSpLocks/>
          </p:cNvCxnSpPr>
          <p:nvPr/>
        </p:nvCxnSpPr>
        <p:spPr>
          <a:xfrm>
            <a:off x="594184" y="1369139"/>
            <a:ext cx="480852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95C8F3-7954-C596-69AC-A5F94DC513D2}"/>
              </a:ext>
            </a:extLst>
          </p:cNvPr>
          <p:cNvCxnSpPr>
            <a:cxnSpLocks/>
          </p:cNvCxnSpPr>
          <p:nvPr/>
        </p:nvCxnSpPr>
        <p:spPr>
          <a:xfrm>
            <a:off x="10909300" y="4916351"/>
            <a:ext cx="0" cy="2113099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3B89ADD-92B1-728F-C45D-98278D96C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1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8BBA0-55A8-3076-4245-2197E93E1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9CE60D1-9022-FE4E-5C3C-BF3EEC0900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b="13004"/>
          <a:stretch/>
        </p:blipFill>
        <p:spPr>
          <a:xfrm>
            <a:off x="20" y="-4145"/>
            <a:ext cx="12191980" cy="68662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3646A2-CC82-6A27-A901-8A879AF0174A}"/>
              </a:ext>
            </a:extLst>
          </p:cNvPr>
          <p:cNvCxnSpPr>
            <a:cxnSpLocks/>
          </p:cNvCxnSpPr>
          <p:nvPr/>
        </p:nvCxnSpPr>
        <p:spPr>
          <a:xfrm>
            <a:off x="595984" y="2056267"/>
            <a:ext cx="480398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A8C2CB-54D7-8F1C-8C77-74E53DE676E5}"/>
              </a:ext>
            </a:extLst>
          </p:cNvPr>
          <p:cNvCxnSpPr>
            <a:cxnSpLocks/>
          </p:cNvCxnSpPr>
          <p:nvPr/>
        </p:nvCxnSpPr>
        <p:spPr>
          <a:xfrm>
            <a:off x="602808" y="6173405"/>
            <a:ext cx="617103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B044D8C-168C-AB3B-1D08-236281E23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713" y="527555"/>
            <a:ext cx="4415049" cy="291393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CEAF51-7CA0-3F0B-298C-3327FBCB42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264" t="31781" r="18987" b="13562"/>
          <a:stretch/>
        </p:blipFill>
        <p:spPr>
          <a:xfrm>
            <a:off x="6773839" y="3973186"/>
            <a:ext cx="4103326" cy="27938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83F89D-F6A0-BB9D-A675-7409135AA04D}"/>
              </a:ext>
            </a:extLst>
          </p:cNvPr>
          <p:cNvSpPr txBox="1">
            <a:spLocks/>
          </p:cNvSpPr>
          <p:nvPr/>
        </p:nvSpPr>
        <p:spPr>
          <a:xfrm>
            <a:off x="509099" y="2675140"/>
            <a:ext cx="5859230" cy="4257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A positioning grid holds 20 photodetectors instead of 6 and is made of 3 mm thick aluminum.</a:t>
            </a:r>
          </a:p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Will be attached as one unit to the prism, without adhesives, with the option of detaching for maintenance purposes.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8B18E79-D23B-7DB2-96C4-53E6D8C20A1F}"/>
              </a:ext>
            </a:extLst>
          </p:cNvPr>
          <p:cNvSpPr txBox="1">
            <a:spLocks/>
          </p:cNvSpPr>
          <p:nvPr/>
        </p:nvSpPr>
        <p:spPr>
          <a:xfrm>
            <a:off x="499492" y="529917"/>
            <a:ext cx="3117166" cy="5508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Positioning Grid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3EF7CCF-51F9-8457-59D5-789221252D87}"/>
              </a:ext>
            </a:extLst>
          </p:cNvPr>
          <p:cNvCxnSpPr>
            <a:cxnSpLocks/>
          </p:cNvCxnSpPr>
          <p:nvPr/>
        </p:nvCxnSpPr>
        <p:spPr>
          <a:xfrm flipV="1">
            <a:off x="6150591" y="1024993"/>
            <a:ext cx="2470245" cy="18319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CDA4704-6E3A-BB61-9E5C-872C9F803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09DE3-1211-BD56-C2B6-1C5795DAB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FA2DF77-E649-D966-25A9-FEAD1B4A2A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b="13004"/>
          <a:stretch/>
        </p:blipFill>
        <p:spPr>
          <a:xfrm>
            <a:off x="20" y="-4145"/>
            <a:ext cx="12191980" cy="68662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0B98139-D9AC-6E14-8B31-62FB43F00966}"/>
              </a:ext>
            </a:extLst>
          </p:cNvPr>
          <p:cNvSpPr txBox="1">
            <a:spLocks/>
          </p:cNvSpPr>
          <p:nvPr/>
        </p:nvSpPr>
        <p:spPr>
          <a:xfrm>
            <a:off x="508591" y="900466"/>
            <a:ext cx="4982360" cy="5508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ea typeface="+mj-ea"/>
                <a:cs typeface="+mj-cs"/>
              </a:rPr>
              <a:t>Light</a:t>
            </a:r>
            <a:r>
              <a:rPr lang="en-US" sz="2800" dirty="0"/>
              <a:t> </a:t>
            </a:r>
            <a:r>
              <a:rPr lang="en-US" sz="2800" dirty="0">
                <a:ea typeface="+mj-ea"/>
                <a:cs typeface="+mj-cs"/>
              </a:rPr>
              <a:t>Tight</a:t>
            </a:r>
            <a:r>
              <a:rPr lang="en-US" sz="2800" dirty="0"/>
              <a:t> </a:t>
            </a:r>
            <a:r>
              <a:rPr lang="en-US" sz="2800" dirty="0">
                <a:ea typeface="+mj-ea"/>
                <a:cs typeface="+mj-cs"/>
              </a:rPr>
              <a:t>Cover</a:t>
            </a:r>
            <a:br>
              <a:rPr lang="en-US" sz="2800" dirty="0">
                <a:ea typeface="+mj-ea"/>
                <a:cs typeface="+mj-cs"/>
              </a:rPr>
            </a:b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D45DC0-6833-99E4-3CFE-F42ACEBF9548}"/>
              </a:ext>
            </a:extLst>
          </p:cNvPr>
          <p:cNvCxnSpPr>
            <a:cxnSpLocks/>
          </p:cNvCxnSpPr>
          <p:nvPr/>
        </p:nvCxnSpPr>
        <p:spPr>
          <a:xfrm>
            <a:off x="614179" y="1373874"/>
            <a:ext cx="548182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C9E4FF-301D-DD33-D69E-A38976357B8E}"/>
              </a:ext>
            </a:extLst>
          </p:cNvPr>
          <p:cNvCxnSpPr>
            <a:cxnSpLocks/>
          </p:cNvCxnSpPr>
          <p:nvPr/>
        </p:nvCxnSpPr>
        <p:spPr>
          <a:xfrm flipV="1">
            <a:off x="10223500" y="5067798"/>
            <a:ext cx="0" cy="2964952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7D7DF6E-8B4E-8333-0DA3-6EFD2D428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891" y="1405720"/>
            <a:ext cx="5232097" cy="366207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36CF2F-7198-B3DF-B1A3-BA1C589AD831}"/>
              </a:ext>
            </a:extLst>
          </p:cNvPr>
          <p:cNvSpPr txBox="1"/>
          <p:nvPr/>
        </p:nvSpPr>
        <p:spPr>
          <a:xfrm>
            <a:off x="233190" y="1937689"/>
            <a:ext cx="572993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+mj-ea"/>
                <a:cs typeface="+mj-cs"/>
              </a:rPr>
              <a:t>The distance from the prism will change due to lack of information about the electronics.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e-IL" sz="2000" dirty="0">
              <a:ea typeface="+mj-ea"/>
              <a:cs typeface="+mj-cs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+mj-ea"/>
                <a:cs typeface="+mj-cs"/>
              </a:rPr>
              <a:t>The cuts in the corners have reached the maximum possible (15 deg).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a typeface="+mj-ea"/>
              <a:cs typeface="+mj-cs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+mj-ea"/>
                <a:cs typeface="+mj-cs"/>
              </a:rPr>
              <a:t>Services inlet outlet and seal are not yet designed.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86AAEED-8509-2E9E-972E-2AB63F2D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84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89FB0-048C-5784-63C2-9DBC4669C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283B79F-8FD2-B39D-9938-93E7A577BF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b="13004"/>
          <a:stretch/>
        </p:blipFill>
        <p:spPr>
          <a:xfrm>
            <a:off x="20" y="-4145"/>
            <a:ext cx="12191980" cy="68662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1D81979-137F-8E9E-62DC-5D9FA077C800}"/>
              </a:ext>
            </a:extLst>
          </p:cNvPr>
          <p:cNvSpPr txBox="1">
            <a:spLocks/>
          </p:cNvSpPr>
          <p:nvPr/>
        </p:nvSpPr>
        <p:spPr>
          <a:xfrm>
            <a:off x="535882" y="525991"/>
            <a:ext cx="4077060" cy="5508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Window Configuration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416666-6C19-8643-D886-71E0FF38DA67}"/>
              </a:ext>
            </a:extLst>
          </p:cNvPr>
          <p:cNvCxnSpPr>
            <a:cxnSpLocks/>
          </p:cNvCxnSpPr>
          <p:nvPr/>
        </p:nvCxnSpPr>
        <p:spPr>
          <a:xfrm>
            <a:off x="614180" y="1378424"/>
            <a:ext cx="509513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40FBE39-6D21-5D17-281A-74D1E12698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304" r="2864" b="18444"/>
          <a:stretch/>
        </p:blipFill>
        <p:spPr>
          <a:xfrm>
            <a:off x="6514764" y="1674371"/>
            <a:ext cx="5420061" cy="356182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951908DC-B6BB-057B-33BD-E43D36BBD548}"/>
              </a:ext>
            </a:extLst>
          </p:cNvPr>
          <p:cNvSpPr txBox="1">
            <a:spLocks/>
          </p:cNvSpPr>
          <p:nvPr/>
        </p:nvSpPr>
        <p:spPr>
          <a:xfrm>
            <a:off x="522235" y="1994318"/>
            <a:ext cx="52958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To overcome the </a:t>
            </a:r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force coming from the mirrors </a:t>
            </a:r>
            <a:r>
              <a:rPr lang="en-US" sz="2000" dirty="0"/>
              <a:t>spring mechanism, a </a:t>
            </a:r>
            <a:r>
              <a:rPr lang="he-IL" sz="2000" dirty="0"/>
              <a:t> 5</a:t>
            </a:r>
            <a:r>
              <a:rPr lang="en-US" sz="2000" dirty="0"/>
              <a:t>mm window was designed.</a:t>
            </a:r>
          </a:p>
          <a:p>
            <a:pPr algn="l"/>
            <a:endParaRPr lang="he-IL" sz="2000" dirty="0"/>
          </a:p>
          <a:p>
            <a:pPr algn="l"/>
            <a:r>
              <a:rPr lang="en-US" sz="2000" dirty="0"/>
              <a:t>Next things to do</a:t>
            </a:r>
            <a:r>
              <a:rPr lang="he-IL" sz="2000" dirty="0"/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Optimizing forces of spring-loaded screws.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Sealing design.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Removal mechanism designing.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B2F6F8EE-43EE-7E28-C319-9D21E8723A0B}"/>
              </a:ext>
            </a:extLst>
          </p:cNvPr>
          <p:cNvCxnSpPr>
            <a:cxnSpLocks/>
          </p:cNvCxnSpPr>
          <p:nvPr/>
        </p:nvCxnSpPr>
        <p:spPr>
          <a:xfrm>
            <a:off x="5747416" y="2156346"/>
            <a:ext cx="3074301" cy="1555904"/>
          </a:xfrm>
          <a:prstGeom prst="bentConnector3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CD5C653-C937-8EF3-51F7-CB965C2F02CC}"/>
              </a:ext>
            </a:extLst>
          </p:cNvPr>
          <p:cNvSpPr txBox="1"/>
          <p:nvPr/>
        </p:nvSpPr>
        <p:spPr>
          <a:xfrm>
            <a:off x="7320817" y="1010442"/>
            <a:ext cx="1752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Silica window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BF8F26-2827-0E50-A7BD-1CC48EC3B00B}"/>
              </a:ext>
            </a:extLst>
          </p:cNvPr>
          <p:cNvSpPr txBox="1"/>
          <p:nvPr/>
        </p:nvSpPr>
        <p:spPr>
          <a:xfrm>
            <a:off x="9894156" y="1061761"/>
            <a:ext cx="20406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Window Holder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0F25D76-0791-A12E-8092-674E9276F169}"/>
              </a:ext>
            </a:extLst>
          </p:cNvPr>
          <p:cNvCxnSpPr>
            <a:stCxn id="13" idx="2"/>
          </p:cNvCxnSpPr>
          <p:nvPr/>
        </p:nvCxnSpPr>
        <p:spPr>
          <a:xfrm>
            <a:off x="8197117" y="1410552"/>
            <a:ext cx="1288007" cy="17875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5E1D950-CE61-1A10-86DE-566A41CDADC1}"/>
              </a:ext>
            </a:extLst>
          </p:cNvPr>
          <p:cNvCxnSpPr>
            <a:cxnSpLocks/>
          </p:cNvCxnSpPr>
          <p:nvPr/>
        </p:nvCxnSpPr>
        <p:spPr>
          <a:xfrm flipH="1">
            <a:off x="9811405" y="1450818"/>
            <a:ext cx="923569" cy="15926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C64E45D2-E4FC-85D8-43EE-29DBC4DE5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67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66492-C24C-7843-4D04-AD070E525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0EA9584-8051-594C-3901-E1BF88F398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b="13004"/>
          <a:stretch/>
        </p:blipFill>
        <p:spPr>
          <a:xfrm>
            <a:off x="20" y="-4145"/>
            <a:ext cx="12191980" cy="68662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75D4628-E07E-A918-192F-352AE9EFCA54}"/>
              </a:ext>
            </a:extLst>
          </p:cNvPr>
          <p:cNvSpPr txBox="1">
            <a:spLocks/>
          </p:cNvSpPr>
          <p:nvPr/>
        </p:nvSpPr>
        <p:spPr>
          <a:xfrm>
            <a:off x="522237" y="3523948"/>
            <a:ext cx="2245242" cy="5508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59BBAF-9017-7332-8411-CBF1C6D6FE8D}"/>
              </a:ext>
            </a:extLst>
          </p:cNvPr>
          <p:cNvCxnSpPr/>
          <p:nvPr/>
        </p:nvCxnSpPr>
        <p:spPr>
          <a:xfrm>
            <a:off x="595985" y="1396621"/>
            <a:ext cx="502278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3F7777-EC43-6F11-8F86-A08656ABB3D1}"/>
              </a:ext>
            </a:extLst>
          </p:cNvPr>
          <p:cNvGrpSpPr/>
          <p:nvPr/>
        </p:nvGrpSpPr>
        <p:grpSpPr>
          <a:xfrm>
            <a:off x="6796300" y="3789500"/>
            <a:ext cx="4947883" cy="2727807"/>
            <a:chOff x="6800693" y="1402915"/>
            <a:chExt cx="4947883" cy="27278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844E20-C474-AB30-44A0-70D615EA2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355" t="13647" r="10484" b="5289"/>
            <a:stretch/>
          </p:blipFill>
          <p:spPr>
            <a:xfrm>
              <a:off x="6800693" y="1402915"/>
              <a:ext cx="4947883" cy="2727807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B1BE97A-85B0-8728-DE2B-4B07A7930ACC}"/>
                </a:ext>
              </a:extLst>
            </p:cNvPr>
            <p:cNvCxnSpPr>
              <a:cxnSpLocks/>
            </p:cNvCxnSpPr>
            <p:nvPr/>
          </p:nvCxnSpPr>
          <p:spPr>
            <a:xfrm>
              <a:off x="9526138" y="1746913"/>
              <a:ext cx="0" cy="48851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D2EBA84-B32D-2DBF-2914-04D96BB603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26138" y="3113760"/>
              <a:ext cx="0" cy="6856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B917E2C-8DA5-5832-799B-11DF234B4C67}"/>
              </a:ext>
            </a:extLst>
          </p:cNvPr>
          <p:cNvSpPr txBox="1">
            <a:spLocks/>
          </p:cNvSpPr>
          <p:nvPr/>
        </p:nvSpPr>
        <p:spPr>
          <a:xfrm>
            <a:off x="513137" y="525991"/>
            <a:ext cx="4077060" cy="5508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Bar boxes radial shift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BB8EA3D9-23F0-156D-F697-2974FB87D935}"/>
              </a:ext>
            </a:extLst>
          </p:cNvPr>
          <p:cNvSpPr txBox="1">
            <a:spLocks/>
          </p:cNvSpPr>
          <p:nvPr/>
        </p:nvSpPr>
        <p:spPr>
          <a:xfrm>
            <a:off x="505819" y="1980671"/>
            <a:ext cx="1106240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Radial shift outward by 1.5 cm of the </a:t>
            </a:r>
            <a:r>
              <a:rPr lang="en-US" sz="2000" dirty="0" err="1"/>
              <a:t>hpDIRC</a:t>
            </a:r>
            <a:r>
              <a:rPr lang="en-US" sz="2000" dirty="0"/>
              <a:t>  boxes and outer MPGD. </a:t>
            </a:r>
          </a:p>
          <a:p>
            <a:pPr algn="l"/>
            <a:r>
              <a:rPr lang="en-US" sz="2000" b="0" i="0" dirty="0">
                <a:effectLst/>
              </a:rPr>
              <a:t>Change in box thickness due to change in radial position</a:t>
            </a:r>
            <a:r>
              <a:rPr lang="he-IL" sz="2000" b="0" i="0" dirty="0">
                <a:effectLst/>
              </a:rPr>
              <a:t>  </a:t>
            </a:r>
            <a:r>
              <a:rPr lang="en-US" sz="2000" b="0" i="0" dirty="0">
                <a:effectLst/>
              </a:rPr>
              <a:t>to 30 mm.</a:t>
            </a:r>
            <a:endParaRPr lang="en-US" sz="2000" dirty="0"/>
          </a:p>
          <a:p>
            <a:pPr algn="l"/>
            <a:endParaRPr lang="he-IL" sz="2000" dirty="0"/>
          </a:p>
          <a:p>
            <a:pPr algn="l"/>
            <a:r>
              <a:rPr lang="en-US" sz="2000" dirty="0"/>
              <a:t>Next things to adjust</a:t>
            </a:r>
            <a:r>
              <a:rPr lang="he-IL" sz="2000" dirty="0"/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Prism boxes carrier.</a:t>
            </a:r>
            <a:endParaRPr lang="he-IL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Support ring.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F35B825-2180-027E-8305-88586B07BDDC}"/>
              </a:ext>
            </a:extLst>
          </p:cNvPr>
          <p:cNvGrpSpPr/>
          <p:nvPr/>
        </p:nvGrpSpPr>
        <p:grpSpPr>
          <a:xfrm>
            <a:off x="8918026" y="585099"/>
            <a:ext cx="2962085" cy="2791144"/>
            <a:chOff x="8675428" y="464024"/>
            <a:chExt cx="2632091" cy="248019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D39F7B7-4CED-F323-E755-D4F4F23C5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992" t="19423" r="36045" b="4605"/>
            <a:stretch/>
          </p:blipFill>
          <p:spPr>
            <a:xfrm>
              <a:off x="8834651" y="627440"/>
              <a:ext cx="2292824" cy="2112062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E20E7E1-370A-FFDA-AA5B-BF1221FD4D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81063" y="464024"/>
              <a:ext cx="0" cy="588751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6EEA277-D8F4-179E-C3E5-D4B3129023A6}"/>
                </a:ext>
              </a:extLst>
            </p:cNvPr>
            <p:cNvCxnSpPr>
              <a:cxnSpLocks/>
            </p:cNvCxnSpPr>
            <p:nvPr/>
          </p:nvCxnSpPr>
          <p:spPr>
            <a:xfrm>
              <a:off x="9981063" y="2219183"/>
              <a:ext cx="11373" cy="725035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24EC3FC-3F03-87DF-8B21-9F25BA5C39EF}"/>
                </a:ext>
              </a:extLst>
            </p:cNvPr>
            <p:cNvCxnSpPr>
              <a:cxnSpLocks/>
            </p:cNvCxnSpPr>
            <p:nvPr/>
          </p:nvCxnSpPr>
          <p:spPr>
            <a:xfrm>
              <a:off x="10505315" y="1704596"/>
              <a:ext cx="802204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2ECFD36-CD3A-CCAF-6736-F42CD0767F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75428" y="1690295"/>
              <a:ext cx="788315" cy="15089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0A64DE4-E03C-601D-9BD1-28CBB3F5E1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37998" y="981735"/>
              <a:ext cx="807757" cy="46851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913D4B3-9F04-E775-72D4-8AD4589A29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70242" y="525991"/>
              <a:ext cx="455309" cy="73254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59A3A90-7DF3-4AE4-8E64-AC3F562FB161}"/>
                </a:ext>
              </a:extLst>
            </p:cNvPr>
            <p:cNvCxnSpPr>
              <a:cxnSpLocks/>
            </p:cNvCxnSpPr>
            <p:nvPr/>
          </p:nvCxnSpPr>
          <p:spPr>
            <a:xfrm>
              <a:off x="10249134" y="2141080"/>
              <a:ext cx="482444" cy="723167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B8934BE-FB44-AE9F-6518-FC10AB2B9F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75428" y="1961566"/>
              <a:ext cx="864887" cy="45205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69" name="Slide Number Placeholder 68">
            <a:extLst>
              <a:ext uri="{FF2B5EF4-FFF2-40B4-BE49-F238E27FC236}">
                <a16:creationId xmlns:a16="http://schemas.microsoft.com/office/drawing/2014/main" id="{EEE3902B-3442-0734-EE8D-F9526F695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66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9455D-33F8-2AD5-7BF4-7B7922223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81B70A7-CB83-48FE-8F7E-B8A919D939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b="13004"/>
          <a:stretch/>
        </p:blipFill>
        <p:spPr>
          <a:xfrm>
            <a:off x="20" y="-4145"/>
            <a:ext cx="12191980" cy="68662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0276CFC-73A9-BE2A-D337-314DD86E975B}"/>
              </a:ext>
            </a:extLst>
          </p:cNvPr>
          <p:cNvSpPr txBox="1">
            <a:spLocks/>
          </p:cNvSpPr>
          <p:nvPr/>
        </p:nvSpPr>
        <p:spPr>
          <a:xfrm>
            <a:off x="508589" y="539638"/>
            <a:ext cx="2245242" cy="5508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Upcoming: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136B9D-AB66-DA60-5C13-F524600EEE9B}"/>
              </a:ext>
            </a:extLst>
          </p:cNvPr>
          <p:cNvCxnSpPr>
            <a:cxnSpLocks/>
          </p:cNvCxnSpPr>
          <p:nvPr/>
        </p:nvCxnSpPr>
        <p:spPr>
          <a:xfrm>
            <a:off x="605083" y="1369327"/>
            <a:ext cx="480398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D059DAD-779F-4FAB-EA11-E4C3074A5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269" y="589172"/>
            <a:ext cx="4656251" cy="303797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6C6474-1E75-491A-C5FE-A815DCBCD70E}"/>
              </a:ext>
            </a:extLst>
          </p:cNvPr>
          <p:cNvSpPr txBox="1">
            <a:spLocks/>
          </p:cNvSpPr>
          <p:nvPr/>
        </p:nvSpPr>
        <p:spPr>
          <a:xfrm>
            <a:off x="508589" y="20095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Buttons Design (in progress). 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1. Nitrogen piping design and sealing.</a:t>
            </a:r>
            <a:endParaRPr lang="he-IL" sz="2000" dirty="0"/>
          </a:p>
          <a:p>
            <a:pPr marL="0" indent="0">
              <a:buNone/>
            </a:pPr>
            <a:r>
              <a:rPr lang="en-US" sz="2000" dirty="0"/>
              <a:t>2. Designing the prism removal mechanism.</a:t>
            </a:r>
          </a:p>
          <a:p>
            <a:pPr marL="0" indent="0">
              <a:buNone/>
            </a:pPr>
            <a:r>
              <a:rPr lang="en-US" sz="2000" dirty="0"/>
              <a:t>3. Optimizing forces of spring-loaded screws.</a:t>
            </a:r>
          </a:p>
          <a:p>
            <a:pPr marL="0" indent="0">
              <a:buNone/>
            </a:pPr>
            <a:r>
              <a:rPr lang="en-US" sz="2000" dirty="0"/>
              <a:t>4. Calibration and  System.</a:t>
            </a:r>
          </a:p>
          <a:p>
            <a:endParaRPr lang="en-US" sz="2000" dirty="0"/>
          </a:p>
          <a:p>
            <a:endParaRPr lang="en-US" sz="2100" dirty="0"/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7590F5BA-A6FA-58E8-2A82-E0647CE0259D}"/>
              </a:ext>
            </a:extLst>
          </p:cNvPr>
          <p:cNvCxnSpPr>
            <a:cxnSpLocks/>
          </p:cNvCxnSpPr>
          <p:nvPr/>
        </p:nvCxnSpPr>
        <p:spPr>
          <a:xfrm flipV="1">
            <a:off x="3587750" y="2159000"/>
            <a:ext cx="5765800" cy="246380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5B27177-7CD7-F84D-1242-64FB97EEC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5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9A326-D20A-2A8E-BE2D-8415593F7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5F8030E-A724-A6BA-521C-7BE3A742E7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b="13004"/>
          <a:stretch/>
        </p:blipFill>
        <p:spPr>
          <a:xfrm>
            <a:off x="20" y="-4145"/>
            <a:ext cx="12191980" cy="68662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FAEAC8-800A-B338-5C44-DB3BF44DB5B3}"/>
              </a:ext>
            </a:extLst>
          </p:cNvPr>
          <p:cNvCxnSpPr>
            <a:cxnSpLocks/>
          </p:cNvCxnSpPr>
          <p:nvPr/>
        </p:nvCxnSpPr>
        <p:spPr>
          <a:xfrm>
            <a:off x="605083" y="1373875"/>
            <a:ext cx="549091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EC1808B9-6224-0E4C-32AB-B7694FF1B83A}"/>
              </a:ext>
            </a:extLst>
          </p:cNvPr>
          <p:cNvSpPr txBox="1">
            <a:spLocks/>
          </p:cNvSpPr>
          <p:nvPr/>
        </p:nvSpPr>
        <p:spPr>
          <a:xfrm>
            <a:off x="-52350" y="159173"/>
            <a:ext cx="4800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ED887BA-92D3-1933-A37F-4B2385C85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9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50A8165-5E05-1C81-0D1F-0360A6CA05DA}"/>
              </a:ext>
            </a:extLst>
          </p:cNvPr>
          <p:cNvSpPr txBox="1">
            <a:spLocks/>
          </p:cNvSpPr>
          <p:nvPr/>
        </p:nvSpPr>
        <p:spPr>
          <a:xfrm>
            <a:off x="508589" y="20095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000" dirty="0"/>
              <a:t>.</a:t>
            </a:r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423790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133E06ECBEF447BAD9889AC7C69C87" ma:contentTypeVersion="6" ma:contentTypeDescription="Create a new document." ma:contentTypeScope="" ma:versionID="2fa08aa4a5856a37c0d4578f8a6ed3e1">
  <xsd:schema xmlns:xsd="http://www.w3.org/2001/XMLSchema" xmlns:xs="http://www.w3.org/2001/XMLSchema" xmlns:p="http://schemas.microsoft.com/office/2006/metadata/properties" xmlns:ns3="58ed00b4-77d7-4a41-88ac-8a1c9ecbc567" targetNamespace="http://schemas.microsoft.com/office/2006/metadata/properties" ma:root="true" ma:fieldsID="5db0ba5e2b7b52496ef1211136d8e1bb" ns3:_="">
    <xsd:import namespace="58ed00b4-77d7-4a41-88ac-8a1c9ecbc56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ed00b4-77d7-4a41-88ac-8a1c9ecbc5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8ed00b4-77d7-4a41-88ac-8a1c9ecbc567" xsi:nil="true"/>
  </documentManagement>
</p:properties>
</file>

<file path=customXml/itemProps1.xml><?xml version="1.0" encoding="utf-8"?>
<ds:datastoreItem xmlns:ds="http://schemas.openxmlformats.org/officeDocument/2006/customXml" ds:itemID="{4A27B2A0-5238-4C17-B4A3-86C0975D63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7C196F-0BCC-4B65-98B4-BDAA4CDA22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ed00b4-77d7-4a41-88ac-8a1c9ecbc5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E5298A-8EC3-4354-AC28-1FF62BA736D7}">
  <ds:schemaRefs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58ed00b4-77d7-4a41-88ac-8a1c9ecbc56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313</Words>
  <Application>Microsoft Office PowerPoint</Application>
  <PresentationFormat>Widescreen</PresentationFormat>
  <Paragraphs>61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Avishay Mizrahi</dc:creator>
  <cp:lastModifiedBy>Avishay Mizrahi</cp:lastModifiedBy>
  <cp:revision>2</cp:revision>
  <dcterms:created xsi:type="dcterms:W3CDTF">2025-02-24T11:10:39Z</dcterms:created>
  <dcterms:modified xsi:type="dcterms:W3CDTF">2025-02-26T08:23:33Z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0x01010073133E06ECBEF447BAD9889AC7C69C87</vt:lpwstr>
  </property>
</Properties>
</file>