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077" r:id="rId3"/>
    <p:sldId id="1078" r:id="rId4"/>
    <p:sldId id="894" r:id="rId5"/>
    <p:sldId id="1079" r:id="rId6"/>
    <p:sldId id="257" r:id="rId7"/>
    <p:sldId id="263" r:id="rId8"/>
    <p:sldId id="269" r:id="rId9"/>
    <p:sldId id="274" r:id="rId10"/>
    <p:sldId id="275" r:id="rId11"/>
    <p:sldId id="277" r:id="rId12"/>
    <p:sldId id="280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hrut Karmarkar" userId="c2cc8384-36d2-4dde-ab39-e764aff5dbaa" providerId="ADAL" clId="{68307DFF-F7F7-4BD0-997A-8E5F8DCFA6C3}"/>
    <pc:docChg chg="custSel addSld delSld modSld">
      <pc:chgData name="Sushrut Karmarkar" userId="c2cc8384-36d2-4dde-ab39-e764aff5dbaa" providerId="ADAL" clId="{68307DFF-F7F7-4BD0-997A-8E5F8DCFA6C3}" dt="2025-03-03T15:38:25.081" v="533" actId="20577"/>
      <pc:docMkLst>
        <pc:docMk/>
      </pc:docMkLst>
      <pc:sldChg chg="modSp mod">
        <pc:chgData name="Sushrut Karmarkar" userId="c2cc8384-36d2-4dde-ab39-e764aff5dbaa" providerId="ADAL" clId="{68307DFF-F7F7-4BD0-997A-8E5F8DCFA6C3}" dt="2025-03-03T15:38:25.081" v="533" actId="20577"/>
        <pc:sldMkLst>
          <pc:docMk/>
          <pc:sldMk cId="3672842471" sldId="1078"/>
        </pc:sldMkLst>
        <pc:spChg chg="mod">
          <ac:chgData name="Sushrut Karmarkar" userId="c2cc8384-36d2-4dde-ab39-e764aff5dbaa" providerId="ADAL" clId="{68307DFF-F7F7-4BD0-997A-8E5F8DCFA6C3}" dt="2025-03-03T15:38:25.081" v="533" actId="20577"/>
          <ac:spMkLst>
            <pc:docMk/>
            <pc:sldMk cId="3672842471" sldId="1078"/>
            <ac:spMk id="2" creationId="{C558322D-581C-D6B1-B986-0089494EA0C9}"/>
          </ac:spMkLst>
        </pc:spChg>
      </pc:sldChg>
      <pc:sldChg chg="modSp new del mod">
        <pc:chgData name="Sushrut Karmarkar" userId="c2cc8384-36d2-4dde-ab39-e764aff5dbaa" providerId="ADAL" clId="{68307DFF-F7F7-4BD0-997A-8E5F8DCFA6C3}" dt="2025-03-03T15:35:37.898" v="36" actId="47"/>
        <pc:sldMkLst>
          <pc:docMk/>
          <pc:sldMk cId="12920489" sldId="1080"/>
        </pc:sldMkLst>
        <pc:spChg chg="mod">
          <ac:chgData name="Sushrut Karmarkar" userId="c2cc8384-36d2-4dde-ab39-e764aff5dbaa" providerId="ADAL" clId="{68307DFF-F7F7-4BD0-997A-8E5F8DCFA6C3}" dt="2025-03-03T15:35:35.095" v="35" actId="5793"/>
          <ac:spMkLst>
            <pc:docMk/>
            <pc:sldMk cId="12920489" sldId="1080"/>
            <ac:spMk id="2" creationId="{9F6C84B8-D4FD-5AD0-FE23-E5268FD9E0A2}"/>
          </ac:spMkLst>
        </pc:spChg>
        <pc:spChg chg="mod">
          <ac:chgData name="Sushrut Karmarkar" userId="c2cc8384-36d2-4dde-ab39-e764aff5dbaa" providerId="ADAL" clId="{68307DFF-F7F7-4BD0-997A-8E5F8DCFA6C3}" dt="2025-03-03T15:35:30.210" v="22" actId="20577"/>
          <ac:spMkLst>
            <pc:docMk/>
            <pc:sldMk cId="12920489" sldId="1080"/>
            <ac:spMk id="5" creationId="{CFC2AA7F-0BEC-F88B-D2D8-49DFE4ADBA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86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91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78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37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9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51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0" i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A980826-6232-3241-87C7-CCB5C8C67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03-Mar-25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936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0E57-7F32-6952-1710-62ED424A1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GST TOF and SVT updates for Mechanical Engineering </a:t>
            </a:r>
            <a:r>
              <a:rPr lang="en-US" dirty="0" err="1"/>
              <a:t>ePIC</a:t>
            </a:r>
            <a:r>
              <a:rPr lang="en-US" dirty="0"/>
              <a:t>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819DE-16E0-2C11-6496-4459A5C20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Sushrut Karmarkar, Ben </a:t>
            </a:r>
            <a:r>
              <a:rPr lang="en-US" dirty="0" err="1"/>
              <a:t>Denos</a:t>
            </a:r>
            <a:r>
              <a:rPr lang="en-US" dirty="0"/>
              <a:t>, Andy Jung</a:t>
            </a:r>
          </a:p>
          <a:p>
            <a:r>
              <a:rPr lang="en-US" dirty="0"/>
              <a:t>03 March 2025</a:t>
            </a:r>
          </a:p>
        </p:txBody>
      </p:sp>
    </p:spTree>
    <p:extLst>
      <p:ext uri="{BB962C8B-B14F-4D97-AF65-F5344CB8AC3E}">
        <p14:creationId xmlns:p14="http://schemas.microsoft.com/office/powerpoint/2010/main" val="249049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B491B-88FE-FBD1-360C-E6197E0D1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B21D-0715-A0D9-D6AC-8DB9CFC6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Passing from SVT out through Engagement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DACB-9791-A1F7-B585-528AF95D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176847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Two openings in engagement ring for service pass through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Near SVT support: 23x2cm =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46cm^2</a:t>
            </a:r>
          </a:p>
          <a:p>
            <a:r>
              <a:rPr lang="en-US" strike="sngStrike" dirty="0">
                <a:solidFill>
                  <a:srgbClr val="000000"/>
                </a:solidFill>
                <a:latin typeface="Aptos" panose="020B0004020202020204" pitchFamily="34" charset="0"/>
              </a:rPr>
              <a:t>Long slots: </a:t>
            </a:r>
            <a:br>
              <a:rPr lang="en-US" strike="sngStrike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strike="sngStrike" dirty="0">
                <a:solidFill>
                  <a:srgbClr val="000000"/>
                </a:solidFill>
                <a:latin typeface="Aptos" panose="020B0004020202020204" pitchFamily="34" charset="0"/>
              </a:rPr>
              <a:t>10x1.5cm = 15cm^2</a:t>
            </a:r>
          </a:p>
          <a:p>
            <a:pPr lvl="1"/>
            <a:r>
              <a:rPr lang="en-US" strike="sngStrike" dirty="0">
                <a:solidFill>
                  <a:srgbClr val="000000"/>
                </a:solidFill>
                <a:latin typeface="Aptos" panose="020B0004020202020204" pitchFamily="34" charset="0"/>
              </a:rPr>
              <a:t>X 12 slots per region = </a:t>
            </a:r>
            <a:r>
              <a:rPr lang="en-US" b="1" strike="sngStrike" dirty="0">
                <a:solidFill>
                  <a:srgbClr val="000000"/>
                </a:solidFill>
                <a:latin typeface="Aptos" panose="020B0004020202020204" pitchFamily="34" charset="0"/>
              </a:rPr>
              <a:t>180cm^2</a:t>
            </a:r>
          </a:p>
          <a:p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Need 120cm^2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per twelfth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D69679-E486-EC21-DA8C-385AE0CC6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09" y="1313951"/>
            <a:ext cx="3016135" cy="2115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9BFD8-F56E-F866-B941-75D4A083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21" y="2968867"/>
            <a:ext cx="4033957" cy="320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3A17E-4C99-03B3-375C-4B8B13678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412" y="3582784"/>
            <a:ext cx="3690587" cy="26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AFA65-D9FE-B57F-6D78-2B8C77FE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Ring Pass Through Space for SVT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E9CF-44EE-98C8-7469-DB68ABA88E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by making engagement ring IR larger</a:t>
            </a:r>
          </a:p>
          <a:p>
            <a:r>
              <a:rPr lang="en-US" dirty="0" err="1"/>
              <a:t>A_appx</a:t>
            </a:r>
            <a:r>
              <a:rPr lang="en-US" dirty="0"/>
              <a:t> = 4*22.3 = 89cm^2 per twelfth</a:t>
            </a:r>
          </a:p>
          <a:p>
            <a:r>
              <a:rPr lang="en-US" dirty="0" err="1"/>
              <a:t>A_geom</a:t>
            </a:r>
            <a:r>
              <a:rPr lang="en-US" dirty="0"/>
              <a:t>= (5°x12 / 360°) * pi* (55.5^2-51.5^2) = 1120.5cm^2 OR </a:t>
            </a:r>
            <a:r>
              <a:rPr lang="en-US" b="1" dirty="0"/>
              <a:t>93.3cm^2 per twelfth</a:t>
            </a:r>
          </a:p>
          <a:p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Need 120cm^2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per twelfth….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Still not enough, must minimize connections?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With no connections: 1344.6cm^2 or 112cm^2 per twelfth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7ADFA-CDA9-7714-98A5-A9EF99CAE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AC21E-16D5-C408-0EB8-83CEEED64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071" y="2024148"/>
            <a:ext cx="5672929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0219-7EC6-F1A2-E4B9-ED96F5D8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“Cartoon” Simulation – Need more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DCA9-4933-987E-0618-5E2AE699E2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Qualitative Until Disk Positions and Service Paths More Defined</a:t>
            </a:r>
          </a:p>
          <a:p>
            <a:r>
              <a:rPr lang="en-US" dirty="0"/>
              <a:t>1mm thick cylinder</a:t>
            </a:r>
          </a:p>
          <a:p>
            <a:r>
              <a:rPr lang="en-US" dirty="0"/>
              <a:t>5mm engagement rings </a:t>
            </a:r>
          </a:p>
          <a:p>
            <a:pPr lvl="1"/>
            <a:r>
              <a:rPr lang="en-US" dirty="0"/>
              <a:t>no center ring for now</a:t>
            </a:r>
          </a:p>
          <a:p>
            <a:pPr lvl="1"/>
            <a:r>
              <a:rPr lang="en-US" dirty="0"/>
              <a:t>Positions relative to tube need update</a:t>
            </a:r>
          </a:p>
          <a:p>
            <a:r>
              <a:rPr lang="en-US" dirty="0"/>
              <a:t>Still 300kg distributed on tube surface</a:t>
            </a:r>
          </a:p>
          <a:p>
            <a:r>
              <a:rPr lang="en-US" dirty="0"/>
              <a:t>150x150mm service cutouts (x12) at each end of tube</a:t>
            </a:r>
          </a:p>
          <a:p>
            <a:pPr lvl="1"/>
            <a:r>
              <a:rPr lang="en-US" dirty="0"/>
              <a:t>Pass through engagement ring more restricted – TOF side “impossible” in current position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C561C-D862-7205-7D0D-AC926B00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26" y="1606378"/>
            <a:ext cx="6738774" cy="261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0A5D-CF6B-D09D-C180-B0EA476D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2E02-5C9C-2E32-8F8B-6A1C0498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SVT summary 26 February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4CFE-DDB1-9120-819F-524D88460A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Must minimize engagement ring connection to SVT support</a:t>
            </a: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Verdana" panose="020B0604030504040204" pitchFamily="34" charset="0"/>
              </a:rPr>
              <a:t>Cutouts in support “tube” shou</a:t>
            </a:r>
            <a:r>
              <a:rPr lang="en-US" dirty="0" err="1">
                <a:solidFill>
                  <a:srgbClr val="000000"/>
                </a:solidFill>
              </a:rPr>
              <a:t>ld</a:t>
            </a:r>
            <a:r>
              <a:rPr lang="en-US" dirty="0">
                <a:solidFill>
                  <a:srgbClr val="000000"/>
                </a:solidFill>
              </a:rPr>
              <a:t> fan out in phi for better services management (balanced with structure)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Get updated location of SVT disk and MPGD disk for services bending/routing in latest CAD model from vault/Roland</a:t>
            </a:r>
          </a:p>
          <a:p>
            <a:pP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714A0-F262-C0D3-E2AA-AC1EFE314E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Appx services exit locations and cross sections – Roland SHARED</a:t>
            </a:r>
          </a:p>
          <a:p>
            <a:r>
              <a:rPr lang="en-US" dirty="0">
                <a:solidFill>
                  <a:srgbClr val="FF0000"/>
                </a:solidFill>
              </a:rPr>
              <a:t>Access to mass tables for discs and services - Ernst</a:t>
            </a:r>
          </a:p>
          <a:p>
            <a:r>
              <a:rPr lang="en-US" dirty="0">
                <a:solidFill>
                  <a:srgbClr val="FF0000"/>
                </a:solidFill>
              </a:rPr>
              <a:t>Ben add better mass distribution</a:t>
            </a:r>
            <a:r>
              <a:rPr lang="en-US" dirty="0"/>
              <a:t>, service cutouts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69CC8-2AFF-4BD8-3DEF-3257521F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896F1-BDDC-9764-868C-2D34847FD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AC52E-AE7D-49A7-BFEA-A2B957F44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2ABF6F-F900-14E7-3BA2-7B4DFF8D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from slides on 18 Feb 2025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EA3DB868-0F74-5205-1870-48910534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5" y="1119177"/>
            <a:ext cx="5181600" cy="4657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97D58-3CE9-A9D6-4AD7-F92C58FB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74" y="4081834"/>
            <a:ext cx="2896597" cy="2622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428DB-60E5-7FE7-EE14-1C868FFCC2E9}"/>
              </a:ext>
            </a:extLst>
          </p:cNvPr>
          <p:cNvSpPr txBox="1"/>
          <p:nvPr/>
        </p:nvSpPr>
        <p:spPr>
          <a:xfrm>
            <a:off x="405897" y="786881"/>
            <a:ext cx="12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70331-CAE3-E323-E578-E941E0E7584E}"/>
              </a:ext>
            </a:extLst>
          </p:cNvPr>
          <p:cNvSpPr txBox="1"/>
          <p:nvPr/>
        </p:nvSpPr>
        <p:spPr>
          <a:xfrm>
            <a:off x="3285787" y="3838653"/>
            <a:ext cx="12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0B46-B74B-271A-D035-0EF3F06B93FF}"/>
              </a:ext>
            </a:extLst>
          </p:cNvPr>
          <p:cNvSpPr txBox="1"/>
          <p:nvPr/>
        </p:nvSpPr>
        <p:spPr>
          <a:xfrm>
            <a:off x="3252841" y="5873979"/>
            <a:ext cx="15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DF9CC-FC36-6792-0DCA-687EAF49BCA1}"/>
              </a:ext>
            </a:extLst>
          </p:cNvPr>
          <p:cNvSpPr txBox="1"/>
          <p:nvPr/>
        </p:nvSpPr>
        <p:spPr>
          <a:xfrm>
            <a:off x="6262777" y="878186"/>
            <a:ext cx="5598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Changes needed to this model </a:t>
            </a:r>
          </a:p>
          <a:p>
            <a:endParaRPr lang="en-US" dirty="0"/>
          </a:p>
          <a:p>
            <a:r>
              <a:rPr lang="en-US" dirty="0"/>
              <a:t>New weight estimate from </a:t>
            </a:r>
            <a:r>
              <a:rPr lang="en-US" dirty="0" err="1"/>
              <a:t>EEEMCal</a:t>
            </a:r>
            <a:r>
              <a:rPr lang="en-US" dirty="0"/>
              <a:t> group.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02D08-F196-0B85-23BC-C8265F3D6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727" y="3281267"/>
            <a:ext cx="5598544" cy="2791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3EB99A-A1DA-E742-CF2E-2C0B6F4C27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354" r="25807"/>
          <a:stretch/>
        </p:blipFill>
        <p:spPr>
          <a:xfrm>
            <a:off x="5486883" y="2542051"/>
            <a:ext cx="6374438" cy="39314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BD3AA0-5D4F-5A72-3FC7-836E849D2CFC}"/>
              </a:ext>
            </a:extLst>
          </p:cNvPr>
          <p:cNvCxnSpPr>
            <a:cxnSpLocks/>
          </p:cNvCxnSpPr>
          <p:nvPr/>
        </p:nvCxnSpPr>
        <p:spPr>
          <a:xfrm>
            <a:off x="10230928" y="1799769"/>
            <a:ext cx="672861" cy="93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4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8322D-581C-D6B1-B986-0089494EA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30179"/>
            <a:ext cx="10453777" cy="5418221"/>
          </a:xfrm>
        </p:spPr>
        <p:txBody>
          <a:bodyPr/>
          <a:lstStyle/>
          <a:p>
            <a:r>
              <a:rPr lang="en-US" dirty="0"/>
              <a:t>Working on updating the CAD model in the finite element simulation</a:t>
            </a:r>
          </a:p>
          <a:p>
            <a:r>
              <a:rPr lang="en-US" dirty="0"/>
              <a:t>Insertion and services dressing with SVT volume being internally discussed </a:t>
            </a:r>
          </a:p>
          <a:p>
            <a:r>
              <a:rPr lang="en-US" dirty="0"/>
              <a:t>Design iterations to beef up the end of the GST and reduce iterations on-going </a:t>
            </a:r>
          </a:p>
          <a:p>
            <a:r>
              <a:rPr lang="en-US" dirty="0"/>
              <a:t>Working to make a detailed presentation about integration and FEAs at the BNL meeting at the end of March 2025.</a:t>
            </a:r>
          </a:p>
          <a:p>
            <a:endParaRPr lang="en-US" dirty="0"/>
          </a:p>
          <a:p>
            <a:r>
              <a:rPr lang="en-US" dirty="0"/>
              <a:t>Meeting with Roland and Dan – they will present the GST adjustment needs and envelopes corresponding to this 1 milli radian adjustment </a:t>
            </a:r>
            <a:r>
              <a:rPr lang="en-US" dirty="0" err="1"/>
              <a:t>wrt</a:t>
            </a:r>
            <a:r>
              <a:rPr lang="en-US" dirty="0"/>
              <a:t> to beam alignment on March 24 meeting</a:t>
            </a:r>
          </a:p>
          <a:p>
            <a:endParaRPr lang="en-US" dirty="0"/>
          </a:p>
          <a:p>
            <a:r>
              <a:rPr lang="en-US" dirty="0"/>
              <a:t>Please can you point me to the latest quarter section model from MPGD discs inside GST – question – do you need kinematic support for both discs on </a:t>
            </a:r>
            <a:r>
              <a:rPr lang="en-US" dirty="0" err="1"/>
              <a:t>fwd</a:t>
            </a:r>
            <a:r>
              <a:rPr lang="en-US" dirty="0"/>
              <a:t> and backward side – or do you need one set of support per “package” ?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0F71-1EE5-766E-6C43-1CC8FFBE8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8A6445-73E1-5CA3-B298-14BD8426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GST summary</a:t>
            </a:r>
          </a:p>
        </p:txBody>
      </p:sp>
    </p:spTree>
    <p:extLst>
      <p:ext uri="{BB962C8B-B14F-4D97-AF65-F5344CB8AC3E}">
        <p14:creationId xmlns:p14="http://schemas.microsoft.com/office/powerpoint/2010/main" val="367284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CEC133-4FBF-5079-6EA5-6757AD5FF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115138"/>
            <a:ext cx="5181600" cy="255292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A993B-A7CB-0214-2C9F-6E391EF4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645" y="992038"/>
            <a:ext cx="5181600" cy="5146072"/>
          </a:xfrm>
        </p:spPr>
        <p:txBody>
          <a:bodyPr/>
          <a:lstStyle/>
          <a:p>
            <a:r>
              <a:rPr lang="en-US" dirty="0"/>
              <a:t>Preliminary tiling update from Tommy (BNL) to match the latest GEANT simulation </a:t>
            </a:r>
          </a:p>
          <a:p>
            <a:r>
              <a:rPr lang="en-US" dirty="0"/>
              <a:t>Piping layout to estimate the amount of cooling needed per-</a:t>
            </a:r>
            <a:r>
              <a:rPr lang="en-US" dirty="0" err="1"/>
              <a:t>fTOF</a:t>
            </a:r>
            <a:r>
              <a:rPr lang="en-US" dirty="0"/>
              <a:t> disc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505516-12C5-4EA2-1D43-6A8259ED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785" y="89958"/>
            <a:ext cx="8666596" cy="481262"/>
          </a:xfrm>
        </p:spPr>
        <p:txBody>
          <a:bodyPr/>
          <a:lstStyle/>
          <a:p>
            <a:r>
              <a:rPr lang="en-US" dirty="0"/>
              <a:t>Preliminary </a:t>
            </a:r>
            <a:r>
              <a:rPr lang="en-US" dirty="0" err="1"/>
              <a:t>fTOF</a:t>
            </a:r>
            <a:r>
              <a:rPr lang="en-US" dirty="0"/>
              <a:t> mechanics design updates – latest </a:t>
            </a:r>
            <a:r>
              <a:rPr lang="en-US" dirty="0" err="1"/>
              <a:t>fTOF</a:t>
            </a:r>
            <a:r>
              <a:rPr lang="en-US" dirty="0"/>
              <a:t> tiling from 20 Feb 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120A6E-A300-2812-1592-6FF35A9F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37" y="4181626"/>
            <a:ext cx="47073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5CAC-BFC5-302D-0030-9D1DEEF605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404" y="2506183"/>
            <a:ext cx="3712691" cy="1609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D284D-1661-37D3-DB93-0598996EBA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46" y="3769235"/>
            <a:ext cx="3245908" cy="204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41BE2-14B3-9B7D-2B3D-BF4455EDDE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420" y="3942260"/>
            <a:ext cx="2209943" cy="1800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A772E-8A80-1AF5-DB13-7AFBFAE6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0" t="53333" r="1381" b="26301"/>
          <a:stretch/>
        </p:blipFill>
        <p:spPr>
          <a:xfrm>
            <a:off x="9274142" y="4331518"/>
            <a:ext cx="2547321" cy="1146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74993A-700C-0F1F-5BCC-87B8DA2051C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42" t="36752" r="4809" b="52222"/>
          <a:stretch/>
        </p:blipFill>
        <p:spPr>
          <a:xfrm>
            <a:off x="946023" y="5809167"/>
            <a:ext cx="3333760" cy="866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2A5E92-E83D-A4C8-A68E-B89EB668CF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24" t="12332" r="4809" b="69060"/>
          <a:stretch/>
        </p:blipFill>
        <p:spPr>
          <a:xfrm>
            <a:off x="9231858" y="2718104"/>
            <a:ext cx="2504291" cy="11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FF2F-C219-C273-C2DE-EB50BF296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SVT Support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C88C7-ADC6-5879-D667-9C039D2BB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Preliminary, Qualitative Design Study</a:t>
            </a:r>
          </a:p>
          <a:p>
            <a:endParaRPr lang="en-US"/>
          </a:p>
          <a:p>
            <a:r>
              <a:rPr lang="en-US"/>
              <a:t>Andy Jung, Ben Denos, Sushrut Karmarkar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CE3B6-D293-2DDD-D793-AC8E22383B50}"/>
              </a:ext>
            </a:extLst>
          </p:cNvPr>
          <p:cNvSpPr txBox="1"/>
          <p:nvPr/>
        </p:nvSpPr>
        <p:spPr>
          <a:xfrm rot="20905238">
            <a:off x="6000750" y="5429250"/>
            <a:ext cx="607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PRELIMINARY, QUALITATIVE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305082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F37C2A-0C97-1681-1B7D-F4CD25F3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Design Study of SVT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E316CD-790B-B4E0-FDCE-9C5052BD1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570764" cy="4876800"/>
          </a:xfrm>
        </p:spPr>
        <p:txBody>
          <a:bodyPr>
            <a:normAutofit/>
          </a:bodyPr>
          <a:lstStyle/>
          <a:p>
            <a:r>
              <a:rPr lang="en-US"/>
              <a:t>3 design approaches to determine structure/mass efficiency of designs</a:t>
            </a:r>
          </a:p>
          <a:p>
            <a:r>
              <a:rPr lang="en-US"/>
              <a:t>Generic tube of “correct” diameter 1028mm</a:t>
            </a:r>
          </a:p>
          <a:p>
            <a:pPr lvl="1"/>
            <a:r>
              <a:rPr lang="en-US"/>
              <a:t>HR40/EX1515 UD properties</a:t>
            </a:r>
          </a:p>
          <a:p>
            <a:r>
              <a:rPr lang="en-US"/>
              <a:t>300kg spread inside tube surface</a:t>
            </a:r>
          </a:p>
          <a:p>
            <a:r>
              <a:rPr lang="en-US"/>
              <a:t>Engagement ring surrogate at each end</a:t>
            </a:r>
          </a:p>
          <a:p>
            <a:r>
              <a:rPr lang="en-US"/>
              <a:t>Max deflection goal: &lt;1mm</a:t>
            </a:r>
          </a:p>
          <a:p>
            <a:endParaRPr lang="en-US"/>
          </a:p>
          <a:p>
            <a:r>
              <a:rPr lang="en-US"/>
              <a:t>Option 1: solid tube</a:t>
            </a:r>
          </a:p>
          <a:p>
            <a:r>
              <a:rPr lang="en-US"/>
              <a:t>Option 2: thinner solid tube with ribs</a:t>
            </a:r>
          </a:p>
          <a:p>
            <a:r>
              <a:rPr lang="en-US"/>
              <a:t>Option 3: skeleton of ribs/stringers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483C4-0E1F-9E3B-7324-7C66AB4D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255" y="1276587"/>
            <a:ext cx="3609747" cy="2902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512EE2-228B-19EB-A85D-82D188772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326" y="4158935"/>
            <a:ext cx="4613240" cy="21990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F3B084-EFDB-0A27-4053-178468DE1D2A}"/>
              </a:ext>
            </a:extLst>
          </p:cNvPr>
          <p:cNvSpPr txBox="1"/>
          <p:nvPr/>
        </p:nvSpPr>
        <p:spPr>
          <a:xfrm rot="20905238">
            <a:off x="6000750" y="5429250"/>
            <a:ext cx="607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PRELIMINARY, QUALITATIVE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45568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8B0E-E18F-12E6-89B2-A92A6245E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58FD-469A-5AC3-C21E-72E2036A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 VS 2 – Design iterations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03548-2869-9E1B-FBB9-F0A92B6B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020" y="1427888"/>
            <a:ext cx="3372853" cy="1660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890C22-130D-EC55-8525-DF44C179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020" y="3219128"/>
            <a:ext cx="3399203" cy="1533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BF0B3-C376-B7BF-8A9A-367DAD388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10" y="4752722"/>
            <a:ext cx="3362313" cy="1586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217EB-8CCF-0502-C16D-C815D3579C51}"/>
              </a:ext>
            </a:extLst>
          </p:cNvPr>
          <p:cNvSpPr txBox="1"/>
          <p:nvPr/>
        </p:nvSpPr>
        <p:spPr>
          <a:xfrm>
            <a:off x="6096000" y="2257926"/>
            <a:ext cx="2345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1.14mm thick</a:t>
            </a:r>
          </a:p>
          <a:p>
            <a:r>
              <a:rPr lang="en-US">
                <a:solidFill>
                  <a:srgbClr val="FF0000"/>
                </a:solidFill>
              </a:rPr>
              <a:t>2.4mm deflection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17C87-C4EA-7596-C126-AEDD557E8733}"/>
              </a:ext>
            </a:extLst>
          </p:cNvPr>
          <p:cNvSpPr txBox="1"/>
          <p:nvPr/>
        </p:nvSpPr>
        <p:spPr>
          <a:xfrm>
            <a:off x="6096000" y="3792595"/>
            <a:ext cx="2345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2.28mm thick</a:t>
            </a:r>
          </a:p>
          <a:p>
            <a:r>
              <a:rPr lang="en-US">
                <a:solidFill>
                  <a:srgbClr val="FF0000"/>
                </a:solidFill>
              </a:rPr>
              <a:t>0.7mm deflection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C27B6-9518-FB20-0A86-3A93F498353A}"/>
              </a:ext>
            </a:extLst>
          </p:cNvPr>
          <p:cNvSpPr txBox="1"/>
          <p:nvPr/>
        </p:nvSpPr>
        <p:spPr>
          <a:xfrm>
            <a:off x="6096000" y="5331646"/>
            <a:ext cx="2345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3.43mm thick</a:t>
            </a:r>
          </a:p>
          <a:p>
            <a:r>
              <a:rPr lang="en-US">
                <a:solidFill>
                  <a:srgbClr val="FF0000"/>
                </a:solidFill>
              </a:rPr>
              <a:t>0.4mm deflection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3DC801-41E0-C2BE-0D97-FD88A99EE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197" y="3235690"/>
            <a:ext cx="3570435" cy="1588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DA97A9-6663-7ED0-F2D3-A65994C06AAE}"/>
              </a:ext>
            </a:extLst>
          </p:cNvPr>
          <p:cNvSpPr txBox="1"/>
          <p:nvPr/>
        </p:nvSpPr>
        <p:spPr>
          <a:xfrm>
            <a:off x="932410" y="2912524"/>
            <a:ext cx="2345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3.43mm thick</a:t>
            </a:r>
          </a:p>
          <a:p>
            <a:r>
              <a:rPr lang="en-US">
                <a:solidFill>
                  <a:srgbClr val="FF0000"/>
                </a:solidFill>
              </a:rPr>
              <a:t>0.6mm deflection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F81B4B-9955-AD9D-0F06-68D9612F4F51}"/>
              </a:ext>
            </a:extLst>
          </p:cNvPr>
          <p:cNvSpPr txBox="1"/>
          <p:nvPr/>
        </p:nvSpPr>
        <p:spPr>
          <a:xfrm rot="20905238">
            <a:off x="6000750" y="5429250"/>
            <a:ext cx="607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PRELIMINARY, QUALITATIVE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18799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D1A7-FECE-DEAB-299D-8D842586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SVT Support FEA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82DEA-FCEE-0786-4B64-F592F8E2FC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requirements</a:t>
            </a:r>
          </a:p>
          <a:p>
            <a:pPr lvl="1"/>
            <a:r>
              <a:rPr lang="en-US" dirty="0"/>
              <a:t>Support and connect ~300kg mass</a:t>
            </a:r>
          </a:p>
          <a:p>
            <a:pPr lvl="2"/>
            <a:r>
              <a:rPr lang="en-US" dirty="0"/>
              <a:t>SVT disks</a:t>
            </a:r>
          </a:p>
          <a:p>
            <a:pPr lvl="2"/>
            <a:r>
              <a:rPr lang="en-US" dirty="0"/>
              <a:t>SVT barrel “cone” with internal ribs</a:t>
            </a:r>
          </a:p>
          <a:p>
            <a:pPr lvl="2"/>
            <a:r>
              <a:rPr lang="en-US" dirty="0"/>
              <a:t>MPGD disks</a:t>
            </a:r>
          </a:p>
          <a:p>
            <a:pPr lvl="1"/>
            <a:r>
              <a:rPr lang="en-US" dirty="0"/>
              <a:t>Maximum deflection (&lt;= ~0.5mm)</a:t>
            </a:r>
          </a:p>
          <a:p>
            <a:pPr lvl="1"/>
            <a:r>
              <a:rPr lang="en-US" dirty="0"/>
              <a:t>Split along X-Z plane for SVT assembly</a:t>
            </a:r>
          </a:p>
          <a:p>
            <a:pPr lvl="1"/>
            <a:r>
              <a:rPr lang="en-US" dirty="0"/>
              <a:t>Join cylinder halves mechanically prior to insertion</a:t>
            </a:r>
          </a:p>
          <a:p>
            <a:pPr lvl="1"/>
            <a:r>
              <a:rPr lang="en-US" dirty="0"/>
              <a:t>Supported by engagement rings (at least end two)</a:t>
            </a:r>
          </a:p>
          <a:p>
            <a:pPr lvl="1"/>
            <a:r>
              <a:rPr lang="en-US" dirty="0"/>
              <a:t>Pass through and support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F6BAD-45B1-78E7-F42D-AC70E3A0E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needed – iterating with Roland</a:t>
            </a:r>
          </a:p>
          <a:p>
            <a:pPr lvl="1"/>
            <a:r>
              <a:rPr lang="en-US" dirty="0"/>
              <a:t>Service cross section data, sorted by</a:t>
            </a:r>
          </a:p>
          <a:p>
            <a:pPr lvl="2"/>
            <a:r>
              <a:rPr lang="en-US" dirty="0"/>
              <a:t>Z position</a:t>
            </a:r>
          </a:p>
          <a:p>
            <a:pPr lvl="2"/>
            <a:r>
              <a:rPr lang="en-US" dirty="0"/>
              <a:t>Radius min/max</a:t>
            </a:r>
          </a:p>
          <a:p>
            <a:pPr lvl="2"/>
            <a:r>
              <a:rPr lang="en-US" dirty="0"/>
              <a:t>Phi targets for cutouts</a:t>
            </a:r>
          </a:p>
          <a:p>
            <a:pPr lvl="2"/>
            <a:r>
              <a:rPr lang="en-US" dirty="0"/>
              <a:t>Total # of cutouts</a:t>
            </a:r>
          </a:p>
          <a:p>
            <a:pPr lvl="1"/>
            <a:r>
              <a:rPr lang="en-US" dirty="0"/>
              <a:t>Service mass/location estimates</a:t>
            </a:r>
          </a:p>
          <a:p>
            <a:pPr lvl="1"/>
            <a:r>
              <a:rPr lang="en-US" dirty="0"/>
              <a:t>Disk, barrel mass estimates</a:t>
            </a:r>
          </a:p>
          <a:p>
            <a:r>
              <a:rPr lang="en-US" dirty="0"/>
              <a:t>Design refinement</a:t>
            </a:r>
          </a:p>
          <a:p>
            <a:pPr lvl="1"/>
            <a:r>
              <a:rPr lang="en-US" dirty="0"/>
              <a:t>Add preliminary services/disks mass</a:t>
            </a:r>
          </a:p>
          <a:p>
            <a:pPr lvl="1"/>
            <a:r>
              <a:rPr lang="en-US" dirty="0"/>
              <a:t>Add preliminary services cutouts</a:t>
            </a:r>
          </a:p>
          <a:p>
            <a:pPr lvl="1"/>
            <a:r>
              <a:rPr lang="en-US" dirty="0"/>
              <a:t>Use stress map to optimize material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5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A985F-7109-E0BA-8BBB-46297F078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A2CC-1696-D261-2B74-5245F642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Totals Estimate – Roland Email 12 Feb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338AB-791D-8621-94E3-136A1C4E5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45948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&gt;=120.4cm^2 per opening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Path 1 (+Z)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~20x8cm cutout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Path 2 (-Z)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~20x8cm cutout</a:t>
            </a:r>
          </a:p>
          <a:p>
            <a:pPr lvl="1"/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Need cutouts for air cooling, mass reduction as possible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2DE04-161C-2ACF-B1D5-765A573B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60" y="940280"/>
            <a:ext cx="7222475" cy="3009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B1FCB-04EA-764F-0421-1D58DC30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411" y="3631598"/>
            <a:ext cx="3887880" cy="27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3388"/>
      </p:ext>
    </p:extLst>
  </p:cSld>
  <p:clrMapOvr>
    <a:masterClrMapping/>
  </p:clrMapOvr>
</p:sld>
</file>

<file path=ppt/theme/theme1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774</Words>
  <Application>Microsoft Office PowerPoint</Application>
  <PresentationFormat>Widescreen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Acumin Pro</vt:lpstr>
      <vt:lpstr>Aptos</vt:lpstr>
      <vt:lpstr>Arial</vt:lpstr>
      <vt:lpstr>Calibri</vt:lpstr>
      <vt:lpstr>Corbel</vt:lpstr>
      <vt:lpstr>Franklin Gothic Book</vt:lpstr>
      <vt:lpstr>Franklin Gothic Medium</vt:lpstr>
      <vt:lpstr>Verdana</vt:lpstr>
      <vt:lpstr>2019-1</vt:lpstr>
      <vt:lpstr>GST TOF and SVT updates for Mechanical Engineering ePIC meeting</vt:lpstr>
      <vt:lpstr>Recall from slides on 18 Feb 2025</vt:lpstr>
      <vt:lpstr>GST summary</vt:lpstr>
      <vt:lpstr>Preliminary fTOF mechanics design updates – latest fTOF tiling from 20 Feb 2025</vt:lpstr>
      <vt:lpstr>SVT Support Structure</vt:lpstr>
      <vt:lpstr>Preliminary Design Study of SVT Support</vt:lpstr>
      <vt:lpstr>Option 1 VS 2 – Design iterations</vt:lpstr>
      <vt:lpstr>SVT Support FEA Plan</vt:lpstr>
      <vt:lpstr>Services Totals Estimate – Roland Email 12 Feb 2025</vt:lpstr>
      <vt:lpstr>Services Passing from SVT out through Engagement Rings</vt:lpstr>
      <vt:lpstr>Engagement Ring Pass Through Space for SVT Services</vt:lpstr>
      <vt:lpstr>“Cartoon” Simulation – Need more Inputs</vt:lpstr>
      <vt:lpstr>SVT summary 26 February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Sushrut Karmarkar</dc:creator>
  <cp:lastModifiedBy>Sushrut Karmarkar</cp:lastModifiedBy>
  <cp:revision>1</cp:revision>
  <dcterms:created xsi:type="dcterms:W3CDTF">2025-03-03T15:08:57Z</dcterms:created>
  <dcterms:modified xsi:type="dcterms:W3CDTF">2025-03-03T15:38:32Z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2025-03-03T15:31:54Z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d11e88d6-a93e-421f-9de6-148e39cf36f3</vt:lpwstr>
  </property>
  <property fmtid="{D5CDD505-2E9C-101B-9397-08002B2CF9AE}" pid="8" name="MSIP_Label_4044bd30-2ed7-4c9d-9d12-46200872a97b_ContentBits">
    <vt:lpwstr>0</vt:lpwstr>
  </property>
</Properties>
</file>