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5860" r:id="rId5"/>
    <p:sldId id="5881" r:id="rId6"/>
    <p:sldId id="5892" r:id="rId7"/>
    <p:sldId id="5882" r:id="rId8"/>
    <p:sldId id="5893" r:id="rId9"/>
    <p:sldId id="5885" r:id="rId10"/>
    <p:sldId id="5889" r:id="rId11"/>
    <p:sldId id="5890" r:id="rId12"/>
    <p:sldId id="5891" r:id="rId13"/>
    <p:sldId id="5884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527"/>
    <a:srgbClr val="9E8CAA"/>
    <a:srgbClr val="01ADDD"/>
    <a:srgbClr val="FFFFFF"/>
    <a:srgbClr val="008000"/>
    <a:srgbClr val="7F7F7F"/>
    <a:srgbClr val="3333FF"/>
    <a:srgbClr val="FF40FF"/>
    <a:srgbClr val="FF7E79"/>
    <a:srgbClr val="00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4810760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Review Name from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Continuation of Review Name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16263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726ECD-3BC1-23C9-2165-9B560F6BA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5496560"/>
            <a:ext cx="5867400" cy="347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799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538728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538726"/>
            <a:ext cx="5632704" cy="263347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39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23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54241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54675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13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592324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498848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73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2C8D278-8C8C-0901-E682-16964AE9B0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592324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6DBA24A-0EAB-96A6-9A1E-BDE6454E4A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587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44BBC21-A596-4DDA-D790-503796FF96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8" y="4498848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79728BB3-D547-08B9-F241-416827A2A3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4492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88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59128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04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450001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4503821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91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116675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54755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4978426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75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BDCC6BF-3B0D-AD16-6D46-BEC510E588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116702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E3010EEA-82D9-0803-B736-51FD108EBE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115083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E6B128E-358E-0CB0-28A2-FBFB30D838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3547604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642B89-D9FF-387E-3534-EABE090E97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3544366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28C853D9-2961-9266-7CFE-22BEDC3C96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8" y="4978507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FF384A5-FBD4-BFF4-F11F-8035A1D722F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27648" y="4973649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5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9CB9B26-5539-83B1-763B-42E9B93C2DD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196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1548A393-6168-CFA8-66ED-3E525FB292D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79974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5F4635F7-56F0-2708-724E-DD5EF1C15BE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2748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8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BCF4559-0899-0DD5-7D25-41B11381A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617DC3-5666-691F-6DC4-19384809B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1A6E1C39-C2AD-6F1B-9D78-5A4E4B530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AC657FF6-13C0-A6A5-BD75-0758E142934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7718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5DC4060-61B5-5A69-91EB-7DE472D5B0A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97167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3076772-C375-9A04-8AF7-AD27B1CC5B3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21715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96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5632704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508406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39FFED-7960-3431-6324-297B46ACD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76A15C-FF7F-AA08-8A15-9E82372096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648" y="684829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12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5212"/>
            <a:ext cx="3657600" cy="508698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731A5B-8EB6-C60B-6A57-B44FDAFC50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1634D1-9EB3-484D-158A-4B5444DD9A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9974" y="685800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08B1C63-706F-48F9-D492-D92538E12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2752" y="682877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216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6"/>
            <a:ext cx="2743200" cy="50840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507604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0AF28-EACD-FBD2-2740-15F0B143A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999C3FF-9807-6E5F-4633-C67A5C707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5A20781-486D-B815-2CD9-D260445FE1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6D130C-1B69-87A1-8BE7-0A441478D8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715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6533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941064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388F57B-9544-515C-D92F-EEE517FFF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CE1A8B5-F279-3593-1F2F-AA433B6DB8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538728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16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5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941064"/>
            <a:ext cx="5632704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941064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8EA16B-2AF5-632B-B641-54CA21146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4F4BFC3-7877-07E0-DC6C-58E0FECC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764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3E5E91-0EA8-865E-6C8F-F506554236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3538728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694FD09-A435-02B5-30C1-F6EA230F5F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7648" y="3533746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0661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4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8134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941062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941062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940094"/>
            <a:ext cx="3657600" cy="22321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8F3272-DC13-8D8E-4FE2-27100BB508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F5E81DE-9960-0928-30E0-C5A8E7DB69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9975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4A9F8D-96B1-B0D0-B437-A8D7A1762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2753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D573480-3548-664F-008E-1CF1FD0180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8" y="3538728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C09143F-8B87-82D5-C5E6-91CB8F7D9A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9975" y="3542737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2F89448-86FC-D9A7-E72D-280197043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2753" y="3537759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9361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4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222311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941062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941062"/>
            <a:ext cx="2743200" cy="223482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937370"/>
            <a:ext cx="2743200" cy="22348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941064"/>
            <a:ext cx="2743200" cy="223915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962708-D314-9ACB-697C-454F10ABB8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CB31883-9799-AD5B-85D8-56F4AE3B69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DC0647-E3AB-0961-4862-1344B36017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B59CC3-B432-6C4E-1042-0C6E550BF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7153" y="68579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A3D57F7-61D0-3526-76BA-F41806DFE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197" y="353872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2C9C60C-F296-6D0E-F5DB-6F5D31DF9D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7183" y="3538726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C8E6CCE-AD65-9015-9CD7-30AA78CA66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97166" y="3535999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2AC413-A233-723E-5DB5-C2205F7ED4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17153" y="3545781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331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11503152" cy="127101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990088"/>
            <a:ext cx="11503152" cy="12755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905194"/>
            <a:ext cx="11503152" cy="12670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42D5DE-53BE-D78D-9EF6-06C9A1F99F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9FB5C-FF61-257D-CC02-1725ECE7E4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92324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74D028-DB3D-A343-21C1-5FCB6BC650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502859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8209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BCF4559-0899-0DD5-7D25-41B11381A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617DC3-5666-691F-6DC4-19384809B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6C8B45-4C3D-2833-9484-A784B1481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09" y="2541014"/>
            <a:ext cx="11498388" cy="33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3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1149923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68C12-CC60-AD95-553A-7838EED9E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19A6-F145-E839-2AF2-350BDB684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11503152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0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7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0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9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538728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68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272" y="457200"/>
            <a:ext cx="11503152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60638"/>
            <a:ext cx="11503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5031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1150315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4869C-FFD8-D561-7D0D-5F8DE33EC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18626"/>
            <a:ext cx="10588752" cy="261607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81620-EFB9-667D-D1A6-8FDEB1C1F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52" y="6517654"/>
            <a:ext cx="91440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1" r:id="rId2"/>
    <p:sldLayoutId id="2147483714" r:id="rId3"/>
    <p:sldLayoutId id="2147483699" r:id="rId4"/>
    <p:sldLayoutId id="2147483689" r:id="rId5"/>
    <p:sldLayoutId id="2147483702" r:id="rId6"/>
    <p:sldLayoutId id="2147483703" r:id="rId7"/>
    <p:sldLayoutId id="2147483704" r:id="rId8"/>
    <p:sldLayoutId id="2147483708" r:id="rId9"/>
    <p:sldLayoutId id="2147483705" r:id="rId10"/>
    <p:sldLayoutId id="2147483706" r:id="rId11"/>
    <p:sldLayoutId id="2147483707" r:id="rId12"/>
    <p:sldLayoutId id="2147483709" r:id="rId13"/>
    <p:sldLayoutId id="2147483711" r:id="rId14"/>
    <p:sldLayoutId id="2147483712" r:id="rId15"/>
    <p:sldLayoutId id="2147483713" r:id="rId16"/>
    <p:sldLayoutId id="2147483710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87ED14-29C9-5F70-0124-4716BD2B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Detector Cooling -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B4A88F-0A66-9764-D3FF-6629ECF78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016189-A442-D517-2B0E-2E115B76A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Girish Gowda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95FE53-5687-DFA7-0804-9C8F4EAF01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B1ACA4-F8E7-D07A-2937-1A288F7D46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256E14-5FEC-0DF0-E1B9-EF1C88125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A1AFD7-646D-0834-1443-1D7DDE1535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EE157-AC79-1D86-E49B-C59696B8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9614-B305-EF22-A125-9D75896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43BFE-A23B-2D6D-BEDC-7718AAD2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85DF3-E7C7-4FF4-6091-0CCE9D4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CC66A-0F25-91AD-83FC-25C2AB042035}"/>
              </a:ext>
            </a:extLst>
          </p:cNvPr>
          <p:cNvSpPr txBox="1"/>
          <p:nvPr/>
        </p:nvSpPr>
        <p:spPr>
          <a:xfrm>
            <a:off x="598564" y="620402"/>
            <a:ext cx="30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Suggestions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6CBA7-FB88-54F3-F025-4F195E1C4912}"/>
              </a:ext>
            </a:extLst>
          </p:cNvPr>
          <p:cNvSpPr txBox="1"/>
          <p:nvPr/>
        </p:nvSpPr>
        <p:spPr>
          <a:xfrm>
            <a:off x="766916" y="1170039"/>
            <a:ext cx="10585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Modifying geometry from straight tube to serpentine tube will enhance heat transfer and reduce FEB temperature further.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Adding fins or turbulators in heat sink will enhance heat transfer and aid in cooling of FEB.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err="1"/>
              <a:t>SiPM</a:t>
            </a:r>
            <a:r>
              <a:rPr lang="en-US" dirty="0"/>
              <a:t> boards integrated with FEB heat sink downstream with thermal pad aids in improved cooling on </a:t>
            </a:r>
            <a:r>
              <a:rPr lang="en-US" dirty="0" err="1"/>
              <a:t>SiPM’s</a:t>
            </a:r>
            <a:r>
              <a:rPr lang="en-US" dirty="0"/>
              <a:t>,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2EC10-2A54-3CF6-9A2A-0D74DE448FA9}"/>
              </a:ext>
            </a:extLst>
          </p:cNvPr>
          <p:cNvSpPr txBox="1"/>
          <p:nvPr/>
        </p:nvSpPr>
        <p:spPr>
          <a:xfrm>
            <a:off x="766916" y="3478363"/>
            <a:ext cx="241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Way forward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F31712-5EE7-141F-88FB-F0F00C07CC15}"/>
              </a:ext>
            </a:extLst>
          </p:cNvPr>
          <p:cNvSpPr txBox="1"/>
          <p:nvPr/>
        </p:nvSpPr>
        <p:spPr>
          <a:xfrm>
            <a:off x="766916" y="4213664"/>
            <a:ext cx="1018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Full FEB with 8 </a:t>
            </a:r>
            <a:r>
              <a:rPr lang="en-US" dirty="0" err="1"/>
              <a:t>SiPM</a:t>
            </a:r>
            <a:r>
              <a:rPr lang="en-US" dirty="0"/>
              <a:t> boards needs to be simulated for further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246827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9F42444-6318-0E29-F6FF-460A887B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157" y="740464"/>
            <a:ext cx="3891029" cy="4971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FE7BB-DA59-5D5D-2FBA-0CBA8AE47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51" y="622638"/>
            <a:ext cx="3067541" cy="5612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C02A4-1163-F1F2-9017-AA47102B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B56CB-F506-B54F-9B2A-14074706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5EF04-1CB5-EAC4-3C28-5615EF6E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0BCE9-7C65-9E87-8FD4-8B1351BD5AAD}"/>
              </a:ext>
            </a:extLst>
          </p:cNvPr>
          <p:cNvSpPr txBox="1"/>
          <p:nvPr/>
        </p:nvSpPr>
        <p:spPr>
          <a:xfrm>
            <a:off x="3596157" y="5742738"/>
            <a:ext cx="30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Sectional View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BE6D4-8A98-A10A-419A-66AF866DD46C}"/>
              </a:ext>
            </a:extLst>
          </p:cNvPr>
          <p:cNvSpPr txBox="1"/>
          <p:nvPr/>
        </p:nvSpPr>
        <p:spPr>
          <a:xfrm>
            <a:off x="7740407" y="2216581"/>
            <a:ext cx="421994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l" rtl="0" eaLnBrk="1" fontAlgn="b" latinLnBrk="0" hangingPunct="1">
              <a:buNone/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</a:rPr>
              <a:t>Temperature Requirements</a:t>
            </a:r>
            <a:endParaRPr lang="en-US" sz="1800" b="0" i="0" u="none" strike="noStrike" dirty="0">
              <a:effectLst/>
            </a:endParaRPr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Maintain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FEB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 temperature 3 C above dew point</a:t>
            </a:r>
            <a:endParaRPr lang="en-US" dirty="0"/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Cooling the </a:t>
            </a:r>
            <a:r>
              <a:rPr lang="en-US" sz="1800" b="0" i="0" u="none" strike="noStrike" kern="1200" dirty="0" err="1">
                <a:solidFill>
                  <a:srgbClr val="000000"/>
                </a:solidFill>
                <a:effectLst/>
              </a:rPr>
              <a:t>SiPMs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 to be determined</a:t>
            </a:r>
            <a:endParaRPr lang="en-US" sz="1800" b="0" i="0" u="none" strike="noStrike" dirty="0">
              <a:effectLst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92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E515-FACF-CC92-3D76-0C57FD67C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0380D70-B41B-5391-A890-702BD314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325" r="41824" b="1"/>
          <a:stretch/>
        </p:blipFill>
        <p:spPr>
          <a:xfrm>
            <a:off x="4462299" y="756877"/>
            <a:ext cx="3064363" cy="2972513"/>
          </a:xfrm>
          <a:prstGeom prst="rect">
            <a:avLst/>
          </a:prstGeom>
        </p:spPr>
      </p:pic>
      <p:pic>
        <p:nvPicPr>
          <p:cNvPr id="13" name="Picture 12" descr="A picture containing text&#10;&#10;AI-generated content may be incorrect.">
            <a:extLst>
              <a:ext uri="{FF2B5EF4-FFF2-40B4-BE49-F238E27FC236}">
                <a16:creationId xmlns:a16="http://schemas.microsoft.com/office/drawing/2014/main" id="{ADE96E88-9DD7-93C3-3CD6-5C84C1DC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40" t="1015" r="33312"/>
          <a:stretch/>
        </p:blipFill>
        <p:spPr>
          <a:xfrm>
            <a:off x="608530" y="524084"/>
            <a:ext cx="2530880" cy="3181768"/>
          </a:xfrm>
          <a:prstGeom prst="rect">
            <a:avLst/>
          </a:prstGeom>
        </p:spPr>
      </p:pic>
      <p:pic>
        <p:nvPicPr>
          <p:cNvPr id="11" name="Picture 10" descr="A picture containing text, stationary, file folder, envelope&#10;&#10;AI-generated content may be incorrect.">
            <a:extLst>
              <a:ext uri="{FF2B5EF4-FFF2-40B4-BE49-F238E27FC236}">
                <a16:creationId xmlns:a16="http://schemas.microsoft.com/office/drawing/2014/main" id="{B0EBD3F0-9C60-8245-5CDA-4E82A202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1" r="13601"/>
          <a:stretch/>
        </p:blipFill>
        <p:spPr>
          <a:xfrm>
            <a:off x="7789495" y="1490352"/>
            <a:ext cx="4171733" cy="2765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3B5CD-836A-09A9-AF26-1D600D93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5C394-45E9-7547-EDEE-D3D761BB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CF153-D6D0-34F5-33FF-3F274FDA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67EB0-1936-445D-23CD-0DD56E7D2305}"/>
              </a:ext>
            </a:extLst>
          </p:cNvPr>
          <p:cNvSpPr txBox="1"/>
          <p:nvPr/>
        </p:nvSpPr>
        <p:spPr>
          <a:xfrm>
            <a:off x="8801104" y="5432568"/>
            <a:ext cx="236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Sector Geometry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814BC-2A8F-78D5-63A5-6C849B4F83D4}"/>
              </a:ext>
            </a:extLst>
          </p:cNvPr>
          <p:cNvSpPr txBox="1"/>
          <p:nvPr/>
        </p:nvSpPr>
        <p:spPr>
          <a:xfrm>
            <a:off x="4662220" y="4948129"/>
            <a:ext cx="217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Exploded View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248E32-E164-2ABC-52DE-9CC058D6F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087188"/>
              </p:ext>
            </p:extLst>
          </p:nvPr>
        </p:nvGraphicFramePr>
        <p:xfrm>
          <a:off x="9911793" y="797718"/>
          <a:ext cx="1424608" cy="889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460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Copper tube</a:t>
                      </a:r>
                    </a:p>
                    <a:p>
                      <a:r>
                        <a:rPr lang="en-US" sz="1400" dirty="0"/>
                        <a:t>(inch)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pic>
        <p:nvPicPr>
          <p:cNvPr id="22" name="Picture 21" descr="A picture containing text&#10;&#10;AI-generated content may be incorrect.">
            <a:extLst>
              <a:ext uri="{FF2B5EF4-FFF2-40B4-BE49-F238E27FC236}">
                <a16:creationId xmlns:a16="http://schemas.microsoft.com/office/drawing/2014/main" id="{89A4F68A-A0B9-9803-FBCB-635B0547DE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920" t="672" r="34320" b="-1"/>
          <a:stretch/>
        </p:blipFill>
        <p:spPr>
          <a:xfrm>
            <a:off x="943355" y="3772737"/>
            <a:ext cx="1745266" cy="24525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9D1056-D43E-EA23-3699-E867264027B2}"/>
              </a:ext>
            </a:extLst>
          </p:cNvPr>
          <p:cNvSpPr txBox="1"/>
          <p:nvPr/>
        </p:nvSpPr>
        <p:spPr>
          <a:xfrm>
            <a:off x="3250734" y="750562"/>
            <a:ext cx="6741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DBC8DF-7706-55AF-271A-F06721993B5A}"/>
              </a:ext>
            </a:extLst>
          </p:cNvPr>
          <p:cNvSpPr txBox="1"/>
          <p:nvPr/>
        </p:nvSpPr>
        <p:spPr>
          <a:xfrm>
            <a:off x="3328240" y="1540448"/>
            <a:ext cx="8714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0C9B44-0DE5-5417-0A34-34351437B2C4}"/>
              </a:ext>
            </a:extLst>
          </p:cNvPr>
          <p:cNvSpPr txBox="1"/>
          <p:nvPr/>
        </p:nvSpPr>
        <p:spPr>
          <a:xfrm>
            <a:off x="2878345" y="5567841"/>
            <a:ext cx="12992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Acrylic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38DB01-5301-B76C-D20E-316BDA8D3AEC}"/>
              </a:ext>
            </a:extLst>
          </p:cNvPr>
          <p:cNvSpPr txBox="1"/>
          <p:nvPr/>
        </p:nvSpPr>
        <p:spPr>
          <a:xfrm>
            <a:off x="716767" y="3603695"/>
            <a:ext cx="8714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Epoxy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EE2239-ACAF-8E45-D04C-83391CAAA5A5}"/>
              </a:ext>
            </a:extLst>
          </p:cNvPr>
          <p:cNvSpPr txBox="1"/>
          <p:nvPr/>
        </p:nvSpPr>
        <p:spPr>
          <a:xfrm>
            <a:off x="8547834" y="4578797"/>
            <a:ext cx="17452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Tungsten </a:t>
            </a:r>
            <a:r>
              <a:rPr lang="en-US" dirty="0" err="1"/>
              <a:t>Scifi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EF1921-1022-2504-A86F-AFE954866477}"/>
              </a:ext>
            </a:extLst>
          </p:cNvPr>
          <p:cNvSpPr txBox="1"/>
          <p:nvPr/>
        </p:nvSpPr>
        <p:spPr>
          <a:xfrm>
            <a:off x="413424" y="2884239"/>
            <a:ext cx="12973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Heat Sink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16EFCF-2917-FE0C-F0C2-3F1FD9980E53}"/>
              </a:ext>
            </a:extLst>
          </p:cNvPr>
          <p:cNvSpPr txBox="1"/>
          <p:nvPr/>
        </p:nvSpPr>
        <p:spPr>
          <a:xfrm>
            <a:off x="2851761" y="2420053"/>
            <a:ext cx="15302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Thermal Pad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7C6D1-4546-350A-6BFF-CA3CE7BCAE86}"/>
              </a:ext>
            </a:extLst>
          </p:cNvPr>
          <p:cNvSpPr txBox="1"/>
          <p:nvPr/>
        </p:nvSpPr>
        <p:spPr>
          <a:xfrm>
            <a:off x="2746905" y="4039074"/>
            <a:ext cx="14475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Copper tube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604426-73A7-9660-2DB1-89313F7744E1}"/>
              </a:ext>
            </a:extLst>
          </p:cNvPr>
          <p:cNvSpPr txBox="1"/>
          <p:nvPr/>
        </p:nvSpPr>
        <p:spPr>
          <a:xfrm>
            <a:off x="4964595" y="4073583"/>
            <a:ext cx="15739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r>
              <a:rPr lang="en-US" dirty="0"/>
              <a:t> Board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CE3FE4-CB84-ACCC-2742-A120DFF7133F}"/>
              </a:ext>
            </a:extLst>
          </p:cNvPr>
          <p:cNvCxnSpPr>
            <a:cxnSpLocks/>
          </p:cNvCxnSpPr>
          <p:nvPr/>
        </p:nvCxnSpPr>
        <p:spPr>
          <a:xfrm flipV="1">
            <a:off x="2834707" y="3157156"/>
            <a:ext cx="5244" cy="899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E0DFBD2-1C38-D4EE-1CC4-53EBE1E437D5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619679" y="935228"/>
            <a:ext cx="631055" cy="436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825CECD-56E0-DE90-3777-51D513DED05E}"/>
              </a:ext>
            </a:extLst>
          </p:cNvPr>
          <p:cNvCxnSpPr>
            <a:cxnSpLocks/>
          </p:cNvCxnSpPr>
          <p:nvPr/>
        </p:nvCxnSpPr>
        <p:spPr>
          <a:xfrm flipV="1">
            <a:off x="937040" y="2201906"/>
            <a:ext cx="802645" cy="682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751F9B-A6AD-2FA5-CBEC-4466BD728A5E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2310581" y="5679137"/>
            <a:ext cx="567764" cy="73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714AF6-958B-4730-FA41-237F6A6351A5}"/>
              </a:ext>
            </a:extLst>
          </p:cNvPr>
          <p:cNvCxnSpPr>
            <a:cxnSpLocks/>
          </p:cNvCxnSpPr>
          <p:nvPr/>
        </p:nvCxnSpPr>
        <p:spPr>
          <a:xfrm flipV="1">
            <a:off x="9540835" y="3907275"/>
            <a:ext cx="370958" cy="671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D34213D-E864-EE33-A6A0-1810262345BC}"/>
              </a:ext>
            </a:extLst>
          </p:cNvPr>
          <p:cNvCxnSpPr>
            <a:cxnSpLocks/>
          </p:cNvCxnSpPr>
          <p:nvPr/>
        </p:nvCxnSpPr>
        <p:spPr>
          <a:xfrm>
            <a:off x="1589629" y="3721357"/>
            <a:ext cx="284341" cy="226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77AFBB-B4C2-0EE3-8D7A-DA0C55EE4ED1}"/>
              </a:ext>
            </a:extLst>
          </p:cNvPr>
          <p:cNvCxnSpPr>
            <a:cxnSpLocks/>
          </p:cNvCxnSpPr>
          <p:nvPr/>
        </p:nvCxnSpPr>
        <p:spPr>
          <a:xfrm>
            <a:off x="4194483" y="1762343"/>
            <a:ext cx="367685" cy="2881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050EE3-B4E2-F2A2-5CCD-C448CAAED378}"/>
              </a:ext>
            </a:extLst>
          </p:cNvPr>
          <p:cNvCxnSpPr>
            <a:cxnSpLocks/>
          </p:cNvCxnSpPr>
          <p:nvPr/>
        </p:nvCxnSpPr>
        <p:spPr>
          <a:xfrm flipV="1">
            <a:off x="4211899" y="1322964"/>
            <a:ext cx="350269" cy="424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B027DD2-F799-08C3-A232-ADD8925A86C6}"/>
              </a:ext>
            </a:extLst>
          </p:cNvPr>
          <p:cNvCxnSpPr>
            <a:cxnSpLocks/>
          </p:cNvCxnSpPr>
          <p:nvPr/>
        </p:nvCxnSpPr>
        <p:spPr>
          <a:xfrm flipH="1" flipV="1">
            <a:off x="2356508" y="2253532"/>
            <a:ext cx="594742" cy="151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837059C-4C27-E20B-EB11-F2A73EC6C6F5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5191432" y="3500284"/>
            <a:ext cx="560144" cy="573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5646DF2-B6BF-7797-3905-F1A9A70FD10F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751576" y="3568369"/>
            <a:ext cx="606722" cy="505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F6C8D-147E-3AEF-38BC-FEFD11535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F881-13A1-76C8-44AC-CF1D6B28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C4471-3BB9-557E-FA3E-843CD004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82784-A644-30E2-E546-A7B53D56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8BC91B-CC6E-A629-C5D7-A13BAD661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29205"/>
              </p:ext>
            </p:extLst>
          </p:nvPr>
        </p:nvGraphicFramePr>
        <p:xfrm>
          <a:off x="598564" y="1105921"/>
          <a:ext cx="11111655" cy="110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5707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1033843068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769806">
                  <a:extLst>
                    <a:ext uri="{9D8B030D-6E8A-4147-A177-3AD203B41FA5}">
                      <a16:colId xmlns:a16="http://schemas.microsoft.com/office/drawing/2014/main" val="1711922075"/>
                    </a:ext>
                  </a:extLst>
                </a:gridCol>
                <a:gridCol w="1651820">
                  <a:extLst>
                    <a:ext uri="{9D8B030D-6E8A-4147-A177-3AD203B41FA5}">
                      <a16:colId xmlns:a16="http://schemas.microsoft.com/office/drawing/2014/main" val="406860462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3397056587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177240809"/>
                    </a:ext>
                  </a:extLst>
                </a:gridCol>
              </a:tblGrid>
              <a:tr h="349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Water flow rate 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litre</a:t>
                      </a:r>
                      <a:r>
                        <a:rPr lang="en-US" sz="1400" dirty="0"/>
                        <a:t>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Flow velocity</a:t>
                      </a:r>
                    </a:p>
                    <a:p>
                      <a:pPr algn="ctr"/>
                      <a:r>
                        <a:rPr lang="en-US" sz="1400" dirty="0"/>
                        <a:t>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Tube Length</a:t>
                      </a:r>
                    </a:p>
                    <a:p>
                      <a:pPr algn="ctr"/>
                      <a:r>
                        <a:rPr lang="en-US" sz="1400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Pressure drop</a:t>
                      </a:r>
                    </a:p>
                    <a:p>
                      <a:pPr algn="ctr"/>
                      <a:r>
                        <a:rPr lang="en-US" sz="1400" dirty="0"/>
                        <a:t> (psi)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Temperature rise (C)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FEB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3FB39C-8EEC-DA47-421A-4D55E42154FD}"/>
              </a:ext>
            </a:extLst>
          </p:cNvPr>
          <p:cNvSpPr txBox="1"/>
          <p:nvPr/>
        </p:nvSpPr>
        <p:spPr>
          <a:xfrm>
            <a:off x="669631" y="2765562"/>
            <a:ext cx="30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CFD Data 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8F8B27-42F9-2387-FB5E-AB6E0E43E19A}"/>
              </a:ext>
            </a:extLst>
          </p:cNvPr>
          <p:cNvSpPr txBox="1"/>
          <p:nvPr/>
        </p:nvSpPr>
        <p:spPr>
          <a:xfrm>
            <a:off x="598564" y="620402"/>
            <a:ext cx="30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Technical Data 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352549-73EC-8CF8-78BB-5AC6DA6FD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73391"/>
              </p:ext>
            </p:extLst>
          </p:nvPr>
        </p:nvGraphicFramePr>
        <p:xfrm>
          <a:off x="598563" y="3389365"/>
          <a:ext cx="11111655" cy="110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5707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1033843068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769806">
                  <a:extLst>
                    <a:ext uri="{9D8B030D-6E8A-4147-A177-3AD203B41FA5}">
                      <a16:colId xmlns:a16="http://schemas.microsoft.com/office/drawing/2014/main" val="1711922075"/>
                    </a:ext>
                  </a:extLst>
                </a:gridCol>
                <a:gridCol w="1651820">
                  <a:extLst>
                    <a:ext uri="{9D8B030D-6E8A-4147-A177-3AD203B41FA5}">
                      <a16:colId xmlns:a16="http://schemas.microsoft.com/office/drawing/2014/main" val="406860462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3397056587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177240809"/>
                    </a:ext>
                  </a:extLst>
                </a:gridCol>
              </a:tblGrid>
              <a:tr h="349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Water flow rate 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litre</a:t>
                      </a:r>
                      <a:r>
                        <a:rPr lang="en-US" sz="1400" dirty="0"/>
                        <a:t>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Flow velocity</a:t>
                      </a:r>
                    </a:p>
                    <a:p>
                      <a:pPr algn="ctr"/>
                      <a:r>
                        <a:rPr lang="en-US" sz="1400" dirty="0"/>
                        <a:t>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Tube Length</a:t>
                      </a:r>
                    </a:p>
                    <a:p>
                      <a:pPr algn="ctr"/>
                      <a:r>
                        <a:rPr lang="en-US" sz="1400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Pressure drop</a:t>
                      </a:r>
                    </a:p>
                    <a:p>
                      <a:pPr algn="ctr"/>
                      <a:r>
                        <a:rPr lang="en-US" sz="1400" dirty="0"/>
                        <a:t> (psi)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Temperature rise (C)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Half FEB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25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BCB2D-B05C-F70F-12D5-C05E345A9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3220-1D99-833C-5161-6CFD9503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9A0B4-755B-8F3A-7E4E-E9B5DBA1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20246-CF2C-386F-BE7E-679DCBA3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529E28-8CBD-B0C0-1A4D-5DB6B48369FB}"/>
              </a:ext>
            </a:extLst>
          </p:cNvPr>
          <p:cNvSpPr txBox="1"/>
          <p:nvPr/>
        </p:nvSpPr>
        <p:spPr>
          <a:xfrm>
            <a:off x="9596838" y="4242783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4C67F9-6A64-1C76-9980-0925424AB567}"/>
              </a:ext>
            </a:extLst>
          </p:cNvPr>
          <p:cNvSpPr txBox="1"/>
          <p:nvPr/>
        </p:nvSpPr>
        <p:spPr>
          <a:xfrm>
            <a:off x="1879750" y="4245758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pic>
        <p:nvPicPr>
          <p:cNvPr id="6" name="Picture 5" descr="Icon&#10;&#10;AI-generated content may be incorrect.">
            <a:extLst>
              <a:ext uri="{FF2B5EF4-FFF2-40B4-BE49-F238E27FC236}">
                <a16:creationId xmlns:a16="http://schemas.microsoft.com/office/drawing/2014/main" id="{62CE3B25-D91C-246A-1419-37B16CB4A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5254" r="29483" b="7421"/>
          <a:stretch/>
        </p:blipFill>
        <p:spPr>
          <a:xfrm>
            <a:off x="342217" y="1210402"/>
            <a:ext cx="3820430" cy="2939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1E88E0-CF0B-AD58-05B0-D963B8BCC4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0" t="4556" r="33146" b="6182"/>
          <a:stretch/>
        </p:blipFill>
        <p:spPr>
          <a:xfrm>
            <a:off x="8436563" y="1198578"/>
            <a:ext cx="3566226" cy="3004679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43A9091-CDBC-A56C-B04E-3332192904FA}"/>
              </a:ext>
            </a:extLst>
          </p:cNvPr>
          <p:cNvGraphicFramePr>
            <a:graphicFrameLocks noGrp="1"/>
          </p:cNvGraphicFramePr>
          <p:nvPr/>
        </p:nvGraphicFramePr>
        <p:xfrm>
          <a:off x="708884" y="4782160"/>
          <a:ext cx="3757749" cy="119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809898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Flow velocity</a:t>
                      </a:r>
                    </a:p>
                    <a:p>
                      <a:pPr algn="ctr"/>
                      <a:r>
                        <a:rPr lang="en-US" sz="1200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Half 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438654E-93D3-AAFC-BA55-DE53ED3AB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047664"/>
              </p:ext>
            </p:extLst>
          </p:nvPr>
        </p:nvGraphicFramePr>
        <p:xfrm>
          <a:off x="4780236" y="4782160"/>
          <a:ext cx="6083610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085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48172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1291246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320593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82741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1582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Relative Humidity </a:t>
                      </a:r>
                    </a:p>
                    <a:p>
                      <a:pPr algn="ctr"/>
                      <a:r>
                        <a:rPr lang="en-US" sz="12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Dew Point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Water Inlet Temperature </a:t>
                      </a:r>
                    </a:p>
                    <a:p>
                      <a:pPr algn="ctr"/>
                      <a:r>
                        <a:rPr lang="en-US" sz="1200" dirty="0"/>
                        <a:t>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 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2878A4B-5214-4E74-0F15-8122305053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4" t="5433" r="1110"/>
          <a:stretch/>
        </p:blipFill>
        <p:spPr>
          <a:xfrm>
            <a:off x="4231155" y="1609933"/>
            <a:ext cx="4136900" cy="24320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E3716B-20B6-048D-EEC0-1ECB0FB8919D}"/>
              </a:ext>
            </a:extLst>
          </p:cNvPr>
          <p:cNvSpPr txBox="1"/>
          <p:nvPr/>
        </p:nvSpPr>
        <p:spPr>
          <a:xfrm>
            <a:off x="5331830" y="4242783"/>
            <a:ext cx="2490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Heat Sink Temperature  </a:t>
            </a:r>
          </a:p>
        </p:txBody>
      </p:sp>
    </p:spTree>
    <p:extLst>
      <p:ext uri="{BB962C8B-B14F-4D97-AF65-F5344CB8AC3E}">
        <p14:creationId xmlns:p14="http://schemas.microsoft.com/office/powerpoint/2010/main" val="347854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AB2A4-F265-4BA6-17A5-E049B0501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97D2-E2B4-1A47-7E12-DF04B93D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– Scenario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A4B66-8BE0-B60A-CDC5-18DF2139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37B71-E051-0F30-00F6-820717EB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1C85C-06D3-F43B-8257-7F3CC32D11FF}"/>
              </a:ext>
            </a:extLst>
          </p:cNvPr>
          <p:cNvSpPr txBox="1"/>
          <p:nvPr/>
        </p:nvSpPr>
        <p:spPr>
          <a:xfrm>
            <a:off x="1202332" y="688445"/>
            <a:ext cx="357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Relative Humidity 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DB0759-8C30-02B3-9E88-38C04D519B97}"/>
              </a:ext>
            </a:extLst>
          </p:cNvPr>
          <p:cNvSpPr txBox="1"/>
          <p:nvPr/>
        </p:nvSpPr>
        <p:spPr>
          <a:xfrm>
            <a:off x="8762086" y="4321845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06CFA6-B686-CFDC-59B2-E4267F3B6F6D}"/>
              </a:ext>
            </a:extLst>
          </p:cNvPr>
          <p:cNvSpPr txBox="1"/>
          <p:nvPr/>
        </p:nvSpPr>
        <p:spPr>
          <a:xfrm>
            <a:off x="1879750" y="4321845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8C74B07-DB93-62E6-92CC-A99B094B9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15908"/>
              </p:ext>
            </p:extLst>
          </p:nvPr>
        </p:nvGraphicFramePr>
        <p:xfrm>
          <a:off x="708884" y="4782160"/>
          <a:ext cx="3757749" cy="119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809898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Flow velocity</a:t>
                      </a:r>
                    </a:p>
                    <a:p>
                      <a:pPr algn="ctr"/>
                      <a:r>
                        <a:rPr lang="en-US" sz="1200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Half 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06DFD09-FCC0-9B70-EAF4-F079C8A59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929533"/>
              </p:ext>
            </p:extLst>
          </p:nvPr>
        </p:nvGraphicFramePr>
        <p:xfrm>
          <a:off x="4780236" y="4782160"/>
          <a:ext cx="6083610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085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48172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1291246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320593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82741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Relative Humidity </a:t>
                      </a:r>
                    </a:p>
                    <a:p>
                      <a:pPr algn="ctr"/>
                      <a:r>
                        <a:rPr lang="en-US" sz="12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Dew Point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Water Inlet Temperature </a:t>
                      </a:r>
                    </a:p>
                    <a:p>
                      <a:pPr algn="ctr"/>
                      <a:r>
                        <a:rPr lang="en-US" sz="1200" dirty="0"/>
                        <a:t>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 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2955"/>
                  </a:ext>
                </a:extLst>
              </a:tr>
            </a:tbl>
          </a:graphicData>
        </a:graphic>
      </p:graphicFrame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11756DEE-DAC9-FE8A-7516-C7640FD9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6" r="20687" b="-453"/>
          <a:stretch/>
        </p:blipFill>
        <p:spPr>
          <a:xfrm>
            <a:off x="593930" y="1037726"/>
            <a:ext cx="4469279" cy="3374376"/>
          </a:xfrm>
          <a:prstGeom prst="rect">
            <a:avLst/>
          </a:prstGeom>
        </p:spPr>
      </p:pic>
      <p:pic>
        <p:nvPicPr>
          <p:cNvPr id="10" name="Picture 9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4A09BE35-8A6A-F106-C771-FC4F61FF3F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34" r="21612"/>
          <a:stretch/>
        </p:blipFill>
        <p:spPr>
          <a:xfrm>
            <a:off x="6896406" y="1079177"/>
            <a:ext cx="4417156" cy="32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2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B711-1305-4FE3-5CF8-1F731286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0815-CB99-2C82-984F-E471F804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– Scenario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2D870-9C84-E3EC-75A6-C54B4338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D6271-A9F5-E259-785F-5AECB3C5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7922E-0283-8038-92AD-EA8BB22FCA99}"/>
              </a:ext>
            </a:extLst>
          </p:cNvPr>
          <p:cNvSpPr txBox="1"/>
          <p:nvPr/>
        </p:nvSpPr>
        <p:spPr>
          <a:xfrm>
            <a:off x="1202332" y="688445"/>
            <a:ext cx="278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Heat Transfer Coefficient :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4FF418-6B21-91CB-413D-604740EEE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115381"/>
              </p:ext>
            </p:extLst>
          </p:nvPr>
        </p:nvGraphicFramePr>
        <p:xfrm>
          <a:off x="905367" y="4632891"/>
          <a:ext cx="3757749" cy="119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809898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Flow velocity</a:t>
                      </a:r>
                    </a:p>
                    <a:p>
                      <a:pPr algn="ctr"/>
                      <a:r>
                        <a:rPr lang="en-US" sz="1200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Half 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141021A-3161-C648-610C-2CE6C5372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91230"/>
              </p:ext>
            </p:extLst>
          </p:nvPr>
        </p:nvGraphicFramePr>
        <p:xfrm>
          <a:off x="5203023" y="4620835"/>
          <a:ext cx="6083610" cy="1564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085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48172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1291246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320593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82741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Heat Transfer Coefficient (W/m^2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Dew Point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Water Inlet Temperature </a:t>
                      </a:r>
                    </a:p>
                    <a:p>
                      <a:pPr algn="ctr"/>
                      <a:r>
                        <a:rPr lang="en-US" sz="1200" dirty="0"/>
                        <a:t>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2955"/>
                  </a:ext>
                </a:extLst>
              </a:tr>
            </a:tbl>
          </a:graphicData>
        </a:graphic>
      </p:graphicFrame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5A2FED88-7365-F173-7283-D7441985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" t="3284" r="20948" b="-348"/>
          <a:stretch/>
        </p:blipFill>
        <p:spPr>
          <a:xfrm>
            <a:off x="811661" y="1101587"/>
            <a:ext cx="4262632" cy="3267305"/>
          </a:xfrm>
          <a:prstGeom prst="rect">
            <a:avLst/>
          </a:prstGeom>
        </p:spPr>
      </p:pic>
      <p:pic>
        <p:nvPicPr>
          <p:cNvPr id="10" name="Picture 9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3F497B0D-61A2-2C35-E298-11D8A1DEEF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2" t="7186" r="22470" b="5926"/>
          <a:stretch/>
        </p:blipFill>
        <p:spPr>
          <a:xfrm>
            <a:off x="7424030" y="1096450"/>
            <a:ext cx="4157527" cy="2924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D8FAC-21CB-E4B1-4CAE-35DF8CAACA7B}"/>
              </a:ext>
            </a:extLst>
          </p:cNvPr>
          <p:cNvSpPr txBox="1"/>
          <p:nvPr/>
        </p:nvSpPr>
        <p:spPr>
          <a:xfrm>
            <a:off x="2076395" y="4274203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2D279-3915-E7C6-35FA-9A2A64B7B3E0}"/>
              </a:ext>
            </a:extLst>
          </p:cNvPr>
          <p:cNvSpPr txBox="1"/>
          <p:nvPr/>
        </p:nvSpPr>
        <p:spPr>
          <a:xfrm>
            <a:off x="8762086" y="4172273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</p:spTree>
    <p:extLst>
      <p:ext uri="{BB962C8B-B14F-4D97-AF65-F5344CB8AC3E}">
        <p14:creationId xmlns:p14="http://schemas.microsoft.com/office/powerpoint/2010/main" val="230765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469D0-418A-A7A6-0F81-9A7DCCE79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E28A-B69B-4EBA-AA49-BD9B95B4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– Scenario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1BDC2-D391-C7B3-6F23-8836AD76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7407-4114-E04A-B13A-065A8CA0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C9837-AFC8-CA8E-B7D5-260287AF75F5}"/>
              </a:ext>
            </a:extLst>
          </p:cNvPr>
          <p:cNvSpPr txBox="1"/>
          <p:nvPr/>
        </p:nvSpPr>
        <p:spPr>
          <a:xfrm>
            <a:off x="1202332" y="688445"/>
            <a:ext cx="278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Velocity :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92CD4E4-6C7B-C098-2D4F-3DEB303F3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79806"/>
              </p:ext>
            </p:extLst>
          </p:nvPr>
        </p:nvGraphicFramePr>
        <p:xfrm>
          <a:off x="1068337" y="4814295"/>
          <a:ext cx="3757749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809898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Flow velocity</a:t>
                      </a:r>
                    </a:p>
                    <a:p>
                      <a:pPr algn="ctr"/>
                      <a:r>
                        <a:rPr lang="en-US" sz="1200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CB73D4D-D4C1-E7D9-2619-D36349538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08354"/>
              </p:ext>
            </p:extLst>
          </p:nvPr>
        </p:nvGraphicFramePr>
        <p:xfrm>
          <a:off x="5321011" y="4814295"/>
          <a:ext cx="6083610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085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48172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1291246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320593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82741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Velocity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Dew Point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Water Inlet Temperature </a:t>
                      </a:r>
                    </a:p>
                    <a:p>
                      <a:pPr algn="ctr"/>
                      <a:r>
                        <a:rPr lang="en-US" sz="1200" dirty="0"/>
                        <a:t>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 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2955"/>
                  </a:ext>
                </a:extLst>
              </a:tr>
            </a:tbl>
          </a:graphicData>
        </a:graphic>
      </p:graphicFrame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C96F07B7-070D-CCC7-0965-BC2EDE3007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1" t="3009" r="21261" b="3608"/>
          <a:stretch/>
        </p:blipFill>
        <p:spPr>
          <a:xfrm>
            <a:off x="750814" y="1134430"/>
            <a:ext cx="4215497" cy="3143398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41D741F-CA5F-3648-CB5E-44B7A5149C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4" t="6251" r="23119" b="2100"/>
          <a:stretch/>
        </p:blipFill>
        <p:spPr>
          <a:xfrm>
            <a:off x="7485375" y="1192799"/>
            <a:ext cx="4148804" cy="3085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96C3DC-D44F-B220-049A-DCB8F59AC14C}"/>
              </a:ext>
            </a:extLst>
          </p:cNvPr>
          <p:cNvSpPr txBox="1"/>
          <p:nvPr/>
        </p:nvSpPr>
        <p:spPr>
          <a:xfrm>
            <a:off x="2076395" y="4274203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6D7B2-3F03-AAD0-5685-A691050684E9}"/>
              </a:ext>
            </a:extLst>
          </p:cNvPr>
          <p:cNvSpPr txBox="1"/>
          <p:nvPr/>
        </p:nvSpPr>
        <p:spPr>
          <a:xfrm>
            <a:off x="8762086" y="4269833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</p:spTree>
    <p:extLst>
      <p:ext uri="{BB962C8B-B14F-4D97-AF65-F5344CB8AC3E}">
        <p14:creationId xmlns:p14="http://schemas.microsoft.com/office/powerpoint/2010/main" val="63047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79AC6-92BC-EDA8-9E9D-2957782B5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0F4A-7D96-0767-AE20-0F2484B5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EE81C-5B2A-EA25-84B4-EF9B4A6E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B719A-4195-DE5D-475D-B5F4F301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488D0-6D1E-76AF-7E6E-59361430AF32}"/>
              </a:ext>
            </a:extLst>
          </p:cNvPr>
          <p:cNvSpPr txBox="1"/>
          <p:nvPr/>
        </p:nvSpPr>
        <p:spPr>
          <a:xfrm>
            <a:off x="1202332" y="688445"/>
            <a:ext cx="278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Design 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68FC3F-3DF8-CA23-CDBD-8C04BC973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0" t="4556" r="33146" b="6182"/>
          <a:stretch/>
        </p:blipFill>
        <p:spPr>
          <a:xfrm>
            <a:off x="7574280" y="1090428"/>
            <a:ext cx="3566226" cy="3004679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6E03F7-2E52-0B7B-F18E-E9E2059472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02" r="20843" b="5085"/>
          <a:stretch/>
        </p:blipFill>
        <p:spPr>
          <a:xfrm>
            <a:off x="890248" y="1090428"/>
            <a:ext cx="4288584" cy="3003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66D5C2-9993-B8D1-62E4-24C84AE15339}"/>
              </a:ext>
            </a:extLst>
          </p:cNvPr>
          <p:cNvSpPr txBox="1"/>
          <p:nvPr/>
        </p:nvSpPr>
        <p:spPr>
          <a:xfrm>
            <a:off x="2371361" y="4156887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260AB-1F52-F71D-8E37-0827E64538F1}"/>
              </a:ext>
            </a:extLst>
          </p:cNvPr>
          <p:cNvSpPr txBox="1"/>
          <p:nvPr/>
        </p:nvSpPr>
        <p:spPr>
          <a:xfrm>
            <a:off x="8552448" y="4156887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  <p:pic>
        <p:nvPicPr>
          <p:cNvPr id="10" name="Picture 9" descr="A picture containing shape&#10;&#10;AI-generated content may be incorrect.">
            <a:extLst>
              <a:ext uri="{FF2B5EF4-FFF2-40B4-BE49-F238E27FC236}">
                <a16:creationId xmlns:a16="http://schemas.microsoft.com/office/drawing/2014/main" id="{37A247C4-0277-4F04-B87C-ED92BB7A10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896" t="27691" r="85216" b="22389"/>
          <a:stretch/>
        </p:blipFill>
        <p:spPr>
          <a:xfrm>
            <a:off x="9488120" y="4553983"/>
            <a:ext cx="825928" cy="1659407"/>
          </a:xfrm>
          <a:prstGeom prst="rect">
            <a:avLst/>
          </a:prstGeom>
        </p:spPr>
      </p:pic>
      <p:pic>
        <p:nvPicPr>
          <p:cNvPr id="12" name="Picture 11" descr="A picture containing shape&#10;&#10;AI-generated content may be incorrect.">
            <a:extLst>
              <a:ext uri="{FF2B5EF4-FFF2-40B4-BE49-F238E27FC236}">
                <a16:creationId xmlns:a16="http://schemas.microsoft.com/office/drawing/2014/main" id="{17368933-72B1-6A5D-CA10-12CF2FF6E8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215" r="85727" b="25288"/>
          <a:stretch/>
        </p:blipFill>
        <p:spPr>
          <a:xfrm>
            <a:off x="2876785" y="4533231"/>
            <a:ext cx="751816" cy="1545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8FD017-E2AA-FBAC-D68D-85AF5BCDB086}"/>
              </a:ext>
            </a:extLst>
          </p:cNvPr>
          <p:cNvSpPr txBox="1"/>
          <p:nvPr/>
        </p:nvSpPr>
        <p:spPr>
          <a:xfrm>
            <a:off x="3920299" y="4965266"/>
            <a:ext cx="6741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3E7E59-5027-92F4-9B8D-0C8B33629EA5}"/>
              </a:ext>
            </a:extLst>
          </p:cNvPr>
          <p:cNvSpPr txBox="1"/>
          <p:nvPr/>
        </p:nvSpPr>
        <p:spPr>
          <a:xfrm>
            <a:off x="1011126" y="4739757"/>
            <a:ext cx="15739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r>
              <a:rPr lang="en-US" dirty="0"/>
              <a:t> Board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014B5C-3685-341C-8D58-4F98AB07BA53}"/>
              </a:ext>
            </a:extLst>
          </p:cNvPr>
          <p:cNvCxnSpPr>
            <a:cxnSpLocks/>
          </p:cNvCxnSpPr>
          <p:nvPr/>
        </p:nvCxnSpPr>
        <p:spPr>
          <a:xfrm>
            <a:off x="2497140" y="5110394"/>
            <a:ext cx="379645" cy="4484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B8566A-E3D8-2F54-8F07-E40FAF4193FF}"/>
              </a:ext>
            </a:extLst>
          </p:cNvPr>
          <p:cNvCxnSpPr>
            <a:cxnSpLocks/>
          </p:cNvCxnSpPr>
          <p:nvPr/>
        </p:nvCxnSpPr>
        <p:spPr>
          <a:xfrm flipH="1">
            <a:off x="3482895" y="5356265"/>
            <a:ext cx="629770" cy="293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779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0" ma:contentTypeDescription="Create a new document." ma:contentTypeScope="" ma:versionID="f6f58857f6daa4b711834340285195ba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053b8f7372f1cfbe58d59be704c01563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5FDE2A7-6190-4660-96B1-4848D3073C46}">
  <ds:schemaRefs>
    <ds:schemaRef ds:uri="3bfd71d5-c7ac-4dca-b865-a609d1eb4074"/>
    <ds:schemaRef ds:uri="d767f846-2003-4795-b8a5-c12e60d567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3bfd71d5-c7ac-4dca-b865-a609d1eb4074"/>
    <ds:schemaRef ds:uri="d767f846-2003-4795-b8a5-c12e60d567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19088</TotalTime>
  <Words>677</Words>
  <Application>Microsoft Office PowerPoint</Application>
  <PresentationFormat>Widescreen</PresentationFormat>
  <Paragraphs>233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BNL</vt:lpstr>
      <vt:lpstr>Detector Cooling - Update</vt:lpstr>
      <vt:lpstr>Forward EMCAL</vt:lpstr>
      <vt:lpstr>Forward EMCAL</vt:lpstr>
      <vt:lpstr>Forward EMCAL – CFD Simulation</vt:lpstr>
      <vt:lpstr>Forward EMCAL – CFD Simulation </vt:lpstr>
      <vt:lpstr>Forward EMCAL – CFD Simulation – Scenario 1</vt:lpstr>
      <vt:lpstr>Forward EMCAL – CFD Simulation – Scenario 2</vt:lpstr>
      <vt:lpstr>Forward EMCAL – CFD Simulation – Scenario 3</vt:lpstr>
      <vt:lpstr>Forward EMCAL – CFD Simulation 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Gowda, Girish</cp:lastModifiedBy>
  <cp:revision>56</cp:revision>
  <cp:lastPrinted>2024-05-01T13:40:29Z</cp:lastPrinted>
  <dcterms:created xsi:type="dcterms:W3CDTF">2023-09-12T20:43:32Z</dcterms:created>
  <dcterms:modified xsi:type="dcterms:W3CDTF">2025-03-21T20:39:03Z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0x01010064DC25A386985D4D9C8290A9164CEF14</vt:lpwstr>
  </property>
  <property fmtid="{D5CDD505-2E9C-101B-9397-08002B2CF9AE}" pid="3" name="MediaServiceImageTags">
    <vt:lpwstr/>
  </property>
</Properties>
</file>