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91" r:id="rId3"/>
    <p:sldId id="299" r:id="rId4"/>
    <p:sldId id="298" r:id="rId5"/>
    <p:sldId id="306" r:id="rId6"/>
    <p:sldId id="302" r:id="rId7"/>
    <p:sldId id="304" r:id="rId8"/>
    <p:sldId id="307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1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>
            <a:spLocks noGrp="1"/>
          </p:cNvSpPr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Title from AgendaContinuation of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SC-x Identifier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2919" y="3288713"/>
            <a:ext cx="10962107" cy="448980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300"/>
              </a:spcBef>
              <a:buSzTx/>
              <a:buFontTx/>
              <a:buNone/>
              <a:defRPr sz="2576" b="1">
                <a:solidFill>
                  <a:srgbClr val="FFFFFF"/>
                </a:solidFill>
              </a:defRPr>
            </a:lvl1pPr>
          </a:lstStyle>
          <a:p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Secondary title if needed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WBS 6.0x.xxx WBS Name (Exact from WBS)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Project Role or Organizational Role if not Project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8" name="L2 Scope"/>
          <p:cNvSpPr txBox="1">
            <a:spLocks noGrp="1"/>
          </p:cNvSpPr>
          <p:nvPr>
            <p:ph type="title" hasCustomPrompt="1"/>
          </p:nvPr>
        </p:nvSpPr>
        <p:spPr>
          <a:xfrm>
            <a:off x="461960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L2 Scope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63035" y="5576839"/>
            <a:ext cx="7315201" cy="685801"/>
          </a:xfrm>
          <a:prstGeom prst="rect">
            <a:avLst/>
          </a:prstGeom>
        </p:spPr>
        <p:txBody>
          <a:bodyPr anchor="b"/>
          <a:lstStyle>
            <a:lvl2pPr marL="460375" indent="-233363"/>
            <a:lvl3pPr marL="712611" indent="-252236"/>
          </a:lstStyle>
          <a:p>
            <a:r>
              <a:t>Breakout Session Reference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</a:lstStyle>
          <a:p>
            <a:r>
              <a:t>CD-3A WBS
CD-3A Scope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D-3A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" name="CD-3A Scope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CD-3A Scope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  <a:lvl2pPr marL="437038" indent="-210026" algn="r">
              <a:buFontTx/>
              <a:defRPr sz="1800" b="1"/>
            </a:lvl2pPr>
            <a:lvl3pPr marL="687387" indent="-227012" algn="r">
              <a:buFontTx/>
              <a:defRPr sz="1800" b="1"/>
            </a:lvl3pPr>
            <a:lvl4pPr marL="942776" indent="-255389" algn="r">
              <a:buFontTx/>
              <a:defRPr sz="1800" b="1"/>
            </a:lvl4pPr>
            <a:lvl5pPr marL="1169789" indent="-255389" algn="r">
              <a:buFontTx/>
              <a:defRPr sz="1800" b="1"/>
            </a:lvl5pPr>
          </a:lstStyle>
          <a:p>
            <a:r>
              <a:t>CD-3A WBS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/>
          <a:p>
            <a:r>
              <a:t>Level 1 – Arial 20
Level 2 – Arial 18
Level 3 – Arial 16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/>
            </a:lvl1pPr>
            <a:lvl2pPr marL="647065" indent="-420053" algn="ctr">
              <a:buFontTx/>
              <a:defRPr sz="3600"/>
            </a:lvl2pPr>
            <a:lvl3pPr marL="914400" indent="-454025" algn="ctr">
              <a:buFontTx/>
              <a:defRPr sz="3600"/>
            </a:lvl3pPr>
            <a:lvl4pPr marL="1198166" indent="-510779" algn="ctr">
              <a:buFontTx/>
              <a:defRPr sz="3600"/>
            </a:lvl4pPr>
            <a:lvl5pPr marL="1425179" indent="-510779" algn="ctr">
              <a:buFontTx/>
              <a:defRPr sz="3600"/>
            </a:lvl5pPr>
          </a:lstStyle>
          <a:p>
            <a:r>
              <a:t>Section Separator – Title Line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408832" y="1600200"/>
            <a:ext cx="11498621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EIC CD-3A Review, November 14-16, 2023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8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Box 8"/>
          <p:cNvSpPr txBox="1"/>
          <p:nvPr/>
        </p:nvSpPr>
        <p:spPr>
          <a:xfrm>
            <a:off x="4594947" y="6492644"/>
            <a:ext cx="36647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t>B. Zihlmann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1481539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712963"/>
            <a:ext cx="10334626" cy="746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3441177"/>
            <a:ext cx="10334626" cy="125960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</p:txBody>
      </p:sp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6314" y="472833"/>
            <a:ext cx="1632205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6183" y="472833"/>
            <a:ext cx="1787238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7684" y="472833"/>
            <a:ext cx="1825606" cy="45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59529" cy="239270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idx="1"/>
          </p:nvPr>
        </p:nvSpPr>
        <p:spPr>
          <a:xfrm>
            <a:off x="463231" y="917183"/>
            <a:ext cx="11498621" cy="52578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  <p:sp>
        <p:nvSpPr>
          <p:cNvPr id="179" name="Straight Connector 3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About Me – Presenter Na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Me – Presenter Name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</a:lvl1pPr>
            <a:lvl2pPr marL="684212" indent="-457200">
              <a:buFontTx/>
              <a:buAutoNum type="alphaUcPeriod"/>
            </a:lvl2pPr>
            <a:lvl3pPr marL="841375" indent="-381000">
              <a:buFontTx/>
              <a:buAutoNum type="romanLcPeriod"/>
            </a:lvl3pPr>
            <a:lvl4pPr marL="1116012" indent="-428625">
              <a:buFontTx/>
              <a:buAutoNum type="alphaLcPeriod"/>
            </a:lvl4pPr>
            <a:lvl5pPr marL="1343025" indent="-428625">
              <a:buFontTx/>
              <a:buAutoNum type="arabicPeriod"/>
            </a:lvl5pPr>
          </a:lstStyle>
          <a:p>
            <a:r>
              <a:t>Charges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Charge Questions Addressed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814866"/>
          </a:xfrm>
          <a:prstGeom prst="rect">
            <a:avLst/>
          </a:prstGeom>
        </p:spPr>
        <p:txBody>
          <a:bodyPr/>
          <a:lstStyle/>
          <a:p>
            <a:r>
              <a:t>Charge Questions Addressed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Bulleted]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Slide Title [Layout: Content 2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Bulleted]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lide Title [Layout: Content 3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Bulleted] 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199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Slide Title [Layout: Content 1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Numbered]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Slide Title [Layout: Content 2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Numbered]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0610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Slide Title [Layout: Content 3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Numbered]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11479" y="6490194"/>
            <a:ext cx="109517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rPr lang="en-US" dirty="0"/>
              <a:t>Far-Forward/Far-Backward </a:t>
            </a:r>
            <a:r>
              <a:rPr dirty="0"/>
              <a:t>Review, </a:t>
            </a:r>
            <a:r>
              <a:rPr lang="en-US" b="1" u="sng" dirty="0">
                <a:solidFill>
                  <a:srgbClr val="C00000"/>
                </a:solidFill>
              </a:rPr>
              <a:t>March 10, 2025</a:t>
            </a:r>
            <a:r>
              <a:rPr lang="en-US" dirty="0"/>
              <a:t>		</a:t>
            </a: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2799" y="6499669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About Me – Presenter Name"/>
          <p:cNvSpPr txBox="1">
            <a:spLocks noGrp="1"/>
          </p:cNvSpPr>
          <p:nvPr>
            <p:ph type="title" hasCustomPrompt="1"/>
          </p:nvPr>
        </p:nvSpPr>
        <p:spPr>
          <a:xfrm>
            <a:off x="461962" y="-16779"/>
            <a:ext cx="11499235" cy="40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About Me – Presenter Name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1962" y="930274"/>
            <a:ext cx="11521442" cy="52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8715" marR="0" indent="-2917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44141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71153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98166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/>
        </p:nvSpPr>
        <p:spPr>
          <a:xfrm>
            <a:off x="539429" y="2339817"/>
            <a:ext cx="10828952" cy="131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Far-Forward / Far-Backward </a:t>
            </a:r>
          </a:p>
          <a:p>
            <a:r>
              <a:rPr lang="en-US" dirty="0"/>
              <a:t>Detector Integration</a:t>
            </a:r>
            <a:endParaRPr dirty="0"/>
          </a:p>
        </p:txBody>
      </p:sp>
      <p:sp>
        <p:nvSpPr>
          <p:cNvPr id="190" name="Subtitle 2"/>
          <p:cNvSpPr txBox="1"/>
          <p:nvPr/>
        </p:nvSpPr>
        <p:spPr>
          <a:xfrm>
            <a:off x="539428" y="4458064"/>
            <a:ext cx="8363271" cy="160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10000"/>
          </a:bodyPr>
          <a:lstStyle/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Jonathan Smith (JLAB), Ron Lassiter (JLAB), </a:t>
            </a:r>
          </a:p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and India Krehbiel (</a:t>
            </a:r>
            <a:r>
              <a:rPr lang="en-US" dirty="0" err="1"/>
              <a:t>JLab</a:t>
            </a:r>
            <a:r>
              <a:rPr lang="en-US" dirty="0"/>
              <a:t>), David Powell (JLAB)</a:t>
            </a:r>
            <a:endParaRPr dirty="0"/>
          </a:p>
          <a:p>
            <a:pPr defTabSz="475487">
              <a:lnSpc>
                <a:spcPct val="90000"/>
              </a:lnSpc>
              <a:spcBef>
                <a:spcPts val="500"/>
              </a:spcBef>
              <a:defRPr sz="13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lang="en-US"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00"/>
                </a:solidFill>
              </a:rPr>
              <a:t>March 10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, 2025</a:t>
            </a:r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5"/>
          <p:cNvSpPr txBox="1">
            <a:spLocks noGrp="1"/>
          </p:cNvSpPr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98" name="Title 4"/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Primary Updates Outline</a:t>
            </a:r>
            <a:endParaRPr dirty="0"/>
          </a:p>
        </p:txBody>
      </p:sp>
      <p:sp>
        <p:nvSpPr>
          <p:cNvPr id="199" name="IR layout…"/>
          <p:cNvSpPr txBox="1">
            <a:spLocks noGrp="1"/>
          </p:cNvSpPr>
          <p:nvPr>
            <p:ph type="body" sz="half" idx="1"/>
          </p:nvPr>
        </p:nvSpPr>
        <p:spPr>
          <a:xfrm>
            <a:off x="533705" y="886367"/>
            <a:ext cx="10978358" cy="4250176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>
              <a:defRPr sz="2800"/>
            </a:pPr>
            <a:r>
              <a:rPr lang="en-US" dirty="0"/>
              <a:t>Far-Forward Region</a:t>
            </a:r>
          </a:p>
          <a:p>
            <a:pPr lvl="1">
              <a:defRPr sz="2800"/>
            </a:pPr>
            <a:r>
              <a:rPr lang="en-US" dirty="0"/>
              <a:t>B0 Detector</a:t>
            </a:r>
          </a:p>
          <a:p>
            <a:pPr lvl="1">
              <a:defRPr sz="2800"/>
            </a:pPr>
            <a:r>
              <a:rPr lang="en-US" dirty="0"/>
              <a:t>B0 Calorimeter</a:t>
            </a:r>
          </a:p>
          <a:p>
            <a:pPr lvl="1">
              <a:defRPr sz="2800"/>
            </a:pPr>
            <a:r>
              <a:rPr lang="en-US" dirty="0"/>
              <a:t>ZDC</a:t>
            </a:r>
          </a:p>
          <a:p>
            <a:pPr lvl="1">
              <a:defRPr sz="28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86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4FD95EA-0F02-4F5D-AFA6-21E294C7E9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0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B0 Detector Hinge Update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4CCAC4-520C-4097-B73D-6C3E48090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6" y="902689"/>
            <a:ext cx="4712956" cy="2976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485212-8F22-4652-9BE4-C60F912CC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73" y="902689"/>
            <a:ext cx="2144343" cy="2657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A07A75-5927-4931-BB44-A790920D6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114" y="902689"/>
            <a:ext cx="3676557" cy="3529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D6CEB7-F6B4-442D-A643-C8838CA50B21}"/>
              </a:ext>
            </a:extLst>
          </p:cNvPr>
          <p:cNvSpPr/>
          <p:nvPr/>
        </p:nvSpPr>
        <p:spPr>
          <a:xfrm>
            <a:off x="380613" y="4510826"/>
            <a:ext cx="4905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Latest update uses (3) support ‘</a:t>
            </a:r>
            <a:r>
              <a:rPr lang="en-US" dirty="0" err="1"/>
              <a:t>padeyes</a:t>
            </a:r>
            <a:r>
              <a:rPr lang="en-US" dirty="0"/>
              <a:t>’ with bearing inserts, Teflon washers, and a shoulder bolt</a:t>
            </a:r>
          </a:p>
        </p:txBody>
      </p:sp>
    </p:spTree>
    <p:extLst>
      <p:ext uri="{BB962C8B-B14F-4D97-AF65-F5344CB8AC3E}">
        <p14:creationId xmlns:p14="http://schemas.microsoft.com/office/powerpoint/2010/main" val="25553263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38E9E9D-6845-4FB6-A00B-722E05A43F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0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B0 Beampipe Update Design Impacts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6BE292-7C6A-4251-AEDD-6293A308625D}"/>
              </a:ext>
            </a:extLst>
          </p:cNvPr>
          <p:cNvSpPr/>
          <p:nvPr/>
        </p:nvSpPr>
        <p:spPr>
          <a:xfrm>
            <a:off x="461962" y="1141324"/>
            <a:ext cx="4905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We’re anticipating an update to the beampipe through the B0 Magnet.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Updating the Detector Layers and Calorimeter to suit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0411FB-D9BC-456C-ABC2-8B1A73E81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452" y="922767"/>
            <a:ext cx="6538586" cy="2624169"/>
          </a:xfrm>
          <a:prstGeom prst="rect">
            <a:avLst/>
          </a:prstGeom>
        </p:spPr>
      </p:pic>
      <p:pic>
        <p:nvPicPr>
          <p:cNvPr id="1026" name="Picture 2" descr="69c22f1f-9ed2-48fe-b97d-9bcc9acf059c@namprd09">
            <a:extLst>
              <a:ext uri="{FF2B5EF4-FFF2-40B4-BE49-F238E27FC236}">
                <a16:creationId xmlns:a16="http://schemas.microsoft.com/office/drawing/2014/main" id="{5601D669-37F6-44DA-8118-8FAC9AA2B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39"/>
          <a:stretch/>
        </p:blipFill>
        <p:spPr bwMode="auto">
          <a:xfrm>
            <a:off x="1912307" y="3644525"/>
            <a:ext cx="8004132" cy="22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2CBFEA-313C-4570-8523-14810DDCB289}"/>
              </a:ext>
            </a:extLst>
          </p:cNvPr>
          <p:cNvSpPr txBox="1"/>
          <p:nvPr/>
        </p:nvSpPr>
        <p:spPr>
          <a:xfrm>
            <a:off x="5887233" y="3219189"/>
            <a:ext cx="144049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200" dirty="0"/>
              <a:t>76.2mm 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D6D45-8E45-4261-ADE9-699F024C0706}"/>
              </a:ext>
            </a:extLst>
          </p:cNvPr>
          <p:cNvSpPr txBox="1"/>
          <p:nvPr/>
        </p:nvSpPr>
        <p:spPr>
          <a:xfrm>
            <a:off x="7968641" y="3180235"/>
            <a:ext cx="144049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200" dirty="0"/>
              <a:t>63.5mm 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DB41B-B822-4FF9-9553-1096690B1D23}"/>
              </a:ext>
            </a:extLst>
          </p:cNvPr>
          <p:cNvSpPr txBox="1"/>
          <p:nvPr/>
        </p:nvSpPr>
        <p:spPr>
          <a:xfrm>
            <a:off x="10187836" y="3185834"/>
            <a:ext cx="144049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200" dirty="0"/>
              <a:t>57.15mm OD</a:t>
            </a:r>
          </a:p>
        </p:txBody>
      </p:sp>
    </p:spTree>
    <p:extLst>
      <p:ext uri="{BB962C8B-B14F-4D97-AF65-F5344CB8AC3E}">
        <p14:creationId xmlns:p14="http://schemas.microsoft.com/office/powerpoint/2010/main" val="11423759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c22f1f-9ed2-48fe-b97d-9bcc9acf059c@namprd09">
            <a:extLst>
              <a:ext uri="{FF2B5EF4-FFF2-40B4-BE49-F238E27FC236}">
                <a16:creationId xmlns:a16="http://schemas.microsoft.com/office/drawing/2014/main" id="{A40B58EB-8182-4B05-9AED-4B31FC062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6291" r="56003" b="47277"/>
          <a:stretch/>
        </p:blipFill>
        <p:spPr bwMode="auto">
          <a:xfrm>
            <a:off x="4351675" y="851473"/>
            <a:ext cx="3721731" cy="27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D11D76-0EDA-4FB2-9113-DE205BDD1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133984" y="3607199"/>
            <a:ext cx="2494549" cy="2397629"/>
          </a:xfrm>
          <a:prstGeom prst="rect">
            <a:avLst/>
          </a:prstGeom>
        </p:spPr>
      </p:pic>
      <p:pic>
        <p:nvPicPr>
          <p:cNvPr id="9" name="Picture 2" descr="69c22f1f-9ed2-48fe-b97d-9bcc9acf059c@namprd09">
            <a:extLst>
              <a:ext uri="{FF2B5EF4-FFF2-40B4-BE49-F238E27FC236}">
                <a16:creationId xmlns:a16="http://schemas.microsoft.com/office/drawing/2014/main" id="{A798E9C9-E96E-4CEC-A0DE-E176E62B9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0" t="6502" r="2182" b="49040"/>
          <a:stretch/>
        </p:blipFill>
        <p:spPr bwMode="auto">
          <a:xfrm>
            <a:off x="8181583" y="1112934"/>
            <a:ext cx="2881332" cy="208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CA5C92-0562-4C6E-A2ED-5A27BAF4A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583" y="3483704"/>
            <a:ext cx="2772427" cy="2644620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CE5767BF-D89D-4CAF-B5E2-BA0717D6E2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0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B0 Beampipe Update Design Impacts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339201-EF16-45B9-A078-16240BEA1E61}"/>
              </a:ext>
            </a:extLst>
          </p:cNvPr>
          <p:cNvSpPr/>
          <p:nvPr/>
        </p:nvSpPr>
        <p:spPr>
          <a:xfrm>
            <a:off x="461962" y="1141324"/>
            <a:ext cx="4905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Existing Calorimeter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9C320D-320D-4E3E-9030-2B7DA3D595AB}"/>
              </a:ext>
            </a:extLst>
          </p:cNvPr>
          <p:cNvSpPr/>
          <p:nvPr/>
        </p:nvSpPr>
        <p:spPr>
          <a:xfrm>
            <a:off x="461961" y="3786403"/>
            <a:ext cx="49054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Preliminary Calorimeter Concept</a:t>
            </a:r>
          </a:p>
          <a:p>
            <a:r>
              <a:rPr lang="en-US" dirty="0"/>
              <a:t>- Considerable fouling through B0 Internal Support Structure and Cryostat.</a:t>
            </a:r>
          </a:p>
          <a:p>
            <a:r>
              <a:rPr lang="en-US" dirty="0"/>
              <a:t>- Note: Model does not include wrapping, support structure, nor electrical/cooling interfaces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DB9685-795E-440A-BCE8-6FFE2D278D3B}"/>
              </a:ext>
            </a:extLst>
          </p:cNvPr>
          <p:cNvSpPr/>
          <p:nvPr/>
        </p:nvSpPr>
        <p:spPr>
          <a:xfrm>
            <a:off x="9651304" y="4622106"/>
            <a:ext cx="713983" cy="1052186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1046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9984852B-7B0B-450F-A957-90701DD64D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0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ZDC EMCAL Removal Lift Table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BDCD4E-BA78-457B-908D-917C30F4CE4F}"/>
              </a:ext>
            </a:extLst>
          </p:cNvPr>
          <p:cNvSpPr/>
          <p:nvPr/>
        </p:nvSpPr>
        <p:spPr>
          <a:xfrm>
            <a:off x="462577" y="914399"/>
            <a:ext cx="4359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Lift-Table concept is not designed to be at lifted position for extended period of time without additional supports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FEBC37B-8992-4A66-BB65-CCBBCDB14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13" y="2455285"/>
            <a:ext cx="4831591" cy="325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3C5762-EDCB-4D4C-9A02-573AB6999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459" y="3170583"/>
            <a:ext cx="3213580" cy="2621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220DF7-0BB8-43EA-BE0F-F79F0E1DA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0155" y="901207"/>
            <a:ext cx="3150188" cy="26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880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B9A887-F6BA-4F7F-8CE5-8F8B3434B8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0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ZDC EMCAL Removal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79675-5B13-4799-A617-8FCFDF099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07" y="1164253"/>
            <a:ext cx="4785904" cy="4164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8B5AA5-5B10-468B-BD45-7A765CFB5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88" y="1283251"/>
            <a:ext cx="5956913" cy="36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739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AACDB2-15FC-40CD-8722-05382CDF8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33" y="966341"/>
            <a:ext cx="4689892" cy="4196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0663B-F33E-4505-83B5-96503BE0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405" y="966341"/>
            <a:ext cx="6113845" cy="41962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3D9119-95BD-4F97-A5B8-2E139D4A67E8}"/>
              </a:ext>
            </a:extLst>
          </p:cNvPr>
          <p:cNvSpPr/>
          <p:nvPr/>
        </p:nvSpPr>
        <p:spPr>
          <a:xfrm>
            <a:off x="580958" y="5162560"/>
            <a:ext cx="4637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Under Beamline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4AFE4-87D0-45A8-9848-09464A6936AE}"/>
              </a:ext>
            </a:extLst>
          </p:cNvPr>
          <p:cNvSpPr/>
          <p:nvPr/>
        </p:nvSpPr>
        <p:spPr>
          <a:xfrm>
            <a:off x="6096000" y="5162560"/>
            <a:ext cx="4637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Cleared Beamline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7BC6095-1F6F-439E-875F-C98B8FA083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0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ZDC EMCAL Removal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90234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18122</TotalTime>
  <Words>169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BNL</vt:lpstr>
      <vt:lpstr>PowerPoint Presentation</vt:lpstr>
      <vt:lpstr>Primary Updates Outline</vt:lpstr>
      <vt:lpstr>B0 Detector Hinge Update</vt:lpstr>
      <vt:lpstr>B0 Beampipe Update Design Impacts</vt:lpstr>
      <vt:lpstr>B0 Beampipe Update Design Impacts</vt:lpstr>
      <vt:lpstr>ZDC EMCAL Removal Lift Table</vt:lpstr>
      <vt:lpstr>ZDC EMCAL Removal</vt:lpstr>
      <vt:lpstr>ZDC EMCAL Removal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Smith</dc:creator>
  <cp:lastModifiedBy>Jonathan Smith</cp:lastModifiedBy>
  <cp:revision>113</cp:revision>
  <dcterms:modified xsi:type="dcterms:W3CDTF">2025-03-10T13:47:51Z</dcterms:modified>
</cp:coreProperties>
</file>