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eg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12" r:id="rId1"/>
  </p:sldMasterIdLst>
  <p:notesMasterIdLst>
    <p:notesMasterId r:id="rId28"/>
  </p:notesMasterIdLst>
  <p:sldIdLst>
    <p:sldId id="257" r:id="rId2"/>
    <p:sldId id="258" r:id="rId3"/>
    <p:sldId id="354" r:id="rId4"/>
    <p:sldId id="295" r:id="rId5"/>
    <p:sldId id="365" r:id="rId6"/>
    <p:sldId id="349" r:id="rId7"/>
    <p:sldId id="376" r:id="rId8"/>
    <p:sldId id="358" r:id="rId9"/>
    <p:sldId id="404" r:id="rId10"/>
    <p:sldId id="290" r:id="rId11"/>
    <p:sldId id="398" r:id="rId12"/>
    <p:sldId id="402" r:id="rId13"/>
    <p:sldId id="399" r:id="rId14"/>
    <p:sldId id="400" r:id="rId15"/>
    <p:sldId id="401" r:id="rId16"/>
    <p:sldId id="405" r:id="rId17"/>
    <p:sldId id="367" r:id="rId18"/>
    <p:sldId id="366" r:id="rId19"/>
    <p:sldId id="369" r:id="rId20"/>
    <p:sldId id="368" r:id="rId21"/>
    <p:sldId id="406" r:id="rId22"/>
    <p:sldId id="372" r:id="rId23"/>
    <p:sldId id="373" r:id="rId24"/>
    <p:sldId id="364" r:id="rId25"/>
    <p:sldId id="299" r:id="rId26"/>
    <p:sldId id="37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2"/>
    <p:restoredTop sz="94694"/>
  </p:normalViewPr>
  <p:slideViewPr>
    <p:cSldViewPr snapToGrid="0">
      <p:cViewPr varScale="1">
        <p:scale>
          <a:sx n="117" d="100"/>
          <a:sy n="117" d="100"/>
        </p:scale>
        <p:origin x="3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9T01:48:29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F6780-0EB9-604A-A1FD-A3E1E8192AD0}" type="datetimeFigureOut">
              <a:rPr lang="en-US" smtClean="0"/>
              <a:t>4/8/25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40F45-0B80-8443-8033-3C5F6A299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23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e1a67962a0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e1a67962a0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77854-3BAE-EB4B-B52B-329E19205C7A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188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71430-EBBA-144C-9116-6DF925E7AC4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0658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9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D4497-E7DD-614A-A14C-5A65EECB5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57929-EE80-2A46-91C3-6566493E9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E00E3-3209-9149-B9C8-18068F95B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5796B-4EA9-864B-9E52-5EB6EF6ADAF9}" type="datetime1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81622-BA18-764E-AAD9-3EA265ECE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9ABFC-A38D-1543-A92A-86CB7B22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4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89F46-4AA6-6F41-938E-77FBAA5D1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E86DC-6E01-3543-8DDF-8FCD01DE7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A87F3-F879-C547-971F-9C56ED864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6B2F-4CF7-5D41-8BC0-98DA99CFB9AD}" type="datetime1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168D5-AAE1-F64F-BD31-13A8F2E1B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CF961-3CF3-0246-890E-C8F98766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2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9C26F6-1F8A-F847-B734-2DD0A1EC0D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11BE23-54CC-E440-8F6B-A28A75CBE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D1321-E981-9947-A2FD-F74FB4657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CAE0-CDC8-704F-BEA0-9257682E4F5A}" type="datetime1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88D10-AC58-7742-A416-699E6FDF6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25127-6CF9-2A4D-B52E-E8A0C39BB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34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2667"/>
            </a:lvl1pPr>
            <a:lvl2pPr lvl="1">
              <a:buNone/>
              <a:defRPr sz="2667"/>
            </a:lvl2pPr>
            <a:lvl3pPr lvl="2">
              <a:buNone/>
              <a:defRPr sz="2667"/>
            </a:lvl3pPr>
            <a:lvl4pPr lvl="3">
              <a:buNone/>
              <a:defRPr sz="2667"/>
            </a:lvl4pPr>
            <a:lvl5pPr lvl="4">
              <a:buNone/>
              <a:defRPr sz="2667"/>
            </a:lvl5pPr>
            <a:lvl6pPr lvl="5">
              <a:buNone/>
              <a:defRPr sz="2667"/>
            </a:lvl6pPr>
            <a:lvl7pPr lvl="6">
              <a:buNone/>
              <a:defRPr sz="2667"/>
            </a:lvl7pPr>
            <a:lvl8pPr lvl="7">
              <a:buNone/>
              <a:defRPr sz="2667"/>
            </a:lvl8pPr>
            <a:lvl9pPr lvl="8">
              <a:buNone/>
              <a:defRPr sz="2667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119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2B9A0-06C9-1F4E-8A9D-7F587010C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D556-2DDC-B54B-87D7-ECC708B27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D5234-D8D5-6F4D-82BE-1D8D88E7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BC028-FC71-7D44-ACCC-33E167287044}" type="datetime1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9DA89-44CB-5444-939D-723274DA2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CF1C9-CD34-D94D-BED9-DA94AFA89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3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18D22-42C0-6D44-B1A7-17E1CBEC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52044-1E74-DB4B-9FAA-9194A2C72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82545-E31B-4349-90DB-78E34968E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4EA2-71FB-B54C-B459-E57918FCC11A}" type="datetime1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314A9-F0CC-5B4A-81EF-89CF2CB9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E946B-4B50-8341-852B-D4856CAD4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40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F29C7-0927-0E4D-9487-3037D1EA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4EE33-24C5-9244-B213-FF8F6D148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783EB-49C2-1543-A34A-9A0771783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44D4C-92E7-8541-8D1B-89153BE13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462DF-C058-7448-8DC0-20A7E9DAEB54}" type="datetime1">
              <a:rPr lang="en-US" smtClean="0"/>
              <a:t>4/8/25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86C15-0186-2344-BCC2-4431406C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F2F4D-B5C2-D240-85FA-353427FDB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84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F67A-6693-4242-AE78-09EAF5B89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9433"/>
          </a:xfrm>
        </p:spPr>
        <p:txBody>
          <a:bodyPr/>
          <a:lstStyle>
            <a:lvl1pPr>
              <a:defRPr b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26FD0-4F9A-0E4A-8553-24463C434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982D66-AFF1-F949-90DE-25B726F7B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7C22B-A3AC-9A4C-A15F-E8EF0CB43F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BF698B-2856-1A49-9BE7-7F527FD2AD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452FBE-2A8B-454B-B9AE-AF62E484B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97892-29EA-C34C-9EC2-270404CA6637}" type="datetime1">
              <a:rPr lang="en-US" smtClean="0"/>
              <a:t>4/8/25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81058-72FB-C14F-864D-93D7C35C3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FDBCDF-6449-3047-8845-106B157FD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4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C797-B307-6740-9ED1-5452ED7B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849370-4EB3-9145-8DEC-26CF7F85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9FEB-31C5-9A4E-9C31-D25A32186438}" type="datetime1">
              <a:rPr lang="en-US" smtClean="0"/>
              <a:t>4/8/25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416088-4AC7-584A-BCFE-CC0937A1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001CE-F797-CF4D-BA91-E8E9C6B68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04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EFE444-64AB-6141-96F3-55FBECC2A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7FF08-21C2-0F42-908A-5BDEC78C439E}" type="datetime1">
              <a:rPr lang="en-US" smtClean="0"/>
              <a:t>4/8/25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4A161C-0E41-9F41-9ED7-E000FC75D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D39E6-C107-3C46-8876-8669F069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54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8D941-D4A8-A645-9CA7-79BBB82B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4EE64-A2D0-AD47-A812-AB99AC8AB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E3954-50AB-E549-A7E2-89190BF1B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1A6AD-1670-5D45-A1F0-CBF5971C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C5167-2EEB-DF49-B336-68031D03916F}" type="datetime1">
              <a:rPr lang="en-US" smtClean="0"/>
              <a:t>4/8/25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F9C59-E883-664E-B01D-702A31D3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0BBD4-A6C2-614B-9390-2371264D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16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BD089-FF11-D747-BD06-CCA061089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CDFBCB-E1C7-CB47-B43B-DB8EC368A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E2838-5F10-E74C-910F-FDA4AC265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908083-98A7-4D4C-BBD2-1F88C6FD5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AEA7C-A5E3-FE4B-9206-81883329F33C}" type="datetime1">
              <a:rPr lang="en-US" smtClean="0"/>
              <a:t>4/8/25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38537-9F4A-2940-A2EF-2CE4DADEC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7AFBD-7FDF-834A-BB6B-0838C2E2D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6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C3D36B-AF3C-DC4B-9A89-7A1DF8EC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8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A97F1-93CC-D74D-B6E2-884FC3C2F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672360"/>
            <a:ext cx="12192000" cy="2185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19AAC-9771-9E48-B229-7D90C92DE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7917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EE0A1-924E-9645-B7B0-A1FEB0CBA91A}" type="datetime1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2A8DA-2B8D-9B4F-AE46-CE1D5FDB7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A71D8-1D62-7241-BCDA-3E0459FDC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360" y="6492875"/>
            <a:ext cx="6616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7EE8E-C5A7-3244-A40E-B91A868EE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9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llider.jpg">
            <a:extLst>
              <a:ext uri="{FF2B5EF4-FFF2-40B4-BE49-F238E27FC236}">
                <a16:creationId xmlns:a16="http://schemas.microsoft.com/office/drawing/2014/main" id="{4B06B5CE-511B-8643-B791-08B54F3D2F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97345"/>
            <a:ext cx="12192000" cy="5364480"/>
          </a:xfrm>
          <a:prstGeom prst="rect">
            <a:avLst/>
          </a:prstGeom>
        </p:spPr>
      </p:pic>
      <p:sp>
        <p:nvSpPr>
          <p:cNvPr id="4098" name="Rectangle 2">
            <a:extLst>
              <a:ext uri="{FF2B5EF4-FFF2-40B4-BE49-F238E27FC236}">
                <a16:creationId xmlns:a16="http://schemas.microsoft.com/office/drawing/2014/main" id="{AA3B6673-F427-F04E-B5CE-143E30B26E5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-25400"/>
            <a:ext cx="9144000" cy="787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99">
                    <a:alpha val="28999"/>
                  </a:srgbClr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dirty="0"/>
              <a:t>Nuclear Physics Research at BNL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pic>
        <p:nvPicPr>
          <p:cNvPr id="15363" name="Picture 6" descr="Logo_Small">
            <a:extLst>
              <a:ext uri="{FF2B5EF4-FFF2-40B4-BE49-F238E27FC236}">
                <a16:creationId xmlns:a16="http://schemas.microsoft.com/office/drawing/2014/main" id="{392590E9-E645-014C-AE70-F490F5F52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7586" y="5759593"/>
            <a:ext cx="3712029" cy="102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EE6BE5CF-9221-D945-9727-D2F9837738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581400" y="5727701"/>
            <a:ext cx="47244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70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Mickey Chiu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4000" dirty="0" err="1"/>
              <a:t>eRHIC</a:t>
            </a:r>
            <a:r>
              <a:rPr lang="en-US" sz="4000" dirty="0"/>
              <a:t>: Electron Ion Collider At BNL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58285"/>
            <a:ext cx="4673600" cy="6055513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FF"/>
                </a:solidFill>
              </a:rPr>
              <a:t>Use existing RHIC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Up to 275 GeV protons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Existing: tunnel, detector halls &amp; hadron injector complex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Add 18 GeV electron accelerator in the same tunnel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Use either high intensity Electron Storage Ring or Energy Recovery </a:t>
            </a:r>
            <a:r>
              <a:rPr lang="en-US" sz="2300" dirty="0" err="1"/>
              <a:t>Linac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Achieve high luminosity, high energy e-p/A collisions with full acceptance detector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Luminosity 100X previous electron-proton collider (HERA)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10</a:t>
            </a:fld>
            <a:endParaRPr lang="en-US">
              <a:latin typeface="Arial"/>
            </a:endParaRPr>
          </a:p>
        </p:txBody>
      </p:sp>
      <p:pic>
        <p:nvPicPr>
          <p:cNvPr id="2" name="Picture 1" descr="eRHIC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1" y="1477422"/>
            <a:ext cx="6553108" cy="429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6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AB26F2-AC5E-7E6B-4B19-56D63D64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circular structure&#10;&#10;Description automatically generated">
            <a:extLst>
              <a:ext uri="{FF2B5EF4-FFF2-40B4-BE49-F238E27FC236}">
                <a16:creationId xmlns:a16="http://schemas.microsoft.com/office/drawing/2014/main" id="{3B57456B-C300-91F3-9223-BFD2A7DA03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7249" y="190500"/>
            <a:ext cx="1242108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15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58EFA-9145-6DBE-6364-7DCB94BF1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Possibility of 2</a:t>
            </a:r>
            <a:r>
              <a:rPr lang="en-US" baseline="30000" dirty="0"/>
              <a:t>nd</a:t>
            </a:r>
            <a:r>
              <a:rPr lang="en-US" dirty="0"/>
              <a:t> Detector at EIC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BFD72-6C5F-6962-5FF2-7E4EF7B1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12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3EC7D4-54E2-6859-A2B2-EB6486F6F7AC}"/>
              </a:ext>
            </a:extLst>
          </p:cNvPr>
          <p:cNvSpPr txBox="1">
            <a:spLocks/>
          </p:cNvSpPr>
          <p:nvPr/>
        </p:nvSpPr>
        <p:spPr>
          <a:xfrm>
            <a:off x="72329" y="983970"/>
            <a:ext cx="6023671" cy="24450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Two</a:t>
            </a:r>
            <a:r>
              <a:rPr lang="en-US" dirty="0"/>
              <a:t> interaction regions that can house detectors</a:t>
            </a:r>
          </a:p>
          <a:p>
            <a:r>
              <a:rPr lang="en-US" dirty="0">
                <a:solidFill>
                  <a:srgbClr val="FF0000"/>
                </a:solidFill>
              </a:rPr>
              <a:t>IP6: </a:t>
            </a:r>
            <a:r>
              <a:rPr lang="en-US" dirty="0"/>
              <a:t>Project detector </a:t>
            </a:r>
            <a:r>
              <a:rPr lang="en-US" dirty="0" err="1"/>
              <a:t>ePIC</a:t>
            </a:r>
            <a:r>
              <a:rPr lang="en-US" dirty="0"/>
              <a:t>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sz="2500" b="1" dirty="0">
                <a:solidFill>
                  <a:srgbClr val="FF0000"/>
                </a:solidFill>
              </a:rPr>
              <a:t>IP8: </a:t>
            </a:r>
            <a:r>
              <a:rPr lang="en-US" sz="2500" b="1" dirty="0"/>
              <a:t>Detector 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906FB1-BD51-D579-E8AB-9F81B60130F7}"/>
              </a:ext>
            </a:extLst>
          </p:cNvPr>
          <p:cNvGrpSpPr/>
          <p:nvPr/>
        </p:nvGrpSpPr>
        <p:grpSpPr>
          <a:xfrm>
            <a:off x="6249686" y="873623"/>
            <a:ext cx="5689986" cy="5503911"/>
            <a:chOff x="219000" y="1266789"/>
            <a:chExt cx="5689986" cy="5503911"/>
          </a:xfrm>
        </p:grpSpPr>
        <p:sp>
          <p:nvSpPr>
            <p:cNvPr id="5" name="Slide Number Placeholder 3">
              <a:extLst>
                <a:ext uri="{FF2B5EF4-FFF2-40B4-BE49-F238E27FC236}">
                  <a16:creationId xmlns:a16="http://schemas.microsoft.com/office/drawing/2014/main" id="{068BBAAC-0038-1BC2-9C93-A3487299E56C}"/>
                </a:ext>
              </a:extLst>
            </p:cNvPr>
            <p:cNvSpPr txBox="1">
              <a:spLocks/>
            </p:cNvSpPr>
            <p:nvPr/>
          </p:nvSpPr>
          <p:spPr>
            <a:xfrm>
              <a:off x="4226807" y="6467336"/>
              <a:ext cx="536158" cy="303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07E1C93C-5050-FC42-8F10-D22D4F119D13}" type="slidenum">
                <a:rPr lang="en-US" smtClean="0"/>
                <a:pPr/>
                <a:t>12</a:t>
              </a:fld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1B67731-8CF0-4346-F606-36FF5FD15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000" y="1266789"/>
              <a:ext cx="5689986" cy="550391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1E78DE-1880-AF96-F46B-99766A920C2D}"/>
                </a:ext>
              </a:extLst>
            </p:cNvPr>
            <p:cNvSpPr txBox="1"/>
            <p:nvPr/>
          </p:nvSpPr>
          <p:spPr>
            <a:xfrm>
              <a:off x="2701646" y="5268045"/>
              <a:ext cx="152516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IP6</a:t>
              </a:r>
            </a:p>
            <a:p>
              <a:r>
                <a:rPr lang="en-US" dirty="0" err="1"/>
                <a:t>ePIC</a:t>
              </a:r>
              <a:r>
                <a:rPr lang="en-US" dirty="0"/>
                <a:t> (ex-STAR)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387C5A-F60C-FC60-36AB-DE09BD97BC82}"/>
                </a:ext>
              </a:extLst>
            </p:cNvPr>
            <p:cNvSpPr txBox="1"/>
            <p:nvPr/>
          </p:nvSpPr>
          <p:spPr>
            <a:xfrm>
              <a:off x="1208282" y="4147624"/>
              <a:ext cx="1302729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IP8</a:t>
              </a:r>
            </a:p>
            <a:p>
              <a:r>
                <a:rPr lang="en-US" dirty="0"/>
                <a:t>(ex-PHENIX)</a:t>
              </a:r>
            </a:p>
          </p:txBody>
        </p:sp>
      </p:grpSp>
      <p:pic>
        <p:nvPicPr>
          <p:cNvPr id="10" name="Content Placeholder 14" descr="A diagram of a diagram of a roman beam&#10;&#10;Description automatically generated">
            <a:extLst>
              <a:ext uri="{FF2B5EF4-FFF2-40B4-BE49-F238E27FC236}">
                <a16:creationId xmlns:a16="http://schemas.microsoft.com/office/drawing/2014/main" id="{C408BAD6-B5CC-C9C9-0A63-5C31E1253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29" y="2802443"/>
            <a:ext cx="3998928" cy="20724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3641E0-0EF2-AD96-6B13-54B2C7973F01}"/>
                  </a:ext>
                </a:extLst>
              </p:cNvPr>
              <p:cNvSpPr txBox="1"/>
              <p:nvPr/>
            </p:nvSpPr>
            <p:spPr>
              <a:xfrm>
                <a:off x="143468" y="5091428"/>
                <a:ext cx="611777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Larger crossing angle (35 vs 25 </a:t>
                </a:r>
                <a:r>
                  <a:rPr lang="en-US" dirty="0" err="1">
                    <a:solidFill>
                      <a:srgbClr val="FF0000"/>
                    </a:solidFill>
                  </a:rPr>
                  <a:t>mRad</a:t>
                </a:r>
                <a:r>
                  <a:rPr lang="en-US" dirty="0">
                    <a:solidFill>
                      <a:srgbClr val="FF0000"/>
                    </a:solidFill>
                  </a:rPr>
                  <a:t>)</a:t>
                </a:r>
              </a:p>
              <a:p>
                <a:r>
                  <a:rPr lang="en-US" dirty="0"/>
                  <a:t>Far forward detectors could be optimized in a complimentary way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2nd Focus allows the detection of charged particles in Roman Pots for much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than for IP6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3641E0-0EF2-AD96-6B13-54B2C7973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68" y="5091428"/>
                <a:ext cx="6117770" cy="1477328"/>
              </a:xfrm>
              <a:prstGeom prst="rect">
                <a:avLst/>
              </a:prstGeom>
              <a:blipFill>
                <a:blip r:embed="rId4"/>
                <a:stretch>
                  <a:fillRect l="-830" t="-1695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520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14F0E-4373-56DC-5BA5-C67B922E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EIC Rare Isotopes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75C5EF-F991-A62D-692C-B372162C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Diagram of a diagram of a nuclear reaction&#10;&#10;AI-generated content may be incorrect.">
            <a:extLst>
              <a:ext uri="{FF2B5EF4-FFF2-40B4-BE49-F238E27FC236}">
                <a16:creationId xmlns:a16="http://schemas.microsoft.com/office/drawing/2014/main" id="{A6AAC7F8-2404-1CC5-111A-05D8DC04E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14670"/>
            <a:ext cx="12191999" cy="52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99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88A42-E3EB-9873-71A6-8FB12CCA0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04F03-DA60-D72D-4A8F-E4BD5D5C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EIC Rare Isotopes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2E4C4F-A299-2742-443D-08C58FAC1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Diagram of a diagram of a nuclear reaction&#10;&#10;AI-generated content may be incorrect.">
            <a:extLst>
              <a:ext uri="{FF2B5EF4-FFF2-40B4-BE49-F238E27FC236}">
                <a16:creationId xmlns:a16="http://schemas.microsoft.com/office/drawing/2014/main" id="{6A263EAD-09BB-7D8E-9500-E361DFEEA7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856"/>
          <a:stretch/>
        </p:blipFill>
        <p:spPr>
          <a:xfrm>
            <a:off x="-1" y="714670"/>
            <a:ext cx="12191999" cy="4412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4882F1-3274-5DAD-9493-8213CBB1CACD}"/>
              </a:ext>
            </a:extLst>
          </p:cNvPr>
          <p:cNvSpPr/>
          <p:nvPr/>
        </p:nvSpPr>
        <p:spPr>
          <a:xfrm>
            <a:off x="7347857" y="1023257"/>
            <a:ext cx="2405743" cy="4103914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5C365-37A9-D506-1955-05B90D6A0831}"/>
              </a:ext>
            </a:extLst>
          </p:cNvPr>
          <p:cNvSpPr txBox="1"/>
          <p:nvPr/>
        </p:nvSpPr>
        <p:spPr>
          <a:xfrm>
            <a:off x="20244" y="5103674"/>
            <a:ext cx="118409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ground-state isotopes will be at high energy (~100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GeV/nucleon).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time dilation effect will allow for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possible direct detection for lifetimes &gt;1 ns.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Many of the de-excitation gammas will be Lorentz upshifted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energies much larger than background photons present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the detector area.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 will allow for clean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detection/identification of these gamma rays, which can be</a:t>
            </a:r>
            <a:r>
              <a:rPr lang="en-US" dirty="0">
                <a:solidFill>
                  <a:srgbClr val="767676"/>
                </a:solidFill>
                <a:latin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used to study the level-structure of the isotopes.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EC1213-3364-53B7-1EA1-D911E354BF70}"/>
              </a:ext>
            </a:extLst>
          </p:cNvPr>
          <p:cNvSpPr txBox="1"/>
          <p:nvPr/>
        </p:nvSpPr>
        <p:spPr>
          <a:xfrm>
            <a:off x="1112170" y="5626894"/>
            <a:ext cx="9321847" cy="707886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See talk by Prof. M. Harvey at this workshop</a:t>
            </a:r>
          </a:p>
        </p:txBody>
      </p:sp>
    </p:spTree>
    <p:extLst>
      <p:ext uri="{BB962C8B-B14F-4D97-AF65-F5344CB8AC3E}">
        <p14:creationId xmlns:p14="http://schemas.microsoft.com/office/powerpoint/2010/main" val="212824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9C34E-932C-B64C-3450-54CC48B87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Need for More Studies of Rare Isotope Production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FFB31C-8BF3-00E2-EA75-74532E45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A graph with a red dot&#10;&#10;AI-generated content may be incorrect.">
            <a:extLst>
              <a:ext uri="{FF2B5EF4-FFF2-40B4-BE49-F238E27FC236}">
                <a16:creationId xmlns:a16="http://schemas.microsoft.com/office/drawing/2014/main" id="{21FE0CC5-855C-0994-ACED-EB6B00F73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864"/>
            <a:ext cx="12058117" cy="475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08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83F7A-B921-1C02-23F4-0AA9C95D6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00EAB1-A88D-96BA-29D4-2F2FFA2D4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16</a:t>
            </a:fld>
            <a:endParaRPr lang="en-US"/>
          </a:p>
        </p:txBody>
      </p:sp>
      <p:pic>
        <p:nvPicPr>
          <p:cNvPr id="6" name="Content Placeholder 5" descr="Aerial view of a city&#10;&#10;AI-generated content may be incorrect.">
            <a:extLst>
              <a:ext uri="{FF2B5EF4-FFF2-40B4-BE49-F238E27FC236}">
                <a16:creationId xmlns:a16="http://schemas.microsoft.com/office/drawing/2014/main" id="{45C3D51D-751E-6D21-2BB8-F7EC842E7F8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8243B39A-2AC4-B341-4902-1A5E34B4C073}"/>
              </a:ext>
            </a:extLst>
          </p:cNvPr>
          <p:cNvSpPr/>
          <p:nvPr/>
        </p:nvSpPr>
        <p:spPr>
          <a:xfrm>
            <a:off x="936172" y="3668486"/>
            <a:ext cx="1698172" cy="435428"/>
          </a:xfrm>
          <a:prstGeom prst="frame">
            <a:avLst>
              <a:gd name="adj1" fmla="val 6983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1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7090C-BAF2-29BD-DF58-E499A0E8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BNL:  Part of the DOE Isotope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2990E4-D55F-ED71-8FE3-4F9810FF9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146" y="745757"/>
            <a:ext cx="9780856" cy="586851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321F9-2716-0576-99D2-E1D8BA0F5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6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B0157-8112-8BD2-15F0-459207C01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BNL - Birthplace of Nuclear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2DD35-31BF-54FE-A32C-4E7375C2C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40629"/>
            <a:ext cx="12192000" cy="291737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the late 1950’s, BNL scientists Walter Tucker and Margaret Greene developed a generator system for producing Tc-99m and Powell Richards promoted its use for medical imaging. Tc-99m is now used in over 10 million patients/year in the US alone.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the 1970's, scientists at BNL, U. Penn and NIH, combined chemistry, neuroscience and instrumentation to develop 18FDG (fluorodeoxyglucose), revolutionizing the study of the human brain.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1980, BNL scientists first reported high FDG uptake in tumors, leading to FDG/PET for managing the cancer patient.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Many radionuclide generator systems developed at BNL: 132Te/132I; 90Sr/90Y; 68Ge/68Ga; 52Fe/52mMn; 81Rb/</a:t>
            </a:r>
            <a:r>
              <a:rPr lang="en-US" dirty="0">
                <a:effectLst/>
                <a:latin typeface="Arial" panose="020B0604020202020204" pitchFamily="34" charset="0"/>
              </a:rPr>
              <a:t>81mKr; 82Sr/82Rb; 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122Xe/122I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BNL pioneered the use of high energy proton beams for isotope production (BLIP)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ADA23-5E26-1D92-9B68-D4BCA77A6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A group of men standing in a room&#10;&#10;AI-generated content may be incorrect.">
            <a:extLst>
              <a:ext uri="{FF2B5EF4-FFF2-40B4-BE49-F238E27FC236}">
                <a16:creationId xmlns:a16="http://schemas.microsoft.com/office/drawing/2014/main" id="{46F69D20-8EEA-EE00-C705-438AA9FB8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79" y="790364"/>
            <a:ext cx="4154904" cy="3043028"/>
          </a:xfrm>
          <a:prstGeom prst="rect">
            <a:avLst/>
          </a:prstGeom>
        </p:spPr>
      </p:pic>
      <p:pic>
        <p:nvPicPr>
          <p:cNvPr id="8" name="Picture 7" descr="A group of men standing next to a poster&#10;&#10;AI-generated content may be incorrect.">
            <a:extLst>
              <a:ext uri="{FF2B5EF4-FFF2-40B4-BE49-F238E27FC236}">
                <a16:creationId xmlns:a16="http://schemas.microsoft.com/office/drawing/2014/main" id="{2C2FA845-0179-2BD0-F8F5-A2FBCF404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26" y="758283"/>
            <a:ext cx="4736230" cy="3043028"/>
          </a:xfrm>
          <a:prstGeom prst="rect">
            <a:avLst/>
          </a:prstGeom>
        </p:spPr>
      </p:pic>
      <p:pic>
        <p:nvPicPr>
          <p:cNvPr id="10" name="Picture 9" descr="A person in a lab coat&#10;&#10;AI-generated content may be incorrect.">
            <a:extLst>
              <a:ext uri="{FF2B5EF4-FFF2-40B4-BE49-F238E27FC236}">
                <a16:creationId xmlns:a16="http://schemas.microsoft.com/office/drawing/2014/main" id="{E14E1E12-3D1A-F9ED-6805-72717B52B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250" y="720704"/>
            <a:ext cx="2500591" cy="31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7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326DE-8FE0-CE0A-CED9-A4E76458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Targeted 𝛼-therapy For Cancer Treatment</a:t>
            </a:r>
          </a:p>
        </p:txBody>
      </p:sp>
      <p:pic>
        <p:nvPicPr>
          <p:cNvPr id="8" name="Content Placeholder 7" descr="A collage of images of a person's body&#10;&#10;AI-generated content may be incorrect.">
            <a:extLst>
              <a:ext uri="{FF2B5EF4-FFF2-40B4-BE49-F238E27FC236}">
                <a16:creationId xmlns:a16="http://schemas.microsoft.com/office/drawing/2014/main" id="{58B50E9B-E7DF-4ACB-8DEB-1B35AF72B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2380" y="930508"/>
            <a:ext cx="7028799" cy="40292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09A3B-E408-7FAF-6109-E8705641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24E498-347C-5E4E-87EA-CAC655DFE884}"/>
              </a:ext>
            </a:extLst>
          </p:cNvPr>
          <p:cNvSpPr txBox="1"/>
          <p:nvPr/>
        </p:nvSpPr>
        <p:spPr>
          <a:xfrm>
            <a:off x="183379" y="5458716"/>
            <a:ext cx="118252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713508"/>
                </a:solidFill>
                <a:effectLst/>
                <a:latin typeface="Georgia" panose="02040502050405020303" pitchFamily="18" charset="0"/>
              </a:rPr>
              <a:t>Broadening horizons with 225Ac-DOTATATE targeted alpha therapy for </a:t>
            </a:r>
            <a:r>
              <a:rPr lang="en-US" dirty="0" err="1">
                <a:solidFill>
                  <a:srgbClr val="713508"/>
                </a:solidFill>
                <a:effectLst/>
                <a:latin typeface="Georgia" panose="02040502050405020303" pitchFamily="18" charset="0"/>
              </a:rPr>
              <a:t>gastroenteropancreatic</a:t>
            </a:r>
            <a:r>
              <a:rPr lang="en-US" dirty="0">
                <a:solidFill>
                  <a:srgbClr val="713508"/>
                </a:solidFill>
                <a:effectLst/>
                <a:latin typeface="Georgia" panose="02040502050405020303" pitchFamily="18" charset="0"/>
              </a:rPr>
              <a:t> neuroendocrine </a:t>
            </a:r>
            <a:r>
              <a:rPr lang="en-US" dirty="0" err="1">
                <a:solidFill>
                  <a:srgbClr val="713508"/>
                </a:solidFill>
                <a:effectLst/>
                <a:latin typeface="Georgia" panose="02040502050405020303" pitchFamily="18" charset="0"/>
              </a:rPr>
              <a:t>tumour</a:t>
            </a:r>
            <a:r>
              <a:rPr lang="en-US" dirty="0">
                <a:solidFill>
                  <a:srgbClr val="713508"/>
                </a:solidFill>
                <a:effectLst/>
                <a:latin typeface="Georgia" panose="02040502050405020303" pitchFamily="18" charset="0"/>
              </a:rPr>
              <a:t> patients stable or refractory to 177Lu-DOTATATE PRRT: first clinical experience on the efficacy and safety</a:t>
            </a:r>
          </a:p>
          <a:p>
            <a:pPr>
              <a:buNone/>
            </a:pPr>
            <a:endParaRPr lang="en-US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r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Balla S.,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et.al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 </a:t>
            </a:r>
            <a:r>
              <a:rPr lang="en-US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Med Mol Imaging: 2020 47(4) 934-946 </a:t>
            </a:r>
            <a:r>
              <a:rPr lang="en-US" dirty="0" err="1">
                <a:solidFill>
                  <a:srgbClr val="191919"/>
                </a:solidFill>
                <a:effectLst/>
                <a:latin typeface="Calibri" panose="020F0502020204030204" pitchFamily="34" charset="0"/>
              </a:rPr>
              <a:t>doi</a:t>
            </a:r>
            <a:r>
              <a:rPr lang="en-US" dirty="0">
                <a:solidFill>
                  <a:srgbClr val="191919"/>
                </a:solidFill>
                <a:effectLst/>
                <a:latin typeface="Calibri" panose="020F0502020204030204" pitchFamily="34" charset="0"/>
              </a:rPr>
              <a:t>: 10.1007/s00259-019-04567-2</a:t>
            </a:r>
          </a:p>
        </p:txBody>
      </p:sp>
      <p:pic>
        <p:nvPicPr>
          <p:cNvPr id="10" name="Picture 9" descr="A diagram of a hand and a glass of water&#10;&#10;AI-generated content may be incorrect.">
            <a:extLst>
              <a:ext uri="{FF2B5EF4-FFF2-40B4-BE49-F238E27FC236}">
                <a16:creationId xmlns:a16="http://schemas.microsoft.com/office/drawing/2014/main" id="{0417DBB3-73CE-603C-2685-15405947B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53" y="758283"/>
            <a:ext cx="3612617" cy="28591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BB47FF-15A0-1963-49F4-ECBF43C35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53" y="3636838"/>
            <a:ext cx="3505200" cy="148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7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4B9FC-03C6-7F12-14A8-6421E7D3C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2</a:t>
            </a:fld>
            <a:endParaRPr lang="en-US"/>
          </a:p>
        </p:txBody>
      </p:sp>
      <p:pic>
        <p:nvPicPr>
          <p:cNvPr id="6" name="Content Placeholder 5" descr="Aerial view of a city&#10;&#10;AI-generated content may be incorrect.">
            <a:extLst>
              <a:ext uri="{FF2B5EF4-FFF2-40B4-BE49-F238E27FC236}">
                <a16:creationId xmlns:a16="http://schemas.microsoft.com/office/drawing/2014/main" id="{158AE34F-E6BE-7656-0D56-D126BAA5B0C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512D13FD-A380-65EE-C075-E464C00C1012}"/>
              </a:ext>
            </a:extLst>
          </p:cNvPr>
          <p:cNvSpPr/>
          <p:nvPr/>
        </p:nvSpPr>
        <p:spPr>
          <a:xfrm>
            <a:off x="141514" y="1793033"/>
            <a:ext cx="2264229" cy="676469"/>
          </a:xfrm>
          <a:prstGeom prst="frame">
            <a:avLst>
              <a:gd name="adj1" fmla="val 6983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BAB75A95-3C3D-F0CC-994E-5B1C30A25473}"/>
              </a:ext>
            </a:extLst>
          </p:cNvPr>
          <p:cNvSpPr/>
          <p:nvPr/>
        </p:nvSpPr>
        <p:spPr>
          <a:xfrm>
            <a:off x="5279571" y="1197429"/>
            <a:ext cx="2264229" cy="457200"/>
          </a:xfrm>
          <a:prstGeom prst="frame">
            <a:avLst>
              <a:gd name="adj1" fmla="val 6983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FFCA17-8E6F-2429-2365-198560E59C67}"/>
              </a:ext>
            </a:extLst>
          </p:cNvPr>
          <p:cNvSpPr txBox="1"/>
          <p:nvPr/>
        </p:nvSpPr>
        <p:spPr>
          <a:xfrm>
            <a:off x="7175513" y="2621225"/>
            <a:ext cx="4275466" cy="46166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See talk by Prof. N. Abdelrahman</a:t>
            </a:r>
          </a:p>
        </p:txBody>
      </p:sp>
    </p:spTree>
    <p:extLst>
      <p:ext uri="{BB962C8B-B14F-4D97-AF65-F5344CB8AC3E}">
        <p14:creationId xmlns:p14="http://schemas.microsoft.com/office/powerpoint/2010/main" val="83479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F929D-94E8-078E-978D-CBB52C775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Brookhaven Linac Isotope Producer (BLIP)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8DFAD-45AA-1AD7-B0E6-37F1A62F6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A large yellow machine in a factory&#10;&#10;AI-generated content may be incorrect.">
            <a:extLst>
              <a:ext uri="{FF2B5EF4-FFF2-40B4-BE49-F238E27FC236}">
                <a16:creationId xmlns:a16="http://schemas.microsoft.com/office/drawing/2014/main" id="{FEAE243F-BE6E-3FB5-CEE7-573EEA169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7" y="1297859"/>
            <a:ext cx="4855940" cy="3479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9CBCC7-8097-0595-1540-F825B53DDA46}"/>
              </a:ext>
            </a:extLst>
          </p:cNvPr>
          <p:cNvSpPr txBox="1"/>
          <p:nvPr/>
        </p:nvSpPr>
        <p:spPr>
          <a:xfrm>
            <a:off x="258573" y="5125822"/>
            <a:ext cx="4215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BNL Linac at the Brookhaven Linac Isotope Producer (BLIP) 165 </a:t>
            </a:r>
            <a:r>
              <a:rPr lang="el-GR" b="1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μ</a:t>
            </a:r>
            <a:r>
              <a:rPr lang="en-US" b="1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A intensity to targets at incident energies</a:t>
            </a:r>
            <a:r>
              <a:rPr lang="en-US" dirty="0">
                <a:solidFill>
                  <a:srgbClr val="535353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ranging from 66-202 MeV</a:t>
            </a:r>
            <a:endParaRPr lang="en-US" dirty="0">
              <a:solidFill>
                <a:srgbClr val="535353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9C65D69-24E9-CB6A-1B77-106AEBE9DA82}"/>
                  </a:ext>
                </a:extLst>
              </p14:cNvPr>
              <p14:cNvContentPartPr/>
              <p14:nvPr/>
            </p14:nvContentPartPr>
            <p14:xfrm>
              <a:off x="9361415" y="4185626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9C65D69-24E9-CB6A-1B77-106AEBE9DA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52415" y="417662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Content Placeholder 16" descr="A diagram of a machine&#10;&#10;AI-generated content may be incorrect.">
            <a:extLst>
              <a:ext uri="{FF2B5EF4-FFF2-40B4-BE49-F238E27FC236}">
                <a16:creationId xmlns:a16="http://schemas.microsoft.com/office/drawing/2014/main" id="{9D52B96E-F8B7-ACBE-C4C0-B8EA83EFB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59477" y="951979"/>
            <a:ext cx="7832522" cy="5044992"/>
          </a:xfrm>
        </p:spPr>
      </p:pic>
    </p:spTree>
    <p:extLst>
      <p:ext uri="{BB962C8B-B14F-4D97-AF65-F5344CB8AC3E}">
        <p14:creationId xmlns:p14="http://schemas.microsoft.com/office/powerpoint/2010/main" val="898970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856F0-CA9B-B1EB-EE57-AF3D9F27A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9386B-4B2E-14DF-54FC-9BBC4602C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21</a:t>
            </a:fld>
            <a:endParaRPr lang="en-US"/>
          </a:p>
        </p:txBody>
      </p:sp>
      <p:pic>
        <p:nvPicPr>
          <p:cNvPr id="6" name="Content Placeholder 5" descr="Aerial view of a city&#10;&#10;AI-generated content may be incorrect.">
            <a:extLst>
              <a:ext uri="{FF2B5EF4-FFF2-40B4-BE49-F238E27FC236}">
                <a16:creationId xmlns:a16="http://schemas.microsoft.com/office/drawing/2014/main" id="{EF913558-5DBD-4281-4E3E-88D903D28D5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A445B25E-01A9-1C43-223E-818F7BE5F284}"/>
              </a:ext>
            </a:extLst>
          </p:cNvPr>
          <p:cNvSpPr/>
          <p:nvPr/>
        </p:nvSpPr>
        <p:spPr>
          <a:xfrm>
            <a:off x="2351315" y="2936033"/>
            <a:ext cx="1905000" cy="917510"/>
          </a:xfrm>
          <a:prstGeom prst="frame">
            <a:avLst>
              <a:gd name="adj1" fmla="val 6983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887F0C12-DBF1-BB3F-8C4E-A5B4A84DD2C7}"/>
              </a:ext>
            </a:extLst>
          </p:cNvPr>
          <p:cNvSpPr/>
          <p:nvPr/>
        </p:nvSpPr>
        <p:spPr>
          <a:xfrm>
            <a:off x="5834742" y="3254829"/>
            <a:ext cx="1513115" cy="1415141"/>
          </a:xfrm>
          <a:prstGeom prst="frame">
            <a:avLst>
              <a:gd name="adj1" fmla="val 6983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5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C2F94-0862-638C-E73B-4F255D7CB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BNL-NASA National Space Radiation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4D386-A327-5941-463B-E94655FC3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22</a:t>
            </a:fld>
            <a:endParaRPr lang="en-US"/>
          </a:p>
        </p:txBody>
      </p:sp>
      <p:pic>
        <p:nvPicPr>
          <p:cNvPr id="12" name="Picture 11" descr="A person holding a handle to a machine&#10;&#10;AI-generated content may be incorrect.">
            <a:extLst>
              <a:ext uri="{FF2B5EF4-FFF2-40B4-BE49-F238E27FC236}">
                <a16:creationId xmlns:a16="http://schemas.microsoft.com/office/drawing/2014/main" id="{EC91D0D3-D596-441E-0798-84BF1DBC0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99" y="811656"/>
            <a:ext cx="7772400" cy="2617344"/>
          </a:xfrm>
          <a:prstGeom prst="rect">
            <a:avLst/>
          </a:prstGeom>
        </p:spPr>
      </p:pic>
      <p:pic>
        <p:nvPicPr>
          <p:cNvPr id="14" name="Picture 13" descr="A graph of a graph of a nuclear test&#10;&#10;AI-generated content may be incorrect.">
            <a:extLst>
              <a:ext uri="{FF2B5EF4-FFF2-40B4-BE49-F238E27FC236}">
                <a16:creationId xmlns:a16="http://schemas.microsoft.com/office/drawing/2014/main" id="{26335931-3433-72C6-1733-BE8ECB2AB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179" y="629093"/>
            <a:ext cx="3782001" cy="60463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7DA24B-BDAC-A7DF-F806-A5DB16FCA9A1}"/>
              </a:ext>
            </a:extLst>
          </p:cNvPr>
          <p:cNvSpPr txBox="1"/>
          <p:nvPr/>
        </p:nvSpPr>
        <p:spPr>
          <a:xfrm>
            <a:off x="19859" y="3652265"/>
            <a:ext cx="55536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cosmic ray kinetic energy spectrum has a broad peak that is nearly independent of ion species, from H to 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peak extends from ~300 to 1000 MeV/n, with a tail extending past that.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Has enormous implications for human safety in spaceflight!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Shielding studies, mitigation of biological effects from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Also important 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mplications for damage to electronics</a:t>
            </a:r>
            <a:endParaRPr lang="en-US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19" descr="A diagram of a solar galaxy&#10;&#10;AI-generated content may be incorrect.">
            <a:extLst>
              <a:ext uri="{FF2B5EF4-FFF2-40B4-BE49-F238E27FC236}">
                <a16:creationId xmlns:a16="http://schemas.microsoft.com/office/drawing/2014/main" id="{499EFD63-6F1B-C31F-62D8-F0BE14497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9553" y="5105251"/>
            <a:ext cx="1731990" cy="1123656"/>
          </a:xfrm>
          <a:prstGeom prst="rect">
            <a:avLst/>
          </a:prstGeom>
        </p:spPr>
      </p:pic>
      <p:pic>
        <p:nvPicPr>
          <p:cNvPr id="22" name="Picture 21" descr="A close-up of a puzzle&#10;&#10;AI-generated content may be incorrect.">
            <a:extLst>
              <a:ext uri="{FF2B5EF4-FFF2-40B4-BE49-F238E27FC236}">
                <a16:creationId xmlns:a16="http://schemas.microsoft.com/office/drawing/2014/main" id="{FDC073E6-B083-7822-2875-2145096BC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409" y="5340830"/>
            <a:ext cx="3202636" cy="1387980"/>
          </a:xfrm>
          <a:prstGeom prst="rect">
            <a:avLst/>
          </a:prstGeom>
        </p:spPr>
      </p:pic>
      <p:pic>
        <p:nvPicPr>
          <p:cNvPr id="26" name="Picture 25" descr="A close-up of a mattress&#10;&#10;AI-generated content may be incorrect.">
            <a:extLst>
              <a:ext uri="{FF2B5EF4-FFF2-40B4-BE49-F238E27FC236}">
                <a16:creationId xmlns:a16="http://schemas.microsoft.com/office/drawing/2014/main" id="{FF78676B-7769-4275-5800-1DE778102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2963" y="3729588"/>
            <a:ext cx="2417536" cy="153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63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4EE78-DA6B-99AC-3329-09C1534C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HEET Facility</a:t>
            </a:r>
          </a:p>
        </p:txBody>
      </p:sp>
      <p:pic>
        <p:nvPicPr>
          <p:cNvPr id="6" name="Content Placeholder 5" descr="A diagram of a building&#10;&#10;AI-generated content may be incorrect.">
            <a:extLst>
              <a:ext uri="{FF2B5EF4-FFF2-40B4-BE49-F238E27FC236}">
                <a16:creationId xmlns:a16="http://schemas.microsoft.com/office/drawing/2014/main" id="{C497241D-A7D6-EA0D-DACD-8EC474DF5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945" y="758283"/>
            <a:ext cx="5294563" cy="21859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0EA367-D1A8-1A26-DE09-51B648A1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 descr="A blue arrow pointing to a room&#10;&#10;AI-generated content may be incorrect.">
            <a:extLst>
              <a:ext uri="{FF2B5EF4-FFF2-40B4-BE49-F238E27FC236}">
                <a16:creationId xmlns:a16="http://schemas.microsoft.com/office/drawing/2014/main" id="{48A939CC-3F11-26EF-E180-96F7250F26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127"/>
          <a:stretch/>
        </p:blipFill>
        <p:spPr>
          <a:xfrm>
            <a:off x="6467494" y="674114"/>
            <a:ext cx="5197606" cy="22701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5BA930-EEB0-908F-E51A-3E2ADFE7ED52}"/>
              </a:ext>
            </a:extLst>
          </p:cNvPr>
          <p:cNvSpPr txBox="1"/>
          <p:nvPr/>
        </p:nvSpPr>
        <p:spPr>
          <a:xfrm>
            <a:off x="280867" y="2944270"/>
            <a:ext cx="683839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High Energy Effects Test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Facility </a:t>
            </a: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Large range of beam energies (e.g., </a:t>
            </a: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40 - 2000 MeV/n Fe21+ ions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Large number of available ion species (e.g., </a:t>
            </a: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 to U [Z = 1 to 92] 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and more)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Fast energy change (minutes)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Fast switching of ions (minutes) [note: </a:t>
            </a: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Simulation of GCR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Support for both unclassified and classified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3D Uniform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Square uniform beam sizes from </a:t>
            </a: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 cm2 to 400 cm</a:t>
            </a:r>
            <a:r>
              <a:rPr lang="en-US" b="1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and larger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Small beams on the scale of 1 cm rms (and smaller are possible)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Beam </a:t>
            </a: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spills from 0.1 - 5.0 seconds 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(longer and shorter are possible)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Fast beam cutoff with insignificant overshoot (e.g., 0.1%)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Same level of support and service as NSRL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ONLY FACILITY TO TEST HEP/NP DETECTORS WITH HADRONS</a:t>
            </a:r>
            <a:endParaRPr lang="en-US" dirty="0"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1" name="Content Placeholder 5" descr="A graph with a red line and blue line&#10;&#10;AI-generated content may be incorrect.">
            <a:extLst>
              <a:ext uri="{FF2B5EF4-FFF2-40B4-BE49-F238E27FC236}">
                <a16:creationId xmlns:a16="http://schemas.microsoft.com/office/drawing/2014/main" id="{5FDA1E3F-BD9F-8DAA-1235-F0D9C8609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257" y="3391355"/>
            <a:ext cx="4698445" cy="246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49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D178CF1-BC23-C50C-FE09-1728FDCD05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554444"/>
            <a:ext cx="7772400" cy="438854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2251539-3CB8-0A33-96A4-9785472B1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BNL-MSI PREP-NP Traineeship Program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56B07-3629-FAEA-726D-1B8E43009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19872"/>
            <a:ext cx="12192000" cy="1938129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2 year pilot program started in June ’21 with an initial cohort of 10 fellows, to access talent for NP research in under-represented populations</a:t>
            </a:r>
          </a:p>
          <a:p>
            <a:pPr lvl="1"/>
            <a:r>
              <a:rPr lang="en-US" dirty="0"/>
              <a:t>Funded by DOE ONP’s “Research Traineeships to Broaden and Diversify Nuclear Physics Program” </a:t>
            </a:r>
          </a:p>
          <a:p>
            <a:r>
              <a:rPr lang="en-US" dirty="0"/>
              <a:t>Student research fellows are paired with BNL scientist and MSI University Mentor for 1 to 2 years, full time during summer and 16 </a:t>
            </a:r>
            <a:r>
              <a:rPr lang="en-US" dirty="0" err="1"/>
              <a:t>hrs</a:t>
            </a:r>
            <a:r>
              <a:rPr lang="en-US" dirty="0"/>
              <a:t>/</a:t>
            </a:r>
            <a:r>
              <a:rPr lang="en-US" dirty="0" err="1"/>
              <a:t>wk</a:t>
            </a:r>
            <a:r>
              <a:rPr lang="en-US" dirty="0"/>
              <a:t> during the academic semesters.  Stipend support of $6500 for summer, and $16/</a:t>
            </a:r>
            <a:r>
              <a:rPr lang="en-US" dirty="0" err="1"/>
              <a:t>hr</a:t>
            </a:r>
            <a:r>
              <a:rPr lang="en-US" dirty="0"/>
              <a:t> during semester*</a:t>
            </a:r>
          </a:p>
          <a:p>
            <a:r>
              <a:rPr lang="en-US" dirty="0"/>
              <a:t>Efficiently leverages existing NP infrastructure and resources (people and equipment) at BNL with talent pool at MSI’s and across the country</a:t>
            </a:r>
          </a:p>
          <a:p>
            <a:r>
              <a:rPr lang="en-US" dirty="0"/>
              <a:t>Fellows work on a cutting-edge NP research project and learn the tools and skills of a scientist while being supported by mentors</a:t>
            </a:r>
          </a:p>
          <a:p>
            <a:r>
              <a:rPr lang="en-US" dirty="0"/>
              <a:t>Program is like a SULI++ or ”mini grad student experience”, and builds their scientific abilities and confidence over time</a:t>
            </a:r>
          </a:p>
        </p:txBody>
      </p:sp>
      <p:pic>
        <p:nvPicPr>
          <p:cNvPr id="3" name="Picture 2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48B19F7D-80B7-23B6-D2F8-9549622F7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9710" y="2085241"/>
            <a:ext cx="855890" cy="783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0DF7E9-9892-6709-9392-7118E2AD0705}"/>
              </a:ext>
            </a:extLst>
          </p:cNvPr>
          <p:cNvSpPr txBox="1"/>
          <p:nvPr/>
        </p:nvSpPr>
        <p:spPr>
          <a:xfrm>
            <a:off x="9637939" y="2836324"/>
            <a:ext cx="8755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Stacyann Nelson</a:t>
            </a:r>
          </a:p>
        </p:txBody>
      </p:sp>
    </p:spTree>
    <p:extLst>
      <p:ext uri="{BB962C8B-B14F-4D97-AF65-F5344CB8AC3E}">
        <p14:creationId xmlns:p14="http://schemas.microsoft.com/office/powerpoint/2010/main" val="1447612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1"/>
            <a:ext cx="11953461" cy="6460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Program Results for the NPT Fellows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451D85-7757-C81D-8DD7-7DC1E6859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520" y="3197685"/>
            <a:ext cx="7950480" cy="3711116"/>
          </a:xfrm>
        </p:spPr>
        <p:txBody>
          <a:bodyPr>
            <a:normAutofit/>
          </a:bodyPr>
          <a:lstStyle/>
          <a:p>
            <a:pPr marL="285744" indent="-285744"/>
            <a:r>
              <a:rPr lang="en-US" sz="1600" dirty="0"/>
              <a:t>Since start of program, 13/15 fellows have gone on to graduate school</a:t>
            </a:r>
          </a:p>
          <a:p>
            <a:pPr marL="285744" indent="-285744"/>
            <a:r>
              <a:rPr lang="en-US" sz="1600" dirty="0"/>
              <a:t>2 papers submitted for publication, at least 2 more expected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45720" bIns="0" rtlCol="0" anchor="ctr"/>
          <a:lstStyle>
            <a:defPPr>
              <a:defRPr lang="en-US"/>
            </a:defPPr>
            <a:lvl1pPr marL="0" algn="r" defTabSz="914377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CFA656-28B7-CF29-54FD-5D35DA965F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7565" y="646045"/>
            <a:ext cx="3421915" cy="2399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00D040-FD8C-E5A9-187D-F32AA48122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32" y="791847"/>
            <a:ext cx="3947288" cy="5524749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4EC32B0B-43D4-7CB0-DD5E-D98AFD0C8322}"/>
              </a:ext>
            </a:extLst>
          </p:cNvPr>
          <p:cNvGraphicFramePr>
            <a:graphicFrameLocks noGrp="1"/>
          </p:cNvGraphicFramePr>
          <p:nvPr/>
        </p:nvGraphicFramePr>
        <p:xfrm>
          <a:off x="4410307" y="3982897"/>
          <a:ext cx="3648490" cy="26925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24245">
                  <a:extLst>
                    <a:ext uri="{9D8B030D-6E8A-4147-A177-3AD203B41FA5}">
                      <a16:colId xmlns:a16="http://schemas.microsoft.com/office/drawing/2014/main" val="2204073265"/>
                    </a:ext>
                  </a:extLst>
                </a:gridCol>
                <a:gridCol w="1824245">
                  <a:extLst>
                    <a:ext uri="{9D8B030D-6E8A-4147-A177-3AD203B41FA5}">
                      <a16:colId xmlns:a16="http://schemas.microsoft.com/office/drawing/2014/main" val="2504032935"/>
                    </a:ext>
                  </a:extLst>
                </a:gridCol>
              </a:tblGrid>
              <a:tr h="319335">
                <a:tc>
                  <a:txBody>
                    <a:bodyPr/>
                    <a:lstStyle/>
                    <a:p>
                      <a:r>
                        <a:rPr lang="en-US" sz="1200" dirty="0"/>
                        <a:t>Graduate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344370"/>
                  </a:ext>
                </a:extLst>
              </a:tr>
              <a:tr h="319335">
                <a:tc>
                  <a:txBody>
                    <a:bodyPr/>
                    <a:lstStyle/>
                    <a:p>
                      <a:r>
                        <a:rPr lang="en-US" sz="1200" dirty="0"/>
                        <a:t>Stony Brook MS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Rare isotope program, EIC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916394"/>
                  </a:ext>
                </a:extLst>
              </a:tr>
              <a:tr h="319335">
                <a:tc>
                  <a:txBody>
                    <a:bodyPr/>
                    <a:lstStyle/>
                    <a:p>
                      <a:r>
                        <a:rPr lang="en-US" sz="1200" dirty="0"/>
                        <a:t>Duke Univ PhD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Forward physics at EIC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167316"/>
                  </a:ext>
                </a:extLst>
              </a:tr>
              <a:tr h="319335">
                <a:tc>
                  <a:txBody>
                    <a:bodyPr/>
                    <a:lstStyle/>
                    <a:p>
                      <a:r>
                        <a:rPr lang="en-US" sz="1200" dirty="0"/>
                        <a:t>Michigan St PhD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Polarized e- production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96017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dirty="0"/>
                        <a:t>Univ of Puerto Rico MS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Mott polarimeter 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896970"/>
                  </a:ext>
                </a:extLst>
              </a:tr>
              <a:tr h="319335">
                <a:tc>
                  <a:txBody>
                    <a:bodyPr/>
                    <a:lstStyle/>
                    <a:p>
                      <a:r>
                        <a:rPr lang="en-US" sz="1200" dirty="0"/>
                        <a:t>Illinois Inst PhD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Polarimeter Simulations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118247"/>
                  </a:ext>
                </a:extLst>
              </a:tr>
              <a:tr h="3193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UC Davis APS 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Nuclear Astrophysics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676329"/>
                  </a:ext>
                </a:extLst>
              </a:tr>
              <a:tr h="3193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Fisk University APS 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Lattice QCD, Charm in HIC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9945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D32511-FB17-BAE3-D104-303161FD4F35}"/>
              </a:ext>
            </a:extLst>
          </p:cNvPr>
          <p:cNvGraphicFramePr>
            <a:graphicFrameLocks noGrp="1"/>
          </p:cNvGraphicFramePr>
          <p:nvPr/>
        </p:nvGraphicFramePr>
        <p:xfrm>
          <a:off x="8170879" y="3816458"/>
          <a:ext cx="3758222" cy="29470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9111">
                  <a:extLst>
                    <a:ext uri="{9D8B030D-6E8A-4147-A177-3AD203B41FA5}">
                      <a16:colId xmlns:a16="http://schemas.microsoft.com/office/drawing/2014/main" val="2204073265"/>
                    </a:ext>
                  </a:extLst>
                </a:gridCol>
                <a:gridCol w="1879111">
                  <a:extLst>
                    <a:ext uri="{9D8B030D-6E8A-4147-A177-3AD203B41FA5}">
                      <a16:colId xmlns:a16="http://schemas.microsoft.com/office/drawing/2014/main" val="2504032935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Graduate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Mentor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34437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Morgan St MS Math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Nuclear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575536"/>
                  </a:ext>
                </a:extLst>
              </a:tr>
              <a:tr h="386681">
                <a:tc>
                  <a:txBody>
                    <a:bodyPr/>
                    <a:lstStyle/>
                    <a:p>
                      <a:r>
                        <a:rPr lang="en-US" sz="1200" dirty="0"/>
                        <a:t>Michigan St PhD Biophysics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Nuclear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99044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dirty="0"/>
                        <a:t>Vanderbilt Univ PhD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sPHENIX</a:t>
                      </a:r>
                      <a:r>
                        <a:rPr lang="en-US" sz="1200" dirty="0"/>
                        <a:t> UPC Feasibility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95302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dirty="0"/>
                        <a:t>Vanderbilt Univ PhD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nEXO photon readout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10623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UMass Amherst PhD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MOLLER backgrounds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71694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Mass General Research Fellowship on Clinical Radiotherapy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Nuclear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007623"/>
                  </a:ext>
                </a:extLst>
              </a:tr>
            </a:tbl>
          </a:graphicData>
        </a:graphic>
      </p:graphicFrame>
      <p:pic>
        <p:nvPicPr>
          <p:cNvPr id="6" name="Picture 5" descr="A person in a black suit&#10;&#10;Description automatically generated">
            <a:extLst>
              <a:ext uri="{FF2B5EF4-FFF2-40B4-BE49-F238E27FC236}">
                <a16:creationId xmlns:a16="http://schemas.microsoft.com/office/drawing/2014/main" id="{D4510E84-95E0-B738-0EF2-006481E8F4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50425" y="1170233"/>
            <a:ext cx="2399849" cy="1351473"/>
          </a:xfrm>
          <a:prstGeom prst="rect">
            <a:avLst/>
          </a:prstGeom>
        </p:spPr>
      </p:pic>
      <p:pic>
        <p:nvPicPr>
          <p:cNvPr id="8" name="Picture 7" descr="A person and person in hardhats&#10;&#10;Description automatically generated">
            <a:extLst>
              <a:ext uri="{FF2B5EF4-FFF2-40B4-BE49-F238E27FC236}">
                <a16:creationId xmlns:a16="http://schemas.microsoft.com/office/drawing/2014/main" id="{93F1235E-DBB5-CCF3-39D0-C69DB4C17E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151256" y="633100"/>
            <a:ext cx="2939144" cy="241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46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CC948-4C1F-6E20-0644-C7FA0A3CC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6" name="Content Placeholder 5" descr="A diagram of a structure&#10;&#10;AI-generated content may be incorrect.">
            <a:extLst>
              <a:ext uri="{FF2B5EF4-FFF2-40B4-BE49-F238E27FC236}">
                <a16:creationId xmlns:a16="http://schemas.microsoft.com/office/drawing/2014/main" id="{7C951795-88DC-141C-2E73-AE7C44452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4240" y="778528"/>
            <a:ext cx="10457760" cy="61164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579C2-2457-18E0-16A7-1F9CDA199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26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FD733CA-D178-3938-D1D4-EE5151C3E889}"/>
              </a:ext>
            </a:extLst>
          </p:cNvPr>
          <p:cNvGrpSpPr/>
          <p:nvPr/>
        </p:nvGrpSpPr>
        <p:grpSpPr>
          <a:xfrm>
            <a:off x="0" y="2786743"/>
            <a:ext cx="3385457" cy="2012330"/>
            <a:chOff x="0" y="2786743"/>
            <a:chExt cx="3385457" cy="20123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36B1C2-4B90-87F8-483C-0505BF1C126A}"/>
                </a:ext>
              </a:extLst>
            </p:cNvPr>
            <p:cNvSpPr txBox="1"/>
            <p:nvPr/>
          </p:nvSpPr>
          <p:spPr>
            <a:xfrm>
              <a:off x="0" y="4214298"/>
              <a:ext cx="22715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RHIC Physics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6D6EF38-B5A3-543D-E987-8CFE0570C093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2271584" y="4506686"/>
              <a:ext cx="1113873" cy="20682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64FCC02-5A0B-D42F-8B9F-C96A82C91F3E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2271584" y="2786743"/>
              <a:ext cx="1113873" cy="171994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F06BA39-18CC-E414-2FD6-672D9197C8C5}"/>
              </a:ext>
            </a:extLst>
          </p:cNvPr>
          <p:cNvGrpSpPr/>
          <p:nvPr/>
        </p:nvGrpSpPr>
        <p:grpSpPr>
          <a:xfrm>
            <a:off x="0" y="486140"/>
            <a:ext cx="3385457" cy="2263532"/>
            <a:chOff x="0" y="486140"/>
            <a:chExt cx="3385457" cy="22635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D9BD69-90C5-66D4-EA4A-93791F726C28}"/>
                </a:ext>
              </a:extLst>
            </p:cNvPr>
            <p:cNvSpPr txBox="1"/>
            <p:nvPr/>
          </p:nvSpPr>
          <p:spPr>
            <a:xfrm>
              <a:off x="0" y="486140"/>
              <a:ext cx="11865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NNDC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27519F2-8F62-CF8B-3001-C0DB0492FCAC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1186543" y="778528"/>
              <a:ext cx="2013857" cy="31263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0DD4A60-52DC-B1D8-2AC4-550E1CA39DC3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1186543" y="778528"/>
              <a:ext cx="2013857" cy="92790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9DA25C8-EEDF-5CEB-92E5-B6EE446C1AB8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1186543" y="778528"/>
              <a:ext cx="2198914" cy="164168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361D47B-BB80-4825-1458-EAD196A3C7F4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1186543" y="778528"/>
              <a:ext cx="2198914" cy="1971144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8D300B2-F57C-A309-17AA-CEF621193905}"/>
              </a:ext>
            </a:extLst>
          </p:cNvPr>
          <p:cNvGrpSpPr/>
          <p:nvPr/>
        </p:nvGrpSpPr>
        <p:grpSpPr>
          <a:xfrm>
            <a:off x="16328" y="1287745"/>
            <a:ext cx="3184072" cy="2651356"/>
            <a:chOff x="16328" y="1287745"/>
            <a:chExt cx="3184072" cy="265135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BE24629-DA6B-7934-EBC4-21A15C62B771}"/>
                </a:ext>
              </a:extLst>
            </p:cNvPr>
            <p:cNvSpPr txBox="1"/>
            <p:nvPr/>
          </p:nvSpPr>
          <p:spPr>
            <a:xfrm>
              <a:off x="16328" y="335432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EIC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93E7400-0CD9-D60E-F14A-68EDF2A352D0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 flipV="1">
              <a:off x="725176" y="2457284"/>
              <a:ext cx="2475224" cy="118943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B19FF51-1DD2-0461-F9CC-BD17C9199B0E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 flipV="1">
              <a:off x="725176" y="1287745"/>
              <a:ext cx="2475224" cy="2358969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9BE10C5-BE15-11A1-9A19-5E0F43B8CF5D}"/>
              </a:ext>
            </a:extLst>
          </p:cNvPr>
          <p:cNvGrpSpPr/>
          <p:nvPr/>
        </p:nvGrpSpPr>
        <p:grpSpPr>
          <a:xfrm>
            <a:off x="16328" y="1518899"/>
            <a:ext cx="5578929" cy="1444747"/>
            <a:chOff x="16328" y="1518899"/>
            <a:chExt cx="5578929" cy="144474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9B201CC-1751-6D07-C0E9-A65633DA6059}"/>
                </a:ext>
              </a:extLst>
            </p:cNvPr>
            <p:cNvSpPr txBox="1"/>
            <p:nvPr/>
          </p:nvSpPr>
          <p:spPr>
            <a:xfrm>
              <a:off x="16328" y="2378871"/>
              <a:ext cx="10342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NSRL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A04F372-C001-C448-D06D-E671402ECE86}"/>
                </a:ext>
              </a:extLst>
            </p:cNvPr>
            <p:cNvCxnSpPr>
              <a:cxnSpLocks/>
              <a:stCxn id="39" idx="3"/>
            </p:cNvCxnSpPr>
            <p:nvPr/>
          </p:nvCxnSpPr>
          <p:spPr>
            <a:xfrm flipV="1">
              <a:off x="1050585" y="1586417"/>
              <a:ext cx="4544672" cy="108484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0FF037D-4E0E-35E1-022D-4967DD539CF2}"/>
                </a:ext>
              </a:extLst>
            </p:cNvPr>
            <p:cNvSpPr txBox="1"/>
            <p:nvPr/>
          </p:nvSpPr>
          <p:spPr>
            <a:xfrm>
              <a:off x="16328" y="1677169"/>
              <a:ext cx="8963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BLIP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7CDDC22-89F4-EE60-AD19-9834A1A67003}"/>
                </a:ext>
              </a:extLst>
            </p:cNvPr>
            <p:cNvCxnSpPr>
              <a:cxnSpLocks/>
              <a:stCxn id="43" idx="3"/>
            </p:cNvCxnSpPr>
            <p:nvPr/>
          </p:nvCxnSpPr>
          <p:spPr>
            <a:xfrm flipV="1">
              <a:off x="912727" y="1518899"/>
              <a:ext cx="4366008" cy="45065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9786253D-8FF7-89C9-F2A5-6315C17F3D7B}"/>
              </a:ext>
            </a:extLst>
          </p:cNvPr>
          <p:cNvSpPr txBox="1"/>
          <p:nvPr/>
        </p:nvSpPr>
        <p:spPr>
          <a:xfrm>
            <a:off x="305673" y="1030204"/>
            <a:ext cx="2173480" cy="46166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Dr. E. </a:t>
            </a:r>
            <a:r>
              <a:rPr lang="en-US" sz="2400" dirty="0" err="1">
                <a:highlight>
                  <a:srgbClr val="FFFF00"/>
                </a:highlight>
              </a:rPr>
              <a:t>Chimanski</a:t>
            </a:r>
            <a:endParaRPr lang="en-US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7523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title"/>
          </p:nvPr>
        </p:nvSpPr>
        <p:spPr>
          <a:xfrm>
            <a:off x="285575" y="82199"/>
            <a:ext cx="11360800" cy="81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l"/>
            <a:r>
              <a:rPr lang="en" dirty="0" err="1"/>
              <a:t>sPHENIX</a:t>
            </a:r>
            <a:r>
              <a:rPr lang="en" dirty="0"/>
              <a:t> Detector</a:t>
            </a:r>
            <a:endParaRPr dirty="0"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1"/>
          </p:nvPr>
        </p:nvSpPr>
        <p:spPr>
          <a:xfrm>
            <a:off x="-29556" y="787400"/>
            <a:ext cx="6096000" cy="6070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/>
              <a:t>Began Data Taking in 2023!</a:t>
            </a:r>
          </a:p>
          <a:p>
            <a:endParaRPr lang="en" sz="3200" dirty="0"/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1.4 T Solenoidal B Field</a:t>
            </a:r>
            <a:endParaRPr lang="en" sz="32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rgbClr val="991B8A"/>
                </a:solidFill>
              </a:rPr>
              <a:t>Calorimeters -  full EM/Hadronic, </a:t>
            </a:r>
            <a:r>
              <a:rPr lang="en-US" sz="3200" dirty="0">
                <a:solidFill>
                  <a:srgbClr val="991B8A"/>
                </a:solidFill>
                <a:latin typeface="Symbol" pitchFamily="2" charset="2"/>
              </a:rPr>
              <a:t>g</a:t>
            </a:r>
            <a:r>
              <a:rPr lang="en-US" sz="3200" dirty="0">
                <a:solidFill>
                  <a:srgbClr val="991B8A"/>
                </a:solidFill>
              </a:rPr>
              <a:t>, jets, triggers</a:t>
            </a:r>
          </a:p>
          <a:p>
            <a:r>
              <a:rPr lang="en-US" sz="3200" dirty="0">
                <a:solidFill>
                  <a:srgbClr val="4EA93B"/>
                </a:solidFill>
              </a:rPr>
              <a:t>Tracking/Micro-vertexing – MVTX, INTT, TPC, TPOT</a:t>
            </a:r>
          </a:p>
          <a:p>
            <a:r>
              <a:rPr lang="en-US" sz="3200" dirty="0">
                <a:solidFill>
                  <a:srgbClr val="61CAF2"/>
                </a:solidFill>
              </a:rPr>
              <a:t>Forward – Min. Bias Det., ZDC/SMD, Event Plane Det.</a:t>
            </a:r>
          </a:p>
          <a:p>
            <a:r>
              <a:rPr lang="en-US" sz="3200" dirty="0"/>
              <a:t>15 kHz trigger and streaming readout</a:t>
            </a:r>
          </a:p>
          <a:p>
            <a:r>
              <a:rPr lang="en-US" sz="3200" dirty="0"/>
              <a:t>|</a:t>
            </a:r>
            <a:r>
              <a:rPr lang="el-GR" sz="3200" dirty="0"/>
              <a:t>η| &lt; 1.1 </a:t>
            </a:r>
            <a:r>
              <a:rPr lang="en-US" sz="3200" dirty="0"/>
              <a:t>and full 2</a:t>
            </a:r>
            <a:r>
              <a:rPr lang="el-GR" sz="3200" dirty="0"/>
              <a:t>π </a:t>
            </a:r>
            <a:r>
              <a:rPr lang="en-US" sz="3200" dirty="0"/>
              <a:t>azimuthal coverage</a:t>
            </a:r>
          </a:p>
          <a:p>
            <a:endParaRPr dirty="0"/>
          </a:p>
        </p:txBody>
      </p:sp>
      <p:sp>
        <p:nvSpPr>
          <p:cNvPr id="121" name="Google Shape;121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pic>
        <p:nvPicPr>
          <p:cNvPr id="122" name="Google Shape;12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199" y="131613"/>
            <a:ext cx="5855175" cy="64469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897312-C979-5A61-58F5-6F439FE5A584}"/>
              </a:ext>
            </a:extLst>
          </p:cNvPr>
          <p:cNvSpPr/>
          <p:nvPr/>
        </p:nvSpPr>
        <p:spPr>
          <a:xfrm>
            <a:off x="5994400" y="685800"/>
            <a:ext cx="1930400" cy="914400"/>
          </a:xfrm>
          <a:prstGeom prst="rect">
            <a:avLst/>
          </a:prstGeom>
          <a:noFill/>
          <a:ln w="635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12D2CC-5D43-1031-4D21-A2A52141C138}"/>
              </a:ext>
            </a:extLst>
          </p:cNvPr>
          <p:cNvGrpSpPr/>
          <p:nvPr/>
        </p:nvGrpSpPr>
        <p:grpSpPr>
          <a:xfrm>
            <a:off x="5994401" y="2442093"/>
            <a:ext cx="3989164" cy="2612508"/>
            <a:chOff x="4495800" y="1831569"/>
            <a:chExt cx="3124199" cy="19593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067F87-DA0C-EEE3-A7C6-2F7E0956231A}"/>
                </a:ext>
              </a:extLst>
            </p:cNvPr>
            <p:cNvSpPr/>
            <p:nvPr/>
          </p:nvSpPr>
          <p:spPr>
            <a:xfrm>
              <a:off x="4495800" y="2876550"/>
              <a:ext cx="3124199" cy="914400"/>
            </a:xfrm>
            <a:prstGeom prst="rect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FB9837-8A72-A3C8-F2F2-39275C9DF3FD}"/>
                </a:ext>
              </a:extLst>
            </p:cNvPr>
            <p:cNvSpPr/>
            <p:nvPr/>
          </p:nvSpPr>
          <p:spPr>
            <a:xfrm>
              <a:off x="4495800" y="1831569"/>
              <a:ext cx="886268" cy="1044981"/>
            </a:xfrm>
            <a:prstGeom prst="rect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E7F4130-01C4-6A46-D1F5-222F2B1EC816}"/>
              </a:ext>
            </a:extLst>
          </p:cNvPr>
          <p:cNvSpPr/>
          <p:nvPr/>
        </p:nvSpPr>
        <p:spPr>
          <a:xfrm>
            <a:off x="10057870" y="992398"/>
            <a:ext cx="1514199" cy="2695215"/>
          </a:xfrm>
          <a:prstGeom prst="rect">
            <a:avLst/>
          </a:prstGeom>
          <a:noFill/>
          <a:ln w="635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F6936A-5898-E4D9-0D04-FFEC8ED77593}"/>
              </a:ext>
            </a:extLst>
          </p:cNvPr>
          <p:cNvSpPr/>
          <p:nvPr/>
        </p:nvSpPr>
        <p:spPr>
          <a:xfrm>
            <a:off x="10057870" y="3822699"/>
            <a:ext cx="1514199" cy="1219199"/>
          </a:xfrm>
          <a:prstGeom prst="rect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-Au_200GeV">
            <a:hlinkClick r:id="" action="ppaction://media"/>
            <a:extLst>
              <a:ext uri="{FF2B5EF4-FFF2-40B4-BE49-F238E27FC236}">
                <a16:creationId xmlns:a16="http://schemas.microsoft.com/office/drawing/2014/main" id="{160E5550-0B19-BA4E-90C0-B8837DD858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8763" y="4763"/>
            <a:ext cx="9139237" cy="6854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3DA48556-A4F9-63D6-A6E7-FE2FBB5E36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37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403BD35-D140-8A46-83A1-A841F01B05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423" y="1141301"/>
            <a:ext cx="3086195" cy="37020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PHENIX BBC for </a:t>
            </a:r>
            <a:r>
              <a:rPr lang="en-US" dirty="0" err="1">
                <a:solidFill>
                  <a:srgbClr val="00B0F0"/>
                </a:solidFill>
              </a:rPr>
              <a:t>sPHENIX</a:t>
            </a:r>
            <a:r>
              <a:rPr lang="en-US" dirty="0">
                <a:solidFill>
                  <a:srgbClr val="00B0F0"/>
                </a:solidFill>
              </a:rPr>
              <a:t> MBD</a:t>
            </a:r>
          </a:p>
        </p:txBody>
      </p:sp>
      <p:pic>
        <p:nvPicPr>
          <p:cNvPr id="5" name="Picture 12" descr="970715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55017" y="1141302"/>
            <a:ext cx="4861488" cy="364611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247717-B79B-C240-91F2-9BC49DE7D883}"/>
              </a:ext>
            </a:extLst>
          </p:cNvPr>
          <p:cNvSpPr txBox="1"/>
          <p:nvPr/>
        </p:nvSpPr>
        <p:spPr>
          <a:xfrm>
            <a:off x="0" y="4826677"/>
            <a:ext cx="12598400" cy="181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Font typeface="+mj-lt"/>
              <a:buAutoNum type="arabicPeriod"/>
            </a:pPr>
            <a:r>
              <a:rPr lang="en-US" sz="1867" dirty="0"/>
              <a:t>Reuse of PHENIX BBC to provide high quality, cost effective solution</a:t>
            </a:r>
          </a:p>
          <a:p>
            <a:pPr marL="450045" lvl="1" indent="-192877">
              <a:buFont typeface="Arial"/>
              <a:buChar char="•"/>
            </a:pPr>
            <a:r>
              <a:rPr lang="en-US" sz="1867" dirty="0"/>
              <a:t>128 </a:t>
            </a:r>
            <a:r>
              <a:rPr lang="en-US" sz="1867" dirty="0" err="1"/>
              <a:t>ch’s</a:t>
            </a:r>
            <a:r>
              <a:rPr lang="en-US" sz="1867" dirty="0"/>
              <a:t> of 3 cm thick quartz radiator on mesh dynode PMTs</a:t>
            </a:r>
          </a:p>
          <a:p>
            <a:pPr marL="257168" indent="-257168">
              <a:buFont typeface="+mj-lt"/>
              <a:buAutoNum type="arabicPeriod"/>
            </a:pPr>
            <a:r>
              <a:rPr lang="en-US" sz="1867" dirty="0"/>
              <a:t>Provide MB trigger with high efficiency for heavy ion collisions (~90%), with selection on z-vertex (+/- 10 cm for Si Tracking)</a:t>
            </a:r>
          </a:p>
          <a:p>
            <a:pPr marL="417900" lvl="1" indent="-160731">
              <a:buFont typeface="Arial"/>
              <a:buChar char="•"/>
            </a:pPr>
            <a:r>
              <a:rPr lang="en-US" sz="1867" dirty="0"/>
              <a:t>Online z-vertex resolution of at least 2.5 cm, </a:t>
            </a:r>
            <a:r>
              <a:rPr lang="en-US" sz="1867" dirty="0" err="1"/>
              <a:t>ie</a:t>
            </a:r>
            <a:r>
              <a:rPr lang="en-US" sz="1867" dirty="0"/>
              <a:t>, 120 </a:t>
            </a:r>
            <a:r>
              <a:rPr lang="en-US" sz="1867" dirty="0" err="1"/>
              <a:t>ps</a:t>
            </a:r>
            <a:r>
              <a:rPr lang="en-US" sz="1867" dirty="0"/>
              <a:t>/</a:t>
            </a:r>
            <a:r>
              <a:rPr lang="en-US" sz="1867" dirty="0" err="1"/>
              <a:t>ch</a:t>
            </a:r>
            <a:endParaRPr lang="en-US" sz="1867" dirty="0"/>
          </a:p>
          <a:p>
            <a:pPr marL="104773" indent="-457189">
              <a:buFont typeface="+mj-lt"/>
              <a:buAutoNum type="arabicPeriod"/>
            </a:pPr>
            <a:r>
              <a:rPr lang="en-US" sz="1867" dirty="0"/>
              <a:t>Uses New Custom Electronics Designed by Nevis Labs at Columbia University</a:t>
            </a:r>
          </a:p>
          <a:p>
            <a:pPr marL="257168" indent="-257168">
              <a:buFont typeface="+mj-lt"/>
              <a:buAutoNum type="arabicPeriod"/>
            </a:pPr>
            <a:r>
              <a:rPr lang="en-US" sz="1867" dirty="0"/>
              <a:t>Contributes to centrality, reaction plane, and start time</a:t>
            </a:r>
          </a:p>
        </p:txBody>
      </p:sp>
      <p:pic>
        <p:nvPicPr>
          <p:cNvPr id="9" name="Picture 4" descr="970205a_2">
            <a:extLst>
              <a:ext uri="{FF2B5EF4-FFF2-40B4-BE49-F238E27FC236}">
                <a16:creationId xmlns:a16="http://schemas.microsoft.com/office/drawing/2014/main" id="{915AC785-BCB0-9147-A851-7A194C70E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456" y="1636493"/>
            <a:ext cx="3321195" cy="24908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4BC20F-4C31-EE4C-9823-AF0638E58790}"/>
              </a:ext>
            </a:extLst>
          </p:cNvPr>
          <p:cNvSpPr/>
          <p:nvPr/>
        </p:nvSpPr>
        <p:spPr>
          <a:xfrm rot="19634646">
            <a:off x="5566663" y="2447005"/>
            <a:ext cx="838200" cy="22616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08D2A7-18F0-CE45-8C51-AE6B7B37A151}"/>
              </a:ext>
            </a:extLst>
          </p:cNvPr>
          <p:cNvCxnSpPr>
            <a:cxnSpLocks/>
          </p:cNvCxnSpPr>
          <p:nvPr/>
        </p:nvCxnSpPr>
        <p:spPr>
          <a:xfrm flipH="1">
            <a:off x="3424652" y="2881944"/>
            <a:ext cx="2250113" cy="124544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D3F70B-947E-534E-8F62-336330D98066}"/>
              </a:ext>
            </a:extLst>
          </p:cNvPr>
          <p:cNvCxnSpPr>
            <a:cxnSpLocks/>
          </p:cNvCxnSpPr>
          <p:nvPr/>
        </p:nvCxnSpPr>
        <p:spPr>
          <a:xfrm flipH="1" flipV="1">
            <a:off x="3424651" y="1711642"/>
            <a:ext cx="2057400" cy="100615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1E6888A-C538-2C40-99A9-BB98C41962A0}"/>
              </a:ext>
            </a:extLst>
          </p:cNvPr>
          <p:cNvSpPr txBox="1"/>
          <p:nvPr/>
        </p:nvSpPr>
        <p:spPr>
          <a:xfrm>
            <a:off x="2057400" y="609601"/>
            <a:ext cx="8546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Collaboration between BNL, Columbia Univ, FAMU, Howard, RIKEN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C7E76A-BB93-E723-126A-375094866642}"/>
              </a:ext>
            </a:extLst>
          </p:cNvPr>
          <p:cNvGrpSpPr/>
          <p:nvPr/>
        </p:nvGrpSpPr>
        <p:grpSpPr>
          <a:xfrm>
            <a:off x="3540122" y="1141300"/>
            <a:ext cx="4861487" cy="3646115"/>
            <a:chOff x="3540122" y="1141300"/>
            <a:chExt cx="4861487" cy="3646115"/>
          </a:xfrm>
        </p:grpSpPr>
        <p:pic>
          <p:nvPicPr>
            <p:cNvPr id="3" name="Picture 2" descr="A person standing next to a machine&#10;&#10;AI-generated content may be incorrect.">
              <a:extLst>
                <a:ext uri="{FF2B5EF4-FFF2-40B4-BE49-F238E27FC236}">
                  <a16:creationId xmlns:a16="http://schemas.microsoft.com/office/drawing/2014/main" id="{D82EDB7F-D733-E253-9508-2EC38D4C7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0122" y="1141300"/>
              <a:ext cx="4861487" cy="364611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787E0C-491B-96DD-7AF5-35844BE0B976}"/>
                </a:ext>
              </a:extLst>
            </p:cNvPr>
            <p:cNvSpPr txBox="1"/>
            <p:nvPr/>
          </p:nvSpPr>
          <p:spPr>
            <a:xfrm>
              <a:off x="3657601" y="1233385"/>
              <a:ext cx="21632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M. </a:t>
              </a:r>
              <a:r>
                <a:rPr lang="en-US" dirty="0" err="1">
                  <a:highlight>
                    <a:srgbClr val="FFFF00"/>
                  </a:highlight>
                </a:rPr>
                <a:t>Damulira</a:t>
              </a:r>
              <a:r>
                <a:rPr lang="en-US" dirty="0">
                  <a:highlight>
                    <a:srgbClr val="FFFF00"/>
                  </a:highlight>
                </a:rPr>
                <a:t>, TSU ‘23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848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110EC-6C9B-4C8E-02B7-E37DB5496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HBCU Collider Activity on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8041C-3883-BBF9-70F6-2CD76E8C7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446264"/>
            <a:ext cx="12192000" cy="1411736"/>
          </a:xfrm>
        </p:spPr>
        <p:txBody>
          <a:bodyPr/>
          <a:lstStyle/>
          <a:p>
            <a:r>
              <a:rPr lang="en-US" dirty="0"/>
              <a:t>Howard, FAMU (and soon Morgan St with the addition of S. Nelson) were the main contributors to the MBD along with BNL and RIKEN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39C002-A55E-3F72-4E83-CCEDAE1AE4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771825"/>
            <a:ext cx="6214533" cy="466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CB0C9C-FABF-3AF1-6CD0-4839D33F46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97386" y="1352850"/>
            <a:ext cx="4648197" cy="34861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7F70EE-7479-64B4-283B-957D66F8B09C}"/>
              </a:ext>
            </a:extLst>
          </p:cNvPr>
          <p:cNvSpPr txBox="1"/>
          <p:nvPr/>
        </p:nvSpPr>
        <p:spPr>
          <a:xfrm>
            <a:off x="4572000" y="4953001"/>
            <a:ext cx="22521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Abdul al-Sayegh, FAMU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48B33A-6508-4A8E-02BA-A1B19E7B15B6}"/>
              </a:ext>
            </a:extLst>
          </p:cNvPr>
          <p:cNvSpPr txBox="1"/>
          <p:nvPr/>
        </p:nvSpPr>
        <p:spPr>
          <a:xfrm>
            <a:off x="927442" y="3202161"/>
            <a:ext cx="18157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Alex Holt, Howard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6FFE6F-68E5-7AE3-5101-322632C423C2}"/>
              </a:ext>
            </a:extLst>
          </p:cNvPr>
          <p:cNvSpPr txBox="1"/>
          <p:nvPr/>
        </p:nvSpPr>
        <p:spPr>
          <a:xfrm>
            <a:off x="8395418" y="5008517"/>
            <a:ext cx="22521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Howard NPT Fellows</a:t>
            </a:r>
          </a:p>
        </p:txBody>
      </p:sp>
    </p:spTree>
    <p:extLst>
      <p:ext uri="{BB962C8B-B14F-4D97-AF65-F5344CB8AC3E}">
        <p14:creationId xmlns:p14="http://schemas.microsoft.com/office/powerpoint/2010/main" val="26684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5E575-44EF-D59D-8B09-FD011D54F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</a:t>
            </a:r>
            <a:r>
              <a:rPr lang="en-US" dirty="0" err="1"/>
              <a:t>Meaurements</a:t>
            </a:r>
            <a:r>
              <a:rPr lang="en-US" dirty="0"/>
              <a:t> with MBD </a:t>
            </a:r>
            <a:r>
              <a:rPr lang="en-US" dirty="0" err="1"/>
              <a:t>Eventplane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488F3-AF11-77AD-0FA7-AC2C89DADD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90601"/>
            <a:ext cx="12235228" cy="536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16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1C0D1-5014-B178-6316-B6DC5264B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FE318-63E5-F8A8-FB3C-C2C29E2FF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9</a:t>
            </a:fld>
            <a:endParaRPr lang="en-US"/>
          </a:p>
        </p:txBody>
      </p:sp>
      <p:pic>
        <p:nvPicPr>
          <p:cNvPr id="6" name="Content Placeholder 5" descr="Aerial view of a city&#10;&#10;AI-generated content may be incorrect.">
            <a:extLst>
              <a:ext uri="{FF2B5EF4-FFF2-40B4-BE49-F238E27FC236}">
                <a16:creationId xmlns:a16="http://schemas.microsoft.com/office/drawing/2014/main" id="{BB3D044C-2870-2DBF-402B-0AE2D31550B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D2EEBCC1-14F3-9488-7044-35CD49C668A7}"/>
              </a:ext>
            </a:extLst>
          </p:cNvPr>
          <p:cNvSpPr/>
          <p:nvPr/>
        </p:nvSpPr>
        <p:spPr>
          <a:xfrm>
            <a:off x="5279571" y="1534886"/>
            <a:ext cx="2264229" cy="500744"/>
          </a:xfrm>
          <a:prstGeom prst="frame">
            <a:avLst>
              <a:gd name="adj1" fmla="val 6983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0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My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Default" id="{3628FF7E-0402-0A44-A65C-C8B86D3A45BD}" vid="{C3FD1E9E-76E3-1D45-87AB-3FEF7B1A37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MyDefault</Template>
  <TotalTime>1238</TotalTime>
  <Words>1289</Words>
  <Application>Microsoft Macintosh PowerPoint</Application>
  <PresentationFormat>Widescreen</PresentationFormat>
  <Paragraphs>157</Paragraphs>
  <Slides>26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Apple Chancery</vt:lpstr>
      <vt:lpstr>Aptos</vt:lpstr>
      <vt:lpstr>Arial</vt:lpstr>
      <vt:lpstr>Calibri</vt:lpstr>
      <vt:lpstr>Cambria Math</vt:lpstr>
      <vt:lpstr>Georgia</vt:lpstr>
      <vt:lpstr>Symbol</vt:lpstr>
      <vt:lpstr>Times New Roman</vt:lpstr>
      <vt:lpstr>MyDefault</vt:lpstr>
      <vt:lpstr>Nuclear Physics Research at BNL</vt:lpstr>
      <vt:lpstr>PowerPoint Presentation</vt:lpstr>
      <vt:lpstr>sPHENIX Detector</vt:lpstr>
      <vt:lpstr>PowerPoint Presentation</vt:lpstr>
      <vt:lpstr>PowerPoint Presentation</vt:lpstr>
      <vt:lpstr>PHENIX BBC for sPHENIX MBD</vt:lpstr>
      <vt:lpstr>HBCU Collider Activity on sPHENIX</vt:lpstr>
      <vt:lpstr>Flow Meaurements with MBD Eventplane</vt:lpstr>
      <vt:lpstr>PowerPoint Presentation</vt:lpstr>
      <vt:lpstr>eRHIC: Electron Ion Collider At BNL</vt:lpstr>
      <vt:lpstr>PowerPoint Presentation</vt:lpstr>
      <vt:lpstr>Possibility of 2nd Detector at EIC</vt:lpstr>
      <vt:lpstr>Proposed EIC Rare Isotopes Program</vt:lpstr>
      <vt:lpstr>Proposed EIC Rare Isotopes Program</vt:lpstr>
      <vt:lpstr>Need for More Studies of Rare Isotope Production</vt:lpstr>
      <vt:lpstr>PowerPoint Presentation</vt:lpstr>
      <vt:lpstr>BNL:  Part of the DOE Isotope Program</vt:lpstr>
      <vt:lpstr>BNL - Birthplace of Nuclear Medicine</vt:lpstr>
      <vt:lpstr>Targeted 𝛼-therapy For Cancer Treatment</vt:lpstr>
      <vt:lpstr>Brookhaven Linac Isotope Producer (BLIP)</vt:lpstr>
      <vt:lpstr>PowerPoint Presentation</vt:lpstr>
      <vt:lpstr>BNL-NASA National Space Radiation Lab</vt:lpstr>
      <vt:lpstr>Proposed HEET Facility</vt:lpstr>
      <vt:lpstr>BNL-MSI PREP-NP Traineeship Program</vt:lpstr>
      <vt:lpstr>Program Results for the NPT Fellows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Mickey Chiu</dc:creator>
  <cp:lastModifiedBy>Mickey Chiu</cp:lastModifiedBy>
  <cp:revision>10</cp:revision>
  <dcterms:created xsi:type="dcterms:W3CDTF">2025-04-08T16:19:53Z</dcterms:created>
  <dcterms:modified xsi:type="dcterms:W3CDTF">2025-04-09T12:57:54Z</dcterms:modified>
</cp:coreProperties>
</file>