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1"/>
  </p:sldMasterIdLst>
  <p:notesMasterIdLst>
    <p:notesMasterId r:id="rId82"/>
  </p:notesMasterIdLst>
  <p:sldIdLst>
    <p:sldId id="256" r:id="rId2"/>
    <p:sldId id="317" r:id="rId3"/>
    <p:sldId id="316" r:id="rId4"/>
    <p:sldId id="267" r:id="rId5"/>
    <p:sldId id="343" r:id="rId6"/>
    <p:sldId id="283" r:id="rId7"/>
    <p:sldId id="352" r:id="rId8"/>
    <p:sldId id="350" r:id="rId9"/>
    <p:sldId id="368" r:id="rId10"/>
    <p:sldId id="361" r:id="rId11"/>
    <p:sldId id="300" r:id="rId12"/>
    <p:sldId id="297" r:id="rId13"/>
    <p:sldId id="304" r:id="rId14"/>
    <p:sldId id="265" r:id="rId15"/>
    <p:sldId id="276" r:id="rId16"/>
    <p:sldId id="315" r:id="rId17"/>
    <p:sldId id="313" r:id="rId18"/>
    <p:sldId id="367" r:id="rId19"/>
    <p:sldId id="362" r:id="rId20"/>
    <p:sldId id="290" r:id="rId21"/>
    <p:sldId id="269" r:id="rId22"/>
    <p:sldId id="292" r:id="rId23"/>
    <p:sldId id="358" r:id="rId24"/>
    <p:sldId id="302" r:id="rId25"/>
    <p:sldId id="310" r:id="rId26"/>
    <p:sldId id="332" r:id="rId27"/>
    <p:sldId id="365" r:id="rId28"/>
    <p:sldId id="357" r:id="rId29"/>
    <p:sldId id="322" r:id="rId30"/>
    <p:sldId id="324" r:id="rId31"/>
    <p:sldId id="325" r:id="rId32"/>
    <p:sldId id="348" r:id="rId33"/>
    <p:sldId id="347" r:id="rId34"/>
    <p:sldId id="331" r:id="rId35"/>
    <p:sldId id="336" r:id="rId36"/>
    <p:sldId id="344" r:id="rId37"/>
    <p:sldId id="319" r:id="rId38"/>
    <p:sldId id="366" r:id="rId39"/>
    <p:sldId id="305" r:id="rId40"/>
    <p:sldId id="341" r:id="rId41"/>
    <p:sldId id="295" r:id="rId42"/>
    <p:sldId id="277" r:id="rId43"/>
    <p:sldId id="309" r:id="rId44"/>
    <p:sldId id="333" r:id="rId45"/>
    <p:sldId id="363" r:id="rId46"/>
    <p:sldId id="364" r:id="rId47"/>
    <p:sldId id="360" r:id="rId48"/>
    <p:sldId id="318" r:id="rId49"/>
    <p:sldId id="320" r:id="rId50"/>
    <p:sldId id="329" r:id="rId51"/>
    <p:sldId id="326" r:id="rId52"/>
    <p:sldId id="327" r:id="rId53"/>
    <p:sldId id="328" r:id="rId54"/>
    <p:sldId id="330" r:id="rId55"/>
    <p:sldId id="339" r:id="rId56"/>
    <p:sldId id="356" r:id="rId57"/>
    <p:sldId id="355" r:id="rId58"/>
    <p:sldId id="353" r:id="rId59"/>
    <p:sldId id="354" r:id="rId60"/>
    <p:sldId id="334" r:id="rId61"/>
    <p:sldId id="272" r:id="rId62"/>
    <p:sldId id="287" r:id="rId63"/>
    <p:sldId id="286" r:id="rId64"/>
    <p:sldId id="335" r:id="rId65"/>
    <p:sldId id="291" r:id="rId66"/>
    <p:sldId id="299" r:id="rId67"/>
    <p:sldId id="311" r:id="rId68"/>
    <p:sldId id="285" r:id="rId69"/>
    <p:sldId id="314" r:id="rId70"/>
    <p:sldId id="301" r:id="rId71"/>
    <p:sldId id="296" r:id="rId72"/>
    <p:sldId id="289" r:id="rId73"/>
    <p:sldId id="307" r:id="rId74"/>
    <p:sldId id="274" r:id="rId75"/>
    <p:sldId id="275" r:id="rId76"/>
    <p:sldId id="270" r:id="rId77"/>
    <p:sldId id="351" r:id="rId78"/>
    <p:sldId id="338" r:id="rId79"/>
    <p:sldId id="257" r:id="rId80"/>
    <p:sldId id="359" r:id="rId81"/>
  </p:sldIdLst>
  <p:sldSz cx="9144000" cy="6858000" type="screen4x3"/>
  <p:notesSz cx="6858000" cy="9144000"/>
  <p:defaultTextStyle>
    <a:defPPr>
      <a:defRPr lang="es-ES"/>
    </a:defPPr>
    <a:lvl1pPr algn="l" rtl="0" fontAlgn="base">
      <a:spcBef>
        <a:spcPct val="0"/>
      </a:spcBef>
      <a:spcAft>
        <a:spcPct val="0"/>
      </a:spcAft>
      <a:defRPr kern="1200" baseline="-25000">
        <a:solidFill>
          <a:schemeClr val="tx1"/>
        </a:solidFill>
        <a:latin typeface="Verdana" pitchFamily="34" charset="0"/>
        <a:ea typeface="+mn-ea"/>
        <a:cs typeface="+mn-cs"/>
      </a:defRPr>
    </a:lvl1pPr>
    <a:lvl2pPr marL="457200" algn="l" rtl="0" fontAlgn="base">
      <a:spcBef>
        <a:spcPct val="0"/>
      </a:spcBef>
      <a:spcAft>
        <a:spcPct val="0"/>
      </a:spcAft>
      <a:defRPr kern="1200" baseline="-25000">
        <a:solidFill>
          <a:schemeClr val="tx1"/>
        </a:solidFill>
        <a:latin typeface="Verdana" pitchFamily="34" charset="0"/>
        <a:ea typeface="+mn-ea"/>
        <a:cs typeface="+mn-cs"/>
      </a:defRPr>
    </a:lvl2pPr>
    <a:lvl3pPr marL="914400" algn="l" rtl="0" fontAlgn="base">
      <a:spcBef>
        <a:spcPct val="0"/>
      </a:spcBef>
      <a:spcAft>
        <a:spcPct val="0"/>
      </a:spcAft>
      <a:defRPr kern="1200" baseline="-25000">
        <a:solidFill>
          <a:schemeClr val="tx1"/>
        </a:solidFill>
        <a:latin typeface="Verdana" pitchFamily="34" charset="0"/>
        <a:ea typeface="+mn-ea"/>
        <a:cs typeface="+mn-cs"/>
      </a:defRPr>
    </a:lvl3pPr>
    <a:lvl4pPr marL="1371600" algn="l" rtl="0" fontAlgn="base">
      <a:spcBef>
        <a:spcPct val="0"/>
      </a:spcBef>
      <a:spcAft>
        <a:spcPct val="0"/>
      </a:spcAft>
      <a:defRPr kern="1200" baseline="-25000">
        <a:solidFill>
          <a:schemeClr val="tx1"/>
        </a:solidFill>
        <a:latin typeface="Verdana" pitchFamily="34" charset="0"/>
        <a:ea typeface="+mn-ea"/>
        <a:cs typeface="+mn-cs"/>
      </a:defRPr>
    </a:lvl4pPr>
    <a:lvl5pPr marL="1828800" algn="l" rtl="0" fontAlgn="base">
      <a:spcBef>
        <a:spcPct val="0"/>
      </a:spcBef>
      <a:spcAft>
        <a:spcPct val="0"/>
      </a:spcAft>
      <a:defRPr kern="1200" baseline="-25000">
        <a:solidFill>
          <a:schemeClr val="tx1"/>
        </a:solidFill>
        <a:latin typeface="Verdana" pitchFamily="34" charset="0"/>
        <a:ea typeface="+mn-ea"/>
        <a:cs typeface="+mn-cs"/>
      </a:defRPr>
    </a:lvl5pPr>
    <a:lvl6pPr marL="2286000" algn="l" defTabSz="914400" rtl="0" eaLnBrk="1" latinLnBrk="0" hangingPunct="1">
      <a:defRPr kern="1200" baseline="-25000">
        <a:solidFill>
          <a:schemeClr val="tx1"/>
        </a:solidFill>
        <a:latin typeface="Verdana" pitchFamily="34" charset="0"/>
        <a:ea typeface="+mn-ea"/>
        <a:cs typeface="+mn-cs"/>
      </a:defRPr>
    </a:lvl6pPr>
    <a:lvl7pPr marL="2743200" algn="l" defTabSz="914400" rtl="0" eaLnBrk="1" latinLnBrk="0" hangingPunct="1">
      <a:defRPr kern="1200" baseline="-25000">
        <a:solidFill>
          <a:schemeClr val="tx1"/>
        </a:solidFill>
        <a:latin typeface="Verdana" pitchFamily="34" charset="0"/>
        <a:ea typeface="+mn-ea"/>
        <a:cs typeface="+mn-cs"/>
      </a:defRPr>
    </a:lvl7pPr>
    <a:lvl8pPr marL="3200400" algn="l" defTabSz="914400" rtl="0" eaLnBrk="1" latinLnBrk="0" hangingPunct="1">
      <a:defRPr kern="1200" baseline="-25000">
        <a:solidFill>
          <a:schemeClr val="tx1"/>
        </a:solidFill>
        <a:latin typeface="Verdana" pitchFamily="34" charset="0"/>
        <a:ea typeface="+mn-ea"/>
        <a:cs typeface="+mn-cs"/>
      </a:defRPr>
    </a:lvl8pPr>
    <a:lvl9pPr marL="3657600" algn="l" defTabSz="914400" rtl="0" eaLnBrk="1" latinLnBrk="0" hangingPunct="1">
      <a:defRPr kern="1200" baseline="-250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003366"/>
    <a:srgbClr val="FF3399"/>
    <a:srgbClr val="000099"/>
    <a:srgbClr val="00FF00"/>
    <a:srgbClr val="FF0000"/>
    <a:srgbClr val="66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3" autoAdjust="0"/>
    <p:restoredTop sz="94643" autoAdjust="0"/>
  </p:normalViewPr>
  <p:slideViewPr>
    <p:cSldViewPr>
      <p:cViewPr>
        <p:scale>
          <a:sx n="66" d="100"/>
          <a:sy n="66" d="100"/>
        </p:scale>
        <p:origin x="994" y="-3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9344521-81ED-40FA-8D4F-5EC7DDF20C57}" type="datetimeFigureOut">
              <a:rPr lang="en-US"/>
              <a:pPr>
                <a:defRPr/>
              </a:pPr>
              <a:t>4/9/2025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5ECFE14-84E7-4749-8552-BBCD70B37CAA}" type="slidenum">
              <a:rPr lang="en-US"/>
              <a:pPr>
                <a:defRPr/>
              </a:pPr>
              <a:t>‹#›</a:t>
            </a:fld>
            <a:endParaRPr lang="en-US"/>
          </a:p>
        </p:txBody>
      </p:sp>
    </p:spTree>
    <p:extLst>
      <p:ext uri="{BB962C8B-B14F-4D97-AF65-F5344CB8AC3E}">
        <p14:creationId xmlns:p14="http://schemas.microsoft.com/office/powerpoint/2010/main" val="30114164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F9752CA1-B75F-4BAB-9775-F0AF2D91AF9B}" type="slidenum">
              <a:rPr lang="en-US" smtClean="0"/>
              <a:pPr eaLnBrk="1" hangingPunct="1"/>
              <a:t>1</a:t>
            </a:fld>
            <a:endParaRPr lang="en-US"/>
          </a:p>
        </p:txBody>
      </p:sp>
    </p:spTree>
    <p:extLst>
      <p:ext uri="{BB962C8B-B14F-4D97-AF65-F5344CB8AC3E}">
        <p14:creationId xmlns:p14="http://schemas.microsoft.com/office/powerpoint/2010/main" val="3466005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63FE53BD-7272-4823-8BC2-EEBBE8C4F6AF}" type="slidenum">
              <a:rPr lang="en-US" smtClean="0"/>
              <a:pPr eaLnBrk="1" hangingPunct="1"/>
              <a:t>14</a:t>
            </a:fld>
            <a:endParaRPr lang="en-US"/>
          </a:p>
        </p:txBody>
      </p:sp>
    </p:spTree>
    <p:extLst>
      <p:ext uri="{BB962C8B-B14F-4D97-AF65-F5344CB8AC3E}">
        <p14:creationId xmlns:p14="http://schemas.microsoft.com/office/powerpoint/2010/main" val="1632683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EA73EA2C-3ABF-4D79-8A09-557640F76407}" type="slidenum">
              <a:rPr lang="en-US" smtClean="0"/>
              <a:pPr eaLnBrk="1" hangingPunct="1"/>
              <a:t>15</a:t>
            </a:fld>
            <a:endParaRPr lang="en-US"/>
          </a:p>
        </p:txBody>
      </p:sp>
    </p:spTree>
    <p:extLst>
      <p:ext uri="{BB962C8B-B14F-4D97-AF65-F5344CB8AC3E}">
        <p14:creationId xmlns:p14="http://schemas.microsoft.com/office/powerpoint/2010/main" val="3198214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E8641711-106C-42AB-8E21-702D94C48E42}" type="slidenum">
              <a:rPr lang="en-US" smtClean="0"/>
              <a:pPr eaLnBrk="1" hangingPunct="1"/>
              <a:t>16</a:t>
            </a:fld>
            <a:endParaRPr lang="en-US"/>
          </a:p>
        </p:txBody>
      </p:sp>
    </p:spTree>
    <p:extLst>
      <p:ext uri="{BB962C8B-B14F-4D97-AF65-F5344CB8AC3E}">
        <p14:creationId xmlns:p14="http://schemas.microsoft.com/office/powerpoint/2010/main" val="1532754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F2D363B1-65F8-4E70-A71D-1887DCED83B5}" type="slidenum">
              <a:rPr lang="en-US" smtClean="0"/>
              <a:pPr eaLnBrk="1" hangingPunct="1"/>
              <a:t>17</a:t>
            </a:fld>
            <a:endParaRPr lang="en-US"/>
          </a:p>
        </p:txBody>
      </p:sp>
    </p:spTree>
    <p:extLst>
      <p:ext uri="{BB962C8B-B14F-4D97-AF65-F5344CB8AC3E}">
        <p14:creationId xmlns:p14="http://schemas.microsoft.com/office/powerpoint/2010/main" val="2315633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57737BBB-E221-421F-B28B-17099E4F6599}" type="slidenum">
              <a:rPr lang="en-US" smtClean="0"/>
              <a:pPr eaLnBrk="1" hangingPunct="1"/>
              <a:t>20</a:t>
            </a:fld>
            <a:endParaRPr lang="en-US"/>
          </a:p>
        </p:txBody>
      </p:sp>
    </p:spTree>
    <p:extLst>
      <p:ext uri="{BB962C8B-B14F-4D97-AF65-F5344CB8AC3E}">
        <p14:creationId xmlns:p14="http://schemas.microsoft.com/office/powerpoint/2010/main" val="887592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7FE2F032-9F41-490C-A111-7BF1E84E3980}" type="slidenum">
              <a:rPr lang="en-US" smtClean="0"/>
              <a:pPr eaLnBrk="1" hangingPunct="1"/>
              <a:t>21</a:t>
            </a:fld>
            <a:endParaRPr lang="en-US"/>
          </a:p>
        </p:txBody>
      </p:sp>
    </p:spTree>
    <p:extLst>
      <p:ext uri="{BB962C8B-B14F-4D97-AF65-F5344CB8AC3E}">
        <p14:creationId xmlns:p14="http://schemas.microsoft.com/office/powerpoint/2010/main" val="3707016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7F72F480-2604-4BEC-9A10-B90EA4FCD27C}" type="slidenum">
              <a:rPr lang="en-US" smtClean="0"/>
              <a:pPr eaLnBrk="1" hangingPunct="1"/>
              <a:t>22</a:t>
            </a:fld>
            <a:endParaRPr lang="en-US"/>
          </a:p>
        </p:txBody>
      </p:sp>
    </p:spTree>
    <p:extLst>
      <p:ext uri="{BB962C8B-B14F-4D97-AF65-F5344CB8AC3E}">
        <p14:creationId xmlns:p14="http://schemas.microsoft.com/office/powerpoint/2010/main" val="222744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BAAEA8-7091-4000-A238-99FDC932C12F}" type="slidenum">
              <a:rPr lang="en-US" smtClean="0"/>
              <a:pPr/>
              <a:t>23</a:t>
            </a:fld>
            <a:endParaRPr lang="en-US"/>
          </a:p>
        </p:txBody>
      </p:sp>
    </p:spTree>
    <p:extLst>
      <p:ext uri="{BB962C8B-B14F-4D97-AF65-F5344CB8AC3E}">
        <p14:creationId xmlns:p14="http://schemas.microsoft.com/office/powerpoint/2010/main" val="3220497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C306F9F5-1BE3-4122-90B6-65A149D8584A}" type="slidenum">
              <a:rPr lang="en-US" altLang="en-US" smtClean="0"/>
              <a:pPr/>
              <a:t>24</a:t>
            </a:fld>
            <a:endParaRPr lang="en-US" altLang="en-US"/>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dust cocoons that contain forming stars are called proplyds.  Proplyds stands for protoplanetary disks.  These disks around the newly-forming stars are disks of gas and dust that could eventually form planets around the stars.  Some proplyds have been imaged in our Galaxy.  These are some pictures of these star cocoons found in the Carina Nebula and in the Orion Nebula.  </a:t>
            </a:r>
          </a:p>
        </p:txBody>
      </p:sp>
    </p:spTree>
    <p:extLst>
      <p:ext uri="{BB962C8B-B14F-4D97-AF65-F5344CB8AC3E}">
        <p14:creationId xmlns:p14="http://schemas.microsoft.com/office/powerpoint/2010/main" val="1881846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1ECAC8D2-A057-4FC9-847C-5B56D491588E}" type="slidenum">
              <a:rPr lang="en-US" smtClean="0"/>
              <a:pPr eaLnBrk="1" hangingPunct="1"/>
              <a:t>25</a:t>
            </a:fld>
            <a:endParaRPr lang="en-US"/>
          </a:p>
        </p:txBody>
      </p:sp>
    </p:spTree>
    <p:extLst>
      <p:ext uri="{BB962C8B-B14F-4D97-AF65-F5344CB8AC3E}">
        <p14:creationId xmlns:p14="http://schemas.microsoft.com/office/powerpoint/2010/main" val="1079878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9A7EDA3B-881A-4624-ADD1-0DCAAC9D7F8F}" type="slidenum">
              <a:rPr lang="en-US" smtClean="0"/>
              <a:pPr eaLnBrk="1" hangingPunct="1"/>
              <a:t>2</a:t>
            </a:fld>
            <a:endParaRPr lang="en-US"/>
          </a:p>
        </p:txBody>
      </p:sp>
    </p:spTree>
    <p:extLst>
      <p:ext uri="{BB962C8B-B14F-4D97-AF65-F5344CB8AC3E}">
        <p14:creationId xmlns:p14="http://schemas.microsoft.com/office/powerpoint/2010/main" val="2416897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597F4EEE-EF62-49BC-AA41-CC50897A0953}" type="slidenum">
              <a:rPr lang="en-US" smtClean="0"/>
              <a:pPr eaLnBrk="1" hangingPunct="1"/>
              <a:t>26</a:t>
            </a:fld>
            <a:endParaRPr lang="en-US"/>
          </a:p>
        </p:txBody>
      </p:sp>
    </p:spTree>
    <p:extLst>
      <p:ext uri="{BB962C8B-B14F-4D97-AF65-F5344CB8AC3E}">
        <p14:creationId xmlns:p14="http://schemas.microsoft.com/office/powerpoint/2010/main" val="2047797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E40A56D5-044F-4302-91C1-60EE0B69FDA6}" type="slidenum">
              <a:rPr lang="en-US" smtClean="0"/>
              <a:pPr eaLnBrk="1" hangingPunct="1"/>
              <a:t>29</a:t>
            </a:fld>
            <a:endParaRPr lang="en-US"/>
          </a:p>
        </p:txBody>
      </p:sp>
    </p:spTree>
    <p:extLst>
      <p:ext uri="{BB962C8B-B14F-4D97-AF65-F5344CB8AC3E}">
        <p14:creationId xmlns:p14="http://schemas.microsoft.com/office/powerpoint/2010/main" val="2817245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88ED4EF4-FF03-48C4-9DA8-6BA35C2BFCB2}" type="slidenum">
              <a:rPr lang="en-US" smtClean="0"/>
              <a:pPr eaLnBrk="1" hangingPunct="1"/>
              <a:t>30</a:t>
            </a:fld>
            <a:endParaRPr lang="en-US"/>
          </a:p>
        </p:txBody>
      </p:sp>
    </p:spTree>
    <p:extLst>
      <p:ext uri="{BB962C8B-B14F-4D97-AF65-F5344CB8AC3E}">
        <p14:creationId xmlns:p14="http://schemas.microsoft.com/office/powerpoint/2010/main" val="3415039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66835439-0E29-4C3B-805E-411E659D1EB2}" type="slidenum">
              <a:rPr lang="en-US" smtClean="0"/>
              <a:pPr eaLnBrk="1" hangingPunct="1"/>
              <a:t>31</a:t>
            </a:fld>
            <a:endParaRPr lang="en-US"/>
          </a:p>
        </p:txBody>
      </p:sp>
    </p:spTree>
    <p:extLst>
      <p:ext uri="{BB962C8B-B14F-4D97-AF65-F5344CB8AC3E}">
        <p14:creationId xmlns:p14="http://schemas.microsoft.com/office/powerpoint/2010/main" val="3772719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052EBD2D-E124-41CC-A099-DD84E20F9B58}" type="slidenum">
              <a:rPr lang="en-US" smtClean="0"/>
              <a:pPr eaLnBrk="1" hangingPunct="1"/>
              <a:t>32</a:t>
            </a:fld>
            <a:endParaRPr lang="en-US"/>
          </a:p>
        </p:txBody>
      </p:sp>
    </p:spTree>
    <p:extLst>
      <p:ext uri="{BB962C8B-B14F-4D97-AF65-F5344CB8AC3E}">
        <p14:creationId xmlns:p14="http://schemas.microsoft.com/office/powerpoint/2010/main" val="2073542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AF53F5BE-5F50-4926-B656-854B76047174}" type="slidenum">
              <a:rPr lang="en-US" smtClean="0"/>
              <a:pPr eaLnBrk="1" hangingPunct="1"/>
              <a:t>33</a:t>
            </a:fld>
            <a:endParaRPr lang="en-US"/>
          </a:p>
        </p:txBody>
      </p:sp>
    </p:spTree>
    <p:extLst>
      <p:ext uri="{BB962C8B-B14F-4D97-AF65-F5344CB8AC3E}">
        <p14:creationId xmlns:p14="http://schemas.microsoft.com/office/powerpoint/2010/main" val="3448850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A0898084-0D67-4068-A3D5-79837110EA5D}" type="slidenum">
              <a:rPr lang="en-US" smtClean="0"/>
              <a:pPr eaLnBrk="1" hangingPunct="1"/>
              <a:t>34</a:t>
            </a:fld>
            <a:endParaRPr lang="en-US"/>
          </a:p>
        </p:txBody>
      </p:sp>
    </p:spTree>
    <p:extLst>
      <p:ext uri="{BB962C8B-B14F-4D97-AF65-F5344CB8AC3E}">
        <p14:creationId xmlns:p14="http://schemas.microsoft.com/office/powerpoint/2010/main" val="905178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678BCDF2-9139-4D0E-9E7A-4F192ABA37BC}" type="slidenum">
              <a:rPr lang="en-US" smtClean="0"/>
              <a:pPr eaLnBrk="1" hangingPunct="1"/>
              <a:t>35</a:t>
            </a:fld>
            <a:endParaRPr lang="en-US"/>
          </a:p>
        </p:txBody>
      </p:sp>
    </p:spTree>
    <p:extLst>
      <p:ext uri="{BB962C8B-B14F-4D97-AF65-F5344CB8AC3E}">
        <p14:creationId xmlns:p14="http://schemas.microsoft.com/office/powerpoint/2010/main" val="3422024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E5AB7A9D-EE15-41A3-8C31-EE20CA1C0568}" type="slidenum">
              <a:rPr lang="en-US" smtClean="0"/>
              <a:pPr eaLnBrk="1" hangingPunct="1"/>
              <a:t>36</a:t>
            </a:fld>
            <a:endParaRPr lang="en-US"/>
          </a:p>
        </p:txBody>
      </p:sp>
    </p:spTree>
    <p:extLst>
      <p:ext uri="{BB962C8B-B14F-4D97-AF65-F5344CB8AC3E}">
        <p14:creationId xmlns:p14="http://schemas.microsoft.com/office/powerpoint/2010/main" val="932890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2BBCCB50-BBFA-4160-A1A9-66FBD84F215A}" type="slidenum">
              <a:rPr lang="en-US" smtClean="0"/>
              <a:pPr eaLnBrk="1" hangingPunct="1"/>
              <a:t>37</a:t>
            </a:fld>
            <a:endParaRPr lang="en-US"/>
          </a:p>
        </p:txBody>
      </p:sp>
    </p:spTree>
    <p:extLst>
      <p:ext uri="{BB962C8B-B14F-4D97-AF65-F5344CB8AC3E}">
        <p14:creationId xmlns:p14="http://schemas.microsoft.com/office/powerpoint/2010/main" val="47194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C3A307EF-2C7F-4B95-82E2-F780AF4056BC}" type="slidenum">
              <a:rPr lang="en-US" smtClean="0"/>
              <a:pPr eaLnBrk="1" hangingPunct="1"/>
              <a:t>3</a:t>
            </a:fld>
            <a:endParaRPr lang="en-US"/>
          </a:p>
        </p:txBody>
      </p:sp>
    </p:spTree>
    <p:extLst>
      <p:ext uri="{BB962C8B-B14F-4D97-AF65-F5344CB8AC3E}">
        <p14:creationId xmlns:p14="http://schemas.microsoft.com/office/powerpoint/2010/main" val="4036368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D358C7-875B-4C7F-807F-D49418D61EE9}" type="slidenum">
              <a:rPr lang="en-US" altLang="en-US" smtClean="0">
                <a:latin typeface="Garamond" panose="02020404030301010803" pitchFamily="18" charset="0"/>
              </a:rPr>
              <a:pPr>
                <a:spcBef>
                  <a:spcPct val="0"/>
                </a:spcBef>
              </a:pPr>
              <a:t>38</a:t>
            </a:fld>
            <a:endParaRPr lang="en-US" altLang="en-US">
              <a:latin typeface="Garamond" panose="02020404030301010803" pitchFamily="18" charset="0"/>
            </a:endParaRPr>
          </a:p>
        </p:txBody>
      </p:sp>
    </p:spTree>
    <p:extLst>
      <p:ext uri="{BB962C8B-B14F-4D97-AF65-F5344CB8AC3E}">
        <p14:creationId xmlns:p14="http://schemas.microsoft.com/office/powerpoint/2010/main" val="2024255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282D9512-C370-40BD-BC96-DBC2E09B7039}" type="slidenum">
              <a:rPr lang="en-US" smtClean="0"/>
              <a:pPr eaLnBrk="1" hangingPunct="1"/>
              <a:t>39</a:t>
            </a:fld>
            <a:endParaRPr lang="en-US"/>
          </a:p>
        </p:txBody>
      </p:sp>
    </p:spTree>
    <p:extLst>
      <p:ext uri="{BB962C8B-B14F-4D97-AF65-F5344CB8AC3E}">
        <p14:creationId xmlns:p14="http://schemas.microsoft.com/office/powerpoint/2010/main" val="628649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A223DE00-15AF-4D6F-99A8-283EF081F913}" type="slidenum">
              <a:rPr lang="en-US" smtClean="0">
                <a:latin typeface="Arial" charset="0"/>
              </a:rPr>
              <a:pPr eaLnBrk="1" hangingPunct="1"/>
              <a:t>40</a:t>
            </a:fld>
            <a:endParaRPr lang="en-US">
              <a:latin typeface="Arial" charset="0"/>
            </a:endParaRPr>
          </a:p>
        </p:txBody>
      </p:sp>
    </p:spTree>
    <p:extLst>
      <p:ext uri="{BB962C8B-B14F-4D97-AF65-F5344CB8AC3E}">
        <p14:creationId xmlns:p14="http://schemas.microsoft.com/office/powerpoint/2010/main" val="1624479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D34AD28C-7479-4BDC-9650-C6B5F56A79AA}" type="slidenum">
              <a:rPr lang="en-US" smtClean="0"/>
              <a:pPr eaLnBrk="1" hangingPunct="1"/>
              <a:t>41</a:t>
            </a:fld>
            <a:endParaRPr lang="en-US"/>
          </a:p>
        </p:txBody>
      </p:sp>
    </p:spTree>
    <p:extLst>
      <p:ext uri="{BB962C8B-B14F-4D97-AF65-F5344CB8AC3E}">
        <p14:creationId xmlns:p14="http://schemas.microsoft.com/office/powerpoint/2010/main" val="1900531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3C045389-89DC-4491-B719-484AFCB73B21}" type="slidenum">
              <a:rPr lang="en-US" smtClean="0"/>
              <a:pPr eaLnBrk="1" hangingPunct="1"/>
              <a:t>42</a:t>
            </a:fld>
            <a:endParaRPr lang="en-US"/>
          </a:p>
        </p:txBody>
      </p:sp>
    </p:spTree>
    <p:extLst>
      <p:ext uri="{BB962C8B-B14F-4D97-AF65-F5344CB8AC3E}">
        <p14:creationId xmlns:p14="http://schemas.microsoft.com/office/powerpoint/2010/main" val="1682420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8E5C63B3-D828-4492-B7B9-82D20B552A03}" type="slidenum">
              <a:rPr lang="en-US" smtClean="0"/>
              <a:pPr eaLnBrk="1" hangingPunct="1"/>
              <a:t>43</a:t>
            </a:fld>
            <a:endParaRPr lang="en-US"/>
          </a:p>
        </p:txBody>
      </p:sp>
    </p:spTree>
    <p:extLst>
      <p:ext uri="{BB962C8B-B14F-4D97-AF65-F5344CB8AC3E}">
        <p14:creationId xmlns:p14="http://schemas.microsoft.com/office/powerpoint/2010/main" val="2900310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0B9F134F-E28B-4087-B903-4F375B9D9B9E}" type="slidenum">
              <a:rPr lang="en-US" smtClean="0"/>
              <a:pPr eaLnBrk="1" hangingPunct="1"/>
              <a:t>44</a:t>
            </a:fld>
            <a:endParaRPr lang="en-US"/>
          </a:p>
        </p:txBody>
      </p:sp>
    </p:spTree>
    <p:extLst>
      <p:ext uri="{BB962C8B-B14F-4D97-AF65-F5344CB8AC3E}">
        <p14:creationId xmlns:p14="http://schemas.microsoft.com/office/powerpoint/2010/main" val="2429424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0B9F134F-E28B-4087-B903-4F375B9D9B9E}" type="slidenum">
              <a:rPr lang="en-US" smtClean="0"/>
              <a:pPr eaLnBrk="1" hangingPunct="1"/>
              <a:t>45</a:t>
            </a:fld>
            <a:endParaRPr lang="en-US"/>
          </a:p>
        </p:txBody>
      </p:sp>
    </p:spTree>
    <p:extLst>
      <p:ext uri="{BB962C8B-B14F-4D97-AF65-F5344CB8AC3E}">
        <p14:creationId xmlns:p14="http://schemas.microsoft.com/office/powerpoint/2010/main" val="461870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2BBCCB50-BBFA-4160-A1A9-66FBD84F215A}" type="slidenum">
              <a:rPr lang="en-US" smtClean="0"/>
              <a:pPr eaLnBrk="1" hangingPunct="1"/>
              <a:t>47</a:t>
            </a:fld>
            <a:endParaRPr lang="en-US"/>
          </a:p>
        </p:txBody>
      </p:sp>
    </p:spTree>
    <p:extLst>
      <p:ext uri="{BB962C8B-B14F-4D97-AF65-F5344CB8AC3E}">
        <p14:creationId xmlns:p14="http://schemas.microsoft.com/office/powerpoint/2010/main" val="3367003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760CDEDE-F2D7-4462-8EC0-84F2266CDFFC}" type="slidenum">
              <a:rPr lang="en-US" smtClean="0"/>
              <a:pPr eaLnBrk="1" hangingPunct="1"/>
              <a:t>48</a:t>
            </a:fld>
            <a:endParaRPr lang="en-US"/>
          </a:p>
        </p:txBody>
      </p:sp>
    </p:spTree>
    <p:extLst>
      <p:ext uri="{BB962C8B-B14F-4D97-AF65-F5344CB8AC3E}">
        <p14:creationId xmlns:p14="http://schemas.microsoft.com/office/powerpoint/2010/main" val="804123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3F904DFA-33D2-47FD-8F59-1803370C768E}" type="slidenum">
              <a:rPr lang="en-US" smtClean="0"/>
              <a:pPr eaLnBrk="1" hangingPunct="1"/>
              <a:t>4</a:t>
            </a:fld>
            <a:endParaRPr lang="en-US"/>
          </a:p>
        </p:txBody>
      </p:sp>
    </p:spTree>
    <p:extLst>
      <p:ext uri="{BB962C8B-B14F-4D97-AF65-F5344CB8AC3E}">
        <p14:creationId xmlns:p14="http://schemas.microsoft.com/office/powerpoint/2010/main" val="4133547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812271C4-6615-4FE7-B5DA-8D2CEC9DD332}" type="slidenum">
              <a:rPr lang="en-US" smtClean="0"/>
              <a:pPr eaLnBrk="1" hangingPunct="1"/>
              <a:t>49</a:t>
            </a:fld>
            <a:endParaRPr lang="en-US"/>
          </a:p>
        </p:txBody>
      </p:sp>
    </p:spTree>
    <p:extLst>
      <p:ext uri="{BB962C8B-B14F-4D97-AF65-F5344CB8AC3E}">
        <p14:creationId xmlns:p14="http://schemas.microsoft.com/office/powerpoint/2010/main" val="16592132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330681A0-FCF9-4964-A11C-99609B3E3977}" type="slidenum">
              <a:rPr lang="en-US" smtClean="0"/>
              <a:pPr eaLnBrk="1" hangingPunct="1"/>
              <a:t>50</a:t>
            </a:fld>
            <a:endParaRPr lang="en-US"/>
          </a:p>
        </p:txBody>
      </p:sp>
    </p:spTree>
    <p:extLst>
      <p:ext uri="{BB962C8B-B14F-4D97-AF65-F5344CB8AC3E}">
        <p14:creationId xmlns:p14="http://schemas.microsoft.com/office/powerpoint/2010/main" val="3431346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9AC38B3D-BC00-4045-A740-FC6CF535BCDB}" type="slidenum">
              <a:rPr lang="en-US" smtClean="0"/>
              <a:pPr eaLnBrk="1" hangingPunct="1"/>
              <a:t>51</a:t>
            </a:fld>
            <a:endParaRPr lang="en-US"/>
          </a:p>
        </p:txBody>
      </p:sp>
    </p:spTree>
    <p:extLst>
      <p:ext uri="{BB962C8B-B14F-4D97-AF65-F5344CB8AC3E}">
        <p14:creationId xmlns:p14="http://schemas.microsoft.com/office/powerpoint/2010/main" val="7846858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A95ECEF7-9EA6-4565-8406-7D437AF2569A}" type="slidenum">
              <a:rPr lang="en-US" smtClean="0"/>
              <a:pPr eaLnBrk="1" hangingPunct="1"/>
              <a:t>52</a:t>
            </a:fld>
            <a:endParaRPr lang="en-US"/>
          </a:p>
        </p:txBody>
      </p:sp>
    </p:spTree>
    <p:extLst>
      <p:ext uri="{BB962C8B-B14F-4D97-AF65-F5344CB8AC3E}">
        <p14:creationId xmlns:p14="http://schemas.microsoft.com/office/powerpoint/2010/main" val="14976986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C038693A-C9B4-4157-8FF1-60EB90AA53E7}" type="slidenum">
              <a:rPr lang="en-US" smtClean="0"/>
              <a:pPr eaLnBrk="1" hangingPunct="1"/>
              <a:t>53</a:t>
            </a:fld>
            <a:endParaRPr lang="en-US"/>
          </a:p>
        </p:txBody>
      </p:sp>
    </p:spTree>
    <p:extLst>
      <p:ext uri="{BB962C8B-B14F-4D97-AF65-F5344CB8AC3E}">
        <p14:creationId xmlns:p14="http://schemas.microsoft.com/office/powerpoint/2010/main" val="2707180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906D59EC-AF51-4168-A7E7-13AE0134BC3A}" type="slidenum">
              <a:rPr lang="en-US" smtClean="0"/>
              <a:pPr eaLnBrk="1" hangingPunct="1"/>
              <a:t>54</a:t>
            </a:fld>
            <a:endParaRPr lang="en-US"/>
          </a:p>
        </p:txBody>
      </p:sp>
    </p:spTree>
    <p:extLst>
      <p:ext uri="{BB962C8B-B14F-4D97-AF65-F5344CB8AC3E}">
        <p14:creationId xmlns:p14="http://schemas.microsoft.com/office/powerpoint/2010/main" val="27504445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A34F8731-7B97-426A-9345-AF30A7A4489A}" type="slidenum">
              <a:rPr lang="en-US" smtClean="0"/>
              <a:pPr eaLnBrk="1" hangingPunct="1"/>
              <a:t>55</a:t>
            </a:fld>
            <a:endParaRPr lang="en-US"/>
          </a:p>
        </p:txBody>
      </p:sp>
    </p:spTree>
    <p:extLst>
      <p:ext uri="{BB962C8B-B14F-4D97-AF65-F5344CB8AC3E}">
        <p14:creationId xmlns:p14="http://schemas.microsoft.com/office/powerpoint/2010/main" val="219181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DE5FA3EB-CF47-4A44-962A-E35AD2E86698}" type="slidenum">
              <a:rPr lang="en-US" smtClean="0"/>
              <a:pPr eaLnBrk="1" hangingPunct="1"/>
              <a:t>60</a:t>
            </a:fld>
            <a:endParaRPr lang="en-US"/>
          </a:p>
        </p:txBody>
      </p:sp>
    </p:spTree>
    <p:extLst>
      <p:ext uri="{BB962C8B-B14F-4D97-AF65-F5344CB8AC3E}">
        <p14:creationId xmlns:p14="http://schemas.microsoft.com/office/powerpoint/2010/main" val="36518388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92A790A7-4068-4F96-8CCA-D531D31C9EDE}" type="slidenum">
              <a:rPr lang="en-US" smtClean="0"/>
              <a:pPr eaLnBrk="1" hangingPunct="1"/>
              <a:t>61</a:t>
            </a:fld>
            <a:endParaRPr lang="en-US"/>
          </a:p>
        </p:txBody>
      </p:sp>
    </p:spTree>
    <p:extLst>
      <p:ext uri="{BB962C8B-B14F-4D97-AF65-F5344CB8AC3E}">
        <p14:creationId xmlns:p14="http://schemas.microsoft.com/office/powerpoint/2010/main" val="25841582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F6BA5D42-CFBB-4921-8552-46FF00612260}" type="slidenum">
              <a:rPr lang="en-US" smtClean="0"/>
              <a:pPr eaLnBrk="1" hangingPunct="1"/>
              <a:t>62</a:t>
            </a:fld>
            <a:endParaRPr lang="en-US"/>
          </a:p>
        </p:txBody>
      </p:sp>
    </p:spTree>
    <p:extLst>
      <p:ext uri="{BB962C8B-B14F-4D97-AF65-F5344CB8AC3E}">
        <p14:creationId xmlns:p14="http://schemas.microsoft.com/office/powerpoint/2010/main" val="918221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94D281D3-2C87-4297-87D8-5E9BCD09E295}" type="slidenum">
              <a:rPr lang="en-US" smtClean="0"/>
              <a:pPr eaLnBrk="1" hangingPunct="1"/>
              <a:t>5</a:t>
            </a:fld>
            <a:endParaRPr lang="en-US"/>
          </a:p>
        </p:txBody>
      </p:sp>
    </p:spTree>
    <p:extLst>
      <p:ext uri="{BB962C8B-B14F-4D97-AF65-F5344CB8AC3E}">
        <p14:creationId xmlns:p14="http://schemas.microsoft.com/office/powerpoint/2010/main" val="6656821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AF4B6508-8D63-4404-BA3F-ABC2BC86C26C}" type="slidenum">
              <a:rPr lang="en-US" smtClean="0"/>
              <a:pPr eaLnBrk="1" hangingPunct="1"/>
              <a:t>63</a:t>
            </a:fld>
            <a:endParaRPr lang="en-US"/>
          </a:p>
        </p:txBody>
      </p:sp>
    </p:spTree>
    <p:extLst>
      <p:ext uri="{BB962C8B-B14F-4D97-AF65-F5344CB8AC3E}">
        <p14:creationId xmlns:p14="http://schemas.microsoft.com/office/powerpoint/2010/main" val="40924237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F1D334FA-E12C-4F0D-9096-27C612562436}" type="slidenum">
              <a:rPr lang="en-US" smtClean="0"/>
              <a:pPr eaLnBrk="1" hangingPunct="1"/>
              <a:t>64</a:t>
            </a:fld>
            <a:endParaRPr lang="en-US"/>
          </a:p>
        </p:txBody>
      </p:sp>
    </p:spTree>
    <p:extLst>
      <p:ext uri="{BB962C8B-B14F-4D97-AF65-F5344CB8AC3E}">
        <p14:creationId xmlns:p14="http://schemas.microsoft.com/office/powerpoint/2010/main" val="36370919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EB383E1C-298B-465C-B059-90362ACF39AD}" type="slidenum">
              <a:rPr lang="en-US" smtClean="0"/>
              <a:pPr eaLnBrk="1" hangingPunct="1"/>
              <a:t>65</a:t>
            </a:fld>
            <a:endParaRPr lang="en-US"/>
          </a:p>
        </p:txBody>
      </p:sp>
    </p:spTree>
    <p:extLst>
      <p:ext uri="{BB962C8B-B14F-4D97-AF65-F5344CB8AC3E}">
        <p14:creationId xmlns:p14="http://schemas.microsoft.com/office/powerpoint/2010/main" val="3238222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715322DC-6645-469F-8BA9-BB3E70715EA5}" type="slidenum">
              <a:rPr lang="en-US" smtClean="0"/>
              <a:pPr eaLnBrk="1" hangingPunct="1"/>
              <a:t>66</a:t>
            </a:fld>
            <a:endParaRPr lang="en-US"/>
          </a:p>
        </p:txBody>
      </p:sp>
    </p:spTree>
    <p:extLst>
      <p:ext uri="{BB962C8B-B14F-4D97-AF65-F5344CB8AC3E}">
        <p14:creationId xmlns:p14="http://schemas.microsoft.com/office/powerpoint/2010/main" val="8666495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A1E42137-808D-4036-B0FD-EA54A9A15FB0}" type="slidenum">
              <a:rPr lang="en-US" smtClean="0"/>
              <a:pPr eaLnBrk="1" hangingPunct="1"/>
              <a:t>67</a:t>
            </a:fld>
            <a:endParaRPr lang="en-US"/>
          </a:p>
        </p:txBody>
      </p:sp>
    </p:spTree>
    <p:extLst>
      <p:ext uri="{BB962C8B-B14F-4D97-AF65-F5344CB8AC3E}">
        <p14:creationId xmlns:p14="http://schemas.microsoft.com/office/powerpoint/2010/main" val="4041049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0A076918-F019-4010-996F-663924F653F3}" type="slidenum">
              <a:rPr lang="en-US" smtClean="0"/>
              <a:pPr eaLnBrk="1" hangingPunct="1"/>
              <a:t>68</a:t>
            </a:fld>
            <a:endParaRPr lang="en-US"/>
          </a:p>
        </p:txBody>
      </p:sp>
    </p:spTree>
    <p:extLst>
      <p:ext uri="{BB962C8B-B14F-4D97-AF65-F5344CB8AC3E}">
        <p14:creationId xmlns:p14="http://schemas.microsoft.com/office/powerpoint/2010/main" val="15442982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905DD8CB-B716-4A86-AF40-9E5F461755D2}" type="slidenum">
              <a:rPr lang="en-US" smtClean="0"/>
              <a:pPr eaLnBrk="1" hangingPunct="1"/>
              <a:t>69</a:t>
            </a:fld>
            <a:endParaRPr lang="en-US"/>
          </a:p>
        </p:txBody>
      </p:sp>
    </p:spTree>
    <p:extLst>
      <p:ext uri="{BB962C8B-B14F-4D97-AF65-F5344CB8AC3E}">
        <p14:creationId xmlns:p14="http://schemas.microsoft.com/office/powerpoint/2010/main" val="5316409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5A2230CB-08AE-42AD-8D99-84CA28C45D93}" type="slidenum">
              <a:rPr lang="en-US" smtClean="0"/>
              <a:pPr eaLnBrk="1" hangingPunct="1"/>
              <a:t>70</a:t>
            </a:fld>
            <a:endParaRPr lang="en-US"/>
          </a:p>
        </p:txBody>
      </p:sp>
    </p:spTree>
    <p:extLst>
      <p:ext uri="{BB962C8B-B14F-4D97-AF65-F5344CB8AC3E}">
        <p14:creationId xmlns:p14="http://schemas.microsoft.com/office/powerpoint/2010/main" val="3667321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0F4D16C7-11A7-4CE5-8E4F-3F5EC44D61A3}" type="slidenum">
              <a:rPr lang="en-US" smtClean="0"/>
              <a:pPr eaLnBrk="1" hangingPunct="1"/>
              <a:t>71</a:t>
            </a:fld>
            <a:endParaRPr lang="en-US"/>
          </a:p>
        </p:txBody>
      </p:sp>
    </p:spTree>
    <p:extLst>
      <p:ext uri="{BB962C8B-B14F-4D97-AF65-F5344CB8AC3E}">
        <p14:creationId xmlns:p14="http://schemas.microsoft.com/office/powerpoint/2010/main" val="33017328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A3241B62-47C0-4E2E-A940-13CF9B24B813}" type="slidenum">
              <a:rPr lang="en-US" smtClean="0"/>
              <a:pPr eaLnBrk="1" hangingPunct="1"/>
              <a:t>72</a:t>
            </a:fld>
            <a:endParaRPr lang="en-US"/>
          </a:p>
        </p:txBody>
      </p:sp>
    </p:spTree>
    <p:extLst>
      <p:ext uri="{BB962C8B-B14F-4D97-AF65-F5344CB8AC3E}">
        <p14:creationId xmlns:p14="http://schemas.microsoft.com/office/powerpoint/2010/main" val="852995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779BB86A-301A-412F-B349-AFEABDF72F0E}" type="slidenum">
              <a:rPr lang="en-US" smtClean="0"/>
              <a:pPr eaLnBrk="1" hangingPunct="1"/>
              <a:t>6</a:t>
            </a:fld>
            <a:endParaRPr lang="en-US"/>
          </a:p>
        </p:txBody>
      </p:sp>
    </p:spTree>
    <p:extLst>
      <p:ext uri="{BB962C8B-B14F-4D97-AF65-F5344CB8AC3E}">
        <p14:creationId xmlns:p14="http://schemas.microsoft.com/office/powerpoint/2010/main" val="2650925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2458E1E7-EF55-4988-AAA8-F5C96D45CC30}" type="slidenum">
              <a:rPr lang="en-US" smtClean="0"/>
              <a:pPr eaLnBrk="1" hangingPunct="1"/>
              <a:t>73</a:t>
            </a:fld>
            <a:endParaRPr lang="en-US"/>
          </a:p>
        </p:txBody>
      </p:sp>
    </p:spTree>
    <p:extLst>
      <p:ext uri="{BB962C8B-B14F-4D97-AF65-F5344CB8AC3E}">
        <p14:creationId xmlns:p14="http://schemas.microsoft.com/office/powerpoint/2010/main" val="7500704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20D503A9-5F43-45C5-A466-FD5B549F3905}" type="slidenum">
              <a:rPr lang="en-US" smtClean="0"/>
              <a:pPr eaLnBrk="1" hangingPunct="1"/>
              <a:t>74</a:t>
            </a:fld>
            <a:endParaRPr lang="en-US"/>
          </a:p>
        </p:txBody>
      </p:sp>
    </p:spTree>
    <p:extLst>
      <p:ext uri="{BB962C8B-B14F-4D97-AF65-F5344CB8AC3E}">
        <p14:creationId xmlns:p14="http://schemas.microsoft.com/office/powerpoint/2010/main" val="42053424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2C4F1702-52B4-4D41-8DD9-B440C42CA18C}" type="slidenum">
              <a:rPr lang="en-US" smtClean="0"/>
              <a:pPr eaLnBrk="1" hangingPunct="1"/>
              <a:t>75</a:t>
            </a:fld>
            <a:endParaRPr lang="en-US"/>
          </a:p>
        </p:txBody>
      </p:sp>
    </p:spTree>
    <p:extLst>
      <p:ext uri="{BB962C8B-B14F-4D97-AF65-F5344CB8AC3E}">
        <p14:creationId xmlns:p14="http://schemas.microsoft.com/office/powerpoint/2010/main" val="29391366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7AB7D16C-29E6-4F79-8D28-EF97D3BA9D8E}" type="slidenum">
              <a:rPr lang="en-US" smtClean="0"/>
              <a:pPr eaLnBrk="1" hangingPunct="1"/>
              <a:t>76</a:t>
            </a:fld>
            <a:endParaRPr lang="en-US"/>
          </a:p>
        </p:txBody>
      </p:sp>
    </p:spTree>
    <p:extLst>
      <p:ext uri="{BB962C8B-B14F-4D97-AF65-F5344CB8AC3E}">
        <p14:creationId xmlns:p14="http://schemas.microsoft.com/office/powerpoint/2010/main" val="2042604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1CCA31F9-C88C-41A1-938D-F4C43F1AA112}" type="slidenum">
              <a:rPr lang="en-US" smtClean="0"/>
              <a:pPr eaLnBrk="1" hangingPunct="1"/>
              <a:t>77</a:t>
            </a:fld>
            <a:endParaRPr lang="en-US"/>
          </a:p>
        </p:txBody>
      </p:sp>
    </p:spTree>
    <p:extLst>
      <p:ext uri="{BB962C8B-B14F-4D97-AF65-F5344CB8AC3E}">
        <p14:creationId xmlns:p14="http://schemas.microsoft.com/office/powerpoint/2010/main" val="39072708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0F45A0EA-4B79-4631-97CF-C106939184F0}" type="slidenum">
              <a:rPr lang="en-US" smtClean="0"/>
              <a:pPr eaLnBrk="1" hangingPunct="1"/>
              <a:t>78</a:t>
            </a:fld>
            <a:endParaRPr lang="en-US"/>
          </a:p>
        </p:txBody>
      </p:sp>
    </p:spTree>
    <p:extLst>
      <p:ext uri="{BB962C8B-B14F-4D97-AF65-F5344CB8AC3E}">
        <p14:creationId xmlns:p14="http://schemas.microsoft.com/office/powerpoint/2010/main" val="36067899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70D2DF41-3CD3-4C9C-AE3D-645048FAABBF}" type="slidenum">
              <a:rPr lang="en-US" smtClean="0"/>
              <a:pPr eaLnBrk="1" hangingPunct="1"/>
              <a:t>79</a:t>
            </a:fld>
            <a:endParaRPr lang="en-US"/>
          </a:p>
        </p:txBody>
      </p:sp>
    </p:spTree>
    <p:extLst>
      <p:ext uri="{BB962C8B-B14F-4D97-AF65-F5344CB8AC3E}">
        <p14:creationId xmlns:p14="http://schemas.microsoft.com/office/powerpoint/2010/main" val="463858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56AC9762-592F-4B87-8418-C9BE215903AF}" type="slidenum">
              <a:rPr lang="en-US" smtClean="0"/>
              <a:pPr eaLnBrk="1" hangingPunct="1"/>
              <a:t>7</a:t>
            </a:fld>
            <a:endParaRPr lang="en-US"/>
          </a:p>
        </p:txBody>
      </p:sp>
    </p:spTree>
    <p:extLst>
      <p:ext uri="{BB962C8B-B14F-4D97-AF65-F5344CB8AC3E}">
        <p14:creationId xmlns:p14="http://schemas.microsoft.com/office/powerpoint/2010/main" val="1592088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fld id="{5C57BEDA-A43A-45D8-803D-2C62F265F1A6}" type="slidenum">
              <a:rPr lang="en-US" smtClean="0"/>
              <a:pPr eaLnBrk="1" hangingPunct="1"/>
              <a:t>8</a:t>
            </a:fld>
            <a:endParaRPr lang="en-US"/>
          </a:p>
        </p:txBody>
      </p:sp>
    </p:spTree>
    <p:extLst>
      <p:ext uri="{BB962C8B-B14F-4D97-AF65-F5344CB8AC3E}">
        <p14:creationId xmlns:p14="http://schemas.microsoft.com/office/powerpoint/2010/main" val="2348346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8EA84763-ACF8-4087-A0E3-2B27889FED71}" type="slidenum">
              <a:rPr lang="en-US" altLang="en-US" smtClean="0"/>
              <a:pPr/>
              <a:t>13</a:t>
            </a:fld>
            <a:endParaRPr lang="en-US" altLang="en-US"/>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Stars form in clouds of gas and dust called nebulae in the interstellar medium.  The interstellar medium is simply the “stuff in between the stars”.  The way a star carries out and ends its existence all depends on the mass it begins with.  Low-mass stars, such as our Sun, live long, relatively calm lives and end their lives in relatively peaceful ways as well, with the outer layers of their atmospheres expanding gently out into space to once again become part of the interstellar medium.  More massive stars live more violent lives, going quickly through their fuel and not lasting as long.  The way they end their lives is more violent as well—these stars end in explosions called supernovae.  In a supernova, heavier elements are created through energetic interactions, and these, as well as the outer layers of the stars are ejected into space in what we call a supernova remnant that then also becomes part of the interstellar medium.  The matter given to the interstellar medium by these star deaths will then eventually become new stars.</a:t>
            </a:r>
          </a:p>
        </p:txBody>
      </p:sp>
    </p:spTree>
    <p:extLst>
      <p:ext uri="{BB962C8B-B14F-4D97-AF65-F5344CB8AC3E}">
        <p14:creationId xmlns:p14="http://schemas.microsoft.com/office/powerpoint/2010/main" val="3361980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3413" y="798513"/>
            <a:ext cx="7542213" cy="6029325"/>
            <a:chOff x="-384" y="480"/>
            <a:chExt cx="4751" cy="3798"/>
          </a:xfrm>
        </p:grpSpPr>
        <p:grpSp>
          <p:nvGrpSpPr>
            <p:cNvPr id="5" name="Group 3"/>
            <p:cNvGrpSpPr>
              <a:grpSpLocks/>
            </p:cNvGrpSpPr>
            <p:nvPr/>
          </p:nvGrpSpPr>
          <p:grpSpPr bwMode="auto">
            <a:xfrm>
              <a:off x="-384" y="480"/>
              <a:ext cx="4751" cy="3798"/>
              <a:chOff x="0" y="522"/>
              <a:chExt cx="4751" cy="3798"/>
            </a:xfrm>
          </p:grpSpPr>
          <p:grpSp>
            <p:nvGrpSpPr>
              <p:cNvPr id="19" name="Group 4"/>
              <p:cNvGrpSpPr>
                <a:grpSpLocks/>
              </p:cNvGrpSpPr>
              <p:nvPr userDrawn="1"/>
            </p:nvGrpSpPr>
            <p:grpSpPr bwMode="auto">
              <a:xfrm>
                <a:off x="0" y="522"/>
                <a:ext cx="4751" cy="3794"/>
                <a:chOff x="0" y="522"/>
                <a:chExt cx="4751" cy="3794"/>
              </a:xfrm>
            </p:grpSpPr>
            <p:sp>
              <p:nvSpPr>
                <p:cNvPr id="33" name="Freeform 5"/>
                <p:cNvSpPr>
                  <a:spLocks/>
                </p:cNvSpPr>
                <p:nvPr userDrawn="1"/>
              </p:nvSpPr>
              <p:spPr bwMode="hidden">
                <a:xfrm>
                  <a:off x="628" y="1241"/>
                  <a:ext cx="3281" cy="3075"/>
                </a:xfrm>
                <a:custGeom>
                  <a:avLst/>
                  <a:gdLst/>
                  <a:ahLst/>
                  <a:cxnLst>
                    <a:cxn ang="0">
                      <a:pos x="502" y="1990"/>
                    </a:cxn>
                    <a:cxn ang="0">
                      <a:pos x="186" y="1474"/>
                    </a:cxn>
                    <a:cxn ang="0">
                      <a:pos x="66" y="1169"/>
                    </a:cxn>
                    <a:cxn ang="0">
                      <a:pos x="12" y="875"/>
                    </a:cxn>
                    <a:cxn ang="0">
                      <a:pos x="18" y="611"/>
                    </a:cxn>
                    <a:cxn ang="0">
                      <a:pos x="84" y="389"/>
                    </a:cxn>
                    <a:cxn ang="0">
                      <a:pos x="209" y="216"/>
                    </a:cxn>
                    <a:cxn ang="0">
                      <a:pos x="508" y="42"/>
                    </a:cxn>
                    <a:cxn ang="0">
                      <a:pos x="891" y="6"/>
                    </a:cxn>
                    <a:cxn ang="0">
                      <a:pos x="1334" y="102"/>
                    </a:cxn>
                    <a:cxn ang="0">
                      <a:pos x="1806" y="324"/>
                    </a:cxn>
                    <a:cxn ang="0">
                      <a:pos x="2272" y="659"/>
                    </a:cxn>
                    <a:cxn ang="0">
                      <a:pos x="2769" y="1187"/>
                    </a:cxn>
                    <a:cxn ang="0">
                      <a:pos x="3085" y="1702"/>
                    </a:cxn>
                    <a:cxn ang="0">
                      <a:pos x="3205" y="2008"/>
                    </a:cxn>
                    <a:cxn ang="0">
                      <a:pos x="3259" y="2302"/>
                    </a:cxn>
                    <a:cxn ang="0">
                      <a:pos x="3253" y="2565"/>
                    </a:cxn>
                    <a:cxn ang="0">
                      <a:pos x="3187" y="2781"/>
                    </a:cxn>
                    <a:cxn ang="0">
                      <a:pos x="3068" y="2961"/>
                    </a:cxn>
                    <a:cxn ang="0">
                      <a:pos x="2918" y="3075"/>
                    </a:cxn>
                    <a:cxn ang="0">
                      <a:pos x="3068" y="2967"/>
                    </a:cxn>
                    <a:cxn ang="0">
                      <a:pos x="3193" y="2787"/>
                    </a:cxn>
                    <a:cxn ang="0">
                      <a:pos x="3259" y="2565"/>
                    </a:cxn>
                    <a:cxn ang="0">
                      <a:pos x="3265" y="2302"/>
                    </a:cxn>
                    <a:cxn ang="0">
                      <a:pos x="3211" y="2008"/>
                    </a:cxn>
                    <a:cxn ang="0">
                      <a:pos x="3091" y="1702"/>
                    </a:cxn>
                    <a:cxn ang="0">
                      <a:pos x="2775" y="1181"/>
                    </a:cxn>
                    <a:cxn ang="0">
                      <a:pos x="2278" y="653"/>
                    </a:cxn>
                    <a:cxn ang="0">
                      <a:pos x="1806" y="318"/>
                    </a:cxn>
                    <a:cxn ang="0">
                      <a:pos x="1334" y="96"/>
                    </a:cxn>
                    <a:cxn ang="0">
                      <a:pos x="891" y="0"/>
                    </a:cxn>
                    <a:cxn ang="0">
                      <a:pos x="502" y="36"/>
                    </a:cxn>
                    <a:cxn ang="0">
                      <a:pos x="204" y="210"/>
                    </a:cxn>
                    <a:cxn ang="0">
                      <a:pos x="78" y="389"/>
                    </a:cxn>
                    <a:cxn ang="0">
                      <a:pos x="12" y="611"/>
                    </a:cxn>
                    <a:cxn ang="0">
                      <a:pos x="6" y="875"/>
                    </a:cxn>
                    <a:cxn ang="0">
                      <a:pos x="60" y="1169"/>
                    </a:cxn>
                    <a:cxn ang="0">
                      <a:pos x="180" y="1474"/>
                    </a:cxn>
                    <a:cxn ang="0">
                      <a:pos x="353" y="1786"/>
                    </a:cxn>
                    <a:cxn ang="0">
                      <a:pos x="849" y="2380"/>
                    </a:cxn>
                    <a:cxn ang="0">
                      <a:pos x="1244" y="2709"/>
                    </a:cxn>
                    <a:cxn ang="0">
                      <a:pos x="1656" y="2961"/>
                    </a:cxn>
                    <a:cxn ang="0">
                      <a:pos x="1937" y="3075"/>
                    </a:cxn>
                    <a:cxn ang="0">
                      <a:pos x="1525" y="2889"/>
                    </a:cxn>
                    <a:cxn ang="0">
                      <a:pos x="1118" y="2607"/>
                    </a:cxn>
                    <a:cxn ang="0">
                      <a:pos x="849" y="2380"/>
                    </a:cxn>
                  </a:cxnLst>
                  <a:rect l="0" t="0" r="r" b="b"/>
                  <a:pathLst>
                    <a:path w="3271" h="3075">
                      <a:moveTo>
                        <a:pt x="849" y="2380"/>
                      </a:moveTo>
                      <a:lnTo>
                        <a:pt x="664" y="2188"/>
                      </a:lnTo>
                      <a:lnTo>
                        <a:pt x="502" y="1990"/>
                      </a:lnTo>
                      <a:lnTo>
                        <a:pt x="359" y="1786"/>
                      </a:lnTo>
                      <a:lnTo>
                        <a:pt x="239" y="1576"/>
                      </a:lnTo>
                      <a:lnTo>
                        <a:pt x="186" y="1474"/>
                      </a:lnTo>
                      <a:lnTo>
                        <a:pt x="138" y="1373"/>
                      </a:lnTo>
                      <a:lnTo>
                        <a:pt x="102" y="1271"/>
                      </a:lnTo>
                      <a:lnTo>
                        <a:pt x="66" y="1169"/>
                      </a:lnTo>
                      <a:lnTo>
                        <a:pt x="42" y="1067"/>
                      </a:lnTo>
                      <a:lnTo>
                        <a:pt x="24" y="971"/>
                      </a:lnTo>
                      <a:lnTo>
                        <a:pt x="12" y="875"/>
                      </a:lnTo>
                      <a:lnTo>
                        <a:pt x="6" y="779"/>
                      </a:lnTo>
                      <a:lnTo>
                        <a:pt x="6" y="695"/>
                      </a:lnTo>
                      <a:lnTo>
                        <a:pt x="18" y="611"/>
                      </a:lnTo>
                      <a:lnTo>
                        <a:pt x="30" y="533"/>
                      </a:lnTo>
                      <a:lnTo>
                        <a:pt x="54" y="461"/>
                      </a:lnTo>
                      <a:lnTo>
                        <a:pt x="84" y="389"/>
                      </a:lnTo>
                      <a:lnTo>
                        <a:pt x="120" y="330"/>
                      </a:lnTo>
                      <a:lnTo>
                        <a:pt x="162" y="270"/>
                      </a:lnTo>
                      <a:lnTo>
                        <a:pt x="209" y="216"/>
                      </a:lnTo>
                      <a:lnTo>
                        <a:pt x="299" y="144"/>
                      </a:lnTo>
                      <a:lnTo>
                        <a:pt x="395" y="84"/>
                      </a:lnTo>
                      <a:lnTo>
                        <a:pt x="508" y="42"/>
                      </a:lnTo>
                      <a:lnTo>
                        <a:pt x="628" y="18"/>
                      </a:lnTo>
                      <a:lnTo>
                        <a:pt x="754" y="6"/>
                      </a:lnTo>
                      <a:lnTo>
                        <a:pt x="891" y="6"/>
                      </a:lnTo>
                      <a:lnTo>
                        <a:pt x="1035" y="24"/>
                      </a:lnTo>
                      <a:lnTo>
                        <a:pt x="1184" y="60"/>
                      </a:lnTo>
                      <a:lnTo>
                        <a:pt x="1334" y="102"/>
                      </a:lnTo>
                      <a:lnTo>
                        <a:pt x="1489" y="162"/>
                      </a:lnTo>
                      <a:lnTo>
                        <a:pt x="1644" y="240"/>
                      </a:lnTo>
                      <a:lnTo>
                        <a:pt x="1806" y="324"/>
                      </a:lnTo>
                      <a:lnTo>
                        <a:pt x="1961" y="425"/>
                      </a:lnTo>
                      <a:lnTo>
                        <a:pt x="2117" y="533"/>
                      </a:lnTo>
                      <a:lnTo>
                        <a:pt x="2272" y="659"/>
                      </a:lnTo>
                      <a:lnTo>
                        <a:pt x="2422" y="797"/>
                      </a:lnTo>
                      <a:lnTo>
                        <a:pt x="2607" y="989"/>
                      </a:lnTo>
                      <a:lnTo>
                        <a:pt x="2769" y="1187"/>
                      </a:lnTo>
                      <a:lnTo>
                        <a:pt x="2912" y="1391"/>
                      </a:lnTo>
                      <a:lnTo>
                        <a:pt x="3032" y="1600"/>
                      </a:lnTo>
                      <a:lnTo>
                        <a:pt x="3085" y="1702"/>
                      </a:lnTo>
                      <a:lnTo>
                        <a:pt x="3133" y="1804"/>
                      </a:lnTo>
                      <a:lnTo>
                        <a:pt x="3169" y="1906"/>
                      </a:lnTo>
                      <a:lnTo>
                        <a:pt x="3205" y="2008"/>
                      </a:lnTo>
                      <a:lnTo>
                        <a:pt x="3229" y="2110"/>
                      </a:lnTo>
                      <a:lnTo>
                        <a:pt x="3247" y="2206"/>
                      </a:lnTo>
                      <a:lnTo>
                        <a:pt x="3259" y="2302"/>
                      </a:lnTo>
                      <a:lnTo>
                        <a:pt x="3265" y="2398"/>
                      </a:lnTo>
                      <a:lnTo>
                        <a:pt x="3265" y="2482"/>
                      </a:lnTo>
                      <a:lnTo>
                        <a:pt x="3253" y="2565"/>
                      </a:lnTo>
                      <a:lnTo>
                        <a:pt x="3241" y="2643"/>
                      </a:lnTo>
                      <a:lnTo>
                        <a:pt x="3217" y="2715"/>
                      </a:lnTo>
                      <a:lnTo>
                        <a:pt x="3187" y="2781"/>
                      </a:lnTo>
                      <a:lnTo>
                        <a:pt x="3157" y="2847"/>
                      </a:lnTo>
                      <a:lnTo>
                        <a:pt x="3115" y="2907"/>
                      </a:lnTo>
                      <a:lnTo>
                        <a:pt x="3068" y="2961"/>
                      </a:lnTo>
                      <a:lnTo>
                        <a:pt x="3068" y="2961"/>
                      </a:lnTo>
                      <a:lnTo>
                        <a:pt x="2996" y="3021"/>
                      </a:lnTo>
                      <a:lnTo>
                        <a:pt x="2918" y="3075"/>
                      </a:lnTo>
                      <a:lnTo>
                        <a:pt x="2930" y="3075"/>
                      </a:lnTo>
                      <a:lnTo>
                        <a:pt x="3002" y="3027"/>
                      </a:lnTo>
                      <a:lnTo>
                        <a:pt x="3068" y="2967"/>
                      </a:lnTo>
                      <a:lnTo>
                        <a:pt x="3115" y="2913"/>
                      </a:lnTo>
                      <a:lnTo>
                        <a:pt x="3157" y="2853"/>
                      </a:lnTo>
                      <a:lnTo>
                        <a:pt x="3193" y="2787"/>
                      </a:lnTo>
                      <a:lnTo>
                        <a:pt x="3223" y="2721"/>
                      </a:lnTo>
                      <a:lnTo>
                        <a:pt x="3247" y="2643"/>
                      </a:lnTo>
                      <a:lnTo>
                        <a:pt x="3259" y="2565"/>
                      </a:lnTo>
                      <a:lnTo>
                        <a:pt x="3271" y="2482"/>
                      </a:lnTo>
                      <a:lnTo>
                        <a:pt x="3271" y="2398"/>
                      </a:lnTo>
                      <a:lnTo>
                        <a:pt x="3265" y="2302"/>
                      </a:lnTo>
                      <a:lnTo>
                        <a:pt x="3253" y="2206"/>
                      </a:lnTo>
                      <a:lnTo>
                        <a:pt x="3235" y="2110"/>
                      </a:lnTo>
                      <a:lnTo>
                        <a:pt x="3211" y="2008"/>
                      </a:lnTo>
                      <a:lnTo>
                        <a:pt x="3175" y="1906"/>
                      </a:lnTo>
                      <a:lnTo>
                        <a:pt x="3139" y="1804"/>
                      </a:lnTo>
                      <a:lnTo>
                        <a:pt x="3091" y="1702"/>
                      </a:lnTo>
                      <a:lnTo>
                        <a:pt x="3038" y="1594"/>
                      </a:lnTo>
                      <a:lnTo>
                        <a:pt x="2918" y="1391"/>
                      </a:lnTo>
                      <a:lnTo>
                        <a:pt x="2775" y="1181"/>
                      </a:lnTo>
                      <a:lnTo>
                        <a:pt x="2613" y="983"/>
                      </a:lnTo>
                      <a:lnTo>
                        <a:pt x="2428" y="791"/>
                      </a:lnTo>
                      <a:lnTo>
                        <a:pt x="2278" y="653"/>
                      </a:lnTo>
                      <a:lnTo>
                        <a:pt x="2123" y="527"/>
                      </a:lnTo>
                      <a:lnTo>
                        <a:pt x="1967" y="419"/>
                      </a:lnTo>
                      <a:lnTo>
                        <a:pt x="1806" y="318"/>
                      </a:lnTo>
                      <a:lnTo>
                        <a:pt x="1650" y="234"/>
                      </a:lnTo>
                      <a:lnTo>
                        <a:pt x="1489" y="156"/>
                      </a:lnTo>
                      <a:lnTo>
                        <a:pt x="1334" y="96"/>
                      </a:lnTo>
                      <a:lnTo>
                        <a:pt x="1184" y="54"/>
                      </a:lnTo>
                      <a:lnTo>
                        <a:pt x="1035" y="18"/>
                      </a:lnTo>
                      <a:lnTo>
                        <a:pt x="891" y="0"/>
                      </a:lnTo>
                      <a:lnTo>
                        <a:pt x="754" y="0"/>
                      </a:lnTo>
                      <a:lnTo>
                        <a:pt x="622" y="12"/>
                      </a:lnTo>
                      <a:lnTo>
                        <a:pt x="502" y="36"/>
                      </a:lnTo>
                      <a:lnTo>
                        <a:pt x="395" y="78"/>
                      </a:lnTo>
                      <a:lnTo>
                        <a:pt x="293" y="138"/>
                      </a:lnTo>
                      <a:lnTo>
                        <a:pt x="204" y="210"/>
                      </a:lnTo>
                      <a:lnTo>
                        <a:pt x="156" y="264"/>
                      </a:lnTo>
                      <a:lnTo>
                        <a:pt x="114" y="324"/>
                      </a:lnTo>
                      <a:lnTo>
                        <a:pt x="78" y="389"/>
                      </a:lnTo>
                      <a:lnTo>
                        <a:pt x="48" y="461"/>
                      </a:lnTo>
                      <a:lnTo>
                        <a:pt x="30" y="533"/>
                      </a:lnTo>
                      <a:lnTo>
                        <a:pt x="12" y="611"/>
                      </a:lnTo>
                      <a:lnTo>
                        <a:pt x="6" y="695"/>
                      </a:lnTo>
                      <a:lnTo>
                        <a:pt x="0" y="779"/>
                      </a:lnTo>
                      <a:lnTo>
                        <a:pt x="6" y="875"/>
                      </a:lnTo>
                      <a:lnTo>
                        <a:pt x="18" y="971"/>
                      </a:lnTo>
                      <a:lnTo>
                        <a:pt x="36" y="1067"/>
                      </a:lnTo>
                      <a:lnTo>
                        <a:pt x="60" y="1169"/>
                      </a:lnTo>
                      <a:lnTo>
                        <a:pt x="96" y="1271"/>
                      </a:lnTo>
                      <a:lnTo>
                        <a:pt x="132" y="1373"/>
                      </a:lnTo>
                      <a:lnTo>
                        <a:pt x="180" y="1474"/>
                      </a:lnTo>
                      <a:lnTo>
                        <a:pt x="233" y="1582"/>
                      </a:lnTo>
                      <a:lnTo>
                        <a:pt x="287" y="1684"/>
                      </a:lnTo>
                      <a:lnTo>
                        <a:pt x="353" y="1786"/>
                      </a:lnTo>
                      <a:lnTo>
                        <a:pt x="496" y="1990"/>
                      </a:lnTo>
                      <a:lnTo>
                        <a:pt x="664" y="2188"/>
                      </a:lnTo>
                      <a:lnTo>
                        <a:pt x="849" y="2380"/>
                      </a:lnTo>
                      <a:lnTo>
                        <a:pt x="981" y="2500"/>
                      </a:lnTo>
                      <a:lnTo>
                        <a:pt x="1112" y="2607"/>
                      </a:lnTo>
                      <a:lnTo>
                        <a:pt x="1244" y="2709"/>
                      </a:lnTo>
                      <a:lnTo>
                        <a:pt x="1381" y="2805"/>
                      </a:lnTo>
                      <a:lnTo>
                        <a:pt x="1519" y="2889"/>
                      </a:lnTo>
                      <a:lnTo>
                        <a:pt x="1656" y="2961"/>
                      </a:lnTo>
                      <a:lnTo>
                        <a:pt x="1788" y="3021"/>
                      </a:lnTo>
                      <a:lnTo>
                        <a:pt x="1926" y="3075"/>
                      </a:lnTo>
                      <a:lnTo>
                        <a:pt x="1937" y="3075"/>
                      </a:lnTo>
                      <a:lnTo>
                        <a:pt x="1800" y="3021"/>
                      </a:lnTo>
                      <a:lnTo>
                        <a:pt x="1662" y="2961"/>
                      </a:lnTo>
                      <a:lnTo>
                        <a:pt x="1525" y="2889"/>
                      </a:lnTo>
                      <a:lnTo>
                        <a:pt x="1387" y="2805"/>
                      </a:lnTo>
                      <a:lnTo>
                        <a:pt x="1250" y="2709"/>
                      </a:lnTo>
                      <a:lnTo>
                        <a:pt x="1118" y="2607"/>
                      </a:lnTo>
                      <a:lnTo>
                        <a:pt x="981" y="2500"/>
                      </a:lnTo>
                      <a:lnTo>
                        <a:pt x="849" y="2380"/>
                      </a:lnTo>
                      <a:lnTo>
                        <a:pt x="849" y="2380"/>
                      </a:lnTo>
                      <a:close/>
                    </a:path>
                  </a:pathLst>
                </a:custGeom>
                <a:solidFill>
                  <a:schemeClr val="accent2"/>
                </a:solidFill>
                <a:ln w="9525">
                  <a:noFill/>
                  <a:round/>
                  <a:headEnd/>
                  <a:tailEnd/>
                </a:ln>
              </p:spPr>
              <p:txBody>
                <a:bodyPr/>
                <a:lstStyle/>
                <a:p>
                  <a:pPr>
                    <a:defRPr/>
                  </a:pPr>
                  <a:endParaRPr lang="en-US"/>
                </a:p>
              </p:txBody>
            </p:sp>
            <p:grpSp>
              <p:nvGrpSpPr>
                <p:cNvPr id="34" name="Group 6"/>
                <p:cNvGrpSpPr>
                  <a:grpSpLocks/>
                </p:cNvGrpSpPr>
                <p:nvPr userDrawn="1"/>
              </p:nvGrpSpPr>
              <p:grpSpPr bwMode="auto">
                <a:xfrm>
                  <a:off x="0" y="522"/>
                  <a:ext cx="4751" cy="3794"/>
                  <a:chOff x="0" y="522"/>
                  <a:chExt cx="4751" cy="3794"/>
                </a:xfrm>
              </p:grpSpPr>
              <p:sp>
                <p:nvSpPr>
                  <p:cNvPr id="35" name="Freeform 7"/>
                  <p:cNvSpPr>
                    <a:spLocks/>
                  </p:cNvSpPr>
                  <p:nvPr userDrawn="1"/>
                </p:nvSpPr>
                <p:spPr bwMode="hidden">
                  <a:xfrm>
                    <a:off x="400" y="815"/>
                    <a:ext cx="3964" cy="3501"/>
                  </a:xfrm>
                  <a:custGeom>
                    <a:avLst/>
                    <a:gdLst/>
                    <a:ahLst/>
                    <a:cxnLst>
                      <a:cxn ang="0">
                        <a:pos x="3946" y="2860"/>
                      </a:cxn>
                      <a:cxn ang="0">
                        <a:pos x="3910" y="2614"/>
                      </a:cxn>
                      <a:cxn ang="0">
                        <a:pos x="3839" y="2368"/>
                      </a:cxn>
                      <a:cxn ang="0">
                        <a:pos x="3731" y="2110"/>
                      </a:cxn>
                      <a:cxn ang="0">
                        <a:pos x="3593" y="1853"/>
                      </a:cxn>
                      <a:cxn ang="0">
                        <a:pos x="3432" y="1595"/>
                      </a:cxn>
                      <a:cxn ang="0">
                        <a:pos x="3241" y="1343"/>
                      </a:cxn>
                      <a:cxn ang="0">
                        <a:pos x="3025" y="1103"/>
                      </a:cxn>
                      <a:cxn ang="0">
                        <a:pos x="2721" y="815"/>
                      </a:cxn>
                      <a:cxn ang="0">
                        <a:pos x="2332" y="522"/>
                      </a:cxn>
                      <a:cxn ang="0">
                        <a:pos x="1943" y="288"/>
                      </a:cxn>
                      <a:cxn ang="0">
                        <a:pos x="1555" y="126"/>
                      </a:cxn>
                      <a:cxn ang="0">
                        <a:pos x="1184" y="24"/>
                      </a:cxn>
                      <a:cxn ang="0">
                        <a:pos x="837" y="0"/>
                      </a:cxn>
                      <a:cxn ang="0">
                        <a:pos x="526" y="48"/>
                      </a:cxn>
                      <a:cxn ang="0">
                        <a:pos x="263" y="174"/>
                      </a:cxn>
                      <a:cxn ang="0">
                        <a:pos x="114" y="312"/>
                      </a:cxn>
                      <a:cxn ang="0">
                        <a:pos x="0" y="486"/>
                      </a:cxn>
                      <a:cxn ang="0">
                        <a:pos x="72" y="372"/>
                      </a:cxn>
                      <a:cxn ang="0">
                        <a:pos x="269" y="174"/>
                      </a:cxn>
                      <a:cxn ang="0">
                        <a:pos x="526" y="48"/>
                      </a:cxn>
                      <a:cxn ang="0">
                        <a:pos x="837" y="6"/>
                      </a:cxn>
                      <a:cxn ang="0">
                        <a:pos x="1184" y="30"/>
                      </a:cxn>
                      <a:cxn ang="0">
                        <a:pos x="1555" y="132"/>
                      </a:cxn>
                      <a:cxn ang="0">
                        <a:pos x="1943" y="294"/>
                      </a:cxn>
                      <a:cxn ang="0">
                        <a:pos x="2332" y="528"/>
                      </a:cxn>
                      <a:cxn ang="0">
                        <a:pos x="2715" y="821"/>
                      </a:cxn>
                      <a:cxn ang="0">
                        <a:pos x="3127" y="1223"/>
                      </a:cxn>
                      <a:cxn ang="0">
                        <a:pos x="3336" y="1469"/>
                      </a:cxn>
                      <a:cxn ang="0">
                        <a:pos x="3510" y="1727"/>
                      </a:cxn>
                      <a:cxn ang="0">
                        <a:pos x="3665" y="1984"/>
                      </a:cxn>
                      <a:cxn ang="0">
                        <a:pos x="3785" y="2236"/>
                      </a:cxn>
                      <a:cxn ang="0">
                        <a:pos x="3875" y="2494"/>
                      </a:cxn>
                      <a:cxn ang="0">
                        <a:pos x="3934" y="2740"/>
                      </a:cxn>
                      <a:cxn ang="0">
                        <a:pos x="3952" y="2973"/>
                      </a:cxn>
                      <a:cxn ang="0">
                        <a:pos x="3922" y="3255"/>
                      </a:cxn>
                      <a:cxn ang="0">
                        <a:pos x="3833" y="3501"/>
                      </a:cxn>
                      <a:cxn ang="0">
                        <a:pos x="3886" y="3387"/>
                      </a:cxn>
                      <a:cxn ang="0">
                        <a:pos x="3946" y="3123"/>
                      </a:cxn>
                      <a:cxn ang="0">
                        <a:pos x="3952" y="2973"/>
                      </a:cxn>
                    </a:cxnLst>
                    <a:rect l="0" t="0" r="r" b="b"/>
                    <a:pathLst>
                      <a:path w="3952" h="3501">
                        <a:moveTo>
                          <a:pt x="3952" y="2973"/>
                        </a:moveTo>
                        <a:lnTo>
                          <a:pt x="3946" y="2860"/>
                        </a:lnTo>
                        <a:lnTo>
                          <a:pt x="3934" y="2740"/>
                        </a:lnTo>
                        <a:lnTo>
                          <a:pt x="3910" y="2614"/>
                        </a:lnTo>
                        <a:lnTo>
                          <a:pt x="3875" y="2494"/>
                        </a:lnTo>
                        <a:lnTo>
                          <a:pt x="3839" y="2368"/>
                        </a:lnTo>
                        <a:lnTo>
                          <a:pt x="3785" y="2236"/>
                        </a:lnTo>
                        <a:lnTo>
                          <a:pt x="3731" y="2110"/>
                        </a:lnTo>
                        <a:lnTo>
                          <a:pt x="3665" y="1978"/>
                        </a:lnTo>
                        <a:lnTo>
                          <a:pt x="3593" y="1853"/>
                        </a:lnTo>
                        <a:lnTo>
                          <a:pt x="3516" y="1721"/>
                        </a:lnTo>
                        <a:lnTo>
                          <a:pt x="3432" y="1595"/>
                        </a:lnTo>
                        <a:lnTo>
                          <a:pt x="3336" y="1469"/>
                        </a:lnTo>
                        <a:lnTo>
                          <a:pt x="3241" y="1343"/>
                        </a:lnTo>
                        <a:lnTo>
                          <a:pt x="3133" y="1223"/>
                        </a:lnTo>
                        <a:lnTo>
                          <a:pt x="3025" y="1103"/>
                        </a:lnTo>
                        <a:lnTo>
                          <a:pt x="2906" y="983"/>
                        </a:lnTo>
                        <a:lnTo>
                          <a:pt x="2721" y="815"/>
                        </a:lnTo>
                        <a:lnTo>
                          <a:pt x="2529" y="660"/>
                        </a:lnTo>
                        <a:lnTo>
                          <a:pt x="2332" y="522"/>
                        </a:lnTo>
                        <a:lnTo>
                          <a:pt x="2141" y="396"/>
                        </a:lnTo>
                        <a:lnTo>
                          <a:pt x="1943" y="288"/>
                        </a:lnTo>
                        <a:lnTo>
                          <a:pt x="1746" y="198"/>
                        </a:lnTo>
                        <a:lnTo>
                          <a:pt x="1555" y="126"/>
                        </a:lnTo>
                        <a:lnTo>
                          <a:pt x="1363" y="66"/>
                        </a:lnTo>
                        <a:lnTo>
                          <a:pt x="1184" y="24"/>
                        </a:lnTo>
                        <a:lnTo>
                          <a:pt x="1005" y="6"/>
                        </a:lnTo>
                        <a:lnTo>
                          <a:pt x="837" y="0"/>
                        </a:lnTo>
                        <a:lnTo>
                          <a:pt x="676" y="12"/>
                        </a:lnTo>
                        <a:lnTo>
                          <a:pt x="526" y="48"/>
                        </a:lnTo>
                        <a:lnTo>
                          <a:pt x="389" y="102"/>
                        </a:lnTo>
                        <a:lnTo>
                          <a:pt x="263" y="174"/>
                        </a:lnTo>
                        <a:lnTo>
                          <a:pt x="155" y="264"/>
                        </a:lnTo>
                        <a:lnTo>
                          <a:pt x="114" y="312"/>
                        </a:lnTo>
                        <a:lnTo>
                          <a:pt x="72" y="366"/>
                        </a:lnTo>
                        <a:lnTo>
                          <a:pt x="0" y="486"/>
                        </a:lnTo>
                        <a:lnTo>
                          <a:pt x="0" y="498"/>
                        </a:lnTo>
                        <a:lnTo>
                          <a:pt x="72" y="372"/>
                        </a:lnTo>
                        <a:lnTo>
                          <a:pt x="161" y="264"/>
                        </a:lnTo>
                        <a:lnTo>
                          <a:pt x="269" y="174"/>
                        </a:lnTo>
                        <a:lnTo>
                          <a:pt x="395" y="102"/>
                        </a:lnTo>
                        <a:lnTo>
                          <a:pt x="526" y="48"/>
                        </a:lnTo>
                        <a:lnTo>
                          <a:pt x="676" y="18"/>
                        </a:lnTo>
                        <a:lnTo>
                          <a:pt x="837" y="6"/>
                        </a:lnTo>
                        <a:lnTo>
                          <a:pt x="1005" y="6"/>
                        </a:lnTo>
                        <a:lnTo>
                          <a:pt x="1184" y="30"/>
                        </a:lnTo>
                        <a:lnTo>
                          <a:pt x="1363" y="72"/>
                        </a:lnTo>
                        <a:lnTo>
                          <a:pt x="1555" y="132"/>
                        </a:lnTo>
                        <a:lnTo>
                          <a:pt x="1746" y="204"/>
                        </a:lnTo>
                        <a:lnTo>
                          <a:pt x="1943" y="294"/>
                        </a:lnTo>
                        <a:lnTo>
                          <a:pt x="2135" y="402"/>
                        </a:lnTo>
                        <a:lnTo>
                          <a:pt x="2332" y="528"/>
                        </a:lnTo>
                        <a:lnTo>
                          <a:pt x="2523" y="666"/>
                        </a:lnTo>
                        <a:lnTo>
                          <a:pt x="2715" y="821"/>
                        </a:lnTo>
                        <a:lnTo>
                          <a:pt x="2900" y="989"/>
                        </a:lnTo>
                        <a:lnTo>
                          <a:pt x="3127" y="1223"/>
                        </a:lnTo>
                        <a:lnTo>
                          <a:pt x="3235" y="1349"/>
                        </a:lnTo>
                        <a:lnTo>
                          <a:pt x="3336" y="1469"/>
                        </a:lnTo>
                        <a:lnTo>
                          <a:pt x="3426" y="1595"/>
                        </a:lnTo>
                        <a:lnTo>
                          <a:pt x="3510" y="1727"/>
                        </a:lnTo>
                        <a:lnTo>
                          <a:pt x="3593" y="1853"/>
                        </a:lnTo>
                        <a:lnTo>
                          <a:pt x="3665" y="1984"/>
                        </a:lnTo>
                        <a:lnTo>
                          <a:pt x="3731" y="2110"/>
                        </a:lnTo>
                        <a:lnTo>
                          <a:pt x="3785" y="2236"/>
                        </a:lnTo>
                        <a:lnTo>
                          <a:pt x="3833" y="2368"/>
                        </a:lnTo>
                        <a:lnTo>
                          <a:pt x="3875" y="2494"/>
                        </a:lnTo>
                        <a:lnTo>
                          <a:pt x="3910" y="2614"/>
                        </a:lnTo>
                        <a:lnTo>
                          <a:pt x="3934" y="2740"/>
                        </a:lnTo>
                        <a:lnTo>
                          <a:pt x="3946" y="2860"/>
                        </a:lnTo>
                        <a:lnTo>
                          <a:pt x="3952" y="2973"/>
                        </a:lnTo>
                        <a:lnTo>
                          <a:pt x="3946" y="3123"/>
                        </a:lnTo>
                        <a:lnTo>
                          <a:pt x="3922" y="3255"/>
                        </a:lnTo>
                        <a:lnTo>
                          <a:pt x="3886" y="3387"/>
                        </a:lnTo>
                        <a:lnTo>
                          <a:pt x="3833" y="3501"/>
                        </a:lnTo>
                        <a:lnTo>
                          <a:pt x="3833" y="3501"/>
                        </a:lnTo>
                        <a:lnTo>
                          <a:pt x="3886" y="3387"/>
                        </a:lnTo>
                        <a:lnTo>
                          <a:pt x="3928" y="3255"/>
                        </a:lnTo>
                        <a:lnTo>
                          <a:pt x="3946" y="3123"/>
                        </a:lnTo>
                        <a:lnTo>
                          <a:pt x="3952" y="2973"/>
                        </a:lnTo>
                        <a:lnTo>
                          <a:pt x="3952" y="2973"/>
                        </a:lnTo>
                        <a:close/>
                      </a:path>
                    </a:pathLst>
                  </a:custGeom>
                  <a:solidFill>
                    <a:schemeClr val="accent2"/>
                  </a:solidFill>
                  <a:ln w="9525">
                    <a:noFill/>
                    <a:round/>
                    <a:headEnd/>
                    <a:tailEnd/>
                  </a:ln>
                </p:spPr>
                <p:txBody>
                  <a:bodyPr/>
                  <a:lstStyle/>
                  <a:p>
                    <a:pPr>
                      <a:defRPr/>
                    </a:pPr>
                    <a:endParaRPr lang="en-US"/>
                  </a:p>
                </p:txBody>
              </p:sp>
              <p:sp>
                <p:nvSpPr>
                  <p:cNvPr id="36" name="Freeform 8"/>
                  <p:cNvSpPr>
                    <a:spLocks/>
                  </p:cNvSpPr>
                  <p:nvPr userDrawn="1"/>
                </p:nvSpPr>
                <p:spPr bwMode="hidden">
                  <a:xfrm>
                    <a:off x="406" y="953"/>
                    <a:ext cx="3803" cy="3363"/>
                  </a:xfrm>
                  <a:custGeom>
                    <a:avLst/>
                    <a:gdLst/>
                    <a:ahLst/>
                    <a:cxnLst>
                      <a:cxn ang="0">
                        <a:pos x="676" y="2416"/>
                      </a:cxn>
                      <a:cxn ang="0">
                        <a:pos x="419" y="2062"/>
                      </a:cxn>
                      <a:cxn ang="0">
                        <a:pos x="215" y="1703"/>
                      </a:cxn>
                      <a:cxn ang="0">
                        <a:pos x="78" y="1343"/>
                      </a:cxn>
                      <a:cxn ang="0">
                        <a:pos x="12" y="1001"/>
                      </a:cxn>
                      <a:cxn ang="0">
                        <a:pos x="18" y="701"/>
                      </a:cxn>
                      <a:cxn ang="0">
                        <a:pos x="96" y="450"/>
                      </a:cxn>
                      <a:cxn ang="0">
                        <a:pos x="239" y="246"/>
                      </a:cxn>
                      <a:cxn ang="0">
                        <a:pos x="580" y="48"/>
                      </a:cxn>
                      <a:cxn ang="0">
                        <a:pos x="1028" y="6"/>
                      </a:cxn>
                      <a:cxn ang="0">
                        <a:pos x="1543" y="120"/>
                      </a:cxn>
                      <a:cxn ang="0">
                        <a:pos x="2087" y="378"/>
                      </a:cxn>
                      <a:cxn ang="0">
                        <a:pos x="2631" y="773"/>
                      </a:cxn>
                      <a:cxn ang="0">
                        <a:pos x="3115" y="1265"/>
                      </a:cxn>
                      <a:cxn ang="0">
                        <a:pos x="3378" y="1625"/>
                      </a:cxn>
                      <a:cxn ang="0">
                        <a:pos x="3582" y="1984"/>
                      </a:cxn>
                      <a:cxn ang="0">
                        <a:pos x="3719" y="2344"/>
                      </a:cxn>
                      <a:cxn ang="0">
                        <a:pos x="3785" y="2686"/>
                      </a:cxn>
                      <a:cxn ang="0">
                        <a:pos x="3749" y="3105"/>
                      </a:cxn>
                      <a:cxn ang="0">
                        <a:pos x="3629" y="3363"/>
                      </a:cxn>
                      <a:cxn ang="0">
                        <a:pos x="3779" y="2967"/>
                      </a:cxn>
                      <a:cxn ang="0">
                        <a:pos x="3791" y="2794"/>
                      </a:cxn>
                      <a:cxn ang="0">
                        <a:pos x="3749" y="2458"/>
                      </a:cxn>
                      <a:cxn ang="0">
                        <a:pos x="3635" y="2104"/>
                      </a:cxn>
                      <a:cxn ang="0">
                        <a:pos x="3456" y="1739"/>
                      </a:cxn>
                      <a:cxn ang="0">
                        <a:pos x="3211" y="1385"/>
                      </a:cxn>
                      <a:cxn ang="0">
                        <a:pos x="2804" y="929"/>
                      </a:cxn>
                      <a:cxn ang="0">
                        <a:pos x="2272" y="492"/>
                      </a:cxn>
                      <a:cxn ang="0">
                        <a:pos x="1722" y="192"/>
                      </a:cxn>
                      <a:cxn ang="0">
                        <a:pos x="1190" y="24"/>
                      </a:cxn>
                      <a:cxn ang="0">
                        <a:pos x="717" y="12"/>
                      </a:cxn>
                      <a:cxn ang="0">
                        <a:pos x="335" y="162"/>
                      </a:cxn>
                      <a:cxn ang="0">
                        <a:pos x="132" y="378"/>
                      </a:cxn>
                      <a:cxn ang="0">
                        <a:pos x="36" y="612"/>
                      </a:cxn>
                      <a:cxn ang="0">
                        <a:pos x="0" y="893"/>
                      </a:cxn>
                      <a:cxn ang="0">
                        <a:pos x="42" y="1229"/>
                      </a:cxn>
                      <a:cxn ang="0">
                        <a:pos x="161" y="1583"/>
                      </a:cxn>
                      <a:cxn ang="0">
                        <a:pos x="341" y="1942"/>
                      </a:cxn>
                      <a:cxn ang="0">
                        <a:pos x="580" y="2302"/>
                      </a:cxn>
                      <a:cxn ang="0">
                        <a:pos x="987" y="2758"/>
                      </a:cxn>
                      <a:cxn ang="0">
                        <a:pos x="1596" y="3237"/>
                      </a:cxn>
                      <a:cxn ang="0">
                        <a:pos x="1596" y="3237"/>
                      </a:cxn>
                      <a:cxn ang="0">
                        <a:pos x="993" y="2758"/>
                      </a:cxn>
                    </a:cxnLst>
                    <a:rect l="0" t="0" r="r" b="b"/>
                    <a:pathLst>
                      <a:path w="3791" h="3363">
                        <a:moveTo>
                          <a:pt x="993" y="2758"/>
                        </a:moveTo>
                        <a:lnTo>
                          <a:pt x="777" y="2536"/>
                        </a:lnTo>
                        <a:lnTo>
                          <a:pt x="676" y="2416"/>
                        </a:lnTo>
                        <a:lnTo>
                          <a:pt x="586" y="2302"/>
                        </a:lnTo>
                        <a:lnTo>
                          <a:pt x="496" y="2182"/>
                        </a:lnTo>
                        <a:lnTo>
                          <a:pt x="419" y="2062"/>
                        </a:lnTo>
                        <a:lnTo>
                          <a:pt x="341" y="1942"/>
                        </a:lnTo>
                        <a:lnTo>
                          <a:pt x="275" y="1822"/>
                        </a:lnTo>
                        <a:lnTo>
                          <a:pt x="215" y="1703"/>
                        </a:lnTo>
                        <a:lnTo>
                          <a:pt x="161" y="1583"/>
                        </a:lnTo>
                        <a:lnTo>
                          <a:pt x="114" y="1463"/>
                        </a:lnTo>
                        <a:lnTo>
                          <a:pt x="78" y="1343"/>
                        </a:lnTo>
                        <a:lnTo>
                          <a:pt x="48" y="1229"/>
                        </a:lnTo>
                        <a:lnTo>
                          <a:pt x="24" y="1115"/>
                        </a:lnTo>
                        <a:lnTo>
                          <a:pt x="12" y="1001"/>
                        </a:lnTo>
                        <a:lnTo>
                          <a:pt x="6" y="893"/>
                        </a:lnTo>
                        <a:lnTo>
                          <a:pt x="12" y="797"/>
                        </a:lnTo>
                        <a:lnTo>
                          <a:pt x="18" y="701"/>
                        </a:lnTo>
                        <a:lnTo>
                          <a:pt x="42" y="612"/>
                        </a:lnTo>
                        <a:lnTo>
                          <a:pt x="66" y="528"/>
                        </a:lnTo>
                        <a:lnTo>
                          <a:pt x="96" y="450"/>
                        </a:lnTo>
                        <a:lnTo>
                          <a:pt x="138" y="378"/>
                        </a:lnTo>
                        <a:lnTo>
                          <a:pt x="185" y="306"/>
                        </a:lnTo>
                        <a:lnTo>
                          <a:pt x="239" y="246"/>
                        </a:lnTo>
                        <a:lnTo>
                          <a:pt x="341" y="162"/>
                        </a:lnTo>
                        <a:lnTo>
                          <a:pt x="454" y="96"/>
                        </a:lnTo>
                        <a:lnTo>
                          <a:pt x="580" y="48"/>
                        </a:lnTo>
                        <a:lnTo>
                          <a:pt x="723" y="18"/>
                        </a:lnTo>
                        <a:lnTo>
                          <a:pt x="867" y="6"/>
                        </a:lnTo>
                        <a:lnTo>
                          <a:pt x="1028" y="6"/>
                        </a:lnTo>
                        <a:lnTo>
                          <a:pt x="1196" y="30"/>
                        </a:lnTo>
                        <a:lnTo>
                          <a:pt x="1363" y="66"/>
                        </a:lnTo>
                        <a:lnTo>
                          <a:pt x="1543" y="120"/>
                        </a:lnTo>
                        <a:lnTo>
                          <a:pt x="1722" y="192"/>
                        </a:lnTo>
                        <a:lnTo>
                          <a:pt x="1901" y="282"/>
                        </a:lnTo>
                        <a:lnTo>
                          <a:pt x="2087" y="378"/>
                        </a:lnTo>
                        <a:lnTo>
                          <a:pt x="2272" y="498"/>
                        </a:lnTo>
                        <a:lnTo>
                          <a:pt x="2451" y="624"/>
                        </a:lnTo>
                        <a:lnTo>
                          <a:pt x="2631" y="773"/>
                        </a:lnTo>
                        <a:lnTo>
                          <a:pt x="2804" y="929"/>
                        </a:lnTo>
                        <a:lnTo>
                          <a:pt x="3019" y="1151"/>
                        </a:lnTo>
                        <a:lnTo>
                          <a:pt x="3115" y="1265"/>
                        </a:lnTo>
                        <a:lnTo>
                          <a:pt x="3211" y="1385"/>
                        </a:lnTo>
                        <a:lnTo>
                          <a:pt x="3295" y="1505"/>
                        </a:lnTo>
                        <a:lnTo>
                          <a:pt x="3378" y="1625"/>
                        </a:lnTo>
                        <a:lnTo>
                          <a:pt x="3450" y="1745"/>
                        </a:lnTo>
                        <a:lnTo>
                          <a:pt x="3522" y="1864"/>
                        </a:lnTo>
                        <a:lnTo>
                          <a:pt x="3582" y="1984"/>
                        </a:lnTo>
                        <a:lnTo>
                          <a:pt x="3635" y="2104"/>
                        </a:lnTo>
                        <a:lnTo>
                          <a:pt x="3677" y="2224"/>
                        </a:lnTo>
                        <a:lnTo>
                          <a:pt x="3719" y="2344"/>
                        </a:lnTo>
                        <a:lnTo>
                          <a:pt x="3749" y="2458"/>
                        </a:lnTo>
                        <a:lnTo>
                          <a:pt x="3773" y="2572"/>
                        </a:lnTo>
                        <a:lnTo>
                          <a:pt x="3785" y="2686"/>
                        </a:lnTo>
                        <a:lnTo>
                          <a:pt x="3791" y="2794"/>
                        </a:lnTo>
                        <a:lnTo>
                          <a:pt x="3779" y="2955"/>
                        </a:lnTo>
                        <a:lnTo>
                          <a:pt x="3749" y="3105"/>
                        </a:lnTo>
                        <a:lnTo>
                          <a:pt x="3695" y="3243"/>
                        </a:lnTo>
                        <a:lnTo>
                          <a:pt x="3623" y="3363"/>
                        </a:lnTo>
                        <a:lnTo>
                          <a:pt x="3629" y="3363"/>
                        </a:lnTo>
                        <a:lnTo>
                          <a:pt x="3701" y="3243"/>
                        </a:lnTo>
                        <a:lnTo>
                          <a:pt x="3749" y="3111"/>
                        </a:lnTo>
                        <a:lnTo>
                          <a:pt x="3779" y="2967"/>
                        </a:lnTo>
                        <a:lnTo>
                          <a:pt x="3791" y="2806"/>
                        </a:lnTo>
                        <a:lnTo>
                          <a:pt x="3791" y="2800"/>
                        </a:lnTo>
                        <a:lnTo>
                          <a:pt x="3791" y="2794"/>
                        </a:lnTo>
                        <a:lnTo>
                          <a:pt x="3785" y="2686"/>
                        </a:lnTo>
                        <a:lnTo>
                          <a:pt x="3773" y="2572"/>
                        </a:lnTo>
                        <a:lnTo>
                          <a:pt x="3749" y="2458"/>
                        </a:lnTo>
                        <a:lnTo>
                          <a:pt x="3719" y="2338"/>
                        </a:lnTo>
                        <a:lnTo>
                          <a:pt x="3683" y="2224"/>
                        </a:lnTo>
                        <a:lnTo>
                          <a:pt x="3635" y="2104"/>
                        </a:lnTo>
                        <a:lnTo>
                          <a:pt x="3582" y="1984"/>
                        </a:lnTo>
                        <a:lnTo>
                          <a:pt x="3522" y="1864"/>
                        </a:lnTo>
                        <a:lnTo>
                          <a:pt x="3456" y="1739"/>
                        </a:lnTo>
                        <a:lnTo>
                          <a:pt x="3378" y="1619"/>
                        </a:lnTo>
                        <a:lnTo>
                          <a:pt x="3300" y="1499"/>
                        </a:lnTo>
                        <a:lnTo>
                          <a:pt x="3211" y="1385"/>
                        </a:lnTo>
                        <a:lnTo>
                          <a:pt x="3121" y="1265"/>
                        </a:lnTo>
                        <a:lnTo>
                          <a:pt x="3019" y="1151"/>
                        </a:lnTo>
                        <a:lnTo>
                          <a:pt x="2804" y="929"/>
                        </a:lnTo>
                        <a:lnTo>
                          <a:pt x="2631" y="767"/>
                        </a:lnTo>
                        <a:lnTo>
                          <a:pt x="2451" y="624"/>
                        </a:lnTo>
                        <a:lnTo>
                          <a:pt x="2272" y="492"/>
                        </a:lnTo>
                        <a:lnTo>
                          <a:pt x="2087" y="378"/>
                        </a:lnTo>
                        <a:lnTo>
                          <a:pt x="1901" y="276"/>
                        </a:lnTo>
                        <a:lnTo>
                          <a:pt x="1722" y="192"/>
                        </a:lnTo>
                        <a:lnTo>
                          <a:pt x="1543" y="120"/>
                        </a:lnTo>
                        <a:lnTo>
                          <a:pt x="1363" y="66"/>
                        </a:lnTo>
                        <a:lnTo>
                          <a:pt x="1190" y="24"/>
                        </a:lnTo>
                        <a:lnTo>
                          <a:pt x="1028" y="6"/>
                        </a:lnTo>
                        <a:lnTo>
                          <a:pt x="867" y="0"/>
                        </a:lnTo>
                        <a:lnTo>
                          <a:pt x="717" y="12"/>
                        </a:lnTo>
                        <a:lnTo>
                          <a:pt x="580" y="42"/>
                        </a:lnTo>
                        <a:lnTo>
                          <a:pt x="448" y="90"/>
                        </a:lnTo>
                        <a:lnTo>
                          <a:pt x="335" y="162"/>
                        </a:lnTo>
                        <a:lnTo>
                          <a:pt x="233" y="246"/>
                        </a:lnTo>
                        <a:lnTo>
                          <a:pt x="179" y="306"/>
                        </a:lnTo>
                        <a:lnTo>
                          <a:pt x="132" y="378"/>
                        </a:lnTo>
                        <a:lnTo>
                          <a:pt x="90" y="450"/>
                        </a:lnTo>
                        <a:lnTo>
                          <a:pt x="60" y="528"/>
                        </a:lnTo>
                        <a:lnTo>
                          <a:pt x="36" y="612"/>
                        </a:lnTo>
                        <a:lnTo>
                          <a:pt x="12" y="701"/>
                        </a:lnTo>
                        <a:lnTo>
                          <a:pt x="6" y="797"/>
                        </a:lnTo>
                        <a:lnTo>
                          <a:pt x="0" y="893"/>
                        </a:lnTo>
                        <a:lnTo>
                          <a:pt x="6" y="1001"/>
                        </a:lnTo>
                        <a:lnTo>
                          <a:pt x="24" y="1115"/>
                        </a:lnTo>
                        <a:lnTo>
                          <a:pt x="42" y="1229"/>
                        </a:lnTo>
                        <a:lnTo>
                          <a:pt x="78" y="1343"/>
                        </a:lnTo>
                        <a:lnTo>
                          <a:pt x="114" y="1463"/>
                        </a:lnTo>
                        <a:lnTo>
                          <a:pt x="161" y="1583"/>
                        </a:lnTo>
                        <a:lnTo>
                          <a:pt x="215" y="1703"/>
                        </a:lnTo>
                        <a:lnTo>
                          <a:pt x="275" y="1822"/>
                        </a:lnTo>
                        <a:lnTo>
                          <a:pt x="341" y="1942"/>
                        </a:lnTo>
                        <a:lnTo>
                          <a:pt x="413" y="2062"/>
                        </a:lnTo>
                        <a:lnTo>
                          <a:pt x="496" y="2182"/>
                        </a:lnTo>
                        <a:lnTo>
                          <a:pt x="580" y="2302"/>
                        </a:lnTo>
                        <a:lnTo>
                          <a:pt x="676" y="2422"/>
                        </a:lnTo>
                        <a:lnTo>
                          <a:pt x="771" y="2536"/>
                        </a:lnTo>
                        <a:lnTo>
                          <a:pt x="987" y="2758"/>
                        </a:lnTo>
                        <a:lnTo>
                          <a:pt x="1184" y="2931"/>
                        </a:lnTo>
                        <a:lnTo>
                          <a:pt x="1387" y="3093"/>
                        </a:lnTo>
                        <a:lnTo>
                          <a:pt x="1596" y="3237"/>
                        </a:lnTo>
                        <a:lnTo>
                          <a:pt x="1800" y="3363"/>
                        </a:lnTo>
                        <a:lnTo>
                          <a:pt x="1806" y="3363"/>
                        </a:lnTo>
                        <a:lnTo>
                          <a:pt x="1596" y="3237"/>
                        </a:lnTo>
                        <a:lnTo>
                          <a:pt x="1393" y="3093"/>
                        </a:lnTo>
                        <a:lnTo>
                          <a:pt x="1190" y="2931"/>
                        </a:lnTo>
                        <a:lnTo>
                          <a:pt x="993" y="2758"/>
                        </a:lnTo>
                        <a:lnTo>
                          <a:pt x="993" y="2758"/>
                        </a:lnTo>
                        <a:close/>
                      </a:path>
                    </a:pathLst>
                  </a:custGeom>
                  <a:solidFill>
                    <a:schemeClr val="accent2"/>
                  </a:solidFill>
                  <a:ln w="9525">
                    <a:noFill/>
                    <a:round/>
                    <a:headEnd/>
                    <a:tailEnd/>
                  </a:ln>
                </p:spPr>
                <p:txBody>
                  <a:bodyPr/>
                  <a:lstStyle/>
                  <a:p>
                    <a:pPr>
                      <a:defRPr/>
                    </a:pPr>
                    <a:endParaRPr lang="en-US"/>
                  </a:p>
                </p:txBody>
              </p:sp>
              <p:sp>
                <p:nvSpPr>
                  <p:cNvPr id="37" name="Freeform 9"/>
                  <p:cNvSpPr>
                    <a:spLocks/>
                  </p:cNvSpPr>
                  <p:nvPr userDrawn="1"/>
                </p:nvSpPr>
                <p:spPr bwMode="hidden">
                  <a:xfrm>
                    <a:off x="514" y="1091"/>
                    <a:ext cx="3538" cy="3225"/>
                  </a:xfrm>
                  <a:custGeom>
                    <a:avLst/>
                    <a:gdLst/>
                    <a:ahLst/>
                    <a:cxnLst>
                      <a:cxn ang="0">
                        <a:pos x="538" y="2146"/>
                      </a:cxn>
                      <a:cxn ang="0">
                        <a:pos x="317" y="1816"/>
                      </a:cxn>
                      <a:cxn ang="0">
                        <a:pos x="149" y="1481"/>
                      </a:cxn>
                      <a:cxn ang="0">
                        <a:pos x="41" y="1151"/>
                      </a:cxn>
                      <a:cxn ang="0">
                        <a:pos x="0" y="839"/>
                      </a:cxn>
                      <a:cxn ang="0">
                        <a:pos x="30" y="575"/>
                      </a:cxn>
                      <a:cxn ang="0">
                        <a:pos x="125" y="354"/>
                      </a:cxn>
                      <a:cxn ang="0">
                        <a:pos x="317" y="150"/>
                      </a:cxn>
                      <a:cxn ang="0">
                        <a:pos x="669" y="12"/>
                      </a:cxn>
                      <a:cxn ang="0">
                        <a:pos x="1112" y="24"/>
                      </a:cxn>
                      <a:cxn ang="0">
                        <a:pos x="1608" y="174"/>
                      </a:cxn>
                      <a:cxn ang="0">
                        <a:pos x="2116" y="456"/>
                      </a:cxn>
                      <a:cxn ang="0">
                        <a:pos x="2613" y="857"/>
                      </a:cxn>
                      <a:cxn ang="0">
                        <a:pos x="3073" y="1391"/>
                      </a:cxn>
                      <a:cxn ang="0">
                        <a:pos x="3276" y="1726"/>
                      </a:cxn>
                      <a:cxn ang="0">
                        <a:pos x="3426" y="2062"/>
                      </a:cxn>
                      <a:cxn ang="0">
                        <a:pos x="3509" y="2386"/>
                      </a:cxn>
                      <a:cxn ang="0">
                        <a:pos x="3521" y="2680"/>
                      </a:cxn>
                      <a:cxn ang="0">
                        <a:pos x="3474" y="2931"/>
                      </a:cxn>
                      <a:cxn ang="0">
                        <a:pos x="3360" y="3141"/>
                      </a:cxn>
                      <a:cxn ang="0">
                        <a:pos x="3282" y="3225"/>
                      </a:cxn>
                      <a:cxn ang="0">
                        <a:pos x="3312" y="3201"/>
                      </a:cxn>
                      <a:cxn ang="0">
                        <a:pos x="3444" y="3009"/>
                      </a:cxn>
                      <a:cxn ang="0">
                        <a:pos x="3515" y="2769"/>
                      </a:cxn>
                      <a:cxn ang="0">
                        <a:pos x="3521" y="2488"/>
                      </a:cxn>
                      <a:cxn ang="0">
                        <a:pos x="3462" y="2170"/>
                      </a:cxn>
                      <a:cxn ang="0">
                        <a:pos x="3336" y="1834"/>
                      </a:cxn>
                      <a:cxn ang="0">
                        <a:pos x="3145" y="1499"/>
                      </a:cxn>
                      <a:cxn ang="0">
                        <a:pos x="2816" y="1061"/>
                      </a:cxn>
                      <a:cxn ang="0">
                        <a:pos x="2284" y="575"/>
                      </a:cxn>
                      <a:cxn ang="0">
                        <a:pos x="1775" y="252"/>
                      </a:cxn>
                      <a:cxn ang="0">
                        <a:pos x="1273" y="60"/>
                      </a:cxn>
                      <a:cxn ang="0">
                        <a:pos x="807" y="0"/>
                      </a:cxn>
                      <a:cxn ang="0">
                        <a:pos x="418" y="84"/>
                      </a:cxn>
                      <a:cxn ang="0">
                        <a:pos x="167" y="288"/>
                      </a:cxn>
                      <a:cxn ang="0">
                        <a:pos x="53" y="498"/>
                      </a:cxn>
                      <a:cxn ang="0">
                        <a:pos x="0" y="749"/>
                      </a:cxn>
                      <a:cxn ang="0">
                        <a:pos x="18" y="1043"/>
                      </a:cxn>
                      <a:cxn ang="0">
                        <a:pos x="101" y="1373"/>
                      </a:cxn>
                      <a:cxn ang="0">
                        <a:pos x="251" y="1708"/>
                      </a:cxn>
                      <a:cxn ang="0">
                        <a:pos x="454" y="2038"/>
                      </a:cxn>
                      <a:cxn ang="0">
                        <a:pos x="914" y="2572"/>
                      </a:cxn>
                      <a:cxn ang="0">
                        <a:pos x="1255" y="2865"/>
                      </a:cxn>
                      <a:cxn ang="0">
                        <a:pos x="1608" y="3099"/>
                      </a:cxn>
                      <a:cxn ang="0">
                        <a:pos x="1853" y="3225"/>
                      </a:cxn>
                      <a:cxn ang="0">
                        <a:pos x="1494" y="3027"/>
                      </a:cxn>
                      <a:cxn ang="0">
                        <a:pos x="1142" y="2769"/>
                      </a:cxn>
                    </a:cxnLst>
                    <a:rect l="0" t="0" r="r" b="b"/>
                    <a:pathLst>
                      <a:path w="3527" h="3225">
                        <a:moveTo>
                          <a:pt x="914" y="2572"/>
                        </a:moveTo>
                        <a:lnTo>
                          <a:pt x="717" y="2362"/>
                        </a:lnTo>
                        <a:lnTo>
                          <a:pt x="538" y="2146"/>
                        </a:lnTo>
                        <a:lnTo>
                          <a:pt x="460" y="2038"/>
                        </a:lnTo>
                        <a:lnTo>
                          <a:pt x="382" y="1930"/>
                        </a:lnTo>
                        <a:lnTo>
                          <a:pt x="317" y="1816"/>
                        </a:lnTo>
                        <a:lnTo>
                          <a:pt x="251" y="1702"/>
                        </a:lnTo>
                        <a:lnTo>
                          <a:pt x="197" y="1589"/>
                        </a:lnTo>
                        <a:lnTo>
                          <a:pt x="149" y="1481"/>
                        </a:lnTo>
                        <a:lnTo>
                          <a:pt x="107" y="1367"/>
                        </a:lnTo>
                        <a:lnTo>
                          <a:pt x="71" y="1259"/>
                        </a:lnTo>
                        <a:lnTo>
                          <a:pt x="41" y="1151"/>
                        </a:lnTo>
                        <a:lnTo>
                          <a:pt x="18" y="1043"/>
                        </a:lnTo>
                        <a:lnTo>
                          <a:pt x="6" y="941"/>
                        </a:lnTo>
                        <a:lnTo>
                          <a:pt x="0" y="839"/>
                        </a:lnTo>
                        <a:lnTo>
                          <a:pt x="6" y="749"/>
                        </a:lnTo>
                        <a:lnTo>
                          <a:pt x="12" y="659"/>
                        </a:lnTo>
                        <a:lnTo>
                          <a:pt x="30" y="575"/>
                        </a:lnTo>
                        <a:lnTo>
                          <a:pt x="59" y="498"/>
                        </a:lnTo>
                        <a:lnTo>
                          <a:pt x="89" y="420"/>
                        </a:lnTo>
                        <a:lnTo>
                          <a:pt x="125" y="354"/>
                        </a:lnTo>
                        <a:lnTo>
                          <a:pt x="173" y="288"/>
                        </a:lnTo>
                        <a:lnTo>
                          <a:pt x="221" y="228"/>
                        </a:lnTo>
                        <a:lnTo>
                          <a:pt x="317" y="150"/>
                        </a:lnTo>
                        <a:lnTo>
                          <a:pt x="424" y="90"/>
                        </a:lnTo>
                        <a:lnTo>
                          <a:pt x="544" y="42"/>
                        </a:lnTo>
                        <a:lnTo>
                          <a:pt x="669" y="12"/>
                        </a:lnTo>
                        <a:lnTo>
                          <a:pt x="813" y="0"/>
                        </a:lnTo>
                        <a:lnTo>
                          <a:pt x="956" y="6"/>
                        </a:lnTo>
                        <a:lnTo>
                          <a:pt x="1112" y="24"/>
                        </a:lnTo>
                        <a:lnTo>
                          <a:pt x="1273" y="60"/>
                        </a:lnTo>
                        <a:lnTo>
                          <a:pt x="1441" y="114"/>
                        </a:lnTo>
                        <a:lnTo>
                          <a:pt x="1608" y="174"/>
                        </a:lnTo>
                        <a:lnTo>
                          <a:pt x="1775" y="258"/>
                        </a:lnTo>
                        <a:lnTo>
                          <a:pt x="1949" y="348"/>
                        </a:lnTo>
                        <a:lnTo>
                          <a:pt x="2116" y="456"/>
                        </a:lnTo>
                        <a:lnTo>
                          <a:pt x="2284" y="575"/>
                        </a:lnTo>
                        <a:lnTo>
                          <a:pt x="2451" y="713"/>
                        </a:lnTo>
                        <a:lnTo>
                          <a:pt x="2613" y="857"/>
                        </a:lnTo>
                        <a:lnTo>
                          <a:pt x="2810" y="1067"/>
                        </a:lnTo>
                        <a:lnTo>
                          <a:pt x="2989" y="1283"/>
                        </a:lnTo>
                        <a:lnTo>
                          <a:pt x="3073" y="1391"/>
                        </a:lnTo>
                        <a:lnTo>
                          <a:pt x="3145" y="1505"/>
                        </a:lnTo>
                        <a:lnTo>
                          <a:pt x="3216" y="1612"/>
                        </a:lnTo>
                        <a:lnTo>
                          <a:pt x="3276" y="1726"/>
                        </a:lnTo>
                        <a:lnTo>
                          <a:pt x="3330" y="1840"/>
                        </a:lnTo>
                        <a:lnTo>
                          <a:pt x="3384" y="1948"/>
                        </a:lnTo>
                        <a:lnTo>
                          <a:pt x="3426" y="2062"/>
                        </a:lnTo>
                        <a:lnTo>
                          <a:pt x="3462" y="2170"/>
                        </a:lnTo>
                        <a:lnTo>
                          <a:pt x="3491" y="2278"/>
                        </a:lnTo>
                        <a:lnTo>
                          <a:pt x="3509" y="2386"/>
                        </a:lnTo>
                        <a:lnTo>
                          <a:pt x="3521" y="2488"/>
                        </a:lnTo>
                        <a:lnTo>
                          <a:pt x="3527" y="2590"/>
                        </a:lnTo>
                        <a:lnTo>
                          <a:pt x="3521" y="2680"/>
                        </a:lnTo>
                        <a:lnTo>
                          <a:pt x="3515" y="2769"/>
                        </a:lnTo>
                        <a:lnTo>
                          <a:pt x="3497" y="2853"/>
                        </a:lnTo>
                        <a:lnTo>
                          <a:pt x="3474" y="2931"/>
                        </a:lnTo>
                        <a:lnTo>
                          <a:pt x="3438" y="3009"/>
                        </a:lnTo>
                        <a:lnTo>
                          <a:pt x="3402" y="3075"/>
                        </a:lnTo>
                        <a:lnTo>
                          <a:pt x="3360" y="3141"/>
                        </a:lnTo>
                        <a:lnTo>
                          <a:pt x="3306" y="3201"/>
                        </a:lnTo>
                        <a:lnTo>
                          <a:pt x="3294" y="3213"/>
                        </a:lnTo>
                        <a:lnTo>
                          <a:pt x="3282" y="3225"/>
                        </a:lnTo>
                        <a:lnTo>
                          <a:pt x="3288" y="3225"/>
                        </a:lnTo>
                        <a:lnTo>
                          <a:pt x="3300" y="3213"/>
                        </a:lnTo>
                        <a:lnTo>
                          <a:pt x="3312" y="3201"/>
                        </a:lnTo>
                        <a:lnTo>
                          <a:pt x="3366" y="3141"/>
                        </a:lnTo>
                        <a:lnTo>
                          <a:pt x="3408" y="3075"/>
                        </a:lnTo>
                        <a:lnTo>
                          <a:pt x="3444" y="3009"/>
                        </a:lnTo>
                        <a:lnTo>
                          <a:pt x="3474" y="2931"/>
                        </a:lnTo>
                        <a:lnTo>
                          <a:pt x="3497" y="2853"/>
                        </a:lnTo>
                        <a:lnTo>
                          <a:pt x="3515" y="2769"/>
                        </a:lnTo>
                        <a:lnTo>
                          <a:pt x="3527" y="2680"/>
                        </a:lnTo>
                        <a:lnTo>
                          <a:pt x="3527" y="2590"/>
                        </a:lnTo>
                        <a:lnTo>
                          <a:pt x="3521" y="2488"/>
                        </a:lnTo>
                        <a:lnTo>
                          <a:pt x="3509" y="2386"/>
                        </a:lnTo>
                        <a:lnTo>
                          <a:pt x="3491" y="2278"/>
                        </a:lnTo>
                        <a:lnTo>
                          <a:pt x="3462" y="2170"/>
                        </a:lnTo>
                        <a:lnTo>
                          <a:pt x="3426" y="2056"/>
                        </a:lnTo>
                        <a:lnTo>
                          <a:pt x="3384" y="1948"/>
                        </a:lnTo>
                        <a:lnTo>
                          <a:pt x="3336" y="1834"/>
                        </a:lnTo>
                        <a:lnTo>
                          <a:pt x="3276" y="1726"/>
                        </a:lnTo>
                        <a:lnTo>
                          <a:pt x="3216" y="1612"/>
                        </a:lnTo>
                        <a:lnTo>
                          <a:pt x="3145" y="1499"/>
                        </a:lnTo>
                        <a:lnTo>
                          <a:pt x="3073" y="1391"/>
                        </a:lnTo>
                        <a:lnTo>
                          <a:pt x="2989" y="1277"/>
                        </a:lnTo>
                        <a:lnTo>
                          <a:pt x="2816" y="1061"/>
                        </a:lnTo>
                        <a:lnTo>
                          <a:pt x="2613" y="857"/>
                        </a:lnTo>
                        <a:lnTo>
                          <a:pt x="2451" y="707"/>
                        </a:lnTo>
                        <a:lnTo>
                          <a:pt x="2284" y="575"/>
                        </a:lnTo>
                        <a:lnTo>
                          <a:pt x="2116" y="456"/>
                        </a:lnTo>
                        <a:lnTo>
                          <a:pt x="1949" y="348"/>
                        </a:lnTo>
                        <a:lnTo>
                          <a:pt x="1775" y="252"/>
                        </a:lnTo>
                        <a:lnTo>
                          <a:pt x="1608" y="174"/>
                        </a:lnTo>
                        <a:lnTo>
                          <a:pt x="1435" y="108"/>
                        </a:lnTo>
                        <a:lnTo>
                          <a:pt x="1273" y="60"/>
                        </a:lnTo>
                        <a:lnTo>
                          <a:pt x="1112" y="24"/>
                        </a:lnTo>
                        <a:lnTo>
                          <a:pt x="956" y="0"/>
                        </a:lnTo>
                        <a:lnTo>
                          <a:pt x="807" y="0"/>
                        </a:lnTo>
                        <a:lnTo>
                          <a:pt x="669" y="12"/>
                        </a:lnTo>
                        <a:lnTo>
                          <a:pt x="538" y="42"/>
                        </a:lnTo>
                        <a:lnTo>
                          <a:pt x="418" y="84"/>
                        </a:lnTo>
                        <a:lnTo>
                          <a:pt x="311" y="150"/>
                        </a:lnTo>
                        <a:lnTo>
                          <a:pt x="215" y="228"/>
                        </a:lnTo>
                        <a:lnTo>
                          <a:pt x="167" y="288"/>
                        </a:lnTo>
                        <a:lnTo>
                          <a:pt x="119" y="354"/>
                        </a:lnTo>
                        <a:lnTo>
                          <a:pt x="83" y="420"/>
                        </a:lnTo>
                        <a:lnTo>
                          <a:pt x="53" y="498"/>
                        </a:lnTo>
                        <a:lnTo>
                          <a:pt x="30" y="575"/>
                        </a:lnTo>
                        <a:lnTo>
                          <a:pt x="12" y="659"/>
                        </a:lnTo>
                        <a:lnTo>
                          <a:pt x="0" y="749"/>
                        </a:lnTo>
                        <a:lnTo>
                          <a:pt x="0" y="839"/>
                        </a:lnTo>
                        <a:lnTo>
                          <a:pt x="6" y="941"/>
                        </a:lnTo>
                        <a:lnTo>
                          <a:pt x="18" y="1043"/>
                        </a:lnTo>
                        <a:lnTo>
                          <a:pt x="35" y="1151"/>
                        </a:lnTo>
                        <a:lnTo>
                          <a:pt x="65" y="1259"/>
                        </a:lnTo>
                        <a:lnTo>
                          <a:pt x="101" y="1373"/>
                        </a:lnTo>
                        <a:lnTo>
                          <a:pt x="143" y="1481"/>
                        </a:lnTo>
                        <a:lnTo>
                          <a:pt x="191" y="1595"/>
                        </a:lnTo>
                        <a:lnTo>
                          <a:pt x="251" y="1708"/>
                        </a:lnTo>
                        <a:lnTo>
                          <a:pt x="311" y="1816"/>
                        </a:lnTo>
                        <a:lnTo>
                          <a:pt x="382" y="1930"/>
                        </a:lnTo>
                        <a:lnTo>
                          <a:pt x="454" y="2038"/>
                        </a:lnTo>
                        <a:lnTo>
                          <a:pt x="538" y="2152"/>
                        </a:lnTo>
                        <a:lnTo>
                          <a:pt x="717" y="2368"/>
                        </a:lnTo>
                        <a:lnTo>
                          <a:pt x="914" y="2572"/>
                        </a:lnTo>
                        <a:lnTo>
                          <a:pt x="1028" y="2674"/>
                        </a:lnTo>
                        <a:lnTo>
                          <a:pt x="1142" y="2775"/>
                        </a:lnTo>
                        <a:lnTo>
                          <a:pt x="1255" y="2865"/>
                        </a:lnTo>
                        <a:lnTo>
                          <a:pt x="1369" y="2949"/>
                        </a:lnTo>
                        <a:lnTo>
                          <a:pt x="1488" y="3027"/>
                        </a:lnTo>
                        <a:lnTo>
                          <a:pt x="1608" y="3099"/>
                        </a:lnTo>
                        <a:lnTo>
                          <a:pt x="1722" y="3165"/>
                        </a:lnTo>
                        <a:lnTo>
                          <a:pt x="1841" y="3225"/>
                        </a:lnTo>
                        <a:lnTo>
                          <a:pt x="1853" y="3225"/>
                        </a:lnTo>
                        <a:lnTo>
                          <a:pt x="1734" y="3165"/>
                        </a:lnTo>
                        <a:lnTo>
                          <a:pt x="1614" y="3099"/>
                        </a:lnTo>
                        <a:lnTo>
                          <a:pt x="1494" y="3027"/>
                        </a:lnTo>
                        <a:lnTo>
                          <a:pt x="1375" y="2949"/>
                        </a:lnTo>
                        <a:lnTo>
                          <a:pt x="1261" y="2865"/>
                        </a:lnTo>
                        <a:lnTo>
                          <a:pt x="1142" y="2769"/>
                        </a:lnTo>
                        <a:lnTo>
                          <a:pt x="914" y="2572"/>
                        </a:lnTo>
                        <a:lnTo>
                          <a:pt x="914" y="2572"/>
                        </a:lnTo>
                        <a:close/>
                      </a:path>
                    </a:pathLst>
                  </a:custGeom>
                  <a:solidFill>
                    <a:schemeClr val="accent2"/>
                  </a:solidFill>
                  <a:ln w="9525">
                    <a:noFill/>
                    <a:round/>
                    <a:headEnd/>
                    <a:tailEnd/>
                  </a:ln>
                </p:spPr>
                <p:txBody>
                  <a:bodyPr/>
                  <a:lstStyle/>
                  <a:p>
                    <a:pPr>
                      <a:defRPr/>
                    </a:pPr>
                    <a:endParaRPr lang="en-US"/>
                  </a:p>
                </p:txBody>
              </p:sp>
              <p:grpSp>
                <p:nvGrpSpPr>
                  <p:cNvPr id="38" name="Group 10"/>
                  <p:cNvGrpSpPr>
                    <a:grpSpLocks/>
                  </p:cNvGrpSpPr>
                  <p:nvPr userDrawn="1"/>
                </p:nvGrpSpPr>
                <p:grpSpPr bwMode="auto">
                  <a:xfrm>
                    <a:off x="0" y="522"/>
                    <a:ext cx="4751" cy="3794"/>
                    <a:chOff x="0" y="522"/>
                    <a:chExt cx="4751" cy="3794"/>
                  </a:xfrm>
                </p:grpSpPr>
                <p:sp>
                  <p:nvSpPr>
                    <p:cNvPr id="39" name="Freeform 11"/>
                    <p:cNvSpPr>
                      <a:spLocks/>
                    </p:cNvSpPr>
                    <p:nvPr userDrawn="1"/>
                  </p:nvSpPr>
                  <p:spPr bwMode="hidden">
                    <a:xfrm>
                      <a:off x="400" y="522"/>
                      <a:ext cx="4264" cy="3794"/>
                    </a:xfrm>
                    <a:custGeom>
                      <a:avLst/>
                      <a:gdLst/>
                      <a:ahLst/>
                      <a:cxnLst>
                        <a:cxn ang="0">
                          <a:pos x="4245" y="3237"/>
                        </a:cxn>
                        <a:cxn ang="0">
                          <a:pos x="4203" y="2961"/>
                        </a:cxn>
                        <a:cxn ang="0">
                          <a:pos x="4120" y="2679"/>
                        </a:cxn>
                        <a:cxn ang="0">
                          <a:pos x="4000" y="2391"/>
                        </a:cxn>
                        <a:cxn ang="0">
                          <a:pos x="3845" y="2098"/>
                        </a:cxn>
                        <a:cxn ang="0">
                          <a:pos x="3659" y="1810"/>
                        </a:cxn>
                        <a:cxn ang="0">
                          <a:pos x="3438" y="1528"/>
                        </a:cxn>
                        <a:cxn ang="0">
                          <a:pos x="3193" y="1252"/>
                        </a:cxn>
                        <a:cxn ang="0">
                          <a:pos x="2858" y="935"/>
                        </a:cxn>
                        <a:cxn ang="0">
                          <a:pos x="2434" y="605"/>
                        </a:cxn>
                        <a:cxn ang="0">
                          <a:pos x="1991" y="341"/>
                        </a:cxn>
                        <a:cxn ang="0">
                          <a:pos x="1549" y="143"/>
                        </a:cxn>
                        <a:cxn ang="0">
                          <a:pos x="1124" y="35"/>
                        </a:cxn>
                        <a:cxn ang="0">
                          <a:pos x="741" y="0"/>
                        </a:cxn>
                        <a:cxn ang="0">
                          <a:pos x="401" y="47"/>
                        </a:cxn>
                        <a:cxn ang="0">
                          <a:pos x="120" y="173"/>
                        </a:cxn>
                        <a:cxn ang="0">
                          <a:pos x="0" y="269"/>
                        </a:cxn>
                        <a:cxn ang="0">
                          <a:pos x="263" y="101"/>
                        </a:cxn>
                        <a:cxn ang="0">
                          <a:pos x="586" y="18"/>
                        </a:cxn>
                        <a:cxn ang="0">
                          <a:pos x="957" y="18"/>
                        </a:cxn>
                        <a:cxn ang="0">
                          <a:pos x="1357" y="95"/>
                        </a:cxn>
                        <a:cxn ang="0">
                          <a:pos x="1782" y="245"/>
                        </a:cxn>
                        <a:cxn ang="0">
                          <a:pos x="2212" y="467"/>
                        </a:cxn>
                        <a:cxn ang="0">
                          <a:pos x="2643" y="761"/>
                        </a:cxn>
                        <a:cxn ang="0">
                          <a:pos x="3061" y="1120"/>
                        </a:cxn>
                        <a:cxn ang="0">
                          <a:pos x="3318" y="1390"/>
                        </a:cxn>
                        <a:cxn ang="0">
                          <a:pos x="3552" y="1666"/>
                        </a:cxn>
                        <a:cxn ang="0">
                          <a:pos x="3755" y="1954"/>
                        </a:cxn>
                        <a:cxn ang="0">
                          <a:pos x="3922" y="2247"/>
                        </a:cxn>
                        <a:cxn ang="0">
                          <a:pos x="4060" y="2535"/>
                        </a:cxn>
                        <a:cxn ang="0">
                          <a:pos x="4162" y="2823"/>
                        </a:cxn>
                        <a:cxn ang="0">
                          <a:pos x="4221" y="3105"/>
                        </a:cxn>
                        <a:cxn ang="0">
                          <a:pos x="4245" y="3368"/>
                        </a:cxn>
                        <a:cxn ang="0">
                          <a:pos x="4233" y="3590"/>
                        </a:cxn>
                        <a:cxn ang="0">
                          <a:pos x="4185" y="3794"/>
                        </a:cxn>
                        <a:cxn ang="0">
                          <a:pos x="4215" y="3692"/>
                        </a:cxn>
                        <a:cxn ang="0">
                          <a:pos x="4245" y="3482"/>
                        </a:cxn>
                        <a:cxn ang="0">
                          <a:pos x="4251" y="3368"/>
                        </a:cxn>
                      </a:cxnLst>
                      <a:rect l="0" t="0" r="r" b="b"/>
                      <a:pathLst>
                        <a:path w="4251" h="3794">
                          <a:moveTo>
                            <a:pt x="4251" y="3368"/>
                          </a:moveTo>
                          <a:lnTo>
                            <a:pt x="4245" y="3237"/>
                          </a:lnTo>
                          <a:lnTo>
                            <a:pt x="4227" y="3099"/>
                          </a:lnTo>
                          <a:lnTo>
                            <a:pt x="4203" y="2961"/>
                          </a:lnTo>
                          <a:lnTo>
                            <a:pt x="4167" y="2823"/>
                          </a:lnTo>
                          <a:lnTo>
                            <a:pt x="4120" y="2679"/>
                          </a:lnTo>
                          <a:lnTo>
                            <a:pt x="4066" y="2535"/>
                          </a:lnTo>
                          <a:lnTo>
                            <a:pt x="4000" y="2391"/>
                          </a:lnTo>
                          <a:lnTo>
                            <a:pt x="3928" y="2247"/>
                          </a:lnTo>
                          <a:lnTo>
                            <a:pt x="3845" y="2098"/>
                          </a:lnTo>
                          <a:lnTo>
                            <a:pt x="3755" y="1954"/>
                          </a:lnTo>
                          <a:lnTo>
                            <a:pt x="3659" y="1810"/>
                          </a:lnTo>
                          <a:lnTo>
                            <a:pt x="3552" y="1666"/>
                          </a:lnTo>
                          <a:lnTo>
                            <a:pt x="3438" y="1528"/>
                          </a:lnTo>
                          <a:lnTo>
                            <a:pt x="3318" y="1390"/>
                          </a:lnTo>
                          <a:lnTo>
                            <a:pt x="3193" y="1252"/>
                          </a:lnTo>
                          <a:lnTo>
                            <a:pt x="3061" y="1120"/>
                          </a:lnTo>
                          <a:lnTo>
                            <a:pt x="2858" y="935"/>
                          </a:lnTo>
                          <a:lnTo>
                            <a:pt x="2649" y="761"/>
                          </a:lnTo>
                          <a:lnTo>
                            <a:pt x="2434" y="605"/>
                          </a:lnTo>
                          <a:lnTo>
                            <a:pt x="2212" y="467"/>
                          </a:lnTo>
                          <a:lnTo>
                            <a:pt x="1991" y="341"/>
                          </a:lnTo>
                          <a:lnTo>
                            <a:pt x="1770" y="233"/>
                          </a:lnTo>
                          <a:lnTo>
                            <a:pt x="1549" y="143"/>
                          </a:lnTo>
                          <a:lnTo>
                            <a:pt x="1327" y="77"/>
                          </a:lnTo>
                          <a:lnTo>
                            <a:pt x="1124" y="35"/>
                          </a:lnTo>
                          <a:lnTo>
                            <a:pt x="927" y="6"/>
                          </a:lnTo>
                          <a:lnTo>
                            <a:pt x="741" y="0"/>
                          </a:lnTo>
                          <a:lnTo>
                            <a:pt x="568" y="18"/>
                          </a:lnTo>
                          <a:lnTo>
                            <a:pt x="401" y="47"/>
                          </a:lnTo>
                          <a:lnTo>
                            <a:pt x="257" y="101"/>
                          </a:lnTo>
                          <a:lnTo>
                            <a:pt x="120" y="173"/>
                          </a:lnTo>
                          <a:lnTo>
                            <a:pt x="0" y="263"/>
                          </a:lnTo>
                          <a:lnTo>
                            <a:pt x="0" y="269"/>
                          </a:lnTo>
                          <a:lnTo>
                            <a:pt x="126" y="173"/>
                          </a:lnTo>
                          <a:lnTo>
                            <a:pt x="263" y="101"/>
                          </a:lnTo>
                          <a:lnTo>
                            <a:pt x="419" y="47"/>
                          </a:lnTo>
                          <a:lnTo>
                            <a:pt x="586" y="18"/>
                          </a:lnTo>
                          <a:lnTo>
                            <a:pt x="765" y="6"/>
                          </a:lnTo>
                          <a:lnTo>
                            <a:pt x="957" y="18"/>
                          </a:lnTo>
                          <a:lnTo>
                            <a:pt x="1154" y="47"/>
                          </a:lnTo>
                          <a:lnTo>
                            <a:pt x="1357" y="95"/>
                          </a:lnTo>
                          <a:lnTo>
                            <a:pt x="1567" y="161"/>
                          </a:lnTo>
                          <a:lnTo>
                            <a:pt x="1782" y="245"/>
                          </a:lnTo>
                          <a:lnTo>
                            <a:pt x="1997" y="347"/>
                          </a:lnTo>
                          <a:lnTo>
                            <a:pt x="2212" y="467"/>
                          </a:lnTo>
                          <a:lnTo>
                            <a:pt x="2428" y="605"/>
                          </a:lnTo>
                          <a:lnTo>
                            <a:pt x="2643" y="761"/>
                          </a:lnTo>
                          <a:lnTo>
                            <a:pt x="2858" y="935"/>
                          </a:lnTo>
                          <a:lnTo>
                            <a:pt x="3061" y="1120"/>
                          </a:lnTo>
                          <a:lnTo>
                            <a:pt x="3193" y="1252"/>
                          </a:lnTo>
                          <a:lnTo>
                            <a:pt x="3318" y="1390"/>
                          </a:lnTo>
                          <a:lnTo>
                            <a:pt x="3438" y="1528"/>
                          </a:lnTo>
                          <a:lnTo>
                            <a:pt x="3552" y="1666"/>
                          </a:lnTo>
                          <a:lnTo>
                            <a:pt x="3653" y="1810"/>
                          </a:lnTo>
                          <a:lnTo>
                            <a:pt x="3755" y="1954"/>
                          </a:lnTo>
                          <a:lnTo>
                            <a:pt x="3839" y="2104"/>
                          </a:lnTo>
                          <a:lnTo>
                            <a:pt x="3922" y="2247"/>
                          </a:lnTo>
                          <a:lnTo>
                            <a:pt x="3994" y="2391"/>
                          </a:lnTo>
                          <a:lnTo>
                            <a:pt x="4060" y="2535"/>
                          </a:lnTo>
                          <a:lnTo>
                            <a:pt x="4114" y="2679"/>
                          </a:lnTo>
                          <a:lnTo>
                            <a:pt x="4162" y="2823"/>
                          </a:lnTo>
                          <a:lnTo>
                            <a:pt x="4197" y="2967"/>
                          </a:lnTo>
                          <a:lnTo>
                            <a:pt x="4221" y="3105"/>
                          </a:lnTo>
                          <a:lnTo>
                            <a:pt x="4239" y="3237"/>
                          </a:lnTo>
                          <a:lnTo>
                            <a:pt x="4245" y="3368"/>
                          </a:lnTo>
                          <a:lnTo>
                            <a:pt x="4245" y="3482"/>
                          </a:lnTo>
                          <a:lnTo>
                            <a:pt x="4233" y="3590"/>
                          </a:lnTo>
                          <a:lnTo>
                            <a:pt x="4215" y="3692"/>
                          </a:lnTo>
                          <a:lnTo>
                            <a:pt x="4185" y="3794"/>
                          </a:lnTo>
                          <a:lnTo>
                            <a:pt x="4185" y="3794"/>
                          </a:lnTo>
                          <a:lnTo>
                            <a:pt x="4215" y="3692"/>
                          </a:lnTo>
                          <a:lnTo>
                            <a:pt x="4239" y="3590"/>
                          </a:lnTo>
                          <a:lnTo>
                            <a:pt x="4245" y="3482"/>
                          </a:lnTo>
                          <a:lnTo>
                            <a:pt x="4251" y="3368"/>
                          </a:lnTo>
                          <a:lnTo>
                            <a:pt x="4251" y="3368"/>
                          </a:lnTo>
                          <a:close/>
                        </a:path>
                      </a:pathLst>
                    </a:custGeom>
                    <a:solidFill>
                      <a:schemeClr val="accent2"/>
                    </a:solidFill>
                    <a:ln w="9525">
                      <a:noFill/>
                      <a:round/>
                      <a:headEnd/>
                      <a:tailEnd/>
                    </a:ln>
                  </p:spPr>
                  <p:txBody>
                    <a:bodyPr/>
                    <a:lstStyle/>
                    <a:p>
                      <a:pPr>
                        <a:defRPr/>
                      </a:pPr>
                      <a:endParaRPr lang="en-US"/>
                    </a:p>
                  </p:txBody>
                </p:sp>
                <p:grpSp>
                  <p:nvGrpSpPr>
                    <p:cNvPr id="40" name="Group 166"/>
                    <p:cNvGrpSpPr>
                      <a:grpSpLocks/>
                    </p:cNvGrpSpPr>
                    <p:nvPr userDrawn="1"/>
                  </p:nvGrpSpPr>
                  <p:grpSpPr bwMode="auto">
                    <a:xfrm>
                      <a:off x="0" y="659"/>
                      <a:ext cx="4751" cy="3657"/>
                      <a:chOff x="0" y="659"/>
                      <a:chExt cx="4751" cy="3657"/>
                    </a:xfrm>
                  </p:grpSpPr>
                  <p:sp>
                    <p:nvSpPr>
                      <p:cNvPr id="41" name="Freeform 13"/>
                      <p:cNvSpPr>
                        <a:spLocks/>
                      </p:cNvSpPr>
                      <p:nvPr userDrawn="1"/>
                    </p:nvSpPr>
                    <p:spPr bwMode="hidden">
                      <a:xfrm>
                        <a:off x="400" y="659"/>
                        <a:ext cx="4121" cy="3657"/>
                      </a:xfrm>
                      <a:custGeom>
                        <a:avLst/>
                        <a:gdLst/>
                        <a:ahLst/>
                        <a:cxnLst>
                          <a:cxn ang="0">
                            <a:pos x="161" y="186"/>
                          </a:cxn>
                          <a:cxn ang="0">
                            <a:pos x="442" y="54"/>
                          </a:cxn>
                          <a:cxn ang="0">
                            <a:pos x="771" y="6"/>
                          </a:cxn>
                          <a:cxn ang="0">
                            <a:pos x="1136" y="36"/>
                          </a:cxn>
                          <a:cxn ang="0">
                            <a:pos x="1537" y="144"/>
                          </a:cxn>
                          <a:cxn ang="0">
                            <a:pos x="1949" y="324"/>
                          </a:cxn>
                          <a:cxn ang="0">
                            <a:pos x="2368" y="570"/>
                          </a:cxn>
                          <a:cxn ang="0">
                            <a:pos x="2780" y="888"/>
                          </a:cxn>
                          <a:cxn ang="0">
                            <a:pos x="3103" y="1193"/>
                          </a:cxn>
                          <a:cxn ang="0">
                            <a:pos x="3336" y="1451"/>
                          </a:cxn>
                          <a:cxn ang="0">
                            <a:pos x="3540" y="1721"/>
                          </a:cxn>
                          <a:cxn ang="0">
                            <a:pos x="3719" y="1997"/>
                          </a:cxn>
                          <a:cxn ang="0">
                            <a:pos x="3863" y="2272"/>
                          </a:cxn>
                          <a:cxn ang="0">
                            <a:pos x="3976" y="2548"/>
                          </a:cxn>
                          <a:cxn ang="0">
                            <a:pos x="4060" y="2818"/>
                          </a:cxn>
                          <a:cxn ang="0">
                            <a:pos x="4102" y="3070"/>
                          </a:cxn>
                          <a:cxn ang="0">
                            <a:pos x="4102" y="3321"/>
                          </a:cxn>
                          <a:cxn ang="0">
                            <a:pos x="4060" y="3549"/>
                          </a:cxn>
                          <a:cxn ang="0">
                            <a:pos x="4030" y="3657"/>
                          </a:cxn>
                          <a:cxn ang="0">
                            <a:pos x="4090" y="3447"/>
                          </a:cxn>
                          <a:cxn ang="0">
                            <a:pos x="4108" y="3213"/>
                          </a:cxn>
                          <a:cxn ang="0">
                            <a:pos x="4102" y="3070"/>
                          </a:cxn>
                          <a:cxn ang="0">
                            <a:pos x="4060" y="2812"/>
                          </a:cxn>
                          <a:cxn ang="0">
                            <a:pos x="3982" y="2548"/>
                          </a:cxn>
                          <a:cxn ang="0">
                            <a:pos x="3869" y="2272"/>
                          </a:cxn>
                          <a:cxn ang="0">
                            <a:pos x="3725" y="1997"/>
                          </a:cxn>
                          <a:cxn ang="0">
                            <a:pos x="3546" y="1721"/>
                          </a:cxn>
                          <a:cxn ang="0">
                            <a:pos x="3342" y="1451"/>
                          </a:cxn>
                          <a:cxn ang="0">
                            <a:pos x="3109" y="1187"/>
                          </a:cxn>
                          <a:cxn ang="0">
                            <a:pos x="2792" y="888"/>
                          </a:cxn>
                          <a:cxn ang="0">
                            <a:pos x="2386" y="576"/>
                          </a:cxn>
                          <a:cxn ang="0">
                            <a:pos x="1967" y="330"/>
                          </a:cxn>
                          <a:cxn ang="0">
                            <a:pos x="1543" y="144"/>
                          </a:cxn>
                          <a:cxn ang="0">
                            <a:pos x="1130" y="30"/>
                          </a:cxn>
                          <a:cxn ang="0">
                            <a:pos x="753" y="0"/>
                          </a:cxn>
                          <a:cxn ang="0">
                            <a:pos x="431" y="54"/>
                          </a:cxn>
                          <a:cxn ang="0">
                            <a:pos x="161" y="186"/>
                          </a:cxn>
                          <a:cxn ang="0">
                            <a:pos x="24" y="306"/>
                          </a:cxn>
                          <a:cxn ang="0">
                            <a:pos x="0" y="336"/>
                          </a:cxn>
                          <a:cxn ang="0">
                            <a:pos x="48" y="282"/>
                          </a:cxn>
                        </a:cxnLst>
                        <a:rect l="0" t="0" r="r" b="b"/>
                        <a:pathLst>
                          <a:path w="4108" h="3657">
                            <a:moveTo>
                              <a:pt x="48" y="282"/>
                            </a:moveTo>
                            <a:lnTo>
                              <a:pt x="161" y="186"/>
                            </a:lnTo>
                            <a:lnTo>
                              <a:pt x="293" y="108"/>
                            </a:lnTo>
                            <a:lnTo>
                              <a:pt x="442" y="54"/>
                            </a:lnTo>
                            <a:lnTo>
                              <a:pt x="598" y="18"/>
                            </a:lnTo>
                            <a:lnTo>
                              <a:pt x="771" y="6"/>
                            </a:lnTo>
                            <a:lnTo>
                              <a:pt x="951" y="12"/>
                            </a:lnTo>
                            <a:lnTo>
                              <a:pt x="1136" y="36"/>
                            </a:lnTo>
                            <a:lnTo>
                              <a:pt x="1333" y="84"/>
                            </a:lnTo>
                            <a:lnTo>
                              <a:pt x="1537" y="144"/>
                            </a:lnTo>
                            <a:lnTo>
                              <a:pt x="1740" y="222"/>
                            </a:lnTo>
                            <a:lnTo>
                              <a:pt x="1949" y="324"/>
                            </a:lnTo>
                            <a:lnTo>
                              <a:pt x="2158" y="438"/>
                            </a:lnTo>
                            <a:lnTo>
                              <a:pt x="2368" y="570"/>
                            </a:lnTo>
                            <a:lnTo>
                              <a:pt x="2577" y="720"/>
                            </a:lnTo>
                            <a:lnTo>
                              <a:pt x="2780" y="888"/>
                            </a:lnTo>
                            <a:lnTo>
                              <a:pt x="2978" y="1067"/>
                            </a:lnTo>
                            <a:lnTo>
                              <a:pt x="3103" y="1193"/>
                            </a:lnTo>
                            <a:lnTo>
                              <a:pt x="3223" y="1319"/>
                            </a:lnTo>
                            <a:lnTo>
                              <a:pt x="3336" y="1451"/>
                            </a:lnTo>
                            <a:lnTo>
                              <a:pt x="3444" y="1589"/>
                            </a:lnTo>
                            <a:lnTo>
                              <a:pt x="3540" y="1721"/>
                            </a:lnTo>
                            <a:lnTo>
                              <a:pt x="3635" y="1859"/>
                            </a:lnTo>
                            <a:lnTo>
                              <a:pt x="3719" y="1997"/>
                            </a:lnTo>
                            <a:lnTo>
                              <a:pt x="3797" y="2134"/>
                            </a:lnTo>
                            <a:lnTo>
                              <a:pt x="3863" y="2272"/>
                            </a:lnTo>
                            <a:lnTo>
                              <a:pt x="3928" y="2410"/>
                            </a:lnTo>
                            <a:lnTo>
                              <a:pt x="3976" y="2548"/>
                            </a:lnTo>
                            <a:lnTo>
                              <a:pt x="4024" y="2680"/>
                            </a:lnTo>
                            <a:lnTo>
                              <a:pt x="4060" y="2818"/>
                            </a:lnTo>
                            <a:lnTo>
                              <a:pt x="4084" y="2944"/>
                            </a:lnTo>
                            <a:lnTo>
                              <a:pt x="4102" y="3070"/>
                            </a:lnTo>
                            <a:lnTo>
                              <a:pt x="4108" y="3195"/>
                            </a:lnTo>
                            <a:lnTo>
                              <a:pt x="4102" y="3321"/>
                            </a:lnTo>
                            <a:lnTo>
                              <a:pt x="4090" y="3441"/>
                            </a:lnTo>
                            <a:lnTo>
                              <a:pt x="4060" y="3549"/>
                            </a:lnTo>
                            <a:lnTo>
                              <a:pt x="4024" y="3657"/>
                            </a:lnTo>
                            <a:lnTo>
                              <a:pt x="4030" y="3657"/>
                            </a:lnTo>
                            <a:lnTo>
                              <a:pt x="4066" y="3555"/>
                            </a:lnTo>
                            <a:lnTo>
                              <a:pt x="4090" y="3447"/>
                            </a:lnTo>
                            <a:lnTo>
                              <a:pt x="4102" y="3333"/>
                            </a:lnTo>
                            <a:lnTo>
                              <a:pt x="4108" y="3213"/>
                            </a:lnTo>
                            <a:lnTo>
                              <a:pt x="4108" y="3195"/>
                            </a:lnTo>
                            <a:lnTo>
                              <a:pt x="4102" y="3070"/>
                            </a:lnTo>
                            <a:lnTo>
                              <a:pt x="4084" y="2944"/>
                            </a:lnTo>
                            <a:lnTo>
                              <a:pt x="4060" y="2812"/>
                            </a:lnTo>
                            <a:lnTo>
                              <a:pt x="4024" y="2680"/>
                            </a:lnTo>
                            <a:lnTo>
                              <a:pt x="3982" y="2548"/>
                            </a:lnTo>
                            <a:lnTo>
                              <a:pt x="3928" y="2410"/>
                            </a:lnTo>
                            <a:lnTo>
                              <a:pt x="3869" y="2272"/>
                            </a:lnTo>
                            <a:lnTo>
                              <a:pt x="3803" y="2134"/>
                            </a:lnTo>
                            <a:lnTo>
                              <a:pt x="3725" y="1997"/>
                            </a:lnTo>
                            <a:lnTo>
                              <a:pt x="3641" y="1859"/>
                            </a:lnTo>
                            <a:lnTo>
                              <a:pt x="3546" y="1721"/>
                            </a:lnTo>
                            <a:lnTo>
                              <a:pt x="3450" y="1583"/>
                            </a:lnTo>
                            <a:lnTo>
                              <a:pt x="3342" y="1451"/>
                            </a:lnTo>
                            <a:lnTo>
                              <a:pt x="3229" y="1319"/>
                            </a:lnTo>
                            <a:lnTo>
                              <a:pt x="3109" y="1187"/>
                            </a:lnTo>
                            <a:lnTo>
                              <a:pt x="2984" y="1061"/>
                            </a:lnTo>
                            <a:lnTo>
                              <a:pt x="2792" y="888"/>
                            </a:lnTo>
                            <a:lnTo>
                              <a:pt x="2589" y="726"/>
                            </a:lnTo>
                            <a:lnTo>
                              <a:pt x="2386" y="576"/>
                            </a:lnTo>
                            <a:lnTo>
                              <a:pt x="2176" y="444"/>
                            </a:lnTo>
                            <a:lnTo>
                              <a:pt x="1967" y="330"/>
                            </a:lnTo>
                            <a:lnTo>
                              <a:pt x="1752" y="228"/>
                            </a:lnTo>
                            <a:lnTo>
                              <a:pt x="1543" y="144"/>
                            </a:lnTo>
                            <a:lnTo>
                              <a:pt x="1333" y="78"/>
                            </a:lnTo>
                            <a:lnTo>
                              <a:pt x="1130" y="30"/>
                            </a:lnTo>
                            <a:lnTo>
                              <a:pt x="939" y="6"/>
                            </a:lnTo>
                            <a:lnTo>
                              <a:pt x="753" y="0"/>
                            </a:lnTo>
                            <a:lnTo>
                              <a:pt x="586" y="18"/>
                            </a:lnTo>
                            <a:lnTo>
                              <a:pt x="431" y="54"/>
                            </a:lnTo>
                            <a:lnTo>
                              <a:pt x="287" y="108"/>
                            </a:lnTo>
                            <a:lnTo>
                              <a:pt x="161" y="186"/>
                            </a:lnTo>
                            <a:lnTo>
                              <a:pt x="48" y="282"/>
                            </a:lnTo>
                            <a:lnTo>
                              <a:pt x="24" y="306"/>
                            </a:lnTo>
                            <a:lnTo>
                              <a:pt x="0" y="330"/>
                            </a:lnTo>
                            <a:lnTo>
                              <a:pt x="0" y="336"/>
                            </a:lnTo>
                            <a:lnTo>
                              <a:pt x="24" y="312"/>
                            </a:lnTo>
                            <a:lnTo>
                              <a:pt x="48" y="282"/>
                            </a:lnTo>
                            <a:lnTo>
                              <a:pt x="48" y="282"/>
                            </a:lnTo>
                            <a:close/>
                          </a:path>
                        </a:pathLst>
                      </a:custGeom>
                      <a:solidFill>
                        <a:schemeClr val="accent2"/>
                      </a:solidFill>
                      <a:ln w="9525">
                        <a:noFill/>
                        <a:round/>
                        <a:headEnd/>
                        <a:tailEnd/>
                      </a:ln>
                    </p:spPr>
                    <p:txBody>
                      <a:bodyPr/>
                      <a:lstStyle/>
                      <a:p>
                        <a:pPr>
                          <a:defRPr/>
                        </a:pPr>
                        <a:endParaRPr lang="en-US"/>
                      </a:p>
                    </p:txBody>
                  </p:sp>
                  <p:grpSp>
                    <p:nvGrpSpPr>
                      <p:cNvPr id="42" name="Group 14"/>
                      <p:cNvGrpSpPr>
                        <a:grpSpLocks/>
                      </p:cNvGrpSpPr>
                      <p:nvPr userDrawn="1"/>
                    </p:nvGrpSpPr>
                    <p:grpSpPr bwMode="auto">
                      <a:xfrm>
                        <a:off x="0" y="808"/>
                        <a:ext cx="4751" cy="3508"/>
                        <a:chOff x="-400" y="808"/>
                        <a:chExt cx="4751" cy="3508"/>
                      </a:xfrm>
                    </p:grpSpPr>
                    <p:sp>
                      <p:nvSpPr>
                        <p:cNvPr id="43" name="Line 15"/>
                        <p:cNvSpPr>
                          <a:spLocks noChangeShapeType="1"/>
                        </p:cNvSpPr>
                        <p:nvPr userDrawn="1"/>
                      </p:nvSpPr>
                      <p:spPr bwMode="hidden">
                        <a:xfrm rot="1678521" flipH="1" flipV="1">
                          <a:off x="876" y="809"/>
                          <a:ext cx="1242" cy="1910"/>
                        </a:xfrm>
                        <a:prstGeom prst="line">
                          <a:avLst/>
                        </a:prstGeom>
                        <a:noFill/>
                        <a:ln w="9525">
                          <a:solidFill>
                            <a:schemeClr val="accent2"/>
                          </a:solidFill>
                          <a:round/>
                          <a:headEnd/>
                          <a:tailEnd/>
                        </a:ln>
                        <a:effectLst/>
                      </p:spPr>
                      <p:txBody>
                        <a:bodyPr/>
                        <a:lstStyle/>
                        <a:p>
                          <a:pPr>
                            <a:defRPr/>
                          </a:pPr>
                          <a:endParaRPr lang="en-US"/>
                        </a:p>
                      </p:txBody>
                    </p:sp>
                    <p:sp>
                      <p:nvSpPr>
                        <p:cNvPr id="44" name="Line 16"/>
                        <p:cNvSpPr>
                          <a:spLocks noChangeShapeType="1"/>
                        </p:cNvSpPr>
                        <p:nvPr userDrawn="1"/>
                      </p:nvSpPr>
                      <p:spPr bwMode="hidden">
                        <a:xfrm rot="1678521" flipH="1" flipV="1">
                          <a:off x="-210" y="2117"/>
                          <a:ext cx="1921" cy="379"/>
                        </a:xfrm>
                        <a:prstGeom prst="line">
                          <a:avLst/>
                        </a:prstGeom>
                        <a:noFill/>
                        <a:ln w="9525">
                          <a:solidFill>
                            <a:schemeClr val="accent2"/>
                          </a:solidFill>
                          <a:round/>
                          <a:headEnd/>
                          <a:tailEnd/>
                        </a:ln>
                        <a:effectLst/>
                      </p:spPr>
                      <p:txBody>
                        <a:bodyPr/>
                        <a:lstStyle/>
                        <a:p>
                          <a:pPr>
                            <a:defRPr/>
                          </a:pPr>
                          <a:endParaRPr lang="en-US"/>
                        </a:p>
                      </p:txBody>
                    </p:sp>
                    <p:sp>
                      <p:nvSpPr>
                        <p:cNvPr id="45" name="Line 17"/>
                        <p:cNvSpPr>
                          <a:spLocks noChangeShapeType="1"/>
                        </p:cNvSpPr>
                        <p:nvPr userDrawn="1"/>
                      </p:nvSpPr>
                      <p:spPr bwMode="hidden">
                        <a:xfrm rot="1678521" flipH="1" flipV="1">
                          <a:off x="-257" y="1886"/>
                          <a:ext cx="2029" cy="591"/>
                        </a:xfrm>
                        <a:prstGeom prst="line">
                          <a:avLst/>
                        </a:prstGeom>
                        <a:noFill/>
                        <a:ln w="9525">
                          <a:solidFill>
                            <a:schemeClr val="accent2"/>
                          </a:solidFill>
                          <a:round/>
                          <a:headEnd/>
                          <a:tailEnd/>
                        </a:ln>
                        <a:effectLst/>
                      </p:spPr>
                      <p:txBody>
                        <a:bodyPr/>
                        <a:lstStyle/>
                        <a:p>
                          <a:pPr>
                            <a:defRPr/>
                          </a:pPr>
                          <a:endParaRPr lang="en-US"/>
                        </a:p>
                      </p:txBody>
                    </p:sp>
                    <p:sp>
                      <p:nvSpPr>
                        <p:cNvPr id="46" name="Line 18"/>
                        <p:cNvSpPr>
                          <a:spLocks noChangeShapeType="1"/>
                        </p:cNvSpPr>
                        <p:nvPr userDrawn="1"/>
                      </p:nvSpPr>
                      <p:spPr bwMode="hidden">
                        <a:xfrm rot="1678521" flipH="1" flipV="1">
                          <a:off x="-327" y="1599"/>
                          <a:ext cx="2175" cy="852"/>
                        </a:xfrm>
                        <a:prstGeom prst="line">
                          <a:avLst/>
                        </a:prstGeom>
                        <a:noFill/>
                        <a:ln w="9525">
                          <a:solidFill>
                            <a:schemeClr val="accent2"/>
                          </a:solidFill>
                          <a:round/>
                          <a:headEnd/>
                          <a:tailEnd/>
                        </a:ln>
                        <a:effectLst/>
                      </p:spPr>
                      <p:txBody>
                        <a:bodyPr/>
                        <a:lstStyle/>
                        <a:p>
                          <a:pPr>
                            <a:defRPr/>
                          </a:pPr>
                          <a:endParaRPr lang="en-US"/>
                        </a:p>
                      </p:txBody>
                    </p:sp>
                    <p:sp>
                      <p:nvSpPr>
                        <p:cNvPr id="47" name="Line 19"/>
                        <p:cNvSpPr>
                          <a:spLocks noChangeShapeType="1"/>
                        </p:cNvSpPr>
                        <p:nvPr userDrawn="1"/>
                      </p:nvSpPr>
                      <p:spPr bwMode="hidden">
                        <a:xfrm rot="1678521" flipH="1" flipV="1">
                          <a:off x="-400" y="1259"/>
                          <a:ext cx="2334" cy="1165"/>
                        </a:xfrm>
                        <a:prstGeom prst="line">
                          <a:avLst/>
                        </a:prstGeom>
                        <a:noFill/>
                        <a:ln w="9525">
                          <a:solidFill>
                            <a:schemeClr val="accent2"/>
                          </a:solidFill>
                          <a:round/>
                          <a:headEnd/>
                          <a:tailEnd/>
                        </a:ln>
                        <a:effectLst/>
                      </p:spPr>
                      <p:txBody>
                        <a:bodyPr/>
                        <a:lstStyle/>
                        <a:p>
                          <a:pPr>
                            <a:defRPr/>
                          </a:pPr>
                          <a:endParaRPr lang="en-US"/>
                        </a:p>
                      </p:txBody>
                    </p:sp>
                    <p:sp>
                      <p:nvSpPr>
                        <p:cNvPr id="48" name="Line 20"/>
                        <p:cNvSpPr>
                          <a:spLocks noChangeShapeType="1"/>
                        </p:cNvSpPr>
                        <p:nvPr userDrawn="1"/>
                      </p:nvSpPr>
                      <p:spPr bwMode="hidden">
                        <a:xfrm rot="1678521" flipH="1" flipV="1">
                          <a:off x="179" y="872"/>
                          <a:ext cx="1891" cy="1681"/>
                        </a:xfrm>
                        <a:prstGeom prst="line">
                          <a:avLst/>
                        </a:prstGeom>
                        <a:noFill/>
                        <a:ln w="9525">
                          <a:solidFill>
                            <a:schemeClr val="accent2"/>
                          </a:solidFill>
                          <a:round/>
                          <a:headEnd/>
                          <a:tailEnd/>
                        </a:ln>
                        <a:effectLst/>
                      </p:spPr>
                      <p:txBody>
                        <a:bodyPr/>
                        <a:lstStyle/>
                        <a:p>
                          <a:pPr>
                            <a:defRPr/>
                          </a:pPr>
                          <a:endParaRPr lang="en-US"/>
                        </a:p>
                      </p:txBody>
                    </p:sp>
                    <p:sp>
                      <p:nvSpPr>
                        <p:cNvPr id="49" name="Line 21"/>
                        <p:cNvSpPr>
                          <a:spLocks noChangeShapeType="1"/>
                        </p:cNvSpPr>
                        <p:nvPr userDrawn="1"/>
                      </p:nvSpPr>
                      <p:spPr bwMode="hidden">
                        <a:xfrm rot="1678521" flipH="1" flipV="1">
                          <a:off x="-150" y="2329"/>
                          <a:ext cx="1806" cy="194"/>
                        </a:xfrm>
                        <a:prstGeom prst="line">
                          <a:avLst/>
                        </a:prstGeom>
                        <a:noFill/>
                        <a:ln w="9525">
                          <a:solidFill>
                            <a:schemeClr val="accent2"/>
                          </a:solidFill>
                          <a:round/>
                          <a:headEnd/>
                          <a:tailEnd/>
                        </a:ln>
                        <a:effectLst/>
                      </p:spPr>
                      <p:txBody>
                        <a:bodyPr/>
                        <a:lstStyle/>
                        <a:p>
                          <a:pPr>
                            <a:defRPr/>
                          </a:pPr>
                          <a:endParaRPr lang="en-US"/>
                        </a:p>
                      </p:txBody>
                    </p:sp>
                    <p:sp>
                      <p:nvSpPr>
                        <p:cNvPr id="50" name="Line 22"/>
                        <p:cNvSpPr>
                          <a:spLocks noChangeShapeType="1"/>
                        </p:cNvSpPr>
                        <p:nvPr userDrawn="1"/>
                      </p:nvSpPr>
                      <p:spPr bwMode="hidden">
                        <a:xfrm rot="1678521" flipH="1" flipV="1">
                          <a:off x="-109" y="2514"/>
                          <a:ext cx="1720" cy="30"/>
                        </a:xfrm>
                        <a:prstGeom prst="line">
                          <a:avLst/>
                        </a:prstGeom>
                        <a:noFill/>
                        <a:ln w="9525">
                          <a:solidFill>
                            <a:schemeClr val="accent2"/>
                          </a:solidFill>
                          <a:round/>
                          <a:headEnd/>
                          <a:tailEnd/>
                        </a:ln>
                        <a:effectLst/>
                      </p:spPr>
                      <p:txBody>
                        <a:bodyPr/>
                        <a:lstStyle/>
                        <a:p>
                          <a:pPr>
                            <a:defRPr/>
                          </a:pPr>
                          <a:endParaRPr lang="en-US"/>
                        </a:p>
                      </p:txBody>
                    </p:sp>
                    <p:sp>
                      <p:nvSpPr>
                        <p:cNvPr id="51" name="Line 23"/>
                        <p:cNvSpPr>
                          <a:spLocks noChangeShapeType="1"/>
                        </p:cNvSpPr>
                        <p:nvPr userDrawn="1"/>
                      </p:nvSpPr>
                      <p:spPr bwMode="hidden">
                        <a:xfrm rot="1678521" flipH="1">
                          <a:off x="545" y="2785"/>
                          <a:ext cx="849" cy="802"/>
                        </a:xfrm>
                        <a:prstGeom prst="line">
                          <a:avLst/>
                        </a:prstGeom>
                        <a:noFill/>
                        <a:ln w="9525">
                          <a:solidFill>
                            <a:schemeClr val="accent2"/>
                          </a:solidFill>
                          <a:round/>
                          <a:headEnd/>
                          <a:tailEnd/>
                        </a:ln>
                        <a:effectLst/>
                      </p:spPr>
                      <p:txBody>
                        <a:bodyPr/>
                        <a:lstStyle/>
                        <a:p>
                          <a:pPr>
                            <a:defRPr/>
                          </a:pPr>
                          <a:endParaRPr lang="en-US"/>
                        </a:p>
                      </p:txBody>
                    </p:sp>
                    <p:sp>
                      <p:nvSpPr>
                        <p:cNvPr id="52" name="Line 24"/>
                        <p:cNvSpPr>
                          <a:spLocks noChangeShapeType="1"/>
                        </p:cNvSpPr>
                        <p:nvPr userDrawn="1"/>
                      </p:nvSpPr>
                      <p:spPr bwMode="hidden">
                        <a:xfrm rot="1678521" flipH="1">
                          <a:off x="168" y="2669"/>
                          <a:ext cx="1295" cy="560"/>
                        </a:xfrm>
                        <a:prstGeom prst="line">
                          <a:avLst/>
                        </a:prstGeom>
                        <a:noFill/>
                        <a:ln w="9525">
                          <a:solidFill>
                            <a:schemeClr val="accent2"/>
                          </a:solidFill>
                          <a:round/>
                          <a:headEnd/>
                          <a:tailEnd/>
                        </a:ln>
                        <a:effectLst/>
                      </p:spPr>
                      <p:txBody>
                        <a:bodyPr/>
                        <a:lstStyle/>
                        <a:p>
                          <a:pPr>
                            <a:defRPr/>
                          </a:pPr>
                          <a:endParaRPr lang="en-US"/>
                        </a:p>
                      </p:txBody>
                    </p:sp>
                    <p:sp>
                      <p:nvSpPr>
                        <p:cNvPr id="53" name="Line 25"/>
                        <p:cNvSpPr>
                          <a:spLocks noChangeShapeType="1"/>
                        </p:cNvSpPr>
                        <p:nvPr userDrawn="1"/>
                      </p:nvSpPr>
                      <p:spPr bwMode="hidden">
                        <a:xfrm rot="1678521" flipH="1">
                          <a:off x="-34" y="2588"/>
                          <a:ext cx="1576" cy="245"/>
                        </a:xfrm>
                        <a:prstGeom prst="line">
                          <a:avLst/>
                        </a:prstGeom>
                        <a:noFill/>
                        <a:ln w="9525">
                          <a:solidFill>
                            <a:schemeClr val="accent2"/>
                          </a:solidFill>
                          <a:round/>
                          <a:headEnd/>
                          <a:tailEnd/>
                        </a:ln>
                        <a:effectLst/>
                      </p:spPr>
                      <p:txBody>
                        <a:bodyPr/>
                        <a:lstStyle/>
                        <a:p>
                          <a:pPr>
                            <a:defRPr/>
                          </a:pPr>
                          <a:endParaRPr lang="en-US"/>
                        </a:p>
                      </p:txBody>
                    </p:sp>
                    <p:sp>
                      <p:nvSpPr>
                        <p:cNvPr id="54" name="Line 26"/>
                        <p:cNvSpPr>
                          <a:spLocks noChangeShapeType="1"/>
                        </p:cNvSpPr>
                        <p:nvPr userDrawn="1"/>
                      </p:nvSpPr>
                      <p:spPr bwMode="hidden">
                        <a:xfrm rot="1678521" flipH="1">
                          <a:off x="1201" y="2985"/>
                          <a:ext cx="141" cy="1041"/>
                        </a:xfrm>
                        <a:prstGeom prst="line">
                          <a:avLst/>
                        </a:prstGeom>
                        <a:noFill/>
                        <a:ln w="9525">
                          <a:solidFill>
                            <a:schemeClr val="accent2"/>
                          </a:solidFill>
                          <a:round/>
                          <a:headEnd/>
                          <a:tailEnd/>
                        </a:ln>
                        <a:effectLst/>
                      </p:spPr>
                      <p:txBody>
                        <a:bodyPr/>
                        <a:lstStyle/>
                        <a:p>
                          <a:pPr>
                            <a:defRPr/>
                          </a:pPr>
                          <a:endParaRPr lang="en-US"/>
                        </a:p>
                      </p:txBody>
                    </p:sp>
                    <p:sp>
                      <p:nvSpPr>
                        <p:cNvPr id="55" name="Line 27"/>
                        <p:cNvSpPr>
                          <a:spLocks noChangeShapeType="1"/>
                        </p:cNvSpPr>
                        <p:nvPr userDrawn="1"/>
                      </p:nvSpPr>
                      <p:spPr bwMode="hidden">
                        <a:xfrm rot="1678521" flipH="1">
                          <a:off x="1292" y="3013"/>
                          <a:ext cx="47" cy="1058"/>
                        </a:xfrm>
                        <a:prstGeom prst="line">
                          <a:avLst/>
                        </a:prstGeom>
                        <a:noFill/>
                        <a:ln w="9525">
                          <a:solidFill>
                            <a:schemeClr val="accent2"/>
                          </a:solidFill>
                          <a:round/>
                          <a:headEnd/>
                          <a:tailEnd/>
                        </a:ln>
                        <a:effectLst/>
                      </p:spPr>
                      <p:txBody>
                        <a:bodyPr/>
                        <a:lstStyle/>
                        <a:p>
                          <a:pPr>
                            <a:defRPr/>
                          </a:pPr>
                          <a:endParaRPr lang="en-US"/>
                        </a:p>
                      </p:txBody>
                    </p:sp>
                    <p:sp>
                      <p:nvSpPr>
                        <p:cNvPr id="56" name="Line 28"/>
                        <p:cNvSpPr>
                          <a:spLocks noChangeShapeType="1"/>
                        </p:cNvSpPr>
                        <p:nvPr userDrawn="1"/>
                      </p:nvSpPr>
                      <p:spPr bwMode="hidden">
                        <a:xfrm rot="1678521">
                          <a:off x="1331" y="3034"/>
                          <a:ext cx="47" cy="1081"/>
                        </a:xfrm>
                        <a:prstGeom prst="line">
                          <a:avLst/>
                        </a:prstGeom>
                        <a:noFill/>
                        <a:ln w="9525">
                          <a:solidFill>
                            <a:schemeClr val="accent2"/>
                          </a:solidFill>
                          <a:round/>
                          <a:headEnd/>
                          <a:tailEnd/>
                        </a:ln>
                        <a:effectLst/>
                      </p:spPr>
                      <p:txBody>
                        <a:bodyPr/>
                        <a:lstStyle/>
                        <a:p>
                          <a:pPr>
                            <a:defRPr/>
                          </a:pPr>
                          <a:endParaRPr lang="en-US"/>
                        </a:p>
                      </p:txBody>
                    </p:sp>
                    <p:sp>
                      <p:nvSpPr>
                        <p:cNvPr id="57" name="Line 29"/>
                        <p:cNvSpPr>
                          <a:spLocks noChangeShapeType="1"/>
                        </p:cNvSpPr>
                        <p:nvPr userDrawn="1"/>
                      </p:nvSpPr>
                      <p:spPr bwMode="hidden">
                        <a:xfrm rot="1678521">
                          <a:off x="1325" y="3059"/>
                          <a:ext cx="145" cy="1101"/>
                        </a:xfrm>
                        <a:prstGeom prst="line">
                          <a:avLst/>
                        </a:prstGeom>
                        <a:noFill/>
                        <a:ln w="9525">
                          <a:solidFill>
                            <a:schemeClr val="accent2"/>
                          </a:solidFill>
                          <a:round/>
                          <a:headEnd/>
                          <a:tailEnd/>
                        </a:ln>
                        <a:effectLst/>
                      </p:spPr>
                      <p:txBody>
                        <a:bodyPr/>
                        <a:lstStyle/>
                        <a:p>
                          <a:pPr>
                            <a:defRPr/>
                          </a:pPr>
                          <a:endParaRPr lang="en-US"/>
                        </a:p>
                      </p:txBody>
                    </p:sp>
                    <p:sp>
                      <p:nvSpPr>
                        <p:cNvPr id="58" name="Line 30"/>
                        <p:cNvSpPr>
                          <a:spLocks noChangeShapeType="1"/>
                        </p:cNvSpPr>
                        <p:nvPr userDrawn="1"/>
                      </p:nvSpPr>
                      <p:spPr bwMode="hidden">
                        <a:xfrm rot="1678521">
                          <a:off x="1320" y="3090"/>
                          <a:ext cx="255" cy="1124"/>
                        </a:xfrm>
                        <a:prstGeom prst="line">
                          <a:avLst/>
                        </a:prstGeom>
                        <a:noFill/>
                        <a:ln w="9525">
                          <a:solidFill>
                            <a:schemeClr val="accent2"/>
                          </a:solidFill>
                          <a:round/>
                          <a:headEnd/>
                          <a:tailEnd/>
                        </a:ln>
                        <a:effectLst/>
                      </p:spPr>
                      <p:txBody>
                        <a:bodyPr/>
                        <a:lstStyle/>
                        <a:p>
                          <a:pPr>
                            <a:defRPr/>
                          </a:pPr>
                          <a:endParaRPr lang="en-US"/>
                        </a:p>
                      </p:txBody>
                    </p:sp>
                    <p:sp>
                      <p:nvSpPr>
                        <p:cNvPr id="59" name="Line 31"/>
                        <p:cNvSpPr>
                          <a:spLocks noChangeShapeType="1"/>
                        </p:cNvSpPr>
                        <p:nvPr userDrawn="1"/>
                      </p:nvSpPr>
                      <p:spPr bwMode="hidden">
                        <a:xfrm rot="1678521">
                          <a:off x="1314" y="3117"/>
                          <a:ext cx="365" cy="1143"/>
                        </a:xfrm>
                        <a:prstGeom prst="line">
                          <a:avLst/>
                        </a:prstGeom>
                        <a:noFill/>
                        <a:ln w="9525">
                          <a:solidFill>
                            <a:schemeClr val="accent2"/>
                          </a:solidFill>
                          <a:round/>
                          <a:headEnd/>
                          <a:tailEnd/>
                        </a:ln>
                        <a:effectLst/>
                      </p:spPr>
                      <p:txBody>
                        <a:bodyPr/>
                        <a:lstStyle/>
                        <a:p>
                          <a:pPr>
                            <a:defRPr/>
                          </a:pPr>
                          <a:endParaRPr lang="en-US"/>
                        </a:p>
                      </p:txBody>
                    </p:sp>
                    <p:sp>
                      <p:nvSpPr>
                        <p:cNvPr id="60" name="Line 32"/>
                        <p:cNvSpPr>
                          <a:spLocks noChangeShapeType="1"/>
                        </p:cNvSpPr>
                        <p:nvPr userDrawn="1"/>
                      </p:nvSpPr>
                      <p:spPr bwMode="hidden">
                        <a:xfrm rot="1678521">
                          <a:off x="1337" y="3181"/>
                          <a:ext cx="567" cy="1073"/>
                        </a:xfrm>
                        <a:prstGeom prst="line">
                          <a:avLst/>
                        </a:prstGeom>
                        <a:noFill/>
                        <a:ln w="9525">
                          <a:solidFill>
                            <a:schemeClr val="accent2"/>
                          </a:solidFill>
                          <a:round/>
                          <a:headEnd/>
                          <a:tailEnd/>
                        </a:ln>
                        <a:effectLst/>
                      </p:spPr>
                      <p:txBody>
                        <a:bodyPr/>
                        <a:lstStyle/>
                        <a:p>
                          <a:pPr>
                            <a:defRPr/>
                          </a:pPr>
                          <a:endParaRPr lang="en-US"/>
                        </a:p>
                      </p:txBody>
                    </p:sp>
                    <p:sp>
                      <p:nvSpPr>
                        <p:cNvPr id="61" name="Line 33"/>
                        <p:cNvSpPr>
                          <a:spLocks noChangeShapeType="1"/>
                        </p:cNvSpPr>
                        <p:nvPr userDrawn="1"/>
                      </p:nvSpPr>
                      <p:spPr bwMode="hidden">
                        <a:xfrm rot="1678521">
                          <a:off x="1354" y="3209"/>
                          <a:ext cx="663" cy="1019"/>
                        </a:xfrm>
                        <a:prstGeom prst="line">
                          <a:avLst/>
                        </a:prstGeom>
                        <a:noFill/>
                        <a:ln w="9525">
                          <a:solidFill>
                            <a:schemeClr val="accent2"/>
                          </a:solidFill>
                          <a:round/>
                          <a:headEnd/>
                          <a:tailEnd/>
                        </a:ln>
                        <a:effectLst/>
                      </p:spPr>
                      <p:txBody>
                        <a:bodyPr/>
                        <a:lstStyle/>
                        <a:p>
                          <a:pPr>
                            <a:defRPr/>
                          </a:pPr>
                          <a:endParaRPr lang="en-US"/>
                        </a:p>
                      </p:txBody>
                    </p:sp>
                    <p:sp>
                      <p:nvSpPr>
                        <p:cNvPr id="62" name="Line 34"/>
                        <p:cNvSpPr>
                          <a:spLocks noChangeShapeType="1"/>
                        </p:cNvSpPr>
                        <p:nvPr userDrawn="1"/>
                      </p:nvSpPr>
                      <p:spPr bwMode="hidden">
                        <a:xfrm rot="1678521">
                          <a:off x="1375" y="3238"/>
                          <a:ext cx="745" cy="957"/>
                        </a:xfrm>
                        <a:prstGeom prst="line">
                          <a:avLst/>
                        </a:prstGeom>
                        <a:noFill/>
                        <a:ln w="9525">
                          <a:solidFill>
                            <a:schemeClr val="accent2"/>
                          </a:solidFill>
                          <a:round/>
                          <a:headEnd/>
                          <a:tailEnd/>
                        </a:ln>
                        <a:effectLst/>
                      </p:spPr>
                      <p:txBody>
                        <a:bodyPr/>
                        <a:lstStyle/>
                        <a:p>
                          <a:pPr>
                            <a:defRPr/>
                          </a:pPr>
                          <a:endParaRPr lang="en-US"/>
                        </a:p>
                      </p:txBody>
                    </p:sp>
                    <p:sp>
                      <p:nvSpPr>
                        <p:cNvPr id="63" name="Line 35"/>
                        <p:cNvSpPr>
                          <a:spLocks noChangeShapeType="1"/>
                        </p:cNvSpPr>
                        <p:nvPr userDrawn="1"/>
                      </p:nvSpPr>
                      <p:spPr bwMode="hidden">
                        <a:xfrm rot="1678521">
                          <a:off x="1393" y="3266"/>
                          <a:ext cx="849" cy="909"/>
                        </a:xfrm>
                        <a:prstGeom prst="line">
                          <a:avLst/>
                        </a:prstGeom>
                        <a:noFill/>
                        <a:ln w="9525">
                          <a:solidFill>
                            <a:schemeClr val="accent2"/>
                          </a:solidFill>
                          <a:round/>
                          <a:headEnd/>
                          <a:tailEnd/>
                        </a:ln>
                        <a:effectLst/>
                      </p:spPr>
                      <p:txBody>
                        <a:bodyPr/>
                        <a:lstStyle/>
                        <a:p>
                          <a:pPr>
                            <a:defRPr/>
                          </a:pPr>
                          <a:endParaRPr lang="en-US"/>
                        </a:p>
                      </p:txBody>
                    </p:sp>
                    <p:sp>
                      <p:nvSpPr>
                        <p:cNvPr id="64" name="Line 36"/>
                        <p:cNvSpPr>
                          <a:spLocks noChangeShapeType="1"/>
                        </p:cNvSpPr>
                        <p:nvPr userDrawn="1"/>
                      </p:nvSpPr>
                      <p:spPr bwMode="hidden">
                        <a:xfrm rot="1678521">
                          <a:off x="1412" y="3293"/>
                          <a:ext cx="950" cy="856"/>
                        </a:xfrm>
                        <a:prstGeom prst="line">
                          <a:avLst/>
                        </a:prstGeom>
                        <a:noFill/>
                        <a:ln w="9525">
                          <a:solidFill>
                            <a:schemeClr val="accent2"/>
                          </a:solidFill>
                          <a:round/>
                          <a:headEnd/>
                          <a:tailEnd/>
                        </a:ln>
                        <a:effectLst/>
                      </p:spPr>
                      <p:txBody>
                        <a:bodyPr/>
                        <a:lstStyle/>
                        <a:p>
                          <a:pPr>
                            <a:defRPr/>
                          </a:pPr>
                          <a:endParaRPr lang="en-US"/>
                        </a:p>
                      </p:txBody>
                    </p:sp>
                    <p:sp>
                      <p:nvSpPr>
                        <p:cNvPr id="65" name="Line 37"/>
                        <p:cNvSpPr>
                          <a:spLocks noChangeShapeType="1"/>
                        </p:cNvSpPr>
                        <p:nvPr userDrawn="1"/>
                      </p:nvSpPr>
                      <p:spPr bwMode="hidden">
                        <a:xfrm rot="1678521">
                          <a:off x="1429" y="3321"/>
                          <a:ext cx="1056" cy="788"/>
                        </a:xfrm>
                        <a:prstGeom prst="line">
                          <a:avLst/>
                        </a:prstGeom>
                        <a:noFill/>
                        <a:ln w="9525">
                          <a:solidFill>
                            <a:schemeClr val="accent2"/>
                          </a:solidFill>
                          <a:round/>
                          <a:headEnd/>
                          <a:tailEnd/>
                        </a:ln>
                        <a:effectLst/>
                      </p:spPr>
                      <p:txBody>
                        <a:bodyPr/>
                        <a:lstStyle/>
                        <a:p>
                          <a:pPr>
                            <a:defRPr/>
                          </a:pPr>
                          <a:endParaRPr lang="en-US"/>
                        </a:p>
                      </p:txBody>
                    </p:sp>
                    <p:sp>
                      <p:nvSpPr>
                        <p:cNvPr id="66" name="Line 38"/>
                        <p:cNvSpPr>
                          <a:spLocks noChangeShapeType="1"/>
                        </p:cNvSpPr>
                        <p:nvPr userDrawn="1"/>
                      </p:nvSpPr>
                      <p:spPr bwMode="hidden">
                        <a:xfrm rot="1678521">
                          <a:off x="1452" y="3356"/>
                          <a:ext cx="1173" cy="727"/>
                        </a:xfrm>
                        <a:prstGeom prst="line">
                          <a:avLst/>
                        </a:prstGeom>
                        <a:noFill/>
                        <a:ln w="9525">
                          <a:solidFill>
                            <a:schemeClr val="accent2"/>
                          </a:solidFill>
                          <a:round/>
                          <a:headEnd/>
                          <a:tailEnd/>
                        </a:ln>
                        <a:effectLst/>
                      </p:spPr>
                      <p:txBody>
                        <a:bodyPr/>
                        <a:lstStyle/>
                        <a:p>
                          <a:pPr>
                            <a:defRPr/>
                          </a:pPr>
                          <a:endParaRPr lang="en-US"/>
                        </a:p>
                      </p:txBody>
                    </p:sp>
                    <p:sp>
                      <p:nvSpPr>
                        <p:cNvPr id="67" name="Line 39"/>
                        <p:cNvSpPr>
                          <a:spLocks noChangeShapeType="1"/>
                        </p:cNvSpPr>
                        <p:nvPr userDrawn="1"/>
                      </p:nvSpPr>
                      <p:spPr bwMode="hidden">
                        <a:xfrm rot="1678521">
                          <a:off x="1469" y="3388"/>
                          <a:ext cx="1315" cy="665"/>
                        </a:xfrm>
                        <a:prstGeom prst="line">
                          <a:avLst/>
                        </a:prstGeom>
                        <a:noFill/>
                        <a:ln w="9525">
                          <a:solidFill>
                            <a:schemeClr val="accent2"/>
                          </a:solidFill>
                          <a:round/>
                          <a:headEnd/>
                          <a:tailEnd/>
                        </a:ln>
                        <a:effectLst/>
                      </p:spPr>
                      <p:txBody>
                        <a:bodyPr/>
                        <a:lstStyle/>
                        <a:p>
                          <a:pPr>
                            <a:defRPr/>
                          </a:pPr>
                          <a:endParaRPr lang="en-US"/>
                        </a:p>
                      </p:txBody>
                    </p:sp>
                    <p:sp>
                      <p:nvSpPr>
                        <p:cNvPr id="68" name="Line 40"/>
                        <p:cNvSpPr>
                          <a:spLocks noChangeShapeType="1"/>
                        </p:cNvSpPr>
                        <p:nvPr userDrawn="1"/>
                      </p:nvSpPr>
                      <p:spPr bwMode="hidden">
                        <a:xfrm rot="1678521">
                          <a:off x="1493" y="3426"/>
                          <a:ext cx="1469" cy="585"/>
                        </a:xfrm>
                        <a:prstGeom prst="line">
                          <a:avLst/>
                        </a:prstGeom>
                        <a:noFill/>
                        <a:ln w="9525">
                          <a:solidFill>
                            <a:schemeClr val="accent2"/>
                          </a:solidFill>
                          <a:round/>
                          <a:headEnd/>
                          <a:tailEnd/>
                        </a:ln>
                        <a:effectLst/>
                      </p:spPr>
                      <p:txBody>
                        <a:bodyPr/>
                        <a:lstStyle/>
                        <a:p>
                          <a:pPr>
                            <a:defRPr/>
                          </a:pPr>
                          <a:endParaRPr lang="en-US"/>
                        </a:p>
                      </p:txBody>
                    </p:sp>
                    <p:sp>
                      <p:nvSpPr>
                        <p:cNvPr id="69" name="Line 41"/>
                        <p:cNvSpPr>
                          <a:spLocks noChangeShapeType="1"/>
                        </p:cNvSpPr>
                        <p:nvPr userDrawn="1"/>
                      </p:nvSpPr>
                      <p:spPr bwMode="hidden">
                        <a:xfrm rot="1678521">
                          <a:off x="1511" y="3464"/>
                          <a:ext cx="1649" cy="495"/>
                        </a:xfrm>
                        <a:prstGeom prst="line">
                          <a:avLst/>
                        </a:prstGeom>
                        <a:noFill/>
                        <a:ln w="9525">
                          <a:solidFill>
                            <a:schemeClr val="accent2"/>
                          </a:solidFill>
                          <a:round/>
                          <a:headEnd/>
                          <a:tailEnd/>
                        </a:ln>
                        <a:effectLst/>
                      </p:spPr>
                      <p:txBody>
                        <a:bodyPr/>
                        <a:lstStyle/>
                        <a:p>
                          <a:pPr>
                            <a:defRPr/>
                          </a:pPr>
                          <a:endParaRPr lang="en-US"/>
                        </a:p>
                      </p:txBody>
                    </p:sp>
                    <p:sp>
                      <p:nvSpPr>
                        <p:cNvPr id="70" name="Line 42"/>
                        <p:cNvSpPr>
                          <a:spLocks noChangeShapeType="1"/>
                        </p:cNvSpPr>
                        <p:nvPr userDrawn="1"/>
                      </p:nvSpPr>
                      <p:spPr bwMode="hidden">
                        <a:xfrm rot="1678521">
                          <a:off x="1528" y="3518"/>
                          <a:ext cx="1885" cy="380"/>
                        </a:xfrm>
                        <a:prstGeom prst="line">
                          <a:avLst/>
                        </a:prstGeom>
                        <a:noFill/>
                        <a:ln w="9525">
                          <a:solidFill>
                            <a:schemeClr val="accent2"/>
                          </a:solidFill>
                          <a:round/>
                          <a:headEnd/>
                          <a:tailEnd/>
                        </a:ln>
                        <a:effectLst/>
                      </p:spPr>
                      <p:txBody>
                        <a:bodyPr/>
                        <a:lstStyle/>
                        <a:p>
                          <a:pPr>
                            <a:defRPr/>
                          </a:pPr>
                          <a:endParaRPr lang="en-US"/>
                        </a:p>
                      </p:txBody>
                    </p:sp>
                    <p:sp>
                      <p:nvSpPr>
                        <p:cNvPr id="71" name="Line 43"/>
                        <p:cNvSpPr>
                          <a:spLocks noChangeShapeType="1"/>
                        </p:cNvSpPr>
                        <p:nvPr userDrawn="1"/>
                      </p:nvSpPr>
                      <p:spPr bwMode="hidden">
                        <a:xfrm rot="1678521">
                          <a:off x="1552" y="3586"/>
                          <a:ext cx="2168" cy="240"/>
                        </a:xfrm>
                        <a:prstGeom prst="line">
                          <a:avLst/>
                        </a:prstGeom>
                        <a:noFill/>
                        <a:ln w="9525">
                          <a:solidFill>
                            <a:schemeClr val="accent2"/>
                          </a:solidFill>
                          <a:round/>
                          <a:headEnd/>
                          <a:tailEnd/>
                        </a:ln>
                        <a:effectLst/>
                      </p:spPr>
                      <p:txBody>
                        <a:bodyPr/>
                        <a:lstStyle/>
                        <a:p>
                          <a:pPr>
                            <a:defRPr/>
                          </a:pPr>
                          <a:endParaRPr lang="en-US"/>
                        </a:p>
                      </p:txBody>
                    </p:sp>
                    <p:sp>
                      <p:nvSpPr>
                        <p:cNvPr id="72" name="Line 44"/>
                        <p:cNvSpPr>
                          <a:spLocks noChangeShapeType="1"/>
                        </p:cNvSpPr>
                        <p:nvPr userDrawn="1"/>
                      </p:nvSpPr>
                      <p:spPr bwMode="hidden">
                        <a:xfrm rot="1678521">
                          <a:off x="1577" y="3670"/>
                          <a:ext cx="2528" cy="60"/>
                        </a:xfrm>
                        <a:prstGeom prst="line">
                          <a:avLst/>
                        </a:prstGeom>
                        <a:noFill/>
                        <a:ln w="9525">
                          <a:solidFill>
                            <a:schemeClr val="accent2"/>
                          </a:solidFill>
                          <a:round/>
                          <a:headEnd/>
                          <a:tailEnd/>
                        </a:ln>
                        <a:effectLst/>
                      </p:spPr>
                      <p:txBody>
                        <a:bodyPr/>
                        <a:lstStyle/>
                        <a:p>
                          <a:pPr>
                            <a:defRPr/>
                          </a:pPr>
                          <a:endParaRPr lang="en-US"/>
                        </a:p>
                      </p:txBody>
                    </p:sp>
                    <p:sp>
                      <p:nvSpPr>
                        <p:cNvPr id="73" name="Line 45"/>
                        <p:cNvSpPr>
                          <a:spLocks noChangeShapeType="1"/>
                        </p:cNvSpPr>
                        <p:nvPr userDrawn="1"/>
                      </p:nvSpPr>
                      <p:spPr bwMode="hidden">
                        <a:xfrm rot="1678521" flipV="1">
                          <a:off x="1621" y="3545"/>
                          <a:ext cx="2730" cy="176"/>
                        </a:xfrm>
                        <a:prstGeom prst="line">
                          <a:avLst/>
                        </a:prstGeom>
                        <a:noFill/>
                        <a:ln w="9525">
                          <a:solidFill>
                            <a:schemeClr val="accent2"/>
                          </a:solidFill>
                          <a:round/>
                          <a:headEnd/>
                          <a:tailEnd/>
                        </a:ln>
                        <a:effectLst/>
                      </p:spPr>
                      <p:txBody>
                        <a:bodyPr/>
                        <a:lstStyle/>
                        <a:p>
                          <a:pPr>
                            <a:defRPr/>
                          </a:pPr>
                          <a:endParaRPr lang="en-US"/>
                        </a:p>
                      </p:txBody>
                    </p:sp>
                    <p:sp>
                      <p:nvSpPr>
                        <p:cNvPr id="74" name="Line 46"/>
                        <p:cNvSpPr>
                          <a:spLocks noChangeShapeType="1"/>
                        </p:cNvSpPr>
                        <p:nvPr userDrawn="1"/>
                      </p:nvSpPr>
                      <p:spPr bwMode="hidden">
                        <a:xfrm rot="1678521" flipV="1">
                          <a:off x="1682" y="3297"/>
                          <a:ext cx="2635" cy="404"/>
                        </a:xfrm>
                        <a:prstGeom prst="line">
                          <a:avLst/>
                        </a:prstGeom>
                        <a:noFill/>
                        <a:ln w="9525">
                          <a:solidFill>
                            <a:schemeClr val="accent2"/>
                          </a:solidFill>
                          <a:round/>
                          <a:headEnd/>
                          <a:tailEnd/>
                        </a:ln>
                        <a:effectLst/>
                      </p:spPr>
                      <p:txBody>
                        <a:bodyPr/>
                        <a:lstStyle/>
                        <a:p>
                          <a:pPr>
                            <a:defRPr/>
                          </a:pPr>
                          <a:endParaRPr lang="en-US"/>
                        </a:p>
                      </p:txBody>
                    </p:sp>
                    <p:sp>
                      <p:nvSpPr>
                        <p:cNvPr id="75" name="Line 47"/>
                        <p:cNvSpPr>
                          <a:spLocks noChangeShapeType="1"/>
                        </p:cNvSpPr>
                        <p:nvPr userDrawn="1"/>
                      </p:nvSpPr>
                      <p:spPr bwMode="hidden">
                        <a:xfrm rot="1678521" flipV="1">
                          <a:off x="1782" y="2845"/>
                          <a:ext cx="2370" cy="789"/>
                        </a:xfrm>
                        <a:prstGeom prst="line">
                          <a:avLst/>
                        </a:prstGeom>
                        <a:noFill/>
                        <a:ln w="9525">
                          <a:solidFill>
                            <a:schemeClr val="accent2"/>
                          </a:solidFill>
                          <a:round/>
                          <a:headEnd/>
                          <a:tailEnd/>
                        </a:ln>
                        <a:effectLst/>
                      </p:spPr>
                      <p:txBody>
                        <a:bodyPr/>
                        <a:lstStyle/>
                        <a:p>
                          <a:pPr>
                            <a:defRPr/>
                          </a:pPr>
                          <a:endParaRPr lang="en-US"/>
                        </a:p>
                      </p:txBody>
                    </p:sp>
                    <p:sp>
                      <p:nvSpPr>
                        <p:cNvPr id="76" name="Line 48"/>
                        <p:cNvSpPr>
                          <a:spLocks noChangeShapeType="1"/>
                        </p:cNvSpPr>
                        <p:nvPr userDrawn="1"/>
                      </p:nvSpPr>
                      <p:spPr bwMode="hidden">
                        <a:xfrm rot="1678521" flipV="1">
                          <a:off x="1960" y="1992"/>
                          <a:ext cx="1530" cy="1443"/>
                        </a:xfrm>
                        <a:prstGeom prst="line">
                          <a:avLst/>
                        </a:prstGeom>
                        <a:noFill/>
                        <a:ln w="9525">
                          <a:solidFill>
                            <a:schemeClr val="accent2"/>
                          </a:solidFill>
                          <a:round/>
                          <a:headEnd/>
                          <a:tailEnd/>
                        </a:ln>
                        <a:effectLst/>
                      </p:spPr>
                      <p:txBody>
                        <a:bodyPr/>
                        <a:lstStyle/>
                        <a:p>
                          <a:pPr>
                            <a:defRPr/>
                          </a:pPr>
                          <a:endParaRPr lang="en-US"/>
                        </a:p>
                      </p:txBody>
                    </p:sp>
                    <p:sp>
                      <p:nvSpPr>
                        <p:cNvPr id="77" name="Line 49"/>
                        <p:cNvSpPr>
                          <a:spLocks noChangeShapeType="1"/>
                        </p:cNvSpPr>
                        <p:nvPr userDrawn="1"/>
                      </p:nvSpPr>
                      <p:spPr bwMode="hidden">
                        <a:xfrm rot="1678521" flipV="1">
                          <a:off x="2014" y="1727"/>
                          <a:ext cx="1219" cy="1629"/>
                        </a:xfrm>
                        <a:prstGeom prst="line">
                          <a:avLst/>
                        </a:prstGeom>
                        <a:noFill/>
                        <a:ln w="9525">
                          <a:solidFill>
                            <a:schemeClr val="accent2"/>
                          </a:solidFill>
                          <a:round/>
                          <a:headEnd/>
                          <a:tailEnd/>
                        </a:ln>
                        <a:effectLst/>
                      </p:spPr>
                      <p:txBody>
                        <a:bodyPr/>
                        <a:lstStyle/>
                        <a:p>
                          <a:pPr>
                            <a:defRPr/>
                          </a:pPr>
                          <a:endParaRPr lang="en-US"/>
                        </a:p>
                      </p:txBody>
                    </p:sp>
                    <p:sp>
                      <p:nvSpPr>
                        <p:cNvPr id="78" name="Freeform 50"/>
                        <p:cNvSpPr>
                          <a:spLocks/>
                        </p:cNvSpPr>
                        <p:nvPr userDrawn="1"/>
                      </p:nvSpPr>
                      <p:spPr bwMode="hidden">
                        <a:xfrm>
                          <a:off x="0" y="2548"/>
                          <a:ext cx="1542" cy="1768"/>
                        </a:xfrm>
                        <a:custGeom>
                          <a:avLst/>
                          <a:gdLst/>
                          <a:ahLst/>
                          <a:cxnLst>
                            <a:cxn ang="0">
                              <a:pos x="909" y="1264"/>
                            </a:cxn>
                            <a:cxn ang="0">
                              <a:pos x="1058" y="1402"/>
                            </a:cxn>
                            <a:cxn ang="0">
                              <a:pos x="1214" y="1528"/>
                            </a:cxn>
                            <a:cxn ang="0">
                              <a:pos x="1369" y="1654"/>
                            </a:cxn>
                            <a:cxn ang="0">
                              <a:pos x="1531" y="1768"/>
                            </a:cxn>
                            <a:cxn ang="0">
                              <a:pos x="1537" y="1768"/>
                            </a:cxn>
                            <a:cxn ang="0">
                              <a:pos x="1375" y="1654"/>
                            </a:cxn>
                            <a:cxn ang="0">
                              <a:pos x="1220" y="1534"/>
                            </a:cxn>
                            <a:cxn ang="0">
                              <a:pos x="1064" y="1402"/>
                            </a:cxn>
                            <a:cxn ang="0">
                              <a:pos x="915" y="1258"/>
                            </a:cxn>
                            <a:cxn ang="0">
                              <a:pos x="765" y="1115"/>
                            </a:cxn>
                            <a:cxn ang="0">
                              <a:pos x="628" y="959"/>
                            </a:cxn>
                            <a:cxn ang="0">
                              <a:pos x="496" y="803"/>
                            </a:cxn>
                            <a:cxn ang="0">
                              <a:pos x="377" y="647"/>
                            </a:cxn>
                            <a:cxn ang="0">
                              <a:pos x="269" y="485"/>
                            </a:cxn>
                            <a:cxn ang="0">
                              <a:pos x="167" y="323"/>
                            </a:cxn>
                            <a:cxn ang="0">
                              <a:pos x="78" y="161"/>
                            </a:cxn>
                            <a:cxn ang="0">
                              <a:pos x="0" y="0"/>
                            </a:cxn>
                            <a:cxn ang="0">
                              <a:pos x="0" y="12"/>
                            </a:cxn>
                            <a:cxn ang="0">
                              <a:pos x="78" y="173"/>
                            </a:cxn>
                            <a:cxn ang="0">
                              <a:pos x="167" y="335"/>
                            </a:cxn>
                            <a:cxn ang="0">
                              <a:pos x="269" y="491"/>
                            </a:cxn>
                            <a:cxn ang="0">
                              <a:pos x="377" y="653"/>
                            </a:cxn>
                            <a:cxn ang="0">
                              <a:pos x="496" y="809"/>
                            </a:cxn>
                            <a:cxn ang="0">
                              <a:pos x="628" y="965"/>
                            </a:cxn>
                            <a:cxn ang="0">
                              <a:pos x="765" y="1121"/>
                            </a:cxn>
                            <a:cxn ang="0">
                              <a:pos x="909" y="1264"/>
                            </a:cxn>
                            <a:cxn ang="0">
                              <a:pos x="909" y="1264"/>
                            </a:cxn>
                          </a:cxnLst>
                          <a:rect l="0" t="0" r="r" b="b"/>
                          <a:pathLst>
                            <a:path w="1537" h="1768">
                              <a:moveTo>
                                <a:pt x="909" y="1264"/>
                              </a:moveTo>
                              <a:lnTo>
                                <a:pt x="1058" y="1402"/>
                              </a:lnTo>
                              <a:lnTo>
                                <a:pt x="1214" y="1528"/>
                              </a:lnTo>
                              <a:lnTo>
                                <a:pt x="1369" y="1654"/>
                              </a:lnTo>
                              <a:lnTo>
                                <a:pt x="1531" y="1768"/>
                              </a:lnTo>
                              <a:lnTo>
                                <a:pt x="1537" y="1768"/>
                              </a:lnTo>
                              <a:lnTo>
                                <a:pt x="1375" y="1654"/>
                              </a:lnTo>
                              <a:lnTo>
                                <a:pt x="1220" y="1534"/>
                              </a:lnTo>
                              <a:lnTo>
                                <a:pt x="1064" y="1402"/>
                              </a:lnTo>
                              <a:lnTo>
                                <a:pt x="915" y="1258"/>
                              </a:lnTo>
                              <a:lnTo>
                                <a:pt x="765" y="1115"/>
                              </a:lnTo>
                              <a:lnTo>
                                <a:pt x="628" y="959"/>
                              </a:lnTo>
                              <a:lnTo>
                                <a:pt x="496" y="803"/>
                              </a:lnTo>
                              <a:lnTo>
                                <a:pt x="377" y="647"/>
                              </a:lnTo>
                              <a:lnTo>
                                <a:pt x="269" y="485"/>
                              </a:lnTo>
                              <a:lnTo>
                                <a:pt x="167" y="323"/>
                              </a:lnTo>
                              <a:lnTo>
                                <a:pt x="78" y="161"/>
                              </a:lnTo>
                              <a:lnTo>
                                <a:pt x="0" y="0"/>
                              </a:lnTo>
                              <a:lnTo>
                                <a:pt x="0" y="12"/>
                              </a:lnTo>
                              <a:lnTo>
                                <a:pt x="78" y="173"/>
                              </a:lnTo>
                              <a:lnTo>
                                <a:pt x="167" y="335"/>
                              </a:lnTo>
                              <a:lnTo>
                                <a:pt x="269" y="491"/>
                              </a:lnTo>
                              <a:lnTo>
                                <a:pt x="377" y="653"/>
                              </a:lnTo>
                              <a:lnTo>
                                <a:pt x="496" y="809"/>
                              </a:lnTo>
                              <a:lnTo>
                                <a:pt x="628" y="965"/>
                              </a:lnTo>
                              <a:lnTo>
                                <a:pt x="765" y="1121"/>
                              </a:lnTo>
                              <a:lnTo>
                                <a:pt x="909" y="1264"/>
                              </a:lnTo>
                              <a:lnTo>
                                <a:pt x="909" y="1264"/>
                              </a:lnTo>
                              <a:close/>
                            </a:path>
                          </a:pathLst>
                        </a:custGeom>
                        <a:solidFill>
                          <a:schemeClr val="accent2"/>
                        </a:solidFill>
                        <a:ln w="9525">
                          <a:solidFill>
                            <a:schemeClr val="accent2"/>
                          </a:solidFill>
                          <a:round/>
                          <a:headEnd/>
                          <a:tailEnd/>
                        </a:ln>
                      </p:spPr>
                      <p:txBody>
                        <a:bodyPr/>
                        <a:lstStyle/>
                        <a:p>
                          <a:pPr>
                            <a:defRPr/>
                          </a:pPr>
                          <a:endParaRPr lang="en-US"/>
                        </a:p>
                      </p:txBody>
                    </p:sp>
                    <p:grpSp>
                      <p:nvGrpSpPr>
                        <p:cNvPr id="79" name="Group 51"/>
                        <p:cNvGrpSpPr>
                          <a:grpSpLocks/>
                        </p:cNvGrpSpPr>
                        <p:nvPr userDrawn="1"/>
                      </p:nvGrpSpPr>
                      <p:grpSpPr bwMode="auto">
                        <a:xfrm>
                          <a:off x="8" y="1804"/>
                          <a:ext cx="3672" cy="2049"/>
                          <a:chOff x="13" y="1808"/>
                          <a:chExt cx="3672" cy="2049"/>
                        </a:xfrm>
                      </p:grpSpPr>
                      <p:sp>
                        <p:nvSpPr>
                          <p:cNvPr id="116" name="Oval 52"/>
                          <p:cNvSpPr>
                            <a:spLocks noChangeArrowheads="1"/>
                          </p:cNvSpPr>
                          <p:nvPr userDrawn="1"/>
                        </p:nvSpPr>
                        <p:spPr bwMode="hidden">
                          <a:xfrm rot="-2819839">
                            <a:off x="1552" y="2863"/>
                            <a:ext cx="161" cy="280"/>
                          </a:xfrm>
                          <a:prstGeom prst="ellipse">
                            <a:avLst/>
                          </a:prstGeom>
                          <a:noFill/>
                          <a:ln w="9525">
                            <a:solidFill>
                              <a:schemeClr val="accent2"/>
                            </a:solidFill>
                            <a:round/>
                            <a:headEnd/>
                            <a:tailEnd/>
                          </a:ln>
                          <a:effectLst/>
                        </p:spPr>
                        <p:txBody>
                          <a:bodyPr wrap="none" anchor="ctr"/>
                          <a:lstStyle/>
                          <a:p>
                            <a:pPr>
                              <a:defRPr/>
                            </a:pPr>
                            <a:endParaRPr lang="en-US"/>
                          </a:p>
                        </p:txBody>
                      </p:sp>
                      <p:sp>
                        <p:nvSpPr>
                          <p:cNvPr id="117" name="Oval 53"/>
                          <p:cNvSpPr>
                            <a:spLocks noChangeArrowheads="1"/>
                          </p:cNvSpPr>
                          <p:nvPr userDrawn="1"/>
                        </p:nvSpPr>
                        <p:spPr bwMode="hidden">
                          <a:xfrm rot="-2819839">
                            <a:off x="1490" y="2750"/>
                            <a:ext cx="281" cy="503"/>
                          </a:xfrm>
                          <a:prstGeom prst="ellipse">
                            <a:avLst/>
                          </a:prstGeom>
                          <a:noFill/>
                          <a:ln w="9525">
                            <a:solidFill>
                              <a:schemeClr val="accent2"/>
                            </a:solidFill>
                            <a:round/>
                            <a:headEnd/>
                            <a:tailEnd/>
                          </a:ln>
                          <a:effectLst/>
                        </p:spPr>
                        <p:txBody>
                          <a:bodyPr wrap="none" anchor="ctr"/>
                          <a:lstStyle/>
                          <a:p>
                            <a:pPr>
                              <a:defRPr/>
                            </a:pPr>
                            <a:endParaRPr lang="en-US"/>
                          </a:p>
                        </p:txBody>
                      </p:sp>
                      <p:sp>
                        <p:nvSpPr>
                          <p:cNvPr id="118" name="Oval 54"/>
                          <p:cNvSpPr>
                            <a:spLocks noChangeArrowheads="1"/>
                          </p:cNvSpPr>
                          <p:nvPr userDrawn="1"/>
                        </p:nvSpPr>
                        <p:spPr bwMode="hidden">
                          <a:xfrm rot="-2819839">
                            <a:off x="1415" y="2563"/>
                            <a:ext cx="471" cy="813"/>
                          </a:xfrm>
                          <a:prstGeom prst="ellipse">
                            <a:avLst/>
                          </a:prstGeom>
                          <a:noFill/>
                          <a:ln w="9525">
                            <a:solidFill>
                              <a:schemeClr val="accent2"/>
                            </a:solidFill>
                            <a:round/>
                            <a:headEnd/>
                            <a:tailEnd/>
                          </a:ln>
                          <a:effectLst/>
                        </p:spPr>
                        <p:txBody>
                          <a:bodyPr wrap="none" anchor="ctr"/>
                          <a:lstStyle/>
                          <a:p>
                            <a:pPr>
                              <a:defRPr/>
                            </a:pPr>
                            <a:endParaRPr lang="en-US"/>
                          </a:p>
                        </p:txBody>
                      </p:sp>
                      <p:sp>
                        <p:nvSpPr>
                          <p:cNvPr id="119" name="Oval 55"/>
                          <p:cNvSpPr>
                            <a:spLocks noChangeArrowheads="1"/>
                          </p:cNvSpPr>
                          <p:nvPr userDrawn="1"/>
                        </p:nvSpPr>
                        <p:spPr bwMode="hidden">
                          <a:xfrm rot="-2819839">
                            <a:off x="1357" y="2400"/>
                            <a:ext cx="623" cy="1129"/>
                          </a:xfrm>
                          <a:prstGeom prst="ellipse">
                            <a:avLst/>
                          </a:prstGeom>
                          <a:noFill/>
                          <a:ln w="9525">
                            <a:solidFill>
                              <a:schemeClr val="accent2"/>
                            </a:solidFill>
                            <a:round/>
                            <a:headEnd/>
                            <a:tailEnd/>
                          </a:ln>
                          <a:effectLst/>
                        </p:spPr>
                        <p:txBody>
                          <a:bodyPr wrap="none" anchor="ctr"/>
                          <a:lstStyle/>
                          <a:p>
                            <a:pPr>
                              <a:defRPr/>
                            </a:pPr>
                            <a:endParaRPr lang="en-US"/>
                          </a:p>
                        </p:txBody>
                      </p:sp>
                      <p:sp>
                        <p:nvSpPr>
                          <p:cNvPr id="120" name="Oval 56"/>
                          <p:cNvSpPr>
                            <a:spLocks noChangeArrowheads="1"/>
                          </p:cNvSpPr>
                          <p:nvPr userDrawn="1"/>
                        </p:nvSpPr>
                        <p:spPr bwMode="hidden">
                          <a:xfrm rot="-2819839">
                            <a:off x="1295" y="2200"/>
                            <a:ext cx="786" cy="1467"/>
                          </a:xfrm>
                          <a:prstGeom prst="ellipse">
                            <a:avLst/>
                          </a:prstGeom>
                          <a:noFill/>
                          <a:ln w="9525">
                            <a:solidFill>
                              <a:schemeClr val="accent2"/>
                            </a:solidFill>
                            <a:round/>
                            <a:headEnd/>
                            <a:tailEnd/>
                          </a:ln>
                          <a:effectLst/>
                        </p:spPr>
                        <p:txBody>
                          <a:bodyPr wrap="none" anchor="ctr"/>
                          <a:lstStyle/>
                          <a:p>
                            <a:pPr>
                              <a:defRPr/>
                            </a:pPr>
                            <a:endParaRPr lang="en-US"/>
                          </a:p>
                        </p:txBody>
                      </p:sp>
                      <p:sp>
                        <p:nvSpPr>
                          <p:cNvPr id="121" name="Oval 57"/>
                          <p:cNvSpPr>
                            <a:spLocks noChangeArrowheads="1"/>
                          </p:cNvSpPr>
                          <p:nvPr userDrawn="1"/>
                        </p:nvSpPr>
                        <p:spPr bwMode="hidden">
                          <a:xfrm rot="-2819839">
                            <a:off x="1238" y="2040"/>
                            <a:ext cx="972" cy="1779"/>
                          </a:xfrm>
                          <a:prstGeom prst="ellipse">
                            <a:avLst/>
                          </a:prstGeom>
                          <a:noFill/>
                          <a:ln w="9525">
                            <a:solidFill>
                              <a:schemeClr val="accent2"/>
                            </a:solidFill>
                            <a:round/>
                            <a:headEnd/>
                            <a:tailEnd/>
                          </a:ln>
                          <a:effectLst/>
                        </p:spPr>
                        <p:txBody>
                          <a:bodyPr wrap="none" anchor="ctr"/>
                          <a:lstStyle/>
                          <a:p>
                            <a:pPr>
                              <a:defRPr/>
                            </a:pPr>
                            <a:endParaRPr lang="en-US"/>
                          </a:p>
                        </p:txBody>
                      </p:sp>
                      <p:sp>
                        <p:nvSpPr>
                          <p:cNvPr id="122" name="Oval 58"/>
                          <p:cNvSpPr>
                            <a:spLocks noChangeArrowheads="1"/>
                          </p:cNvSpPr>
                          <p:nvPr userDrawn="1"/>
                        </p:nvSpPr>
                        <p:spPr bwMode="hidden">
                          <a:xfrm rot="-2819839">
                            <a:off x="1164" y="1859"/>
                            <a:ext cx="1167" cy="2094"/>
                          </a:xfrm>
                          <a:prstGeom prst="ellipse">
                            <a:avLst/>
                          </a:prstGeom>
                          <a:noFill/>
                          <a:ln w="9525">
                            <a:solidFill>
                              <a:schemeClr val="accent2"/>
                            </a:solidFill>
                            <a:round/>
                            <a:headEnd/>
                            <a:tailEnd/>
                          </a:ln>
                          <a:effectLst/>
                        </p:spPr>
                        <p:txBody>
                          <a:bodyPr wrap="none" anchor="ctr"/>
                          <a:lstStyle/>
                          <a:p>
                            <a:pPr>
                              <a:defRPr/>
                            </a:pPr>
                            <a:endParaRPr lang="en-US"/>
                          </a:p>
                        </p:txBody>
                      </p:sp>
                      <p:sp>
                        <p:nvSpPr>
                          <p:cNvPr id="123" name="Oval 59"/>
                          <p:cNvSpPr>
                            <a:spLocks noChangeArrowheads="1"/>
                          </p:cNvSpPr>
                          <p:nvPr userDrawn="1"/>
                        </p:nvSpPr>
                        <p:spPr bwMode="hidden">
                          <a:xfrm rot="-2819839">
                            <a:off x="1085" y="1698"/>
                            <a:ext cx="1346" cy="2398"/>
                          </a:xfrm>
                          <a:prstGeom prst="ellipse">
                            <a:avLst/>
                          </a:prstGeom>
                          <a:noFill/>
                          <a:ln w="9525">
                            <a:solidFill>
                              <a:schemeClr val="accent2"/>
                            </a:solidFill>
                            <a:round/>
                            <a:headEnd/>
                            <a:tailEnd/>
                          </a:ln>
                          <a:effectLst/>
                        </p:spPr>
                        <p:txBody>
                          <a:bodyPr wrap="none" anchor="ctr"/>
                          <a:lstStyle/>
                          <a:p>
                            <a:pPr>
                              <a:defRPr/>
                            </a:pPr>
                            <a:endParaRPr lang="en-US"/>
                          </a:p>
                        </p:txBody>
                      </p:sp>
                      <p:sp>
                        <p:nvSpPr>
                          <p:cNvPr id="124" name="Oval 60"/>
                          <p:cNvSpPr>
                            <a:spLocks noChangeArrowheads="1"/>
                          </p:cNvSpPr>
                          <p:nvPr userDrawn="1"/>
                        </p:nvSpPr>
                        <p:spPr bwMode="hidden">
                          <a:xfrm rot="-2819839">
                            <a:off x="1006" y="1530"/>
                            <a:ext cx="1563" cy="2696"/>
                          </a:xfrm>
                          <a:prstGeom prst="ellipse">
                            <a:avLst/>
                          </a:prstGeom>
                          <a:noFill/>
                          <a:ln w="9525">
                            <a:solidFill>
                              <a:schemeClr val="accent2"/>
                            </a:solidFill>
                            <a:round/>
                            <a:headEnd/>
                            <a:tailEnd/>
                          </a:ln>
                          <a:effectLst/>
                        </p:spPr>
                        <p:txBody>
                          <a:bodyPr wrap="none" anchor="ctr"/>
                          <a:lstStyle/>
                          <a:p>
                            <a:pPr>
                              <a:defRPr/>
                            </a:pPr>
                            <a:endParaRPr lang="en-US"/>
                          </a:p>
                        </p:txBody>
                      </p:sp>
                      <p:sp>
                        <p:nvSpPr>
                          <p:cNvPr id="125" name="Oval 61"/>
                          <p:cNvSpPr>
                            <a:spLocks noChangeArrowheads="1"/>
                          </p:cNvSpPr>
                          <p:nvPr userDrawn="1"/>
                        </p:nvSpPr>
                        <p:spPr bwMode="hidden">
                          <a:xfrm rot="-2819839">
                            <a:off x="938" y="1351"/>
                            <a:ext cx="1711" cy="3016"/>
                          </a:xfrm>
                          <a:prstGeom prst="ellipse">
                            <a:avLst/>
                          </a:prstGeom>
                          <a:noFill/>
                          <a:ln w="9525">
                            <a:solidFill>
                              <a:schemeClr val="accent2"/>
                            </a:solidFill>
                            <a:round/>
                            <a:headEnd/>
                            <a:tailEnd/>
                          </a:ln>
                          <a:effectLst/>
                        </p:spPr>
                        <p:txBody>
                          <a:bodyPr wrap="none" anchor="ctr"/>
                          <a:lstStyle/>
                          <a:p>
                            <a:pPr>
                              <a:defRPr/>
                            </a:pPr>
                            <a:endParaRPr lang="en-US"/>
                          </a:p>
                        </p:txBody>
                      </p:sp>
                      <p:sp>
                        <p:nvSpPr>
                          <p:cNvPr id="126" name="Oval 62"/>
                          <p:cNvSpPr>
                            <a:spLocks noChangeArrowheads="1"/>
                          </p:cNvSpPr>
                          <p:nvPr userDrawn="1"/>
                        </p:nvSpPr>
                        <p:spPr bwMode="hidden">
                          <a:xfrm rot="-2865139">
                            <a:off x="877" y="1187"/>
                            <a:ext cx="1880" cy="3345"/>
                          </a:xfrm>
                          <a:prstGeom prst="ellipse">
                            <a:avLst/>
                          </a:prstGeom>
                          <a:noFill/>
                          <a:ln w="9525">
                            <a:solidFill>
                              <a:schemeClr val="accent2"/>
                            </a:solidFill>
                            <a:round/>
                            <a:headEnd/>
                            <a:tailEnd/>
                          </a:ln>
                          <a:effectLst/>
                        </p:spPr>
                        <p:txBody>
                          <a:bodyPr wrap="none" anchor="ctr"/>
                          <a:lstStyle/>
                          <a:p>
                            <a:pPr>
                              <a:defRPr/>
                            </a:pPr>
                            <a:endParaRPr lang="en-US"/>
                          </a:p>
                        </p:txBody>
                      </p:sp>
                      <p:sp>
                        <p:nvSpPr>
                          <p:cNvPr id="127" name="Oval 63"/>
                          <p:cNvSpPr>
                            <a:spLocks noChangeArrowheads="1"/>
                          </p:cNvSpPr>
                          <p:nvPr userDrawn="1"/>
                        </p:nvSpPr>
                        <p:spPr bwMode="hidden">
                          <a:xfrm rot="-2780025">
                            <a:off x="825" y="996"/>
                            <a:ext cx="2049" cy="3672"/>
                          </a:xfrm>
                          <a:prstGeom prst="ellipse">
                            <a:avLst/>
                          </a:prstGeom>
                          <a:noFill/>
                          <a:ln w="9525">
                            <a:solidFill>
                              <a:schemeClr val="accent2"/>
                            </a:solidFill>
                            <a:round/>
                            <a:headEnd/>
                            <a:tailEnd/>
                          </a:ln>
                          <a:effectLst/>
                        </p:spPr>
                        <p:txBody>
                          <a:bodyPr wrap="none" anchor="ctr"/>
                          <a:lstStyle/>
                          <a:p>
                            <a:pPr>
                              <a:defRPr/>
                            </a:pPr>
                            <a:endParaRPr lang="en-US"/>
                          </a:p>
                        </p:txBody>
                      </p:sp>
                    </p:grpSp>
                    <p:sp>
                      <p:nvSpPr>
                        <p:cNvPr id="80" name="Line 64"/>
                        <p:cNvSpPr>
                          <a:spLocks noChangeShapeType="1"/>
                        </p:cNvSpPr>
                        <p:nvPr userDrawn="1"/>
                      </p:nvSpPr>
                      <p:spPr bwMode="hidden">
                        <a:xfrm flipV="1">
                          <a:off x="1656" y="1164"/>
                          <a:ext cx="831" cy="1770"/>
                        </a:xfrm>
                        <a:prstGeom prst="line">
                          <a:avLst/>
                        </a:prstGeom>
                        <a:noFill/>
                        <a:ln w="9525">
                          <a:solidFill>
                            <a:schemeClr val="accent2"/>
                          </a:solidFill>
                          <a:round/>
                          <a:headEnd/>
                          <a:tailEnd/>
                        </a:ln>
                        <a:effectLst/>
                      </p:spPr>
                      <p:txBody>
                        <a:bodyPr/>
                        <a:lstStyle/>
                        <a:p>
                          <a:pPr>
                            <a:defRPr/>
                          </a:pPr>
                          <a:endParaRPr lang="en-US"/>
                        </a:p>
                      </p:txBody>
                    </p:sp>
                    <p:sp>
                      <p:nvSpPr>
                        <p:cNvPr id="81" name="Line 65"/>
                        <p:cNvSpPr>
                          <a:spLocks noChangeShapeType="1"/>
                        </p:cNvSpPr>
                        <p:nvPr userDrawn="1"/>
                      </p:nvSpPr>
                      <p:spPr bwMode="hidden">
                        <a:xfrm rot="615780" flipV="1">
                          <a:off x="1811" y="1299"/>
                          <a:ext cx="819" cy="1726"/>
                        </a:xfrm>
                        <a:prstGeom prst="line">
                          <a:avLst/>
                        </a:prstGeom>
                        <a:noFill/>
                        <a:ln w="9525">
                          <a:solidFill>
                            <a:schemeClr val="accent2"/>
                          </a:solidFill>
                          <a:round/>
                          <a:headEnd/>
                          <a:tailEnd/>
                        </a:ln>
                        <a:effectLst/>
                      </p:spPr>
                      <p:txBody>
                        <a:bodyPr/>
                        <a:lstStyle/>
                        <a:p>
                          <a:pPr>
                            <a:defRPr/>
                          </a:pPr>
                          <a:endParaRPr lang="en-US"/>
                        </a:p>
                      </p:txBody>
                    </p:sp>
                    <p:sp>
                      <p:nvSpPr>
                        <p:cNvPr id="82" name="Line 66"/>
                        <p:cNvSpPr>
                          <a:spLocks noChangeShapeType="1"/>
                        </p:cNvSpPr>
                        <p:nvPr userDrawn="1"/>
                      </p:nvSpPr>
                      <p:spPr bwMode="hidden">
                        <a:xfrm rot="1139441" flipV="1">
                          <a:off x="1963" y="1148"/>
                          <a:ext cx="383" cy="1895"/>
                        </a:xfrm>
                        <a:prstGeom prst="line">
                          <a:avLst/>
                        </a:prstGeom>
                        <a:noFill/>
                        <a:ln w="9525">
                          <a:solidFill>
                            <a:schemeClr val="accent2"/>
                          </a:solidFill>
                          <a:round/>
                          <a:headEnd/>
                          <a:tailEnd/>
                        </a:ln>
                        <a:effectLst/>
                      </p:spPr>
                      <p:txBody>
                        <a:bodyPr/>
                        <a:lstStyle/>
                        <a:p>
                          <a:pPr>
                            <a:defRPr/>
                          </a:pPr>
                          <a:endParaRPr lang="en-US"/>
                        </a:p>
                      </p:txBody>
                    </p:sp>
                    <p:sp>
                      <p:nvSpPr>
                        <p:cNvPr id="83" name="Line 67"/>
                        <p:cNvSpPr>
                          <a:spLocks noChangeShapeType="1"/>
                        </p:cNvSpPr>
                        <p:nvPr userDrawn="1"/>
                      </p:nvSpPr>
                      <p:spPr bwMode="hidden">
                        <a:xfrm rot="1061104" flipV="1">
                          <a:off x="1921" y="1332"/>
                          <a:ext cx="744" cy="1766"/>
                        </a:xfrm>
                        <a:prstGeom prst="line">
                          <a:avLst/>
                        </a:prstGeom>
                        <a:noFill/>
                        <a:ln w="9525">
                          <a:solidFill>
                            <a:schemeClr val="accent2"/>
                          </a:solidFill>
                          <a:round/>
                          <a:headEnd/>
                          <a:tailEnd/>
                        </a:ln>
                        <a:effectLst/>
                      </p:spPr>
                      <p:txBody>
                        <a:bodyPr/>
                        <a:lstStyle/>
                        <a:p>
                          <a:pPr>
                            <a:defRPr/>
                          </a:pPr>
                          <a:endParaRPr lang="en-US"/>
                        </a:p>
                      </p:txBody>
                    </p:sp>
                    <p:sp>
                      <p:nvSpPr>
                        <p:cNvPr id="84" name="Line 68"/>
                        <p:cNvSpPr>
                          <a:spLocks noChangeShapeType="1"/>
                        </p:cNvSpPr>
                        <p:nvPr userDrawn="1"/>
                      </p:nvSpPr>
                      <p:spPr bwMode="hidden">
                        <a:xfrm rot="2202167" flipV="1">
                          <a:off x="2217" y="1314"/>
                          <a:ext cx="311" cy="1917"/>
                        </a:xfrm>
                        <a:prstGeom prst="line">
                          <a:avLst/>
                        </a:prstGeom>
                        <a:noFill/>
                        <a:ln w="9525">
                          <a:solidFill>
                            <a:schemeClr val="accent2"/>
                          </a:solidFill>
                          <a:round/>
                          <a:headEnd/>
                          <a:tailEnd/>
                        </a:ln>
                        <a:effectLst/>
                      </p:spPr>
                      <p:txBody>
                        <a:bodyPr/>
                        <a:lstStyle/>
                        <a:p>
                          <a:pPr>
                            <a:defRPr/>
                          </a:pPr>
                          <a:endParaRPr lang="en-US"/>
                        </a:p>
                      </p:txBody>
                    </p:sp>
                    <p:sp>
                      <p:nvSpPr>
                        <p:cNvPr id="85" name="Line 69"/>
                        <p:cNvSpPr>
                          <a:spLocks noChangeShapeType="1"/>
                        </p:cNvSpPr>
                        <p:nvPr userDrawn="1"/>
                      </p:nvSpPr>
                      <p:spPr bwMode="hidden">
                        <a:xfrm rot="1678521" flipV="1">
                          <a:off x="2039" y="1549"/>
                          <a:ext cx="895" cy="1722"/>
                        </a:xfrm>
                        <a:prstGeom prst="line">
                          <a:avLst/>
                        </a:prstGeom>
                        <a:noFill/>
                        <a:ln w="9525">
                          <a:solidFill>
                            <a:schemeClr val="accent2"/>
                          </a:solidFill>
                          <a:round/>
                          <a:headEnd/>
                          <a:tailEnd/>
                        </a:ln>
                        <a:effectLst/>
                      </p:spPr>
                      <p:txBody>
                        <a:bodyPr/>
                        <a:lstStyle/>
                        <a:p>
                          <a:pPr>
                            <a:defRPr/>
                          </a:pPr>
                          <a:endParaRPr lang="en-US"/>
                        </a:p>
                      </p:txBody>
                    </p:sp>
                    <p:sp>
                      <p:nvSpPr>
                        <p:cNvPr id="86" name="Line 70"/>
                        <p:cNvSpPr>
                          <a:spLocks noChangeShapeType="1"/>
                        </p:cNvSpPr>
                        <p:nvPr userDrawn="1"/>
                      </p:nvSpPr>
                      <p:spPr bwMode="hidden">
                        <a:xfrm rot="1678521" flipV="1">
                          <a:off x="2024" y="1649"/>
                          <a:ext cx="1049" cy="1661"/>
                        </a:xfrm>
                        <a:prstGeom prst="line">
                          <a:avLst/>
                        </a:prstGeom>
                        <a:noFill/>
                        <a:ln w="9525">
                          <a:solidFill>
                            <a:schemeClr val="accent2"/>
                          </a:solidFill>
                          <a:round/>
                          <a:headEnd/>
                          <a:tailEnd/>
                        </a:ln>
                        <a:effectLst/>
                      </p:spPr>
                      <p:txBody>
                        <a:bodyPr/>
                        <a:lstStyle/>
                        <a:p>
                          <a:pPr>
                            <a:defRPr/>
                          </a:pPr>
                          <a:endParaRPr lang="en-US"/>
                        </a:p>
                      </p:txBody>
                    </p:sp>
                    <p:sp>
                      <p:nvSpPr>
                        <p:cNvPr id="87" name="Line 71"/>
                        <p:cNvSpPr>
                          <a:spLocks noChangeShapeType="1"/>
                        </p:cNvSpPr>
                        <p:nvPr userDrawn="1"/>
                      </p:nvSpPr>
                      <p:spPr bwMode="hidden">
                        <a:xfrm rot="1678521" flipV="1">
                          <a:off x="1985" y="1876"/>
                          <a:ext cx="1357" cy="1516"/>
                        </a:xfrm>
                        <a:prstGeom prst="line">
                          <a:avLst/>
                        </a:prstGeom>
                        <a:noFill/>
                        <a:ln w="9525">
                          <a:solidFill>
                            <a:schemeClr val="accent2"/>
                          </a:solidFill>
                          <a:round/>
                          <a:headEnd/>
                          <a:tailEnd/>
                        </a:ln>
                        <a:effectLst/>
                      </p:spPr>
                      <p:txBody>
                        <a:bodyPr/>
                        <a:lstStyle/>
                        <a:p>
                          <a:pPr>
                            <a:defRPr/>
                          </a:pPr>
                          <a:endParaRPr lang="en-US"/>
                        </a:p>
                      </p:txBody>
                    </p:sp>
                    <p:sp>
                      <p:nvSpPr>
                        <p:cNvPr id="88" name="Line 72"/>
                        <p:cNvSpPr>
                          <a:spLocks noChangeShapeType="1"/>
                        </p:cNvSpPr>
                        <p:nvPr userDrawn="1"/>
                      </p:nvSpPr>
                      <p:spPr bwMode="hidden">
                        <a:xfrm rot="1678521" flipV="1">
                          <a:off x="1936" y="2115"/>
                          <a:ext cx="1686" cy="1356"/>
                        </a:xfrm>
                        <a:prstGeom prst="line">
                          <a:avLst/>
                        </a:prstGeom>
                        <a:noFill/>
                        <a:ln w="9525">
                          <a:solidFill>
                            <a:schemeClr val="accent2"/>
                          </a:solidFill>
                          <a:round/>
                          <a:headEnd/>
                          <a:tailEnd/>
                        </a:ln>
                        <a:effectLst/>
                      </p:spPr>
                      <p:txBody>
                        <a:bodyPr/>
                        <a:lstStyle/>
                        <a:p>
                          <a:pPr>
                            <a:defRPr/>
                          </a:pPr>
                          <a:endParaRPr lang="en-US"/>
                        </a:p>
                      </p:txBody>
                    </p:sp>
                    <p:sp>
                      <p:nvSpPr>
                        <p:cNvPr id="89" name="Line 73"/>
                        <p:cNvSpPr>
                          <a:spLocks noChangeShapeType="1"/>
                        </p:cNvSpPr>
                        <p:nvPr userDrawn="1"/>
                      </p:nvSpPr>
                      <p:spPr bwMode="hidden">
                        <a:xfrm rot="1678521" flipV="1">
                          <a:off x="1897" y="2287"/>
                          <a:ext cx="1880" cy="1225"/>
                        </a:xfrm>
                        <a:prstGeom prst="line">
                          <a:avLst/>
                        </a:prstGeom>
                        <a:noFill/>
                        <a:ln w="9525">
                          <a:solidFill>
                            <a:schemeClr val="accent2"/>
                          </a:solidFill>
                          <a:round/>
                          <a:headEnd/>
                          <a:tailEnd/>
                        </a:ln>
                        <a:effectLst/>
                      </p:spPr>
                      <p:txBody>
                        <a:bodyPr/>
                        <a:lstStyle/>
                        <a:p>
                          <a:pPr>
                            <a:defRPr/>
                          </a:pPr>
                          <a:endParaRPr lang="en-US"/>
                        </a:p>
                      </p:txBody>
                    </p:sp>
                    <p:sp>
                      <p:nvSpPr>
                        <p:cNvPr id="90" name="Line 74"/>
                        <p:cNvSpPr>
                          <a:spLocks noChangeShapeType="1"/>
                        </p:cNvSpPr>
                        <p:nvPr userDrawn="1"/>
                      </p:nvSpPr>
                      <p:spPr bwMode="hidden">
                        <a:xfrm rot="1678521" flipV="1">
                          <a:off x="1855" y="2458"/>
                          <a:ext cx="2060" cy="1096"/>
                        </a:xfrm>
                        <a:prstGeom prst="line">
                          <a:avLst/>
                        </a:prstGeom>
                        <a:noFill/>
                        <a:ln w="9525">
                          <a:solidFill>
                            <a:schemeClr val="accent2"/>
                          </a:solidFill>
                          <a:round/>
                          <a:headEnd/>
                          <a:tailEnd/>
                        </a:ln>
                        <a:effectLst/>
                      </p:spPr>
                      <p:txBody>
                        <a:bodyPr/>
                        <a:lstStyle/>
                        <a:p>
                          <a:pPr>
                            <a:defRPr/>
                          </a:pPr>
                          <a:endParaRPr lang="en-US"/>
                        </a:p>
                      </p:txBody>
                    </p:sp>
                    <p:sp>
                      <p:nvSpPr>
                        <p:cNvPr id="91" name="Line 75"/>
                        <p:cNvSpPr>
                          <a:spLocks noChangeShapeType="1"/>
                        </p:cNvSpPr>
                        <p:nvPr userDrawn="1"/>
                      </p:nvSpPr>
                      <p:spPr bwMode="hidden">
                        <a:xfrm rot="1678521" flipV="1">
                          <a:off x="1823" y="2640"/>
                          <a:ext cx="2224" cy="956"/>
                        </a:xfrm>
                        <a:prstGeom prst="line">
                          <a:avLst/>
                        </a:prstGeom>
                        <a:noFill/>
                        <a:ln w="9525">
                          <a:solidFill>
                            <a:schemeClr val="accent2"/>
                          </a:solidFill>
                          <a:round/>
                          <a:headEnd/>
                          <a:tailEnd/>
                        </a:ln>
                        <a:effectLst/>
                      </p:spPr>
                      <p:txBody>
                        <a:bodyPr/>
                        <a:lstStyle/>
                        <a:p>
                          <a:pPr>
                            <a:defRPr/>
                          </a:pPr>
                          <a:endParaRPr lang="en-US"/>
                        </a:p>
                      </p:txBody>
                    </p:sp>
                    <p:sp>
                      <p:nvSpPr>
                        <p:cNvPr id="92" name="Line 76"/>
                        <p:cNvSpPr>
                          <a:spLocks noChangeShapeType="1"/>
                        </p:cNvSpPr>
                        <p:nvPr userDrawn="1"/>
                      </p:nvSpPr>
                      <p:spPr bwMode="hidden">
                        <a:xfrm rot="1678521" flipV="1">
                          <a:off x="1737" y="3059"/>
                          <a:ext cx="2520" cy="614"/>
                        </a:xfrm>
                        <a:prstGeom prst="line">
                          <a:avLst/>
                        </a:prstGeom>
                        <a:noFill/>
                        <a:ln w="9525">
                          <a:solidFill>
                            <a:schemeClr val="accent2"/>
                          </a:solidFill>
                          <a:round/>
                          <a:headEnd/>
                          <a:tailEnd/>
                        </a:ln>
                        <a:effectLst/>
                      </p:spPr>
                      <p:txBody>
                        <a:bodyPr/>
                        <a:lstStyle/>
                        <a:p>
                          <a:pPr>
                            <a:defRPr/>
                          </a:pPr>
                          <a:endParaRPr lang="en-US"/>
                        </a:p>
                      </p:txBody>
                    </p:sp>
                    <p:sp>
                      <p:nvSpPr>
                        <p:cNvPr id="93" name="Line 77"/>
                        <p:cNvSpPr>
                          <a:spLocks noChangeShapeType="1"/>
                        </p:cNvSpPr>
                        <p:nvPr userDrawn="1"/>
                      </p:nvSpPr>
                      <p:spPr bwMode="hidden">
                        <a:xfrm rot="1678521">
                          <a:off x="1324" y="3150"/>
                          <a:ext cx="472" cy="1120"/>
                        </a:xfrm>
                        <a:prstGeom prst="line">
                          <a:avLst/>
                        </a:prstGeom>
                        <a:noFill/>
                        <a:ln w="9525">
                          <a:solidFill>
                            <a:schemeClr val="accent2"/>
                          </a:solidFill>
                          <a:round/>
                          <a:headEnd/>
                          <a:tailEnd/>
                        </a:ln>
                        <a:effectLst/>
                      </p:spPr>
                      <p:txBody>
                        <a:bodyPr/>
                        <a:lstStyle/>
                        <a:p>
                          <a:pPr>
                            <a:defRPr/>
                          </a:pPr>
                          <a:endParaRPr lang="en-US"/>
                        </a:p>
                      </p:txBody>
                    </p:sp>
                    <p:sp>
                      <p:nvSpPr>
                        <p:cNvPr id="94" name="Line 78"/>
                        <p:cNvSpPr>
                          <a:spLocks noChangeShapeType="1"/>
                        </p:cNvSpPr>
                        <p:nvPr userDrawn="1"/>
                      </p:nvSpPr>
                      <p:spPr bwMode="hidden">
                        <a:xfrm rot="1678521" flipH="1">
                          <a:off x="1121" y="2961"/>
                          <a:ext cx="220" cy="1012"/>
                        </a:xfrm>
                        <a:prstGeom prst="line">
                          <a:avLst/>
                        </a:prstGeom>
                        <a:noFill/>
                        <a:ln w="9525">
                          <a:solidFill>
                            <a:schemeClr val="accent2"/>
                          </a:solidFill>
                          <a:round/>
                          <a:headEnd/>
                          <a:tailEnd/>
                        </a:ln>
                        <a:effectLst/>
                      </p:spPr>
                      <p:txBody>
                        <a:bodyPr/>
                        <a:lstStyle/>
                        <a:p>
                          <a:pPr>
                            <a:defRPr/>
                          </a:pPr>
                          <a:endParaRPr lang="en-US"/>
                        </a:p>
                      </p:txBody>
                    </p:sp>
                    <p:sp>
                      <p:nvSpPr>
                        <p:cNvPr id="95" name="Line 79"/>
                        <p:cNvSpPr>
                          <a:spLocks noChangeShapeType="1"/>
                        </p:cNvSpPr>
                        <p:nvPr userDrawn="1"/>
                      </p:nvSpPr>
                      <p:spPr bwMode="hidden">
                        <a:xfrm rot="1678521" flipH="1">
                          <a:off x="1041" y="2935"/>
                          <a:ext cx="304" cy="990"/>
                        </a:xfrm>
                        <a:prstGeom prst="line">
                          <a:avLst/>
                        </a:prstGeom>
                        <a:noFill/>
                        <a:ln w="9525">
                          <a:solidFill>
                            <a:schemeClr val="accent2"/>
                          </a:solidFill>
                          <a:round/>
                          <a:headEnd/>
                          <a:tailEnd/>
                        </a:ln>
                        <a:effectLst/>
                      </p:spPr>
                      <p:txBody>
                        <a:bodyPr/>
                        <a:lstStyle/>
                        <a:p>
                          <a:pPr>
                            <a:defRPr/>
                          </a:pPr>
                          <a:endParaRPr lang="en-US"/>
                        </a:p>
                      </p:txBody>
                    </p:sp>
                    <p:sp>
                      <p:nvSpPr>
                        <p:cNvPr id="96" name="Line 80"/>
                        <p:cNvSpPr>
                          <a:spLocks noChangeShapeType="1"/>
                        </p:cNvSpPr>
                        <p:nvPr userDrawn="1"/>
                      </p:nvSpPr>
                      <p:spPr bwMode="hidden">
                        <a:xfrm rot="1678521" flipH="1">
                          <a:off x="957" y="2910"/>
                          <a:ext cx="394" cy="971"/>
                        </a:xfrm>
                        <a:prstGeom prst="line">
                          <a:avLst/>
                        </a:prstGeom>
                        <a:noFill/>
                        <a:ln w="9525">
                          <a:solidFill>
                            <a:schemeClr val="accent2"/>
                          </a:solidFill>
                          <a:round/>
                          <a:headEnd/>
                          <a:tailEnd/>
                        </a:ln>
                        <a:effectLst/>
                      </p:spPr>
                      <p:txBody>
                        <a:bodyPr/>
                        <a:lstStyle/>
                        <a:p>
                          <a:pPr>
                            <a:defRPr/>
                          </a:pPr>
                          <a:endParaRPr lang="en-US"/>
                        </a:p>
                      </p:txBody>
                    </p:sp>
                    <p:sp>
                      <p:nvSpPr>
                        <p:cNvPr id="97" name="Line 81"/>
                        <p:cNvSpPr>
                          <a:spLocks noChangeShapeType="1"/>
                        </p:cNvSpPr>
                        <p:nvPr userDrawn="1"/>
                      </p:nvSpPr>
                      <p:spPr bwMode="hidden">
                        <a:xfrm rot="1678521" flipH="1">
                          <a:off x="880" y="2885"/>
                          <a:ext cx="478" cy="943"/>
                        </a:xfrm>
                        <a:prstGeom prst="line">
                          <a:avLst/>
                        </a:prstGeom>
                        <a:noFill/>
                        <a:ln w="9525">
                          <a:solidFill>
                            <a:schemeClr val="accent2"/>
                          </a:solidFill>
                          <a:round/>
                          <a:headEnd/>
                          <a:tailEnd/>
                        </a:ln>
                        <a:effectLst/>
                      </p:spPr>
                      <p:txBody>
                        <a:bodyPr/>
                        <a:lstStyle/>
                        <a:p>
                          <a:pPr>
                            <a:defRPr/>
                          </a:pPr>
                          <a:endParaRPr lang="en-US"/>
                        </a:p>
                      </p:txBody>
                    </p:sp>
                    <p:sp>
                      <p:nvSpPr>
                        <p:cNvPr id="98" name="Line 82"/>
                        <p:cNvSpPr>
                          <a:spLocks noChangeShapeType="1"/>
                        </p:cNvSpPr>
                        <p:nvPr userDrawn="1"/>
                      </p:nvSpPr>
                      <p:spPr bwMode="hidden">
                        <a:xfrm rot="1678521" flipH="1">
                          <a:off x="801" y="2863"/>
                          <a:ext cx="561" cy="910"/>
                        </a:xfrm>
                        <a:prstGeom prst="line">
                          <a:avLst/>
                        </a:prstGeom>
                        <a:noFill/>
                        <a:ln w="9525">
                          <a:solidFill>
                            <a:schemeClr val="accent2"/>
                          </a:solidFill>
                          <a:round/>
                          <a:headEnd/>
                          <a:tailEnd/>
                        </a:ln>
                        <a:effectLst/>
                      </p:spPr>
                      <p:txBody>
                        <a:bodyPr/>
                        <a:lstStyle/>
                        <a:p>
                          <a:pPr>
                            <a:defRPr/>
                          </a:pPr>
                          <a:endParaRPr lang="en-US"/>
                        </a:p>
                      </p:txBody>
                    </p:sp>
                    <p:sp>
                      <p:nvSpPr>
                        <p:cNvPr id="99" name="Line 83"/>
                        <p:cNvSpPr>
                          <a:spLocks noChangeShapeType="1"/>
                        </p:cNvSpPr>
                        <p:nvPr userDrawn="1"/>
                      </p:nvSpPr>
                      <p:spPr bwMode="hidden">
                        <a:xfrm rot="1678521" flipH="1">
                          <a:off x="717" y="2836"/>
                          <a:ext cx="656" cy="878"/>
                        </a:xfrm>
                        <a:prstGeom prst="line">
                          <a:avLst/>
                        </a:prstGeom>
                        <a:noFill/>
                        <a:ln w="9525">
                          <a:solidFill>
                            <a:schemeClr val="accent2"/>
                          </a:solidFill>
                          <a:round/>
                          <a:headEnd/>
                          <a:tailEnd/>
                        </a:ln>
                        <a:effectLst/>
                      </p:spPr>
                      <p:txBody>
                        <a:bodyPr/>
                        <a:lstStyle/>
                        <a:p>
                          <a:pPr>
                            <a:defRPr/>
                          </a:pPr>
                          <a:endParaRPr lang="en-US"/>
                        </a:p>
                      </p:txBody>
                    </p:sp>
                    <p:sp>
                      <p:nvSpPr>
                        <p:cNvPr id="100" name="Line 84"/>
                        <p:cNvSpPr>
                          <a:spLocks noChangeShapeType="1"/>
                        </p:cNvSpPr>
                        <p:nvPr userDrawn="1"/>
                      </p:nvSpPr>
                      <p:spPr bwMode="hidden">
                        <a:xfrm rot="1678521" flipH="1">
                          <a:off x="631" y="2810"/>
                          <a:ext cx="752" cy="842"/>
                        </a:xfrm>
                        <a:prstGeom prst="line">
                          <a:avLst/>
                        </a:prstGeom>
                        <a:noFill/>
                        <a:ln w="9525">
                          <a:solidFill>
                            <a:schemeClr val="accent2"/>
                          </a:solidFill>
                          <a:round/>
                          <a:headEnd/>
                          <a:tailEnd/>
                        </a:ln>
                        <a:effectLst/>
                      </p:spPr>
                      <p:txBody>
                        <a:bodyPr/>
                        <a:lstStyle/>
                        <a:p>
                          <a:pPr>
                            <a:defRPr/>
                          </a:pPr>
                          <a:endParaRPr lang="en-US"/>
                        </a:p>
                      </p:txBody>
                    </p:sp>
                    <p:sp>
                      <p:nvSpPr>
                        <p:cNvPr id="101" name="Line 85"/>
                        <p:cNvSpPr>
                          <a:spLocks noChangeShapeType="1"/>
                        </p:cNvSpPr>
                        <p:nvPr userDrawn="1"/>
                      </p:nvSpPr>
                      <p:spPr bwMode="hidden">
                        <a:xfrm rot="1678521" flipH="1">
                          <a:off x="462" y="2758"/>
                          <a:ext cx="946" cy="751"/>
                        </a:xfrm>
                        <a:prstGeom prst="line">
                          <a:avLst/>
                        </a:prstGeom>
                        <a:noFill/>
                        <a:ln w="9525">
                          <a:solidFill>
                            <a:schemeClr val="accent2"/>
                          </a:solidFill>
                          <a:round/>
                          <a:headEnd/>
                          <a:tailEnd/>
                        </a:ln>
                        <a:effectLst/>
                      </p:spPr>
                      <p:txBody>
                        <a:bodyPr/>
                        <a:lstStyle/>
                        <a:p>
                          <a:pPr>
                            <a:defRPr/>
                          </a:pPr>
                          <a:endParaRPr lang="en-US"/>
                        </a:p>
                      </p:txBody>
                    </p:sp>
                    <p:sp>
                      <p:nvSpPr>
                        <p:cNvPr id="102" name="Line 86"/>
                        <p:cNvSpPr>
                          <a:spLocks noChangeShapeType="1"/>
                        </p:cNvSpPr>
                        <p:nvPr userDrawn="1"/>
                      </p:nvSpPr>
                      <p:spPr bwMode="hidden">
                        <a:xfrm rot="1678521" flipH="1">
                          <a:off x="365" y="2729"/>
                          <a:ext cx="1058" cy="696"/>
                        </a:xfrm>
                        <a:prstGeom prst="line">
                          <a:avLst/>
                        </a:prstGeom>
                        <a:noFill/>
                        <a:ln w="9525">
                          <a:solidFill>
                            <a:schemeClr val="accent2"/>
                          </a:solidFill>
                          <a:round/>
                          <a:headEnd/>
                          <a:tailEnd/>
                        </a:ln>
                        <a:effectLst/>
                      </p:spPr>
                      <p:txBody>
                        <a:bodyPr/>
                        <a:lstStyle/>
                        <a:p>
                          <a:pPr>
                            <a:defRPr/>
                          </a:pPr>
                          <a:endParaRPr lang="en-US"/>
                        </a:p>
                      </p:txBody>
                    </p:sp>
                    <p:sp>
                      <p:nvSpPr>
                        <p:cNvPr id="103" name="Line 87"/>
                        <p:cNvSpPr>
                          <a:spLocks noChangeShapeType="1"/>
                        </p:cNvSpPr>
                        <p:nvPr userDrawn="1"/>
                      </p:nvSpPr>
                      <p:spPr bwMode="hidden">
                        <a:xfrm rot="1678521" flipH="1">
                          <a:off x="265" y="2697"/>
                          <a:ext cx="1174" cy="636"/>
                        </a:xfrm>
                        <a:prstGeom prst="line">
                          <a:avLst/>
                        </a:prstGeom>
                        <a:noFill/>
                        <a:ln w="9525">
                          <a:solidFill>
                            <a:schemeClr val="accent2"/>
                          </a:solidFill>
                          <a:round/>
                          <a:headEnd/>
                          <a:tailEnd/>
                        </a:ln>
                        <a:effectLst/>
                      </p:spPr>
                      <p:txBody>
                        <a:bodyPr/>
                        <a:lstStyle/>
                        <a:p>
                          <a:pPr>
                            <a:defRPr/>
                          </a:pPr>
                          <a:endParaRPr lang="en-US"/>
                        </a:p>
                      </p:txBody>
                    </p:sp>
                    <p:sp>
                      <p:nvSpPr>
                        <p:cNvPr id="104" name="Line 88"/>
                        <p:cNvSpPr>
                          <a:spLocks noChangeShapeType="1"/>
                        </p:cNvSpPr>
                        <p:nvPr userDrawn="1"/>
                      </p:nvSpPr>
                      <p:spPr bwMode="hidden">
                        <a:xfrm rot="1678521" flipH="1">
                          <a:off x="55" y="2632"/>
                          <a:ext cx="1431" cy="481"/>
                        </a:xfrm>
                        <a:prstGeom prst="line">
                          <a:avLst/>
                        </a:prstGeom>
                        <a:noFill/>
                        <a:ln w="9525">
                          <a:solidFill>
                            <a:schemeClr val="accent2"/>
                          </a:solidFill>
                          <a:round/>
                          <a:headEnd/>
                          <a:tailEnd/>
                        </a:ln>
                        <a:effectLst/>
                      </p:spPr>
                      <p:txBody>
                        <a:bodyPr/>
                        <a:lstStyle/>
                        <a:p>
                          <a:pPr>
                            <a:defRPr/>
                          </a:pPr>
                          <a:endParaRPr lang="en-US"/>
                        </a:p>
                      </p:txBody>
                    </p:sp>
                    <p:sp>
                      <p:nvSpPr>
                        <p:cNvPr id="105" name="Line 89"/>
                        <p:cNvSpPr>
                          <a:spLocks noChangeShapeType="1"/>
                        </p:cNvSpPr>
                        <p:nvPr userDrawn="1"/>
                      </p:nvSpPr>
                      <p:spPr bwMode="hidden">
                        <a:xfrm rot="1678521" flipH="1">
                          <a:off x="-1" y="2607"/>
                          <a:ext cx="1513" cy="371"/>
                        </a:xfrm>
                        <a:prstGeom prst="line">
                          <a:avLst/>
                        </a:prstGeom>
                        <a:noFill/>
                        <a:ln w="9525">
                          <a:solidFill>
                            <a:schemeClr val="accent2"/>
                          </a:solidFill>
                          <a:round/>
                          <a:headEnd/>
                          <a:tailEnd/>
                        </a:ln>
                        <a:effectLst/>
                      </p:spPr>
                      <p:txBody>
                        <a:bodyPr/>
                        <a:lstStyle/>
                        <a:p>
                          <a:pPr>
                            <a:defRPr/>
                          </a:pPr>
                          <a:endParaRPr lang="en-US"/>
                        </a:p>
                      </p:txBody>
                    </p:sp>
                    <p:sp>
                      <p:nvSpPr>
                        <p:cNvPr id="106" name="Line 90"/>
                        <p:cNvSpPr>
                          <a:spLocks noChangeShapeType="1"/>
                        </p:cNvSpPr>
                        <p:nvPr userDrawn="1"/>
                      </p:nvSpPr>
                      <p:spPr bwMode="hidden">
                        <a:xfrm rot="1678521" flipH="1">
                          <a:off x="-72" y="2570"/>
                          <a:ext cx="1648" cy="107"/>
                        </a:xfrm>
                        <a:prstGeom prst="line">
                          <a:avLst/>
                        </a:prstGeom>
                        <a:noFill/>
                        <a:ln w="9525">
                          <a:solidFill>
                            <a:schemeClr val="accent2"/>
                          </a:solidFill>
                          <a:round/>
                          <a:headEnd/>
                          <a:tailEnd/>
                        </a:ln>
                        <a:effectLst/>
                      </p:spPr>
                      <p:txBody>
                        <a:bodyPr/>
                        <a:lstStyle/>
                        <a:p>
                          <a:pPr>
                            <a:defRPr/>
                          </a:pPr>
                          <a:endParaRPr lang="en-US"/>
                        </a:p>
                      </p:txBody>
                    </p:sp>
                    <p:sp>
                      <p:nvSpPr>
                        <p:cNvPr id="107" name="Line 91"/>
                        <p:cNvSpPr>
                          <a:spLocks noChangeShapeType="1"/>
                        </p:cNvSpPr>
                        <p:nvPr userDrawn="1"/>
                      </p:nvSpPr>
                      <p:spPr bwMode="hidden">
                        <a:xfrm rot="1678521" flipH="1" flipV="1">
                          <a:off x="-237" y="1095"/>
                          <a:ext cx="2219" cy="1364"/>
                        </a:xfrm>
                        <a:prstGeom prst="line">
                          <a:avLst/>
                        </a:prstGeom>
                        <a:noFill/>
                        <a:ln w="9525">
                          <a:solidFill>
                            <a:schemeClr val="accent2"/>
                          </a:solidFill>
                          <a:round/>
                          <a:headEnd/>
                          <a:tailEnd/>
                        </a:ln>
                        <a:effectLst/>
                      </p:spPr>
                      <p:txBody>
                        <a:bodyPr/>
                        <a:lstStyle/>
                        <a:p>
                          <a:pPr>
                            <a:defRPr/>
                          </a:pPr>
                          <a:endParaRPr lang="en-US"/>
                        </a:p>
                      </p:txBody>
                    </p:sp>
                    <p:sp>
                      <p:nvSpPr>
                        <p:cNvPr id="108" name="Line 92"/>
                        <p:cNvSpPr>
                          <a:spLocks noChangeShapeType="1"/>
                        </p:cNvSpPr>
                        <p:nvPr userDrawn="1"/>
                      </p:nvSpPr>
                      <p:spPr bwMode="hidden">
                        <a:xfrm rot="1678521" flipH="1" flipV="1">
                          <a:off x="-43" y="962"/>
                          <a:ext cx="2071" cy="1541"/>
                        </a:xfrm>
                        <a:prstGeom prst="line">
                          <a:avLst/>
                        </a:prstGeom>
                        <a:noFill/>
                        <a:ln w="9525">
                          <a:solidFill>
                            <a:schemeClr val="accent2"/>
                          </a:solidFill>
                          <a:round/>
                          <a:headEnd/>
                          <a:tailEnd/>
                        </a:ln>
                        <a:effectLst/>
                      </p:spPr>
                      <p:txBody>
                        <a:bodyPr/>
                        <a:lstStyle/>
                        <a:p>
                          <a:pPr>
                            <a:defRPr/>
                          </a:pPr>
                          <a:endParaRPr lang="en-US"/>
                        </a:p>
                      </p:txBody>
                    </p:sp>
                    <p:sp>
                      <p:nvSpPr>
                        <p:cNvPr id="109" name="Line 93"/>
                        <p:cNvSpPr>
                          <a:spLocks noChangeShapeType="1"/>
                        </p:cNvSpPr>
                        <p:nvPr userDrawn="1"/>
                      </p:nvSpPr>
                      <p:spPr bwMode="hidden">
                        <a:xfrm rot="1678521" flipH="1" flipV="1">
                          <a:off x="418" y="826"/>
                          <a:ext cx="1672" cy="1780"/>
                        </a:xfrm>
                        <a:prstGeom prst="line">
                          <a:avLst/>
                        </a:prstGeom>
                        <a:noFill/>
                        <a:ln w="9525">
                          <a:solidFill>
                            <a:schemeClr val="accent2"/>
                          </a:solidFill>
                          <a:round/>
                          <a:headEnd/>
                          <a:tailEnd/>
                        </a:ln>
                        <a:effectLst/>
                      </p:spPr>
                      <p:txBody>
                        <a:bodyPr/>
                        <a:lstStyle/>
                        <a:p>
                          <a:pPr>
                            <a:defRPr/>
                          </a:pPr>
                          <a:endParaRPr lang="en-US"/>
                        </a:p>
                      </p:txBody>
                    </p:sp>
                    <p:sp>
                      <p:nvSpPr>
                        <p:cNvPr id="110" name="Line 94"/>
                        <p:cNvSpPr>
                          <a:spLocks noChangeShapeType="1"/>
                        </p:cNvSpPr>
                        <p:nvPr userDrawn="1"/>
                      </p:nvSpPr>
                      <p:spPr bwMode="hidden">
                        <a:xfrm rot="1678521" flipH="1" flipV="1">
                          <a:off x="634" y="808"/>
                          <a:ext cx="1473" cy="1852"/>
                        </a:xfrm>
                        <a:prstGeom prst="line">
                          <a:avLst/>
                        </a:prstGeom>
                        <a:noFill/>
                        <a:ln w="9525">
                          <a:solidFill>
                            <a:schemeClr val="accent2"/>
                          </a:solidFill>
                          <a:round/>
                          <a:headEnd/>
                          <a:tailEnd/>
                        </a:ln>
                        <a:effectLst/>
                      </p:spPr>
                      <p:txBody>
                        <a:bodyPr/>
                        <a:lstStyle/>
                        <a:p>
                          <a:pPr>
                            <a:defRPr/>
                          </a:pPr>
                          <a:endParaRPr lang="en-US"/>
                        </a:p>
                      </p:txBody>
                    </p:sp>
                    <p:sp>
                      <p:nvSpPr>
                        <p:cNvPr id="111" name="Line 95"/>
                        <p:cNvSpPr>
                          <a:spLocks noChangeShapeType="1"/>
                        </p:cNvSpPr>
                        <p:nvPr userDrawn="1"/>
                      </p:nvSpPr>
                      <p:spPr bwMode="hidden">
                        <a:xfrm rot="1678521" flipH="1" flipV="1">
                          <a:off x="1094" y="827"/>
                          <a:ext cx="1030" cy="1945"/>
                        </a:xfrm>
                        <a:prstGeom prst="line">
                          <a:avLst/>
                        </a:prstGeom>
                        <a:noFill/>
                        <a:ln w="9525">
                          <a:solidFill>
                            <a:schemeClr val="accent2"/>
                          </a:solidFill>
                          <a:round/>
                          <a:headEnd/>
                          <a:tailEnd/>
                        </a:ln>
                        <a:effectLst/>
                      </p:spPr>
                      <p:txBody>
                        <a:bodyPr/>
                        <a:lstStyle/>
                        <a:p>
                          <a:pPr>
                            <a:defRPr/>
                          </a:pPr>
                          <a:endParaRPr lang="en-US"/>
                        </a:p>
                      </p:txBody>
                    </p:sp>
                    <p:sp>
                      <p:nvSpPr>
                        <p:cNvPr id="112" name="Line 96"/>
                        <p:cNvSpPr>
                          <a:spLocks noChangeShapeType="1"/>
                        </p:cNvSpPr>
                        <p:nvPr userDrawn="1"/>
                      </p:nvSpPr>
                      <p:spPr bwMode="hidden">
                        <a:xfrm rot="1678521" flipH="1" flipV="1">
                          <a:off x="1302" y="857"/>
                          <a:ext cx="829" cy="1970"/>
                        </a:xfrm>
                        <a:prstGeom prst="line">
                          <a:avLst/>
                        </a:prstGeom>
                        <a:noFill/>
                        <a:ln w="9525">
                          <a:solidFill>
                            <a:schemeClr val="accent2"/>
                          </a:solidFill>
                          <a:round/>
                          <a:headEnd/>
                          <a:tailEnd/>
                        </a:ln>
                        <a:effectLst/>
                      </p:spPr>
                      <p:txBody>
                        <a:bodyPr/>
                        <a:lstStyle/>
                        <a:p>
                          <a:pPr>
                            <a:defRPr/>
                          </a:pPr>
                          <a:endParaRPr lang="en-US"/>
                        </a:p>
                      </p:txBody>
                    </p:sp>
                    <p:sp>
                      <p:nvSpPr>
                        <p:cNvPr id="113" name="Line 97"/>
                        <p:cNvSpPr>
                          <a:spLocks noChangeShapeType="1"/>
                        </p:cNvSpPr>
                        <p:nvPr userDrawn="1"/>
                      </p:nvSpPr>
                      <p:spPr bwMode="hidden">
                        <a:xfrm rot="1678521" flipH="1" flipV="1">
                          <a:off x="1496" y="901"/>
                          <a:ext cx="633" cy="1978"/>
                        </a:xfrm>
                        <a:prstGeom prst="line">
                          <a:avLst/>
                        </a:prstGeom>
                        <a:noFill/>
                        <a:ln w="9525">
                          <a:solidFill>
                            <a:schemeClr val="accent2"/>
                          </a:solidFill>
                          <a:round/>
                          <a:headEnd/>
                          <a:tailEnd/>
                        </a:ln>
                        <a:effectLst/>
                      </p:spPr>
                      <p:txBody>
                        <a:bodyPr/>
                        <a:lstStyle/>
                        <a:p>
                          <a:pPr>
                            <a:defRPr/>
                          </a:pPr>
                          <a:endParaRPr lang="en-US"/>
                        </a:p>
                      </p:txBody>
                    </p:sp>
                    <p:sp>
                      <p:nvSpPr>
                        <p:cNvPr id="114" name="Line 98"/>
                        <p:cNvSpPr>
                          <a:spLocks noChangeShapeType="1"/>
                        </p:cNvSpPr>
                        <p:nvPr userDrawn="1"/>
                      </p:nvSpPr>
                      <p:spPr bwMode="hidden">
                        <a:xfrm rot="1678521" flipH="1" flipV="1">
                          <a:off x="1679" y="952"/>
                          <a:ext cx="447" cy="1978"/>
                        </a:xfrm>
                        <a:prstGeom prst="line">
                          <a:avLst/>
                        </a:prstGeom>
                        <a:noFill/>
                        <a:ln w="9525">
                          <a:solidFill>
                            <a:schemeClr val="accent2"/>
                          </a:solidFill>
                          <a:round/>
                          <a:headEnd/>
                          <a:tailEnd/>
                        </a:ln>
                        <a:effectLst/>
                      </p:spPr>
                      <p:txBody>
                        <a:bodyPr/>
                        <a:lstStyle/>
                        <a:p>
                          <a:pPr>
                            <a:defRPr/>
                          </a:pPr>
                          <a:endParaRPr lang="en-US"/>
                        </a:p>
                      </p:txBody>
                    </p:sp>
                    <p:sp>
                      <p:nvSpPr>
                        <p:cNvPr id="115" name="Line 99"/>
                        <p:cNvSpPr>
                          <a:spLocks noChangeShapeType="1"/>
                        </p:cNvSpPr>
                        <p:nvPr userDrawn="1"/>
                      </p:nvSpPr>
                      <p:spPr bwMode="hidden">
                        <a:xfrm rot="1678521" flipH="1" flipV="1">
                          <a:off x="1859" y="1013"/>
                          <a:ext cx="261" cy="1962"/>
                        </a:xfrm>
                        <a:prstGeom prst="line">
                          <a:avLst/>
                        </a:prstGeom>
                        <a:noFill/>
                        <a:ln w="9525">
                          <a:solidFill>
                            <a:schemeClr val="accent2"/>
                          </a:solidFill>
                          <a:round/>
                          <a:headEnd/>
                          <a:tailEnd/>
                        </a:ln>
                        <a:effectLst/>
                      </p:spPr>
                      <p:txBody>
                        <a:bodyPr/>
                        <a:lstStyle/>
                        <a:p>
                          <a:pPr>
                            <a:defRPr/>
                          </a:pPr>
                          <a:endParaRPr lang="en-US"/>
                        </a:p>
                      </p:txBody>
                    </p:sp>
                  </p:grpSp>
                </p:grpSp>
              </p:grpSp>
            </p:grpSp>
          </p:grpSp>
          <p:grpSp>
            <p:nvGrpSpPr>
              <p:cNvPr id="20" name="Group 100"/>
              <p:cNvGrpSpPr>
                <a:grpSpLocks/>
              </p:cNvGrpSpPr>
              <p:nvPr userDrawn="1"/>
            </p:nvGrpSpPr>
            <p:grpSpPr bwMode="auto">
              <a:xfrm>
                <a:off x="402" y="1454"/>
                <a:ext cx="2787" cy="2866"/>
                <a:chOff x="2" y="1454"/>
                <a:chExt cx="2787" cy="2866"/>
              </a:xfrm>
            </p:grpSpPr>
            <p:sp>
              <p:nvSpPr>
                <p:cNvPr id="21" name="Line 101"/>
                <p:cNvSpPr>
                  <a:spLocks noChangeShapeType="1"/>
                </p:cNvSpPr>
                <p:nvPr userDrawn="1"/>
              </p:nvSpPr>
              <p:spPr bwMode="hidden">
                <a:xfrm rot="1678521" flipV="1">
                  <a:off x="2057" y="1454"/>
                  <a:ext cx="732" cy="1778"/>
                </a:xfrm>
                <a:prstGeom prst="line">
                  <a:avLst/>
                </a:prstGeom>
                <a:noFill/>
                <a:ln w="9525">
                  <a:solidFill>
                    <a:schemeClr val="accent2"/>
                  </a:solidFill>
                  <a:round/>
                  <a:headEnd/>
                  <a:tailEnd/>
                </a:ln>
                <a:effectLst/>
              </p:spPr>
              <p:txBody>
                <a:bodyPr/>
                <a:lstStyle/>
                <a:p>
                  <a:pPr>
                    <a:defRPr/>
                  </a:pPr>
                  <a:endParaRPr lang="en-US"/>
                </a:p>
              </p:txBody>
            </p:sp>
            <p:sp>
              <p:nvSpPr>
                <p:cNvPr id="22" name="Line 102"/>
                <p:cNvSpPr>
                  <a:spLocks noChangeShapeType="1"/>
                </p:cNvSpPr>
                <p:nvPr userDrawn="1"/>
              </p:nvSpPr>
              <p:spPr bwMode="hidden">
                <a:xfrm flipH="1" flipV="1">
                  <a:off x="870" y="3854"/>
                  <a:ext cx="223" cy="463"/>
                </a:xfrm>
                <a:prstGeom prst="line">
                  <a:avLst/>
                </a:prstGeom>
                <a:noFill/>
                <a:ln w="19050">
                  <a:solidFill>
                    <a:schemeClr val="accent2"/>
                  </a:solidFill>
                  <a:round/>
                  <a:headEnd/>
                  <a:tailEnd/>
                </a:ln>
                <a:effectLst/>
              </p:spPr>
              <p:txBody>
                <a:bodyPr/>
                <a:lstStyle/>
                <a:p>
                  <a:pPr>
                    <a:defRPr/>
                  </a:pPr>
                  <a:endParaRPr lang="en-US"/>
                </a:p>
              </p:txBody>
            </p:sp>
            <p:grpSp>
              <p:nvGrpSpPr>
                <p:cNvPr id="23" name="Group 103"/>
                <p:cNvGrpSpPr>
                  <a:grpSpLocks/>
                </p:cNvGrpSpPr>
                <p:nvPr userDrawn="1"/>
              </p:nvGrpSpPr>
              <p:grpSpPr bwMode="auto">
                <a:xfrm>
                  <a:off x="2" y="2738"/>
                  <a:ext cx="1317" cy="1582"/>
                  <a:chOff x="2" y="2738"/>
                  <a:chExt cx="1317" cy="1582"/>
                </a:xfrm>
              </p:grpSpPr>
              <p:sp>
                <p:nvSpPr>
                  <p:cNvPr id="24" name="Line 104"/>
                  <p:cNvSpPr>
                    <a:spLocks noChangeShapeType="1"/>
                  </p:cNvSpPr>
                  <p:nvPr userDrawn="1"/>
                </p:nvSpPr>
                <p:spPr bwMode="hidden">
                  <a:xfrm flipH="1">
                    <a:off x="697" y="3855"/>
                    <a:ext cx="173" cy="187"/>
                  </a:xfrm>
                  <a:prstGeom prst="line">
                    <a:avLst/>
                  </a:prstGeom>
                  <a:noFill/>
                  <a:ln w="19050">
                    <a:solidFill>
                      <a:schemeClr val="accent2"/>
                    </a:solidFill>
                    <a:round/>
                    <a:headEnd/>
                    <a:tailEnd/>
                  </a:ln>
                  <a:effectLst/>
                </p:spPr>
                <p:txBody>
                  <a:bodyPr/>
                  <a:lstStyle/>
                  <a:p>
                    <a:pPr>
                      <a:defRPr/>
                    </a:pPr>
                    <a:endParaRPr lang="en-US"/>
                  </a:p>
                </p:txBody>
              </p:sp>
              <p:sp>
                <p:nvSpPr>
                  <p:cNvPr id="25" name="Freeform 105"/>
                  <p:cNvSpPr>
                    <a:spLocks/>
                  </p:cNvSpPr>
                  <p:nvPr userDrawn="1"/>
                </p:nvSpPr>
                <p:spPr bwMode="hidden">
                  <a:xfrm>
                    <a:off x="2" y="3218"/>
                    <a:ext cx="1006" cy="1102"/>
                  </a:xfrm>
                  <a:custGeom>
                    <a:avLst/>
                    <a:gdLst/>
                    <a:ahLst/>
                    <a:cxnLst>
                      <a:cxn ang="0">
                        <a:pos x="1006" y="1102"/>
                      </a:cxn>
                      <a:cxn ang="0">
                        <a:pos x="696" y="823"/>
                      </a:cxn>
                      <a:cxn ang="0">
                        <a:pos x="333" y="447"/>
                      </a:cxn>
                      <a:cxn ang="0">
                        <a:pos x="51" y="76"/>
                      </a:cxn>
                      <a:cxn ang="0">
                        <a:pos x="0" y="0"/>
                      </a:cxn>
                    </a:cxnLst>
                    <a:rect l="0" t="0" r="r" b="b"/>
                    <a:pathLst>
                      <a:path w="1006" h="1102">
                        <a:moveTo>
                          <a:pt x="1006" y="1102"/>
                        </a:moveTo>
                        <a:lnTo>
                          <a:pt x="696" y="823"/>
                        </a:lnTo>
                        <a:lnTo>
                          <a:pt x="333" y="447"/>
                        </a:lnTo>
                        <a:lnTo>
                          <a:pt x="51" y="76"/>
                        </a:lnTo>
                        <a:lnTo>
                          <a:pt x="0" y="0"/>
                        </a:lnTo>
                      </a:path>
                    </a:pathLst>
                  </a:custGeom>
                  <a:noFill/>
                  <a:ln w="19050" cmpd="sng">
                    <a:solidFill>
                      <a:schemeClr val="accent2"/>
                    </a:solidFill>
                    <a:round/>
                    <a:headEnd type="none" w="med" len="med"/>
                    <a:tailEnd type="none" w="med" len="med"/>
                  </a:ln>
                  <a:effectLst/>
                </p:spPr>
                <p:txBody>
                  <a:bodyPr/>
                  <a:lstStyle/>
                  <a:p>
                    <a:pPr>
                      <a:defRPr/>
                    </a:pPr>
                    <a:endParaRPr lang="en-US"/>
                  </a:p>
                </p:txBody>
              </p:sp>
              <p:sp>
                <p:nvSpPr>
                  <p:cNvPr id="26" name="Line 106"/>
                  <p:cNvSpPr>
                    <a:spLocks noChangeShapeType="1"/>
                  </p:cNvSpPr>
                  <p:nvPr userDrawn="1"/>
                </p:nvSpPr>
                <p:spPr bwMode="hidden">
                  <a:xfrm flipH="1">
                    <a:off x="1242" y="4231"/>
                    <a:ext cx="77" cy="88"/>
                  </a:xfrm>
                  <a:prstGeom prst="line">
                    <a:avLst/>
                  </a:prstGeom>
                  <a:noFill/>
                  <a:ln w="19050">
                    <a:solidFill>
                      <a:schemeClr val="accent2"/>
                    </a:solidFill>
                    <a:round/>
                    <a:headEnd/>
                    <a:tailEnd/>
                  </a:ln>
                  <a:effectLst/>
                </p:spPr>
                <p:txBody>
                  <a:bodyPr/>
                  <a:lstStyle/>
                  <a:p>
                    <a:pPr>
                      <a:defRPr/>
                    </a:pPr>
                    <a:endParaRPr lang="en-US"/>
                  </a:p>
                </p:txBody>
              </p:sp>
              <p:sp>
                <p:nvSpPr>
                  <p:cNvPr id="27" name="Line 107"/>
                  <p:cNvSpPr>
                    <a:spLocks noChangeShapeType="1"/>
                  </p:cNvSpPr>
                  <p:nvPr userDrawn="1"/>
                </p:nvSpPr>
                <p:spPr bwMode="hidden">
                  <a:xfrm flipH="1" flipV="1">
                    <a:off x="340" y="3668"/>
                    <a:ext cx="532" cy="185"/>
                  </a:xfrm>
                  <a:prstGeom prst="line">
                    <a:avLst/>
                  </a:prstGeom>
                  <a:noFill/>
                  <a:ln w="19050">
                    <a:solidFill>
                      <a:schemeClr val="accent2"/>
                    </a:solidFill>
                    <a:round/>
                    <a:headEnd/>
                    <a:tailEnd/>
                  </a:ln>
                  <a:effectLst/>
                </p:spPr>
                <p:txBody>
                  <a:bodyPr/>
                  <a:lstStyle/>
                  <a:p>
                    <a:pPr>
                      <a:defRPr/>
                    </a:pPr>
                    <a:endParaRPr lang="en-US"/>
                  </a:p>
                </p:txBody>
              </p:sp>
              <p:sp>
                <p:nvSpPr>
                  <p:cNvPr id="28" name="Line 108"/>
                  <p:cNvSpPr>
                    <a:spLocks noChangeShapeType="1"/>
                  </p:cNvSpPr>
                  <p:nvPr userDrawn="1"/>
                </p:nvSpPr>
                <p:spPr bwMode="hidden">
                  <a:xfrm flipH="1" flipV="1">
                    <a:off x="237" y="3101"/>
                    <a:ext cx="101" cy="567"/>
                  </a:xfrm>
                  <a:prstGeom prst="line">
                    <a:avLst/>
                  </a:prstGeom>
                  <a:noFill/>
                  <a:ln w="19050">
                    <a:solidFill>
                      <a:schemeClr val="accent2"/>
                    </a:solidFill>
                    <a:round/>
                    <a:headEnd/>
                    <a:tailEnd/>
                  </a:ln>
                  <a:effectLst/>
                </p:spPr>
                <p:txBody>
                  <a:bodyPr/>
                  <a:lstStyle/>
                  <a:p>
                    <a:pPr>
                      <a:defRPr/>
                    </a:pPr>
                    <a:endParaRPr lang="en-US"/>
                  </a:p>
                </p:txBody>
              </p:sp>
              <p:sp>
                <p:nvSpPr>
                  <p:cNvPr id="29" name="Line 109"/>
                  <p:cNvSpPr>
                    <a:spLocks noChangeShapeType="1"/>
                  </p:cNvSpPr>
                  <p:nvPr userDrawn="1"/>
                </p:nvSpPr>
                <p:spPr bwMode="hidden">
                  <a:xfrm flipH="1" flipV="1">
                    <a:off x="2" y="3009"/>
                    <a:ext cx="235" cy="92"/>
                  </a:xfrm>
                  <a:prstGeom prst="line">
                    <a:avLst/>
                  </a:prstGeom>
                  <a:noFill/>
                  <a:ln w="19050">
                    <a:solidFill>
                      <a:schemeClr val="accent2"/>
                    </a:solidFill>
                    <a:round/>
                    <a:headEnd/>
                    <a:tailEnd/>
                  </a:ln>
                  <a:effectLst/>
                </p:spPr>
                <p:txBody>
                  <a:bodyPr/>
                  <a:lstStyle/>
                  <a:p>
                    <a:pPr>
                      <a:defRPr/>
                    </a:pPr>
                    <a:endParaRPr lang="en-US"/>
                  </a:p>
                </p:txBody>
              </p:sp>
              <p:sp>
                <p:nvSpPr>
                  <p:cNvPr id="30" name="Line 110"/>
                  <p:cNvSpPr>
                    <a:spLocks noChangeShapeType="1"/>
                  </p:cNvSpPr>
                  <p:nvPr userDrawn="1"/>
                </p:nvSpPr>
                <p:spPr bwMode="hidden">
                  <a:xfrm flipV="1">
                    <a:off x="54" y="3101"/>
                    <a:ext cx="182" cy="194"/>
                  </a:xfrm>
                  <a:prstGeom prst="line">
                    <a:avLst/>
                  </a:prstGeom>
                  <a:noFill/>
                  <a:ln w="19050">
                    <a:solidFill>
                      <a:schemeClr val="accent2"/>
                    </a:solidFill>
                    <a:round/>
                    <a:headEnd/>
                    <a:tailEnd/>
                  </a:ln>
                  <a:effectLst/>
                </p:spPr>
                <p:txBody>
                  <a:bodyPr/>
                  <a:lstStyle/>
                  <a:p>
                    <a:pPr>
                      <a:defRPr/>
                    </a:pPr>
                    <a:endParaRPr lang="en-US"/>
                  </a:p>
                </p:txBody>
              </p:sp>
              <p:sp>
                <p:nvSpPr>
                  <p:cNvPr id="31" name="Line 111"/>
                  <p:cNvSpPr>
                    <a:spLocks noChangeShapeType="1"/>
                  </p:cNvSpPr>
                  <p:nvPr userDrawn="1"/>
                </p:nvSpPr>
                <p:spPr bwMode="hidden">
                  <a:xfrm flipH="1">
                    <a:off x="336" y="3476"/>
                    <a:ext cx="176" cy="192"/>
                  </a:xfrm>
                  <a:prstGeom prst="line">
                    <a:avLst/>
                  </a:prstGeom>
                  <a:noFill/>
                  <a:ln w="19050">
                    <a:solidFill>
                      <a:schemeClr val="accent2"/>
                    </a:solidFill>
                    <a:round/>
                    <a:headEnd/>
                    <a:tailEnd/>
                  </a:ln>
                  <a:effectLst/>
                </p:spPr>
                <p:txBody>
                  <a:bodyPr/>
                  <a:lstStyle/>
                  <a:p>
                    <a:pPr>
                      <a:defRPr/>
                    </a:pPr>
                    <a:endParaRPr lang="en-US"/>
                  </a:p>
                </p:txBody>
              </p:sp>
              <p:sp>
                <p:nvSpPr>
                  <p:cNvPr id="32" name="Line 112"/>
                  <p:cNvSpPr>
                    <a:spLocks noChangeShapeType="1"/>
                  </p:cNvSpPr>
                  <p:nvPr userDrawn="1"/>
                </p:nvSpPr>
                <p:spPr bwMode="hidden">
                  <a:xfrm flipV="1">
                    <a:off x="3" y="2738"/>
                    <a:ext cx="14" cy="23"/>
                  </a:xfrm>
                  <a:prstGeom prst="line">
                    <a:avLst/>
                  </a:prstGeom>
                  <a:noFill/>
                  <a:ln w="19050">
                    <a:solidFill>
                      <a:schemeClr val="accent2"/>
                    </a:solidFill>
                    <a:round/>
                    <a:headEnd/>
                    <a:tailEnd/>
                  </a:ln>
                  <a:effectLst/>
                </p:spPr>
                <p:txBody>
                  <a:bodyPr/>
                  <a:lstStyle/>
                  <a:p>
                    <a:pPr>
                      <a:defRPr/>
                    </a:pPr>
                    <a:endParaRPr lang="en-US"/>
                  </a:p>
                </p:txBody>
              </p:sp>
            </p:grpSp>
          </p:grpSp>
        </p:grpSp>
        <p:grpSp>
          <p:nvGrpSpPr>
            <p:cNvPr id="6" name="Group 113"/>
            <p:cNvGrpSpPr>
              <a:grpSpLocks/>
            </p:cNvGrpSpPr>
            <p:nvPr userDrawn="1"/>
          </p:nvGrpSpPr>
          <p:grpSpPr bwMode="auto">
            <a:xfrm>
              <a:off x="16" y="1316"/>
              <a:ext cx="3325" cy="2958"/>
              <a:chOff x="16" y="1316"/>
              <a:chExt cx="3325" cy="2958"/>
            </a:xfrm>
          </p:grpSpPr>
          <p:sp>
            <p:nvSpPr>
              <p:cNvPr id="7" name="Freeform 114"/>
              <p:cNvSpPr>
                <a:spLocks/>
              </p:cNvSpPr>
              <p:nvPr/>
            </p:nvSpPr>
            <p:spPr bwMode="hidden">
              <a:xfrm>
                <a:off x="16" y="2656"/>
                <a:ext cx="1440" cy="1618"/>
              </a:xfrm>
              <a:custGeom>
                <a:avLst/>
                <a:gdLst/>
                <a:ahLst/>
                <a:cxnLst>
                  <a:cxn ang="0">
                    <a:pos x="873" y="1150"/>
                  </a:cxn>
                  <a:cxn ang="0">
                    <a:pos x="741" y="1019"/>
                  </a:cxn>
                  <a:cxn ang="0">
                    <a:pos x="610" y="875"/>
                  </a:cxn>
                  <a:cxn ang="0">
                    <a:pos x="490" y="737"/>
                  </a:cxn>
                  <a:cxn ang="0">
                    <a:pos x="377" y="593"/>
                  </a:cxn>
                  <a:cxn ang="0">
                    <a:pos x="275" y="443"/>
                  </a:cxn>
                  <a:cxn ang="0">
                    <a:pos x="173" y="299"/>
                  </a:cxn>
                  <a:cxn ang="0">
                    <a:pos x="84" y="149"/>
                  </a:cxn>
                  <a:cxn ang="0">
                    <a:pos x="0" y="0"/>
                  </a:cxn>
                  <a:cxn ang="0">
                    <a:pos x="0" y="11"/>
                  </a:cxn>
                  <a:cxn ang="0">
                    <a:pos x="84" y="155"/>
                  </a:cxn>
                  <a:cxn ang="0">
                    <a:pos x="173" y="305"/>
                  </a:cxn>
                  <a:cxn ang="0">
                    <a:pos x="269" y="449"/>
                  </a:cxn>
                  <a:cxn ang="0">
                    <a:pos x="377" y="593"/>
                  </a:cxn>
                  <a:cxn ang="0">
                    <a:pos x="490" y="737"/>
                  </a:cxn>
                  <a:cxn ang="0">
                    <a:pos x="610" y="881"/>
                  </a:cxn>
                  <a:cxn ang="0">
                    <a:pos x="735" y="1019"/>
                  </a:cxn>
                  <a:cxn ang="0">
                    <a:pos x="873" y="1150"/>
                  </a:cxn>
                  <a:cxn ang="0">
                    <a:pos x="1010" y="1276"/>
                  </a:cxn>
                  <a:cxn ang="0">
                    <a:pos x="1148" y="1396"/>
                  </a:cxn>
                  <a:cxn ang="0">
                    <a:pos x="1286" y="1510"/>
                  </a:cxn>
                  <a:cxn ang="0">
                    <a:pos x="1429" y="1618"/>
                  </a:cxn>
                  <a:cxn ang="0">
                    <a:pos x="1435" y="1618"/>
                  </a:cxn>
                  <a:cxn ang="0">
                    <a:pos x="1292" y="1510"/>
                  </a:cxn>
                  <a:cxn ang="0">
                    <a:pos x="1154" y="1396"/>
                  </a:cxn>
                  <a:cxn ang="0">
                    <a:pos x="1010" y="1276"/>
                  </a:cxn>
                  <a:cxn ang="0">
                    <a:pos x="873" y="1150"/>
                  </a:cxn>
                  <a:cxn ang="0">
                    <a:pos x="873" y="1150"/>
                  </a:cxn>
                </a:cxnLst>
                <a:rect l="0" t="0" r="r" b="b"/>
                <a:pathLst>
                  <a:path w="1435" h="1618">
                    <a:moveTo>
                      <a:pt x="873" y="1150"/>
                    </a:moveTo>
                    <a:lnTo>
                      <a:pt x="741" y="1019"/>
                    </a:lnTo>
                    <a:lnTo>
                      <a:pt x="610" y="875"/>
                    </a:lnTo>
                    <a:lnTo>
                      <a:pt x="490" y="737"/>
                    </a:lnTo>
                    <a:lnTo>
                      <a:pt x="377" y="593"/>
                    </a:lnTo>
                    <a:lnTo>
                      <a:pt x="275" y="443"/>
                    </a:lnTo>
                    <a:lnTo>
                      <a:pt x="173" y="299"/>
                    </a:lnTo>
                    <a:lnTo>
                      <a:pt x="84" y="149"/>
                    </a:lnTo>
                    <a:lnTo>
                      <a:pt x="0" y="0"/>
                    </a:lnTo>
                    <a:lnTo>
                      <a:pt x="0" y="11"/>
                    </a:lnTo>
                    <a:lnTo>
                      <a:pt x="84" y="155"/>
                    </a:lnTo>
                    <a:lnTo>
                      <a:pt x="173" y="305"/>
                    </a:lnTo>
                    <a:lnTo>
                      <a:pt x="269" y="449"/>
                    </a:lnTo>
                    <a:lnTo>
                      <a:pt x="377" y="593"/>
                    </a:lnTo>
                    <a:lnTo>
                      <a:pt x="490" y="737"/>
                    </a:lnTo>
                    <a:lnTo>
                      <a:pt x="610" y="881"/>
                    </a:lnTo>
                    <a:lnTo>
                      <a:pt x="735" y="1019"/>
                    </a:lnTo>
                    <a:lnTo>
                      <a:pt x="873" y="1150"/>
                    </a:lnTo>
                    <a:lnTo>
                      <a:pt x="1010" y="1276"/>
                    </a:lnTo>
                    <a:lnTo>
                      <a:pt x="1148" y="1396"/>
                    </a:lnTo>
                    <a:lnTo>
                      <a:pt x="1286" y="1510"/>
                    </a:lnTo>
                    <a:lnTo>
                      <a:pt x="1429" y="1618"/>
                    </a:lnTo>
                    <a:lnTo>
                      <a:pt x="1435" y="1618"/>
                    </a:lnTo>
                    <a:lnTo>
                      <a:pt x="1292" y="1510"/>
                    </a:lnTo>
                    <a:lnTo>
                      <a:pt x="1154" y="1396"/>
                    </a:lnTo>
                    <a:lnTo>
                      <a:pt x="1010" y="1276"/>
                    </a:lnTo>
                    <a:lnTo>
                      <a:pt x="873" y="1150"/>
                    </a:lnTo>
                    <a:lnTo>
                      <a:pt x="873" y="1150"/>
                    </a:lnTo>
                    <a:close/>
                  </a:path>
                </a:pathLst>
              </a:custGeom>
              <a:solidFill>
                <a:schemeClr val="accent2"/>
              </a:solidFill>
              <a:ln w="9525">
                <a:noFill/>
                <a:round/>
                <a:headEnd/>
                <a:tailEnd/>
              </a:ln>
            </p:spPr>
            <p:txBody>
              <a:bodyPr/>
              <a:lstStyle/>
              <a:p>
                <a:pPr>
                  <a:defRPr/>
                </a:pPr>
                <a:endParaRPr lang="en-US"/>
              </a:p>
            </p:txBody>
          </p:sp>
          <p:sp>
            <p:nvSpPr>
              <p:cNvPr id="8" name="Freeform 115"/>
              <p:cNvSpPr>
                <a:spLocks/>
              </p:cNvSpPr>
              <p:nvPr/>
            </p:nvSpPr>
            <p:spPr bwMode="hidden">
              <a:xfrm>
                <a:off x="16" y="2260"/>
                <a:ext cx="1673" cy="2014"/>
              </a:xfrm>
              <a:custGeom>
                <a:avLst/>
                <a:gdLst/>
                <a:ahLst/>
                <a:cxnLst>
                  <a:cxn ang="0">
                    <a:pos x="957" y="1463"/>
                  </a:cxn>
                  <a:cxn ang="0">
                    <a:pos x="789" y="1289"/>
                  </a:cxn>
                  <a:cxn ang="0">
                    <a:pos x="634" y="1115"/>
                  </a:cxn>
                  <a:cxn ang="0">
                    <a:pos x="490" y="929"/>
                  </a:cxn>
                  <a:cxn ang="0">
                    <a:pos x="365" y="743"/>
                  </a:cxn>
                  <a:cxn ang="0">
                    <a:pos x="251" y="557"/>
                  </a:cxn>
                  <a:cxn ang="0">
                    <a:pos x="149" y="372"/>
                  </a:cxn>
                  <a:cxn ang="0">
                    <a:pos x="66" y="186"/>
                  </a:cxn>
                  <a:cxn ang="0">
                    <a:pos x="0" y="0"/>
                  </a:cxn>
                  <a:cxn ang="0">
                    <a:pos x="0" y="12"/>
                  </a:cxn>
                  <a:cxn ang="0">
                    <a:pos x="66" y="198"/>
                  </a:cxn>
                  <a:cxn ang="0">
                    <a:pos x="149" y="384"/>
                  </a:cxn>
                  <a:cxn ang="0">
                    <a:pos x="251" y="569"/>
                  </a:cxn>
                  <a:cxn ang="0">
                    <a:pos x="365" y="755"/>
                  </a:cxn>
                  <a:cxn ang="0">
                    <a:pos x="490" y="935"/>
                  </a:cxn>
                  <a:cxn ang="0">
                    <a:pos x="634" y="1115"/>
                  </a:cxn>
                  <a:cxn ang="0">
                    <a:pos x="789" y="1295"/>
                  </a:cxn>
                  <a:cxn ang="0">
                    <a:pos x="957" y="1463"/>
                  </a:cxn>
                  <a:cxn ang="0">
                    <a:pos x="1130" y="1618"/>
                  </a:cxn>
                  <a:cxn ang="0">
                    <a:pos x="1303" y="1762"/>
                  </a:cxn>
                  <a:cxn ang="0">
                    <a:pos x="1483" y="1894"/>
                  </a:cxn>
                  <a:cxn ang="0">
                    <a:pos x="1662" y="2014"/>
                  </a:cxn>
                  <a:cxn ang="0">
                    <a:pos x="1668" y="2014"/>
                  </a:cxn>
                  <a:cxn ang="0">
                    <a:pos x="1483" y="1894"/>
                  </a:cxn>
                  <a:cxn ang="0">
                    <a:pos x="1303" y="1762"/>
                  </a:cxn>
                  <a:cxn ang="0">
                    <a:pos x="1130" y="1618"/>
                  </a:cxn>
                  <a:cxn ang="0">
                    <a:pos x="957" y="1463"/>
                  </a:cxn>
                  <a:cxn ang="0">
                    <a:pos x="957" y="1463"/>
                  </a:cxn>
                </a:cxnLst>
                <a:rect l="0" t="0" r="r" b="b"/>
                <a:pathLst>
                  <a:path w="1668" h="2014">
                    <a:moveTo>
                      <a:pt x="957" y="1463"/>
                    </a:moveTo>
                    <a:lnTo>
                      <a:pt x="789" y="1289"/>
                    </a:lnTo>
                    <a:lnTo>
                      <a:pt x="634" y="1115"/>
                    </a:lnTo>
                    <a:lnTo>
                      <a:pt x="490" y="929"/>
                    </a:lnTo>
                    <a:lnTo>
                      <a:pt x="365" y="743"/>
                    </a:lnTo>
                    <a:lnTo>
                      <a:pt x="251" y="557"/>
                    </a:lnTo>
                    <a:lnTo>
                      <a:pt x="149" y="372"/>
                    </a:lnTo>
                    <a:lnTo>
                      <a:pt x="66" y="186"/>
                    </a:lnTo>
                    <a:lnTo>
                      <a:pt x="0" y="0"/>
                    </a:lnTo>
                    <a:lnTo>
                      <a:pt x="0" y="12"/>
                    </a:lnTo>
                    <a:lnTo>
                      <a:pt x="66" y="198"/>
                    </a:lnTo>
                    <a:lnTo>
                      <a:pt x="149" y="384"/>
                    </a:lnTo>
                    <a:lnTo>
                      <a:pt x="251" y="569"/>
                    </a:lnTo>
                    <a:lnTo>
                      <a:pt x="365" y="755"/>
                    </a:lnTo>
                    <a:lnTo>
                      <a:pt x="490" y="935"/>
                    </a:lnTo>
                    <a:lnTo>
                      <a:pt x="634" y="1115"/>
                    </a:lnTo>
                    <a:lnTo>
                      <a:pt x="789" y="1295"/>
                    </a:lnTo>
                    <a:lnTo>
                      <a:pt x="957" y="1463"/>
                    </a:lnTo>
                    <a:lnTo>
                      <a:pt x="1130" y="1618"/>
                    </a:lnTo>
                    <a:lnTo>
                      <a:pt x="1303" y="1762"/>
                    </a:lnTo>
                    <a:lnTo>
                      <a:pt x="1483" y="1894"/>
                    </a:lnTo>
                    <a:lnTo>
                      <a:pt x="1662" y="2014"/>
                    </a:lnTo>
                    <a:lnTo>
                      <a:pt x="1668" y="2014"/>
                    </a:lnTo>
                    <a:lnTo>
                      <a:pt x="1483" y="1894"/>
                    </a:lnTo>
                    <a:lnTo>
                      <a:pt x="1303" y="1762"/>
                    </a:lnTo>
                    <a:lnTo>
                      <a:pt x="1130" y="1618"/>
                    </a:lnTo>
                    <a:lnTo>
                      <a:pt x="957" y="1463"/>
                    </a:lnTo>
                    <a:lnTo>
                      <a:pt x="957" y="1463"/>
                    </a:lnTo>
                    <a:close/>
                  </a:path>
                </a:pathLst>
              </a:custGeom>
              <a:solidFill>
                <a:schemeClr val="accent2"/>
              </a:solidFill>
              <a:ln w="9525">
                <a:noFill/>
                <a:round/>
                <a:headEnd/>
                <a:tailEnd/>
              </a:ln>
            </p:spPr>
            <p:txBody>
              <a:bodyPr/>
              <a:lstStyle/>
              <a:p>
                <a:pPr>
                  <a:defRPr/>
                </a:pPr>
                <a:endParaRPr lang="en-US"/>
              </a:p>
            </p:txBody>
          </p:sp>
          <p:sp>
            <p:nvSpPr>
              <p:cNvPr id="9" name="Rectangle 116"/>
              <p:cNvSpPr>
                <a:spLocks noChangeArrowheads="1"/>
              </p:cNvSpPr>
              <p:nvPr/>
            </p:nvSpPr>
            <p:spPr bwMode="hidden">
              <a:xfrm rot="-2488720">
                <a:off x="1988" y="1919"/>
                <a:ext cx="1353" cy="17"/>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10" name="Rectangle 117"/>
              <p:cNvSpPr>
                <a:spLocks noChangeArrowheads="1"/>
              </p:cNvSpPr>
              <p:nvPr/>
            </p:nvSpPr>
            <p:spPr bwMode="hidden">
              <a:xfrm rot="-5087790">
                <a:off x="1964" y="2613"/>
                <a:ext cx="2217" cy="17"/>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11" name="Rectangle 118"/>
              <p:cNvSpPr>
                <a:spLocks noChangeArrowheads="1"/>
              </p:cNvSpPr>
              <p:nvPr/>
            </p:nvSpPr>
            <p:spPr bwMode="hidden">
              <a:xfrm rot="-3417299">
                <a:off x="1018" y="2695"/>
                <a:ext cx="2678" cy="17"/>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12" name="Rectangle 119"/>
              <p:cNvSpPr>
                <a:spLocks noChangeArrowheads="1"/>
              </p:cNvSpPr>
              <p:nvPr/>
            </p:nvSpPr>
            <p:spPr bwMode="hidden">
              <a:xfrm rot="-835848">
                <a:off x="688" y="1748"/>
                <a:ext cx="2390" cy="17"/>
              </a:xfrm>
              <a:prstGeom prst="rect">
                <a:avLst/>
              </a:prstGeom>
              <a:solidFill>
                <a:schemeClr val="accent2"/>
              </a:solidFill>
              <a:ln w="9525">
                <a:noFill/>
                <a:miter lim="800000"/>
                <a:headEnd/>
                <a:tailEnd/>
              </a:ln>
              <a:effectLst/>
            </p:spPr>
            <p:txBody>
              <a:bodyPr wrap="none" anchor="ctr"/>
              <a:lstStyle/>
              <a:p>
                <a:pPr>
                  <a:defRPr/>
                </a:pPr>
                <a:endParaRPr lang="en-US"/>
              </a:p>
            </p:txBody>
          </p:sp>
          <p:grpSp>
            <p:nvGrpSpPr>
              <p:cNvPr id="13" name="Group 120"/>
              <p:cNvGrpSpPr>
                <a:grpSpLocks noChangeAspect="1"/>
              </p:cNvGrpSpPr>
              <p:nvPr/>
            </p:nvGrpSpPr>
            <p:grpSpPr bwMode="auto">
              <a:xfrm>
                <a:off x="3075" y="1316"/>
                <a:ext cx="258" cy="296"/>
                <a:chOff x="3048" y="1265"/>
                <a:chExt cx="361" cy="423"/>
              </a:xfrm>
            </p:grpSpPr>
            <p:sp>
              <p:nvSpPr>
                <p:cNvPr id="14" name="Oval 121"/>
                <p:cNvSpPr>
                  <a:spLocks noChangeAspect="1" noChangeArrowheads="1"/>
                </p:cNvSpPr>
                <p:nvPr userDrawn="1"/>
              </p:nvSpPr>
              <p:spPr bwMode="hidden">
                <a:xfrm rot="2828979">
                  <a:off x="2986" y="1467"/>
                  <a:ext cx="283" cy="160"/>
                </a:xfrm>
                <a:prstGeom prst="ellipse">
                  <a:avLst/>
                </a:prstGeom>
                <a:gradFill rotWithShape="0">
                  <a:gsLst>
                    <a:gs pos="0">
                      <a:schemeClr val="accent2"/>
                    </a:gs>
                    <a:gs pos="100000">
                      <a:schemeClr val="accent2">
                        <a:gamma/>
                        <a:tint val="84706"/>
                        <a:invGamma/>
                      </a:schemeClr>
                    </a:gs>
                  </a:gsLst>
                  <a:lin ang="5400000" scaled="1"/>
                </a:gradFill>
                <a:ln w="9525">
                  <a:noFill/>
                  <a:round/>
                  <a:headEnd/>
                  <a:tailEnd/>
                </a:ln>
                <a:effectLst/>
              </p:spPr>
              <p:txBody>
                <a:bodyPr wrap="none" anchor="ctr"/>
                <a:lstStyle/>
                <a:p>
                  <a:pPr>
                    <a:defRPr/>
                  </a:pPr>
                  <a:endParaRPr lang="en-US"/>
                </a:p>
              </p:txBody>
            </p:sp>
            <p:sp>
              <p:nvSpPr>
                <p:cNvPr id="15" name="Freeform 122"/>
                <p:cNvSpPr>
                  <a:spLocks noChangeAspect="1"/>
                </p:cNvSpPr>
                <p:nvPr userDrawn="1"/>
              </p:nvSpPr>
              <p:spPr bwMode="hidden">
                <a:xfrm>
                  <a:off x="3070" y="1375"/>
                  <a:ext cx="225" cy="223"/>
                </a:xfrm>
                <a:custGeom>
                  <a:avLst/>
                  <a:gdLst/>
                  <a:ahLst/>
                  <a:cxnLst>
                    <a:cxn ang="0">
                      <a:pos x="227" y="134"/>
                    </a:cxn>
                    <a:cxn ang="0">
                      <a:pos x="203" y="144"/>
                    </a:cxn>
                    <a:cxn ang="0">
                      <a:pos x="179" y="138"/>
                    </a:cxn>
                    <a:cxn ang="0">
                      <a:pos x="149" y="126"/>
                    </a:cxn>
                    <a:cxn ang="0">
                      <a:pos x="126" y="102"/>
                    </a:cxn>
                    <a:cxn ang="0">
                      <a:pos x="102" y="72"/>
                    </a:cxn>
                    <a:cxn ang="0">
                      <a:pos x="84" y="48"/>
                    </a:cxn>
                    <a:cxn ang="0">
                      <a:pos x="78" y="24"/>
                    </a:cxn>
                    <a:cxn ang="0">
                      <a:pos x="84" y="0"/>
                    </a:cxn>
                    <a:cxn ang="0">
                      <a:pos x="84" y="0"/>
                    </a:cxn>
                    <a:cxn ang="0">
                      <a:pos x="78" y="0"/>
                    </a:cxn>
                    <a:cxn ang="0">
                      <a:pos x="18" y="60"/>
                    </a:cxn>
                    <a:cxn ang="0">
                      <a:pos x="0" y="90"/>
                    </a:cxn>
                    <a:cxn ang="0">
                      <a:pos x="0" y="120"/>
                    </a:cxn>
                    <a:cxn ang="0">
                      <a:pos x="12" y="156"/>
                    </a:cxn>
                    <a:cxn ang="0">
                      <a:pos x="36" y="192"/>
                    </a:cxn>
                    <a:cxn ang="0">
                      <a:pos x="66" y="216"/>
                    </a:cxn>
                    <a:cxn ang="0">
                      <a:pos x="96" y="222"/>
                    </a:cxn>
                    <a:cxn ang="0">
                      <a:pos x="126" y="222"/>
                    </a:cxn>
                    <a:cxn ang="0">
                      <a:pos x="155" y="210"/>
                    </a:cxn>
                    <a:cxn ang="0">
                      <a:pos x="227" y="138"/>
                    </a:cxn>
                    <a:cxn ang="0">
                      <a:pos x="227" y="134"/>
                    </a:cxn>
                  </a:cxnLst>
                  <a:rect l="0" t="0" r="r" b="b"/>
                  <a:pathLst>
                    <a:path w="227" h="222">
                      <a:moveTo>
                        <a:pt x="227" y="134"/>
                      </a:moveTo>
                      <a:lnTo>
                        <a:pt x="203" y="144"/>
                      </a:lnTo>
                      <a:lnTo>
                        <a:pt x="179" y="138"/>
                      </a:lnTo>
                      <a:lnTo>
                        <a:pt x="149" y="126"/>
                      </a:lnTo>
                      <a:lnTo>
                        <a:pt x="126" y="102"/>
                      </a:lnTo>
                      <a:lnTo>
                        <a:pt x="102" y="72"/>
                      </a:lnTo>
                      <a:lnTo>
                        <a:pt x="84" y="48"/>
                      </a:lnTo>
                      <a:lnTo>
                        <a:pt x="78" y="24"/>
                      </a:lnTo>
                      <a:lnTo>
                        <a:pt x="84" y="0"/>
                      </a:lnTo>
                      <a:lnTo>
                        <a:pt x="84" y="0"/>
                      </a:lnTo>
                      <a:lnTo>
                        <a:pt x="78" y="0"/>
                      </a:lnTo>
                      <a:lnTo>
                        <a:pt x="18" y="60"/>
                      </a:lnTo>
                      <a:lnTo>
                        <a:pt x="0" y="90"/>
                      </a:lnTo>
                      <a:lnTo>
                        <a:pt x="0" y="120"/>
                      </a:lnTo>
                      <a:lnTo>
                        <a:pt x="12" y="156"/>
                      </a:lnTo>
                      <a:lnTo>
                        <a:pt x="36" y="192"/>
                      </a:lnTo>
                      <a:lnTo>
                        <a:pt x="66" y="216"/>
                      </a:lnTo>
                      <a:lnTo>
                        <a:pt x="96" y="222"/>
                      </a:lnTo>
                      <a:lnTo>
                        <a:pt x="126" y="222"/>
                      </a:lnTo>
                      <a:lnTo>
                        <a:pt x="155" y="210"/>
                      </a:lnTo>
                      <a:lnTo>
                        <a:pt x="227" y="138"/>
                      </a:lnTo>
                      <a:lnTo>
                        <a:pt x="227" y="134"/>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a:defRPr/>
                  </a:pPr>
                  <a:endParaRPr lang="en-US"/>
                </a:p>
              </p:txBody>
            </p:sp>
            <p:sp>
              <p:nvSpPr>
                <p:cNvPr id="16" name="Freeform 123"/>
                <p:cNvSpPr>
                  <a:spLocks noChangeAspect="1"/>
                </p:cNvSpPr>
                <p:nvPr userDrawn="1"/>
              </p:nvSpPr>
              <p:spPr bwMode="hidden">
                <a:xfrm>
                  <a:off x="3145" y="1365"/>
                  <a:ext cx="162" cy="156"/>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a:defRPr/>
                  </a:pPr>
                  <a:endParaRPr lang="en-US"/>
                </a:p>
              </p:txBody>
            </p:sp>
            <p:sp>
              <p:nvSpPr>
                <p:cNvPr id="17" name="Freeform 124"/>
                <p:cNvSpPr>
                  <a:spLocks noChangeAspect="1"/>
                </p:cNvSpPr>
                <p:nvPr userDrawn="1"/>
              </p:nvSpPr>
              <p:spPr bwMode="hidden">
                <a:xfrm>
                  <a:off x="3201" y="1272"/>
                  <a:ext cx="203" cy="197"/>
                </a:xfrm>
                <a:custGeom>
                  <a:avLst/>
                  <a:gdLst/>
                  <a:ahLst/>
                  <a:cxnLst>
                    <a:cxn ang="0">
                      <a:pos x="179" y="18"/>
                    </a:cxn>
                    <a:cxn ang="0">
                      <a:pos x="197" y="48"/>
                    </a:cxn>
                    <a:cxn ang="0">
                      <a:pos x="203" y="60"/>
                    </a:cxn>
                    <a:cxn ang="0">
                      <a:pos x="197" y="66"/>
                    </a:cxn>
                    <a:cxn ang="0">
                      <a:pos x="65" y="192"/>
                    </a:cxn>
                    <a:cxn ang="0">
                      <a:pos x="59" y="198"/>
                    </a:cxn>
                    <a:cxn ang="0">
                      <a:pos x="47" y="192"/>
                    </a:cxn>
                    <a:cxn ang="0">
                      <a:pos x="17" y="174"/>
                    </a:cxn>
                    <a:cxn ang="0">
                      <a:pos x="0" y="150"/>
                    </a:cxn>
                    <a:cxn ang="0">
                      <a:pos x="0" y="126"/>
                    </a:cxn>
                    <a:cxn ang="0">
                      <a:pos x="131" y="0"/>
                    </a:cxn>
                    <a:cxn ang="0">
                      <a:pos x="155" y="0"/>
                    </a:cxn>
                    <a:cxn ang="0">
                      <a:pos x="179" y="18"/>
                    </a:cxn>
                    <a:cxn ang="0">
                      <a:pos x="179" y="18"/>
                    </a:cxn>
                  </a:cxnLst>
                  <a:rect l="0" t="0" r="r" b="b"/>
                  <a:pathLst>
                    <a:path w="203" h="198">
                      <a:moveTo>
                        <a:pt x="179" y="18"/>
                      </a:moveTo>
                      <a:lnTo>
                        <a:pt x="197" y="48"/>
                      </a:lnTo>
                      <a:lnTo>
                        <a:pt x="203" y="60"/>
                      </a:lnTo>
                      <a:lnTo>
                        <a:pt x="197" y="66"/>
                      </a:lnTo>
                      <a:lnTo>
                        <a:pt x="65" y="192"/>
                      </a:lnTo>
                      <a:lnTo>
                        <a:pt x="59" y="198"/>
                      </a:lnTo>
                      <a:lnTo>
                        <a:pt x="47" y="192"/>
                      </a:lnTo>
                      <a:lnTo>
                        <a:pt x="17" y="174"/>
                      </a:lnTo>
                      <a:lnTo>
                        <a:pt x="0" y="150"/>
                      </a:lnTo>
                      <a:lnTo>
                        <a:pt x="0" y="126"/>
                      </a:lnTo>
                      <a:lnTo>
                        <a:pt x="131" y="0"/>
                      </a:lnTo>
                      <a:lnTo>
                        <a:pt x="155" y="0"/>
                      </a:lnTo>
                      <a:lnTo>
                        <a:pt x="179" y="18"/>
                      </a:lnTo>
                      <a:lnTo>
                        <a:pt x="179" y="18"/>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a:defRPr/>
                  </a:pPr>
                  <a:endParaRPr lang="en-US"/>
                </a:p>
              </p:txBody>
            </p:sp>
            <p:sp>
              <p:nvSpPr>
                <p:cNvPr id="18" name="Freeform 125"/>
                <p:cNvSpPr>
                  <a:spLocks noChangeAspect="1"/>
                </p:cNvSpPr>
                <p:nvPr userDrawn="1"/>
              </p:nvSpPr>
              <p:spPr bwMode="hidden">
                <a:xfrm>
                  <a:off x="3331" y="1265"/>
                  <a:ext cx="78" cy="74"/>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a:defRPr/>
                  </a:pPr>
                  <a:endParaRPr lang="en-US"/>
                </a:p>
              </p:txBody>
            </p:sp>
          </p:grpSp>
        </p:grpSp>
      </p:grpSp>
      <p:sp>
        <p:nvSpPr>
          <p:cNvPr id="125054" name="Rectangle 126"/>
          <p:cNvSpPr>
            <a:spLocks noGrp="1" noChangeArrowheads="1"/>
          </p:cNvSpPr>
          <p:nvPr>
            <p:ph type="ctrTitle" sz="quarter"/>
          </p:nvPr>
        </p:nvSpPr>
        <p:spPr>
          <a:xfrm>
            <a:off x="685800" y="1600200"/>
            <a:ext cx="7772400" cy="1973263"/>
          </a:xfrm>
        </p:spPr>
        <p:txBody>
          <a:bodyPr/>
          <a:lstStyle>
            <a:lvl1pPr>
              <a:defRPr sz="5100"/>
            </a:lvl1pPr>
          </a:lstStyle>
          <a:p>
            <a:r>
              <a:rPr lang="es-ES"/>
              <a:t>Haga clic para cambiar el estilo de título	</a:t>
            </a:r>
          </a:p>
        </p:txBody>
      </p:sp>
      <p:sp>
        <p:nvSpPr>
          <p:cNvPr id="125055" name="Rectangle 12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s-ES"/>
              <a:t>Haga clic para modificar el estilo de subtítulo del patrón</a:t>
            </a:r>
          </a:p>
        </p:txBody>
      </p:sp>
      <p:sp>
        <p:nvSpPr>
          <p:cNvPr id="128" name="Rectangle 128"/>
          <p:cNvSpPr>
            <a:spLocks noGrp="1" noChangeArrowheads="1"/>
          </p:cNvSpPr>
          <p:nvPr>
            <p:ph type="dt" sz="quarter" idx="10"/>
          </p:nvPr>
        </p:nvSpPr>
        <p:spPr/>
        <p:txBody>
          <a:bodyPr/>
          <a:lstStyle>
            <a:lvl1pPr>
              <a:defRPr>
                <a:effectLst/>
              </a:defRPr>
            </a:lvl1pPr>
          </a:lstStyle>
          <a:p>
            <a:pPr>
              <a:defRPr/>
            </a:pPr>
            <a:endParaRPr lang="es-ES"/>
          </a:p>
        </p:txBody>
      </p:sp>
      <p:sp>
        <p:nvSpPr>
          <p:cNvPr id="129" name="Rectangle 129"/>
          <p:cNvSpPr>
            <a:spLocks noGrp="1" noChangeArrowheads="1"/>
          </p:cNvSpPr>
          <p:nvPr>
            <p:ph type="ftr" sz="quarter" idx="11"/>
          </p:nvPr>
        </p:nvSpPr>
        <p:spPr/>
        <p:txBody>
          <a:bodyPr/>
          <a:lstStyle>
            <a:lvl1pPr>
              <a:defRPr>
                <a:effectLst/>
              </a:defRPr>
            </a:lvl1pPr>
          </a:lstStyle>
          <a:p>
            <a:pPr>
              <a:defRPr/>
            </a:pPr>
            <a:endParaRPr lang="es-ES"/>
          </a:p>
        </p:txBody>
      </p:sp>
      <p:sp>
        <p:nvSpPr>
          <p:cNvPr id="130" name="Rectangle 130"/>
          <p:cNvSpPr>
            <a:spLocks noGrp="1" noChangeArrowheads="1"/>
          </p:cNvSpPr>
          <p:nvPr>
            <p:ph type="sldNum" sz="quarter" idx="12"/>
          </p:nvPr>
        </p:nvSpPr>
        <p:spPr/>
        <p:txBody>
          <a:bodyPr/>
          <a:lstStyle>
            <a:lvl1pPr>
              <a:defRPr>
                <a:effectLst/>
              </a:defRPr>
            </a:lvl1pPr>
          </a:lstStyle>
          <a:p>
            <a:pPr>
              <a:defRPr/>
            </a:pPr>
            <a:fld id="{B5C2204F-71D6-4933-84C7-337019B14945}" type="slidenum">
              <a:rPr lang="es-ES"/>
              <a:pPr>
                <a:defRPr/>
              </a:pPr>
              <a:t>‹#›</a:t>
            </a:fld>
            <a:endParaRPr lang="es-ES"/>
          </a:p>
        </p:txBody>
      </p:sp>
    </p:spTree>
    <p:extLst>
      <p:ext uri="{BB962C8B-B14F-4D97-AF65-F5344CB8AC3E}">
        <p14:creationId xmlns:p14="http://schemas.microsoft.com/office/powerpoint/2010/main" val="1899519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6"/>
          <p:cNvSpPr>
            <a:spLocks noGrp="1" noChangeArrowheads="1"/>
          </p:cNvSpPr>
          <p:nvPr>
            <p:ph type="dt" sz="half" idx="10"/>
          </p:nvPr>
        </p:nvSpPr>
        <p:spPr>
          <a:ln/>
        </p:spPr>
        <p:txBody>
          <a:bodyPr/>
          <a:lstStyle>
            <a:lvl1pPr>
              <a:defRPr/>
            </a:lvl1pPr>
          </a:lstStyle>
          <a:p>
            <a:pPr>
              <a:defRPr/>
            </a:pPr>
            <a:endParaRPr lang="es-ES"/>
          </a:p>
        </p:txBody>
      </p:sp>
      <p:sp>
        <p:nvSpPr>
          <p:cNvPr id="5" name="Rectangle 127"/>
          <p:cNvSpPr>
            <a:spLocks noGrp="1" noChangeArrowheads="1"/>
          </p:cNvSpPr>
          <p:nvPr>
            <p:ph type="ftr" sz="quarter" idx="11"/>
          </p:nvPr>
        </p:nvSpPr>
        <p:spPr>
          <a:ln/>
        </p:spPr>
        <p:txBody>
          <a:bodyPr/>
          <a:lstStyle>
            <a:lvl1pPr>
              <a:defRPr/>
            </a:lvl1pPr>
          </a:lstStyle>
          <a:p>
            <a:pPr>
              <a:defRPr/>
            </a:pPr>
            <a:endParaRPr lang="es-ES"/>
          </a:p>
        </p:txBody>
      </p:sp>
      <p:sp>
        <p:nvSpPr>
          <p:cNvPr id="6" name="Rectangle 128"/>
          <p:cNvSpPr>
            <a:spLocks noGrp="1" noChangeArrowheads="1"/>
          </p:cNvSpPr>
          <p:nvPr>
            <p:ph type="sldNum" sz="quarter" idx="12"/>
          </p:nvPr>
        </p:nvSpPr>
        <p:spPr>
          <a:ln/>
        </p:spPr>
        <p:txBody>
          <a:bodyPr/>
          <a:lstStyle>
            <a:lvl1pPr>
              <a:defRPr/>
            </a:lvl1pPr>
          </a:lstStyle>
          <a:p>
            <a:pPr>
              <a:defRPr/>
            </a:pPr>
            <a:fld id="{E93B53C5-5B24-4491-A391-6887546FA9B8}" type="slidenum">
              <a:rPr lang="es-ES"/>
              <a:pPr>
                <a:defRPr/>
              </a:pPr>
              <a:t>‹#›</a:t>
            </a:fld>
            <a:endParaRPr lang="es-ES"/>
          </a:p>
        </p:txBody>
      </p:sp>
    </p:spTree>
    <p:extLst>
      <p:ext uri="{BB962C8B-B14F-4D97-AF65-F5344CB8AC3E}">
        <p14:creationId xmlns:p14="http://schemas.microsoft.com/office/powerpoint/2010/main" val="3800152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6"/>
          <p:cNvSpPr>
            <a:spLocks noGrp="1" noChangeArrowheads="1"/>
          </p:cNvSpPr>
          <p:nvPr>
            <p:ph type="dt" sz="half" idx="10"/>
          </p:nvPr>
        </p:nvSpPr>
        <p:spPr>
          <a:ln/>
        </p:spPr>
        <p:txBody>
          <a:bodyPr/>
          <a:lstStyle>
            <a:lvl1pPr>
              <a:defRPr/>
            </a:lvl1pPr>
          </a:lstStyle>
          <a:p>
            <a:pPr>
              <a:defRPr/>
            </a:pPr>
            <a:endParaRPr lang="es-ES"/>
          </a:p>
        </p:txBody>
      </p:sp>
      <p:sp>
        <p:nvSpPr>
          <p:cNvPr id="5" name="Rectangle 127"/>
          <p:cNvSpPr>
            <a:spLocks noGrp="1" noChangeArrowheads="1"/>
          </p:cNvSpPr>
          <p:nvPr>
            <p:ph type="ftr" sz="quarter" idx="11"/>
          </p:nvPr>
        </p:nvSpPr>
        <p:spPr>
          <a:ln/>
        </p:spPr>
        <p:txBody>
          <a:bodyPr/>
          <a:lstStyle>
            <a:lvl1pPr>
              <a:defRPr/>
            </a:lvl1pPr>
          </a:lstStyle>
          <a:p>
            <a:pPr>
              <a:defRPr/>
            </a:pPr>
            <a:endParaRPr lang="es-ES"/>
          </a:p>
        </p:txBody>
      </p:sp>
      <p:sp>
        <p:nvSpPr>
          <p:cNvPr id="6" name="Rectangle 128"/>
          <p:cNvSpPr>
            <a:spLocks noGrp="1" noChangeArrowheads="1"/>
          </p:cNvSpPr>
          <p:nvPr>
            <p:ph type="sldNum" sz="quarter" idx="12"/>
          </p:nvPr>
        </p:nvSpPr>
        <p:spPr>
          <a:ln/>
        </p:spPr>
        <p:txBody>
          <a:bodyPr/>
          <a:lstStyle>
            <a:lvl1pPr>
              <a:defRPr/>
            </a:lvl1pPr>
          </a:lstStyle>
          <a:p>
            <a:pPr>
              <a:defRPr/>
            </a:pPr>
            <a:fld id="{869C95CC-9C5E-4B66-8355-94E4AEDC3CC4}" type="slidenum">
              <a:rPr lang="es-ES"/>
              <a:pPr>
                <a:defRPr/>
              </a:pPr>
              <a:t>‹#›</a:t>
            </a:fld>
            <a:endParaRPr lang="es-ES"/>
          </a:p>
        </p:txBody>
      </p:sp>
    </p:spTree>
    <p:extLst>
      <p:ext uri="{BB962C8B-B14F-4D97-AF65-F5344CB8AC3E}">
        <p14:creationId xmlns:p14="http://schemas.microsoft.com/office/powerpoint/2010/main" val="2282688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1C36464B-93FC-488A-AB0F-EA96FE17DBEC}" type="slidenum">
              <a:rPr lang="en-US"/>
              <a:pPr>
                <a:defRPr/>
              </a:pPr>
              <a:t>‹#›</a:t>
            </a:fld>
            <a:endParaRPr lang="en-US"/>
          </a:p>
        </p:txBody>
      </p:sp>
    </p:spTree>
    <p:extLst>
      <p:ext uri="{BB962C8B-B14F-4D97-AF65-F5344CB8AC3E}">
        <p14:creationId xmlns:p14="http://schemas.microsoft.com/office/powerpoint/2010/main" val="418119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6"/>
          <p:cNvSpPr>
            <a:spLocks noGrp="1" noChangeArrowheads="1"/>
          </p:cNvSpPr>
          <p:nvPr>
            <p:ph type="dt" sz="half" idx="10"/>
          </p:nvPr>
        </p:nvSpPr>
        <p:spPr>
          <a:ln/>
        </p:spPr>
        <p:txBody>
          <a:bodyPr/>
          <a:lstStyle>
            <a:lvl1pPr>
              <a:defRPr/>
            </a:lvl1pPr>
          </a:lstStyle>
          <a:p>
            <a:pPr>
              <a:defRPr/>
            </a:pPr>
            <a:endParaRPr lang="es-ES"/>
          </a:p>
        </p:txBody>
      </p:sp>
      <p:sp>
        <p:nvSpPr>
          <p:cNvPr id="5" name="Rectangle 127"/>
          <p:cNvSpPr>
            <a:spLocks noGrp="1" noChangeArrowheads="1"/>
          </p:cNvSpPr>
          <p:nvPr>
            <p:ph type="ftr" sz="quarter" idx="11"/>
          </p:nvPr>
        </p:nvSpPr>
        <p:spPr>
          <a:ln/>
        </p:spPr>
        <p:txBody>
          <a:bodyPr/>
          <a:lstStyle>
            <a:lvl1pPr>
              <a:defRPr/>
            </a:lvl1pPr>
          </a:lstStyle>
          <a:p>
            <a:pPr>
              <a:defRPr/>
            </a:pPr>
            <a:endParaRPr lang="es-ES"/>
          </a:p>
        </p:txBody>
      </p:sp>
      <p:sp>
        <p:nvSpPr>
          <p:cNvPr id="6" name="Rectangle 128"/>
          <p:cNvSpPr>
            <a:spLocks noGrp="1" noChangeArrowheads="1"/>
          </p:cNvSpPr>
          <p:nvPr>
            <p:ph type="sldNum" sz="quarter" idx="12"/>
          </p:nvPr>
        </p:nvSpPr>
        <p:spPr>
          <a:ln/>
        </p:spPr>
        <p:txBody>
          <a:bodyPr/>
          <a:lstStyle>
            <a:lvl1pPr>
              <a:defRPr/>
            </a:lvl1pPr>
          </a:lstStyle>
          <a:p>
            <a:pPr>
              <a:defRPr/>
            </a:pPr>
            <a:fld id="{CB11AC40-762C-4B41-A201-27A3DD50F306}" type="slidenum">
              <a:rPr lang="es-ES"/>
              <a:pPr>
                <a:defRPr/>
              </a:pPr>
              <a:t>‹#›</a:t>
            </a:fld>
            <a:endParaRPr lang="es-ES"/>
          </a:p>
        </p:txBody>
      </p:sp>
    </p:spTree>
    <p:extLst>
      <p:ext uri="{BB962C8B-B14F-4D97-AF65-F5344CB8AC3E}">
        <p14:creationId xmlns:p14="http://schemas.microsoft.com/office/powerpoint/2010/main" val="208631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6"/>
          <p:cNvSpPr>
            <a:spLocks noGrp="1" noChangeArrowheads="1"/>
          </p:cNvSpPr>
          <p:nvPr>
            <p:ph type="dt" sz="half" idx="10"/>
          </p:nvPr>
        </p:nvSpPr>
        <p:spPr>
          <a:ln/>
        </p:spPr>
        <p:txBody>
          <a:bodyPr/>
          <a:lstStyle>
            <a:lvl1pPr>
              <a:defRPr/>
            </a:lvl1pPr>
          </a:lstStyle>
          <a:p>
            <a:pPr>
              <a:defRPr/>
            </a:pPr>
            <a:endParaRPr lang="es-ES"/>
          </a:p>
        </p:txBody>
      </p:sp>
      <p:sp>
        <p:nvSpPr>
          <p:cNvPr id="5" name="Rectangle 127"/>
          <p:cNvSpPr>
            <a:spLocks noGrp="1" noChangeArrowheads="1"/>
          </p:cNvSpPr>
          <p:nvPr>
            <p:ph type="ftr" sz="quarter" idx="11"/>
          </p:nvPr>
        </p:nvSpPr>
        <p:spPr>
          <a:ln/>
        </p:spPr>
        <p:txBody>
          <a:bodyPr/>
          <a:lstStyle>
            <a:lvl1pPr>
              <a:defRPr/>
            </a:lvl1pPr>
          </a:lstStyle>
          <a:p>
            <a:pPr>
              <a:defRPr/>
            </a:pPr>
            <a:endParaRPr lang="es-ES"/>
          </a:p>
        </p:txBody>
      </p:sp>
      <p:sp>
        <p:nvSpPr>
          <p:cNvPr id="6" name="Rectangle 128"/>
          <p:cNvSpPr>
            <a:spLocks noGrp="1" noChangeArrowheads="1"/>
          </p:cNvSpPr>
          <p:nvPr>
            <p:ph type="sldNum" sz="quarter" idx="12"/>
          </p:nvPr>
        </p:nvSpPr>
        <p:spPr>
          <a:ln/>
        </p:spPr>
        <p:txBody>
          <a:bodyPr/>
          <a:lstStyle>
            <a:lvl1pPr>
              <a:defRPr/>
            </a:lvl1pPr>
          </a:lstStyle>
          <a:p>
            <a:pPr>
              <a:defRPr/>
            </a:pPr>
            <a:fld id="{FD474E9F-EEF8-4E00-8C60-841F65943922}" type="slidenum">
              <a:rPr lang="es-ES"/>
              <a:pPr>
                <a:defRPr/>
              </a:pPr>
              <a:t>‹#›</a:t>
            </a:fld>
            <a:endParaRPr lang="es-ES"/>
          </a:p>
        </p:txBody>
      </p:sp>
    </p:spTree>
    <p:extLst>
      <p:ext uri="{BB962C8B-B14F-4D97-AF65-F5344CB8AC3E}">
        <p14:creationId xmlns:p14="http://schemas.microsoft.com/office/powerpoint/2010/main" val="2356863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6"/>
          <p:cNvSpPr>
            <a:spLocks noGrp="1" noChangeArrowheads="1"/>
          </p:cNvSpPr>
          <p:nvPr>
            <p:ph type="dt" sz="half" idx="10"/>
          </p:nvPr>
        </p:nvSpPr>
        <p:spPr>
          <a:ln/>
        </p:spPr>
        <p:txBody>
          <a:bodyPr/>
          <a:lstStyle>
            <a:lvl1pPr>
              <a:defRPr/>
            </a:lvl1pPr>
          </a:lstStyle>
          <a:p>
            <a:pPr>
              <a:defRPr/>
            </a:pPr>
            <a:endParaRPr lang="es-ES"/>
          </a:p>
        </p:txBody>
      </p:sp>
      <p:sp>
        <p:nvSpPr>
          <p:cNvPr id="6" name="Rectangle 127"/>
          <p:cNvSpPr>
            <a:spLocks noGrp="1" noChangeArrowheads="1"/>
          </p:cNvSpPr>
          <p:nvPr>
            <p:ph type="ftr" sz="quarter" idx="11"/>
          </p:nvPr>
        </p:nvSpPr>
        <p:spPr>
          <a:ln/>
        </p:spPr>
        <p:txBody>
          <a:bodyPr/>
          <a:lstStyle>
            <a:lvl1pPr>
              <a:defRPr/>
            </a:lvl1pPr>
          </a:lstStyle>
          <a:p>
            <a:pPr>
              <a:defRPr/>
            </a:pPr>
            <a:endParaRPr lang="es-ES"/>
          </a:p>
        </p:txBody>
      </p:sp>
      <p:sp>
        <p:nvSpPr>
          <p:cNvPr id="7" name="Rectangle 128"/>
          <p:cNvSpPr>
            <a:spLocks noGrp="1" noChangeArrowheads="1"/>
          </p:cNvSpPr>
          <p:nvPr>
            <p:ph type="sldNum" sz="quarter" idx="12"/>
          </p:nvPr>
        </p:nvSpPr>
        <p:spPr>
          <a:ln/>
        </p:spPr>
        <p:txBody>
          <a:bodyPr/>
          <a:lstStyle>
            <a:lvl1pPr>
              <a:defRPr/>
            </a:lvl1pPr>
          </a:lstStyle>
          <a:p>
            <a:pPr>
              <a:defRPr/>
            </a:pPr>
            <a:fld id="{2974A032-9FC4-4659-B558-7AFCB62512DF}" type="slidenum">
              <a:rPr lang="es-ES"/>
              <a:pPr>
                <a:defRPr/>
              </a:pPr>
              <a:t>‹#›</a:t>
            </a:fld>
            <a:endParaRPr lang="es-ES"/>
          </a:p>
        </p:txBody>
      </p:sp>
    </p:spTree>
    <p:extLst>
      <p:ext uri="{BB962C8B-B14F-4D97-AF65-F5344CB8AC3E}">
        <p14:creationId xmlns:p14="http://schemas.microsoft.com/office/powerpoint/2010/main" val="2785235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6"/>
          <p:cNvSpPr>
            <a:spLocks noGrp="1" noChangeArrowheads="1"/>
          </p:cNvSpPr>
          <p:nvPr>
            <p:ph type="dt" sz="half" idx="10"/>
          </p:nvPr>
        </p:nvSpPr>
        <p:spPr>
          <a:ln/>
        </p:spPr>
        <p:txBody>
          <a:bodyPr/>
          <a:lstStyle>
            <a:lvl1pPr>
              <a:defRPr/>
            </a:lvl1pPr>
          </a:lstStyle>
          <a:p>
            <a:pPr>
              <a:defRPr/>
            </a:pPr>
            <a:endParaRPr lang="es-ES"/>
          </a:p>
        </p:txBody>
      </p:sp>
      <p:sp>
        <p:nvSpPr>
          <p:cNvPr id="8" name="Rectangle 127"/>
          <p:cNvSpPr>
            <a:spLocks noGrp="1" noChangeArrowheads="1"/>
          </p:cNvSpPr>
          <p:nvPr>
            <p:ph type="ftr" sz="quarter" idx="11"/>
          </p:nvPr>
        </p:nvSpPr>
        <p:spPr>
          <a:ln/>
        </p:spPr>
        <p:txBody>
          <a:bodyPr/>
          <a:lstStyle>
            <a:lvl1pPr>
              <a:defRPr/>
            </a:lvl1pPr>
          </a:lstStyle>
          <a:p>
            <a:pPr>
              <a:defRPr/>
            </a:pPr>
            <a:endParaRPr lang="es-ES"/>
          </a:p>
        </p:txBody>
      </p:sp>
      <p:sp>
        <p:nvSpPr>
          <p:cNvPr id="9" name="Rectangle 128"/>
          <p:cNvSpPr>
            <a:spLocks noGrp="1" noChangeArrowheads="1"/>
          </p:cNvSpPr>
          <p:nvPr>
            <p:ph type="sldNum" sz="quarter" idx="12"/>
          </p:nvPr>
        </p:nvSpPr>
        <p:spPr>
          <a:ln/>
        </p:spPr>
        <p:txBody>
          <a:bodyPr/>
          <a:lstStyle>
            <a:lvl1pPr>
              <a:defRPr/>
            </a:lvl1pPr>
          </a:lstStyle>
          <a:p>
            <a:pPr>
              <a:defRPr/>
            </a:pPr>
            <a:fld id="{0F8C5486-D0C4-4819-9974-B7EEE2315C18}" type="slidenum">
              <a:rPr lang="es-ES"/>
              <a:pPr>
                <a:defRPr/>
              </a:pPr>
              <a:t>‹#›</a:t>
            </a:fld>
            <a:endParaRPr lang="es-ES"/>
          </a:p>
        </p:txBody>
      </p:sp>
    </p:spTree>
    <p:extLst>
      <p:ext uri="{BB962C8B-B14F-4D97-AF65-F5344CB8AC3E}">
        <p14:creationId xmlns:p14="http://schemas.microsoft.com/office/powerpoint/2010/main" val="3004592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6"/>
          <p:cNvSpPr>
            <a:spLocks noGrp="1" noChangeArrowheads="1"/>
          </p:cNvSpPr>
          <p:nvPr>
            <p:ph type="dt" sz="half" idx="10"/>
          </p:nvPr>
        </p:nvSpPr>
        <p:spPr>
          <a:ln/>
        </p:spPr>
        <p:txBody>
          <a:bodyPr/>
          <a:lstStyle>
            <a:lvl1pPr>
              <a:defRPr/>
            </a:lvl1pPr>
          </a:lstStyle>
          <a:p>
            <a:pPr>
              <a:defRPr/>
            </a:pPr>
            <a:endParaRPr lang="es-ES"/>
          </a:p>
        </p:txBody>
      </p:sp>
      <p:sp>
        <p:nvSpPr>
          <p:cNvPr id="4" name="Rectangle 127"/>
          <p:cNvSpPr>
            <a:spLocks noGrp="1" noChangeArrowheads="1"/>
          </p:cNvSpPr>
          <p:nvPr>
            <p:ph type="ftr" sz="quarter" idx="11"/>
          </p:nvPr>
        </p:nvSpPr>
        <p:spPr>
          <a:ln/>
        </p:spPr>
        <p:txBody>
          <a:bodyPr/>
          <a:lstStyle>
            <a:lvl1pPr>
              <a:defRPr/>
            </a:lvl1pPr>
          </a:lstStyle>
          <a:p>
            <a:pPr>
              <a:defRPr/>
            </a:pPr>
            <a:endParaRPr lang="es-ES"/>
          </a:p>
        </p:txBody>
      </p:sp>
      <p:sp>
        <p:nvSpPr>
          <p:cNvPr id="5" name="Rectangle 128"/>
          <p:cNvSpPr>
            <a:spLocks noGrp="1" noChangeArrowheads="1"/>
          </p:cNvSpPr>
          <p:nvPr>
            <p:ph type="sldNum" sz="quarter" idx="12"/>
          </p:nvPr>
        </p:nvSpPr>
        <p:spPr>
          <a:ln/>
        </p:spPr>
        <p:txBody>
          <a:bodyPr/>
          <a:lstStyle>
            <a:lvl1pPr>
              <a:defRPr/>
            </a:lvl1pPr>
          </a:lstStyle>
          <a:p>
            <a:pPr>
              <a:defRPr/>
            </a:pPr>
            <a:fld id="{90F5BE8B-5C11-4895-9114-29673116A4C5}" type="slidenum">
              <a:rPr lang="es-ES"/>
              <a:pPr>
                <a:defRPr/>
              </a:pPr>
              <a:t>‹#›</a:t>
            </a:fld>
            <a:endParaRPr lang="es-ES"/>
          </a:p>
        </p:txBody>
      </p:sp>
    </p:spTree>
    <p:extLst>
      <p:ext uri="{BB962C8B-B14F-4D97-AF65-F5344CB8AC3E}">
        <p14:creationId xmlns:p14="http://schemas.microsoft.com/office/powerpoint/2010/main" val="500116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6"/>
          <p:cNvSpPr>
            <a:spLocks noGrp="1" noChangeArrowheads="1"/>
          </p:cNvSpPr>
          <p:nvPr>
            <p:ph type="dt" sz="half" idx="10"/>
          </p:nvPr>
        </p:nvSpPr>
        <p:spPr>
          <a:ln/>
        </p:spPr>
        <p:txBody>
          <a:bodyPr/>
          <a:lstStyle>
            <a:lvl1pPr>
              <a:defRPr/>
            </a:lvl1pPr>
          </a:lstStyle>
          <a:p>
            <a:pPr>
              <a:defRPr/>
            </a:pPr>
            <a:endParaRPr lang="es-ES"/>
          </a:p>
        </p:txBody>
      </p:sp>
      <p:sp>
        <p:nvSpPr>
          <p:cNvPr id="3" name="Rectangle 127"/>
          <p:cNvSpPr>
            <a:spLocks noGrp="1" noChangeArrowheads="1"/>
          </p:cNvSpPr>
          <p:nvPr>
            <p:ph type="ftr" sz="quarter" idx="11"/>
          </p:nvPr>
        </p:nvSpPr>
        <p:spPr>
          <a:ln/>
        </p:spPr>
        <p:txBody>
          <a:bodyPr/>
          <a:lstStyle>
            <a:lvl1pPr>
              <a:defRPr/>
            </a:lvl1pPr>
          </a:lstStyle>
          <a:p>
            <a:pPr>
              <a:defRPr/>
            </a:pPr>
            <a:endParaRPr lang="es-ES"/>
          </a:p>
        </p:txBody>
      </p:sp>
      <p:sp>
        <p:nvSpPr>
          <p:cNvPr id="4" name="Rectangle 128"/>
          <p:cNvSpPr>
            <a:spLocks noGrp="1" noChangeArrowheads="1"/>
          </p:cNvSpPr>
          <p:nvPr>
            <p:ph type="sldNum" sz="quarter" idx="12"/>
          </p:nvPr>
        </p:nvSpPr>
        <p:spPr>
          <a:ln/>
        </p:spPr>
        <p:txBody>
          <a:bodyPr/>
          <a:lstStyle>
            <a:lvl1pPr>
              <a:defRPr/>
            </a:lvl1pPr>
          </a:lstStyle>
          <a:p>
            <a:pPr>
              <a:defRPr/>
            </a:pPr>
            <a:fld id="{C1322416-3B1D-4F41-928A-AD39EA1910D6}" type="slidenum">
              <a:rPr lang="es-ES"/>
              <a:pPr>
                <a:defRPr/>
              </a:pPr>
              <a:t>‹#›</a:t>
            </a:fld>
            <a:endParaRPr lang="es-ES"/>
          </a:p>
        </p:txBody>
      </p:sp>
    </p:spTree>
    <p:extLst>
      <p:ext uri="{BB962C8B-B14F-4D97-AF65-F5344CB8AC3E}">
        <p14:creationId xmlns:p14="http://schemas.microsoft.com/office/powerpoint/2010/main" val="3366334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6"/>
          <p:cNvSpPr>
            <a:spLocks noGrp="1" noChangeArrowheads="1"/>
          </p:cNvSpPr>
          <p:nvPr>
            <p:ph type="dt" sz="half" idx="10"/>
          </p:nvPr>
        </p:nvSpPr>
        <p:spPr>
          <a:ln/>
        </p:spPr>
        <p:txBody>
          <a:bodyPr/>
          <a:lstStyle>
            <a:lvl1pPr>
              <a:defRPr/>
            </a:lvl1pPr>
          </a:lstStyle>
          <a:p>
            <a:pPr>
              <a:defRPr/>
            </a:pPr>
            <a:endParaRPr lang="es-ES"/>
          </a:p>
        </p:txBody>
      </p:sp>
      <p:sp>
        <p:nvSpPr>
          <p:cNvPr id="6" name="Rectangle 127"/>
          <p:cNvSpPr>
            <a:spLocks noGrp="1" noChangeArrowheads="1"/>
          </p:cNvSpPr>
          <p:nvPr>
            <p:ph type="ftr" sz="quarter" idx="11"/>
          </p:nvPr>
        </p:nvSpPr>
        <p:spPr>
          <a:ln/>
        </p:spPr>
        <p:txBody>
          <a:bodyPr/>
          <a:lstStyle>
            <a:lvl1pPr>
              <a:defRPr/>
            </a:lvl1pPr>
          </a:lstStyle>
          <a:p>
            <a:pPr>
              <a:defRPr/>
            </a:pPr>
            <a:endParaRPr lang="es-ES"/>
          </a:p>
        </p:txBody>
      </p:sp>
      <p:sp>
        <p:nvSpPr>
          <p:cNvPr id="7" name="Rectangle 128"/>
          <p:cNvSpPr>
            <a:spLocks noGrp="1" noChangeArrowheads="1"/>
          </p:cNvSpPr>
          <p:nvPr>
            <p:ph type="sldNum" sz="quarter" idx="12"/>
          </p:nvPr>
        </p:nvSpPr>
        <p:spPr>
          <a:ln/>
        </p:spPr>
        <p:txBody>
          <a:bodyPr/>
          <a:lstStyle>
            <a:lvl1pPr>
              <a:defRPr/>
            </a:lvl1pPr>
          </a:lstStyle>
          <a:p>
            <a:pPr>
              <a:defRPr/>
            </a:pPr>
            <a:fld id="{A095E760-C90E-4363-808D-39632AD3989D}" type="slidenum">
              <a:rPr lang="es-ES"/>
              <a:pPr>
                <a:defRPr/>
              </a:pPr>
              <a:t>‹#›</a:t>
            </a:fld>
            <a:endParaRPr lang="es-ES"/>
          </a:p>
        </p:txBody>
      </p:sp>
    </p:spTree>
    <p:extLst>
      <p:ext uri="{BB962C8B-B14F-4D97-AF65-F5344CB8AC3E}">
        <p14:creationId xmlns:p14="http://schemas.microsoft.com/office/powerpoint/2010/main" val="713195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6"/>
          <p:cNvSpPr>
            <a:spLocks noGrp="1" noChangeArrowheads="1"/>
          </p:cNvSpPr>
          <p:nvPr>
            <p:ph type="dt" sz="half" idx="10"/>
          </p:nvPr>
        </p:nvSpPr>
        <p:spPr>
          <a:ln/>
        </p:spPr>
        <p:txBody>
          <a:bodyPr/>
          <a:lstStyle>
            <a:lvl1pPr>
              <a:defRPr/>
            </a:lvl1pPr>
          </a:lstStyle>
          <a:p>
            <a:pPr>
              <a:defRPr/>
            </a:pPr>
            <a:endParaRPr lang="es-ES"/>
          </a:p>
        </p:txBody>
      </p:sp>
      <p:sp>
        <p:nvSpPr>
          <p:cNvPr id="6" name="Rectangle 127"/>
          <p:cNvSpPr>
            <a:spLocks noGrp="1" noChangeArrowheads="1"/>
          </p:cNvSpPr>
          <p:nvPr>
            <p:ph type="ftr" sz="quarter" idx="11"/>
          </p:nvPr>
        </p:nvSpPr>
        <p:spPr>
          <a:ln/>
        </p:spPr>
        <p:txBody>
          <a:bodyPr/>
          <a:lstStyle>
            <a:lvl1pPr>
              <a:defRPr/>
            </a:lvl1pPr>
          </a:lstStyle>
          <a:p>
            <a:pPr>
              <a:defRPr/>
            </a:pPr>
            <a:endParaRPr lang="es-ES"/>
          </a:p>
        </p:txBody>
      </p:sp>
      <p:sp>
        <p:nvSpPr>
          <p:cNvPr id="7" name="Rectangle 128"/>
          <p:cNvSpPr>
            <a:spLocks noGrp="1" noChangeArrowheads="1"/>
          </p:cNvSpPr>
          <p:nvPr>
            <p:ph type="sldNum" sz="quarter" idx="12"/>
          </p:nvPr>
        </p:nvSpPr>
        <p:spPr>
          <a:ln/>
        </p:spPr>
        <p:txBody>
          <a:bodyPr/>
          <a:lstStyle>
            <a:lvl1pPr>
              <a:defRPr/>
            </a:lvl1pPr>
          </a:lstStyle>
          <a:p>
            <a:pPr>
              <a:defRPr/>
            </a:pPr>
            <a:fld id="{1898443D-2173-4640-A87A-9160FD5AF957}" type="slidenum">
              <a:rPr lang="es-ES"/>
              <a:pPr>
                <a:defRPr/>
              </a:pPr>
              <a:t>‹#›</a:t>
            </a:fld>
            <a:endParaRPr lang="es-ES"/>
          </a:p>
        </p:txBody>
      </p:sp>
    </p:spTree>
    <p:extLst>
      <p:ext uri="{BB962C8B-B14F-4D97-AF65-F5344CB8AC3E}">
        <p14:creationId xmlns:p14="http://schemas.microsoft.com/office/powerpoint/2010/main" val="4061950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189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609600" y="762000"/>
            <a:ext cx="7542213" cy="6029325"/>
            <a:chOff x="-384" y="480"/>
            <a:chExt cx="4751" cy="3798"/>
          </a:xfrm>
        </p:grpSpPr>
        <p:grpSp>
          <p:nvGrpSpPr>
            <p:cNvPr id="8200" name="Group 3"/>
            <p:cNvGrpSpPr>
              <a:grpSpLocks/>
            </p:cNvGrpSpPr>
            <p:nvPr/>
          </p:nvGrpSpPr>
          <p:grpSpPr bwMode="auto">
            <a:xfrm>
              <a:off x="-384" y="480"/>
              <a:ext cx="4751" cy="3798"/>
              <a:chOff x="0" y="522"/>
              <a:chExt cx="4751" cy="3798"/>
            </a:xfrm>
          </p:grpSpPr>
          <p:grpSp>
            <p:nvGrpSpPr>
              <p:cNvPr id="8214" name="Group 4"/>
              <p:cNvGrpSpPr>
                <a:grpSpLocks/>
              </p:cNvGrpSpPr>
              <p:nvPr userDrawn="1"/>
            </p:nvGrpSpPr>
            <p:grpSpPr bwMode="auto">
              <a:xfrm>
                <a:off x="0" y="522"/>
                <a:ext cx="4751" cy="3794"/>
                <a:chOff x="0" y="522"/>
                <a:chExt cx="4751" cy="3794"/>
              </a:xfrm>
            </p:grpSpPr>
            <p:sp>
              <p:nvSpPr>
                <p:cNvPr id="123909" name="Freeform 5"/>
                <p:cNvSpPr>
                  <a:spLocks/>
                </p:cNvSpPr>
                <p:nvPr userDrawn="1"/>
              </p:nvSpPr>
              <p:spPr bwMode="hidden">
                <a:xfrm>
                  <a:off x="628" y="1241"/>
                  <a:ext cx="3281" cy="3075"/>
                </a:xfrm>
                <a:custGeom>
                  <a:avLst/>
                  <a:gdLst/>
                  <a:ahLst/>
                  <a:cxnLst>
                    <a:cxn ang="0">
                      <a:pos x="502" y="1990"/>
                    </a:cxn>
                    <a:cxn ang="0">
                      <a:pos x="186" y="1474"/>
                    </a:cxn>
                    <a:cxn ang="0">
                      <a:pos x="66" y="1169"/>
                    </a:cxn>
                    <a:cxn ang="0">
                      <a:pos x="12" y="875"/>
                    </a:cxn>
                    <a:cxn ang="0">
                      <a:pos x="18" y="611"/>
                    </a:cxn>
                    <a:cxn ang="0">
                      <a:pos x="84" y="389"/>
                    </a:cxn>
                    <a:cxn ang="0">
                      <a:pos x="209" y="216"/>
                    </a:cxn>
                    <a:cxn ang="0">
                      <a:pos x="508" y="42"/>
                    </a:cxn>
                    <a:cxn ang="0">
                      <a:pos x="891" y="6"/>
                    </a:cxn>
                    <a:cxn ang="0">
                      <a:pos x="1334" y="102"/>
                    </a:cxn>
                    <a:cxn ang="0">
                      <a:pos x="1806" y="324"/>
                    </a:cxn>
                    <a:cxn ang="0">
                      <a:pos x="2272" y="659"/>
                    </a:cxn>
                    <a:cxn ang="0">
                      <a:pos x="2769" y="1187"/>
                    </a:cxn>
                    <a:cxn ang="0">
                      <a:pos x="3085" y="1702"/>
                    </a:cxn>
                    <a:cxn ang="0">
                      <a:pos x="3205" y="2008"/>
                    </a:cxn>
                    <a:cxn ang="0">
                      <a:pos x="3259" y="2302"/>
                    </a:cxn>
                    <a:cxn ang="0">
                      <a:pos x="3253" y="2565"/>
                    </a:cxn>
                    <a:cxn ang="0">
                      <a:pos x="3187" y="2781"/>
                    </a:cxn>
                    <a:cxn ang="0">
                      <a:pos x="3068" y="2961"/>
                    </a:cxn>
                    <a:cxn ang="0">
                      <a:pos x="2918" y="3075"/>
                    </a:cxn>
                    <a:cxn ang="0">
                      <a:pos x="3068" y="2967"/>
                    </a:cxn>
                    <a:cxn ang="0">
                      <a:pos x="3193" y="2787"/>
                    </a:cxn>
                    <a:cxn ang="0">
                      <a:pos x="3259" y="2565"/>
                    </a:cxn>
                    <a:cxn ang="0">
                      <a:pos x="3265" y="2302"/>
                    </a:cxn>
                    <a:cxn ang="0">
                      <a:pos x="3211" y="2008"/>
                    </a:cxn>
                    <a:cxn ang="0">
                      <a:pos x="3091" y="1702"/>
                    </a:cxn>
                    <a:cxn ang="0">
                      <a:pos x="2775" y="1181"/>
                    </a:cxn>
                    <a:cxn ang="0">
                      <a:pos x="2278" y="653"/>
                    </a:cxn>
                    <a:cxn ang="0">
                      <a:pos x="1806" y="318"/>
                    </a:cxn>
                    <a:cxn ang="0">
                      <a:pos x="1334" y="96"/>
                    </a:cxn>
                    <a:cxn ang="0">
                      <a:pos x="891" y="0"/>
                    </a:cxn>
                    <a:cxn ang="0">
                      <a:pos x="502" y="36"/>
                    </a:cxn>
                    <a:cxn ang="0">
                      <a:pos x="204" y="210"/>
                    </a:cxn>
                    <a:cxn ang="0">
                      <a:pos x="78" y="389"/>
                    </a:cxn>
                    <a:cxn ang="0">
                      <a:pos x="12" y="611"/>
                    </a:cxn>
                    <a:cxn ang="0">
                      <a:pos x="6" y="875"/>
                    </a:cxn>
                    <a:cxn ang="0">
                      <a:pos x="60" y="1169"/>
                    </a:cxn>
                    <a:cxn ang="0">
                      <a:pos x="180" y="1474"/>
                    </a:cxn>
                    <a:cxn ang="0">
                      <a:pos x="353" y="1786"/>
                    </a:cxn>
                    <a:cxn ang="0">
                      <a:pos x="849" y="2380"/>
                    </a:cxn>
                    <a:cxn ang="0">
                      <a:pos x="1244" y="2709"/>
                    </a:cxn>
                    <a:cxn ang="0">
                      <a:pos x="1656" y="2961"/>
                    </a:cxn>
                    <a:cxn ang="0">
                      <a:pos x="1937" y="3075"/>
                    </a:cxn>
                    <a:cxn ang="0">
                      <a:pos x="1525" y="2889"/>
                    </a:cxn>
                    <a:cxn ang="0">
                      <a:pos x="1118" y="2607"/>
                    </a:cxn>
                    <a:cxn ang="0">
                      <a:pos x="849" y="2380"/>
                    </a:cxn>
                  </a:cxnLst>
                  <a:rect l="0" t="0" r="r" b="b"/>
                  <a:pathLst>
                    <a:path w="3271" h="3075">
                      <a:moveTo>
                        <a:pt x="849" y="2380"/>
                      </a:moveTo>
                      <a:lnTo>
                        <a:pt x="664" y="2188"/>
                      </a:lnTo>
                      <a:lnTo>
                        <a:pt x="502" y="1990"/>
                      </a:lnTo>
                      <a:lnTo>
                        <a:pt x="359" y="1786"/>
                      </a:lnTo>
                      <a:lnTo>
                        <a:pt x="239" y="1576"/>
                      </a:lnTo>
                      <a:lnTo>
                        <a:pt x="186" y="1474"/>
                      </a:lnTo>
                      <a:lnTo>
                        <a:pt x="138" y="1373"/>
                      </a:lnTo>
                      <a:lnTo>
                        <a:pt x="102" y="1271"/>
                      </a:lnTo>
                      <a:lnTo>
                        <a:pt x="66" y="1169"/>
                      </a:lnTo>
                      <a:lnTo>
                        <a:pt x="42" y="1067"/>
                      </a:lnTo>
                      <a:lnTo>
                        <a:pt x="24" y="971"/>
                      </a:lnTo>
                      <a:lnTo>
                        <a:pt x="12" y="875"/>
                      </a:lnTo>
                      <a:lnTo>
                        <a:pt x="6" y="779"/>
                      </a:lnTo>
                      <a:lnTo>
                        <a:pt x="6" y="695"/>
                      </a:lnTo>
                      <a:lnTo>
                        <a:pt x="18" y="611"/>
                      </a:lnTo>
                      <a:lnTo>
                        <a:pt x="30" y="533"/>
                      </a:lnTo>
                      <a:lnTo>
                        <a:pt x="54" y="461"/>
                      </a:lnTo>
                      <a:lnTo>
                        <a:pt x="84" y="389"/>
                      </a:lnTo>
                      <a:lnTo>
                        <a:pt x="120" y="330"/>
                      </a:lnTo>
                      <a:lnTo>
                        <a:pt x="162" y="270"/>
                      </a:lnTo>
                      <a:lnTo>
                        <a:pt x="209" y="216"/>
                      </a:lnTo>
                      <a:lnTo>
                        <a:pt x="299" y="144"/>
                      </a:lnTo>
                      <a:lnTo>
                        <a:pt x="395" y="84"/>
                      </a:lnTo>
                      <a:lnTo>
                        <a:pt x="508" y="42"/>
                      </a:lnTo>
                      <a:lnTo>
                        <a:pt x="628" y="18"/>
                      </a:lnTo>
                      <a:lnTo>
                        <a:pt x="754" y="6"/>
                      </a:lnTo>
                      <a:lnTo>
                        <a:pt x="891" y="6"/>
                      </a:lnTo>
                      <a:lnTo>
                        <a:pt x="1035" y="24"/>
                      </a:lnTo>
                      <a:lnTo>
                        <a:pt x="1184" y="60"/>
                      </a:lnTo>
                      <a:lnTo>
                        <a:pt x="1334" y="102"/>
                      </a:lnTo>
                      <a:lnTo>
                        <a:pt x="1489" y="162"/>
                      </a:lnTo>
                      <a:lnTo>
                        <a:pt x="1644" y="240"/>
                      </a:lnTo>
                      <a:lnTo>
                        <a:pt x="1806" y="324"/>
                      </a:lnTo>
                      <a:lnTo>
                        <a:pt x="1961" y="425"/>
                      </a:lnTo>
                      <a:lnTo>
                        <a:pt x="2117" y="533"/>
                      </a:lnTo>
                      <a:lnTo>
                        <a:pt x="2272" y="659"/>
                      </a:lnTo>
                      <a:lnTo>
                        <a:pt x="2422" y="797"/>
                      </a:lnTo>
                      <a:lnTo>
                        <a:pt x="2607" y="989"/>
                      </a:lnTo>
                      <a:lnTo>
                        <a:pt x="2769" y="1187"/>
                      </a:lnTo>
                      <a:lnTo>
                        <a:pt x="2912" y="1391"/>
                      </a:lnTo>
                      <a:lnTo>
                        <a:pt x="3032" y="1600"/>
                      </a:lnTo>
                      <a:lnTo>
                        <a:pt x="3085" y="1702"/>
                      </a:lnTo>
                      <a:lnTo>
                        <a:pt x="3133" y="1804"/>
                      </a:lnTo>
                      <a:lnTo>
                        <a:pt x="3169" y="1906"/>
                      </a:lnTo>
                      <a:lnTo>
                        <a:pt x="3205" y="2008"/>
                      </a:lnTo>
                      <a:lnTo>
                        <a:pt x="3229" y="2110"/>
                      </a:lnTo>
                      <a:lnTo>
                        <a:pt x="3247" y="2206"/>
                      </a:lnTo>
                      <a:lnTo>
                        <a:pt x="3259" y="2302"/>
                      </a:lnTo>
                      <a:lnTo>
                        <a:pt x="3265" y="2398"/>
                      </a:lnTo>
                      <a:lnTo>
                        <a:pt x="3265" y="2482"/>
                      </a:lnTo>
                      <a:lnTo>
                        <a:pt x="3253" y="2565"/>
                      </a:lnTo>
                      <a:lnTo>
                        <a:pt x="3241" y="2643"/>
                      </a:lnTo>
                      <a:lnTo>
                        <a:pt x="3217" y="2715"/>
                      </a:lnTo>
                      <a:lnTo>
                        <a:pt x="3187" y="2781"/>
                      </a:lnTo>
                      <a:lnTo>
                        <a:pt x="3157" y="2847"/>
                      </a:lnTo>
                      <a:lnTo>
                        <a:pt x="3115" y="2907"/>
                      </a:lnTo>
                      <a:lnTo>
                        <a:pt x="3068" y="2961"/>
                      </a:lnTo>
                      <a:lnTo>
                        <a:pt x="3068" y="2961"/>
                      </a:lnTo>
                      <a:lnTo>
                        <a:pt x="2996" y="3021"/>
                      </a:lnTo>
                      <a:lnTo>
                        <a:pt x="2918" y="3075"/>
                      </a:lnTo>
                      <a:lnTo>
                        <a:pt x="2930" y="3075"/>
                      </a:lnTo>
                      <a:lnTo>
                        <a:pt x="3002" y="3027"/>
                      </a:lnTo>
                      <a:lnTo>
                        <a:pt x="3068" y="2967"/>
                      </a:lnTo>
                      <a:lnTo>
                        <a:pt x="3115" y="2913"/>
                      </a:lnTo>
                      <a:lnTo>
                        <a:pt x="3157" y="2853"/>
                      </a:lnTo>
                      <a:lnTo>
                        <a:pt x="3193" y="2787"/>
                      </a:lnTo>
                      <a:lnTo>
                        <a:pt x="3223" y="2721"/>
                      </a:lnTo>
                      <a:lnTo>
                        <a:pt x="3247" y="2643"/>
                      </a:lnTo>
                      <a:lnTo>
                        <a:pt x="3259" y="2565"/>
                      </a:lnTo>
                      <a:lnTo>
                        <a:pt x="3271" y="2482"/>
                      </a:lnTo>
                      <a:lnTo>
                        <a:pt x="3271" y="2398"/>
                      </a:lnTo>
                      <a:lnTo>
                        <a:pt x="3265" y="2302"/>
                      </a:lnTo>
                      <a:lnTo>
                        <a:pt x="3253" y="2206"/>
                      </a:lnTo>
                      <a:lnTo>
                        <a:pt x="3235" y="2110"/>
                      </a:lnTo>
                      <a:lnTo>
                        <a:pt x="3211" y="2008"/>
                      </a:lnTo>
                      <a:lnTo>
                        <a:pt x="3175" y="1906"/>
                      </a:lnTo>
                      <a:lnTo>
                        <a:pt x="3139" y="1804"/>
                      </a:lnTo>
                      <a:lnTo>
                        <a:pt x="3091" y="1702"/>
                      </a:lnTo>
                      <a:lnTo>
                        <a:pt x="3038" y="1594"/>
                      </a:lnTo>
                      <a:lnTo>
                        <a:pt x="2918" y="1391"/>
                      </a:lnTo>
                      <a:lnTo>
                        <a:pt x="2775" y="1181"/>
                      </a:lnTo>
                      <a:lnTo>
                        <a:pt x="2613" y="983"/>
                      </a:lnTo>
                      <a:lnTo>
                        <a:pt x="2428" y="791"/>
                      </a:lnTo>
                      <a:lnTo>
                        <a:pt x="2278" y="653"/>
                      </a:lnTo>
                      <a:lnTo>
                        <a:pt x="2123" y="527"/>
                      </a:lnTo>
                      <a:lnTo>
                        <a:pt x="1967" y="419"/>
                      </a:lnTo>
                      <a:lnTo>
                        <a:pt x="1806" y="318"/>
                      </a:lnTo>
                      <a:lnTo>
                        <a:pt x="1650" y="234"/>
                      </a:lnTo>
                      <a:lnTo>
                        <a:pt x="1489" y="156"/>
                      </a:lnTo>
                      <a:lnTo>
                        <a:pt x="1334" y="96"/>
                      </a:lnTo>
                      <a:lnTo>
                        <a:pt x="1184" y="54"/>
                      </a:lnTo>
                      <a:lnTo>
                        <a:pt x="1035" y="18"/>
                      </a:lnTo>
                      <a:lnTo>
                        <a:pt x="891" y="0"/>
                      </a:lnTo>
                      <a:lnTo>
                        <a:pt x="754" y="0"/>
                      </a:lnTo>
                      <a:lnTo>
                        <a:pt x="622" y="12"/>
                      </a:lnTo>
                      <a:lnTo>
                        <a:pt x="502" y="36"/>
                      </a:lnTo>
                      <a:lnTo>
                        <a:pt x="395" y="78"/>
                      </a:lnTo>
                      <a:lnTo>
                        <a:pt x="293" y="138"/>
                      </a:lnTo>
                      <a:lnTo>
                        <a:pt x="204" y="210"/>
                      </a:lnTo>
                      <a:lnTo>
                        <a:pt x="156" y="264"/>
                      </a:lnTo>
                      <a:lnTo>
                        <a:pt x="114" y="324"/>
                      </a:lnTo>
                      <a:lnTo>
                        <a:pt x="78" y="389"/>
                      </a:lnTo>
                      <a:lnTo>
                        <a:pt x="48" y="461"/>
                      </a:lnTo>
                      <a:lnTo>
                        <a:pt x="30" y="533"/>
                      </a:lnTo>
                      <a:lnTo>
                        <a:pt x="12" y="611"/>
                      </a:lnTo>
                      <a:lnTo>
                        <a:pt x="6" y="695"/>
                      </a:lnTo>
                      <a:lnTo>
                        <a:pt x="0" y="779"/>
                      </a:lnTo>
                      <a:lnTo>
                        <a:pt x="6" y="875"/>
                      </a:lnTo>
                      <a:lnTo>
                        <a:pt x="18" y="971"/>
                      </a:lnTo>
                      <a:lnTo>
                        <a:pt x="36" y="1067"/>
                      </a:lnTo>
                      <a:lnTo>
                        <a:pt x="60" y="1169"/>
                      </a:lnTo>
                      <a:lnTo>
                        <a:pt x="96" y="1271"/>
                      </a:lnTo>
                      <a:lnTo>
                        <a:pt x="132" y="1373"/>
                      </a:lnTo>
                      <a:lnTo>
                        <a:pt x="180" y="1474"/>
                      </a:lnTo>
                      <a:lnTo>
                        <a:pt x="233" y="1582"/>
                      </a:lnTo>
                      <a:lnTo>
                        <a:pt x="287" y="1684"/>
                      </a:lnTo>
                      <a:lnTo>
                        <a:pt x="353" y="1786"/>
                      </a:lnTo>
                      <a:lnTo>
                        <a:pt x="496" y="1990"/>
                      </a:lnTo>
                      <a:lnTo>
                        <a:pt x="664" y="2188"/>
                      </a:lnTo>
                      <a:lnTo>
                        <a:pt x="849" y="2380"/>
                      </a:lnTo>
                      <a:lnTo>
                        <a:pt x="981" y="2500"/>
                      </a:lnTo>
                      <a:lnTo>
                        <a:pt x="1112" y="2607"/>
                      </a:lnTo>
                      <a:lnTo>
                        <a:pt x="1244" y="2709"/>
                      </a:lnTo>
                      <a:lnTo>
                        <a:pt x="1381" y="2805"/>
                      </a:lnTo>
                      <a:lnTo>
                        <a:pt x="1519" y="2889"/>
                      </a:lnTo>
                      <a:lnTo>
                        <a:pt x="1656" y="2961"/>
                      </a:lnTo>
                      <a:lnTo>
                        <a:pt x="1788" y="3021"/>
                      </a:lnTo>
                      <a:lnTo>
                        <a:pt x="1926" y="3075"/>
                      </a:lnTo>
                      <a:lnTo>
                        <a:pt x="1937" y="3075"/>
                      </a:lnTo>
                      <a:lnTo>
                        <a:pt x="1800" y="3021"/>
                      </a:lnTo>
                      <a:lnTo>
                        <a:pt x="1662" y="2961"/>
                      </a:lnTo>
                      <a:lnTo>
                        <a:pt x="1525" y="2889"/>
                      </a:lnTo>
                      <a:lnTo>
                        <a:pt x="1387" y="2805"/>
                      </a:lnTo>
                      <a:lnTo>
                        <a:pt x="1250" y="2709"/>
                      </a:lnTo>
                      <a:lnTo>
                        <a:pt x="1118" y="2607"/>
                      </a:lnTo>
                      <a:lnTo>
                        <a:pt x="981" y="2500"/>
                      </a:lnTo>
                      <a:lnTo>
                        <a:pt x="849" y="2380"/>
                      </a:lnTo>
                      <a:lnTo>
                        <a:pt x="849" y="2380"/>
                      </a:lnTo>
                      <a:close/>
                    </a:path>
                  </a:pathLst>
                </a:custGeom>
                <a:solidFill>
                  <a:schemeClr val="accent2"/>
                </a:solidFill>
                <a:ln w="9525">
                  <a:noFill/>
                  <a:round/>
                  <a:headEnd/>
                  <a:tailEnd/>
                </a:ln>
              </p:spPr>
              <p:txBody>
                <a:bodyPr/>
                <a:lstStyle/>
                <a:p>
                  <a:pPr>
                    <a:defRPr/>
                  </a:pPr>
                  <a:endParaRPr lang="en-US"/>
                </a:p>
              </p:txBody>
            </p:sp>
            <p:grpSp>
              <p:nvGrpSpPr>
                <p:cNvPr id="8229" name="Group 6"/>
                <p:cNvGrpSpPr>
                  <a:grpSpLocks/>
                </p:cNvGrpSpPr>
                <p:nvPr userDrawn="1"/>
              </p:nvGrpSpPr>
              <p:grpSpPr bwMode="auto">
                <a:xfrm>
                  <a:off x="0" y="522"/>
                  <a:ext cx="4751" cy="3794"/>
                  <a:chOff x="0" y="522"/>
                  <a:chExt cx="4751" cy="3794"/>
                </a:xfrm>
              </p:grpSpPr>
              <p:sp>
                <p:nvSpPr>
                  <p:cNvPr id="123911" name="Freeform 7"/>
                  <p:cNvSpPr>
                    <a:spLocks/>
                  </p:cNvSpPr>
                  <p:nvPr userDrawn="1"/>
                </p:nvSpPr>
                <p:spPr bwMode="hidden">
                  <a:xfrm>
                    <a:off x="400" y="815"/>
                    <a:ext cx="3964" cy="3501"/>
                  </a:xfrm>
                  <a:custGeom>
                    <a:avLst/>
                    <a:gdLst/>
                    <a:ahLst/>
                    <a:cxnLst>
                      <a:cxn ang="0">
                        <a:pos x="3946" y="2860"/>
                      </a:cxn>
                      <a:cxn ang="0">
                        <a:pos x="3910" y="2614"/>
                      </a:cxn>
                      <a:cxn ang="0">
                        <a:pos x="3839" y="2368"/>
                      </a:cxn>
                      <a:cxn ang="0">
                        <a:pos x="3731" y="2110"/>
                      </a:cxn>
                      <a:cxn ang="0">
                        <a:pos x="3593" y="1853"/>
                      </a:cxn>
                      <a:cxn ang="0">
                        <a:pos x="3432" y="1595"/>
                      </a:cxn>
                      <a:cxn ang="0">
                        <a:pos x="3241" y="1343"/>
                      </a:cxn>
                      <a:cxn ang="0">
                        <a:pos x="3025" y="1103"/>
                      </a:cxn>
                      <a:cxn ang="0">
                        <a:pos x="2721" y="815"/>
                      </a:cxn>
                      <a:cxn ang="0">
                        <a:pos x="2332" y="522"/>
                      </a:cxn>
                      <a:cxn ang="0">
                        <a:pos x="1943" y="288"/>
                      </a:cxn>
                      <a:cxn ang="0">
                        <a:pos x="1555" y="126"/>
                      </a:cxn>
                      <a:cxn ang="0">
                        <a:pos x="1184" y="24"/>
                      </a:cxn>
                      <a:cxn ang="0">
                        <a:pos x="837" y="0"/>
                      </a:cxn>
                      <a:cxn ang="0">
                        <a:pos x="526" y="48"/>
                      </a:cxn>
                      <a:cxn ang="0">
                        <a:pos x="263" y="174"/>
                      </a:cxn>
                      <a:cxn ang="0">
                        <a:pos x="114" y="312"/>
                      </a:cxn>
                      <a:cxn ang="0">
                        <a:pos x="0" y="486"/>
                      </a:cxn>
                      <a:cxn ang="0">
                        <a:pos x="72" y="372"/>
                      </a:cxn>
                      <a:cxn ang="0">
                        <a:pos x="269" y="174"/>
                      </a:cxn>
                      <a:cxn ang="0">
                        <a:pos x="526" y="48"/>
                      </a:cxn>
                      <a:cxn ang="0">
                        <a:pos x="837" y="6"/>
                      </a:cxn>
                      <a:cxn ang="0">
                        <a:pos x="1184" y="30"/>
                      </a:cxn>
                      <a:cxn ang="0">
                        <a:pos x="1555" y="132"/>
                      </a:cxn>
                      <a:cxn ang="0">
                        <a:pos x="1943" y="294"/>
                      </a:cxn>
                      <a:cxn ang="0">
                        <a:pos x="2332" y="528"/>
                      </a:cxn>
                      <a:cxn ang="0">
                        <a:pos x="2715" y="821"/>
                      </a:cxn>
                      <a:cxn ang="0">
                        <a:pos x="3127" y="1223"/>
                      </a:cxn>
                      <a:cxn ang="0">
                        <a:pos x="3336" y="1469"/>
                      </a:cxn>
                      <a:cxn ang="0">
                        <a:pos x="3510" y="1727"/>
                      </a:cxn>
                      <a:cxn ang="0">
                        <a:pos x="3665" y="1984"/>
                      </a:cxn>
                      <a:cxn ang="0">
                        <a:pos x="3785" y="2236"/>
                      </a:cxn>
                      <a:cxn ang="0">
                        <a:pos x="3875" y="2494"/>
                      </a:cxn>
                      <a:cxn ang="0">
                        <a:pos x="3934" y="2740"/>
                      </a:cxn>
                      <a:cxn ang="0">
                        <a:pos x="3952" y="2973"/>
                      </a:cxn>
                      <a:cxn ang="0">
                        <a:pos x="3922" y="3255"/>
                      </a:cxn>
                      <a:cxn ang="0">
                        <a:pos x="3833" y="3501"/>
                      </a:cxn>
                      <a:cxn ang="0">
                        <a:pos x="3886" y="3387"/>
                      </a:cxn>
                      <a:cxn ang="0">
                        <a:pos x="3946" y="3123"/>
                      </a:cxn>
                      <a:cxn ang="0">
                        <a:pos x="3952" y="2973"/>
                      </a:cxn>
                    </a:cxnLst>
                    <a:rect l="0" t="0" r="r" b="b"/>
                    <a:pathLst>
                      <a:path w="3952" h="3501">
                        <a:moveTo>
                          <a:pt x="3952" y="2973"/>
                        </a:moveTo>
                        <a:lnTo>
                          <a:pt x="3946" y="2860"/>
                        </a:lnTo>
                        <a:lnTo>
                          <a:pt x="3934" y="2740"/>
                        </a:lnTo>
                        <a:lnTo>
                          <a:pt x="3910" y="2614"/>
                        </a:lnTo>
                        <a:lnTo>
                          <a:pt x="3875" y="2494"/>
                        </a:lnTo>
                        <a:lnTo>
                          <a:pt x="3839" y="2368"/>
                        </a:lnTo>
                        <a:lnTo>
                          <a:pt x="3785" y="2236"/>
                        </a:lnTo>
                        <a:lnTo>
                          <a:pt x="3731" y="2110"/>
                        </a:lnTo>
                        <a:lnTo>
                          <a:pt x="3665" y="1978"/>
                        </a:lnTo>
                        <a:lnTo>
                          <a:pt x="3593" y="1853"/>
                        </a:lnTo>
                        <a:lnTo>
                          <a:pt x="3516" y="1721"/>
                        </a:lnTo>
                        <a:lnTo>
                          <a:pt x="3432" y="1595"/>
                        </a:lnTo>
                        <a:lnTo>
                          <a:pt x="3336" y="1469"/>
                        </a:lnTo>
                        <a:lnTo>
                          <a:pt x="3241" y="1343"/>
                        </a:lnTo>
                        <a:lnTo>
                          <a:pt x="3133" y="1223"/>
                        </a:lnTo>
                        <a:lnTo>
                          <a:pt x="3025" y="1103"/>
                        </a:lnTo>
                        <a:lnTo>
                          <a:pt x="2906" y="983"/>
                        </a:lnTo>
                        <a:lnTo>
                          <a:pt x="2721" y="815"/>
                        </a:lnTo>
                        <a:lnTo>
                          <a:pt x="2529" y="660"/>
                        </a:lnTo>
                        <a:lnTo>
                          <a:pt x="2332" y="522"/>
                        </a:lnTo>
                        <a:lnTo>
                          <a:pt x="2141" y="396"/>
                        </a:lnTo>
                        <a:lnTo>
                          <a:pt x="1943" y="288"/>
                        </a:lnTo>
                        <a:lnTo>
                          <a:pt x="1746" y="198"/>
                        </a:lnTo>
                        <a:lnTo>
                          <a:pt x="1555" y="126"/>
                        </a:lnTo>
                        <a:lnTo>
                          <a:pt x="1363" y="66"/>
                        </a:lnTo>
                        <a:lnTo>
                          <a:pt x="1184" y="24"/>
                        </a:lnTo>
                        <a:lnTo>
                          <a:pt x="1005" y="6"/>
                        </a:lnTo>
                        <a:lnTo>
                          <a:pt x="837" y="0"/>
                        </a:lnTo>
                        <a:lnTo>
                          <a:pt x="676" y="12"/>
                        </a:lnTo>
                        <a:lnTo>
                          <a:pt x="526" y="48"/>
                        </a:lnTo>
                        <a:lnTo>
                          <a:pt x="389" y="102"/>
                        </a:lnTo>
                        <a:lnTo>
                          <a:pt x="263" y="174"/>
                        </a:lnTo>
                        <a:lnTo>
                          <a:pt x="155" y="264"/>
                        </a:lnTo>
                        <a:lnTo>
                          <a:pt x="114" y="312"/>
                        </a:lnTo>
                        <a:lnTo>
                          <a:pt x="72" y="366"/>
                        </a:lnTo>
                        <a:lnTo>
                          <a:pt x="0" y="486"/>
                        </a:lnTo>
                        <a:lnTo>
                          <a:pt x="0" y="498"/>
                        </a:lnTo>
                        <a:lnTo>
                          <a:pt x="72" y="372"/>
                        </a:lnTo>
                        <a:lnTo>
                          <a:pt x="161" y="264"/>
                        </a:lnTo>
                        <a:lnTo>
                          <a:pt x="269" y="174"/>
                        </a:lnTo>
                        <a:lnTo>
                          <a:pt x="395" y="102"/>
                        </a:lnTo>
                        <a:lnTo>
                          <a:pt x="526" y="48"/>
                        </a:lnTo>
                        <a:lnTo>
                          <a:pt x="676" y="18"/>
                        </a:lnTo>
                        <a:lnTo>
                          <a:pt x="837" y="6"/>
                        </a:lnTo>
                        <a:lnTo>
                          <a:pt x="1005" y="6"/>
                        </a:lnTo>
                        <a:lnTo>
                          <a:pt x="1184" y="30"/>
                        </a:lnTo>
                        <a:lnTo>
                          <a:pt x="1363" y="72"/>
                        </a:lnTo>
                        <a:lnTo>
                          <a:pt x="1555" y="132"/>
                        </a:lnTo>
                        <a:lnTo>
                          <a:pt x="1746" y="204"/>
                        </a:lnTo>
                        <a:lnTo>
                          <a:pt x="1943" y="294"/>
                        </a:lnTo>
                        <a:lnTo>
                          <a:pt x="2135" y="402"/>
                        </a:lnTo>
                        <a:lnTo>
                          <a:pt x="2332" y="528"/>
                        </a:lnTo>
                        <a:lnTo>
                          <a:pt x="2523" y="666"/>
                        </a:lnTo>
                        <a:lnTo>
                          <a:pt x="2715" y="821"/>
                        </a:lnTo>
                        <a:lnTo>
                          <a:pt x="2900" y="989"/>
                        </a:lnTo>
                        <a:lnTo>
                          <a:pt x="3127" y="1223"/>
                        </a:lnTo>
                        <a:lnTo>
                          <a:pt x="3235" y="1349"/>
                        </a:lnTo>
                        <a:lnTo>
                          <a:pt x="3336" y="1469"/>
                        </a:lnTo>
                        <a:lnTo>
                          <a:pt x="3426" y="1595"/>
                        </a:lnTo>
                        <a:lnTo>
                          <a:pt x="3510" y="1727"/>
                        </a:lnTo>
                        <a:lnTo>
                          <a:pt x="3593" y="1853"/>
                        </a:lnTo>
                        <a:lnTo>
                          <a:pt x="3665" y="1984"/>
                        </a:lnTo>
                        <a:lnTo>
                          <a:pt x="3731" y="2110"/>
                        </a:lnTo>
                        <a:lnTo>
                          <a:pt x="3785" y="2236"/>
                        </a:lnTo>
                        <a:lnTo>
                          <a:pt x="3833" y="2368"/>
                        </a:lnTo>
                        <a:lnTo>
                          <a:pt x="3875" y="2494"/>
                        </a:lnTo>
                        <a:lnTo>
                          <a:pt x="3910" y="2614"/>
                        </a:lnTo>
                        <a:lnTo>
                          <a:pt x="3934" y="2740"/>
                        </a:lnTo>
                        <a:lnTo>
                          <a:pt x="3946" y="2860"/>
                        </a:lnTo>
                        <a:lnTo>
                          <a:pt x="3952" y="2973"/>
                        </a:lnTo>
                        <a:lnTo>
                          <a:pt x="3946" y="3123"/>
                        </a:lnTo>
                        <a:lnTo>
                          <a:pt x="3922" y="3255"/>
                        </a:lnTo>
                        <a:lnTo>
                          <a:pt x="3886" y="3387"/>
                        </a:lnTo>
                        <a:lnTo>
                          <a:pt x="3833" y="3501"/>
                        </a:lnTo>
                        <a:lnTo>
                          <a:pt x="3833" y="3501"/>
                        </a:lnTo>
                        <a:lnTo>
                          <a:pt x="3886" y="3387"/>
                        </a:lnTo>
                        <a:lnTo>
                          <a:pt x="3928" y="3255"/>
                        </a:lnTo>
                        <a:lnTo>
                          <a:pt x="3946" y="3123"/>
                        </a:lnTo>
                        <a:lnTo>
                          <a:pt x="3952" y="2973"/>
                        </a:lnTo>
                        <a:lnTo>
                          <a:pt x="3952" y="2973"/>
                        </a:lnTo>
                        <a:close/>
                      </a:path>
                    </a:pathLst>
                  </a:custGeom>
                  <a:solidFill>
                    <a:schemeClr val="accent2"/>
                  </a:solidFill>
                  <a:ln w="9525">
                    <a:noFill/>
                    <a:round/>
                    <a:headEnd/>
                    <a:tailEnd/>
                  </a:ln>
                </p:spPr>
                <p:txBody>
                  <a:bodyPr/>
                  <a:lstStyle/>
                  <a:p>
                    <a:pPr>
                      <a:defRPr/>
                    </a:pPr>
                    <a:endParaRPr lang="en-US"/>
                  </a:p>
                </p:txBody>
              </p:sp>
              <p:sp>
                <p:nvSpPr>
                  <p:cNvPr id="123912" name="Freeform 8"/>
                  <p:cNvSpPr>
                    <a:spLocks/>
                  </p:cNvSpPr>
                  <p:nvPr userDrawn="1"/>
                </p:nvSpPr>
                <p:spPr bwMode="hidden">
                  <a:xfrm>
                    <a:off x="406" y="953"/>
                    <a:ext cx="3803" cy="3363"/>
                  </a:xfrm>
                  <a:custGeom>
                    <a:avLst/>
                    <a:gdLst/>
                    <a:ahLst/>
                    <a:cxnLst>
                      <a:cxn ang="0">
                        <a:pos x="676" y="2416"/>
                      </a:cxn>
                      <a:cxn ang="0">
                        <a:pos x="419" y="2062"/>
                      </a:cxn>
                      <a:cxn ang="0">
                        <a:pos x="215" y="1703"/>
                      </a:cxn>
                      <a:cxn ang="0">
                        <a:pos x="78" y="1343"/>
                      </a:cxn>
                      <a:cxn ang="0">
                        <a:pos x="12" y="1001"/>
                      </a:cxn>
                      <a:cxn ang="0">
                        <a:pos x="18" y="701"/>
                      </a:cxn>
                      <a:cxn ang="0">
                        <a:pos x="96" y="450"/>
                      </a:cxn>
                      <a:cxn ang="0">
                        <a:pos x="239" y="246"/>
                      </a:cxn>
                      <a:cxn ang="0">
                        <a:pos x="580" y="48"/>
                      </a:cxn>
                      <a:cxn ang="0">
                        <a:pos x="1028" y="6"/>
                      </a:cxn>
                      <a:cxn ang="0">
                        <a:pos x="1543" y="120"/>
                      </a:cxn>
                      <a:cxn ang="0">
                        <a:pos x="2087" y="378"/>
                      </a:cxn>
                      <a:cxn ang="0">
                        <a:pos x="2631" y="773"/>
                      </a:cxn>
                      <a:cxn ang="0">
                        <a:pos x="3115" y="1265"/>
                      </a:cxn>
                      <a:cxn ang="0">
                        <a:pos x="3378" y="1625"/>
                      </a:cxn>
                      <a:cxn ang="0">
                        <a:pos x="3582" y="1984"/>
                      </a:cxn>
                      <a:cxn ang="0">
                        <a:pos x="3719" y="2344"/>
                      </a:cxn>
                      <a:cxn ang="0">
                        <a:pos x="3785" y="2686"/>
                      </a:cxn>
                      <a:cxn ang="0">
                        <a:pos x="3749" y="3105"/>
                      </a:cxn>
                      <a:cxn ang="0">
                        <a:pos x="3629" y="3363"/>
                      </a:cxn>
                      <a:cxn ang="0">
                        <a:pos x="3779" y="2967"/>
                      </a:cxn>
                      <a:cxn ang="0">
                        <a:pos x="3791" y="2794"/>
                      </a:cxn>
                      <a:cxn ang="0">
                        <a:pos x="3749" y="2458"/>
                      </a:cxn>
                      <a:cxn ang="0">
                        <a:pos x="3635" y="2104"/>
                      </a:cxn>
                      <a:cxn ang="0">
                        <a:pos x="3456" y="1739"/>
                      </a:cxn>
                      <a:cxn ang="0">
                        <a:pos x="3211" y="1385"/>
                      </a:cxn>
                      <a:cxn ang="0">
                        <a:pos x="2804" y="929"/>
                      </a:cxn>
                      <a:cxn ang="0">
                        <a:pos x="2272" y="492"/>
                      </a:cxn>
                      <a:cxn ang="0">
                        <a:pos x="1722" y="192"/>
                      </a:cxn>
                      <a:cxn ang="0">
                        <a:pos x="1190" y="24"/>
                      </a:cxn>
                      <a:cxn ang="0">
                        <a:pos x="717" y="12"/>
                      </a:cxn>
                      <a:cxn ang="0">
                        <a:pos x="335" y="162"/>
                      </a:cxn>
                      <a:cxn ang="0">
                        <a:pos x="132" y="378"/>
                      </a:cxn>
                      <a:cxn ang="0">
                        <a:pos x="36" y="612"/>
                      </a:cxn>
                      <a:cxn ang="0">
                        <a:pos x="0" y="893"/>
                      </a:cxn>
                      <a:cxn ang="0">
                        <a:pos x="42" y="1229"/>
                      </a:cxn>
                      <a:cxn ang="0">
                        <a:pos x="161" y="1583"/>
                      </a:cxn>
                      <a:cxn ang="0">
                        <a:pos x="341" y="1942"/>
                      </a:cxn>
                      <a:cxn ang="0">
                        <a:pos x="580" y="2302"/>
                      </a:cxn>
                      <a:cxn ang="0">
                        <a:pos x="987" y="2758"/>
                      </a:cxn>
                      <a:cxn ang="0">
                        <a:pos x="1596" y="3237"/>
                      </a:cxn>
                      <a:cxn ang="0">
                        <a:pos x="1596" y="3237"/>
                      </a:cxn>
                      <a:cxn ang="0">
                        <a:pos x="993" y="2758"/>
                      </a:cxn>
                    </a:cxnLst>
                    <a:rect l="0" t="0" r="r" b="b"/>
                    <a:pathLst>
                      <a:path w="3791" h="3363">
                        <a:moveTo>
                          <a:pt x="993" y="2758"/>
                        </a:moveTo>
                        <a:lnTo>
                          <a:pt x="777" y="2536"/>
                        </a:lnTo>
                        <a:lnTo>
                          <a:pt x="676" y="2416"/>
                        </a:lnTo>
                        <a:lnTo>
                          <a:pt x="586" y="2302"/>
                        </a:lnTo>
                        <a:lnTo>
                          <a:pt x="496" y="2182"/>
                        </a:lnTo>
                        <a:lnTo>
                          <a:pt x="419" y="2062"/>
                        </a:lnTo>
                        <a:lnTo>
                          <a:pt x="341" y="1942"/>
                        </a:lnTo>
                        <a:lnTo>
                          <a:pt x="275" y="1822"/>
                        </a:lnTo>
                        <a:lnTo>
                          <a:pt x="215" y="1703"/>
                        </a:lnTo>
                        <a:lnTo>
                          <a:pt x="161" y="1583"/>
                        </a:lnTo>
                        <a:lnTo>
                          <a:pt x="114" y="1463"/>
                        </a:lnTo>
                        <a:lnTo>
                          <a:pt x="78" y="1343"/>
                        </a:lnTo>
                        <a:lnTo>
                          <a:pt x="48" y="1229"/>
                        </a:lnTo>
                        <a:lnTo>
                          <a:pt x="24" y="1115"/>
                        </a:lnTo>
                        <a:lnTo>
                          <a:pt x="12" y="1001"/>
                        </a:lnTo>
                        <a:lnTo>
                          <a:pt x="6" y="893"/>
                        </a:lnTo>
                        <a:lnTo>
                          <a:pt x="12" y="797"/>
                        </a:lnTo>
                        <a:lnTo>
                          <a:pt x="18" y="701"/>
                        </a:lnTo>
                        <a:lnTo>
                          <a:pt x="42" y="612"/>
                        </a:lnTo>
                        <a:lnTo>
                          <a:pt x="66" y="528"/>
                        </a:lnTo>
                        <a:lnTo>
                          <a:pt x="96" y="450"/>
                        </a:lnTo>
                        <a:lnTo>
                          <a:pt x="138" y="378"/>
                        </a:lnTo>
                        <a:lnTo>
                          <a:pt x="185" y="306"/>
                        </a:lnTo>
                        <a:lnTo>
                          <a:pt x="239" y="246"/>
                        </a:lnTo>
                        <a:lnTo>
                          <a:pt x="341" y="162"/>
                        </a:lnTo>
                        <a:lnTo>
                          <a:pt x="454" y="96"/>
                        </a:lnTo>
                        <a:lnTo>
                          <a:pt x="580" y="48"/>
                        </a:lnTo>
                        <a:lnTo>
                          <a:pt x="723" y="18"/>
                        </a:lnTo>
                        <a:lnTo>
                          <a:pt x="867" y="6"/>
                        </a:lnTo>
                        <a:lnTo>
                          <a:pt x="1028" y="6"/>
                        </a:lnTo>
                        <a:lnTo>
                          <a:pt x="1196" y="30"/>
                        </a:lnTo>
                        <a:lnTo>
                          <a:pt x="1363" y="66"/>
                        </a:lnTo>
                        <a:lnTo>
                          <a:pt x="1543" y="120"/>
                        </a:lnTo>
                        <a:lnTo>
                          <a:pt x="1722" y="192"/>
                        </a:lnTo>
                        <a:lnTo>
                          <a:pt x="1901" y="282"/>
                        </a:lnTo>
                        <a:lnTo>
                          <a:pt x="2087" y="378"/>
                        </a:lnTo>
                        <a:lnTo>
                          <a:pt x="2272" y="498"/>
                        </a:lnTo>
                        <a:lnTo>
                          <a:pt x="2451" y="624"/>
                        </a:lnTo>
                        <a:lnTo>
                          <a:pt x="2631" y="773"/>
                        </a:lnTo>
                        <a:lnTo>
                          <a:pt x="2804" y="929"/>
                        </a:lnTo>
                        <a:lnTo>
                          <a:pt x="3019" y="1151"/>
                        </a:lnTo>
                        <a:lnTo>
                          <a:pt x="3115" y="1265"/>
                        </a:lnTo>
                        <a:lnTo>
                          <a:pt x="3211" y="1385"/>
                        </a:lnTo>
                        <a:lnTo>
                          <a:pt x="3295" y="1505"/>
                        </a:lnTo>
                        <a:lnTo>
                          <a:pt x="3378" y="1625"/>
                        </a:lnTo>
                        <a:lnTo>
                          <a:pt x="3450" y="1745"/>
                        </a:lnTo>
                        <a:lnTo>
                          <a:pt x="3522" y="1864"/>
                        </a:lnTo>
                        <a:lnTo>
                          <a:pt x="3582" y="1984"/>
                        </a:lnTo>
                        <a:lnTo>
                          <a:pt x="3635" y="2104"/>
                        </a:lnTo>
                        <a:lnTo>
                          <a:pt x="3677" y="2224"/>
                        </a:lnTo>
                        <a:lnTo>
                          <a:pt x="3719" y="2344"/>
                        </a:lnTo>
                        <a:lnTo>
                          <a:pt x="3749" y="2458"/>
                        </a:lnTo>
                        <a:lnTo>
                          <a:pt x="3773" y="2572"/>
                        </a:lnTo>
                        <a:lnTo>
                          <a:pt x="3785" y="2686"/>
                        </a:lnTo>
                        <a:lnTo>
                          <a:pt x="3791" y="2794"/>
                        </a:lnTo>
                        <a:lnTo>
                          <a:pt x="3779" y="2955"/>
                        </a:lnTo>
                        <a:lnTo>
                          <a:pt x="3749" y="3105"/>
                        </a:lnTo>
                        <a:lnTo>
                          <a:pt x="3695" y="3243"/>
                        </a:lnTo>
                        <a:lnTo>
                          <a:pt x="3623" y="3363"/>
                        </a:lnTo>
                        <a:lnTo>
                          <a:pt x="3629" y="3363"/>
                        </a:lnTo>
                        <a:lnTo>
                          <a:pt x="3701" y="3243"/>
                        </a:lnTo>
                        <a:lnTo>
                          <a:pt x="3749" y="3111"/>
                        </a:lnTo>
                        <a:lnTo>
                          <a:pt x="3779" y="2967"/>
                        </a:lnTo>
                        <a:lnTo>
                          <a:pt x="3791" y="2806"/>
                        </a:lnTo>
                        <a:lnTo>
                          <a:pt x="3791" y="2800"/>
                        </a:lnTo>
                        <a:lnTo>
                          <a:pt x="3791" y="2794"/>
                        </a:lnTo>
                        <a:lnTo>
                          <a:pt x="3785" y="2686"/>
                        </a:lnTo>
                        <a:lnTo>
                          <a:pt x="3773" y="2572"/>
                        </a:lnTo>
                        <a:lnTo>
                          <a:pt x="3749" y="2458"/>
                        </a:lnTo>
                        <a:lnTo>
                          <a:pt x="3719" y="2338"/>
                        </a:lnTo>
                        <a:lnTo>
                          <a:pt x="3683" y="2224"/>
                        </a:lnTo>
                        <a:lnTo>
                          <a:pt x="3635" y="2104"/>
                        </a:lnTo>
                        <a:lnTo>
                          <a:pt x="3582" y="1984"/>
                        </a:lnTo>
                        <a:lnTo>
                          <a:pt x="3522" y="1864"/>
                        </a:lnTo>
                        <a:lnTo>
                          <a:pt x="3456" y="1739"/>
                        </a:lnTo>
                        <a:lnTo>
                          <a:pt x="3378" y="1619"/>
                        </a:lnTo>
                        <a:lnTo>
                          <a:pt x="3300" y="1499"/>
                        </a:lnTo>
                        <a:lnTo>
                          <a:pt x="3211" y="1385"/>
                        </a:lnTo>
                        <a:lnTo>
                          <a:pt x="3121" y="1265"/>
                        </a:lnTo>
                        <a:lnTo>
                          <a:pt x="3019" y="1151"/>
                        </a:lnTo>
                        <a:lnTo>
                          <a:pt x="2804" y="929"/>
                        </a:lnTo>
                        <a:lnTo>
                          <a:pt x="2631" y="767"/>
                        </a:lnTo>
                        <a:lnTo>
                          <a:pt x="2451" y="624"/>
                        </a:lnTo>
                        <a:lnTo>
                          <a:pt x="2272" y="492"/>
                        </a:lnTo>
                        <a:lnTo>
                          <a:pt x="2087" y="378"/>
                        </a:lnTo>
                        <a:lnTo>
                          <a:pt x="1901" y="276"/>
                        </a:lnTo>
                        <a:lnTo>
                          <a:pt x="1722" y="192"/>
                        </a:lnTo>
                        <a:lnTo>
                          <a:pt x="1543" y="120"/>
                        </a:lnTo>
                        <a:lnTo>
                          <a:pt x="1363" y="66"/>
                        </a:lnTo>
                        <a:lnTo>
                          <a:pt x="1190" y="24"/>
                        </a:lnTo>
                        <a:lnTo>
                          <a:pt x="1028" y="6"/>
                        </a:lnTo>
                        <a:lnTo>
                          <a:pt x="867" y="0"/>
                        </a:lnTo>
                        <a:lnTo>
                          <a:pt x="717" y="12"/>
                        </a:lnTo>
                        <a:lnTo>
                          <a:pt x="580" y="42"/>
                        </a:lnTo>
                        <a:lnTo>
                          <a:pt x="448" y="90"/>
                        </a:lnTo>
                        <a:lnTo>
                          <a:pt x="335" y="162"/>
                        </a:lnTo>
                        <a:lnTo>
                          <a:pt x="233" y="246"/>
                        </a:lnTo>
                        <a:lnTo>
                          <a:pt x="179" y="306"/>
                        </a:lnTo>
                        <a:lnTo>
                          <a:pt x="132" y="378"/>
                        </a:lnTo>
                        <a:lnTo>
                          <a:pt x="90" y="450"/>
                        </a:lnTo>
                        <a:lnTo>
                          <a:pt x="60" y="528"/>
                        </a:lnTo>
                        <a:lnTo>
                          <a:pt x="36" y="612"/>
                        </a:lnTo>
                        <a:lnTo>
                          <a:pt x="12" y="701"/>
                        </a:lnTo>
                        <a:lnTo>
                          <a:pt x="6" y="797"/>
                        </a:lnTo>
                        <a:lnTo>
                          <a:pt x="0" y="893"/>
                        </a:lnTo>
                        <a:lnTo>
                          <a:pt x="6" y="1001"/>
                        </a:lnTo>
                        <a:lnTo>
                          <a:pt x="24" y="1115"/>
                        </a:lnTo>
                        <a:lnTo>
                          <a:pt x="42" y="1229"/>
                        </a:lnTo>
                        <a:lnTo>
                          <a:pt x="78" y="1343"/>
                        </a:lnTo>
                        <a:lnTo>
                          <a:pt x="114" y="1463"/>
                        </a:lnTo>
                        <a:lnTo>
                          <a:pt x="161" y="1583"/>
                        </a:lnTo>
                        <a:lnTo>
                          <a:pt x="215" y="1703"/>
                        </a:lnTo>
                        <a:lnTo>
                          <a:pt x="275" y="1822"/>
                        </a:lnTo>
                        <a:lnTo>
                          <a:pt x="341" y="1942"/>
                        </a:lnTo>
                        <a:lnTo>
                          <a:pt x="413" y="2062"/>
                        </a:lnTo>
                        <a:lnTo>
                          <a:pt x="496" y="2182"/>
                        </a:lnTo>
                        <a:lnTo>
                          <a:pt x="580" y="2302"/>
                        </a:lnTo>
                        <a:lnTo>
                          <a:pt x="676" y="2422"/>
                        </a:lnTo>
                        <a:lnTo>
                          <a:pt x="771" y="2536"/>
                        </a:lnTo>
                        <a:lnTo>
                          <a:pt x="987" y="2758"/>
                        </a:lnTo>
                        <a:lnTo>
                          <a:pt x="1184" y="2931"/>
                        </a:lnTo>
                        <a:lnTo>
                          <a:pt x="1387" y="3093"/>
                        </a:lnTo>
                        <a:lnTo>
                          <a:pt x="1596" y="3237"/>
                        </a:lnTo>
                        <a:lnTo>
                          <a:pt x="1800" y="3363"/>
                        </a:lnTo>
                        <a:lnTo>
                          <a:pt x="1806" y="3363"/>
                        </a:lnTo>
                        <a:lnTo>
                          <a:pt x="1596" y="3237"/>
                        </a:lnTo>
                        <a:lnTo>
                          <a:pt x="1393" y="3093"/>
                        </a:lnTo>
                        <a:lnTo>
                          <a:pt x="1190" y="2931"/>
                        </a:lnTo>
                        <a:lnTo>
                          <a:pt x="993" y="2758"/>
                        </a:lnTo>
                        <a:lnTo>
                          <a:pt x="993" y="2758"/>
                        </a:lnTo>
                        <a:close/>
                      </a:path>
                    </a:pathLst>
                  </a:custGeom>
                  <a:solidFill>
                    <a:schemeClr val="accent2"/>
                  </a:solidFill>
                  <a:ln w="9525">
                    <a:noFill/>
                    <a:round/>
                    <a:headEnd/>
                    <a:tailEnd/>
                  </a:ln>
                </p:spPr>
                <p:txBody>
                  <a:bodyPr/>
                  <a:lstStyle/>
                  <a:p>
                    <a:pPr>
                      <a:defRPr/>
                    </a:pPr>
                    <a:endParaRPr lang="en-US"/>
                  </a:p>
                </p:txBody>
              </p:sp>
              <p:sp>
                <p:nvSpPr>
                  <p:cNvPr id="123913" name="Freeform 9"/>
                  <p:cNvSpPr>
                    <a:spLocks/>
                  </p:cNvSpPr>
                  <p:nvPr userDrawn="1"/>
                </p:nvSpPr>
                <p:spPr bwMode="hidden">
                  <a:xfrm>
                    <a:off x="514" y="1091"/>
                    <a:ext cx="3538" cy="3225"/>
                  </a:xfrm>
                  <a:custGeom>
                    <a:avLst/>
                    <a:gdLst/>
                    <a:ahLst/>
                    <a:cxnLst>
                      <a:cxn ang="0">
                        <a:pos x="538" y="2146"/>
                      </a:cxn>
                      <a:cxn ang="0">
                        <a:pos x="317" y="1816"/>
                      </a:cxn>
                      <a:cxn ang="0">
                        <a:pos x="149" y="1481"/>
                      </a:cxn>
                      <a:cxn ang="0">
                        <a:pos x="41" y="1151"/>
                      </a:cxn>
                      <a:cxn ang="0">
                        <a:pos x="0" y="839"/>
                      </a:cxn>
                      <a:cxn ang="0">
                        <a:pos x="30" y="575"/>
                      </a:cxn>
                      <a:cxn ang="0">
                        <a:pos x="125" y="354"/>
                      </a:cxn>
                      <a:cxn ang="0">
                        <a:pos x="317" y="150"/>
                      </a:cxn>
                      <a:cxn ang="0">
                        <a:pos x="669" y="12"/>
                      </a:cxn>
                      <a:cxn ang="0">
                        <a:pos x="1112" y="24"/>
                      </a:cxn>
                      <a:cxn ang="0">
                        <a:pos x="1608" y="174"/>
                      </a:cxn>
                      <a:cxn ang="0">
                        <a:pos x="2116" y="456"/>
                      </a:cxn>
                      <a:cxn ang="0">
                        <a:pos x="2613" y="857"/>
                      </a:cxn>
                      <a:cxn ang="0">
                        <a:pos x="3073" y="1391"/>
                      </a:cxn>
                      <a:cxn ang="0">
                        <a:pos x="3276" y="1726"/>
                      </a:cxn>
                      <a:cxn ang="0">
                        <a:pos x="3426" y="2062"/>
                      </a:cxn>
                      <a:cxn ang="0">
                        <a:pos x="3509" y="2386"/>
                      </a:cxn>
                      <a:cxn ang="0">
                        <a:pos x="3521" y="2680"/>
                      </a:cxn>
                      <a:cxn ang="0">
                        <a:pos x="3474" y="2931"/>
                      </a:cxn>
                      <a:cxn ang="0">
                        <a:pos x="3360" y="3141"/>
                      </a:cxn>
                      <a:cxn ang="0">
                        <a:pos x="3282" y="3225"/>
                      </a:cxn>
                      <a:cxn ang="0">
                        <a:pos x="3312" y="3201"/>
                      </a:cxn>
                      <a:cxn ang="0">
                        <a:pos x="3444" y="3009"/>
                      </a:cxn>
                      <a:cxn ang="0">
                        <a:pos x="3515" y="2769"/>
                      </a:cxn>
                      <a:cxn ang="0">
                        <a:pos x="3521" y="2488"/>
                      </a:cxn>
                      <a:cxn ang="0">
                        <a:pos x="3462" y="2170"/>
                      </a:cxn>
                      <a:cxn ang="0">
                        <a:pos x="3336" y="1834"/>
                      </a:cxn>
                      <a:cxn ang="0">
                        <a:pos x="3145" y="1499"/>
                      </a:cxn>
                      <a:cxn ang="0">
                        <a:pos x="2816" y="1061"/>
                      </a:cxn>
                      <a:cxn ang="0">
                        <a:pos x="2284" y="575"/>
                      </a:cxn>
                      <a:cxn ang="0">
                        <a:pos x="1775" y="252"/>
                      </a:cxn>
                      <a:cxn ang="0">
                        <a:pos x="1273" y="60"/>
                      </a:cxn>
                      <a:cxn ang="0">
                        <a:pos x="807" y="0"/>
                      </a:cxn>
                      <a:cxn ang="0">
                        <a:pos x="418" y="84"/>
                      </a:cxn>
                      <a:cxn ang="0">
                        <a:pos x="167" y="288"/>
                      </a:cxn>
                      <a:cxn ang="0">
                        <a:pos x="53" y="498"/>
                      </a:cxn>
                      <a:cxn ang="0">
                        <a:pos x="0" y="749"/>
                      </a:cxn>
                      <a:cxn ang="0">
                        <a:pos x="18" y="1043"/>
                      </a:cxn>
                      <a:cxn ang="0">
                        <a:pos x="101" y="1373"/>
                      </a:cxn>
                      <a:cxn ang="0">
                        <a:pos x="251" y="1708"/>
                      </a:cxn>
                      <a:cxn ang="0">
                        <a:pos x="454" y="2038"/>
                      </a:cxn>
                      <a:cxn ang="0">
                        <a:pos x="914" y="2572"/>
                      </a:cxn>
                      <a:cxn ang="0">
                        <a:pos x="1255" y="2865"/>
                      </a:cxn>
                      <a:cxn ang="0">
                        <a:pos x="1608" y="3099"/>
                      </a:cxn>
                      <a:cxn ang="0">
                        <a:pos x="1853" y="3225"/>
                      </a:cxn>
                      <a:cxn ang="0">
                        <a:pos x="1494" y="3027"/>
                      </a:cxn>
                      <a:cxn ang="0">
                        <a:pos x="1142" y="2769"/>
                      </a:cxn>
                    </a:cxnLst>
                    <a:rect l="0" t="0" r="r" b="b"/>
                    <a:pathLst>
                      <a:path w="3527" h="3225">
                        <a:moveTo>
                          <a:pt x="914" y="2572"/>
                        </a:moveTo>
                        <a:lnTo>
                          <a:pt x="717" y="2362"/>
                        </a:lnTo>
                        <a:lnTo>
                          <a:pt x="538" y="2146"/>
                        </a:lnTo>
                        <a:lnTo>
                          <a:pt x="460" y="2038"/>
                        </a:lnTo>
                        <a:lnTo>
                          <a:pt x="382" y="1930"/>
                        </a:lnTo>
                        <a:lnTo>
                          <a:pt x="317" y="1816"/>
                        </a:lnTo>
                        <a:lnTo>
                          <a:pt x="251" y="1702"/>
                        </a:lnTo>
                        <a:lnTo>
                          <a:pt x="197" y="1589"/>
                        </a:lnTo>
                        <a:lnTo>
                          <a:pt x="149" y="1481"/>
                        </a:lnTo>
                        <a:lnTo>
                          <a:pt x="107" y="1367"/>
                        </a:lnTo>
                        <a:lnTo>
                          <a:pt x="71" y="1259"/>
                        </a:lnTo>
                        <a:lnTo>
                          <a:pt x="41" y="1151"/>
                        </a:lnTo>
                        <a:lnTo>
                          <a:pt x="18" y="1043"/>
                        </a:lnTo>
                        <a:lnTo>
                          <a:pt x="6" y="941"/>
                        </a:lnTo>
                        <a:lnTo>
                          <a:pt x="0" y="839"/>
                        </a:lnTo>
                        <a:lnTo>
                          <a:pt x="6" y="749"/>
                        </a:lnTo>
                        <a:lnTo>
                          <a:pt x="12" y="659"/>
                        </a:lnTo>
                        <a:lnTo>
                          <a:pt x="30" y="575"/>
                        </a:lnTo>
                        <a:lnTo>
                          <a:pt x="59" y="498"/>
                        </a:lnTo>
                        <a:lnTo>
                          <a:pt x="89" y="420"/>
                        </a:lnTo>
                        <a:lnTo>
                          <a:pt x="125" y="354"/>
                        </a:lnTo>
                        <a:lnTo>
                          <a:pt x="173" y="288"/>
                        </a:lnTo>
                        <a:lnTo>
                          <a:pt x="221" y="228"/>
                        </a:lnTo>
                        <a:lnTo>
                          <a:pt x="317" y="150"/>
                        </a:lnTo>
                        <a:lnTo>
                          <a:pt x="424" y="90"/>
                        </a:lnTo>
                        <a:lnTo>
                          <a:pt x="544" y="42"/>
                        </a:lnTo>
                        <a:lnTo>
                          <a:pt x="669" y="12"/>
                        </a:lnTo>
                        <a:lnTo>
                          <a:pt x="813" y="0"/>
                        </a:lnTo>
                        <a:lnTo>
                          <a:pt x="956" y="6"/>
                        </a:lnTo>
                        <a:lnTo>
                          <a:pt x="1112" y="24"/>
                        </a:lnTo>
                        <a:lnTo>
                          <a:pt x="1273" y="60"/>
                        </a:lnTo>
                        <a:lnTo>
                          <a:pt x="1441" y="114"/>
                        </a:lnTo>
                        <a:lnTo>
                          <a:pt x="1608" y="174"/>
                        </a:lnTo>
                        <a:lnTo>
                          <a:pt x="1775" y="258"/>
                        </a:lnTo>
                        <a:lnTo>
                          <a:pt x="1949" y="348"/>
                        </a:lnTo>
                        <a:lnTo>
                          <a:pt x="2116" y="456"/>
                        </a:lnTo>
                        <a:lnTo>
                          <a:pt x="2284" y="575"/>
                        </a:lnTo>
                        <a:lnTo>
                          <a:pt x="2451" y="713"/>
                        </a:lnTo>
                        <a:lnTo>
                          <a:pt x="2613" y="857"/>
                        </a:lnTo>
                        <a:lnTo>
                          <a:pt x="2810" y="1067"/>
                        </a:lnTo>
                        <a:lnTo>
                          <a:pt x="2989" y="1283"/>
                        </a:lnTo>
                        <a:lnTo>
                          <a:pt x="3073" y="1391"/>
                        </a:lnTo>
                        <a:lnTo>
                          <a:pt x="3145" y="1505"/>
                        </a:lnTo>
                        <a:lnTo>
                          <a:pt x="3216" y="1612"/>
                        </a:lnTo>
                        <a:lnTo>
                          <a:pt x="3276" y="1726"/>
                        </a:lnTo>
                        <a:lnTo>
                          <a:pt x="3330" y="1840"/>
                        </a:lnTo>
                        <a:lnTo>
                          <a:pt x="3384" y="1948"/>
                        </a:lnTo>
                        <a:lnTo>
                          <a:pt x="3426" y="2062"/>
                        </a:lnTo>
                        <a:lnTo>
                          <a:pt x="3462" y="2170"/>
                        </a:lnTo>
                        <a:lnTo>
                          <a:pt x="3491" y="2278"/>
                        </a:lnTo>
                        <a:lnTo>
                          <a:pt x="3509" y="2386"/>
                        </a:lnTo>
                        <a:lnTo>
                          <a:pt x="3521" y="2488"/>
                        </a:lnTo>
                        <a:lnTo>
                          <a:pt x="3527" y="2590"/>
                        </a:lnTo>
                        <a:lnTo>
                          <a:pt x="3521" y="2680"/>
                        </a:lnTo>
                        <a:lnTo>
                          <a:pt x="3515" y="2769"/>
                        </a:lnTo>
                        <a:lnTo>
                          <a:pt x="3497" y="2853"/>
                        </a:lnTo>
                        <a:lnTo>
                          <a:pt x="3474" y="2931"/>
                        </a:lnTo>
                        <a:lnTo>
                          <a:pt x="3438" y="3009"/>
                        </a:lnTo>
                        <a:lnTo>
                          <a:pt x="3402" y="3075"/>
                        </a:lnTo>
                        <a:lnTo>
                          <a:pt x="3360" y="3141"/>
                        </a:lnTo>
                        <a:lnTo>
                          <a:pt x="3306" y="3201"/>
                        </a:lnTo>
                        <a:lnTo>
                          <a:pt x="3294" y="3213"/>
                        </a:lnTo>
                        <a:lnTo>
                          <a:pt x="3282" y="3225"/>
                        </a:lnTo>
                        <a:lnTo>
                          <a:pt x="3288" y="3225"/>
                        </a:lnTo>
                        <a:lnTo>
                          <a:pt x="3300" y="3213"/>
                        </a:lnTo>
                        <a:lnTo>
                          <a:pt x="3312" y="3201"/>
                        </a:lnTo>
                        <a:lnTo>
                          <a:pt x="3366" y="3141"/>
                        </a:lnTo>
                        <a:lnTo>
                          <a:pt x="3408" y="3075"/>
                        </a:lnTo>
                        <a:lnTo>
                          <a:pt x="3444" y="3009"/>
                        </a:lnTo>
                        <a:lnTo>
                          <a:pt x="3474" y="2931"/>
                        </a:lnTo>
                        <a:lnTo>
                          <a:pt x="3497" y="2853"/>
                        </a:lnTo>
                        <a:lnTo>
                          <a:pt x="3515" y="2769"/>
                        </a:lnTo>
                        <a:lnTo>
                          <a:pt x="3527" y="2680"/>
                        </a:lnTo>
                        <a:lnTo>
                          <a:pt x="3527" y="2590"/>
                        </a:lnTo>
                        <a:lnTo>
                          <a:pt x="3521" y="2488"/>
                        </a:lnTo>
                        <a:lnTo>
                          <a:pt x="3509" y="2386"/>
                        </a:lnTo>
                        <a:lnTo>
                          <a:pt x="3491" y="2278"/>
                        </a:lnTo>
                        <a:lnTo>
                          <a:pt x="3462" y="2170"/>
                        </a:lnTo>
                        <a:lnTo>
                          <a:pt x="3426" y="2056"/>
                        </a:lnTo>
                        <a:lnTo>
                          <a:pt x="3384" y="1948"/>
                        </a:lnTo>
                        <a:lnTo>
                          <a:pt x="3336" y="1834"/>
                        </a:lnTo>
                        <a:lnTo>
                          <a:pt x="3276" y="1726"/>
                        </a:lnTo>
                        <a:lnTo>
                          <a:pt x="3216" y="1612"/>
                        </a:lnTo>
                        <a:lnTo>
                          <a:pt x="3145" y="1499"/>
                        </a:lnTo>
                        <a:lnTo>
                          <a:pt x="3073" y="1391"/>
                        </a:lnTo>
                        <a:lnTo>
                          <a:pt x="2989" y="1277"/>
                        </a:lnTo>
                        <a:lnTo>
                          <a:pt x="2816" y="1061"/>
                        </a:lnTo>
                        <a:lnTo>
                          <a:pt x="2613" y="857"/>
                        </a:lnTo>
                        <a:lnTo>
                          <a:pt x="2451" y="707"/>
                        </a:lnTo>
                        <a:lnTo>
                          <a:pt x="2284" y="575"/>
                        </a:lnTo>
                        <a:lnTo>
                          <a:pt x="2116" y="456"/>
                        </a:lnTo>
                        <a:lnTo>
                          <a:pt x="1949" y="348"/>
                        </a:lnTo>
                        <a:lnTo>
                          <a:pt x="1775" y="252"/>
                        </a:lnTo>
                        <a:lnTo>
                          <a:pt x="1608" y="174"/>
                        </a:lnTo>
                        <a:lnTo>
                          <a:pt x="1435" y="108"/>
                        </a:lnTo>
                        <a:lnTo>
                          <a:pt x="1273" y="60"/>
                        </a:lnTo>
                        <a:lnTo>
                          <a:pt x="1112" y="24"/>
                        </a:lnTo>
                        <a:lnTo>
                          <a:pt x="956" y="0"/>
                        </a:lnTo>
                        <a:lnTo>
                          <a:pt x="807" y="0"/>
                        </a:lnTo>
                        <a:lnTo>
                          <a:pt x="669" y="12"/>
                        </a:lnTo>
                        <a:lnTo>
                          <a:pt x="538" y="42"/>
                        </a:lnTo>
                        <a:lnTo>
                          <a:pt x="418" y="84"/>
                        </a:lnTo>
                        <a:lnTo>
                          <a:pt x="311" y="150"/>
                        </a:lnTo>
                        <a:lnTo>
                          <a:pt x="215" y="228"/>
                        </a:lnTo>
                        <a:lnTo>
                          <a:pt x="167" y="288"/>
                        </a:lnTo>
                        <a:lnTo>
                          <a:pt x="119" y="354"/>
                        </a:lnTo>
                        <a:lnTo>
                          <a:pt x="83" y="420"/>
                        </a:lnTo>
                        <a:lnTo>
                          <a:pt x="53" y="498"/>
                        </a:lnTo>
                        <a:lnTo>
                          <a:pt x="30" y="575"/>
                        </a:lnTo>
                        <a:lnTo>
                          <a:pt x="12" y="659"/>
                        </a:lnTo>
                        <a:lnTo>
                          <a:pt x="0" y="749"/>
                        </a:lnTo>
                        <a:lnTo>
                          <a:pt x="0" y="839"/>
                        </a:lnTo>
                        <a:lnTo>
                          <a:pt x="6" y="941"/>
                        </a:lnTo>
                        <a:lnTo>
                          <a:pt x="18" y="1043"/>
                        </a:lnTo>
                        <a:lnTo>
                          <a:pt x="35" y="1151"/>
                        </a:lnTo>
                        <a:lnTo>
                          <a:pt x="65" y="1259"/>
                        </a:lnTo>
                        <a:lnTo>
                          <a:pt x="101" y="1373"/>
                        </a:lnTo>
                        <a:lnTo>
                          <a:pt x="143" y="1481"/>
                        </a:lnTo>
                        <a:lnTo>
                          <a:pt x="191" y="1595"/>
                        </a:lnTo>
                        <a:lnTo>
                          <a:pt x="251" y="1708"/>
                        </a:lnTo>
                        <a:lnTo>
                          <a:pt x="311" y="1816"/>
                        </a:lnTo>
                        <a:lnTo>
                          <a:pt x="382" y="1930"/>
                        </a:lnTo>
                        <a:lnTo>
                          <a:pt x="454" y="2038"/>
                        </a:lnTo>
                        <a:lnTo>
                          <a:pt x="538" y="2152"/>
                        </a:lnTo>
                        <a:lnTo>
                          <a:pt x="717" y="2368"/>
                        </a:lnTo>
                        <a:lnTo>
                          <a:pt x="914" y="2572"/>
                        </a:lnTo>
                        <a:lnTo>
                          <a:pt x="1028" y="2674"/>
                        </a:lnTo>
                        <a:lnTo>
                          <a:pt x="1142" y="2775"/>
                        </a:lnTo>
                        <a:lnTo>
                          <a:pt x="1255" y="2865"/>
                        </a:lnTo>
                        <a:lnTo>
                          <a:pt x="1369" y="2949"/>
                        </a:lnTo>
                        <a:lnTo>
                          <a:pt x="1488" y="3027"/>
                        </a:lnTo>
                        <a:lnTo>
                          <a:pt x="1608" y="3099"/>
                        </a:lnTo>
                        <a:lnTo>
                          <a:pt x="1722" y="3165"/>
                        </a:lnTo>
                        <a:lnTo>
                          <a:pt x="1841" y="3225"/>
                        </a:lnTo>
                        <a:lnTo>
                          <a:pt x="1853" y="3225"/>
                        </a:lnTo>
                        <a:lnTo>
                          <a:pt x="1734" y="3165"/>
                        </a:lnTo>
                        <a:lnTo>
                          <a:pt x="1614" y="3099"/>
                        </a:lnTo>
                        <a:lnTo>
                          <a:pt x="1494" y="3027"/>
                        </a:lnTo>
                        <a:lnTo>
                          <a:pt x="1375" y="2949"/>
                        </a:lnTo>
                        <a:lnTo>
                          <a:pt x="1261" y="2865"/>
                        </a:lnTo>
                        <a:lnTo>
                          <a:pt x="1142" y="2769"/>
                        </a:lnTo>
                        <a:lnTo>
                          <a:pt x="914" y="2572"/>
                        </a:lnTo>
                        <a:lnTo>
                          <a:pt x="914" y="2572"/>
                        </a:lnTo>
                        <a:close/>
                      </a:path>
                    </a:pathLst>
                  </a:custGeom>
                  <a:solidFill>
                    <a:schemeClr val="accent2"/>
                  </a:solidFill>
                  <a:ln w="9525">
                    <a:noFill/>
                    <a:round/>
                    <a:headEnd/>
                    <a:tailEnd/>
                  </a:ln>
                </p:spPr>
                <p:txBody>
                  <a:bodyPr/>
                  <a:lstStyle/>
                  <a:p>
                    <a:pPr>
                      <a:defRPr/>
                    </a:pPr>
                    <a:endParaRPr lang="en-US"/>
                  </a:p>
                </p:txBody>
              </p:sp>
              <p:grpSp>
                <p:nvGrpSpPr>
                  <p:cNvPr id="8233" name="Group 10"/>
                  <p:cNvGrpSpPr>
                    <a:grpSpLocks/>
                  </p:cNvGrpSpPr>
                  <p:nvPr userDrawn="1"/>
                </p:nvGrpSpPr>
                <p:grpSpPr bwMode="auto">
                  <a:xfrm>
                    <a:off x="0" y="522"/>
                    <a:ext cx="4751" cy="3794"/>
                    <a:chOff x="0" y="522"/>
                    <a:chExt cx="4751" cy="3794"/>
                  </a:xfrm>
                </p:grpSpPr>
                <p:sp>
                  <p:nvSpPr>
                    <p:cNvPr id="123915" name="Freeform 11"/>
                    <p:cNvSpPr>
                      <a:spLocks/>
                    </p:cNvSpPr>
                    <p:nvPr userDrawn="1"/>
                  </p:nvSpPr>
                  <p:spPr bwMode="hidden">
                    <a:xfrm>
                      <a:off x="400" y="522"/>
                      <a:ext cx="4264" cy="3794"/>
                    </a:xfrm>
                    <a:custGeom>
                      <a:avLst/>
                      <a:gdLst/>
                      <a:ahLst/>
                      <a:cxnLst>
                        <a:cxn ang="0">
                          <a:pos x="4245" y="3237"/>
                        </a:cxn>
                        <a:cxn ang="0">
                          <a:pos x="4203" y="2961"/>
                        </a:cxn>
                        <a:cxn ang="0">
                          <a:pos x="4120" y="2679"/>
                        </a:cxn>
                        <a:cxn ang="0">
                          <a:pos x="4000" y="2391"/>
                        </a:cxn>
                        <a:cxn ang="0">
                          <a:pos x="3845" y="2098"/>
                        </a:cxn>
                        <a:cxn ang="0">
                          <a:pos x="3659" y="1810"/>
                        </a:cxn>
                        <a:cxn ang="0">
                          <a:pos x="3438" y="1528"/>
                        </a:cxn>
                        <a:cxn ang="0">
                          <a:pos x="3193" y="1252"/>
                        </a:cxn>
                        <a:cxn ang="0">
                          <a:pos x="2858" y="935"/>
                        </a:cxn>
                        <a:cxn ang="0">
                          <a:pos x="2434" y="605"/>
                        </a:cxn>
                        <a:cxn ang="0">
                          <a:pos x="1991" y="341"/>
                        </a:cxn>
                        <a:cxn ang="0">
                          <a:pos x="1549" y="143"/>
                        </a:cxn>
                        <a:cxn ang="0">
                          <a:pos x="1124" y="35"/>
                        </a:cxn>
                        <a:cxn ang="0">
                          <a:pos x="741" y="0"/>
                        </a:cxn>
                        <a:cxn ang="0">
                          <a:pos x="401" y="47"/>
                        </a:cxn>
                        <a:cxn ang="0">
                          <a:pos x="120" y="173"/>
                        </a:cxn>
                        <a:cxn ang="0">
                          <a:pos x="0" y="269"/>
                        </a:cxn>
                        <a:cxn ang="0">
                          <a:pos x="263" y="101"/>
                        </a:cxn>
                        <a:cxn ang="0">
                          <a:pos x="586" y="18"/>
                        </a:cxn>
                        <a:cxn ang="0">
                          <a:pos x="957" y="18"/>
                        </a:cxn>
                        <a:cxn ang="0">
                          <a:pos x="1357" y="95"/>
                        </a:cxn>
                        <a:cxn ang="0">
                          <a:pos x="1782" y="245"/>
                        </a:cxn>
                        <a:cxn ang="0">
                          <a:pos x="2212" y="467"/>
                        </a:cxn>
                        <a:cxn ang="0">
                          <a:pos x="2643" y="761"/>
                        </a:cxn>
                        <a:cxn ang="0">
                          <a:pos x="3061" y="1120"/>
                        </a:cxn>
                        <a:cxn ang="0">
                          <a:pos x="3318" y="1390"/>
                        </a:cxn>
                        <a:cxn ang="0">
                          <a:pos x="3552" y="1666"/>
                        </a:cxn>
                        <a:cxn ang="0">
                          <a:pos x="3755" y="1954"/>
                        </a:cxn>
                        <a:cxn ang="0">
                          <a:pos x="3922" y="2247"/>
                        </a:cxn>
                        <a:cxn ang="0">
                          <a:pos x="4060" y="2535"/>
                        </a:cxn>
                        <a:cxn ang="0">
                          <a:pos x="4162" y="2823"/>
                        </a:cxn>
                        <a:cxn ang="0">
                          <a:pos x="4221" y="3105"/>
                        </a:cxn>
                        <a:cxn ang="0">
                          <a:pos x="4245" y="3368"/>
                        </a:cxn>
                        <a:cxn ang="0">
                          <a:pos x="4233" y="3590"/>
                        </a:cxn>
                        <a:cxn ang="0">
                          <a:pos x="4185" y="3794"/>
                        </a:cxn>
                        <a:cxn ang="0">
                          <a:pos x="4215" y="3692"/>
                        </a:cxn>
                        <a:cxn ang="0">
                          <a:pos x="4245" y="3482"/>
                        </a:cxn>
                        <a:cxn ang="0">
                          <a:pos x="4251" y="3368"/>
                        </a:cxn>
                      </a:cxnLst>
                      <a:rect l="0" t="0" r="r" b="b"/>
                      <a:pathLst>
                        <a:path w="4251" h="3794">
                          <a:moveTo>
                            <a:pt x="4251" y="3368"/>
                          </a:moveTo>
                          <a:lnTo>
                            <a:pt x="4245" y="3237"/>
                          </a:lnTo>
                          <a:lnTo>
                            <a:pt x="4227" y="3099"/>
                          </a:lnTo>
                          <a:lnTo>
                            <a:pt x="4203" y="2961"/>
                          </a:lnTo>
                          <a:lnTo>
                            <a:pt x="4167" y="2823"/>
                          </a:lnTo>
                          <a:lnTo>
                            <a:pt x="4120" y="2679"/>
                          </a:lnTo>
                          <a:lnTo>
                            <a:pt x="4066" y="2535"/>
                          </a:lnTo>
                          <a:lnTo>
                            <a:pt x="4000" y="2391"/>
                          </a:lnTo>
                          <a:lnTo>
                            <a:pt x="3928" y="2247"/>
                          </a:lnTo>
                          <a:lnTo>
                            <a:pt x="3845" y="2098"/>
                          </a:lnTo>
                          <a:lnTo>
                            <a:pt x="3755" y="1954"/>
                          </a:lnTo>
                          <a:lnTo>
                            <a:pt x="3659" y="1810"/>
                          </a:lnTo>
                          <a:lnTo>
                            <a:pt x="3552" y="1666"/>
                          </a:lnTo>
                          <a:lnTo>
                            <a:pt x="3438" y="1528"/>
                          </a:lnTo>
                          <a:lnTo>
                            <a:pt x="3318" y="1390"/>
                          </a:lnTo>
                          <a:lnTo>
                            <a:pt x="3193" y="1252"/>
                          </a:lnTo>
                          <a:lnTo>
                            <a:pt x="3061" y="1120"/>
                          </a:lnTo>
                          <a:lnTo>
                            <a:pt x="2858" y="935"/>
                          </a:lnTo>
                          <a:lnTo>
                            <a:pt x="2649" y="761"/>
                          </a:lnTo>
                          <a:lnTo>
                            <a:pt x="2434" y="605"/>
                          </a:lnTo>
                          <a:lnTo>
                            <a:pt x="2212" y="467"/>
                          </a:lnTo>
                          <a:lnTo>
                            <a:pt x="1991" y="341"/>
                          </a:lnTo>
                          <a:lnTo>
                            <a:pt x="1770" y="233"/>
                          </a:lnTo>
                          <a:lnTo>
                            <a:pt x="1549" y="143"/>
                          </a:lnTo>
                          <a:lnTo>
                            <a:pt x="1327" y="77"/>
                          </a:lnTo>
                          <a:lnTo>
                            <a:pt x="1124" y="35"/>
                          </a:lnTo>
                          <a:lnTo>
                            <a:pt x="927" y="6"/>
                          </a:lnTo>
                          <a:lnTo>
                            <a:pt x="741" y="0"/>
                          </a:lnTo>
                          <a:lnTo>
                            <a:pt x="568" y="18"/>
                          </a:lnTo>
                          <a:lnTo>
                            <a:pt x="401" y="47"/>
                          </a:lnTo>
                          <a:lnTo>
                            <a:pt x="257" y="101"/>
                          </a:lnTo>
                          <a:lnTo>
                            <a:pt x="120" y="173"/>
                          </a:lnTo>
                          <a:lnTo>
                            <a:pt x="0" y="263"/>
                          </a:lnTo>
                          <a:lnTo>
                            <a:pt x="0" y="269"/>
                          </a:lnTo>
                          <a:lnTo>
                            <a:pt x="126" y="173"/>
                          </a:lnTo>
                          <a:lnTo>
                            <a:pt x="263" y="101"/>
                          </a:lnTo>
                          <a:lnTo>
                            <a:pt x="419" y="47"/>
                          </a:lnTo>
                          <a:lnTo>
                            <a:pt x="586" y="18"/>
                          </a:lnTo>
                          <a:lnTo>
                            <a:pt x="765" y="6"/>
                          </a:lnTo>
                          <a:lnTo>
                            <a:pt x="957" y="18"/>
                          </a:lnTo>
                          <a:lnTo>
                            <a:pt x="1154" y="47"/>
                          </a:lnTo>
                          <a:lnTo>
                            <a:pt x="1357" y="95"/>
                          </a:lnTo>
                          <a:lnTo>
                            <a:pt x="1567" y="161"/>
                          </a:lnTo>
                          <a:lnTo>
                            <a:pt x="1782" y="245"/>
                          </a:lnTo>
                          <a:lnTo>
                            <a:pt x="1997" y="347"/>
                          </a:lnTo>
                          <a:lnTo>
                            <a:pt x="2212" y="467"/>
                          </a:lnTo>
                          <a:lnTo>
                            <a:pt x="2428" y="605"/>
                          </a:lnTo>
                          <a:lnTo>
                            <a:pt x="2643" y="761"/>
                          </a:lnTo>
                          <a:lnTo>
                            <a:pt x="2858" y="935"/>
                          </a:lnTo>
                          <a:lnTo>
                            <a:pt x="3061" y="1120"/>
                          </a:lnTo>
                          <a:lnTo>
                            <a:pt x="3193" y="1252"/>
                          </a:lnTo>
                          <a:lnTo>
                            <a:pt x="3318" y="1390"/>
                          </a:lnTo>
                          <a:lnTo>
                            <a:pt x="3438" y="1528"/>
                          </a:lnTo>
                          <a:lnTo>
                            <a:pt x="3552" y="1666"/>
                          </a:lnTo>
                          <a:lnTo>
                            <a:pt x="3653" y="1810"/>
                          </a:lnTo>
                          <a:lnTo>
                            <a:pt x="3755" y="1954"/>
                          </a:lnTo>
                          <a:lnTo>
                            <a:pt x="3839" y="2104"/>
                          </a:lnTo>
                          <a:lnTo>
                            <a:pt x="3922" y="2247"/>
                          </a:lnTo>
                          <a:lnTo>
                            <a:pt x="3994" y="2391"/>
                          </a:lnTo>
                          <a:lnTo>
                            <a:pt x="4060" y="2535"/>
                          </a:lnTo>
                          <a:lnTo>
                            <a:pt x="4114" y="2679"/>
                          </a:lnTo>
                          <a:lnTo>
                            <a:pt x="4162" y="2823"/>
                          </a:lnTo>
                          <a:lnTo>
                            <a:pt x="4197" y="2967"/>
                          </a:lnTo>
                          <a:lnTo>
                            <a:pt x="4221" y="3105"/>
                          </a:lnTo>
                          <a:lnTo>
                            <a:pt x="4239" y="3237"/>
                          </a:lnTo>
                          <a:lnTo>
                            <a:pt x="4245" y="3368"/>
                          </a:lnTo>
                          <a:lnTo>
                            <a:pt x="4245" y="3482"/>
                          </a:lnTo>
                          <a:lnTo>
                            <a:pt x="4233" y="3590"/>
                          </a:lnTo>
                          <a:lnTo>
                            <a:pt x="4215" y="3692"/>
                          </a:lnTo>
                          <a:lnTo>
                            <a:pt x="4185" y="3794"/>
                          </a:lnTo>
                          <a:lnTo>
                            <a:pt x="4185" y="3794"/>
                          </a:lnTo>
                          <a:lnTo>
                            <a:pt x="4215" y="3692"/>
                          </a:lnTo>
                          <a:lnTo>
                            <a:pt x="4239" y="3590"/>
                          </a:lnTo>
                          <a:lnTo>
                            <a:pt x="4245" y="3482"/>
                          </a:lnTo>
                          <a:lnTo>
                            <a:pt x="4251" y="3368"/>
                          </a:lnTo>
                          <a:lnTo>
                            <a:pt x="4251" y="3368"/>
                          </a:lnTo>
                          <a:close/>
                        </a:path>
                      </a:pathLst>
                    </a:custGeom>
                    <a:solidFill>
                      <a:schemeClr val="accent2"/>
                    </a:solidFill>
                    <a:ln w="9525">
                      <a:noFill/>
                      <a:round/>
                      <a:headEnd/>
                      <a:tailEnd/>
                    </a:ln>
                  </p:spPr>
                  <p:txBody>
                    <a:bodyPr/>
                    <a:lstStyle/>
                    <a:p>
                      <a:pPr>
                        <a:defRPr/>
                      </a:pPr>
                      <a:endParaRPr lang="en-US"/>
                    </a:p>
                  </p:txBody>
                </p:sp>
                <p:grpSp>
                  <p:nvGrpSpPr>
                    <p:cNvPr id="8235" name="Group 12"/>
                    <p:cNvGrpSpPr>
                      <a:grpSpLocks/>
                    </p:cNvGrpSpPr>
                    <p:nvPr userDrawn="1"/>
                  </p:nvGrpSpPr>
                  <p:grpSpPr bwMode="auto">
                    <a:xfrm>
                      <a:off x="0" y="659"/>
                      <a:ext cx="4751" cy="3657"/>
                      <a:chOff x="0" y="659"/>
                      <a:chExt cx="4751" cy="3657"/>
                    </a:xfrm>
                  </p:grpSpPr>
                  <p:sp>
                    <p:nvSpPr>
                      <p:cNvPr id="123917" name="Freeform 13"/>
                      <p:cNvSpPr>
                        <a:spLocks/>
                      </p:cNvSpPr>
                      <p:nvPr userDrawn="1"/>
                    </p:nvSpPr>
                    <p:spPr bwMode="hidden">
                      <a:xfrm>
                        <a:off x="400" y="659"/>
                        <a:ext cx="4121" cy="3657"/>
                      </a:xfrm>
                      <a:custGeom>
                        <a:avLst/>
                        <a:gdLst/>
                        <a:ahLst/>
                        <a:cxnLst>
                          <a:cxn ang="0">
                            <a:pos x="161" y="186"/>
                          </a:cxn>
                          <a:cxn ang="0">
                            <a:pos x="442" y="54"/>
                          </a:cxn>
                          <a:cxn ang="0">
                            <a:pos x="771" y="6"/>
                          </a:cxn>
                          <a:cxn ang="0">
                            <a:pos x="1136" y="36"/>
                          </a:cxn>
                          <a:cxn ang="0">
                            <a:pos x="1537" y="144"/>
                          </a:cxn>
                          <a:cxn ang="0">
                            <a:pos x="1949" y="324"/>
                          </a:cxn>
                          <a:cxn ang="0">
                            <a:pos x="2368" y="570"/>
                          </a:cxn>
                          <a:cxn ang="0">
                            <a:pos x="2780" y="888"/>
                          </a:cxn>
                          <a:cxn ang="0">
                            <a:pos x="3103" y="1193"/>
                          </a:cxn>
                          <a:cxn ang="0">
                            <a:pos x="3336" y="1451"/>
                          </a:cxn>
                          <a:cxn ang="0">
                            <a:pos x="3540" y="1721"/>
                          </a:cxn>
                          <a:cxn ang="0">
                            <a:pos x="3719" y="1997"/>
                          </a:cxn>
                          <a:cxn ang="0">
                            <a:pos x="3863" y="2272"/>
                          </a:cxn>
                          <a:cxn ang="0">
                            <a:pos x="3976" y="2548"/>
                          </a:cxn>
                          <a:cxn ang="0">
                            <a:pos x="4060" y="2818"/>
                          </a:cxn>
                          <a:cxn ang="0">
                            <a:pos x="4102" y="3070"/>
                          </a:cxn>
                          <a:cxn ang="0">
                            <a:pos x="4102" y="3321"/>
                          </a:cxn>
                          <a:cxn ang="0">
                            <a:pos x="4060" y="3549"/>
                          </a:cxn>
                          <a:cxn ang="0">
                            <a:pos x="4030" y="3657"/>
                          </a:cxn>
                          <a:cxn ang="0">
                            <a:pos x="4090" y="3447"/>
                          </a:cxn>
                          <a:cxn ang="0">
                            <a:pos x="4108" y="3213"/>
                          </a:cxn>
                          <a:cxn ang="0">
                            <a:pos x="4102" y="3070"/>
                          </a:cxn>
                          <a:cxn ang="0">
                            <a:pos x="4060" y="2812"/>
                          </a:cxn>
                          <a:cxn ang="0">
                            <a:pos x="3982" y="2548"/>
                          </a:cxn>
                          <a:cxn ang="0">
                            <a:pos x="3869" y="2272"/>
                          </a:cxn>
                          <a:cxn ang="0">
                            <a:pos x="3725" y="1997"/>
                          </a:cxn>
                          <a:cxn ang="0">
                            <a:pos x="3546" y="1721"/>
                          </a:cxn>
                          <a:cxn ang="0">
                            <a:pos x="3342" y="1451"/>
                          </a:cxn>
                          <a:cxn ang="0">
                            <a:pos x="3109" y="1187"/>
                          </a:cxn>
                          <a:cxn ang="0">
                            <a:pos x="2792" y="888"/>
                          </a:cxn>
                          <a:cxn ang="0">
                            <a:pos x="2386" y="576"/>
                          </a:cxn>
                          <a:cxn ang="0">
                            <a:pos x="1967" y="330"/>
                          </a:cxn>
                          <a:cxn ang="0">
                            <a:pos x="1543" y="144"/>
                          </a:cxn>
                          <a:cxn ang="0">
                            <a:pos x="1130" y="30"/>
                          </a:cxn>
                          <a:cxn ang="0">
                            <a:pos x="753" y="0"/>
                          </a:cxn>
                          <a:cxn ang="0">
                            <a:pos x="431" y="54"/>
                          </a:cxn>
                          <a:cxn ang="0">
                            <a:pos x="161" y="186"/>
                          </a:cxn>
                          <a:cxn ang="0">
                            <a:pos x="24" y="306"/>
                          </a:cxn>
                          <a:cxn ang="0">
                            <a:pos x="0" y="336"/>
                          </a:cxn>
                          <a:cxn ang="0">
                            <a:pos x="48" y="282"/>
                          </a:cxn>
                        </a:cxnLst>
                        <a:rect l="0" t="0" r="r" b="b"/>
                        <a:pathLst>
                          <a:path w="4108" h="3657">
                            <a:moveTo>
                              <a:pt x="48" y="282"/>
                            </a:moveTo>
                            <a:lnTo>
                              <a:pt x="161" y="186"/>
                            </a:lnTo>
                            <a:lnTo>
                              <a:pt x="293" y="108"/>
                            </a:lnTo>
                            <a:lnTo>
                              <a:pt x="442" y="54"/>
                            </a:lnTo>
                            <a:lnTo>
                              <a:pt x="598" y="18"/>
                            </a:lnTo>
                            <a:lnTo>
                              <a:pt x="771" y="6"/>
                            </a:lnTo>
                            <a:lnTo>
                              <a:pt x="951" y="12"/>
                            </a:lnTo>
                            <a:lnTo>
                              <a:pt x="1136" y="36"/>
                            </a:lnTo>
                            <a:lnTo>
                              <a:pt x="1333" y="84"/>
                            </a:lnTo>
                            <a:lnTo>
                              <a:pt x="1537" y="144"/>
                            </a:lnTo>
                            <a:lnTo>
                              <a:pt x="1740" y="222"/>
                            </a:lnTo>
                            <a:lnTo>
                              <a:pt x="1949" y="324"/>
                            </a:lnTo>
                            <a:lnTo>
                              <a:pt x="2158" y="438"/>
                            </a:lnTo>
                            <a:lnTo>
                              <a:pt x="2368" y="570"/>
                            </a:lnTo>
                            <a:lnTo>
                              <a:pt x="2577" y="720"/>
                            </a:lnTo>
                            <a:lnTo>
                              <a:pt x="2780" y="888"/>
                            </a:lnTo>
                            <a:lnTo>
                              <a:pt x="2978" y="1067"/>
                            </a:lnTo>
                            <a:lnTo>
                              <a:pt x="3103" y="1193"/>
                            </a:lnTo>
                            <a:lnTo>
                              <a:pt x="3223" y="1319"/>
                            </a:lnTo>
                            <a:lnTo>
                              <a:pt x="3336" y="1451"/>
                            </a:lnTo>
                            <a:lnTo>
                              <a:pt x="3444" y="1589"/>
                            </a:lnTo>
                            <a:lnTo>
                              <a:pt x="3540" y="1721"/>
                            </a:lnTo>
                            <a:lnTo>
                              <a:pt x="3635" y="1859"/>
                            </a:lnTo>
                            <a:lnTo>
                              <a:pt x="3719" y="1997"/>
                            </a:lnTo>
                            <a:lnTo>
                              <a:pt x="3797" y="2134"/>
                            </a:lnTo>
                            <a:lnTo>
                              <a:pt x="3863" y="2272"/>
                            </a:lnTo>
                            <a:lnTo>
                              <a:pt x="3928" y="2410"/>
                            </a:lnTo>
                            <a:lnTo>
                              <a:pt x="3976" y="2548"/>
                            </a:lnTo>
                            <a:lnTo>
                              <a:pt x="4024" y="2680"/>
                            </a:lnTo>
                            <a:lnTo>
                              <a:pt x="4060" y="2818"/>
                            </a:lnTo>
                            <a:lnTo>
                              <a:pt x="4084" y="2944"/>
                            </a:lnTo>
                            <a:lnTo>
                              <a:pt x="4102" y="3070"/>
                            </a:lnTo>
                            <a:lnTo>
                              <a:pt x="4108" y="3195"/>
                            </a:lnTo>
                            <a:lnTo>
                              <a:pt x="4102" y="3321"/>
                            </a:lnTo>
                            <a:lnTo>
                              <a:pt x="4090" y="3441"/>
                            </a:lnTo>
                            <a:lnTo>
                              <a:pt x="4060" y="3549"/>
                            </a:lnTo>
                            <a:lnTo>
                              <a:pt x="4024" y="3657"/>
                            </a:lnTo>
                            <a:lnTo>
                              <a:pt x="4030" y="3657"/>
                            </a:lnTo>
                            <a:lnTo>
                              <a:pt x="4066" y="3555"/>
                            </a:lnTo>
                            <a:lnTo>
                              <a:pt x="4090" y="3447"/>
                            </a:lnTo>
                            <a:lnTo>
                              <a:pt x="4102" y="3333"/>
                            </a:lnTo>
                            <a:lnTo>
                              <a:pt x="4108" y="3213"/>
                            </a:lnTo>
                            <a:lnTo>
                              <a:pt x="4108" y="3195"/>
                            </a:lnTo>
                            <a:lnTo>
                              <a:pt x="4102" y="3070"/>
                            </a:lnTo>
                            <a:lnTo>
                              <a:pt x="4084" y="2944"/>
                            </a:lnTo>
                            <a:lnTo>
                              <a:pt x="4060" y="2812"/>
                            </a:lnTo>
                            <a:lnTo>
                              <a:pt x="4024" y="2680"/>
                            </a:lnTo>
                            <a:lnTo>
                              <a:pt x="3982" y="2548"/>
                            </a:lnTo>
                            <a:lnTo>
                              <a:pt x="3928" y="2410"/>
                            </a:lnTo>
                            <a:lnTo>
                              <a:pt x="3869" y="2272"/>
                            </a:lnTo>
                            <a:lnTo>
                              <a:pt x="3803" y="2134"/>
                            </a:lnTo>
                            <a:lnTo>
                              <a:pt x="3725" y="1997"/>
                            </a:lnTo>
                            <a:lnTo>
                              <a:pt x="3641" y="1859"/>
                            </a:lnTo>
                            <a:lnTo>
                              <a:pt x="3546" y="1721"/>
                            </a:lnTo>
                            <a:lnTo>
                              <a:pt x="3450" y="1583"/>
                            </a:lnTo>
                            <a:lnTo>
                              <a:pt x="3342" y="1451"/>
                            </a:lnTo>
                            <a:lnTo>
                              <a:pt x="3229" y="1319"/>
                            </a:lnTo>
                            <a:lnTo>
                              <a:pt x="3109" y="1187"/>
                            </a:lnTo>
                            <a:lnTo>
                              <a:pt x="2984" y="1061"/>
                            </a:lnTo>
                            <a:lnTo>
                              <a:pt x="2792" y="888"/>
                            </a:lnTo>
                            <a:lnTo>
                              <a:pt x="2589" y="726"/>
                            </a:lnTo>
                            <a:lnTo>
                              <a:pt x="2386" y="576"/>
                            </a:lnTo>
                            <a:lnTo>
                              <a:pt x="2176" y="444"/>
                            </a:lnTo>
                            <a:lnTo>
                              <a:pt x="1967" y="330"/>
                            </a:lnTo>
                            <a:lnTo>
                              <a:pt x="1752" y="228"/>
                            </a:lnTo>
                            <a:lnTo>
                              <a:pt x="1543" y="144"/>
                            </a:lnTo>
                            <a:lnTo>
                              <a:pt x="1333" y="78"/>
                            </a:lnTo>
                            <a:lnTo>
                              <a:pt x="1130" y="30"/>
                            </a:lnTo>
                            <a:lnTo>
                              <a:pt x="939" y="6"/>
                            </a:lnTo>
                            <a:lnTo>
                              <a:pt x="753" y="0"/>
                            </a:lnTo>
                            <a:lnTo>
                              <a:pt x="586" y="18"/>
                            </a:lnTo>
                            <a:lnTo>
                              <a:pt x="431" y="54"/>
                            </a:lnTo>
                            <a:lnTo>
                              <a:pt x="287" y="108"/>
                            </a:lnTo>
                            <a:lnTo>
                              <a:pt x="161" y="186"/>
                            </a:lnTo>
                            <a:lnTo>
                              <a:pt x="48" y="282"/>
                            </a:lnTo>
                            <a:lnTo>
                              <a:pt x="24" y="306"/>
                            </a:lnTo>
                            <a:lnTo>
                              <a:pt x="0" y="330"/>
                            </a:lnTo>
                            <a:lnTo>
                              <a:pt x="0" y="336"/>
                            </a:lnTo>
                            <a:lnTo>
                              <a:pt x="24" y="312"/>
                            </a:lnTo>
                            <a:lnTo>
                              <a:pt x="48" y="282"/>
                            </a:lnTo>
                            <a:lnTo>
                              <a:pt x="48" y="282"/>
                            </a:lnTo>
                            <a:close/>
                          </a:path>
                        </a:pathLst>
                      </a:custGeom>
                      <a:solidFill>
                        <a:schemeClr val="accent2"/>
                      </a:solidFill>
                      <a:ln w="9525">
                        <a:noFill/>
                        <a:round/>
                        <a:headEnd/>
                        <a:tailEnd/>
                      </a:ln>
                    </p:spPr>
                    <p:txBody>
                      <a:bodyPr/>
                      <a:lstStyle/>
                      <a:p>
                        <a:pPr>
                          <a:defRPr/>
                        </a:pPr>
                        <a:endParaRPr lang="en-US"/>
                      </a:p>
                    </p:txBody>
                  </p:sp>
                  <p:grpSp>
                    <p:nvGrpSpPr>
                      <p:cNvPr id="8237" name="Group 14"/>
                      <p:cNvGrpSpPr>
                        <a:grpSpLocks/>
                      </p:cNvGrpSpPr>
                      <p:nvPr userDrawn="1"/>
                    </p:nvGrpSpPr>
                    <p:grpSpPr bwMode="auto">
                      <a:xfrm>
                        <a:off x="0" y="808"/>
                        <a:ext cx="4751" cy="3508"/>
                        <a:chOff x="-400" y="808"/>
                        <a:chExt cx="4751" cy="3508"/>
                      </a:xfrm>
                    </p:grpSpPr>
                    <p:sp>
                      <p:nvSpPr>
                        <p:cNvPr id="123919" name="Line 15"/>
                        <p:cNvSpPr>
                          <a:spLocks noChangeShapeType="1"/>
                        </p:cNvSpPr>
                        <p:nvPr userDrawn="1"/>
                      </p:nvSpPr>
                      <p:spPr bwMode="hidden">
                        <a:xfrm rot="1678521" flipH="1" flipV="1">
                          <a:off x="876" y="809"/>
                          <a:ext cx="1242" cy="1910"/>
                        </a:xfrm>
                        <a:prstGeom prst="line">
                          <a:avLst/>
                        </a:prstGeom>
                        <a:noFill/>
                        <a:ln w="9525">
                          <a:solidFill>
                            <a:schemeClr val="accent2"/>
                          </a:solidFill>
                          <a:round/>
                          <a:headEnd/>
                          <a:tailEnd/>
                        </a:ln>
                        <a:effectLst/>
                      </p:spPr>
                      <p:txBody>
                        <a:bodyPr/>
                        <a:lstStyle/>
                        <a:p>
                          <a:pPr>
                            <a:defRPr/>
                          </a:pPr>
                          <a:endParaRPr lang="en-US"/>
                        </a:p>
                      </p:txBody>
                    </p:sp>
                    <p:sp>
                      <p:nvSpPr>
                        <p:cNvPr id="123920" name="Line 16"/>
                        <p:cNvSpPr>
                          <a:spLocks noChangeShapeType="1"/>
                        </p:cNvSpPr>
                        <p:nvPr userDrawn="1"/>
                      </p:nvSpPr>
                      <p:spPr bwMode="hidden">
                        <a:xfrm rot="1678521" flipH="1" flipV="1">
                          <a:off x="-210" y="2117"/>
                          <a:ext cx="1921" cy="379"/>
                        </a:xfrm>
                        <a:prstGeom prst="line">
                          <a:avLst/>
                        </a:prstGeom>
                        <a:noFill/>
                        <a:ln w="9525">
                          <a:solidFill>
                            <a:schemeClr val="accent2"/>
                          </a:solidFill>
                          <a:round/>
                          <a:headEnd/>
                          <a:tailEnd/>
                        </a:ln>
                        <a:effectLst/>
                      </p:spPr>
                      <p:txBody>
                        <a:bodyPr/>
                        <a:lstStyle/>
                        <a:p>
                          <a:pPr>
                            <a:defRPr/>
                          </a:pPr>
                          <a:endParaRPr lang="en-US"/>
                        </a:p>
                      </p:txBody>
                    </p:sp>
                    <p:sp>
                      <p:nvSpPr>
                        <p:cNvPr id="123921" name="Line 17"/>
                        <p:cNvSpPr>
                          <a:spLocks noChangeShapeType="1"/>
                        </p:cNvSpPr>
                        <p:nvPr userDrawn="1"/>
                      </p:nvSpPr>
                      <p:spPr bwMode="hidden">
                        <a:xfrm rot="1678521" flipH="1" flipV="1">
                          <a:off x="-257" y="1886"/>
                          <a:ext cx="2029" cy="591"/>
                        </a:xfrm>
                        <a:prstGeom prst="line">
                          <a:avLst/>
                        </a:prstGeom>
                        <a:noFill/>
                        <a:ln w="9525">
                          <a:solidFill>
                            <a:schemeClr val="accent2"/>
                          </a:solidFill>
                          <a:round/>
                          <a:headEnd/>
                          <a:tailEnd/>
                        </a:ln>
                        <a:effectLst/>
                      </p:spPr>
                      <p:txBody>
                        <a:bodyPr/>
                        <a:lstStyle/>
                        <a:p>
                          <a:pPr>
                            <a:defRPr/>
                          </a:pPr>
                          <a:endParaRPr lang="en-US"/>
                        </a:p>
                      </p:txBody>
                    </p:sp>
                    <p:sp>
                      <p:nvSpPr>
                        <p:cNvPr id="123922" name="Line 18"/>
                        <p:cNvSpPr>
                          <a:spLocks noChangeShapeType="1"/>
                        </p:cNvSpPr>
                        <p:nvPr userDrawn="1"/>
                      </p:nvSpPr>
                      <p:spPr bwMode="hidden">
                        <a:xfrm rot="1678521" flipH="1" flipV="1">
                          <a:off x="-327" y="1599"/>
                          <a:ext cx="2175" cy="852"/>
                        </a:xfrm>
                        <a:prstGeom prst="line">
                          <a:avLst/>
                        </a:prstGeom>
                        <a:noFill/>
                        <a:ln w="9525">
                          <a:solidFill>
                            <a:schemeClr val="accent2"/>
                          </a:solidFill>
                          <a:round/>
                          <a:headEnd/>
                          <a:tailEnd/>
                        </a:ln>
                        <a:effectLst/>
                      </p:spPr>
                      <p:txBody>
                        <a:bodyPr/>
                        <a:lstStyle/>
                        <a:p>
                          <a:pPr>
                            <a:defRPr/>
                          </a:pPr>
                          <a:endParaRPr lang="en-US"/>
                        </a:p>
                      </p:txBody>
                    </p:sp>
                    <p:sp>
                      <p:nvSpPr>
                        <p:cNvPr id="123923" name="Line 19"/>
                        <p:cNvSpPr>
                          <a:spLocks noChangeShapeType="1"/>
                        </p:cNvSpPr>
                        <p:nvPr userDrawn="1"/>
                      </p:nvSpPr>
                      <p:spPr bwMode="hidden">
                        <a:xfrm rot="1678521" flipH="1" flipV="1">
                          <a:off x="-400" y="1259"/>
                          <a:ext cx="2334" cy="1165"/>
                        </a:xfrm>
                        <a:prstGeom prst="line">
                          <a:avLst/>
                        </a:prstGeom>
                        <a:noFill/>
                        <a:ln w="9525">
                          <a:solidFill>
                            <a:schemeClr val="accent2"/>
                          </a:solidFill>
                          <a:round/>
                          <a:headEnd/>
                          <a:tailEnd/>
                        </a:ln>
                        <a:effectLst/>
                      </p:spPr>
                      <p:txBody>
                        <a:bodyPr/>
                        <a:lstStyle/>
                        <a:p>
                          <a:pPr>
                            <a:defRPr/>
                          </a:pPr>
                          <a:endParaRPr lang="en-US"/>
                        </a:p>
                      </p:txBody>
                    </p:sp>
                    <p:sp>
                      <p:nvSpPr>
                        <p:cNvPr id="123924" name="Line 20"/>
                        <p:cNvSpPr>
                          <a:spLocks noChangeShapeType="1"/>
                        </p:cNvSpPr>
                        <p:nvPr userDrawn="1"/>
                      </p:nvSpPr>
                      <p:spPr bwMode="hidden">
                        <a:xfrm rot="1678521" flipH="1" flipV="1">
                          <a:off x="179" y="872"/>
                          <a:ext cx="1891" cy="1681"/>
                        </a:xfrm>
                        <a:prstGeom prst="line">
                          <a:avLst/>
                        </a:prstGeom>
                        <a:noFill/>
                        <a:ln w="9525">
                          <a:solidFill>
                            <a:schemeClr val="accent2"/>
                          </a:solidFill>
                          <a:round/>
                          <a:headEnd/>
                          <a:tailEnd/>
                        </a:ln>
                        <a:effectLst/>
                      </p:spPr>
                      <p:txBody>
                        <a:bodyPr/>
                        <a:lstStyle/>
                        <a:p>
                          <a:pPr>
                            <a:defRPr/>
                          </a:pPr>
                          <a:endParaRPr lang="en-US"/>
                        </a:p>
                      </p:txBody>
                    </p:sp>
                    <p:sp>
                      <p:nvSpPr>
                        <p:cNvPr id="123925" name="Line 21"/>
                        <p:cNvSpPr>
                          <a:spLocks noChangeShapeType="1"/>
                        </p:cNvSpPr>
                        <p:nvPr userDrawn="1"/>
                      </p:nvSpPr>
                      <p:spPr bwMode="hidden">
                        <a:xfrm rot="1678521" flipH="1" flipV="1">
                          <a:off x="-150" y="2329"/>
                          <a:ext cx="1806" cy="194"/>
                        </a:xfrm>
                        <a:prstGeom prst="line">
                          <a:avLst/>
                        </a:prstGeom>
                        <a:noFill/>
                        <a:ln w="9525">
                          <a:solidFill>
                            <a:schemeClr val="accent2"/>
                          </a:solidFill>
                          <a:round/>
                          <a:headEnd/>
                          <a:tailEnd/>
                        </a:ln>
                        <a:effectLst/>
                      </p:spPr>
                      <p:txBody>
                        <a:bodyPr/>
                        <a:lstStyle/>
                        <a:p>
                          <a:pPr>
                            <a:defRPr/>
                          </a:pPr>
                          <a:endParaRPr lang="en-US"/>
                        </a:p>
                      </p:txBody>
                    </p:sp>
                    <p:sp>
                      <p:nvSpPr>
                        <p:cNvPr id="123926" name="Line 22"/>
                        <p:cNvSpPr>
                          <a:spLocks noChangeShapeType="1"/>
                        </p:cNvSpPr>
                        <p:nvPr userDrawn="1"/>
                      </p:nvSpPr>
                      <p:spPr bwMode="hidden">
                        <a:xfrm rot="1678521" flipH="1" flipV="1">
                          <a:off x="-109" y="2514"/>
                          <a:ext cx="1720" cy="30"/>
                        </a:xfrm>
                        <a:prstGeom prst="line">
                          <a:avLst/>
                        </a:prstGeom>
                        <a:noFill/>
                        <a:ln w="9525">
                          <a:solidFill>
                            <a:schemeClr val="accent2"/>
                          </a:solidFill>
                          <a:round/>
                          <a:headEnd/>
                          <a:tailEnd/>
                        </a:ln>
                        <a:effectLst/>
                      </p:spPr>
                      <p:txBody>
                        <a:bodyPr/>
                        <a:lstStyle/>
                        <a:p>
                          <a:pPr>
                            <a:defRPr/>
                          </a:pPr>
                          <a:endParaRPr lang="en-US"/>
                        </a:p>
                      </p:txBody>
                    </p:sp>
                    <p:sp>
                      <p:nvSpPr>
                        <p:cNvPr id="123927" name="Line 23"/>
                        <p:cNvSpPr>
                          <a:spLocks noChangeShapeType="1"/>
                        </p:cNvSpPr>
                        <p:nvPr userDrawn="1"/>
                      </p:nvSpPr>
                      <p:spPr bwMode="hidden">
                        <a:xfrm rot="1678521" flipH="1">
                          <a:off x="545" y="2785"/>
                          <a:ext cx="849" cy="802"/>
                        </a:xfrm>
                        <a:prstGeom prst="line">
                          <a:avLst/>
                        </a:prstGeom>
                        <a:noFill/>
                        <a:ln w="9525">
                          <a:solidFill>
                            <a:schemeClr val="accent2"/>
                          </a:solidFill>
                          <a:round/>
                          <a:headEnd/>
                          <a:tailEnd/>
                        </a:ln>
                        <a:effectLst/>
                      </p:spPr>
                      <p:txBody>
                        <a:bodyPr/>
                        <a:lstStyle/>
                        <a:p>
                          <a:pPr>
                            <a:defRPr/>
                          </a:pPr>
                          <a:endParaRPr lang="en-US"/>
                        </a:p>
                      </p:txBody>
                    </p:sp>
                    <p:sp>
                      <p:nvSpPr>
                        <p:cNvPr id="123928" name="Line 24"/>
                        <p:cNvSpPr>
                          <a:spLocks noChangeShapeType="1"/>
                        </p:cNvSpPr>
                        <p:nvPr userDrawn="1"/>
                      </p:nvSpPr>
                      <p:spPr bwMode="hidden">
                        <a:xfrm rot="1678521" flipH="1">
                          <a:off x="168" y="2669"/>
                          <a:ext cx="1295" cy="560"/>
                        </a:xfrm>
                        <a:prstGeom prst="line">
                          <a:avLst/>
                        </a:prstGeom>
                        <a:noFill/>
                        <a:ln w="9525">
                          <a:solidFill>
                            <a:schemeClr val="accent2"/>
                          </a:solidFill>
                          <a:round/>
                          <a:headEnd/>
                          <a:tailEnd/>
                        </a:ln>
                        <a:effectLst/>
                      </p:spPr>
                      <p:txBody>
                        <a:bodyPr/>
                        <a:lstStyle/>
                        <a:p>
                          <a:pPr>
                            <a:defRPr/>
                          </a:pPr>
                          <a:endParaRPr lang="en-US"/>
                        </a:p>
                      </p:txBody>
                    </p:sp>
                    <p:sp>
                      <p:nvSpPr>
                        <p:cNvPr id="123929" name="Line 25"/>
                        <p:cNvSpPr>
                          <a:spLocks noChangeShapeType="1"/>
                        </p:cNvSpPr>
                        <p:nvPr userDrawn="1"/>
                      </p:nvSpPr>
                      <p:spPr bwMode="hidden">
                        <a:xfrm rot="1678521" flipH="1">
                          <a:off x="-34" y="2588"/>
                          <a:ext cx="1576" cy="245"/>
                        </a:xfrm>
                        <a:prstGeom prst="line">
                          <a:avLst/>
                        </a:prstGeom>
                        <a:noFill/>
                        <a:ln w="9525">
                          <a:solidFill>
                            <a:schemeClr val="accent2"/>
                          </a:solidFill>
                          <a:round/>
                          <a:headEnd/>
                          <a:tailEnd/>
                        </a:ln>
                        <a:effectLst/>
                      </p:spPr>
                      <p:txBody>
                        <a:bodyPr/>
                        <a:lstStyle/>
                        <a:p>
                          <a:pPr>
                            <a:defRPr/>
                          </a:pPr>
                          <a:endParaRPr lang="en-US"/>
                        </a:p>
                      </p:txBody>
                    </p:sp>
                    <p:sp>
                      <p:nvSpPr>
                        <p:cNvPr id="123930" name="Line 26"/>
                        <p:cNvSpPr>
                          <a:spLocks noChangeShapeType="1"/>
                        </p:cNvSpPr>
                        <p:nvPr userDrawn="1"/>
                      </p:nvSpPr>
                      <p:spPr bwMode="hidden">
                        <a:xfrm rot="1678521" flipH="1">
                          <a:off x="1201" y="2985"/>
                          <a:ext cx="141" cy="1041"/>
                        </a:xfrm>
                        <a:prstGeom prst="line">
                          <a:avLst/>
                        </a:prstGeom>
                        <a:noFill/>
                        <a:ln w="9525">
                          <a:solidFill>
                            <a:schemeClr val="accent2"/>
                          </a:solidFill>
                          <a:round/>
                          <a:headEnd/>
                          <a:tailEnd/>
                        </a:ln>
                        <a:effectLst/>
                      </p:spPr>
                      <p:txBody>
                        <a:bodyPr/>
                        <a:lstStyle/>
                        <a:p>
                          <a:pPr>
                            <a:defRPr/>
                          </a:pPr>
                          <a:endParaRPr lang="en-US"/>
                        </a:p>
                      </p:txBody>
                    </p:sp>
                    <p:sp>
                      <p:nvSpPr>
                        <p:cNvPr id="123931" name="Line 27"/>
                        <p:cNvSpPr>
                          <a:spLocks noChangeShapeType="1"/>
                        </p:cNvSpPr>
                        <p:nvPr userDrawn="1"/>
                      </p:nvSpPr>
                      <p:spPr bwMode="hidden">
                        <a:xfrm rot="1678521" flipH="1">
                          <a:off x="1292" y="3013"/>
                          <a:ext cx="47" cy="1058"/>
                        </a:xfrm>
                        <a:prstGeom prst="line">
                          <a:avLst/>
                        </a:prstGeom>
                        <a:noFill/>
                        <a:ln w="9525">
                          <a:solidFill>
                            <a:schemeClr val="accent2"/>
                          </a:solidFill>
                          <a:round/>
                          <a:headEnd/>
                          <a:tailEnd/>
                        </a:ln>
                        <a:effectLst/>
                      </p:spPr>
                      <p:txBody>
                        <a:bodyPr/>
                        <a:lstStyle/>
                        <a:p>
                          <a:pPr>
                            <a:defRPr/>
                          </a:pPr>
                          <a:endParaRPr lang="en-US"/>
                        </a:p>
                      </p:txBody>
                    </p:sp>
                    <p:sp>
                      <p:nvSpPr>
                        <p:cNvPr id="123932" name="Line 28"/>
                        <p:cNvSpPr>
                          <a:spLocks noChangeShapeType="1"/>
                        </p:cNvSpPr>
                        <p:nvPr userDrawn="1"/>
                      </p:nvSpPr>
                      <p:spPr bwMode="hidden">
                        <a:xfrm rot="1678521">
                          <a:off x="1331" y="3034"/>
                          <a:ext cx="47" cy="1081"/>
                        </a:xfrm>
                        <a:prstGeom prst="line">
                          <a:avLst/>
                        </a:prstGeom>
                        <a:noFill/>
                        <a:ln w="9525">
                          <a:solidFill>
                            <a:schemeClr val="accent2"/>
                          </a:solidFill>
                          <a:round/>
                          <a:headEnd/>
                          <a:tailEnd/>
                        </a:ln>
                        <a:effectLst/>
                      </p:spPr>
                      <p:txBody>
                        <a:bodyPr/>
                        <a:lstStyle/>
                        <a:p>
                          <a:pPr>
                            <a:defRPr/>
                          </a:pPr>
                          <a:endParaRPr lang="en-US"/>
                        </a:p>
                      </p:txBody>
                    </p:sp>
                    <p:sp>
                      <p:nvSpPr>
                        <p:cNvPr id="123933" name="Line 29"/>
                        <p:cNvSpPr>
                          <a:spLocks noChangeShapeType="1"/>
                        </p:cNvSpPr>
                        <p:nvPr userDrawn="1"/>
                      </p:nvSpPr>
                      <p:spPr bwMode="hidden">
                        <a:xfrm rot="1678521">
                          <a:off x="1325" y="3059"/>
                          <a:ext cx="145" cy="1101"/>
                        </a:xfrm>
                        <a:prstGeom prst="line">
                          <a:avLst/>
                        </a:prstGeom>
                        <a:noFill/>
                        <a:ln w="9525">
                          <a:solidFill>
                            <a:schemeClr val="accent2"/>
                          </a:solidFill>
                          <a:round/>
                          <a:headEnd/>
                          <a:tailEnd/>
                        </a:ln>
                        <a:effectLst/>
                      </p:spPr>
                      <p:txBody>
                        <a:bodyPr/>
                        <a:lstStyle/>
                        <a:p>
                          <a:pPr>
                            <a:defRPr/>
                          </a:pPr>
                          <a:endParaRPr lang="en-US"/>
                        </a:p>
                      </p:txBody>
                    </p:sp>
                    <p:sp>
                      <p:nvSpPr>
                        <p:cNvPr id="123934" name="Line 30"/>
                        <p:cNvSpPr>
                          <a:spLocks noChangeShapeType="1"/>
                        </p:cNvSpPr>
                        <p:nvPr userDrawn="1"/>
                      </p:nvSpPr>
                      <p:spPr bwMode="hidden">
                        <a:xfrm rot="1678521">
                          <a:off x="1320" y="3090"/>
                          <a:ext cx="255" cy="1124"/>
                        </a:xfrm>
                        <a:prstGeom prst="line">
                          <a:avLst/>
                        </a:prstGeom>
                        <a:noFill/>
                        <a:ln w="9525">
                          <a:solidFill>
                            <a:schemeClr val="accent2"/>
                          </a:solidFill>
                          <a:round/>
                          <a:headEnd/>
                          <a:tailEnd/>
                        </a:ln>
                        <a:effectLst/>
                      </p:spPr>
                      <p:txBody>
                        <a:bodyPr/>
                        <a:lstStyle/>
                        <a:p>
                          <a:pPr>
                            <a:defRPr/>
                          </a:pPr>
                          <a:endParaRPr lang="en-US"/>
                        </a:p>
                      </p:txBody>
                    </p:sp>
                    <p:sp>
                      <p:nvSpPr>
                        <p:cNvPr id="123935" name="Line 31"/>
                        <p:cNvSpPr>
                          <a:spLocks noChangeShapeType="1"/>
                        </p:cNvSpPr>
                        <p:nvPr userDrawn="1"/>
                      </p:nvSpPr>
                      <p:spPr bwMode="hidden">
                        <a:xfrm rot="1678521">
                          <a:off x="1314" y="3117"/>
                          <a:ext cx="365" cy="1143"/>
                        </a:xfrm>
                        <a:prstGeom prst="line">
                          <a:avLst/>
                        </a:prstGeom>
                        <a:noFill/>
                        <a:ln w="9525">
                          <a:solidFill>
                            <a:schemeClr val="accent2"/>
                          </a:solidFill>
                          <a:round/>
                          <a:headEnd/>
                          <a:tailEnd/>
                        </a:ln>
                        <a:effectLst/>
                      </p:spPr>
                      <p:txBody>
                        <a:bodyPr/>
                        <a:lstStyle/>
                        <a:p>
                          <a:pPr>
                            <a:defRPr/>
                          </a:pPr>
                          <a:endParaRPr lang="en-US"/>
                        </a:p>
                      </p:txBody>
                    </p:sp>
                    <p:sp>
                      <p:nvSpPr>
                        <p:cNvPr id="123936" name="Line 32"/>
                        <p:cNvSpPr>
                          <a:spLocks noChangeShapeType="1"/>
                        </p:cNvSpPr>
                        <p:nvPr userDrawn="1"/>
                      </p:nvSpPr>
                      <p:spPr bwMode="hidden">
                        <a:xfrm rot="1678521">
                          <a:off x="1337" y="3181"/>
                          <a:ext cx="567" cy="1073"/>
                        </a:xfrm>
                        <a:prstGeom prst="line">
                          <a:avLst/>
                        </a:prstGeom>
                        <a:noFill/>
                        <a:ln w="9525">
                          <a:solidFill>
                            <a:schemeClr val="accent2"/>
                          </a:solidFill>
                          <a:round/>
                          <a:headEnd/>
                          <a:tailEnd/>
                        </a:ln>
                        <a:effectLst/>
                      </p:spPr>
                      <p:txBody>
                        <a:bodyPr/>
                        <a:lstStyle/>
                        <a:p>
                          <a:pPr>
                            <a:defRPr/>
                          </a:pPr>
                          <a:endParaRPr lang="en-US"/>
                        </a:p>
                      </p:txBody>
                    </p:sp>
                    <p:sp>
                      <p:nvSpPr>
                        <p:cNvPr id="123937" name="Line 33"/>
                        <p:cNvSpPr>
                          <a:spLocks noChangeShapeType="1"/>
                        </p:cNvSpPr>
                        <p:nvPr userDrawn="1"/>
                      </p:nvSpPr>
                      <p:spPr bwMode="hidden">
                        <a:xfrm rot="1678521">
                          <a:off x="1354" y="3209"/>
                          <a:ext cx="663" cy="1019"/>
                        </a:xfrm>
                        <a:prstGeom prst="line">
                          <a:avLst/>
                        </a:prstGeom>
                        <a:noFill/>
                        <a:ln w="9525">
                          <a:solidFill>
                            <a:schemeClr val="accent2"/>
                          </a:solidFill>
                          <a:round/>
                          <a:headEnd/>
                          <a:tailEnd/>
                        </a:ln>
                        <a:effectLst/>
                      </p:spPr>
                      <p:txBody>
                        <a:bodyPr/>
                        <a:lstStyle/>
                        <a:p>
                          <a:pPr>
                            <a:defRPr/>
                          </a:pPr>
                          <a:endParaRPr lang="en-US"/>
                        </a:p>
                      </p:txBody>
                    </p:sp>
                    <p:sp>
                      <p:nvSpPr>
                        <p:cNvPr id="123938" name="Line 34"/>
                        <p:cNvSpPr>
                          <a:spLocks noChangeShapeType="1"/>
                        </p:cNvSpPr>
                        <p:nvPr userDrawn="1"/>
                      </p:nvSpPr>
                      <p:spPr bwMode="hidden">
                        <a:xfrm rot="1678521">
                          <a:off x="1375" y="3238"/>
                          <a:ext cx="745" cy="957"/>
                        </a:xfrm>
                        <a:prstGeom prst="line">
                          <a:avLst/>
                        </a:prstGeom>
                        <a:noFill/>
                        <a:ln w="9525">
                          <a:solidFill>
                            <a:schemeClr val="accent2"/>
                          </a:solidFill>
                          <a:round/>
                          <a:headEnd/>
                          <a:tailEnd/>
                        </a:ln>
                        <a:effectLst/>
                      </p:spPr>
                      <p:txBody>
                        <a:bodyPr/>
                        <a:lstStyle/>
                        <a:p>
                          <a:pPr>
                            <a:defRPr/>
                          </a:pPr>
                          <a:endParaRPr lang="en-US"/>
                        </a:p>
                      </p:txBody>
                    </p:sp>
                    <p:sp>
                      <p:nvSpPr>
                        <p:cNvPr id="123939" name="Line 35"/>
                        <p:cNvSpPr>
                          <a:spLocks noChangeShapeType="1"/>
                        </p:cNvSpPr>
                        <p:nvPr userDrawn="1"/>
                      </p:nvSpPr>
                      <p:spPr bwMode="hidden">
                        <a:xfrm rot="1678521">
                          <a:off x="1393" y="3266"/>
                          <a:ext cx="849" cy="909"/>
                        </a:xfrm>
                        <a:prstGeom prst="line">
                          <a:avLst/>
                        </a:prstGeom>
                        <a:noFill/>
                        <a:ln w="9525">
                          <a:solidFill>
                            <a:schemeClr val="accent2"/>
                          </a:solidFill>
                          <a:round/>
                          <a:headEnd/>
                          <a:tailEnd/>
                        </a:ln>
                        <a:effectLst/>
                      </p:spPr>
                      <p:txBody>
                        <a:bodyPr/>
                        <a:lstStyle/>
                        <a:p>
                          <a:pPr>
                            <a:defRPr/>
                          </a:pPr>
                          <a:endParaRPr lang="en-US"/>
                        </a:p>
                      </p:txBody>
                    </p:sp>
                    <p:sp>
                      <p:nvSpPr>
                        <p:cNvPr id="123940" name="Line 36"/>
                        <p:cNvSpPr>
                          <a:spLocks noChangeShapeType="1"/>
                        </p:cNvSpPr>
                        <p:nvPr userDrawn="1"/>
                      </p:nvSpPr>
                      <p:spPr bwMode="hidden">
                        <a:xfrm rot="1678521">
                          <a:off x="1412" y="3293"/>
                          <a:ext cx="950" cy="856"/>
                        </a:xfrm>
                        <a:prstGeom prst="line">
                          <a:avLst/>
                        </a:prstGeom>
                        <a:noFill/>
                        <a:ln w="9525">
                          <a:solidFill>
                            <a:schemeClr val="accent2"/>
                          </a:solidFill>
                          <a:round/>
                          <a:headEnd/>
                          <a:tailEnd/>
                        </a:ln>
                        <a:effectLst/>
                      </p:spPr>
                      <p:txBody>
                        <a:bodyPr/>
                        <a:lstStyle/>
                        <a:p>
                          <a:pPr>
                            <a:defRPr/>
                          </a:pPr>
                          <a:endParaRPr lang="en-US"/>
                        </a:p>
                      </p:txBody>
                    </p:sp>
                    <p:sp>
                      <p:nvSpPr>
                        <p:cNvPr id="123941" name="Line 37"/>
                        <p:cNvSpPr>
                          <a:spLocks noChangeShapeType="1"/>
                        </p:cNvSpPr>
                        <p:nvPr userDrawn="1"/>
                      </p:nvSpPr>
                      <p:spPr bwMode="hidden">
                        <a:xfrm rot="1678521">
                          <a:off x="1429" y="3321"/>
                          <a:ext cx="1056" cy="788"/>
                        </a:xfrm>
                        <a:prstGeom prst="line">
                          <a:avLst/>
                        </a:prstGeom>
                        <a:noFill/>
                        <a:ln w="9525">
                          <a:solidFill>
                            <a:schemeClr val="accent2"/>
                          </a:solidFill>
                          <a:round/>
                          <a:headEnd/>
                          <a:tailEnd/>
                        </a:ln>
                        <a:effectLst/>
                      </p:spPr>
                      <p:txBody>
                        <a:bodyPr/>
                        <a:lstStyle/>
                        <a:p>
                          <a:pPr>
                            <a:defRPr/>
                          </a:pPr>
                          <a:endParaRPr lang="en-US"/>
                        </a:p>
                      </p:txBody>
                    </p:sp>
                    <p:sp>
                      <p:nvSpPr>
                        <p:cNvPr id="123942" name="Line 38"/>
                        <p:cNvSpPr>
                          <a:spLocks noChangeShapeType="1"/>
                        </p:cNvSpPr>
                        <p:nvPr userDrawn="1"/>
                      </p:nvSpPr>
                      <p:spPr bwMode="hidden">
                        <a:xfrm rot="1678521">
                          <a:off x="1452" y="3356"/>
                          <a:ext cx="1173" cy="727"/>
                        </a:xfrm>
                        <a:prstGeom prst="line">
                          <a:avLst/>
                        </a:prstGeom>
                        <a:noFill/>
                        <a:ln w="9525">
                          <a:solidFill>
                            <a:schemeClr val="accent2"/>
                          </a:solidFill>
                          <a:round/>
                          <a:headEnd/>
                          <a:tailEnd/>
                        </a:ln>
                        <a:effectLst/>
                      </p:spPr>
                      <p:txBody>
                        <a:bodyPr/>
                        <a:lstStyle/>
                        <a:p>
                          <a:pPr>
                            <a:defRPr/>
                          </a:pPr>
                          <a:endParaRPr lang="en-US"/>
                        </a:p>
                      </p:txBody>
                    </p:sp>
                    <p:sp>
                      <p:nvSpPr>
                        <p:cNvPr id="123943" name="Line 39"/>
                        <p:cNvSpPr>
                          <a:spLocks noChangeShapeType="1"/>
                        </p:cNvSpPr>
                        <p:nvPr userDrawn="1"/>
                      </p:nvSpPr>
                      <p:spPr bwMode="hidden">
                        <a:xfrm rot="1678521">
                          <a:off x="1469" y="3388"/>
                          <a:ext cx="1315" cy="665"/>
                        </a:xfrm>
                        <a:prstGeom prst="line">
                          <a:avLst/>
                        </a:prstGeom>
                        <a:noFill/>
                        <a:ln w="9525">
                          <a:solidFill>
                            <a:schemeClr val="accent2"/>
                          </a:solidFill>
                          <a:round/>
                          <a:headEnd/>
                          <a:tailEnd/>
                        </a:ln>
                        <a:effectLst/>
                      </p:spPr>
                      <p:txBody>
                        <a:bodyPr/>
                        <a:lstStyle/>
                        <a:p>
                          <a:pPr>
                            <a:defRPr/>
                          </a:pPr>
                          <a:endParaRPr lang="en-US"/>
                        </a:p>
                      </p:txBody>
                    </p:sp>
                    <p:sp>
                      <p:nvSpPr>
                        <p:cNvPr id="123944" name="Line 40"/>
                        <p:cNvSpPr>
                          <a:spLocks noChangeShapeType="1"/>
                        </p:cNvSpPr>
                        <p:nvPr userDrawn="1"/>
                      </p:nvSpPr>
                      <p:spPr bwMode="hidden">
                        <a:xfrm rot="1678521">
                          <a:off x="1493" y="3426"/>
                          <a:ext cx="1469" cy="585"/>
                        </a:xfrm>
                        <a:prstGeom prst="line">
                          <a:avLst/>
                        </a:prstGeom>
                        <a:noFill/>
                        <a:ln w="9525">
                          <a:solidFill>
                            <a:schemeClr val="accent2"/>
                          </a:solidFill>
                          <a:round/>
                          <a:headEnd/>
                          <a:tailEnd/>
                        </a:ln>
                        <a:effectLst/>
                      </p:spPr>
                      <p:txBody>
                        <a:bodyPr/>
                        <a:lstStyle/>
                        <a:p>
                          <a:pPr>
                            <a:defRPr/>
                          </a:pPr>
                          <a:endParaRPr lang="en-US"/>
                        </a:p>
                      </p:txBody>
                    </p:sp>
                    <p:sp>
                      <p:nvSpPr>
                        <p:cNvPr id="123945" name="Line 41"/>
                        <p:cNvSpPr>
                          <a:spLocks noChangeShapeType="1"/>
                        </p:cNvSpPr>
                        <p:nvPr userDrawn="1"/>
                      </p:nvSpPr>
                      <p:spPr bwMode="hidden">
                        <a:xfrm rot="1678521">
                          <a:off x="1511" y="3464"/>
                          <a:ext cx="1649" cy="495"/>
                        </a:xfrm>
                        <a:prstGeom prst="line">
                          <a:avLst/>
                        </a:prstGeom>
                        <a:noFill/>
                        <a:ln w="9525">
                          <a:solidFill>
                            <a:schemeClr val="accent2"/>
                          </a:solidFill>
                          <a:round/>
                          <a:headEnd/>
                          <a:tailEnd/>
                        </a:ln>
                        <a:effectLst/>
                      </p:spPr>
                      <p:txBody>
                        <a:bodyPr/>
                        <a:lstStyle/>
                        <a:p>
                          <a:pPr>
                            <a:defRPr/>
                          </a:pPr>
                          <a:endParaRPr lang="en-US"/>
                        </a:p>
                      </p:txBody>
                    </p:sp>
                    <p:sp>
                      <p:nvSpPr>
                        <p:cNvPr id="123946" name="Line 42"/>
                        <p:cNvSpPr>
                          <a:spLocks noChangeShapeType="1"/>
                        </p:cNvSpPr>
                        <p:nvPr userDrawn="1"/>
                      </p:nvSpPr>
                      <p:spPr bwMode="hidden">
                        <a:xfrm rot="1678521">
                          <a:off x="1528" y="3518"/>
                          <a:ext cx="1885" cy="380"/>
                        </a:xfrm>
                        <a:prstGeom prst="line">
                          <a:avLst/>
                        </a:prstGeom>
                        <a:noFill/>
                        <a:ln w="9525">
                          <a:solidFill>
                            <a:schemeClr val="accent2"/>
                          </a:solidFill>
                          <a:round/>
                          <a:headEnd/>
                          <a:tailEnd/>
                        </a:ln>
                        <a:effectLst/>
                      </p:spPr>
                      <p:txBody>
                        <a:bodyPr/>
                        <a:lstStyle/>
                        <a:p>
                          <a:pPr>
                            <a:defRPr/>
                          </a:pPr>
                          <a:endParaRPr lang="en-US"/>
                        </a:p>
                      </p:txBody>
                    </p:sp>
                    <p:sp>
                      <p:nvSpPr>
                        <p:cNvPr id="123947" name="Line 43"/>
                        <p:cNvSpPr>
                          <a:spLocks noChangeShapeType="1"/>
                        </p:cNvSpPr>
                        <p:nvPr userDrawn="1"/>
                      </p:nvSpPr>
                      <p:spPr bwMode="hidden">
                        <a:xfrm rot="1678521">
                          <a:off x="1552" y="3586"/>
                          <a:ext cx="2168" cy="240"/>
                        </a:xfrm>
                        <a:prstGeom prst="line">
                          <a:avLst/>
                        </a:prstGeom>
                        <a:noFill/>
                        <a:ln w="9525">
                          <a:solidFill>
                            <a:schemeClr val="accent2"/>
                          </a:solidFill>
                          <a:round/>
                          <a:headEnd/>
                          <a:tailEnd/>
                        </a:ln>
                        <a:effectLst/>
                      </p:spPr>
                      <p:txBody>
                        <a:bodyPr/>
                        <a:lstStyle/>
                        <a:p>
                          <a:pPr>
                            <a:defRPr/>
                          </a:pPr>
                          <a:endParaRPr lang="en-US"/>
                        </a:p>
                      </p:txBody>
                    </p:sp>
                    <p:sp>
                      <p:nvSpPr>
                        <p:cNvPr id="123948" name="Line 44"/>
                        <p:cNvSpPr>
                          <a:spLocks noChangeShapeType="1"/>
                        </p:cNvSpPr>
                        <p:nvPr userDrawn="1"/>
                      </p:nvSpPr>
                      <p:spPr bwMode="hidden">
                        <a:xfrm rot="1678521">
                          <a:off x="1577" y="3670"/>
                          <a:ext cx="2528" cy="60"/>
                        </a:xfrm>
                        <a:prstGeom prst="line">
                          <a:avLst/>
                        </a:prstGeom>
                        <a:noFill/>
                        <a:ln w="9525">
                          <a:solidFill>
                            <a:schemeClr val="accent2"/>
                          </a:solidFill>
                          <a:round/>
                          <a:headEnd/>
                          <a:tailEnd/>
                        </a:ln>
                        <a:effectLst/>
                      </p:spPr>
                      <p:txBody>
                        <a:bodyPr/>
                        <a:lstStyle/>
                        <a:p>
                          <a:pPr>
                            <a:defRPr/>
                          </a:pPr>
                          <a:endParaRPr lang="en-US"/>
                        </a:p>
                      </p:txBody>
                    </p:sp>
                    <p:sp>
                      <p:nvSpPr>
                        <p:cNvPr id="123949" name="Line 45"/>
                        <p:cNvSpPr>
                          <a:spLocks noChangeShapeType="1"/>
                        </p:cNvSpPr>
                        <p:nvPr userDrawn="1"/>
                      </p:nvSpPr>
                      <p:spPr bwMode="hidden">
                        <a:xfrm rot="1678521" flipV="1">
                          <a:off x="1621" y="3545"/>
                          <a:ext cx="2730" cy="176"/>
                        </a:xfrm>
                        <a:prstGeom prst="line">
                          <a:avLst/>
                        </a:prstGeom>
                        <a:noFill/>
                        <a:ln w="9525">
                          <a:solidFill>
                            <a:schemeClr val="accent2"/>
                          </a:solidFill>
                          <a:round/>
                          <a:headEnd/>
                          <a:tailEnd/>
                        </a:ln>
                        <a:effectLst/>
                      </p:spPr>
                      <p:txBody>
                        <a:bodyPr/>
                        <a:lstStyle/>
                        <a:p>
                          <a:pPr>
                            <a:defRPr/>
                          </a:pPr>
                          <a:endParaRPr lang="en-US"/>
                        </a:p>
                      </p:txBody>
                    </p:sp>
                    <p:sp>
                      <p:nvSpPr>
                        <p:cNvPr id="123950" name="Line 46"/>
                        <p:cNvSpPr>
                          <a:spLocks noChangeShapeType="1"/>
                        </p:cNvSpPr>
                        <p:nvPr userDrawn="1"/>
                      </p:nvSpPr>
                      <p:spPr bwMode="hidden">
                        <a:xfrm rot="1678521" flipV="1">
                          <a:off x="1682" y="3297"/>
                          <a:ext cx="2635" cy="404"/>
                        </a:xfrm>
                        <a:prstGeom prst="line">
                          <a:avLst/>
                        </a:prstGeom>
                        <a:noFill/>
                        <a:ln w="9525">
                          <a:solidFill>
                            <a:schemeClr val="accent2"/>
                          </a:solidFill>
                          <a:round/>
                          <a:headEnd/>
                          <a:tailEnd/>
                        </a:ln>
                        <a:effectLst/>
                      </p:spPr>
                      <p:txBody>
                        <a:bodyPr/>
                        <a:lstStyle/>
                        <a:p>
                          <a:pPr>
                            <a:defRPr/>
                          </a:pPr>
                          <a:endParaRPr lang="en-US"/>
                        </a:p>
                      </p:txBody>
                    </p:sp>
                    <p:sp>
                      <p:nvSpPr>
                        <p:cNvPr id="123951" name="Line 47"/>
                        <p:cNvSpPr>
                          <a:spLocks noChangeShapeType="1"/>
                        </p:cNvSpPr>
                        <p:nvPr userDrawn="1"/>
                      </p:nvSpPr>
                      <p:spPr bwMode="hidden">
                        <a:xfrm rot="1678521" flipV="1">
                          <a:off x="1782" y="2845"/>
                          <a:ext cx="2370" cy="789"/>
                        </a:xfrm>
                        <a:prstGeom prst="line">
                          <a:avLst/>
                        </a:prstGeom>
                        <a:noFill/>
                        <a:ln w="9525">
                          <a:solidFill>
                            <a:schemeClr val="accent2"/>
                          </a:solidFill>
                          <a:round/>
                          <a:headEnd/>
                          <a:tailEnd/>
                        </a:ln>
                        <a:effectLst/>
                      </p:spPr>
                      <p:txBody>
                        <a:bodyPr/>
                        <a:lstStyle/>
                        <a:p>
                          <a:pPr>
                            <a:defRPr/>
                          </a:pPr>
                          <a:endParaRPr lang="en-US"/>
                        </a:p>
                      </p:txBody>
                    </p:sp>
                    <p:sp>
                      <p:nvSpPr>
                        <p:cNvPr id="123952" name="Line 48"/>
                        <p:cNvSpPr>
                          <a:spLocks noChangeShapeType="1"/>
                        </p:cNvSpPr>
                        <p:nvPr userDrawn="1"/>
                      </p:nvSpPr>
                      <p:spPr bwMode="hidden">
                        <a:xfrm rot="1678521" flipV="1">
                          <a:off x="1960" y="1992"/>
                          <a:ext cx="1530" cy="1443"/>
                        </a:xfrm>
                        <a:prstGeom prst="line">
                          <a:avLst/>
                        </a:prstGeom>
                        <a:noFill/>
                        <a:ln w="9525">
                          <a:solidFill>
                            <a:schemeClr val="accent2"/>
                          </a:solidFill>
                          <a:round/>
                          <a:headEnd/>
                          <a:tailEnd/>
                        </a:ln>
                        <a:effectLst/>
                      </p:spPr>
                      <p:txBody>
                        <a:bodyPr/>
                        <a:lstStyle/>
                        <a:p>
                          <a:pPr>
                            <a:defRPr/>
                          </a:pPr>
                          <a:endParaRPr lang="en-US"/>
                        </a:p>
                      </p:txBody>
                    </p:sp>
                    <p:sp>
                      <p:nvSpPr>
                        <p:cNvPr id="123953" name="Line 49"/>
                        <p:cNvSpPr>
                          <a:spLocks noChangeShapeType="1"/>
                        </p:cNvSpPr>
                        <p:nvPr userDrawn="1"/>
                      </p:nvSpPr>
                      <p:spPr bwMode="hidden">
                        <a:xfrm rot="1678521" flipV="1">
                          <a:off x="2014" y="1727"/>
                          <a:ext cx="1219" cy="1629"/>
                        </a:xfrm>
                        <a:prstGeom prst="line">
                          <a:avLst/>
                        </a:prstGeom>
                        <a:noFill/>
                        <a:ln w="9525">
                          <a:solidFill>
                            <a:schemeClr val="accent2"/>
                          </a:solidFill>
                          <a:round/>
                          <a:headEnd/>
                          <a:tailEnd/>
                        </a:ln>
                        <a:effectLst/>
                      </p:spPr>
                      <p:txBody>
                        <a:bodyPr/>
                        <a:lstStyle/>
                        <a:p>
                          <a:pPr>
                            <a:defRPr/>
                          </a:pPr>
                          <a:endParaRPr lang="en-US"/>
                        </a:p>
                      </p:txBody>
                    </p:sp>
                    <p:sp>
                      <p:nvSpPr>
                        <p:cNvPr id="123954" name="Freeform 50"/>
                        <p:cNvSpPr>
                          <a:spLocks/>
                        </p:cNvSpPr>
                        <p:nvPr userDrawn="1"/>
                      </p:nvSpPr>
                      <p:spPr bwMode="hidden">
                        <a:xfrm>
                          <a:off x="0" y="2548"/>
                          <a:ext cx="1542" cy="1768"/>
                        </a:xfrm>
                        <a:custGeom>
                          <a:avLst/>
                          <a:gdLst/>
                          <a:ahLst/>
                          <a:cxnLst>
                            <a:cxn ang="0">
                              <a:pos x="909" y="1264"/>
                            </a:cxn>
                            <a:cxn ang="0">
                              <a:pos x="1058" y="1402"/>
                            </a:cxn>
                            <a:cxn ang="0">
                              <a:pos x="1214" y="1528"/>
                            </a:cxn>
                            <a:cxn ang="0">
                              <a:pos x="1369" y="1654"/>
                            </a:cxn>
                            <a:cxn ang="0">
                              <a:pos x="1531" y="1768"/>
                            </a:cxn>
                            <a:cxn ang="0">
                              <a:pos x="1537" y="1768"/>
                            </a:cxn>
                            <a:cxn ang="0">
                              <a:pos x="1375" y="1654"/>
                            </a:cxn>
                            <a:cxn ang="0">
                              <a:pos x="1220" y="1534"/>
                            </a:cxn>
                            <a:cxn ang="0">
                              <a:pos x="1064" y="1402"/>
                            </a:cxn>
                            <a:cxn ang="0">
                              <a:pos x="915" y="1258"/>
                            </a:cxn>
                            <a:cxn ang="0">
                              <a:pos x="765" y="1115"/>
                            </a:cxn>
                            <a:cxn ang="0">
                              <a:pos x="628" y="959"/>
                            </a:cxn>
                            <a:cxn ang="0">
                              <a:pos x="496" y="803"/>
                            </a:cxn>
                            <a:cxn ang="0">
                              <a:pos x="377" y="647"/>
                            </a:cxn>
                            <a:cxn ang="0">
                              <a:pos x="269" y="485"/>
                            </a:cxn>
                            <a:cxn ang="0">
                              <a:pos x="167" y="323"/>
                            </a:cxn>
                            <a:cxn ang="0">
                              <a:pos x="78" y="161"/>
                            </a:cxn>
                            <a:cxn ang="0">
                              <a:pos x="0" y="0"/>
                            </a:cxn>
                            <a:cxn ang="0">
                              <a:pos x="0" y="12"/>
                            </a:cxn>
                            <a:cxn ang="0">
                              <a:pos x="78" y="173"/>
                            </a:cxn>
                            <a:cxn ang="0">
                              <a:pos x="167" y="335"/>
                            </a:cxn>
                            <a:cxn ang="0">
                              <a:pos x="269" y="491"/>
                            </a:cxn>
                            <a:cxn ang="0">
                              <a:pos x="377" y="653"/>
                            </a:cxn>
                            <a:cxn ang="0">
                              <a:pos x="496" y="809"/>
                            </a:cxn>
                            <a:cxn ang="0">
                              <a:pos x="628" y="965"/>
                            </a:cxn>
                            <a:cxn ang="0">
                              <a:pos x="765" y="1121"/>
                            </a:cxn>
                            <a:cxn ang="0">
                              <a:pos x="909" y="1264"/>
                            </a:cxn>
                            <a:cxn ang="0">
                              <a:pos x="909" y="1264"/>
                            </a:cxn>
                          </a:cxnLst>
                          <a:rect l="0" t="0" r="r" b="b"/>
                          <a:pathLst>
                            <a:path w="1537" h="1768">
                              <a:moveTo>
                                <a:pt x="909" y="1264"/>
                              </a:moveTo>
                              <a:lnTo>
                                <a:pt x="1058" y="1402"/>
                              </a:lnTo>
                              <a:lnTo>
                                <a:pt x="1214" y="1528"/>
                              </a:lnTo>
                              <a:lnTo>
                                <a:pt x="1369" y="1654"/>
                              </a:lnTo>
                              <a:lnTo>
                                <a:pt x="1531" y="1768"/>
                              </a:lnTo>
                              <a:lnTo>
                                <a:pt x="1537" y="1768"/>
                              </a:lnTo>
                              <a:lnTo>
                                <a:pt x="1375" y="1654"/>
                              </a:lnTo>
                              <a:lnTo>
                                <a:pt x="1220" y="1534"/>
                              </a:lnTo>
                              <a:lnTo>
                                <a:pt x="1064" y="1402"/>
                              </a:lnTo>
                              <a:lnTo>
                                <a:pt x="915" y="1258"/>
                              </a:lnTo>
                              <a:lnTo>
                                <a:pt x="765" y="1115"/>
                              </a:lnTo>
                              <a:lnTo>
                                <a:pt x="628" y="959"/>
                              </a:lnTo>
                              <a:lnTo>
                                <a:pt x="496" y="803"/>
                              </a:lnTo>
                              <a:lnTo>
                                <a:pt x="377" y="647"/>
                              </a:lnTo>
                              <a:lnTo>
                                <a:pt x="269" y="485"/>
                              </a:lnTo>
                              <a:lnTo>
                                <a:pt x="167" y="323"/>
                              </a:lnTo>
                              <a:lnTo>
                                <a:pt x="78" y="161"/>
                              </a:lnTo>
                              <a:lnTo>
                                <a:pt x="0" y="0"/>
                              </a:lnTo>
                              <a:lnTo>
                                <a:pt x="0" y="12"/>
                              </a:lnTo>
                              <a:lnTo>
                                <a:pt x="78" y="173"/>
                              </a:lnTo>
                              <a:lnTo>
                                <a:pt x="167" y="335"/>
                              </a:lnTo>
                              <a:lnTo>
                                <a:pt x="269" y="491"/>
                              </a:lnTo>
                              <a:lnTo>
                                <a:pt x="377" y="653"/>
                              </a:lnTo>
                              <a:lnTo>
                                <a:pt x="496" y="809"/>
                              </a:lnTo>
                              <a:lnTo>
                                <a:pt x="628" y="965"/>
                              </a:lnTo>
                              <a:lnTo>
                                <a:pt x="765" y="1121"/>
                              </a:lnTo>
                              <a:lnTo>
                                <a:pt x="909" y="1264"/>
                              </a:lnTo>
                              <a:lnTo>
                                <a:pt x="909" y="1264"/>
                              </a:lnTo>
                              <a:close/>
                            </a:path>
                          </a:pathLst>
                        </a:custGeom>
                        <a:solidFill>
                          <a:schemeClr val="accent2"/>
                        </a:solidFill>
                        <a:ln w="9525">
                          <a:solidFill>
                            <a:schemeClr val="accent2"/>
                          </a:solidFill>
                          <a:round/>
                          <a:headEnd/>
                          <a:tailEnd/>
                        </a:ln>
                      </p:spPr>
                      <p:txBody>
                        <a:bodyPr/>
                        <a:lstStyle/>
                        <a:p>
                          <a:pPr>
                            <a:defRPr/>
                          </a:pPr>
                          <a:endParaRPr lang="en-US"/>
                        </a:p>
                      </p:txBody>
                    </p:sp>
                    <p:grpSp>
                      <p:nvGrpSpPr>
                        <p:cNvPr id="8274" name="Group 51"/>
                        <p:cNvGrpSpPr>
                          <a:grpSpLocks/>
                        </p:cNvGrpSpPr>
                        <p:nvPr userDrawn="1"/>
                      </p:nvGrpSpPr>
                      <p:grpSpPr bwMode="auto">
                        <a:xfrm>
                          <a:off x="0" y="1812"/>
                          <a:ext cx="3672" cy="2049"/>
                          <a:chOff x="5" y="1816"/>
                          <a:chExt cx="3672" cy="2049"/>
                        </a:xfrm>
                      </p:grpSpPr>
                      <p:sp>
                        <p:nvSpPr>
                          <p:cNvPr id="123956" name="Oval 52"/>
                          <p:cNvSpPr>
                            <a:spLocks noChangeArrowheads="1"/>
                          </p:cNvSpPr>
                          <p:nvPr userDrawn="1"/>
                        </p:nvSpPr>
                        <p:spPr bwMode="hidden">
                          <a:xfrm rot="-2819839">
                            <a:off x="1544" y="2863"/>
                            <a:ext cx="161" cy="280"/>
                          </a:xfrm>
                          <a:prstGeom prst="ellipse">
                            <a:avLst/>
                          </a:prstGeom>
                          <a:noFill/>
                          <a:ln w="9525">
                            <a:solidFill>
                              <a:schemeClr val="accent2"/>
                            </a:solidFill>
                            <a:round/>
                            <a:headEnd/>
                            <a:tailEnd/>
                          </a:ln>
                          <a:effectLst/>
                        </p:spPr>
                        <p:txBody>
                          <a:bodyPr wrap="none" anchor="ctr"/>
                          <a:lstStyle/>
                          <a:p>
                            <a:pPr>
                              <a:defRPr/>
                            </a:pPr>
                            <a:endParaRPr lang="en-US"/>
                          </a:p>
                        </p:txBody>
                      </p:sp>
                      <p:sp>
                        <p:nvSpPr>
                          <p:cNvPr id="123957" name="Oval 53"/>
                          <p:cNvSpPr>
                            <a:spLocks noChangeArrowheads="1"/>
                          </p:cNvSpPr>
                          <p:nvPr userDrawn="1"/>
                        </p:nvSpPr>
                        <p:spPr bwMode="hidden">
                          <a:xfrm rot="-2819839">
                            <a:off x="1490" y="2750"/>
                            <a:ext cx="281" cy="503"/>
                          </a:xfrm>
                          <a:prstGeom prst="ellipse">
                            <a:avLst/>
                          </a:prstGeom>
                          <a:noFill/>
                          <a:ln w="9525">
                            <a:solidFill>
                              <a:schemeClr val="accent2"/>
                            </a:solidFill>
                            <a:round/>
                            <a:headEnd/>
                            <a:tailEnd/>
                          </a:ln>
                          <a:effectLst/>
                        </p:spPr>
                        <p:txBody>
                          <a:bodyPr wrap="none" anchor="ctr"/>
                          <a:lstStyle/>
                          <a:p>
                            <a:pPr>
                              <a:defRPr/>
                            </a:pPr>
                            <a:endParaRPr lang="en-US"/>
                          </a:p>
                        </p:txBody>
                      </p:sp>
                      <p:sp>
                        <p:nvSpPr>
                          <p:cNvPr id="123958" name="Oval 54"/>
                          <p:cNvSpPr>
                            <a:spLocks noChangeArrowheads="1"/>
                          </p:cNvSpPr>
                          <p:nvPr userDrawn="1"/>
                        </p:nvSpPr>
                        <p:spPr bwMode="hidden">
                          <a:xfrm rot="-2819839">
                            <a:off x="1415" y="2563"/>
                            <a:ext cx="471" cy="813"/>
                          </a:xfrm>
                          <a:prstGeom prst="ellipse">
                            <a:avLst/>
                          </a:prstGeom>
                          <a:noFill/>
                          <a:ln w="9525">
                            <a:solidFill>
                              <a:schemeClr val="accent2"/>
                            </a:solidFill>
                            <a:round/>
                            <a:headEnd/>
                            <a:tailEnd/>
                          </a:ln>
                          <a:effectLst/>
                        </p:spPr>
                        <p:txBody>
                          <a:bodyPr wrap="none" anchor="ctr"/>
                          <a:lstStyle/>
                          <a:p>
                            <a:pPr>
                              <a:defRPr/>
                            </a:pPr>
                            <a:endParaRPr lang="en-US"/>
                          </a:p>
                        </p:txBody>
                      </p:sp>
                      <p:sp>
                        <p:nvSpPr>
                          <p:cNvPr id="123959" name="Oval 55"/>
                          <p:cNvSpPr>
                            <a:spLocks noChangeArrowheads="1"/>
                          </p:cNvSpPr>
                          <p:nvPr userDrawn="1"/>
                        </p:nvSpPr>
                        <p:spPr bwMode="hidden">
                          <a:xfrm rot="-2819839">
                            <a:off x="1357" y="2400"/>
                            <a:ext cx="623" cy="1129"/>
                          </a:xfrm>
                          <a:prstGeom prst="ellipse">
                            <a:avLst/>
                          </a:prstGeom>
                          <a:noFill/>
                          <a:ln w="9525">
                            <a:solidFill>
                              <a:schemeClr val="accent2"/>
                            </a:solidFill>
                            <a:round/>
                            <a:headEnd/>
                            <a:tailEnd/>
                          </a:ln>
                          <a:effectLst/>
                        </p:spPr>
                        <p:txBody>
                          <a:bodyPr wrap="none" anchor="ctr"/>
                          <a:lstStyle/>
                          <a:p>
                            <a:pPr>
                              <a:defRPr/>
                            </a:pPr>
                            <a:endParaRPr lang="en-US"/>
                          </a:p>
                        </p:txBody>
                      </p:sp>
                      <p:sp>
                        <p:nvSpPr>
                          <p:cNvPr id="123960" name="Oval 56"/>
                          <p:cNvSpPr>
                            <a:spLocks noChangeArrowheads="1"/>
                          </p:cNvSpPr>
                          <p:nvPr userDrawn="1"/>
                        </p:nvSpPr>
                        <p:spPr bwMode="hidden">
                          <a:xfrm rot="-2819839">
                            <a:off x="1294" y="2200"/>
                            <a:ext cx="786" cy="1467"/>
                          </a:xfrm>
                          <a:prstGeom prst="ellipse">
                            <a:avLst/>
                          </a:prstGeom>
                          <a:noFill/>
                          <a:ln w="9525">
                            <a:solidFill>
                              <a:schemeClr val="accent2"/>
                            </a:solidFill>
                            <a:round/>
                            <a:headEnd/>
                            <a:tailEnd/>
                          </a:ln>
                          <a:effectLst/>
                        </p:spPr>
                        <p:txBody>
                          <a:bodyPr wrap="none" anchor="ctr"/>
                          <a:lstStyle/>
                          <a:p>
                            <a:pPr>
                              <a:defRPr/>
                            </a:pPr>
                            <a:endParaRPr lang="en-US"/>
                          </a:p>
                        </p:txBody>
                      </p:sp>
                      <p:sp>
                        <p:nvSpPr>
                          <p:cNvPr id="123961" name="Oval 57"/>
                          <p:cNvSpPr>
                            <a:spLocks noChangeArrowheads="1"/>
                          </p:cNvSpPr>
                          <p:nvPr userDrawn="1"/>
                        </p:nvSpPr>
                        <p:spPr bwMode="hidden">
                          <a:xfrm rot="-2819839">
                            <a:off x="1238" y="2040"/>
                            <a:ext cx="972" cy="1779"/>
                          </a:xfrm>
                          <a:prstGeom prst="ellipse">
                            <a:avLst/>
                          </a:prstGeom>
                          <a:noFill/>
                          <a:ln w="9525">
                            <a:solidFill>
                              <a:schemeClr val="accent2"/>
                            </a:solidFill>
                            <a:round/>
                            <a:headEnd/>
                            <a:tailEnd/>
                          </a:ln>
                          <a:effectLst/>
                        </p:spPr>
                        <p:txBody>
                          <a:bodyPr wrap="none" anchor="ctr"/>
                          <a:lstStyle/>
                          <a:p>
                            <a:pPr>
                              <a:defRPr/>
                            </a:pPr>
                            <a:endParaRPr lang="en-US"/>
                          </a:p>
                        </p:txBody>
                      </p:sp>
                      <p:sp>
                        <p:nvSpPr>
                          <p:cNvPr id="123962" name="Oval 58"/>
                          <p:cNvSpPr>
                            <a:spLocks noChangeArrowheads="1"/>
                          </p:cNvSpPr>
                          <p:nvPr userDrawn="1"/>
                        </p:nvSpPr>
                        <p:spPr bwMode="hidden">
                          <a:xfrm rot="-2819839">
                            <a:off x="1163" y="1859"/>
                            <a:ext cx="1167" cy="2094"/>
                          </a:xfrm>
                          <a:prstGeom prst="ellipse">
                            <a:avLst/>
                          </a:prstGeom>
                          <a:noFill/>
                          <a:ln w="9525">
                            <a:solidFill>
                              <a:schemeClr val="accent2"/>
                            </a:solidFill>
                            <a:round/>
                            <a:headEnd/>
                            <a:tailEnd/>
                          </a:ln>
                          <a:effectLst/>
                        </p:spPr>
                        <p:txBody>
                          <a:bodyPr wrap="none" anchor="ctr"/>
                          <a:lstStyle/>
                          <a:p>
                            <a:pPr>
                              <a:defRPr/>
                            </a:pPr>
                            <a:endParaRPr lang="en-US"/>
                          </a:p>
                        </p:txBody>
                      </p:sp>
                      <p:sp>
                        <p:nvSpPr>
                          <p:cNvPr id="123963" name="Oval 59"/>
                          <p:cNvSpPr>
                            <a:spLocks noChangeArrowheads="1"/>
                          </p:cNvSpPr>
                          <p:nvPr userDrawn="1"/>
                        </p:nvSpPr>
                        <p:spPr bwMode="hidden">
                          <a:xfrm rot="-2819839">
                            <a:off x="1085" y="1698"/>
                            <a:ext cx="1346" cy="2398"/>
                          </a:xfrm>
                          <a:prstGeom prst="ellipse">
                            <a:avLst/>
                          </a:prstGeom>
                          <a:noFill/>
                          <a:ln w="9525">
                            <a:solidFill>
                              <a:schemeClr val="accent2"/>
                            </a:solidFill>
                            <a:round/>
                            <a:headEnd/>
                            <a:tailEnd/>
                          </a:ln>
                          <a:effectLst/>
                        </p:spPr>
                        <p:txBody>
                          <a:bodyPr wrap="none" anchor="ctr"/>
                          <a:lstStyle/>
                          <a:p>
                            <a:pPr>
                              <a:defRPr/>
                            </a:pPr>
                            <a:endParaRPr lang="en-US"/>
                          </a:p>
                        </p:txBody>
                      </p:sp>
                      <p:sp>
                        <p:nvSpPr>
                          <p:cNvPr id="123964" name="Oval 60"/>
                          <p:cNvSpPr>
                            <a:spLocks noChangeArrowheads="1"/>
                          </p:cNvSpPr>
                          <p:nvPr userDrawn="1"/>
                        </p:nvSpPr>
                        <p:spPr bwMode="hidden">
                          <a:xfrm rot="-2819839">
                            <a:off x="1003" y="1530"/>
                            <a:ext cx="1563" cy="2696"/>
                          </a:xfrm>
                          <a:prstGeom prst="ellipse">
                            <a:avLst/>
                          </a:prstGeom>
                          <a:noFill/>
                          <a:ln w="9525">
                            <a:solidFill>
                              <a:schemeClr val="accent2"/>
                            </a:solidFill>
                            <a:round/>
                            <a:headEnd/>
                            <a:tailEnd/>
                          </a:ln>
                          <a:effectLst/>
                        </p:spPr>
                        <p:txBody>
                          <a:bodyPr wrap="none" anchor="ctr"/>
                          <a:lstStyle/>
                          <a:p>
                            <a:pPr>
                              <a:defRPr/>
                            </a:pPr>
                            <a:endParaRPr lang="en-US"/>
                          </a:p>
                        </p:txBody>
                      </p:sp>
                      <p:sp>
                        <p:nvSpPr>
                          <p:cNvPr id="123965" name="Oval 61"/>
                          <p:cNvSpPr>
                            <a:spLocks noChangeArrowheads="1"/>
                          </p:cNvSpPr>
                          <p:nvPr userDrawn="1"/>
                        </p:nvSpPr>
                        <p:spPr bwMode="hidden">
                          <a:xfrm rot="-2819839">
                            <a:off x="937" y="1351"/>
                            <a:ext cx="1711" cy="3016"/>
                          </a:xfrm>
                          <a:prstGeom prst="ellipse">
                            <a:avLst/>
                          </a:prstGeom>
                          <a:noFill/>
                          <a:ln w="9525">
                            <a:solidFill>
                              <a:schemeClr val="accent2"/>
                            </a:solidFill>
                            <a:round/>
                            <a:headEnd/>
                            <a:tailEnd/>
                          </a:ln>
                          <a:effectLst/>
                        </p:spPr>
                        <p:txBody>
                          <a:bodyPr wrap="none" anchor="ctr"/>
                          <a:lstStyle/>
                          <a:p>
                            <a:pPr>
                              <a:defRPr/>
                            </a:pPr>
                            <a:endParaRPr lang="en-US"/>
                          </a:p>
                        </p:txBody>
                      </p:sp>
                      <p:sp>
                        <p:nvSpPr>
                          <p:cNvPr id="123966" name="Oval 62"/>
                          <p:cNvSpPr>
                            <a:spLocks noChangeArrowheads="1"/>
                          </p:cNvSpPr>
                          <p:nvPr userDrawn="1"/>
                        </p:nvSpPr>
                        <p:spPr bwMode="hidden">
                          <a:xfrm rot="-2865139">
                            <a:off x="877" y="1187"/>
                            <a:ext cx="1880" cy="3345"/>
                          </a:xfrm>
                          <a:prstGeom prst="ellipse">
                            <a:avLst/>
                          </a:prstGeom>
                          <a:noFill/>
                          <a:ln w="9525">
                            <a:solidFill>
                              <a:schemeClr val="accent2"/>
                            </a:solidFill>
                            <a:round/>
                            <a:headEnd/>
                            <a:tailEnd/>
                          </a:ln>
                          <a:effectLst/>
                        </p:spPr>
                        <p:txBody>
                          <a:bodyPr wrap="none" anchor="ctr"/>
                          <a:lstStyle/>
                          <a:p>
                            <a:pPr>
                              <a:defRPr/>
                            </a:pPr>
                            <a:endParaRPr lang="en-US"/>
                          </a:p>
                        </p:txBody>
                      </p:sp>
                      <p:sp>
                        <p:nvSpPr>
                          <p:cNvPr id="123967" name="Oval 63"/>
                          <p:cNvSpPr>
                            <a:spLocks noChangeArrowheads="1"/>
                          </p:cNvSpPr>
                          <p:nvPr userDrawn="1"/>
                        </p:nvSpPr>
                        <p:spPr bwMode="hidden">
                          <a:xfrm rot="-2780025">
                            <a:off x="825" y="996"/>
                            <a:ext cx="2049" cy="3672"/>
                          </a:xfrm>
                          <a:prstGeom prst="ellipse">
                            <a:avLst/>
                          </a:prstGeom>
                          <a:noFill/>
                          <a:ln w="9525">
                            <a:solidFill>
                              <a:schemeClr val="accent2"/>
                            </a:solidFill>
                            <a:round/>
                            <a:headEnd/>
                            <a:tailEnd/>
                          </a:ln>
                          <a:effectLst/>
                        </p:spPr>
                        <p:txBody>
                          <a:bodyPr wrap="none" anchor="ctr"/>
                          <a:lstStyle/>
                          <a:p>
                            <a:pPr>
                              <a:defRPr/>
                            </a:pPr>
                            <a:endParaRPr lang="en-US"/>
                          </a:p>
                        </p:txBody>
                      </p:sp>
                    </p:grpSp>
                    <p:sp>
                      <p:nvSpPr>
                        <p:cNvPr id="123968" name="Line 64"/>
                        <p:cNvSpPr>
                          <a:spLocks noChangeShapeType="1"/>
                        </p:cNvSpPr>
                        <p:nvPr userDrawn="1"/>
                      </p:nvSpPr>
                      <p:spPr bwMode="hidden">
                        <a:xfrm flipV="1">
                          <a:off x="1656" y="1164"/>
                          <a:ext cx="831" cy="1770"/>
                        </a:xfrm>
                        <a:prstGeom prst="line">
                          <a:avLst/>
                        </a:prstGeom>
                        <a:noFill/>
                        <a:ln w="9525">
                          <a:solidFill>
                            <a:schemeClr val="accent2"/>
                          </a:solidFill>
                          <a:round/>
                          <a:headEnd/>
                          <a:tailEnd/>
                        </a:ln>
                        <a:effectLst/>
                      </p:spPr>
                      <p:txBody>
                        <a:bodyPr/>
                        <a:lstStyle/>
                        <a:p>
                          <a:pPr>
                            <a:defRPr/>
                          </a:pPr>
                          <a:endParaRPr lang="en-US"/>
                        </a:p>
                      </p:txBody>
                    </p:sp>
                    <p:sp>
                      <p:nvSpPr>
                        <p:cNvPr id="123969" name="Line 65"/>
                        <p:cNvSpPr>
                          <a:spLocks noChangeShapeType="1"/>
                        </p:cNvSpPr>
                        <p:nvPr userDrawn="1"/>
                      </p:nvSpPr>
                      <p:spPr bwMode="hidden">
                        <a:xfrm rot="615780" flipV="1">
                          <a:off x="1811" y="1299"/>
                          <a:ext cx="819" cy="1726"/>
                        </a:xfrm>
                        <a:prstGeom prst="line">
                          <a:avLst/>
                        </a:prstGeom>
                        <a:noFill/>
                        <a:ln w="9525">
                          <a:solidFill>
                            <a:schemeClr val="accent2"/>
                          </a:solidFill>
                          <a:round/>
                          <a:headEnd/>
                          <a:tailEnd/>
                        </a:ln>
                        <a:effectLst/>
                      </p:spPr>
                      <p:txBody>
                        <a:bodyPr/>
                        <a:lstStyle/>
                        <a:p>
                          <a:pPr>
                            <a:defRPr/>
                          </a:pPr>
                          <a:endParaRPr lang="en-US"/>
                        </a:p>
                      </p:txBody>
                    </p:sp>
                    <p:sp>
                      <p:nvSpPr>
                        <p:cNvPr id="123970" name="Line 66"/>
                        <p:cNvSpPr>
                          <a:spLocks noChangeShapeType="1"/>
                        </p:cNvSpPr>
                        <p:nvPr userDrawn="1"/>
                      </p:nvSpPr>
                      <p:spPr bwMode="hidden">
                        <a:xfrm rot="1139441" flipV="1">
                          <a:off x="1963" y="1148"/>
                          <a:ext cx="383" cy="1895"/>
                        </a:xfrm>
                        <a:prstGeom prst="line">
                          <a:avLst/>
                        </a:prstGeom>
                        <a:noFill/>
                        <a:ln w="9525">
                          <a:solidFill>
                            <a:schemeClr val="accent2"/>
                          </a:solidFill>
                          <a:round/>
                          <a:headEnd/>
                          <a:tailEnd/>
                        </a:ln>
                        <a:effectLst/>
                      </p:spPr>
                      <p:txBody>
                        <a:bodyPr/>
                        <a:lstStyle/>
                        <a:p>
                          <a:pPr>
                            <a:defRPr/>
                          </a:pPr>
                          <a:endParaRPr lang="en-US"/>
                        </a:p>
                      </p:txBody>
                    </p:sp>
                    <p:sp>
                      <p:nvSpPr>
                        <p:cNvPr id="123971" name="Line 67"/>
                        <p:cNvSpPr>
                          <a:spLocks noChangeShapeType="1"/>
                        </p:cNvSpPr>
                        <p:nvPr userDrawn="1"/>
                      </p:nvSpPr>
                      <p:spPr bwMode="hidden">
                        <a:xfrm rot="1061104" flipV="1">
                          <a:off x="1921" y="1332"/>
                          <a:ext cx="744" cy="1766"/>
                        </a:xfrm>
                        <a:prstGeom prst="line">
                          <a:avLst/>
                        </a:prstGeom>
                        <a:noFill/>
                        <a:ln w="9525">
                          <a:solidFill>
                            <a:schemeClr val="accent2"/>
                          </a:solidFill>
                          <a:round/>
                          <a:headEnd/>
                          <a:tailEnd/>
                        </a:ln>
                        <a:effectLst/>
                      </p:spPr>
                      <p:txBody>
                        <a:bodyPr/>
                        <a:lstStyle/>
                        <a:p>
                          <a:pPr>
                            <a:defRPr/>
                          </a:pPr>
                          <a:endParaRPr lang="en-US"/>
                        </a:p>
                      </p:txBody>
                    </p:sp>
                    <p:sp>
                      <p:nvSpPr>
                        <p:cNvPr id="123972" name="Line 68"/>
                        <p:cNvSpPr>
                          <a:spLocks noChangeShapeType="1"/>
                        </p:cNvSpPr>
                        <p:nvPr userDrawn="1"/>
                      </p:nvSpPr>
                      <p:spPr bwMode="hidden">
                        <a:xfrm rot="2202167" flipV="1">
                          <a:off x="2217" y="1314"/>
                          <a:ext cx="311" cy="1917"/>
                        </a:xfrm>
                        <a:prstGeom prst="line">
                          <a:avLst/>
                        </a:prstGeom>
                        <a:noFill/>
                        <a:ln w="9525">
                          <a:solidFill>
                            <a:schemeClr val="accent2"/>
                          </a:solidFill>
                          <a:round/>
                          <a:headEnd/>
                          <a:tailEnd/>
                        </a:ln>
                        <a:effectLst/>
                      </p:spPr>
                      <p:txBody>
                        <a:bodyPr/>
                        <a:lstStyle/>
                        <a:p>
                          <a:pPr>
                            <a:defRPr/>
                          </a:pPr>
                          <a:endParaRPr lang="en-US"/>
                        </a:p>
                      </p:txBody>
                    </p:sp>
                    <p:sp>
                      <p:nvSpPr>
                        <p:cNvPr id="123973" name="Line 69"/>
                        <p:cNvSpPr>
                          <a:spLocks noChangeShapeType="1"/>
                        </p:cNvSpPr>
                        <p:nvPr userDrawn="1"/>
                      </p:nvSpPr>
                      <p:spPr bwMode="hidden">
                        <a:xfrm rot="1678521" flipV="1">
                          <a:off x="2039" y="1549"/>
                          <a:ext cx="895" cy="1722"/>
                        </a:xfrm>
                        <a:prstGeom prst="line">
                          <a:avLst/>
                        </a:prstGeom>
                        <a:noFill/>
                        <a:ln w="9525">
                          <a:solidFill>
                            <a:schemeClr val="accent2"/>
                          </a:solidFill>
                          <a:round/>
                          <a:headEnd/>
                          <a:tailEnd/>
                        </a:ln>
                        <a:effectLst/>
                      </p:spPr>
                      <p:txBody>
                        <a:bodyPr/>
                        <a:lstStyle/>
                        <a:p>
                          <a:pPr>
                            <a:defRPr/>
                          </a:pPr>
                          <a:endParaRPr lang="en-US"/>
                        </a:p>
                      </p:txBody>
                    </p:sp>
                    <p:sp>
                      <p:nvSpPr>
                        <p:cNvPr id="123974" name="Line 70"/>
                        <p:cNvSpPr>
                          <a:spLocks noChangeShapeType="1"/>
                        </p:cNvSpPr>
                        <p:nvPr userDrawn="1"/>
                      </p:nvSpPr>
                      <p:spPr bwMode="hidden">
                        <a:xfrm rot="1678521" flipV="1">
                          <a:off x="2024" y="1649"/>
                          <a:ext cx="1049" cy="1661"/>
                        </a:xfrm>
                        <a:prstGeom prst="line">
                          <a:avLst/>
                        </a:prstGeom>
                        <a:noFill/>
                        <a:ln w="9525">
                          <a:solidFill>
                            <a:schemeClr val="accent2"/>
                          </a:solidFill>
                          <a:round/>
                          <a:headEnd/>
                          <a:tailEnd/>
                        </a:ln>
                        <a:effectLst/>
                      </p:spPr>
                      <p:txBody>
                        <a:bodyPr/>
                        <a:lstStyle/>
                        <a:p>
                          <a:pPr>
                            <a:defRPr/>
                          </a:pPr>
                          <a:endParaRPr lang="en-US"/>
                        </a:p>
                      </p:txBody>
                    </p:sp>
                    <p:sp>
                      <p:nvSpPr>
                        <p:cNvPr id="123975" name="Line 71"/>
                        <p:cNvSpPr>
                          <a:spLocks noChangeShapeType="1"/>
                        </p:cNvSpPr>
                        <p:nvPr userDrawn="1"/>
                      </p:nvSpPr>
                      <p:spPr bwMode="hidden">
                        <a:xfrm rot="1678521" flipV="1">
                          <a:off x="1985" y="1876"/>
                          <a:ext cx="1357" cy="1516"/>
                        </a:xfrm>
                        <a:prstGeom prst="line">
                          <a:avLst/>
                        </a:prstGeom>
                        <a:noFill/>
                        <a:ln w="9525">
                          <a:solidFill>
                            <a:schemeClr val="accent2"/>
                          </a:solidFill>
                          <a:round/>
                          <a:headEnd/>
                          <a:tailEnd/>
                        </a:ln>
                        <a:effectLst/>
                      </p:spPr>
                      <p:txBody>
                        <a:bodyPr/>
                        <a:lstStyle/>
                        <a:p>
                          <a:pPr>
                            <a:defRPr/>
                          </a:pPr>
                          <a:endParaRPr lang="en-US"/>
                        </a:p>
                      </p:txBody>
                    </p:sp>
                    <p:sp>
                      <p:nvSpPr>
                        <p:cNvPr id="123976" name="Line 72"/>
                        <p:cNvSpPr>
                          <a:spLocks noChangeShapeType="1"/>
                        </p:cNvSpPr>
                        <p:nvPr userDrawn="1"/>
                      </p:nvSpPr>
                      <p:spPr bwMode="hidden">
                        <a:xfrm rot="1678521" flipV="1">
                          <a:off x="1936" y="2115"/>
                          <a:ext cx="1686" cy="1356"/>
                        </a:xfrm>
                        <a:prstGeom prst="line">
                          <a:avLst/>
                        </a:prstGeom>
                        <a:noFill/>
                        <a:ln w="9525">
                          <a:solidFill>
                            <a:schemeClr val="accent2"/>
                          </a:solidFill>
                          <a:round/>
                          <a:headEnd/>
                          <a:tailEnd/>
                        </a:ln>
                        <a:effectLst/>
                      </p:spPr>
                      <p:txBody>
                        <a:bodyPr/>
                        <a:lstStyle/>
                        <a:p>
                          <a:pPr>
                            <a:defRPr/>
                          </a:pPr>
                          <a:endParaRPr lang="en-US"/>
                        </a:p>
                      </p:txBody>
                    </p:sp>
                    <p:sp>
                      <p:nvSpPr>
                        <p:cNvPr id="123977" name="Line 73"/>
                        <p:cNvSpPr>
                          <a:spLocks noChangeShapeType="1"/>
                        </p:cNvSpPr>
                        <p:nvPr userDrawn="1"/>
                      </p:nvSpPr>
                      <p:spPr bwMode="hidden">
                        <a:xfrm rot="1678521" flipV="1">
                          <a:off x="1897" y="2287"/>
                          <a:ext cx="1880" cy="1225"/>
                        </a:xfrm>
                        <a:prstGeom prst="line">
                          <a:avLst/>
                        </a:prstGeom>
                        <a:noFill/>
                        <a:ln w="9525">
                          <a:solidFill>
                            <a:schemeClr val="accent2"/>
                          </a:solidFill>
                          <a:round/>
                          <a:headEnd/>
                          <a:tailEnd/>
                        </a:ln>
                        <a:effectLst/>
                      </p:spPr>
                      <p:txBody>
                        <a:bodyPr/>
                        <a:lstStyle/>
                        <a:p>
                          <a:pPr>
                            <a:defRPr/>
                          </a:pPr>
                          <a:endParaRPr lang="en-US"/>
                        </a:p>
                      </p:txBody>
                    </p:sp>
                    <p:sp>
                      <p:nvSpPr>
                        <p:cNvPr id="123978" name="Line 74"/>
                        <p:cNvSpPr>
                          <a:spLocks noChangeShapeType="1"/>
                        </p:cNvSpPr>
                        <p:nvPr userDrawn="1"/>
                      </p:nvSpPr>
                      <p:spPr bwMode="hidden">
                        <a:xfrm rot="1678521" flipV="1">
                          <a:off x="1855" y="2458"/>
                          <a:ext cx="2060" cy="1096"/>
                        </a:xfrm>
                        <a:prstGeom prst="line">
                          <a:avLst/>
                        </a:prstGeom>
                        <a:noFill/>
                        <a:ln w="9525">
                          <a:solidFill>
                            <a:schemeClr val="accent2"/>
                          </a:solidFill>
                          <a:round/>
                          <a:headEnd/>
                          <a:tailEnd/>
                        </a:ln>
                        <a:effectLst/>
                      </p:spPr>
                      <p:txBody>
                        <a:bodyPr/>
                        <a:lstStyle/>
                        <a:p>
                          <a:pPr>
                            <a:defRPr/>
                          </a:pPr>
                          <a:endParaRPr lang="en-US"/>
                        </a:p>
                      </p:txBody>
                    </p:sp>
                    <p:sp>
                      <p:nvSpPr>
                        <p:cNvPr id="123979" name="Line 75"/>
                        <p:cNvSpPr>
                          <a:spLocks noChangeShapeType="1"/>
                        </p:cNvSpPr>
                        <p:nvPr userDrawn="1"/>
                      </p:nvSpPr>
                      <p:spPr bwMode="hidden">
                        <a:xfrm rot="1678521" flipV="1">
                          <a:off x="1823" y="2640"/>
                          <a:ext cx="2224" cy="956"/>
                        </a:xfrm>
                        <a:prstGeom prst="line">
                          <a:avLst/>
                        </a:prstGeom>
                        <a:noFill/>
                        <a:ln w="9525">
                          <a:solidFill>
                            <a:schemeClr val="accent2"/>
                          </a:solidFill>
                          <a:round/>
                          <a:headEnd/>
                          <a:tailEnd/>
                        </a:ln>
                        <a:effectLst/>
                      </p:spPr>
                      <p:txBody>
                        <a:bodyPr/>
                        <a:lstStyle/>
                        <a:p>
                          <a:pPr>
                            <a:defRPr/>
                          </a:pPr>
                          <a:endParaRPr lang="en-US"/>
                        </a:p>
                      </p:txBody>
                    </p:sp>
                    <p:sp>
                      <p:nvSpPr>
                        <p:cNvPr id="123980" name="Line 76"/>
                        <p:cNvSpPr>
                          <a:spLocks noChangeShapeType="1"/>
                        </p:cNvSpPr>
                        <p:nvPr userDrawn="1"/>
                      </p:nvSpPr>
                      <p:spPr bwMode="hidden">
                        <a:xfrm rot="1678521" flipV="1">
                          <a:off x="1737" y="3059"/>
                          <a:ext cx="2520" cy="614"/>
                        </a:xfrm>
                        <a:prstGeom prst="line">
                          <a:avLst/>
                        </a:prstGeom>
                        <a:noFill/>
                        <a:ln w="9525">
                          <a:solidFill>
                            <a:schemeClr val="accent2"/>
                          </a:solidFill>
                          <a:round/>
                          <a:headEnd/>
                          <a:tailEnd/>
                        </a:ln>
                        <a:effectLst/>
                      </p:spPr>
                      <p:txBody>
                        <a:bodyPr/>
                        <a:lstStyle/>
                        <a:p>
                          <a:pPr>
                            <a:defRPr/>
                          </a:pPr>
                          <a:endParaRPr lang="en-US"/>
                        </a:p>
                      </p:txBody>
                    </p:sp>
                    <p:sp>
                      <p:nvSpPr>
                        <p:cNvPr id="123981" name="Line 77"/>
                        <p:cNvSpPr>
                          <a:spLocks noChangeShapeType="1"/>
                        </p:cNvSpPr>
                        <p:nvPr userDrawn="1"/>
                      </p:nvSpPr>
                      <p:spPr bwMode="hidden">
                        <a:xfrm rot="1678521">
                          <a:off x="1324" y="3150"/>
                          <a:ext cx="472" cy="1120"/>
                        </a:xfrm>
                        <a:prstGeom prst="line">
                          <a:avLst/>
                        </a:prstGeom>
                        <a:noFill/>
                        <a:ln w="9525">
                          <a:solidFill>
                            <a:schemeClr val="accent2"/>
                          </a:solidFill>
                          <a:round/>
                          <a:headEnd/>
                          <a:tailEnd/>
                        </a:ln>
                        <a:effectLst/>
                      </p:spPr>
                      <p:txBody>
                        <a:bodyPr/>
                        <a:lstStyle/>
                        <a:p>
                          <a:pPr>
                            <a:defRPr/>
                          </a:pPr>
                          <a:endParaRPr lang="en-US"/>
                        </a:p>
                      </p:txBody>
                    </p:sp>
                    <p:sp>
                      <p:nvSpPr>
                        <p:cNvPr id="123982" name="Line 78"/>
                        <p:cNvSpPr>
                          <a:spLocks noChangeShapeType="1"/>
                        </p:cNvSpPr>
                        <p:nvPr userDrawn="1"/>
                      </p:nvSpPr>
                      <p:spPr bwMode="hidden">
                        <a:xfrm rot="1678521" flipH="1">
                          <a:off x="1121" y="2961"/>
                          <a:ext cx="220" cy="1012"/>
                        </a:xfrm>
                        <a:prstGeom prst="line">
                          <a:avLst/>
                        </a:prstGeom>
                        <a:noFill/>
                        <a:ln w="9525">
                          <a:solidFill>
                            <a:schemeClr val="accent2"/>
                          </a:solidFill>
                          <a:round/>
                          <a:headEnd/>
                          <a:tailEnd/>
                        </a:ln>
                        <a:effectLst/>
                      </p:spPr>
                      <p:txBody>
                        <a:bodyPr/>
                        <a:lstStyle/>
                        <a:p>
                          <a:pPr>
                            <a:defRPr/>
                          </a:pPr>
                          <a:endParaRPr lang="en-US"/>
                        </a:p>
                      </p:txBody>
                    </p:sp>
                    <p:sp>
                      <p:nvSpPr>
                        <p:cNvPr id="123983" name="Line 79"/>
                        <p:cNvSpPr>
                          <a:spLocks noChangeShapeType="1"/>
                        </p:cNvSpPr>
                        <p:nvPr userDrawn="1"/>
                      </p:nvSpPr>
                      <p:spPr bwMode="hidden">
                        <a:xfrm rot="1678521" flipH="1">
                          <a:off x="1041" y="2935"/>
                          <a:ext cx="304" cy="990"/>
                        </a:xfrm>
                        <a:prstGeom prst="line">
                          <a:avLst/>
                        </a:prstGeom>
                        <a:noFill/>
                        <a:ln w="9525">
                          <a:solidFill>
                            <a:schemeClr val="accent2"/>
                          </a:solidFill>
                          <a:round/>
                          <a:headEnd/>
                          <a:tailEnd/>
                        </a:ln>
                        <a:effectLst/>
                      </p:spPr>
                      <p:txBody>
                        <a:bodyPr/>
                        <a:lstStyle/>
                        <a:p>
                          <a:pPr>
                            <a:defRPr/>
                          </a:pPr>
                          <a:endParaRPr lang="en-US"/>
                        </a:p>
                      </p:txBody>
                    </p:sp>
                    <p:sp>
                      <p:nvSpPr>
                        <p:cNvPr id="123984" name="Line 80"/>
                        <p:cNvSpPr>
                          <a:spLocks noChangeShapeType="1"/>
                        </p:cNvSpPr>
                        <p:nvPr userDrawn="1"/>
                      </p:nvSpPr>
                      <p:spPr bwMode="hidden">
                        <a:xfrm rot="1678521" flipH="1">
                          <a:off x="957" y="2910"/>
                          <a:ext cx="394" cy="971"/>
                        </a:xfrm>
                        <a:prstGeom prst="line">
                          <a:avLst/>
                        </a:prstGeom>
                        <a:noFill/>
                        <a:ln w="9525">
                          <a:solidFill>
                            <a:schemeClr val="accent2"/>
                          </a:solidFill>
                          <a:round/>
                          <a:headEnd/>
                          <a:tailEnd/>
                        </a:ln>
                        <a:effectLst/>
                      </p:spPr>
                      <p:txBody>
                        <a:bodyPr/>
                        <a:lstStyle/>
                        <a:p>
                          <a:pPr>
                            <a:defRPr/>
                          </a:pPr>
                          <a:endParaRPr lang="en-US"/>
                        </a:p>
                      </p:txBody>
                    </p:sp>
                    <p:sp>
                      <p:nvSpPr>
                        <p:cNvPr id="123985" name="Line 81"/>
                        <p:cNvSpPr>
                          <a:spLocks noChangeShapeType="1"/>
                        </p:cNvSpPr>
                        <p:nvPr userDrawn="1"/>
                      </p:nvSpPr>
                      <p:spPr bwMode="hidden">
                        <a:xfrm rot="1678521" flipH="1">
                          <a:off x="880" y="2885"/>
                          <a:ext cx="478" cy="943"/>
                        </a:xfrm>
                        <a:prstGeom prst="line">
                          <a:avLst/>
                        </a:prstGeom>
                        <a:noFill/>
                        <a:ln w="9525">
                          <a:solidFill>
                            <a:schemeClr val="accent2"/>
                          </a:solidFill>
                          <a:round/>
                          <a:headEnd/>
                          <a:tailEnd/>
                        </a:ln>
                        <a:effectLst/>
                      </p:spPr>
                      <p:txBody>
                        <a:bodyPr/>
                        <a:lstStyle/>
                        <a:p>
                          <a:pPr>
                            <a:defRPr/>
                          </a:pPr>
                          <a:endParaRPr lang="en-US"/>
                        </a:p>
                      </p:txBody>
                    </p:sp>
                    <p:sp>
                      <p:nvSpPr>
                        <p:cNvPr id="123986" name="Line 82"/>
                        <p:cNvSpPr>
                          <a:spLocks noChangeShapeType="1"/>
                        </p:cNvSpPr>
                        <p:nvPr userDrawn="1"/>
                      </p:nvSpPr>
                      <p:spPr bwMode="hidden">
                        <a:xfrm rot="1678521" flipH="1">
                          <a:off x="801" y="2863"/>
                          <a:ext cx="561" cy="910"/>
                        </a:xfrm>
                        <a:prstGeom prst="line">
                          <a:avLst/>
                        </a:prstGeom>
                        <a:noFill/>
                        <a:ln w="9525">
                          <a:solidFill>
                            <a:schemeClr val="accent2"/>
                          </a:solidFill>
                          <a:round/>
                          <a:headEnd/>
                          <a:tailEnd/>
                        </a:ln>
                        <a:effectLst/>
                      </p:spPr>
                      <p:txBody>
                        <a:bodyPr/>
                        <a:lstStyle/>
                        <a:p>
                          <a:pPr>
                            <a:defRPr/>
                          </a:pPr>
                          <a:endParaRPr lang="en-US"/>
                        </a:p>
                      </p:txBody>
                    </p:sp>
                    <p:sp>
                      <p:nvSpPr>
                        <p:cNvPr id="123987" name="Line 83"/>
                        <p:cNvSpPr>
                          <a:spLocks noChangeShapeType="1"/>
                        </p:cNvSpPr>
                        <p:nvPr userDrawn="1"/>
                      </p:nvSpPr>
                      <p:spPr bwMode="hidden">
                        <a:xfrm rot="1678521" flipH="1">
                          <a:off x="717" y="2836"/>
                          <a:ext cx="656" cy="878"/>
                        </a:xfrm>
                        <a:prstGeom prst="line">
                          <a:avLst/>
                        </a:prstGeom>
                        <a:noFill/>
                        <a:ln w="9525">
                          <a:solidFill>
                            <a:schemeClr val="accent2"/>
                          </a:solidFill>
                          <a:round/>
                          <a:headEnd/>
                          <a:tailEnd/>
                        </a:ln>
                        <a:effectLst/>
                      </p:spPr>
                      <p:txBody>
                        <a:bodyPr/>
                        <a:lstStyle/>
                        <a:p>
                          <a:pPr>
                            <a:defRPr/>
                          </a:pPr>
                          <a:endParaRPr lang="en-US"/>
                        </a:p>
                      </p:txBody>
                    </p:sp>
                    <p:sp>
                      <p:nvSpPr>
                        <p:cNvPr id="123988" name="Line 84"/>
                        <p:cNvSpPr>
                          <a:spLocks noChangeShapeType="1"/>
                        </p:cNvSpPr>
                        <p:nvPr userDrawn="1"/>
                      </p:nvSpPr>
                      <p:spPr bwMode="hidden">
                        <a:xfrm rot="1678521" flipH="1">
                          <a:off x="631" y="2810"/>
                          <a:ext cx="752" cy="842"/>
                        </a:xfrm>
                        <a:prstGeom prst="line">
                          <a:avLst/>
                        </a:prstGeom>
                        <a:noFill/>
                        <a:ln w="9525">
                          <a:solidFill>
                            <a:schemeClr val="accent2"/>
                          </a:solidFill>
                          <a:round/>
                          <a:headEnd/>
                          <a:tailEnd/>
                        </a:ln>
                        <a:effectLst/>
                      </p:spPr>
                      <p:txBody>
                        <a:bodyPr/>
                        <a:lstStyle/>
                        <a:p>
                          <a:pPr>
                            <a:defRPr/>
                          </a:pPr>
                          <a:endParaRPr lang="en-US"/>
                        </a:p>
                      </p:txBody>
                    </p:sp>
                    <p:sp>
                      <p:nvSpPr>
                        <p:cNvPr id="123989" name="Line 85"/>
                        <p:cNvSpPr>
                          <a:spLocks noChangeShapeType="1"/>
                        </p:cNvSpPr>
                        <p:nvPr userDrawn="1"/>
                      </p:nvSpPr>
                      <p:spPr bwMode="hidden">
                        <a:xfrm rot="1678521" flipH="1">
                          <a:off x="462" y="2758"/>
                          <a:ext cx="946" cy="751"/>
                        </a:xfrm>
                        <a:prstGeom prst="line">
                          <a:avLst/>
                        </a:prstGeom>
                        <a:noFill/>
                        <a:ln w="9525">
                          <a:solidFill>
                            <a:schemeClr val="accent2"/>
                          </a:solidFill>
                          <a:round/>
                          <a:headEnd/>
                          <a:tailEnd/>
                        </a:ln>
                        <a:effectLst/>
                      </p:spPr>
                      <p:txBody>
                        <a:bodyPr/>
                        <a:lstStyle/>
                        <a:p>
                          <a:pPr>
                            <a:defRPr/>
                          </a:pPr>
                          <a:endParaRPr lang="en-US"/>
                        </a:p>
                      </p:txBody>
                    </p:sp>
                    <p:sp>
                      <p:nvSpPr>
                        <p:cNvPr id="123990" name="Line 86"/>
                        <p:cNvSpPr>
                          <a:spLocks noChangeShapeType="1"/>
                        </p:cNvSpPr>
                        <p:nvPr userDrawn="1"/>
                      </p:nvSpPr>
                      <p:spPr bwMode="hidden">
                        <a:xfrm rot="1678521" flipH="1">
                          <a:off x="365" y="2729"/>
                          <a:ext cx="1058" cy="696"/>
                        </a:xfrm>
                        <a:prstGeom prst="line">
                          <a:avLst/>
                        </a:prstGeom>
                        <a:noFill/>
                        <a:ln w="9525">
                          <a:solidFill>
                            <a:schemeClr val="accent2"/>
                          </a:solidFill>
                          <a:round/>
                          <a:headEnd/>
                          <a:tailEnd/>
                        </a:ln>
                        <a:effectLst/>
                      </p:spPr>
                      <p:txBody>
                        <a:bodyPr/>
                        <a:lstStyle/>
                        <a:p>
                          <a:pPr>
                            <a:defRPr/>
                          </a:pPr>
                          <a:endParaRPr lang="en-US"/>
                        </a:p>
                      </p:txBody>
                    </p:sp>
                    <p:sp>
                      <p:nvSpPr>
                        <p:cNvPr id="123991" name="Line 87"/>
                        <p:cNvSpPr>
                          <a:spLocks noChangeShapeType="1"/>
                        </p:cNvSpPr>
                        <p:nvPr userDrawn="1"/>
                      </p:nvSpPr>
                      <p:spPr bwMode="hidden">
                        <a:xfrm rot="1678521" flipH="1">
                          <a:off x="265" y="2697"/>
                          <a:ext cx="1174" cy="636"/>
                        </a:xfrm>
                        <a:prstGeom prst="line">
                          <a:avLst/>
                        </a:prstGeom>
                        <a:noFill/>
                        <a:ln w="9525">
                          <a:solidFill>
                            <a:schemeClr val="accent2"/>
                          </a:solidFill>
                          <a:round/>
                          <a:headEnd/>
                          <a:tailEnd/>
                        </a:ln>
                        <a:effectLst/>
                      </p:spPr>
                      <p:txBody>
                        <a:bodyPr/>
                        <a:lstStyle/>
                        <a:p>
                          <a:pPr>
                            <a:defRPr/>
                          </a:pPr>
                          <a:endParaRPr lang="en-US"/>
                        </a:p>
                      </p:txBody>
                    </p:sp>
                    <p:sp>
                      <p:nvSpPr>
                        <p:cNvPr id="123992" name="Line 88"/>
                        <p:cNvSpPr>
                          <a:spLocks noChangeShapeType="1"/>
                        </p:cNvSpPr>
                        <p:nvPr userDrawn="1"/>
                      </p:nvSpPr>
                      <p:spPr bwMode="hidden">
                        <a:xfrm rot="1678521" flipH="1">
                          <a:off x="55" y="2632"/>
                          <a:ext cx="1431" cy="481"/>
                        </a:xfrm>
                        <a:prstGeom prst="line">
                          <a:avLst/>
                        </a:prstGeom>
                        <a:noFill/>
                        <a:ln w="9525">
                          <a:solidFill>
                            <a:schemeClr val="accent2"/>
                          </a:solidFill>
                          <a:round/>
                          <a:headEnd/>
                          <a:tailEnd/>
                        </a:ln>
                        <a:effectLst/>
                      </p:spPr>
                      <p:txBody>
                        <a:bodyPr/>
                        <a:lstStyle/>
                        <a:p>
                          <a:pPr>
                            <a:defRPr/>
                          </a:pPr>
                          <a:endParaRPr lang="en-US"/>
                        </a:p>
                      </p:txBody>
                    </p:sp>
                    <p:sp>
                      <p:nvSpPr>
                        <p:cNvPr id="123993" name="Line 89"/>
                        <p:cNvSpPr>
                          <a:spLocks noChangeShapeType="1"/>
                        </p:cNvSpPr>
                        <p:nvPr userDrawn="1"/>
                      </p:nvSpPr>
                      <p:spPr bwMode="hidden">
                        <a:xfrm rot="1678521" flipH="1">
                          <a:off x="-1" y="2607"/>
                          <a:ext cx="1513" cy="371"/>
                        </a:xfrm>
                        <a:prstGeom prst="line">
                          <a:avLst/>
                        </a:prstGeom>
                        <a:noFill/>
                        <a:ln w="9525">
                          <a:solidFill>
                            <a:schemeClr val="accent2"/>
                          </a:solidFill>
                          <a:round/>
                          <a:headEnd/>
                          <a:tailEnd/>
                        </a:ln>
                        <a:effectLst/>
                      </p:spPr>
                      <p:txBody>
                        <a:bodyPr/>
                        <a:lstStyle/>
                        <a:p>
                          <a:pPr>
                            <a:defRPr/>
                          </a:pPr>
                          <a:endParaRPr lang="en-US"/>
                        </a:p>
                      </p:txBody>
                    </p:sp>
                    <p:sp>
                      <p:nvSpPr>
                        <p:cNvPr id="123994" name="Line 90"/>
                        <p:cNvSpPr>
                          <a:spLocks noChangeShapeType="1"/>
                        </p:cNvSpPr>
                        <p:nvPr userDrawn="1"/>
                      </p:nvSpPr>
                      <p:spPr bwMode="hidden">
                        <a:xfrm rot="1678521" flipH="1">
                          <a:off x="-72" y="2570"/>
                          <a:ext cx="1648" cy="107"/>
                        </a:xfrm>
                        <a:prstGeom prst="line">
                          <a:avLst/>
                        </a:prstGeom>
                        <a:noFill/>
                        <a:ln w="9525">
                          <a:solidFill>
                            <a:schemeClr val="accent2"/>
                          </a:solidFill>
                          <a:round/>
                          <a:headEnd/>
                          <a:tailEnd/>
                        </a:ln>
                        <a:effectLst/>
                      </p:spPr>
                      <p:txBody>
                        <a:bodyPr/>
                        <a:lstStyle/>
                        <a:p>
                          <a:pPr>
                            <a:defRPr/>
                          </a:pPr>
                          <a:endParaRPr lang="en-US"/>
                        </a:p>
                      </p:txBody>
                    </p:sp>
                    <p:sp>
                      <p:nvSpPr>
                        <p:cNvPr id="123995" name="Line 91"/>
                        <p:cNvSpPr>
                          <a:spLocks noChangeShapeType="1"/>
                        </p:cNvSpPr>
                        <p:nvPr userDrawn="1"/>
                      </p:nvSpPr>
                      <p:spPr bwMode="hidden">
                        <a:xfrm rot="1678521" flipH="1" flipV="1">
                          <a:off x="-237" y="1095"/>
                          <a:ext cx="2219" cy="1364"/>
                        </a:xfrm>
                        <a:prstGeom prst="line">
                          <a:avLst/>
                        </a:prstGeom>
                        <a:noFill/>
                        <a:ln w="9525">
                          <a:solidFill>
                            <a:schemeClr val="accent2"/>
                          </a:solidFill>
                          <a:round/>
                          <a:headEnd/>
                          <a:tailEnd/>
                        </a:ln>
                        <a:effectLst/>
                      </p:spPr>
                      <p:txBody>
                        <a:bodyPr/>
                        <a:lstStyle/>
                        <a:p>
                          <a:pPr>
                            <a:defRPr/>
                          </a:pPr>
                          <a:endParaRPr lang="en-US"/>
                        </a:p>
                      </p:txBody>
                    </p:sp>
                    <p:sp>
                      <p:nvSpPr>
                        <p:cNvPr id="123996" name="Line 92"/>
                        <p:cNvSpPr>
                          <a:spLocks noChangeShapeType="1"/>
                        </p:cNvSpPr>
                        <p:nvPr userDrawn="1"/>
                      </p:nvSpPr>
                      <p:spPr bwMode="hidden">
                        <a:xfrm rot="1678521" flipH="1" flipV="1">
                          <a:off x="-43" y="962"/>
                          <a:ext cx="2071" cy="1541"/>
                        </a:xfrm>
                        <a:prstGeom prst="line">
                          <a:avLst/>
                        </a:prstGeom>
                        <a:noFill/>
                        <a:ln w="9525">
                          <a:solidFill>
                            <a:schemeClr val="accent2"/>
                          </a:solidFill>
                          <a:round/>
                          <a:headEnd/>
                          <a:tailEnd/>
                        </a:ln>
                        <a:effectLst/>
                      </p:spPr>
                      <p:txBody>
                        <a:bodyPr/>
                        <a:lstStyle/>
                        <a:p>
                          <a:pPr>
                            <a:defRPr/>
                          </a:pPr>
                          <a:endParaRPr lang="en-US"/>
                        </a:p>
                      </p:txBody>
                    </p:sp>
                    <p:sp>
                      <p:nvSpPr>
                        <p:cNvPr id="123997" name="Line 93"/>
                        <p:cNvSpPr>
                          <a:spLocks noChangeShapeType="1"/>
                        </p:cNvSpPr>
                        <p:nvPr userDrawn="1"/>
                      </p:nvSpPr>
                      <p:spPr bwMode="hidden">
                        <a:xfrm rot="1678521" flipH="1" flipV="1">
                          <a:off x="418" y="826"/>
                          <a:ext cx="1672" cy="1780"/>
                        </a:xfrm>
                        <a:prstGeom prst="line">
                          <a:avLst/>
                        </a:prstGeom>
                        <a:noFill/>
                        <a:ln w="9525">
                          <a:solidFill>
                            <a:schemeClr val="accent2"/>
                          </a:solidFill>
                          <a:round/>
                          <a:headEnd/>
                          <a:tailEnd/>
                        </a:ln>
                        <a:effectLst/>
                      </p:spPr>
                      <p:txBody>
                        <a:bodyPr/>
                        <a:lstStyle/>
                        <a:p>
                          <a:pPr>
                            <a:defRPr/>
                          </a:pPr>
                          <a:endParaRPr lang="en-US"/>
                        </a:p>
                      </p:txBody>
                    </p:sp>
                    <p:sp>
                      <p:nvSpPr>
                        <p:cNvPr id="123998" name="Line 94"/>
                        <p:cNvSpPr>
                          <a:spLocks noChangeShapeType="1"/>
                        </p:cNvSpPr>
                        <p:nvPr userDrawn="1"/>
                      </p:nvSpPr>
                      <p:spPr bwMode="hidden">
                        <a:xfrm rot="1678521" flipH="1" flipV="1">
                          <a:off x="634" y="808"/>
                          <a:ext cx="1473" cy="1852"/>
                        </a:xfrm>
                        <a:prstGeom prst="line">
                          <a:avLst/>
                        </a:prstGeom>
                        <a:noFill/>
                        <a:ln w="9525">
                          <a:solidFill>
                            <a:schemeClr val="accent2"/>
                          </a:solidFill>
                          <a:round/>
                          <a:headEnd/>
                          <a:tailEnd/>
                        </a:ln>
                        <a:effectLst/>
                      </p:spPr>
                      <p:txBody>
                        <a:bodyPr/>
                        <a:lstStyle/>
                        <a:p>
                          <a:pPr>
                            <a:defRPr/>
                          </a:pPr>
                          <a:endParaRPr lang="en-US"/>
                        </a:p>
                      </p:txBody>
                    </p:sp>
                    <p:sp>
                      <p:nvSpPr>
                        <p:cNvPr id="123999" name="Line 95"/>
                        <p:cNvSpPr>
                          <a:spLocks noChangeShapeType="1"/>
                        </p:cNvSpPr>
                        <p:nvPr userDrawn="1"/>
                      </p:nvSpPr>
                      <p:spPr bwMode="hidden">
                        <a:xfrm rot="1678521" flipH="1" flipV="1">
                          <a:off x="1094" y="827"/>
                          <a:ext cx="1030" cy="1945"/>
                        </a:xfrm>
                        <a:prstGeom prst="line">
                          <a:avLst/>
                        </a:prstGeom>
                        <a:noFill/>
                        <a:ln w="9525">
                          <a:solidFill>
                            <a:schemeClr val="accent2"/>
                          </a:solidFill>
                          <a:round/>
                          <a:headEnd/>
                          <a:tailEnd/>
                        </a:ln>
                        <a:effectLst/>
                      </p:spPr>
                      <p:txBody>
                        <a:bodyPr/>
                        <a:lstStyle/>
                        <a:p>
                          <a:pPr>
                            <a:defRPr/>
                          </a:pPr>
                          <a:endParaRPr lang="en-US"/>
                        </a:p>
                      </p:txBody>
                    </p:sp>
                    <p:sp>
                      <p:nvSpPr>
                        <p:cNvPr id="124000" name="Line 96"/>
                        <p:cNvSpPr>
                          <a:spLocks noChangeShapeType="1"/>
                        </p:cNvSpPr>
                        <p:nvPr userDrawn="1"/>
                      </p:nvSpPr>
                      <p:spPr bwMode="hidden">
                        <a:xfrm rot="1678521" flipH="1" flipV="1">
                          <a:off x="1302" y="857"/>
                          <a:ext cx="829" cy="1970"/>
                        </a:xfrm>
                        <a:prstGeom prst="line">
                          <a:avLst/>
                        </a:prstGeom>
                        <a:noFill/>
                        <a:ln w="9525">
                          <a:solidFill>
                            <a:schemeClr val="accent2"/>
                          </a:solidFill>
                          <a:round/>
                          <a:headEnd/>
                          <a:tailEnd/>
                        </a:ln>
                        <a:effectLst/>
                      </p:spPr>
                      <p:txBody>
                        <a:bodyPr/>
                        <a:lstStyle/>
                        <a:p>
                          <a:pPr>
                            <a:defRPr/>
                          </a:pPr>
                          <a:endParaRPr lang="en-US"/>
                        </a:p>
                      </p:txBody>
                    </p:sp>
                    <p:sp>
                      <p:nvSpPr>
                        <p:cNvPr id="124001" name="Line 97"/>
                        <p:cNvSpPr>
                          <a:spLocks noChangeShapeType="1"/>
                        </p:cNvSpPr>
                        <p:nvPr userDrawn="1"/>
                      </p:nvSpPr>
                      <p:spPr bwMode="hidden">
                        <a:xfrm rot="1678521" flipH="1" flipV="1">
                          <a:off x="1496" y="901"/>
                          <a:ext cx="633" cy="1978"/>
                        </a:xfrm>
                        <a:prstGeom prst="line">
                          <a:avLst/>
                        </a:prstGeom>
                        <a:noFill/>
                        <a:ln w="9525">
                          <a:solidFill>
                            <a:schemeClr val="accent2"/>
                          </a:solidFill>
                          <a:round/>
                          <a:headEnd/>
                          <a:tailEnd/>
                        </a:ln>
                        <a:effectLst/>
                      </p:spPr>
                      <p:txBody>
                        <a:bodyPr/>
                        <a:lstStyle/>
                        <a:p>
                          <a:pPr>
                            <a:defRPr/>
                          </a:pPr>
                          <a:endParaRPr lang="en-US"/>
                        </a:p>
                      </p:txBody>
                    </p:sp>
                    <p:sp>
                      <p:nvSpPr>
                        <p:cNvPr id="124002" name="Line 98"/>
                        <p:cNvSpPr>
                          <a:spLocks noChangeShapeType="1"/>
                        </p:cNvSpPr>
                        <p:nvPr userDrawn="1"/>
                      </p:nvSpPr>
                      <p:spPr bwMode="hidden">
                        <a:xfrm rot="1678521" flipH="1" flipV="1">
                          <a:off x="1679" y="952"/>
                          <a:ext cx="447" cy="1978"/>
                        </a:xfrm>
                        <a:prstGeom prst="line">
                          <a:avLst/>
                        </a:prstGeom>
                        <a:noFill/>
                        <a:ln w="9525">
                          <a:solidFill>
                            <a:schemeClr val="accent2"/>
                          </a:solidFill>
                          <a:round/>
                          <a:headEnd/>
                          <a:tailEnd/>
                        </a:ln>
                        <a:effectLst/>
                      </p:spPr>
                      <p:txBody>
                        <a:bodyPr/>
                        <a:lstStyle/>
                        <a:p>
                          <a:pPr>
                            <a:defRPr/>
                          </a:pPr>
                          <a:endParaRPr lang="en-US"/>
                        </a:p>
                      </p:txBody>
                    </p:sp>
                    <p:sp>
                      <p:nvSpPr>
                        <p:cNvPr id="124003" name="Line 99"/>
                        <p:cNvSpPr>
                          <a:spLocks noChangeShapeType="1"/>
                        </p:cNvSpPr>
                        <p:nvPr userDrawn="1"/>
                      </p:nvSpPr>
                      <p:spPr bwMode="hidden">
                        <a:xfrm rot="1678521" flipH="1" flipV="1">
                          <a:off x="1859" y="1013"/>
                          <a:ext cx="261" cy="1962"/>
                        </a:xfrm>
                        <a:prstGeom prst="line">
                          <a:avLst/>
                        </a:prstGeom>
                        <a:noFill/>
                        <a:ln w="9525">
                          <a:solidFill>
                            <a:schemeClr val="accent2"/>
                          </a:solidFill>
                          <a:round/>
                          <a:headEnd/>
                          <a:tailEnd/>
                        </a:ln>
                        <a:effectLst/>
                      </p:spPr>
                      <p:txBody>
                        <a:bodyPr/>
                        <a:lstStyle/>
                        <a:p>
                          <a:pPr>
                            <a:defRPr/>
                          </a:pPr>
                          <a:endParaRPr lang="en-US"/>
                        </a:p>
                      </p:txBody>
                    </p:sp>
                  </p:grpSp>
                </p:grpSp>
              </p:grpSp>
            </p:grpSp>
          </p:grpSp>
          <p:grpSp>
            <p:nvGrpSpPr>
              <p:cNvPr id="8215" name="Group 100"/>
              <p:cNvGrpSpPr>
                <a:grpSpLocks/>
              </p:cNvGrpSpPr>
              <p:nvPr userDrawn="1"/>
            </p:nvGrpSpPr>
            <p:grpSpPr bwMode="auto">
              <a:xfrm>
                <a:off x="402" y="1454"/>
                <a:ext cx="2787" cy="2866"/>
                <a:chOff x="2" y="1454"/>
                <a:chExt cx="2787" cy="2866"/>
              </a:xfrm>
            </p:grpSpPr>
            <p:sp>
              <p:nvSpPr>
                <p:cNvPr id="124005" name="Line 101"/>
                <p:cNvSpPr>
                  <a:spLocks noChangeShapeType="1"/>
                </p:cNvSpPr>
                <p:nvPr userDrawn="1"/>
              </p:nvSpPr>
              <p:spPr bwMode="hidden">
                <a:xfrm rot="1678521" flipV="1">
                  <a:off x="2057" y="1454"/>
                  <a:ext cx="732" cy="1778"/>
                </a:xfrm>
                <a:prstGeom prst="line">
                  <a:avLst/>
                </a:prstGeom>
                <a:noFill/>
                <a:ln w="9525">
                  <a:solidFill>
                    <a:schemeClr val="accent2"/>
                  </a:solidFill>
                  <a:round/>
                  <a:headEnd/>
                  <a:tailEnd/>
                </a:ln>
                <a:effectLst/>
              </p:spPr>
              <p:txBody>
                <a:bodyPr/>
                <a:lstStyle/>
                <a:p>
                  <a:pPr>
                    <a:defRPr/>
                  </a:pPr>
                  <a:endParaRPr lang="en-US"/>
                </a:p>
              </p:txBody>
            </p:sp>
            <p:sp>
              <p:nvSpPr>
                <p:cNvPr id="124006" name="Line 102"/>
                <p:cNvSpPr>
                  <a:spLocks noChangeShapeType="1"/>
                </p:cNvSpPr>
                <p:nvPr userDrawn="1"/>
              </p:nvSpPr>
              <p:spPr bwMode="hidden">
                <a:xfrm flipH="1" flipV="1">
                  <a:off x="870" y="3854"/>
                  <a:ext cx="223" cy="463"/>
                </a:xfrm>
                <a:prstGeom prst="line">
                  <a:avLst/>
                </a:prstGeom>
                <a:noFill/>
                <a:ln w="19050">
                  <a:solidFill>
                    <a:schemeClr val="accent2"/>
                  </a:solidFill>
                  <a:round/>
                  <a:headEnd/>
                  <a:tailEnd/>
                </a:ln>
                <a:effectLst/>
              </p:spPr>
              <p:txBody>
                <a:bodyPr/>
                <a:lstStyle/>
                <a:p>
                  <a:pPr>
                    <a:defRPr/>
                  </a:pPr>
                  <a:endParaRPr lang="en-US"/>
                </a:p>
              </p:txBody>
            </p:sp>
            <p:grpSp>
              <p:nvGrpSpPr>
                <p:cNvPr id="8218" name="Group 103"/>
                <p:cNvGrpSpPr>
                  <a:grpSpLocks/>
                </p:cNvGrpSpPr>
                <p:nvPr userDrawn="1"/>
              </p:nvGrpSpPr>
              <p:grpSpPr bwMode="auto">
                <a:xfrm>
                  <a:off x="2" y="2738"/>
                  <a:ext cx="1317" cy="1582"/>
                  <a:chOff x="2" y="2738"/>
                  <a:chExt cx="1317" cy="1582"/>
                </a:xfrm>
              </p:grpSpPr>
              <p:sp>
                <p:nvSpPr>
                  <p:cNvPr id="124008" name="Line 104"/>
                  <p:cNvSpPr>
                    <a:spLocks noChangeShapeType="1"/>
                  </p:cNvSpPr>
                  <p:nvPr userDrawn="1"/>
                </p:nvSpPr>
                <p:spPr bwMode="hidden">
                  <a:xfrm flipH="1">
                    <a:off x="697" y="3855"/>
                    <a:ext cx="173" cy="187"/>
                  </a:xfrm>
                  <a:prstGeom prst="line">
                    <a:avLst/>
                  </a:prstGeom>
                  <a:noFill/>
                  <a:ln w="19050">
                    <a:solidFill>
                      <a:schemeClr val="accent2"/>
                    </a:solidFill>
                    <a:round/>
                    <a:headEnd/>
                    <a:tailEnd/>
                  </a:ln>
                  <a:effectLst/>
                </p:spPr>
                <p:txBody>
                  <a:bodyPr/>
                  <a:lstStyle/>
                  <a:p>
                    <a:pPr>
                      <a:defRPr/>
                    </a:pPr>
                    <a:endParaRPr lang="en-US"/>
                  </a:p>
                </p:txBody>
              </p:sp>
              <p:sp>
                <p:nvSpPr>
                  <p:cNvPr id="124009" name="Freeform 105"/>
                  <p:cNvSpPr>
                    <a:spLocks/>
                  </p:cNvSpPr>
                  <p:nvPr userDrawn="1"/>
                </p:nvSpPr>
                <p:spPr bwMode="hidden">
                  <a:xfrm>
                    <a:off x="2" y="3218"/>
                    <a:ext cx="1006" cy="1102"/>
                  </a:xfrm>
                  <a:custGeom>
                    <a:avLst/>
                    <a:gdLst/>
                    <a:ahLst/>
                    <a:cxnLst>
                      <a:cxn ang="0">
                        <a:pos x="1006" y="1102"/>
                      </a:cxn>
                      <a:cxn ang="0">
                        <a:pos x="696" y="823"/>
                      </a:cxn>
                      <a:cxn ang="0">
                        <a:pos x="333" y="447"/>
                      </a:cxn>
                      <a:cxn ang="0">
                        <a:pos x="51" y="76"/>
                      </a:cxn>
                      <a:cxn ang="0">
                        <a:pos x="0" y="0"/>
                      </a:cxn>
                    </a:cxnLst>
                    <a:rect l="0" t="0" r="r" b="b"/>
                    <a:pathLst>
                      <a:path w="1006" h="1102">
                        <a:moveTo>
                          <a:pt x="1006" y="1102"/>
                        </a:moveTo>
                        <a:lnTo>
                          <a:pt x="696" y="823"/>
                        </a:lnTo>
                        <a:lnTo>
                          <a:pt x="333" y="447"/>
                        </a:lnTo>
                        <a:lnTo>
                          <a:pt x="51" y="76"/>
                        </a:lnTo>
                        <a:lnTo>
                          <a:pt x="0" y="0"/>
                        </a:lnTo>
                      </a:path>
                    </a:pathLst>
                  </a:custGeom>
                  <a:noFill/>
                  <a:ln w="19050" cmpd="sng">
                    <a:solidFill>
                      <a:schemeClr val="accent2"/>
                    </a:solidFill>
                    <a:round/>
                    <a:headEnd type="none" w="med" len="med"/>
                    <a:tailEnd type="none" w="med" len="med"/>
                  </a:ln>
                  <a:effectLst/>
                </p:spPr>
                <p:txBody>
                  <a:bodyPr/>
                  <a:lstStyle/>
                  <a:p>
                    <a:pPr>
                      <a:defRPr/>
                    </a:pPr>
                    <a:endParaRPr lang="en-US"/>
                  </a:p>
                </p:txBody>
              </p:sp>
              <p:sp>
                <p:nvSpPr>
                  <p:cNvPr id="124010" name="Line 106"/>
                  <p:cNvSpPr>
                    <a:spLocks noChangeShapeType="1"/>
                  </p:cNvSpPr>
                  <p:nvPr userDrawn="1"/>
                </p:nvSpPr>
                <p:spPr bwMode="hidden">
                  <a:xfrm flipH="1">
                    <a:off x="1242" y="4231"/>
                    <a:ext cx="77" cy="88"/>
                  </a:xfrm>
                  <a:prstGeom prst="line">
                    <a:avLst/>
                  </a:prstGeom>
                  <a:noFill/>
                  <a:ln w="19050">
                    <a:solidFill>
                      <a:schemeClr val="accent2"/>
                    </a:solidFill>
                    <a:round/>
                    <a:headEnd/>
                    <a:tailEnd/>
                  </a:ln>
                  <a:effectLst/>
                </p:spPr>
                <p:txBody>
                  <a:bodyPr/>
                  <a:lstStyle/>
                  <a:p>
                    <a:pPr>
                      <a:defRPr/>
                    </a:pPr>
                    <a:endParaRPr lang="en-US"/>
                  </a:p>
                </p:txBody>
              </p:sp>
              <p:sp>
                <p:nvSpPr>
                  <p:cNvPr id="124011" name="Line 107"/>
                  <p:cNvSpPr>
                    <a:spLocks noChangeShapeType="1"/>
                  </p:cNvSpPr>
                  <p:nvPr userDrawn="1"/>
                </p:nvSpPr>
                <p:spPr bwMode="hidden">
                  <a:xfrm flipH="1" flipV="1">
                    <a:off x="340" y="3668"/>
                    <a:ext cx="532" cy="185"/>
                  </a:xfrm>
                  <a:prstGeom prst="line">
                    <a:avLst/>
                  </a:prstGeom>
                  <a:noFill/>
                  <a:ln w="19050">
                    <a:solidFill>
                      <a:schemeClr val="accent2"/>
                    </a:solidFill>
                    <a:round/>
                    <a:headEnd/>
                    <a:tailEnd/>
                  </a:ln>
                  <a:effectLst/>
                </p:spPr>
                <p:txBody>
                  <a:bodyPr/>
                  <a:lstStyle/>
                  <a:p>
                    <a:pPr>
                      <a:defRPr/>
                    </a:pPr>
                    <a:endParaRPr lang="en-US"/>
                  </a:p>
                </p:txBody>
              </p:sp>
              <p:sp>
                <p:nvSpPr>
                  <p:cNvPr id="124012" name="Line 108"/>
                  <p:cNvSpPr>
                    <a:spLocks noChangeShapeType="1"/>
                  </p:cNvSpPr>
                  <p:nvPr userDrawn="1"/>
                </p:nvSpPr>
                <p:spPr bwMode="hidden">
                  <a:xfrm flipH="1" flipV="1">
                    <a:off x="237" y="3101"/>
                    <a:ext cx="101" cy="567"/>
                  </a:xfrm>
                  <a:prstGeom prst="line">
                    <a:avLst/>
                  </a:prstGeom>
                  <a:noFill/>
                  <a:ln w="19050">
                    <a:solidFill>
                      <a:schemeClr val="accent2"/>
                    </a:solidFill>
                    <a:round/>
                    <a:headEnd/>
                    <a:tailEnd/>
                  </a:ln>
                  <a:effectLst/>
                </p:spPr>
                <p:txBody>
                  <a:bodyPr/>
                  <a:lstStyle/>
                  <a:p>
                    <a:pPr>
                      <a:defRPr/>
                    </a:pPr>
                    <a:endParaRPr lang="en-US"/>
                  </a:p>
                </p:txBody>
              </p:sp>
              <p:sp>
                <p:nvSpPr>
                  <p:cNvPr id="124013" name="Line 109"/>
                  <p:cNvSpPr>
                    <a:spLocks noChangeShapeType="1"/>
                  </p:cNvSpPr>
                  <p:nvPr userDrawn="1"/>
                </p:nvSpPr>
                <p:spPr bwMode="hidden">
                  <a:xfrm flipH="1" flipV="1">
                    <a:off x="2" y="3009"/>
                    <a:ext cx="235" cy="92"/>
                  </a:xfrm>
                  <a:prstGeom prst="line">
                    <a:avLst/>
                  </a:prstGeom>
                  <a:noFill/>
                  <a:ln w="19050">
                    <a:solidFill>
                      <a:schemeClr val="accent2"/>
                    </a:solidFill>
                    <a:round/>
                    <a:headEnd/>
                    <a:tailEnd/>
                  </a:ln>
                  <a:effectLst/>
                </p:spPr>
                <p:txBody>
                  <a:bodyPr/>
                  <a:lstStyle/>
                  <a:p>
                    <a:pPr>
                      <a:defRPr/>
                    </a:pPr>
                    <a:endParaRPr lang="en-US"/>
                  </a:p>
                </p:txBody>
              </p:sp>
              <p:sp>
                <p:nvSpPr>
                  <p:cNvPr id="124014" name="Line 110"/>
                  <p:cNvSpPr>
                    <a:spLocks noChangeShapeType="1"/>
                  </p:cNvSpPr>
                  <p:nvPr userDrawn="1"/>
                </p:nvSpPr>
                <p:spPr bwMode="hidden">
                  <a:xfrm flipV="1">
                    <a:off x="54" y="3101"/>
                    <a:ext cx="182" cy="194"/>
                  </a:xfrm>
                  <a:prstGeom prst="line">
                    <a:avLst/>
                  </a:prstGeom>
                  <a:noFill/>
                  <a:ln w="19050">
                    <a:solidFill>
                      <a:schemeClr val="accent2"/>
                    </a:solidFill>
                    <a:round/>
                    <a:headEnd/>
                    <a:tailEnd/>
                  </a:ln>
                  <a:effectLst/>
                </p:spPr>
                <p:txBody>
                  <a:bodyPr/>
                  <a:lstStyle/>
                  <a:p>
                    <a:pPr>
                      <a:defRPr/>
                    </a:pPr>
                    <a:endParaRPr lang="en-US"/>
                  </a:p>
                </p:txBody>
              </p:sp>
              <p:sp>
                <p:nvSpPr>
                  <p:cNvPr id="124015" name="Line 111"/>
                  <p:cNvSpPr>
                    <a:spLocks noChangeShapeType="1"/>
                  </p:cNvSpPr>
                  <p:nvPr userDrawn="1"/>
                </p:nvSpPr>
                <p:spPr bwMode="hidden">
                  <a:xfrm flipH="1">
                    <a:off x="336" y="3476"/>
                    <a:ext cx="176" cy="192"/>
                  </a:xfrm>
                  <a:prstGeom prst="line">
                    <a:avLst/>
                  </a:prstGeom>
                  <a:noFill/>
                  <a:ln w="19050">
                    <a:solidFill>
                      <a:schemeClr val="accent2"/>
                    </a:solidFill>
                    <a:round/>
                    <a:headEnd/>
                    <a:tailEnd/>
                  </a:ln>
                  <a:effectLst/>
                </p:spPr>
                <p:txBody>
                  <a:bodyPr/>
                  <a:lstStyle/>
                  <a:p>
                    <a:pPr>
                      <a:defRPr/>
                    </a:pPr>
                    <a:endParaRPr lang="en-US"/>
                  </a:p>
                </p:txBody>
              </p:sp>
              <p:sp>
                <p:nvSpPr>
                  <p:cNvPr id="124016" name="Line 112"/>
                  <p:cNvSpPr>
                    <a:spLocks noChangeShapeType="1"/>
                  </p:cNvSpPr>
                  <p:nvPr userDrawn="1"/>
                </p:nvSpPr>
                <p:spPr bwMode="hidden">
                  <a:xfrm flipV="1">
                    <a:off x="3" y="2738"/>
                    <a:ext cx="14" cy="23"/>
                  </a:xfrm>
                  <a:prstGeom prst="line">
                    <a:avLst/>
                  </a:prstGeom>
                  <a:noFill/>
                  <a:ln w="19050">
                    <a:solidFill>
                      <a:schemeClr val="accent2"/>
                    </a:solidFill>
                    <a:round/>
                    <a:headEnd/>
                    <a:tailEnd/>
                  </a:ln>
                  <a:effectLst/>
                </p:spPr>
                <p:txBody>
                  <a:bodyPr/>
                  <a:lstStyle/>
                  <a:p>
                    <a:pPr>
                      <a:defRPr/>
                    </a:pPr>
                    <a:endParaRPr lang="en-US"/>
                  </a:p>
                </p:txBody>
              </p:sp>
            </p:grpSp>
          </p:grpSp>
        </p:grpSp>
        <p:grpSp>
          <p:nvGrpSpPr>
            <p:cNvPr id="8201" name="Group 113"/>
            <p:cNvGrpSpPr>
              <a:grpSpLocks/>
            </p:cNvGrpSpPr>
            <p:nvPr userDrawn="1"/>
          </p:nvGrpSpPr>
          <p:grpSpPr bwMode="auto">
            <a:xfrm>
              <a:off x="16" y="1326"/>
              <a:ext cx="3325" cy="2948"/>
              <a:chOff x="16" y="1326"/>
              <a:chExt cx="3325" cy="2948"/>
            </a:xfrm>
          </p:grpSpPr>
          <p:sp>
            <p:nvSpPr>
              <p:cNvPr id="124018" name="Freeform 114"/>
              <p:cNvSpPr>
                <a:spLocks/>
              </p:cNvSpPr>
              <p:nvPr/>
            </p:nvSpPr>
            <p:spPr bwMode="hidden">
              <a:xfrm>
                <a:off x="16" y="2656"/>
                <a:ext cx="1440" cy="1618"/>
              </a:xfrm>
              <a:custGeom>
                <a:avLst/>
                <a:gdLst/>
                <a:ahLst/>
                <a:cxnLst>
                  <a:cxn ang="0">
                    <a:pos x="873" y="1150"/>
                  </a:cxn>
                  <a:cxn ang="0">
                    <a:pos x="741" y="1019"/>
                  </a:cxn>
                  <a:cxn ang="0">
                    <a:pos x="610" y="875"/>
                  </a:cxn>
                  <a:cxn ang="0">
                    <a:pos x="490" y="737"/>
                  </a:cxn>
                  <a:cxn ang="0">
                    <a:pos x="377" y="593"/>
                  </a:cxn>
                  <a:cxn ang="0">
                    <a:pos x="275" y="443"/>
                  </a:cxn>
                  <a:cxn ang="0">
                    <a:pos x="173" y="299"/>
                  </a:cxn>
                  <a:cxn ang="0">
                    <a:pos x="84" y="149"/>
                  </a:cxn>
                  <a:cxn ang="0">
                    <a:pos x="0" y="0"/>
                  </a:cxn>
                  <a:cxn ang="0">
                    <a:pos x="0" y="11"/>
                  </a:cxn>
                  <a:cxn ang="0">
                    <a:pos x="84" y="155"/>
                  </a:cxn>
                  <a:cxn ang="0">
                    <a:pos x="173" y="305"/>
                  </a:cxn>
                  <a:cxn ang="0">
                    <a:pos x="269" y="449"/>
                  </a:cxn>
                  <a:cxn ang="0">
                    <a:pos x="377" y="593"/>
                  </a:cxn>
                  <a:cxn ang="0">
                    <a:pos x="490" y="737"/>
                  </a:cxn>
                  <a:cxn ang="0">
                    <a:pos x="610" y="881"/>
                  </a:cxn>
                  <a:cxn ang="0">
                    <a:pos x="735" y="1019"/>
                  </a:cxn>
                  <a:cxn ang="0">
                    <a:pos x="873" y="1150"/>
                  </a:cxn>
                  <a:cxn ang="0">
                    <a:pos x="1010" y="1276"/>
                  </a:cxn>
                  <a:cxn ang="0">
                    <a:pos x="1148" y="1396"/>
                  </a:cxn>
                  <a:cxn ang="0">
                    <a:pos x="1286" y="1510"/>
                  </a:cxn>
                  <a:cxn ang="0">
                    <a:pos x="1429" y="1618"/>
                  </a:cxn>
                  <a:cxn ang="0">
                    <a:pos x="1435" y="1618"/>
                  </a:cxn>
                  <a:cxn ang="0">
                    <a:pos x="1292" y="1510"/>
                  </a:cxn>
                  <a:cxn ang="0">
                    <a:pos x="1154" y="1396"/>
                  </a:cxn>
                  <a:cxn ang="0">
                    <a:pos x="1010" y="1276"/>
                  </a:cxn>
                  <a:cxn ang="0">
                    <a:pos x="873" y="1150"/>
                  </a:cxn>
                  <a:cxn ang="0">
                    <a:pos x="873" y="1150"/>
                  </a:cxn>
                </a:cxnLst>
                <a:rect l="0" t="0" r="r" b="b"/>
                <a:pathLst>
                  <a:path w="1435" h="1618">
                    <a:moveTo>
                      <a:pt x="873" y="1150"/>
                    </a:moveTo>
                    <a:lnTo>
                      <a:pt x="741" y="1019"/>
                    </a:lnTo>
                    <a:lnTo>
                      <a:pt x="610" y="875"/>
                    </a:lnTo>
                    <a:lnTo>
                      <a:pt x="490" y="737"/>
                    </a:lnTo>
                    <a:lnTo>
                      <a:pt x="377" y="593"/>
                    </a:lnTo>
                    <a:lnTo>
                      <a:pt x="275" y="443"/>
                    </a:lnTo>
                    <a:lnTo>
                      <a:pt x="173" y="299"/>
                    </a:lnTo>
                    <a:lnTo>
                      <a:pt x="84" y="149"/>
                    </a:lnTo>
                    <a:lnTo>
                      <a:pt x="0" y="0"/>
                    </a:lnTo>
                    <a:lnTo>
                      <a:pt x="0" y="11"/>
                    </a:lnTo>
                    <a:lnTo>
                      <a:pt x="84" y="155"/>
                    </a:lnTo>
                    <a:lnTo>
                      <a:pt x="173" y="305"/>
                    </a:lnTo>
                    <a:lnTo>
                      <a:pt x="269" y="449"/>
                    </a:lnTo>
                    <a:lnTo>
                      <a:pt x="377" y="593"/>
                    </a:lnTo>
                    <a:lnTo>
                      <a:pt x="490" y="737"/>
                    </a:lnTo>
                    <a:lnTo>
                      <a:pt x="610" y="881"/>
                    </a:lnTo>
                    <a:lnTo>
                      <a:pt x="735" y="1019"/>
                    </a:lnTo>
                    <a:lnTo>
                      <a:pt x="873" y="1150"/>
                    </a:lnTo>
                    <a:lnTo>
                      <a:pt x="1010" y="1276"/>
                    </a:lnTo>
                    <a:lnTo>
                      <a:pt x="1148" y="1396"/>
                    </a:lnTo>
                    <a:lnTo>
                      <a:pt x="1286" y="1510"/>
                    </a:lnTo>
                    <a:lnTo>
                      <a:pt x="1429" y="1618"/>
                    </a:lnTo>
                    <a:lnTo>
                      <a:pt x="1435" y="1618"/>
                    </a:lnTo>
                    <a:lnTo>
                      <a:pt x="1292" y="1510"/>
                    </a:lnTo>
                    <a:lnTo>
                      <a:pt x="1154" y="1396"/>
                    </a:lnTo>
                    <a:lnTo>
                      <a:pt x="1010" y="1276"/>
                    </a:lnTo>
                    <a:lnTo>
                      <a:pt x="873" y="1150"/>
                    </a:lnTo>
                    <a:lnTo>
                      <a:pt x="873" y="1150"/>
                    </a:lnTo>
                    <a:close/>
                  </a:path>
                </a:pathLst>
              </a:custGeom>
              <a:solidFill>
                <a:schemeClr val="accent2"/>
              </a:solidFill>
              <a:ln w="9525">
                <a:noFill/>
                <a:round/>
                <a:headEnd/>
                <a:tailEnd/>
              </a:ln>
            </p:spPr>
            <p:txBody>
              <a:bodyPr/>
              <a:lstStyle/>
              <a:p>
                <a:pPr>
                  <a:defRPr/>
                </a:pPr>
                <a:endParaRPr lang="en-US"/>
              </a:p>
            </p:txBody>
          </p:sp>
          <p:sp>
            <p:nvSpPr>
              <p:cNvPr id="124019" name="Freeform 115"/>
              <p:cNvSpPr>
                <a:spLocks/>
              </p:cNvSpPr>
              <p:nvPr/>
            </p:nvSpPr>
            <p:spPr bwMode="hidden">
              <a:xfrm>
                <a:off x="16" y="2260"/>
                <a:ext cx="1673" cy="2014"/>
              </a:xfrm>
              <a:custGeom>
                <a:avLst/>
                <a:gdLst/>
                <a:ahLst/>
                <a:cxnLst>
                  <a:cxn ang="0">
                    <a:pos x="957" y="1463"/>
                  </a:cxn>
                  <a:cxn ang="0">
                    <a:pos x="789" y="1289"/>
                  </a:cxn>
                  <a:cxn ang="0">
                    <a:pos x="634" y="1115"/>
                  </a:cxn>
                  <a:cxn ang="0">
                    <a:pos x="490" y="929"/>
                  </a:cxn>
                  <a:cxn ang="0">
                    <a:pos x="365" y="743"/>
                  </a:cxn>
                  <a:cxn ang="0">
                    <a:pos x="251" y="557"/>
                  </a:cxn>
                  <a:cxn ang="0">
                    <a:pos x="149" y="372"/>
                  </a:cxn>
                  <a:cxn ang="0">
                    <a:pos x="66" y="186"/>
                  </a:cxn>
                  <a:cxn ang="0">
                    <a:pos x="0" y="0"/>
                  </a:cxn>
                  <a:cxn ang="0">
                    <a:pos x="0" y="12"/>
                  </a:cxn>
                  <a:cxn ang="0">
                    <a:pos x="66" y="198"/>
                  </a:cxn>
                  <a:cxn ang="0">
                    <a:pos x="149" y="384"/>
                  </a:cxn>
                  <a:cxn ang="0">
                    <a:pos x="251" y="569"/>
                  </a:cxn>
                  <a:cxn ang="0">
                    <a:pos x="365" y="755"/>
                  </a:cxn>
                  <a:cxn ang="0">
                    <a:pos x="490" y="935"/>
                  </a:cxn>
                  <a:cxn ang="0">
                    <a:pos x="634" y="1115"/>
                  </a:cxn>
                  <a:cxn ang="0">
                    <a:pos x="789" y="1295"/>
                  </a:cxn>
                  <a:cxn ang="0">
                    <a:pos x="957" y="1463"/>
                  </a:cxn>
                  <a:cxn ang="0">
                    <a:pos x="1130" y="1618"/>
                  </a:cxn>
                  <a:cxn ang="0">
                    <a:pos x="1303" y="1762"/>
                  </a:cxn>
                  <a:cxn ang="0">
                    <a:pos x="1483" y="1894"/>
                  </a:cxn>
                  <a:cxn ang="0">
                    <a:pos x="1662" y="2014"/>
                  </a:cxn>
                  <a:cxn ang="0">
                    <a:pos x="1668" y="2014"/>
                  </a:cxn>
                  <a:cxn ang="0">
                    <a:pos x="1483" y="1894"/>
                  </a:cxn>
                  <a:cxn ang="0">
                    <a:pos x="1303" y="1762"/>
                  </a:cxn>
                  <a:cxn ang="0">
                    <a:pos x="1130" y="1618"/>
                  </a:cxn>
                  <a:cxn ang="0">
                    <a:pos x="957" y="1463"/>
                  </a:cxn>
                  <a:cxn ang="0">
                    <a:pos x="957" y="1463"/>
                  </a:cxn>
                </a:cxnLst>
                <a:rect l="0" t="0" r="r" b="b"/>
                <a:pathLst>
                  <a:path w="1668" h="2014">
                    <a:moveTo>
                      <a:pt x="957" y="1463"/>
                    </a:moveTo>
                    <a:lnTo>
                      <a:pt x="789" y="1289"/>
                    </a:lnTo>
                    <a:lnTo>
                      <a:pt x="634" y="1115"/>
                    </a:lnTo>
                    <a:lnTo>
                      <a:pt x="490" y="929"/>
                    </a:lnTo>
                    <a:lnTo>
                      <a:pt x="365" y="743"/>
                    </a:lnTo>
                    <a:lnTo>
                      <a:pt x="251" y="557"/>
                    </a:lnTo>
                    <a:lnTo>
                      <a:pt x="149" y="372"/>
                    </a:lnTo>
                    <a:lnTo>
                      <a:pt x="66" y="186"/>
                    </a:lnTo>
                    <a:lnTo>
                      <a:pt x="0" y="0"/>
                    </a:lnTo>
                    <a:lnTo>
                      <a:pt x="0" y="12"/>
                    </a:lnTo>
                    <a:lnTo>
                      <a:pt x="66" y="198"/>
                    </a:lnTo>
                    <a:lnTo>
                      <a:pt x="149" y="384"/>
                    </a:lnTo>
                    <a:lnTo>
                      <a:pt x="251" y="569"/>
                    </a:lnTo>
                    <a:lnTo>
                      <a:pt x="365" y="755"/>
                    </a:lnTo>
                    <a:lnTo>
                      <a:pt x="490" y="935"/>
                    </a:lnTo>
                    <a:lnTo>
                      <a:pt x="634" y="1115"/>
                    </a:lnTo>
                    <a:lnTo>
                      <a:pt x="789" y="1295"/>
                    </a:lnTo>
                    <a:lnTo>
                      <a:pt x="957" y="1463"/>
                    </a:lnTo>
                    <a:lnTo>
                      <a:pt x="1130" y="1618"/>
                    </a:lnTo>
                    <a:lnTo>
                      <a:pt x="1303" y="1762"/>
                    </a:lnTo>
                    <a:lnTo>
                      <a:pt x="1483" y="1894"/>
                    </a:lnTo>
                    <a:lnTo>
                      <a:pt x="1662" y="2014"/>
                    </a:lnTo>
                    <a:lnTo>
                      <a:pt x="1668" y="2014"/>
                    </a:lnTo>
                    <a:lnTo>
                      <a:pt x="1483" y="1894"/>
                    </a:lnTo>
                    <a:lnTo>
                      <a:pt x="1303" y="1762"/>
                    </a:lnTo>
                    <a:lnTo>
                      <a:pt x="1130" y="1618"/>
                    </a:lnTo>
                    <a:lnTo>
                      <a:pt x="957" y="1463"/>
                    </a:lnTo>
                    <a:lnTo>
                      <a:pt x="957" y="1463"/>
                    </a:lnTo>
                    <a:close/>
                  </a:path>
                </a:pathLst>
              </a:custGeom>
              <a:solidFill>
                <a:schemeClr val="accent2"/>
              </a:solidFill>
              <a:ln w="9525">
                <a:noFill/>
                <a:round/>
                <a:headEnd/>
                <a:tailEnd/>
              </a:ln>
            </p:spPr>
            <p:txBody>
              <a:bodyPr/>
              <a:lstStyle/>
              <a:p>
                <a:pPr>
                  <a:defRPr/>
                </a:pPr>
                <a:endParaRPr lang="en-US"/>
              </a:p>
            </p:txBody>
          </p:sp>
          <p:sp>
            <p:nvSpPr>
              <p:cNvPr id="124020" name="Rectangle 116"/>
              <p:cNvSpPr>
                <a:spLocks noChangeArrowheads="1"/>
              </p:cNvSpPr>
              <p:nvPr/>
            </p:nvSpPr>
            <p:spPr bwMode="hidden">
              <a:xfrm rot="-2488720">
                <a:off x="1988" y="1919"/>
                <a:ext cx="1353" cy="17"/>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124021" name="Rectangle 117"/>
              <p:cNvSpPr>
                <a:spLocks noChangeArrowheads="1"/>
              </p:cNvSpPr>
              <p:nvPr/>
            </p:nvSpPr>
            <p:spPr bwMode="hidden">
              <a:xfrm rot="-5087790">
                <a:off x="1964" y="2613"/>
                <a:ext cx="2217" cy="17"/>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124022" name="Rectangle 118"/>
              <p:cNvSpPr>
                <a:spLocks noChangeArrowheads="1"/>
              </p:cNvSpPr>
              <p:nvPr/>
            </p:nvSpPr>
            <p:spPr bwMode="hidden">
              <a:xfrm rot="-3417299">
                <a:off x="1010" y="2703"/>
                <a:ext cx="2678" cy="17"/>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124023" name="Rectangle 119"/>
              <p:cNvSpPr>
                <a:spLocks noChangeArrowheads="1"/>
              </p:cNvSpPr>
              <p:nvPr/>
            </p:nvSpPr>
            <p:spPr bwMode="hidden">
              <a:xfrm rot="-835848">
                <a:off x="688" y="1748"/>
                <a:ext cx="2390" cy="17"/>
              </a:xfrm>
              <a:prstGeom prst="rect">
                <a:avLst/>
              </a:prstGeom>
              <a:solidFill>
                <a:schemeClr val="accent2"/>
              </a:solidFill>
              <a:ln w="9525">
                <a:noFill/>
                <a:miter lim="800000"/>
                <a:headEnd/>
                <a:tailEnd/>
              </a:ln>
              <a:effectLst/>
            </p:spPr>
            <p:txBody>
              <a:bodyPr wrap="none" anchor="ctr"/>
              <a:lstStyle/>
              <a:p>
                <a:pPr>
                  <a:defRPr/>
                </a:pPr>
                <a:endParaRPr lang="en-US"/>
              </a:p>
            </p:txBody>
          </p:sp>
          <p:grpSp>
            <p:nvGrpSpPr>
              <p:cNvPr id="8208" name="Group 120"/>
              <p:cNvGrpSpPr>
                <a:grpSpLocks noChangeAspect="1"/>
              </p:cNvGrpSpPr>
              <p:nvPr/>
            </p:nvGrpSpPr>
            <p:grpSpPr bwMode="auto">
              <a:xfrm>
                <a:off x="3046" y="1326"/>
                <a:ext cx="259" cy="299"/>
                <a:chOff x="3042" y="1265"/>
                <a:chExt cx="367" cy="424"/>
              </a:xfrm>
            </p:grpSpPr>
            <p:sp>
              <p:nvSpPr>
                <p:cNvPr id="124025" name="Oval 121"/>
                <p:cNvSpPr>
                  <a:spLocks noChangeAspect="1" noChangeArrowheads="1"/>
                </p:cNvSpPr>
                <p:nvPr userDrawn="1"/>
              </p:nvSpPr>
              <p:spPr bwMode="hidden">
                <a:xfrm rot="2828979">
                  <a:off x="2982" y="1467"/>
                  <a:ext cx="282" cy="162"/>
                </a:xfrm>
                <a:prstGeom prst="ellipse">
                  <a:avLst/>
                </a:prstGeom>
                <a:gradFill rotWithShape="0">
                  <a:gsLst>
                    <a:gs pos="0">
                      <a:schemeClr val="accent2"/>
                    </a:gs>
                    <a:gs pos="100000">
                      <a:schemeClr val="accent2">
                        <a:gamma/>
                        <a:tint val="84706"/>
                        <a:invGamma/>
                      </a:schemeClr>
                    </a:gs>
                  </a:gsLst>
                  <a:lin ang="5400000" scaled="1"/>
                </a:gradFill>
                <a:ln w="9525">
                  <a:noFill/>
                  <a:round/>
                  <a:headEnd/>
                  <a:tailEnd/>
                </a:ln>
                <a:effectLst/>
              </p:spPr>
              <p:txBody>
                <a:bodyPr wrap="none" anchor="ctr"/>
                <a:lstStyle/>
                <a:p>
                  <a:pPr>
                    <a:defRPr/>
                  </a:pPr>
                  <a:endParaRPr lang="en-US"/>
                </a:p>
              </p:txBody>
            </p:sp>
            <p:sp>
              <p:nvSpPr>
                <p:cNvPr id="124026" name="Freeform 122"/>
                <p:cNvSpPr>
                  <a:spLocks noChangeAspect="1"/>
                </p:cNvSpPr>
                <p:nvPr userDrawn="1"/>
              </p:nvSpPr>
              <p:spPr bwMode="hidden">
                <a:xfrm>
                  <a:off x="3070" y="1374"/>
                  <a:ext cx="227" cy="221"/>
                </a:xfrm>
                <a:custGeom>
                  <a:avLst/>
                  <a:gdLst/>
                  <a:ahLst/>
                  <a:cxnLst>
                    <a:cxn ang="0">
                      <a:pos x="227" y="134"/>
                    </a:cxn>
                    <a:cxn ang="0">
                      <a:pos x="203" y="144"/>
                    </a:cxn>
                    <a:cxn ang="0">
                      <a:pos x="179" y="138"/>
                    </a:cxn>
                    <a:cxn ang="0">
                      <a:pos x="149" y="126"/>
                    </a:cxn>
                    <a:cxn ang="0">
                      <a:pos x="126" y="102"/>
                    </a:cxn>
                    <a:cxn ang="0">
                      <a:pos x="102" y="72"/>
                    </a:cxn>
                    <a:cxn ang="0">
                      <a:pos x="84" y="48"/>
                    </a:cxn>
                    <a:cxn ang="0">
                      <a:pos x="78" y="24"/>
                    </a:cxn>
                    <a:cxn ang="0">
                      <a:pos x="84" y="0"/>
                    </a:cxn>
                    <a:cxn ang="0">
                      <a:pos x="84" y="0"/>
                    </a:cxn>
                    <a:cxn ang="0">
                      <a:pos x="78" y="0"/>
                    </a:cxn>
                    <a:cxn ang="0">
                      <a:pos x="18" y="60"/>
                    </a:cxn>
                    <a:cxn ang="0">
                      <a:pos x="0" y="90"/>
                    </a:cxn>
                    <a:cxn ang="0">
                      <a:pos x="0" y="120"/>
                    </a:cxn>
                    <a:cxn ang="0">
                      <a:pos x="12" y="156"/>
                    </a:cxn>
                    <a:cxn ang="0">
                      <a:pos x="36" y="192"/>
                    </a:cxn>
                    <a:cxn ang="0">
                      <a:pos x="66" y="216"/>
                    </a:cxn>
                    <a:cxn ang="0">
                      <a:pos x="96" y="222"/>
                    </a:cxn>
                    <a:cxn ang="0">
                      <a:pos x="126" y="222"/>
                    </a:cxn>
                    <a:cxn ang="0">
                      <a:pos x="155" y="210"/>
                    </a:cxn>
                    <a:cxn ang="0">
                      <a:pos x="227" y="138"/>
                    </a:cxn>
                    <a:cxn ang="0">
                      <a:pos x="227" y="134"/>
                    </a:cxn>
                  </a:cxnLst>
                  <a:rect l="0" t="0" r="r" b="b"/>
                  <a:pathLst>
                    <a:path w="227" h="222">
                      <a:moveTo>
                        <a:pt x="227" y="134"/>
                      </a:moveTo>
                      <a:lnTo>
                        <a:pt x="203" y="144"/>
                      </a:lnTo>
                      <a:lnTo>
                        <a:pt x="179" y="138"/>
                      </a:lnTo>
                      <a:lnTo>
                        <a:pt x="149" y="126"/>
                      </a:lnTo>
                      <a:lnTo>
                        <a:pt x="126" y="102"/>
                      </a:lnTo>
                      <a:lnTo>
                        <a:pt x="102" y="72"/>
                      </a:lnTo>
                      <a:lnTo>
                        <a:pt x="84" y="48"/>
                      </a:lnTo>
                      <a:lnTo>
                        <a:pt x="78" y="24"/>
                      </a:lnTo>
                      <a:lnTo>
                        <a:pt x="84" y="0"/>
                      </a:lnTo>
                      <a:lnTo>
                        <a:pt x="84" y="0"/>
                      </a:lnTo>
                      <a:lnTo>
                        <a:pt x="78" y="0"/>
                      </a:lnTo>
                      <a:lnTo>
                        <a:pt x="18" y="60"/>
                      </a:lnTo>
                      <a:lnTo>
                        <a:pt x="0" y="90"/>
                      </a:lnTo>
                      <a:lnTo>
                        <a:pt x="0" y="120"/>
                      </a:lnTo>
                      <a:lnTo>
                        <a:pt x="12" y="156"/>
                      </a:lnTo>
                      <a:lnTo>
                        <a:pt x="36" y="192"/>
                      </a:lnTo>
                      <a:lnTo>
                        <a:pt x="66" y="216"/>
                      </a:lnTo>
                      <a:lnTo>
                        <a:pt x="96" y="222"/>
                      </a:lnTo>
                      <a:lnTo>
                        <a:pt x="126" y="222"/>
                      </a:lnTo>
                      <a:lnTo>
                        <a:pt x="155" y="210"/>
                      </a:lnTo>
                      <a:lnTo>
                        <a:pt x="227" y="138"/>
                      </a:lnTo>
                      <a:lnTo>
                        <a:pt x="227" y="134"/>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a:defRPr/>
                  </a:pPr>
                  <a:endParaRPr lang="en-US"/>
                </a:p>
              </p:txBody>
            </p:sp>
            <p:sp>
              <p:nvSpPr>
                <p:cNvPr id="124027" name="Freeform 123"/>
                <p:cNvSpPr>
                  <a:spLocks noChangeAspect="1"/>
                </p:cNvSpPr>
                <p:nvPr userDrawn="1"/>
              </p:nvSpPr>
              <p:spPr bwMode="hidden">
                <a:xfrm>
                  <a:off x="3144" y="1366"/>
                  <a:ext cx="163" cy="156"/>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a:defRPr/>
                  </a:pPr>
                  <a:endParaRPr lang="en-US"/>
                </a:p>
              </p:txBody>
            </p:sp>
            <p:sp>
              <p:nvSpPr>
                <p:cNvPr id="124028" name="Freeform 124"/>
                <p:cNvSpPr>
                  <a:spLocks noChangeAspect="1"/>
                </p:cNvSpPr>
                <p:nvPr userDrawn="1"/>
              </p:nvSpPr>
              <p:spPr bwMode="hidden">
                <a:xfrm>
                  <a:off x="3202" y="1272"/>
                  <a:ext cx="203" cy="199"/>
                </a:xfrm>
                <a:custGeom>
                  <a:avLst/>
                  <a:gdLst/>
                  <a:ahLst/>
                  <a:cxnLst>
                    <a:cxn ang="0">
                      <a:pos x="179" y="18"/>
                    </a:cxn>
                    <a:cxn ang="0">
                      <a:pos x="197" y="48"/>
                    </a:cxn>
                    <a:cxn ang="0">
                      <a:pos x="203" y="60"/>
                    </a:cxn>
                    <a:cxn ang="0">
                      <a:pos x="197" y="66"/>
                    </a:cxn>
                    <a:cxn ang="0">
                      <a:pos x="65" y="192"/>
                    </a:cxn>
                    <a:cxn ang="0">
                      <a:pos x="59" y="198"/>
                    </a:cxn>
                    <a:cxn ang="0">
                      <a:pos x="47" y="192"/>
                    </a:cxn>
                    <a:cxn ang="0">
                      <a:pos x="17" y="174"/>
                    </a:cxn>
                    <a:cxn ang="0">
                      <a:pos x="0" y="150"/>
                    </a:cxn>
                    <a:cxn ang="0">
                      <a:pos x="0" y="126"/>
                    </a:cxn>
                    <a:cxn ang="0">
                      <a:pos x="131" y="0"/>
                    </a:cxn>
                    <a:cxn ang="0">
                      <a:pos x="155" y="0"/>
                    </a:cxn>
                    <a:cxn ang="0">
                      <a:pos x="179" y="18"/>
                    </a:cxn>
                    <a:cxn ang="0">
                      <a:pos x="179" y="18"/>
                    </a:cxn>
                  </a:cxnLst>
                  <a:rect l="0" t="0" r="r" b="b"/>
                  <a:pathLst>
                    <a:path w="203" h="198">
                      <a:moveTo>
                        <a:pt x="179" y="18"/>
                      </a:moveTo>
                      <a:lnTo>
                        <a:pt x="197" y="48"/>
                      </a:lnTo>
                      <a:lnTo>
                        <a:pt x="203" y="60"/>
                      </a:lnTo>
                      <a:lnTo>
                        <a:pt x="197" y="66"/>
                      </a:lnTo>
                      <a:lnTo>
                        <a:pt x="65" y="192"/>
                      </a:lnTo>
                      <a:lnTo>
                        <a:pt x="59" y="198"/>
                      </a:lnTo>
                      <a:lnTo>
                        <a:pt x="47" y="192"/>
                      </a:lnTo>
                      <a:lnTo>
                        <a:pt x="17" y="174"/>
                      </a:lnTo>
                      <a:lnTo>
                        <a:pt x="0" y="150"/>
                      </a:lnTo>
                      <a:lnTo>
                        <a:pt x="0" y="126"/>
                      </a:lnTo>
                      <a:lnTo>
                        <a:pt x="131" y="0"/>
                      </a:lnTo>
                      <a:lnTo>
                        <a:pt x="155" y="0"/>
                      </a:lnTo>
                      <a:lnTo>
                        <a:pt x="179" y="18"/>
                      </a:lnTo>
                      <a:lnTo>
                        <a:pt x="179" y="18"/>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a:defRPr/>
                  </a:pPr>
                  <a:endParaRPr lang="en-US"/>
                </a:p>
              </p:txBody>
            </p:sp>
            <p:sp>
              <p:nvSpPr>
                <p:cNvPr id="124029" name="Freeform 125"/>
                <p:cNvSpPr>
                  <a:spLocks noChangeAspect="1"/>
                </p:cNvSpPr>
                <p:nvPr userDrawn="1"/>
              </p:nvSpPr>
              <p:spPr bwMode="hidden">
                <a:xfrm>
                  <a:off x="3330" y="1265"/>
                  <a:ext cx="79" cy="74"/>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a:defRPr/>
                  </a:pPr>
                  <a:endParaRPr lang="en-US"/>
                </a:p>
              </p:txBody>
            </p:sp>
          </p:grpSp>
        </p:grpSp>
      </p:grpSp>
      <p:sp>
        <p:nvSpPr>
          <p:cNvPr id="124030" name="Rectangle 126"/>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aseline="0">
                <a:effectLst>
                  <a:outerShdw blurRad="38100" dist="38100" dir="2700000" algn="tl">
                    <a:srgbClr val="000000"/>
                  </a:outerShdw>
                </a:effectLst>
              </a:defRPr>
            </a:lvl1pPr>
          </a:lstStyle>
          <a:p>
            <a:pPr>
              <a:defRPr/>
            </a:pPr>
            <a:endParaRPr lang="es-ES"/>
          </a:p>
        </p:txBody>
      </p:sp>
      <p:sp>
        <p:nvSpPr>
          <p:cNvPr id="124031" name="Rectangle 12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aseline="0">
                <a:effectLst>
                  <a:outerShdw blurRad="38100" dist="38100" dir="2700000" algn="tl">
                    <a:srgbClr val="000000"/>
                  </a:outerShdw>
                </a:effectLst>
              </a:defRPr>
            </a:lvl1pPr>
          </a:lstStyle>
          <a:p>
            <a:pPr>
              <a:defRPr/>
            </a:pPr>
            <a:endParaRPr lang="es-ES"/>
          </a:p>
        </p:txBody>
      </p:sp>
      <p:sp>
        <p:nvSpPr>
          <p:cNvPr id="124032" name="Rectangle 12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aseline="0">
                <a:effectLst>
                  <a:outerShdw blurRad="38100" dist="38100" dir="2700000" algn="tl">
                    <a:srgbClr val="000000"/>
                  </a:outerShdw>
                </a:effectLst>
              </a:defRPr>
            </a:lvl1pPr>
          </a:lstStyle>
          <a:p>
            <a:pPr>
              <a:defRPr/>
            </a:pPr>
            <a:fld id="{9B18DBDE-4F92-4D41-9515-18039190A90E}" type="slidenum">
              <a:rPr lang="es-ES"/>
              <a:pPr>
                <a:defRPr/>
              </a:pPr>
              <a:t>‹#›</a:t>
            </a:fld>
            <a:endParaRPr lang="es-ES"/>
          </a:p>
        </p:txBody>
      </p:sp>
      <p:sp>
        <p:nvSpPr>
          <p:cNvPr id="124033" name="Rectangle 129"/>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24034" name="Rectangle 13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Tree>
  </p:cSld>
  <p:clrMap bg1="dk2" tx1="lt1" bg2="dk1" tx2="lt2" accent1="accent1" accent2="accent2" accent3="accent3" accent4="accent4" accent5="accent5" accent6="accent6" hlink="hlink" folHlink="folHlink"/>
  <p:sldLayoutIdLst>
    <p:sldLayoutId id="2147483889"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9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6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file:///C:\Documents%20and%20Settings\Administrador\Mis%20documentos\Trinidad\ssc2004-04v2.mpg" TargetMode="Externa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hyperlink" Target="http://apod.nasa.gov/apod/image/0812/LMCmosaicM_gendler.jpg" TargetMode="External"/><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w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7.wmf"/><Relationship Id="rId13" Type="http://schemas.openxmlformats.org/officeDocument/2006/relationships/image" Target="../media/image10.wmf"/><Relationship Id="rId18" Type="http://schemas.openxmlformats.org/officeDocument/2006/relationships/oleObject" Target="../embeddings/oleObject9.bin"/><Relationship Id="rId26" Type="http://schemas.openxmlformats.org/officeDocument/2006/relationships/image" Target="../media/image17.wmf"/><Relationship Id="rId3" Type="http://schemas.openxmlformats.org/officeDocument/2006/relationships/oleObject" Target="../embeddings/oleObject2.bin"/><Relationship Id="rId21" Type="http://schemas.openxmlformats.org/officeDocument/2006/relationships/oleObject" Target="../embeddings/oleObject10.bin"/><Relationship Id="rId7" Type="http://schemas.openxmlformats.org/officeDocument/2006/relationships/oleObject" Target="../embeddings/oleObject4.bin"/><Relationship Id="rId12" Type="http://schemas.openxmlformats.org/officeDocument/2006/relationships/oleObject" Target="../embeddings/oleObject6.bin"/><Relationship Id="rId17" Type="http://schemas.openxmlformats.org/officeDocument/2006/relationships/image" Target="../media/image12.wmf"/><Relationship Id="rId25" Type="http://schemas.openxmlformats.org/officeDocument/2006/relationships/oleObject" Target="../embeddings/oleObject12.bin"/><Relationship Id="rId2" Type="http://schemas.openxmlformats.org/officeDocument/2006/relationships/notesSlide" Target="../notesSlides/notesSlide5.xml"/><Relationship Id="rId16" Type="http://schemas.openxmlformats.org/officeDocument/2006/relationships/oleObject" Target="../embeddings/oleObject8.bin"/><Relationship Id="rId20"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6.wmf"/><Relationship Id="rId11" Type="http://schemas.openxmlformats.org/officeDocument/2006/relationships/image" Target="../media/image9.wmf"/><Relationship Id="rId24" Type="http://schemas.openxmlformats.org/officeDocument/2006/relationships/image" Target="../media/image16.wmf"/><Relationship Id="rId5" Type="http://schemas.openxmlformats.org/officeDocument/2006/relationships/oleObject" Target="../embeddings/oleObject3.bin"/><Relationship Id="rId15" Type="http://schemas.openxmlformats.org/officeDocument/2006/relationships/image" Target="../media/image11.wmf"/><Relationship Id="rId23" Type="http://schemas.openxmlformats.org/officeDocument/2006/relationships/oleObject" Target="../embeddings/oleObject11.bin"/><Relationship Id="rId28" Type="http://schemas.openxmlformats.org/officeDocument/2006/relationships/image" Target="../media/image18.wmf"/><Relationship Id="rId10" Type="http://schemas.openxmlformats.org/officeDocument/2006/relationships/oleObject" Target="../embeddings/oleObject5.bin"/><Relationship Id="rId19" Type="http://schemas.openxmlformats.org/officeDocument/2006/relationships/image" Target="../media/image13.wmf"/><Relationship Id="rId4" Type="http://schemas.openxmlformats.org/officeDocument/2006/relationships/image" Target="../media/image3.wmf"/><Relationship Id="rId9" Type="http://schemas.openxmlformats.org/officeDocument/2006/relationships/image" Target="../media/image8.jpeg"/><Relationship Id="rId14" Type="http://schemas.openxmlformats.org/officeDocument/2006/relationships/oleObject" Target="../embeddings/oleObject7.bin"/><Relationship Id="rId22" Type="http://schemas.openxmlformats.org/officeDocument/2006/relationships/image" Target="../media/image15.wmf"/><Relationship Id="rId27" Type="http://schemas.openxmlformats.org/officeDocument/2006/relationships/oleObject" Target="../embeddings/oleObject13.bin"/></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wmf"/><Relationship Id="rId5" Type="http://schemas.openxmlformats.org/officeDocument/2006/relationships/oleObject" Target="../embeddings/oleObject15.bin"/><Relationship Id="rId4" Type="http://schemas.openxmlformats.org/officeDocument/2006/relationships/image" Target="../media/image3.wmf"/><Relationship Id="rId9"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image" Target="../media/image87.jpeg"/><Relationship Id="rId7" Type="http://schemas.openxmlformats.org/officeDocument/2006/relationships/oleObject" Target="../embeddings/oleObject18.bin"/><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9.wmf"/><Relationship Id="rId5" Type="http://schemas.openxmlformats.org/officeDocument/2006/relationships/oleObject" Target="../embeddings/oleObject17.bin"/><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wmf"/></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97.png"/><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image" Target="../media/image95.png"/><Relationship Id="rId7" Type="http://schemas.openxmlformats.org/officeDocument/2006/relationships/image" Target="../media/image100.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wmf"/></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103.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97.png"/><Relationship Id="rId4" Type="http://schemas.openxmlformats.org/officeDocument/2006/relationships/image" Target="../media/image96.png"/></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97.png"/><Relationship Id="rId4" Type="http://schemas.openxmlformats.org/officeDocument/2006/relationships/image" Target="../media/image96.pn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106.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97.png"/><Relationship Id="rId4" Type="http://schemas.openxmlformats.org/officeDocument/2006/relationships/image" Target="../media/image96.png"/></Relationships>
</file>

<file path=ppt/slides/_rels/slide73.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113.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97.png"/><Relationship Id="rId4" Type="http://schemas.openxmlformats.org/officeDocument/2006/relationships/image" Target="../media/image96.png"/></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oleObject" Target="../embeddings/oleObject25.bin"/><Relationship Id="rId18" Type="http://schemas.openxmlformats.org/officeDocument/2006/relationships/image" Target="../media/image12.wmf"/><Relationship Id="rId26" Type="http://schemas.openxmlformats.org/officeDocument/2006/relationships/oleObject" Target="../embeddings/oleObject31.bin"/><Relationship Id="rId3" Type="http://schemas.openxmlformats.org/officeDocument/2006/relationships/image" Target="../media/image96.png"/><Relationship Id="rId21" Type="http://schemas.openxmlformats.org/officeDocument/2006/relationships/image" Target="../media/image14.jpeg"/><Relationship Id="rId7" Type="http://schemas.openxmlformats.org/officeDocument/2006/relationships/image" Target="../media/image6.wmf"/><Relationship Id="rId12" Type="http://schemas.openxmlformats.org/officeDocument/2006/relationships/image" Target="../media/image9.wmf"/><Relationship Id="rId17" Type="http://schemas.openxmlformats.org/officeDocument/2006/relationships/oleObject" Target="../embeddings/oleObject27.bin"/><Relationship Id="rId25" Type="http://schemas.openxmlformats.org/officeDocument/2006/relationships/image" Target="../media/image16.wmf"/><Relationship Id="rId2" Type="http://schemas.openxmlformats.org/officeDocument/2006/relationships/notesSlide" Target="../notesSlides/notesSlide63.xml"/><Relationship Id="rId16" Type="http://schemas.openxmlformats.org/officeDocument/2006/relationships/image" Target="../media/image11.wmf"/><Relationship Id="rId20" Type="http://schemas.openxmlformats.org/officeDocument/2006/relationships/image" Target="../media/image13.wmf"/><Relationship Id="rId29" Type="http://schemas.openxmlformats.org/officeDocument/2006/relationships/image" Target="../media/image18.wmf"/><Relationship Id="rId1" Type="http://schemas.openxmlformats.org/officeDocument/2006/relationships/slideLayout" Target="../slideLayouts/slideLayout2.xml"/><Relationship Id="rId6" Type="http://schemas.openxmlformats.org/officeDocument/2006/relationships/oleObject" Target="../embeddings/oleObject22.bin"/><Relationship Id="rId11" Type="http://schemas.openxmlformats.org/officeDocument/2006/relationships/oleObject" Target="../embeddings/oleObject24.bin"/><Relationship Id="rId24" Type="http://schemas.openxmlformats.org/officeDocument/2006/relationships/oleObject" Target="../embeddings/oleObject30.bin"/><Relationship Id="rId5" Type="http://schemas.openxmlformats.org/officeDocument/2006/relationships/image" Target="../media/image3.wmf"/><Relationship Id="rId15" Type="http://schemas.openxmlformats.org/officeDocument/2006/relationships/oleObject" Target="../embeddings/oleObject26.bin"/><Relationship Id="rId23" Type="http://schemas.openxmlformats.org/officeDocument/2006/relationships/image" Target="../media/image15.wmf"/><Relationship Id="rId28" Type="http://schemas.openxmlformats.org/officeDocument/2006/relationships/oleObject" Target="../embeddings/oleObject32.bin"/><Relationship Id="rId10" Type="http://schemas.openxmlformats.org/officeDocument/2006/relationships/image" Target="../media/image8.jpeg"/><Relationship Id="rId19" Type="http://schemas.openxmlformats.org/officeDocument/2006/relationships/oleObject" Target="../embeddings/oleObject28.bin"/><Relationship Id="rId4" Type="http://schemas.openxmlformats.org/officeDocument/2006/relationships/oleObject" Target="../embeddings/oleObject21.bin"/><Relationship Id="rId9" Type="http://schemas.openxmlformats.org/officeDocument/2006/relationships/image" Target="../media/image7.wmf"/><Relationship Id="rId14" Type="http://schemas.openxmlformats.org/officeDocument/2006/relationships/image" Target="../media/image10.wmf"/><Relationship Id="rId22" Type="http://schemas.openxmlformats.org/officeDocument/2006/relationships/oleObject" Target="../embeddings/oleObject29.bin"/><Relationship Id="rId27" Type="http://schemas.openxmlformats.org/officeDocument/2006/relationships/image" Target="../media/image17.wmf"/></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7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10" Type="http://schemas.openxmlformats.org/officeDocument/2006/relationships/image" Target="../media/image124.jpeg"/><Relationship Id="rId4" Type="http://schemas.openxmlformats.org/officeDocument/2006/relationships/image" Target="../media/image118.jpeg"/><Relationship Id="rId9" Type="http://schemas.openxmlformats.org/officeDocument/2006/relationships/image" Target="../media/image1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38159" y="4096524"/>
            <a:ext cx="9001124" cy="1636732"/>
          </a:xfrm>
        </p:spPr>
        <p:txBody>
          <a:bodyPr/>
          <a:lstStyle/>
          <a:p>
            <a:pPr eaLnBrk="1" hangingPunct="1">
              <a:defRPr/>
            </a:pPr>
            <a:r>
              <a:rPr lang="en-US" sz="2600" b="1" dirty="0"/>
              <a:t>(back to the low-energy end of the spectrum)</a:t>
            </a:r>
          </a:p>
          <a:p>
            <a:pPr eaLnBrk="1" hangingPunct="1">
              <a:defRPr/>
            </a:pPr>
            <a:r>
              <a:rPr lang="en-US" sz="2600" b="1" dirty="0"/>
              <a:t> </a:t>
            </a:r>
          </a:p>
          <a:p>
            <a:pPr eaLnBrk="1" hangingPunct="1">
              <a:defRPr/>
            </a:pPr>
            <a:r>
              <a:rPr lang="en-US" sz="2800" b="1" dirty="0"/>
              <a:t>Dr. Victor </a:t>
            </a:r>
            <a:r>
              <a:rPr lang="en-US" sz="2800" b="1" dirty="0" err="1"/>
              <a:t>Migenes</a:t>
            </a:r>
            <a:endParaRPr lang="en-US" sz="2800" b="1" dirty="0"/>
          </a:p>
        </p:txBody>
      </p:sp>
      <p:sp>
        <p:nvSpPr>
          <p:cNvPr id="2058" name="Text Box 10"/>
          <p:cNvSpPr txBox="1">
            <a:spLocks noChangeArrowheads="1"/>
          </p:cNvSpPr>
          <p:nvPr/>
        </p:nvSpPr>
        <p:spPr bwMode="auto">
          <a:xfrm>
            <a:off x="71437" y="2644468"/>
            <a:ext cx="9001125" cy="1323439"/>
          </a:xfrm>
          <a:prstGeom prst="rect">
            <a:avLst/>
          </a:prstGeom>
          <a:noFill/>
          <a:ln w="9525">
            <a:noFill/>
            <a:miter lim="800000"/>
            <a:headEnd/>
            <a:tailEnd/>
          </a:ln>
          <a:effectLst/>
        </p:spPr>
        <p:txBody>
          <a:bodyPr>
            <a:spAutoFit/>
          </a:bodyPr>
          <a:lstStyle/>
          <a:p>
            <a:pPr algn="ctr">
              <a:defRPr/>
            </a:pPr>
            <a:r>
              <a:rPr lang="en-US" sz="4000" b="1" baseline="0" dirty="0">
                <a:solidFill>
                  <a:srgbClr val="FF0000"/>
                </a:solidFill>
                <a:effectLst>
                  <a:outerShdw blurRad="38100" dist="38100" dir="2700000" algn="tl">
                    <a:srgbClr val="000000"/>
                  </a:outerShdw>
                </a:effectLst>
              </a:rPr>
              <a:t>MASERs: From Star formation to Black holes </a:t>
            </a:r>
          </a:p>
        </p:txBody>
      </p:sp>
      <p:sp>
        <p:nvSpPr>
          <p:cNvPr id="11268" name="TextBox 13"/>
          <p:cNvSpPr txBox="1">
            <a:spLocks noChangeArrowheads="1"/>
          </p:cNvSpPr>
          <p:nvPr/>
        </p:nvSpPr>
        <p:spPr bwMode="auto">
          <a:xfrm>
            <a:off x="7164288" y="6420237"/>
            <a:ext cx="18573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n-US" dirty="0"/>
              <a:t>Apr/9-11/2025</a:t>
            </a:r>
          </a:p>
        </p:txBody>
      </p:sp>
      <p:sp>
        <p:nvSpPr>
          <p:cNvPr id="11269" name="TextBox 4"/>
          <p:cNvSpPr txBox="1">
            <a:spLocks noChangeArrowheads="1"/>
          </p:cNvSpPr>
          <p:nvPr/>
        </p:nvSpPr>
        <p:spPr bwMode="auto">
          <a:xfrm>
            <a:off x="0" y="5770055"/>
            <a:ext cx="91440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n-US" sz="2400" baseline="0" dirty="0"/>
              <a:t>Exploring the Frontiers of Nuclear, Particle &amp; Astrophysics Workshop (TSU-BNL) </a:t>
            </a:r>
            <a:endParaRPr lang="en-US" sz="2400" dirty="0"/>
          </a:p>
        </p:txBody>
      </p:sp>
      <p:pic>
        <p:nvPicPr>
          <p:cNvPr id="2" name="Picture 4" descr="https://lh6.googleusercontent.com/-9-1hfTGIiYo/AAAAAAAAAAI/AAAAAAAAAAA/vdxQmIYGgMU/s0-c-k-no-ns/photo.jpg">
            <a:extLst>
              <a:ext uri="{FF2B5EF4-FFF2-40B4-BE49-F238E27FC236}">
                <a16:creationId xmlns:a16="http://schemas.microsoft.com/office/drawing/2014/main" id="{4D4FE217-0827-7A61-AF54-FDBE7D3A29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0"/>
            <a:ext cx="1622426" cy="16205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7" descr="C:\Users\vmigenes.VMIGENES-L2\AppData\Local\Temp\20160128_144706.jpg">
            <a:extLst>
              <a:ext uri="{FF2B5EF4-FFF2-40B4-BE49-F238E27FC236}">
                <a16:creationId xmlns:a16="http://schemas.microsoft.com/office/drawing/2014/main" id="{9D5C751E-6F46-9039-6DC6-6A8321BD69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 y="-27383"/>
            <a:ext cx="4576849" cy="2502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LBA1_med"/>
          <p:cNvPicPr>
            <a:picLocks noChangeAspect="1" noChangeArrowheads="1"/>
          </p:cNvPicPr>
          <p:nvPr/>
        </p:nvPicPr>
        <p:blipFill rotWithShape="1">
          <a:blip r:embed="rId2" cstate="print"/>
          <a:srcRect l="18352" t="7025"/>
          <a:stretch/>
        </p:blipFill>
        <p:spPr bwMode="auto">
          <a:xfrm>
            <a:off x="5968394" y="643347"/>
            <a:ext cx="3186146" cy="3401392"/>
          </a:xfrm>
          <a:prstGeom prst="rect">
            <a:avLst/>
          </a:prstGeom>
          <a:noFill/>
          <a:ln w="9525">
            <a:noFill/>
            <a:miter lim="800000"/>
            <a:headEnd/>
            <a:tailEnd/>
          </a:ln>
        </p:spPr>
      </p:pic>
      <p:pic>
        <p:nvPicPr>
          <p:cNvPr id="3" name="Picture 5" descr="VLAWye1_lo"/>
          <p:cNvPicPr>
            <a:picLocks noChangeAspect="1" noChangeArrowheads="1"/>
          </p:cNvPicPr>
          <p:nvPr/>
        </p:nvPicPr>
        <p:blipFill>
          <a:blip r:embed="rId3" cstate="print"/>
          <a:srcRect/>
          <a:stretch>
            <a:fillRect/>
          </a:stretch>
        </p:blipFill>
        <p:spPr bwMode="auto">
          <a:xfrm>
            <a:off x="22049" y="878459"/>
            <a:ext cx="4665054" cy="3110036"/>
          </a:xfrm>
          <a:prstGeom prst="rect">
            <a:avLst/>
          </a:prstGeom>
          <a:noFill/>
          <a:ln w="9525">
            <a:noFill/>
            <a:miter lim="800000"/>
            <a:headEnd/>
            <a:tailEnd/>
          </a:ln>
        </p:spPr>
      </p:pic>
      <p:sp>
        <p:nvSpPr>
          <p:cNvPr id="4" name="TextBox 3"/>
          <p:cNvSpPr txBox="1"/>
          <p:nvPr/>
        </p:nvSpPr>
        <p:spPr>
          <a:xfrm>
            <a:off x="4709001" y="2757853"/>
            <a:ext cx="864096" cy="338554"/>
          </a:xfrm>
          <a:prstGeom prst="rect">
            <a:avLst/>
          </a:prstGeom>
          <a:noFill/>
        </p:spPr>
        <p:txBody>
          <a:bodyPr wrap="square" rtlCol="0">
            <a:spAutoFit/>
          </a:bodyPr>
          <a:lstStyle/>
          <a:p>
            <a:r>
              <a:rPr lang="en-US" sz="2400" dirty="0"/>
              <a:t>E-VLA</a:t>
            </a:r>
          </a:p>
        </p:txBody>
      </p:sp>
      <p:sp>
        <p:nvSpPr>
          <p:cNvPr id="5" name="TextBox 4"/>
          <p:cNvSpPr txBox="1"/>
          <p:nvPr/>
        </p:nvSpPr>
        <p:spPr>
          <a:xfrm>
            <a:off x="5204429" y="972082"/>
            <a:ext cx="737336" cy="338554"/>
          </a:xfrm>
          <a:prstGeom prst="rect">
            <a:avLst/>
          </a:prstGeom>
          <a:noFill/>
        </p:spPr>
        <p:txBody>
          <a:bodyPr wrap="square" rtlCol="0">
            <a:spAutoFit/>
          </a:bodyPr>
          <a:lstStyle/>
          <a:p>
            <a:r>
              <a:rPr lang="en-US" sz="2400" dirty="0"/>
              <a:t>VLBA</a:t>
            </a:r>
          </a:p>
        </p:txBody>
      </p:sp>
      <p:sp>
        <p:nvSpPr>
          <p:cNvPr id="6" name="TextBox 5"/>
          <p:cNvSpPr txBox="1"/>
          <p:nvPr/>
        </p:nvSpPr>
        <p:spPr>
          <a:xfrm>
            <a:off x="179512" y="140645"/>
            <a:ext cx="5778342" cy="502702"/>
          </a:xfrm>
          <a:prstGeom prst="rect">
            <a:avLst/>
          </a:prstGeom>
          <a:noFill/>
        </p:spPr>
        <p:txBody>
          <a:bodyPr wrap="square" rtlCol="0">
            <a:spAutoFit/>
          </a:bodyPr>
          <a:lstStyle/>
          <a:p>
            <a:r>
              <a:rPr lang="en-US" sz="4000" dirty="0"/>
              <a:t>Radio Astronomy Instruments</a:t>
            </a:r>
          </a:p>
        </p:txBody>
      </p:sp>
      <p:sp>
        <p:nvSpPr>
          <p:cNvPr id="8" name="TextBox 7"/>
          <p:cNvSpPr txBox="1"/>
          <p:nvPr/>
        </p:nvSpPr>
        <p:spPr>
          <a:xfrm>
            <a:off x="153825" y="3916647"/>
            <a:ext cx="864096" cy="338554"/>
          </a:xfrm>
          <a:prstGeom prst="rect">
            <a:avLst/>
          </a:prstGeom>
          <a:noFill/>
        </p:spPr>
        <p:txBody>
          <a:bodyPr wrap="square" rtlCol="0">
            <a:spAutoFit/>
          </a:bodyPr>
          <a:lstStyle/>
          <a:p>
            <a:r>
              <a:rPr lang="en-US" sz="2400" dirty="0"/>
              <a:t>ATCA</a:t>
            </a:r>
          </a:p>
        </p:txBody>
      </p:sp>
      <p:pic>
        <p:nvPicPr>
          <p:cNvPr id="9" name="Picture 4" descr="fig"/>
          <p:cNvPicPr>
            <a:picLocks noChangeAspect="1" noChangeArrowheads="1"/>
          </p:cNvPicPr>
          <p:nvPr/>
        </p:nvPicPr>
        <p:blipFill>
          <a:blip r:embed="rId4" cstate="print"/>
          <a:srcRect l="1099" t="1385" b="1616"/>
          <a:stretch>
            <a:fillRect/>
          </a:stretch>
        </p:blipFill>
        <p:spPr bwMode="auto">
          <a:xfrm>
            <a:off x="5374887" y="3933056"/>
            <a:ext cx="3760642" cy="2924944"/>
          </a:xfrm>
          <a:prstGeom prst="rect">
            <a:avLst/>
          </a:prstGeom>
          <a:noFill/>
          <a:ln w="9525">
            <a:noFill/>
            <a:miter lim="800000"/>
            <a:headEnd/>
            <a:tailEnd/>
          </a:ln>
        </p:spPr>
      </p:pic>
      <p:sp>
        <p:nvSpPr>
          <p:cNvPr id="10" name="TextBox 9"/>
          <p:cNvSpPr txBox="1"/>
          <p:nvPr/>
        </p:nvSpPr>
        <p:spPr>
          <a:xfrm>
            <a:off x="5060413" y="3501008"/>
            <a:ext cx="881352" cy="338554"/>
          </a:xfrm>
          <a:prstGeom prst="rect">
            <a:avLst/>
          </a:prstGeom>
          <a:noFill/>
        </p:spPr>
        <p:txBody>
          <a:bodyPr wrap="square" rtlCol="0">
            <a:spAutoFit/>
          </a:bodyPr>
          <a:lstStyle/>
          <a:p>
            <a:r>
              <a:rPr lang="en-US" sz="2400" dirty="0"/>
              <a:t>HALCA</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27" y="4287416"/>
            <a:ext cx="5401214" cy="257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515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115888"/>
            <a:ext cx="7772400" cy="864840"/>
          </a:xfrm>
        </p:spPr>
        <p:txBody>
          <a:bodyPr/>
          <a:lstStyle/>
          <a:p>
            <a:pPr algn="ctr">
              <a:defRPr/>
            </a:pPr>
            <a:r>
              <a:rPr lang="en-US" sz="4400" b="0" cap="none" dirty="0"/>
              <a:t>Why Study Stars?</a:t>
            </a:r>
          </a:p>
        </p:txBody>
      </p:sp>
      <p:sp>
        <p:nvSpPr>
          <p:cNvPr id="3" name="Text Placeholder 2"/>
          <p:cNvSpPr>
            <a:spLocks noGrp="1"/>
          </p:cNvSpPr>
          <p:nvPr>
            <p:ph type="body" idx="1"/>
          </p:nvPr>
        </p:nvSpPr>
        <p:spPr>
          <a:xfrm>
            <a:off x="359569" y="1125538"/>
            <a:ext cx="8424862" cy="5534025"/>
          </a:xfrm>
        </p:spPr>
        <p:txBody>
          <a:bodyPr/>
          <a:lstStyle/>
          <a:p>
            <a:pPr>
              <a:defRPr/>
            </a:pPr>
            <a:r>
              <a:rPr lang="en-US" sz="2800" dirty="0"/>
              <a:t>Stars are crucial for the evolution of the Universe and for the creation of life, as we know it!</a:t>
            </a:r>
          </a:p>
          <a:p>
            <a:pPr marL="457200" indent="-457200">
              <a:buFont typeface="Arial" panose="020B0604020202020204" pitchFamily="34" charset="0"/>
              <a:buChar char="•"/>
              <a:defRPr/>
            </a:pPr>
            <a:r>
              <a:rPr lang="en-US" sz="2800" dirty="0"/>
              <a:t>Stars create all elements heavier than H &amp; He</a:t>
            </a:r>
          </a:p>
          <a:p>
            <a:pPr marL="457200" indent="-457200">
              <a:buFont typeface="Arial" panose="020B0604020202020204" pitchFamily="34" charset="0"/>
              <a:buChar char="•"/>
              <a:defRPr/>
            </a:pPr>
            <a:r>
              <a:rPr lang="en-US" sz="2800" dirty="0"/>
              <a:t>An important side product of the process of star formation is planets</a:t>
            </a:r>
          </a:p>
          <a:p>
            <a:pPr marL="457200" indent="-457200">
              <a:buFont typeface="Arial" panose="020B0604020202020204" pitchFamily="34" charset="0"/>
              <a:buChar char="•"/>
              <a:defRPr/>
            </a:pPr>
            <a:r>
              <a:rPr lang="en-US" sz="2800" dirty="0"/>
              <a:t>Stars in the Inter Stellar Medium work as recycling plants for the galaxy</a:t>
            </a:r>
          </a:p>
          <a:p>
            <a:pPr marL="457200" indent="-457200">
              <a:buFont typeface="Arial" panose="020B0604020202020204" pitchFamily="34" charset="0"/>
              <a:buChar char="•"/>
              <a:defRPr/>
            </a:pPr>
            <a:r>
              <a:rPr lang="en-US" sz="2800" dirty="0"/>
              <a:t>The formation of Stars and their evolution determine how galaxies evolve, hence how the Universe evolves</a:t>
            </a:r>
          </a:p>
        </p:txBody>
      </p:sp>
    </p:spTree>
    <p:extLst>
      <p:ext uri="{BB962C8B-B14F-4D97-AF65-F5344CB8AC3E}">
        <p14:creationId xmlns:p14="http://schemas.microsoft.com/office/powerpoint/2010/main" val="1751805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752600"/>
            <a:ext cx="8229600" cy="3962400"/>
          </a:xfrm>
        </p:spPr>
        <p:txBody>
          <a:bodyPr/>
          <a:lstStyle/>
          <a:p>
            <a:pPr algn="l"/>
            <a:r>
              <a:rPr lang="en-US" sz="3200" dirty="0"/>
              <a:t>Star formation and Stellar Evolution are low energy processes better studied in the I.R. and Radio portions of the EM spectrum.</a:t>
            </a:r>
            <a:br>
              <a:rPr lang="en-US" sz="3200" dirty="0"/>
            </a:br>
            <a:br>
              <a:rPr lang="en-US" sz="3200" dirty="0"/>
            </a:br>
            <a:r>
              <a:rPr lang="en-US" sz="3200" dirty="0"/>
              <a:t>In a nutshell, hydrostatic equilibrium breaks down and the star swells as it evolves to a dramatic death. </a:t>
            </a:r>
            <a:br>
              <a:rPr lang="en-US" sz="3200" dirty="0"/>
            </a:br>
            <a:endParaRPr lang="en-US" sz="3200" dirty="0"/>
          </a:p>
        </p:txBody>
      </p:sp>
      <p:sp>
        <p:nvSpPr>
          <p:cNvPr id="3" name="TextBox 2">
            <a:extLst>
              <a:ext uri="{FF2B5EF4-FFF2-40B4-BE49-F238E27FC236}">
                <a16:creationId xmlns:a16="http://schemas.microsoft.com/office/drawing/2014/main" id="{63DB2AAE-8469-9EDA-4BFD-4CBD72C8C01E}"/>
              </a:ext>
            </a:extLst>
          </p:cNvPr>
          <p:cNvSpPr txBox="1"/>
          <p:nvPr/>
        </p:nvSpPr>
        <p:spPr>
          <a:xfrm>
            <a:off x="362521" y="620688"/>
            <a:ext cx="8431088" cy="646331"/>
          </a:xfrm>
          <a:prstGeom prst="rect">
            <a:avLst/>
          </a:prstGeom>
          <a:noFill/>
        </p:spPr>
        <p:txBody>
          <a:bodyPr wrap="square" rtlCol="0">
            <a:spAutoFit/>
          </a:bodyPr>
          <a:lstStyle/>
          <a:p>
            <a:r>
              <a:rPr lang="en-US" sz="3600" baseline="0" dirty="0"/>
              <a:t>Star Formation and Late-type Stars</a:t>
            </a:r>
          </a:p>
        </p:txBody>
      </p:sp>
    </p:spTree>
    <p:extLst>
      <p:ext uri="{BB962C8B-B14F-4D97-AF65-F5344CB8AC3E}">
        <p14:creationId xmlns:p14="http://schemas.microsoft.com/office/powerpoint/2010/main" val="2205691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1"/>
          </p:nvPr>
        </p:nvSpPr>
        <p:spPr>
          <a:xfrm>
            <a:off x="3124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fld id="{CE80356E-7594-4592-B7B9-32F6CA8923CD}" type="slidenum">
              <a:rPr lang="en-US" altLang="en-US" sz="1200" smtClean="0">
                <a:latin typeface="Arial" panose="020B0604020202020204" pitchFamily="34" charset="0"/>
              </a:rPr>
              <a:pPr algn="ctr">
                <a:spcBef>
                  <a:spcPct val="0"/>
                </a:spcBef>
                <a:buClrTx/>
                <a:buSzTx/>
                <a:buFontTx/>
                <a:buNone/>
              </a:pPr>
              <a:t>13</a:t>
            </a:fld>
            <a:endParaRPr lang="en-US" altLang="en-US" sz="1200">
              <a:latin typeface="Arial" panose="020B0604020202020204" pitchFamily="34" charset="0"/>
            </a:endParaRPr>
          </a:p>
        </p:txBody>
      </p:sp>
      <p:sp>
        <p:nvSpPr>
          <p:cNvPr id="143362" name="Rectangle 2"/>
          <p:cNvSpPr>
            <a:spLocks noGrp="1" noChangeArrowheads="1"/>
          </p:cNvSpPr>
          <p:nvPr>
            <p:ph type="title"/>
          </p:nvPr>
        </p:nvSpPr>
        <p:spPr>
          <a:xfrm>
            <a:off x="457200" y="133350"/>
            <a:ext cx="8229600" cy="1139825"/>
          </a:xfrm>
        </p:spPr>
        <p:txBody>
          <a:bodyPr/>
          <a:lstStyle/>
          <a:p>
            <a:pPr>
              <a:defRPr/>
            </a:pPr>
            <a:r>
              <a:rPr lang="en-US" sz="4000" dirty="0"/>
              <a:t>The Mass at Birth determines its Evolution and Death</a:t>
            </a:r>
          </a:p>
        </p:txBody>
      </p:sp>
      <p:pic>
        <p:nvPicPr>
          <p:cNvPr id="13316" name="Picture 3" descr="stellar 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484784"/>
            <a:ext cx="7924800"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043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defRPr/>
            </a:pPr>
            <a:r>
              <a:rPr lang="en-US" dirty="0">
                <a:solidFill>
                  <a:srgbClr val="0000CC"/>
                </a:solidFill>
              </a:rPr>
              <a:t>Star Forming Regions</a:t>
            </a:r>
          </a:p>
        </p:txBody>
      </p:sp>
      <p:sp>
        <p:nvSpPr>
          <p:cNvPr id="130051" name="Rectangle 3"/>
          <p:cNvSpPr>
            <a:spLocks noGrp="1" noChangeArrowheads="1"/>
          </p:cNvSpPr>
          <p:nvPr>
            <p:ph type="body" idx="1"/>
          </p:nvPr>
        </p:nvSpPr>
        <p:spPr/>
        <p:txBody>
          <a:bodyPr/>
          <a:lstStyle/>
          <a:p>
            <a:pPr eaLnBrk="1" hangingPunct="1">
              <a:lnSpc>
                <a:spcPct val="170000"/>
              </a:lnSpc>
              <a:defRPr/>
            </a:pPr>
            <a:r>
              <a:rPr lang="en-US" sz="2400" dirty="0"/>
              <a:t>Star Formation</a:t>
            </a:r>
          </a:p>
          <a:p>
            <a:pPr eaLnBrk="1" hangingPunct="1">
              <a:lnSpc>
                <a:spcPct val="60000"/>
              </a:lnSpc>
              <a:buFont typeface="Wingdings" pitchFamily="2" charset="2"/>
              <a:buNone/>
              <a:defRPr/>
            </a:pPr>
            <a:r>
              <a:rPr lang="en-US" sz="2400" dirty="0"/>
              <a:t>     </a:t>
            </a:r>
            <a:r>
              <a:rPr lang="en-US" sz="2400" dirty="0">
                <a:solidFill>
                  <a:srgbClr val="FFFF00"/>
                </a:solidFill>
              </a:rPr>
              <a:t>Molecular Clouds</a:t>
            </a:r>
          </a:p>
          <a:p>
            <a:pPr eaLnBrk="1" hangingPunct="1">
              <a:lnSpc>
                <a:spcPct val="60000"/>
              </a:lnSpc>
              <a:buFont typeface="Wingdings" pitchFamily="2" charset="2"/>
              <a:buNone/>
              <a:defRPr/>
            </a:pPr>
            <a:endParaRPr lang="en-US" sz="2400" dirty="0">
              <a:solidFill>
                <a:srgbClr val="FFFF00"/>
              </a:solidFill>
            </a:endParaRPr>
          </a:p>
          <a:p>
            <a:pPr eaLnBrk="1" hangingPunct="1">
              <a:lnSpc>
                <a:spcPct val="60000"/>
              </a:lnSpc>
              <a:buFont typeface="Wingdings" pitchFamily="2" charset="2"/>
              <a:buNone/>
              <a:defRPr/>
            </a:pPr>
            <a:endParaRPr lang="en-US" sz="2400" dirty="0">
              <a:solidFill>
                <a:srgbClr val="FFFF00"/>
              </a:solidFill>
            </a:endParaRPr>
          </a:p>
          <a:p>
            <a:pPr eaLnBrk="1" hangingPunct="1">
              <a:lnSpc>
                <a:spcPct val="60000"/>
              </a:lnSpc>
              <a:buFont typeface="Wingdings" pitchFamily="2" charset="2"/>
              <a:buNone/>
              <a:defRPr/>
            </a:pPr>
            <a:endParaRPr lang="en-US" sz="2400" dirty="0">
              <a:solidFill>
                <a:srgbClr val="FFFF00"/>
              </a:solidFill>
            </a:endParaRPr>
          </a:p>
          <a:p>
            <a:pPr eaLnBrk="1" hangingPunct="1">
              <a:lnSpc>
                <a:spcPct val="60000"/>
              </a:lnSpc>
              <a:buFont typeface="Wingdings" pitchFamily="2" charset="2"/>
              <a:buNone/>
              <a:defRPr/>
            </a:pPr>
            <a:endParaRPr lang="en-US" sz="2400" dirty="0">
              <a:solidFill>
                <a:srgbClr val="FFFF00"/>
              </a:solidFill>
            </a:endParaRPr>
          </a:p>
          <a:p>
            <a:pPr eaLnBrk="1" hangingPunct="1">
              <a:lnSpc>
                <a:spcPct val="220000"/>
              </a:lnSpc>
              <a:defRPr/>
            </a:pPr>
            <a:r>
              <a:rPr lang="en-US" sz="2400" dirty="0"/>
              <a:t>Low-mass stars (M ≤</a:t>
            </a:r>
            <a:r>
              <a:rPr lang="en-US" sz="2400" dirty="0">
                <a:sym typeface="StarMath" pitchFamily="2" charset="2"/>
              </a:rPr>
              <a:t> 5M</a:t>
            </a:r>
            <a:r>
              <a:rPr lang="en-US" sz="2400" baseline="-25000" dirty="0">
                <a:latin typeface="Syastro" pitchFamily="2" charset="0"/>
                <a:cs typeface="Arial"/>
                <a:sym typeface="StarMath" pitchFamily="2" charset="2"/>
              </a:rPr>
              <a:t>☼</a:t>
            </a:r>
            <a:r>
              <a:rPr lang="en-US" sz="2400" dirty="0">
                <a:sym typeface="StarMath" pitchFamily="2" charset="2"/>
              </a:rPr>
              <a:t>)</a:t>
            </a:r>
          </a:p>
          <a:p>
            <a:pPr eaLnBrk="1" hangingPunct="1">
              <a:lnSpc>
                <a:spcPct val="90000"/>
              </a:lnSpc>
              <a:buFont typeface="Wingdings" pitchFamily="2" charset="2"/>
              <a:buNone/>
              <a:defRPr/>
            </a:pPr>
            <a:r>
              <a:rPr lang="en-US" sz="2000" dirty="0">
                <a:solidFill>
                  <a:srgbClr val="FFFF00"/>
                </a:solidFill>
              </a:rPr>
              <a:t>    Dense cores in dark clouds </a:t>
            </a:r>
            <a:endParaRPr lang="en-US" sz="2400" dirty="0">
              <a:sym typeface="StarMath" pitchFamily="2" charset="2"/>
            </a:endParaRPr>
          </a:p>
          <a:p>
            <a:pPr eaLnBrk="1" hangingPunct="1">
              <a:lnSpc>
                <a:spcPct val="170000"/>
              </a:lnSpc>
              <a:defRPr/>
            </a:pPr>
            <a:r>
              <a:rPr lang="en-US" sz="2400" dirty="0">
                <a:sym typeface="StarMath" pitchFamily="2" charset="2"/>
              </a:rPr>
              <a:t>High-mass stars (</a:t>
            </a:r>
            <a:r>
              <a:rPr lang="en-US" sz="2400" dirty="0"/>
              <a:t>M </a:t>
            </a:r>
            <a:r>
              <a:rPr lang="en-US" sz="2400" dirty="0">
                <a:sym typeface="StarMath" pitchFamily="2" charset="2"/>
              </a:rPr>
              <a:t>≥ 8M</a:t>
            </a:r>
            <a:r>
              <a:rPr lang="en-US" sz="2400" baseline="-25000" dirty="0">
                <a:latin typeface="Syastro" pitchFamily="2" charset="0"/>
                <a:cs typeface="Arial"/>
                <a:sym typeface="StarMath" pitchFamily="2" charset="2"/>
              </a:rPr>
              <a:t>☼</a:t>
            </a:r>
            <a:r>
              <a:rPr lang="en-US" sz="2400" dirty="0">
                <a:sym typeface="StarMath" pitchFamily="2" charset="2"/>
              </a:rPr>
              <a:t>)</a:t>
            </a:r>
          </a:p>
          <a:p>
            <a:pPr eaLnBrk="1" hangingPunct="1">
              <a:lnSpc>
                <a:spcPct val="80000"/>
              </a:lnSpc>
              <a:spcBef>
                <a:spcPct val="0"/>
              </a:spcBef>
              <a:buClrTx/>
              <a:buSzTx/>
              <a:buFontTx/>
              <a:buNone/>
              <a:defRPr/>
            </a:pPr>
            <a:r>
              <a:rPr lang="en-US" sz="2000" dirty="0">
                <a:solidFill>
                  <a:srgbClr val="FFFF00"/>
                </a:solidFill>
              </a:rPr>
              <a:t>    Dense cores in giant molecular clouds</a:t>
            </a:r>
            <a:endParaRPr lang="en-US" sz="2000" dirty="0"/>
          </a:p>
        </p:txBody>
      </p:sp>
      <p:sp>
        <p:nvSpPr>
          <p:cNvPr id="19460" name="Rectangle 11"/>
          <p:cNvSpPr>
            <a:spLocks noChangeArrowheads="1"/>
          </p:cNvSpPr>
          <p:nvPr/>
        </p:nvSpPr>
        <p:spPr bwMode="auto">
          <a:xfrm>
            <a:off x="1116013" y="2676525"/>
            <a:ext cx="2576475" cy="139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60000"/>
              </a:lnSpc>
              <a:spcBef>
                <a:spcPct val="50000"/>
              </a:spcBef>
            </a:pPr>
            <a:r>
              <a:rPr lang="en-US" sz="1600" baseline="0" dirty="0">
                <a:latin typeface="Tahoma" pitchFamily="34" charset="0"/>
              </a:rPr>
              <a:t>Mass : 10</a:t>
            </a:r>
            <a:r>
              <a:rPr lang="en-US" sz="1600" baseline="30000" dirty="0">
                <a:latin typeface="Tahoma" pitchFamily="34" charset="0"/>
              </a:rPr>
              <a:t>3</a:t>
            </a:r>
            <a:r>
              <a:rPr lang="en-US" sz="1600" baseline="0" dirty="0">
                <a:latin typeface="Tahoma" pitchFamily="34" charset="0"/>
              </a:rPr>
              <a:t> - 10</a:t>
            </a:r>
            <a:r>
              <a:rPr lang="en-US" sz="1600" baseline="30000" dirty="0">
                <a:latin typeface="Tahoma" pitchFamily="34" charset="0"/>
              </a:rPr>
              <a:t>6</a:t>
            </a:r>
            <a:r>
              <a:rPr lang="en-US" sz="1600" baseline="0" dirty="0">
                <a:latin typeface="Tahoma" pitchFamily="34" charset="0"/>
              </a:rPr>
              <a:t> M</a:t>
            </a:r>
            <a:r>
              <a:rPr lang="en-US" sz="1600" dirty="0">
                <a:latin typeface="SimSun"/>
                <a:ea typeface="SimSun"/>
              </a:rPr>
              <a:t>☉</a:t>
            </a:r>
            <a:endParaRPr lang="en-US" sz="1600" baseline="0" dirty="0">
              <a:latin typeface="Tahoma" pitchFamily="34" charset="0"/>
            </a:endParaRPr>
          </a:p>
          <a:p>
            <a:pPr>
              <a:lnSpc>
                <a:spcPct val="80000"/>
              </a:lnSpc>
              <a:spcBef>
                <a:spcPct val="50000"/>
              </a:spcBef>
            </a:pPr>
            <a:r>
              <a:rPr lang="en-US" sz="1600" baseline="0" dirty="0">
                <a:latin typeface="Tahoma" pitchFamily="34" charset="0"/>
              </a:rPr>
              <a:t>Sizes:  2 - 100 pc </a:t>
            </a:r>
          </a:p>
          <a:p>
            <a:pPr>
              <a:lnSpc>
                <a:spcPct val="60000"/>
              </a:lnSpc>
              <a:spcBef>
                <a:spcPct val="50000"/>
              </a:spcBef>
            </a:pPr>
            <a:r>
              <a:rPr lang="en-US" sz="1600" baseline="0" dirty="0">
                <a:latin typeface="Tahoma" pitchFamily="34" charset="0"/>
              </a:rPr>
              <a:t>Density = 10</a:t>
            </a:r>
            <a:r>
              <a:rPr lang="en-US" sz="1600" baseline="30000" dirty="0">
                <a:latin typeface="Tahoma" pitchFamily="34" charset="0"/>
              </a:rPr>
              <a:t>3</a:t>
            </a:r>
            <a:r>
              <a:rPr lang="en-US" sz="1600" baseline="0" dirty="0">
                <a:latin typeface="Tahoma" pitchFamily="34" charset="0"/>
              </a:rPr>
              <a:t> - 10</a:t>
            </a:r>
            <a:r>
              <a:rPr lang="en-US" sz="1600" baseline="30000" dirty="0">
                <a:latin typeface="Tahoma" pitchFamily="34" charset="0"/>
              </a:rPr>
              <a:t>4</a:t>
            </a:r>
            <a:r>
              <a:rPr lang="en-US" sz="1600" baseline="0" dirty="0">
                <a:latin typeface="Tahoma" pitchFamily="34" charset="0"/>
              </a:rPr>
              <a:t> cm</a:t>
            </a:r>
            <a:r>
              <a:rPr lang="en-US" sz="1600" baseline="30000" dirty="0">
                <a:latin typeface="Tahoma" pitchFamily="34" charset="0"/>
              </a:rPr>
              <a:t>-3</a:t>
            </a:r>
          </a:p>
          <a:p>
            <a:pPr>
              <a:lnSpc>
                <a:spcPct val="60000"/>
              </a:lnSpc>
              <a:spcBef>
                <a:spcPct val="50000"/>
              </a:spcBef>
            </a:pPr>
            <a:r>
              <a:rPr lang="en-US" sz="1600" baseline="0" dirty="0">
                <a:latin typeface="Tahoma" pitchFamily="34" charset="0"/>
              </a:rPr>
              <a:t>Temperature:  10 – 100 K </a:t>
            </a:r>
          </a:p>
          <a:p>
            <a:pPr>
              <a:lnSpc>
                <a:spcPct val="60000"/>
              </a:lnSpc>
              <a:spcBef>
                <a:spcPct val="50000"/>
              </a:spcBef>
            </a:pPr>
            <a:r>
              <a:rPr lang="en-US" sz="1600" baseline="0" dirty="0">
                <a:latin typeface="Tahoma" pitchFamily="34" charset="0"/>
              </a:rPr>
              <a:t>Mainly gas and dust</a:t>
            </a:r>
            <a:endParaRPr lang="en-US" sz="1600" dirty="0">
              <a:latin typeface="Syastro" pitchFamily="2" charset="0"/>
            </a:endParaRPr>
          </a:p>
        </p:txBody>
      </p:sp>
      <p:pic>
        <p:nvPicPr>
          <p:cNvPr id="19461" name="Picture 12" descr="barnard68_vlt_big"/>
          <p:cNvPicPr>
            <a:picLocks noChangeAspect="1" noChangeArrowheads="1"/>
          </p:cNvPicPr>
          <p:nvPr/>
        </p:nvPicPr>
        <p:blipFill>
          <a:blip r:embed="rId3">
            <a:extLst>
              <a:ext uri="{28A0092B-C50C-407E-A947-70E740481C1C}">
                <a14:useLocalDpi xmlns:a14="http://schemas.microsoft.com/office/drawing/2010/main" val="0"/>
              </a:ext>
            </a:extLst>
          </a:blip>
          <a:srcRect b="9052"/>
          <a:stretch>
            <a:fillRect/>
          </a:stretch>
        </p:blipFill>
        <p:spPr bwMode="auto">
          <a:xfrm>
            <a:off x="5292725" y="1557338"/>
            <a:ext cx="24765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277813"/>
            <a:ext cx="8229600" cy="846931"/>
          </a:xfrm>
        </p:spPr>
        <p:txBody>
          <a:bodyPr/>
          <a:lstStyle/>
          <a:p>
            <a:pPr eaLnBrk="1" hangingPunct="1">
              <a:defRPr/>
            </a:pPr>
            <a:r>
              <a:rPr lang="en-US" dirty="0">
                <a:solidFill>
                  <a:srgbClr val="0000CC"/>
                </a:solidFill>
              </a:rPr>
              <a:t>Star Formation</a:t>
            </a:r>
          </a:p>
        </p:txBody>
      </p:sp>
      <p:graphicFrame>
        <p:nvGraphicFramePr>
          <p:cNvPr id="141349" name="Group 37"/>
          <p:cNvGraphicFramePr>
            <a:graphicFrameLocks noGrp="1"/>
          </p:cNvGraphicFramePr>
          <p:nvPr>
            <p:extLst>
              <p:ext uri="{D42A27DB-BD31-4B8C-83A1-F6EECF244321}">
                <p14:modId xmlns:p14="http://schemas.microsoft.com/office/powerpoint/2010/main" val="1233185861"/>
              </p:ext>
            </p:extLst>
          </p:nvPr>
        </p:nvGraphicFramePr>
        <p:xfrm>
          <a:off x="468313" y="1268413"/>
          <a:ext cx="7848600" cy="4962524"/>
        </p:xfrm>
        <a:graphic>
          <a:graphicData uri="http://schemas.openxmlformats.org/drawingml/2006/table">
            <a:tbl>
              <a:tblPr/>
              <a:tblGrid>
                <a:gridCol w="3868737">
                  <a:extLst>
                    <a:ext uri="{9D8B030D-6E8A-4147-A177-3AD203B41FA5}">
                      <a16:colId xmlns:a16="http://schemas.microsoft.com/office/drawing/2014/main" val="20000"/>
                    </a:ext>
                  </a:extLst>
                </a:gridCol>
                <a:gridCol w="3979863">
                  <a:extLst>
                    <a:ext uri="{9D8B030D-6E8A-4147-A177-3AD203B41FA5}">
                      <a16:colId xmlns:a16="http://schemas.microsoft.com/office/drawing/2014/main" val="20001"/>
                    </a:ext>
                  </a:extLst>
                </a:gridCol>
              </a:tblGrid>
              <a:tr h="533441">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en-US" sz="2400" b="0" i="0" u="none" strike="noStrike" cap="none" normalizeH="0" baseline="0" noProof="0" dirty="0">
                          <a:ln>
                            <a:noFill/>
                          </a:ln>
                          <a:solidFill>
                            <a:srgbClr val="FFFFCC"/>
                          </a:solidFill>
                          <a:effectLst>
                            <a:outerShdw blurRad="38100" dist="38100" dir="2700000" algn="tl">
                              <a:srgbClr val="000000"/>
                            </a:outerShdw>
                          </a:effectLst>
                          <a:latin typeface="Verdana" pitchFamily="34" charset="0"/>
                        </a:rPr>
                        <a:t>Low-mass stars</a:t>
                      </a:r>
                    </a:p>
                  </a:txBody>
                  <a:tcPr marT="45724" marB="45724" horzOverflow="overflow">
                    <a:lnL w="28575" cap="flat" cmpd="sng" algn="ctr">
                      <a:solidFill>
                        <a:srgbClr val="ADF286"/>
                      </a:solidFill>
                      <a:prstDash val="solid"/>
                      <a:round/>
                      <a:headEnd type="none" w="med" len="med"/>
                      <a:tailEnd type="none" w="med" len="med"/>
                    </a:lnL>
                    <a:lnR w="12700" cap="flat" cmpd="sng" algn="ctr">
                      <a:solidFill>
                        <a:srgbClr val="ADF286"/>
                      </a:solidFill>
                      <a:prstDash val="solid"/>
                      <a:round/>
                      <a:headEnd type="none" w="med" len="med"/>
                      <a:tailEnd type="none" w="med" len="med"/>
                    </a:lnR>
                    <a:lnT w="28575" cap="flat" cmpd="sng" algn="ctr">
                      <a:solidFill>
                        <a:srgbClr val="ADF286"/>
                      </a:solidFill>
                      <a:prstDash val="solid"/>
                      <a:round/>
                      <a:headEnd type="none" w="med" len="med"/>
                      <a:tailEnd type="none" w="med" len="med"/>
                    </a:lnT>
                    <a:lnB w="12700" cap="flat" cmpd="sng" algn="ctr">
                      <a:solidFill>
                        <a:srgbClr val="ADF28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en-US" sz="2400" b="0" i="0" u="none" strike="noStrike" cap="none" normalizeH="0" baseline="0" noProof="0" dirty="0">
                          <a:ln>
                            <a:noFill/>
                          </a:ln>
                          <a:solidFill>
                            <a:srgbClr val="FFFFCC"/>
                          </a:solidFill>
                          <a:effectLst>
                            <a:outerShdw blurRad="38100" dist="38100" dir="2700000" algn="tl">
                              <a:srgbClr val="000000"/>
                            </a:outerShdw>
                          </a:effectLst>
                          <a:latin typeface="Verdana" pitchFamily="34" charset="0"/>
                        </a:rPr>
                        <a:t>High-mass stars</a:t>
                      </a:r>
                    </a:p>
                  </a:txBody>
                  <a:tcPr marT="45724" marB="45724" horzOverflow="overflow">
                    <a:lnL w="12700" cap="flat" cmpd="sng" algn="ctr">
                      <a:solidFill>
                        <a:srgbClr val="ADF286"/>
                      </a:solidFill>
                      <a:prstDash val="solid"/>
                      <a:round/>
                      <a:headEnd type="none" w="med" len="med"/>
                      <a:tailEnd type="none" w="med" len="med"/>
                    </a:lnL>
                    <a:lnR w="28575" cap="flat" cmpd="sng" algn="ctr">
                      <a:solidFill>
                        <a:srgbClr val="ADF286"/>
                      </a:solidFill>
                      <a:prstDash val="solid"/>
                      <a:round/>
                      <a:headEnd type="none" w="med" len="med"/>
                      <a:tailEnd type="none" w="med" len="med"/>
                    </a:lnR>
                    <a:lnT w="28575" cap="flat" cmpd="sng" algn="ctr">
                      <a:solidFill>
                        <a:srgbClr val="ADF286"/>
                      </a:solidFill>
                      <a:prstDash val="solid"/>
                      <a:round/>
                      <a:headEnd type="none" w="med" len="med"/>
                      <a:tailEnd type="none" w="med" len="med"/>
                    </a:lnT>
                    <a:lnB w="12700" cap="flat" cmpd="sng" algn="ctr">
                      <a:solidFill>
                        <a:srgbClr val="ADF28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8463">
                <a:tc>
                  <a:txBody>
                    <a:bodyPr/>
                    <a:lstStyle/>
                    <a:p>
                      <a:pPr marL="0" marR="0" lvl="0" indent="0" algn="ctr" defTabSz="914400" rtl="0" eaLnBrk="1" fontAlgn="base" latinLnBrk="0" hangingPunct="1">
                        <a:lnSpc>
                          <a:spcPct val="130000"/>
                        </a:lnSpc>
                        <a:spcBef>
                          <a:spcPct val="0"/>
                        </a:spcBef>
                        <a:spcAft>
                          <a:spcPct val="0"/>
                        </a:spcAft>
                        <a:buClrTx/>
                        <a:buSzTx/>
                        <a:buFontTx/>
                        <a:buNone/>
                        <a:tabLst/>
                      </a:pPr>
                      <a:r>
                        <a:rPr kumimoji="0" lang="es-ES_tradnl" sz="1600" b="0" i="0" u="none" strike="noStrike" cap="none" normalizeH="0" baseline="0" dirty="0">
                          <a:ln>
                            <a:noFill/>
                          </a:ln>
                          <a:solidFill>
                            <a:schemeClr val="tx1"/>
                          </a:solidFill>
                          <a:effectLst>
                            <a:outerShdw blurRad="38100" dist="38100" dir="2700000" algn="tl">
                              <a:srgbClr val="000000"/>
                            </a:outerShdw>
                          </a:effectLst>
                          <a:latin typeface="Verdana" pitchFamily="34" charset="0"/>
                        </a:rPr>
                        <a:t>M </a:t>
                      </a:r>
                      <a:r>
                        <a:rPr kumimoji="0" lang="es-ES_tradnl" sz="1600" b="0" i="0" u="none" strike="noStrike" cap="none" normalizeH="0" baseline="0" dirty="0">
                          <a:ln>
                            <a:noFill/>
                          </a:ln>
                          <a:solidFill>
                            <a:schemeClr val="tx1"/>
                          </a:solidFill>
                          <a:effectLst>
                            <a:outerShdw blurRad="38100" dist="38100" dir="2700000" algn="tl">
                              <a:srgbClr val="000000"/>
                            </a:outerShdw>
                          </a:effectLst>
                          <a:latin typeface="Verdana" pitchFamily="34" charset="0"/>
                          <a:sym typeface="StarMath" pitchFamily="2" charset="2"/>
                        </a:rPr>
                        <a:t>≤</a:t>
                      </a:r>
                      <a:r>
                        <a:rPr kumimoji="0" lang="es-ES_tradnl" sz="1600" b="0" i="0" u="none" strike="noStrike" cap="none" normalizeH="0" baseline="0" dirty="0">
                          <a:ln>
                            <a:noFill/>
                          </a:ln>
                          <a:solidFill>
                            <a:schemeClr val="tx1"/>
                          </a:solidFill>
                          <a:effectLst>
                            <a:outerShdw blurRad="38100" dist="38100" dir="2700000" algn="tl">
                              <a:srgbClr val="000000"/>
                            </a:outerShdw>
                          </a:effectLst>
                          <a:latin typeface="Verdana" pitchFamily="34" charset="0"/>
                        </a:rPr>
                        <a:t> 5 M</a:t>
                      </a:r>
                      <a:r>
                        <a:rPr kumimoji="0" lang="en-US" sz="1600" b="0" i="0" u="none" strike="noStrike" cap="none" normalizeH="0" baseline="-25000" dirty="0">
                          <a:ln>
                            <a:noFill/>
                          </a:ln>
                          <a:solidFill>
                            <a:schemeClr val="tx1"/>
                          </a:solidFill>
                          <a:effectLst>
                            <a:outerShdw blurRad="38100" dist="38100" dir="2700000" algn="tl">
                              <a:srgbClr val="000000"/>
                            </a:outerShdw>
                          </a:effectLst>
                          <a:latin typeface="Syastro" pitchFamily="2" charset="0"/>
                          <a:cs typeface="Arial"/>
                        </a:rPr>
                        <a:t>☼</a:t>
                      </a:r>
                      <a:endParaRPr kumimoji="0" lang="en-US" sz="1600" b="0" i="0" u="none" strike="noStrike" cap="none" normalizeH="0" baseline="0" dirty="0">
                        <a:ln>
                          <a:noFill/>
                        </a:ln>
                        <a:solidFill>
                          <a:schemeClr val="tx1"/>
                        </a:solidFill>
                        <a:effectLst>
                          <a:outerShdw blurRad="38100" dist="38100" dir="2700000" algn="tl">
                            <a:srgbClr val="000000"/>
                          </a:outerShdw>
                        </a:effectLst>
                        <a:latin typeface="Syastro" pitchFamily="2" charset="0"/>
                      </a:endParaRPr>
                    </a:p>
                  </a:txBody>
                  <a:tcPr marT="45724" marB="45724" horzOverflow="overflow">
                    <a:lnL w="28575" cap="flat" cmpd="sng" algn="ctr">
                      <a:solidFill>
                        <a:srgbClr val="ADF286"/>
                      </a:solidFill>
                      <a:prstDash val="solid"/>
                      <a:round/>
                      <a:headEnd type="none" w="med" len="med"/>
                      <a:tailEnd type="none" w="med" len="med"/>
                    </a:lnL>
                    <a:lnR w="12700" cap="flat" cmpd="sng" algn="ctr">
                      <a:solidFill>
                        <a:srgbClr val="ADF286"/>
                      </a:solidFill>
                      <a:prstDash val="solid"/>
                      <a:round/>
                      <a:headEnd type="none" w="med" len="med"/>
                      <a:tailEnd type="none" w="med" len="med"/>
                    </a:lnR>
                    <a:lnT w="12700" cap="flat" cmpd="sng" algn="ctr">
                      <a:solidFill>
                        <a:srgbClr val="ADF286"/>
                      </a:solidFill>
                      <a:prstDash val="solid"/>
                      <a:round/>
                      <a:headEnd type="none" w="med" len="med"/>
                      <a:tailEnd type="none" w="med" len="med"/>
                    </a:lnT>
                    <a:lnB w="12700" cap="flat" cmpd="sng" algn="ctr">
                      <a:solidFill>
                        <a:srgbClr val="ADF28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pPr>
                      <a:r>
                        <a:rPr kumimoji="0" lang="es-ES_tradnl" sz="1600" b="0" i="0" u="none" strike="noStrike" cap="none" normalizeH="0" baseline="0" dirty="0">
                          <a:ln>
                            <a:noFill/>
                          </a:ln>
                          <a:solidFill>
                            <a:schemeClr val="tx1"/>
                          </a:solidFill>
                          <a:effectLst>
                            <a:outerShdw blurRad="38100" dist="38100" dir="2700000" algn="tl">
                              <a:srgbClr val="000000"/>
                            </a:outerShdw>
                          </a:effectLst>
                          <a:latin typeface="Verdana" pitchFamily="34" charset="0"/>
                        </a:rPr>
                        <a:t>M ≥ 8 M</a:t>
                      </a:r>
                      <a:r>
                        <a:rPr kumimoji="0" lang="en-US" sz="1600" b="0" i="0" u="none" strike="noStrike" cap="none" normalizeH="0" baseline="-25000" dirty="0">
                          <a:ln>
                            <a:noFill/>
                          </a:ln>
                          <a:solidFill>
                            <a:schemeClr val="tx1"/>
                          </a:solidFill>
                          <a:effectLst>
                            <a:outerShdw blurRad="38100" dist="38100" dir="2700000" algn="tl">
                              <a:srgbClr val="000000"/>
                            </a:outerShdw>
                          </a:effectLst>
                          <a:latin typeface="Syastro" pitchFamily="2" charset="0"/>
                          <a:cs typeface="Arial"/>
                        </a:rPr>
                        <a:t>☼</a:t>
                      </a:r>
                      <a:endParaRPr kumimoji="0" lang="en-US" sz="1600" b="0" i="0" u="none" strike="noStrike" cap="none" normalizeH="0" baseline="0" dirty="0">
                        <a:ln>
                          <a:noFill/>
                        </a:ln>
                        <a:solidFill>
                          <a:schemeClr val="tx1"/>
                        </a:solidFill>
                        <a:effectLst>
                          <a:outerShdw blurRad="38100" dist="38100" dir="2700000" algn="tl">
                            <a:srgbClr val="000000"/>
                          </a:outerShdw>
                        </a:effectLst>
                        <a:latin typeface="Syastro" pitchFamily="2" charset="0"/>
                      </a:endParaRPr>
                    </a:p>
                  </a:txBody>
                  <a:tcPr marT="45724" marB="45724" horzOverflow="overflow">
                    <a:lnL w="12700" cap="flat" cmpd="sng" algn="ctr">
                      <a:solidFill>
                        <a:srgbClr val="ADF286"/>
                      </a:solidFill>
                      <a:prstDash val="solid"/>
                      <a:round/>
                      <a:headEnd type="none" w="med" len="med"/>
                      <a:tailEnd type="none" w="med" len="med"/>
                    </a:lnL>
                    <a:lnR w="28575" cap="flat" cmpd="sng" algn="ctr">
                      <a:solidFill>
                        <a:srgbClr val="ADF286"/>
                      </a:solidFill>
                      <a:prstDash val="solid"/>
                      <a:round/>
                      <a:headEnd type="none" w="med" len="med"/>
                      <a:tailEnd type="none" w="med" len="med"/>
                    </a:lnR>
                    <a:lnT w="12700" cap="flat" cmpd="sng" algn="ctr">
                      <a:solidFill>
                        <a:srgbClr val="ADF286"/>
                      </a:solidFill>
                      <a:prstDash val="solid"/>
                      <a:round/>
                      <a:headEnd type="none" w="med" len="med"/>
                      <a:tailEnd type="none" w="med" len="med"/>
                    </a:lnT>
                    <a:lnB w="12700" cap="flat" cmpd="sng" algn="ctr">
                      <a:solidFill>
                        <a:srgbClr val="ADF28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94997">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Classification: Classes 0, I, II &amp; III</a:t>
                      </a:r>
                    </a:p>
                  </a:txBody>
                  <a:tcPr marT="45724" marB="45724" horzOverflow="overflow">
                    <a:lnL w="28575" cap="flat" cmpd="sng" algn="ctr">
                      <a:solidFill>
                        <a:srgbClr val="ADF286"/>
                      </a:solidFill>
                      <a:prstDash val="solid"/>
                      <a:round/>
                      <a:headEnd type="none" w="med" len="med"/>
                      <a:tailEnd type="none" w="med" len="med"/>
                    </a:lnL>
                    <a:lnR w="12700" cap="flat" cmpd="sng" algn="ctr">
                      <a:solidFill>
                        <a:srgbClr val="ADF286"/>
                      </a:solidFill>
                      <a:prstDash val="solid"/>
                      <a:round/>
                      <a:headEnd type="none" w="med" len="med"/>
                      <a:tailEnd type="none" w="med" len="med"/>
                    </a:lnR>
                    <a:lnT w="12700" cap="flat" cmpd="sng" algn="ctr">
                      <a:solidFill>
                        <a:srgbClr val="ADF286"/>
                      </a:solidFill>
                      <a:prstDash val="solid"/>
                      <a:round/>
                      <a:headEnd type="none" w="med" len="med"/>
                      <a:tailEnd type="none" w="med" len="med"/>
                    </a:lnT>
                    <a:lnB w="12700" cap="flat" cmpd="sng" algn="ctr">
                      <a:solidFill>
                        <a:srgbClr val="ADF286"/>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No classification: </a:t>
                      </a:r>
                      <a:r>
                        <a:rPr kumimoji="0" lang="en-US" sz="1800" b="0" i="0" u="none" strike="noStrike" cap="none" normalizeH="0" baseline="0" noProof="0" dirty="0" err="1">
                          <a:ln>
                            <a:noFill/>
                          </a:ln>
                          <a:solidFill>
                            <a:schemeClr val="tx1"/>
                          </a:solidFill>
                          <a:effectLst>
                            <a:outerShdw blurRad="38100" dist="38100" dir="2700000" algn="tl">
                              <a:srgbClr val="000000"/>
                            </a:outerShdw>
                          </a:effectLst>
                          <a:latin typeface="Verdana" pitchFamily="34" charset="0"/>
                        </a:rPr>
                        <a:t>Herbig</a:t>
                      </a:r>
                      <a:r>
                        <a:rPr kumimoji="0" lang="en-US" sz="18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a:t>
                      </a:r>
                      <a:r>
                        <a:rPr kumimoji="0" lang="en-US" sz="1800" b="0" i="0" u="none" strike="noStrike" cap="none" normalizeH="0" baseline="0" noProof="0" dirty="0" err="1">
                          <a:ln>
                            <a:noFill/>
                          </a:ln>
                          <a:solidFill>
                            <a:schemeClr val="tx1"/>
                          </a:solidFill>
                          <a:effectLst>
                            <a:outerShdw blurRad="38100" dist="38100" dir="2700000" algn="tl">
                              <a:srgbClr val="000000"/>
                            </a:outerShdw>
                          </a:effectLst>
                          <a:latin typeface="Verdana" pitchFamily="34" charset="0"/>
                        </a:rPr>
                        <a:t>Ae</a:t>
                      </a:r>
                      <a:r>
                        <a:rPr kumimoji="0" lang="en-US" sz="18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/Be</a:t>
                      </a:r>
                    </a:p>
                    <a:p>
                      <a:pPr marL="533400" marR="0" lvl="0" indent="-533400" algn="l" defTabSz="9144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Late type: 5 &lt; M &lt; 8 M</a:t>
                      </a:r>
                      <a:r>
                        <a:rPr kumimoji="0" lang="en-US" sz="1200" b="0" i="0" u="none" strike="noStrike" cap="none" normalizeH="0" baseline="-25000" noProof="0" dirty="0">
                          <a:ln>
                            <a:noFill/>
                          </a:ln>
                          <a:solidFill>
                            <a:schemeClr val="tx1"/>
                          </a:solidFill>
                          <a:effectLst>
                            <a:outerShdw blurRad="38100" dist="38100" dir="2700000" algn="tl">
                              <a:srgbClr val="000000"/>
                            </a:outerShdw>
                          </a:effectLst>
                          <a:latin typeface="Syastro" pitchFamily="2" charset="0"/>
                          <a:cs typeface="Arial"/>
                        </a:rPr>
                        <a:t>☼</a:t>
                      </a:r>
                      <a:endParaRPr kumimoji="0" lang="en-US" sz="1200" b="0" i="0" u="none" strike="noStrike" cap="none" normalizeH="0" baseline="-25000" noProof="0" dirty="0">
                        <a:ln>
                          <a:noFill/>
                        </a:ln>
                        <a:solidFill>
                          <a:schemeClr val="tx1"/>
                        </a:solidFill>
                        <a:effectLst>
                          <a:outerShdw blurRad="38100" dist="38100" dir="2700000" algn="tl">
                            <a:srgbClr val="000000"/>
                          </a:outerShdw>
                        </a:effectLst>
                        <a:latin typeface="Syastro" pitchFamily="2" charset="0"/>
                      </a:endParaRPr>
                    </a:p>
                    <a:p>
                      <a:pPr marL="533400" marR="0" lvl="0" indent="-533400" algn="l" defTabSz="9144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Early Type: M </a:t>
                      </a: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sym typeface="Mathematica1" pitchFamily="2" charset="2"/>
                        </a:rPr>
                        <a:t>&gt;</a:t>
                      </a: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8 M</a:t>
                      </a:r>
                      <a:r>
                        <a:rPr kumimoji="0" lang="en-US" sz="1200" b="0" i="0" u="none" strike="noStrike" cap="none" normalizeH="0" baseline="-25000" noProof="0" dirty="0">
                          <a:ln>
                            <a:noFill/>
                          </a:ln>
                          <a:solidFill>
                            <a:schemeClr val="tx1"/>
                          </a:solidFill>
                          <a:effectLst>
                            <a:outerShdw blurRad="38100" dist="38100" dir="2700000" algn="tl">
                              <a:srgbClr val="000000"/>
                            </a:outerShdw>
                          </a:effectLst>
                          <a:latin typeface="Syastro" pitchFamily="2" charset="0"/>
                          <a:cs typeface="Arial"/>
                        </a:rPr>
                        <a:t>☼</a:t>
                      </a:r>
                      <a:endParaRPr kumimoji="0" lang="en-US" sz="1200" b="0" i="0" u="none" strike="noStrike" cap="none" normalizeH="0" baseline="0" noProof="0" dirty="0">
                        <a:ln>
                          <a:noFill/>
                        </a:ln>
                        <a:solidFill>
                          <a:schemeClr val="tx1"/>
                        </a:solidFill>
                        <a:effectLst>
                          <a:outerShdw blurRad="38100" dist="38100" dir="2700000" algn="tl">
                            <a:srgbClr val="000000"/>
                          </a:outerShdw>
                        </a:effectLst>
                        <a:latin typeface="Syastro" pitchFamily="2" charset="0"/>
                      </a:endParaRPr>
                    </a:p>
                  </a:txBody>
                  <a:tcPr marT="45724" marB="45724" horzOverflow="overflow">
                    <a:lnL w="12700" cap="flat" cmpd="sng" algn="ctr">
                      <a:solidFill>
                        <a:srgbClr val="ADF286"/>
                      </a:solidFill>
                      <a:prstDash val="solid"/>
                      <a:round/>
                      <a:headEnd type="none" w="med" len="med"/>
                      <a:tailEnd type="none" w="med" len="med"/>
                    </a:lnL>
                    <a:lnR w="28575" cap="flat" cmpd="sng" algn="ctr">
                      <a:solidFill>
                        <a:srgbClr val="ADF286"/>
                      </a:solidFill>
                      <a:prstDash val="solid"/>
                      <a:round/>
                      <a:headEnd type="none" w="med" len="med"/>
                      <a:tailEnd type="none" w="med" len="med"/>
                    </a:lnR>
                    <a:lnT w="12700" cap="flat" cmpd="sng" algn="ctr">
                      <a:solidFill>
                        <a:srgbClr val="ADF286"/>
                      </a:solidFill>
                      <a:prstDash val="solid"/>
                      <a:round/>
                      <a:headEnd type="none" w="med" len="med"/>
                      <a:tailEnd type="none" w="med" len="med"/>
                    </a:lnT>
                    <a:lnB w="12700" cap="flat" cmpd="sng" algn="ctr">
                      <a:solidFill>
                        <a:srgbClr val="ADF28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12605">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Formation: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a:t>
                      </a:r>
                      <a:r>
                        <a:rPr kumimoji="0" lang="en-US" sz="1400" b="0" i="1"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disc-YSO-outflow system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(Observational confirmation of theory)</a:t>
                      </a:r>
                    </a:p>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endPar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endParaRPr>
                    </a:p>
                  </a:txBody>
                  <a:tcPr marT="45724" marB="45724" horzOverflow="overflow">
                    <a:lnL w="28575" cap="flat" cmpd="sng" algn="ctr">
                      <a:solidFill>
                        <a:srgbClr val="ADF286"/>
                      </a:solidFill>
                      <a:prstDash val="solid"/>
                      <a:round/>
                      <a:headEnd type="none" w="med" len="med"/>
                      <a:tailEnd type="none" w="med" len="med"/>
                    </a:lnL>
                    <a:lnR w="12700" cap="flat" cmpd="sng" algn="ctr">
                      <a:solidFill>
                        <a:srgbClr val="ADF286"/>
                      </a:solidFill>
                      <a:prstDash val="solid"/>
                      <a:round/>
                      <a:headEnd type="none" w="med" len="med"/>
                      <a:tailEnd type="none" w="med" len="med"/>
                    </a:lnR>
                    <a:lnT w="12700" cap="flat" cmpd="sng" algn="ctr">
                      <a:solidFill>
                        <a:srgbClr val="ADF286"/>
                      </a:solidFill>
                      <a:prstDash val="solid"/>
                      <a:round/>
                      <a:headEnd type="none" w="med" len="med"/>
                      <a:tailEnd type="none" w="med" len="med"/>
                    </a:lnT>
                    <a:lnB w="12700" cap="flat" cmpd="sng" algn="ctr">
                      <a:solidFill>
                        <a:srgbClr val="ADF28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Formation:</a:t>
                      </a:r>
                    </a:p>
                    <a:p>
                      <a:pPr marL="0" marR="0" lvl="0" indent="0" algn="l" defTabSz="914400" rtl="0" eaLnBrk="1" fontAlgn="base" latinLnBrk="0" hangingPunct="1">
                        <a:lnSpc>
                          <a:spcPct val="110000"/>
                        </a:lnSpc>
                        <a:spcBef>
                          <a:spcPct val="20000"/>
                        </a:spcBef>
                        <a:spcAft>
                          <a:spcPct val="0"/>
                        </a:spcAft>
                        <a:buClr>
                          <a:schemeClr val="tx2"/>
                        </a:buClr>
                        <a:buSzPct val="60000"/>
                        <a:buFont typeface="Wingdings" pitchFamily="2" charset="2"/>
                        <a:buNone/>
                        <a:tabLst/>
                      </a:pPr>
                      <a:r>
                        <a:rPr kumimoji="0" lang="en-US" sz="14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a:t>
                      </a:r>
                      <a:r>
                        <a:rPr kumimoji="0" lang="en-US" sz="14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sym typeface="CommonBullets" pitchFamily="34" charset="2"/>
                        </a:rPr>
                        <a:t> D</a:t>
                      </a:r>
                      <a:r>
                        <a:rPr kumimoji="0" lang="en-US" sz="1400" b="0" i="1"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isc-YSO-outflow systems</a:t>
                      </a:r>
                      <a:r>
                        <a:rPr kumimoji="0" lang="en-US" sz="14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a:t>
                      </a:r>
                    </a:p>
                    <a:p>
                      <a:pPr marL="0" marR="0" lvl="0" indent="0" algn="l" defTabSz="914400" rtl="0" eaLnBrk="1" fontAlgn="base" latinLnBrk="0" hangingPunct="1">
                        <a:lnSpc>
                          <a:spcPct val="110000"/>
                        </a:lnSpc>
                        <a:spcBef>
                          <a:spcPct val="0"/>
                        </a:spcBef>
                        <a:spcAft>
                          <a:spcPct val="0"/>
                        </a:spcAft>
                        <a:buClrTx/>
                        <a:buSzTx/>
                        <a:buFontTx/>
                        <a:buNone/>
                        <a:tabLst/>
                      </a:pPr>
                      <a:r>
                        <a:rPr kumimoji="0" lang="en-US" sz="14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a:t>
                      </a:r>
                      <a:r>
                        <a:rPr kumimoji="0" lang="en-US" sz="14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sym typeface="CommonBullets" pitchFamily="34" charset="2"/>
                        </a:rPr>
                        <a:t> </a:t>
                      </a:r>
                      <a:r>
                        <a:rPr kumimoji="0" lang="en-US" sz="14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Coagulation of  molecular clouds?</a:t>
                      </a:r>
                    </a:p>
                    <a:p>
                      <a:pPr marL="0" marR="0" lvl="0" indent="0" algn="l" defTabSz="914400" rtl="0" eaLnBrk="1" fontAlgn="base" latinLnBrk="0" hangingPunct="1">
                        <a:lnSpc>
                          <a:spcPct val="110000"/>
                        </a:lnSpc>
                        <a:spcBef>
                          <a:spcPct val="0"/>
                        </a:spcBef>
                        <a:spcAft>
                          <a:spcPct val="0"/>
                        </a:spcAft>
                        <a:buClrTx/>
                        <a:buSzTx/>
                        <a:buFontTx/>
                        <a:buNone/>
                        <a:tabLst/>
                      </a:pPr>
                      <a:r>
                        <a:rPr kumimoji="0" lang="en-US" sz="14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Fusion of small stars?</a:t>
                      </a:r>
                      <a:endParaRPr kumimoji="0" lang="en-US" sz="18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endParaRPr>
                    </a:p>
                  </a:txBody>
                  <a:tcPr marT="45724" marB="45724" horzOverflow="overflow">
                    <a:lnL w="12700" cap="flat" cmpd="sng" algn="ctr">
                      <a:solidFill>
                        <a:srgbClr val="ADF286"/>
                      </a:solidFill>
                      <a:prstDash val="solid"/>
                      <a:round/>
                      <a:headEnd type="none" w="med" len="med"/>
                      <a:tailEnd type="none" w="med" len="med"/>
                    </a:lnL>
                    <a:lnR w="28575" cap="flat" cmpd="sng" algn="ctr">
                      <a:solidFill>
                        <a:srgbClr val="ADF286"/>
                      </a:solidFill>
                      <a:prstDash val="solid"/>
                      <a:round/>
                      <a:headEnd type="none" w="med" len="med"/>
                      <a:tailEnd type="none" w="med" len="med"/>
                    </a:lnR>
                    <a:lnT w="12700" cap="flat" cmpd="sng" algn="ctr">
                      <a:solidFill>
                        <a:srgbClr val="ADF286"/>
                      </a:solidFill>
                      <a:prstDash val="solid"/>
                      <a:round/>
                      <a:headEnd type="none" w="med" len="med"/>
                      <a:tailEnd type="none" w="med" len="med"/>
                    </a:lnT>
                    <a:lnB w="12700" cap="flat" cmpd="sng" algn="ctr">
                      <a:solidFill>
                        <a:srgbClr val="ADF28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8811">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Jets &amp; bipolar outflows:</a:t>
                      </a:r>
                    </a:p>
                    <a:p>
                      <a:pPr marL="0" marR="0" lvl="0" indent="0" algn="l" defTabSz="9144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Very energetic phenomenon </a:t>
                      </a:r>
                    </a:p>
                    <a:p>
                      <a:pPr marL="0" marR="0" lvl="0" indent="0" algn="l" defTabSz="9144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Bipolar and highly collimated </a:t>
                      </a:r>
                    </a:p>
                    <a:p>
                      <a:pPr marL="0" marR="0" lvl="0" indent="0" algn="l" defTabSz="9144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Visible from X-Rays to Radio</a:t>
                      </a:r>
                    </a:p>
                    <a:p>
                      <a:pPr marL="0" marR="0" lvl="0" indent="0" algn="l" defTabSz="9144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Size: 0.1 – 5 pc</a:t>
                      </a:r>
                    </a:p>
                    <a:p>
                      <a:pPr marL="0" marR="0" lvl="0" indent="0" algn="l" defTabSz="9144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Mass: 0.01 – 10 M</a:t>
                      </a:r>
                      <a:r>
                        <a:rPr kumimoji="0" lang="en-US" sz="1200" b="0" i="0" u="none" strike="noStrike" cap="none" normalizeH="0" baseline="-25000" noProof="0" dirty="0">
                          <a:ln>
                            <a:noFill/>
                          </a:ln>
                          <a:solidFill>
                            <a:schemeClr val="tx1"/>
                          </a:solidFill>
                          <a:effectLst>
                            <a:outerShdw blurRad="38100" dist="38100" dir="2700000" algn="tl">
                              <a:srgbClr val="000000"/>
                            </a:outerShdw>
                          </a:effectLst>
                          <a:latin typeface="Syastro" pitchFamily="2" charset="0"/>
                          <a:cs typeface="Arial"/>
                        </a:rPr>
                        <a:t>☼</a:t>
                      </a:r>
                      <a:endParaRPr kumimoji="0" lang="en-US" sz="1200" b="0" i="0" u="none" strike="noStrike" cap="none" normalizeH="0" baseline="0" noProof="0" dirty="0">
                        <a:ln>
                          <a:noFill/>
                        </a:ln>
                        <a:solidFill>
                          <a:schemeClr val="tx1"/>
                        </a:solidFill>
                        <a:effectLst>
                          <a:outerShdw blurRad="38100" dist="38100" dir="2700000" algn="tl">
                            <a:srgbClr val="000000"/>
                          </a:outerShdw>
                        </a:effectLst>
                        <a:latin typeface="Syastro" pitchFamily="2" charset="0"/>
                      </a:endParaRPr>
                    </a:p>
                  </a:txBody>
                  <a:tcPr marT="45724" marB="45724" horzOverflow="overflow">
                    <a:lnL w="28575" cap="flat" cmpd="sng" algn="ctr">
                      <a:solidFill>
                        <a:srgbClr val="ADF286"/>
                      </a:solidFill>
                      <a:prstDash val="solid"/>
                      <a:round/>
                      <a:headEnd type="none" w="med" len="med"/>
                      <a:tailEnd type="none" w="med" len="med"/>
                    </a:lnL>
                    <a:lnR w="12700" cap="flat" cmpd="sng" algn="ctr">
                      <a:solidFill>
                        <a:srgbClr val="ADF286"/>
                      </a:solidFill>
                      <a:prstDash val="solid"/>
                      <a:round/>
                      <a:headEnd type="none" w="med" len="med"/>
                      <a:tailEnd type="none" w="med" len="med"/>
                    </a:lnR>
                    <a:lnT w="12700" cap="flat" cmpd="sng" algn="ctr">
                      <a:solidFill>
                        <a:srgbClr val="ADF286"/>
                      </a:solidFill>
                      <a:prstDash val="solid"/>
                      <a:round/>
                      <a:headEnd type="none" w="med" len="med"/>
                      <a:tailEnd type="none" w="med" len="med"/>
                    </a:lnT>
                    <a:lnB w="12700" cap="flat" cmpd="sng" algn="ctr">
                      <a:solidFill>
                        <a:srgbClr val="ADF28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Jets &amp; bipolar outflows:</a:t>
                      </a:r>
                    </a:p>
                    <a:p>
                      <a:pPr marL="0" marR="0" lvl="0" indent="0" algn="l" defTabSz="914400" rtl="0" eaLnBrk="1" fontAlgn="base" latinLnBrk="0" hangingPunct="1">
                        <a:lnSpc>
                          <a:spcPct val="130000"/>
                        </a:lnSpc>
                        <a:spcBef>
                          <a:spcPct val="0"/>
                        </a:spcBef>
                        <a:spcAft>
                          <a:spcPct val="0"/>
                        </a:spcAft>
                        <a:buClrTx/>
                        <a:buSzTx/>
                        <a:buFontTx/>
                        <a:buNone/>
                        <a:tabLst/>
                      </a:pP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Outflows: Very energetic phenomenon </a:t>
                      </a:r>
                    </a:p>
                    <a:p>
                      <a:pPr marL="0" marR="0" lvl="0" indent="0" algn="l" defTabSz="9144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Bipolar and highly collimated</a:t>
                      </a:r>
                    </a:p>
                    <a:p>
                      <a:pPr marL="0" marR="0" lvl="0" indent="0" algn="l" defTabSz="9144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Common in massive proto-stars </a:t>
                      </a:r>
                    </a:p>
                    <a:p>
                      <a:pPr marL="0" marR="0" lvl="0" indent="0" algn="l" defTabSz="914400" rtl="0" eaLnBrk="1" fontAlgn="base" latinLnBrk="0" hangingPunct="1">
                        <a:lnSpc>
                          <a:spcPct val="140000"/>
                        </a:lnSpc>
                        <a:spcBef>
                          <a:spcPct val="0"/>
                        </a:spcBef>
                        <a:spcAft>
                          <a:spcPct val="0"/>
                        </a:spcAft>
                        <a:buClrTx/>
                        <a:buSzTx/>
                        <a:buFontTx/>
                        <a:buNone/>
                        <a:tabLst/>
                      </a:pP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Jets:     Not enough detected</a:t>
                      </a:r>
                    </a:p>
                  </a:txBody>
                  <a:tcPr marT="45724" marB="45724" horzOverflow="overflow">
                    <a:lnL w="12700" cap="flat" cmpd="sng" algn="ctr">
                      <a:solidFill>
                        <a:srgbClr val="ADF286"/>
                      </a:solidFill>
                      <a:prstDash val="solid"/>
                      <a:round/>
                      <a:headEnd type="none" w="med" len="med"/>
                      <a:tailEnd type="none" w="med" len="med"/>
                    </a:lnL>
                    <a:lnR w="28575" cap="flat" cmpd="sng" algn="ctr">
                      <a:solidFill>
                        <a:srgbClr val="ADF286"/>
                      </a:solidFill>
                      <a:prstDash val="solid"/>
                      <a:round/>
                      <a:headEnd type="none" w="med" len="med"/>
                      <a:tailEnd type="none" w="med" len="med"/>
                    </a:lnR>
                    <a:lnT w="12700" cap="flat" cmpd="sng" algn="ctr">
                      <a:solidFill>
                        <a:srgbClr val="ADF286"/>
                      </a:solidFill>
                      <a:prstDash val="solid"/>
                      <a:round/>
                      <a:headEnd type="none" w="med" len="med"/>
                      <a:tailEnd type="none" w="med" len="med"/>
                    </a:lnT>
                    <a:lnB w="12700" cap="flat" cmpd="sng" algn="ctr">
                      <a:solidFill>
                        <a:srgbClr val="ADF28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24207">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Tx/>
                        <a:buNone/>
                        <a:tabLst/>
                      </a:pPr>
                      <a:r>
                        <a:rPr kumimoji="0" lang="en-US" sz="18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Circum-stellar discs</a:t>
                      </a:r>
                    </a:p>
                    <a:p>
                      <a:pPr marL="0" marR="0" lvl="0" indent="0" algn="l" defTabSz="9144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Perpendicular to bipolar flow</a:t>
                      </a:r>
                      <a:r>
                        <a:rPr kumimoji="0" lang="en-US" sz="1200" b="0" i="1"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a:t>
                      </a:r>
                    </a:p>
                    <a:p>
                      <a:pPr marL="0" marR="0" lvl="0" indent="0" algn="l" defTabSz="914400" rtl="0" eaLnBrk="1" fontAlgn="base" latinLnBrk="0" hangingPunct="1">
                        <a:lnSpc>
                          <a:spcPct val="90000"/>
                        </a:lnSpc>
                        <a:spcBef>
                          <a:spcPct val="0"/>
                        </a:spcBef>
                        <a:spcAft>
                          <a:spcPct val="0"/>
                        </a:spcAft>
                        <a:buClrTx/>
                        <a:buSzTx/>
                        <a:buFontTx/>
                        <a:buNone/>
                        <a:tabLst/>
                      </a:pPr>
                      <a:r>
                        <a:rPr kumimoji="0" lang="en-US" sz="1200" b="0" i="1"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Size: dozens to  hundreds of AUs</a:t>
                      </a:r>
                    </a:p>
                    <a:p>
                      <a:pPr marL="0" marR="0" lvl="0" indent="0" algn="l" defTabSz="914400" rtl="0" eaLnBrk="1" fontAlgn="base" latinLnBrk="0" hangingPunct="1">
                        <a:lnSpc>
                          <a:spcPct val="90000"/>
                        </a:lnSpc>
                        <a:spcBef>
                          <a:spcPct val="0"/>
                        </a:spcBef>
                        <a:spcAft>
                          <a:spcPct val="0"/>
                        </a:spcAft>
                        <a:buClrTx/>
                        <a:buSzTx/>
                        <a:buFontTx/>
                        <a:buChar char="-"/>
                        <a:tabLst/>
                      </a:pP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Mass: 0.01 – 1 M</a:t>
                      </a:r>
                      <a:r>
                        <a:rPr kumimoji="0" lang="en-US" sz="1200" b="0" i="0" u="none" strike="noStrike" cap="none" normalizeH="0" baseline="-25000" noProof="0" dirty="0">
                          <a:ln>
                            <a:noFill/>
                          </a:ln>
                          <a:solidFill>
                            <a:schemeClr val="tx1"/>
                          </a:solidFill>
                          <a:effectLst>
                            <a:outerShdw blurRad="38100" dist="38100" dir="2700000" algn="tl">
                              <a:srgbClr val="000000"/>
                            </a:outerShdw>
                          </a:effectLst>
                          <a:latin typeface="Syastro" pitchFamily="2" charset="0"/>
                          <a:cs typeface="Arial"/>
                        </a:rPr>
                        <a:t>☼  </a:t>
                      </a:r>
                    </a:p>
                    <a:p>
                      <a:pPr marL="0" marR="0" lvl="0" indent="0" algn="l" defTabSz="9144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Temp.: ~100K at 1AU of central star </a:t>
                      </a:r>
                    </a:p>
                  </a:txBody>
                  <a:tcPr marT="45724" marB="45724" horzOverflow="overflow">
                    <a:lnL w="28575" cap="flat" cmpd="sng" algn="ctr">
                      <a:solidFill>
                        <a:srgbClr val="ADF286"/>
                      </a:solidFill>
                      <a:prstDash val="solid"/>
                      <a:round/>
                      <a:headEnd type="none" w="med" len="med"/>
                      <a:tailEnd type="none" w="med" len="med"/>
                    </a:lnL>
                    <a:lnR w="12700" cap="flat" cmpd="sng" algn="ctr">
                      <a:solidFill>
                        <a:srgbClr val="ADF286"/>
                      </a:solidFill>
                      <a:prstDash val="solid"/>
                      <a:round/>
                      <a:headEnd type="none" w="med" len="med"/>
                      <a:tailEnd type="none" w="med" len="med"/>
                    </a:lnR>
                    <a:lnT w="12700" cap="flat" cmpd="sng" algn="ctr">
                      <a:solidFill>
                        <a:srgbClr val="ADF286"/>
                      </a:solidFill>
                      <a:prstDash val="solid"/>
                      <a:round/>
                      <a:headEnd type="none" w="med" len="med"/>
                      <a:tailEnd type="none" w="med" len="med"/>
                    </a:lnT>
                    <a:lnB w="28575" cap="flat" cmpd="sng" algn="ctr">
                      <a:solidFill>
                        <a:srgbClr val="ADF28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Circum-stellar discs:</a:t>
                      </a:r>
                    </a:p>
                    <a:p>
                      <a:pPr marL="0" marR="0" lvl="0" indent="0" algn="l" defTabSz="9144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Little observational evidence </a:t>
                      </a:r>
                    </a:p>
                    <a:p>
                      <a:pPr marL="0" marR="0" lvl="0" indent="0" algn="l" defTabSz="9144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Fast evolution: 10</a:t>
                      </a:r>
                      <a:r>
                        <a:rPr kumimoji="0" lang="en-US" sz="1200" b="0" i="0" u="none" strike="noStrike" cap="none" normalizeH="0" baseline="30000" noProof="0" dirty="0">
                          <a:ln>
                            <a:noFill/>
                          </a:ln>
                          <a:solidFill>
                            <a:schemeClr val="tx1"/>
                          </a:solidFill>
                          <a:effectLst>
                            <a:outerShdw blurRad="38100" dist="38100" dir="2700000" algn="tl">
                              <a:srgbClr val="000000"/>
                            </a:outerShdw>
                          </a:effectLst>
                          <a:latin typeface="Verdana" pitchFamily="34" charset="0"/>
                        </a:rPr>
                        <a:t>6</a:t>
                      </a: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yrs -- 10 M</a:t>
                      </a:r>
                      <a:r>
                        <a:rPr kumimoji="0" lang="en-US" sz="1200" b="0" i="0" u="none" strike="noStrike" cap="none" normalizeH="0" baseline="-25000" noProof="0" dirty="0">
                          <a:ln>
                            <a:noFill/>
                          </a:ln>
                          <a:solidFill>
                            <a:schemeClr val="tx1"/>
                          </a:solidFill>
                          <a:effectLst>
                            <a:outerShdw blurRad="38100" dist="38100" dir="2700000" algn="tl">
                              <a:srgbClr val="000000"/>
                            </a:outerShdw>
                          </a:effectLst>
                          <a:latin typeface="Syastro" pitchFamily="2" charset="0"/>
                          <a:cs typeface="Arial"/>
                        </a:rPr>
                        <a:t>☼</a:t>
                      </a:r>
                      <a:endParaRPr kumimoji="0" lang="en-US" sz="1200" b="0" i="0" u="none" strike="noStrike" cap="none" normalizeH="0" baseline="0" noProof="0" dirty="0">
                        <a:ln>
                          <a:noFill/>
                        </a:ln>
                        <a:solidFill>
                          <a:schemeClr val="tx1"/>
                        </a:solidFill>
                        <a:effectLst>
                          <a:outerShdw blurRad="38100" dist="38100" dir="2700000" algn="tl">
                            <a:srgbClr val="000000"/>
                          </a:outerShdw>
                        </a:effectLst>
                        <a:latin typeface="Syastro" pitchFamily="2" charset="0"/>
                      </a:endParaRPr>
                    </a:p>
                    <a:p>
                      <a:pPr marL="0" marR="0" lvl="0" indent="0" algn="l" defTabSz="914400" rtl="0" eaLnBrk="1" fontAlgn="base" latinLnBrk="0" hangingPunct="1">
                        <a:lnSpc>
                          <a:spcPct val="90000"/>
                        </a:lnSpc>
                        <a:spcBef>
                          <a:spcPct val="0"/>
                        </a:spcBef>
                        <a:spcAft>
                          <a:spcPct val="0"/>
                        </a:spcAft>
                        <a:buClrTx/>
                        <a:buSzTx/>
                        <a:buFontTx/>
                        <a:buChar char="-"/>
                        <a:tabLst/>
                      </a:pPr>
                      <a:r>
                        <a:rPr kumimoji="0" lang="en-US" sz="12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rPr>
                        <a:t> Reach MS still accreting mass actively </a:t>
                      </a:r>
                      <a:endParaRPr kumimoji="0" lang="en-US" sz="1400" b="0" i="0" u="none" strike="noStrike" cap="none" normalizeH="0" baseline="0" noProof="0" dirty="0">
                        <a:ln>
                          <a:noFill/>
                        </a:ln>
                        <a:solidFill>
                          <a:schemeClr val="tx1"/>
                        </a:solidFill>
                        <a:effectLst>
                          <a:outerShdw blurRad="38100" dist="38100" dir="2700000" algn="tl">
                            <a:srgbClr val="000000"/>
                          </a:outerShdw>
                        </a:effectLst>
                        <a:latin typeface="Verdana" pitchFamily="34" charset="0"/>
                      </a:endParaRPr>
                    </a:p>
                  </a:txBody>
                  <a:tcPr marT="45724" marB="45724" horzOverflow="overflow">
                    <a:lnL w="12700" cap="flat" cmpd="sng" algn="ctr">
                      <a:solidFill>
                        <a:srgbClr val="ADF286"/>
                      </a:solidFill>
                      <a:prstDash val="solid"/>
                      <a:round/>
                      <a:headEnd type="none" w="med" len="med"/>
                      <a:tailEnd type="none" w="med" len="med"/>
                    </a:lnL>
                    <a:lnR w="28575" cap="flat" cmpd="sng" algn="ctr">
                      <a:solidFill>
                        <a:srgbClr val="ADF286"/>
                      </a:solidFill>
                      <a:prstDash val="solid"/>
                      <a:round/>
                      <a:headEnd type="none" w="med" len="med"/>
                      <a:tailEnd type="none" w="med" len="med"/>
                    </a:lnR>
                    <a:lnT w="12700" cap="flat" cmpd="sng" algn="ctr">
                      <a:solidFill>
                        <a:srgbClr val="ADF286"/>
                      </a:solidFill>
                      <a:prstDash val="solid"/>
                      <a:round/>
                      <a:headEnd type="none" w="med" len="med"/>
                      <a:tailEnd type="none" w="med" len="med"/>
                    </a:lnT>
                    <a:lnB w="28575" cap="flat" cmpd="sng" algn="ctr">
                      <a:solidFill>
                        <a:srgbClr val="ADF28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457200" y="277814"/>
            <a:ext cx="8229600" cy="919162"/>
          </a:xfrm>
        </p:spPr>
        <p:txBody>
          <a:bodyPr/>
          <a:lstStyle/>
          <a:p>
            <a:pPr eaLnBrk="1" hangingPunct="1">
              <a:defRPr/>
            </a:pPr>
            <a:r>
              <a:rPr lang="en-US" dirty="0">
                <a:solidFill>
                  <a:srgbClr val="0000CC"/>
                </a:solidFill>
              </a:rPr>
              <a:t>Giant Molecular Clouds</a:t>
            </a:r>
          </a:p>
        </p:txBody>
      </p:sp>
      <p:pic>
        <p:nvPicPr>
          <p:cNvPr id="186379" name="ssc2004-04v2.mpg">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965993" y="1196976"/>
            <a:ext cx="7212013" cy="54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202" fill="hold"/>
                                        <p:tgtEl>
                                          <p:spTgt spid="18637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6379"/>
                </p:tgtEl>
              </p:cMediaNode>
            </p:video>
            <p:seq concurrent="1" nextAc="seek">
              <p:cTn id="8" restart="whenNotActive" fill="hold" evtFilter="cancelBubble" nodeType="interactiveSeq">
                <p:stCondLst>
                  <p:cond evt="onClick" delay="0">
                    <p:tgtEl>
                      <p:spTgt spid="18637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6379"/>
                                        </p:tgtEl>
                                      </p:cBhvr>
                                    </p:cmd>
                                  </p:childTnLst>
                                </p:cTn>
                              </p:par>
                            </p:childTnLst>
                          </p:cTn>
                        </p:par>
                      </p:childTnLst>
                    </p:cTn>
                  </p:par>
                </p:childTnLst>
              </p:cTn>
              <p:nextCondLst>
                <p:cond evt="onClick" delay="0">
                  <p:tgtEl>
                    <p:spTgt spid="18637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277813"/>
            <a:ext cx="8229600" cy="936625"/>
          </a:xfrm>
        </p:spPr>
        <p:txBody>
          <a:bodyPr/>
          <a:lstStyle/>
          <a:p>
            <a:pPr eaLnBrk="1" hangingPunct="1">
              <a:defRPr/>
            </a:pPr>
            <a:r>
              <a:rPr lang="en-US" dirty="0">
                <a:solidFill>
                  <a:srgbClr val="0000CC"/>
                </a:solidFill>
              </a:rPr>
              <a:t>Star Formation Model</a:t>
            </a:r>
          </a:p>
        </p:txBody>
      </p:sp>
      <p:pic>
        <p:nvPicPr>
          <p:cNvPr id="21507" name="Picture 11" descr="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341563"/>
            <a:ext cx="3671887"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3" descr="n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349500"/>
            <a:ext cx="3275012"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Line 14"/>
          <p:cNvSpPr>
            <a:spLocks noChangeShapeType="1"/>
          </p:cNvSpPr>
          <p:nvPr/>
        </p:nvSpPr>
        <p:spPr bwMode="auto">
          <a:xfrm flipV="1">
            <a:off x="3059113" y="2349500"/>
            <a:ext cx="1657350" cy="1295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0" name="Line 15"/>
          <p:cNvSpPr>
            <a:spLocks noChangeShapeType="1"/>
          </p:cNvSpPr>
          <p:nvPr/>
        </p:nvSpPr>
        <p:spPr bwMode="auto">
          <a:xfrm>
            <a:off x="3059113" y="3933825"/>
            <a:ext cx="1657350" cy="165576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2288" name="Text Box 16"/>
          <p:cNvSpPr txBox="1">
            <a:spLocks noChangeArrowheads="1"/>
          </p:cNvSpPr>
          <p:nvPr/>
        </p:nvSpPr>
        <p:spPr bwMode="auto">
          <a:xfrm>
            <a:off x="1042988" y="1916113"/>
            <a:ext cx="2178050" cy="400050"/>
          </a:xfrm>
          <a:prstGeom prst="rect">
            <a:avLst/>
          </a:prstGeom>
          <a:noFill/>
          <a:ln w="9525">
            <a:noFill/>
            <a:miter lim="800000"/>
            <a:headEnd/>
            <a:tailEnd/>
          </a:ln>
          <a:effectLst/>
        </p:spPr>
        <p:txBody>
          <a:bodyPr wrap="none">
            <a:spAutoFit/>
          </a:bodyPr>
          <a:lstStyle/>
          <a:p>
            <a:pPr>
              <a:defRPr/>
            </a:pPr>
            <a:r>
              <a:rPr lang="en-US" sz="2000" baseline="0" dirty="0">
                <a:effectLst>
                  <a:outerShdw blurRad="38100" dist="38100" dir="2700000" algn="tl">
                    <a:srgbClr val="000000"/>
                  </a:outerShdw>
                </a:effectLst>
              </a:rPr>
              <a:t>Molecular cloud</a:t>
            </a:r>
          </a:p>
        </p:txBody>
      </p:sp>
      <p:sp>
        <p:nvSpPr>
          <p:cNvPr id="182289" name="Text Box 17"/>
          <p:cNvSpPr txBox="1">
            <a:spLocks noChangeArrowheads="1"/>
          </p:cNvSpPr>
          <p:nvPr/>
        </p:nvSpPr>
        <p:spPr bwMode="auto">
          <a:xfrm>
            <a:off x="5148263" y="1989138"/>
            <a:ext cx="1601787" cy="369887"/>
          </a:xfrm>
          <a:prstGeom prst="rect">
            <a:avLst/>
          </a:prstGeom>
          <a:noFill/>
          <a:ln w="9525">
            <a:noFill/>
            <a:miter lim="800000"/>
            <a:headEnd/>
            <a:tailEnd/>
          </a:ln>
          <a:effectLst/>
        </p:spPr>
        <p:txBody>
          <a:bodyPr wrap="none">
            <a:spAutoFit/>
          </a:bodyPr>
          <a:lstStyle/>
          <a:p>
            <a:pPr>
              <a:defRPr/>
            </a:pPr>
            <a:r>
              <a:rPr lang="en-US" baseline="0" dirty="0">
                <a:effectLst>
                  <a:outerShdw blurRad="38100" dist="38100" dir="2700000" algn="tl">
                    <a:srgbClr val="000000"/>
                  </a:outerShdw>
                </a:effectLst>
              </a:rPr>
              <a:t>Dense cores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846931"/>
          </a:xfrm>
        </p:spPr>
        <p:txBody>
          <a:bodyPr/>
          <a:lstStyle/>
          <a:p>
            <a:r>
              <a:rPr lang="en-US" dirty="0">
                <a:solidFill>
                  <a:srgbClr val="0000CC"/>
                </a:solidFill>
              </a:rPr>
              <a:t>Star Formation Model</a:t>
            </a:r>
            <a:endParaRPr lang="en-US" dirty="0"/>
          </a:p>
        </p:txBody>
      </p:sp>
      <p:pic>
        <p:nvPicPr>
          <p:cNvPr id="14338" name="Picture 2" descr="http://astrobites.com/wp-content/uploads/2012/07/ttau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40768"/>
            <a:ext cx="7344816" cy="4910616"/>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6"/>
          <p:cNvSpPr txBox="1">
            <a:spLocks noChangeArrowheads="1"/>
          </p:cNvSpPr>
          <p:nvPr/>
        </p:nvSpPr>
        <p:spPr bwMode="auto">
          <a:xfrm>
            <a:off x="1763688" y="6334780"/>
            <a:ext cx="6048672" cy="523220"/>
          </a:xfrm>
          <a:prstGeom prst="rect">
            <a:avLst/>
          </a:prstGeom>
          <a:noFill/>
          <a:ln w="9525">
            <a:noFill/>
            <a:miter lim="800000"/>
            <a:headEnd/>
            <a:tailEnd/>
          </a:ln>
          <a:effectLst/>
        </p:spPr>
        <p:txBody>
          <a:bodyPr wrap="square">
            <a:spAutoFit/>
          </a:bodyPr>
          <a:lstStyle/>
          <a:p>
            <a:pPr>
              <a:defRPr/>
            </a:pPr>
            <a:r>
              <a:rPr lang="en-US" sz="2800" baseline="0" dirty="0">
                <a:effectLst>
                  <a:outerShdw blurRad="38100" dist="38100" dir="2700000" algn="tl">
                    <a:srgbClr val="000000"/>
                  </a:outerShdw>
                </a:effectLst>
              </a:rPr>
              <a:t>The Disk-YSO-Outflow Model</a:t>
            </a:r>
          </a:p>
        </p:txBody>
      </p:sp>
    </p:spTree>
    <p:extLst>
      <p:ext uri="{BB962C8B-B14F-4D97-AF65-F5344CB8AC3E}">
        <p14:creationId xmlns:p14="http://schemas.microsoft.com/office/powerpoint/2010/main" val="2508772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8891" t="18764" r="48083" b="8743"/>
          <a:stretch/>
        </p:blipFill>
        <p:spPr bwMode="auto">
          <a:xfrm>
            <a:off x="34925" y="1555750"/>
            <a:ext cx="4613275" cy="4373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ChangeArrowheads="1"/>
          </p:cNvSpPr>
          <p:nvPr/>
        </p:nvSpPr>
        <p:spPr bwMode="auto">
          <a:xfrm>
            <a:off x="228600" y="1066800"/>
            <a:ext cx="4029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lang="en-US">
                <a:solidFill>
                  <a:schemeClr val="bg1"/>
                </a:solidFill>
                <a:cs typeface="Arial" charset="0"/>
              </a:rPr>
              <a:t>H</a:t>
            </a:r>
            <a:r>
              <a:rPr lang="en-US" baseline="-25000">
                <a:solidFill>
                  <a:schemeClr val="bg1"/>
                </a:solidFill>
                <a:cs typeface="Arial" charset="0"/>
              </a:rPr>
              <a:t>2</a:t>
            </a:r>
            <a:r>
              <a:rPr lang="en-US">
                <a:solidFill>
                  <a:schemeClr val="bg1"/>
                </a:solidFill>
                <a:cs typeface="Arial" charset="0"/>
              </a:rPr>
              <a:t>O at 22.2 GHz - Trace outflows</a:t>
            </a:r>
          </a:p>
        </p:txBody>
      </p:sp>
      <p:sp>
        <p:nvSpPr>
          <p:cNvPr id="12" name="Rectangle 14"/>
          <p:cNvSpPr>
            <a:spLocks noChangeArrowheads="1"/>
          </p:cNvSpPr>
          <p:nvPr/>
        </p:nvSpPr>
        <p:spPr bwMode="auto">
          <a:xfrm>
            <a:off x="4724400" y="1087438"/>
            <a:ext cx="4029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lang="en-US">
                <a:solidFill>
                  <a:schemeClr val="bg1"/>
                </a:solidFill>
                <a:cs typeface="Arial" charset="0"/>
              </a:rPr>
              <a:t>CH</a:t>
            </a:r>
            <a:r>
              <a:rPr lang="en-US" baseline="-25000">
                <a:solidFill>
                  <a:schemeClr val="bg1"/>
                </a:solidFill>
                <a:cs typeface="Arial" charset="0"/>
              </a:rPr>
              <a:t>3</a:t>
            </a:r>
            <a:r>
              <a:rPr lang="en-US">
                <a:solidFill>
                  <a:schemeClr val="bg1"/>
                </a:solidFill>
                <a:cs typeface="Arial" charset="0"/>
              </a:rPr>
              <a:t>OH at 6.7 GHz - Trace disks</a:t>
            </a:r>
          </a:p>
        </p:txBody>
      </p:sp>
      <p:sp>
        <p:nvSpPr>
          <p:cNvPr id="4" name="Title 3"/>
          <p:cNvSpPr>
            <a:spLocks noGrp="1"/>
          </p:cNvSpPr>
          <p:nvPr>
            <p:ph type="title"/>
          </p:nvPr>
        </p:nvSpPr>
        <p:spPr>
          <a:xfrm>
            <a:off x="457200" y="274638"/>
            <a:ext cx="8229600" cy="812800"/>
          </a:xfrm>
        </p:spPr>
        <p:txBody>
          <a:bodyPr/>
          <a:lstStyle/>
          <a:p>
            <a:r>
              <a:rPr lang="en-US" dirty="0"/>
              <a:t>Masers</a:t>
            </a:r>
          </a:p>
        </p:txBody>
      </p:sp>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50333" t="16592" r="11134" b="22142"/>
          <a:stretch/>
        </p:blipFill>
        <p:spPr bwMode="auto">
          <a:xfrm>
            <a:off x="4752753" y="1555750"/>
            <a:ext cx="4343400" cy="4373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a:blip r:embed="rId4">
            <a:extLst>
              <a:ext uri="{28A0092B-C50C-407E-A947-70E740481C1C}">
                <a14:useLocalDpi xmlns:a14="http://schemas.microsoft.com/office/drawing/2010/main" val="0"/>
              </a:ext>
            </a:extLst>
          </a:blip>
          <a:srcRect l="27657" t="36917" r="22884" b="55154"/>
          <a:stretch>
            <a:fillRect/>
          </a:stretch>
        </p:blipFill>
        <p:spPr bwMode="auto">
          <a:xfrm>
            <a:off x="5580521" y="1614098"/>
            <a:ext cx="3381540" cy="34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3691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a:t>MASER Emission Properties</a:t>
            </a:r>
          </a:p>
        </p:txBody>
      </p:sp>
      <p:sp>
        <p:nvSpPr>
          <p:cNvPr id="14339" name="TextBox 3"/>
          <p:cNvSpPr txBox="1">
            <a:spLocks noChangeArrowheads="1"/>
          </p:cNvSpPr>
          <p:nvPr/>
        </p:nvSpPr>
        <p:spPr bwMode="auto">
          <a:xfrm>
            <a:off x="500063" y="1500188"/>
            <a:ext cx="6643687" cy="4687887"/>
          </a:xfrm>
          <a:prstGeom prst="rect">
            <a:avLst/>
          </a:prstGeom>
          <a:solidFill>
            <a:schemeClr val="accent2"/>
          </a:solidFill>
          <a:ln w="9525">
            <a:solidFill>
              <a:schemeClr val="accent1"/>
            </a:solidFill>
            <a:miter lim="800000"/>
            <a:headEnd/>
            <a:tailEnd/>
          </a:ln>
        </p:spPr>
        <p:txBody>
          <a:bodyPr>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buFont typeface="Arial" charset="0"/>
              <a:buChar char="•"/>
            </a:pPr>
            <a:r>
              <a:rPr lang="en-US" sz="3200"/>
              <a:t>High specific intensity</a:t>
            </a:r>
          </a:p>
          <a:p>
            <a:pPr eaLnBrk="1" hangingPunct="1">
              <a:buFont typeface="Arial" charset="0"/>
              <a:buChar char="•"/>
            </a:pPr>
            <a:endParaRPr lang="en-US" sz="3200"/>
          </a:p>
          <a:p>
            <a:pPr eaLnBrk="1" hangingPunct="1">
              <a:buFont typeface="Arial" charset="0"/>
              <a:buChar char="•"/>
            </a:pPr>
            <a:r>
              <a:rPr lang="en-US" sz="3200"/>
              <a:t>Narrow bandwidths</a:t>
            </a:r>
          </a:p>
          <a:p>
            <a:pPr eaLnBrk="1" hangingPunct="1">
              <a:buFont typeface="Arial" charset="0"/>
              <a:buChar char="•"/>
            </a:pPr>
            <a:endParaRPr lang="en-US" sz="3200"/>
          </a:p>
          <a:p>
            <a:pPr eaLnBrk="1" hangingPunct="1">
              <a:buFont typeface="Arial" charset="0"/>
              <a:buChar char="•"/>
            </a:pPr>
            <a:r>
              <a:rPr lang="en-US" sz="3200"/>
              <a:t>Polarization</a:t>
            </a:r>
          </a:p>
          <a:p>
            <a:pPr eaLnBrk="1" hangingPunct="1">
              <a:buFont typeface="Arial" charset="0"/>
              <a:buChar char="•"/>
            </a:pPr>
            <a:endParaRPr lang="en-US" sz="3200"/>
          </a:p>
          <a:p>
            <a:pPr eaLnBrk="1" hangingPunct="1">
              <a:buFont typeface="Arial" charset="0"/>
              <a:buChar char="•"/>
            </a:pPr>
            <a:r>
              <a:rPr lang="en-US" sz="3200"/>
              <a:t>Variability</a:t>
            </a:r>
          </a:p>
          <a:p>
            <a:pPr eaLnBrk="1" hangingPunct="1">
              <a:buFont typeface="Arial" charset="0"/>
              <a:buChar char="•"/>
            </a:pPr>
            <a:endParaRPr lang="en-US" sz="3200"/>
          </a:p>
          <a:p>
            <a:pPr eaLnBrk="1" hangingPunct="1">
              <a:buFont typeface="Arial" charset="0"/>
              <a:buChar char="•"/>
            </a:pPr>
            <a:r>
              <a:rPr lang="en-US" sz="3200"/>
              <a:t>High density  (10</a:t>
            </a:r>
            <a:r>
              <a:rPr lang="en-US" sz="3200" baseline="30000"/>
              <a:t>6</a:t>
            </a:r>
            <a:r>
              <a:rPr lang="en-US" sz="3200"/>
              <a:t> – 10</a:t>
            </a:r>
            <a:r>
              <a:rPr lang="en-US" sz="3200" baseline="30000"/>
              <a:t>10</a:t>
            </a:r>
            <a:r>
              <a:rPr lang="en-US" sz="3200"/>
              <a:t> cm</a:t>
            </a:r>
            <a:r>
              <a:rPr lang="en-US" sz="3200" baseline="30000"/>
              <a:t>-3</a:t>
            </a:r>
            <a:r>
              <a:rPr lang="en-US" sz="3200"/>
              <a:t>)</a:t>
            </a:r>
          </a:p>
          <a:p>
            <a:pPr eaLnBrk="1" hangingPunct="1">
              <a:buFont typeface="Arial" charset="0"/>
              <a:buChar char="•"/>
            </a:pPr>
            <a:endParaRPr lang="en-US" sz="3200"/>
          </a:p>
          <a:p>
            <a:pPr eaLnBrk="1" hangingPunct="1">
              <a:buFont typeface="Arial" charset="0"/>
              <a:buChar char="•"/>
            </a:pPr>
            <a:r>
              <a:rPr lang="en-US" sz="3200"/>
              <a:t>Close to energy source</a:t>
            </a:r>
          </a:p>
          <a:p>
            <a:pPr eaLnBrk="1" hangingPunct="1">
              <a:buFont typeface="Arial" charset="0"/>
              <a:buChar char="•"/>
            </a:pPr>
            <a:endParaRPr lang="en-US" sz="3200"/>
          </a:p>
          <a:p>
            <a:pPr eaLnBrk="1" hangingPunct="1">
              <a:buFont typeface="Arial" charset="0"/>
              <a:buChar char="•"/>
            </a:pPr>
            <a:r>
              <a:rPr lang="en-US" sz="3200"/>
              <a:t>High T</a:t>
            </a:r>
            <a:r>
              <a:rPr lang="en-US" sz="3200" baseline="-50000"/>
              <a:t>B</a:t>
            </a:r>
            <a:r>
              <a:rPr lang="en-US" sz="3200"/>
              <a:t> (10</a:t>
            </a:r>
            <a:r>
              <a:rPr lang="en-US" sz="3200" baseline="30000"/>
              <a:t>9</a:t>
            </a:r>
            <a:r>
              <a:rPr lang="en-US" sz="3200"/>
              <a:t> – 10</a:t>
            </a:r>
            <a:r>
              <a:rPr lang="en-US" sz="3200" baseline="30000"/>
              <a:t>12</a:t>
            </a:r>
            <a:r>
              <a:rPr lang="en-US" sz="3200"/>
              <a:t> K)</a:t>
            </a:r>
          </a:p>
          <a:p>
            <a:pPr eaLnBrk="1" hangingPunct="1"/>
            <a:endParaRPr lang="en-US" sz="3200"/>
          </a:p>
        </p:txBody>
      </p:sp>
    </p:spTree>
    <p:extLst>
      <p:ext uri="{BB962C8B-B14F-4D97-AF65-F5344CB8AC3E}">
        <p14:creationId xmlns:p14="http://schemas.microsoft.com/office/powerpoint/2010/main" val="2876111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28625" y="214313"/>
            <a:ext cx="8229600" cy="694407"/>
          </a:xfrm>
        </p:spPr>
        <p:txBody>
          <a:bodyPr/>
          <a:lstStyle/>
          <a:p>
            <a:pPr eaLnBrk="1" hangingPunct="1">
              <a:defRPr/>
            </a:pPr>
            <a:r>
              <a:rPr lang="en-US" dirty="0">
                <a:solidFill>
                  <a:srgbClr val="0000CC"/>
                </a:solidFill>
              </a:rPr>
              <a:t>Water Vapor MASERs</a:t>
            </a:r>
          </a:p>
        </p:txBody>
      </p:sp>
      <p:sp>
        <p:nvSpPr>
          <p:cNvPr id="158729" name="Text Box 9"/>
          <p:cNvSpPr txBox="1">
            <a:spLocks noChangeArrowheads="1"/>
          </p:cNvSpPr>
          <p:nvPr/>
        </p:nvSpPr>
        <p:spPr bwMode="auto">
          <a:xfrm>
            <a:off x="900113" y="1124744"/>
            <a:ext cx="4162425" cy="430212"/>
          </a:xfrm>
          <a:prstGeom prst="rect">
            <a:avLst/>
          </a:prstGeom>
          <a:noFill/>
          <a:ln w="9525">
            <a:noFill/>
            <a:miter lim="800000"/>
            <a:headEnd/>
            <a:tailEnd/>
          </a:ln>
          <a:effectLst/>
        </p:spPr>
        <p:txBody>
          <a:bodyPr wrap="none">
            <a:spAutoFit/>
          </a:bodyPr>
          <a:lstStyle/>
          <a:p>
            <a:pPr>
              <a:defRPr/>
            </a:pPr>
            <a:r>
              <a:rPr lang="en-US" sz="2200" baseline="0" dirty="0">
                <a:solidFill>
                  <a:srgbClr val="FFFF00"/>
                </a:solidFill>
                <a:effectLst>
                  <a:outerShdw blurRad="38100" dist="38100" dir="2700000" algn="tl">
                    <a:srgbClr val="000000"/>
                  </a:outerShdw>
                </a:effectLst>
              </a:rPr>
              <a:t>Water MASER Observations </a:t>
            </a:r>
          </a:p>
        </p:txBody>
      </p:sp>
      <p:sp>
        <p:nvSpPr>
          <p:cNvPr id="158730" name="Text Box 10"/>
          <p:cNvSpPr txBox="1">
            <a:spLocks noChangeArrowheads="1"/>
          </p:cNvSpPr>
          <p:nvPr/>
        </p:nvSpPr>
        <p:spPr bwMode="auto">
          <a:xfrm>
            <a:off x="1116013" y="1700213"/>
            <a:ext cx="7488237" cy="2751522"/>
          </a:xfrm>
          <a:prstGeom prst="rect">
            <a:avLst/>
          </a:prstGeom>
          <a:noFill/>
          <a:ln w="9525">
            <a:noFill/>
            <a:miter lim="800000"/>
            <a:headEnd/>
            <a:tailEnd/>
          </a:ln>
          <a:effectLst/>
        </p:spPr>
        <p:txBody>
          <a:bodyPr>
            <a:spAutoFit/>
          </a:bodyPr>
          <a:lstStyle/>
          <a:p>
            <a:pPr>
              <a:lnSpc>
                <a:spcPct val="160000"/>
              </a:lnSpc>
              <a:buFontTx/>
              <a:buChar char="•"/>
              <a:defRPr/>
            </a:pPr>
            <a:r>
              <a:rPr lang="en-US" baseline="0" dirty="0">
                <a:effectLst>
                  <a:outerShdw blurRad="38100" dist="38100" dir="2700000" algn="tl">
                    <a:srgbClr val="000000"/>
                  </a:outerShdw>
                </a:effectLst>
              </a:rPr>
              <a:t> Single dish spectrum</a:t>
            </a:r>
            <a:r>
              <a:rPr lang="es-ES_tradnl" baseline="0" dirty="0">
                <a:effectLst>
                  <a:outerShdw blurRad="38100" dist="38100" dir="2700000" algn="tl">
                    <a:srgbClr val="000000"/>
                  </a:outerShdw>
                </a:effectLst>
              </a:rPr>
              <a:t>:</a:t>
            </a:r>
          </a:p>
          <a:p>
            <a:pPr>
              <a:lnSpc>
                <a:spcPct val="160000"/>
              </a:lnSpc>
              <a:buFontTx/>
              <a:buChar char="•"/>
              <a:defRPr/>
            </a:pPr>
            <a:endParaRPr lang="es-ES_tradnl" baseline="0" dirty="0">
              <a:effectLst>
                <a:outerShdw blurRad="38100" dist="38100" dir="2700000" algn="tl">
                  <a:srgbClr val="000000"/>
                </a:outerShdw>
              </a:effectLst>
            </a:endParaRPr>
          </a:p>
          <a:p>
            <a:pPr>
              <a:lnSpc>
                <a:spcPct val="160000"/>
              </a:lnSpc>
              <a:buFontTx/>
              <a:buChar char="•"/>
              <a:defRPr/>
            </a:pPr>
            <a:endParaRPr lang="es-ES_tradnl" baseline="0" dirty="0">
              <a:effectLst>
                <a:outerShdw blurRad="38100" dist="38100" dir="2700000" algn="tl">
                  <a:srgbClr val="000000"/>
                </a:outerShdw>
              </a:effectLst>
            </a:endParaRPr>
          </a:p>
          <a:p>
            <a:pPr>
              <a:lnSpc>
                <a:spcPct val="160000"/>
              </a:lnSpc>
              <a:buFontTx/>
              <a:buChar char="•"/>
              <a:defRPr/>
            </a:pPr>
            <a:endParaRPr lang="es-ES_tradnl" baseline="0" dirty="0">
              <a:effectLst>
                <a:outerShdw blurRad="38100" dist="38100" dir="2700000" algn="tl">
                  <a:srgbClr val="000000"/>
                </a:outerShdw>
              </a:effectLst>
            </a:endParaRPr>
          </a:p>
          <a:p>
            <a:pPr>
              <a:lnSpc>
                <a:spcPct val="160000"/>
              </a:lnSpc>
              <a:defRPr/>
            </a:pPr>
            <a:r>
              <a:rPr lang="en-US" baseline="0" dirty="0">
                <a:effectLst>
                  <a:outerShdw blurRad="38100" dist="38100" dir="2700000" algn="tl">
                    <a:srgbClr val="000000"/>
                  </a:outerShdw>
                </a:effectLst>
              </a:rPr>
              <a:t> </a:t>
            </a:r>
          </a:p>
          <a:p>
            <a:pPr>
              <a:lnSpc>
                <a:spcPct val="160000"/>
              </a:lnSpc>
              <a:buFontTx/>
              <a:buChar char="•"/>
              <a:defRPr/>
            </a:pPr>
            <a:r>
              <a:rPr lang="en-US" baseline="0" dirty="0" err="1">
                <a:effectLst>
                  <a:outerShdw blurRad="38100" dist="38100" dir="2700000" algn="tl">
                    <a:srgbClr val="000000"/>
                  </a:outerShdw>
                </a:effectLst>
              </a:rPr>
              <a:t>Interferometric</a:t>
            </a:r>
            <a:r>
              <a:rPr lang="en-US" baseline="0" dirty="0">
                <a:effectLst>
                  <a:outerShdw blurRad="38100" dist="38100" dir="2700000" algn="tl">
                    <a:srgbClr val="000000"/>
                  </a:outerShdw>
                </a:effectLst>
              </a:rPr>
              <a:t>: spectrum + spot distribution</a:t>
            </a:r>
          </a:p>
        </p:txBody>
      </p:sp>
      <p:pic>
        <p:nvPicPr>
          <p:cNvPr id="22533" name="Picture 12" descr="i231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570" y="2215530"/>
            <a:ext cx="4213550" cy="178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3" descr="I23139K5"/>
          <p:cNvPicPr>
            <a:picLocks noChangeAspect="1" noChangeArrowheads="1"/>
          </p:cNvPicPr>
          <p:nvPr/>
        </p:nvPicPr>
        <p:blipFill>
          <a:blip r:embed="rId4" cstate="print">
            <a:extLst>
              <a:ext uri="{28A0092B-C50C-407E-A947-70E740481C1C}">
                <a14:useLocalDpi xmlns:a14="http://schemas.microsoft.com/office/drawing/2010/main" val="0"/>
              </a:ext>
            </a:extLst>
          </a:blip>
          <a:srcRect t="6067" b="7230"/>
          <a:stretch>
            <a:fillRect/>
          </a:stretch>
        </p:blipFill>
        <p:spPr bwMode="auto">
          <a:xfrm>
            <a:off x="3798350" y="4470253"/>
            <a:ext cx="2528376" cy="208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4" descr="espect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6070" y="4451735"/>
            <a:ext cx="2089275" cy="208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15"/>
          <p:cNvSpPr txBox="1">
            <a:spLocks noChangeArrowheads="1"/>
          </p:cNvSpPr>
          <p:nvPr/>
        </p:nvSpPr>
        <p:spPr bwMode="auto">
          <a:xfrm>
            <a:off x="5724128" y="3501008"/>
            <a:ext cx="1925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s-MX" dirty="0"/>
              <a:t>IRAS 23139+5939 </a:t>
            </a:r>
          </a:p>
          <a:p>
            <a:pPr algn="ctr" eaLnBrk="1" hangingPunct="1"/>
            <a:r>
              <a:rPr lang="es-MX" dirty="0"/>
              <a:t>(Trinidad et al. 2003a)</a:t>
            </a:r>
            <a:endParaRPr lang="es-ES" dirty="0"/>
          </a:p>
        </p:txBody>
      </p:sp>
      <p:sp>
        <p:nvSpPr>
          <p:cNvPr id="22537" name="Text Box 16"/>
          <p:cNvSpPr txBox="1">
            <a:spLocks noChangeArrowheads="1"/>
          </p:cNvSpPr>
          <p:nvPr/>
        </p:nvSpPr>
        <p:spPr bwMode="auto">
          <a:xfrm>
            <a:off x="6516216" y="6083809"/>
            <a:ext cx="1925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s-MX" dirty="0"/>
              <a:t>IRAS 23139+5939 </a:t>
            </a:r>
          </a:p>
          <a:p>
            <a:pPr algn="ctr" eaLnBrk="1" hangingPunct="1"/>
            <a:r>
              <a:rPr lang="es-MX" dirty="0"/>
              <a:t>(Trinidad et al. 2005a)</a:t>
            </a:r>
            <a:endParaRPr lang="es-ES" dirty="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77813"/>
            <a:ext cx="8229600" cy="846931"/>
          </a:xfrm>
        </p:spPr>
        <p:txBody>
          <a:bodyPr/>
          <a:lstStyle/>
          <a:p>
            <a:pPr eaLnBrk="1" hangingPunct="1">
              <a:defRPr/>
            </a:pPr>
            <a:r>
              <a:rPr lang="en-US" dirty="0">
                <a:solidFill>
                  <a:srgbClr val="0000CC"/>
                </a:solidFill>
              </a:rPr>
              <a:t>MASERs in SFR </a:t>
            </a:r>
          </a:p>
        </p:txBody>
      </p:sp>
      <p:sp>
        <p:nvSpPr>
          <p:cNvPr id="134153" name="Rectangle 9"/>
          <p:cNvSpPr>
            <a:spLocks noGrp="1" noChangeArrowheads="1"/>
          </p:cNvSpPr>
          <p:nvPr>
            <p:ph type="body" idx="1"/>
          </p:nvPr>
        </p:nvSpPr>
        <p:spPr>
          <a:xfrm>
            <a:off x="457200" y="1600200"/>
            <a:ext cx="4835525" cy="4530725"/>
          </a:xfrm>
        </p:spPr>
        <p:txBody>
          <a:bodyPr/>
          <a:lstStyle/>
          <a:p>
            <a:pPr algn="just" eaLnBrk="1" hangingPunct="1">
              <a:lnSpc>
                <a:spcPct val="130000"/>
              </a:lnSpc>
              <a:defRPr/>
            </a:pPr>
            <a:r>
              <a:rPr lang="en-US" sz="2800" dirty="0"/>
              <a:t>Low-mass SFR</a:t>
            </a:r>
          </a:p>
          <a:p>
            <a:pPr eaLnBrk="1" hangingPunct="1">
              <a:lnSpc>
                <a:spcPct val="130000"/>
              </a:lnSpc>
              <a:buFont typeface="Wingdings" pitchFamily="2" charset="2"/>
              <a:buNone/>
              <a:defRPr/>
            </a:pPr>
            <a:r>
              <a:rPr lang="en-US" sz="2000" dirty="0"/>
              <a:t>    Weak MASER emission:         dozens of </a:t>
            </a:r>
            <a:r>
              <a:rPr lang="en-US" sz="2000" dirty="0" err="1"/>
              <a:t>Jy</a:t>
            </a:r>
            <a:r>
              <a:rPr lang="en-US" sz="2000" dirty="0"/>
              <a:t> (hundred of </a:t>
            </a:r>
            <a:r>
              <a:rPr lang="en-US" sz="2000" dirty="0" err="1"/>
              <a:t>Jy</a:t>
            </a:r>
            <a:r>
              <a:rPr lang="en-US" sz="2000" dirty="0"/>
              <a:t> </a:t>
            </a:r>
          </a:p>
          <a:p>
            <a:pPr eaLnBrk="1" hangingPunct="1">
              <a:lnSpc>
                <a:spcPct val="130000"/>
              </a:lnSpc>
              <a:buFont typeface="Wingdings" pitchFamily="2" charset="2"/>
              <a:buNone/>
              <a:defRPr/>
            </a:pPr>
            <a:r>
              <a:rPr lang="en-US" sz="2000" dirty="0"/>
              <a:t>    in a few cases)</a:t>
            </a:r>
          </a:p>
          <a:p>
            <a:pPr algn="just" eaLnBrk="1" hangingPunct="1">
              <a:lnSpc>
                <a:spcPct val="70000"/>
              </a:lnSpc>
              <a:defRPr/>
            </a:pPr>
            <a:endParaRPr lang="en-US" sz="2000" dirty="0"/>
          </a:p>
          <a:p>
            <a:pPr algn="just" eaLnBrk="1" hangingPunct="1">
              <a:lnSpc>
                <a:spcPct val="130000"/>
              </a:lnSpc>
              <a:defRPr/>
            </a:pPr>
            <a:r>
              <a:rPr lang="en-US" sz="2800" dirty="0"/>
              <a:t>High-mass SFR</a:t>
            </a:r>
          </a:p>
          <a:p>
            <a:pPr algn="just" eaLnBrk="1" hangingPunct="1">
              <a:lnSpc>
                <a:spcPct val="130000"/>
              </a:lnSpc>
              <a:buFont typeface="Wingdings" pitchFamily="2" charset="2"/>
              <a:buNone/>
              <a:defRPr/>
            </a:pPr>
            <a:r>
              <a:rPr lang="en-US" sz="2000" dirty="0"/>
              <a:t>    Very intense MASER emission:  dozens to thousands of </a:t>
            </a:r>
            <a:r>
              <a:rPr lang="en-US" sz="2000" dirty="0" err="1"/>
              <a:t>Jy</a:t>
            </a:r>
            <a:r>
              <a:rPr lang="en-US" sz="2000" dirty="0"/>
              <a:t> (up to a million in flares)</a:t>
            </a:r>
          </a:p>
          <a:p>
            <a:pPr algn="just" eaLnBrk="1" hangingPunct="1">
              <a:lnSpc>
                <a:spcPct val="130000"/>
              </a:lnSpc>
              <a:buFont typeface="Wingdings" pitchFamily="2" charset="2"/>
              <a:buNone/>
              <a:defRPr/>
            </a:pPr>
            <a:endParaRPr lang="es-ES" sz="2000" dirty="0"/>
          </a:p>
        </p:txBody>
      </p:sp>
      <p:pic>
        <p:nvPicPr>
          <p:cNvPr id="23556" name="Picture 10" descr="claussen"/>
          <p:cNvPicPr>
            <a:picLocks noChangeAspect="1" noChangeArrowheads="1"/>
          </p:cNvPicPr>
          <p:nvPr/>
        </p:nvPicPr>
        <p:blipFill>
          <a:blip r:embed="rId3">
            <a:extLst>
              <a:ext uri="{28A0092B-C50C-407E-A947-70E740481C1C}">
                <a14:useLocalDpi xmlns:a14="http://schemas.microsoft.com/office/drawing/2010/main" val="0"/>
              </a:ext>
            </a:extLst>
          </a:blip>
          <a:srcRect l="11154" t="53604" r="49872" b="19327"/>
          <a:stretch>
            <a:fillRect/>
          </a:stretch>
        </p:blipFill>
        <p:spPr bwMode="auto">
          <a:xfrm>
            <a:off x="5867400" y="1556792"/>
            <a:ext cx="2729836" cy="167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5" descr="i23139"/>
          <p:cNvPicPr>
            <a:picLocks noChangeAspect="1" noChangeArrowheads="1"/>
          </p:cNvPicPr>
          <p:nvPr/>
        </p:nvPicPr>
        <p:blipFill>
          <a:blip r:embed="rId4">
            <a:extLst>
              <a:ext uri="{28A0092B-C50C-407E-A947-70E740481C1C}">
                <a14:useLocalDpi xmlns:a14="http://schemas.microsoft.com/office/drawing/2010/main" val="0"/>
              </a:ext>
            </a:extLst>
          </a:blip>
          <a:srcRect t="14995" r="97966" b="24930"/>
          <a:stretch>
            <a:fillRect/>
          </a:stretch>
        </p:blipFill>
        <p:spPr bwMode="auto">
          <a:xfrm>
            <a:off x="5658071" y="3716338"/>
            <a:ext cx="287338" cy="244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16"/>
          <p:cNvSpPr txBox="1">
            <a:spLocks noChangeArrowheads="1"/>
          </p:cNvSpPr>
          <p:nvPr/>
        </p:nvSpPr>
        <p:spPr bwMode="auto">
          <a:xfrm>
            <a:off x="6084888" y="3141663"/>
            <a:ext cx="189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s-MX"/>
              <a:t>IRAS 05413-0104 </a:t>
            </a:r>
          </a:p>
          <a:p>
            <a:pPr algn="ctr" eaLnBrk="1" hangingPunct="1"/>
            <a:r>
              <a:rPr lang="es-MX"/>
              <a:t>(Claussen et al. 1998)</a:t>
            </a:r>
            <a:endParaRPr lang="es-ES"/>
          </a:p>
        </p:txBody>
      </p:sp>
      <p:sp>
        <p:nvSpPr>
          <p:cNvPr id="23559" name="Text Box 17"/>
          <p:cNvSpPr txBox="1">
            <a:spLocks noChangeArrowheads="1"/>
          </p:cNvSpPr>
          <p:nvPr/>
        </p:nvSpPr>
        <p:spPr bwMode="auto">
          <a:xfrm>
            <a:off x="6069806" y="6165304"/>
            <a:ext cx="1925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s-MX" dirty="0"/>
              <a:t>AFGL 2591</a:t>
            </a:r>
          </a:p>
          <a:p>
            <a:pPr algn="ctr" eaLnBrk="1" hangingPunct="1"/>
            <a:r>
              <a:rPr lang="es-MX" dirty="0"/>
              <a:t>(Trinidad et al. 2003a)</a:t>
            </a:r>
            <a:endParaRPr lang="es-ES" dirty="0"/>
          </a:p>
        </p:txBody>
      </p:sp>
      <p:pic>
        <p:nvPicPr>
          <p:cNvPr id="23560" name="Picture 18" descr="afgl2591"/>
          <p:cNvPicPr>
            <a:picLocks noChangeAspect="1" noChangeArrowheads="1"/>
          </p:cNvPicPr>
          <p:nvPr/>
        </p:nvPicPr>
        <p:blipFill>
          <a:blip r:embed="rId5">
            <a:extLst>
              <a:ext uri="{28A0092B-C50C-407E-A947-70E740481C1C}">
                <a14:useLocalDpi xmlns:a14="http://schemas.microsoft.com/office/drawing/2010/main" val="0"/>
              </a:ext>
            </a:extLst>
          </a:blip>
          <a:srcRect l="76088" t="47971"/>
          <a:stretch>
            <a:fillRect/>
          </a:stretch>
        </p:blipFill>
        <p:spPr bwMode="auto">
          <a:xfrm>
            <a:off x="5940424" y="3716337"/>
            <a:ext cx="2656811" cy="245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defRPr/>
            </a:pPr>
            <a:r>
              <a:rPr lang="en-US" dirty="0" err="1">
                <a:solidFill>
                  <a:srgbClr val="0000CC"/>
                </a:solidFill>
              </a:rPr>
              <a:t>Circumstellar</a:t>
            </a:r>
            <a:r>
              <a:rPr lang="en-US" dirty="0">
                <a:solidFill>
                  <a:srgbClr val="0000CC"/>
                </a:solidFill>
              </a:rPr>
              <a:t> Disks</a:t>
            </a:r>
          </a:p>
        </p:txBody>
      </p:sp>
      <p:sp>
        <p:nvSpPr>
          <p:cNvPr id="160777" name="Text Box 9"/>
          <p:cNvSpPr txBox="1">
            <a:spLocks noChangeArrowheads="1"/>
          </p:cNvSpPr>
          <p:nvPr/>
        </p:nvSpPr>
        <p:spPr bwMode="auto">
          <a:xfrm>
            <a:off x="755650" y="1412875"/>
            <a:ext cx="5616575" cy="3902607"/>
          </a:xfrm>
          <a:prstGeom prst="rect">
            <a:avLst/>
          </a:prstGeom>
          <a:noFill/>
          <a:ln w="9525">
            <a:noFill/>
            <a:miter lim="800000"/>
            <a:headEnd/>
            <a:tailEnd/>
          </a:ln>
          <a:effectLst/>
        </p:spPr>
        <p:txBody>
          <a:bodyPr>
            <a:spAutoFit/>
          </a:bodyPr>
          <a:lstStyle/>
          <a:p>
            <a:pPr>
              <a:lnSpc>
                <a:spcPct val="160000"/>
              </a:lnSpc>
              <a:defRPr/>
            </a:pPr>
            <a:r>
              <a:rPr lang="en-US" sz="2200" baseline="0" dirty="0" err="1">
                <a:solidFill>
                  <a:srgbClr val="FFFF00"/>
                </a:solidFill>
                <a:effectLst>
                  <a:outerShdw blurRad="38100" dist="38100" dir="2700000" algn="tl">
                    <a:srgbClr val="000000"/>
                  </a:outerShdw>
                </a:effectLst>
              </a:rPr>
              <a:t>Circumstellar</a:t>
            </a:r>
            <a:r>
              <a:rPr lang="en-US" sz="2200" baseline="0" dirty="0">
                <a:solidFill>
                  <a:srgbClr val="FFFF00"/>
                </a:solidFill>
                <a:effectLst>
                  <a:outerShdw blurRad="38100" dist="38100" dir="2700000" algn="tl">
                    <a:srgbClr val="000000"/>
                  </a:outerShdw>
                </a:effectLst>
              </a:rPr>
              <a:t> disks in NGC 2071 IRS3</a:t>
            </a:r>
          </a:p>
          <a:p>
            <a:pPr>
              <a:defRPr/>
            </a:pPr>
            <a:r>
              <a:rPr lang="en-US" dirty="0"/>
              <a:t> </a:t>
            </a:r>
            <a:r>
              <a:rPr lang="en-US" dirty="0">
                <a:solidFill>
                  <a:srgbClr val="FFFFFF"/>
                </a:solidFill>
              </a:rPr>
              <a:t>(</a:t>
            </a:r>
            <a:r>
              <a:rPr lang="en-US" dirty="0" err="1">
                <a:solidFill>
                  <a:srgbClr val="FFFFFF"/>
                </a:solidFill>
              </a:rPr>
              <a:t>Torrelles</a:t>
            </a:r>
            <a:r>
              <a:rPr lang="en-US" dirty="0">
                <a:solidFill>
                  <a:srgbClr val="FFFFFF"/>
                </a:solidFill>
              </a:rPr>
              <a:t> et al. 1998)</a:t>
            </a:r>
            <a:endParaRPr lang="en-US" baseline="0" dirty="0">
              <a:effectLst>
                <a:outerShdw blurRad="38100" dist="38100" dir="2700000" algn="tl">
                  <a:srgbClr val="000000"/>
                </a:outerShdw>
              </a:effectLst>
            </a:endParaRPr>
          </a:p>
          <a:p>
            <a:pPr>
              <a:lnSpc>
                <a:spcPct val="120000"/>
              </a:lnSpc>
              <a:defRPr/>
            </a:pPr>
            <a:r>
              <a:rPr lang="en-US" baseline="0" dirty="0">
                <a:effectLst>
                  <a:outerShdw blurRad="38100" dist="38100" dir="2700000" algn="tl">
                    <a:srgbClr val="000000"/>
                  </a:outerShdw>
                </a:effectLst>
              </a:rPr>
              <a:t>Observations: </a:t>
            </a:r>
            <a:r>
              <a:rPr lang="en-US" baseline="0" dirty="0" err="1">
                <a:effectLst>
                  <a:outerShdw blurRad="38100" dist="38100" dir="2700000" algn="tl">
                    <a:srgbClr val="000000"/>
                  </a:outerShdw>
                </a:effectLst>
              </a:rPr>
              <a:t>V</a:t>
            </a:r>
            <a:r>
              <a:rPr lang="en-US" dirty="0" err="1">
                <a:effectLst>
                  <a:outerShdw blurRad="38100" dist="38100" dir="2700000" algn="tl">
                    <a:srgbClr val="000000"/>
                  </a:outerShdw>
                </a:effectLst>
              </a:rPr>
              <a:t>ery</a:t>
            </a:r>
            <a:r>
              <a:rPr lang="en-US" baseline="0" dirty="0" err="1">
                <a:effectLst>
                  <a:outerShdw blurRad="38100" dist="38100" dir="2700000" algn="tl">
                    <a:srgbClr val="000000"/>
                  </a:outerShdw>
                </a:effectLst>
              </a:rPr>
              <a:t>L</a:t>
            </a:r>
            <a:r>
              <a:rPr lang="en-US" dirty="0" err="1">
                <a:effectLst>
                  <a:outerShdw blurRad="38100" dist="38100" dir="2700000" algn="tl">
                    <a:srgbClr val="000000"/>
                  </a:outerShdw>
                </a:effectLst>
              </a:rPr>
              <a:t>arge</a:t>
            </a:r>
            <a:r>
              <a:rPr lang="en-US" baseline="0" dirty="0" err="1">
                <a:effectLst>
                  <a:outerShdw blurRad="38100" dist="38100" dir="2700000" algn="tl">
                    <a:srgbClr val="000000"/>
                  </a:outerShdw>
                </a:effectLst>
              </a:rPr>
              <a:t>A</a:t>
            </a:r>
            <a:r>
              <a:rPr lang="en-US" dirty="0" err="1">
                <a:effectLst>
                  <a:outerShdw blurRad="38100" dist="38100" dir="2700000" algn="tl">
                    <a:srgbClr val="000000"/>
                  </a:outerShdw>
                </a:effectLst>
              </a:rPr>
              <a:t>rray</a:t>
            </a:r>
            <a:r>
              <a:rPr lang="en-US" baseline="0" dirty="0">
                <a:effectLst>
                  <a:outerShdw blurRad="38100" dist="38100" dir="2700000" algn="tl">
                    <a:srgbClr val="000000"/>
                  </a:outerShdw>
                </a:effectLst>
              </a:rPr>
              <a:t> (θ </a:t>
            </a:r>
            <a:r>
              <a:rPr lang="en-US" baseline="0" dirty="0">
                <a:effectLst>
                  <a:outerShdw blurRad="38100" dist="38100" dir="2700000" algn="tl">
                    <a:srgbClr val="000000"/>
                  </a:outerShdw>
                </a:effectLst>
                <a:sym typeface="StarMath" pitchFamily="2" charset="2"/>
              </a:rPr>
              <a:t>= 100x90</a:t>
            </a:r>
            <a:r>
              <a:rPr lang="en-US" baseline="0" dirty="0">
                <a:effectLst>
                  <a:outerShdw blurRad="38100" dist="38100" dir="2700000" algn="tl">
                    <a:srgbClr val="000000"/>
                  </a:outerShdw>
                </a:effectLst>
              </a:rPr>
              <a:t> mas)</a:t>
            </a:r>
          </a:p>
          <a:p>
            <a:pPr algn="just">
              <a:lnSpc>
                <a:spcPct val="120000"/>
              </a:lnSpc>
              <a:defRPr/>
            </a:pPr>
            <a:r>
              <a:rPr lang="en-US" baseline="0" dirty="0">
                <a:effectLst>
                  <a:outerShdw blurRad="38100" dist="38100" dir="2700000" algn="tl">
                    <a:srgbClr val="000000"/>
                  </a:outerShdw>
                </a:effectLst>
              </a:rPr>
              <a:t>Water Vapor MASERs are associated with thermal jets.</a:t>
            </a:r>
          </a:p>
          <a:p>
            <a:pPr algn="just">
              <a:lnSpc>
                <a:spcPct val="120000"/>
              </a:lnSpc>
              <a:defRPr/>
            </a:pPr>
            <a:r>
              <a:rPr lang="en-US" baseline="0" dirty="0">
                <a:effectLst>
                  <a:outerShdw blurRad="38100" dist="38100" dir="2700000" algn="tl">
                    <a:srgbClr val="000000"/>
                  </a:outerShdw>
                </a:effectLst>
              </a:rPr>
              <a:t>Spatial-kinematical distribution of MASERs show they trace a rotating proto-planetary disk  perpendicular to the jet.</a:t>
            </a:r>
          </a:p>
          <a:p>
            <a:pPr algn="just">
              <a:lnSpc>
                <a:spcPct val="120000"/>
              </a:lnSpc>
              <a:defRPr/>
            </a:pPr>
            <a:r>
              <a:rPr lang="en-US" baseline="0" dirty="0">
                <a:effectLst>
                  <a:outerShdw blurRad="38100" dist="38100" dir="2700000" algn="tl">
                    <a:srgbClr val="000000"/>
                  </a:outerShdw>
                </a:effectLst>
              </a:rPr>
              <a:t>     Radius:  20 AU</a:t>
            </a:r>
          </a:p>
          <a:p>
            <a:pPr algn="just">
              <a:lnSpc>
                <a:spcPct val="120000"/>
              </a:lnSpc>
              <a:defRPr/>
            </a:pPr>
            <a:r>
              <a:rPr lang="en-US" baseline="0" dirty="0">
                <a:effectLst>
                  <a:outerShdw blurRad="38100" dist="38100" dir="2700000" algn="tl">
                    <a:srgbClr val="000000"/>
                  </a:outerShdw>
                </a:effectLst>
              </a:rPr>
              <a:t>     Proto-star:  1 M</a:t>
            </a:r>
            <a:r>
              <a:rPr lang="en-US" dirty="0">
                <a:effectLst>
                  <a:outerShdw blurRad="38100" dist="38100" dir="2700000" algn="tl">
                    <a:srgbClr val="000000"/>
                  </a:outerShdw>
                </a:effectLst>
                <a:latin typeface="SimSun"/>
                <a:ea typeface="SimSun"/>
              </a:rPr>
              <a:t>☉</a:t>
            </a:r>
            <a:endParaRPr lang="en-US" baseline="0" dirty="0">
              <a:effectLst>
                <a:outerShdw blurRad="38100" dist="38100" dir="2700000" algn="tl">
                  <a:srgbClr val="000000"/>
                </a:outerShdw>
              </a:effectLst>
              <a:latin typeface="Syastro" pitchFamily="2" charset="0"/>
            </a:endParaRPr>
          </a:p>
          <a:p>
            <a:pPr algn="just">
              <a:lnSpc>
                <a:spcPct val="120000"/>
              </a:lnSpc>
              <a:defRPr/>
            </a:pPr>
            <a:r>
              <a:rPr lang="en-US" baseline="0" dirty="0">
                <a:effectLst>
                  <a:outerShdw blurRad="38100" dist="38100" dir="2700000" algn="tl">
                    <a:srgbClr val="000000"/>
                  </a:outerShdw>
                </a:effectLst>
                <a:latin typeface="Syastro" pitchFamily="2" charset="0"/>
              </a:rPr>
              <a:t> </a:t>
            </a:r>
            <a:r>
              <a:rPr lang="en-US" baseline="0" dirty="0">
                <a:effectLst>
                  <a:outerShdw blurRad="38100" dist="38100" dir="2700000" algn="tl">
                    <a:srgbClr val="000000"/>
                  </a:outerShdw>
                </a:effectLst>
              </a:rPr>
              <a:t>“disc-YSO-outflow” system</a:t>
            </a:r>
          </a:p>
        </p:txBody>
      </p:sp>
      <p:pic>
        <p:nvPicPr>
          <p:cNvPr id="49162" name="Picture 12" descr="che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25" y="1684337"/>
            <a:ext cx="2592263" cy="239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6" descr="chema_ngc"/>
          <p:cNvPicPr>
            <a:picLocks noChangeAspect="1" noChangeArrowheads="1"/>
          </p:cNvPicPr>
          <p:nvPr/>
        </p:nvPicPr>
        <p:blipFill>
          <a:blip r:embed="rId4">
            <a:extLst>
              <a:ext uri="{28A0092B-C50C-407E-A947-70E740481C1C}">
                <a14:useLocalDpi xmlns:a14="http://schemas.microsoft.com/office/drawing/2010/main" val="0"/>
              </a:ext>
            </a:extLst>
          </a:blip>
          <a:srcRect l="670" t="1564" r="1631" b="3281"/>
          <a:stretch>
            <a:fillRect/>
          </a:stretch>
        </p:blipFill>
        <p:spPr bwMode="auto">
          <a:xfrm>
            <a:off x="4427538" y="4365104"/>
            <a:ext cx="4320926" cy="230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457200" y="152400"/>
            <a:ext cx="8229600" cy="788987"/>
          </a:xfrm>
        </p:spPr>
        <p:txBody>
          <a:bodyPr/>
          <a:lstStyle/>
          <a:p>
            <a:pPr eaLnBrk="1" hangingPunct="1">
              <a:defRPr/>
            </a:pPr>
            <a:r>
              <a:rPr lang="en-US" dirty="0">
                <a:solidFill>
                  <a:srgbClr val="0000CC"/>
                </a:solidFill>
              </a:rPr>
              <a:t>Shells, Rings and Disks</a:t>
            </a:r>
          </a:p>
        </p:txBody>
      </p:sp>
      <p:sp>
        <p:nvSpPr>
          <p:cNvPr id="167948" name="Text Box 12"/>
          <p:cNvSpPr txBox="1">
            <a:spLocks noChangeArrowheads="1"/>
          </p:cNvSpPr>
          <p:nvPr/>
        </p:nvSpPr>
        <p:spPr bwMode="auto">
          <a:xfrm>
            <a:off x="755650" y="1412875"/>
            <a:ext cx="5400675" cy="3588675"/>
          </a:xfrm>
          <a:prstGeom prst="rect">
            <a:avLst/>
          </a:prstGeom>
          <a:noFill/>
          <a:ln w="9525">
            <a:noFill/>
            <a:miter lim="800000"/>
            <a:headEnd/>
            <a:tailEnd/>
          </a:ln>
          <a:effectLst/>
        </p:spPr>
        <p:txBody>
          <a:bodyPr>
            <a:spAutoFit/>
          </a:bodyPr>
          <a:lstStyle/>
          <a:p>
            <a:pPr>
              <a:lnSpc>
                <a:spcPct val="160000"/>
              </a:lnSpc>
              <a:defRPr/>
            </a:pPr>
            <a:r>
              <a:rPr lang="en-US" sz="2200" baseline="0" dirty="0">
                <a:solidFill>
                  <a:srgbClr val="FFFF00"/>
                </a:solidFill>
                <a:effectLst>
                  <a:outerShdw blurRad="38100" dist="38100" dir="2700000" algn="tl">
                    <a:srgbClr val="000000"/>
                  </a:outerShdw>
                </a:effectLst>
              </a:rPr>
              <a:t>Shell expansion in: W75 N</a:t>
            </a:r>
            <a:endParaRPr lang="en-US" sz="2200" baseline="0" dirty="0">
              <a:solidFill>
                <a:srgbClr val="FFFF00"/>
              </a:solidFill>
              <a:effectLst>
                <a:outerShdw blurRad="38100" dist="38100" dir="2700000" algn="tl">
                  <a:srgbClr val="000000"/>
                </a:outerShdw>
              </a:effectLst>
              <a:cs typeface="Times New Roman" pitchFamily="18" charset="0"/>
            </a:endParaRPr>
          </a:p>
          <a:p>
            <a:pPr>
              <a:lnSpc>
                <a:spcPct val="160000"/>
              </a:lnSpc>
              <a:defRPr/>
            </a:pPr>
            <a:r>
              <a:rPr lang="es-ES_tradnl" sz="1200" baseline="0" dirty="0">
                <a:solidFill>
                  <a:srgbClr val="FFFFFF"/>
                </a:solidFill>
              </a:rPr>
              <a:t>(</a:t>
            </a:r>
            <a:r>
              <a:rPr lang="es-ES_tradnl" sz="1200" baseline="0" dirty="0" err="1">
                <a:solidFill>
                  <a:srgbClr val="FFFFFF"/>
                </a:solidFill>
              </a:rPr>
              <a:t>Torrelles</a:t>
            </a:r>
            <a:r>
              <a:rPr lang="es-ES_tradnl" sz="1200" baseline="0" dirty="0">
                <a:solidFill>
                  <a:srgbClr val="FFFFFF"/>
                </a:solidFill>
              </a:rPr>
              <a:t> et al. 2003)</a:t>
            </a:r>
            <a:endParaRPr lang="es-ES_tradnl" baseline="0" dirty="0">
              <a:effectLst>
                <a:outerShdw blurRad="38100" dist="38100" dir="2700000" algn="tl">
                  <a:srgbClr val="000000"/>
                </a:outerShdw>
              </a:effectLst>
            </a:endParaRPr>
          </a:p>
          <a:p>
            <a:pPr>
              <a:lnSpc>
                <a:spcPct val="160000"/>
              </a:lnSpc>
              <a:defRPr/>
            </a:pPr>
            <a:r>
              <a:rPr lang="en-US" baseline="0" dirty="0">
                <a:effectLst>
                  <a:outerShdw blurRad="38100" dist="38100" dir="2700000" algn="tl">
                    <a:srgbClr val="000000"/>
                  </a:outerShdw>
                </a:effectLst>
              </a:rPr>
              <a:t>Observations: 3-VLBA</a:t>
            </a:r>
          </a:p>
          <a:p>
            <a:pPr>
              <a:lnSpc>
                <a:spcPct val="160000"/>
              </a:lnSpc>
              <a:defRPr/>
            </a:pPr>
            <a:r>
              <a:rPr lang="es-ES_tradnl" baseline="0" dirty="0">
                <a:effectLst>
                  <a:outerShdw blurRad="38100" dist="38100" dir="2700000" algn="tl">
                    <a:srgbClr val="000000"/>
                  </a:outerShdw>
                </a:effectLst>
              </a:rPr>
              <a:t>(</a:t>
            </a:r>
            <a:r>
              <a:rPr lang="el-GR" baseline="0" dirty="0">
                <a:effectLst>
                  <a:outerShdw blurRad="38100" dist="38100" dir="2700000" algn="tl">
                    <a:srgbClr val="000000"/>
                  </a:outerShdw>
                </a:effectLst>
              </a:rPr>
              <a:t>θ</a:t>
            </a:r>
            <a:r>
              <a:rPr lang="es-MX" baseline="0" dirty="0">
                <a:effectLst>
                  <a:outerShdw blurRad="38100" dist="38100" dir="2700000" algn="tl">
                    <a:srgbClr val="000000"/>
                  </a:outerShdw>
                </a:effectLst>
              </a:rPr>
              <a:t> </a:t>
            </a:r>
            <a:r>
              <a:rPr lang="es-MX" baseline="0" dirty="0">
                <a:effectLst>
                  <a:outerShdw blurRad="38100" dist="38100" dir="2700000" algn="tl">
                    <a:srgbClr val="000000"/>
                  </a:outerShdw>
                </a:effectLst>
                <a:sym typeface="StarMath" pitchFamily="2" charset="2"/>
              </a:rPr>
              <a:t>~</a:t>
            </a:r>
            <a:r>
              <a:rPr lang="es-MX" baseline="0" dirty="0">
                <a:effectLst>
                  <a:outerShdw blurRad="38100" dist="38100" dir="2700000" algn="tl">
                    <a:srgbClr val="000000"/>
                  </a:outerShdw>
                </a:effectLst>
              </a:rPr>
              <a:t> 0.5 mas)</a:t>
            </a:r>
          </a:p>
          <a:p>
            <a:pPr>
              <a:lnSpc>
                <a:spcPct val="160000"/>
              </a:lnSpc>
              <a:defRPr/>
            </a:pPr>
            <a:r>
              <a:rPr lang="en-US" baseline="0" dirty="0">
                <a:effectLst>
                  <a:outerShdw blurRad="38100" dist="38100" dir="2700000" algn="tl">
                    <a:srgbClr val="000000"/>
                  </a:outerShdw>
                </a:effectLst>
              </a:rPr>
              <a:t>Proper</a:t>
            </a:r>
            <a:r>
              <a:rPr lang="en-US" dirty="0">
                <a:effectLst>
                  <a:outerShdw blurRad="38100" dist="38100" dir="2700000" algn="tl">
                    <a:srgbClr val="000000"/>
                  </a:outerShdw>
                </a:effectLst>
              </a:rPr>
              <a:t> </a:t>
            </a:r>
            <a:r>
              <a:rPr lang="en-US" baseline="0" dirty="0">
                <a:effectLst>
                  <a:outerShdw blurRad="38100" dist="38100" dir="2700000" algn="tl">
                    <a:srgbClr val="000000"/>
                  </a:outerShdw>
                </a:effectLst>
              </a:rPr>
              <a:t>motions: ~</a:t>
            </a:r>
            <a:r>
              <a:rPr lang="en-US" baseline="0" dirty="0">
                <a:effectLst>
                  <a:outerShdw blurRad="38100" dist="38100" dir="2700000" algn="tl">
                    <a:srgbClr val="000000"/>
                  </a:outerShdw>
                </a:effectLst>
                <a:sym typeface="StarMath" pitchFamily="2" charset="2"/>
              </a:rPr>
              <a:t>28 km s</a:t>
            </a:r>
            <a:r>
              <a:rPr lang="en-US" baseline="30000" dirty="0">
                <a:effectLst>
                  <a:outerShdw blurRad="38100" dist="38100" dir="2700000" algn="tl">
                    <a:srgbClr val="000000"/>
                  </a:outerShdw>
                </a:effectLst>
                <a:sym typeface="StarMath" pitchFamily="2" charset="2"/>
              </a:rPr>
              <a:t>-1</a:t>
            </a:r>
            <a:endParaRPr lang="en-US" baseline="0" dirty="0">
              <a:effectLst>
                <a:outerShdw blurRad="38100" dist="38100" dir="2700000" algn="tl">
                  <a:srgbClr val="000000"/>
                </a:outerShdw>
              </a:effectLst>
              <a:sym typeface="StarMath" pitchFamily="2" charset="2"/>
            </a:endParaRPr>
          </a:p>
          <a:p>
            <a:pPr>
              <a:lnSpc>
                <a:spcPct val="160000"/>
              </a:lnSpc>
              <a:defRPr/>
            </a:pPr>
            <a:r>
              <a:rPr lang="en-US" baseline="0" dirty="0">
                <a:effectLst>
                  <a:outerShdw blurRad="38100" dist="38100" dir="2700000" algn="tl">
                    <a:srgbClr val="000000"/>
                  </a:outerShdw>
                </a:effectLst>
              </a:rPr>
              <a:t> Shell pushed by stellar winds </a:t>
            </a:r>
          </a:p>
          <a:p>
            <a:pPr>
              <a:lnSpc>
                <a:spcPct val="160000"/>
              </a:lnSpc>
              <a:defRPr/>
            </a:pPr>
            <a:r>
              <a:rPr lang="en-US" baseline="0" dirty="0">
                <a:effectLst>
                  <a:outerShdw blurRad="38100" dist="38100" dir="2700000" algn="tl">
                    <a:srgbClr val="000000"/>
                  </a:outerShdw>
                </a:effectLst>
              </a:rPr>
              <a:t> Size: 160 AU</a:t>
            </a:r>
          </a:p>
          <a:p>
            <a:pPr>
              <a:lnSpc>
                <a:spcPct val="160000"/>
              </a:lnSpc>
              <a:defRPr/>
            </a:pPr>
            <a:r>
              <a:rPr lang="en-US" baseline="0" dirty="0">
                <a:effectLst>
                  <a:outerShdw blurRad="38100" dist="38100" dir="2700000" algn="tl">
                    <a:srgbClr val="000000"/>
                  </a:outerShdw>
                </a:effectLst>
              </a:rPr>
              <a:t> Variability and periodic events</a:t>
            </a:r>
          </a:p>
        </p:txBody>
      </p:sp>
      <p:pic>
        <p:nvPicPr>
          <p:cNvPr id="56330" name="Picture 13" descr="chema_w75"/>
          <p:cNvPicPr>
            <a:picLocks noChangeAspect="1" noChangeArrowheads="1"/>
          </p:cNvPicPr>
          <p:nvPr/>
        </p:nvPicPr>
        <p:blipFill>
          <a:blip r:embed="rId3" cstate="print"/>
          <a:srcRect l="45024" t="35745" r="3792" b="729"/>
          <a:stretch>
            <a:fillRect/>
          </a:stretch>
        </p:blipFill>
        <p:spPr bwMode="auto">
          <a:xfrm>
            <a:off x="5219700" y="1484313"/>
            <a:ext cx="3097213" cy="2973387"/>
          </a:xfrm>
          <a:prstGeom prst="rect">
            <a:avLst/>
          </a:prstGeom>
          <a:noFill/>
          <a:ln w="9525">
            <a:noFill/>
            <a:miter lim="800000"/>
            <a:headEnd/>
            <a:tailEnd/>
          </a:ln>
        </p:spPr>
      </p:pic>
      <p:pic>
        <p:nvPicPr>
          <p:cNvPr id="56331" name="Picture 11" descr="chema_w75"/>
          <p:cNvPicPr>
            <a:picLocks noChangeAspect="1" noChangeArrowheads="1"/>
          </p:cNvPicPr>
          <p:nvPr/>
        </p:nvPicPr>
        <p:blipFill>
          <a:blip r:embed="rId3" cstate="print"/>
          <a:srcRect l="9018" t="76283" r="64014" b="1711"/>
          <a:stretch>
            <a:fillRect/>
          </a:stretch>
        </p:blipFill>
        <p:spPr bwMode="auto">
          <a:xfrm>
            <a:off x="5219700" y="4437063"/>
            <a:ext cx="3092450" cy="1952625"/>
          </a:xfrm>
          <a:prstGeom prst="rect">
            <a:avLst/>
          </a:prstGeom>
          <a:noFill/>
          <a:ln w="9525">
            <a:noFill/>
            <a:miter lim="800000"/>
            <a:headEnd/>
            <a:tailEnd/>
          </a:ln>
        </p:spPr>
      </p:pic>
    </p:spTree>
    <p:extLst>
      <p:ext uri="{BB962C8B-B14F-4D97-AF65-F5344CB8AC3E}">
        <p14:creationId xmlns:p14="http://schemas.microsoft.com/office/powerpoint/2010/main" val="177867197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1"/>
          </p:nvPr>
        </p:nvSpPr>
        <p:spPr>
          <a:xfrm>
            <a:off x="3124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SzTx/>
              <a:buFontTx/>
              <a:buNone/>
            </a:pPr>
            <a:fld id="{30F0C9AD-935E-4AAC-831E-833A9A329DFA}" type="slidenum">
              <a:rPr lang="en-US" altLang="en-US" sz="1200" smtClean="0">
                <a:latin typeface="Arial" panose="020B0604020202020204" pitchFamily="34" charset="0"/>
              </a:rPr>
              <a:pPr algn="ctr">
                <a:spcBef>
                  <a:spcPct val="0"/>
                </a:spcBef>
                <a:buClrTx/>
                <a:buSzTx/>
                <a:buFontTx/>
                <a:buNone/>
              </a:pPr>
              <a:t>24</a:t>
            </a:fld>
            <a:endParaRPr lang="en-US" altLang="en-US" sz="1200">
              <a:latin typeface="Arial" panose="020B0604020202020204" pitchFamily="34" charset="0"/>
            </a:endParaRPr>
          </a:p>
        </p:txBody>
      </p:sp>
      <p:pic>
        <p:nvPicPr>
          <p:cNvPr id="10244" name="Picture 3" descr="proply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040140"/>
            <a:ext cx="358140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proply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557" y="1099636"/>
            <a:ext cx="3698990" cy="277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descr="Protoplanetary-dis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0239" y="3932575"/>
            <a:ext cx="2469316" cy="24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 Box 6"/>
          <p:cNvSpPr txBox="1">
            <a:spLocks noChangeArrowheads="1"/>
          </p:cNvSpPr>
          <p:nvPr/>
        </p:nvSpPr>
        <p:spPr bwMode="auto">
          <a:xfrm rot="5400000">
            <a:off x="6780087" y="1972588"/>
            <a:ext cx="3657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en-US" altLang="en-US" sz="1200" b="1" dirty="0" err="1"/>
              <a:t>Proplyds</a:t>
            </a:r>
            <a:r>
              <a:rPr lang="en-US" altLang="en-US" sz="1200" b="1" dirty="0"/>
              <a:t> in the Carina Nebula</a:t>
            </a:r>
          </a:p>
          <a:p>
            <a:pPr algn="ctr" eaLnBrk="1" hangingPunct="1">
              <a:spcBef>
                <a:spcPct val="0"/>
              </a:spcBef>
              <a:buClrTx/>
              <a:buSzTx/>
              <a:buFontTx/>
              <a:buNone/>
            </a:pPr>
            <a:r>
              <a:rPr lang="en-US" altLang="en-US" sz="1200" dirty="0"/>
              <a:t>Credit: University of Colorado/NOAO/AURA/NSF</a:t>
            </a:r>
          </a:p>
          <a:p>
            <a:pPr algn="ctr" eaLnBrk="1" hangingPunct="1">
              <a:spcBef>
                <a:spcPct val="0"/>
              </a:spcBef>
              <a:buClrTx/>
              <a:buSzTx/>
              <a:buFontTx/>
              <a:buNone/>
            </a:pPr>
            <a:endParaRPr lang="en-US" altLang="en-US" sz="1800" i="1" dirty="0"/>
          </a:p>
        </p:txBody>
      </p:sp>
      <p:sp>
        <p:nvSpPr>
          <p:cNvPr id="10248" name="Text Box 7"/>
          <p:cNvSpPr txBox="1">
            <a:spLocks noChangeArrowheads="1"/>
          </p:cNvSpPr>
          <p:nvPr/>
        </p:nvSpPr>
        <p:spPr bwMode="auto">
          <a:xfrm rot="16200000">
            <a:off x="-1197686" y="2365777"/>
            <a:ext cx="3475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en-US" altLang="en-US" sz="1200" b="1" dirty="0"/>
              <a:t>Hubble Space Telescope Image of Orion </a:t>
            </a:r>
            <a:r>
              <a:rPr lang="en-US" altLang="en-US" sz="1200" b="1" dirty="0" err="1"/>
              <a:t>Proplyds</a:t>
            </a:r>
            <a:endParaRPr lang="en-US" altLang="en-US" sz="1200" b="1" dirty="0"/>
          </a:p>
        </p:txBody>
      </p:sp>
      <p:sp>
        <p:nvSpPr>
          <p:cNvPr id="10249" name="Text Box 8"/>
          <p:cNvSpPr txBox="1">
            <a:spLocks noChangeArrowheads="1"/>
          </p:cNvSpPr>
          <p:nvPr/>
        </p:nvSpPr>
        <p:spPr bwMode="auto">
          <a:xfrm>
            <a:off x="5964757" y="6461125"/>
            <a:ext cx="2111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en-US" altLang="en-US" sz="1200" b="1" dirty="0" err="1"/>
              <a:t>Proplyds</a:t>
            </a:r>
            <a:r>
              <a:rPr lang="en-US" altLang="en-US" sz="1200" b="1" dirty="0"/>
              <a:t> in the Orion Nebula</a:t>
            </a:r>
          </a:p>
          <a:p>
            <a:pPr algn="ctr" eaLnBrk="1" hangingPunct="1">
              <a:spcBef>
                <a:spcPct val="0"/>
              </a:spcBef>
              <a:buClrTx/>
              <a:buSzTx/>
              <a:buFontTx/>
              <a:buNone/>
            </a:pPr>
            <a:r>
              <a:rPr lang="en-US" altLang="en-US" sz="1200" dirty="0"/>
              <a:t>Credit: Hubble Space Telescope</a:t>
            </a:r>
          </a:p>
        </p:txBody>
      </p:sp>
      <p:sp>
        <p:nvSpPr>
          <p:cNvPr id="10250" name="Text Box 9"/>
          <p:cNvSpPr txBox="1">
            <a:spLocks noChangeArrowheads="1"/>
          </p:cNvSpPr>
          <p:nvPr/>
        </p:nvSpPr>
        <p:spPr bwMode="auto">
          <a:xfrm>
            <a:off x="4267200" y="990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endParaRPr lang="en-US" altLang="en-US" sz="1800" i="1"/>
          </a:p>
        </p:txBody>
      </p:sp>
      <p:sp>
        <p:nvSpPr>
          <p:cNvPr id="131082" name="Text Box 10"/>
          <p:cNvSpPr txBox="1">
            <a:spLocks noChangeArrowheads="1"/>
          </p:cNvSpPr>
          <p:nvPr/>
        </p:nvSpPr>
        <p:spPr bwMode="auto">
          <a:xfrm>
            <a:off x="963153" y="127457"/>
            <a:ext cx="67922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r>
              <a:rPr lang="en-US" altLang="en-US" sz="4000" baseline="0" dirty="0"/>
              <a:t>Proto-planetary disks &amp; Proplyds</a:t>
            </a:r>
          </a:p>
        </p:txBody>
      </p:sp>
      <p:sp>
        <p:nvSpPr>
          <p:cNvPr id="10252" name="Text Box 11"/>
          <p:cNvSpPr txBox="1">
            <a:spLocks noChangeArrowheads="1"/>
          </p:cNvSpPr>
          <p:nvPr/>
        </p:nvSpPr>
        <p:spPr bwMode="auto">
          <a:xfrm>
            <a:off x="4267200" y="762000"/>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endParaRPr lang="en-US" altLang="en-US" sz="4000" i="1"/>
          </a:p>
        </p:txBody>
      </p:sp>
      <p:pic>
        <p:nvPicPr>
          <p:cNvPr id="15362" name="Picture 2" descr="Image result for proplyds in the orion star formation region">
            <a:extLst>
              <a:ext uri="{FF2B5EF4-FFF2-40B4-BE49-F238E27FC236}">
                <a16:creationId xmlns:a16="http://schemas.microsoft.com/office/drawing/2014/main" id="{6AD8142E-2DE4-CEBE-C621-7105782F0E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0880" y="4008231"/>
            <a:ext cx="2895601" cy="2822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253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131082"/>
                                        </p:tgtEl>
                                        <p:attrNameLst>
                                          <p:attrName>style.visibility</p:attrName>
                                        </p:attrNameLst>
                                      </p:cBhvr>
                                      <p:to>
                                        <p:strVal val="visible"/>
                                      </p:to>
                                    </p:set>
                                    <p:anim calcmode="lin" valueType="num">
                                      <p:cBhvr>
                                        <p:cTn id="7" dur="1000" fill="hold"/>
                                        <p:tgtEl>
                                          <p:spTgt spid="131082"/>
                                        </p:tgtEl>
                                        <p:attrNameLst>
                                          <p:attrName>ppt_w</p:attrName>
                                        </p:attrNameLst>
                                      </p:cBhvr>
                                      <p:tavLst>
                                        <p:tav tm="0">
                                          <p:val>
                                            <p:fltVal val="0"/>
                                          </p:val>
                                        </p:tav>
                                        <p:tav tm="100000">
                                          <p:val>
                                            <p:strVal val="#ppt_w"/>
                                          </p:val>
                                        </p:tav>
                                      </p:tavLst>
                                    </p:anim>
                                    <p:anim calcmode="lin" valueType="num">
                                      <p:cBhvr>
                                        <p:cTn id="8" dur="1000" fill="hold"/>
                                        <p:tgtEl>
                                          <p:spTgt spid="131082"/>
                                        </p:tgtEl>
                                        <p:attrNameLst>
                                          <p:attrName>ppt_h</p:attrName>
                                        </p:attrNameLst>
                                      </p:cBhvr>
                                      <p:tavLst>
                                        <p:tav tm="0">
                                          <p:val>
                                            <p:fltVal val="0"/>
                                          </p:val>
                                        </p:tav>
                                        <p:tav tm="100000">
                                          <p:val>
                                            <p:strVal val="#ppt_h"/>
                                          </p:val>
                                        </p:tav>
                                      </p:tavLst>
                                    </p:anim>
                                    <p:anim calcmode="lin" valueType="num">
                                      <p:cBhvr>
                                        <p:cTn id="9" dur="1000" fill="hold"/>
                                        <p:tgtEl>
                                          <p:spTgt spid="131082"/>
                                        </p:tgtEl>
                                        <p:attrNameLst>
                                          <p:attrName>style.rotation</p:attrName>
                                        </p:attrNameLst>
                                      </p:cBhvr>
                                      <p:tavLst>
                                        <p:tav tm="0">
                                          <p:val>
                                            <p:fltVal val="90"/>
                                          </p:val>
                                        </p:tav>
                                        <p:tav tm="100000">
                                          <p:val>
                                            <p:fltVal val="0"/>
                                          </p:val>
                                        </p:tav>
                                      </p:tavLst>
                                    </p:anim>
                                    <p:animEffect transition="in" filter="fade">
                                      <p:cBhvr>
                                        <p:cTn id="10" dur="1000"/>
                                        <p:tgtEl>
                                          <p:spTgt spid="131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defRPr/>
            </a:pPr>
            <a:r>
              <a:rPr lang="en-US" dirty="0">
                <a:solidFill>
                  <a:srgbClr val="0000CC"/>
                </a:solidFill>
              </a:rPr>
              <a:t>Other Structures</a:t>
            </a:r>
          </a:p>
        </p:txBody>
      </p:sp>
      <p:sp>
        <p:nvSpPr>
          <p:cNvPr id="179209" name="Text Box 9"/>
          <p:cNvSpPr txBox="1">
            <a:spLocks noChangeArrowheads="1"/>
          </p:cNvSpPr>
          <p:nvPr/>
        </p:nvSpPr>
        <p:spPr bwMode="auto">
          <a:xfrm>
            <a:off x="755650" y="1412875"/>
            <a:ext cx="5545138" cy="3422475"/>
          </a:xfrm>
          <a:prstGeom prst="rect">
            <a:avLst/>
          </a:prstGeom>
          <a:noFill/>
          <a:ln w="9525">
            <a:noFill/>
            <a:miter lim="800000"/>
            <a:headEnd/>
            <a:tailEnd/>
          </a:ln>
          <a:effectLst/>
        </p:spPr>
        <p:txBody>
          <a:bodyPr>
            <a:spAutoFit/>
          </a:bodyPr>
          <a:lstStyle/>
          <a:p>
            <a:pPr>
              <a:lnSpc>
                <a:spcPct val="160000"/>
              </a:lnSpc>
              <a:defRPr/>
            </a:pPr>
            <a:r>
              <a:rPr lang="en-US" sz="2200" baseline="0" dirty="0">
                <a:solidFill>
                  <a:srgbClr val="FFFF00"/>
                </a:solidFill>
                <a:effectLst>
                  <a:outerShdw blurRad="38100" dist="38100" dir="2700000" algn="tl">
                    <a:srgbClr val="000000"/>
                  </a:outerShdw>
                </a:effectLst>
              </a:rPr>
              <a:t>Bubbles: Cepheus HW2 R5</a:t>
            </a:r>
            <a:endParaRPr lang="en-US" sz="2200" baseline="0" dirty="0">
              <a:solidFill>
                <a:srgbClr val="FFFF00"/>
              </a:solidFill>
              <a:effectLst>
                <a:outerShdw blurRad="38100" dist="38100" dir="2700000" algn="tl">
                  <a:srgbClr val="000000"/>
                </a:outerShdw>
              </a:effectLst>
              <a:cs typeface="Times New Roman" pitchFamily="18" charset="0"/>
            </a:endParaRPr>
          </a:p>
          <a:p>
            <a:pPr>
              <a:lnSpc>
                <a:spcPct val="160000"/>
              </a:lnSpc>
              <a:defRPr/>
            </a:pPr>
            <a:r>
              <a:rPr lang="en-US" sz="1200" baseline="0" dirty="0">
                <a:solidFill>
                  <a:srgbClr val="FFFFFF"/>
                </a:solidFill>
              </a:rPr>
              <a:t>(</a:t>
            </a:r>
            <a:r>
              <a:rPr lang="en-US" sz="1200" baseline="0" dirty="0" err="1">
                <a:solidFill>
                  <a:srgbClr val="FFFFFF"/>
                </a:solidFill>
              </a:rPr>
              <a:t>Torrelles</a:t>
            </a:r>
            <a:r>
              <a:rPr lang="en-US" sz="1200" baseline="0" dirty="0">
                <a:solidFill>
                  <a:srgbClr val="FFFFFF"/>
                </a:solidFill>
              </a:rPr>
              <a:t> et al. 2001)</a:t>
            </a:r>
            <a:endParaRPr lang="en-US" baseline="0" dirty="0">
              <a:effectLst>
                <a:outerShdw blurRad="38100" dist="38100" dir="2700000" algn="tl">
                  <a:srgbClr val="000000"/>
                </a:outerShdw>
              </a:effectLst>
            </a:endParaRPr>
          </a:p>
          <a:p>
            <a:pPr>
              <a:lnSpc>
                <a:spcPct val="150000"/>
              </a:lnSpc>
              <a:defRPr/>
            </a:pPr>
            <a:r>
              <a:rPr lang="en-US" baseline="0" dirty="0">
                <a:effectLst>
                  <a:outerShdw blurRad="38100" dist="38100" dir="2700000" algn="tl">
                    <a:srgbClr val="000000"/>
                  </a:outerShdw>
                </a:effectLst>
              </a:rPr>
              <a:t>Observations: 3-VLBA</a:t>
            </a:r>
          </a:p>
          <a:p>
            <a:pPr>
              <a:lnSpc>
                <a:spcPct val="150000"/>
              </a:lnSpc>
              <a:defRPr/>
            </a:pPr>
            <a:r>
              <a:rPr lang="en-US" baseline="0" dirty="0">
                <a:effectLst>
                  <a:outerShdw blurRad="38100" dist="38100" dir="2700000" algn="tl">
                    <a:srgbClr val="000000"/>
                  </a:outerShdw>
                </a:effectLst>
              </a:rPr>
              <a:t>(θ </a:t>
            </a:r>
            <a:r>
              <a:rPr lang="en-US" baseline="0" dirty="0">
                <a:effectLst>
                  <a:outerShdw blurRad="38100" dist="38100" dir="2700000" algn="tl">
                    <a:srgbClr val="000000"/>
                  </a:outerShdw>
                </a:effectLst>
                <a:sym typeface="StarMath" pitchFamily="2" charset="2"/>
              </a:rPr>
              <a:t></a:t>
            </a:r>
            <a:r>
              <a:rPr lang="en-US" baseline="0" dirty="0">
                <a:effectLst>
                  <a:outerShdw blurRad="38100" dist="38100" dir="2700000" algn="tl">
                    <a:srgbClr val="000000"/>
                  </a:outerShdw>
                </a:effectLst>
              </a:rPr>
              <a:t> 0.5 mas)</a:t>
            </a:r>
          </a:p>
          <a:p>
            <a:pPr>
              <a:lnSpc>
                <a:spcPct val="150000"/>
              </a:lnSpc>
              <a:defRPr/>
            </a:pPr>
            <a:r>
              <a:rPr lang="en-US" baseline="0" dirty="0">
                <a:effectLst>
                  <a:outerShdw blurRad="38100" dist="38100" dir="2700000" algn="tl">
                    <a:srgbClr val="000000"/>
                  </a:outerShdw>
                </a:effectLst>
              </a:rPr>
              <a:t>Proper Motions:  </a:t>
            </a:r>
            <a:r>
              <a:rPr lang="en-US" baseline="0" dirty="0">
                <a:effectLst>
                  <a:outerShdw blurRad="38100" dist="38100" dir="2700000" algn="tl">
                    <a:srgbClr val="000000"/>
                  </a:outerShdw>
                </a:effectLst>
                <a:sym typeface="StarMath" pitchFamily="2" charset="2"/>
              </a:rPr>
              <a:t>9 km s</a:t>
            </a:r>
            <a:r>
              <a:rPr lang="en-US" baseline="30000" dirty="0">
                <a:effectLst>
                  <a:outerShdw blurRad="38100" dist="38100" dir="2700000" algn="tl">
                    <a:srgbClr val="000000"/>
                  </a:outerShdw>
                </a:effectLst>
                <a:sym typeface="StarMath" pitchFamily="2" charset="2"/>
              </a:rPr>
              <a:t>-1</a:t>
            </a:r>
            <a:endParaRPr lang="en-US" baseline="0" dirty="0">
              <a:effectLst>
                <a:outerShdw blurRad="38100" dist="38100" dir="2700000" algn="tl">
                  <a:srgbClr val="000000"/>
                </a:outerShdw>
              </a:effectLst>
            </a:endParaRPr>
          </a:p>
          <a:p>
            <a:pPr>
              <a:lnSpc>
                <a:spcPct val="150000"/>
              </a:lnSpc>
              <a:defRPr/>
            </a:pPr>
            <a:r>
              <a:rPr lang="en-US" baseline="0" dirty="0">
                <a:effectLst>
                  <a:outerShdw blurRad="38100" dist="38100" dir="2700000" algn="tl">
                    <a:srgbClr val="000000"/>
                  </a:outerShdw>
                </a:effectLst>
              </a:rPr>
              <a:t>Radius: 62 AU</a:t>
            </a:r>
          </a:p>
          <a:p>
            <a:pPr>
              <a:lnSpc>
                <a:spcPct val="150000"/>
              </a:lnSpc>
              <a:defRPr/>
            </a:pPr>
            <a:r>
              <a:rPr lang="en-US" baseline="0" dirty="0">
                <a:effectLst>
                  <a:outerShdw blurRad="38100" dist="38100" dir="2700000" algn="tl">
                    <a:srgbClr val="000000"/>
                  </a:outerShdw>
                </a:effectLst>
              </a:rPr>
              <a:t>Periodic but unknown events </a:t>
            </a:r>
          </a:p>
          <a:p>
            <a:pPr>
              <a:lnSpc>
                <a:spcPct val="150000"/>
              </a:lnSpc>
              <a:defRPr/>
            </a:pPr>
            <a:r>
              <a:rPr lang="en-US" baseline="0" dirty="0">
                <a:effectLst>
                  <a:outerShdw blurRad="38100" dist="38100" dir="2700000" algn="tl">
                    <a:srgbClr val="000000"/>
                  </a:outerShdw>
                </a:effectLst>
              </a:rPr>
              <a:t>HII Region in expansion </a:t>
            </a:r>
            <a:r>
              <a:rPr lang="en-US" sz="1200" baseline="0" dirty="0">
                <a:effectLst>
                  <a:outerShdw blurRad="38100" dist="38100" dir="2700000" algn="tl">
                    <a:srgbClr val="000000"/>
                  </a:outerShdw>
                </a:effectLst>
              </a:rPr>
              <a:t>(</a:t>
            </a:r>
            <a:r>
              <a:rPr lang="en-US" sz="1200" baseline="0" dirty="0" err="1">
                <a:effectLst>
                  <a:outerShdw blurRad="38100" dist="38100" dir="2700000" algn="tl">
                    <a:srgbClr val="000000"/>
                  </a:outerShdw>
                </a:effectLst>
              </a:rPr>
              <a:t>Curiel</a:t>
            </a:r>
            <a:r>
              <a:rPr lang="en-US" sz="1200" baseline="0" dirty="0">
                <a:effectLst>
                  <a:outerShdw blurRad="38100" dist="38100" dir="2700000" algn="tl">
                    <a:srgbClr val="000000"/>
                  </a:outerShdw>
                </a:effectLst>
              </a:rPr>
              <a:t>, Trinidad, et al. 2002)</a:t>
            </a:r>
          </a:p>
        </p:txBody>
      </p:sp>
      <p:pic>
        <p:nvPicPr>
          <p:cNvPr id="53252" name="Picture 12" descr="chema_esfera"/>
          <p:cNvPicPr>
            <a:picLocks noChangeAspect="1" noChangeArrowheads="1"/>
          </p:cNvPicPr>
          <p:nvPr/>
        </p:nvPicPr>
        <p:blipFill>
          <a:blip r:embed="rId3">
            <a:extLst>
              <a:ext uri="{28A0092B-C50C-407E-A947-70E740481C1C}">
                <a14:useLocalDpi xmlns:a14="http://schemas.microsoft.com/office/drawing/2010/main" val="0"/>
              </a:ext>
            </a:extLst>
          </a:blip>
          <a:srcRect l="44083" t="41093" r="1750"/>
          <a:stretch>
            <a:fillRect/>
          </a:stretch>
        </p:blipFill>
        <p:spPr bwMode="auto">
          <a:xfrm>
            <a:off x="6084888" y="4005262"/>
            <a:ext cx="2446386" cy="24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13" descr="chema_esfera2"/>
          <p:cNvPicPr>
            <a:picLocks noChangeAspect="1" noChangeArrowheads="1"/>
          </p:cNvPicPr>
          <p:nvPr/>
        </p:nvPicPr>
        <p:blipFill>
          <a:blip r:embed="rId4" cstate="print">
            <a:extLst>
              <a:ext uri="{28A0092B-C50C-407E-A947-70E740481C1C}">
                <a14:useLocalDpi xmlns:a14="http://schemas.microsoft.com/office/drawing/2010/main" val="0"/>
              </a:ext>
            </a:extLst>
          </a:blip>
          <a:srcRect l="3606" t="5707" r="1711" b="5707"/>
          <a:stretch>
            <a:fillRect/>
          </a:stretch>
        </p:blipFill>
        <p:spPr bwMode="auto">
          <a:xfrm>
            <a:off x="5003800" y="1479222"/>
            <a:ext cx="3527474" cy="255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15" descr="chema_burbuja"/>
          <p:cNvPicPr>
            <a:picLocks noChangeAspect="1" noChangeArrowheads="1"/>
          </p:cNvPicPr>
          <p:nvPr/>
        </p:nvPicPr>
        <p:blipFill>
          <a:blip r:embed="rId5">
            <a:extLst>
              <a:ext uri="{28A0092B-C50C-407E-A947-70E740481C1C}">
                <a14:useLocalDpi xmlns:a14="http://schemas.microsoft.com/office/drawing/2010/main" val="0"/>
              </a:ext>
            </a:extLst>
          </a:blip>
          <a:srcRect b="66441"/>
          <a:stretch>
            <a:fillRect/>
          </a:stretch>
        </p:blipFill>
        <p:spPr bwMode="auto">
          <a:xfrm>
            <a:off x="1179149" y="4941168"/>
            <a:ext cx="4904151"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6"/>
          <p:cNvSpPr txBox="1">
            <a:spLocks noChangeArrowheads="1"/>
          </p:cNvSpPr>
          <p:nvPr/>
        </p:nvSpPr>
        <p:spPr bwMode="auto">
          <a:xfrm>
            <a:off x="467544" y="116632"/>
            <a:ext cx="8106668" cy="9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n-US" sz="4000" dirty="0"/>
              <a:t>Other MASER species in SFR: OH MASERs</a:t>
            </a:r>
          </a:p>
          <a:p>
            <a:pPr algn="ctr" eaLnBrk="1" hangingPunct="1"/>
            <a:endParaRPr lang="en-US" sz="4000" dirty="0"/>
          </a:p>
        </p:txBody>
      </p:sp>
      <p:sp>
        <p:nvSpPr>
          <p:cNvPr id="25603" name="TextBox 7"/>
          <p:cNvSpPr txBox="1">
            <a:spLocks noChangeArrowheads="1"/>
          </p:cNvSpPr>
          <p:nvPr/>
        </p:nvSpPr>
        <p:spPr bwMode="auto">
          <a:xfrm>
            <a:off x="428624" y="1196752"/>
            <a:ext cx="84638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n-US" sz="2000" baseline="0" dirty="0"/>
              <a:t>MASER emission towards Cepheus A. Spectrum, distribution and proper motion. Lower Energy (velocity) kinematics. </a:t>
            </a:r>
            <a:endParaRPr lang="en-US" sz="2000" dirty="0"/>
          </a:p>
        </p:txBody>
      </p:sp>
      <p:pic>
        <p:nvPicPr>
          <p:cNvPr id="25604" name="Picture 5" descr="2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813" y="2286000"/>
            <a:ext cx="35147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2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6250" y="2286000"/>
            <a:ext cx="35147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dirty="0"/>
              <a:t>Summary</a:t>
            </a:r>
          </a:p>
        </p:txBody>
      </p:sp>
      <p:sp>
        <p:nvSpPr>
          <p:cNvPr id="3" name="Content Placeholder 2"/>
          <p:cNvSpPr>
            <a:spLocks noGrp="1"/>
          </p:cNvSpPr>
          <p:nvPr>
            <p:ph idx="1"/>
          </p:nvPr>
        </p:nvSpPr>
        <p:spPr>
          <a:xfrm>
            <a:off x="228600" y="838200"/>
            <a:ext cx="8229600" cy="5059363"/>
          </a:xfrm>
        </p:spPr>
        <p:txBody>
          <a:bodyPr>
            <a:normAutofit fontScale="85000" lnSpcReduction="20000"/>
          </a:bodyPr>
          <a:lstStyle/>
          <a:p>
            <a:r>
              <a:rPr lang="en-US" dirty="0"/>
              <a:t>Found water masers associated massive YSOs </a:t>
            </a:r>
          </a:p>
          <a:p>
            <a:pPr lvl="1"/>
            <a:r>
              <a:rPr lang="en-US" dirty="0"/>
              <a:t>Discovered a previously unknown YSO</a:t>
            </a:r>
          </a:p>
          <a:p>
            <a:pPr lvl="1"/>
            <a:r>
              <a:rPr lang="en-US" dirty="0"/>
              <a:t>Potentially discovered the first low-mass YSO in the LMC with associated maser emission.</a:t>
            </a:r>
          </a:p>
          <a:p>
            <a:r>
              <a:rPr lang="en-US" dirty="0"/>
              <a:t>Discovered a continuum source associated with a massive YSO</a:t>
            </a:r>
          </a:p>
          <a:p>
            <a:pPr lvl="1"/>
            <a:r>
              <a:rPr lang="en-US" dirty="0"/>
              <a:t>Will obtain more data to</a:t>
            </a:r>
          </a:p>
          <a:p>
            <a:pPr marL="457200" lvl="1" indent="0">
              <a:buNone/>
            </a:pPr>
            <a:r>
              <a:rPr lang="en-US" dirty="0"/>
              <a:t>    characterize the continuum source</a:t>
            </a:r>
          </a:p>
          <a:p>
            <a:r>
              <a:rPr lang="en-US" dirty="0"/>
              <a:t>Added three new masers in LMC</a:t>
            </a:r>
          </a:p>
          <a:p>
            <a:pPr lvl="1"/>
            <a:r>
              <a:rPr lang="en-US" dirty="0"/>
              <a:t>20 in 14 to 23 in 15</a:t>
            </a:r>
          </a:p>
          <a:p>
            <a:pPr lvl="1"/>
            <a:r>
              <a:rPr lang="en-US" dirty="0"/>
              <a:t>New maser region for use in </a:t>
            </a:r>
          </a:p>
          <a:p>
            <a:pPr marL="457200" lvl="1" indent="0">
              <a:buNone/>
            </a:pPr>
            <a:r>
              <a:rPr lang="en-US" dirty="0"/>
              <a:t>    statistical studies.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4603" y="1371600"/>
            <a:ext cx="1489397"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See Explanation.  Clicking on the picture will download&#10; the highest resolution version available.">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880" r="9918"/>
          <a:stretch/>
        </p:blipFill>
        <p:spPr bwMode="auto">
          <a:xfrm rot="5400000">
            <a:off x="6166242" y="4196958"/>
            <a:ext cx="2351247" cy="249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776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846931"/>
          </a:xfrm>
        </p:spPr>
        <p:txBody>
          <a:bodyPr/>
          <a:lstStyle/>
          <a:p>
            <a:r>
              <a:rPr lang="en-US" sz="3600" dirty="0"/>
              <a:t>High-mass stars</a:t>
            </a:r>
          </a:p>
        </p:txBody>
      </p:sp>
      <p:sp>
        <p:nvSpPr>
          <p:cNvPr id="3" name="TextBox 2"/>
          <p:cNvSpPr txBox="1"/>
          <p:nvPr/>
        </p:nvSpPr>
        <p:spPr>
          <a:xfrm>
            <a:off x="261864" y="1749061"/>
            <a:ext cx="8424936" cy="3354765"/>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mj-lt"/>
              </a:rPr>
              <a:t>Stars with M </a:t>
            </a:r>
            <a:r>
              <a:rPr lang="en-US" sz="2800" dirty="0">
                <a:latin typeface="+mj-lt"/>
                <a:sym typeface="Symbol"/>
              </a:rPr>
              <a:t> 8 M</a:t>
            </a:r>
            <a:r>
              <a:rPr lang="en-US" sz="2800" baseline="-32000" dirty="0">
                <a:latin typeface="+mj-lt"/>
                <a:ea typeface="SimSun"/>
                <a:sym typeface="Symbol"/>
              </a:rPr>
              <a:t>⊙</a:t>
            </a:r>
            <a:r>
              <a:rPr lang="en-US" sz="2800" dirty="0">
                <a:latin typeface="+mj-lt"/>
                <a:ea typeface="SimSun"/>
                <a:sym typeface="Symbol"/>
              </a:rPr>
              <a:t> </a:t>
            </a:r>
          </a:p>
          <a:p>
            <a:pPr marL="342900" indent="-342900">
              <a:buFont typeface="Arial" panose="020B0604020202020204" pitchFamily="34" charset="0"/>
              <a:buChar char="•"/>
            </a:pPr>
            <a:r>
              <a:rPr lang="en-US" sz="2800" dirty="0"/>
              <a:t>Visibly the hottest, largest and</a:t>
            </a:r>
            <a:r>
              <a:rPr lang="en-US" sz="2800" baseline="0" dirty="0"/>
              <a:t> </a:t>
            </a:r>
            <a:r>
              <a:rPr lang="en-US" sz="2800" dirty="0"/>
              <a:t>bluest stars</a:t>
            </a:r>
            <a:r>
              <a:rPr lang="en-US" sz="2800" dirty="0">
                <a:latin typeface="+mj-lt"/>
                <a:ea typeface="SimSun"/>
                <a:sym typeface="Symbol"/>
              </a:rPr>
              <a:t> </a:t>
            </a:r>
          </a:p>
          <a:p>
            <a:pPr marL="342900" indent="-342900">
              <a:buFont typeface="Arial" panose="020B0604020202020204" pitchFamily="34" charset="0"/>
              <a:buChar char="•"/>
            </a:pPr>
            <a:r>
              <a:rPr lang="en-US" sz="2800" dirty="0">
                <a:latin typeface="+mj-lt"/>
                <a:ea typeface="SimSun"/>
                <a:sym typeface="Symbol"/>
              </a:rPr>
              <a:t>Their study is difficult: </a:t>
            </a:r>
          </a:p>
          <a:p>
            <a:r>
              <a:rPr lang="en-US" sz="2800" dirty="0">
                <a:latin typeface="+mj-lt"/>
              </a:rPr>
              <a:t>	- When in the formation stage they are embedded in dense and dusty 	  clouds</a:t>
            </a:r>
          </a:p>
          <a:p>
            <a:r>
              <a:rPr lang="en-US" sz="2800" dirty="0">
                <a:latin typeface="+mj-lt"/>
              </a:rPr>
              <a:t>	- Very far away </a:t>
            </a:r>
          </a:p>
          <a:p>
            <a:r>
              <a:rPr lang="en-US" sz="2800" dirty="0">
                <a:latin typeface="+mj-lt"/>
              </a:rPr>
              <a:t>	- Short period of formation</a:t>
            </a:r>
          </a:p>
          <a:p>
            <a:r>
              <a:rPr lang="en-US" sz="2800" dirty="0">
                <a:latin typeface="+mj-lt"/>
              </a:rPr>
              <a:t>	- Short lifespan </a:t>
            </a:r>
          </a:p>
          <a:p>
            <a:pPr marL="342900" indent="-342900">
              <a:buFont typeface="Arial" panose="020B0604020202020204" pitchFamily="34" charset="0"/>
              <a:buChar char="•"/>
            </a:pPr>
            <a:r>
              <a:rPr lang="en-US" sz="2800" dirty="0">
                <a:latin typeface="+mj-lt"/>
              </a:rPr>
              <a:t>Drivers of the Inter Stellar Medium (ISM) and </a:t>
            </a:r>
          </a:p>
          <a:p>
            <a:r>
              <a:rPr lang="en-US" sz="2800" dirty="0">
                <a:latin typeface="+mj-lt"/>
              </a:rPr>
              <a:t>     evolution of the galaxy</a:t>
            </a:r>
          </a:p>
          <a:p>
            <a:pPr marL="342900" indent="-342900">
              <a:buFont typeface="Arial" panose="020B0604020202020204" pitchFamily="34" charset="0"/>
              <a:buChar char="•"/>
            </a:pPr>
            <a:endParaRPr lang="en-US" sz="2400" dirty="0">
              <a:latin typeface="+mj-lt"/>
            </a:endParaRPr>
          </a:p>
        </p:txBody>
      </p:sp>
      <p:pic>
        <p:nvPicPr>
          <p:cNvPr id="4" name="Picture 2" descr="HR DIAGRAM"/>
          <p:cNvPicPr preferRelativeResize="0">
            <a:picLocks noChangeAspect="1" noChangeArrowheads="1"/>
          </p:cNvPicPr>
          <p:nvPr/>
        </p:nvPicPr>
        <p:blipFill>
          <a:blip r:embed="rId2" cstate="print"/>
          <a:srcRect l="20909" r="18541"/>
          <a:stretch>
            <a:fillRect/>
          </a:stretch>
        </p:blipFill>
        <p:spPr bwMode="auto">
          <a:xfrm>
            <a:off x="6502603" y="0"/>
            <a:ext cx="2612353" cy="2708920"/>
          </a:xfrm>
          <a:prstGeom prst="rect">
            <a:avLst/>
          </a:prstGeom>
          <a:solidFill>
            <a:srgbClr val="000000"/>
          </a:solidFill>
          <a:ln w="9525">
            <a:noFill/>
            <a:miter lim="800000"/>
            <a:headEnd/>
            <a:tailEnd/>
          </a:ln>
        </p:spPr>
      </p:pic>
      <p:pic>
        <p:nvPicPr>
          <p:cNvPr id="5" name="Picture 4" descr="hr_diagram"/>
          <p:cNvPicPr>
            <a:picLocks noChangeAspect="1" noChangeArrowheads="1"/>
          </p:cNvPicPr>
          <p:nvPr/>
        </p:nvPicPr>
        <p:blipFill>
          <a:blip r:embed="rId3" cstate="print"/>
          <a:srcRect/>
          <a:stretch>
            <a:fillRect/>
          </a:stretch>
        </p:blipFill>
        <p:spPr>
          <a:xfrm>
            <a:off x="5791475" y="3319042"/>
            <a:ext cx="3335288" cy="3527061"/>
          </a:xfrm>
          <a:prstGeom prst="rect">
            <a:avLst/>
          </a:prstGeom>
          <a:noFill/>
        </p:spPr>
      </p:pic>
    </p:spTree>
    <p:extLst>
      <p:ext uri="{BB962C8B-B14F-4D97-AF65-F5344CB8AC3E}">
        <p14:creationId xmlns:p14="http://schemas.microsoft.com/office/powerpoint/2010/main" val="1152557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90500" y="260648"/>
            <a:ext cx="8763000" cy="6832640"/>
          </a:xfrm>
          <a:prstGeom prst="rect">
            <a:avLst/>
          </a:prstGeom>
          <a:noFill/>
          <a:ln w="9525">
            <a:noFill/>
            <a:miter lim="800000"/>
            <a:headEnd/>
            <a:tailEnd/>
          </a:ln>
          <a:effectLst/>
        </p:spPr>
        <p:txBody>
          <a:bodyPr>
            <a:spAutoFit/>
          </a:bodyPr>
          <a:lstStyle/>
          <a:p>
            <a:pPr algn="ctr">
              <a:spcBef>
                <a:spcPct val="50000"/>
              </a:spcBef>
              <a:defRPr/>
            </a:pPr>
            <a:r>
              <a:rPr lang="en-US" sz="4000" u="sng" baseline="0" dirty="0">
                <a:effectLst>
                  <a:outerShdw blurRad="38100" dist="38100" dir="2700000" algn="tl">
                    <a:srgbClr val="C0C0C0"/>
                  </a:outerShdw>
                </a:effectLst>
              </a:rPr>
              <a:t>The Envelope of Late-type Stars</a:t>
            </a:r>
            <a:r>
              <a:rPr lang="en-US" sz="4000" baseline="0" dirty="0"/>
              <a:t> </a:t>
            </a:r>
          </a:p>
          <a:p>
            <a:pPr algn="ctr">
              <a:spcBef>
                <a:spcPct val="50000"/>
              </a:spcBef>
              <a:defRPr/>
            </a:pPr>
            <a:r>
              <a:rPr lang="en-US" sz="2800" dirty="0"/>
              <a:t>		</a:t>
            </a:r>
            <a:r>
              <a:rPr lang="en-US" baseline="0" dirty="0"/>
              <a:t>(Migenes, Imai, Marvel &amp; Diamond)</a:t>
            </a:r>
          </a:p>
          <a:p>
            <a:pPr>
              <a:spcBef>
                <a:spcPct val="50000"/>
              </a:spcBef>
              <a:buFontTx/>
              <a:buChar char="•"/>
              <a:defRPr/>
            </a:pPr>
            <a:r>
              <a:rPr lang="en-US" sz="2800" dirty="0"/>
              <a:t> </a:t>
            </a:r>
            <a:r>
              <a:rPr lang="en-US" sz="2400" baseline="0" dirty="0"/>
              <a:t>stars with M &lt; 8M</a:t>
            </a:r>
            <a:r>
              <a:rPr lang="en-US" sz="2400" baseline="0" dirty="0">
                <a:sym typeface="Wingdings 2" pitchFamily="18" charset="2"/>
              </a:rPr>
              <a:t></a:t>
            </a:r>
            <a:r>
              <a:rPr lang="en-US" sz="2400" baseline="0" dirty="0">
                <a:sym typeface="Wingdings" pitchFamily="2" charset="2"/>
              </a:rPr>
              <a:t> evolved along AGB </a:t>
            </a:r>
            <a:r>
              <a:rPr lang="en-US" sz="2400" baseline="0" dirty="0">
                <a:sym typeface="Symbol" pitchFamily="18" charset="2"/>
              </a:rPr>
              <a:t> Giants, SG</a:t>
            </a:r>
            <a:endParaRPr lang="en-US" sz="2400" baseline="0" dirty="0">
              <a:sym typeface="Wingdings" pitchFamily="2" charset="2"/>
            </a:endParaRPr>
          </a:p>
          <a:p>
            <a:pPr>
              <a:spcBef>
                <a:spcPct val="50000"/>
              </a:spcBef>
              <a:buFontTx/>
              <a:buChar char="•"/>
              <a:defRPr/>
            </a:pPr>
            <a:r>
              <a:rPr lang="en-US" sz="2400" baseline="0" dirty="0">
                <a:sym typeface="Wingdings" pitchFamily="2" charset="2"/>
              </a:rPr>
              <a:t> large (R* ~ 1-3AU), cool (T~2000-3000K) convective  photospheres</a:t>
            </a:r>
            <a:endParaRPr lang="en-US" sz="2400" baseline="0" dirty="0"/>
          </a:p>
          <a:p>
            <a:pPr>
              <a:spcBef>
                <a:spcPct val="50000"/>
              </a:spcBef>
              <a:buFontTx/>
              <a:buChar char="•"/>
              <a:defRPr/>
            </a:pPr>
            <a:r>
              <a:rPr lang="en-US" sz="2400" baseline="0" dirty="0"/>
              <a:t> long period variables (100 – 1000 days)</a:t>
            </a:r>
          </a:p>
          <a:p>
            <a:pPr>
              <a:spcBef>
                <a:spcPct val="50000"/>
              </a:spcBef>
              <a:buFontTx/>
              <a:buChar char="•"/>
              <a:defRPr/>
            </a:pPr>
            <a:r>
              <a:rPr lang="en-US" sz="2400" baseline="0" dirty="0"/>
              <a:t> dust and gas accelerated to V~10-20 km/s</a:t>
            </a:r>
          </a:p>
          <a:p>
            <a:pPr>
              <a:spcBef>
                <a:spcPct val="50000"/>
              </a:spcBef>
              <a:buFontTx/>
              <a:buChar char="•"/>
              <a:defRPr/>
            </a:pPr>
            <a:r>
              <a:rPr lang="en-US" sz="2400" baseline="0" dirty="0"/>
              <a:t> oxygen rich envelopes and intense radiation provide ideal conditions for maser excitation </a:t>
            </a:r>
          </a:p>
          <a:p>
            <a:pPr>
              <a:spcBef>
                <a:spcPct val="50000"/>
              </a:spcBef>
              <a:buFont typeface="Arial" pitchFamily="34" charset="0"/>
              <a:buChar char="•"/>
              <a:defRPr/>
            </a:pPr>
            <a:r>
              <a:rPr lang="en-US" sz="2400" baseline="0" dirty="0"/>
              <a:t> replenishes the ISM with heavy atoms and molecules</a:t>
            </a:r>
          </a:p>
          <a:p>
            <a:pPr>
              <a:spcBef>
                <a:spcPct val="50000"/>
              </a:spcBef>
              <a:buFontTx/>
              <a:buChar char="•"/>
              <a:defRPr/>
            </a:pPr>
            <a:r>
              <a:rPr lang="en-US" sz="2400" baseline="0" dirty="0"/>
              <a:t> masers are excellent probes of the mass loss mechanism </a:t>
            </a:r>
          </a:p>
          <a:p>
            <a:pPr algn="ctr">
              <a:spcBef>
                <a:spcPct val="50000"/>
              </a:spcBef>
              <a:defRPr/>
            </a:pPr>
            <a:endParaRPr lang="en-US" sz="2800" dirty="0"/>
          </a:p>
          <a:p>
            <a:pPr algn="ctr">
              <a:spcBef>
                <a:spcPct val="50000"/>
              </a:spcBef>
              <a:defRPr/>
            </a:pPr>
            <a:endParaRPr lang="en-US" dirty="0"/>
          </a:p>
        </p:txBody>
      </p:sp>
    </p:spTree>
    <p:extLst>
      <p:ext uri="{BB962C8B-B14F-4D97-AF65-F5344CB8AC3E}">
        <p14:creationId xmlns:p14="http://schemas.microsoft.com/office/powerpoint/2010/main" val="3133794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229600" cy="720080"/>
          </a:xfrm>
        </p:spPr>
        <p:txBody>
          <a:bodyPr/>
          <a:lstStyle/>
          <a:p>
            <a:pPr>
              <a:defRPr/>
            </a:pPr>
            <a:r>
              <a:rPr lang="en-US" dirty="0"/>
              <a:t>History</a:t>
            </a:r>
          </a:p>
        </p:txBody>
      </p:sp>
      <p:sp>
        <p:nvSpPr>
          <p:cNvPr id="3" name="TextBox 2"/>
          <p:cNvSpPr txBox="1"/>
          <p:nvPr/>
        </p:nvSpPr>
        <p:spPr>
          <a:xfrm>
            <a:off x="251520" y="980728"/>
            <a:ext cx="8784976" cy="5919569"/>
          </a:xfrm>
          <a:prstGeom prst="rect">
            <a:avLst/>
          </a:prstGeom>
          <a:noFill/>
        </p:spPr>
        <p:txBody>
          <a:bodyPr wrap="square">
            <a:spAutoFit/>
          </a:bodyPr>
          <a:lstStyle/>
          <a:p>
            <a:pPr>
              <a:lnSpc>
                <a:spcPct val="150000"/>
              </a:lnSpc>
              <a:buFont typeface="Arial" pitchFamily="34" charset="0"/>
              <a:buChar char="•"/>
              <a:defRPr/>
            </a:pPr>
            <a:r>
              <a:rPr lang="en-US" sz="2400" baseline="0" dirty="0">
                <a:latin typeface="+mj-lt"/>
              </a:rPr>
              <a:t> OH MASERs discovered by Weaver et al  in 1965 </a:t>
            </a:r>
          </a:p>
          <a:p>
            <a:pPr>
              <a:buFont typeface="Arial" pitchFamily="34" charset="0"/>
              <a:buChar char="•"/>
              <a:defRPr/>
            </a:pPr>
            <a:r>
              <a:rPr lang="en-US" sz="2400" baseline="0" dirty="0">
                <a:latin typeface="+mj-lt"/>
              </a:rPr>
              <a:t> Non-thermal nature and compactness by Davies et al and </a:t>
            </a:r>
          </a:p>
          <a:p>
            <a:pPr>
              <a:defRPr/>
            </a:pPr>
            <a:r>
              <a:rPr lang="en-US" sz="2400" baseline="0" dirty="0">
                <a:latin typeface="+mj-lt"/>
              </a:rPr>
              <a:t>   Moran in 1968</a:t>
            </a:r>
          </a:p>
          <a:p>
            <a:pPr>
              <a:buFont typeface="Arial" pitchFamily="34" charset="0"/>
              <a:buChar char="•"/>
              <a:defRPr/>
            </a:pPr>
            <a:r>
              <a:rPr lang="en-US" sz="2400" baseline="0" dirty="0">
                <a:latin typeface="+mj-lt"/>
              </a:rPr>
              <a:t> H</a:t>
            </a:r>
            <a:r>
              <a:rPr lang="en-US" sz="2400" dirty="0">
                <a:latin typeface="+mj-lt"/>
              </a:rPr>
              <a:t>2</a:t>
            </a:r>
            <a:r>
              <a:rPr lang="en-US" sz="2400" baseline="0" dirty="0">
                <a:latin typeface="+mj-lt"/>
              </a:rPr>
              <a:t>O MASERs discovered by Cheung in 1969 (more powerful</a:t>
            </a:r>
          </a:p>
          <a:p>
            <a:pPr>
              <a:defRPr/>
            </a:pPr>
            <a:r>
              <a:rPr lang="en-US" sz="2400" baseline="0" dirty="0">
                <a:latin typeface="+mj-lt"/>
              </a:rPr>
              <a:t>   &amp; compact)</a:t>
            </a:r>
          </a:p>
          <a:p>
            <a:pPr>
              <a:lnSpc>
                <a:spcPct val="150000"/>
              </a:lnSpc>
              <a:buFont typeface="Arial" pitchFamily="34" charset="0"/>
              <a:buChar char="•"/>
              <a:defRPr/>
            </a:pPr>
            <a:r>
              <a:rPr lang="en-US" sz="2400" baseline="0" dirty="0">
                <a:latin typeface="+mj-lt"/>
              </a:rPr>
              <a:t> Associated with outflow stage in SFR</a:t>
            </a:r>
          </a:p>
          <a:p>
            <a:pPr>
              <a:lnSpc>
                <a:spcPct val="150000"/>
              </a:lnSpc>
              <a:buFont typeface="Arial" pitchFamily="34" charset="0"/>
              <a:buChar char="•"/>
              <a:defRPr/>
            </a:pPr>
            <a:r>
              <a:rPr lang="en-US" sz="2400" baseline="0" dirty="0">
                <a:latin typeface="+mj-lt"/>
              </a:rPr>
              <a:t> CH</a:t>
            </a:r>
            <a:r>
              <a:rPr lang="en-US" sz="2400" dirty="0">
                <a:latin typeface="+mj-lt"/>
              </a:rPr>
              <a:t>3</a:t>
            </a:r>
            <a:r>
              <a:rPr lang="en-US" sz="2400" baseline="0" dirty="0">
                <a:latin typeface="+mj-lt"/>
              </a:rPr>
              <a:t>OH &amp; </a:t>
            </a:r>
            <a:r>
              <a:rPr lang="en-US" sz="2400" baseline="0" dirty="0" err="1">
                <a:latin typeface="+mj-lt"/>
              </a:rPr>
              <a:t>SiO</a:t>
            </a:r>
            <a:r>
              <a:rPr lang="en-US" sz="2400" baseline="0" dirty="0">
                <a:latin typeface="+mj-lt"/>
              </a:rPr>
              <a:t> discovered by Barret et al 1971 &amp; Snyder 1974</a:t>
            </a:r>
          </a:p>
          <a:p>
            <a:pPr>
              <a:lnSpc>
                <a:spcPct val="150000"/>
              </a:lnSpc>
              <a:buFont typeface="Arial" pitchFamily="34" charset="0"/>
              <a:buChar char="•"/>
              <a:defRPr/>
            </a:pPr>
            <a:r>
              <a:rPr lang="en-US" sz="2400" baseline="0" dirty="0">
                <a:latin typeface="+mj-lt"/>
              </a:rPr>
              <a:t> </a:t>
            </a:r>
            <a:r>
              <a:rPr lang="en-US" sz="2400" baseline="0" dirty="0" err="1">
                <a:latin typeface="+mj-lt"/>
              </a:rPr>
              <a:t>Megamasers</a:t>
            </a:r>
            <a:r>
              <a:rPr lang="en-US" sz="2400" baseline="0" dirty="0">
                <a:latin typeface="+mj-lt"/>
              </a:rPr>
              <a:t> discovered in 1977</a:t>
            </a:r>
          </a:p>
          <a:p>
            <a:pPr>
              <a:buFont typeface="Arial" pitchFamily="34" charset="0"/>
              <a:buChar char="•"/>
              <a:defRPr/>
            </a:pPr>
            <a:r>
              <a:rPr lang="en-US" sz="2400" baseline="0" dirty="0">
                <a:latin typeface="+mj-lt"/>
              </a:rPr>
              <a:t> “Golden Era”  from 1981 with instrument like the VLA,</a:t>
            </a:r>
          </a:p>
          <a:p>
            <a:pPr>
              <a:lnSpc>
                <a:spcPct val="150000"/>
              </a:lnSpc>
              <a:defRPr/>
            </a:pPr>
            <a:r>
              <a:rPr lang="en-US" sz="2400" baseline="0" dirty="0">
                <a:latin typeface="+mj-lt"/>
              </a:rPr>
              <a:t>    MERLIN,  VLBA (VLBI techniques)</a:t>
            </a:r>
          </a:p>
          <a:p>
            <a:pPr>
              <a:buFont typeface="Arial" pitchFamily="34" charset="0"/>
              <a:buChar char="•"/>
              <a:defRPr/>
            </a:pPr>
            <a:r>
              <a:rPr lang="en-US" sz="2400" baseline="0" dirty="0">
                <a:latin typeface="+mj-lt"/>
              </a:rPr>
              <a:t> New “Golden Era” from ~2010 with the E-VLA and NEW</a:t>
            </a:r>
          </a:p>
          <a:p>
            <a:pPr>
              <a:defRPr/>
            </a:pPr>
            <a:r>
              <a:rPr lang="en-US" sz="2400" baseline="0" dirty="0">
                <a:latin typeface="+mj-lt"/>
              </a:rPr>
              <a:t>   instruments like ALMA and SKA</a:t>
            </a:r>
          </a:p>
          <a:p>
            <a:pPr>
              <a:defRPr/>
            </a:pPr>
            <a:endParaRPr lang="en-US"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sz="half" idx="1"/>
          </p:nvPr>
        </p:nvSpPr>
        <p:spPr>
          <a:xfrm>
            <a:off x="304800" y="457200"/>
            <a:ext cx="3886200" cy="5638800"/>
          </a:xfrm>
        </p:spPr>
        <p:txBody>
          <a:bodyPr/>
          <a:lstStyle/>
          <a:p>
            <a:pPr>
              <a:buFontTx/>
              <a:buNone/>
              <a:defRPr/>
            </a:pPr>
            <a:r>
              <a:rPr lang="en-US" sz="2800" u="sng" dirty="0"/>
              <a:t>Theoretical ideal of star</a:t>
            </a:r>
          </a:p>
          <a:p>
            <a:pPr>
              <a:buFontTx/>
              <a:buNone/>
              <a:defRPr/>
            </a:pPr>
            <a:endParaRPr lang="en-US" sz="2800" u="sng" dirty="0"/>
          </a:p>
          <a:p>
            <a:pPr>
              <a:defRPr/>
            </a:pPr>
            <a:r>
              <a:rPr lang="en-US" sz="2400" dirty="0"/>
              <a:t>rotational transitions of </a:t>
            </a:r>
            <a:r>
              <a:rPr lang="en-US" sz="2400" dirty="0" err="1"/>
              <a:t>vibrationally</a:t>
            </a:r>
            <a:r>
              <a:rPr lang="en-US" sz="2400" dirty="0"/>
              <a:t> excited </a:t>
            </a:r>
            <a:r>
              <a:rPr lang="en-US" sz="2400" dirty="0" err="1"/>
              <a:t>SiO</a:t>
            </a:r>
            <a:r>
              <a:rPr lang="en-US" sz="2400" dirty="0"/>
              <a:t>. Shell is 4-6 R</a:t>
            </a:r>
            <a:r>
              <a:rPr lang="en-US" sz="2400" baseline="-25000" dirty="0"/>
              <a:t>*</a:t>
            </a:r>
            <a:r>
              <a:rPr lang="en-US" sz="2400" dirty="0"/>
              <a:t> from star. </a:t>
            </a:r>
          </a:p>
          <a:p>
            <a:pPr>
              <a:defRPr/>
            </a:pPr>
            <a:r>
              <a:rPr lang="en-US" sz="2400" dirty="0"/>
              <a:t>rotationally excited H</a:t>
            </a:r>
            <a:r>
              <a:rPr lang="en-US" sz="2400" baseline="-25000" dirty="0"/>
              <a:t>2</a:t>
            </a:r>
            <a:r>
              <a:rPr lang="en-US" sz="2400" dirty="0"/>
              <a:t>O. Shell is closer to the </a:t>
            </a:r>
            <a:r>
              <a:rPr lang="en-US" sz="2400" dirty="0" err="1"/>
              <a:t>SiO</a:t>
            </a:r>
            <a:r>
              <a:rPr lang="en-US" sz="2400" dirty="0"/>
              <a:t> than OH shell.</a:t>
            </a:r>
          </a:p>
          <a:p>
            <a:pPr>
              <a:defRPr/>
            </a:pPr>
            <a:r>
              <a:rPr lang="en-US" sz="2400" dirty="0"/>
              <a:t>hyperfine splitting of lambda doublet in the rotational ground state of OH. Shell is 8-10 R</a:t>
            </a:r>
            <a:r>
              <a:rPr lang="en-US" sz="2400" baseline="-25000" dirty="0"/>
              <a:t>* </a:t>
            </a:r>
            <a:r>
              <a:rPr lang="en-US" sz="2400" dirty="0"/>
              <a:t>from star.</a:t>
            </a:r>
            <a:endParaRPr lang="en-US" sz="2400" baseline="-25000" dirty="0"/>
          </a:p>
        </p:txBody>
      </p:sp>
      <p:pic>
        <p:nvPicPr>
          <p:cNvPr id="30723" name="Picture 23" descr="C:\My Documents\diamondfig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19600" y="261938"/>
            <a:ext cx="4724400" cy="572452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309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tes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0"/>
            <a:ext cx="33432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p:cNvSpPr txBox="1">
            <a:spLocks noChangeArrowheads="1"/>
          </p:cNvSpPr>
          <p:nvPr/>
        </p:nvSpPr>
        <p:spPr bwMode="auto">
          <a:xfrm>
            <a:off x="304800" y="457200"/>
            <a:ext cx="5334000" cy="58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spcBef>
                <a:spcPct val="50000"/>
              </a:spcBef>
            </a:pPr>
            <a:r>
              <a:rPr lang="en-US" sz="3200" b="1"/>
              <a:t>Circumstellar Envelopes (RT-Vir)</a:t>
            </a:r>
          </a:p>
          <a:p>
            <a:pPr eaLnBrk="1" hangingPunct="1">
              <a:spcBef>
                <a:spcPct val="50000"/>
              </a:spcBef>
              <a:buFontTx/>
              <a:buChar char="•"/>
            </a:pPr>
            <a:r>
              <a:rPr lang="en-US" sz="3200"/>
              <a:t> semi-regular variable (M=1.5 M</a:t>
            </a:r>
            <a:r>
              <a:rPr lang="en-US" sz="3200">
                <a:sym typeface="Wingdings 2" pitchFamily="18" charset="2"/>
              </a:rPr>
              <a:t>, D=140-270 pc)</a:t>
            </a:r>
            <a:endParaRPr lang="en-US" sz="3200"/>
          </a:p>
          <a:p>
            <a:pPr eaLnBrk="1" hangingPunct="1">
              <a:spcBef>
                <a:spcPct val="50000"/>
              </a:spcBef>
              <a:buFontTx/>
              <a:buChar char="•"/>
            </a:pPr>
            <a:r>
              <a:rPr lang="en-US" sz="3200"/>
              <a:t> mass loss not spherically </a:t>
            </a:r>
          </a:p>
          <a:p>
            <a:pPr eaLnBrk="1" hangingPunct="1">
              <a:spcBef>
                <a:spcPct val="50000"/>
              </a:spcBef>
              <a:buFontTx/>
              <a:buChar char="•"/>
            </a:pPr>
            <a:r>
              <a:rPr lang="en-US" sz="3200"/>
              <a:t>symmetric   (~10</a:t>
            </a:r>
            <a:r>
              <a:rPr lang="en-US" sz="3200" baseline="30000"/>
              <a:t>-6</a:t>
            </a:r>
            <a:r>
              <a:rPr lang="en-US" sz="3200"/>
              <a:t> M</a:t>
            </a:r>
            <a:r>
              <a:rPr lang="en-US" sz="3200">
                <a:sym typeface="Wingdings 2" pitchFamily="18" charset="2"/>
              </a:rPr>
              <a:t>/yr) most probably due to </a:t>
            </a:r>
            <a:r>
              <a:rPr lang="en-US" sz="3200"/>
              <a:t>un-isotropic mass ejection </a:t>
            </a:r>
          </a:p>
          <a:p>
            <a:pPr eaLnBrk="1" hangingPunct="1">
              <a:spcBef>
                <a:spcPct val="50000"/>
              </a:spcBef>
              <a:buFontTx/>
              <a:buChar char="•"/>
            </a:pPr>
            <a:r>
              <a:rPr lang="en-US" sz="3200"/>
              <a:t> the systematic shift of Vr~1 km/s of spots and the apparent motion of spots indicates an acceleration motion of about 36 km/s/yr which suggests  propagation of shock waves (formed near stellar surface)</a:t>
            </a:r>
          </a:p>
          <a:p>
            <a:pPr eaLnBrk="1" hangingPunct="1">
              <a:spcBef>
                <a:spcPct val="50000"/>
              </a:spcBef>
              <a:buFontTx/>
              <a:buChar char="•"/>
            </a:pPr>
            <a:r>
              <a:rPr lang="en-US" sz="3200"/>
              <a:t> bipolar outflow being obscured by growing envelope</a:t>
            </a:r>
          </a:p>
        </p:txBody>
      </p:sp>
    </p:spTree>
    <p:extLst>
      <p:ext uri="{BB962C8B-B14F-4D97-AF65-F5344CB8AC3E}">
        <p14:creationId xmlns:p14="http://schemas.microsoft.com/office/powerpoint/2010/main" val="970293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Fig.3.jpg"/>
          <p:cNvPicPr>
            <a:picLocks noChangeAspect="1"/>
          </p:cNvPicPr>
          <p:nvPr/>
        </p:nvPicPr>
        <p:blipFill>
          <a:blip r:embed="rId3">
            <a:extLst>
              <a:ext uri="{28A0092B-C50C-407E-A947-70E740481C1C}">
                <a14:useLocalDpi xmlns:a14="http://schemas.microsoft.com/office/drawing/2010/main" val="0"/>
              </a:ext>
            </a:extLst>
          </a:blip>
          <a:srcRect l="1260" t="1076" r="5028"/>
          <a:stretch>
            <a:fillRect/>
          </a:stretch>
        </p:blipFill>
        <p:spPr bwMode="auto">
          <a:xfrm>
            <a:off x="2214563" y="1000125"/>
            <a:ext cx="4265612"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2"/>
          <p:cNvSpPr txBox="1">
            <a:spLocks noChangeArrowheads="1"/>
          </p:cNvSpPr>
          <p:nvPr/>
        </p:nvSpPr>
        <p:spPr bwMode="auto">
          <a:xfrm>
            <a:off x="1643063" y="214313"/>
            <a:ext cx="5500687"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n-US" sz="3200"/>
              <a:t>OH MASER Shell: OH127.8</a:t>
            </a:r>
          </a:p>
        </p:txBody>
      </p:sp>
    </p:spTree>
    <p:extLst>
      <p:ext uri="{BB962C8B-B14F-4D97-AF65-F5344CB8AC3E}">
        <p14:creationId xmlns:p14="http://schemas.microsoft.com/office/powerpoint/2010/main" val="2546949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3"/>
          <p:cNvSpPr txBox="1">
            <a:spLocks noChangeArrowheads="1"/>
          </p:cNvSpPr>
          <p:nvPr/>
        </p:nvSpPr>
        <p:spPr bwMode="auto">
          <a:xfrm>
            <a:off x="1285875" y="357188"/>
            <a:ext cx="557212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n-US" sz="4000"/>
              <a:t>OH MASER Shells</a:t>
            </a:r>
          </a:p>
        </p:txBody>
      </p:sp>
      <p:pic>
        <p:nvPicPr>
          <p:cNvPr id="33795" name="Picture 4" descr="Fig1.jpg"/>
          <p:cNvPicPr>
            <a:picLocks noChangeAspect="1"/>
          </p:cNvPicPr>
          <p:nvPr/>
        </p:nvPicPr>
        <p:blipFill>
          <a:blip r:embed="rId3">
            <a:extLst>
              <a:ext uri="{28A0092B-C50C-407E-A947-70E740481C1C}">
                <a14:useLocalDpi xmlns:a14="http://schemas.microsoft.com/office/drawing/2010/main" val="0"/>
              </a:ext>
            </a:extLst>
          </a:blip>
          <a:srcRect l="10938" t="47818" r="1724" b="2156"/>
          <a:stretch>
            <a:fillRect/>
          </a:stretch>
        </p:blipFill>
        <p:spPr bwMode="auto">
          <a:xfrm>
            <a:off x="857250" y="1565275"/>
            <a:ext cx="6929438"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480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85750"/>
            <a:ext cx="8229600" cy="1008063"/>
          </a:xfrm>
        </p:spPr>
        <p:txBody>
          <a:bodyPr/>
          <a:lstStyle/>
          <a:p>
            <a:pPr>
              <a:defRPr/>
            </a:pPr>
            <a:r>
              <a:rPr lang="en-US" dirty="0"/>
              <a:t>OH </a:t>
            </a:r>
            <a:r>
              <a:rPr lang="en-US" dirty="0" err="1"/>
              <a:t>Megamasers</a:t>
            </a:r>
            <a:endParaRPr lang="en-US" dirty="0"/>
          </a:p>
        </p:txBody>
      </p:sp>
      <p:pic>
        <p:nvPicPr>
          <p:cNvPr id="40963" name="Picture 2" descr="2.jpg"/>
          <p:cNvPicPr>
            <a:picLocks noChangeAspect="1"/>
          </p:cNvPicPr>
          <p:nvPr/>
        </p:nvPicPr>
        <p:blipFill>
          <a:blip r:embed="rId3">
            <a:extLst>
              <a:ext uri="{28A0092B-C50C-407E-A947-70E740481C1C}">
                <a14:useLocalDpi xmlns:a14="http://schemas.microsoft.com/office/drawing/2010/main" val="0"/>
              </a:ext>
            </a:extLst>
          </a:blip>
          <a:srcRect r="5228" b="19257"/>
          <a:stretch>
            <a:fillRect/>
          </a:stretch>
        </p:blipFill>
        <p:spPr bwMode="auto">
          <a:xfrm>
            <a:off x="928688" y="2214563"/>
            <a:ext cx="3786187"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3" descr="4.jpg"/>
          <p:cNvPicPr>
            <a:picLocks noChangeAspect="1"/>
          </p:cNvPicPr>
          <p:nvPr/>
        </p:nvPicPr>
        <p:blipFill>
          <a:blip r:embed="rId4">
            <a:extLst>
              <a:ext uri="{28A0092B-C50C-407E-A947-70E740481C1C}">
                <a14:useLocalDpi xmlns:a14="http://schemas.microsoft.com/office/drawing/2010/main" val="0"/>
              </a:ext>
            </a:extLst>
          </a:blip>
          <a:srcRect l="12083" t="8334" r="18854" b="27083"/>
          <a:stretch>
            <a:fillRect/>
          </a:stretch>
        </p:blipFill>
        <p:spPr bwMode="auto">
          <a:xfrm>
            <a:off x="4714875" y="2214563"/>
            <a:ext cx="3467100"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165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descr="1.jpg"/>
          <p:cNvPicPr>
            <a:picLocks noChangeAspect="1"/>
          </p:cNvPicPr>
          <p:nvPr/>
        </p:nvPicPr>
        <p:blipFill>
          <a:blip r:embed="rId3">
            <a:extLst>
              <a:ext uri="{28A0092B-C50C-407E-A947-70E740481C1C}">
                <a14:useLocalDpi xmlns:a14="http://schemas.microsoft.com/office/drawing/2010/main" val="0"/>
              </a:ext>
            </a:extLst>
          </a:blip>
          <a:srcRect l="20209" t="6248" r="-105" b="6250"/>
          <a:stretch>
            <a:fillRect/>
          </a:stretch>
        </p:blipFill>
        <p:spPr bwMode="auto">
          <a:xfrm>
            <a:off x="0" y="1785938"/>
            <a:ext cx="3643313"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2" descr="3.jpg"/>
          <p:cNvPicPr>
            <a:picLocks noChangeAspect="1"/>
          </p:cNvPicPr>
          <p:nvPr/>
        </p:nvPicPr>
        <p:blipFill>
          <a:blip r:embed="rId4">
            <a:extLst>
              <a:ext uri="{28A0092B-C50C-407E-A947-70E740481C1C}">
                <a14:useLocalDpi xmlns:a14="http://schemas.microsoft.com/office/drawing/2010/main" val="0"/>
              </a:ext>
            </a:extLst>
          </a:blip>
          <a:srcRect l="17548" t="14844" r="4025" b="8984"/>
          <a:stretch>
            <a:fillRect/>
          </a:stretch>
        </p:blipFill>
        <p:spPr bwMode="auto">
          <a:xfrm>
            <a:off x="3598863" y="2714625"/>
            <a:ext cx="5545137"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143000" y="428625"/>
            <a:ext cx="6143625" cy="830263"/>
          </a:xfrm>
          <a:prstGeom prst="rect">
            <a:avLst/>
          </a:prstGeom>
          <a:noFill/>
        </p:spPr>
        <p:txBody>
          <a:bodyPr>
            <a:spAutoFit/>
          </a:bodyPr>
          <a:lstStyle/>
          <a:p>
            <a:pPr algn="ctr">
              <a:defRPr/>
            </a:pPr>
            <a:r>
              <a:rPr lang="en-US" sz="3600" dirty="0"/>
              <a:t>H</a:t>
            </a:r>
            <a:r>
              <a:rPr lang="en-US" sz="3600" cap="small" baseline="-34000" dirty="0"/>
              <a:t>2</a:t>
            </a:r>
            <a:r>
              <a:rPr lang="en-US" sz="3600" dirty="0"/>
              <a:t>O </a:t>
            </a:r>
            <a:r>
              <a:rPr lang="en-US" sz="3600" dirty="0" err="1"/>
              <a:t>Megamasers</a:t>
            </a:r>
            <a:r>
              <a:rPr lang="en-US" sz="3600" dirty="0"/>
              <a:t> (NGC4258)</a:t>
            </a:r>
          </a:p>
          <a:p>
            <a:pPr algn="ctr">
              <a:defRPr/>
            </a:pPr>
            <a:endParaRPr lang="en-US" sz="3600" dirty="0"/>
          </a:p>
        </p:txBody>
      </p:sp>
    </p:spTree>
    <p:extLst>
      <p:ext uri="{BB962C8B-B14F-4D97-AF65-F5344CB8AC3E}">
        <p14:creationId xmlns:p14="http://schemas.microsoft.com/office/powerpoint/2010/main" val="2786194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266700" y="188640"/>
            <a:ext cx="8610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spcBef>
                <a:spcPct val="50000"/>
              </a:spcBef>
            </a:pPr>
            <a:r>
              <a:rPr lang="en-US" sz="3200" baseline="0" dirty="0"/>
              <a:t>The good, the bad and the ugly </a:t>
            </a:r>
          </a:p>
          <a:p>
            <a:pPr algn="ctr" eaLnBrk="1" hangingPunct="1">
              <a:spcBef>
                <a:spcPct val="50000"/>
              </a:spcBef>
            </a:pPr>
            <a:r>
              <a:rPr lang="en-US" sz="3200" baseline="0" dirty="0"/>
              <a:t>of OHM &amp; H</a:t>
            </a:r>
            <a:r>
              <a:rPr lang="en-US" sz="3200" dirty="0"/>
              <a:t>2</a:t>
            </a:r>
            <a:r>
              <a:rPr lang="en-US" sz="3200" baseline="0" dirty="0"/>
              <a:t>OM</a:t>
            </a:r>
          </a:p>
        </p:txBody>
      </p:sp>
      <p:sp>
        <p:nvSpPr>
          <p:cNvPr id="43011" name="Text Box 3"/>
          <p:cNvSpPr txBox="1">
            <a:spLocks noChangeArrowheads="1"/>
          </p:cNvSpPr>
          <p:nvPr/>
        </p:nvSpPr>
        <p:spPr bwMode="auto">
          <a:xfrm>
            <a:off x="253343" y="1628800"/>
            <a:ext cx="8735888"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spcBef>
                <a:spcPct val="50000"/>
              </a:spcBef>
              <a:buFontTx/>
              <a:buChar char="•"/>
            </a:pPr>
            <a:r>
              <a:rPr lang="en-US" dirty="0"/>
              <a:t> </a:t>
            </a:r>
            <a:r>
              <a:rPr lang="en-US" sz="2200" baseline="0" dirty="0"/>
              <a:t>OHM not as compact and intense as H</a:t>
            </a:r>
            <a:r>
              <a:rPr lang="en-US" sz="2200" dirty="0"/>
              <a:t>2</a:t>
            </a:r>
            <a:r>
              <a:rPr lang="en-US" sz="2200" baseline="0" dirty="0"/>
              <a:t>OM, so more difficult to detect</a:t>
            </a:r>
          </a:p>
          <a:p>
            <a:pPr eaLnBrk="1" hangingPunct="1">
              <a:spcBef>
                <a:spcPct val="50000"/>
              </a:spcBef>
              <a:buFontTx/>
              <a:buChar char="•"/>
            </a:pPr>
            <a:r>
              <a:rPr lang="en-US" sz="2200" baseline="0" dirty="0"/>
              <a:t> OHMs appear to be associated with H</a:t>
            </a:r>
            <a:r>
              <a:rPr lang="en-US" sz="2200" dirty="0"/>
              <a:t>2</a:t>
            </a:r>
            <a:r>
              <a:rPr lang="en-US" sz="2200" baseline="0" dirty="0"/>
              <a:t>CO maser activity and seem to be mutually exclusive with H</a:t>
            </a:r>
            <a:r>
              <a:rPr lang="en-US" sz="2200" dirty="0"/>
              <a:t>2</a:t>
            </a:r>
            <a:r>
              <a:rPr lang="en-US" sz="2200" baseline="0" dirty="0"/>
              <a:t>OM, which are associated with AGNs (no H</a:t>
            </a:r>
            <a:r>
              <a:rPr lang="en-US" sz="2200" dirty="0"/>
              <a:t>2</a:t>
            </a:r>
            <a:r>
              <a:rPr lang="en-US" sz="2200" baseline="0" dirty="0"/>
              <a:t>OM in SB)</a:t>
            </a:r>
          </a:p>
          <a:p>
            <a:pPr eaLnBrk="1" hangingPunct="1">
              <a:spcBef>
                <a:spcPct val="50000"/>
              </a:spcBef>
              <a:buFontTx/>
              <a:buChar char="•"/>
            </a:pPr>
            <a:r>
              <a:rPr lang="en-US" sz="2200" baseline="0" dirty="0"/>
              <a:t> OHM don’t seem to reveal the same internal structure of the host galaxy, like the cases of  NGC 4258 and NGC 3079 for H</a:t>
            </a:r>
            <a:r>
              <a:rPr lang="en-US" sz="2200" dirty="0"/>
              <a:t>2</a:t>
            </a:r>
            <a:r>
              <a:rPr lang="en-US" sz="2200" baseline="0" dirty="0"/>
              <a:t>OM</a:t>
            </a:r>
          </a:p>
          <a:p>
            <a:pPr eaLnBrk="1" hangingPunct="1">
              <a:spcBef>
                <a:spcPct val="50000"/>
              </a:spcBef>
              <a:buFontTx/>
              <a:buChar char="•"/>
            </a:pPr>
            <a:r>
              <a:rPr lang="en-US" sz="2200" baseline="0" dirty="0"/>
              <a:t> VLBI imaging capable of resolving detailed structure and velocity patterns only good for a few sources…… sensitivity!</a:t>
            </a:r>
          </a:p>
          <a:p>
            <a:pPr eaLnBrk="1" hangingPunct="1">
              <a:spcBef>
                <a:spcPct val="50000"/>
              </a:spcBef>
              <a:buFontTx/>
              <a:buChar char="•"/>
            </a:pPr>
            <a:r>
              <a:rPr lang="en-US" sz="2200" baseline="0" dirty="0"/>
              <a:t> L-band receiver’s BW not broad enough to detect greater Z</a:t>
            </a:r>
            <a:r>
              <a:rPr lang="en-US" sz="2800" baseline="0" dirty="0"/>
              <a:t> </a:t>
            </a:r>
          </a:p>
        </p:txBody>
      </p:sp>
    </p:spTree>
    <p:extLst>
      <p:ext uri="{BB962C8B-B14F-4D97-AF65-F5344CB8AC3E}">
        <p14:creationId xmlns:p14="http://schemas.microsoft.com/office/powerpoint/2010/main" val="1770591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857500"/>
            <a:ext cx="8229600" cy="1139825"/>
          </a:xfrm>
        </p:spPr>
        <p:txBody>
          <a:bodyPr/>
          <a:lstStyle/>
          <a:p>
            <a:pPr>
              <a:defRPr/>
            </a:pPr>
            <a:r>
              <a:rPr lang="en-US" dirty="0"/>
              <a:t>End</a:t>
            </a:r>
          </a:p>
        </p:txBody>
      </p:sp>
    </p:spTree>
    <p:extLst>
      <p:ext uri="{BB962C8B-B14F-4D97-AF65-F5344CB8AC3E}">
        <p14:creationId xmlns:p14="http://schemas.microsoft.com/office/powerpoint/2010/main" val="12463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0" y="115888"/>
            <a:ext cx="3903663"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6"/>
          <p:cNvSpPr txBox="1">
            <a:spLocks noChangeArrowheads="1"/>
          </p:cNvSpPr>
          <p:nvPr/>
        </p:nvSpPr>
        <p:spPr bwMode="auto">
          <a:xfrm>
            <a:off x="4800600" y="806450"/>
            <a:ext cx="41148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SzTx/>
              <a:buFontTx/>
              <a:buNone/>
            </a:pPr>
            <a:r>
              <a:rPr lang="es-MX" altLang="en-US" sz="2400" dirty="0" err="1">
                <a:latin typeface="Arial" panose="020B0604020202020204" pitchFamily="34" charset="0"/>
              </a:rPr>
              <a:t>MASERs</a:t>
            </a:r>
            <a:r>
              <a:rPr lang="es-MX" altLang="en-US" sz="2400" dirty="0">
                <a:latin typeface="Arial" panose="020B0604020202020204" pitchFamily="34" charset="0"/>
              </a:rPr>
              <a:t> can </a:t>
            </a:r>
            <a:r>
              <a:rPr lang="es-MX" altLang="en-US" sz="2400" dirty="0" err="1">
                <a:latin typeface="Arial" panose="020B0604020202020204" pitchFamily="34" charset="0"/>
              </a:rPr>
              <a:t>readily</a:t>
            </a:r>
            <a:r>
              <a:rPr lang="es-MX" altLang="en-US" sz="2400" dirty="0">
                <a:latin typeface="Arial" panose="020B0604020202020204" pitchFamily="34" charset="0"/>
              </a:rPr>
              <a:t> be </a:t>
            </a:r>
            <a:r>
              <a:rPr lang="es-MX" altLang="en-US" sz="2400" dirty="0" err="1">
                <a:latin typeface="Arial" panose="020B0604020202020204" pitchFamily="34" charset="0"/>
              </a:rPr>
              <a:t>found</a:t>
            </a:r>
            <a:r>
              <a:rPr lang="es-MX" altLang="en-US" sz="2400" dirty="0">
                <a:latin typeface="Arial" panose="020B0604020202020204" pitchFamily="34" charset="0"/>
              </a:rPr>
              <a:t> in </a:t>
            </a:r>
            <a:r>
              <a:rPr lang="es-MX" altLang="en-US" sz="2400" dirty="0" err="1">
                <a:latin typeface="Arial" panose="020B0604020202020204" pitchFamily="34" charset="0"/>
              </a:rPr>
              <a:t>certain</a:t>
            </a:r>
            <a:r>
              <a:rPr lang="es-MX" altLang="en-US" sz="2400" dirty="0">
                <a:latin typeface="Arial" panose="020B0604020202020204" pitchFamily="34" charset="0"/>
              </a:rPr>
              <a:t> </a:t>
            </a:r>
            <a:r>
              <a:rPr lang="es-MX" altLang="en-US" sz="2400" dirty="0" err="1">
                <a:latin typeface="Arial" panose="020B0604020202020204" pitchFamily="34" charset="0"/>
              </a:rPr>
              <a:t>stages</a:t>
            </a:r>
            <a:r>
              <a:rPr lang="es-MX" altLang="en-US" sz="2400" dirty="0">
                <a:latin typeface="Arial" panose="020B0604020202020204" pitchFamily="34" charset="0"/>
              </a:rPr>
              <a:t> of </a:t>
            </a:r>
            <a:r>
              <a:rPr lang="es-MX" altLang="en-US" sz="2400" dirty="0" err="1">
                <a:latin typeface="Arial" panose="020B0604020202020204" pitchFamily="34" charset="0"/>
              </a:rPr>
              <a:t>the</a:t>
            </a:r>
            <a:r>
              <a:rPr lang="es-MX" altLang="en-US" sz="2400" dirty="0">
                <a:latin typeface="Arial" panose="020B0604020202020204" pitchFamily="34" charset="0"/>
              </a:rPr>
              <a:t> </a:t>
            </a:r>
            <a:r>
              <a:rPr lang="es-MX" altLang="en-US" sz="2400" dirty="0" err="1">
                <a:latin typeface="Arial" panose="020B0604020202020204" pitchFamily="34" charset="0"/>
              </a:rPr>
              <a:t>Star</a:t>
            </a:r>
            <a:r>
              <a:rPr lang="es-MX" altLang="en-US" sz="2400" dirty="0">
                <a:latin typeface="Arial" panose="020B0604020202020204" pitchFamily="34" charset="0"/>
              </a:rPr>
              <a:t> </a:t>
            </a:r>
            <a:r>
              <a:rPr lang="es-MX" altLang="en-US" sz="2400" dirty="0" err="1">
                <a:latin typeface="Arial" panose="020B0604020202020204" pitchFamily="34" charset="0"/>
              </a:rPr>
              <a:t>formation</a:t>
            </a:r>
            <a:r>
              <a:rPr lang="es-MX" altLang="en-US" sz="2400" dirty="0">
                <a:latin typeface="Arial" panose="020B0604020202020204" pitchFamily="34" charset="0"/>
              </a:rPr>
              <a:t> and </a:t>
            </a:r>
            <a:r>
              <a:rPr lang="es-MX" altLang="en-US" sz="2400" dirty="0" err="1">
                <a:latin typeface="Arial" panose="020B0604020202020204" pitchFamily="34" charset="0"/>
              </a:rPr>
              <a:t>stellar</a:t>
            </a:r>
            <a:r>
              <a:rPr lang="es-MX" altLang="en-US" sz="2400" dirty="0">
                <a:latin typeface="Arial" panose="020B0604020202020204" pitchFamily="34" charset="0"/>
              </a:rPr>
              <a:t> </a:t>
            </a:r>
            <a:r>
              <a:rPr lang="es-MX" altLang="en-US" sz="2400" dirty="0" err="1">
                <a:latin typeface="Arial" panose="020B0604020202020204" pitchFamily="34" charset="0"/>
              </a:rPr>
              <a:t>evolution</a:t>
            </a:r>
            <a:r>
              <a:rPr lang="es-MX" altLang="en-US" sz="2400" dirty="0">
                <a:latin typeface="Arial" panose="020B0604020202020204" pitchFamily="34" charset="0"/>
              </a:rPr>
              <a:t> </a:t>
            </a:r>
            <a:r>
              <a:rPr lang="es-MX" altLang="en-US" sz="2400" dirty="0" err="1">
                <a:latin typeface="Arial" panose="020B0604020202020204" pitchFamily="34" charset="0"/>
              </a:rPr>
              <a:t>process</a:t>
            </a:r>
            <a:r>
              <a:rPr lang="es-MX" altLang="en-US" sz="2400" dirty="0">
                <a:latin typeface="Arial" panose="020B0604020202020204" pitchFamily="34" charset="0"/>
              </a:rPr>
              <a:t>. </a:t>
            </a:r>
          </a:p>
          <a:p>
            <a:pPr eaLnBrk="1" hangingPunct="1">
              <a:spcBef>
                <a:spcPct val="50000"/>
              </a:spcBef>
              <a:buClrTx/>
              <a:buSzTx/>
              <a:buFontTx/>
              <a:buNone/>
            </a:pPr>
            <a:r>
              <a:rPr lang="es-MX" altLang="en-US" sz="2400" dirty="0">
                <a:latin typeface="Arial" panose="020B0604020202020204" pitchFamily="34" charset="0"/>
              </a:rPr>
              <a:t> </a:t>
            </a:r>
            <a:r>
              <a:rPr lang="es-MX" altLang="en-US" sz="2400" dirty="0" err="1">
                <a:latin typeface="Arial" panose="020B0604020202020204" pitchFamily="34" charset="0"/>
              </a:rPr>
              <a:t>Not</a:t>
            </a:r>
            <a:r>
              <a:rPr lang="es-MX" altLang="en-US" sz="2400" dirty="0">
                <a:latin typeface="Arial" panose="020B0604020202020204" pitchFamily="34" charset="0"/>
              </a:rPr>
              <a:t> </a:t>
            </a:r>
            <a:r>
              <a:rPr lang="es-MX" altLang="en-US" sz="2400" dirty="0" err="1">
                <a:latin typeface="Arial" panose="020B0604020202020204" pitchFamily="34" charset="0"/>
              </a:rPr>
              <a:t>present</a:t>
            </a:r>
            <a:r>
              <a:rPr lang="es-MX" altLang="en-US" sz="2400" dirty="0">
                <a:latin typeface="Arial" panose="020B0604020202020204" pitchFamily="34" charset="0"/>
              </a:rPr>
              <a:t> </a:t>
            </a:r>
            <a:r>
              <a:rPr lang="es-MX" altLang="en-US" sz="2400" dirty="0" err="1">
                <a:latin typeface="Arial" panose="020B0604020202020204" pitchFamily="34" charset="0"/>
              </a:rPr>
              <a:t>during</a:t>
            </a:r>
            <a:r>
              <a:rPr lang="es-MX" altLang="en-US" sz="2400" dirty="0">
                <a:latin typeface="Arial" panose="020B0604020202020204" pitchFamily="34" charset="0"/>
              </a:rPr>
              <a:t> </a:t>
            </a:r>
            <a:r>
              <a:rPr lang="es-MX" altLang="en-US" sz="2400" dirty="0" err="1">
                <a:latin typeface="Arial" panose="020B0604020202020204" pitchFamily="34" charset="0"/>
              </a:rPr>
              <a:t>the</a:t>
            </a:r>
            <a:r>
              <a:rPr lang="es-MX" altLang="en-US" sz="2400" dirty="0">
                <a:latin typeface="Arial" panose="020B0604020202020204" pitchFamily="34" charset="0"/>
              </a:rPr>
              <a:t> </a:t>
            </a:r>
            <a:r>
              <a:rPr lang="es-MX" altLang="en-US" sz="2400" dirty="0" err="1">
                <a:latin typeface="Arial" panose="020B0604020202020204" pitchFamily="34" charset="0"/>
              </a:rPr>
              <a:t>Planetary</a:t>
            </a:r>
            <a:r>
              <a:rPr lang="es-MX" altLang="en-US" sz="2400" dirty="0">
                <a:latin typeface="Arial" panose="020B0604020202020204" pitchFamily="34" charset="0"/>
              </a:rPr>
              <a:t> </a:t>
            </a:r>
            <a:r>
              <a:rPr lang="es-MX" altLang="en-US" sz="2400" dirty="0" err="1">
                <a:latin typeface="Arial" panose="020B0604020202020204" pitchFamily="34" charset="0"/>
              </a:rPr>
              <a:t>System</a:t>
            </a:r>
            <a:r>
              <a:rPr lang="es-MX" altLang="en-US" sz="2400" dirty="0">
                <a:latin typeface="Arial" panose="020B0604020202020204" pitchFamily="34" charset="0"/>
              </a:rPr>
              <a:t> </a:t>
            </a:r>
            <a:r>
              <a:rPr lang="es-MX" altLang="en-US" sz="2400" dirty="0" err="1">
                <a:latin typeface="Arial" panose="020B0604020202020204" pitchFamily="34" charset="0"/>
              </a:rPr>
              <a:t>formation</a:t>
            </a:r>
            <a:r>
              <a:rPr lang="es-MX" altLang="en-US" sz="2400" dirty="0">
                <a:latin typeface="Arial" panose="020B0604020202020204" pitchFamily="34" charset="0"/>
              </a:rPr>
              <a:t>.</a:t>
            </a:r>
            <a:endParaRPr lang="es-ES" altLang="en-US" sz="2400" dirty="0">
              <a:latin typeface="Arial" panose="020B0604020202020204" pitchFamily="34" charset="0"/>
            </a:endParaRPr>
          </a:p>
        </p:txBody>
      </p:sp>
    </p:spTree>
    <p:extLst>
      <p:ext uri="{BB962C8B-B14F-4D97-AF65-F5344CB8AC3E}">
        <p14:creationId xmlns:p14="http://schemas.microsoft.com/office/powerpoint/2010/main" val="4266190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28625" y="142875"/>
            <a:ext cx="8229600" cy="936625"/>
          </a:xfrm>
        </p:spPr>
        <p:txBody>
          <a:bodyPr/>
          <a:lstStyle/>
          <a:p>
            <a:pPr eaLnBrk="1" hangingPunct="1">
              <a:defRPr/>
            </a:pPr>
            <a:r>
              <a:rPr lang="en-US" dirty="0">
                <a:solidFill>
                  <a:srgbClr val="0000CC"/>
                </a:solidFill>
              </a:rPr>
              <a:t>Conclusions</a:t>
            </a:r>
          </a:p>
        </p:txBody>
      </p:sp>
      <p:sp>
        <p:nvSpPr>
          <p:cNvPr id="174089" name="Rectangle 9"/>
          <p:cNvSpPr>
            <a:spLocks noGrp="1" noChangeArrowheads="1"/>
          </p:cNvSpPr>
          <p:nvPr>
            <p:ph type="body" idx="1"/>
          </p:nvPr>
        </p:nvSpPr>
        <p:spPr>
          <a:xfrm>
            <a:off x="457200" y="1357313"/>
            <a:ext cx="8229600" cy="5072062"/>
          </a:xfrm>
        </p:spPr>
        <p:txBody>
          <a:bodyPr/>
          <a:lstStyle/>
          <a:p>
            <a:pPr eaLnBrk="1" hangingPunct="1">
              <a:lnSpc>
                <a:spcPct val="130000"/>
              </a:lnSpc>
              <a:defRPr/>
            </a:pPr>
            <a:r>
              <a:rPr lang="en-US" sz="2000" dirty="0" err="1"/>
              <a:t>Interferometric</a:t>
            </a:r>
            <a:r>
              <a:rPr lang="en-US" sz="2000" dirty="0"/>
              <a:t> observations of masers are a powerful tool to study the gas surrounding YSOs at high spatial resolution.</a:t>
            </a:r>
          </a:p>
          <a:p>
            <a:pPr eaLnBrk="1" hangingPunct="1">
              <a:lnSpc>
                <a:spcPct val="130000"/>
              </a:lnSpc>
              <a:defRPr/>
            </a:pPr>
            <a:r>
              <a:rPr lang="en-US" sz="2000" dirty="0"/>
              <a:t>Masers can be used as test particles to study the velocity field of the molecular gas surrounding YSOs. </a:t>
            </a:r>
          </a:p>
          <a:p>
            <a:pPr eaLnBrk="1" hangingPunct="1">
              <a:lnSpc>
                <a:spcPct val="130000"/>
              </a:lnSpc>
              <a:defRPr/>
            </a:pPr>
            <a:r>
              <a:rPr lang="en-US" sz="2000" dirty="0"/>
              <a:t>It is found that groups of maser spots are associated with radio continuum sources. </a:t>
            </a:r>
          </a:p>
          <a:p>
            <a:pPr eaLnBrk="1" hangingPunct="1">
              <a:lnSpc>
                <a:spcPct val="130000"/>
              </a:lnSpc>
              <a:defRPr/>
            </a:pPr>
            <a:r>
              <a:rPr lang="en-US" sz="2000" dirty="0"/>
              <a:t>Very Large Baseline Interferometry (VLBI) observations have permitted the study of proper motions of the maser spots in </a:t>
            </a:r>
            <a:r>
              <a:rPr lang="en-US" sz="2000" dirty="0" err="1"/>
              <a:t>circumstellar</a:t>
            </a:r>
            <a:r>
              <a:rPr lang="en-US" sz="2000" dirty="0"/>
              <a:t> disks and bipolar outflows on a scale of </a:t>
            </a:r>
            <a:r>
              <a:rPr lang="en-US" sz="2000" dirty="0" err="1"/>
              <a:t>AUs.</a:t>
            </a:r>
            <a:r>
              <a:rPr lang="en-US" sz="2000" dirty="0"/>
              <a:t>  </a:t>
            </a:r>
            <a:endParaRPr lang="es-MX" sz="2000"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277813"/>
            <a:ext cx="8229600" cy="1008062"/>
          </a:xfrm>
        </p:spPr>
        <p:txBody>
          <a:bodyPr/>
          <a:lstStyle/>
          <a:p>
            <a:pPr eaLnBrk="1" hangingPunct="1">
              <a:defRPr/>
            </a:pPr>
            <a:r>
              <a:rPr lang="en-US" dirty="0">
                <a:solidFill>
                  <a:srgbClr val="0000CC"/>
                </a:solidFill>
              </a:rPr>
              <a:t>MASER Physics</a:t>
            </a:r>
          </a:p>
        </p:txBody>
      </p:sp>
      <p:graphicFrame>
        <p:nvGraphicFramePr>
          <p:cNvPr id="1026" name="Object 14"/>
          <p:cNvGraphicFramePr>
            <a:graphicFrameLocks noChangeAspect="1"/>
          </p:cNvGraphicFramePr>
          <p:nvPr/>
        </p:nvGraphicFramePr>
        <p:xfrm>
          <a:off x="5630863" y="3797300"/>
          <a:ext cx="114300" cy="215900"/>
        </p:xfrm>
        <a:graphic>
          <a:graphicData uri="http://schemas.openxmlformats.org/presentationml/2006/ole">
            <mc:AlternateContent xmlns:mc="http://schemas.openxmlformats.org/markup-compatibility/2006">
              <mc:Choice xmlns:v="urn:schemas-microsoft-com:vml" Requires="v">
                <p:oleObj name="Ecuación" r:id="rId3" imgW="114120" imgH="215640" progId="Equation.3">
                  <p:embed/>
                </p:oleObj>
              </mc:Choice>
              <mc:Fallback>
                <p:oleObj name="Ecuación" r:id="rId3" imgW="114120" imgH="215640" progId="Equation.3">
                  <p:embed/>
                  <p:pic>
                    <p:nvPicPr>
                      <p:cNvPr id="1026"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863" y="379730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8" name="Text Box 15"/>
          <p:cNvSpPr txBox="1">
            <a:spLocks noChangeArrowheads="1"/>
          </p:cNvSpPr>
          <p:nvPr/>
        </p:nvSpPr>
        <p:spPr bwMode="auto">
          <a:xfrm>
            <a:off x="5291138" y="5165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endParaRPr lang="es-MX" sz="2400" baseline="0">
              <a:latin typeface="Times New Roman" pitchFamily="18" charset="0"/>
            </a:endParaRPr>
          </a:p>
        </p:txBody>
      </p:sp>
      <p:sp>
        <p:nvSpPr>
          <p:cNvPr id="132115" name="Text Box 19"/>
          <p:cNvSpPr txBox="1">
            <a:spLocks noChangeArrowheads="1"/>
          </p:cNvSpPr>
          <p:nvPr/>
        </p:nvSpPr>
        <p:spPr bwMode="auto">
          <a:xfrm>
            <a:off x="684213" y="1196975"/>
            <a:ext cx="7192962" cy="519113"/>
          </a:xfrm>
          <a:prstGeom prst="rect">
            <a:avLst/>
          </a:prstGeom>
          <a:noFill/>
          <a:ln w="9525">
            <a:noFill/>
            <a:miter lim="800000"/>
            <a:headEnd/>
            <a:tailEnd/>
          </a:ln>
          <a:effectLst/>
        </p:spPr>
        <p:txBody>
          <a:bodyPr wrap="none">
            <a:spAutoFit/>
          </a:bodyPr>
          <a:lstStyle/>
          <a:p>
            <a:pPr algn="ctr">
              <a:defRPr/>
            </a:pPr>
            <a:r>
              <a:rPr lang="en-US" sz="2400" baseline="0" dirty="0">
                <a:solidFill>
                  <a:srgbClr val="FFFF00"/>
                </a:solidFill>
                <a:effectLst>
                  <a:outerShdw blurRad="38100" dist="38100" dir="2700000" algn="tl">
                    <a:srgbClr val="000000"/>
                  </a:outerShdw>
                </a:effectLst>
              </a:rPr>
              <a:t>Maser:</a:t>
            </a:r>
            <a:r>
              <a:rPr lang="en-US" sz="2800" baseline="0" dirty="0">
                <a:solidFill>
                  <a:srgbClr val="FFFF00"/>
                </a:solidFill>
                <a:effectLst>
                  <a:outerShdw blurRad="38100" dist="38100" dir="2700000" algn="tl">
                    <a:srgbClr val="000000"/>
                  </a:outerShdw>
                </a:effectLst>
              </a:rPr>
              <a:t> </a:t>
            </a:r>
            <a:r>
              <a:rPr lang="en-US" sz="1500" baseline="0" dirty="0">
                <a:solidFill>
                  <a:srgbClr val="FFFF00"/>
                </a:solidFill>
                <a:effectLst>
                  <a:outerShdw blurRad="38100" dist="38100" dir="2700000" algn="tl">
                    <a:srgbClr val="000000"/>
                  </a:outerShdw>
                </a:effectLst>
              </a:rPr>
              <a:t>Microwave Amplification by Stimulated Emission of Radiation</a:t>
            </a:r>
            <a:endParaRPr lang="en-US" sz="2800" baseline="0" dirty="0">
              <a:solidFill>
                <a:srgbClr val="FFFF00"/>
              </a:solidFill>
              <a:effectLst>
                <a:outerShdw blurRad="38100" dist="38100" dir="2700000" algn="tl">
                  <a:srgbClr val="000000"/>
                </a:outerShdw>
              </a:effectLst>
            </a:endParaRPr>
          </a:p>
        </p:txBody>
      </p:sp>
      <p:sp>
        <p:nvSpPr>
          <p:cNvPr id="132116" name="Text Box 20"/>
          <p:cNvSpPr txBox="1">
            <a:spLocks noChangeArrowheads="1"/>
          </p:cNvSpPr>
          <p:nvPr/>
        </p:nvSpPr>
        <p:spPr bwMode="auto">
          <a:xfrm>
            <a:off x="684213" y="1700213"/>
            <a:ext cx="5329237" cy="1814512"/>
          </a:xfrm>
          <a:prstGeom prst="rect">
            <a:avLst/>
          </a:prstGeom>
          <a:noFill/>
          <a:ln w="9525">
            <a:noFill/>
            <a:miter lim="800000"/>
            <a:headEnd/>
            <a:tailEnd/>
          </a:ln>
          <a:effectLst/>
        </p:spPr>
        <p:txBody>
          <a:bodyPr>
            <a:spAutoFit/>
          </a:bodyPr>
          <a:lstStyle/>
          <a:p>
            <a:pPr>
              <a:lnSpc>
                <a:spcPct val="120000"/>
              </a:lnSpc>
              <a:defRPr/>
            </a:pPr>
            <a:r>
              <a:rPr lang="en-US" sz="2200" baseline="0" dirty="0">
                <a:solidFill>
                  <a:srgbClr val="00FF00"/>
                </a:solidFill>
                <a:effectLst>
                  <a:outerShdw blurRad="38100" dist="38100" dir="2700000" algn="tl">
                    <a:srgbClr val="000000"/>
                  </a:outerShdw>
                </a:effectLst>
              </a:rPr>
              <a:t>MASERs in the Interstellar Medium:</a:t>
            </a:r>
          </a:p>
          <a:p>
            <a:pPr>
              <a:lnSpc>
                <a:spcPct val="120000"/>
              </a:lnSpc>
              <a:buFontTx/>
              <a:buChar char="•"/>
              <a:defRPr/>
            </a:pPr>
            <a:r>
              <a:rPr lang="en-US" baseline="0" dirty="0">
                <a:effectLst>
                  <a:outerShdw blurRad="38100" dist="38100" dir="2700000" algn="tl">
                    <a:srgbClr val="000000"/>
                  </a:outerShdw>
                </a:effectLst>
              </a:rPr>
              <a:t> Dense regions: 10</a:t>
            </a:r>
            <a:r>
              <a:rPr lang="en-US" baseline="30000" dirty="0">
                <a:effectLst>
                  <a:outerShdw blurRad="38100" dist="38100" dir="2700000" algn="tl">
                    <a:srgbClr val="000000"/>
                  </a:outerShdw>
                </a:effectLst>
              </a:rPr>
              <a:t>6 </a:t>
            </a:r>
            <a:r>
              <a:rPr lang="en-US" baseline="0" dirty="0">
                <a:effectLst>
                  <a:outerShdw blurRad="38100" dist="38100" dir="2700000" algn="tl">
                    <a:srgbClr val="000000"/>
                  </a:outerShdw>
                </a:effectLst>
              </a:rPr>
              <a:t>- 10</a:t>
            </a:r>
            <a:r>
              <a:rPr lang="en-US" baseline="30000" dirty="0">
                <a:effectLst>
                  <a:outerShdw blurRad="38100" dist="38100" dir="2700000" algn="tl">
                    <a:srgbClr val="000000"/>
                  </a:outerShdw>
                </a:effectLst>
              </a:rPr>
              <a:t>11</a:t>
            </a:r>
            <a:r>
              <a:rPr lang="en-US" baseline="0" dirty="0">
                <a:effectLst>
                  <a:outerShdw blurRad="38100" dist="38100" dir="2700000" algn="tl">
                    <a:srgbClr val="000000"/>
                  </a:outerShdw>
                </a:effectLst>
              </a:rPr>
              <a:t> cm</a:t>
            </a:r>
            <a:r>
              <a:rPr lang="en-US" baseline="30000" dirty="0">
                <a:effectLst>
                  <a:outerShdw blurRad="38100" dist="38100" dir="2700000" algn="tl">
                    <a:srgbClr val="000000"/>
                  </a:outerShdw>
                </a:effectLst>
              </a:rPr>
              <a:t>-3 </a:t>
            </a:r>
            <a:endParaRPr lang="en-US" baseline="0" dirty="0">
              <a:effectLst>
                <a:outerShdw blurRad="38100" dist="38100" dir="2700000" algn="tl">
                  <a:srgbClr val="000000"/>
                </a:outerShdw>
              </a:effectLst>
            </a:endParaRPr>
          </a:p>
          <a:p>
            <a:pPr>
              <a:lnSpc>
                <a:spcPct val="120000"/>
              </a:lnSpc>
              <a:buFontTx/>
              <a:buChar char="•"/>
              <a:defRPr/>
            </a:pPr>
            <a:r>
              <a:rPr lang="en-US" baseline="0" dirty="0">
                <a:effectLst>
                  <a:outerShdw blurRad="38100" dist="38100" dir="2700000" algn="tl">
                    <a:srgbClr val="000000"/>
                  </a:outerShdw>
                </a:effectLst>
              </a:rPr>
              <a:t> Temperature: ~100K</a:t>
            </a:r>
          </a:p>
          <a:p>
            <a:pPr>
              <a:lnSpc>
                <a:spcPct val="120000"/>
              </a:lnSpc>
              <a:buFontTx/>
              <a:buChar char="•"/>
              <a:defRPr/>
            </a:pPr>
            <a:r>
              <a:rPr lang="en-US" baseline="0" dirty="0">
                <a:effectLst>
                  <a:outerShdw blurRad="38100" dist="38100" dir="2700000" algn="tl">
                    <a:srgbClr val="000000"/>
                  </a:outerShdw>
                </a:effectLst>
              </a:rPr>
              <a:t> Pumping scheme: star(s) or shock waves</a:t>
            </a:r>
          </a:p>
          <a:p>
            <a:pPr>
              <a:lnSpc>
                <a:spcPct val="120000"/>
              </a:lnSpc>
              <a:buFontTx/>
              <a:buChar char="•"/>
              <a:defRPr/>
            </a:pPr>
            <a:r>
              <a:rPr lang="en-US" baseline="0" dirty="0">
                <a:effectLst>
                  <a:outerShdw blurRad="38100" dist="38100" dir="2700000" algn="tl">
                    <a:srgbClr val="000000"/>
                  </a:outerShdw>
                </a:effectLst>
              </a:rPr>
              <a:t> Molecules:  OH, H</a:t>
            </a:r>
            <a:r>
              <a:rPr lang="en-US" dirty="0">
                <a:effectLst>
                  <a:outerShdw blurRad="38100" dist="38100" dir="2700000" algn="tl">
                    <a:srgbClr val="000000"/>
                  </a:outerShdw>
                </a:effectLst>
              </a:rPr>
              <a:t>2</a:t>
            </a:r>
            <a:r>
              <a:rPr lang="en-US" baseline="0" dirty="0">
                <a:effectLst>
                  <a:outerShdw blurRad="38100" dist="38100" dir="2700000" algn="tl">
                    <a:srgbClr val="000000"/>
                  </a:outerShdw>
                </a:effectLst>
              </a:rPr>
              <a:t>O, </a:t>
            </a:r>
            <a:r>
              <a:rPr lang="en-US" baseline="0" dirty="0" err="1">
                <a:effectLst>
                  <a:outerShdw blurRad="38100" dist="38100" dir="2700000" algn="tl">
                    <a:srgbClr val="000000"/>
                  </a:outerShdw>
                </a:effectLst>
              </a:rPr>
              <a:t>SiO</a:t>
            </a:r>
            <a:r>
              <a:rPr lang="en-US" baseline="0" dirty="0">
                <a:effectLst>
                  <a:outerShdw blurRad="38100" dist="38100" dir="2700000" algn="tl">
                    <a:srgbClr val="000000"/>
                  </a:outerShdw>
                </a:effectLst>
              </a:rPr>
              <a:t>, CH</a:t>
            </a:r>
            <a:r>
              <a:rPr lang="en-US" dirty="0">
                <a:effectLst>
                  <a:outerShdw blurRad="38100" dist="38100" dir="2700000" algn="tl">
                    <a:srgbClr val="000000"/>
                  </a:outerShdw>
                </a:effectLst>
              </a:rPr>
              <a:t>3</a:t>
            </a:r>
            <a:r>
              <a:rPr lang="en-US" baseline="0" dirty="0">
                <a:effectLst>
                  <a:outerShdw blurRad="38100" dist="38100" dir="2700000" algn="tl">
                    <a:srgbClr val="000000"/>
                  </a:outerShdw>
                </a:effectLst>
              </a:rPr>
              <a:t>OH ...</a:t>
            </a:r>
          </a:p>
        </p:txBody>
      </p:sp>
      <p:sp>
        <p:nvSpPr>
          <p:cNvPr id="132117" name="Text Box 21"/>
          <p:cNvSpPr txBox="1">
            <a:spLocks noChangeArrowheads="1"/>
          </p:cNvSpPr>
          <p:nvPr/>
        </p:nvSpPr>
        <p:spPr bwMode="auto">
          <a:xfrm>
            <a:off x="611188" y="3716338"/>
            <a:ext cx="5645328" cy="2657779"/>
          </a:xfrm>
          <a:prstGeom prst="rect">
            <a:avLst/>
          </a:prstGeom>
          <a:noFill/>
          <a:ln w="9525">
            <a:noFill/>
            <a:miter lim="800000"/>
            <a:headEnd/>
            <a:tailEnd/>
          </a:ln>
          <a:effectLst/>
        </p:spPr>
        <p:txBody>
          <a:bodyPr wrap="none">
            <a:spAutoFit/>
          </a:bodyPr>
          <a:lstStyle/>
          <a:p>
            <a:pPr>
              <a:defRPr/>
            </a:pPr>
            <a:r>
              <a:rPr lang="en-US" sz="2200" baseline="0" dirty="0">
                <a:solidFill>
                  <a:srgbClr val="00FF00"/>
                </a:solidFill>
                <a:effectLst>
                  <a:outerShdw blurRad="38100" dist="38100" dir="2700000" algn="tl">
                    <a:srgbClr val="000000"/>
                  </a:outerShdw>
                </a:effectLst>
              </a:rPr>
              <a:t>Fundamental principles:</a:t>
            </a:r>
          </a:p>
          <a:p>
            <a:pPr>
              <a:lnSpc>
                <a:spcPct val="120000"/>
              </a:lnSpc>
              <a:buFontTx/>
              <a:buChar char="•"/>
              <a:defRPr/>
            </a:pPr>
            <a:r>
              <a:rPr lang="en-US" baseline="0" dirty="0">
                <a:effectLst>
                  <a:outerShdw blurRad="38100" dist="38100" dir="2700000" algn="tl">
                    <a:srgbClr val="000000"/>
                  </a:outerShdw>
                </a:effectLst>
              </a:rPr>
              <a:t> e- pumped to an excited state</a:t>
            </a:r>
          </a:p>
          <a:p>
            <a:pPr>
              <a:lnSpc>
                <a:spcPct val="120000"/>
              </a:lnSpc>
              <a:buFontTx/>
              <a:buChar char="•"/>
              <a:defRPr/>
            </a:pPr>
            <a:r>
              <a:rPr lang="en-US" baseline="0" dirty="0">
                <a:effectLst>
                  <a:outerShdw blurRad="38100" dist="38100" dir="2700000" algn="tl">
                    <a:srgbClr val="000000"/>
                  </a:outerShdw>
                </a:effectLst>
              </a:rPr>
              <a:t> Population inversion between 2 energy levels</a:t>
            </a:r>
          </a:p>
          <a:p>
            <a:pPr>
              <a:lnSpc>
                <a:spcPct val="120000"/>
              </a:lnSpc>
              <a:buFontTx/>
              <a:buChar char="•"/>
              <a:defRPr/>
            </a:pPr>
            <a:r>
              <a:rPr lang="en-US" baseline="0" dirty="0">
                <a:effectLst>
                  <a:outerShdw blurRad="38100" dist="38100" dir="2700000" algn="tl">
                    <a:srgbClr val="000000"/>
                  </a:outerShdw>
                </a:effectLst>
              </a:rPr>
              <a:t> Stimulated emission </a:t>
            </a:r>
          </a:p>
          <a:p>
            <a:pPr>
              <a:lnSpc>
                <a:spcPct val="70000"/>
              </a:lnSpc>
              <a:buFontTx/>
              <a:buChar char="•"/>
              <a:defRPr/>
            </a:pPr>
            <a:endParaRPr lang="es-ES_tradnl" baseline="0" dirty="0">
              <a:effectLst>
                <a:outerShdw blurRad="38100" dist="38100" dir="2700000" algn="tl">
                  <a:srgbClr val="000000"/>
                </a:outerShdw>
              </a:effectLst>
            </a:endParaRPr>
          </a:p>
          <a:p>
            <a:pPr>
              <a:lnSpc>
                <a:spcPct val="120000"/>
              </a:lnSpc>
              <a:defRPr/>
            </a:pPr>
            <a:r>
              <a:rPr lang="en-US" sz="2200" baseline="0" dirty="0">
                <a:solidFill>
                  <a:srgbClr val="00FF00"/>
                </a:solidFill>
                <a:effectLst>
                  <a:outerShdw blurRad="38100" dist="38100" dir="2700000" algn="tl">
                    <a:srgbClr val="000000"/>
                  </a:outerShdw>
                </a:effectLst>
              </a:rPr>
              <a:t>Characteristics: </a:t>
            </a:r>
            <a:endParaRPr lang="en-US" baseline="0" dirty="0">
              <a:effectLst>
                <a:outerShdw blurRad="38100" dist="38100" dir="2700000" algn="tl">
                  <a:srgbClr val="000000"/>
                </a:outerShdw>
              </a:effectLst>
            </a:endParaRPr>
          </a:p>
          <a:p>
            <a:pPr>
              <a:lnSpc>
                <a:spcPct val="120000"/>
              </a:lnSpc>
              <a:buFontTx/>
              <a:buChar char="•"/>
              <a:defRPr/>
            </a:pPr>
            <a:r>
              <a:rPr lang="en-US" baseline="0" dirty="0">
                <a:effectLst>
                  <a:outerShdw blurRad="38100" dist="38100" dir="2700000" algn="tl">
                    <a:srgbClr val="000000"/>
                  </a:outerShdw>
                </a:effectLst>
              </a:rPr>
              <a:t> Very collimated emission</a:t>
            </a:r>
          </a:p>
          <a:p>
            <a:pPr>
              <a:lnSpc>
                <a:spcPct val="120000"/>
              </a:lnSpc>
              <a:buFontTx/>
              <a:buChar char="•"/>
              <a:defRPr/>
            </a:pPr>
            <a:r>
              <a:rPr lang="en-US" baseline="0" dirty="0">
                <a:effectLst>
                  <a:outerShdw blurRad="38100" dist="38100" dir="2700000" algn="tl">
                    <a:srgbClr val="000000"/>
                  </a:outerShdw>
                </a:effectLst>
              </a:rPr>
              <a:t> </a:t>
            </a:r>
            <a:r>
              <a:rPr lang="en-US" baseline="0" dirty="0">
                <a:solidFill>
                  <a:srgbClr val="FF0000"/>
                </a:solidFill>
                <a:effectLst>
                  <a:outerShdw blurRad="38100" dist="38100" dir="2700000" algn="tl">
                    <a:srgbClr val="000000"/>
                  </a:outerShdw>
                </a:effectLst>
              </a:rPr>
              <a:t>Non-Thermal emission</a:t>
            </a:r>
          </a:p>
        </p:txBody>
      </p:sp>
      <p:pic>
        <p:nvPicPr>
          <p:cNvPr id="1033" name="Picture 30" descr="mase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1917702"/>
            <a:ext cx="3084058" cy="21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maser principle">
            <a:extLst>
              <a:ext uri="{FF2B5EF4-FFF2-40B4-BE49-F238E27FC236}">
                <a16:creationId xmlns:a16="http://schemas.microsoft.com/office/drawing/2014/main" id="{96E24F53-A618-9DFC-B987-B96B489496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9065" y="4799382"/>
            <a:ext cx="3744416" cy="2058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44141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600" dirty="0">
                <a:solidFill>
                  <a:srgbClr val="0000CC"/>
                </a:solidFill>
              </a:rPr>
              <a:t>OH MASERs and ISM Scattering</a:t>
            </a:r>
            <a:endParaRPr lang="en-US" sz="3600" dirty="0"/>
          </a:p>
        </p:txBody>
      </p:sp>
      <p:sp>
        <p:nvSpPr>
          <p:cNvPr id="3" name="Content Placeholder 2"/>
          <p:cNvSpPr>
            <a:spLocks noGrp="1"/>
          </p:cNvSpPr>
          <p:nvPr>
            <p:ph idx="1"/>
          </p:nvPr>
        </p:nvSpPr>
        <p:spPr/>
        <p:txBody>
          <a:bodyPr/>
          <a:lstStyle/>
          <a:p>
            <a:pPr eaLnBrk="1" hangingPunct="1">
              <a:buFont typeface="Arial" pitchFamily="34" charset="0"/>
              <a:buChar char="•"/>
              <a:defRPr/>
            </a:pPr>
            <a:r>
              <a:rPr lang="en-US" sz="2800" dirty="0"/>
              <a:t>But, many OH MASERs do not seem to </a:t>
            </a:r>
          </a:p>
          <a:p>
            <a:pPr eaLnBrk="1" hangingPunct="1">
              <a:buFont typeface="Wingdings" pitchFamily="2" charset="2"/>
              <a:buNone/>
              <a:defRPr/>
            </a:pPr>
            <a:r>
              <a:rPr lang="en-US" sz="2800" dirty="0"/>
              <a:t>suffer IS scattering</a:t>
            </a:r>
          </a:p>
          <a:p>
            <a:pPr eaLnBrk="1" hangingPunct="1">
              <a:buFont typeface="Arial" pitchFamily="34" charset="0"/>
              <a:buChar char="•"/>
              <a:defRPr/>
            </a:pPr>
            <a:r>
              <a:rPr lang="en-US" sz="2800" dirty="0"/>
              <a:t>High resolution OH MASER observations </a:t>
            </a:r>
          </a:p>
          <a:p>
            <a:pPr eaLnBrk="1" hangingPunct="1">
              <a:buFont typeface="Wingdings" pitchFamily="2" charset="2"/>
              <a:buNone/>
              <a:defRPr/>
            </a:pPr>
            <a:r>
              <a:rPr lang="en-US" sz="2800" dirty="0"/>
              <a:t>show a large proportion of </a:t>
            </a:r>
            <a:r>
              <a:rPr lang="en-US" sz="2800" dirty="0" err="1"/>
              <a:t>unscattered</a:t>
            </a:r>
            <a:endParaRPr lang="en-US" sz="2800" dirty="0"/>
          </a:p>
          <a:p>
            <a:pPr eaLnBrk="1" hangingPunct="1">
              <a:buFont typeface="Wingdings" pitchFamily="2" charset="2"/>
              <a:buNone/>
              <a:defRPr/>
            </a:pPr>
            <a:r>
              <a:rPr lang="en-US" sz="2800" dirty="0"/>
              <a:t>MASERs in the galactic plane </a:t>
            </a:r>
          </a:p>
          <a:p>
            <a:pPr eaLnBrk="1" hangingPunct="1">
              <a:buFont typeface="Arial" pitchFamily="34" charset="0"/>
              <a:buChar char="•"/>
              <a:defRPr/>
            </a:pPr>
            <a:r>
              <a:rPr lang="en-US" sz="2800" dirty="0"/>
              <a:t>Why do Pulsar and MASER results don’t </a:t>
            </a:r>
          </a:p>
          <a:p>
            <a:pPr eaLnBrk="1" hangingPunct="1">
              <a:buFont typeface="Wingdings" pitchFamily="2" charset="2"/>
              <a:buNone/>
              <a:defRPr/>
            </a:pPr>
            <a:r>
              <a:rPr lang="en-US" sz="2800" dirty="0"/>
              <a:t>agree? </a:t>
            </a:r>
          </a:p>
          <a:p>
            <a:pPr eaLnBrk="1" hangingPunct="1">
              <a:buFont typeface="Arial" pitchFamily="34" charset="0"/>
              <a:buChar char="•"/>
              <a:defRPr/>
            </a:pPr>
            <a:r>
              <a:rPr lang="en-US" sz="2800" dirty="0"/>
              <a:t>Could there  be a strong large scale </a:t>
            </a:r>
          </a:p>
          <a:p>
            <a:pPr eaLnBrk="1" hangingPunct="1">
              <a:buFont typeface="Wingdings" pitchFamily="2" charset="2"/>
              <a:buNone/>
              <a:defRPr/>
            </a:pPr>
            <a:r>
              <a:rPr lang="en-US" sz="2800"/>
              <a:t>inhomogenity</a:t>
            </a:r>
            <a:r>
              <a:rPr lang="en-US" sz="2800" dirty="0"/>
              <a:t> of scattering in the ISM?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57200" y="277813"/>
            <a:ext cx="8229600" cy="774923"/>
          </a:xfrm>
        </p:spPr>
        <p:txBody>
          <a:bodyPr/>
          <a:lstStyle/>
          <a:p>
            <a:pPr eaLnBrk="1" hangingPunct="1">
              <a:defRPr/>
            </a:pPr>
            <a:r>
              <a:rPr lang="en-US" dirty="0">
                <a:solidFill>
                  <a:srgbClr val="0000CC"/>
                </a:solidFill>
              </a:rPr>
              <a:t>Bipolar Outflows</a:t>
            </a:r>
          </a:p>
        </p:txBody>
      </p:sp>
      <p:pic>
        <p:nvPicPr>
          <p:cNvPr id="51209" name="Picture 11" descr="nime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060848"/>
            <a:ext cx="4097583" cy="423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2" name="Text Box 12"/>
          <p:cNvSpPr txBox="1">
            <a:spLocks noChangeArrowheads="1"/>
          </p:cNvSpPr>
          <p:nvPr/>
        </p:nvSpPr>
        <p:spPr bwMode="auto">
          <a:xfrm>
            <a:off x="755650" y="1412875"/>
            <a:ext cx="5400675" cy="4890570"/>
          </a:xfrm>
          <a:prstGeom prst="rect">
            <a:avLst/>
          </a:prstGeom>
          <a:noFill/>
          <a:ln w="9525">
            <a:noFill/>
            <a:miter lim="800000"/>
            <a:headEnd/>
            <a:tailEnd/>
          </a:ln>
          <a:effectLst/>
        </p:spPr>
        <p:txBody>
          <a:bodyPr>
            <a:spAutoFit/>
          </a:bodyPr>
          <a:lstStyle/>
          <a:p>
            <a:pPr>
              <a:lnSpc>
                <a:spcPct val="160000"/>
              </a:lnSpc>
              <a:defRPr/>
            </a:pPr>
            <a:r>
              <a:rPr lang="en-US" sz="2200" baseline="0" dirty="0">
                <a:solidFill>
                  <a:srgbClr val="FFFF00"/>
                </a:solidFill>
                <a:effectLst>
                  <a:outerShdw blurRad="38100" dist="38100" dir="2700000" algn="tl">
                    <a:srgbClr val="000000"/>
                  </a:outerShdw>
                </a:effectLst>
              </a:rPr>
              <a:t>Bipolar Outflows: IRAS 21391+5802</a:t>
            </a:r>
          </a:p>
          <a:p>
            <a:pPr>
              <a:lnSpc>
                <a:spcPct val="160000"/>
              </a:lnSpc>
              <a:defRPr/>
            </a:pPr>
            <a:r>
              <a:rPr lang="en-US" sz="1200" baseline="0" dirty="0">
                <a:solidFill>
                  <a:srgbClr val="FFFFFF"/>
                </a:solidFill>
              </a:rPr>
              <a:t>(Patel et al. 2000;</a:t>
            </a:r>
            <a:endParaRPr lang="en-US" baseline="0" dirty="0">
              <a:effectLst>
                <a:outerShdw blurRad="38100" dist="38100" dir="2700000" algn="tl">
                  <a:srgbClr val="000000"/>
                </a:outerShdw>
              </a:effectLst>
            </a:endParaRPr>
          </a:p>
          <a:p>
            <a:pPr>
              <a:lnSpc>
                <a:spcPct val="130000"/>
              </a:lnSpc>
              <a:defRPr/>
            </a:pPr>
            <a:r>
              <a:rPr lang="en-US" baseline="0" dirty="0">
                <a:effectLst>
                  <a:outerShdw blurRad="38100" dist="38100" dir="2700000" algn="tl">
                    <a:srgbClr val="000000"/>
                  </a:outerShdw>
                </a:effectLst>
              </a:rPr>
              <a:t>Observations: 3-VLBA </a:t>
            </a:r>
          </a:p>
          <a:p>
            <a:pPr>
              <a:lnSpc>
                <a:spcPct val="130000"/>
              </a:lnSpc>
              <a:defRPr/>
            </a:pPr>
            <a:r>
              <a:rPr lang="en-US" baseline="0" dirty="0">
                <a:effectLst>
                  <a:outerShdw blurRad="38100" dist="38100" dir="2700000" algn="tl">
                    <a:srgbClr val="000000"/>
                  </a:outerShdw>
                </a:effectLst>
              </a:rPr>
              <a:t>(θ = 0.8x0.4 mas)</a:t>
            </a:r>
          </a:p>
          <a:p>
            <a:pPr>
              <a:lnSpc>
                <a:spcPct val="130000"/>
              </a:lnSpc>
              <a:defRPr/>
            </a:pPr>
            <a:r>
              <a:rPr lang="en-US" baseline="0" dirty="0">
                <a:effectLst>
                  <a:outerShdw blurRad="38100" dist="38100" dir="2700000" algn="tl">
                    <a:srgbClr val="000000"/>
                  </a:outerShdw>
                </a:effectLst>
              </a:rPr>
              <a:t> Proper Motions  ~40 km s</a:t>
            </a:r>
            <a:r>
              <a:rPr lang="en-US" baseline="30000" dirty="0">
                <a:effectLst>
                  <a:outerShdw blurRad="38100" dist="38100" dir="2700000" algn="tl">
                    <a:srgbClr val="000000"/>
                  </a:outerShdw>
                </a:effectLst>
              </a:rPr>
              <a:t>-1</a:t>
            </a:r>
            <a:endParaRPr lang="en-US" baseline="0" dirty="0">
              <a:effectLst>
                <a:outerShdw blurRad="38100" dist="38100" dir="2700000" algn="tl">
                  <a:srgbClr val="000000"/>
                </a:outerShdw>
              </a:effectLst>
            </a:endParaRPr>
          </a:p>
          <a:p>
            <a:pPr>
              <a:lnSpc>
                <a:spcPct val="130000"/>
              </a:lnSpc>
              <a:defRPr/>
            </a:pPr>
            <a:r>
              <a:rPr lang="en-US" baseline="0" dirty="0">
                <a:effectLst>
                  <a:outerShdw blurRad="38100" dist="38100" dir="2700000" algn="tl">
                    <a:srgbClr val="000000"/>
                  </a:outerShdw>
                </a:effectLst>
              </a:rPr>
              <a:t> Bipolar Outflow</a:t>
            </a:r>
          </a:p>
          <a:p>
            <a:pPr>
              <a:lnSpc>
                <a:spcPct val="130000"/>
              </a:lnSpc>
              <a:defRPr/>
            </a:pPr>
            <a:r>
              <a:rPr lang="en-US" baseline="0" dirty="0">
                <a:effectLst>
                  <a:outerShdw blurRad="38100" dist="38100" dir="2700000" algn="tl">
                    <a:srgbClr val="000000"/>
                  </a:outerShdw>
                </a:effectLst>
              </a:rPr>
              <a:t> Extension 500 AU</a:t>
            </a:r>
          </a:p>
          <a:p>
            <a:pPr>
              <a:lnSpc>
                <a:spcPct val="130000"/>
              </a:lnSpc>
              <a:defRPr/>
            </a:pPr>
            <a:r>
              <a:rPr lang="en-US" baseline="0" dirty="0">
                <a:effectLst>
                  <a:outerShdw blurRad="38100" dist="38100" dir="2700000" algn="tl">
                    <a:srgbClr val="000000"/>
                  </a:outerShdw>
                </a:effectLst>
              </a:rPr>
              <a:t> Circular Structure (shell)</a:t>
            </a:r>
          </a:p>
          <a:p>
            <a:pPr>
              <a:lnSpc>
                <a:spcPct val="130000"/>
              </a:lnSpc>
              <a:defRPr/>
            </a:pPr>
            <a:r>
              <a:rPr lang="en-US" baseline="0" dirty="0">
                <a:effectLst>
                  <a:outerShdw blurRad="38100" dist="38100" dir="2700000" algn="tl">
                    <a:srgbClr val="000000"/>
                  </a:outerShdw>
                </a:effectLst>
              </a:rPr>
              <a:t>   low velocity</a:t>
            </a:r>
          </a:p>
          <a:p>
            <a:pPr>
              <a:lnSpc>
                <a:spcPct val="130000"/>
              </a:lnSpc>
              <a:defRPr/>
            </a:pPr>
            <a:r>
              <a:rPr lang="en-US" baseline="0" dirty="0">
                <a:effectLst>
                  <a:outerShdw blurRad="38100" dist="38100" dir="2700000" algn="tl">
                    <a:srgbClr val="000000"/>
                  </a:outerShdw>
                </a:effectLst>
              </a:rPr>
              <a:t>   1 AU in radius</a:t>
            </a:r>
          </a:p>
          <a:p>
            <a:pPr>
              <a:lnSpc>
                <a:spcPct val="130000"/>
              </a:lnSpc>
              <a:defRPr/>
            </a:pPr>
            <a:r>
              <a:rPr lang="en-US" baseline="0" dirty="0">
                <a:effectLst>
                  <a:outerShdw blurRad="38100" dist="38100" dir="2700000" algn="tl">
                    <a:srgbClr val="000000"/>
                  </a:outerShdw>
                </a:effectLst>
              </a:rPr>
              <a:t>At small size-scales the outflow is </a:t>
            </a:r>
          </a:p>
          <a:p>
            <a:pPr>
              <a:lnSpc>
                <a:spcPct val="130000"/>
              </a:lnSpc>
              <a:defRPr/>
            </a:pPr>
            <a:r>
              <a:rPr lang="en-US" baseline="0" dirty="0">
                <a:effectLst>
                  <a:outerShdw blurRad="38100" dist="38100" dir="2700000" algn="tl">
                    <a:srgbClr val="000000"/>
                  </a:outerShdw>
                </a:effectLst>
              </a:rPr>
              <a:t>poorly  collimated, but at large </a:t>
            </a:r>
          </a:p>
          <a:p>
            <a:pPr>
              <a:lnSpc>
                <a:spcPct val="130000"/>
              </a:lnSpc>
              <a:defRPr/>
            </a:pPr>
            <a:r>
              <a:rPr lang="en-US" baseline="0" dirty="0">
                <a:effectLst>
                  <a:outerShdw blurRad="38100" dist="38100" dir="2700000" algn="tl">
                    <a:srgbClr val="000000"/>
                  </a:outerShdw>
                </a:effectLst>
              </a:rPr>
              <a:t>size-scales is highly collimated </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67544" y="188641"/>
            <a:ext cx="8229600" cy="1080120"/>
          </a:xfrm>
        </p:spPr>
        <p:txBody>
          <a:bodyPr/>
          <a:lstStyle/>
          <a:p>
            <a:pPr eaLnBrk="1" hangingPunct="1">
              <a:defRPr/>
            </a:pPr>
            <a:r>
              <a:rPr lang="en-US" dirty="0">
                <a:solidFill>
                  <a:srgbClr val="0000CC"/>
                </a:solidFill>
              </a:rPr>
              <a:t>Low-mass Stars</a:t>
            </a:r>
          </a:p>
        </p:txBody>
      </p:sp>
      <p:sp>
        <p:nvSpPr>
          <p:cNvPr id="143369" name="Text Box 9"/>
          <p:cNvSpPr txBox="1">
            <a:spLocks noChangeArrowheads="1"/>
          </p:cNvSpPr>
          <p:nvPr/>
        </p:nvSpPr>
        <p:spPr bwMode="auto">
          <a:xfrm>
            <a:off x="611188" y="1381763"/>
            <a:ext cx="5644237" cy="430887"/>
          </a:xfrm>
          <a:prstGeom prst="rect">
            <a:avLst/>
          </a:prstGeom>
          <a:noFill/>
          <a:ln w="9525">
            <a:noFill/>
            <a:miter lim="800000"/>
            <a:headEnd/>
            <a:tailEnd/>
          </a:ln>
          <a:effectLst/>
        </p:spPr>
        <p:txBody>
          <a:bodyPr wrap="none">
            <a:spAutoFit/>
          </a:bodyPr>
          <a:lstStyle/>
          <a:p>
            <a:pPr>
              <a:defRPr/>
            </a:pPr>
            <a:r>
              <a:rPr lang="en-US" sz="2200" baseline="0" dirty="0">
                <a:solidFill>
                  <a:srgbClr val="FFFF00"/>
                </a:solidFill>
                <a:effectLst>
                  <a:outerShdw blurRad="38100" dist="38100" dir="2700000" algn="tl">
                    <a:srgbClr val="000000"/>
                  </a:outerShdw>
                </a:effectLst>
              </a:rPr>
              <a:t>Classification of Young Stellar Objects </a:t>
            </a:r>
          </a:p>
        </p:txBody>
      </p:sp>
      <p:sp>
        <p:nvSpPr>
          <p:cNvPr id="62474" name="Text Box 11"/>
          <p:cNvSpPr txBox="1">
            <a:spLocks noChangeArrowheads="1"/>
          </p:cNvSpPr>
          <p:nvPr/>
        </p:nvSpPr>
        <p:spPr bwMode="auto">
          <a:xfrm>
            <a:off x="3912258" y="2060575"/>
            <a:ext cx="4692190" cy="451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just" eaLnBrk="1" hangingPunct="1"/>
            <a:r>
              <a:rPr lang="en-US" sz="1700" baseline="0" dirty="0"/>
              <a:t>André (1994):</a:t>
            </a:r>
          </a:p>
          <a:p>
            <a:pPr algn="just" eaLnBrk="1" hangingPunct="1">
              <a:lnSpc>
                <a:spcPct val="50000"/>
              </a:lnSpc>
            </a:pPr>
            <a:endParaRPr lang="en-US" sz="1700" baseline="0" dirty="0"/>
          </a:p>
          <a:p>
            <a:pPr algn="just" eaLnBrk="1" hangingPunct="1"/>
            <a:r>
              <a:rPr lang="en-US" sz="1700" b="1" baseline="0" dirty="0">
                <a:solidFill>
                  <a:srgbClr val="FF0000"/>
                </a:solidFill>
              </a:rPr>
              <a:t>Class 0.</a:t>
            </a:r>
            <a:r>
              <a:rPr lang="en-US" sz="1700" baseline="0" dirty="0"/>
              <a:t> Earliest phase of the  </a:t>
            </a:r>
            <a:r>
              <a:rPr lang="en-US" sz="1700" baseline="0" dirty="0" err="1"/>
              <a:t>protostars</a:t>
            </a:r>
            <a:r>
              <a:rPr lang="en-US" sz="1700" baseline="0" dirty="0"/>
              <a:t> (10</a:t>
            </a:r>
            <a:r>
              <a:rPr lang="en-US" sz="1700" baseline="30000" dirty="0"/>
              <a:t>4</a:t>
            </a:r>
            <a:r>
              <a:rPr lang="en-US" sz="1700" baseline="0" dirty="0"/>
              <a:t> years).</a:t>
            </a:r>
          </a:p>
          <a:p>
            <a:pPr algn="just" eaLnBrk="1" hangingPunct="1">
              <a:lnSpc>
                <a:spcPct val="60000"/>
              </a:lnSpc>
            </a:pPr>
            <a:endParaRPr lang="en-US" sz="1700" baseline="0" dirty="0"/>
          </a:p>
          <a:p>
            <a:pPr algn="just" eaLnBrk="1" hangingPunct="1"/>
            <a:r>
              <a:rPr lang="en-US" sz="1700" b="1" baseline="0"/>
              <a:t>Consider </a:t>
            </a:r>
            <a:r>
              <a:rPr lang="en-US" sz="1700" baseline="0"/>
              <a:t>the power spectrum: </a:t>
            </a:r>
            <a:r>
              <a:rPr lang="en-US" sz="1700" b="1" baseline="0" dirty="0" err="1">
                <a:latin typeface="MS Mincho" pitchFamily="49" charset="-128"/>
                <a:ea typeface="MS Mincho" pitchFamily="49" charset="-128"/>
                <a:cs typeface="Arial Unicode MS" pitchFamily="34" charset="-128"/>
              </a:rPr>
              <a:t>λF</a:t>
            </a:r>
            <a:r>
              <a:rPr lang="en-US" sz="1700" b="1" dirty="0" err="1">
                <a:latin typeface="MS Mincho" pitchFamily="49" charset="-128"/>
                <a:ea typeface="MS Mincho" pitchFamily="49" charset="-128"/>
                <a:cs typeface="Arial Unicode MS" pitchFamily="34" charset="-128"/>
              </a:rPr>
              <a:t>λ</a:t>
            </a:r>
            <a:r>
              <a:rPr lang="en-US" sz="1700" b="1" baseline="0" dirty="0" err="1">
                <a:latin typeface="MS Mincho" pitchFamily="49" charset="-128"/>
                <a:ea typeface="MS Mincho" pitchFamily="49" charset="-128"/>
                <a:cs typeface="Arial Unicode MS" pitchFamily="34" charset="-128"/>
              </a:rPr>
              <a:t>∝λ</a:t>
            </a:r>
            <a:r>
              <a:rPr lang="en-US" sz="1700" b="1" baseline="30000" dirty="0" err="1">
                <a:latin typeface="MS Mincho" pitchFamily="49" charset="-128"/>
                <a:ea typeface="MS Mincho" pitchFamily="49" charset="-128"/>
                <a:cs typeface="Arial Unicode MS" pitchFamily="34" charset="-128"/>
              </a:rPr>
              <a:t>x</a:t>
            </a:r>
            <a:r>
              <a:rPr lang="en-US" sz="1700" b="1" baseline="30000" dirty="0">
                <a:latin typeface="MS Mincho" pitchFamily="49" charset="-128"/>
                <a:ea typeface="MS Mincho" pitchFamily="49" charset="-128"/>
                <a:cs typeface="Arial Unicode MS" pitchFamily="34" charset="-128"/>
              </a:rPr>
              <a:t> </a:t>
            </a:r>
            <a:r>
              <a:rPr lang="en-US" sz="1700" b="1" baseline="0" dirty="0">
                <a:latin typeface="MS Mincho" pitchFamily="49" charset="-128"/>
                <a:ea typeface="MS Mincho" pitchFamily="49" charset="-128"/>
                <a:cs typeface="Arial Unicode MS" pitchFamily="34" charset="-128"/>
              </a:rPr>
              <a:t> (2–100 </a:t>
            </a:r>
            <a:r>
              <a:rPr lang="en-US" sz="1700" b="1" baseline="0" dirty="0" err="1">
                <a:latin typeface="MS Mincho" pitchFamily="49" charset="-128"/>
                <a:ea typeface="MS Mincho" pitchFamily="49" charset="-128"/>
                <a:cs typeface="Arial Unicode MS" pitchFamily="34" charset="-128"/>
              </a:rPr>
              <a:t>μm</a:t>
            </a:r>
            <a:r>
              <a:rPr lang="en-US" sz="1700" b="1" baseline="0" dirty="0">
                <a:latin typeface="MS Mincho" pitchFamily="49" charset="-128"/>
                <a:ea typeface="MS Mincho" pitchFamily="49" charset="-128"/>
                <a:cs typeface="Arial Unicode MS" pitchFamily="34" charset="-128"/>
              </a:rPr>
              <a:t>)</a:t>
            </a:r>
          </a:p>
          <a:p>
            <a:pPr algn="just" eaLnBrk="1" hangingPunct="1">
              <a:lnSpc>
                <a:spcPct val="60000"/>
              </a:lnSpc>
            </a:pPr>
            <a:endParaRPr lang="en-US" sz="1700" b="1" baseline="0" dirty="0"/>
          </a:p>
          <a:p>
            <a:pPr algn="just" eaLnBrk="1" hangingPunct="1"/>
            <a:r>
              <a:rPr lang="en-US" sz="1700" b="1" baseline="0" dirty="0">
                <a:solidFill>
                  <a:srgbClr val="FF0000"/>
                </a:solidFill>
              </a:rPr>
              <a:t>Class I.</a:t>
            </a:r>
            <a:r>
              <a:rPr lang="en-US" sz="1700" baseline="0" dirty="0"/>
              <a:t>  x &gt; 1. </a:t>
            </a:r>
          </a:p>
          <a:p>
            <a:pPr algn="just" eaLnBrk="1" hangingPunct="1"/>
            <a:r>
              <a:rPr lang="en-US" sz="1700" baseline="0" dirty="0"/>
              <a:t>Formation of a </a:t>
            </a:r>
            <a:r>
              <a:rPr lang="en-US" sz="1700" baseline="0" dirty="0" err="1"/>
              <a:t>circumstellar</a:t>
            </a:r>
            <a:r>
              <a:rPr lang="en-US" sz="1700" baseline="0" dirty="0"/>
              <a:t> disk and bipolar outflow (10</a:t>
            </a:r>
            <a:r>
              <a:rPr lang="en-US" sz="1700" baseline="30000" dirty="0"/>
              <a:t>5</a:t>
            </a:r>
            <a:r>
              <a:rPr lang="en-US" sz="1700" baseline="0" dirty="0"/>
              <a:t> years).</a:t>
            </a:r>
          </a:p>
          <a:p>
            <a:pPr algn="just" eaLnBrk="1" hangingPunct="1">
              <a:lnSpc>
                <a:spcPct val="60000"/>
              </a:lnSpc>
            </a:pPr>
            <a:endParaRPr lang="en-US" sz="1700" baseline="0" dirty="0"/>
          </a:p>
          <a:p>
            <a:pPr algn="just" eaLnBrk="1" hangingPunct="1"/>
            <a:r>
              <a:rPr lang="en-US" sz="1700" b="1" baseline="0" dirty="0">
                <a:solidFill>
                  <a:srgbClr val="FF0000"/>
                </a:solidFill>
              </a:rPr>
              <a:t>Class II.</a:t>
            </a:r>
            <a:r>
              <a:rPr lang="en-US" sz="1700" baseline="0" dirty="0"/>
              <a:t>  -3/4 &lt; x &lt; 0</a:t>
            </a:r>
          </a:p>
          <a:p>
            <a:pPr algn="just" eaLnBrk="1" hangingPunct="1"/>
            <a:r>
              <a:rPr lang="en-US" sz="1700" baseline="0" dirty="0"/>
              <a:t>Ejection of </a:t>
            </a:r>
            <a:r>
              <a:rPr lang="en-US" sz="1700" baseline="0" dirty="0" err="1"/>
              <a:t>circumstellar</a:t>
            </a:r>
            <a:r>
              <a:rPr lang="en-US" sz="1700" baseline="0" dirty="0"/>
              <a:t> material through a bipolar outflow (10</a:t>
            </a:r>
            <a:r>
              <a:rPr lang="en-US" sz="1700" baseline="30000" dirty="0"/>
              <a:t>6</a:t>
            </a:r>
            <a:r>
              <a:rPr lang="en-US" sz="1700" baseline="0" dirty="0"/>
              <a:t> years)</a:t>
            </a:r>
          </a:p>
          <a:p>
            <a:pPr algn="just" eaLnBrk="1" hangingPunct="1">
              <a:lnSpc>
                <a:spcPct val="60000"/>
              </a:lnSpc>
            </a:pPr>
            <a:endParaRPr lang="en-US" sz="1700" baseline="0" dirty="0"/>
          </a:p>
          <a:p>
            <a:pPr algn="just" eaLnBrk="1" hangingPunct="1"/>
            <a:r>
              <a:rPr lang="en-US" sz="1700" b="1" baseline="0" dirty="0">
                <a:solidFill>
                  <a:srgbClr val="FF0000"/>
                </a:solidFill>
              </a:rPr>
              <a:t>Class III.</a:t>
            </a:r>
            <a:r>
              <a:rPr lang="en-US" sz="1700" baseline="0" dirty="0"/>
              <a:t>  x &lt; -3/4. </a:t>
            </a:r>
          </a:p>
          <a:p>
            <a:pPr algn="just" eaLnBrk="1" hangingPunct="1"/>
            <a:r>
              <a:rPr lang="en-US" sz="1700" baseline="0" dirty="0"/>
              <a:t>Star is closest to the Main Sequence (10</a:t>
            </a:r>
            <a:r>
              <a:rPr lang="en-US" sz="1700" baseline="30000" dirty="0"/>
              <a:t>7</a:t>
            </a:r>
            <a:r>
              <a:rPr lang="en-US" sz="1700" baseline="0" dirty="0"/>
              <a:t> years).</a:t>
            </a:r>
          </a:p>
        </p:txBody>
      </p:sp>
      <p:pic>
        <p:nvPicPr>
          <p:cNvPr id="62475" name="Picture 13" descr="y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78" y="1988840"/>
            <a:ext cx="3298510"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defRPr/>
            </a:pPr>
            <a:r>
              <a:rPr lang="es-ES" dirty="0" err="1">
                <a:solidFill>
                  <a:srgbClr val="0000CC"/>
                </a:solidFill>
              </a:rPr>
              <a:t>Circumstellar</a:t>
            </a:r>
            <a:r>
              <a:rPr lang="es-ES" dirty="0">
                <a:solidFill>
                  <a:srgbClr val="0000CC"/>
                </a:solidFill>
              </a:rPr>
              <a:t> Disks</a:t>
            </a:r>
          </a:p>
        </p:txBody>
      </p:sp>
      <p:sp>
        <p:nvSpPr>
          <p:cNvPr id="178185" name="Text Box 9"/>
          <p:cNvSpPr txBox="1">
            <a:spLocks noChangeArrowheads="1"/>
          </p:cNvSpPr>
          <p:nvPr/>
        </p:nvSpPr>
        <p:spPr bwMode="auto">
          <a:xfrm>
            <a:off x="539750" y="1412875"/>
            <a:ext cx="4752975" cy="4835170"/>
          </a:xfrm>
          <a:prstGeom prst="rect">
            <a:avLst/>
          </a:prstGeom>
          <a:noFill/>
          <a:ln w="9525">
            <a:noFill/>
            <a:miter lim="800000"/>
            <a:headEnd/>
            <a:tailEnd/>
          </a:ln>
          <a:effectLst/>
        </p:spPr>
        <p:txBody>
          <a:bodyPr>
            <a:spAutoFit/>
          </a:bodyPr>
          <a:lstStyle/>
          <a:p>
            <a:pPr>
              <a:lnSpc>
                <a:spcPct val="160000"/>
              </a:lnSpc>
              <a:defRPr/>
            </a:pPr>
            <a:r>
              <a:rPr lang="en-US" sz="2200" baseline="0" dirty="0">
                <a:solidFill>
                  <a:srgbClr val="FFFF00"/>
                </a:solidFill>
                <a:effectLst>
                  <a:outerShdw blurRad="38100" dist="38100" dir="2700000" algn="tl">
                    <a:srgbClr val="000000"/>
                  </a:outerShdw>
                </a:effectLst>
              </a:rPr>
              <a:t>Cepheus A HW2 R4 disk</a:t>
            </a:r>
          </a:p>
          <a:p>
            <a:pPr>
              <a:defRPr/>
            </a:pPr>
            <a:r>
              <a:rPr lang="es-ES_tradnl" dirty="0"/>
              <a:t> </a:t>
            </a:r>
            <a:r>
              <a:rPr lang="es-ES_tradnl" dirty="0">
                <a:solidFill>
                  <a:srgbClr val="FFFFFF"/>
                </a:solidFill>
              </a:rPr>
              <a:t>(</a:t>
            </a:r>
            <a:r>
              <a:rPr lang="es-ES_tradnl" dirty="0" err="1">
                <a:solidFill>
                  <a:srgbClr val="FFFFFF"/>
                </a:solidFill>
              </a:rPr>
              <a:t>Torrelles</a:t>
            </a:r>
            <a:r>
              <a:rPr lang="es-ES_tradnl" dirty="0">
                <a:solidFill>
                  <a:srgbClr val="FFFFFF"/>
                </a:solidFill>
              </a:rPr>
              <a:t> et al. 2001; </a:t>
            </a:r>
            <a:r>
              <a:rPr lang="es-ES_tradnl" dirty="0" err="1">
                <a:solidFill>
                  <a:srgbClr val="FFFFFF"/>
                </a:solidFill>
              </a:rPr>
              <a:t>Gallimore</a:t>
            </a:r>
            <a:r>
              <a:rPr lang="es-ES_tradnl" dirty="0">
                <a:solidFill>
                  <a:srgbClr val="FFFFFF"/>
                </a:solidFill>
              </a:rPr>
              <a:t> et al. 2003)</a:t>
            </a:r>
          </a:p>
          <a:p>
            <a:pPr>
              <a:lnSpc>
                <a:spcPct val="50000"/>
              </a:lnSpc>
              <a:defRPr/>
            </a:pPr>
            <a:endParaRPr lang="es-ES_tradnl" baseline="0" dirty="0">
              <a:effectLst>
                <a:outerShdw blurRad="38100" dist="38100" dir="2700000" algn="tl">
                  <a:srgbClr val="000000"/>
                </a:outerShdw>
              </a:effectLst>
            </a:endParaRPr>
          </a:p>
          <a:p>
            <a:pPr>
              <a:defRPr/>
            </a:pPr>
            <a:r>
              <a:rPr lang="en-US" baseline="0" dirty="0">
                <a:effectLst>
                  <a:outerShdw blurRad="38100" dist="38100" dir="2700000" algn="tl">
                    <a:srgbClr val="000000"/>
                  </a:outerShdw>
                </a:effectLst>
              </a:rPr>
              <a:t>Observations: 3-VLBA</a:t>
            </a:r>
            <a:r>
              <a:rPr lang="en-US" dirty="0">
                <a:effectLst>
                  <a:outerShdw blurRad="38100" dist="38100" dir="2700000" algn="tl">
                    <a:srgbClr val="000000"/>
                  </a:outerShdw>
                </a:effectLst>
              </a:rPr>
              <a:t> </a:t>
            </a:r>
            <a:r>
              <a:rPr lang="en-US" sz="1000" baseline="0" dirty="0">
                <a:effectLst>
                  <a:outerShdw blurRad="38100" dist="38100" dir="2700000" algn="tl">
                    <a:srgbClr val="000000"/>
                  </a:outerShdw>
                </a:effectLst>
              </a:rPr>
              <a:t>(Very Large Baseline Array)</a:t>
            </a:r>
            <a:r>
              <a:rPr lang="en-US" baseline="0" dirty="0">
                <a:effectLst>
                  <a:outerShdw blurRad="38100" dist="38100" dir="2700000" algn="tl">
                    <a:srgbClr val="000000"/>
                  </a:outerShdw>
                </a:effectLst>
              </a:rPr>
              <a:t> MERLIN </a:t>
            </a:r>
            <a:r>
              <a:rPr lang="en-US" sz="1000" baseline="0" dirty="0">
                <a:effectLst>
                  <a:outerShdw blurRad="38100" dist="38100" dir="2700000" algn="tl">
                    <a:srgbClr val="000000"/>
                  </a:outerShdw>
                </a:effectLst>
              </a:rPr>
              <a:t>(Multi Element Radio Linked Interferometer Network)</a:t>
            </a:r>
            <a:endParaRPr lang="en-US" baseline="0" dirty="0">
              <a:effectLst>
                <a:outerShdw blurRad="38100" dist="38100" dir="2700000" algn="tl">
                  <a:srgbClr val="000000"/>
                </a:outerShdw>
              </a:effectLst>
            </a:endParaRPr>
          </a:p>
          <a:p>
            <a:pPr>
              <a:defRPr/>
            </a:pPr>
            <a:r>
              <a:rPr lang="en-US" baseline="0" dirty="0">
                <a:effectLst>
                  <a:outerShdw blurRad="38100" dist="38100" dir="2700000" algn="tl">
                    <a:srgbClr val="000000"/>
                  </a:outerShdw>
                </a:effectLst>
              </a:rPr>
              <a:t>(θ  </a:t>
            </a:r>
            <a:r>
              <a:rPr lang="en-US" baseline="0" dirty="0">
                <a:effectLst>
                  <a:outerShdw blurRad="38100" dist="38100" dir="2700000" algn="tl">
                    <a:srgbClr val="000000"/>
                  </a:outerShdw>
                </a:effectLst>
                <a:sym typeface="StarMath" pitchFamily="2" charset="2"/>
              </a:rPr>
              <a:t></a:t>
            </a:r>
            <a:r>
              <a:rPr lang="en-US" baseline="0" dirty="0">
                <a:effectLst>
                  <a:outerShdw blurRad="38100" dist="38100" dir="2700000" algn="tl">
                    <a:srgbClr val="000000"/>
                  </a:outerShdw>
                </a:effectLst>
              </a:rPr>
              <a:t>  0.8 - 8 mas)</a:t>
            </a:r>
          </a:p>
          <a:p>
            <a:pPr algn="just">
              <a:lnSpc>
                <a:spcPct val="110000"/>
              </a:lnSpc>
              <a:defRPr/>
            </a:pPr>
            <a:r>
              <a:rPr lang="en-US" baseline="0" dirty="0">
                <a:effectLst>
                  <a:outerShdw blurRad="38100" dist="38100" dir="2700000" algn="tl">
                    <a:srgbClr val="000000"/>
                  </a:outerShdw>
                </a:effectLst>
              </a:rPr>
              <a:t>Water vapor masers associated with a non detected (yet!) YSO.</a:t>
            </a:r>
          </a:p>
          <a:p>
            <a:pPr algn="just">
              <a:lnSpc>
                <a:spcPct val="110000"/>
              </a:lnSpc>
              <a:defRPr/>
            </a:pPr>
            <a:r>
              <a:rPr lang="en-US" baseline="0" dirty="0">
                <a:effectLst>
                  <a:outerShdw blurRad="38100" dist="38100" dir="2700000" algn="tl">
                    <a:srgbClr val="000000"/>
                  </a:outerShdw>
                </a:effectLst>
              </a:rPr>
              <a:t>Spatial-kinematical distribution of spots and proper motions indicate that masers are propagating outward with a shock wave (typo C) within a </a:t>
            </a:r>
            <a:r>
              <a:rPr lang="en-US" baseline="0" dirty="0" err="1">
                <a:effectLst>
                  <a:outerShdw blurRad="38100" dist="38100" dir="2700000" algn="tl">
                    <a:srgbClr val="000000"/>
                  </a:outerShdw>
                </a:effectLst>
              </a:rPr>
              <a:t>circumstellar</a:t>
            </a:r>
            <a:r>
              <a:rPr lang="en-US" baseline="0" dirty="0">
                <a:effectLst>
                  <a:outerShdw blurRad="38100" dist="38100" dir="2700000" algn="tl">
                    <a:srgbClr val="000000"/>
                  </a:outerShdw>
                </a:effectLst>
              </a:rPr>
              <a:t> rotating disk. </a:t>
            </a:r>
          </a:p>
          <a:p>
            <a:pPr algn="just">
              <a:lnSpc>
                <a:spcPct val="110000"/>
              </a:lnSpc>
              <a:defRPr/>
            </a:pPr>
            <a:r>
              <a:rPr lang="en-US" baseline="0" dirty="0">
                <a:effectLst>
                  <a:outerShdw blurRad="38100" dist="38100" dir="2700000" algn="tl">
                    <a:srgbClr val="000000"/>
                  </a:outerShdw>
                </a:effectLst>
              </a:rPr>
              <a:t>   Radius:  16 - 28 AU</a:t>
            </a:r>
          </a:p>
          <a:p>
            <a:pPr algn="just">
              <a:lnSpc>
                <a:spcPct val="110000"/>
              </a:lnSpc>
              <a:defRPr/>
            </a:pPr>
            <a:r>
              <a:rPr lang="en-US" baseline="0" dirty="0">
                <a:effectLst>
                  <a:outerShdw blurRad="38100" dist="38100" dir="2700000" algn="tl">
                    <a:srgbClr val="000000"/>
                  </a:outerShdw>
                </a:effectLst>
              </a:rPr>
              <a:t>   </a:t>
            </a:r>
            <a:r>
              <a:rPr lang="en-US" baseline="0" dirty="0" err="1">
                <a:effectLst>
                  <a:outerShdw blurRad="38100" dist="38100" dir="2700000" algn="tl">
                    <a:srgbClr val="000000"/>
                  </a:outerShdw>
                </a:effectLst>
              </a:rPr>
              <a:t>Protostar</a:t>
            </a:r>
            <a:r>
              <a:rPr lang="en-US" baseline="0" dirty="0">
                <a:effectLst>
                  <a:outerShdw blurRad="38100" dist="38100" dir="2700000" algn="tl">
                    <a:srgbClr val="000000"/>
                  </a:outerShdw>
                </a:effectLst>
              </a:rPr>
              <a:t>:  3 M</a:t>
            </a:r>
            <a:r>
              <a:rPr lang="en-US" dirty="0">
                <a:effectLst>
                  <a:outerShdw blurRad="38100" dist="38100" dir="2700000" algn="tl">
                    <a:srgbClr val="000000"/>
                  </a:outerShdw>
                </a:effectLst>
                <a:latin typeface="Syastro" pitchFamily="2" charset="0"/>
                <a:ea typeface="SimSun"/>
              </a:rPr>
              <a:t>☉</a:t>
            </a:r>
            <a:endParaRPr lang="en-US" baseline="0" dirty="0">
              <a:effectLst>
                <a:outerShdw blurRad="38100" dist="38100" dir="2700000" algn="tl">
                  <a:srgbClr val="000000"/>
                </a:outerShdw>
              </a:effectLst>
              <a:latin typeface="Syastro" pitchFamily="2" charset="0"/>
            </a:endParaRPr>
          </a:p>
          <a:p>
            <a:pPr algn="just">
              <a:lnSpc>
                <a:spcPct val="110000"/>
              </a:lnSpc>
              <a:defRPr/>
            </a:pPr>
            <a:r>
              <a:rPr lang="en-US" baseline="0" dirty="0">
                <a:effectLst>
                  <a:outerShdw blurRad="38100" dist="38100" dir="2700000" algn="tl">
                    <a:srgbClr val="000000"/>
                  </a:outerShdw>
                </a:effectLst>
                <a:latin typeface="Syastro" pitchFamily="2" charset="0"/>
              </a:rPr>
              <a:t> </a:t>
            </a:r>
            <a:r>
              <a:rPr lang="en-US" baseline="0" dirty="0">
                <a:effectLst>
                  <a:outerShdw blurRad="38100" dist="38100" dir="2700000" algn="tl">
                    <a:srgbClr val="000000"/>
                  </a:outerShdw>
                </a:effectLst>
              </a:rPr>
              <a:t>Speed of shock wave: ~13 km s</a:t>
            </a:r>
            <a:r>
              <a:rPr lang="en-US" baseline="30000" dirty="0">
                <a:effectLst>
                  <a:outerShdw blurRad="38100" dist="38100" dir="2700000" algn="tl">
                    <a:srgbClr val="000000"/>
                  </a:outerShdw>
                </a:effectLst>
              </a:rPr>
              <a:t>-1</a:t>
            </a:r>
          </a:p>
        </p:txBody>
      </p:sp>
      <p:pic>
        <p:nvPicPr>
          <p:cNvPr id="50186" name="Picture 12" descr="gallimore_r4b"/>
          <p:cNvPicPr>
            <a:picLocks noChangeAspect="1" noChangeArrowheads="1"/>
          </p:cNvPicPr>
          <p:nvPr/>
        </p:nvPicPr>
        <p:blipFill>
          <a:blip r:embed="rId3">
            <a:extLst>
              <a:ext uri="{28A0092B-C50C-407E-A947-70E740481C1C}">
                <a14:useLocalDpi xmlns:a14="http://schemas.microsoft.com/office/drawing/2010/main" val="0"/>
              </a:ext>
            </a:extLst>
          </a:blip>
          <a:srcRect r="14374"/>
          <a:stretch>
            <a:fillRect/>
          </a:stretch>
        </p:blipFill>
        <p:spPr bwMode="auto">
          <a:xfrm>
            <a:off x="5364163" y="2414588"/>
            <a:ext cx="3311525"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008062"/>
          </a:xfrm>
        </p:spPr>
        <p:txBody>
          <a:bodyPr/>
          <a:lstStyle/>
          <a:p>
            <a:pPr>
              <a:defRPr/>
            </a:pPr>
            <a:r>
              <a:rPr lang="en-US" dirty="0"/>
              <a:t>OH MASERs in SFR</a:t>
            </a:r>
          </a:p>
        </p:txBody>
      </p:sp>
      <p:sp>
        <p:nvSpPr>
          <p:cNvPr id="4" name="TextBox 3"/>
          <p:cNvSpPr txBox="1"/>
          <p:nvPr/>
        </p:nvSpPr>
        <p:spPr>
          <a:xfrm>
            <a:off x="323528" y="1628800"/>
            <a:ext cx="1477328" cy="4958308"/>
          </a:xfrm>
          <a:prstGeom prst="rect">
            <a:avLst/>
          </a:prstGeom>
          <a:noFill/>
        </p:spPr>
        <p:txBody>
          <a:bodyPr vert="vert270">
            <a:spAutoFit/>
          </a:bodyPr>
          <a:lstStyle/>
          <a:p>
            <a:pPr>
              <a:defRPr/>
            </a:pPr>
            <a:r>
              <a:rPr lang="en-US" sz="2800" baseline="0" dirty="0"/>
              <a:t>Distribution of MASER spots with respect to HII regions. </a:t>
            </a:r>
            <a:endParaRPr lang="en-US" sz="2800" dirty="0"/>
          </a:p>
        </p:txBody>
      </p:sp>
      <p:pic>
        <p:nvPicPr>
          <p:cNvPr id="26628" name="Picture 2" descr="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00188"/>
            <a:ext cx="688975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008062"/>
          </a:xfrm>
        </p:spPr>
        <p:txBody>
          <a:bodyPr/>
          <a:lstStyle/>
          <a:p>
            <a:pPr>
              <a:defRPr/>
            </a:pPr>
            <a:r>
              <a:rPr lang="en-US" dirty="0"/>
              <a:t>OH MASERs in SFR</a:t>
            </a:r>
          </a:p>
        </p:txBody>
      </p:sp>
      <p:sp>
        <p:nvSpPr>
          <p:cNvPr id="4" name="TextBox 3"/>
          <p:cNvSpPr txBox="1"/>
          <p:nvPr/>
        </p:nvSpPr>
        <p:spPr>
          <a:xfrm>
            <a:off x="323528" y="1628800"/>
            <a:ext cx="1477328" cy="4958308"/>
          </a:xfrm>
          <a:prstGeom prst="rect">
            <a:avLst/>
          </a:prstGeom>
          <a:noFill/>
        </p:spPr>
        <p:txBody>
          <a:bodyPr vert="vert270">
            <a:spAutoFit/>
          </a:bodyPr>
          <a:lstStyle/>
          <a:p>
            <a:pPr>
              <a:defRPr/>
            </a:pPr>
            <a:r>
              <a:rPr lang="en-US" sz="2800" baseline="0" dirty="0"/>
              <a:t>Distribution of MASER spots with respect to HII regions. </a:t>
            </a:r>
            <a:endParaRPr lang="en-US" sz="2800" dirty="0"/>
          </a:p>
        </p:txBody>
      </p:sp>
      <p:pic>
        <p:nvPicPr>
          <p:cNvPr id="26628" name="Picture 2" descr="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00188"/>
            <a:ext cx="688975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172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38" y="188640"/>
            <a:ext cx="8229600" cy="1139825"/>
          </a:xfrm>
        </p:spPr>
        <p:txBody>
          <a:bodyPr/>
          <a:lstStyle/>
          <a:p>
            <a:r>
              <a:rPr lang="en-US" dirty="0" err="1"/>
              <a:t>Gruendl</a:t>
            </a:r>
            <a:r>
              <a:rPr lang="en-US" dirty="0"/>
              <a:t> &amp; Chu 2009</a:t>
            </a:r>
          </a:p>
        </p:txBody>
      </p:sp>
      <p:sp>
        <p:nvSpPr>
          <p:cNvPr id="3" name="Content Placeholder 2"/>
          <p:cNvSpPr>
            <a:spLocks noGrp="1"/>
          </p:cNvSpPr>
          <p:nvPr>
            <p:ph idx="1"/>
          </p:nvPr>
        </p:nvSpPr>
        <p:spPr>
          <a:xfrm>
            <a:off x="107504" y="1600200"/>
            <a:ext cx="8350973" cy="4525963"/>
          </a:xfrm>
        </p:spPr>
        <p:txBody>
          <a:bodyPr/>
          <a:lstStyle/>
          <a:p>
            <a:r>
              <a:rPr lang="en-US" dirty="0"/>
              <a:t>1172 YSO candidates</a:t>
            </a:r>
          </a:p>
          <a:p>
            <a:pPr lvl="1"/>
            <a:r>
              <a:rPr lang="en-US" dirty="0"/>
              <a:t>IR colors and spectra</a:t>
            </a:r>
          </a:p>
          <a:p>
            <a:pPr lvl="2"/>
            <a:r>
              <a:rPr lang="en-US" dirty="0"/>
              <a:t>Allen et al. 2004</a:t>
            </a:r>
          </a:p>
          <a:p>
            <a:pPr lvl="3"/>
            <a:r>
              <a:rPr lang="en-US" dirty="0"/>
              <a:t>Color-Color</a:t>
            </a:r>
          </a:p>
          <a:p>
            <a:pPr lvl="2"/>
            <a:r>
              <a:rPr lang="en-US" dirty="0"/>
              <a:t>Seale et al. 2009</a:t>
            </a:r>
          </a:p>
          <a:p>
            <a:pPr lvl="3"/>
            <a:r>
              <a:rPr lang="en-US" dirty="0"/>
              <a:t>Spectral classification</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038" y="2492896"/>
            <a:ext cx="4507962" cy="436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546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857500"/>
            <a:ext cx="8229600" cy="1139825"/>
          </a:xfrm>
        </p:spPr>
        <p:txBody>
          <a:bodyPr/>
          <a:lstStyle/>
          <a:p>
            <a:pPr>
              <a:defRPr/>
            </a:pPr>
            <a:r>
              <a:rPr lang="en-US" dirty="0"/>
              <a:t>End</a:t>
            </a:r>
          </a:p>
        </p:txBody>
      </p:sp>
    </p:spTree>
    <p:extLst>
      <p:ext uri="{BB962C8B-B14F-4D97-AF65-F5344CB8AC3E}">
        <p14:creationId xmlns:p14="http://schemas.microsoft.com/office/powerpoint/2010/main" val="37408364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714625"/>
            <a:ext cx="8229600" cy="1139825"/>
          </a:xfrm>
        </p:spPr>
        <p:txBody>
          <a:bodyPr/>
          <a:lstStyle/>
          <a:p>
            <a:pPr>
              <a:defRPr/>
            </a:pPr>
            <a:r>
              <a:rPr lang="en-US" dirty="0"/>
              <a:t>Star Formation Regions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071688"/>
            <a:ext cx="8229600" cy="1139825"/>
          </a:xfrm>
        </p:spPr>
        <p:txBody>
          <a:bodyPr/>
          <a:lstStyle/>
          <a:p>
            <a:pPr>
              <a:defRPr/>
            </a:pPr>
            <a:r>
              <a:rPr lang="en-US" dirty="0"/>
              <a:t>Late-type Stars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500063" y="214313"/>
            <a:ext cx="8229600" cy="1000125"/>
          </a:xfrm>
        </p:spPr>
        <p:txBody>
          <a:bodyPr/>
          <a:lstStyle/>
          <a:p>
            <a:pPr>
              <a:defRPr/>
            </a:pPr>
            <a:r>
              <a:rPr lang="en-US" dirty="0">
                <a:solidFill>
                  <a:srgbClr val="0000CC"/>
                </a:solidFill>
              </a:rPr>
              <a:t>MASER Emission</a:t>
            </a:r>
          </a:p>
        </p:txBody>
      </p:sp>
      <p:graphicFrame>
        <p:nvGraphicFramePr>
          <p:cNvPr id="2050" name="Object 2"/>
          <p:cNvGraphicFramePr>
            <a:graphicFrameLocks noChangeAspect="1"/>
          </p:cNvGraphicFramePr>
          <p:nvPr/>
        </p:nvGraphicFramePr>
        <p:xfrm>
          <a:off x="5630863" y="3797300"/>
          <a:ext cx="114300" cy="215900"/>
        </p:xfrm>
        <a:graphic>
          <a:graphicData uri="http://schemas.openxmlformats.org/presentationml/2006/ole">
            <mc:AlternateContent xmlns:mc="http://schemas.openxmlformats.org/markup-compatibility/2006">
              <mc:Choice xmlns:v="urn:schemas-microsoft-com:vml" Requires="v">
                <p:oleObj name="Ecuación" r:id="rId3" imgW="114120" imgH="215640" progId="Equation.3">
                  <p:embed/>
                </p:oleObj>
              </mc:Choice>
              <mc:Fallback>
                <p:oleObj name="Ecuación" r:id="rId3" imgW="114120" imgH="215640" progId="Equation.3">
                  <p:embed/>
                  <p:pic>
                    <p:nvPicPr>
                      <p:cNvPr id="20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863" y="379730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3" name="Text Box 10"/>
          <p:cNvSpPr txBox="1">
            <a:spLocks noChangeArrowheads="1"/>
          </p:cNvSpPr>
          <p:nvPr/>
        </p:nvSpPr>
        <p:spPr bwMode="auto">
          <a:xfrm>
            <a:off x="5291138" y="5165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endParaRPr lang="es-MX" sz="2400" baseline="0">
              <a:latin typeface="Times New Roman" pitchFamily="18" charset="0"/>
            </a:endParaRPr>
          </a:p>
        </p:txBody>
      </p:sp>
      <p:graphicFrame>
        <p:nvGraphicFramePr>
          <p:cNvPr id="2051" name="Object 3"/>
          <p:cNvGraphicFramePr>
            <a:graphicFrameLocks noChangeAspect="1"/>
          </p:cNvGraphicFramePr>
          <p:nvPr/>
        </p:nvGraphicFramePr>
        <p:xfrm>
          <a:off x="5364163" y="5229225"/>
          <a:ext cx="631825" cy="325438"/>
        </p:xfrm>
        <a:graphic>
          <a:graphicData uri="http://schemas.openxmlformats.org/presentationml/2006/ole">
            <mc:AlternateContent xmlns:mc="http://schemas.openxmlformats.org/markup-compatibility/2006">
              <mc:Choice xmlns:v="urn:schemas-microsoft-com:vml" Requires="v">
                <p:oleObj name="Ecuación" r:id="rId5" imgW="444240" imgH="228600" progId="Equation.3">
                  <p:embed/>
                </p:oleObj>
              </mc:Choice>
              <mc:Fallback>
                <p:oleObj name="Ecuación" r:id="rId5" imgW="444240" imgH="228600" progId="Equation.3">
                  <p:embed/>
                  <p:pic>
                    <p:nvPicPr>
                      <p:cNvPr id="205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5229225"/>
                        <a:ext cx="631825" cy="325438"/>
                      </a:xfrm>
                      <a:prstGeom prst="rect">
                        <a:avLst/>
                      </a:prstGeom>
                      <a:gradFill rotWithShape="0">
                        <a:gsLst>
                          <a:gs pos="0">
                            <a:schemeClr val="accent2"/>
                          </a:gs>
                          <a:gs pos="50000">
                            <a:schemeClr val="tx1"/>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4"/>
          <p:cNvGraphicFramePr>
            <a:graphicFrameLocks noChangeAspect="1"/>
          </p:cNvGraphicFramePr>
          <p:nvPr/>
        </p:nvGraphicFramePr>
        <p:xfrm>
          <a:off x="6516688" y="5229225"/>
          <a:ext cx="609600" cy="342900"/>
        </p:xfrm>
        <a:graphic>
          <a:graphicData uri="http://schemas.openxmlformats.org/presentationml/2006/ole">
            <mc:AlternateContent xmlns:mc="http://schemas.openxmlformats.org/markup-compatibility/2006">
              <mc:Choice xmlns:v="urn:schemas-microsoft-com:vml" Requires="v">
                <p:oleObj name="Ecuación" r:id="rId7" imgW="406080" imgH="228600" progId="Equation.3">
                  <p:embed/>
                </p:oleObj>
              </mc:Choice>
              <mc:Fallback>
                <p:oleObj name="Ecuación" r:id="rId7" imgW="406080" imgH="228600" progId="Equation.3">
                  <p:embed/>
                  <p:pic>
                    <p:nvPicPr>
                      <p:cNvPr id="205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5229225"/>
                        <a:ext cx="609600" cy="342900"/>
                      </a:xfrm>
                      <a:prstGeom prst="rect">
                        <a:avLst/>
                      </a:prstGeom>
                      <a:gradFill rotWithShape="0">
                        <a:gsLst>
                          <a:gs pos="0">
                            <a:schemeClr val="accent2"/>
                          </a:gs>
                          <a:gs pos="50000">
                            <a:schemeClr val="tx1"/>
                          </a:gs>
                          <a:gs pos="100000">
                            <a:schemeClr val="accent2"/>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5192" name="Rectangle 24"/>
          <p:cNvSpPr>
            <a:spLocks noChangeArrowheads="1"/>
          </p:cNvSpPr>
          <p:nvPr/>
        </p:nvSpPr>
        <p:spPr bwMode="auto">
          <a:xfrm>
            <a:off x="900113" y="1268413"/>
            <a:ext cx="3816350" cy="427037"/>
          </a:xfrm>
          <a:prstGeom prst="rect">
            <a:avLst/>
          </a:prstGeom>
          <a:noFill/>
          <a:ln w="9525">
            <a:noFill/>
            <a:miter lim="800000"/>
            <a:headEnd/>
            <a:tailEnd/>
          </a:ln>
          <a:effectLst/>
        </p:spPr>
        <p:txBody>
          <a:bodyPr>
            <a:spAutoFit/>
          </a:bodyPr>
          <a:lstStyle/>
          <a:p>
            <a:pPr algn="just">
              <a:defRPr/>
            </a:pPr>
            <a:r>
              <a:rPr lang="en-US" sz="2200" baseline="0" dirty="0">
                <a:solidFill>
                  <a:srgbClr val="FFFF00"/>
                </a:solidFill>
                <a:effectLst>
                  <a:outerShdw blurRad="38100" dist="38100" dir="2700000" algn="tl">
                    <a:srgbClr val="000000"/>
                  </a:outerShdw>
                </a:effectLst>
              </a:rPr>
              <a:t>Population inversion</a:t>
            </a:r>
          </a:p>
        </p:txBody>
      </p:sp>
      <p:pic>
        <p:nvPicPr>
          <p:cNvPr id="2065" name="Picture 25" descr="2nivel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650" y="1773238"/>
            <a:ext cx="4267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3" name="Object 5"/>
          <p:cNvGraphicFramePr>
            <a:graphicFrameLocks noChangeAspect="1"/>
          </p:cNvGraphicFramePr>
          <p:nvPr/>
        </p:nvGraphicFramePr>
        <p:xfrm>
          <a:off x="5105400" y="1752600"/>
          <a:ext cx="3303588" cy="320675"/>
        </p:xfrm>
        <a:graphic>
          <a:graphicData uri="http://schemas.openxmlformats.org/presentationml/2006/ole">
            <mc:AlternateContent xmlns:mc="http://schemas.openxmlformats.org/markup-compatibility/2006">
              <mc:Choice xmlns:v="urn:schemas-microsoft-com:vml" Requires="v">
                <p:oleObj name="Ecuación" r:id="rId10" imgW="2361960" imgH="228600" progId="Equation.3">
                  <p:embed/>
                </p:oleObj>
              </mc:Choice>
              <mc:Fallback>
                <p:oleObj name="Ecuación" r:id="rId10" imgW="2361960" imgH="228600" progId="Equation.3">
                  <p:embed/>
                  <p:pic>
                    <p:nvPicPr>
                      <p:cNvPr id="2053"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5400" y="1752600"/>
                        <a:ext cx="3303588" cy="320675"/>
                      </a:xfrm>
                      <a:prstGeom prst="rect">
                        <a:avLst/>
                      </a:prstGeom>
                      <a:gradFill rotWithShape="0">
                        <a:gsLst>
                          <a:gs pos="0">
                            <a:schemeClr val="accent2"/>
                          </a:gs>
                          <a:gs pos="50000">
                            <a:schemeClr val="tx1"/>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4" name="Object 6"/>
          <p:cNvGraphicFramePr>
            <a:graphicFrameLocks noChangeAspect="1"/>
          </p:cNvGraphicFramePr>
          <p:nvPr/>
        </p:nvGraphicFramePr>
        <p:xfrm>
          <a:off x="5092700" y="2286000"/>
          <a:ext cx="2032000" cy="431800"/>
        </p:xfrm>
        <a:graphic>
          <a:graphicData uri="http://schemas.openxmlformats.org/presentationml/2006/ole">
            <mc:AlternateContent xmlns:mc="http://schemas.openxmlformats.org/markup-compatibility/2006">
              <mc:Choice xmlns:v="urn:schemas-microsoft-com:vml" Requires="v">
                <p:oleObj name="Ecuación" r:id="rId12" imgW="2031840" imgH="431640" progId="Equation.3">
                  <p:embed/>
                </p:oleObj>
              </mc:Choice>
              <mc:Fallback>
                <p:oleObj name="Ecuación" r:id="rId12" imgW="2031840" imgH="431640" progId="Equation.3">
                  <p:embed/>
                  <p:pic>
                    <p:nvPicPr>
                      <p:cNvPr id="2054"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92700" y="2286000"/>
                        <a:ext cx="2032000" cy="431800"/>
                      </a:xfrm>
                      <a:prstGeom prst="rect">
                        <a:avLst/>
                      </a:prstGeom>
                      <a:gradFill rotWithShape="0">
                        <a:gsLst>
                          <a:gs pos="0">
                            <a:schemeClr val="accent2"/>
                          </a:gs>
                          <a:gs pos="50000">
                            <a:schemeClr val="tx1"/>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5" name="Object 7"/>
          <p:cNvGraphicFramePr>
            <a:graphicFrameLocks noChangeAspect="1"/>
          </p:cNvGraphicFramePr>
          <p:nvPr/>
        </p:nvGraphicFramePr>
        <p:xfrm>
          <a:off x="5105400" y="2819400"/>
          <a:ext cx="2522538" cy="439738"/>
        </p:xfrm>
        <a:graphic>
          <a:graphicData uri="http://schemas.openxmlformats.org/presentationml/2006/ole">
            <mc:AlternateContent xmlns:mc="http://schemas.openxmlformats.org/markup-compatibility/2006">
              <mc:Choice xmlns:v="urn:schemas-microsoft-com:vml" Requires="v">
                <p:oleObj name="Ecuación" r:id="rId14" imgW="2476440" imgH="431640" progId="Equation.3">
                  <p:embed/>
                </p:oleObj>
              </mc:Choice>
              <mc:Fallback>
                <p:oleObj name="Ecuación" r:id="rId14" imgW="2476440" imgH="431640" progId="Equation.3">
                  <p:embed/>
                  <p:pic>
                    <p:nvPicPr>
                      <p:cNvPr id="2055"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05400" y="2819400"/>
                        <a:ext cx="2522538" cy="439738"/>
                      </a:xfrm>
                      <a:prstGeom prst="rect">
                        <a:avLst/>
                      </a:prstGeom>
                      <a:gradFill rotWithShape="0">
                        <a:gsLst>
                          <a:gs pos="0">
                            <a:schemeClr val="accent2"/>
                          </a:gs>
                          <a:gs pos="50000">
                            <a:srgbClr val="FFFFFF"/>
                          </a:gs>
                          <a:gs pos="100000">
                            <a:schemeClr val="accent2"/>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6" name="Object 8"/>
          <p:cNvGraphicFramePr>
            <a:graphicFrameLocks noChangeAspect="1"/>
          </p:cNvGraphicFramePr>
          <p:nvPr/>
        </p:nvGraphicFramePr>
        <p:xfrm>
          <a:off x="7315200" y="2362200"/>
          <a:ext cx="787400" cy="354013"/>
        </p:xfrm>
        <a:graphic>
          <a:graphicData uri="http://schemas.openxmlformats.org/presentationml/2006/ole">
            <mc:AlternateContent xmlns:mc="http://schemas.openxmlformats.org/markup-compatibility/2006">
              <mc:Choice xmlns:v="urn:schemas-microsoft-com:vml" Requires="v">
                <p:oleObj name="Ecuación" r:id="rId16" imgW="507960" imgH="228600" progId="Equation.3">
                  <p:embed/>
                </p:oleObj>
              </mc:Choice>
              <mc:Fallback>
                <p:oleObj name="Ecuación" r:id="rId16" imgW="507960" imgH="228600" progId="Equation.3">
                  <p:embed/>
                  <p:pic>
                    <p:nvPicPr>
                      <p:cNvPr id="2056" name="Object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15200" y="2362200"/>
                        <a:ext cx="787400" cy="354013"/>
                      </a:xfrm>
                      <a:prstGeom prst="rect">
                        <a:avLst/>
                      </a:prstGeom>
                      <a:gradFill rotWithShape="0">
                        <a:gsLst>
                          <a:gs pos="0">
                            <a:srgbClr val="5E9EFF"/>
                          </a:gs>
                          <a:gs pos="20000">
                            <a:srgbClr val="85C2FF"/>
                          </a:gs>
                          <a:gs pos="35000">
                            <a:srgbClr val="C4D6EB"/>
                          </a:gs>
                          <a:gs pos="50000">
                            <a:srgbClr val="FFEBFA"/>
                          </a:gs>
                          <a:gs pos="65000">
                            <a:srgbClr val="C4D6EB"/>
                          </a:gs>
                          <a:gs pos="80001">
                            <a:srgbClr val="85C2FF"/>
                          </a:gs>
                          <a:gs pos="100000">
                            <a:srgbClr val="5E9E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9"/>
          <p:cNvGraphicFramePr>
            <a:graphicFrameLocks noChangeAspect="1"/>
          </p:cNvGraphicFramePr>
          <p:nvPr/>
        </p:nvGraphicFramePr>
        <p:xfrm>
          <a:off x="7772400" y="2895600"/>
          <a:ext cx="838200" cy="371475"/>
        </p:xfrm>
        <a:graphic>
          <a:graphicData uri="http://schemas.openxmlformats.org/presentationml/2006/ole">
            <mc:AlternateContent xmlns:mc="http://schemas.openxmlformats.org/markup-compatibility/2006">
              <mc:Choice xmlns:v="urn:schemas-microsoft-com:vml" Requires="v">
                <p:oleObj name="Ecuación" r:id="rId18" imgW="545760" imgH="241200" progId="Equation.3">
                  <p:embed/>
                </p:oleObj>
              </mc:Choice>
              <mc:Fallback>
                <p:oleObj name="Ecuación" r:id="rId18" imgW="545760" imgH="241200" progId="Equation.3">
                  <p:embed/>
                  <p:pic>
                    <p:nvPicPr>
                      <p:cNvPr id="2057" name="Object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72400" y="2895600"/>
                        <a:ext cx="838200" cy="371475"/>
                      </a:xfrm>
                      <a:prstGeom prst="rect">
                        <a:avLst/>
                      </a:prstGeom>
                      <a:gradFill rotWithShape="0">
                        <a:gsLst>
                          <a:gs pos="0">
                            <a:srgbClr val="5E9EFF"/>
                          </a:gs>
                          <a:gs pos="20000">
                            <a:srgbClr val="85C2FF"/>
                          </a:gs>
                          <a:gs pos="35000">
                            <a:srgbClr val="C4D6EB"/>
                          </a:gs>
                          <a:gs pos="50000">
                            <a:srgbClr val="FFEBFA"/>
                          </a:gs>
                          <a:gs pos="65000">
                            <a:srgbClr val="C4D6EB"/>
                          </a:gs>
                          <a:gs pos="80001">
                            <a:srgbClr val="85C2FF"/>
                          </a:gs>
                          <a:gs pos="100000">
                            <a:srgbClr val="5E9E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66" name="Picture 31" descr="3nivel"/>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5650" y="4149080"/>
            <a:ext cx="4267200"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8" name="Object 10"/>
          <p:cNvGraphicFramePr>
            <a:graphicFrameLocks noChangeAspect="1"/>
          </p:cNvGraphicFramePr>
          <p:nvPr/>
        </p:nvGraphicFramePr>
        <p:xfrm>
          <a:off x="5105400" y="4114800"/>
          <a:ext cx="2428875" cy="685800"/>
        </p:xfrm>
        <a:graphic>
          <a:graphicData uri="http://schemas.openxmlformats.org/presentationml/2006/ole">
            <mc:AlternateContent xmlns:mc="http://schemas.openxmlformats.org/markup-compatibility/2006">
              <mc:Choice xmlns:v="urn:schemas-microsoft-com:vml" Requires="v">
                <p:oleObj name="Ecuación" r:id="rId21" imgW="1663560" imgH="469800" progId="Equation.3">
                  <p:embed/>
                </p:oleObj>
              </mc:Choice>
              <mc:Fallback>
                <p:oleObj name="Ecuación" r:id="rId21" imgW="1663560" imgH="469800" progId="Equation.3">
                  <p:embed/>
                  <p:pic>
                    <p:nvPicPr>
                      <p:cNvPr id="2058" name="Object 1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105400" y="4114800"/>
                        <a:ext cx="2428875" cy="685800"/>
                      </a:xfrm>
                      <a:prstGeom prst="rect">
                        <a:avLst/>
                      </a:prstGeom>
                      <a:gradFill rotWithShape="0">
                        <a:gsLst>
                          <a:gs pos="0">
                            <a:schemeClr val="accent2"/>
                          </a:gs>
                          <a:gs pos="50000">
                            <a:schemeClr val="tx1"/>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9" name="Object 11"/>
          <p:cNvGraphicFramePr>
            <a:graphicFrameLocks noChangeAspect="1"/>
          </p:cNvGraphicFramePr>
          <p:nvPr/>
        </p:nvGraphicFramePr>
        <p:xfrm>
          <a:off x="7696200" y="4191000"/>
          <a:ext cx="1219200" cy="493713"/>
        </p:xfrm>
        <a:graphic>
          <a:graphicData uri="http://schemas.openxmlformats.org/presentationml/2006/ole">
            <mc:AlternateContent xmlns:mc="http://schemas.openxmlformats.org/markup-compatibility/2006">
              <mc:Choice xmlns:v="urn:schemas-microsoft-com:vml" Requires="v">
                <p:oleObj name="Ecuación" r:id="rId23" imgW="533160" imgH="215640" progId="Equation.3">
                  <p:embed/>
                </p:oleObj>
              </mc:Choice>
              <mc:Fallback>
                <p:oleObj name="Ecuación" r:id="rId23" imgW="533160" imgH="215640" progId="Equation.3">
                  <p:embed/>
                  <p:pic>
                    <p:nvPicPr>
                      <p:cNvPr id="2059" name="Object 1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696200" y="4191000"/>
                        <a:ext cx="1219200" cy="493713"/>
                      </a:xfrm>
                      <a:prstGeom prst="rect">
                        <a:avLst/>
                      </a:prstGeom>
                      <a:gradFill rotWithShape="0">
                        <a:gsLst>
                          <a:gs pos="0">
                            <a:schemeClr val="accent2"/>
                          </a:gs>
                          <a:gs pos="50000">
                            <a:srgbClr val="FFFFFF"/>
                          </a:gs>
                          <a:gs pos="100000">
                            <a:schemeClr val="accent2"/>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60" name="Object 12"/>
          <p:cNvGraphicFramePr>
            <a:graphicFrameLocks noChangeAspect="1"/>
          </p:cNvGraphicFramePr>
          <p:nvPr/>
        </p:nvGraphicFramePr>
        <p:xfrm>
          <a:off x="5076825" y="4797425"/>
          <a:ext cx="3124200" cy="419100"/>
        </p:xfrm>
        <a:graphic>
          <a:graphicData uri="http://schemas.openxmlformats.org/presentationml/2006/ole">
            <mc:AlternateContent xmlns:mc="http://schemas.openxmlformats.org/markup-compatibility/2006">
              <mc:Choice xmlns:v="urn:schemas-microsoft-com:vml" Requires="v">
                <p:oleObj name="Ecuación" r:id="rId25" imgW="2082600" imgH="279360" progId="Equation.3">
                  <p:embed/>
                </p:oleObj>
              </mc:Choice>
              <mc:Fallback>
                <p:oleObj name="Ecuación" r:id="rId25" imgW="2082600" imgH="279360" progId="Equation.3">
                  <p:embed/>
                  <p:pic>
                    <p:nvPicPr>
                      <p:cNvPr id="2060" name="Object 1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076825" y="4797425"/>
                        <a:ext cx="3124200" cy="419100"/>
                      </a:xfrm>
                      <a:prstGeom prst="rect">
                        <a:avLst/>
                      </a:prstGeom>
                      <a:gradFill rotWithShape="0">
                        <a:gsLst>
                          <a:gs pos="0">
                            <a:schemeClr val="accent2"/>
                          </a:gs>
                          <a:gs pos="50000">
                            <a:schemeClr val="tx1"/>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61" name="Object 13"/>
          <p:cNvGraphicFramePr>
            <a:graphicFrameLocks noChangeAspect="1"/>
          </p:cNvGraphicFramePr>
          <p:nvPr/>
        </p:nvGraphicFramePr>
        <p:xfrm>
          <a:off x="5651500" y="5734050"/>
          <a:ext cx="1219200" cy="704850"/>
        </p:xfrm>
        <a:graphic>
          <a:graphicData uri="http://schemas.openxmlformats.org/presentationml/2006/ole">
            <mc:AlternateContent xmlns:mc="http://schemas.openxmlformats.org/markup-compatibility/2006">
              <mc:Choice xmlns:v="urn:schemas-microsoft-com:vml" Requires="v">
                <p:oleObj name="Ecuación" r:id="rId27" imgW="812520" imgH="469800" progId="Equation.3">
                  <p:embed/>
                </p:oleObj>
              </mc:Choice>
              <mc:Fallback>
                <p:oleObj name="Ecuación" r:id="rId27" imgW="812520" imgH="469800" progId="Equation.3">
                  <p:embed/>
                  <p:pic>
                    <p:nvPicPr>
                      <p:cNvPr id="2061" name="Object 1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651500" y="5734050"/>
                        <a:ext cx="1219200" cy="704850"/>
                      </a:xfrm>
                      <a:prstGeom prst="rect">
                        <a:avLst/>
                      </a:prstGeom>
                      <a:gradFill rotWithShape="0">
                        <a:gsLst>
                          <a:gs pos="0">
                            <a:schemeClr val="accent2"/>
                          </a:gs>
                          <a:gs pos="50000">
                            <a:schemeClr val="tx1"/>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5205" name="Text Box 37"/>
          <p:cNvSpPr txBox="1">
            <a:spLocks noChangeArrowheads="1"/>
          </p:cNvSpPr>
          <p:nvPr/>
        </p:nvSpPr>
        <p:spPr bwMode="auto">
          <a:xfrm>
            <a:off x="1258888" y="3573016"/>
            <a:ext cx="2508250" cy="430213"/>
          </a:xfrm>
          <a:prstGeom prst="rect">
            <a:avLst/>
          </a:prstGeom>
          <a:noFill/>
          <a:ln w="9525">
            <a:noFill/>
            <a:miter lim="800000"/>
            <a:headEnd/>
            <a:tailEnd/>
          </a:ln>
          <a:effectLst/>
        </p:spPr>
        <p:txBody>
          <a:bodyPr wrap="none">
            <a:spAutoFit/>
          </a:bodyPr>
          <a:lstStyle/>
          <a:p>
            <a:pPr>
              <a:defRPr/>
            </a:pPr>
            <a:r>
              <a:rPr lang="es-MX" sz="2200" baseline="0" dirty="0">
                <a:solidFill>
                  <a:srgbClr val="FFFF00"/>
                </a:solidFill>
                <a:effectLst>
                  <a:outerShdw blurRad="38100" dist="38100" dir="2700000" algn="tl">
                    <a:srgbClr val="000000"/>
                  </a:outerShdw>
                </a:effectLst>
              </a:rPr>
              <a:t>MASER </a:t>
            </a:r>
            <a:r>
              <a:rPr lang="es-MX" sz="2200" baseline="0" dirty="0" err="1">
                <a:solidFill>
                  <a:srgbClr val="FFFF00"/>
                </a:solidFill>
                <a:effectLst>
                  <a:outerShdw blurRad="38100" dist="38100" dir="2700000" algn="tl">
                    <a:srgbClr val="000000"/>
                  </a:outerShdw>
                </a:effectLst>
              </a:rPr>
              <a:t>Pumping</a:t>
            </a:r>
            <a:endParaRPr lang="es-ES" sz="2200" baseline="0" dirty="0">
              <a:solidFill>
                <a:srgbClr val="FFFF00"/>
              </a:solidFill>
              <a:effectLst>
                <a:outerShdw blurRad="38100" dist="38100" dir="2700000" algn="tl">
                  <a:srgbClr val="000000"/>
                </a:outerShdw>
              </a:effectLst>
            </a:endParaRPr>
          </a:p>
        </p:txBody>
      </p:sp>
    </p:spTree>
    <p:extLst>
      <p:ext uri="{BB962C8B-B14F-4D97-AF65-F5344CB8AC3E}">
        <p14:creationId xmlns:p14="http://schemas.microsoft.com/office/powerpoint/2010/main" val="237648857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My Documents\diamondfig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48006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C:\My Documents\diamondfig8.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57688" cy="471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p:cNvSpPr txBox="1">
            <a:spLocks noChangeArrowheads="1"/>
          </p:cNvSpPr>
          <p:nvPr/>
        </p:nvSpPr>
        <p:spPr bwMode="auto">
          <a:xfrm>
            <a:off x="381000" y="4953000"/>
            <a:ext cx="381000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spcBef>
                <a:spcPct val="50000"/>
              </a:spcBef>
            </a:pPr>
            <a:r>
              <a:rPr lang="en-US" sz="2800"/>
              <a:t>Relative position of the 1612 MHz OH masers in VX Sgr. The polarization vectors are tangential to the circumstellar envelope.</a:t>
            </a:r>
            <a:endParaRPr lang="es-MX" sz="28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C:\My Documents\diamondfig6.bmp"/>
          <p:cNvPicPr>
            <a:picLocks noChangeAspect="1" noChangeArrowheads="1"/>
          </p:cNvPicPr>
          <p:nvPr/>
        </p:nvPicPr>
        <p:blipFill>
          <a:blip r:embed="rId3">
            <a:extLst>
              <a:ext uri="{28A0092B-C50C-407E-A947-70E740481C1C}">
                <a14:useLocalDpi xmlns:a14="http://schemas.microsoft.com/office/drawing/2010/main" val="0"/>
              </a:ext>
            </a:extLst>
          </a:blip>
          <a:srcRect t="49059"/>
          <a:stretch>
            <a:fillRect/>
          </a:stretch>
        </p:blipFill>
        <p:spPr bwMode="auto">
          <a:xfrm>
            <a:off x="142875" y="1785938"/>
            <a:ext cx="8778875"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2"/>
          <p:cNvSpPr txBox="1">
            <a:spLocks noChangeArrowheads="1"/>
          </p:cNvSpPr>
          <p:nvPr/>
        </p:nvSpPr>
        <p:spPr bwMode="auto">
          <a:xfrm>
            <a:off x="1857375" y="428625"/>
            <a:ext cx="5143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n-US" sz="3600"/>
              <a:t>SiO MASERs in Late-type stars</a:t>
            </a:r>
          </a:p>
          <a:p>
            <a:pPr eaLnBrk="1" hangingPunct="1"/>
            <a:endParaRPr lang="en-US" sz="36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My Documents\diamondfig7.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4"/>
          <p:cNvSpPr txBox="1">
            <a:spLocks noChangeArrowheads="1"/>
          </p:cNvSpPr>
          <p:nvPr/>
        </p:nvSpPr>
        <p:spPr bwMode="auto">
          <a:xfrm>
            <a:off x="152400" y="304800"/>
            <a:ext cx="3429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spcBef>
                <a:spcPct val="50000"/>
              </a:spcBef>
            </a:pPr>
            <a:r>
              <a:rPr lang="en-US" sz="3200"/>
              <a:t>3-epochs of  VLBA observations of the H2O maser emission. Obs. show a clear expansion but not a symmetric and smooth outflow. This is the region between the SiO and OH maser  shells. </a:t>
            </a:r>
            <a:endParaRPr lang="es-MX" sz="32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457200" y="71438"/>
            <a:ext cx="8153400"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spcBef>
                <a:spcPct val="50000"/>
              </a:spcBef>
            </a:pPr>
            <a:r>
              <a:rPr lang="en-US" sz="3000" u="sng"/>
              <a:t>General characteristics of the MASER emission in L-T Stars</a:t>
            </a:r>
          </a:p>
          <a:p>
            <a:pPr algn="ctr" eaLnBrk="1" hangingPunct="1">
              <a:spcBef>
                <a:spcPct val="50000"/>
              </a:spcBef>
            </a:pPr>
            <a:endParaRPr lang="en-US" sz="3000" u="sng"/>
          </a:p>
          <a:p>
            <a:pPr eaLnBrk="1" hangingPunct="1">
              <a:lnSpc>
                <a:spcPct val="55000"/>
              </a:lnSpc>
              <a:spcBef>
                <a:spcPct val="50000"/>
              </a:spcBef>
            </a:pPr>
            <a:r>
              <a:rPr lang="en-US" sz="2800"/>
              <a:t>OH:	- expanding shell</a:t>
            </a:r>
          </a:p>
          <a:p>
            <a:pPr eaLnBrk="1" hangingPunct="1">
              <a:lnSpc>
                <a:spcPct val="55000"/>
              </a:lnSpc>
              <a:spcBef>
                <a:spcPct val="50000"/>
              </a:spcBef>
            </a:pPr>
            <a:r>
              <a:rPr lang="en-US" sz="2800"/>
              <a:t>	- photo-dissociation of H2O maser emission</a:t>
            </a:r>
          </a:p>
          <a:p>
            <a:pPr eaLnBrk="1" hangingPunct="1">
              <a:lnSpc>
                <a:spcPct val="55000"/>
              </a:lnSpc>
              <a:spcBef>
                <a:spcPct val="50000"/>
              </a:spcBef>
            </a:pPr>
            <a:r>
              <a:rPr lang="en-US" sz="2800"/>
              <a:t>	- I.R. radiation pumping</a:t>
            </a:r>
          </a:p>
          <a:p>
            <a:pPr eaLnBrk="1" hangingPunct="1">
              <a:lnSpc>
                <a:spcPct val="55000"/>
              </a:lnSpc>
              <a:spcBef>
                <a:spcPct val="50000"/>
              </a:spcBef>
            </a:pPr>
            <a:r>
              <a:rPr lang="en-US" sz="2800"/>
              <a:t>	- variability systematic with stellar pulsations</a:t>
            </a:r>
          </a:p>
          <a:p>
            <a:pPr eaLnBrk="1" hangingPunct="1">
              <a:lnSpc>
                <a:spcPct val="55000"/>
              </a:lnSpc>
              <a:spcBef>
                <a:spcPct val="50000"/>
              </a:spcBef>
            </a:pPr>
            <a:r>
              <a:rPr lang="en-US" sz="2800"/>
              <a:t>	- circular polarization vector tangential to shell </a:t>
            </a:r>
          </a:p>
          <a:p>
            <a:pPr eaLnBrk="1" hangingPunct="1">
              <a:lnSpc>
                <a:spcPct val="55000"/>
              </a:lnSpc>
              <a:spcBef>
                <a:spcPct val="50000"/>
              </a:spcBef>
            </a:pPr>
            <a:r>
              <a:rPr lang="en-US" sz="2800"/>
              <a:t>	- hot spots (maybe amplified image of central star)</a:t>
            </a:r>
          </a:p>
          <a:p>
            <a:pPr eaLnBrk="1" hangingPunct="1">
              <a:lnSpc>
                <a:spcPct val="55000"/>
              </a:lnSpc>
              <a:spcBef>
                <a:spcPct val="50000"/>
              </a:spcBef>
            </a:pPr>
            <a:r>
              <a:rPr lang="en-US" sz="2800"/>
              <a:t>H2O: 	- spectrum with smaller velocity range</a:t>
            </a:r>
          </a:p>
          <a:p>
            <a:pPr eaLnBrk="1" hangingPunct="1">
              <a:lnSpc>
                <a:spcPct val="55000"/>
              </a:lnSpc>
              <a:spcBef>
                <a:spcPct val="50000"/>
              </a:spcBef>
            </a:pPr>
            <a:r>
              <a:rPr lang="en-US" sz="2800"/>
              <a:t>	- strong time variability (perhaps related to stellar cycle)</a:t>
            </a:r>
          </a:p>
          <a:p>
            <a:pPr eaLnBrk="1" hangingPunct="1">
              <a:lnSpc>
                <a:spcPct val="55000"/>
              </a:lnSpc>
              <a:spcBef>
                <a:spcPct val="50000"/>
              </a:spcBef>
            </a:pPr>
            <a:r>
              <a:rPr lang="en-US" sz="2800"/>
              <a:t>	- pumping by I.R. and collisional excitation</a:t>
            </a:r>
          </a:p>
          <a:p>
            <a:pPr eaLnBrk="1" hangingPunct="1">
              <a:lnSpc>
                <a:spcPct val="55000"/>
              </a:lnSpc>
              <a:spcBef>
                <a:spcPct val="50000"/>
              </a:spcBef>
            </a:pPr>
            <a:r>
              <a:rPr lang="en-US" sz="2800"/>
              <a:t>	- acceleration of features</a:t>
            </a:r>
          </a:p>
          <a:p>
            <a:pPr eaLnBrk="1" hangingPunct="1">
              <a:lnSpc>
                <a:spcPct val="55000"/>
              </a:lnSpc>
              <a:spcBef>
                <a:spcPct val="50000"/>
              </a:spcBef>
            </a:pPr>
            <a:r>
              <a:rPr lang="en-US" sz="2800"/>
              <a:t>	- discrete maser spots (narrow </a:t>
            </a:r>
            <a:r>
              <a:rPr lang="en-US" sz="2800">
                <a:sym typeface="Symbol" pitchFamily="18" charset="2"/>
              </a:rPr>
              <a:t> 1 km/s)</a:t>
            </a:r>
            <a:endParaRPr lang="en-US" sz="2800"/>
          </a:p>
          <a:p>
            <a:pPr eaLnBrk="1" hangingPunct="1">
              <a:lnSpc>
                <a:spcPct val="55000"/>
              </a:lnSpc>
              <a:spcBef>
                <a:spcPct val="60000"/>
              </a:spcBef>
            </a:pPr>
            <a:r>
              <a:rPr lang="en-US" sz="2800"/>
              <a:t>SiO: 	- spectrum centered on star velocity</a:t>
            </a:r>
          </a:p>
          <a:p>
            <a:pPr eaLnBrk="1" hangingPunct="1">
              <a:lnSpc>
                <a:spcPct val="55000"/>
              </a:lnSpc>
              <a:spcBef>
                <a:spcPct val="60000"/>
              </a:spcBef>
            </a:pPr>
            <a:r>
              <a:rPr lang="en-US" sz="2800"/>
              <a:t>	- trace regions of mass loss</a:t>
            </a:r>
          </a:p>
          <a:p>
            <a:pPr eaLnBrk="1" hangingPunct="1">
              <a:lnSpc>
                <a:spcPct val="55000"/>
              </a:lnSpc>
              <a:spcBef>
                <a:spcPct val="60000"/>
              </a:spcBef>
            </a:pPr>
            <a:r>
              <a:rPr lang="en-US" sz="2800"/>
              <a:t>	- correlation between variability and optical light curve</a:t>
            </a:r>
          </a:p>
          <a:p>
            <a:pPr eaLnBrk="1" hangingPunct="1">
              <a:lnSpc>
                <a:spcPct val="55000"/>
              </a:lnSpc>
              <a:spcBef>
                <a:spcPct val="60000"/>
              </a:spcBef>
            </a:pPr>
            <a:r>
              <a:rPr lang="en-US" sz="2800"/>
              <a:t>	- linearly polarized and variable</a:t>
            </a:r>
          </a:p>
          <a:p>
            <a:pPr eaLnBrk="1" hangingPunct="1">
              <a:lnSpc>
                <a:spcPct val="55000"/>
              </a:lnSpc>
              <a:spcBef>
                <a:spcPct val="60000"/>
              </a:spcBef>
            </a:pPr>
            <a:r>
              <a:rPr lang="en-US" sz="2800"/>
              <a:t>	- collisional pumping ??</a:t>
            </a:r>
            <a:endParaRPr lang="es-MX" sz="28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786063"/>
            <a:ext cx="8229600" cy="1139825"/>
          </a:xfrm>
        </p:spPr>
        <p:txBody>
          <a:bodyPr/>
          <a:lstStyle/>
          <a:p>
            <a:pPr>
              <a:defRPr/>
            </a:pPr>
            <a:r>
              <a:rPr lang="en-US" dirty="0"/>
              <a:t>Mega-masers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3" y="1252538"/>
            <a:ext cx="7286625"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2"/>
          <p:cNvSpPr txBox="1">
            <a:spLocks noChangeArrowheads="1"/>
          </p:cNvSpPr>
          <p:nvPr/>
        </p:nvSpPr>
        <p:spPr bwMode="auto">
          <a:xfrm>
            <a:off x="1357313" y="214313"/>
            <a:ext cx="6143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n-US" sz="3600"/>
              <a:t>OH MASER Spectra (single-dish)</a:t>
            </a:r>
          </a:p>
          <a:p>
            <a:pPr eaLnBrk="1" hangingPunct="1"/>
            <a:endParaRPr lang="en-US" sz="36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LBA1_med"/>
          <p:cNvPicPr>
            <a:picLocks noChangeAspect="1" noChangeArrowheads="1"/>
          </p:cNvPicPr>
          <p:nvPr/>
        </p:nvPicPr>
        <p:blipFill rotWithShape="1">
          <a:blip r:embed="rId2" cstate="print"/>
          <a:srcRect l="18352" t="7025"/>
          <a:stretch/>
        </p:blipFill>
        <p:spPr bwMode="auto">
          <a:xfrm>
            <a:off x="5957854" y="732781"/>
            <a:ext cx="3186146" cy="3401392"/>
          </a:xfrm>
          <a:prstGeom prst="rect">
            <a:avLst/>
          </a:prstGeom>
          <a:noFill/>
          <a:ln w="9525">
            <a:noFill/>
            <a:miter lim="800000"/>
            <a:headEnd/>
            <a:tailEnd/>
          </a:ln>
        </p:spPr>
      </p:pic>
      <p:pic>
        <p:nvPicPr>
          <p:cNvPr id="3" name="Picture 5" descr="VLAWye1_lo"/>
          <p:cNvPicPr>
            <a:picLocks noChangeAspect="1" noChangeArrowheads="1"/>
          </p:cNvPicPr>
          <p:nvPr/>
        </p:nvPicPr>
        <p:blipFill>
          <a:blip r:embed="rId3" cstate="print"/>
          <a:srcRect/>
          <a:stretch>
            <a:fillRect/>
          </a:stretch>
        </p:blipFill>
        <p:spPr bwMode="auto">
          <a:xfrm>
            <a:off x="50962" y="937878"/>
            <a:ext cx="4665054" cy="3110036"/>
          </a:xfrm>
          <a:prstGeom prst="rect">
            <a:avLst/>
          </a:prstGeom>
          <a:noFill/>
          <a:ln w="9525">
            <a:noFill/>
            <a:miter lim="800000"/>
            <a:headEnd/>
            <a:tailEnd/>
          </a:ln>
        </p:spPr>
      </p:pic>
      <p:sp>
        <p:nvSpPr>
          <p:cNvPr id="4" name="TextBox 3"/>
          <p:cNvSpPr txBox="1"/>
          <p:nvPr/>
        </p:nvSpPr>
        <p:spPr>
          <a:xfrm>
            <a:off x="3995936" y="4160113"/>
            <a:ext cx="864096" cy="338554"/>
          </a:xfrm>
          <a:prstGeom prst="rect">
            <a:avLst/>
          </a:prstGeom>
          <a:noFill/>
        </p:spPr>
        <p:txBody>
          <a:bodyPr wrap="square" rtlCol="0">
            <a:spAutoFit/>
          </a:bodyPr>
          <a:lstStyle/>
          <a:p>
            <a:r>
              <a:rPr lang="en-US" sz="2400" dirty="0"/>
              <a:t>E-VLA</a:t>
            </a:r>
          </a:p>
        </p:txBody>
      </p:sp>
      <p:sp>
        <p:nvSpPr>
          <p:cNvPr id="5" name="TextBox 4"/>
          <p:cNvSpPr txBox="1"/>
          <p:nvPr/>
        </p:nvSpPr>
        <p:spPr>
          <a:xfrm>
            <a:off x="5204429" y="972082"/>
            <a:ext cx="737336" cy="338554"/>
          </a:xfrm>
          <a:prstGeom prst="rect">
            <a:avLst/>
          </a:prstGeom>
          <a:noFill/>
        </p:spPr>
        <p:txBody>
          <a:bodyPr wrap="square" rtlCol="0">
            <a:spAutoFit/>
          </a:bodyPr>
          <a:lstStyle/>
          <a:p>
            <a:r>
              <a:rPr lang="en-US" sz="2400" dirty="0"/>
              <a:t>VLBA</a:t>
            </a:r>
          </a:p>
        </p:txBody>
      </p:sp>
      <p:sp>
        <p:nvSpPr>
          <p:cNvPr id="6" name="TextBox 5"/>
          <p:cNvSpPr txBox="1"/>
          <p:nvPr/>
        </p:nvSpPr>
        <p:spPr>
          <a:xfrm>
            <a:off x="179512" y="188640"/>
            <a:ext cx="5778342" cy="502702"/>
          </a:xfrm>
          <a:prstGeom prst="rect">
            <a:avLst/>
          </a:prstGeom>
          <a:noFill/>
        </p:spPr>
        <p:txBody>
          <a:bodyPr wrap="square" rtlCol="0">
            <a:spAutoFit/>
          </a:bodyPr>
          <a:lstStyle/>
          <a:p>
            <a:r>
              <a:rPr lang="en-US" sz="4000" dirty="0"/>
              <a:t>Radio Astronomy Instruments</a:t>
            </a:r>
          </a:p>
        </p:txBody>
      </p:sp>
      <p:pic>
        <p:nvPicPr>
          <p:cNvPr id="7" name="Picture 15" descr="The Green Bank Tele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55" y="4047914"/>
            <a:ext cx="3831295" cy="281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901434" y="6448175"/>
            <a:ext cx="864096" cy="338554"/>
          </a:xfrm>
          <a:prstGeom prst="rect">
            <a:avLst/>
          </a:prstGeom>
          <a:noFill/>
        </p:spPr>
        <p:txBody>
          <a:bodyPr wrap="square" rtlCol="0">
            <a:spAutoFit/>
          </a:bodyPr>
          <a:lstStyle/>
          <a:p>
            <a:r>
              <a:rPr lang="en-US" sz="2400" dirty="0"/>
              <a:t>GBT</a:t>
            </a:r>
          </a:p>
        </p:txBody>
      </p:sp>
      <p:pic>
        <p:nvPicPr>
          <p:cNvPr id="9" name="Picture 4" descr="fig"/>
          <p:cNvPicPr>
            <a:picLocks noChangeAspect="1" noChangeArrowheads="1"/>
          </p:cNvPicPr>
          <p:nvPr/>
        </p:nvPicPr>
        <p:blipFill>
          <a:blip r:embed="rId5" cstate="print"/>
          <a:srcRect l="1099" t="1385" b="1616"/>
          <a:stretch>
            <a:fillRect/>
          </a:stretch>
        </p:blipFill>
        <p:spPr bwMode="auto">
          <a:xfrm>
            <a:off x="5374887" y="3933056"/>
            <a:ext cx="3760642" cy="2924944"/>
          </a:xfrm>
          <a:prstGeom prst="rect">
            <a:avLst/>
          </a:prstGeom>
          <a:noFill/>
          <a:ln w="9525">
            <a:noFill/>
            <a:miter lim="800000"/>
            <a:headEnd/>
            <a:tailEnd/>
          </a:ln>
        </p:spPr>
      </p:pic>
      <p:sp>
        <p:nvSpPr>
          <p:cNvPr id="10" name="TextBox 9"/>
          <p:cNvSpPr txBox="1"/>
          <p:nvPr/>
        </p:nvSpPr>
        <p:spPr>
          <a:xfrm>
            <a:off x="5060413" y="3501008"/>
            <a:ext cx="881352" cy="338554"/>
          </a:xfrm>
          <a:prstGeom prst="rect">
            <a:avLst/>
          </a:prstGeom>
          <a:noFill/>
        </p:spPr>
        <p:txBody>
          <a:bodyPr wrap="square" rtlCol="0">
            <a:spAutoFit/>
          </a:bodyPr>
          <a:lstStyle/>
          <a:p>
            <a:r>
              <a:rPr lang="en-US" sz="2400" dirty="0"/>
              <a:t>HALCA</a:t>
            </a:r>
          </a:p>
        </p:txBody>
      </p:sp>
    </p:spTree>
    <p:extLst>
      <p:ext uri="{BB962C8B-B14F-4D97-AF65-F5344CB8AC3E}">
        <p14:creationId xmlns:p14="http://schemas.microsoft.com/office/powerpoint/2010/main" val="28362734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C:\Documents and Settings\vmigenes\Desktop\compact-configuration-of-the-alma-array.jpg"/>
          <p:cNvPicPr>
            <a:picLocks noChangeAspect="1" noChangeArrowheads="1"/>
          </p:cNvPicPr>
          <p:nvPr/>
        </p:nvPicPr>
        <p:blipFill>
          <a:blip r:embed="rId2" cstate="print"/>
          <a:srcRect/>
          <a:stretch>
            <a:fillRect/>
          </a:stretch>
        </p:blipFill>
        <p:spPr bwMode="auto">
          <a:xfrm>
            <a:off x="0" y="762000"/>
            <a:ext cx="4572000" cy="3048000"/>
          </a:xfrm>
          <a:prstGeom prst="rect">
            <a:avLst/>
          </a:prstGeom>
          <a:noFill/>
          <a:ln w="9525">
            <a:noFill/>
            <a:miter lim="800000"/>
            <a:headEnd/>
            <a:tailEnd/>
          </a:ln>
        </p:spPr>
      </p:pic>
      <p:sp>
        <p:nvSpPr>
          <p:cNvPr id="282627" name="TextBox 5"/>
          <p:cNvSpPr txBox="1">
            <a:spLocks noChangeArrowheads="1"/>
          </p:cNvSpPr>
          <p:nvPr/>
        </p:nvSpPr>
        <p:spPr bwMode="auto">
          <a:xfrm rot="16200000">
            <a:off x="3313470" y="1979643"/>
            <a:ext cx="2905472" cy="369332"/>
          </a:xfrm>
          <a:prstGeom prst="rect">
            <a:avLst/>
          </a:prstGeom>
          <a:noFill/>
          <a:ln w="9525">
            <a:noFill/>
            <a:miter lim="800000"/>
            <a:headEnd/>
            <a:tailEnd/>
          </a:ln>
        </p:spPr>
        <p:txBody>
          <a:bodyPr wrap="square">
            <a:spAutoFit/>
          </a:bodyPr>
          <a:lstStyle/>
          <a:p>
            <a:r>
              <a:rPr lang="en-US" dirty="0"/>
              <a:t>Atacama Large Millimeter</a:t>
            </a:r>
            <a:r>
              <a:rPr lang="en-US" baseline="0" dirty="0"/>
              <a:t> </a:t>
            </a:r>
            <a:r>
              <a:rPr lang="en-US" dirty="0"/>
              <a:t>Array</a:t>
            </a:r>
          </a:p>
        </p:txBody>
      </p:sp>
      <p:sp>
        <p:nvSpPr>
          <p:cNvPr id="282628" name="TextBox 6"/>
          <p:cNvSpPr txBox="1">
            <a:spLocks noChangeArrowheads="1"/>
          </p:cNvSpPr>
          <p:nvPr/>
        </p:nvSpPr>
        <p:spPr bwMode="auto">
          <a:xfrm rot="16200000">
            <a:off x="2057400" y="5301456"/>
            <a:ext cx="2743200" cy="369887"/>
          </a:xfrm>
          <a:prstGeom prst="rect">
            <a:avLst/>
          </a:prstGeom>
          <a:noFill/>
          <a:ln w="9525">
            <a:noFill/>
            <a:miter lim="800000"/>
            <a:headEnd/>
            <a:tailEnd/>
          </a:ln>
        </p:spPr>
        <p:txBody>
          <a:bodyPr>
            <a:spAutoFit/>
          </a:bodyPr>
          <a:lstStyle/>
          <a:p>
            <a:r>
              <a:rPr lang="en-US" dirty="0"/>
              <a:t>Square Kilometer Array</a:t>
            </a:r>
          </a:p>
        </p:txBody>
      </p:sp>
      <p:pic>
        <p:nvPicPr>
          <p:cNvPr id="282630" name="Picture 13" descr="050309_telescope_ilo_02"/>
          <p:cNvPicPr>
            <a:picLocks noChangeAspect="1" noChangeArrowheads="1"/>
          </p:cNvPicPr>
          <p:nvPr/>
        </p:nvPicPr>
        <p:blipFill>
          <a:blip r:embed="rId3" cstate="print"/>
          <a:srcRect/>
          <a:stretch>
            <a:fillRect/>
          </a:stretch>
        </p:blipFill>
        <p:spPr bwMode="auto">
          <a:xfrm>
            <a:off x="0" y="3500438"/>
            <a:ext cx="2611438" cy="3357562"/>
          </a:xfrm>
          <a:prstGeom prst="rect">
            <a:avLst/>
          </a:prstGeom>
          <a:noFill/>
          <a:ln w="9525">
            <a:noFill/>
            <a:miter lim="800000"/>
            <a:headEnd/>
            <a:tailEnd/>
          </a:ln>
        </p:spPr>
      </p:pic>
      <p:pic>
        <p:nvPicPr>
          <p:cNvPr id="9" name="Picture 1" descr="VSOP1.jpg"/>
          <p:cNvPicPr>
            <a:picLocks noChangeAspect="1"/>
          </p:cNvPicPr>
          <p:nvPr/>
        </p:nvPicPr>
        <p:blipFill>
          <a:blip r:embed="rId4">
            <a:extLst>
              <a:ext uri="{28A0092B-C50C-407E-A947-70E740481C1C}">
                <a14:useLocalDpi xmlns:a14="http://schemas.microsoft.com/office/drawing/2010/main" val="0"/>
              </a:ext>
            </a:extLst>
          </a:blip>
          <a:srcRect l="2744" t="2438" r="49695" b="2438"/>
          <a:stretch>
            <a:fillRect/>
          </a:stretch>
        </p:blipFill>
        <p:spPr bwMode="auto">
          <a:xfrm>
            <a:off x="6455618" y="27095"/>
            <a:ext cx="2642220" cy="396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a:xfrm>
            <a:off x="1" y="25773"/>
            <a:ext cx="8518424" cy="685800"/>
          </a:xfrm>
        </p:spPr>
        <p:txBody>
          <a:bodyPr/>
          <a:lstStyle/>
          <a:p>
            <a:pPr>
              <a:defRPr/>
            </a:pPr>
            <a:r>
              <a:rPr lang="en-US" sz="4000" dirty="0"/>
              <a:t>Radio Astronomy in the XXI Century</a:t>
            </a:r>
          </a:p>
        </p:txBody>
      </p:sp>
      <p:pic>
        <p:nvPicPr>
          <p:cNvPr id="282626" name="Picture 3" descr="C:\Documents and Settings\vmigenes\Desktop\SKA_7.jpg"/>
          <p:cNvPicPr>
            <a:picLocks noChangeAspect="1" noChangeArrowheads="1"/>
          </p:cNvPicPr>
          <p:nvPr/>
        </p:nvPicPr>
        <p:blipFill>
          <a:blip r:embed="rId5" cstate="print"/>
          <a:srcRect/>
          <a:stretch>
            <a:fillRect/>
          </a:stretch>
        </p:blipFill>
        <p:spPr bwMode="auto">
          <a:xfrm>
            <a:off x="3707904" y="3800196"/>
            <a:ext cx="5436096" cy="3057804"/>
          </a:xfrm>
          <a:prstGeom prst="rect">
            <a:avLst/>
          </a:prstGeom>
          <a:noFill/>
          <a:ln w="9525">
            <a:noFill/>
            <a:miter lim="800000"/>
            <a:headEnd/>
            <a:tailEnd/>
          </a:ln>
        </p:spPr>
      </p:pic>
      <p:sp>
        <p:nvSpPr>
          <p:cNvPr id="2" name="TextBox 1"/>
          <p:cNvSpPr txBox="1"/>
          <p:nvPr/>
        </p:nvSpPr>
        <p:spPr>
          <a:xfrm rot="16200000">
            <a:off x="5754616" y="1312295"/>
            <a:ext cx="936104" cy="276999"/>
          </a:xfrm>
          <a:prstGeom prst="rect">
            <a:avLst/>
          </a:prstGeom>
          <a:noFill/>
        </p:spPr>
        <p:txBody>
          <a:bodyPr wrap="square" rtlCol="0">
            <a:spAutoFit/>
          </a:bodyPr>
          <a:lstStyle/>
          <a:p>
            <a:r>
              <a:rPr lang="en-US" dirty="0"/>
              <a:t>HALCA</a:t>
            </a:r>
          </a:p>
        </p:txBody>
      </p:sp>
    </p:spTree>
    <p:extLst>
      <p:ext uri="{BB962C8B-B14F-4D97-AF65-F5344CB8AC3E}">
        <p14:creationId xmlns:p14="http://schemas.microsoft.com/office/powerpoint/2010/main" val="35026007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EMSpec"/>
          <p:cNvPicPr>
            <a:picLocks noChangeAspect="1" noChangeArrowheads="1"/>
          </p:cNvPicPr>
          <p:nvPr/>
        </p:nvPicPr>
        <p:blipFill>
          <a:blip r:embed="rId2" cstate="print"/>
          <a:srcRect/>
          <a:stretch>
            <a:fillRect/>
          </a:stretch>
        </p:blipFill>
        <p:spPr bwMode="auto">
          <a:xfrm>
            <a:off x="5354" y="-15899"/>
            <a:ext cx="6378889" cy="3147107"/>
          </a:xfrm>
          <a:prstGeom prst="rect">
            <a:avLst/>
          </a:prstGeom>
          <a:noFill/>
          <a:ln w="9525">
            <a:noFill/>
            <a:miter lim="800000"/>
            <a:headEnd/>
            <a:tailEnd/>
          </a:ln>
        </p:spPr>
      </p:pic>
      <p:pic>
        <p:nvPicPr>
          <p:cNvPr id="3" name="Picture 8" descr="diagram of EM radiation that reaches the Earth's surface"/>
          <p:cNvPicPr>
            <a:picLocks noChangeAspect="1" noChangeArrowheads="1"/>
          </p:cNvPicPr>
          <p:nvPr/>
        </p:nvPicPr>
        <p:blipFill>
          <a:blip r:embed="rId3" cstate="print"/>
          <a:srcRect/>
          <a:stretch>
            <a:fillRect/>
          </a:stretch>
        </p:blipFill>
        <p:spPr bwMode="auto">
          <a:xfrm>
            <a:off x="3275856" y="3131208"/>
            <a:ext cx="5878588" cy="3726792"/>
          </a:xfrm>
          <a:prstGeom prst="rect">
            <a:avLst/>
          </a:prstGeom>
          <a:noFill/>
          <a:ln w="9525">
            <a:noFill/>
            <a:miter lim="800000"/>
            <a:headEnd/>
            <a:tailEnd/>
          </a:ln>
        </p:spPr>
      </p:pic>
    </p:spTree>
    <p:extLst>
      <p:ext uri="{BB962C8B-B14F-4D97-AF65-F5344CB8AC3E}">
        <p14:creationId xmlns:p14="http://schemas.microsoft.com/office/powerpoint/2010/main" val="25862036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scanear0001"/>
          <p:cNvPicPr>
            <a:picLocks noChangeAspect="1" noChangeArrowheads="1"/>
          </p:cNvPicPr>
          <p:nvPr/>
        </p:nvPicPr>
        <p:blipFill>
          <a:blip r:embed="rId2" cstate="print"/>
          <a:srcRect/>
          <a:stretch>
            <a:fillRect/>
          </a:stretch>
        </p:blipFill>
        <p:spPr bwMode="auto">
          <a:xfrm>
            <a:off x="2133600" y="95621"/>
            <a:ext cx="5390728" cy="6762379"/>
          </a:xfrm>
          <a:prstGeom prst="rect">
            <a:avLst/>
          </a:prstGeom>
          <a:noFill/>
          <a:ln w="9525">
            <a:noFill/>
            <a:miter lim="800000"/>
            <a:headEnd/>
            <a:tailEnd/>
          </a:ln>
        </p:spPr>
      </p:pic>
      <p:sp>
        <p:nvSpPr>
          <p:cNvPr id="3" name="Rectangle 2"/>
          <p:cNvSpPr txBox="1">
            <a:spLocks noChangeArrowheads="1"/>
          </p:cNvSpPr>
          <p:nvPr/>
        </p:nvSpPr>
        <p:spPr>
          <a:xfrm rot="16200000">
            <a:off x="-2734035" y="2946908"/>
            <a:ext cx="6835204" cy="941388"/>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dirty="0"/>
              <a:t>Astronomy in the XXI century</a:t>
            </a:r>
          </a:p>
        </p:txBody>
      </p:sp>
    </p:spTree>
    <p:extLst>
      <p:ext uri="{BB962C8B-B14F-4D97-AF65-F5344CB8AC3E}">
        <p14:creationId xmlns:p14="http://schemas.microsoft.com/office/powerpoint/2010/main" val="1004558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defRPr/>
            </a:pPr>
            <a:r>
              <a:rPr lang="en-US" dirty="0">
                <a:solidFill>
                  <a:srgbClr val="0000CC"/>
                </a:solidFill>
              </a:rPr>
              <a:t>MASER Emission </a:t>
            </a:r>
          </a:p>
        </p:txBody>
      </p:sp>
      <p:graphicFrame>
        <p:nvGraphicFramePr>
          <p:cNvPr id="3074" name="Object 9"/>
          <p:cNvGraphicFramePr>
            <a:graphicFrameLocks noChangeAspect="1"/>
          </p:cNvGraphicFramePr>
          <p:nvPr/>
        </p:nvGraphicFramePr>
        <p:xfrm>
          <a:off x="5630863" y="3797300"/>
          <a:ext cx="114300" cy="215900"/>
        </p:xfrm>
        <a:graphic>
          <a:graphicData uri="http://schemas.openxmlformats.org/presentationml/2006/ole">
            <mc:AlternateContent xmlns:mc="http://schemas.openxmlformats.org/markup-compatibility/2006">
              <mc:Choice xmlns:v="urn:schemas-microsoft-com:vml" Requires="v">
                <p:oleObj name="Ecuación" r:id="rId3" imgW="114120" imgH="215640" progId="Equation.3">
                  <p:embed/>
                </p:oleObj>
              </mc:Choice>
              <mc:Fallback>
                <p:oleObj name="Ecuación" r:id="rId3" imgW="114120" imgH="215640" progId="Equation.3">
                  <p:embed/>
                  <p:pic>
                    <p:nvPicPr>
                      <p:cNvPr id="3074"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863" y="379730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8" name="Text Box 10"/>
          <p:cNvSpPr txBox="1">
            <a:spLocks noChangeArrowheads="1"/>
          </p:cNvSpPr>
          <p:nvPr/>
        </p:nvSpPr>
        <p:spPr bwMode="auto">
          <a:xfrm>
            <a:off x="5291138" y="5165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endParaRPr lang="es-MX" sz="2400" baseline="0">
              <a:latin typeface="Times New Roman" pitchFamily="18" charset="0"/>
            </a:endParaRPr>
          </a:p>
        </p:txBody>
      </p:sp>
      <p:graphicFrame>
        <p:nvGraphicFramePr>
          <p:cNvPr id="3075" name="Object 14"/>
          <p:cNvGraphicFramePr>
            <a:graphicFrameLocks noChangeAspect="1"/>
          </p:cNvGraphicFramePr>
          <p:nvPr/>
        </p:nvGraphicFramePr>
        <p:xfrm>
          <a:off x="900113" y="2781300"/>
          <a:ext cx="3095625" cy="825500"/>
        </p:xfrm>
        <a:graphic>
          <a:graphicData uri="http://schemas.openxmlformats.org/presentationml/2006/ole">
            <mc:AlternateContent xmlns:mc="http://schemas.openxmlformats.org/markup-compatibility/2006">
              <mc:Choice xmlns:v="urn:schemas-microsoft-com:vml" Requires="v">
                <p:oleObj name="Ecuación" r:id="rId5" imgW="1473120" imgH="393480" progId="Equation.3">
                  <p:embed/>
                </p:oleObj>
              </mc:Choice>
              <mc:Fallback>
                <p:oleObj name="Ecuación" r:id="rId5" imgW="1473120" imgH="393480" progId="Equation.3">
                  <p:embed/>
                  <p:pic>
                    <p:nvPicPr>
                      <p:cNvPr id="3075"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2781300"/>
                        <a:ext cx="3095625" cy="825500"/>
                      </a:xfrm>
                      <a:prstGeom prst="rect">
                        <a:avLst/>
                      </a:prstGeom>
                      <a:gradFill rotWithShape="0">
                        <a:gsLst>
                          <a:gs pos="0">
                            <a:schemeClr val="accent2"/>
                          </a:gs>
                          <a:gs pos="50000">
                            <a:schemeClr val="tx1"/>
                          </a:gs>
                          <a:gs pos="100000">
                            <a:schemeClr val="accent2"/>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 name="Object 15"/>
          <p:cNvGraphicFramePr>
            <a:graphicFrameLocks noChangeAspect="1"/>
          </p:cNvGraphicFramePr>
          <p:nvPr/>
        </p:nvGraphicFramePr>
        <p:xfrm>
          <a:off x="900113" y="4292600"/>
          <a:ext cx="3384550" cy="763588"/>
        </p:xfrm>
        <a:graphic>
          <a:graphicData uri="http://schemas.openxmlformats.org/presentationml/2006/ole">
            <mc:AlternateContent xmlns:mc="http://schemas.openxmlformats.org/markup-compatibility/2006">
              <mc:Choice xmlns:v="urn:schemas-microsoft-com:vml" Requires="v">
                <p:oleObj name="Ecuación" r:id="rId7" imgW="1739880" imgH="393480" progId="Equation.3">
                  <p:embed/>
                </p:oleObj>
              </mc:Choice>
              <mc:Fallback>
                <p:oleObj name="Ecuación" r:id="rId7" imgW="1739880" imgH="393480" progId="Equation.3">
                  <p:embed/>
                  <p:pic>
                    <p:nvPicPr>
                      <p:cNvPr id="3076"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113" y="4292600"/>
                        <a:ext cx="3384550" cy="763588"/>
                      </a:xfrm>
                      <a:prstGeom prst="rect">
                        <a:avLst/>
                      </a:prstGeom>
                      <a:gradFill rotWithShape="0">
                        <a:gsLst>
                          <a:gs pos="0">
                            <a:schemeClr val="accent2"/>
                          </a:gs>
                          <a:gs pos="50000">
                            <a:schemeClr val="tx1"/>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0544" name="Text Box 16"/>
          <p:cNvSpPr txBox="1">
            <a:spLocks noChangeArrowheads="1"/>
          </p:cNvSpPr>
          <p:nvPr/>
        </p:nvSpPr>
        <p:spPr bwMode="auto">
          <a:xfrm>
            <a:off x="900113" y="2276475"/>
            <a:ext cx="2824162" cy="2124075"/>
          </a:xfrm>
          <a:prstGeom prst="rect">
            <a:avLst/>
          </a:prstGeom>
          <a:noFill/>
          <a:ln w="9525">
            <a:noFill/>
            <a:miter lim="800000"/>
            <a:headEnd/>
            <a:tailEnd/>
          </a:ln>
          <a:effectLst/>
        </p:spPr>
        <p:txBody>
          <a:bodyPr wrap="none">
            <a:spAutoFit/>
          </a:bodyPr>
          <a:lstStyle/>
          <a:p>
            <a:pPr>
              <a:defRPr/>
            </a:pPr>
            <a:r>
              <a:rPr lang="en-US" baseline="0" dirty="0">
                <a:effectLst>
                  <a:outerShdw blurRad="38100" dist="38100" dir="2700000" algn="tl">
                    <a:srgbClr val="000000"/>
                  </a:outerShdw>
                </a:effectLst>
              </a:rPr>
              <a:t>Non saturated MASER</a:t>
            </a:r>
            <a:r>
              <a:rPr lang="es-ES_tradnl" baseline="0" dirty="0">
                <a:effectLst>
                  <a:outerShdw blurRad="38100" dist="38100" dir="2700000" algn="tl">
                    <a:srgbClr val="000000"/>
                  </a:outerShdw>
                </a:effectLst>
              </a:rPr>
              <a:t>:</a:t>
            </a:r>
          </a:p>
          <a:p>
            <a:pPr>
              <a:defRPr/>
            </a:pPr>
            <a:endParaRPr lang="es-ES_tradnl" baseline="0" dirty="0">
              <a:effectLst>
                <a:outerShdw blurRad="38100" dist="38100" dir="2700000" algn="tl">
                  <a:srgbClr val="000000"/>
                </a:outerShdw>
              </a:effectLst>
            </a:endParaRPr>
          </a:p>
          <a:p>
            <a:pPr>
              <a:defRPr/>
            </a:pPr>
            <a:endParaRPr lang="es-ES_tradnl" baseline="0" dirty="0">
              <a:effectLst>
                <a:outerShdw blurRad="38100" dist="38100" dir="2700000" algn="tl">
                  <a:srgbClr val="000000"/>
                </a:outerShdw>
              </a:effectLst>
            </a:endParaRPr>
          </a:p>
          <a:p>
            <a:pPr>
              <a:defRPr/>
            </a:pPr>
            <a:endParaRPr lang="es-ES_tradnl" baseline="0" dirty="0">
              <a:effectLst>
                <a:outerShdw blurRad="38100" dist="38100" dir="2700000" algn="tl">
                  <a:srgbClr val="000000"/>
                </a:outerShdw>
              </a:effectLst>
            </a:endParaRPr>
          </a:p>
          <a:p>
            <a:pPr>
              <a:defRPr/>
            </a:pPr>
            <a:endParaRPr lang="es-ES_tradnl" baseline="0" dirty="0">
              <a:effectLst>
                <a:outerShdw blurRad="38100" dist="38100" dir="2700000" algn="tl">
                  <a:srgbClr val="000000"/>
                </a:outerShdw>
              </a:effectLst>
            </a:endParaRPr>
          </a:p>
          <a:p>
            <a:pPr>
              <a:defRPr/>
            </a:pPr>
            <a:endParaRPr lang="es-ES_tradnl" baseline="0" dirty="0">
              <a:effectLst>
                <a:outerShdw blurRad="38100" dist="38100" dir="2700000" algn="tl">
                  <a:srgbClr val="000000"/>
                </a:outerShdw>
              </a:effectLst>
            </a:endParaRPr>
          </a:p>
          <a:p>
            <a:pPr>
              <a:defRPr/>
            </a:pPr>
            <a:r>
              <a:rPr lang="en-US" baseline="0" dirty="0">
                <a:effectLst>
                  <a:outerShdw blurRad="38100" dist="38100" dir="2700000" algn="tl">
                    <a:srgbClr val="000000"/>
                  </a:outerShdw>
                </a:effectLst>
              </a:rPr>
              <a:t>Saturated MASER:</a:t>
            </a:r>
            <a:endParaRPr lang="en-US" sz="2400" baseline="0" dirty="0">
              <a:effectLst>
                <a:outerShdw blurRad="38100" dist="38100" dir="2700000" algn="tl">
                  <a:srgbClr val="000000"/>
                </a:outerShdw>
              </a:effectLst>
            </a:endParaRPr>
          </a:p>
        </p:txBody>
      </p:sp>
      <p:pic>
        <p:nvPicPr>
          <p:cNvPr id="3080" name="Picture 17" descr="saturacion"/>
          <p:cNvPicPr>
            <a:picLocks noChangeAspect="1" noChangeArrowheads="1"/>
          </p:cNvPicPr>
          <p:nvPr/>
        </p:nvPicPr>
        <p:blipFill>
          <a:blip r:embed="rId9" cstate="print">
            <a:extLst>
              <a:ext uri="{28A0092B-C50C-407E-A947-70E740481C1C}">
                <a14:useLocalDpi xmlns:a14="http://schemas.microsoft.com/office/drawing/2010/main" val="0"/>
              </a:ext>
            </a:extLst>
          </a:blip>
          <a:srcRect l="1968" t="2867" r="1599" b="3499"/>
          <a:stretch>
            <a:fillRect/>
          </a:stretch>
        </p:blipFill>
        <p:spPr bwMode="auto">
          <a:xfrm>
            <a:off x="4572000" y="2420938"/>
            <a:ext cx="41052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8" name="Text Box 20"/>
          <p:cNvSpPr txBox="1">
            <a:spLocks noChangeArrowheads="1"/>
          </p:cNvSpPr>
          <p:nvPr/>
        </p:nvSpPr>
        <p:spPr bwMode="auto">
          <a:xfrm>
            <a:off x="900113" y="1557338"/>
            <a:ext cx="3233737" cy="430212"/>
          </a:xfrm>
          <a:prstGeom prst="rect">
            <a:avLst/>
          </a:prstGeom>
          <a:noFill/>
          <a:ln w="9525">
            <a:noFill/>
            <a:miter lim="800000"/>
            <a:headEnd/>
            <a:tailEnd/>
          </a:ln>
          <a:effectLst/>
        </p:spPr>
        <p:txBody>
          <a:bodyPr wrap="none">
            <a:spAutoFit/>
          </a:bodyPr>
          <a:lstStyle/>
          <a:p>
            <a:pPr>
              <a:defRPr/>
            </a:pPr>
            <a:r>
              <a:rPr lang="en-US" sz="2200" baseline="0" dirty="0">
                <a:solidFill>
                  <a:srgbClr val="FFFF00"/>
                </a:solidFill>
                <a:effectLst>
                  <a:outerShdw blurRad="38100" dist="38100" dir="2700000" algn="tl">
                    <a:srgbClr val="000000"/>
                  </a:outerShdw>
                </a:effectLst>
              </a:rPr>
              <a:t>MASER Amplification:</a:t>
            </a:r>
          </a:p>
        </p:txBody>
      </p:sp>
    </p:spTree>
    <p:extLst>
      <p:ext uri="{BB962C8B-B14F-4D97-AF65-F5344CB8AC3E}">
        <p14:creationId xmlns:p14="http://schemas.microsoft.com/office/powerpoint/2010/main" val="80439855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VSOP1.jpg"/>
          <p:cNvPicPr>
            <a:picLocks noChangeAspect="1"/>
          </p:cNvPicPr>
          <p:nvPr/>
        </p:nvPicPr>
        <p:blipFill>
          <a:blip r:embed="rId3">
            <a:extLst>
              <a:ext uri="{28A0092B-C50C-407E-A947-70E740481C1C}">
                <a14:useLocalDpi xmlns:a14="http://schemas.microsoft.com/office/drawing/2010/main" val="0"/>
              </a:ext>
            </a:extLst>
          </a:blip>
          <a:srcRect l="2744" t="2438" r="49695" b="2438"/>
          <a:stretch>
            <a:fillRect/>
          </a:stretch>
        </p:blipFill>
        <p:spPr bwMode="auto">
          <a:xfrm>
            <a:off x="2143125" y="1285875"/>
            <a:ext cx="371475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defRPr/>
            </a:pPr>
            <a:r>
              <a:rPr lang="en-US" dirty="0">
                <a:solidFill>
                  <a:srgbClr val="0000CC"/>
                </a:solidFill>
              </a:rPr>
              <a:t>Water Vapor MASERs</a:t>
            </a:r>
          </a:p>
        </p:txBody>
      </p:sp>
      <p:sp>
        <p:nvSpPr>
          <p:cNvPr id="137230" name="Text Box 14"/>
          <p:cNvSpPr txBox="1">
            <a:spLocks noChangeArrowheads="1"/>
          </p:cNvSpPr>
          <p:nvPr/>
        </p:nvSpPr>
        <p:spPr bwMode="auto">
          <a:xfrm>
            <a:off x="1000125" y="2071688"/>
            <a:ext cx="3671888" cy="1366837"/>
          </a:xfrm>
          <a:prstGeom prst="rect">
            <a:avLst/>
          </a:prstGeom>
          <a:noFill/>
          <a:ln w="9525">
            <a:noFill/>
            <a:miter lim="800000"/>
            <a:headEnd/>
            <a:tailEnd/>
          </a:ln>
          <a:effectLst/>
        </p:spPr>
        <p:txBody>
          <a:bodyPr>
            <a:spAutoFit/>
          </a:bodyPr>
          <a:lstStyle/>
          <a:p>
            <a:pPr>
              <a:lnSpc>
                <a:spcPct val="90000"/>
              </a:lnSpc>
              <a:buFontTx/>
              <a:buChar char="•"/>
              <a:defRPr/>
            </a:pPr>
            <a:r>
              <a:rPr lang="en-US" baseline="0" dirty="0">
                <a:effectLst>
                  <a:outerShdw blurRad="38100" dist="38100" dir="2700000" algn="tl">
                    <a:srgbClr val="000000"/>
                  </a:outerShdw>
                </a:effectLst>
              </a:rPr>
              <a:t>Water:  flat molecule (asymmetric rotor)</a:t>
            </a:r>
          </a:p>
          <a:p>
            <a:pPr>
              <a:lnSpc>
                <a:spcPct val="70000"/>
              </a:lnSpc>
              <a:buFontTx/>
              <a:buChar char="•"/>
              <a:defRPr/>
            </a:pPr>
            <a:endParaRPr lang="en-US" baseline="0" dirty="0">
              <a:effectLst>
                <a:outerShdw blurRad="38100" dist="38100" dir="2700000" algn="tl">
                  <a:srgbClr val="000000"/>
                </a:outerShdw>
              </a:effectLst>
            </a:endParaRPr>
          </a:p>
          <a:p>
            <a:pPr>
              <a:lnSpc>
                <a:spcPct val="70000"/>
              </a:lnSpc>
              <a:buFontTx/>
              <a:buChar char="•"/>
              <a:defRPr/>
            </a:pPr>
            <a:r>
              <a:rPr lang="en-US" baseline="0" dirty="0">
                <a:effectLst>
                  <a:outerShdw blurRad="38100" dist="38100" dir="2700000" algn="tl">
                    <a:srgbClr val="000000"/>
                  </a:outerShdw>
                </a:effectLst>
              </a:rPr>
              <a:t>Three moments of inertia </a:t>
            </a:r>
          </a:p>
          <a:p>
            <a:pPr>
              <a:lnSpc>
                <a:spcPct val="70000"/>
              </a:lnSpc>
              <a:buFontTx/>
              <a:buChar char="•"/>
              <a:defRPr/>
            </a:pPr>
            <a:endParaRPr lang="en-US" baseline="0" dirty="0">
              <a:effectLst>
                <a:outerShdw blurRad="38100" dist="38100" dir="2700000" algn="tl">
                  <a:srgbClr val="000000"/>
                </a:outerShdw>
              </a:effectLst>
            </a:endParaRPr>
          </a:p>
          <a:p>
            <a:pPr>
              <a:lnSpc>
                <a:spcPct val="70000"/>
              </a:lnSpc>
              <a:buFontTx/>
              <a:buChar char="•"/>
              <a:defRPr/>
            </a:pPr>
            <a:r>
              <a:rPr lang="en-US" baseline="0" dirty="0">
                <a:effectLst>
                  <a:outerShdw blurRad="38100" dist="38100" dir="2700000" algn="tl">
                    <a:srgbClr val="000000"/>
                  </a:outerShdw>
                </a:effectLst>
              </a:rPr>
              <a:t>Energy levels J</a:t>
            </a:r>
            <a:r>
              <a:rPr lang="en-US" dirty="0">
                <a:effectLst>
                  <a:outerShdw blurRad="38100" dist="38100" dir="2700000" algn="tl">
                    <a:srgbClr val="000000"/>
                  </a:outerShdw>
                </a:effectLst>
              </a:rPr>
              <a:t>K-K+</a:t>
            </a:r>
            <a:endParaRPr lang="en-US" baseline="0" dirty="0">
              <a:effectLst>
                <a:outerShdw blurRad="38100" dist="38100" dir="2700000" algn="tl">
                  <a:srgbClr val="000000"/>
                </a:outerShdw>
              </a:effectLst>
            </a:endParaRPr>
          </a:p>
        </p:txBody>
      </p:sp>
      <p:sp>
        <p:nvSpPr>
          <p:cNvPr id="137233" name="Text Box 17"/>
          <p:cNvSpPr txBox="1">
            <a:spLocks noChangeArrowheads="1"/>
          </p:cNvSpPr>
          <p:nvPr/>
        </p:nvSpPr>
        <p:spPr bwMode="auto">
          <a:xfrm>
            <a:off x="827088" y="1412875"/>
            <a:ext cx="3908425" cy="430213"/>
          </a:xfrm>
          <a:prstGeom prst="rect">
            <a:avLst/>
          </a:prstGeom>
          <a:noFill/>
          <a:ln w="9525">
            <a:noFill/>
            <a:miter lim="800000"/>
            <a:headEnd/>
            <a:tailEnd/>
          </a:ln>
          <a:effectLst/>
        </p:spPr>
        <p:txBody>
          <a:bodyPr wrap="none">
            <a:spAutoFit/>
          </a:bodyPr>
          <a:lstStyle/>
          <a:p>
            <a:pPr>
              <a:defRPr/>
            </a:pPr>
            <a:r>
              <a:rPr lang="en-US" sz="2200" baseline="0" dirty="0">
                <a:solidFill>
                  <a:srgbClr val="FFFF00"/>
                </a:solidFill>
                <a:effectLst>
                  <a:outerShdw blurRad="38100" dist="38100" dir="2700000" algn="tl">
                    <a:srgbClr val="000000"/>
                  </a:outerShdw>
                </a:effectLst>
              </a:rPr>
              <a:t>The Water molecule (H</a:t>
            </a:r>
            <a:r>
              <a:rPr lang="en-US" sz="2200" dirty="0">
                <a:solidFill>
                  <a:srgbClr val="FFFF00"/>
                </a:solidFill>
                <a:effectLst>
                  <a:outerShdw blurRad="38100" dist="38100" dir="2700000" algn="tl">
                    <a:srgbClr val="000000"/>
                  </a:outerShdw>
                </a:effectLst>
              </a:rPr>
              <a:t>2</a:t>
            </a:r>
            <a:r>
              <a:rPr lang="en-US" sz="2200" baseline="0" dirty="0">
                <a:solidFill>
                  <a:srgbClr val="FFFF00"/>
                </a:solidFill>
                <a:effectLst>
                  <a:outerShdw blurRad="38100" dist="38100" dir="2700000" algn="tl">
                    <a:srgbClr val="000000"/>
                  </a:outerShdw>
                </a:effectLst>
              </a:rPr>
              <a:t>O)</a:t>
            </a:r>
          </a:p>
        </p:txBody>
      </p:sp>
      <p:pic>
        <p:nvPicPr>
          <p:cNvPr id="4103" name="Picture 18" descr="maser_H2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4221163"/>
            <a:ext cx="2160588"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9" descr="maser_H2O_t2"/>
          <p:cNvPicPr>
            <a:picLocks noChangeAspect="1" noChangeArrowheads="1"/>
          </p:cNvPicPr>
          <p:nvPr/>
        </p:nvPicPr>
        <p:blipFill>
          <a:blip r:embed="rId4">
            <a:extLst>
              <a:ext uri="{28A0092B-C50C-407E-A947-70E740481C1C}">
                <a14:useLocalDpi xmlns:a14="http://schemas.microsoft.com/office/drawing/2010/main" val="0"/>
              </a:ext>
            </a:extLst>
          </a:blip>
          <a:srcRect l="6921" t="9442"/>
          <a:stretch>
            <a:fillRect/>
          </a:stretch>
        </p:blipFill>
        <p:spPr bwMode="auto">
          <a:xfrm>
            <a:off x="5292725" y="1989138"/>
            <a:ext cx="2843213"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36" name="Text Box 20"/>
          <p:cNvSpPr txBox="1">
            <a:spLocks noChangeArrowheads="1"/>
          </p:cNvSpPr>
          <p:nvPr/>
        </p:nvSpPr>
        <p:spPr bwMode="auto">
          <a:xfrm>
            <a:off x="5003800" y="1412875"/>
            <a:ext cx="3441700" cy="430213"/>
          </a:xfrm>
          <a:prstGeom prst="rect">
            <a:avLst/>
          </a:prstGeom>
          <a:noFill/>
          <a:ln w="9525">
            <a:noFill/>
            <a:miter lim="800000"/>
            <a:headEnd/>
            <a:tailEnd/>
          </a:ln>
          <a:effectLst/>
        </p:spPr>
        <p:txBody>
          <a:bodyPr wrap="none">
            <a:spAutoFit/>
          </a:bodyPr>
          <a:lstStyle/>
          <a:p>
            <a:pPr>
              <a:defRPr/>
            </a:pPr>
            <a:r>
              <a:rPr lang="en-US" sz="2200" baseline="0" dirty="0">
                <a:solidFill>
                  <a:srgbClr val="FFFF00"/>
                </a:solidFill>
                <a:effectLst>
                  <a:outerShdw blurRad="38100" dist="38100" dir="2700000" algn="tl">
                    <a:srgbClr val="000000"/>
                  </a:outerShdw>
                </a:effectLst>
              </a:rPr>
              <a:t>Orthogonal transitions </a:t>
            </a:r>
          </a:p>
        </p:txBody>
      </p:sp>
      <p:sp>
        <p:nvSpPr>
          <p:cNvPr id="4106" name="Text Box 21"/>
          <p:cNvSpPr txBox="1">
            <a:spLocks noChangeArrowheads="1"/>
          </p:cNvSpPr>
          <p:nvPr/>
        </p:nvSpPr>
        <p:spPr bwMode="auto">
          <a:xfrm>
            <a:off x="3924300" y="5445125"/>
            <a:ext cx="4510088"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lnSpc>
                <a:spcPct val="120000"/>
              </a:lnSpc>
            </a:pPr>
            <a:r>
              <a:rPr lang="en-US" sz="2000" baseline="0">
                <a:latin typeface="Times New Roman" pitchFamily="18" charset="0"/>
              </a:rPr>
              <a:t>Transition:                 </a:t>
            </a:r>
            <a:r>
              <a:rPr lang="en-US" baseline="0">
                <a:latin typeface="Times New Roman" pitchFamily="18" charset="0"/>
                <a:sym typeface="Symbol" pitchFamily="18" charset="2"/>
              </a:rPr>
              <a:t>(447.30 – 446.56 cm</a:t>
            </a:r>
            <a:r>
              <a:rPr lang="en-US" baseline="30000">
                <a:latin typeface="Times New Roman" pitchFamily="18" charset="0"/>
                <a:sym typeface="Symbol" pitchFamily="18" charset="2"/>
              </a:rPr>
              <a:t>-1</a:t>
            </a:r>
            <a:r>
              <a:rPr lang="en-US" baseline="0">
                <a:latin typeface="Times New Roman" pitchFamily="18" charset="0"/>
                <a:sym typeface="Symbol" pitchFamily="18" charset="2"/>
              </a:rPr>
              <a:t>)</a:t>
            </a:r>
          </a:p>
          <a:p>
            <a:pPr eaLnBrk="1" hangingPunct="1">
              <a:lnSpc>
                <a:spcPct val="120000"/>
              </a:lnSpc>
            </a:pPr>
            <a:r>
              <a:rPr lang="en-US" sz="2000" baseline="0">
                <a:latin typeface="Times New Roman" pitchFamily="18" charset="0"/>
                <a:cs typeface="Times New Roman" pitchFamily="18" charset="0"/>
                <a:sym typeface="Symbol" pitchFamily="18" charset="2"/>
              </a:rPr>
              <a:t>                           (1.35 cm).</a:t>
            </a:r>
            <a:endParaRPr lang="en-US" sz="2000" baseline="0">
              <a:latin typeface="Times New Roman" pitchFamily="18" charset="0"/>
            </a:endParaRPr>
          </a:p>
        </p:txBody>
      </p:sp>
      <p:graphicFrame>
        <p:nvGraphicFramePr>
          <p:cNvPr id="4098" name="Object 22"/>
          <p:cNvGraphicFramePr>
            <a:graphicFrameLocks noChangeAspect="1"/>
          </p:cNvGraphicFramePr>
          <p:nvPr/>
        </p:nvGraphicFramePr>
        <p:xfrm>
          <a:off x="5219700" y="5516563"/>
          <a:ext cx="908050" cy="347662"/>
        </p:xfrm>
        <a:graphic>
          <a:graphicData uri="http://schemas.openxmlformats.org/presentationml/2006/ole">
            <mc:AlternateContent xmlns:mc="http://schemas.openxmlformats.org/markup-compatibility/2006">
              <mc:Choice xmlns:v="urn:schemas-microsoft-com:vml" Requires="v">
                <p:oleObj name="Ecuación" r:id="rId5" imgW="596880" imgH="228600" progId="Equation.3">
                  <p:embed/>
                </p:oleObj>
              </mc:Choice>
              <mc:Fallback>
                <p:oleObj name="Ecuación" r:id="rId5" imgW="596880" imgH="228600" progId="Equation.3">
                  <p:embed/>
                  <p:pic>
                    <p:nvPicPr>
                      <p:cNvPr id="0" name="Object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0" y="5516563"/>
                        <a:ext cx="908050" cy="347662"/>
                      </a:xfrm>
                      <a:prstGeom prst="rect">
                        <a:avLst/>
                      </a:prstGeom>
                      <a:gradFill rotWithShape="0">
                        <a:gsLst>
                          <a:gs pos="0">
                            <a:srgbClr val="5E9EFF"/>
                          </a:gs>
                          <a:gs pos="20000">
                            <a:srgbClr val="85C2FF"/>
                          </a:gs>
                          <a:gs pos="35000">
                            <a:srgbClr val="C4D6EB"/>
                          </a:gs>
                          <a:gs pos="50000">
                            <a:srgbClr val="FFEBFA"/>
                          </a:gs>
                          <a:gs pos="65000">
                            <a:srgbClr val="C4D6EB"/>
                          </a:gs>
                          <a:gs pos="80001">
                            <a:srgbClr val="85C2FF"/>
                          </a:gs>
                          <a:gs pos="100000">
                            <a:srgbClr val="5E9E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23"/>
          <p:cNvGraphicFramePr>
            <a:graphicFrameLocks noChangeAspect="1"/>
          </p:cNvGraphicFramePr>
          <p:nvPr/>
        </p:nvGraphicFramePr>
        <p:xfrm>
          <a:off x="4067175" y="5949950"/>
          <a:ext cx="1560513" cy="263525"/>
        </p:xfrm>
        <a:graphic>
          <a:graphicData uri="http://schemas.openxmlformats.org/presentationml/2006/ole">
            <mc:AlternateContent xmlns:mc="http://schemas.openxmlformats.org/markup-compatibility/2006">
              <mc:Choice xmlns:v="urn:schemas-microsoft-com:vml" Requires="v">
                <p:oleObj name="Ecuación" r:id="rId7" imgW="1054080" imgH="177480" progId="Equation.3">
                  <p:embed/>
                </p:oleObj>
              </mc:Choice>
              <mc:Fallback>
                <p:oleObj name="Ecuación" r:id="rId7" imgW="1054080" imgH="177480" progId="Equation.3">
                  <p:embed/>
                  <p:pic>
                    <p:nvPicPr>
                      <p:cNvPr id="0" name="Object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175" y="5949950"/>
                        <a:ext cx="1560513" cy="263525"/>
                      </a:xfrm>
                      <a:prstGeom prst="rect">
                        <a:avLst/>
                      </a:prstGeom>
                      <a:gradFill rotWithShape="0">
                        <a:gsLst>
                          <a:gs pos="0">
                            <a:srgbClr val="5E9EFF"/>
                          </a:gs>
                          <a:gs pos="20000">
                            <a:srgbClr val="85C2FF"/>
                          </a:gs>
                          <a:gs pos="35000">
                            <a:srgbClr val="C4D6EB"/>
                          </a:gs>
                          <a:gs pos="50000">
                            <a:srgbClr val="FFEBFA"/>
                          </a:gs>
                          <a:gs pos="65000">
                            <a:srgbClr val="C4D6EB"/>
                          </a:gs>
                          <a:gs pos="80001">
                            <a:srgbClr val="85C2FF"/>
                          </a:gs>
                          <a:gs pos="100000">
                            <a:srgbClr val="5E9E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68313" y="549275"/>
            <a:ext cx="8229600" cy="1139825"/>
          </a:xfrm>
        </p:spPr>
        <p:txBody>
          <a:bodyPr/>
          <a:lstStyle/>
          <a:p>
            <a:pPr eaLnBrk="1" hangingPunct="1">
              <a:defRPr/>
            </a:pPr>
            <a:r>
              <a:rPr lang="es-MX" sz="4000">
                <a:solidFill>
                  <a:srgbClr val="0000CC"/>
                </a:solidFill>
              </a:rPr>
              <a:t>Cinemática de los Máseres de Agua</a:t>
            </a:r>
            <a:endParaRPr lang="es-ES" sz="4000">
              <a:solidFill>
                <a:srgbClr val="0000CC"/>
              </a:solidFill>
            </a:endParaRPr>
          </a:p>
        </p:txBody>
      </p:sp>
      <p:sp>
        <p:nvSpPr>
          <p:cNvPr id="155660" name="Text Box 12"/>
          <p:cNvSpPr txBox="1">
            <a:spLocks noChangeArrowheads="1"/>
          </p:cNvSpPr>
          <p:nvPr/>
        </p:nvSpPr>
        <p:spPr bwMode="auto">
          <a:xfrm>
            <a:off x="395288" y="1628775"/>
            <a:ext cx="5184775" cy="3787775"/>
          </a:xfrm>
          <a:prstGeom prst="rect">
            <a:avLst/>
          </a:prstGeom>
          <a:noFill/>
          <a:ln w="9525">
            <a:noFill/>
            <a:miter lim="800000"/>
            <a:headEnd/>
            <a:tailEnd/>
          </a:ln>
          <a:effectLst/>
        </p:spPr>
        <p:txBody>
          <a:bodyPr>
            <a:spAutoFit/>
          </a:bodyPr>
          <a:lstStyle/>
          <a:p>
            <a:pPr>
              <a:lnSpc>
                <a:spcPct val="160000"/>
              </a:lnSpc>
              <a:defRPr/>
            </a:pPr>
            <a:r>
              <a:rPr lang="es-ES_tradnl" sz="2200" baseline="0">
                <a:solidFill>
                  <a:srgbClr val="FFFF00"/>
                </a:solidFill>
                <a:effectLst>
                  <a:outerShdw blurRad="38100" dist="38100" dir="2700000" algn="tl">
                    <a:srgbClr val="000000"/>
                  </a:outerShdw>
                </a:effectLst>
              </a:rPr>
              <a:t>Discos circunestelares</a:t>
            </a:r>
          </a:p>
          <a:p>
            <a:pPr>
              <a:lnSpc>
                <a:spcPct val="150000"/>
              </a:lnSpc>
              <a:defRPr/>
            </a:pPr>
            <a:r>
              <a:rPr lang="es-ES_tradnl" baseline="0">
                <a:effectLst>
                  <a:outerShdw blurRad="38100" dist="38100" dir="2700000" algn="tl">
                    <a:srgbClr val="000000"/>
                  </a:outerShdw>
                </a:effectLst>
              </a:rPr>
              <a:t>   La mayoría son vistos de canto</a:t>
            </a:r>
          </a:p>
          <a:p>
            <a:pPr>
              <a:lnSpc>
                <a:spcPct val="150000"/>
              </a:lnSpc>
              <a:defRPr/>
            </a:pPr>
            <a:r>
              <a:rPr lang="es-ES_tradnl" baseline="0">
                <a:effectLst>
                  <a:outerShdw blurRad="38100" dist="38100" dir="2700000" algn="tl">
                    <a:srgbClr val="000000"/>
                  </a:outerShdw>
                </a:effectLst>
              </a:rPr>
              <a:t>    Efecto de selección  </a:t>
            </a:r>
          </a:p>
          <a:p>
            <a:pPr>
              <a:lnSpc>
                <a:spcPct val="150000"/>
              </a:lnSpc>
              <a:defRPr/>
            </a:pPr>
            <a:r>
              <a:rPr lang="es-ES_tradnl" sz="1700" baseline="0">
                <a:effectLst>
                  <a:outerShdw blurRad="38100" dist="38100" dir="2700000" algn="tl">
                    <a:srgbClr val="000000"/>
                  </a:outerShdw>
                </a:effectLst>
              </a:rPr>
              <a:t>     Condiciones de la emisión máser</a:t>
            </a:r>
          </a:p>
          <a:p>
            <a:pPr>
              <a:lnSpc>
                <a:spcPct val="150000"/>
              </a:lnSpc>
              <a:defRPr/>
            </a:pPr>
            <a:r>
              <a:rPr lang="es-ES_tradnl" sz="1700" baseline="0">
                <a:effectLst>
                  <a:outerShdw blurRad="38100" dist="38100" dir="2700000" algn="tl">
                    <a:srgbClr val="000000"/>
                  </a:outerShdw>
                </a:effectLst>
              </a:rPr>
              <a:t>     A lo largo de columnas grandes</a:t>
            </a:r>
          </a:p>
          <a:p>
            <a:pPr>
              <a:lnSpc>
                <a:spcPct val="150000"/>
              </a:lnSpc>
              <a:defRPr/>
            </a:pPr>
            <a:r>
              <a:rPr lang="es-ES_tradnl" sz="1700" baseline="0">
                <a:effectLst>
                  <a:outerShdw blurRad="38100" dist="38100" dir="2700000" algn="tl">
                    <a:srgbClr val="000000"/>
                  </a:outerShdw>
                </a:effectLst>
              </a:rPr>
              <a:t>     Su velocidad a lo largo de la línea de  </a:t>
            </a:r>
          </a:p>
          <a:p>
            <a:pPr>
              <a:lnSpc>
                <a:spcPct val="150000"/>
              </a:lnSpc>
              <a:defRPr/>
            </a:pPr>
            <a:r>
              <a:rPr lang="es-ES_tradnl" sz="1700" baseline="0">
                <a:effectLst>
                  <a:outerShdw blurRad="38100" dist="38100" dir="2700000" algn="tl">
                    <a:srgbClr val="000000"/>
                  </a:outerShdw>
                </a:effectLst>
              </a:rPr>
              <a:t>     visión</a:t>
            </a:r>
          </a:p>
          <a:p>
            <a:pPr>
              <a:lnSpc>
                <a:spcPct val="150000"/>
              </a:lnSpc>
              <a:defRPr/>
            </a:pPr>
            <a:r>
              <a:rPr lang="es-ES_tradnl" sz="1700" baseline="0">
                <a:effectLst>
                  <a:outerShdw blurRad="38100" dist="38100" dir="2700000" algn="tl">
                    <a:srgbClr val="000000"/>
                  </a:outerShdw>
                </a:effectLst>
              </a:rPr>
              <a:t>     Máseres intensos caen en el plano del </a:t>
            </a:r>
          </a:p>
          <a:p>
            <a:pPr>
              <a:lnSpc>
                <a:spcPct val="150000"/>
              </a:lnSpc>
              <a:defRPr/>
            </a:pPr>
            <a:r>
              <a:rPr lang="es-ES_tradnl" sz="1700" baseline="0">
                <a:effectLst>
                  <a:outerShdw blurRad="38100" dist="38100" dir="2700000" algn="tl">
                    <a:srgbClr val="000000"/>
                  </a:outerShdw>
                </a:effectLst>
              </a:rPr>
              <a:t>     disco</a:t>
            </a:r>
            <a:endParaRPr lang="es-ES" sz="1700" baseline="0">
              <a:effectLst>
                <a:outerShdw blurRad="38100" dist="38100" dir="2700000" algn="tl">
                  <a:srgbClr val="000000"/>
                </a:outerShdw>
              </a:effectLst>
            </a:endParaRPr>
          </a:p>
        </p:txBody>
      </p:sp>
      <p:pic>
        <p:nvPicPr>
          <p:cNvPr id="47108" name="Picture 15" descr="nor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2205038"/>
            <a:ext cx="33226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21"/>
          <p:cNvSpPr txBox="1">
            <a:spLocks noChangeArrowheads="1"/>
          </p:cNvSpPr>
          <p:nvPr/>
        </p:nvSpPr>
        <p:spPr bwMode="auto">
          <a:xfrm>
            <a:off x="6084888" y="5516563"/>
            <a:ext cx="1670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a:t>Norris et al. (1998)</a:t>
            </a:r>
            <a:endParaRPr lang="es-ES"/>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 descr="espectros"/>
          <p:cNvPicPr>
            <a:picLocks noChangeAspect="1" noChangeArrowheads="1"/>
          </p:cNvPicPr>
          <p:nvPr/>
        </p:nvPicPr>
        <p:blipFill>
          <a:blip r:embed="rId3" cstate="print">
            <a:extLst>
              <a:ext uri="{28A0092B-C50C-407E-A947-70E740481C1C}">
                <a14:useLocalDpi xmlns:a14="http://schemas.microsoft.com/office/drawing/2010/main" val="0"/>
              </a:ext>
            </a:extLst>
          </a:blip>
          <a:srcRect t="1251"/>
          <a:stretch>
            <a:fillRect/>
          </a:stretch>
        </p:blipFill>
        <p:spPr bwMode="auto">
          <a:xfrm>
            <a:off x="5435600" y="2997200"/>
            <a:ext cx="31686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154626" name="Rectangle 2"/>
          <p:cNvSpPr>
            <a:spLocks noGrp="1" noChangeArrowheads="1"/>
          </p:cNvSpPr>
          <p:nvPr>
            <p:ph type="title"/>
          </p:nvPr>
        </p:nvSpPr>
        <p:spPr>
          <a:xfrm>
            <a:off x="428625" y="214313"/>
            <a:ext cx="8229600" cy="936625"/>
          </a:xfrm>
        </p:spPr>
        <p:txBody>
          <a:bodyPr/>
          <a:lstStyle/>
          <a:p>
            <a:pPr eaLnBrk="1" hangingPunct="1">
              <a:defRPr/>
            </a:pPr>
            <a:r>
              <a:rPr lang="en-US" sz="4000" dirty="0">
                <a:solidFill>
                  <a:srgbClr val="0000CC"/>
                </a:solidFill>
              </a:rPr>
              <a:t>MASER Variability</a:t>
            </a:r>
          </a:p>
        </p:txBody>
      </p:sp>
      <p:sp>
        <p:nvSpPr>
          <p:cNvPr id="154636" name="Text Box 12"/>
          <p:cNvSpPr txBox="1">
            <a:spLocks noChangeArrowheads="1"/>
          </p:cNvSpPr>
          <p:nvPr/>
        </p:nvSpPr>
        <p:spPr bwMode="auto">
          <a:xfrm>
            <a:off x="971550" y="4005263"/>
            <a:ext cx="4329113" cy="2262187"/>
          </a:xfrm>
          <a:prstGeom prst="rect">
            <a:avLst/>
          </a:prstGeom>
          <a:noFill/>
          <a:ln w="9525">
            <a:noFill/>
            <a:miter lim="800000"/>
            <a:headEnd/>
            <a:tailEnd/>
          </a:ln>
          <a:effectLst/>
        </p:spPr>
        <p:txBody>
          <a:bodyPr wrap="none">
            <a:spAutoFit/>
          </a:bodyPr>
          <a:lstStyle/>
          <a:p>
            <a:pPr>
              <a:lnSpc>
                <a:spcPct val="150000"/>
              </a:lnSpc>
              <a:defRPr/>
            </a:pPr>
            <a:r>
              <a:rPr lang="en-US" sz="2200" baseline="0" dirty="0">
                <a:solidFill>
                  <a:srgbClr val="FFFF00"/>
                </a:solidFill>
                <a:effectLst>
                  <a:outerShdw blurRad="38100" dist="38100" dir="2700000" algn="tl">
                    <a:srgbClr val="000000"/>
                  </a:outerShdw>
                </a:effectLst>
                <a:ea typeface="Arial Unicode MS" pitchFamily="34" charset="-128"/>
                <a:cs typeface="Arial Unicode MS" pitchFamily="34" charset="-128"/>
              </a:rPr>
              <a:t>Types of Variability:</a:t>
            </a:r>
          </a:p>
          <a:p>
            <a:pPr>
              <a:lnSpc>
                <a:spcPct val="120000"/>
              </a:lnSpc>
              <a:defRPr/>
            </a:pPr>
            <a:r>
              <a:rPr lang="en-US" baseline="0" dirty="0">
                <a:effectLst>
                  <a:outerShdw blurRad="38100" dist="38100" dir="2700000" algn="tl">
                    <a:srgbClr val="000000"/>
                  </a:outerShdw>
                </a:effectLst>
                <a:ea typeface="Arial Unicode MS" pitchFamily="34" charset="-128"/>
                <a:cs typeface="Arial Unicode MS" pitchFamily="34" charset="-128"/>
              </a:rPr>
              <a:t>‣ </a:t>
            </a:r>
            <a:r>
              <a:rPr lang="en-US" baseline="0" dirty="0">
                <a:effectLst>
                  <a:outerShdw blurRad="38100" dist="38100" dir="2700000" algn="tl">
                    <a:srgbClr val="000000"/>
                  </a:outerShdw>
                </a:effectLst>
                <a:sym typeface="CommonBullets" pitchFamily="34" charset="2"/>
              </a:rPr>
              <a:t> Weakest lines disappear </a:t>
            </a:r>
            <a:endParaRPr lang="en-US" baseline="0" dirty="0">
              <a:effectLst>
                <a:outerShdw blurRad="38100" dist="38100" dir="2700000" algn="tl">
                  <a:srgbClr val="000000"/>
                </a:outerShdw>
              </a:effectLst>
            </a:endParaRPr>
          </a:p>
          <a:p>
            <a:pPr>
              <a:lnSpc>
                <a:spcPct val="120000"/>
              </a:lnSpc>
              <a:defRPr/>
            </a:pPr>
            <a:r>
              <a:rPr lang="en-US" baseline="0" dirty="0">
                <a:effectLst>
                  <a:outerShdw blurRad="38100" dist="38100" dir="2700000" algn="tl">
                    <a:srgbClr val="000000"/>
                  </a:outerShdw>
                </a:effectLst>
                <a:ea typeface="Arial Unicode MS" pitchFamily="34" charset="-128"/>
                <a:cs typeface="Arial Unicode MS" pitchFamily="34" charset="-128"/>
              </a:rPr>
              <a:t>‣ </a:t>
            </a:r>
            <a:r>
              <a:rPr lang="en-US" baseline="0" dirty="0">
                <a:effectLst>
                  <a:outerShdw blurRad="38100" dist="38100" dir="2700000" algn="tl">
                    <a:srgbClr val="000000"/>
                  </a:outerShdw>
                </a:effectLst>
                <a:sym typeface="CommonBullets" pitchFamily="34" charset="2"/>
              </a:rPr>
              <a:t> Strongest line disappear</a:t>
            </a:r>
            <a:endParaRPr lang="en-US" baseline="0" dirty="0">
              <a:effectLst>
                <a:outerShdw blurRad="38100" dist="38100" dir="2700000" algn="tl">
                  <a:srgbClr val="000000"/>
                </a:outerShdw>
              </a:effectLst>
            </a:endParaRPr>
          </a:p>
          <a:p>
            <a:pPr>
              <a:lnSpc>
                <a:spcPct val="120000"/>
              </a:lnSpc>
              <a:buFont typeface="CommonBullets" pitchFamily="34" charset="2"/>
              <a:buNone/>
              <a:defRPr/>
            </a:pPr>
            <a:r>
              <a:rPr lang="en-US" baseline="0" dirty="0">
                <a:effectLst>
                  <a:outerShdw blurRad="38100" dist="38100" dir="2700000" algn="tl">
                    <a:srgbClr val="000000"/>
                  </a:outerShdw>
                </a:effectLst>
                <a:ea typeface="Arial Unicode MS" pitchFamily="34" charset="-128"/>
                <a:cs typeface="Arial Unicode MS" pitchFamily="34" charset="-128"/>
              </a:rPr>
              <a:t>‣ </a:t>
            </a:r>
            <a:r>
              <a:rPr lang="en-US" baseline="0" dirty="0">
                <a:effectLst>
                  <a:outerShdw blurRad="38100" dist="38100" dir="2700000" algn="tl">
                    <a:srgbClr val="000000"/>
                  </a:outerShdw>
                </a:effectLst>
                <a:sym typeface="CommonBullets" pitchFamily="34" charset="2"/>
              </a:rPr>
              <a:t> Line increases intensity by more </a:t>
            </a:r>
          </a:p>
          <a:p>
            <a:pPr>
              <a:lnSpc>
                <a:spcPct val="120000"/>
              </a:lnSpc>
              <a:buFont typeface="CommonBullets" pitchFamily="34" charset="2"/>
              <a:buNone/>
              <a:defRPr/>
            </a:pPr>
            <a:r>
              <a:rPr lang="en-US" baseline="0" dirty="0">
                <a:effectLst>
                  <a:outerShdw blurRad="38100" dist="38100" dir="2700000" algn="tl">
                    <a:srgbClr val="000000"/>
                  </a:outerShdw>
                </a:effectLst>
                <a:sym typeface="CommonBullets" pitchFamily="34" charset="2"/>
              </a:rPr>
              <a:t>    than factor </a:t>
            </a:r>
            <a:endParaRPr lang="en-US" baseline="0" dirty="0">
              <a:effectLst>
                <a:outerShdw blurRad="38100" dist="38100" dir="2700000" algn="tl">
                  <a:srgbClr val="000000"/>
                </a:outerShdw>
              </a:effectLst>
            </a:endParaRPr>
          </a:p>
          <a:p>
            <a:pPr>
              <a:lnSpc>
                <a:spcPct val="120000"/>
              </a:lnSpc>
              <a:defRPr/>
            </a:pPr>
            <a:r>
              <a:rPr lang="en-US" baseline="0" dirty="0">
                <a:effectLst>
                  <a:outerShdw blurRad="38100" dist="38100" dir="2700000" algn="tl">
                    <a:srgbClr val="000000"/>
                  </a:outerShdw>
                </a:effectLst>
                <a:ea typeface="Arial Unicode MS" pitchFamily="34" charset="-128"/>
                <a:cs typeface="Arial Unicode MS" pitchFamily="34" charset="-128"/>
              </a:rPr>
              <a:t>‣ </a:t>
            </a:r>
            <a:r>
              <a:rPr lang="en-US" baseline="0" dirty="0">
                <a:effectLst>
                  <a:outerShdw blurRad="38100" dist="38100" dir="2700000" algn="tl">
                    <a:srgbClr val="000000"/>
                  </a:outerShdw>
                </a:effectLst>
                <a:sym typeface="CommonBullets" pitchFamily="34" charset="2"/>
              </a:rPr>
              <a:t> Small changes in lines</a:t>
            </a:r>
            <a:endParaRPr lang="en-US" baseline="0" dirty="0">
              <a:effectLst>
                <a:outerShdw blurRad="38100" dist="38100" dir="2700000" algn="tl">
                  <a:srgbClr val="000000"/>
                </a:outerShdw>
              </a:effectLst>
            </a:endParaRPr>
          </a:p>
        </p:txBody>
      </p:sp>
      <p:sp>
        <p:nvSpPr>
          <p:cNvPr id="154639" name="Text Box 15"/>
          <p:cNvSpPr txBox="1">
            <a:spLocks noChangeArrowheads="1"/>
          </p:cNvSpPr>
          <p:nvPr/>
        </p:nvSpPr>
        <p:spPr bwMode="auto">
          <a:xfrm>
            <a:off x="755650" y="1412875"/>
            <a:ext cx="6985000" cy="2679700"/>
          </a:xfrm>
          <a:prstGeom prst="rect">
            <a:avLst/>
          </a:prstGeom>
          <a:noFill/>
          <a:ln w="9525">
            <a:noFill/>
            <a:miter lim="800000"/>
            <a:headEnd/>
            <a:tailEnd/>
          </a:ln>
          <a:effectLst/>
        </p:spPr>
        <p:txBody>
          <a:bodyPr>
            <a:spAutoFit/>
          </a:bodyPr>
          <a:lstStyle/>
          <a:p>
            <a:pPr>
              <a:lnSpc>
                <a:spcPct val="160000"/>
              </a:lnSpc>
              <a:defRPr/>
            </a:pPr>
            <a:r>
              <a:rPr lang="en-US" sz="2200" baseline="0" dirty="0">
                <a:solidFill>
                  <a:srgbClr val="FFFF00"/>
                </a:solidFill>
                <a:effectLst>
                  <a:outerShdw blurRad="38100" dist="38100" dir="2700000" algn="tl">
                    <a:srgbClr val="000000"/>
                  </a:outerShdw>
                </a:effectLst>
              </a:rPr>
              <a:t>Water vapor in SFR</a:t>
            </a:r>
          </a:p>
          <a:p>
            <a:pPr>
              <a:lnSpc>
                <a:spcPct val="160000"/>
              </a:lnSpc>
              <a:defRPr/>
            </a:pPr>
            <a:r>
              <a:rPr lang="en-US" baseline="0" dirty="0">
                <a:effectLst>
                  <a:outerShdw blurRad="38100" dist="38100" dir="2700000" algn="tl">
                    <a:srgbClr val="000000"/>
                  </a:outerShdw>
                </a:effectLst>
              </a:rPr>
              <a:t>  MASER variability: </a:t>
            </a:r>
          </a:p>
          <a:p>
            <a:pPr>
              <a:lnSpc>
                <a:spcPct val="160000"/>
              </a:lnSpc>
              <a:defRPr/>
            </a:pPr>
            <a:r>
              <a:rPr lang="en-US" baseline="0" dirty="0">
                <a:effectLst>
                  <a:outerShdw blurRad="38100" dist="38100" dir="2700000" algn="tl">
                    <a:srgbClr val="000000"/>
                  </a:outerShdw>
                </a:effectLst>
              </a:rPr>
              <a:t>     short (days to weeks)</a:t>
            </a:r>
          </a:p>
          <a:p>
            <a:pPr>
              <a:lnSpc>
                <a:spcPct val="160000"/>
              </a:lnSpc>
              <a:defRPr/>
            </a:pPr>
            <a:r>
              <a:rPr lang="en-US" baseline="0" dirty="0">
                <a:effectLst>
                  <a:outerShdw blurRad="38100" dist="38100" dir="2700000" algn="tl">
                    <a:srgbClr val="000000"/>
                  </a:outerShdw>
                </a:effectLst>
              </a:rPr>
              <a:t>     Long (months to years)</a:t>
            </a:r>
          </a:p>
          <a:p>
            <a:pPr>
              <a:lnSpc>
                <a:spcPct val="160000"/>
              </a:lnSpc>
              <a:defRPr/>
            </a:pPr>
            <a:r>
              <a:rPr lang="en-US" baseline="0" dirty="0">
                <a:effectLst>
                  <a:outerShdw blurRad="38100" dist="38100" dir="2700000" algn="tl">
                    <a:srgbClr val="000000"/>
                  </a:outerShdw>
                </a:effectLst>
              </a:rPr>
              <a:t>     Very limited studies </a:t>
            </a:r>
            <a:r>
              <a:rPr lang="en-US" sz="1200" baseline="0" dirty="0">
                <a:solidFill>
                  <a:srgbClr val="FFFFFF"/>
                </a:solidFill>
              </a:rPr>
              <a:t>(</a:t>
            </a:r>
            <a:r>
              <a:rPr lang="en-US" sz="1200" baseline="0" dirty="0" err="1">
                <a:solidFill>
                  <a:srgbClr val="FFFFFF"/>
                </a:solidFill>
              </a:rPr>
              <a:t>Persi</a:t>
            </a:r>
            <a:r>
              <a:rPr lang="en-US" sz="1200" baseline="0" dirty="0">
                <a:solidFill>
                  <a:srgbClr val="FFFFFF"/>
                </a:solidFill>
              </a:rPr>
              <a:t> et al. 1994;</a:t>
            </a:r>
          </a:p>
          <a:p>
            <a:pPr>
              <a:lnSpc>
                <a:spcPct val="160000"/>
              </a:lnSpc>
              <a:defRPr/>
            </a:pPr>
            <a:r>
              <a:rPr lang="en-US" sz="1200" baseline="0" dirty="0">
                <a:solidFill>
                  <a:srgbClr val="FFFFFF"/>
                </a:solidFill>
              </a:rPr>
              <a:t>        </a:t>
            </a:r>
            <a:r>
              <a:rPr lang="en-US" sz="1200" baseline="0" dirty="0" err="1">
                <a:solidFill>
                  <a:srgbClr val="FFFFFF"/>
                </a:solidFill>
              </a:rPr>
              <a:t>Valdettaro</a:t>
            </a:r>
            <a:r>
              <a:rPr lang="en-US" sz="1200" baseline="0" dirty="0">
                <a:solidFill>
                  <a:srgbClr val="FFFFFF"/>
                </a:solidFill>
              </a:rPr>
              <a:t> et al. 2002; Trinidad et al. 2003a)</a:t>
            </a:r>
            <a:endParaRPr lang="en-US" baseline="0" dirty="0">
              <a:effectLst>
                <a:outerShdw blurRad="38100" dist="38100" dir="2700000" algn="tl">
                  <a:srgbClr val="000000"/>
                </a:outerShdw>
              </a:effectLst>
            </a:endParaRPr>
          </a:p>
        </p:txBody>
      </p:sp>
      <p:sp>
        <p:nvSpPr>
          <p:cNvPr id="24582" name="Text Box 16"/>
          <p:cNvSpPr txBox="1">
            <a:spLocks noChangeArrowheads="1"/>
          </p:cNvSpPr>
          <p:nvPr/>
        </p:nvSpPr>
        <p:spPr bwMode="auto">
          <a:xfrm>
            <a:off x="5940425" y="5300663"/>
            <a:ext cx="1925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a:t>Trinidad et al. (2003a)</a:t>
            </a:r>
            <a:endParaRPr lang="es-ES"/>
          </a:p>
        </p:txBody>
      </p:sp>
      <p:sp>
        <p:nvSpPr>
          <p:cNvPr id="24583" name="Rectangle 19"/>
          <p:cNvSpPr>
            <a:spLocks noChangeArrowheads="1"/>
          </p:cNvSpPr>
          <p:nvPr/>
        </p:nvSpPr>
        <p:spPr bwMode="auto">
          <a:xfrm>
            <a:off x="5435600" y="2852738"/>
            <a:ext cx="3168650" cy="144462"/>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4584" name="Text Box 18"/>
          <p:cNvSpPr txBox="1">
            <a:spLocks noChangeArrowheads="1"/>
          </p:cNvSpPr>
          <p:nvPr/>
        </p:nvSpPr>
        <p:spPr bwMode="auto">
          <a:xfrm>
            <a:off x="5795963" y="2781300"/>
            <a:ext cx="2463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100">
                <a:solidFill>
                  <a:srgbClr val="000000"/>
                </a:solidFill>
                <a:latin typeface="Times New Roman" pitchFamily="18" charset="0"/>
              </a:rPr>
              <a:t>S233                                                                IRAS 20126+4104</a:t>
            </a:r>
            <a:endParaRPr lang="es-ES" sz="1100">
              <a:solidFill>
                <a:srgbClr val="000000"/>
              </a:solidFill>
              <a:latin typeface="Times New Roman" pitchFamily="18"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2"/>
          <p:cNvSpPr txBox="1">
            <a:spLocks noChangeArrowheads="1"/>
          </p:cNvSpPr>
          <p:nvPr/>
        </p:nvSpPr>
        <p:spPr bwMode="auto">
          <a:xfrm>
            <a:off x="1143000" y="357188"/>
            <a:ext cx="671512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n-US" sz="4000" baseline="0"/>
              <a:t>MASERs in the ISM</a:t>
            </a:r>
            <a:endParaRPr lang="en-US" sz="4000"/>
          </a:p>
          <a:p>
            <a:pPr algn="ctr" eaLnBrk="1" hangingPunct="1"/>
            <a:endParaRPr lang="en-US" sz="4000"/>
          </a:p>
        </p:txBody>
      </p:sp>
      <p:sp>
        <p:nvSpPr>
          <p:cNvPr id="4" name="TextBox 3"/>
          <p:cNvSpPr txBox="1"/>
          <p:nvPr/>
        </p:nvSpPr>
        <p:spPr>
          <a:xfrm>
            <a:off x="0" y="1571625"/>
            <a:ext cx="4429125" cy="3970338"/>
          </a:xfrm>
          <a:prstGeom prst="rect">
            <a:avLst/>
          </a:prstGeom>
          <a:noFill/>
        </p:spPr>
        <p:txBody>
          <a:bodyPr>
            <a:spAutoFit/>
          </a:bodyPr>
          <a:lstStyle/>
          <a:p>
            <a:pPr>
              <a:spcBef>
                <a:spcPct val="50000"/>
              </a:spcBef>
              <a:defRPr/>
            </a:pPr>
            <a:r>
              <a:rPr lang="en-US" sz="2800" dirty="0"/>
              <a:t>The size of maser spots can be used to study the dispersion effect of the ISM</a:t>
            </a:r>
            <a:r>
              <a:rPr lang="en-US" sz="2800" dirty="0">
                <a:latin typeface="+mn-lt"/>
              </a:rPr>
              <a:t>. The right-hand side integral defines the Dispersion Measure, D or DM, usually </a:t>
            </a:r>
          </a:p>
          <a:p>
            <a:pPr>
              <a:spcBef>
                <a:spcPct val="50000"/>
              </a:spcBef>
              <a:defRPr/>
            </a:pPr>
            <a:r>
              <a:rPr lang="en-US" sz="2800" dirty="0">
                <a:latin typeface="+mn-lt"/>
              </a:rPr>
              <a:t>expressed in units of cm</a:t>
            </a:r>
            <a:r>
              <a:rPr lang="en-US" sz="2800" baseline="30000" dirty="0">
                <a:latin typeface="+mn-lt"/>
              </a:rPr>
              <a:t>-3</a:t>
            </a:r>
            <a:r>
              <a:rPr lang="en-US" sz="2800" dirty="0">
                <a:latin typeface="+mn-lt"/>
              </a:rPr>
              <a:t>pc. The fit to t according to this equation provides a value for D, i.e. the electron density along the line of sight.  </a:t>
            </a:r>
            <a:r>
              <a:rPr lang="es-ES" sz="2800" dirty="0">
                <a:latin typeface="Times New Roman" pitchFamily="18" charset="0"/>
              </a:rPr>
              <a:t>&lt;</a:t>
            </a:r>
            <a:r>
              <a:rPr lang="es-ES" sz="2800" baseline="0" dirty="0" err="1">
                <a:latin typeface="Times New Roman" pitchFamily="18" charset="0"/>
              </a:rPr>
              <a:t>n</a:t>
            </a:r>
            <a:r>
              <a:rPr lang="es-ES" sz="2800" dirty="0" err="1">
                <a:latin typeface="Times New Roman" pitchFamily="18" charset="0"/>
              </a:rPr>
              <a:t>e</a:t>
            </a:r>
            <a:r>
              <a:rPr lang="es-ES" sz="2800" dirty="0">
                <a:latin typeface="Times New Roman" pitchFamily="18" charset="0"/>
              </a:rPr>
              <a:t>&gt; ≈ 0.03 cm</a:t>
            </a:r>
            <a:r>
              <a:rPr lang="es-ES" sz="2800" baseline="30000" dirty="0">
                <a:latin typeface="Times New Roman" pitchFamily="18" charset="0"/>
              </a:rPr>
              <a:t>‑3</a:t>
            </a:r>
            <a:r>
              <a:rPr lang="en-US" sz="2800" dirty="0">
                <a:latin typeface="Times New Roman" pitchFamily="18" charset="0"/>
              </a:rPr>
              <a:t> </a:t>
            </a:r>
          </a:p>
          <a:p>
            <a:pPr>
              <a:spcBef>
                <a:spcPct val="50000"/>
              </a:spcBef>
              <a:defRPr/>
            </a:pPr>
            <a:r>
              <a:rPr lang="es-ES" sz="2800" i="1" dirty="0" err="1">
                <a:latin typeface="Times New Roman" pitchFamily="18" charset="0"/>
              </a:rPr>
              <a:t>d</a:t>
            </a:r>
            <a:r>
              <a:rPr lang="es-ES" sz="2800" dirty="0" err="1"/>
              <a:t>DM</a:t>
            </a:r>
            <a:r>
              <a:rPr lang="es-ES" sz="2800" i="1" dirty="0">
                <a:latin typeface="Times New Roman" pitchFamily="18" charset="0"/>
              </a:rPr>
              <a:t> </a:t>
            </a:r>
            <a:r>
              <a:rPr lang="es-ES" sz="2800" dirty="0">
                <a:latin typeface="Times New Roman" pitchFamily="18" charset="0"/>
              </a:rPr>
              <a:t>= D/(0.03cm</a:t>
            </a:r>
            <a:r>
              <a:rPr lang="es-ES" sz="2800" baseline="30000" dirty="0">
                <a:latin typeface="Times New Roman" pitchFamily="18" charset="0"/>
              </a:rPr>
              <a:t>‑3</a:t>
            </a:r>
            <a:r>
              <a:rPr lang="es-ES" sz="2800" dirty="0">
                <a:latin typeface="Times New Roman" pitchFamily="18" charset="0"/>
              </a:rPr>
              <a:t>)</a:t>
            </a:r>
            <a:r>
              <a:rPr lang="en-US" sz="2800" dirty="0">
                <a:latin typeface="Times New Roman" pitchFamily="18" charset="0"/>
              </a:rPr>
              <a:t> </a:t>
            </a:r>
          </a:p>
          <a:p>
            <a:pPr>
              <a:defRPr/>
            </a:pPr>
            <a:endParaRPr lang="en-US" sz="2800" dirty="0"/>
          </a:p>
        </p:txBody>
      </p:sp>
      <p:graphicFrame>
        <p:nvGraphicFramePr>
          <p:cNvPr id="5122" name="Object 8"/>
          <p:cNvGraphicFramePr>
            <a:graphicFrameLocks noChangeAspect="1"/>
          </p:cNvGraphicFramePr>
          <p:nvPr/>
        </p:nvGraphicFramePr>
        <p:xfrm>
          <a:off x="285750" y="5786438"/>
          <a:ext cx="3240088" cy="855662"/>
        </p:xfrm>
        <a:graphic>
          <a:graphicData uri="http://schemas.openxmlformats.org/presentationml/2006/ole">
            <mc:AlternateContent xmlns:mc="http://schemas.openxmlformats.org/markup-compatibility/2006">
              <mc:Choice xmlns:v="urn:schemas-microsoft-com:vml" Requires="v">
                <p:oleObj name="Equation" r:id="rId3" imgW="1777680" imgH="469800" progId="Equation.3">
                  <p:embed/>
                </p:oleObj>
              </mc:Choice>
              <mc:Fallback>
                <p:oleObj name="Equation" r:id="rId3" imgW="1777680" imgH="469800" progId="Equation.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5786438"/>
                        <a:ext cx="3240088" cy="85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5" name="Picture 5" descr="24.jpg"/>
          <p:cNvPicPr>
            <a:picLocks noChangeAspect="1"/>
          </p:cNvPicPr>
          <p:nvPr/>
        </p:nvPicPr>
        <p:blipFill>
          <a:blip r:embed="rId5">
            <a:extLst>
              <a:ext uri="{28A0092B-C50C-407E-A947-70E740481C1C}">
                <a14:useLocalDpi xmlns:a14="http://schemas.microsoft.com/office/drawing/2010/main" val="0"/>
              </a:ext>
            </a:extLst>
          </a:blip>
          <a:srcRect l="4762" t="1221" r="4762" b="18269"/>
          <a:stretch>
            <a:fillRect/>
          </a:stretch>
        </p:blipFill>
        <p:spPr bwMode="auto">
          <a:xfrm>
            <a:off x="4786313" y="1214438"/>
            <a:ext cx="4071937" cy="47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6"/>
          <p:cNvSpPr txBox="1">
            <a:spLocks noChangeArrowheads="1"/>
          </p:cNvSpPr>
          <p:nvPr/>
        </p:nvSpPr>
        <p:spPr bwMode="auto">
          <a:xfrm>
            <a:off x="4500563" y="6000750"/>
            <a:ext cx="4429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n-US"/>
              <a:t>15 GHz continuum map of UC-HII Region in W3(OH)</a:t>
            </a:r>
          </a:p>
          <a:p>
            <a:pPr eaLnBrk="1" hangingPunct="1"/>
            <a:r>
              <a:rPr lang="en-US"/>
              <a:t>Maser Size ≤ 1.5 mas.  1720 NHz MASERs 3X smaller than 1665 MHz so ISS effect ≤ 1.2 mas.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defRPr/>
            </a:pPr>
            <a:r>
              <a:rPr lang="es-MX">
                <a:solidFill>
                  <a:srgbClr val="0000CC"/>
                </a:solidFill>
              </a:rPr>
              <a:t>Discos Circunestelares</a:t>
            </a:r>
            <a:endParaRPr lang="es-ES">
              <a:solidFill>
                <a:srgbClr val="0000CC"/>
              </a:solidFill>
            </a:endParaRPr>
          </a:p>
        </p:txBody>
      </p:sp>
      <p:pic>
        <p:nvPicPr>
          <p:cNvPr id="48131" name="Picture 3" descr="logo_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9488" y="0"/>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4"/>
          <p:cNvSpPr txBox="1">
            <a:spLocks noChangeArrowheads="1"/>
          </p:cNvSpPr>
          <p:nvPr/>
        </p:nvSpPr>
        <p:spPr bwMode="auto">
          <a:xfrm>
            <a:off x="6948488" y="0"/>
            <a:ext cx="1663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Depto. de Astronomía</a:t>
            </a:r>
            <a:endParaRPr lang="es-ES" sz="1200" baseline="0">
              <a:latin typeface="Arial" charset="0"/>
            </a:endParaRPr>
          </a:p>
        </p:txBody>
      </p:sp>
      <p:sp>
        <p:nvSpPr>
          <p:cNvPr id="48133" name="Text Box 5"/>
          <p:cNvSpPr txBox="1">
            <a:spLocks noChangeArrowheads="1"/>
          </p:cNvSpPr>
          <p:nvPr/>
        </p:nvSpPr>
        <p:spPr bwMode="auto">
          <a:xfrm>
            <a:off x="596900" y="0"/>
            <a:ext cx="279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s-MX" sz="1200" baseline="0">
                <a:latin typeface="Arial" charset="0"/>
              </a:rPr>
              <a:t>XIX Congreso Nacional de Astronomía</a:t>
            </a:r>
          </a:p>
          <a:p>
            <a:pPr algn="ctr" eaLnBrk="1" hangingPunct="1"/>
            <a:r>
              <a:rPr lang="es-MX" sz="1200" baseline="0">
                <a:latin typeface="Arial" charset="0"/>
              </a:rPr>
              <a:t>16-18 de Marzo de 2005</a:t>
            </a:r>
            <a:endParaRPr lang="es-ES" sz="1200" baseline="0">
              <a:latin typeface="Arial" charset="0"/>
            </a:endParaRPr>
          </a:p>
        </p:txBody>
      </p:sp>
      <p:sp>
        <p:nvSpPr>
          <p:cNvPr id="48134" name="Text Box 6"/>
          <p:cNvSpPr txBox="1">
            <a:spLocks noChangeArrowheads="1"/>
          </p:cNvSpPr>
          <p:nvPr/>
        </p:nvSpPr>
        <p:spPr bwMode="auto">
          <a:xfrm>
            <a:off x="6588125" y="6583363"/>
            <a:ext cx="2022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Universidad de Guanajuato</a:t>
            </a:r>
            <a:endParaRPr lang="es-ES" sz="1200" baseline="0">
              <a:latin typeface="Arial" charset="0"/>
            </a:endParaRPr>
          </a:p>
        </p:txBody>
      </p:sp>
      <p:pic>
        <p:nvPicPr>
          <p:cNvPr id="48135" name="Picture 7" descr="Escudo"/>
          <p:cNvPicPr>
            <a:picLocks noChangeAspect="1" noChangeArrowheads="1"/>
          </p:cNvPicPr>
          <p:nvPr/>
        </p:nvPicPr>
        <p:blipFill>
          <a:blip r:embed="rId4">
            <a:extLst>
              <a:ext uri="{28A0092B-C50C-407E-A947-70E740481C1C}">
                <a14:useLocalDpi xmlns:a14="http://schemas.microsoft.com/office/drawing/2010/main" val="0"/>
              </a:ext>
            </a:extLst>
          </a:blip>
          <a:srcRect l="797" r="68553"/>
          <a:stretch>
            <a:fillRect/>
          </a:stretch>
        </p:blipFill>
        <p:spPr bwMode="auto">
          <a:xfrm>
            <a:off x="8609013" y="6237288"/>
            <a:ext cx="5349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8" descr="escalinata_sk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68421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3" name="Text Box 9"/>
          <p:cNvSpPr txBox="1">
            <a:spLocks noChangeArrowheads="1"/>
          </p:cNvSpPr>
          <p:nvPr/>
        </p:nvSpPr>
        <p:spPr bwMode="auto">
          <a:xfrm>
            <a:off x="755650" y="1196975"/>
            <a:ext cx="5545138" cy="2647950"/>
          </a:xfrm>
          <a:prstGeom prst="rect">
            <a:avLst/>
          </a:prstGeom>
          <a:noFill/>
          <a:ln w="9525">
            <a:noFill/>
            <a:miter lim="800000"/>
            <a:headEnd/>
            <a:tailEnd/>
          </a:ln>
          <a:effectLst/>
        </p:spPr>
        <p:txBody>
          <a:bodyPr>
            <a:spAutoFit/>
          </a:bodyPr>
          <a:lstStyle/>
          <a:p>
            <a:pPr>
              <a:lnSpc>
                <a:spcPct val="160000"/>
              </a:lnSpc>
              <a:defRPr/>
            </a:pPr>
            <a:r>
              <a:rPr lang="es-ES_tradnl" sz="2200" baseline="0">
                <a:solidFill>
                  <a:srgbClr val="FFFF00"/>
                </a:solidFill>
                <a:effectLst>
                  <a:outerShdw blurRad="38100" dist="38100" dir="2700000" algn="tl">
                    <a:srgbClr val="000000"/>
                  </a:outerShdw>
                </a:effectLst>
              </a:rPr>
              <a:t>Discos circunestelares</a:t>
            </a:r>
          </a:p>
          <a:p>
            <a:pPr algn="just">
              <a:lnSpc>
                <a:spcPct val="130000"/>
              </a:lnSpc>
              <a:defRPr/>
            </a:pPr>
            <a:r>
              <a:rPr lang="es-ES_tradnl" sz="1700" baseline="0">
                <a:effectLst>
                  <a:outerShdw blurRad="38100" dist="38100" dir="2700000" algn="tl">
                    <a:srgbClr val="000000"/>
                  </a:outerShdw>
                </a:effectLst>
              </a:rPr>
              <a:t>  Curvas de rotación de un disco rotando</a:t>
            </a:r>
          </a:p>
          <a:p>
            <a:pPr algn="just">
              <a:lnSpc>
                <a:spcPct val="130000"/>
              </a:lnSpc>
              <a:defRPr/>
            </a:pPr>
            <a:r>
              <a:rPr lang="es-ES_tradnl" sz="1700" baseline="0">
                <a:effectLst>
                  <a:outerShdw blurRad="38100" dist="38100" dir="2700000" algn="tl">
                    <a:srgbClr val="000000"/>
                  </a:outerShdw>
                </a:effectLst>
              </a:rPr>
              <a:t>  Cada anillo (diagrama superior) corresponde a una línea en el diagrama inferior.</a:t>
            </a:r>
          </a:p>
          <a:p>
            <a:pPr algn="just">
              <a:lnSpc>
                <a:spcPct val="130000"/>
              </a:lnSpc>
              <a:defRPr/>
            </a:pPr>
            <a:r>
              <a:rPr lang="es-ES_tradnl" sz="1700" baseline="0">
                <a:effectLst>
                  <a:outerShdw blurRad="38100" dist="38100" dir="2700000" algn="tl">
                    <a:srgbClr val="000000"/>
                  </a:outerShdw>
                </a:effectLst>
              </a:rPr>
              <a:t>  La parte sombreada en el diagrama </a:t>
            </a:r>
            <a:r>
              <a:rPr lang="es-ES_tradnl" sz="1700" i="1" baseline="0">
                <a:effectLst>
                  <a:outerShdw blurRad="38100" dist="38100" dir="2700000" algn="tl">
                    <a:srgbClr val="000000"/>
                  </a:outerShdw>
                </a:effectLst>
              </a:rPr>
              <a:t>v-a</a:t>
            </a:r>
            <a:r>
              <a:rPr lang="es-ES_tradnl" sz="1700" baseline="0">
                <a:effectLst>
                  <a:outerShdw blurRad="38100" dist="38100" dir="2700000" algn="tl">
                    <a:srgbClr val="000000"/>
                  </a:outerShdw>
                </a:effectLst>
              </a:rPr>
              <a:t> indica la región donde se pueden encontrar los máseres. </a:t>
            </a:r>
            <a:endParaRPr lang="es-ES" sz="1700" baseline="0">
              <a:effectLst>
                <a:outerShdw blurRad="38100" dist="38100" dir="2700000" algn="tl">
                  <a:srgbClr val="000000"/>
                </a:outerShdw>
              </a:effectLst>
            </a:endParaRPr>
          </a:p>
        </p:txBody>
      </p:sp>
      <p:pic>
        <p:nvPicPr>
          <p:cNvPr id="48138" name="Picture 13" descr="norris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1773238"/>
            <a:ext cx="186372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14" descr="norris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88" y="3860800"/>
            <a:ext cx="518477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0" name="Text Box 16"/>
          <p:cNvSpPr txBox="1">
            <a:spLocks noChangeArrowheads="1"/>
          </p:cNvSpPr>
          <p:nvPr/>
        </p:nvSpPr>
        <p:spPr bwMode="auto">
          <a:xfrm>
            <a:off x="6227763" y="5084763"/>
            <a:ext cx="1670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a:t>Norris et al. (1998)</a:t>
            </a:r>
            <a:endParaRPr lang="es-ES"/>
          </a:p>
        </p:txBody>
      </p:sp>
      <p:sp>
        <p:nvSpPr>
          <p:cNvPr id="159761" name="Text Box 17"/>
          <p:cNvSpPr txBox="1">
            <a:spLocks noChangeArrowheads="1"/>
          </p:cNvSpPr>
          <p:nvPr/>
        </p:nvSpPr>
        <p:spPr bwMode="auto">
          <a:xfrm>
            <a:off x="684213" y="5373688"/>
            <a:ext cx="7200900" cy="1044575"/>
          </a:xfrm>
          <a:prstGeom prst="rect">
            <a:avLst/>
          </a:prstGeom>
          <a:noFill/>
          <a:ln w="9525">
            <a:noFill/>
            <a:miter lim="800000"/>
            <a:headEnd/>
            <a:tailEnd/>
          </a:ln>
          <a:effectLst/>
        </p:spPr>
        <p:txBody>
          <a:bodyPr>
            <a:spAutoFit/>
          </a:bodyPr>
          <a:lstStyle/>
          <a:p>
            <a:pPr algn="just">
              <a:lnSpc>
                <a:spcPct val="120000"/>
              </a:lnSpc>
              <a:defRPr/>
            </a:pPr>
            <a:r>
              <a:rPr lang="es-ES_tradnl" sz="1700" baseline="0">
                <a:effectLst>
                  <a:outerShdw blurRad="38100" dist="38100" dir="2700000" algn="tl">
                    <a:srgbClr val="000000"/>
                  </a:outerShdw>
                </a:effectLst>
              </a:rPr>
              <a:t>  Espectro máser de OH de la fuente G309.92.</a:t>
            </a:r>
          </a:p>
          <a:p>
            <a:pPr algn="just">
              <a:lnSpc>
                <a:spcPct val="120000"/>
              </a:lnSpc>
              <a:defRPr/>
            </a:pPr>
            <a:r>
              <a:rPr lang="es-ES_tradnl" sz="1700" baseline="0">
                <a:effectLst>
                  <a:outerShdw blurRad="38100" dist="38100" dir="2700000" algn="tl">
                    <a:srgbClr val="000000"/>
                  </a:outerShdw>
                </a:effectLst>
              </a:rPr>
              <a:t>La distribución espacial y de velocidad de las manchas máser son consistentes con un anillo rotando visto de canto.</a:t>
            </a:r>
            <a:r>
              <a:rPr lang="es-ES_tradnl" baseline="0">
                <a:effectLst>
                  <a:outerShdw blurRad="38100" dist="38100" dir="2700000" algn="tl">
                    <a:srgbClr val="000000"/>
                  </a:outerShdw>
                </a:effectLst>
              </a:rPr>
              <a:t>  </a:t>
            </a:r>
            <a:endParaRPr lang="es-ES" baseline="0">
              <a:effectLst>
                <a:outerShdw blurRad="38100" dist="38100" dir="2700000" algn="tl">
                  <a:srgbClr val="000000"/>
                </a:outerShdw>
              </a:effectLst>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defRPr/>
            </a:pPr>
            <a:r>
              <a:rPr lang="es-MX">
                <a:solidFill>
                  <a:srgbClr val="0000CC"/>
                </a:solidFill>
              </a:rPr>
              <a:t>Otras Estructuras</a:t>
            </a:r>
            <a:endParaRPr lang="es-ES">
              <a:solidFill>
                <a:srgbClr val="0000CC"/>
              </a:solidFill>
            </a:endParaRPr>
          </a:p>
        </p:txBody>
      </p:sp>
      <p:pic>
        <p:nvPicPr>
          <p:cNvPr id="52227" name="Picture 3" descr="logo_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9488" y="0"/>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4"/>
          <p:cNvSpPr txBox="1">
            <a:spLocks noChangeArrowheads="1"/>
          </p:cNvSpPr>
          <p:nvPr/>
        </p:nvSpPr>
        <p:spPr bwMode="auto">
          <a:xfrm>
            <a:off x="6948488" y="0"/>
            <a:ext cx="1663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Depto. de Astronomía</a:t>
            </a:r>
            <a:endParaRPr lang="es-ES" sz="1200" baseline="0">
              <a:latin typeface="Arial" charset="0"/>
            </a:endParaRPr>
          </a:p>
        </p:txBody>
      </p:sp>
      <p:sp>
        <p:nvSpPr>
          <p:cNvPr id="52229" name="Text Box 5"/>
          <p:cNvSpPr txBox="1">
            <a:spLocks noChangeArrowheads="1"/>
          </p:cNvSpPr>
          <p:nvPr/>
        </p:nvSpPr>
        <p:spPr bwMode="auto">
          <a:xfrm>
            <a:off x="596900" y="0"/>
            <a:ext cx="279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s-MX" sz="1200" baseline="0">
                <a:latin typeface="Arial" charset="0"/>
              </a:rPr>
              <a:t>XIX Congreso Nacional de Astronomía</a:t>
            </a:r>
          </a:p>
          <a:p>
            <a:pPr algn="ctr" eaLnBrk="1" hangingPunct="1"/>
            <a:r>
              <a:rPr lang="es-MX" sz="1200" baseline="0">
                <a:latin typeface="Arial" charset="0"/>
              </a:rPr>
              <a:t>16-18 de Marzo de 2005</a:t>
            </a:r>
            <a:endParaRPr lang="es-ES" sz="1200" baseline="0">
              <a:latin typeface="Arial" charset="0"/>
            </a:endParaRPr>
          </a:p>
        </p:txBody>
      </p:sp>
      <p:sp>
        <p:nvSpPr>
          <p:cNvPr id="52230" name="Text Box 6"/>
          <p:cNvSpPr txBox="1">
            <a:spLocks noChangeArrowheads="1"/>
          </p:cNvSpPr>
          <p:nvPr/>
        </p:nvSpPr>
        <p:spPr bwMode="auto">
          <a:xfrm>
            <a:off x="6588125" y="6583363"/>
            <a:ext cx="2022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Universidad de Guanajuato</a:t>
            </a:r>
            <a:endParaRPr lang="es-ES" sz="1200" baseline="0">
              <a:latin typeface="Arial" charset="0"/>
            </a:endParaRPr>
          </a:p>
        </p:txBody>
      </p:sp>
      <p:pic>
        <p:nvPicPr>
          <p:cNvPr id="52231" name="Picture 7" descr="Escudo"/>
          <p:cNvPicPr>
            <a:picLocks noChangeAspect="1" noChangeArrowheads="1"/>
          </p:cNvPicPr>
          <p:nvPr/>
        </p:nvPicPr>
        <p:blipFill>
          <a:blip r:embed="rId4">
            <a:extLst>
              <a:ext uri="{28A0092B-C50C-407E-A947-70E740481C1C}">
                <a14:useLocalDpi xmlns:a14="http://schemas.microsoft.com/office/drawing/2010/main" val="0"/>
              </a:ext>
            </a:extLst>
          </a:blip>
          <a:srcRect l="797" r="68553"/>
          <a:stretch>
            <a:fillRect/>
          </a:stretch>
        </p:blipFill>
        <p:spPr bwMode="auto">
          <a:xfrm>
            <a:off x="8609013" y="6237288"/>
            <a:ext cx="5349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descr="escalinata_sk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68421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8" name="Text Box 12"/>
          <p:cNvSpPr txBox="1">
            <a:spLocks noChangeArrowheads="1"/>
          </p:cNvSpPr>
          <p:nvPr/>
        </p:nvSpPr>
        <p:spPr bwMode="auto">
          <a:xfrm>
            <a:off x="755650" y="1412875"/>
            <a:ext cx="5400675" cy="3559175"/>
          </a:xfrm>
          <a:prstGeom prst="rect">
            <a:avLst/>
          </a:prstGeom>
          <a:noFill/>
          <a:ln w="9525">
            <a:noFill/>
            <a:miter lim="800000"/>
            <a:headEnd/>
            <a:tailEnd/>
          </a:ln>
          <a:effectLst/>
        </p:spPr>
        <p:txBody>
          <a:bodyPr>
            <a:spAutoFit/>
          </a:bodyPr>
          <a:lstStyle/>
          <a:p>
            <a:pPr>
              <a:lnSpc>
                <a:spcPct val="160000"/>
              </a:lnSpc>
              <a:defRPr/>
            </a:pPr>
            <a:r>
              <a:rPr lang="es-ES_tradnl" sz="2200" baseline="0">
                <a:solidFill>
                  <a:srgbClr val="FFFF00"/>
                </a:solidFill>
                <a:effectLst>
                  <a:outerShdw blurRad="38100" dist="38100" dir="2700000" algn="tl">
                    <a:srgbClr val="000000"/>
                  </a:outerShdw>
                </a:effectLst>
              </a:rPr>
              <a:t>Cáscara en expansión: W75 N</a:t>
            </a:r>
            <a:endParaRPr lang="el-GR" sz="2200" baseline="0">
              <a:solidFill>
                <a:srgbClr val="FFFF00"/>
              </a:solidFill>
              <a:effectLst>
                <a:outerShdw blurRad="38100" dist="38100" dir="2700000" algn="tl">
                  <a:srgbClr val="000000"/>
                </a:outerShdw>
              </a:effectLst>
              <a:cs typeface="Times New Roman" pitchFamily="18" charset="0"/>
            </a:endParaRPr>
          </a:p>
          <a:p>
            <a:pPr>
              <a:lnSpc>
                <a:spcPct val="160000"/>
              </a:lnSpc>
              <a:defRPr/>
            </a:pPr>
            <a:r>
              <a:rPr lang="es-ES_tradnl" sz="1200" baseline="0">
                <a:solidFill>
                  <a:srgbClr val="FFFFFF"/>
                </a:solidFill>
              </a:rPr>
              <a:t>(Torrelles et al. 2003)</a:t>
            </a:r>
            <a:endParaRPr lang="es-ES_tradnl" baseline="0">
              <a:effectLst>
                <a:outerShdw blurRad="38100" dist="38100" dir="2700000" algn="tl">
                  <a:srgbClr val="000000"/>
                </a:outerShdw>
              </a:effectLst>
            </a:endParaRPr>
          </a:p>
          <a:p>
            <a:pPr>
              <a:lnSpc>
                <a:spcPct val="160000"/>
              </a:lnSpc>
              <a:defRPr/>
            </a:pPr>
            <a:r>
              <a:rPr lang="es-ES_tradnl" baseline="0">
                <a:effectLst>
                  <a:outerShdw blurRad="38100" dist="38100" dir="2700000" algn="tl">
                    <a:srgbClr val="000000"/>
                  </a:outerShdw>
                </a:effectLst>
              </a:rPr>
              <a:t>Observaciones: 3-VLBA</a:t>
            </a:r>
          </a:p>
          <a:p>
            <a:pPr>
              <a:lnSpc>
                <a:spcPct val="160000"/>
              </a:lnSpc>
              <a:defRPr/>
            </a:pPr>
            <a:r>
              <a:rPr lang="es-ES_tradnl" baseline="0">
                <a:effectLst>
                  <a:outerShdw blurRad="38100" dist="38100" dir="2700000" algn="tl">
                    <a:srgbClr val="000000"/>
                  </a:outerShdw>
                </a:effectLst>
              </a:rPr>
              <a:t>(</a:t>
            </a:r>
            <a:r>
              <a:rPr lang="el-GR" baseline="0">
                <a:effectLst>
                  <a:outerShdw blurRad="38100" dist="38100" dir="2700000" algn="tl">
                    <a:srgbClr val="000000"/>
                  </a:outerShdw>
                </a:effectLst>
              </a:rPr>
              <a:t>θ</a:t>
            </a:r>
            <a:r>
              <a:rPr lang="es-MX" baseline="0">
                <a:effectLst>
                  <a:outerShdw blurRad="38100" dist="38100" dir="2700000" algn="tl">
                    <a:srgbClr val="000000"/>
                  </a:outerShdw>
                </a:effectLst>
              </a:rPr>
              <a:t> </a:t>
            </a:r>
            <a:r>
              <a:rPr lang="es-MX" baseline="0">
                <a:effectLst>
                  <a:outerShdw blurRad="38100" dist="38100" dir="2700000" algn="tl">
                    <a:srgbClr val="000000"/>
                  </a:outerShdw>
                </a:effectLst>
                <a:sym typeface="StarMath" pitchFamily="2" charset="2"/>
              </a:rPr>
              <a:t></a:t>
            </a:r>
            <a:r>
              <a:rPr lang="es-MX" baseline="0">
                <a:effectLst>
                  <a:outerShdw blurRad="38100" dist="38100" dir="2700000" algn="tl">
                    <a:srgbClr val="000000"/>
                  </a:outerShdw>
                </a:effectLst>
              </a:rPr>
              <a:t> 0.5 mas)</a:t>
            </a:r>
          </a:p>
          <a:p>
            <a:pPr>
              <a:lnSpc>
                <a:spcPct val="160000"/>
              </a:lnSpc>
              <a:defRPr/>
            </a:pPr>
            <a:r>
              <a:rPr lang="es-MX" baseline="0">
                <a:effectLst>
                  <a:outerShdw blurRad="38100" dist="38100" dir="2700000" algn="tl">
                    <a:srgbClr val="000000"/>
                  </a:outerShdw>
                </a:effectLst>
              </a:rPr>
              <a:t>Movimientos propios:  </a:t>
            </a:r>
            <a:r>
              <a:rPr lang="es-MX" baseline="0">
                <a:effectLst>
                  <a:outerShdw blurRad="38100" dist="38100" dir="2700000" algn="tl">
                    <a:srgbClr val="000000"/>
                  </a:outerShdw>
                </a:effectLst>
                <a:sym typeface="StarMath" pitchFamily="2" charset="2"/>
              </a:rPr>
              <a:t>28 km s</a:t>
            </a:r>
            <a:r>
              <a:rPr lang="es-MX" baseline="30000">
                <a:effectLst>
                  <a:outerShdw blurRad="38100" dist="38100" dir="2700000" algn="tl">
                    <a:srgbClr val="000000"/>
                  </a:outerShdw>
                </a:effectLst>
                <a:sym typeface="StarMath" pitchFamily="2" charset="2"/>
              </a:rPr>
              <a:t>-1</a:t>
            </a:r>
            <a:endParaRPr lang="es-MX" baseline="0">
              <a:effectLst>
                <a:outerShdw blurRad="38100" dist="38100" dir="2700000" algn="tl">
                  <a:srgbClr val="000000"/>
                </a:outerShdw>
              </a:effectLst>
              <a:sym typeface="StarMath" pitchFamily="2" charset="2"/>
            </a:endParaRPr>
          </a:p>
          <a:p>
            <a:pPr>
              <a:lnSpc>
                <a:spcPct val="160000"/>
              </a:lnSpc>
              <a:defRPr/>
            </a:pPr>
            <a:r>
              <a:rPr lang="es-ES_tradnl" baseline="0">
                <a:effectLst>
                  <a:outerShdw blurRad="38100" dist="38100" dir="2700000" algn="tl">
                    <a:srgbClr val="000000"/>
                  </a:outerShdw>
                </a:effectLst>
              </a:rPr>
              <a:t> Cáscara impulsada por un viento</a:t>
            </a:r>
          </a:p>
          <a:p>
            <a:pPr>
              <a:lnSpc>
                <a:spcPct val="160000"/>
              </a:lnSpc>
              <a:defRPr/>
            </a:pPr>
            <a:r>
              <a:rPr lang="es-ES_tradnl" baseline="0">
                <a:effectLst>
                  <a:outerShdw blurRad="38100" dist="38100" dir="2700000" algn="tl">
                    <a:srgbClr val="000000"/>
                  </a:outerShdw>
                </a:effectLst>
              </a:rPr>
              <a:t> Tamaño 160 UA</a:t>
            </a:r>
          </a:p>
          <a:p>
            <a:pPr>
              <a:lnSpc>
                <a:spcPct val="160000"/>
              </a:lnSpc>
              <a:defRPr/>
            </a:pPr>
            <a:r>
              <a:rPr lang="es-ES_tradnl" baseline="0">
                <a:effectLst>
                  <a:outerShdw blurRad="38100" dist="38100" dir="2700000" algn="tl">
                    <a:srgbClr val="000000"/>
                  </a:outerShdw>
                </a:effectLst>
              </a:rPr>
              <a:t> Eventos periódicos</a:t>
            </a:r>
          </a:p>
        </p:txBody>
      </p:sp>
      <p:pic>
        <p:nvPicPr>
          <p:cNvPr id="52234" name="Picture 13" descr="chema_w75"/>
          <p:cNvPicPr>
            <a:picLocks noChangeAspect="1" noChangeArrowheads="1"/>
          </p:cNvPicPr>
          <p:nvPr/>
        </p:nvPicPr>
        <p:blipFill>
          <a:blip r:embed="rId6">
            <a:extLst>
              <a:ext uri="{28A0092B-C50C-407E-A947-70E740481C1C}">
                <a14:useLocalDpi xmlns:a14="http://schemas.microsoft.com/office/drawing/2010/main" val="0"/>
              </a:ext>
            </a:extLst>
          </a:blip>
          <a:srcRect l="45024" t="35745" r="3792" b="729"/>
          <a:stretch>
            <a:fillRect/>
          </a:stretch>
        </p:blipFill>
        <p:spPr bwMode="auto">
          <a:xfrm>
            <a:off x="5219700" y="1484313"/>
            <a:ext cx="3097213"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11" descr="chema_w75"/>
          <p:cNvPicPr>
            <a:picLocks noChangeAspect="1" noChangeArrowheads="1"/>
          </p:cNvPicPr>
          <p:nvPr/>
        </p:nvPicPr>
        <p:blipFill>
          <a:blip r:embed="rId6">
            <a:extLst>
              <a:ext uri="{28A0092B-C50C-407E-A947-70E740481C1C}">
                <a14:useLocalDpi xmlns:a14="http://schemas.microsoft.com/office/drawing/2010/main" val="0"/>
              </a:ext>
            </a:extLst>
          </a:blip>
          <a:srcRect l="9018" t="76283" r="64014" b="1711"/>
          <a:stretch>
            <a:fillRect/>
          </a:stretch>
        </p:blipFill>
        <p:spPr bwMode="auto">
          <a:xfrm>
            <a:off x="5219700" y="4437063"/>
            <a:ext cx="30924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defRPr/>
            </a:pPr>
            <a:r>
              <a:rPr lang="es-MX">
                <a:solidFill>
                  <a:srgbClr val="0000CC"/>
                </a:solidFill>
              </a:rPr>
              <a:t>Conclusiones</a:t>
            </a:r>
            <a:endParaRPr lang="es-ES">
              <a:solidFill>
                <a:srgbClr val="0000CC"/>
              </a:solidFill>
            </a:endParaRPr>
          </a:p>
        </p:txBody>
      </p:sp>
      <p:pic>
        <p:nvPicPr>
          <p:cNvPr id="54275" name="Picture 3" descr="logo_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9488" y="0"/>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4"/>
          <p:cNvSpPr txBox="1">
            <a:spLocks noChangeArrowheads="1"/>
          </p:cNvSpPr>
          <p:nvPr/>
        </p:nvSpPr>
        <p:spPr bwMode="auto">
          <a:xfrm>
            <a:off x="6948488" y="0"/>
            <a:ext cx="1663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Depto. de Astronomía</a:t>
            </a:r>
            <a:endParaRPr lang="es-ES" sz="1200" baseline="0">
              <a:latin typeface="Arial" charset="0"/>
            </a:endParaRPr>
          </a:p>
        </p:txBody>
      </p:sp>
      <p:sp>
        <p:nvSpPr>
          <p:cNvPr id="54277" name="Text Box 5"/>
          <p:cNvSpPr txBox="1">
            <a:spLocks noChangeArrowheads="1"/>
          </p:cNvSpPr>
          <p:nvPr/>
        </p:nvSpPr>
        <p:spPr bwMode="auto">
          <a:xfrm>
            <a:off x="596900" y="0"/>
            <a:ext cx="279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s-MX" sz="1200" baseline="0">
                <a:latin typeface="Arial" charset="0"/>
              </a:rPr>
              <a:t>XIX Congreso Nacional de Astronomía</a:t>
            </a:r>
          </a:p>
          <a:p>
            <a:pPr algn="ctr" eaLnBrk="1" hangingPunct="1"/>
            <a:r>
              <a:rPr lang="es-MX" sz="1200" baseline="0">
                <a:latin typeface="Arial" charset="0"/>
              </a:rPr>
              <a:t>16-18 de Marzo de 2005</a:t>
            </a:r>
            <a:endParaRPr lang="es-ES" sz="1200" baseline="0">
              <a:latin typeface="Arial" charset="0"/>
            </a:endParaRPr>
          </a:p>
        </p:txBody>
      </p:sp>
      <p:sp>
        <p:nvSpPr>
          <p:cNvPr id="54278" name="Text Box 6"/>
          <p:cNvSpPr txBox="1">
            <a:spLocks noChangeArrowheads="1"/>
          </p:cNvSpPr>
          <p:nvPr/>
        </p:nvSpPr>
        <p:spPr bwMode="auto">
          <a:xfrm>
            <a:off x="6588125" y="6583363"/>
            <a:ext cx="2022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Universidad de Guanajuato</a:t>
            </a:r>
            <a:endParaRPr lang="es-ES" sz="1200" baseline="0">
              <a:latin typeface="Arial" charset="0"/>
            </a:endParaRPr>
          </a:p>
        </p:txBody>
      </p:sp>
      <p:pic>
        <p:nvPicPr>
          <p:cNvPr id="54279" name="Picture 7" descr="Escudo"/>
          <p:cNvPicPr>
            <a:picLocks noChangeAspect="1" noChangeArrowheads="1"/>
          </p:cNvPicPr>
          <p:nvPr/>
        </p:nvPicPr>
        <p:blipFill>
          <a:blip r:embed="rId4">
            <a:extLst>
              <a:ext uri="{28A0092B-C50C-407E-A947-70E740481C1C}">
                <a14:useLocalDpi xmlns:a14="http://schemas.microsoft.com/office/drawing/2010/main" val="0"/>
              </a:ext>
            </a:extLst>
          </a:blip>
          <a:srcRect l="797" r="68553"/>
          <a:stretch>
            <a:fillRect/>
          </a:stretch>
        </p:blipFill>
        <p:spPr bwMode="auto">
          <a:xfrm>
            <a:off x="8609013" y="6237288"/>
            <a:ext cx="5349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8" descr="escalinata_sk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68421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3" name="Rectangle 9"/>
          <p:cNvSpPr>
            <a:spLocks noGrp="1" noChangeArrowheads="1"/>
          </p:cNvSpPr>
          <p:nvPr>
            <p:ph type="body" idx="1"/>
          </p:nvPr>
        </p:nvSpPr>
        <p:spPr/>
        <p:txBody>
          <a:bodyPr/>
          <a:lstStyle/>
          <a:p>
            <a:pPr eaLnBrk="1" hangingPunct="1">
              <a:lnSpc>
                <a:spcPct val="130000"/>
              </a:lnSpc>
              <a:defRPr/>
            </a:pPr>
            <a:r>
              <a:rPr lang="es-MX" sz="2000" dirty="0"/>
              <a:t>En otros casos, los máseres están distribuidos en una banda perpendicular al chorro de </a:t>
            </a:r>
            <a:r>
              <a:rPr lang="es-MX" sz="2000" dirty="0" err="1"/>
              <a:t>radiocontinuo</a:t>
            </a:r>
            <a:r>
              <a:rPr lang="es-MX" sz="2000" dirty="0"/>
              <a:t>, lo cual sugiere que están trazando discos </a:t>
            </a:r>
            <a:r>
              <a:rPr lang="es-MX" sz="2000" dirty="0" err="1"/>
              <a:t>circunestelares</a:t>
            </a:r>
            <a:r>
              <a:rPr lang="es-MX" sz="2000" dirty="0"/>
              <a:t>.</a:t>
            </a:r>
          </a:p>
          <a:p>
            <a:pPr eaLnBrk="1" hangingPunct="1">
              <a:lnSpc>
                <a:spcPct val="130000"/>
              </a:lnSpc>
              <a:defRPr/>
            </a:pPr>
            <a:r>
              <a:rPr lang="es-MX" sz="2000" dirty="0"/>
              <a:t>Observaciones con </a:t>
            </a:r>
            <a:r>
              <a:rPr lang="es-MX" sz="2000" dirty="0" err="1"/>
              <a:t>interferometría</a:t>
            </a:r>
            <a:r>
              <a:rPr lang="es-MX" sz="2000" dirty="0"/>
              <a:t> de base muy grade (VLBI) han permitido medir los movimientos propios de los máseres de agua en discos </a:t>
            </a:r>
            <a:r>
              <a:rPr lang="es-MX" sz="2000" dirty="0" err="1"/>
              <a:t>circunestelares</a:t>
            </a:r>
            <a:r>
              <a:rPr lang="es-MX" sz="2000" dirty="0"/>
              <a:t> y flujos bipolares a escalas de UA.</a:t>
            </a:r>
          </a:p>
          <a:p>
            <a:pPr eaLnBrk="1" hangingPunct="1">
              <a:lnSpc>
                <a:spcPct val="130000"/>
              </a:lnSpc>
              <a:defRPr/>
            </a:pPr>
            <a:r>
              <a:rPr lang="es-MX" sz="2000" dirty="0"/>
              <a:t>Se han descubierto nuevos fenómenos y han surgido preguntas a resolver.</a:t>
            </a:r>
            <a:endParaRPr lang="es-ES" sz="2000" dirty="0"/>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defRPr/>
            </a:pPr>
            <a:r>
              <a:rPr lang="es-MX">
                <a:solidFill>
                  <a:srgbClr val="0000CC"/>
                </a:solidFill>
              </a:rPr>
              <a:t>Agua en el Medio Interestelar</a:t>
            </a:r>
            <a:endParaRPr lang="es-ES">
              <a:solidFill>
                <a:srgbClr val="0000CC"/>
              </a:solidFill>
            </a:endParaRPr>
          </a:p>
        </p:txBody>
      </p:sp>
      <p:pic>
        <p:nvPicPr>
          <p:cNvPr id="56323" name="Picture 3" descr="logo_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9488" y="0"/>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4"/>
          <p:cNvSpPr txBox="1">
            <a:spLocks noChangeArrowheads="1"/>
          </p:cNvSpPr>
          <p:nvPr/>
        </p:nvSpPr>
        <p:spPr bwMode="auto">
          <a:xfrm>
            <a:off x="6948488" y="0"/>
            <a:ext cx="1663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Depto. de Astronomía</a:t>
            </a:r>
            <a:endParaRPr lang="es-ES" sz="1200" baseline="0">
              <a:latin typeface="Arial" charset="0"/>
            </a:endParaRPr>
          </a:p>
        </p:txBody>
      </p:sp>
      <p:sp>
        <p:nvSpPr>
          <p:cNvPr id="56325" name="Text Box 5"/>
          <p:cNvSpPr txBox="1">
            <a:spLocks noChangeArrowheads="1"/>
          </p:cNvSpPr>
          <p:nvPr/>
        </p:nvSpPr>
        <p:spPr bwMode="auto">
          <a:xfrm>
            <a:off x="596900" y="0"/>
            <a:ext cx="279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s-MX" sz="1200" baseline="0">
                <a:latin typeface="Arial" charset="0"/>
              </a:rPr>
              <a:t>XIX Congreso Nacional de Astronomía</a:t>
            </a:r>
          </a:p>
          <a:p>
            <a:pPr algn="ctr" eaLnBrk="1" hangingPunct="1"/>
            <a:r>
              <a:rPr lang="es-MX" sz="1200" baseline="0">
                <a:latin typeface="Arial" charset="0"/>
              </a:rPr>
              <a:t>16-18 de Marzo de 2005</a:t>
            </a:r>
            <a:endParaRPr lang="es-ES" sz="1200" baseline="0">
              <a:latin typeface="Arial" charset="0"/>
            </a:endParaRPr>
          </a:p>
        </p:txBody>
      </p:sp>
      <p:sp>
        <p:nvSpPr>
          <p:cNvPr id="56326" name="Text Box 6"/>
          <p:cNvSpPr txBox="1">
            <a:spLocks noChangeArrowheads="1"/>
          </p:cNvSpPr>
          <p:nvPr/>
        </p:nvSpPr>
        <p:spPr bwMode="auto">
          <a:xfrm>
            <a:off x="6588125" y="6583363"/>
            <a:ext cx="2022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Universidad de Guanajuato</a:t>
            </a:r>
            <a:endParaRPr lang="es-ES" sz="1200" baseline="0">
              <a:latin typeface="Arial" charset="0"/>
            </a:endParaRPr>
          </a:p>
        </p:txBody>
      </p:sp>
      <p:pic>
        <p:nvPicPr>
          <p:cNvPr id="56327" name="Picture 7" descr="Escudo"/>
          <p:cNvPicPr>
            <a:picLocks noChangeAspect="1" noChangeArrowheads="1"/>
          </p:cNvPicPr>
          <p:nvPr/>
        </p:nvPicPr>
        <p:blipFill>
          <a:blip r:embed="rId4">
            <a:extLst>
              <a:ext uri="{28A0092B-C50C-407E-A947-70E740481C1C}">
                <a14:useLocalDpi xmlns:a14="http://schemas.microsoft.com/office/drawing/2010/main" val="0"/>
              </a:ext>
            </a:extLst>
          </a:blip>
          <a:srcRect l="797" r="68553"/>
          <a:stretch>
            <a:fillRect/>
          </a:stretch>
        </p:blipFill>
        <p:spPr bwMode="auto">
          <a:xfrm>
            <a:off x="8609013" y="6237288"/>
            <a:ext cx="5349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8" descr="escalinata_sk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68421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1" name="Text Box 11"/>
          <p:cNvSpPr txBox="1">
            <a:spLocks noChangeArrowheads="1"/>
          </p:cNvSpPr>
          <p:nvPr/>
        </p:nvSpPr>
        <p:spPr bwMode="auto">
          <a:xfrm>
            <a:off x="1116013" y="1700213"/>
            <a:ext cx="5021262" cy="427037"/>
          </a:xfrm>
          <a:prstGeom prst="rect">
            <a:avLst/>
          </a:prstGeom>
          <a:noFill/>
          <a:ln w="9525">
            <a:noFill/>
            <a:miter lim="800000"/>
            <a:headEnd/>
            <a:tailEnd/>
          </a:ln>
          <a:effectLst/>
        </p:spPr>
        <p:txBody>
          <a:bodyPr wrap="none">
            <a:spAutoFit/>
          </a:bodyPr>
          <a:lstStyle/>
          <a:p>
            <a:pPr>
              <a:defRPr/>
            </a:pPr>
            <a:r>
              <a:rPr lang="es-MX" sz="2200" baseline="0">
                <a:solidFill>
                  <a:srgbClr val="FFFF00"/>
                </a:solidFill>
                <a:effectLst>
                  <a:outerShdw blurRad="38100" dist="38100" dir="2700000" algn="tl">
                    <a:srgbClr val="000000"/>
                  </a:outerShdw>
                </a:effectLst>
              </a:rPr>
              <a:t>Formación de la molécula de Agua</a:t>
            </a:r>
            <a:endParaRPr lang="es-ES" sz="2200" baseline="0">
              <a:solidFill>
                <a:srgbClr val="FFFF00"/>
              </a:solidFill>
              <a:effectLst>
                <a:outerShdw blurRad="38100" dist="38100" dir="2700000" algn="tl">
                  <a:srgbClr val="000000"/>
                </a:outerShdw>
              </a:effectLst>
            </a:endParaRPr>
          </a:p>
        </p:txBody>
      </p:sp>
      <p:sp>
        <p:nvSpPr>
          <p:cNvPr id="56330" name="Text Box 12"/>
          <p:cNvSpPr txBox="1">
            <a:spLocks noChangeArrowheads="1"/>
          </p:cNvSpPr>
          <p:nvPr/>
        </p:nvSpPr>
        <p:spPr bwMode="auto">
          <a:xfrm>
            <a:off x="1095375" y="2508250"/>
            <a:ext cx="2997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s-MX" baseline="0"/>
              <a:t>O  +  H</a:t>
            </a:r>
            <a:r>
              <a:rPr lang="es-MX"/>
              <a:t>2</a:t>
            </a:r>
            <a:r>
              <a:rPr lang="es-MX" baseline="0"/>
              <a:t>  </a:t>
            </a:r>
            <a:r>
              <a:rPr lang="es-MX" baseline="0">
                <a:cs typeface="Times New Roman" pitchFamily="18" charset="0"/>
              </a:rPr>
              <a:t>→  OH  +  H</a:t>
            </a:r>
          </a:p>
          <a:p>
            <a:pPr algn="ctr" eaLnBrk="1" hangingPunct="1"/>
            <a:endParaRPr lang="es-MX" baseline="0">
              <a:cs typeface="Times New Roman" pitchFamily="18" charset="0"/>
            </a:endParaRPr>
          </a:p>
          <a:p>
            <a:pPr algn="ctr" eaLnBrk="1" hangingPunct="1"/>
            <a:r>
              <a:rPr lang="es-MX" baseline="0">
                <a:cs typeface="Times New Roman" pitchFamily="18" charset="0"/>
              </a:rPr>
              <a:t>OH  +  H</a:t>
            </a:r>
            <a:r>
              <a:rPr lang="es-MX">
                <a:cs typeface="Times New Roman" pitchFamily="18" charset="0"/>
              </a:rPr>
              <a:t>2</a:t>
            </a:r>
            <a:r>
              <a:rPr lang="es-MX" baseline="0">
                <a:cs typeface="Times New Roman" pitchFamily="18" charset="0"/>
              </a:rPr>
              <a:t>  </a:t>
            </a:r>
            <a:r>
              <a:rPr lang="es-MX" baseline="0">
                <a:latin typeface="Times New Roman" pitchFamily="18" charset="0"/>
                <a:cs typeface="Times New Roman" pitchFamily="18" charset="0"/>
              </a:rPr>
              <a:t>→</a:t>
            </a:r>
            <a:r>
              <a:rPr lang="es-MX" baseline="0">
                <a:cs typeface="Times New Roman" pitchFamily="18" charset="0"/>
              </a:rPr>
              <a:t>  H</a:t>
            </a:r>
            <a:r>
              <a:rPr lang="es-MX">
                <a:cs typeface="Times New Roman" pitchFamily="18" charset="0"/>
              </a:rPr>
              <a:t>2</a:t>
            </a:r>
            <a:r>
              <a:rPr lang="es-MX" baseline="0">
                <a:cs typeface="Times New Roman" pitchFamily="18" charset="0"/>
              </a:rPr>
              <a:t>O  +  H</a:t>
            </a:r>
            <a:endParaRPr lang="es-MX" baseline="0">
              <a:latin typeface="Times New Roman" pitchFamily="18" charset="0"/>
              <a:cs typeface="Times New Roman" pitchFamily="18"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eaLnBrk="1" hangingPunct="1">
              <a:defRPr/>
            </a:pPr>
            <a:r>
              <a:rPr lang="es-MX" sz="4000">
                <a:solidFill>
                  <a:srgbClr val="0000CC"/>
                </a:solidFill>
              </a:rPr>
              <a:t>Cinemática de los Máseres de Agua</a:t>
            </a:r>
            <a:endParaRPr lang="es-ES" sz="4000">
              <a:solidFill>
                <a:srgbClr val="0000CC"/>
              </a:solidFill>
            </a:endParaRPr>
          </a:p>
        </p:txBody>
      </p:sp>
      <p:pic>
        <p:nvPicPr>
          <p:cNvPr id="6148" name="Picture 3" descr="logo_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9488" y="0"/>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4"/>
          <p:cNvSpPr txBox="1">
            <a:spLocks noChangeArrowheads="1"/>
          </p:cNvSpPr>
          <p:nvPr/>
        </p:nvSpPr>
        <p:spPr bwMode="auto">
          <a:xfrm>
            <a:off x="6948488" y="0"/>
            <a:ext cx="1663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Depto. de Astronomía</a:t>
            </a:r>
            <a:endParaRPr lang="es-ES" sz="1200" baseline="0">
              <a:latin typeface="Arial" charset="0"/>
            </a:endParaRPr>
          </a:p>
        </p:txBody>
      </p:sp>
      <p:sp>
        <p:nvSpPr>
          <p:cNvPr id="6150" name="Text Box 5"/>
          <p:cNvSpPr txBox="1">
            <a:spLocks noChangeArrowheads="1"/>
          </p:cNvSpPr>
          <p:nvPr/>
        </p:nvSpPr>
        <p:spPr bwMode="auto">
          <a:xfrm>
            <a:off x="596900" y="0"/>
            <a:ext cx="279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s-MX" sz="1200" baseline="0">
                <a:latin typeface="Arial" charset="0"/>
              </a:rPr>
              <a:t>XIX Congreso Nacional de Astronomía</a:t>
            </a:r>
          </a:p>
          <a:p>
            <a:pPr algn="ctr" eaLnBrk="1" hangingPunct="1"/>
            <a:r>
              <a:rPr lang="es-MX" sz="1200" baseline="0">
                <a:latin typeface="Arial" charset="0"/>
              </a:rPr>
              <a:t>16-18 de Marzo de 2005</a:t>
            </a:r>
            <a:endParaRPr lang="es-ES" sz="1200" baseline="0">
              <a:latin typeface="Arial" charset="0"/>
            </a:endParaRPr>
          </a:p>
        </p:txBody>
      </p:sp>
      <p:sp>
        <p:nvSpPr>
          <p:cNvPr id="6151" name="Text Box 6"/>
          <p:cNvSpPr txBox="1">
            <a:spLocks noChangeArrowheads="1"/>
          </p:cNvSpPr>
          <p:nvPr/>
        </p:nvSpPr>
        <p:spPr bwMode="auto">
          <a:xfrm>
            <a:off x="6588125" y="6583363"/>
            <a:ext cx="2022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Universidad de Guanajuato</a:t>
            </a:r>
            <a:endParaRPr lang="es-ES" sz="1200" baseline="0">
              <a:latin typeface="Arial" charset="0"/>
            </a:endParaRPr>
          </a:p>
        </p:txBody>
      </p:sp>
      <p:pic>
        <p:nvPicPr>
          <p:cNvPr id="6152" name="Picture 7" descr="Escudo"/>
          <p:cNvPicPr>
            <a:picLocks noChangeAspect="1" noChangeArrowheads="1"/>
          </p:cNvPicPr>
          <p:nvPr/>
        </p:nvPicPr>
        <p:blipFill>
          <a:blip r:embed="rId4">
            <a:extLst>
              <a:ext uri="{28A0092B-C50C-407E-A947-70E740481C1C}">
                <a14:useLocalDpi xmlns:a14="http://schemas.microsoft.com/office/drawing/2010/main" val="0"/>
              </a:ext>
            </a:extLst>
          </a:blip>
          <a:srcRect l="797" r="68553"/>
          <a:stretch>
            <a:fillRect/>
          </a:stretch>
        </p:blipFill>
        <p:spPr bwMode="auto">
          <a:xfrm>
            <a:off x="8609013" y="6237288"/>
            <a:ext cx="5349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descr="escalinata_sk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68421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5" name="Text Box 9"/>
          <p:cNvSpPr txBox="1">
            <a:spLocks noChangeArrowheads="1"/>
          </p:cNvSpPr>
          <p:nvPr/>
        </p:nvSpPr>
        <p:spPr bwMode="auto">
          <a:xfrm>
            <a:off x="395288" y="1268413"/>
            <a:ext cx="6985000" cy="2689225"/>
          </a:xfrm>
          <a:prstGeom prst="rect">
            <a:avLst/>
          </a:prstGeom>
          <a:noFill/>
          <a:ln w="9525">
            <a:noFill/>
            <a:miter lim="800000"/>
            <a:headEnd/>
            <a:tailEnd/>
          </a:ln>
          <a:effectLst/>
        </p:spPr>
        <p:txBody>
          <a:bodyPr>
            <a:spAutoFit/>
          </a:bodyPr>
          <a:lstStyle/>
          <a:p>
            <a:pPr>
              <a:lnSpc>
                <a:spcPct val="160000"/>
              </a:lnSpc>
              <a:defRPr/>
            </a:pPr>
            <a:r>
              <a:rPr lang="es-ES_tradnl" sz="2200" baseline="0">
                <a:solidFill>
                  <a:srgbClr val="FFFF00"/>
                </a:solidFill>
                <a:effectLst>
                  <a:outerShdw blurRad="38100" dist="38100" dir="2700000" algn="tl">
                    <a:srgbClr val="000000"/>
                  </a:outerShdw>
                </a:effectLst>
              </a:rPr>
              <a:t>Discos circunestelares</a:t>
            </a:r>
          </a:p>
          <a:p>
            <a:pPr>
              <a:lnSpc>
                <a:spcPct val="130000"/>
              </a:lnSpc>
              <a:defRPr/>
            </a:pPr>
            <a:r>
              <a:rPr lang="es-ES_tradnl" baseline="0">
                <a:effectLst>
                  <a:outerShdw blurRad="38100" dist="38100" dir="2700000" algn="tl">
                    <a:srgbClr val="000000"/>
                  </a:outerShdw>
                </a:effectLst>
              </a:rPr>
              <a:t>   La mayoría son vistos de canto</a:t>
            </a:r>
          </a:p>
          <a:p>
            <a:pPr>
              <a:lnSpc>
                <a:spcPct val="130000"/>
              </a:lnSpc>
              <a:defRPr/>
            </a:pPr>
            <a:r>
              <a:rPr lang="es-ES_tradnl" baseline="0">
                <a:effectLst>
                  <a:outerShdw blurRad="38100" dist="38100" dir="2700000" algn="tl">
                    <a:srgbClr val="000000"/>
                  </a:outerShdw>
                </a:effectLst>
              </a:rPr>
              <a:t>    Efecto de selección  </a:t>
            </a:r>
          </a:p>
          <a:p>
            <a:pPr>
              <a:lnSpc>
                <a:spcPct val="130000"/>
              </a:lnSpc>
              <a:defRPr/>
            </a:pPr>
            <a:r>
              <a:rPr lang="es-ES_tradnl" sz="1700" baseline="0">
                <a:effectLst>
                  <a:outerShdw blurRad="38100" dist="38100" dir="2700000" algn="tl">
                    <a:srgbClr val="000000"/>
                  </a:outerShdw>
                </a:effectLst>
              </a:rPr>
              <a:t>     Condiciones de la emisión máser</a:t>
            </a:r>
          </a:p>
          <a:p>
            <a:pPr>
              <a:lnSpc>
                <a:spcPct val="130000"/>
              </a:lnSpc>
              <a:defRPr/>
            </a:pPr>
            <a:r>
              <a:rPr lang="es-ES_tradnl" sz="1700" baseline="0">
                <a:effectLst>
                  <a:outerShdw blurRad="38100" dist="38100" dir="2700000" algn="tl">
                    <a:srgbClr val="000000"/>
                  </a:outerShdw>
                </a:effectLst>
              </a:rPr>
              <a:t>     A lo largo de columnas grandes</a:t>
            </a:r>
          </a:p>
          <a:p>
            <a:pPr>
              <a:lnSpc>
                <a:spcPct val="130000"/>
              </a:lnSpc>
              <a:defRPr/>
            </a:pPr>
            <a:r>
              <a:rPr lang="es-ES_tradnl" sz="1700" baseline="0">
                <a:effectLst>
                  <a:outerShdw blurRad="38100" dist="38100" dir="2700000" algn="tl">
                    <a:srgbClr val="000000"/>
                  </a:outerShdw>
                </a:effectLst>
              </a:rPr>
              <a:t>     Su velocidad a lo largo de la línea de visión</a:t>
            </a:r>
          </a:p>
          <a:p>
            <a:pPr>
              <a:lnSpc>
                <a:spcPct val="130000"/>
              </a:lnSpc>
              <a:defRPr/>
            </a:pPr>
            <a:r>
              <a:rPr lang="es-ES_tradnl" sz="1700" baseline="0">
                <a:effectLst>
                  <a:outerShdw blurRad="38100" dist="38100" dir="2700000" algn="tl">
                    <a:srgbClr val="000000"/>
                  </a:outerShdw>
                </a:effectLst>
              </a:rPr>
              <a:t>     Máseres intensos caen en el plano del disco</a:t>
            </a:r>
            <a:endParaRPr lang="es-ES" sz="1700" baseline="0">
              <a:effectLst>
                <a:outerShdw blurRad="38100" dist="38100" dir="2700000" algn="tl">
                  <a:srgbClr val="000000"/>
                </a:outerShdw>
              </a:effectLst>
            </a:endParaRPr>
          </a:p>
        </p:txBody>
      </p:sp>
      <p:pic>
        <p:nvPicPr>
          <p:cNvPr id="6155" name="Picture 10" descr="norr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1557338"/>
            <a:ext cx="233362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7" name="Text Box 11"/>
          <p:cNvSpPr txBox="1">
            <a:spLocks noChangeArrowheads="1"/>
          </p:cNvSpPr>
          <p:nvPr/>
        </p:nvSpPr>
        <p:spPr bwMode="auto">
          <a:xfrm>
            <a:off x="395288" y="4005263"/>
            <a:ext cx="5400675" cy="2136775"/>
          </a:xfrm>
          <a:prstGeom prst="rect">
            <a:avLst/>
          </a:prstGeom>
          <a:noFill/>
          <a:ln w="9525">
            <a:noFill/>
            <a:miter lim="800000"/>
            <a:headEnd/>
            <a:tailEnd/>
          </a:ln>
          <a:effectLst/>
        </p:spPr>
        <p:txBody>
          <a:bodyPr>
            <a:spAutoFit/>
          </a:bodyPr>
          <a:lstStyle/>
          <a:p>
            <a:pPr algn="just">
              <a:lnSpc>
                <a:spcPct val="160000"/>
              </a:lnSpc>
              <a:defRPr/>
            </a:pPr>
            <a:r>
              <a:rPr lang="es-ES_tradnl" sz="2200" baseline="0">
                <a:solidFill>
                  <a:srgbClr val="FFFF00"/>
                </a:solidFill>
                <a:effectLst>
                  <a:outerShdw blurRad="38100" dist="38100" dir="2700000" algn="tl">
                    <a:srgbClr val="000000"/>
                  </a:outerShdw>
                </a:effectLst>
              </a:rPr>
              <a:t>Modelo de un Disco</a:t>
            </a:r>
          </a:p>
          <a:p>
            <a:pPr algn="just">
              <a:lnSpc>
                <a:spcPct val="110000"/>
              </a:lnSpc>
              <a:defRPr/>
            </a:pPr>
            <a:r>
              <a:rPr lang="es-ES_tradnl" baseline="0">
                <a:effectLst>
                  <a:outerShdw blurRad="38100" dist="38100" dir="2700000" algn="tl">
                    <a:srgbClr val="000000"/>
                  </a:outerShdw>
                </a:effectLst>
              </a:rPr>
              <a:t>   Disco en rotación o cáscara en expansión (contracción).</a:t>
            </a:r>
          </a:p>
          <a:p>
            <a:pPr algn="just">
              <a:lnSpc>
                <a:spcPct val="110000"/>
              </a:lnSpc>
              <a:defRPr/>
            </a:pPr>
            <a:r>
              <a:rPr lang="es-ES_tradnl" baseline="0">
                <a:effectLst>
                  <a:outerShdw blurRad="38100" dist="38100" dir="2700000" algn="tl">
                    <a:srgbClr val="000000"/>
                  </a:outerShdw>
                </a:effectLst>
              </a:rPr>
              <a:t>   Movimiento del disco dominado por el campo gravitacional de una estrella central.</a:t>
            </a:r>
          </a:p>
          <a:p>
            <a:pPr algn="just">
              <a:lnSpc>
                <a:spcPct val="110000"/>
              </a:lnSpc>
              <a:defRPr/>
            </a:pPr>
            <a:r>
              <a:rPr lang="es-ES_tradnl" baseline="0">
                <a:effectLst>
                  <a:outerShdw blurRad="38100" dist="38100" dir="2700000" algn="tl">
                    <a:srgbClr val="000000"/>
                  </a:outerShdw>
                </a:effectLst>
              </a:rPr>
              <a:t>   Velocidad:</a:t>
            </a:r>
            <a:endParaRPr lang="es-ES" baseline="0">
              <a:effectLst>
                <a:outerShdw blurRad="38100" dist="38100" dir="2700000" algn="tl">
                  <a:srgbClr val="000000"/>
                </a:outerShdw>
              </a:effectLst>
            </a:endParaRPr>
          </a:p>
        </p:txBody>
      </p:sp>
      <p:sp>
        <p:nvSpPr>
          <p:cNvPr id="6157" name="Text Box 12"/>
          <p:cNvSpPr txBox="1">
            <a:spLocks noChangeArrowheads="1"/>
          </p:cNvSpPr>
          <p:nvPr/>
        </p:nvSpPr>
        <p:spPr bwMode="auto">
          <a:xfrm>
            <a:off x="6300788" y="3933825"/>
            <a:ext cx="1670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a:t>Norris et al. (1998)</a:t>
            </a:r>
            <a:endParaRPr lang="es-ES"/>
          </a:p>
        </p:txBody>
      </p:sp>
      <p:pic>
        <p:nvPicPr>
          <p:cNvPr id="6158" name="Picture 13" descr="cesaroni2"/>
          <p:cNvPicPr>
            <a:picLocks noChangeAspect="1" noChangeArrowheads="1"/>
          </p:cNvPicPr>
          <p:nvPr/>
        </p:nvPicPr>
        <p:blipFill>
          <a:blip r:embed="rId7">
            <a:extLst>
              <a:ext uri="{28A0092B-C50C-407E-A947-70E740481C1C}">
                <a14:useLocalDpi xmlns:a14="http://schemas.microsoft.com/office/drawing/2010/main" val="0"/>
              </a:ext>
            </a:extLst>
          </a:blip>
          <a:srcRect l="1187" t="3043" r="4298" b="1279"/>
          <a:stretch>
            <a:fillRect/>
          </a:stretch>
        </p:blipFill>
        <p:spPr bwMode="auto">
          <a:xfrm>
            <a:off x="6156325" y="4365625"/>
            <a:ext cx="2303463"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9" name="Text Box 14"/>
          <p:cNvSpPr txBox="1">
            <a:spLocks noChangeArrowheads="1"/>
          </p:cNvSpPr>
          <p:nvPr/>
        </p:nvSpPr>
        <p:spPr bwMode="auto">
          <a:xfrm>
            <a:off x="6516688" y="6092825"/>
            <a:ext cx="1428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a:t>Cesaroni (1990)</a:t>
            </a:r>
            <a:endParaRPr lang="es-ES"/>
          </a:p>
        </p:txBody>
      </p:sp>
      <p:graphicFrame>
        <p:nvGraphicFramePr>
          <p:cNvPr id="6146" name="Object 15"/>
          <p:cNvGraphicFramePr>
            <a:graphicFrameLocks noChangeAspect="1"/>
          </p:cNvGraphicFramePr>
          <p:nvPr/>
        </p:nvGraphicFramePr>
        <p:xfrm>
          <a:off x="2195513" y="5805488"/>
          <a:ext cx="1460500" cy="500062"/>
        </p:xfrm>
        <a:graphic>
          <a:graphicData uri="http://schemas.openxmlformats.org/presentationml/2006/ole">
            <mc:AlternateContent xmlns:mc="http://schemas.openxmlformats.org/markup-compatibility/2006">
              <mc:Choice xmlns:v="urn:schemas-microsoft-com:vml" Requires="v">
                <p:oleObj name="Ecuación" r:id="rId8" imgW="850680" imgH="291960" progId="Equation.3">
                  <p:embed/>
                </p:oleObj>
              </mc:Choice>
              <mc:Fallback>
                <p:oleObj name="Ecuación" r:id="rId8" imgW="850680" imgH="291960" progId="Equation.3">
                  <p:embed/>
                  <p:pic>
                    <p:nvPicPr>
                      <p:cNvPr id="0"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5513" y="5805488"/>
                        <a:ext cx="1460500" cy="500062"/>
                      </a:xfrm>
                      <a:prstGeom prst="rect">
                        <a:avLst/>
                      </a:prstGeom>
                      <a:gradFill rotWithShape="1">
                        <a:gsLst>
                          <a:gs pos="0">
                            <a:srgbClr val="CCECFF">
                              <a:gamma/>
                              <a:shade val="46275"/>
                              <a:invGamma/>
                            </a:srgbClr>
                          </a:gs>
                          <a:gs pos="50000">
                            <a:srgbClr val="CCECFF"/>
                          </a:gs>
                          <a:gs pos="100000">
                            <a:srgbClr val="CCECFF">
                              <a:gamma/>
                              <a:shade val="46275"/>
                              <a:invGamma/>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42875"/>
            <a:ext cx="8229600" cy="650875"/>
          </a:xfrm>
        </p:spPr>
        <p:txBody>
          <a:bodyPr/>
          <a:lstStyle/>
          <a:p>
            <a:pPr>
              <a:defRPr/>
            </a:pPr>
            <a:r>
              <a:rPr lang="en-US" dirty="0">
                <a:solidFill>
                  <a:srgbClr val="000099"/>
                </a:solidFill>
              </a:rPr>
              <a:t>MASER Species</a:t>
            </a:r>
          </a:p>
        </p:txBody>
      </p:sp>
      <p:pic>
        <p:nvPicPr>
          <p:cNvPr id="15363" name="Picture 3" descr="scan0003.jpg"/>
          <p:cNvPicPr>
            <a:picLocks noChangeAspect="1"/>
          </p:cNvPicPr>
          <p:nvPr/>
        </p:nvPicPr>
        <p:blipFill>
          <a:blip r:embed="rId3">
            <a:extLst>
              <a:ext uri="{28A0092B-C50C-407E-A947-70E740481C1C}">
                <a14:useLocalDpi xmlns:a14="http://schemas.microsoft.com/office/drawing/2010/main" val="0"/>
              </a:ext>
            </a:extLst>
          </a:blip>
          <a:srcRect l="2057" t="1563" b="3123"/>
          <a:stretch>
            <a:fillRect/>
          </a:stretch>
        </p:blipFill>
        <p:spPr bwMode="auto">
          <a:xfrm>
            <a:off x="4572000" y="2509285"/>
            <a:ext cx="457200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scan00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12776"/>
            <a:ext cx="45720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16016" y="980728"/>
            <a:ext cx="4176464" cy="1446550"/>
          </a:xfrm>
          <a:prstGeom prst="rect">
            <a:avLst/>
          </a:prstGeom>
          <a:noFill/>
        </p:spPr>
        <p:txBody>
          <a:bodyPr wrap="square" rtlCol="0">
            <a:spAutoFit/>
          </a:bodyPr>
          <a:lstStyle/>
          <a:p>
            <a:r>
              <a:rPr lang="en-US" sz="2400" dirty="0"/>
              <a:t>Most relevant species due to strength and abundance:</a:t>
            </a:r>
            <a:r>
              <a:rPr lang="en-US" sz="2400" baseline="0" dirty="0"/>
              <a:t> </a:t>
            </a:r>
          </a:p>
          <a:p>
            <a:endParaRPr lang="en-US" sz="2400" baseline="0" dirty="0"/>
          </a:p>
          <a:p>
            <a:r>
              <a:rPr lang="en-US" sz="2400" baseline="0" dirty="0">
                <a:ea typeface="Verdana" pitchFamily="34" charset="0"/>
                <a:cs typeface="Verdana" pitchFamily="34" charset="0"/>
              </a:rPr>
              <a:t>H</a:t>
            </a:r>
            <a:r>
              <a:rPr lang="en-US" sz="2400" dirty="0">
                <a:ea typeface="Verdana" pitchFamily="34" charset="0"/>
                <a:cs typeface="Verdana" pitchFamily="34" charset="0"/>
              </a:rPr>
              <a:t>2</a:t>
            </a:r>
            <a:r>
              <a:rPr lang="en-US" sz="2400" baseline="0" dirty="0">
                <a:ea typeface="Verdana" pitchFamily="34" charset="0"/>
                <a:cs typeface="Verdana" pitchFamily="34" charset="0"/>
              </a:rPr>
              <a:t>O, OH, </a:t>
            </a:r>
            <a:r>
              <a:rPr lang="en-US" sz="2400" baseline="0" dirty="0" err="1">
                <a:ea typeface="Verdana" pitchFamily="34" charset="0"/>
                <a:cs typeface="Verdana" pitchFamily="34" charset="0"/>
              </a:rPr>
              <a:t>SiO</a:t>
            </a:r>
            <a:r>
              <a:rPr lang="en-US" sz="2400" baseline="0" dirty="0">
                <a:ea typeface="Verdana" pitchFamily="34" charset="0"/>
                <a:cs typeface="Verdana" pitchFamily="34" charset="0"/>
              </a:rPr>
              <a:t> &amp; CH</a:t>
            </a:r>
            <a:r>
              <a:rPr lang="en-US" sz="2400" dirty="0">
                <a:ea typeface="Verdana" pitchFamily="34" charset="0"/>
                <a:cs typeface="Verdana" pitchFamily="34" charset="0"/>
              </a:rPr>
              <a:t>3</a:t>
            </a:r>
            <a:r>
              <a:rPr lang="en-US" sz="2400" baseline="0" dirty="0">
                <a:ea typeface="Verdana" pitchFamily="34" charset="0"/>
                <a:cs typeface="Verdana" pitchFamily="34" charset="0"/>
              </a:rPr>
              <a:t>OH</a:t>
            </a:r>
          </a:p>
        </p:txBody>
      </p:sp>
      <p:sp>
        <p:nvSpPr>
          <p:cNvPr id="5" name="TextBox 4"/>
          <p:cNvSpPr txBox="1"/>
          <p:nvPr/>
        </p:nvSpPr>
        <p:spPr>
          <a:xfrm>
            <a:off x="796234" y="2509285"/>
            <a:ext cx="282450" cy="830997"/>
          </a:xfrm>
          <a:prstGeom prst="rect">
            <a:avLst/>
          </a:prstGeom>
          <a:noFill/>
        </p:spPr>
        <p:txBody>
          <a:bodyPr wrap="none" rtlCol="0">
            <a:spAutoFit/>
          </a:bodyPr>
          <a:lstStyle/>
          <a:p>
            <a:r>
              <a:rPr lang="en-US" dirty="0">
                <a:solidFill>
                  <a:srgbClr val="C00000"/>
                </a:solidFill>
              </a:rPr>
              <a:t>*</a:t>
            </a:r>
          </a:p>
          <a:p>
            <a:r>
              <a:rPr lang="en-US" dirty="0">
                <a:solidFill>
                  <a:srgbClr val="C00000"/>
                </a:solidFill>
              </a:rPr>
              <a:t>*</a:t>
            </a:r>
          </a:p>
          <a:p>
            <a:r>
              <a:rPr lang="en-US" dirty="0">
                <a:solidFill>
                  <a:srgbClr val="C00000"/>
                </a:solidFill>
              </a:rPr>
              <a:t>*</a:t>
            </a:r>
          </a:p>
          <a:p>
            <a:r>
              <a:rPr lang="en-US" dirty="0">
                <a:solidFill>
                  <a:srgbClr val="C00000"/>
                </a:solidFill>
              </a:rPr>
              <a:t>*</a:t>
            </a:r>
          </a:p>
        </p:txBody>
      </p:sp>
      <p:sp>
        <p:nvSpPr>
          <p:cNvPr id="6" name="TextBox 5"/>
          <p:cNvSpPr txBox="1"/>
          <p:nvPr/>
        </p:nvSpPr>
        <p:spPr>
          <a:xfrm>
            <a:off x="463847" y="4166248"/>
            <a:ext cx="282450" cy="276999"/>
          </a:xfrm>
          <a:prstGeom prst="rect">
            <a:avLst/>
          </a:prstGeom>
          <a:noFill/>
        </p:spPr>
        <p:txBody>
          <a:bodyPr wrap="none" rtlCol="0">
            <a:spAutoFit/>
          </a:bodyPr>
          <a:lstStyle/>
          <a:p>
            <a:r>
              <a:rPr lang="en-US" dirty="0">
                <a:solidFill>
                  <a:srgbClr val="C00000"/>
                </a:solidFill>
              </a:rPr>
              <a:t>*</a:t>
            </a:r>
          </a:p>
        </p:txBody>
      </p:sp>
      <p:sp>
        <p:nvSpPr>
          <p:cNvPr id="9" name="TextBox 8"/>
          <p:cNvSpPr txBox="1"/>
          <p:nvPr/>
        </p:nvSpPr>
        <p:spPr>
          <a:xfrm>
            <a:off x="5436096" y="3201782"/>
            <a:ext cx="282450" cy="276999"/>
          </a:xfrm>
          <a:prstGeom prst="rect">
            <a:avLst/>
          </a:prstGeom>
          <a:noFill/>
        </p:spPr>
        <p:txBody>
          <a:bodyPr wrap="none" rtlCol="0">
            <a:spAutoFit/>
          </a:bodyPr>
          <a:lstStyle/>
          <a:p>
            <a:r>
              <a:rPr lang="en-US" dirty="0">
                <a:solidFill>
                  <a:srgbClr val="C00000"/>
                </a:solidFill>
              </a:rPr>
              <a:t>*</a:t>
            </a:r>
          </a:p>
        </p:txBody>
      </p:sp>
      <p:sp>
        <p:nvSpPr>
          <p:cNvPr id="10" name="TextBox 9"/>
          <p:cNvSpPr txBox="1"/>
          <p:nvPr/>
        </p:nvSpPr>
        <p:spPr>
          <a:xfrm>
            <a:off x="5004048" y="4592161"/>
            <a:ext cx="282450" cy="276999"/>
          </a:xfrm>
          <a:prstGeom prst="rect">
            <a:avLst/>
          </a:prstGeom>
          <a:noFill/>
        </p:spPr>
        <p:txBody>
          <a:bodyPr wrap="none" rtlCol="0">
            <a:spAutoFit/>
          </a:bodyPr>
          <a:lstStyle/>
          <a:p>
            <a:r>
              <a:rPr lang="en-US" dirty="0">
                <a:solidFill>
                  <a:srgbClr val="C00000"/>
                </a:solidFill>
              </a:rPr>
              <a:t>*</a:t>
            </a:r>
          </a:p>
        </p:txBody>
      </p:sp>
    </p:spTree>
    <p:extLst>
      <p:ext uri="{BB962C8B-B14F-4D97-AF65-F5344CB8AC3E}">
        <p14:creationId xmlns:p14="http://schemas.microsoft.com/office/powerpoint/2010/main" val="38223842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defRPr/>
            </a:pPr>
            <a:r>
              <a:rPr lang="es-MX">
                <a:solidFill>
                  <a:srgbClr val="0000CC"/>
                </a:solidFill>
              </a:rPr>
              <a:t>Discos Circunestelares</a:t>
            </a:r>
            <a:endParaRPr lang="es-ES">
              <a:solidFill>
                <a:srgbClr val="0000CC"/>
              </a:solidFill>
            </a:endParaRPr>
          </a:p>
        </p:txBody>
      </p:sp>
      <p:pic>
        <p:nvPicPr>
          <p:cNvPr id="57347" name="Picture 3" descr="logo_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9488" y="0"/>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4"/>
          <p:cNvSpPr txBox="1">
            <a:spLocks noChangeArrowheads="1"/>
          </p:cNvSpPr>
          <p:nvPr/>
        </p:nvSpPr>
        <p:spPr bwMode="auto">
          <a:xfrm>
            <a:off x="6948488" y="0"/>
            <a:ext cx="1663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Depto. de Astronomía</a:t>
            </a:r>
            <a:endParaRPr lang="es-ES" sz="1200" baseline="0">
              <a:latin typeface="Arial" charset="0"/>
            </a:endParaRPr>
          </a:p>
        </p:txBody>
      </p:sp>
      <p:sp>
        <p:nvSpPr>
          <p:cNvPr id="57349" name="Text Box 5"/>
          <p:cNvSpPr txBox="1">
            <a:spLocks noChangeArrowheads="1"/>
          </p:cNvSpPr>
          <p:nvPr/>
        </p:nvSpPr>
        <p:spPr bwMode="auto">
          <a:xfrm>
            <a:off x="596900" y="0"/>
            <a:ext cx="279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s-MX" sz="1200" baseline="0">
                <a:latin typeface="Arial" charset="0"/>
              </a:rPr>
              <a:t>XIX Congreso Nacional de Astronomía</a:t>
            </a:r>
          </a:p>
          <a:p>
            <a:pPr algn="ctr" eaLnBrk="1" hangingPunct="1"/>
            <a:r>
              <a:rPr lang="es-MX" sz="1200" baseline="0">
                <a:latin typeface="Arial" charset="0"/>
              </a:rPr>
              <a:t>16-18 de Marzo de 2005</a:t>
            </a:r>
            <a:endParaRPr lang="es-ES" sz="1200" baseline="0">
              <a:latin typeface="Arial" charset="0"/>
            </a:endParaRPr>
          </a:p>
        </p:txBody>
      </p:sp>
      <p:sp>
        <p:nvSpPr>
          <p:cNvPr id="57350" name="Text Box 6"/>
          <p:cNvSpPr txBox="1">
            <a:spLocks noChangeArrowheads="1"/>
          </p:cNvSpPr>
          <p:nvPr/>
        </p:nvSpPr>
        <p:spPr bwMode="auto">
          <a:xfrm>
            <a:off x="6588125" y="6583363"/>
            <a:ext cx="2022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Universidad de Guanajuato</a:t>
            </a:r>
            <a:endParaRPr lang="es-ES" sz="1200" baseline="0">
              <a:latin typeface="Arial" charset="0"/>
            </a:endParaRPr>
          </a:p>
        </p:txBody>
      </p:sp>
      <p:pic>
        <p:nvPicPr>
          <p:cNvPr id="57351" name="Picture 7" descr="Escudo"/>
          <p:cNvPicPr>
            <a:picLocks noChangeAspect="1" noChangeArrowheads="1"/>
          </p:cNvPicPr>
          <p:nvPr/>
        </p:nvPicPr>
        <p:blipFill>
          <a:blip r:embed="rId4">
            <a:extLst>
              <a:ext uri="{28A0092B-C50C-407E-A947-70E740481C1C}">
                <a14:useLocalDpi xmlns:a14="http://schemas.microsoft.com/office/drawing/2010/main" val="0"/>
              </a:ext>
            </a:extLst>
          </a:blip>
          <a:srcRect l="797" r="68553"/>
          <a:stretch>
            <a:fillRect/>
          </a:stretch>
        </p:blipFill>
        <p:spPr bwMode="auto">
          <a:xfrm>
            <a:off x="8609013" y="6237288"/>
            <a:ext cx="5349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8" descr="escalinata_sk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68421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3" name="Text Box 9"/>
          <p:cNvSpPr txBox="1">
            <a:spLocks noChangeArrowheads="1"/>
          </p:cNvSpPr>
          <p:nvPr/>
        </p:nvSpPr>
        <p:spPr bwMode="auto">
          <a:xfrm>
            <a:off x="755650" y="1412875"/>
            <a:ext cx="6985000" cy="3868738"/>
          </a:xfrm>
          <a:prstGeom prst="rect">
            <a:avLst/>
          </a:prstGeom>
          <a:noFill/>
          <a:ln w="9525">
            <a:noFill/>
            <a:miter lim="800000"/>
            <a:headEnd/>
            <a:tailEnd/>
          </a:ln>
          <a:effectLst/>
        </p:spPr>
        <p:txBody>
          <a:bodyPr>
            <a:spAutoFit/>
          </a:bodyPr>
          <a:lstStyle/>
          <a:p>
            <a:pPr>
              <a:lnSpc>
                <a:spcPct val="160000"/>
              </a:lnSpc>
              <a:defRPr/>
            </a:pPr>
            <a:r>
              <a:rPr lang="es-ES_tradnl" sz="2200" baseline="0">
                <a:solidFill>
                  <a:srgbClr val="FFFF00"/>
                </a:solidFill>
                <a:effectLst>
                  <a:outerShdw blurRad="38100" dist="38100" dir="2700000" algn="tl">
                    <a:srgbClr val="000000"/>
                  </a:outerShdw>
                </a:effectLst>
              </a:rPr>
              <a:t>Discos circunestelares: S 255</a:t>
            </a:r>
          </a:p>
          <a:p>
            <a:pPr>
              <a:lnSpc>
                <a:spcPct val="140000"/>
              </a:lnSpc>
              <a:defRPr/>
            </a:pPr>
            <a:r>
              <a:rPr lang="es-ES_tradnl">
                <a:solidFill>
                  <a:srgbClr val="FFFFFF"/>
                </a:solidFill>
              </a:rPr>
              <a:t>(Cesaroni, 1990)</a:t>
            </a:r>
            <a:r>
              <a:rPr lang="es-ES_tradnl" baseline="0">
                <a:effectLst>
                  <a:outerShdw blurRad="38100" dist="38100" dir="2700000" algn="tl">
                    <a:srgbClr val="000000"/>
                  </a:outerShdw>
                </a:effectLst>
              </a:rPr>
              <a:t> </a:t>
            </a:r>
          </a:p>
          <a:p>
            <a:pPr>
              <a:lnSpc>
                <a:spcPct val="160000"/>
              </a:lnSpc>
              <a:defRPr/>
            </a:pPr>
            <a:r>
              <a:rPr lang="es-ES_tradnl" baseline="0">
                <a:effectLst>
                  <a:outerShdw blurRad="38100" dist="38100" dir="2700000" algn="tl">
                    <a:srgbClr val="000000"/>
                  </a:outerShdw>
                </a:effectLst>
              </a:rPr>
              <a:t>Observaciones: 32m-Medicina (</a:t>
            </a:r>
            <a:r>
              <a:rPr lang="el-GR" baseline="0">
                <a:effectLst>
                  <a:outerShdw blurRad="38100" dist="38100" dir="2700000" algn="tl">
                    <a:srgbClr val="000000"/>
                  </a:outerShdw>
                </a:effectLst>
              </a:rPr>
              <a:t>θ</a:t>
            </a:r>
            <a:r>
              <a:rPr lang="es-MX" baseline="0">
                <a:effectLst>
                  <a:outerShdw blurRad="38100" dist="38100" dir="2700000" algn="tl">
                    <a:srgbClr val="000000"/>
                  </a:outerShdw>
                </a:effectLst>
              </a:rPr>
              <a:t> </a:t>
            </a:r>
            <a:r>
              <a:rPr lang="es-MX" baseline="0">
                <a:effectLst>
                  <a:outerShdw blurRad="38100" dist="38100" dir="2700000" algn="tl">
                    <a:srgbClr val="000000"/>
                  </a:outerShdw>
                </a:effectLst>
                <a:sym typeface="StarMath" pitchFamily="2" charset="2"/>
              </a:rPr>
              <a:t> 2´</a:t>
            </a:r>
            <a:r>
              <a:rPr lang="es-MX" baseline="0">
                <a:effectLst>
                  <a:outerShdw blurRad="38100" dist="38100" dir="2700000" algn="tl">
                    <a:srgbClr val="000000"/>
                  </a:outerShdw>
                </a:effectLst>
              </a:rPr>
              <a:t>)</a:t>
            </a:r>
            <a:endParaRPr lang="es-ES_tradnl" baseline="0">
              <a:effectLst>
                <a:outerShdw blurRad="38100" dist="38100" dir="2700000" algn="tl">
                  <a:srgbClr val="000000"/>
                </a:outerShdw>
              </a:effectLst>
            </a:endParaRPr>
          </a:p>
          <a:p>
            <a:pPr>
              <a:lnSpc>
                <a:spcPct val="140000"/>
              </a:lnSpc>
              <a:defRPr/>
            </a:pPr>
            <a:r>
              <a:rPr lang="es-ES_tradnl" baseline="0">
                <a:effectLst>
                  <a:outerShdw blurRad="38100" dist="38100" dir="2700000" algn="tl">
                    <a:srgbClr val="000000"/>
                  </a:outerShdw>
                </a:effectLst>
              </a:rPr>
              <a:t>Modelo y observaciones máser con una sola antena.</a:t>
            </a:r>
          </a:p>
          <a:p>
            <a:pPr>
              <a:lnSpc>
                <a:spcPct val="140000"/>
              </a:lnSpc>
              <a:defRPr/>
            </a:pPr>
            <a:r>
              <a:rPr lang="es-ES_tradnl" baseline="0">
                <a:effectLst>
                  <a:outerShdw blurRad="38100" dist="38100" dir="2700000" algn="tl">
                    <a:srgbClr val="000000"/>
                  </a:outerShdw>
                </a:effectLst>
              </a:rPr>
              <a:t>Espectro de tres líneas (típico de discos máser)</a:t>
            </a:r>
          </a:p>
          <a:p>
            <a:pPr>
              <a:lnSpc>
                <a:spcPct val="140000"/>
              </a:lnSpc>
              <a:defRPr/>
            </a:pPr>
            <a:r>
              <a:rPr lang="es-ES_tradnl" baseline="0">
                <a:effectLst>
                  <a:outerShdw blurRad="38100" dist="38100" dir="2700000" algn="tl">
                    <a:srgbClr val="000000"/>
                  </a:outerShdw>
                </a:effectLst>
              </a:rPr>
              <a:t> Radio: </a:t>
            </a:r>
            <a:r>
              <a:rPr lang="en-US" baseline="0">
                <a:effectLst>
                  <a:outerShdw blurRad="38100" dist="38100" dir="2700000" algn="tl">
                    <a:srgbClr val="000000"/>
                  </a:outerShdw>
                </a:effectLst>
              </a:rPr>
              <a:t>~700 UA</a:t>
            </a:r>
          </a:p>
          <a:p>
            <a:pPr>
              <a:lnSpc>
                <a:spcPct val="140000"/>
              </a:lnSpc>
              <a:defRPr/>
            </a:pPr>
            <a:r>
              <a:rPr lang="es-ES_tradnl" baseline="0">
                <a:effectLst>
                  <a:outerShdw blurRad="38100" dist="38100" dir="2700000" algn="tl">
                    <a:srgbClr val="000000"/>
                  </a:outerShdw>
                </a:effectLst>
              </a:rPr>
              <a:t> Protoestrella central:  </a:t>
            </a:r>
            <a:r>
              <a:rPr lang="en-US" baseline="0">
                <a:effectLst>
                  <a:outerShdw blurRad="38100" dist="38100" dir="2700000" algn="tl">
                    <a:srgbClr val="000000"/>
                  </a:outerShdw>
                </a:effectLst>
              </a:rPr>
              <a:t>~</a:t>
            </a:r>
            <a:r>
              <a:rPr lang="es-ES_tradnl" baseline="0">
                <a:effectLst>
                  <a:outerShdw blurRad="38100" dist="38100" dir="2700000" algn="tl">
                    <a:srgbClr val="000000"/>
                  </a:outerShdw>
                </a:effectLst>
              </a:rPr>
              <a:t>18 M</a:t>
            </a:r>
            <a:r>
              <a:rPr lang="en-US">
                <a:effectLst>
                  <a:outerShdw blurRad="38100" dist="38100" dir="2700000" algn="tl">
                    <a:srgbClr val="000000"/>
                  </a:outerShdw>
                </a:effectLst>
                <a:latin typeface="Syastro" pitchFamily="2" charset="0"/>
              </a:rPr>
              <a:t>A</a:t>
            </a:r>
            <a:endParaRPr lang="en-US" baseline="0">
              <a:effectLst>
                <a:outerShdw blurRad="38100" dist="38100" dir="2700000" algn="tl">
                  <a:srgbClr val="000000"/>
                </a:outerShdw>
              </a:effectLst>
              <a:latin typeface="Syastro" pitchFamily="2" charset="0"/>
            </a:endParaRPr>
          </a:p>
          <a:p>
            <a:pPr>
              <a:lnSpc>
                <a:spcPct val="160000"/>
              </a:lnSpc>
              <a:defRPr/>
            </a:pPr>
            <a:endParaRPr lang="en-US" baseline="0">
              <a:effectLst>
                <a:outerShdw blurRad="38100" dist="38100" dir="2700000" algn="tl">
                  <a:srgbClr val="000000"/>
                </a:outerShdw>
              </a:effectLst>
              <a:latin typeface="Syastro" pitchFamily="2" charset="0"/>
            </a:endParaRPr>
          </a:p>
          <a:p>
            <a:pPr>
              <a:lnSpc>
                <a:spcPct val="160000"/>
              </a:lnSpc>
              <a:defRPr/>
            </a:pPr>
            <a:r>
              <a:rPr lang="es-ES_tradnl" baseline="0">
                <a:effectLst>
                  <a:outerShdw blurRad="38100" dist="38100" dir="2700000" algn="tl">
                    <a:srgbClr val="000000"/>
                  </a:outerShdw>
                </a:effectLst>
              </a:rPr>
              <a:t>     </a:t>
            </a:r>
            <a:endParaRPr lang="es-ES" baseline="0">
              <a:effectLst>
                <a:outerShdw blurRad="38100" dist="38100" dir="2700000" algn="tl">
                  <a:srgbClr val="000000"/>
                </a:outerShdw>
              </a:effectLst>
            </a:endParaRPr>
          </a:p>
        </p:txBody>
      </p:sp>
      <p:pic>
        <p:nvPicPr>
          <p:cNvPr id="57354" name="Picture 13" descr="cesaroni1"/>
          <p:cNvPicPr>
            <a:picLocks noChangeAspect="1" noChangeArrowheads="1"/>
          </p:cNvPicPr>
          <p:nvPr/>
        </p:nvPicPr>
        <p:blipFill>
          <a:blip r:embed="rId6">
            <a:extLst>
              <a:ext uri="{28A0092B-C50C-407E-A947-70E740481C1C}">
                <a14:useLocalDpi xmlns:a14="http://schemas.microsoft.com/office/drawing/2010/main" val="0"/>
              </a:ext>
            </a:extLst>
          </a:blip>
          <a:srcRect l="3447" t="3188" r="1140" b="2019"/>
          <a:stretch>
            <a:fillRect/>
          </a:stretch>
        </p:blipFill>
        <p:spPr bwMode="auto">
          <a:xfrm>
            <a:off x="2987675" y="4465638"/>
            <a:ext cx="295275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14" descr="cesaroni3"/>
          <p:cNvPicPr>
            <a:picLocks noChangeAspect="1" noChangeArrowheads="1"/>
          </p:cNvPicPr>
          <p:nvPr/>
        </p:nvPicPr>
        <p:blipFill>
          <a:blip r:embed="rId7">
            <a:extLst>
              <a:ext uri="{28A0092B-C50C-407E-A947-70E740481C1C}">
                <a14:useLocalDpi xmlns:a14="http://schemas.microsoft.com/office/drawing/2010/main" val="0"/>
              </a:ext>
            </a:extLst>
          </a:blip>
          <a:srcRect l="2858" t="3226" r="1967" b="2367"/>
          <a:stretch>
            <a:fillRect/>
          </a:stretch>
        </p:blipFill>
        <p:spPr bwMode="auto">
          <a:xfrm>
            <a:off x="5940425" y="1557338"/>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defRPr/>
            </a:pPr>
            <a:r>
              <a:rPr lang="es-MX" sz="4000">
                <a:solidFill>
                  <a:srgbClr val="0000CC"/>
                </a:solidFill>
              </a:rPr>
              <a:t>Cinemática de los Máseres de Agua</a:t>
            </a:r>
            <a:endParaRPr lang="es-ES" sz="4000">
              <a:solidFill>
                <a:srgbClr val="0000CC"/>
              </a:solidFill>
            </a:endParaRPr>
          </a:p>
        </p:txBody>
      </p:sp>
      <p:pic>
        <p:nvPicPr>
          <p:cNvPr id="58371" name="Picture 3" descr="logo_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9488" y="0"/>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4"/>
          <p:cNvSpPr txBox="1">
            <a:spLocks noChangeArrowheads="1"/>
          </p:cNvSpPr>
          <p:nvPr/>
        </p:nvSpPr>
        <p:spPr bwMode="auto">
          <a:xfrm>
            <a:off x="6948488" y="0"/>
            <a:ext cx="1663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Depto. de Astronomía</a:t>
            </a:r>
            <a:endParaRPr lang="es-ES" sz="1200" baseline="0">
              <a:latin typeface="Arial" charset="0"/>
            </a:endParaRPr>
          </a:p>
        </p:txBody>
      </p:sp>
      <p:sp>
        <p:nvSpPr>
          <p:cNvPr id="58373" name="Text Box 5"/>
          <p:cNvSpPr txBox="1">
            <a:spLocks noChangeArrowheads="1"/>
          </p:cNvSpPr>
          <p:nvPr/>
        </p:nvSpPr>
        <p:spPr bwMode="auto">
          <a:xfrm>
            <a:off x="596900" y="0"/>
            <a:ext cx="279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s-MX" sz="1200" baseline="0">
                <a:latin typeface="Arial" charset="0"/>
              </a:rPr>
              <a:t>XIX Congreso Nacional de Astronomía</a:t>
            </a:r>
          </a:p>
          <a:p>
            <a:pPr algn="ctr" eaLnBrk="1" hangingPunct="1"/>
            <a:r>
              <a:rPr lang="es-MX" sz="1200" baseline="0">
                <a:latin typeface="Arial" charset="0"/>
              </a:rPr>
              <a:t>16-18 de Marzo de 2005</a:t>
            </a:r>
            <a:endParaRPr lang="es-ES" sz="1200" baseline="0">
              <a:latin typeface="Arial" charset="0"/>
            </a:endParaRPr>
          </a:p>
        </p:txBody>
      </p:sp>
      <p:sp>
        <p:nvSpPr>
          <p:cNvPr id="58374" name="Text Box 6"/>
          <p:cNvSpPr txBox="1">
            <a:spLocks noChangeArrowheads="1"/>
          </p:cNvSpPr>
          <p:nvPr/>
        </p:nvSpPr>
        <p:spPr bwMode="auto">
          <a:xfrm>
            <a:off x="6588125" y="6583363"/>
            <a:ext cx="2022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Universidad de Guanajuato</a:t>
            </a:r>
            <a:endParaRPr lang="es-ES" sz="1200" baseline="0">
              <a:latin typeface="Arial" charset="0"/>
            </a:endParaRPr>
          </a:p>
        </p:txBody>
      </p:sp>
      <p:pic>
        <p:nvPicPr>
          <p:cNvPr id="58375" name="Picture 7" descr="Escudo"/>
          <p:cNvPicPr>
            <a:picLocks noChangeAspect="1" noChangeArrowheads="1"/>
          </p:cNvPicPr>
          <p:nvPr/>
        </p:nvPicPr>
        <p:blipFill>
          <a:blip r:embed="rId4">
            <a:extLst>
              <a:ext uri="{28A0092B-C50C-407E-A947-70E740481C1C}">
                <a14:useLocalDpi xmlns:a14="http://schemas.microsoft.com/office/drawing/2010/main" val="0"/>
              </a:ext>
            </a:extLst>
          </a:blip>
          <a:srcRect l="797" r="68553"/>
          <a:stretch>
            <a:fillRect/>
          </a:stretch>
        </p:blipFill>
        <p:spPr bwMode="auto">
          <a:xfrm>
            <a:off x="8609013" y="6237288"/>
            <a:ext cx="5349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8" descr="escalinata_sk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68421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3" name="Text Box 9"/>
          <p:cNvSpPr txBox="1">
            <a:spLocks noChangeArrowheads="1"/>
          </p:cNvSpPr>
          <p:nvPr/>
        </p:nvSpPr>
        <p:spPr bwMode="auto">
          <a:xfrm>
            <a:off x="755650" y="1412875"/>
            <a:ext cx="6985000" cy="3760788"/>
          </a:xfrm>
          <a:prstGeom prst="rect">
            <a:avLst/>
          </a:prstGeom>
          <a:noFill/>
          <a:ln w="9525">
            <a:noFill/>
            <a:miter lim="800000"/>
            <a:headEnd/>
            <a:tailEnd/>
          </a:ln>
          <a:effectLst/>
        </p:spPr>
        <p:txBody>
          <a:bodyPr>
            <a:spAutoFit/>
          </a:bodyPr>
          <a:lstStyle/>
          <a:p>
            <a:pPr>
              <a:lnSpc>
                <a:spcPct val="160000"/>
              </a:lnSpc>
              <a:defRPr/>
            </a:pPr>
            <a:r>
              <a:rPr lang="es-ES_tradnl" sz="2200" baseline="0">
                <a:solidFill>
                  <a:srgbClr val="FFFF00"/>
                </a:solidFill>
                <a:effectLst>
                  <a:outerShdw blurRad="38100" dist="38100" dir="2700000" algn="tl">
                    <a:srgbClr val="000000"/>
                  </a:outerShdw>
                </a:effectLst>
              </a:rPr>
              <a:t>Microestructuras</a:t>
            </a:r>
            <a:r>
              <a:rPr lang="es-ES_tradnl" baseline="0">
                <a:effectLst>
                  <a:outerShdw blurRad="38100" dist="38100" dir="2700000" algn="tl">
                    <a:srgbClr val="000000"/>
                  </a:outerShdw>
                </a:effectLst>
              </a:rPr>
              <a:t> </a:t>
            </a:r>
          </a:p>
          <a:p>
            <a:pPr>
              <a:lnSpc>
                <a:spcPct val="110000"/>
              </a:lnSpc>
              <a:defRPr/>
            </a:pPr>
            <a:r>
              <a:rPr lang="es-ES_tradnl">
                <a:solidFill>
                  <a:srgbClr val="FFFFFF"/>
                </a:solidFill>
              </a:rPr>
              <a:t>(Torrelles et al. 2001</a:t>
            </a:r>
            <a:endParaRPr lang="es-ES_tradnl" baseline="0">
              <a:effectLst>
                <a:outerShdw blurRad="38100" dist="38100" dir="2700000" algn="tl">
                  <a:srgbClr val="000000"/>
                </a:outerShdw>
              </a:effectLst>
            </a:endParaRPr>
          </a:p>
          <a:p>
            <a:pPr>
              <a:lnSpc>
                <a:spcPct val="160000"/>
              </a:lnSpc>
              <a:defRPr/>
            </a:pPr>
            <a:r>
              <a:rPr lang="es-ES_tradnl" baseline="0">
                <a:effectLst>
                  <a:outerShdw blurRad="38100" dist="38100" dir="2700000" algn="tl">
                    <a:srgbClr val="000000"/>
                  </a:outerShdw>
                </a:effectLst>
              </a:rPr>
              <a:t>Observaciones: 3-VLBA </a:t>
            </a:r>
          </a:p>
          <a:p>
            <a:pPr>
              <a:lnSpc>
                <a:spcPct val="130000"/>
              </a:lnSpc>
              <a:defRPr/>
            </a:pPr>
            <a:r>
              <a:rPr lang="es-ES_tradnl" baseline="0">
                <a:effectLst>
                  <a:outerShdw blurRad="38100" dist="38100" dir="2700000" algn="tl">
                    <a:srgbClr val="000000"/>
                  </a:outerShdw>
                </a:effectLst>
              </a:rPr>
              <a:t>(</a:t>
            </a:r>
            <a:r>
              <a:rPr lang="el-GR" baseline="0">
                <a:effectLst>
                  <a:outerShdw blurRad="38100" dist="38100" dir="2700000" algn="tl">
                    <a:srgbClr val="000000"/>
                  </a:outerShdw>
                </a:effectLst>
              </a:rPr>
              <a:t>θ</a:t>
            </a:r>
            <a:r>
              <a:rPr lang="es-MX" baseline="0">
                <a:effectLst>
                  <a:outerShdw blurRad="38100" dist="38100" dir="2700000" algn="tl">
                    <a:srgbClr val="000000"/>
                  </a:outerShdw>
                </a:effectLst>
              </a:rPr>
              <a:t> </a:t>
            </a:r>
            <a:r>
              <a:rPr lang="es-MX" baseline="0">
                <a:effectLst>
                  <a:outerShdw blurRad="38100" dist="38100" dir="2700000" algn="tl">
                    <a:srgbClr val="000000"/>
                  </a:outerShdw>
                </a:effectLst>
                <a:sym typeface="StarMath" pitchFamily="2" charset="2"/>
              </a:rPr>
              <a:t></a:t>
            </a:r>
            <a:r>
              <a:rPr lang="es-MX" baseline="0">
                <a:effectLst>
                  <a:outerShdw blurRad="38100" dist="38100" dir="2700000" algn="tl">
                    <a:srgbClr val="000000"/>
                  </a:outerShdw>
                </a:effectLst>
              </a:rPr>
              <a:t> 0.8 mas)</a:t>
            </a:r>
            <a:endParaRPr lang="el-GR" baseline="0">
              <a:effectLst>
                <a:outerShdw blurRad="38100" dist="38100" dir="2700000" algn="tl">
                  <a:srgbClr val="000000"/>
                </a:outerShdw>
              </a:effectLst>
            </a:endParaRPr>
          </a:p>
          <a:p>
            <a:pPr>
              <a:lnSpc>
                <a:spcPct val="130000"/>
              </a:lnSpc>
              <a:defRPr/>
            </a:pPr>
            <a:r>
              <a:rPr lang="es-ES_tradnl" baseline="0">
                <a:effectLst>
                  <a:outerShdw blurRad="38100" dist="38100" dir="2700000" algn="tl">
                    <a:srgbClr val="000000"/>
                  </a:outerShdw>
                </a:effectLst>
              </a:rPr>
              <a:t> Movimientos propios :  </a:t>
            </a:r>
            <a:r>
              <a:rPr lang="en-US" baseline="0">
                <a:effectLst>
                  <a:outerShdw blurRad="38100" dist="38100" dir="2700000" algn="tl">
                    <a:srgbClr val="000000"/>
                  </a:outerShdw>
                </a:effectLst>
              </a:rPr>
              <a:t>~</a:t>
            </a:r>
            <a:r>
              <a:rPr lang="es-ES_tradnl" baseline="0">
                <a:effectLst>
                  <a:outerShdw blurRad="38100" dist="38100" dir="2700000" algn="tl">
                    <a:srgbClr val="000000"/>
                  </a:outerShdw>
                </a:effectLst>
              </a:rPr>
              <a:t>6</a:t>
            </a:r>
            <a:r>
              <a:rPr lang="en-US" baseline="0">
                <a:effectLst>
                  <a:outerShdw blurRad="38100" dist="38100" dir="2700000" algn="tl">
                    <a:srgbClr val="000000"/>
                  </a:outerShdw>
                </a:effectLst>
              </a:rPr>
              <a:t> km s</a:t>
            </a:r>
            <a:r>
              <a:rPr lang="en-US" baseline="30000">
                <a:effectLst>
                  <a:outerShdw blurRad="38100" dist="38100" dir="2700000" algn="tl">
                    <a:srgbClr val="000000"/>
                  </a:outerShdw>
                </a:effectLst>
              </a:rPr>
              <a:t>-1</a:t>
            </a:r>
            <a:endParaRPr lang="es-ES_tradnl" baseline="0">
              <a:effectLst>
                <a:outerShdw blurRad="38100" dist="38100" dir="2700000" algn="tl">
                  <a:srgbClr val="000000"/>
                </a:outerShdw>
              </a:effectLst>
            </a:endParaRPr>
          </a:p>
          <a:p>
            <a:pPr>
              <a:lnSpc>
                <a:spcPct val="130000"/>
              </a:lnSpc>
              <a:defRPr/>
            </a:pPr>
            <a:r>
              <a:rPr lang="es-ES_tradnl" baseline="0">
                <a:effectLst>
                  <a:outerShdw blurRad="38100" dist="38100" dir="2700000" algn="tl">
                    <a:srgbClr val="000000"/>
                  </a:outerShdw>
                </a:effectLst>
              </a:rPr>
              <a:t> Filamentos </a:t>
            </a:r>
          </a:p>
          <a:p>
            <a:pPr>
              <a:lnSpc>
                <a:spcPct val="160000"/>
              </a:lnSpc>
              <a:defRPr/>
            </a:pPr>
            <a:r>
              <a:rPr lang="es-ES_tradnl" baseline="0">
                <a:effectLst>
                  <a:outerShdw blurRad="38100" dist="38100" dir="2700000" algn="tl">
                    <a:srgbClr val="000000"/>
                  </a:outerShdw>
                </a:effectLst>
              </a:rPr>
              <a:t>  Tamaños:  2 a 18 UA</a:t>
            </a:r>
          </a:p>
          <a:p>
            <a:pPr>
              <a:lnSpc>
                <a:spcPct val="160000"/>
              </a:lnSpc>
              <a:defRPr/>
            </a:pPr>
            <a:r>
              <a:rPr lang="es-ES_tradnl" baseline="0">
                <a:effectLst>
                  <a:outerShdw blurRad="38100" dist="38100" dir="2700000" algn="tl">
                    <a:srgbClr val="000000"/>
                  </a:outerShdw>
                </a:effectLst>
              </a:rPr>
              <a:t>  Rastros de superficie de choque aplanada</a:t>
            </a:r>
          </a:p>
          <a:p>
            <a:pPr>
              <a:lnSpc>
                <a:spcPct val="160000"/>
              </a:lnSpc>
              <a:defRPr/>
            </a:pPr>
            <a:r>
              <a:rPr lang="es-ES_tradnl" baseline="0">
                <a:effectLst>
                  <a:outerShdw blurRad="38100" dist="38100" dir="2700000" algn="tl">
                    <a:srgbClr val="000000"/>
                  </a:outerShdw>
                </a:effectLst>
              </a:rPr>
              <a:t>  Mecanismo desconocido</a:t>
            </a:r>
          </a:p>
        </p:txBody>
      </p:sp>
      <p:pic>
        <p:nvPicPr>
          <p:cNvPr id="58378" name="Picture 11" descr="chema_r2y3"/>
          <p:cNvPicPr>
            <a:picLocks noChangeAspect="1" noChangeArrowheads="1"/>
          </p:cNvPicPr>
          <p:nvPr/>
        </p:nvPicPr>
        <p:blipFill>
          <a:blip r:embed="rId6">
            <a:extLst>
              <a:ext uri="{28A0092B-C50C-407E-A947-70E740481C1C}">
                <a14:useLocalDpi xmlns:a14="http://schemas.microsoft.com/office/drawing/2010/main" val="0"/>
              </a:ext>
            </a:extLst>
          </a:blip>
          <a:srcRect r="61043"/>
          <a:stretch>
            <a:fillRect/>
          </a:stretch>
        </p:blipFill>
        <p:spPr bwMode="auto">
          <a:xfrm>
            <a:off x="6227763" y="3860800"/>
            <a:ext cx="188436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2" descr="chema_r2y3"/>
          <p:cNvPicPr>
            <a:picLocks noChangeAspect="1" noChangeArrowheads="1"/>
          </p:cNvPicPr>
          <p:nvPr/>
        </p:nvPicPr>
        <p:blipFill>
          <a:blip r:embed="rId6">
            <a:extLst>
              <a:ext uri="{28A0092B-C50C-407E-A947-70E740481C1C}">
                <a14:useLocalDpi xmlns:a14="http://schemas.microsoft.com/office/drawing/2010/main" val="0"/>
              </a:ext>
            </a:extLst>
          </a:blip>
          <a:srcRect l="40817"/>
          <a:stretch>
            <a:fillRect/>
          </a:stretch>
        </p:blipFill>
        <p:spPr bwMode="auto">
          <a:xfrm>
            <a:off x="5580063" y="1720850"/>
            <a:ext cx="252095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defRPr/>
            </a:pPr>
            <a:r>
              <a:rPr lang="es-MX" sz="4000">
                <a:solidFill>
                  <a:srgbClr val="0000CC"/>
                </a:solidFill>
              </a:rPr>
              <a:t>Radiocontinuo y Máseres de Agua</a:t>
            </a:r>
            <a:endParaRPr lang="es-ES" sz="4000">
              <a:solidFill>
                <a:srgbClr val="0000CC"/>
              </a:solidFill>
            </a:endParaRPr>
          </a:p>
        </p:txBody>
      </p:sp>
      <p:pic>
        <p:nvPicPr>
          <p:cNvPr id="59395" name="Picture 3" descr="logo_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9488" y="0"/>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p:cNvSpPr txBox="1">
            <a:spLocks noChangeArrowheads="1"/>
          </p:cNvSpPr>
          <p:nvPr/>
        </p:nvSpPr>
        <p:spPr bwMode="auto">
          <a:xfrm>
            <a:off x="6948488" y="0"/>
            <a:ext cx="1663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Depto. de Astronomía</a:t>
            </a:r>
            <a:endParaRPr lang="es-ES" sz="1200" baseline="0">
              <a:latin typeface="Arial" charset="0"/>
            </a:endParaRPr>
          </a:p>
        </p:txBody>
      </p:sp>
      <p:sp>
        <p:nvSpPr>
          <p:cNvPr id="59397" name="Text Box 5"/>
          <p:cNvSpPr txBox="1">
            <a:spLocks noChangeArrowheads="1"/>
          </p:cNvSpPr>
          <p:nvPr/>
        </p:nvSpPr>
        <p:spPr bwMode="auto">
          <a:xfrm>
            <a:off x="596900" y="0"/>
            <a:ext cx="279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s-MX" sz="1200" baseline="0">
                <a:latin typeface="Arial" charset="0"/>
              </a:rPr>
              <a:t>XIX Congreso Nacional de Astronomía</a:t>
            </a:r>
          </a:p>
          <a:p>
            <a:pPr algn="ctr" eaLnBrk="1" hangingPunct="1"/>
            <a:r>
              <a:rPr lang="es-MX" sz="1200" baseline="0">
                <a:latin typeface="Arial" charset="0"/>
              </a:rPr>
              <a:t>16-18 de Marzo de 2005</a:t>
            </a:r>
            <a:endParaRPr lang="es-ES" sz="1200" baseline="0">
              <a:latin typeface="Arial" charset="0"/>
            </a:endParaRPr>
          </a:p>
        </p:txBody>
      </p:sp>
      <p:sp>
        <p:nvSpPr>
          <p:cNvPr id="59398" name="Text Box 6"/>
          <p:cNvSpPr txBox="1">
            <a:spLocks noChangeArrowheads="1"/>
          </p:cNvSpPr>
          <p:nvPr/>
        </p:nvSpPr>
        <p:spPr bwMode="auto">
          <a:xfrm>
            <a:off x="6588125" y="6583363"/>
            <a:ext cx="2022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Universidad de Guanajuato</a:t>
            </a:r>
            <a:endParaRPr lang="es-ES" sz="1200" baseline="0">
              <a:latin typeface="Arial" charset="0"/>
            </a:endParaRPr>
          </a:p>
        </p:txBody>
      </p:sp>
      <p:pic>
        <p:nvPicPr>
          <p:cNvPr id="59399" name="Picture 7" descr="Escudo"/>
          <p:cNvPicPr>
            <a:picLocks noChangeAspect="1" noChangeArrowheads="1"/>
          </p:cNvPicPr>
          <p:nvPr/>
        </p:nvPicPr>
        <p:blipFill>
          <a:blip r:embed="rId4">
            <a:extLst>
              <a:ext uri="{28A0092B-C50C-407E-A947-70E740481C1C}">
                <a14:useLocalDpi xmlns:a14="http://schemas.microsoft.com/office/drawing/2010/main" val="0"/>
              </a:ext>
            </a:extLst>
          </a:blip>
          <a:srcRect l="797" r="68553"/>
          <a:stretch>
            <a:fillRect/>
          </a:stretch>
        </p:blipFill>
        <p:spPr bwMode="auto">
          <a:xfrm>
            <a:off x="8609013" y="6237288"/>
            <a:ext cx="5349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8" descr="escalinata_sk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68421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10" descr="S140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1219200"/>
            <a:ext cx="26670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11" descr="S140K_C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00" y="3886200"/>
            <a:ext cx="26670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8" name="Text Box 12"/>
          <p:cNvSpPr txBox="1">
            <a:spLocks noChangeArrowheads="1"/>
          </p:cNvSpPr>
          <p:nvPr/>
        </p:nvSpPr>
        <p:spPr bwMode="auto">
          <a:xfrm>
            <a:off x="3886200" y="1371600"/>
            <a:ext cx="3289300" cy="671513"/>
          </a:xfrm>
          <a:prstGeom prst="rect">
            <a:avLst/>
          </a:prstGeom>
          <a:noFill/>
          <a:ln w="9525">
            <a:noFill/>
            <a:miter lim="800000"/>
            <a:headEnd/>
            <a:tailEnd/>
          </a:ln>
          <a:effectLst/>
        </p:spPr>
        <p:txBody>
          <a:bodyPr wrap="none">
            <a:spAutoFit/>
          </a:bodyPr>
          <a:lstStyle/>
          <a:p>
            <a:pPr>
              <a:defRPr/>
            </a:pPr>
            <a:r>
              <a:rPr lang="es-ES_tradnl" sz="2000" baseline="0">
                <a:solidFill>
                  <a:schemeClr val="folHlink"/>
                </a:solidFill>
                <a:effectLst>
                  <a:outerShdw blurRad="38100" dist="38100" dir="2700000" algn="tl">
                    <a:srgbClr val="000000"/>
                  </a:outerShdw>
                </a:effectLst>
                <a:latin typeface="Times New Roman" pitchFamily="18" charset="0"/>
              </a:rPr>
              <a:t>Mapa con calibración estándar</a:t>
            </a:r>
          </a:p>
          <a:p>
            <a:pPr>
              <a:defRPr/>
            </a:pPr>
            <a:r>
              <a:rPr lang="es-ES_tradnl" baseline="0">
                <a:effectLst>
                  <a:outerShdw blurRad="38100" dist="38100" dir="2700000" algn="tl">
                    <a:srgbClr val="000000"/>
                  </a:outerShdw>
                </a:effectLst>
                <a:latin typeface="Times New Roman" pitchFamily="18" charset="0"/>
              </a:rPr>
              <a:t> (usando el paquete AIPS)</a:t>
            </a:r>
            <a:endParaRPr lang="es-ES" baseline="0">
              <a:effectLst>
                <a:outerShdw blurRad="38100" dist="38100" dir="2700000" algn="tl">
                  <a:srgbClr val="000000"/>
                </a:outerShdw>
              </a:effectLst>
              <a:latin typeface="Times New Roman" pitchFamily="18" charset="0"/>
            </a:endParaRPr>
          </a:p>
        </p:txBody>
      </p:sp>
      <p:sp>
        <p:nvSpPr>
          <p:cNvPr id="157709" name="Text Box 13"/>
          <p:cNvSpPr txBox="1">
            <a:spLocks noChangeArrowheads="1"/>
          </p:cNvSpPr>
          <p:nvPr/>
        </p:nvSpPr>
        <p:spPr bwMode="auto">
          <a:xfrm>
            <a:off x="3886200" y="2819400"/>
            <a:ext cx="4138613" cy="1173163"/>
          </a:xfrm>
          <a:prstGeom prst="rect">
            <a:avLst/>
          </a:prstGeom>
          <a:noFill/>
          <a:ln w="9525">
            <a:noFill/>
            <a:miter lim="800000"/>
            <a:headEnd/>
            <a:tailEnd/>
          </a:ln>
          <a:effectLst/>
        </p:spPr>
        <p:txBody>
          <a:bodyPr wrap="none">
            <a:spAutoFit/>
          </a:bodyPr>
          <a:lstStyle/>
          <a:p>
            <a:pPr>
              <a:defRPr/>
            </a:pPr>
            <a:r>
              <a:rPr lang="es-ES_tradnl" sz="2000" baseline="0">
                <a:solidFill>
                  <a:schemeClr val="folHlink"/>
                </a:solidFill>
                <a:effectLst>
                  <a:outerShdw blurRad="38100" dist="38100" dir="2700000" algn="tl">
                    <a:srgbClr val="000000"/>
                  </a:outerShdw>
                </a:effectLst>
                <a:latin typeface="Times New Roman" pitchFamily="18" charset="0"/>
              </a:rPr>
              <a:t>Calibración cruzada</a:t>
            </a:r>
          </a:p>
          <a:p>
            <a:pPr>
              <a:defRPr/>
            </a:pPr>
            <a:r>
              <a:rPr lang="es-ES_tradnl" sz="1700" baseline="0">
                <a:effectLst>
                  <a:outerShdw blurRad="38100" dist="38100" dir="2700000" algn="tl">
                    <a:srgbClr val="000000"/>
                  </a:outerShdw>
                </a:effectLst>
                <a:latin typeface="Times New Roman" pitchFamily="18" charset="0"/>
              </a:rPr>
              <a:t>  Observar simultáneamente continuo y línea</a:t>
            </a:r>
          </a:p>
          <a:p>
            <a:pPr>
              <a:defRPr/>
            </a:pPr>
            <a:r>
              <a:rPr lang="es-ES_tradnl" sz="1700" baseline="0">
                <a:effectLst>
                  <a:outerShdw blurRad="38100" dist="38100" dir="2700000" algn="tl">
                    <a:srgbClr val="000000"/>
                  </a:outerShdw>
                </a:effectLst>
                <a:latin typeface="Times New Roman" pitchFamily="18" charset="0"/>
              </a:rPr>
              <a:t>  Corrige efectos de seeing atmosférico</a:t>
            </a:r>
          </a:p>
          <a:p>
            <a:pPr>
              <a:defRPr/>
            </a:pPr>
            <a:r>
              <a:rPr lang="es-ES_tradnl" sz="1700" baseline="0">
                <a:effectLst>
                  <a:outerShdw blurRad="38100" dist="38100" dir="2700000" algn="tl">
                    <a:srgbClr val="000000"/>
                  </a:outerShdw>
                </a:effectLst>
                <a:latin typeface="Times New Roman" pitchFamily="18" charset="0"/>
              </a:rPr>
              <a:t>  Posiciones relativas entre máseres de </a:t>
            </a:r>
            <a:r>
              <a:rPr lang="es-ES_tradnl" sz="1700" baseline="0">
                <a:effectLst>
                  <a:outerShdw blurRad="38100" dist="38100" dir="2700000" algn="tl">
                    <a:srgbClr val="000000"/>
                  </a:outerShdw>
                </a:effectLst>
                <a:latin typeface="Times New Roman" pitchFamily="18" charset="0"/>
                <a:sym typeface="Mathematica1" pitchFamily="2" charset="2"/>
              </a:rPr>
              <a:t>1mas</a:t>
            </a:r>
            <a:endParaRPr lang="es-ES" sz="1700" baseline="0">
              <a:effectLst>
                <a:outerShdw blurRad="38100" dist="38100" dir="2700000" algn="tl">
                  <a:srgbClr val="000000"/>
                </a:outerShdw>
              </a:effectLst>
              <a:latin typeface="Times New Roman" pitchFamily="18" charset="0"/>
            </a:endParaRPr>
          </a:p>
        </p:txBody>
      </p:sp>
      <p:sp>
        <p:nvSpPr>
          <p:cNvPr id="157710" name="Text Box 14"/>
          <p:cNvSpPr txBox="1">
            <a:spLocks noChangeArrowheads="1"/>
          </p:cNvSpPr>
          <p:nvPr/>
        </p:nvSpPr>
        <p:spPr bwMode="auto">
          <a:xfrm>
            <a:off x="3886200" y="4495800"/>
            <a:ext cx="4672013" cy="1404938"/>
          </a:xfrm>
          <a:prstGeom prst="rect">
            <a:avLst/>
          </a:prstGeom>
          <a:noFill/>
          <a:ln w="9525">
            <a:noFill/>
            <a:miter lim="800000"/>
            <a:headEnd/>
            <a:tailEnd/>
          </a:ln>
          <a:effectLst/>
        </p:spPr>
        <p:txBody>
          <a:bodyPr wrap="none">
            <a:spAutoFit/>
          </a:bodyPr>
          <a:lstStyle/>
          <a:p>
            <a:pPr>
              <a:defRPr/>
            </a:pPr>
            <a:r>
              <a:rPr lang="es-ES_tradnl" sz="2000" baseline="0">
                <a:solidFill>
                  <a:schemeClr val="folHlink"/>
                </a:solidFill>
                <a:effectLst>
                  <a:outerShdw blurRad="38100" dist="38100" dir="2700000" algn="tl">
                    <a:srgbClr val="000000"/>
                  </a:outerShdw>
                </a:effectLst>
                <a:latin typeface="Times New Roman" pitchFamily="18" charset="0"/>
              </a:rPr>
              <a:t>Mapa con calibración cruzada</a:t>
            </a:r>
          </a:p>
          <a:p>
            <a:pPr>
              <a:defRPr/>
            </a:pPr>
            <a:r>
              <a:rPr lang="es-ES_tradnl" baseline="0">
                <a:effectLst>
                  <a:outerShdw blurRad="38100" dist="38100" dir="2700000" algn="tl">
                    <a:srgbClr val="000000"/>
                  </a:outerShdw>
                </a:effectLst>
                <a:latin typeface="Times New Roman" pitchFamily="18" charset="0"/>
              </a:rPr>
              <a:t> (usando el máser mas intenso)</a:t>
            </a:r>
          </a:p>
          <a:p>
            <a:pPr>
              <a:defRPr/>
            </a:pPr>
            <a:r>
              <a:rPr lang="es-ES_tradnl" sz="1600" baseline="0">
                <a:effectLst>
                  <a:outerShdw blurRad="38100" dist="38100" dir="2700000" algn="tl">
                    <a:srgbClr val="000000"/>
                  </a:outerShdw>
                </a:effectLst>
                <a:latin typeface="Times New Roman" pitchFamily="18" charset="0"/>
              </a:rPr>
              <a:t>  Detección del máser mas intenso en los datos de línea</a:t>
            </a:r>
          </a:p>
          <a:p>
            <a:pPr>
              <a:defRPr/>
            </a:pPr>
            <a:r>
              <a:rPr lang="es-ES_tradnl" sz="1600" baseline="0">
                <a:effectLst>
                  <a:outerShdw blurRad="38100" dist="38100" dir="2700000" algn="tl">
                    <a:srgbClr val="000000"/>
                  </a:outerShdw>
                </a:effectLst>
                <a:latin typeface="Times New Roman" pitchFamily="18" charset="0"/>
              </a:rPr>
              <a:t>  Autocalibración de su señal: soluciones</a:t>
            </a:r>
          </a:p>
          <a:p>
            <a:pPr>
              <a:defRPr/>
            </a:pPr>
            <a:r>
              <a:rPr lang="es-ES_tradnl" sz="1600" baseline="0">
                <a:effectLst>
                  <a:outerShdw blurRad="38100" dist="38100" dir="2700000" algn="tl">
                    <a:srgbClr val="000000"/>
                  </a:outerShdw>
                </a:effectLst>
                <a:latin typeface="Times New Roman" pitchFamily="18" charset="0"/>
              </a:rPr>
              <a:t>  Aplicar las soluciones a los datos de continuo</a:t>
            </a:r>
            <a:endParaRPr lang="es-ES" sz="1600" baseline="0">
              <a:effectLst>
                <a:outerShdw blurRad="38100" dist="38100" dir="2700000" algn="tl">
                  <a:srgbClr val="000000"/>
                </a:outerShdw>
              </a:effectLst>
              <a:latin typeface="Times New Roman" pitchFamily="18"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defRPr/>
            </a:pPr>
            <a:r>
              <a:rPr lang="es-MX" sz="4000">
                <a:solidFill>
                  <a:srgbClr val="0000CC"/>
                </a:solidFill>
              </a:rPr>
              <a:t>Radiocontinuo y Máseres de Agua</a:t>
            </a:r>
            <a:endParaRPr lang="es-ES" sz="4000">
              <a:solidFill>
                <a:srgbClr val="0000CC"/>
              </a:solidFill>
            </a:endParaRPr>
          </a:p>
        </p:txBody>
      </p:sp>
      <p:pic>
        <p:nvPicPr>
          <p:cNvPr id="60419" name="Picture 10" descr="LK_X1F_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6375" y="1557338"/>
            <a:ext cx="2981325"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11" descr="LK_K1F_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371600"/>
            <a:ext cx="2981325"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12" descr="LK_X2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4365625"/>
            <a:ext cx="2290762"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13" descr="LK_X3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325" y="4292600"/>
            <a:ext cx="22860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4" descr="LK_K2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2500" y="4292600"/>
            <a:ext cx="22860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defRPr/>
            </a:pPr>
            <a:r>
              <a:rPr lang="es-MX">
                <a:solidFill>
                  <a:srgbClr val="0000CC"/>
                </a:solidFill>
              </a:rPr>
              <a:t>Estrellas de Baja Masa</a:t>
            </a:r>
            <a:endParaRPr lang="es-ES">
              <a:solidFill>
                <a:srgbClr val="0000CC"/>
              </a:solidFill>
            </a:endParaRPr>
          </a:p>
        </p:txBody>
      </p:sp>
      <p:pic>
        <p:nvPicPr>
          <p:cNvPr id="61443" name="Picture 4" descr="logo_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9488" y="0"/>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5"/>
          <p:cNvSpPr txBox="1">
            <a:spLocks noChangeArrowheads="1"/>
          </p:cNvSpPr>
          <p:nvPr/>
        </p:nvSpPr>
        <p:spPr bwMode="auto">
          <a:xfrm>
            <a:off x="6948488" y="0"/>
            <a:ext cx="1663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Depto. de Astronomía</a:t>
            </a:r>
            <a:endParaRPr lang="es-ES" sz="1200" baseline="0">
              <a:latin typeface="Arial" charset="0"/>
            </a:endParaRPr>
          </a:p>
        </p:txBody>
      </p:sp>
      <p:sp>
        <p:nvSpPr>
          <p:cNvPr id="61445" name="Text Box 6"/>
          <p:cNvSpPr txBox="1">
            <a:spLocks noChangeArrowheads="1"/>
          </p:cNvSpPr>
          <p:nvPr/>
        </p:nvSpPr>
        <p:spPr bwMode="auto">
          <a:xfrm>
            <a:off x="596900" y="0"/>
            <a:ext cx="279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s-MX" sz="1200" baseline="0">
                <a:latin typeface="Arial" charset="0"/>
              </a:rPr>
              <a:t>XIX Congreso Nacional de Astronomía</a:t>
            </a:r>
          </a:p>
          <a:p>
            <a:pPr algn="ctr" eaLnBrk="1" hangingPunct="1"/>
            <a:r>
              <a:rPr lang="es-MX" sz="1200" baseline="0">
                <a:latin typeface="Arial" charset="0"/>
              </a:rPr>
              <a:t>16-18 de Marzo de 2005</a:t>
            </a:r>
            <a:endParaRPr lang="es-ES" sz="1200" baseline="0">
              <a:latin typeface="Arial" charset="0"/>
            </a:endParaRPr>
          </a:p>
        </p:txBody>
      </p:sp>
      <p:sp>
        <p:nvSpPr>
          <p:cNvPr id="61446" name="Text Box 7"/>
          <p:cNvSpPr txBox="1">
            <a:spLocks noChangeArrowheads="1"/>
          </p:cNvSpPr>
          <p:nvPr/>
        </p:nvSpPr>
        <p:spPr bwMode="auto">
          <a:xfrm>
            <a:off x="6588125" y="6583363"/>
            <a:ext cx="2022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Universidad de Guanajuato</a:t>
            </a:r>
            <a:endParaRPr lang="es-ES" sz="1200" baseline="0">
              <a:latin typeface="Arial" charset="0"/>
            </a:endParaRPr>
          </a:p>
        </p:txBody>
      </p:sp>
      <p:pic>
        <p:nvPicPr>
          <p:cNvPr id="61447" name="Picture 8" descr="Escudo"/>
          <p:cNvPicPr>
            <a:picLocks noChangeAspect="1" noChangeArrowheads="1"/>
          </p:cNvPicPr>
          <p:nvPr/>
        </p:nvPicPr>
        <p:blipFill>
          <a:blip r:embed="rId4">
            <a:extLst>
              <a:ext uri="{28A0092B-C50C-407E-A947-70E740481C1C}">
                <a14:useLocalDpi xmlns:a14="http://schemas.microsoft.com/office/drawing/2010/main" val="0"/>
              </a:ext>
            </a:extLst>
          </a:blip>
          <a:srcRect l="797" r="68553"/>
          <a:stretch>
            <a:fillRect/>
          </a:stretch>
        </p:blipFill>
        <p:spPr bwMode="auto">
          <a:xfrm>
            <a:off x="8609013" y="6237288"/>
            <a:ext cx="5349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9" descr="escalinata_sk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68421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4" name="Text Box 10"/>
          <p:cNvSpPr txBox="1">
            <a:spLocks noChangeArrowheads="1"/>
          </p:cNvSpPr>
          <p:nvPr/>
        </p:nvSpPr>
        <p:spPr bwMode="auto">
          <a:xfrm>
            <a:off x="663575" y="1449388"/>
            <a:ext cx="6332538" cy="427037"/>
          </a:xfrm>
          <a:prstGeom prst="rect">
            <a:avLst/>
          </a:prstGeom>
          <a:noFill/>
          <a:ln w="9525">
            <a:noFill/>
            <a:miter lim="800000"/>
            <a:headEnd/>
            <a:tailEnd/>
          </a:ln>
          <a:effectLst/>
        </p:spPr>
        <p:txBody>
          <a:bodyPr wrap="none">
            <a:spAutoFit/>
          </a:bodyPr>
          <a:lstStyle/>
          <a:p>
            <a:pPr>
              <a:defRPr/>
            </a:pPr>
            <a:r>
              <a:rPr lang="es-MX" sz="2200" baseline="0">
                <a:solidFill>
                  <a:srgbClr val="FFFF00"/>
                </a:solidFill>
                <a:effectLst>
                  <a:outerShdw blurRad="38100" dist="38100" dir="2700000" algn="tl">
                    <a:srgbClr val="000000"/>
                  </a:outerShdw>
                </a:effectLst>
              </a:rPr>
              <a:t>Formación de estrellas:  Nubes moleculares</a:t>
            </a:r>
            <a:endParaRPr lang="es-ES" sz="2200" baseline="0">
              <a:solidFill>
                <a:srgbClr val="FFFF00"/>
              </a:solidFill>
              <a:effectLst>
                <a:outerShdw blurRad="38100" dist="38100" dir="2700000" algn="tl">
                  <a:srgbClr val="000000"/>
                </a:outerShdw>
              </a:effectLst>
            </a:endParaRPr>
          </a:p>
        </p:txBody>
      </p:sp>
      <p:pic>
        <p:nvPicPr>
          <p:cNvPr id="61450" name="Picture 11" descr="fig_shu"/>
          <p:cNvPicPr>
            <a:picLocks noChangeAspect="1" noChangeArrowheads="1"/>
          </p:cNvPicPr>
          <p:nvPr/>
        </p:nvPicPr>
        <p:blipFill>
          <a:blip r:embed="rId6">
            <a:extLst>
              <a:ext uri="{28A0092B-C50C-407E-A947-70E740481C1C}">
                <a14:useLocalDpi xmlns:a14="http://schemas.microsoft.com/office/drawing/2010/main" val="0"/>
              </a:ext>
            </a:extLst>
          </a:blip>
          <a:srcRect t="14651" r="18884"/>
          <a:stretch>
            <a:fillRect/>
          </a:stretch>
        </p:blipFill>
        <p:spPr bwMode="auto">
          <a:xfrm>
            <a:off x="5651500" y="4076700"/>
            <a:ext cx="2592388"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6" name="Text Box 12"/>
          <p:cNvSpPr txBox="1">
            <a:spLocks noChangeArrowheads="1"/>
          </p:cNvSpPr>
          <p:nvPr/>
        </p:nvSpPr>
        <p:spPr bwMode="auto">
          <a:xfrm>
            <a:off x="592138" y="2363788"/>
            <a:ext cx="4627562" cy="3746500"/>
          </a:xfrm>
          <a:prstGeom prst="rect">
            <a:avLst/>
          </a:prstGeom>
          <a:noFill/>
          <a:ln w="9525">
            <a:noFill/>
            <a:miter lim="800000"/>
            <a:headEnd/>
            <a:tailEnd/>
          </a:ln>
          <a:effectLst/>
        </p:spPr>
        <p:txBody>
          <a:bodyPr>
            <a:spAutoFit/>
          </a:bodyPr>
          <a:lstStyle/>
          <a:p>
            <a:pPr algn="just">
              <a:defRPr/>
            </a:pPr>
            <a:r>
              <a:rPr lang="es-MX" baseline="0">
                <a:effectLst>
                  <a:outerShdw blurRad="38100" dist="38100" dir="2700000" algn="tl">
                    <a:srgbClr val="000000"/>
                  </a:outerShdw>
                </a:effectLst>
              </a:rPr>
              <a:t>Shu, Adams &amp; Lizano (1987):</a:t>
            </a:r>
          </a:p>
          <a:p>
            <a:pPr algn="just">
              <a:lnSpc>
                <a:spcPct val="50000"/>
              </a:lnSpc>
              <a:defRPr/>
            </a:pPr>
            <a:endParaRPr lang="es-MX" baseline="0">
              <a:effectLst>
                <a:outerShdw blurRad="38100" dist="38100" dir="2700000" algn="tl">
                  <a:srgbClr val="000000"/>
                </a:outerShdw>
              </a:effectLst>
            </a:endParaRPr>
          </a:p>
          <a:p>
            <a:pPr algn="just">
              <a:defRPr/>
            </a:pPr>
            <a:r>
              <a:rPr lang="es-MX" b="1" baseline="0">
                <a:solidFill>
                  <a:srgbClr val="FF0000"/>
                </a:solidFill>
                <a:effectLst>
                  <a:outerShdw blurRad="38100" dist="38100" dir="2700000" algn="tl">
                    <a:srgbClr val="000000"/>
                  </a:outerShdw>
                </a:effectLst>
              </a:rPr>
              <a:t>a)</a:t>
            </a:r>
            <a:r>
              <a:rPr lang="es-MX" baseline="0">
                <a:effectLst>
                  <a:outerShdw blurRad="38100" dist="38100" dir="2700000" algn="tl">
                    <a:srgbClr val="000000"/>
                  </a:outerShdw>
                </a:effectLst>
              </a:rPr>
              <a:t> Condensaciones de material rotando lentamente dentro de la nube molecular.</a:t>
            </a:r>
          </a:p>
          <a:p>
            <a:pPr algn="just">
              <a:lnSpc>
                <a:spcPct val="60000"/>
              </a:lnSpc>
              <a:defRPr/>
            </a:pPr>
            <a:endParaRPr lang="es-MX" baseline="0">
              <a:effectLst>
                <a:outerShdw blurRad="38100" dist="38100" dir="2700000" algn="tl">
                  <a:srgbClr val="000000"/>
                </a:outerShdw>
              </a:effectLst>
            </a:endParaRPr>
          </a:p>
          <a:p>
            <a:pPr algn="just">
              <a:defRPr/>
            </a:pPr>
            <a:r>
              <a:rPr lang="es-MX" b="1" baseline="0">
                <a:solidFill>
                  <a:srgbClr val="FF0000"/>
                </a:solidFill>
                <a:effectLst>
                  <a:outerShdw blurRad="38100" dist="38100" dir="2700000" algn="tl">
                    <a:srgbClr val="000000"/>
                  </a:outerShdw>
                </a:effectLst>
              </a:rPr>
              <a:t>b)</a:t>
            </a:r>
            <a:r>
              <a:rPr lang="es-MX" baseline="0">
                <a:effectLst>
                  <a:outerShdw blurRad="38100" dist="38100" dir="2700000" algn="tl">
                    <a:srgbClr val="000000"/>
                  </a:outerShdw>
                </a:effectLst>
              </a:rPr>
              <a:t> Formación de un disco de acreción alrededor del núcleo protoestelar.</a:t>
            </a:r>
          </a:p>
          <a:p>
            <a:pPr algn="just">
              <a:lnSpc>
                <a:spcPct val="60000"/>
              </a:lnSpc>
              <a:defRPr/>
            </a:pPr>
            <a:endParaRPr lang="es-MX" baseline="0">
              <a:effectLst>
                <a:outerShdw blurRad="38100" dist="38100" dir="2700000" algn="tl">
                  <a:srgbClr val="000000"/>
                </a:outerShdw>
              </a:effectLst>
            </a:endParaRPr>
          </a:p>
          <a:p>
            <a:pPr algn="just">
              <a:defRPr/>
            </a:pPr>
            <a:r>
              <a:rPr lang="es-MX" b="1" baseline="0">
                <a:solidFill>
                  <a:srgbClr val="FF0000"/>
                </a:solidFill>
                <a:effectLst>
                  <a:outerShdw blurRad="38100" dist="38100" dir="2700000" algn="tl">
                    <a:srgbClr val="000000"/>
                  </a:outerShdw>
                </a:effectLst>
              </a:rPr>
              <a:t>c)</a:t>
            </a:r>
            <a:r>
              <a:rPr lang="es-MX" baseline="0">
                <a:effectLst>
                  <a:outerShdw blurRad="38100" dist="38100" dir="2700000" algn="tl">
                    <a:srgbClr val="000000"/>
                  </a:outerShdw>
                </a:effectLst>
              </a:rPr>
              <a:t> Eyección de material circunestelar a través de un flujo bipolar.</a:t>
            </a:r>
          </a:p>
          <a:p>
            <a:pPr algn="just">
              <a:lnSpc>
                <a:spcPct val="60000"/>
              </a:lnSpc>
              <a:defRPr/>
            </a:pPr>
            <a:endParaRPr lang="es-MX" baseline="0">
              <a:effectLst>
                <a:outerShdw blurRad="38100" dist="38100" dir="2700000" algn="tl">
                  <a:srgbClr val="000000"/>
                </a:outerShdw>
              </a:effectLst>
            </a:endParaRPr>
          </a:p>
          <a:p>
            <a:pPr algn="just">
              <a:defRPr/>
            </a:pPr>
            <a:r>
              <a:rPr lang="es-MX" b="1" baseline="0">
                <a:solidFill>
                  <a:srgbClr val="FF0000"/>
                </a:solidFill>
                <a:effectLst>
                  <a:outerShdw blurRad="38100" dist="38100" dir="2700000" algn="tl">
                    <a:srgbClr val="000000"/>
                  </a:outerShdw>
                </a:effectLst>
              </a:rPr>
              <a:t>d)</a:t>
            </a:r>
            <a:r>
              <a:rPr lang="es-MX" baseline="0">
                <a:effectLst>
                  <a:outerShdw blurRad="38100" dist="38100" dir="2700000" algn="tl">
                    <a:srgbClr val="000000"/>
                  </a:outerShdw>
                </a:effectLst>
              </a:rPr>
              <a:t> Fin de la etapa de acreción, la protoestrella central y el disco son visibles.</a:t>
            </a:r>
            <a:endParaRPr lang="es-ES" baseline="0">
              <a:effectLst>
                <a:outerShdw blurRad="38100" dist="38100" dir="2700000" algn="tl">
                  <a:srgbClr val="000000"/>
                </a:outerShdw>
              </a:effectLst>
            </a:endParaRPr>
          </a:p>
        </p:txBody>
      </p:sp>
      <p:pic>
        <p:nvPicPr>
          <p:cNvPr id="61452" name="Picture 13" descr="nebulosa_aguil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1500" y="1916113"/>
            <a:ext cx="25400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defRPr/>
            </a:pPr>
            <a:r>
              <a:rPr lang="es-MX">
                <a:solidFill>
                  <a:srgbClr val="0000CC"/>
                </a:solidFill>
              </a:rPr>
              <a:t>Estrellas Masivas</a:t>
            </a:r>
            <a:endParaRPr lang="es-ES">
              <a:solidFill>
                <a:srgbClr val="0000CC"/>
              </a:solidFill>
            </a:endParaRPr>
          </a:p>
        </p:txBody>
      </p:sp>
      <p:pic>
        <p:nvPicPr>
          <p:cNvPr id="63491" name="Picture 4" descr="logo_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9488" y="0"/>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5"/>
          <p:cNvSpPr txBox="1">
            <a:spLocks noChangeArrowheads="1"/>
          </p:cNvSpPr>
          <p:nvPr/>
        </p:nvSpPr>
        <p:spPr bwMode="auto">
          <a:xfrm>
            <a:off x="6948488" y="0"/>
            <a:ext cx="1663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Depto. de Astronomía</a:t>
            </a:r>
            <a:endParaRPr lang="es-ES" sz="1200" baseline="0">
              <a:latin typeface="Arial" charset="0"/>
            </a:endParaRPr>
          </a:p>
        </p:txBody>
      </p:sp>
      <p:sp>
        <p:nvSpPr>
          <p:cNvPr id="63493" name="Text Box 6"/>
          <p:cNvSpPr txBox="1">
            <a:spLocks noChangeArrowheads="1"/>
          </p:cNvSpPr>
          <p:nvPr/>
        </p:nvSpPr>
        <p:spPr bwMode="auto">
          <a:xfrm>
            <a:off x="596900" y="0"/>
            <a:ext cx="279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s-MX" sz="1200" baseline="0">
                <a:latin typeface="Arial" charset="0"/>
              </a:rPr>
              <a:t>XIX Congreso Nacional de Astronomía</a:t>
            </a:r>
          </a:p>
          <a:p>
            <a:pPr algn="ctr" eaLnBrk="1" hangingPunct="1"/>
            <a:r>
              <a:rPr lang="es-MX" sz="1200" baseline="0">
                <a:latin typeface="Arial" charset="0"/>
              </a:rPr>
              <a:t>16-18 de Marzo de 2005</a:t>
            </a:r>
            <a:endParaRPr lang="es-ES" sz="1200" baseline="0">
              <a:latin typeface="Arial" charset="0"/>
            </a:endParaRPr>
          </a:p>
        </p:txBody>
      </p:sp>
      <p:sp>
        <p:nvSpPr>
          <p:cNvPr id="63494" name="Text Box 7"/>
          <p:cNvSpPr txBox="1">
            <a:spLocks noChangeArrowheads="1"/>
          </p:cNvSpPr>
          <p:nvPr/>
        </p:nvSpPr>
        <p:spPr bwMode="auto">
          <a:xfrm>
            <a:off x="6588125" y="6583363"/>
            <a:ext cx="2022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Universidad de Guanajuato</a:t>
            </a:r>
            <a:endParaRPr lang="es-ES" sz="1200" baseline="0">
              <a:latin typeface="Arial" charset="0"/>
            </a:endParaRPr>
          </a:p>
        </p:txBody>
      </p:sp>
      <p:pic>
        <p:nvPicPr>
          <p:cNvPr id="63495" name="Picture 8" descr="Escudo"/>
          <p:cNvPicPr>
            <a:picLocks noChangeAspect="1" noChangeArrowheads="1"/>
          </p:cNvPicPr>
          <p:nvPr/>
        </p:nvPicPr>
        <p:blipFill>
          <a:blip r:embed="rId4">
            <a:extLst>
              <a:ext uri="{28A0092B-C50C-407E-A947-70E740481C1C}">
                <a14:useLocalDpi xmlns:a14="http://schemas.microsoft.com/office/drawing/2010/main" val="0"/>
              </a:ext>
            </a:extLst>
          </a:blip>
          <a:srcRect l="797" r="68553"/>
          <a:stretch>
            <a:fillRect/>
          </a:stretch>
        </p:blipFill>
        <p:spPr bwMode="auto">
          <a:xfrm>
            <a:off x="8609013" y="6237288"/>
            <a:ext cx="5349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9" descr="escalinata_sk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68421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8" name="Text Box 10"/>
          <p:cNvSpPr txBox="1">
            <a:spLocks noChangeArrowheads="1"/>
          </p:cNvSpPr>
          <p:nvPr/>
        </p:nvSpPr>
        <p:spPr bwMode="auto">
          <a:xfrm>
            <a:off x="663575" y="1449388"/>
            <a:ext cx="7391400" cy="762000"/>
          </a:xfrm>
          <a:prstGeom prst="rect">
            <a:avLst/>
          </a:prstGeom>
          <a:noFill/>
          <a:ln w="9525">
            <a:noFill/>
            <a:miter lim="800000"/>
            <a:headEnd/>
            <a:tailEnd/>
          </a:ln>
          <a:effectLst/>
        </p:spPr>
        <p:txBody>
          <a:bodyPr wrap="none">
            <a:spAutoFit/>
          </a:bodyPr>
          <a:lstStyle/>
          <a:p>
            <a:pPr>
              <a:defRPr/>
            </a:pPr>
            <a:r>
              <a:rPr lang="es-MX" sz="2200" baseline="0">
                <a:solidFill>
                  <a:srgbClr val="FFFF00"/>
                </a:solidFill>
                <a:effectLst>
                  <a:outerShdw blurRad="38100" dist="38100" dir="2700000" algn="tl">
                    <a:srgbClr val="000000"/>
                  </a:outerShdw>
                </a:effectLst>
              </a:rPr>
              <a:t>Formación:  Núcleos densos de nubes moleculares </a:t>
            </a:r>
          </a:p>
          <a:p>
            <a:pPr>
              <a:defRPr/>
            </a:pPr>
            <a:r>
              <a:rPr lang="es-MX" sz="2200" baseline="0">
                <a:solidFill>
                  <a:srgbClr val="FFFF00"/>
                </a:solidFill>
                <a:effectLst>
                  <a:outerShdw blurRad="38100" dist="38100" dir="2700000" algn="tl">
                    <a:srgbClr val="000000"/>
                  </a:outerShdw>
                </a:effectLst>
              </a:rPr>
              <a:t>                   gigantes</a:t>
            </a:r>
            <a:endParaRPr lang="es-ES" sz="2200" baseline="0">
              <a:solidFill>
                <a:srgbClr val="FFFF00"/>
              </a:solidFill>
              <a:effectLst>
                <a:outerShdw blurRad="38100" dist="38100" dir="2700000" algn="tl">
                  <a:srgbClr val="000000"/>
                </a:outerShdw>
              </a:effectLst>
            </a:endParaRPr>
          </a:p>
        </p:txBody>
      </p:sp>
      <p:sp>
        <p:nvSpPr>
          <p:cNvPr id="140299" name="Text Box 11"/>
          <p:cNvSpPr txBox="1">
            <a:spLocks noChangeArrowheads="1"/>
          </p:cNvSpPr>
          <p:nvPr/>
        </p:nvSpPr>
        <p:spPr bwMode="auto">
          <a:xfrm>
            <a:off x="684213" y="2492375"/>
            <a:ext cx="7148512" cy="3524250"/>
          </a:xfrm>
          <a:prstGeom prst="rect">
            <a:avLst/>
          </a:prstGeom>
          <a:noFill/>
          <a:ln w="9525">
            <a:noFill/>
            <a:miter lim="800000"/>
            <a:headEnd/>
            <a:tailEnd/>
          </a:ln>
          <a:effectLst/>
        </p:spPr>
        <p:txBody>
          <a:bodyPr>
            <a:spAutoFit/>
          </a:bodyPr>
          <a:lstStyle/>
          <a:p>
            <a:pPr>
              <a:defRPr/>
            </a:pPr>
            <a:r>
              <a:rPr lang="es-ES_tradnl" baseline="0">
                <a:effectLst>
                  <a:outerShdw blurRad="38100" dist="38100" dir="2700000" algn="tl">
                    <a:srgbClr val="000000"/>
                  </a:outerShdw>
                </a:effectLst>
              </a:rPr>
              <a:t>Poco trabajo teórico y pocas evidencias observacionales.</a:t>
            </a:r>
          </a:p>
          <a:p>
            <a:pPr algn="just">
              <a:defRPr/>
            </a:pPr>
            <a:endParaRPr lang="es-MX" baseline="0">
              <a:effectLst>
                <a:outerShdw blurRad="38100" dist="38100" dir="2700000" algn="tl">
                  <a:srgbClr val="000000"/>
                </a:outerShdw>
              </a:effectLst>
            </a:endParaRPr>
          </a:p>
          <a:p>
            <a:pPr algn="just">
              <a:lnSpc>
                <a:spcPct val="50000"/>
              </a:lnSpc>
              <a:defRPr/>
            </a:pPr>
            <a:endParaRPr lang="es-MX" baseline="0">
              <a:effectLst>
                <a:outerShdw blurRad="38100" dist="38100" dir="2700000" algn="tl">
                  <a:srgbClr val="000000"/>
                </a:outerShdw>
              </a:effectLst>
            </a:endParaRPr>
          </a:p>
          <a:p>
            <a:pPr algn="just">
              <a:defRPr/>
            </a:pPr>
            <a:r>
              <a:rPr lang="es-MX" b="1" baseline="0">
                <a:solidFill>
                  <a:srgbClr val="FF0000"/>
                </a:solidFill>
                <a:effectLst>
                  <a:outerShdw blurRad="38100" dist="38100" dir="2700000" algn="tl">
                    <a:srgbClr val="000000"/>
                  </a:outerShdw>
                </a:effectLst>
              </a:rPr>
              <a:t>Primera etapa:</a:t>
            </a:r>
            <a:r>
              <a:rPr lang="es-MX" baseline="0">
                <a:effectLst>
                  <a:outerShdw blurRad="38100" dist="38100" dir="2700000" algn="tl">
                    <a:srgbClr val="000000"/>
                  </a:outerShdw>
                </a:effectLst>
              </a:rPr>
              <a:t> contracción y fragmentación de la nube molecular </a:t>
            </a:r>
            <a:r>
              <a:rPr lang="es-MX" baseline="0">
                <a:effectLst>
                  <a:outerShdw blurRad="38100" dist="38100" dir="2700000" algn="tl">
                    <a:srgbClr val="000000"/>
                  </a:outerShdw>
                </a:effectLst>
                <a:sym typeface="Wingdings" pitchFamily="2" charset="2"/>
              </a:rPr>
              <a:t></a:t>
            </a:r>
            <a:r>
              <a:rPr lang="es-MX" baseline="0">
                <a:effectLst>
                  <a:outerShdw blurRad="38100" dist="38100" dir="2700000" algn="tl">
                    <a:srgbClr val="000000"/>
                  </a:outerShdw>
                </a:effectLst>
              </a:rPr>
              <a:t> núcleos densos </a:t>
            </a:r>
            <a:r>
              <a:rPr lang="es-MX" sz="1200" baseline="0">
                <a:effectLst>
                  <a:outerShdw blurRad="38100" dist="38100" dir="2700000" algn="tl">
                    <a:srgbClr val="000000"/>
                  </a:outerShdw>
                </a:effectLst>
              </a:rPr>
              <a:t>(Garay &amp; Lizano, 1999)</a:t>
            </a:r>
          </a:p>
          <a:p>
            <a:pPr algn="just">
              <a:lnSpc>
                <a:spcPct val="60000"/>
              </a:lnSpc>
              <a:defRPr/>
            </a:pPr>
            <a:endParaRPr lang="es-MX" sz="1200" baseline="0">
              <a:effectLst>
                <a:outerShdw blurRad="38100" dist="38100" dir="2700000" algn="tl">
                  <a:srgbClr val="000000"/>
                </a:outerShdw>
              </a:effectLst>
            </a:endParaRPr>
          </a:p>
          <a:p>
            <a:pPr algn="just">
              <a:defRPr/>
            </a:pPr>
            <a:r>
              <a:rPr lang="es-MX" b="1" baseline="0">
                <a:solidFill>
                  <a:srgbClr val="FF0000"/>
                </a:solidFill>
                <a:effectLst>
                  <a:outerShdw blurRad="38100" dist="38100" dir="2700000" algn="tl">
                    <a:srgbClr val="000000"/>
                  </a:outerShdw>
                </a:effectLst>
              </a:rPr>
              <a:t>Segunda etapa:</a:t>
            </a:r>
            <a:r>
              <a:rPr lang="es-MX" baseline="0">
                <a:effectLst>
                  <a:outerShdw blurRad="38100" dist="38100" dir="2700000" algn="tl">
                    <a:srgbClr val="000000"/>
                  </a:outerShdw>
                </a:effectLst>
              </a:rPr>
              <a:t> Evolución del núcleo molecular </a:t>
            </a:r>
            <a:r>
              <a:rPr lang="es-MX" baseline="0">
                <a:effectLst>
                  <a:outerShdw blurRad="38100" dist="38100" dir="2700000" algn="tl">
                    <a:srgbClr val="000000"/>
                  </a:outerShdw>
                </a:effectLst>
                <a:sym typeface="Wingdings" pitchFamily="2" charset="2"/>
              </a:rPr>
              <a:t> incierta</a:t>
            </a:r>
          </a:p>
          <a:p>
            <a:pPr algn="just">
              <a:lnSpc>
                <a:spcPct val="60000"/>
              </a:lnSpc>
              <a:defRPr/>
            </a:pPr>
            <a:endParaRPr lang="es-MX" baseline="0">
              <a:effectLst>
                <a:outerShdw blurRad="38100" dist="38100" dir="2700000" algn="tl">
                  <a:srgbClr val="000000"/>
                </a:outerShdw>
              </a:effectLst>
            </a:endParaRPr>
          </a:p>
          <a:p>
            <a:pPr algn="just">
              <a:defRPr/>
            </a:pPr>
            <a:r>
              <a:rPr lang="es-MX" b="1" baseline="0">
                <a:effectLst>
                  <a:outerShdw blurRad="38100" dist="38100" dir="2700000" algn="tl">
                    <a:srgbClr val="000000"/>
                  </a:outerShdw>
                </a:effectLst>
              </a:rPr>
              <a:t>   </a:t>
            </a:r>
            <a:r>
              <a:rPr lang="es-MX" b="1" baseline="0">
                <a:solidFill>
                  <a:srgbClr val="00FF00"/>
                </a:solidFill>
                <a:effectLst>
                  <a:outerShdw blurRad="38100" dist="38100" dir="2700000" algn="tl">
                    <a:srgbClr val="000000"/>
                  </a:outerShdw>
                </a:effectLst>
              </a:rPr>
              <a:t>Acreción:</a:t>
            </a:r>
            <a:r>
              <a:rPr lang="es-MX" b="1" baseline="0">
                <a:effectLst>
                  <a:outerShdw blurRad="38100" dist="38100" dir="2700000" algn="tl">
                    <a:srgbClr val="000000"/>
                  </a:outerShdw>
                </a:effectLst>
              </a:rPr>
              <a:t> </a:t>
            </a:r>
            <a:r>
              <a:rPr lang="es-MX" baseline="0">
                <a:effectLst>
                  <a:outerShdw blurRad="38100" dist="38100" dir="2700000" algn="tl">
                    <a:srgbClr val="000000"/>
                  </a:outerShdw>
                </a:effectLst>
              </a:rPr>
              <a:t>Similar a estrellas de baja masa: modelo de    Shu </a:t>
            </a:r>
            <a:r>
              <a:rPr lang="es-MX" sz="1200" baseline="0">
                <a:effectLst>
                  <a:outerShdw blurRad="38100" dist="38100" dir="2700000" algn="tl">
                    <a:srgbClr val="000000"/>
                  </a:outerShdw>
                </a:effectLst>
              </a:rPr>
              <a:t>(p.ej. Yorke, 2004)</a:t>
            </a:r>
            <a:endParaRPr lang="es-MX" sz="1200" b="1" baseline="0">
              <a:effectLst>
                <a:outerShdw blurRad="38100" dist="38100" dir="2700000" algn="tl">
                  <a:srgbClr val="000000"/>
                </a:outerShdw>
              </a:effectLst>
            </a:endParaRPr>
          </a:p>
          <a:p>
            <a:pPr algn="just">
              <a:defRPr/>
            </a:pPr>
            <a:endParaRPr lang="es-MX" sz="1200" b="1" baseline="0">
              <a:effectLst>
                <a:outerShdw blurRad="38100" dist="38100" dir="2700000" algn="tl">
                  <a:srgbClr val="000000"/>
                </a:outerShdw>
              </a:effectLst>
            </a:endParaRPr>
          </a:p>
          <a:p>
            <a:pPr algn="just">
              <a:defRPr/>
            </a:pPr>
            <a:r>
              <a:rPr lang="es-MX" b="1" baseline="0">
                <a:effectLst>
                  <a:outerShdw blurRad="38100" dist="38100" dir="2700000" algn="tl">
                    <a:srgbClr val="000000"/>
                  </a:outerShdw>
                </a:effectLst>
              </a:rPr>
              <a:t>   </a:t>
            </a:r>
            <a:r>
              <a:rPr lang="es-MX" b="1" baseline="0">
                <a:solidFill>
                  <a:srgbClr val="00FF00"/>
                </a:solidFill>
                <a:effectLst>
                  <a:outerShdw blurRad="38100" dist="38100" dir="2700000" algn="tl">
                    <a:srgbClr val="000000"/>
                  </a:outerShdw>
                </a:effectLst>
              </a:rPr>
              <a:t>Fusión:</a:t>
            </a:r>
            <a:r>
              <a:rPr lang="es-MX" b="1" baseline="0">
                <a:effectLst>
                  <a:outerShdw blurRad="38100" dist="38100" dir="2700000" algn="tl">
                    <a:srgbClr val="000000"/>
                  </a:outerShdw>
                </a:effectLst>
              </a:rPr>
              <a:t> </a:t>
            </a:r>
            <a:r>
              <a:rPr lang="es-MX" baseline="0">
                <a:effectLst>
                  <a:outerShdw blurRad="38100" dist="38100" dir="2700000" algn="tl">
                    <a:srgbClr val="000000"/>
                  </a:outerShdw>
                </a:effectLst>
              </a:rPr>
              <a:t>Dos estrella menos masivas </a:t>
            </a:r>
            <a:r>
              <a:rPr lang="es-MX" sz="1200" baseline="0">
                <a:effectLst>
                  <a:outerShdw blurRad="38100" dist="38100" dir="2700000" algn="tl">
                    <a:srgbClr val="000000"/>
                  </a:outerShdw>
                </a:effectLst>
              </a:rPr>
              <a:t>(Bonnell et al. 1998; Stahler et al. 2000; Bonnell &amp; Bate, 2002)</a:t>
            </a:r>
            <a:endParaRPr lang="es-MX" sz="1200" b="1" baseline="0">
              <a:effectLst>
                <a:outerShdw blurRad="38100" dist="38100" dir="2700000" algn="tl">
                  <a:srgbClr val="000000"/>
                </a:outerShdw>
              </a:effectLst>
            </a:endParaRPr>
          </a:p>
          <a:p>
            <a:pPr algn="just">
              <a:defRPr/>
            </a:pPr>
            <a:endParaRPr lang="es-MX" sz="1200" b="1" baseline="0">
              <a:effectLst>
                <a:outerShdw blurRad="38100" dist="38100" dir="2700000" algn="tl">
                  <a:srgbClr val="000000"/>
                </a:outerShdw>
              </a:effectLst>
            </a:endParaRPr>
          </a:p>
          <a:p>
            <a:pPr algn="just">
              <a:defRPr/>
            </a:pPr>
            <a:r>
              <a:rPr lang="es-MX" b="1" baseline="0">
                <a:effectLst>
                  <a:outerShdw blurRad="38100" dist="38100" dir="2700000" algn="tl">
                    <a:srgbClr val="000000"/>
                  </a:outerShdw>
                </a:effectLst>
              </a:rPr>
              <a:t>   </a:t>
            </a:r>
            <a:r>
              <a:rPr lang="es-MX" b="1" baseline="0">
                <a:solidFill>
                  <a:srgbClr val="00FF00"/>
                </a:solidFill>
                <a:effectLst>
                  <a:outerShdw blurRad="38100" dist="38100" dir="2700000" algn="tl">
                    <a:srgbClr val="000000"/>
                  </a:outerShdw>
                </a:effectLst>
              </a:rPr>
              <a:t>Combinación:</a:t>
            </a:r>
            <a:r>
              <a:rPr lang="es-MX" b="1" baseline="0">
                <a:effectLst>
                  <a:outerShdw blurRad="38100" dist="38100" dir="2700000" algn="tl">
                    <a:srgbClr val="000000"/>
                  </a:outerShdw>
                </a:effectLst>
              </a:rPr>
              <a:t> </a:t>
            </a:r>
            <a:r>
              <a:rPr lang="es-MX" baseline="0">
                <a:effectLst>
                  <a:outerShdw blurRad="38100" dist="38100" dir="2700000" algn="tl">
                    <a:srgbClr val="000000"/>
                  </a:outerShdw>
                </a:effectLst>
              </a:rPr>
              <a:t>Fusión + acreción </a:t>
            </a:r>
            <a:r>
              <a:rPr lang="es-MX" sz="1200" baseline="0">
                <a:effectLst>
                  <a:outerShdw blurRad="38100" dist="38100" dir="2700000" algn="tl">
                    <a:srgbClr val="000000"/>
                  </a:outerShdw>
                </a:effectLst>
              </a:rPr>
              <a:t>(p.ej. Molinari et al. 2002)</a:t>
            </a:r>
            <a:endParaRPr lang="es-ES" sz="1200" baseline="0">
              <a:effectLst>
                <a:outerShdw blurRad="38100" dist="38100" dir="2700000" algn="tl">
                  <a:srgbClr val="000000"/>
                </a:outerShdw>
              </a:effectLst>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defRPr/>
            </a:pPr>
            <a:r>
              <a:rPr lang="es-MX" dirty="0">
                <a:solidFill>
                  <a:srgbClr val="0000CC"/>
                </a:solidFill>
              </a:rPr>
              <a:t>Emisión Máser</a:t>
            </a:r>
            <a:endParaRPr lang="es-ES" dirty="0">
              <a:solidFill>
                <a:srgbClr val="0000CC"/>
              </a:solidFill>
            </a:endParaRPr>
          </a:p>
        </p:txBody>
      </p:sp>
      <p:sp>
        <p:nvSpPr>
          <p:cNvPr id="7183" name="Text Box 6"/>
          <p:cNvSpPr txBox="1">
            <a:spLocks noChangeArrowheads="1"/>
          </p:cNvSpPr>
          <p:nvPr/>
        </p:nvSpPr>
        <p:spPr bwMode="auto">
          <a:xfrm>
            <a:off x="6588125" y="6583363"/>
            <a:ext cx="2022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s-MX" sz="1200" baseline="0">
                <a:latin typeface="Arial" charset="0"/>
              </a:rPr>
              <a:t>Universidad de Guanajuato</a:t>
            </a:r>
            <a:endParaRPr lang="es-ES" sz="1200" baseline="0">
              <a:latin typeface="Arial" charset="0"/>
            </a:endParaRPr>
          </a:p>
        </p:txBody>
      </p:sp>
      <p:pic>
        <p:nvPicPr>
          <p:cNvPr id="7184" name="Picture 7" descr="Escudo"/>
          <p:cNvPicPr>
            <a:picLocks noChangeAspect="1" noChangeArrowheads="1"/>
          </p:cNvPicPr>
          <p:nvPr/>
        </p:nvPicPr>
        <p:blipFill>
          <a:blip r:embed="rId3">
            <a:extLst>
              <a:ext uri="{28A0092B-C50C-407E-A947-70E740481C1C}">
                <a14:useLocalDpi xmlns:a14="http://schemas.microsoft.com/office/drawing/2010/main" val="0"/>
              </a:ext>
            </a:extLst>
          </a:blip>
          <a:srcRect l="797" r="68553"/>
          <a:stretch>
            <a:fillRect/>
          </a:stretch>
        </p:blipFill>
        <p:spPr bwMode="auto">
          <a:xfrm>
            <a:off x="8609013" y="6237288"/>
            <a:ext cx="5349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0" name="Object 9"/>
          <p:cNvGraphicFramePr>
            <a:graphicFrameLocks noChangeAspect="1"/>
          </p:cNvGraphicFramePr>
          <p:nvPr/>
        </p:nvGraphicFramePr>
        <p:xfrm>
          <a:off x="5630863" y="3797300"/>
          <a:ext cx="114300" cy="215900"/>
        </p:xfrm>
        <a:graphic>
          <a:graphicData uri="http://schemas.openxmlformats.org/presentationml/2006/ole">
            <mc:AlternateContent xmlns:mc="http://schemas.openxmlformats.org/markup-compatibility/2006">
              <mc:Choice xmlns:v="urn:schemas-microsoft-com:vml" Requires="v">
                <p:oleObj name="Ecuación" r:id="rId4" imgW="114120" imgH="215640" progId="Equation.3">
                  <p:embed/>
                </p:oleObj>
              </mc:Choice>
              <mc:Fallback>
                <p:oleObj name="Ecuación" r:id="rId4" imgW="114120" imgH="21564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0863" y="379730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85" name="Text Box 10"/>
          <p:cNvSpPr txBox="1">
            <a:spLocks noChangeArrowheads="1"/>
          </p:cNvSpPr>
          <p:nvPr/>
        </p:nvSpPr>
        <p:spPr bwMode="auto">
          <a:xfrm>
            <a:off x="5291138" y="5165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endParaRPr lang="es-MX" sz="2400" baseline="0">
              <a:latin typeface="Times New Roman" pitchFamily="18" charset="0"/>
            </a:endParaRPr>
          </a:p>
        </p:txBody>
      </p:sp>
      <p:graphicFrame>
        <p:nvGraphicFramePr>
          <p:cNvPr id="7171" name="Object 12"/>
          <p:cNvGraphicFramePr>
            <a:graphicFrameLocks noChangeAspect="1"/>
          </p:cNvGraphicFramePr>
          <p:nvPr/>
        </p:nvGraphicFramePr>
        <p:xfrm>
          <a:off x="5364163" y="5229225"/>
          <a:ext cx="631825" cy="325438"/>
        </p:xfrm>
        <a:graphic>
          <a:graphicData uri="http://schemas.openxmlformats.org/presentationml/2006/ole">
            <mc:AlternateContent xmlns:mc="http://schemas.openxmlformats.org/markup-compatibility/2006">
              <mc:Choice xmlns:v="urn:schemas-microsoft-com:vml" Requires="v">
                <p:oleObj name="Ecuación" r:id="rId6" imgW="444240" imgH="228600" progId="Equation.3">
                  <p:embed/>
                </p:oleObj>
              </mc:Choice>
              <mc:Fallback>
                <p:oleObj name="Ecuación" r:id="rId6" imgW="444240" imgH="228600" progId="Equation.3">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163" y="5229225"/>
                        <a:ext cx="631825" cy="325438"/>
                      </a:xfrm>
                      <a:prstGeom prst="rect">
                        <a:avLst/>
                      </a:prstGeom>
                      <a:gradFill rotWithShape="0">
                        <a:gsLst>
                          <a:gs pos="0">
                            <a:schemeClr val="accent2"/>
                          </a:gs>
                          <a:gs pos="50000">
                            <a:schemeClr val="tx1"/>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2" name="Object 23"/>
          <p:cNvGraphicFramePr>
            <a:graphicFrameLocks noChangeAspect="1"/>
          </p:cNvGraphicFramePr>
          <p:nvPr/>
        </p:nvGraphicFramePr>
        <p:xfrm>
          <a:off x="6516688" y="5229225"/>
          <a:ext cx="609600" cy="342900"/>
        </p:xfrm>
        <a:graphic>
          <a:graphicData uri="http://schemas.openxmlformats.org/presentationml/2006/ole">
            <mc:AlternateContent xmlns:mc="http://schemas.openxmlformats.org/markup-compatibility/2006">
              <mc:Choice xmlns:v="urn:schemas-microsoft-com:vml" Requires="v">
                <p:oleObj name="Ecuación" r:id="rId8" imgW="406080" imgH="228600" progId="Equation.3">
                  <p:embed/>
                </p:oleObj>
              </mc:Choice>
              <mc:Fallback>
                <p:oleObj name="Ecuación" r:id="rId8" imgW="406080" imgH="228600" progId="Equation.3">
                  <p:embed/>
                  <p:pic>
                    <p:nvPicPr>
                      <p:cNvPr id="0" name="Object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6688" y="5229225"/>
                        <a:ext cx="609600" cy="342900"/>
                      </a:xfrm>
                      <a:prstGeom prst="rect">
                        <a:avLst/>
                      </a:prstGeom>
                      <a:gradFill rotWithShape="0">
                        <a:gsLst>
                          <a:gs pos="0">
                            <a:schemeClr val="accent2"/>
                          </a:gs>
                          <a:gs pos="50000">
                            <a:schemeClr val="tx1"/>
                          </a:gs>
                          <a:gs pos="100000">
                            <a:schemeClr val="accent2"/>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5192" name="Rectangle 24"/>
          <p:cNvSpPr>
            <a:spLocks noChangeArrowheads="1"/>
          </p:cNvSpPr>
          <p:nvPr/>
        </p:nvSpPr>
        <p:spPr bwMode="auto">
          <a:xfrm>
            <a:off x="900113" y="1268413"/>
            <a:ext cx="3816350" cy="427037"/>
          </a:xfrm>
          <a:prstGeom prst="rect">
            <a:avLst/>
          </a:prstGeom>
          <a:noFill/>
          <a:ln w="9525">
            <a:noFill/>
            <a:miter lim="800000"/>
            <a:headEnd/>
            <a:tailEnd/>
          </a:ln>
          <a:effectLst/>
        </p:spPr>
        <p:txBody>
          <a:bodyPr>
            <a:spAutoFit/>
          </a:bodyPr>
          <a:lstStyle/>
          <a:p>
            <a:pPr algn="just">
              <a:defRPr/>
            </a:pPr>
            <a:r>
              <a:rPr lang="en-US" sz="2200" baseline="0" dirty="0">
                <a:solidFill>
                  <a:srgbClr val="FFFF00"/>
                </a:solidFill>
                <a:effectLst>
                  <a:outerShdw blurRad="38100" dist="38100" dir="2700000" algn="tl">
                    <a:srgbClr val="000000"/>
                  </a:outerShdw>
                </a:effectLst>
              </a:rPr>
              <a:t>Population Inversion</a:t>
            </a:r>
          </a:p>
        </p:txBody>
      </p:sp>
      <p:pic>
        <p:nvPicPr>
          <p:cNvPr id="7187" name="Picture 25" descr="2nivel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650" y="1773238"/>
            <a:ext cx="4267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3" name="Object 26"/>
          <p:cNvGraphicFramePr>
            <a:graphicFrameLocks noChangeAspect="1"/>
          </p:cNvGraphicFramePr>
          <p:nvPr/>
        </p:nvGraphicFramePr>
        <p:xfrm>
          <a:off x="5105400" y="1752600"/>
          <a:ext cx="3303588" cy="320675"/>
        </p:xfrm>
        <a:graphic>
          <a:graphicData uri="http://schemas.openxmlformats.org/presentationml/2006/ole">
            <mc:AlternateContent xmlns:mc="http://schemas.openxmlformats.org/markup-compatibility/2006">
              <mc:Choice xmlns:v="urn:schemas-microsoft-com:vml" Requires="v">
                <p:oleObj name="Ecuación" r:id="rId11" imgW="2361960" imgH="228600" progId="Equation.3">
                  <p:embed/>
                </p:oleObj>
              </mc:Choice>
              <mc:Fallback>
                <p:oleObj name="Ecuación" r:id="rId11" imgW="2361960" imgH="228600" progId="Equation.3">
                  <p:embed/>
                  <p:pic>
                    <p:nvPicPr>
                      <p:cNvPr id="0" name="Object 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05400" y="1752600"/>
                        <a:ext cx="3303588" cy="320675"/>
                      </a:xfrm>
                      <a:prstGeom prst="rect">
                        <a:avLst/>
                      </a:prstGeom>
                      <a:gradFill rotWithShape="0">
                        <a:gsLst>
                          <a:gs pos="0">
                            <a:schemeClr val="accent2"/>
                          </a:gs>
                          <a:gs pos="50000">
                            <a:schemeClr val="tx1"/>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4" name="Object 27"/>
          <p:cNvGraphicFramePr>
            <a:graphicFrameLocks noChangeAspect="1"/>
          </p:cNvGraphicFramePr>
          <p:nvPr/>
        </p:nvGraphicFramePr>
        <p:xfrm>
          <a:off x="5092700" y="2286000"/>
          <a:ext cx="2032000" cy="431800"/>
        </p:xfrm>
        <a:graphic>
          <a:graphicData uri="http://schemas.openxmlformats.org/presentationml/2006/ole">
            <mc:AlternateContent xmlns:mc="http://schemas.openxmlformats.org/markup-compatibility/2006">
              <mc:Choice xmlns:v="urn:schemas-microsoft-com:vml" Requires="v">
                <p:oleObj name="Ecuación" r:id="rId13" imgW="2031840" imgH="431640" progId="Equation.3">
                  <p:embed/>
                </p:oleObj>
              </mc:Choice>
              <mc:Fallback>
                <p:oleObj name="Ecuación" r:id="rId13" imgW="2031840" imgH="431640" progId="Equation.3">
                  <p:embed/>
                  <p:pic>
                    <p:nvPicPr>
                      <p:cNvPr id="0" name="Object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92700" y="2286000"/>
                        <a:ext cx="2032000" cy="431800"/>
                      </a:xfrm>
                      <a:prstGeom prst="rect">
                        <a:avLst/>
                      </a:prstGeom>
                      <a:gradFill rotWithShape="0">
                        <a:gsLst>
                          <a:gs pos="0">
                            <a:schemeClr val="accent2"/>
                          </a:gs>
                          <a:gs pos="50000">
                            <a:schemeClr val="tx1"/>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5" name="Object 28"/>
          <p:cNvGraphicFramePr>
            <a:graphicFrameLocks noChangeAspect="1"/>
          </p:cNvGraphicFramePr>
          <p:nvPr/>
        </p:nvGraphicFramePr>
        <p:xfrm>
          <a:off x="5105400" y="2819400"/>
          <a:ext cx="2522538" cy="439738"/>
        </p:xfrm>
        <a:graphic>
          <a:graphicData uri="http://schemas.openxmlformats.org/presentationml/2006/ole">
            <mc:AlternateContent xmlns:mc="http://schemas.openxmlformats.org/markup-compatibility/2006">
              <mc:Choice xmlns:v="urn:schemas-microsoft-com:vml" Requires="v">
                <p:oleObj name="Ecuación" r:id="rId15" imgW="2476440" imgH="431640" progId="Equation.3">
                  <p:embed/>
                </p:oleObj>
              </mc:Choice>
              <mc:Fallback>
                <p:oleObj name="Ecuación" r:id="rId15" imgW="2476440" imgH="431640" progId="Equation.3">
                  <p:embed/>
                  <p:pic>
                    <p:nvPicPr>
                      <p:cNvPr id="0" name="Object 2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05400" y="2819400"/>
                        <a:ext cx="2522538" cy="439738"/>
                      </a:xfrm>
                      <a:prstGeom prst="rect">
                        <a:avLst/>
                      </a:prstGeom>
                      <a:gradFill rotWithShape="0">
                        <a:gsLst>
                          <a:gs pos="0">
                            <a:schemeClr val="accent2"/>
                          </a:gs>
                          <a:gs pos="50000">
                            <a:srgbClr val="FFFFFF"/>
                          </a:gs>
                          <a:gs pos="100000">
                            <a:schemeClr val="accent2"/>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6" name="Object 29"/>
          <p:cNvGraphicFramePr>
            <a:graphicFrameLocks noChangeAspect="1"/>
          </p:cNvGraphicFramePr>
          <p:nvPr/>
        </p:nvGraphicFramePr>
        <p:xfrm>
          <a:off x="7315200" y="2362200"/>
          <a:ext cx="787400" cy="354013"/>
        </p:xfrm>
        <a:graphic>
          <a:graphicData uri="http://schemas.openxmlformats.org/presentationml/2006/ole">
            <mc:AlternateContent xmlns:mc="http://schemas.openxmlformats.org/markup-compatibility/2006">
              <mc:Choice xmlns:v="urn:schemas-microsoft-com:vml" Requires="v">
                <p:oleObj name="Ecuación" r:id="rId17" imgW="507960" imgH="228600" progId="Equation.3">
                  <p:embed/>
                </p:oleObj>
              </mc:Choice>
              <mc:Fallback>
                <p:oleObj name="Ecuación" r:id="rId17" imgW="507960" imgH="228600" progId="Equation.3">
                  <p:embed/>
                  <p:pic>
                    <p:nvPicPr>
                      <p:cNvPr id="0" name="Object 2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15200" y="2362200"/>
                        <a:ext cx="787400" cy="354013"/>
                      </a:xfrm>
                      <a:prstGeom prst="rect">
                        <a:avLst/>
                      </a:prstGeom>
                      <a:gradFill rotWithShape="0">
                        <a:gsLst>
                          <a:gs pos="0">
                            <a:srgbClr val="5E9EFF"/>
                          </a:gs>
                          <a:gs pos="20000">
                            <a:srgbClr val="85C2FF"/>
                          </a:gs>
                          <a:gs pos="35000">
                            <a:srgbClr val="C4D6EB"/>
                          </a:gs>
                          <a:gs pos="50000">
                            <a:srgbClr val="FFEBFA"/>
                          </a:gs>
                          <a:gs pos="65000">
                            <a:srgbClr val="C4D6EB"/>
                          </a:gs>
                          <a:gs pos="80001">
                            <a:srgbClr val="85C2FF"/>
                          </a:gs>
                          <a:gs pos="100000">
                            <a:srgbClr val="5E9E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7" name="Object 30"/>
          <p:cNvGraphicFramePr>
            <a:graphicFrameLocks noChangeAspect="1"/>
          </p:cNvGraphicFramePr>
          <p:nvPr/>
        </p:nvGraphicFramePr>
        <p:xfrm>
          <a:off x="7772400" y="2895600"/>
          <a:ext cx="838200" cy="371475"/>
        </p:xfrm>
        <a:graphic>
          <a:graphicData uri="http://schemas.openxmlformats.org/presentationml/2006/ole">
            <mc:AlternateContent xmlns:mc="http://schemas.openxmlformats.org/markup-compatibility/2006">
              <mc:Choice xmlns:v="urn:schemas-microsoft-com:vml" Requires="v">
                <p:oleObj name="Ecuación" r:id="rId19" imgW="545760" imgH="241200" progId="Equation.3">
                  <p:embed/>
                </p:oleObj>
              </mc:Choice>
              <mc:Fallback>
                <p:oleObj name="Ecuación" r:id="rId19" imgW="545760" imgH="241200" progId="Equation.3">
                  <p:embed/>
                  <p:pic>
                    <p:nvPicPr>
                      <p:cNvPr id="0" name="Object 3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72400" y="2895600"/>
                        <a:ext cx="838200" cy="371475"/>
                      </a:xfrm>
                      <a:prstGeom prst="rect">
                        <a:avLst/>
                      </a:prstGeom>
                      <a:gradFill rotWithShape="0">
                        <a:gsLst>
                          <a:gs pos="0">
                            <a:srgbClr val="5E9EFF"/>
                          </a:gs>
                          <a:gs pos="20000">
                            <a:srgbClr val="85C2FF"/>
                          </a:gs>
                          <a:gs pos="35000">
                            <a:srgbClr val="C4D6EB"/>
                          </a:gs>
                          <a:gs pos="50000">
                            <a:srgbClr val="FFEBFA"/>
                          </a:gs>
                          <a:gs pos="65000">
                            <a:srgbClr val="C4D6EB"/>
                          </a:gs>
                          <a:gs pos="80001">
                            <a:srgbClr val="85C2FF"/>
                          </a:gs>
                          <a:gs pos="100000">
                            <a:srgbClr val="5E9E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88" name="Picture 31" descr="3nivel"/>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5650" y="4005263"/>
            <a:ext cx="4267200"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8" name="Object 32"/>
          <p:cNvGraphicFramePr>
            <a:graphicFrameLocks noChangeAspect="1"/>
          </p:cNvGraphicFramePr>
          <p:nvPr/>
        </p:nvGraphicFramePr>
        <p:xfrm>
          <a:off x="5105400" y="4114800"/>
          <a:ext cx="2428875" cy="685800"/>
        </p:xfrm>
        <a:graphic>
          <a:graphicData uri="http://schemas.openxmlformats.org/presentationml/2006/ole">
            <mc:AlternateContent xmlns:mc="http://schemas.openxmlformats.org/markup-compatibility/2006">
              <mc:Choice xmlns:v="urn:schemas-microsoft-com:vml" Requires="v">
                <p:oleObj name="Ecuación" r:id="rId22" imgW="1663560" imgH="469800" progId="Equation.3">
                  <p:embed/>
                </p:oleObj>
              </mc:Choice>
              <mc:Fallback>
                <p:oleObj name="Ecuación" r:id="rId22" imgW="1663560" imgH="469800" progId="Equation.3">
                  <p:embed/>
                  <p:pic>
                    <p:nvPicPr>
                      <p:cNvPr id="0" name="Object 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105400" y="4114800"/>
                        <a:ext cx="2428875" cy="685800"/>
                      </a:xfrm>
                      <a:prstGeom prst="rect">
                        <a:avLst/>
                      </a:prstGeom>
                      <a:gradFill rotWithShape="0">
                        <a:gsLst>
                          <a:gs pos="0">
                            <a:schemeClr val="accent2"/>
                          </a:gs>
                          <a:gs pos="50000">
                            <a:schemeClr val="tx1"/>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9" name="Object 33"/>
          <p:cNvGraphicFramePr>
            <a:graphicFrameLocks noChangeAspect="1"/>
          </p:cNvGraphicFramePr>
          <p:nvPr/>
        </p:nvGraphicFramePr>
        <p:xfrm>
          <a:off x="7696200" y="4191000"/>
          <a:ext cx="1219200" cy="493713"/>
        </p:xfrm>
        <a:graphic>
          <a:graphicData uri="http://schemas.openxmlformats.org/presentationml/2006/ole">
            <mc:AlternateContent xmlns:mc="http://schemas.openxmlformats.org/markup-compatibility/2006">
              <mc:Choice xmlns:v="urn:schemas-microsoft-com:vml" Requires="v">
                <p:oleObj name="Ecuación" r:id="rId24" imgW="533160" imgH="215640" progId="Equation.3">
                  <p:embed/>
                </p:oleObj>
              </mc:Choice>
              <mc:Fallback>
                <p:oleObj name="Ecuación" r:id="rId24" imgW="533160" imgH="215640" progId="Equation.3">
                  <p:embed/>
                  <p:pic>
                    <p:nvPicPr>
                      <p:cNvPr id="0" name="Object 3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696200" y="4191000"/>
                        <a:ext cx="1219200" cy="493713"/>
                      </a:xfrm>
                      <a:prstGeom prst="rect">
                        <a:avLst/>
                      </a:prstGeom>
                      <a:gradFill rotWithShape="0">
                        <a:gsLst>
                          <a:gs pos="0">
                            <a:schemeClr val="accent2"/>
                          </a:gs>
                          <a:gs pos="50000">
                            <a:srgbClr val="FFFFFF"/>
                          </a:gs>
                          <a:gs pos="100000">
                            <a:schemeClr val="accent2"/>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80" name="Object 35"/>
          <p:cNvGraphicFramePr>
            <a:graphicFrameLocks noChangeAspect="1"/>
          </p:cNvGraphicFramePr>
          <p:nvPr/>
        </p:nvGraphicFramePr>
        <p:xfrm>
          <a:off x="5076825" y="4797425"/>
          <a:ext cx="3124200" cy="419100"/>
        </p:xfrm>
        <a:graphic>
          <a:graphicData uri="http://schemas.openxmlformats.org/presentationml/2006/ole">
            <mc:AlternateContent xmlns:mc="http://schemas.openxmlformats.org/markup-compatibility/2006">
              <mc:Choice xmlns:v="urn:schemas-microsoft-com:vml" Requires="v">
                <p:oleObj name="Ecuación" r:id="rId26" imgW="2082600" imgH="279360" progId="Equation.3">
                  <p:embed/>
                </p:oleObj>
              </mc:Choice>
              <mc:Fallback>
                <p:oleObj name="Ecuación" r:id="rId26" imgW="2082600" imgH="279360" progId="Equation.3">
                  <p:embed/>
                  <p:pic>
                    <p:nvPicPr>
                      <p:cNvPr id="0" name="Object 3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076825" y="4797425"/>
                        <a:ext cx="3124200" cy="419100"/>
                      </a:xfrm>
                      <a:prstGeom prst="rect">
                        <a:avLst/>
                      </a:prstGeom>
                      <a:gradFill rotWithShape="0">
                        <a:gsLst>
                          <a:gs pos="0">
                            <a:schemeClr val="accent2"/>
                          </a:gs>
                          <a:gs pos="50000">
                            <a:schemeClr val="tx1"/>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81" name="Object 36"/>
          <p:cNvGraphicFramePr>
            <a:graphicFrameLocks noChangeAspect="1"/>
          </p:cNvGraphicFramePr>
          <p:nvPr/>
        </p:nvGraphicFramePr>
        <p:xfrm>
          <a:off x="5651500" y="5734050"/>
          <a:ext cx="1219200" cy="704850"/>
        </p:xfrm>
        <a:graphic>
          <a:graphicData uri="http://schemas.openxmlformats.org/presentationml/2006/ole">
            <mc:AlternateContent xmlns:mc="http://schemas.openxmlformats.org/markup-compatibility/2006">
              <mc:Choice xmlns:v="urn:schemas-microsoft-com:vml" Requires="v">
                <p:oleObj name="Ecuación" r:id="rId28" imgW="812520" imgH="469800" progId="Equation.3">
                  <p:embed/>
                </p:oleObj>
              </mc:Choice>
              <mc:Fallback>
                <p:oleObj name="Ecuación" r:id="rId28" imgW="812520" imgH="469800" progId="Equation.3">
                  <p:embed/>
                  <p:pic>
                    <p:nvPicPr>
                      <p:cNvPr id="0" name="Object 3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651500" y="5734050"/>
                        <a:ext cx="1219200" cy="704850"/>
                      </a:xfrm>
                      <a:prstGeom prst="rect">
                        <a:avLst/>
                      </a:prstGeom>
                      <a:gradFill rotWithShape="0">
                        <a:gsLst>
                          <a:gs pos="0">
                            <a:schemeClr val="accent2"/>
                          </a:gs>
                          <a:gs pos="50000">
                            <a:schemeClr val="tx1"/>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5205" name="Text Box 37"/>
          <p:cNvSpPr txBox="1">
            <a:spLocks noChangeArrowheads="1"/>
          </p:cNvSpPr>
          <p:nvPr/>
        </p:nvSpPr>
        <p:spPr bwMode="auto">
          <a:xfrm>
            <a:off x="1258888" y="3644900"/>
            <a:ext cx="2508250" cy="430213"/>
          </a:xfrm>
          <a:prstGeom prst="rect">
            <a:avLst/>
          </a:prstGeom>
          <a:noFill/>
          <a:ln w="9525">
            <a:noFill/>
            <a:miter lim="800000"/>
            <a:headEnd/>
            <a:tailEnd/>
          </a:ln>
          <a:effectLst/>
        </p:spPr>
        <p:txBody>
          <a:bodyPr wrap="none">
            <a:spAutoFit/>
          </a:bodyPr>
          <a:lstStyle/>
          <a:p>
            <a:pPr>
              <a:defRPr/>
            </a:pPr>
            <a:r>
              <a:rPr lang="es-MX" sz="2200" baseline="0" dirty="0">
                <a:solidFill>
                  <a:srgbClr val="FFFF00"/>
                </a:solidFill>
                <a:effectLst>
                  <a:outerShdw blurRad="38100" dist="38100" dir="2700000" algn="tl">
                    <a:srgbClr val="000000"/>
                  </a:outerShdw>
                </a:effectLst>
              </a:rPr>
              <a:t>MASER </a:t>
            </a:r>
            <a:r>
              <a:rPr lang="es-MX" sz="2200" baseline="0" dirty="0" err="1">
                <a:solidFill>
                  <a:srgbClr val="FFFF00"/>
                </a:solidFill>
                <a:effectLst>
                  <a:outerShdw blurRad="38100" dist="38100" dir="2700000" algn="tl">
                    <a:srgbClr val="000000"/>
                  </a:outerShdw>
                </a:effectLst>
              </a:rPr>
              <a:t>Pumping</a:t>
            </a:r>
            <a:endParaRPr lang="es-ES" sz="2200" baseline="0" dirty="0">
              <a:solidFill>
                <a:srgbClr val="FFFF00"/>
              </a:solidFill>
              <a:effectLst>
                <a:outerShdw blurRad="38100" dist="38100" dir="2700000" algn="tl">
                  <a:srgbClr val="000000"/>
                </a:outerShdw>
              </a:effectLst>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9" descr="escalinata_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subTitle" idx="1"/>
          </p:nvPr>
        </p:nvSpPr>
        <p:spPr>
          <a:xfrm>
            <a:off x="1285875" y="3786188"/>
            <a:ext cx="6383338" cy="1846262"/>
          </a:xfrm>
        </p:spPr>
        <p:txBody>
          <a:bodyPr/>
          <a:lstStyle/>
          <a:p>
            <a:pPr eaLnBrk="1" hangingPunct="1">
              <a:defRPr/>
            </a:pPr>
            <a:r>
              <a:rPr lang="es-MX" sz="2800" b="1" dirty="0"/>
              <a:t>Dr. </a:t>
            </a:r>
            <a:r>
              <a:rPr lang="es-MX" sz="2800" b="1" dirty="0" err="1"/>
              <a:t>Victor</a:t>
            </a:r>
            <a:r>
              <a:rPr lang="es-MX" sz="2800" b="1" dirty="0"/>
              <a:t> </a:t>
            </a:r>
            <a:r>
              <a:rPr lang="es-MX" sz="2800" b="1" dirty="0" err="1"/>
              <a:t>Migenes</a:t>
            </a:r>
            <a:endParaRPr lang="es-MX" sz="2800" b="1" dirty="0"/>
          </a:p>
          <a:p>
            <a:pPr eaLnBrk="1" hangingPunct="1">
              <a:defRPr/>
            </a:pPr>
            <a:r>
              <a:rPr lang="es-MX" sz="2800" b="1" dirty="0" err="1"/>
              <a:t>Astronomy</a:t>
            </a:r>
            <a:r>
              <a:rPr lang="es-MX" sz="2800" b="1" dirty="0"/>
              <a:t> </a:t>
            </a:r>
            <a:r>
              <a:rPr lang="es-MX" sz="2800" b="1" dirty="0" err="1"/>
              <a:t>Department</a:t>
            </a:r>
            <a:endParaRPr lang="es-MX" sz="2800" b="1" dirty="0"/>
          </a:p>
          <a:p>
            <a:pPr eaLnBrk="1" hangingPunct="1">
              <a:defRPr/>
            </a:pPr>
            <a:r>
              <a:rPr lang="es-MX" sz="2800" b="1" dirty="0" err="1"/>
              <a:t>University</a:t>
            </a:r>
            <a:r>
              <a:rPr lang="es-MX" sz="2800" b="1" dirty="0"/>
              <a:t> of Guanajuato</a:t>
            </a:r>
            <a:endParaRPr lang="es-ES" sz="2800" b="1" dirty="0"/>
          </a:p>
        </p:txBody>
      </p:sp>
      <p:pic>
        <p:nvPicPr>
          <p:cNvPr id="64516" name="Picture 4" descr="logo_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176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8" descr="Escudo"/>
          <p:cNvPicPr>
            <a:picLocks noChangeAspect="1" noChangeArrowheads="1"/>
          </p:cNvPicPr>
          <p:nvPr/>
        </p:nvPicPr>
        <p:blipFill>
          <a:blip r:embed="rId5">
            <a:extLst>
              <a:ext uri="{28A0092B-C50C-407E-A947-70E740481C1C}">
                <a14:useLocalDpi xmlns:a14="http://schemas.microsoft.com/office/drawing/2010/main" val="0"/>
              </a:ext>
            </a:extLst>
          </a:blip>
          <a:srcRect l="797" r="68553"/>
          <a:stretch>
            <a:fillRect/>
          </a:stretch>
        </p:blipFill>
        <p:spPr bwMode="auto">
          <a:xfrm>
            <a:off x="7786688" y="0"/>
            <a:ext cx="135731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ext Box 10"/>
          <p:cNvSpPr txBox="1">
            <a:spLocks noChangeArrowheads="1"/>
          </p:cNvSpPr>
          <p:nvPr/>
        </p:nvSpPr>
        <p:spPr bwMode="auto">
          <a:xfrm>
            <a:off x="142875" y="1714500"/>
            <a:ext cx="9001125" cy="1323975"/>
          </a:xfrm>
          <a:prstGeom prst="rect">
            <a:avLst/>
          </a:prstGeom>
          <a:noFill/>
          <a:ln w="9525">
            <a:noFill/>
            <a:miter lim="800000"/>
            <a:headEnd/>
            <a:tailEnd/>
          </a:ln>
          <a:effectLst/>
        </p:spPr>
        <p:txBody>
          <a:bodyPr>
            <a:spAutoFit/>
          </a:bodyPr>
          <a:lstStyle/>
          <a:p>
            <a:pPr algn="ctr">
              <a:defRPr/>
            </a:pPr>
            <a:r>
              <a:rPr lang="es-MX" sz="4000" b="1" baseline="0" dirty="0" err="1">
                <a:solidFill>
                  <a:srgbClr val="FF0000"/>
                </a:solidFill>
                <a:effectLst>
                  <a:outerShdw blurRad="38100" dist="38100" dir="2700000" algn="tl">
                    <a:srgbClr val="000000"/>
                  </a:outerShdw>
                </a:effectLst>
              </a:rPr>
              <a:t>MASERs</a:t>
            </a:r>
            <a:r>
              <a:rPr lang="es-MX" sz="4000" b="1" baseline="0" dirty="0">
                <a:solidFill>
                  <a:srgbClr val="FF0000"/>
                </a:solidFill>
                <a:effectLst>
                  <a:outerShdw blurRad="38100" dist="38100" dir="2700000" algn="tl">
                    <a:srgbClr val="000000"/>
                  </a:outerShdw>
                </a:effectLst>
              </a:rPr>
              <a:t>: A </a:t>
            </a:r>
            <a:r>
              <a:rPr lang="es-MX" sz="4000" b="1" baseline="0" dirty="0" err="1">
                <a:solidFill>
                  <a:srgbClr val="FF0000"/>
                </a:solidFill>
                <a:effectLst>
                  <a:outerShdw blurRad="38100" dist="38100" dir="2700000" algn="tl">
                    <a:srgbClr val="000000"/>
                  </a:outerShdw>
                </a:effectLst>
              </a:rPr>
              <a:t>very</a:t>
            </a:r>
            <a:r>
              <a:rPr lang="es-MX" sz="4000" b="1" baseline="0" dirty="0">
                <a:solidFill>
                  <a:srgbClr val="FF0000"/>
                </a:solidFill>
                <a:effectLst>
                  <a:outerShdw blurRad="38100" dist="38100" dir="2700000" algn="tl">
                    <a:srgbClr val="000000"/>
                  </a:outerShdw>
                </a:effectLst>
              </a:rPr>
              <a:t> </a:t>
            </a:r>
            <a:r>
              <a:rPr lang="es-MX" sz="4000" b="1" baseline="0" dirty="0" err="1">
                <a:solidFill>
                  <a:srgbClr val="FF0000"/>
                </a:solidFill>
                <a:effectLst>
                  <a:outerShdw blurRad="38100" dist="38100" dir="2700000" algn="tl">
                    <a:srgbClr val="000000"/>
                  </a:outerShdw>
                </a:effectLst>
              </a:rPr>
              <a:t>special</a:t>
            </a:r>
            <a:r>
              <a:rPr lang="es-MX" sz="4000" b="1" baseline="0" dirty="0">
                <a:solidFill>
                  <a:srgbClr val="FF0000"/>
                </a:solidFill>
                <a:effectLst>
                  <a:outerShdw blurRad="38100" dist="38100" dir="2700000" algn="tl">
                    <a:srgbClr val="000000"/>
                  </a:outerShdw>
                </a:effectLst>
              </a:rPr>
              <a:t> </a:t>
            </a:r>
            <a:r>
              <a:rPr lang="es-MX" sz="4000" b="1" baseline="0" dirty="0" err="1">
                <a:solidFill>
                  <a:srgbClr val="FF0000"/>
                </a:solidFill>
                <a:effectLst>
                  <a:outerShdw blurRad="38100" dist="38100" dir="2700000" algn="tl">
                    <a:srgbClr val="000000"/>
                  </a:outerShdw>
                </a:effectLst>
              </a:rPr>
              <a:t>window</a:t>
            </a:r>
            <a:r>
              <a:rPr lang="es-MX" sz="4000" b="1" baseline="0" dirty="0">
                <a:solidFill>
                  <a:srgbClr val="FF0000"/>
                </a:solidFill>
                <a:effectLst>
                  <a:outerShdw blurRad="38100" dist="38100" dir="2700000" algn="tl">
                    <a:srgbClr val="000000"/>
                  </a:outerShdw>
                </a:effectLst>
              </a:rPr>
              <a:t> </a:t>
            </a:r>
            <a:r>
              <a:rPr lang="es-MX" sz="4000" b="1" baseline="0" dirty="0" err="1">
                <a:solidFill>
                  <a:srgbClr val="FF0000"/>
                </a:solidFill>
                <a:effectLst>
                  <a:outerShdw blurRad="38100" dist="38100" dir="2700000" algn="tl">
                    <a:srgbClr val="000000"/>
                  </a:outerShdw>
                </a:effectLst>
              </a:rPr>
              <a:t>to</a:t>
            </a:r>
            <a:r>
              <a:rPr lang="es-MX" sz="4000" b="1" baseline="0" dirty="0">
                <a:solidFill>
                  <a:srgbClr val="FF0000"/>
                </a:solidFill>
                <a:effectLst>
                  <a:outerShdw blurRad="38100" dist="38100" dir="2700000" algn="tl">
                    <a:srgbClr val="000000"/>
                  </a:outerShdw>
                </a:effectLst>
              </a:rPr>
              <a:t> </a:t>
            </a:r>
            <a:r>
              <a:rPr lang="es-MX" sz="4000" b="1" baseline="0" dirty="0" err="1">
                <a:solidFill>
                  <a:srgbClr val="FF0000"/>
                </a:solidFill>
                <a:effectLst>
                  <a:outerShdw blurRad="38100" dist="38100" dir="2700000" algn="tl">
                    <a:srgbClr val="000000"/>
                  </a:outerShdw>
                </a:effectLst>
              </a:rPr>
              <a:t>the</a:t>
            </a:r>
            <a:r>
              <a:rPr lang="es-MX" sz="4000" b="1" baseline="0" dirty="0">
                <a:solidFill>
                  <a:srgbClr val="FF0000"/>
                </a:solidFill>
                <a:effectLst>
                  <a:outerShdw blurRad="38100" dist="38100" dir="2700000" algn="tl">
                    <a:srgbClr val="000000"/>
                  </a:outerShdw>
                </a:effectLst>
              </a:rPr>
              <a:t> </a:t>
            </a:r>
            <a:r>
              <a:rPr lang="es-MX" sz="4000" b="1" baseline="0" dirty="0" err="1">
                <a:solidFill>
                  <a:srgbClr val="FF0000"/>
                </a:solidFill>
                <a:effectLst>
                  <a:outerShdw blurRad="38100" dist="38100" dir="2700000" algn="tl">
                    <a:srgbClr val="000000"/>
                  </a:outerShdw>
                </a:effectLst>
              </a:rPr>
              <a:t>Universe</a:t>
            </a:r>
            <a:endParaRPr lang="es-MX" sz="4000" b="1" baseline="0" dirty="0">
              <a:solidFill>
                <a:srgbClr val="FF0000"/>
              </a:solidFill>
              <a:effectLst>
                <a:outerShdw blurRad="38100" dist="38100" dir="2700000" algn="tl">
                  <a:srgbClr val="000000"/>
                </a:outerShdw>
              </a:effectLst>
            </a:endParaRPr>
          </a:p>
        </p:txBody>
      </p:sp>
      <p:sp>
        <p:nvSpPr>
          <p:cNvPr id="64519" name="TextBox 12"/>
          <p:cNvSpPr txBox="1">
            <a:spLocks noChangeArrowheads="1"/>
          </p:cNvSpPr>
          <p:nvPr/>
        </p:nvSpPr>
        <p:spPr bwMode="auto">
          <a:xfrm>
            <a:off x="0" y="6273800"/>
            <a:ext cx="4357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n-US" sz="2400"/>
              <a:t>Morehead College</a:t>
            </a:r>
          </a:p>
          <a:p>
            <a:pPr eaLnBrk="1" hangingPunct="1"/>
            <a:r>
              <a:rPr lang="en-US" sz="2400"/>
              <a:t>Department of Physics </a:t>
            </a:r>
          </a:p>
        </p:txBody>
      </p:sp>
      <p:sp>
        <p:nvSpPr>
          <p:cNvPr id="64520" name="TextBox 13"/>
          <p:cNvSpPr txBox="1">
            <a:spLocks noChangeArrowheads="1"/>
          </p:cNvSpPr>
          <p:nvPr/>
        </p:nvSpPr>
        <p:spPr bwMode="auto">
          <a:xfrm>
            <a:off x="7286625" y="6572250"/>
            <a:ext cx="18573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n-US"/>
              <a:t>Apr/10/2008</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7.jpg"/>
          <p:cNvPicPr>
            <a:picLocks noChangeAspect="1"/>
          </p:cNvPicPr>
          <p:nvPr/>
        </p:nvPicPr>
        <p:blipFill>
          <a:blip r:embed="rId3">
            <a:extLst>
              <a:ext uri="{28A0092B-C50C-407E-A947-70E740481C1C}">
                <a14:useLocalDpi xmlns:a14="http://schemas.microsoft.com/office/drawing/2010/main" val="0"/>
              </a:ext>
            </a:extLst>
          </a:blip>
          <a:srcRect t="2083" r="-105" b="27083"/>
          <a:stretch>
            <a:fillRect/>
          </a:stretch>
        </p:blipFill>
        <p:spPr bwMode="auto">
          <a:xfrm>
            <a:off x="3862388" y="2000250"/>
            <a:ext cx="5281612"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2"/>
          <p:cNvSpPr txBox="1">
            <a:spLocks noChangeArrowheads="1"/>
          </p:cNvSpPr>
          <p:nvPr/>
        </p:nvSpPr>
        <p:spPr bwMode="auto">
          <a:xfrm>
            <a:off x="1357313" y="500063"/>
            <a:ext cx="657225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n-US" sz="4400"/>
              <a:t>OH MASERs in SFR</a:t>
            </a:r>
          </a:p>
          <a:p>
            <a:pPr algn="ctr" eaLnBrk="1" hangingPunct="1"/>
            <a:endParaRPr lang="en-US" sz="3600"/>
          </a:p>
        </p:txBody>
      </p:sp>
      <p:sp>
        <p:nvSpPr>
          <p:cNvPr id="16388" name="TextBox 3"/>
          <p:cNvSpPr txBox="1">
            <a:spLocks noChangeArrowheads="1"/>
          </p:cNvSpPr>
          <p:nvPr/>
        </p:nvSpPr>
        <p:spPr bwMode="auto">
          <a:xfrm>
            <a:off x="214313" y="2214563"/>
            <a:ext cx="35718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eaLnBrk="1" hangingPunct="1"/>
            <a:r>
              <a:rPr lang="en-US" sz="3200"/>
              <a:t>The four OH maser transitions. </a:t>
            </a:r>
          </a:p>
          <a:p>
            <a:pPr eaLnBrk="1" hangingPunct="1"/>
            <a:endParaRPr lang="en-US" sz="3200"/>
          </a:p>
          <a:p>
            <a:pPr eaLnBrk="1" hangingPunct="1"/>
            <a:r>
              <a:rPr lang="en-US" sz="3200"/>
              <a:t>The Main line:</a:t>
            </a:r>
            <a:r>
              <a:rPr lang="en-US" sz="3200" baseline="0"/>
              <a:t> </a:t>
            </a:r>
            <a:r>
              <a:rPr lang="en-US" sz="3200"/>
              <a:t>1665 and 1667 MHz, and the satellite lines: 1612 and 1720 MHz. </a:t>
            </a:r>
          </a:p>
          <a:p>
            <a:pPr eaLnBrk="1" hangingPunct="1"/>
            <a:endParaRPr lang="en-US" sz="3200"/>
          </a:p>
          <a:p>
            <a:pPr eaLnBrk="1" hangingPunct="1"/>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0063" y="214313"/>
            <a:ext cx="8229600" cy="1008062"/>
          </a:xfrm>
        </p:spPr>
        <p:txBody>
          <a:bodyPr/>
          <a:lstStyle/>
          <a:p>
            <a:pPr eaLnBrk="1" hangingPunct="1">
              <a:defRPr/>
            </a:pPr>
            <a:r>
              <a:rPr lang="es-ES" dirty="0">
                <a:solidFill>
                  <a:srgbClr val="0000CC"/>
                </a:solidFill>
              </a:rPr>
              <a:t>MASER</a:t>
            </a:r>
          </a:p>
        </p:txBody>
      </p:sp>
      <p:sp>
        <p:nvSpPr>
          <p:cNvPr id="3075" name="Rectangle 3"/>
          <p:cNvSpPr>
            <a:spLocks noGrp="1" noChangeArrowheads="1"/>
          </p:cNvSpPr>
          <p:nvPr>
            <p:ph type="body" idx="1"/>
          </p:nvPr>
        </p:nvSpPr>
        <p:spPr/>
        <p:txBody>
          <a:bodyPr/>
          <a:lstStyle/>
          <a:p>
            <a:pPr eaLnBrk="1" hangingPunct="1">
              <a:lnSpc>
                <a:spcPct val="170000"/>
              </a:lnSpc>
              <a:defRPr/>
            </a:pPr>
            <a:r>
              <a:rPr lang="en-US" dirty="0"/>
              <a:t>Historical Perspective</a:t>
            </a:r>
          </a:p>
          <a:p>
            <a:pPr eaLnBrk="1" hangingPunct="1">
              <a:lnSpc>
                <a:spcPct val="170000"/>
              </a:lnSpc>
              <a:defRPr/>
            </a:pPr>
            <a:r>
              <a:rPr lang="en-US" dirty="0"/>
              <a:t>MASER Emission </a:t>
            </a:r>
          </a:p>
          <a:p>
            <a:pPr eaLnBrk="1" hangingPunct="1">
              <a:lnSpc>
                <a:spcPct val="170000"/>
              </a:lnSpc>
              <a:defRPr/>
            </a:pPr>
            <a:r>
              <a:rPr lang="en-US" dirty="0"/>
              <a:t>Where can we find it</a:t>
            </a:r>
          </a:p>
          <a:p>
            <a:pPr eaLnBrk="1" hangingPunct="1">
              <a:lnSpc>
                <a:spcPct val="170000"/>
              </a:lnSpc>
              <a:defRPr/>
            </a:pPr>
            <a:r>
              <a:rPr lang="en-US" dirty="0"/>
              <a:t>What can we learn</a:t>
            </a:r>
          </a:p>
          <a:p>
            <a:pPr eaLnBrk="1" hangingPunct="1">
              <a:lnSpc>
                <a:spcPct val="170000"/>
              </a:lnSpc>
              <a:defRPr/>
            </a:pPr>
            <a:r>
              <a:rPr lang="en-US" dirty="0"/>
              <a:t>Conclusions</a:t>
            </a:r>
          </a:p>
        </p:txBody>
      </p:sp>
      <p:pic>
        <p:nvPicPr>
          <p:cNvPr id="12292" name="Picture 10" descr="maser_NH3"/>
          <p:cNvPicPr>
            <a:picLocks noChangeAspect="1" noChangeArrowheads="1"/>
          </p:cNvPicPr>
          <p:nvPr/>
        </p:nvPicPr>
        <p:blipFill>
          <a:blip r:embed="rId3">
            <a:extLst>
              <a:ext uri="{28A0092B-C50C-407E-A947-70E740481C1C}">
                <a14:useLocalDpi xmlns:a14="http://schemas.microsoft.com/office/drawing/2010/main" val="0"/>
              </a:ext>
            </a:extLst>
          </a:blip>
          <a:srcRect l="1682" t="2292" r="1682" b="2791"/>
          <a:stretch>
            <a:fillRect/>
          </a:stretch>
        </p:blipFill>
        <p:spPr bwMode="auto">
          <a:xfrm>
            <a:off x="5429250" y="1357313"/>
            <a:ext cx="37147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11"/>
          <p:cNvSpPr txBox="1">
            <a:spLocks noChangeArrowheads="1"/>
          </p:cNvSpPr>
          <p:nvPr/>
        </p:nvSpPr>
        <p:spPr bwMode="auto">
          <a:xfrm>
            <a:off x="5518150" y="4214813"/>
            <a:ext cx="362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Verdana" pitchFamily="34" charset="0"/>
              </a:defRPr>
            </a:lvl1pPr>
            <a:lvl2pPr marL="742950" indent="-285750" eaLnBrk="0" hangingPunct="0">
              <a:defRPr baseline="-25000">
                <a:solidFill>
                  <a:schemeClr val="tx1"/>
                </a:solidFill>
                <a:latin typeface="Verdana" pitchFamily="34" charset="0"/>
              </a:defRPr>
            </a:lvl2pPr>
            <a:lvl3pPr marL="1143000" indent="-228600" eaLnBrk="0" hangingPunct="0">
              <a:defRPr baseline="-25000">
                <a:solidFill>
                  <a:schemeClr val="tx1"/>
                </a:solidFill>
                <a:latin typeface="Verdana" pitchFamily="34" charset="0"/>
              </a:defRPr>
            </a:lvl3pPr>
            <a:lvl4pPr marL="1600200" indent="-228600" eaLnBrk="0" hangingPunct="0">
              <a:defRPr baseline="-25000">
                <a:solidFill>
                  <a:schemeClr val="tx1"/>
                </a:solidFill>
                <a:latin typeface="Verdana" pitchFamily="34" charset="0"/>
              </a:defRPr>
            </a:lvl4pPr>
            <a:lvl5pPr marL="2057400" indent="-228600" eaLnBrk="0" hangingPunct="0">
              <a:defRPr baseline="-25000">
                <a:solidFill>
                  <a:schemeClr val="tx1"/>
                </a:solidFill>
                <a:latin typeface="Verdana" pitchFamily="34" charset="0"/>
              </a:defRPr>
            </a:lvl5pPr>
            <a:lvl6pPr marL="2514600" indent="-228600" eaLnBrk="0" fontAlgn="base" hangingPunct="0">
              <a:spcBef>
                <a:spcPct val="0"/>
              </a:spcBef>
              <a:spcAft>
                <a:spcPct val="0"/>
              </a:spcAft>
              <a:defRPr baseline="-25000">
                <a:solidFill>
                  <a:schemeClr val="tx1"/>
                </a:solidFill>
                <a:latin typeface="Verdana" pitchFamily="34" charset="0"/>
              </a:defRPr>
            </a:lvl6pPr>
            <a:lvl7pPr marL="2971800" indent="-228600" eaLnBrk="0" fontAlgn="base" hangingPunct="0">
              <a:spcBef>
                <a:spcPct val="0"/>
              </a:spcBef>
              <a:spcAft>
                <a:spcPct val="0"/>
              </a:spcAft>
              <a:defRPr baseline="-25000">
                <a:solidFill>
                  <a:schemeClr val="tx1"/>
                </a:solidFill>
                <a:latin typeface="Verdana" pitchFamily="34" charset="0"/>
              </a:defRPr>
            </a:lvl7pPr>
            <a:lvl8pPr marL="3429000" indent="-228600" eaLnBrk="0" fontAlgn="base" hangingPunct="0">
              <a:spcBef>
                <a:spcPct val="0"/>
              </a:spcBef>
              <a:spcAft>
                <a:spcPct val="0"/>
              </a:spcAft>
              <a:defRPr baseline="-25000">
                <a:solidFill>
                  <a:schemeClr val="tx1"/>
                </a:solidFill>
                <a:latin typeface="Verdana" pitchFamily="34" charset="0"/>
              </a:defRPr>
            </a:lvl8pPr>
            <a:lvl9pPr marL="3886200" indent="-228600" eaLnBrk="0" fontAlgn="base" hangingPunct="0">
              <a:spcBef>
                <a:spcPct val="0"/>
              </a:spcBef>
              <a:spcAft>
                <a:spcPct val="0"/>
              </a:spcAft>
              <a:defRPr baseline="-25000">
                <a:solidFill>
                  <a:schemeClr val="tx1"/>
                </a:solidFill>
                <a:latin typeface="Verdana" pitchFamily="34" charset="0"/>
              </a:defRPr>
            </a:lvl9pPr>
          </a:lstStyle>
          <a:p>
            <a:pPr algn="ctr" eaLnBrk="1" hangingPunct="1"/>
            <a:r>
              <a:rPr lang="es-MX" baseline="0" dirty="0"/>
              <a:t>Charles </a:t>
            </a:r>
            <a:r>
              <a:rPr lang="es-MX" baseline="0" dirty="0" err="1"/>
              <a:t>Townes</a:t>
            </a:r>
            <a:r>
              <a:rPr lang="es-MX" baseline="0" dirty="0"/>
              <a:t> &amp; </a:t>
            </a:r>
            <a:r>
              <a:rPr lang="es-MX" baseline="0" dirty="0" err="1"/>
              <a:t>Jim</a:t>
            </a:r>
            <a:r>
              <a:rPr lang="es-MX" baseline="0" dirty="0"/>
              <a:t> Gordon</a:t>
            </a:r>
          </a:p>
          <a:p>
            <a:pPr algn="ctr" eaLnBrk="1" hangingPunct="1"/>
            <a:r>
              <a:rPr lang="es-MX" baseline="0" dirty="0"/>
              <a:t>NH</a:t>
            </a:r>
            <a:r>
              <a:rPr lang="es-MX" dirty="0"/>
              <a:t>3</a:t>
            </a:r>
            <a:r>
              <a:rPr lang="es-MX" baseline="0" dirty="0"/>
              <a:t> </a:t>
            </a:r>
            <a:r>
              <a:rPr lang="es-MX" baseline="0" dirty="0" err="1"/>
              <a:t>Maser</a:t>
            </a:r>
            <a:r>
              <a:rPr lang="es-MX" baseline="0" dirty="0"/>
              <a:t> (1954)</a:t>
            </a:r>
            <a:endParaRPr lang="es-ES" baseline="0"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MASER Scenarios</a:t>
            </a:r>
          </a:p>
        </p:txBody>
      </p:sp>
      <p:sp>
        <p:nvSpPr>
          <p:cNvPr id="3" name="Content Placeholder 2"/>
          <p:cNvSpPr>
            <a:spLocks noGrp="1"/>
          </p:cNvSpPr>
          <p:nvPr>
            <p:ph idx="1"/>
          </p:nvPr>
        </p:nvSpPr>
        <p:spPr/>
        <p:txBody>
          <a:bodyPr/>
          <a:lstStyle/>
          <a:p>
            <a:pPr>
              <a:defRPr/>
            </a:pPr>
            <a:r>
              <a:rPr lang="en-US" dirty="0"/>
              <a:t>Star Forming Regions (SFR)</a:t>
            </a:r>
          </a:p>
          <a:p>
            <a:pPr>
              <a:defRPr/>
            </a:pPr>
            <a:r>
              <a:rPr lang="en-US" dirty="0"/>
              <a:t>Late type stars (OH-IR stars)</a:t>
            </a:r>
          </a:p>
          <a:p>
            <a:pPr>
              <a:defRPr/>
            </a:pPr>
            <a:r>
              <a:rPr lang="en-US" dirty="0" err="1"/>
              <a:t>Megamasers</a:t>
            </a:r>
            <a:r>
              <a:rPr lang="en-US" dirty="0"/>
              <a:t> (AGNs &amp; Starbursts)</a:t>
            </a:r>
          </a:p>
          <a:p>
            <a:pPr>
              <a:defRPr/>
            </a:pPr>
            <a:r>
              <a:rPr lang="en-US" dirty="0"/>
              <a:t>Supernova Remnants (SNR)</a:t>
            </a:r>
          </a:p>
          <a:p>
            <a:pPr>
              <a:defRPr/>
            </a:pPr>
            <a:r>
              <a:rPr lang="en-US" dirty="0"/>
              <a:t>Interstellar Medium (ISM)</a:t>
            </a:r>
          </a:p>
          <a:p>
            <a:pPr>
              <a:defRPr/>
            </a:pPr>
            <a:r>
              <a:rPr lang="en-US" dirty="0"/>
              <a:t>Comets</a:t>
            </a:r>
          </a:p>
          <a:p>
            <a:pPr>
              <a:buFont typeface="Wingdings" pitchFamily="2" charset="2"/>
              <a:buNone/>
              <a:defRPr/>
            </a:pPr>
            <a:endParaRPr lang="en-US" dirty="0"/>
          </a:p>
          <a:p>
            <a:pPr>
              <a:defRPr/>
            </a:pPr>
            <a:endParaRPr lang="en-US" dirty="0"/>
          </a:p>
          <a:p>
            <a:pPr>
              <a:defRPr/>
            </a:pP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9902" y="10332"/>
            <a:ext cx="3264098" cy="43691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3825" y="5222854"/>
            <a:ext cx="2178725" cy="16239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9752" y="4379465"/>
            <a:ext cx="3294248" cy="24584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94" y="5222855"/>
            <a:ext cx="2163431" cy="1615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2"/>
          <p:cNvSpPr txBox="1">
            <a:spLocks noChangeArrowheads="1"/>
          </p:cNvSpPr>
          <p:nvPr/>
        </p:nvSpPr>
        <p:spPr>
          <a:xfrm>
            <a:off x="55509" y="10332"/>
            <a:ext cx="8229600" cy="857256"/>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rPr>
              <a:t>Radio Astronomy BYU</a:t>
            </a:r>
          </a:p>
        </p:txBody>
      </p:sp>
      <p:pic>
        <p:nvPicPr>
          <p:cNvPr id="8194" name="Picture 2" descr="C:\Users\vmigenes.VMIGENES-L2\Downloads\20140411_1003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29591" y="1466978"/>
            <a:ext cx="3539576" cy="19910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0" y="3597318"/>
            <a:ext cx="2184898" cy="16279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3648" y="5222855"/>
            <a:ext cx="2194599" cy="16351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4174" y="603931"/>
            <a:ext cx="2410014" cy="33987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4558" y="3599778"/>
            <a:ext cx="2173538" cy="16230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40337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DD8B-C9F8-0F55-30BE-85B5ECFE7F74}"/>
              </a:ext>
            </a:extLst>
          </p:cNvPr>
          <p:cNvSpPr>
            <a:spLocks noGrp="1"/>
          </p:cNvSpPr>
          <p:nvPr>
            <p:ph type="title"/>
          </p:nvPr>
        </p:nvSpPr>
        <p:spPr/>
        <p:txBody>
          <a:bodyPr/>
          <a:lstStyle/>
          <a:p>
            <a:pPr algn="l"/>
            <a:r>
              <a:rPr lang="en-US" dirty="0"/>
              <a:t>Interferometry</a:t>
            </a:r>
          </a:p>
        </p:txBody>
      </p:sp>
      <p:pic>
        <p:nvPicPr>
          <p:cNvPr id="4098" name="Picture 2" descr="Teach Astronomy - Interferometry">
            <a:extLst>
              <a:ext uri="{FF2B5EF4-FFF2-40B4-BE49-F238E27FC236}">
                <a16:creationId xmlns:a16="http://schemas.microsoft.com/office/drawing/2014/main" id="{FFECE444-0530-015C-19AD-B2D236EB0895}"/>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320" y="2133600"/>
            <a:ext cx="5089424" cy="47490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adio astronomy instruments">
            <a:extLst>
              <a:ext uri="{FF2B5EF4-FFF2-40B4-BE49-F238E27FC236}">
                <a16:creationId xmlns:a16="http://schemas.microsoft.com/office/drawing/2014/main" id="{CCC851B4-9966-3BB0-E883-A663E7CC8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3511" y="2133600"/>
            <a:ext cx="4193627" cy="46434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4F16077-101B-ACFD-5717-E81B0B3AA416}"/>
              </a:ext>
            </a:extLst>
          </p:cNvPr>
          <p:cNvSpPr txBox="1"/>
          <p:nvPr/>
        </p:nvSpPr>
        <p:spPr>
          <a:xfrm>
            <a:off x="5220072" y="847725"/>
            <a:ext cx="3897066" cy="830997"/>
          </a:xfrm>
          <a:prstGeom prst="rect">
            <a:avLst/>
          </a:prstGeom>
          <a:noFill/>
        </p:spPr>
        <p:txBody>
          <a:bodyPr wrap="square" rtlCol="0">
            <a:spAutoFit/>
          </a:bodyPr>
          <a:lstStyle/>
          <a:p>
            <a:r>
              <a:rPr lang="en-US" sz="2400" baseline="0" dirty="0"/>
              <a:t>Resolution: </a:t>
            </a:r>
            <a:r>
              <a:rPr lang="el-GR" sz="2400" baseline="0" dirty="0"/>
              <a:t>θ</a:t>
            </a:r>
            <a:r>
              <a:rPr lang="en-US" sz="2400" baseline="0" dirty="0"/>
              <a:t> </a:t>
            </a:r>
            <a:r>
              <a:rPr lang="el-GR" sz="2400" baseline="0" dirty="0">
                <a:latin typeface="Times New Roman" panose="02020603050405020304" pitchFamily="18" charset="0"/>
                <a:cs typeface="Times New Roman" panose="02020603050405020304" pitchFamily="18" charset="0"/>
              </a:rPr>
              <a:t>α</a:t>
            </a:r>
            <a:r>
              <a:rPr lang="en-US" sz="2400" baseline="0" dirty="0"/>
              <a:t> </a:t>
            </a:r>
            <a:r>
              <a:rPr lang="el-GR" sz="2400" baseline="0" dirty="0"/>
              <a:t>λ</a:t>
            </a:r>
            <a:r>
              <a:rPr lang="en-US" sz="2400" baseline="0" dirty="0"/>
              <a:t>/D</a:t>
            </a:r>
          </a:p>
          <a:p>
            <a:r>
              <a:rPr lang="en-US" sz="2400" baseline="0" dirty="0"/>
              <a:t>Sensitivity:  S </a:t>
            </a:r>
            <a:r>
              <a:rPr lang="el-GR" sz="2400" baseline="0" dirty="0">
                <a:latin typeface="Times New Roman" panose="02020603050405020304" pitchFamily="18" charset="0"/>
                <a:cs typeface="Times New Roman" panose="02020603050405020304" pitchFamily="18" charset="0"/>
              </a:rPr>
              <a:t>α</a:t>
            </a:r>
            <a:r>
              <a:rPr lang="en-US" sz="2400" baseline="0" dirty="0"/>
              <a:t> </a:t>
            </a:r>
            <a:r>
              <a:rPr lang="en-US" sz="2400" baseline="0" dirty="0">
                <a:cs typeface="Times New Roman" pitchFamily="18" charset="0"/>
              </a:rPr>
              <a:t>(D/2)</a:t>
            </a:r>
            <a:r>
              <a:rPr lang="en-US" sz="2400" baseline="30000" dirty="0">
                <a:cs typeface="Times New Roman" pitchFamily="18" charset="0"/>
              </a:rPr>
              <a:t>2</a:t>
            </a:r>
            <a:r>
              <a:rPr lang="en-US" sz="2400" baseline="0" dirty="0"/>
              <a:t> </a:t>
            </a:r>
          </a:p>
        </p:txBody>
      </p:sp>
    </p:spTree>
    <p:extLst>
      <p:ext uri="{BB962C8B-B14F-4D97-AF65-F5344CB8AC3E}">
        <p14:creationId xmlns:p14="http://schemas.microsoft.com/office/powerpoint/2010/main" val="362331021"/>
      </p:ext>
    </p:extLst>
  </p:cSld>
  <p:clrMapOvr>
    <a:masterClrMapping/>
  </p:clrMapOvr>
</p:sld>
</file>

<file path=ppt/theme/theme1.xml><?xml version="1.0" encoding="utf-8"?>
<a:theme xmlns:a="http://schemas.openxmlformats.org/drawingml/2006/main" name="Satélite">
  <a:themeElements>
    <a:clrScheme name="Satélite 9">
      <a:dk1>
        <a:srgbClr val="9C9C9C"/>
      </a:dk1>
      <a:lt1>
        <a:srgbClr val="FFFFFF"/>
      </a:lt1>
      <a:dk2>
        <a:srgbClr val="8696CA"/>
      </a:dk2>
      <a:lt2>
        <a:srgbClr val="FFFFFF"/>
      </a:lt2>
      <a:accent1>
        <a:srgbClr val="97D1D5"/>
      </a:accent1>
      <a:accent2>
        <a:srgbClr val="666699"/>
      </a:accent2>
      <a:accent3>
        <a:srgbClr val="C3C9E1"/>
      </a:accent3>
      <a:accent4>
        <a:srgbClr val="DADADA"/>
      </a:accent4>
      <a:accent5>
        <a:srgbClr val="C9E5E7"/>
      </a:accent5>
      <a:accent6>
        <a:srgbClr val="5C5C8A"/>
      </a:accent6>
      <a:hlink>
        <a:srgbClr val="0000FF"/>
      </a:hlink>
      <a:folHlink>
        <a:srgbClr val="0099FF"/>
      </a:folHlink>
    </a:clrScheme>
    <a:fontScheme name="Satélit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25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25000" smtClean="0">
            <a:ln>
              <a:noFill/>
            </a:ln>
            <a:solidFill>
              <a:schemeClr val="tx1"/>
            </a:solidFill>
            <a:effectLst/>
            <a:latin typeface="Verdana" pitchFamily="34" charset="0"/>
          </a:defRPr>
        </a:defPPr>
      </a:lstStyle>
    </a:lnDef>
  </a:objectDefaults>
  <a:extraClrSchemeLst>
    <a:extraClrScheme>
      <a:clrScheme name="Satélite 1">
        <a:dk1>
          <a:srgbClr val="660000"/>
        </a:dk1>
        <a:lt1>
          <a:srgbClr val="FFFFFF"/>
        </a:lt1>
        <a:dk2>
          <a:srgbClr val="A80000"/>
        </a:dk2>
        <a:lt2>
          <a:srgbClr val="FFFF99"/>
        </a:lt2>
        <a:accent1>
          <a:srgbClr val="FF6600"/>
        </a:accent1>
        <a:accent2>
          <a:srgbClr val="6A0000"/>
        </a:accent2>
        <a:accent3>
          <a:srgbClr val="D1AAAA"/>
        </a:accent3>
        <a:accent4>
          <a:srgbClr val="DADADA"/>
        </a:accent4>
        <a:accent5>
          <a:srgbClr val="FFB8AA"/>
        </a:accent5>
        <a:accent6>
          <a:srgbClr val="5F00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
      <a:clrScheme name="Satélite 2">
        <a:dk1>
          <a:srgbClr val="6A4700"/>
        </a:dk1>
        <a:lt1>
          <a:srgbClr val="FFFFFF"/>
        </a:lt1>
        <a:dk2>
          <a:srgbClr val="522900"/>
        </a:dk2>
        <a:lt2>
          <a:srgbClr val="FFFF99"/>
        </a:lt2>
        <a:accent1>
          <a:srgbClr val="CC9900"/>
        </a:accent1>
        <a:accent2>
          <a:srgbClr val="9C7300"/>
        </a:accent2>
        <a:accent3>
          <a:srgbClr val="B3ACAA"/>
        </a:accent3>
        <a:accent4>
          <a:srgbClr val="DADADA"/>
        </a:accent4>
        <a:accent5>
          <a:srgbClr val="E2CAAA"/>
        </a:accent5>
        <a:accent6>
          <a:srgbClr val="8D6800"/>
        </a:accent6>
        <a:hlink>
          <a:srgbClr val="FF9900"/>
        </a:hlink>
        <a:folHlink>
          <a:srgbClr val="FFFF66"/>
        </a:folHlink>
      </a:clrScheme>
      <a:clrMap bg1="dk2" tx1="lt1" bg2="dk1" tx2="lt2" accent1="accent1" accent2="accent2" accent3="accent3" accent4="accent4" accent5="accent5" accent6="accent6" hlink="hlink" folHlink="folHlink"/>
    </a:extraClrScheme>
    <a:extraClrScheme>
      <a:clrScheme name="Satélite 3">
        <a:dk1>
          <a:srgbClr val="495630"/>
        </a:dk1>
        <a:lt1>
          <a:srgbClr val="FFFFCC"/>
        </a:lt1>
        <a:dk2>
          <a:srgbClr val="2D361C"/>
        </a:dk2>
        <a:lt2>
          <a:srgbClr val="BAD38D"/>
        </a:lt2>
        <a:accent1>
          <a:srgbClr val="68803E"/>
        </a:accent1>
        <a:accent2>
          <a:srgbClr val="556636"/>
        </a:accent2>
        <a:accent3>
          <a:srgbClr val="ADAEAB"/>
        </a:accent3>
        <a:accent4>
          <a:srgbClr val="DADAAE"/>
        </a:accent4>
        <a:accent5>
          <a:srgbClr val="B9C0AF"/>
        </a:accent5>
        <a:accent6>
          <a:srgbClr val="4C5C30"/>
        </a:accent6>
        <a:hlink>
          <a:srgbClr val="339933"/>
        </a:hlink>
        <a:folHlink>
          <a:srgbClr val="D9D400"/>
        </a:folHlink>
      </a:clrScheme>
      <a:clrMap bg1="dk2" tx1="lt1" bg2="dk1" tx2="lt2" accent1="accent1" accent2="accent2" accent3="accent3" accent4="accent4" accent5="accent5" accent6="accent6" hlink="hlink" folHlink="folHlink"/>
    </a:extraClrScheme>
    <a:extraClrScheme>
      <a:clrScheme name="Satélite 4">
        <a:dk1>
          <a:srgbClr val="666A5C"/>
        </a:dk1>
        <a:lt1>
          <a:srgbClr val="FFFFFF"/>
        </a:lt1>
        <a:dk2>
          <a:srgbClr val="757868"/>
        </a:dk2>
        <a:lt2>
          <a:srgbClr val="C4C3AA"/>
        </a:lt2>
        <a:accent1>
          <a:srgbClr val="9AC2C0"/>
        </a:accent1>
        <a:accent2>
          <a:srgbClr val="4D4F45"/>
        </a:accent2>
        <a:accent3>
          <a:srgbClr val="BDBEB9"/>
        </a:accent3>
        <a:accent4>
          <a:srgbClr val="DADADA"/>
        </a:accent4>
        <a:accent5>
          <a:srgbClr val="CADDDC"/>
        </a:accent5>
        <a:accent6>
          <a:srgbClr val="45473E"/>
        </a:accent6>
        <a:hlink>
          <a:srgbClr val="009999"/>
        </a:hlink>
        <a:folHlink>
          <a:srgbClr val="BFCB4F"/>
        </a:folHlink>
      </a:clrScheme>
      <a:clrMap bg1="dk2" tx1="lt1" bg2="dk1" tx2="lt2" accent1="accent1" accent2="accent2" accent3="accent3" accent4="accent4" accent5="accent5" accent6="accent6" hlink="hlink" folHlink="folHlink"/>
    </a:extraClrScheme>
    <a:extraClrScheme>
      <a:clrScheme name="Satélite 5">
        <a:dk1>
          <a:srgbClr val="006664"/>
        </a:dk1>
        <a:lt1>
          <a:srgbClr val="FFFFFF"/>
        </a:lt1>
        <a:dk2>
          <a:srgbClr val="00908D"/>
        </a:dk2>
        <a:lt2>
          <a:srgbClr val="ADE5CD"/>
        </a:lt2>
        <a:accent1>
          <a:srgbClr val="00CCFF"/>
        </a:accent1>
        <a:accent2>
          <a:srgbClr val="006666"/>
        </a:accent2>
        <a:accent3>
          <a:srgbClr val="AAC6C5"/>
        </a:accent3>
        <a:accent4>
          <a:srgbClr val="DADADA"/>
        </a:accent4>
        <a:accent5>
          <a:srgbClr val="AAE2FF"/>
        </a:accent5>
        <a:accent6>
          <a:srgbClr val="005C5C"/>
        </a:accent6>
        <a:hlink>
          <a:srgbClr val="6DD8DB"/>
        </a:hlink>
        <a:folHlink>
          <a:srgbClr val="C5E2FF"/>
        </a:folHlink>
      </a:clrScheme>
      <a:clrMap bg1="dk2" tx1="lt1" bg2="dk1" tx2="lt2" accent1="accent1" accent2="accent2" accent3="accent3" accent4="accent4" accent5="accent5" accent6="accent6" hlink="hlink" folHlink="folHlink"/>
    </a:extraClrScheme>
    <a:extraClrScheme>
      <a:clrScheme name="Satélite 6">
        <a:dk1>
          <a:srgbClr val="000000"/>
        </a:dk1>
        <a:lt1>
          <a:srgbClr val="DDDCC5"/>
        </a:lt1>
        <a:dk2>
          <a:srgbClr val="000000"/>
        </a:dk2>
        <a:lt2>
          <a:srgbClr val="B9B695"/>
        </a:lt2>
        <a:accent1>
          <a:srgbClr val="EAEBE9"/>
        </a:accent1>
        <a:accent2>
          <a:srgbClr val="BFBFAB"/>
        </a:accent2>
        <a:accent3>
          <a:srgbClr val="EBEBDF"/>
        </a:accent3>
        <a:accent4>
          <a:srgbClr val="000000"/>
        </a:accent4>
        <a:accent5>
          <a:srgbClr val="F3F3F2"/>
        </a:accent5>
        <a:accent6>
          <a:srgbClr val="ADAD9B"/>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atélite 7">
        <a:dk1>
          <a:srgbClr val="000000"/>
        </a:dk1>
        <a:lt1>
          <a:srgbClr val="FFFFFF"/>
        </a:lt1>
        <a:dk2>
          <a:srgbClr val="000000"/>
        </a:dk2>
        <a:lt2>
          <a:srgbClr val="B2B2B2"/>
        </a:lt2>
        <a:accent1>
          <a:srgbClr val="336699"/>
        </a:accent1>
        <a:accent2>
          <a:srgbClr val="5F5F5F"/>
        </a:accent2>
        <a:accent3>
          <a:srgbClr val="AAAAAA"/>
        </a:accent3>
        <a:accent4>
          <a:srgbClr val="DADADA"/>
        </a:accent4>
        <a:accent5>
          <a:srgbClr val="ADB8CA"/>
        </a:accent5>
        <a:accent6>
          <a:srgbClr val="555555"/>
        </a:accent6>
        <a:hlink>
          <a:srgbClr val="BBE5FF"/>
        </a:hlink>
        <a:folHlink>
          <a:srgbClr val="B6B3E1"/>
        </a:folHlink>
      </a:clrScheme>
      <a:clrMap bg1="dk2" tx1="lt1" bg2="dk1" tx2="lt2" accent1="accent1" accent2="accent2" accent3="accent3" accent4="accent4" accent5="accent5" accent6="accent6" hlink="hlink" folHlink="folHlink"/>
    </a:extraClrScheme>
    <a:extraClrScheme>
      <a:clrScheme name="Satélite 8">
        <a:dk1>
          <a:srgbClr val="000090"/>
        </a:dk1>
        <a:lt1>
          <a:srgbClr val="EAEAEA"/>
        </a:lt1>
        <a:dk2>
          <a:srgbClr val="3A3AB2"/>
        </a:dk2>
        <a:lt2>
          <a:srgbClr val="CAD4DC"/>
        </a:lt2>
        <a:accent1>
          <a:srgbClr val="3974AF"/>
        </a:accent1>
        <a:accent2>
          <a:srgbClr val="232369"/>
        </a:accent2>
        <a:accent3>
          <a:srgbClr val="AEAED5"/>
        </a:accent3>
        <a:accent4>
          <a:srgbClr val="C8C8C8"/>
        </a:accent4>
        <a:accent5>
          <a:srgbClr val="AEBCD4"/>
        </a:accent5>
        <a:accent6>
          <a:srgbClr val="1F1F5E"/>
        </a:accent6>
        <a:hlink>
          <a:srgbClr val="00CCFF"/>
        </a:hlink>
        <a:folHlink>
          <a:srgbClr val="6699FF"/>
        </a:folHlink>
      </a:clrScheme>
      <a:clrMap bg1="dk2" tx1="lt1" bg2="dk1" tx2="lt2" accent1="accent1" accent2="accent2" accent3="accent3" accent4="accent4" accent5="accent5" accent6="accent6" hlink="hlink" folHlink="folHlink"/>
    </a:extraClrScheme>
    <a:extraClrScheme>
      <a:clrScheme name="Satélite 9">
        <a:dk1>
          <a:srgbClr val="9C9C9C"/>
        </a:dk1>
        <a:lt1>
          <a:srgbClr val="FFFFFF"/>
        </a:lt1>
        <a:dk2>
          <a:srgbClr val="8696CA"/>
        </a:dk2>
        <a:lt2>
          <a:srgbClr val="FFFFFF"/>
        </a:lt2>
        <a:accent1>
          <a:srgbClr val="97D1D5"/>
        </a:accent1>
        <a:accent2>
          <a:srgbClr val="666699"/>
        </a:accent2>
        <a:accent3>
          <a:srgbClr val="C3C9E1"/>
        </a:accent3>
        <a:accent4>
          <a:srgbClr val="DADADA"/>
        </a:accent4>
        <a:accent5>
          <a:srgbClr val="C9E5E7"/>
        </a:accent5>
        <a:accent6>
          <a:srgbClr val="5C5C8A"/>
        </a:accent6>
        <a:hlink>
          <a:srgbClr val="0000FF"/>
        </a:hlink>
        <a:folHlink>
          <a:srgbClr val="00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Satellite Dish</Template>
  <TotalTime>5888</TotalTime>
  <Words>3954</Words>
  <Application>Microsoft Office PowerPoint</Application>
  <PresentationFormat>On-screen Show (4:3)</PresentationFormat>
  <Paragraphs>648</Paragraphs>
  <Slides>80</Slides>
  <Notes>66</Notes>
  <HiddenSlides>0</HiddenSlides>
  <MMClips>1</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80</vt:i4>
      </vt:variant>
    </vt:vector>
  </HeadingPairs>
  <TitlesOfParts>
    <vt:vector size="98" baseType="lpstr">
      <vt:lpstr>MS Mincho</vt:lpstr>
      <vt:lpstr>SimSun</vt:lpstr>
      <vt:lpstr>Arial</vt:lpstr>
      <vt:lpstr>Arial Unicode MS</vt:lpstr>
      <vt:lpstr>Calibri</vt:lpstr>
      <vt:lpstr>CommonBullets</vt:lpstr>
      <vt:lpstr>Garamond</vt:lpstr>
      <vt:lpstr>StarMath</vt:lpstr>
      <vt:lpstr>Syastro</vt:lpstr>
      <vt:lpstr>Symbol</vt:lpstr>
      <vt:lpstr>Tahoma</vt:lpstr>
      <vt:lpstr>Times New Roman</vt:lpstr>
      <vt:lpstr>Verdana</vt:lpstr>
      <vt:lpstr>Wingdings</vt:lpstr>
      <vt:lpstr>Wingdings 2</vt:lpstr>
      <vt:lpstr>Satélite</vt:lpstr>
      <vt:lpstr>Ecuación</vt:lpstr>
      <vt:lpstr>Equation</vt:lpstr>
      <vt:lpstr>PowerPoint Presentation</vt:lpstr>
      <vt:lpstr>MASER Emission Properties</vt:lpstr>
      <vt:lpstr>History</vt:lpstr>
      <vt:lpstr>MASER Physics</vt:lpstr>
      <vt:lpstr>MASER Emission</vt:lpstr>
      <vt:lpstr>MASER Emission </vt:lpstr>
      <vt:lpstr>MASER Species</vt:lpstr>
      <vt:lpstr>MASER Scenarios</vt:lpstr>
      <vt:lpstr>Interferometry</vt:lpstr>
      <vt:lpstr>PowerPoint Presentation</vt:lpstr>
      <vt:lpstr>Why Study Stars?</vt:lpstr>
      <vt:lpstr>Star formation and Stellar Evolution are low energy processes better studied in the I.R. and Radio portions of the EM spectrum.  In a nutshell, hydrostatic equilibrium breaks down and the star swells as it evolves to a dramatic death.  </vt:lpstr>
      <vt:lpstr>The Mass at Birth determines its Evolution and Death</vt:lpstr>
      <vt:lpstr>Star Forming Regions</vt:lpstr>
      <vt:lpstr>Star Formation</vt:lpstr>
      <vt:lpstr>Giant Molecular Clouds</vt:lpstr>
      <vt:lpstr>Star Formation Model</vt:lpstr>
      <vt:lpstr>Star Formation Model</vt:lpstr>
      <vt:lpstr>Masers</vt:lpstr>
      <vt:lpstr>Water Vapor MASERs</vt:lpstr>
      <vt:lpstr>MASERs in SFR </vt:lpstr>
      <vt:lpstr>Circumstellar Disks</vt:lpstr>
      <vt:lpstr>Shells, Rings and Disks</vt:lpstr>
      <vt:lpstr>PowerPoint Presentation</vt:lpstr>
      <vt:lpstr>Other Structures</vt:lpstr>
      <vt:lpstr>PowerPoint Presentation</vt:lpstr>
      <vt:lpstr>Summary</vt:lpstr>
      <vt:lpstr>High-mass stars</vt:lpstr>
      <vt:lpstr>PowerPoint Presentation</vt:lpstr>
      <vt:lpstr>PowerPoint Presentation</vt:lpstr>
      <vt:lpstr>PowerPoint Presentation</vt:lpstr>
      <vt:lpstr>PowerPoint Presentation</vt:lpstr>
      <vt:lpstr>PowerPoint Presentation</vt:lpstr>
      <vt:lpstr>OH Megamasers</vt:lpstr>
      <vt:lpstr>PowerPoint Presentation</vt:lpstr>
      <vt:lpstr>PowerPoint Presentation</vt:lpstr>
      <vt:lpstr>End</vt:lpstr>
      <vt:lpstr>PowerPoint Presentation</vt:lpstr>
      <vt:lpstr>Conclusions</vt:lpstr>
      <vt:lpstr>OH MASERs and ISM Scattering</vt:lpstr>
      <vt:lpstr>Bipolar Outflows</vt:lpstr>
      <vt:lpstr>Low-mass Stars</vt:lpstr>
      <vt:lpstr>Circumstellar Disks</vt:lpstr>
      <vt:lpstr>OH MASERs in SFR</vt:lpstr>
      <vt:lpstr>OH MASERs in SFR</vt:lpstr>
      <vt:lpstr>Gruendl &amp; Chu 2009</vt:lpstr>
      <vt:lpstr>End</vt:lpstr>
      <vt:lpstr>Star Formation Regions</vt:lpstr>
      <vt:lpstr>Late-type Stars</vt:lpstr>
      <vt:lpstr>PowerPoint Presentation</vt:lpstr>
      <vt:lpstr>PowerPoint Presentation</vt:lpstr>
      <vt:lpstr>PowerPoint Presentation</vt:lpstr>
      <vt:lpstr>PowerPoint Presentation</vt:lpstr>
      <vt:lpstr>Mega-masers</vt:lpstr>
      <vt:lpstr>PowerPoint Presentation</vt:lpstr>
      <vt:lpstr>PowerPoint Presentation</vt:lpstr>
      <vt:lpstr>Radio Astronomy in the XXI Century</vt:lpstr>
      <vt:lpstr>PowerPoint Presentation</vt:lpstr>
      <vt:lpstr>PowerPoint Presentation</vt:lpstr>
      <vt:lpstr>PowerPoint Presentation</vt:lpstr>
      <vt:lpstr>Water Vapor MASERs</vt:lpstr>
      <vt:lpstr>Cinemática de los Máseres de Agua</vt:lpstr>
      <vt:lpstr>MASER Variability</vt:lpstr>
      <vt:lpstr>PowerPoint Presentation</vt:lpstr>
      <vt:lpstr>Discos Circunestelares</vt:lpstr>
      <vt:lpstr>Otras Estructuras</vt:lpstr>
      <vt:lpstr>Conclusiones</vt:lpstr>
      <vt:lpstr>Agua en el Medio Interestelar</vt:lpstr>
      <vt:lpstr>Cinemática de los Máseres de Agua</vt:lpstr>
      <vt:lpstr>Discos Circunestelares</vt:lpstr>
      <vt:lpstr>Cinemática de los Máseres de Agua</vt:lpstr>
      <vt:lpstr>Radiocontinuo y Máseres de Agua</vt:lpstr>
      <vt:lpstr>Radiocontinuo y Máseres de Agua</vt:lpstr>
      <vt:lpstr>Estrellas de Baja Masa</vt:lpstr>
      <vt:lpstr>Estrellas Masivas</vt:lpstr>
      <vt:lpstr>Emisión Máser</vt:lpstr>
      <vt:lpstr>PowerPoint Presentation</vt:lpstr>
      <vt:lpstr>PowerPoint Presentation</vt:lpstr>
      <vt:lpstr>MASER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Máseres de Agua en Regiones de Formación Estelar</dc:title>
  <dc:creator>.</dc:creator>
  <cp:lastModifiedBy>Migenes, Victor</cp:lastModifiedBy>
  <cp:revision>259</cp:revision>
  <dcterms:created xsi:type="dcterms:W3CDTF">2005-02-28T22:54:19Z</dcterms:created>
  <dcterms:modified xsi:type="dcterms:W3CDTF">2025-04-10T14:59:47Z</dcterms:modified>
</cp:coreProperties>
</file>