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81" r:id="rId3"/>
    <p:sldId id="264" r:id="rId4"/>
    <p:sldId id="265" r:id="rId5"/>
    <p:sldId id="262" r:id="rId6"/>
    <p:sldId id="268" r:id="rId7"/>
    <p:sldId id="282" r:id="rId8"/>
    <p:sldId id="261" r:id="rId9"/>
    <p:sldId id="263" r:id="rId10"/>
    <p:sldId id="275" r:id="rId11"/>
    <p:sldId id="283" r:id="rId12"/>
    <p:sldId id="258" r:id="rId13"/>
    <p:sldId id="285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3DAEAA-A311-4B2C-B298-1C067C4BEB65}" v="6" dt="2025-02-13T16:59:33.9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1" autoAdjust="0"/>
    <p:restoredTop sz="94660"/>
  </p:normalViewPr>
  <p:slideViewPr>
    <p:cSldViewPr snapToGrid="0">
      <p:cViewPr>
        <p:scale>
          <a:sx n="106" d="100"/>
          <a:sy n="106" d="100"/>
        </p:scale>
        <p:origin x="53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zmoun, Bob" userId="df2f8141-83e3-4d14-89d8-c4a64028f01e" providerId="ADAL" clId="{403DAEAA-A311-4B2C-B298-1C067C4BEB65}"/>
    <pc:docChg chg="custSel modSld">
      <pc:chgData name="Azmoun, Bob" userId="df2f8141-83e3-4d14-89d8-c4a64028f01e" providerId="ADAL" clId="{403DAEAA-A311-4B2C-B298-1C067C4BEB65}" dt="2025-02-13T19:06:30.802" v="667" actId="20577"/>
      <pc:docMkLst>
        <pc:docMk/>
      </pc:docMkLst>
      <pc:sldChg chg="modSp mod">
        <pc:chgData name="Azmoun, Bob" userId="df2f8141-83e3-4d14-89d8-c4a64028f01e" providerId="ADAL" clId="{403DAEAA-A311-4B2C-B298-1C067C4BEB65}" dt="2025-02-13T16:48:33.197" v="27" actId="20577"/>
        <pc:sldMkLst>
          <pc:docMk/>
          <pc:sldMk cId="3996385479" sldId="257"/>
        </pc:sldMkLst>
        <pc:spChg chg="mod">
          <ac:chgData name="Azmoun, Bob" userId="df2f8141-83e3-4d14-89d8-c4a64028f01e" providerId="ADAL" clId="{403DAEAA-A311-4B2C-B298-1C067C4BEB65}" dt="2025-02-13T16:48:33.197" v="27" actId="20577"/>
          <ac:spMkLst>
            <pc:docMk/>
            <pc:sldMk cId="3996385479" sldId="257"/>
            <ac:spMk id="3" creationId="{E8A139E4-3C16-6855-FE60-CC604BD527CC}"/>
          </ac:spMkLst>
        </pc:spChg>
      </pc:sldChg>
      <pc:sldChg chg="modSp mod">
        <pc:chgData name="Azmoun, Bob" userId="df2f8141-83e3-4d14-89d8-c4a64028f01e" providerId="ADAL" clId="{403DAEAA-A311-4B2C-B298-1C067C4BEB65}" dt="2025-02-13T19:06:30.802" v="667" actId="20577"/>
        <pc:sldMkLst>
          <pc:docMk/>
          <pc:sldMk cId="587281774" sldId="258"/>
        </pc:sldMkLst>
        <pc:spChg chg="mod">
          <ac:chgData name="Azmoun, Bob" userId="df2f8141-83e3-4d14-89d8-c4a64028f01e" providerId="ADAL" clId="{403DAEAA-A311-4B2C-B298-1C067C4BEB65}" dt="2025-02-13T19:06:30.802" v="667" actId="20577"/>
          <ac:spMkLst>
            <pc:docMk/>
            <pc:sldMk cId="587281774" sldId="258"/>
            <ac:spMk id="4" creationId="{A37548B6-4A33-7214-2E20-233A41421E21}"/>
          </ac:spMkLst>
        </pc:spChg>
        <pc:spChg chg="mod">
          <ac:chgData name="Azmoun, Bob" userId="df2f8141-83e3-4d14-89d8-c4a64028f01e" providerId="ADAL" clId="{403DAEAA-A311-4B2C-B298-1C067C4BEB65}" dt="2025-02-13T16:58:19.052" v="562" actId="20577"/>
          <ac:spMkLst>
            <pc:docMk/>
            <pc:sldMk cId="587281774" sldId="258"/>
            <ac:spMk id="6" creationId="{9505365A-FEB8-EB76-0183-4B4B9E4CD69E}"/>
          </ac:spMkLst>
        </pc:spChg>
      </pc:sldChg>
      <pc:sldChg chg="addSp modSp mod">
        <pc:chgData name="Azmoun, Bob" userId="df2f8141-83e3-4d14-89d8-c4a64028f01e" providerId="ADAL" clId="{403DAEAA-A311-4B2C-B298-1C067C4BEB65}" dt="2025-02-13T16:53:48.781" v="345" actId="14100"/>
        <pc:sldMkLst>
          <pc:docMk/>
          <pc:sldMk cId="1572985928" sldId="263"/>
        </pc:sldMkLst>
        <pc:spChg chg="add mod">
          <ac:chgData name="Azmoun, Bob" userId="df2f8141-83e3-4d14-89d8-c4a64028f01e" providerId="ADAL" clId="{403DAEAA-A311-4B2C-B298-1C067C4BEB65}" dt="2025-02-13T16:53:43.878" v="343" actId="1076"/>
          <ac:spMkLst>
            <pc:docMk/>
            <pc:sldMk cId="1572985928" sldId="263"/>
            <ac:spMk id="7" creationId="{4C5B6D3F-055B-DF70-A5CF-6C7B83E8371E}"/>
          </ac:spMkLst>
        </pc:spChg>
        <pc:spChg chg="add mod">
          <ac:chgData name="Azmoun, Bob" userId="df2f8141-83e3-4d14-89d8-c4a64028f01e" providerId="ADAL" clId="{403DAEAA-A311-4B2C-B298-1C067C4BEB65}" dt="2025-02-13T16:51:52.216" v="249" actId="14100"/>
          <ac:spMkLst>
            <pc:docMk/>
            <pc:sldMk cId="1572985928" sldId="263"/>
            <ac:spMk id="10" creationId="{C08C904F-E94A-8D5E-C433-237AA3689C62}"/>
          </ac:spMkLst>
        </pc:spChg>
        <pc:spChg chg="add mod">
          <ac:chgData name="Azmoun, Bob" userId="df2f8141-83e3-4d14-89d8-c4a64028f01e" providerId="ADAL" clId="{403DAEAA-A311-4B2C-B298-1C067C4BEB65}" dt="2025-02-13T16:53:39.590" v="342" actId="1076"/>
          <ac:spMkLst>
            <pc:docMk/>
            <pc:sldMk cId="1572985928" sldId="263"/>
            <ac:spMk id="16" creationId="{38705C24-45A9-0668-C53F-9502C07E2D0A}"/>
          </ac:spMkLst>
        </pc:spChg>
        <pc:picChg chg="mod">
          <ac:chgData name="Azmoun, Bob" userId="df2f8141-83e3-4d14-89d8-c4a64028f01e" providerId="ADAL" clId="{403DAEAA-A311-4B2C-B298-1C067C4BEB65}" dt="2025-02-13T16:52:12.367" v="252" actId="1076"/>
          <ac:picMkLst>
            <pc:docMk/>
            <pc:sldMk cId="1572985928" sldId="263"/>
            <ac:picMk id="2" creationId="{CE8741DE-882B-84E0-7A3C-038DBC6C4C7F}"/>
          </ac:picMkLst>
        </pc:picChg>
        <pc:picChg chg="mod">
          <ac:chgData name="Azmoun, Bob" userId="df2f8141-83e3-4d14-89d8-c4a64028f01e" providerId="ADAL" clId="{403DAEAA-A311-4B2C-B298-1C067C4BEB65}" dt="2025-02-13T16:52:17.572" v="254" actId="1076"/>
          <ac:picMkLst>
            <pc:docMk/>
            <pc:sldMk cId="1572985928" sldId="263"/>
            <ac:picMk id="3" creationId="{58B69AAC-812B-B189-6C42-8A4FAA0AF52E}"/>
          </ac:picMkLst>
        </pc:picChg>
        <pc:picChg chg="mod">
          <ac:chgData name="Azmoun, Bob" userId="df2f8141-83e3-4d14-89d8-c4a64028f01e" providerId="ADAL" clId="{403DAEAA-A311-4B2C-B298-1C067C4BEB65}" dt="2025-02-13T16:52:20.157" v="255" actId="1076"/>
          <ac:picMkLst>
            <pc:docMk/>
            <pc:sldMk cId="1572985928" sldId="263"/>
            <ac:picMk id="5" creationId="{0ABB6B8C-2C4F-A12B-19C9-1D2241B7FC87}"/>
          </ac:picMkLst>
        </pc:picChg>
        <pc:cxnChg chg="add mod">
          <ac:chgData name="Azmoun, Bob" userId="df2f8141-83e3-4d14-89d8-c4a64028f01e" providerId="ADAL" clId="{403DAEAA-A311-4B2C-B298-1C067C4BEB65}" dt="2025-02-13T16:53:46.130" v="344" actId="14100"/>
          <ac:cxnSpMkLst>
            <pc:docMk/>
            <pc:sldMk cId="1572985928" sldId="263"/>
            <ac:cxnSpMk id="9" creationId="{69098C1E-BCCB-5B67-F50C-5DAEB15CFF37}"/>
          </ac:cxnSpMkLst>
        </pc:cxnChg>
        <pc:cxnChg chg="add mod">
          <ac:chgData name="Azmoun, Bob" userId="df2f8141-83e3-4d14-89d8-c4a64028f01e" providerId="ADAL" clId="{403DAEAA-A311-4B2C-B298-1C067C4BEB65}" dt="2025-02-13T16:53:48.781" v="345" actId="14100"/>
          <ac:cxnSpMkLst>
            <pc:docMk/>
            <pc:sldMk cId="1572985928" sldId="263"/>
            <ac:cxnSpMk id="11" creationId="{6CC59A4C-6D80-8AC8-9816-51C9EC942398}"/>
          </ac:cxnSpMkLst>
        </pc:cxnChg>
        <pc:cxnChg chg="add mod">
          <ac:chgData name="Azmoun, Bob" userId="df2f8141-83e3-4d14-89d8-c4a64028f01e" providerId="ADAL" clId="{403DAEAA-A311-4B2C-B298-1C067C4BEB65}" dt="2025-02-13T16:53:13.546" v="267" actId="14100"/>
          <ac:cxnSpMkLst>
            <pc:docMk/>
            <pc:sldMk cId="1572985928" sldId="263"/>
            <ac:cxnSpMk id="17" creationId="{854343AA-F3B0-962D-4153-7ABE5317CD87}"/>
          </ac:cxnSpMkLst>
        </pc:cxnChg>
      </pc:sldChg>
      <pc:sldChg chg="modSp mod">
        <pc:chgData name="Azmoun, Bob" userId="df2f8141-83e3-4d14-89d8-c4a64028f01e" providerId="ADAL" clId="{403DAEAA-A311-4B2C-B298-1C067C4BEB65}" dt="2025-02-13T16:55:08.415" v="358" actId="1076"/>
        <pc:sldMkLst>
          <pc:docMk/>
          <pc:sldMk cId="1359361345" sldId="275"/>
        </pc:sldMkLst>
        <pc:spChg chg="mod">
          <ac:chgData name="Azmoun, Bob" userId="df2f8141-83e3-4d14-89d8-c4a64028f01e" providerId="ADAL" clId="{403DAEAA-A311-4B2C-B298-1C067C4BEB65}" dt="2025-02-13T16:55:08.415" v="358" actId="1076"/>
          <ac:spMkLst>
            <pc:docMk/>
            <pc:sldMk cId="1359361345" sldId="275"/>
            <ac:spMk id="5" creationId="{6B49F35B-087A-CA1B-80F4-AC8D99892EF0}"/>
          </ac:spMkLst>
        </pc:spChg>
      </pc:sldChg>
      <pc:sldChg chg="modSp mod">
        <pc:chgData name="Azmoun, Bob" userId="df2f8141-83e3-4d14-89d8-c4a64028f01e" providerId="ADAL" clId="{403DAEAA-A311-4B2C-B298-1C067C4BEB65}" dt="2025-02-13T16:49:20.455" v="72" actId="20577"/>
        <pc:sldMkLst>
          <pc:docMk/>
          <pc:sldMk cId="3354929140" sldId="282"/>
        </pc:sldMkLst>
        <pc:spChg chg="mod">
          <ac:chgData name="Azmoun, Bob" userId="df2f8141-83e3-4d14-89d8-c4a64028f01e" providerId="ADAL" clId="{403DAEAA-A311-4B2C-B298-1C067C4BEB65}" dt="2025-02-13T16:49:20.455" v="72" actId="20577"/>
          <ac:spMkLst>
            <pc:docMk/>
            <pc:sldMk cId="3354929140" sldId="282"/>
            <ac:spMk id="2" creationId="{9DDA2C34-BA00-24F6-6634-1134D75611E4}"/>
          </ac:spMkLst>
        </pc:spChg>
      </pc:sldChg>
      <pc:sldChg chg="modSp mod">
        <pc:chgData name="Azmoun, Bob" userId="df2f8141-83e3-4d14-89d8-c4a64028f01e" providerId="ADAL" clId="{403DAEAA-A311-4B2C-B298-1C067C4BEB65}" dt="2025-02-13T16:57:57.696" v="533" actId="1076"/>
        <pc:sldMkLst>
          <pc:docMk/>
          <pc:sldMk cId="2602303404" sldId="283"/>
        </pc:sldMkLst>
        <pc:spChg chg="mod">
          <ac:chgData name="Azmoun, Bob" userId="df2f8141-83e3-4d14-89d8-c4a64028f01e" providerId="ADAL" clId="{403DAEAA-A311-4B2C-B298-1C067C4BEB65}" dt="2025-02-13T16:57:57.696" v="533" actId="1076"/>
          <ac:spMkLst>
            <pc:docMk/>
            <pc:sldMk cId="2602303404" sldId="283"/>
            <ac:spMk id="9" creationId="{1289ACA5-A5AB-7D52-CABF-C22975AD583B}"/>
          </ac:spMkLst>
        </pc:spChg>
      </pc:sldChg>
      <pc:sldChg chg="addSp modSp mod">
        <pc:chgData name="Azmoun, Bob" userId="df2f8141-83e3-4d14-89d8-c4a64028f01e" providerId="ADAL" clId="{403DAEAA-A311-4B2C-B298-1C067C4BEB65}" dt="2025-02-13T16:59:39.891" v="663" actId="20577"/>
        <pc:sldMkLst>
          <pc:docMk/>
          <pc:sldMk cId="3239945505" sldId="284"/>
        </pc:sldMkLst>
        <pc:spChg chg="mod">
          <ac:chgData name="Azmoun, Bob" userId="df2f8141-83e3-4d14-89d8-c4a64028f01e" providerId="ADAL" clId="{403DAEAA-A311-4B2C-B298-1C067C4BEB65}" dt="2025-02-13T16:59:04.929" v="626" actId="20577"/>
          <ac:spMkLst>
            <pc:docMk/>
            <pc:sldMk cId="3239945505" sldId="284"/>
            <ac:spMk id="2" creationId="{9DD4EF5A-C0C4-FA2C-B468-A9651B99E778}"/>
          </ac:spMkLst>
        </pc:spChg>
        <pc:spChg chg="add mod">
          <ac:chgData name="Azmoun, Bob" userId="df2f8141-83e3-4d14-89d8-c4a64028f01e" providerId="ADAL" clId="{403DAEAA-A311-4B2C-B298-1C067C4BEB65}" dt="2025-02-13T16:59:21.675" v="646" actId="1076"/>
          <ac:spMkLst>
            <pc:docMk/>
            <pc:sldMk cId="3239945505" sldId="284"/>
            <ac:spMk id="6" creationId="{B9AABE23-3B25-F56F-F3A1-2A475E1C8778}"/>
          </ac:spMkLst>
        </pc:spChg>
        <pc:spChg chg="add mod">
          <ac:chgData name="Azmoun, Bob" userId="df2f8141-83e3-4d14-89d8-c4a64028f01e" providerId="ADAL" clId="{403DAEAA-A311-4B2C-B298-1C067C4BEB65}" dt="2025-02-13T16:59:30.500" v="654" actId="20577"/>
          <ac:spMkLst>
            <pc:docMk/>
            <pc:sldMk cId="3239945505" sldId="284"/>
            <ac:spMk id="7" creationId="{D2776CEF-F3F7-B4A6-EA30-9DF5F4F75BA5}"/>
          </ac:spMkLst>
        </pc:spChg>
        <pc:spChg chg="add mod">
          <ac:chgData name="Azmoun, Bob" userId="df2f8141-83e3-4d14-89d8-c4a64028f01e" providerId="ADAL" clId="{403DAEAA-A311-4B2C-B298-1C067C4BEB65}" dt="2025-02-13T16:59:39.891" v="663" actId="20577"/>
          <ac:spMkLst>
            <pc:docMk/>
            <pc:sldMk cId="3239945505" sldId="284"/>
            <ac:spMk id="8" creationId="{8C25A56D-FAD6-4105-EFAC-C8843CCEB944}"/>
          </ac:spMkLst>
        </pc:spChg>
        <pc:picChg chg="mod">
          <ac:chgData name="Azmoun, Bob" userId="df2f8141-83e3-4d14-89d8-c4a64028f01e" providerId="ADAL" clId="{403DAEAA-A311-4B2C-B298-1C067C4BEB65}" dt="2025-02-13T16:59:08.432" v="627" actId="1076"/>
          <ac:picMkLst>
            <pc:docMk/>
            <pc:sldMk cId="3239945505" sldId="284"/>
            <ac:picMk id="3" creationId="{D0BF6E1D-9222-876F-B645-3B1F09A4FD2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DE038-08A1-487E-B6BA-8C9C998B9632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A8CE6-B76D-4D37-8049-615534A4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4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86BE2-4480-47B5-AF5D-747923CE78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94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E050A-73DA-AEB3-D0E1-C5DA39E61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BFFED-278E-BCFE-E6BC-C93F51C13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52B23-69FA-3784-288E-BC50B82F8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6234-AADC-4459-8802-B1C73C6C38C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D8658-880E-B33D-73E7-7016C34FD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83318-91EF-4D4D-260F-E3AF3976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AF13-C627-46FA-BB71-5190A9B5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8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EE8D4-DA1B-490B-9D32-0E72605D9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F76062-BA59-3844-48AC-E2E2FBAB5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7754E-FD0C-33A1-A9A8-93E5F00FD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6234-AADC-4459-8802-B1C73C6C38C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71DA0-1CA2-6C09-86B9-1B262645B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21B5D-CAA1-58CA-D3D5-F70588E21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AF13-C627-46FA-BB71-5190A9B5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4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B97C44-1F23-1A42-BA63-57B6D70DF1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17B54D-1098-22D2-242D-81303DBF1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055B5-8911-8BDD-910A-09F1F3F25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6234-AADC-4459-8802-B1C73C6C38C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845E9-F830-B434-2E4B-6881599E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98F01-A635-996C-7481-C5A06C04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AF13-C627-46FA-BB71-5190A9B5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3FBE8-C366-7FCA-361F-DF73CB54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92FC6-7D40-885C-CED4-03F0C56F5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60869-EC3A-0D8C-646B-89991847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6234-AADC-4459-8802-B1C73C6C38C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D472A-F108-70A5-FE71-BC4C2482C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9F0B6-92B9-B2D7-8C77-9463C6A1A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AF13-C627-46FA-BB71-5190A9B5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39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9F3B3-19E8-A538-1F07-EEF02ABDB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4EB96-E656-BAAF-7E89-47CF9D65D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05A1A-1E78-7ED9-4FD5-430118A80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6234-AADC-4459-8802-B1C73C6C38C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9D9B6-5399-EA86-5293-CB8DB5694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E13F4-0A39-10EE-C2AE-C8E205FB3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AF13-C627-46FA-BB71-5190A9B5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19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664F-97A9-63AE-E3A5-D7334B5A0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4C4C4-3F46-B900-47C3-633DA2D57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212F9-762E-7D61-6978-6D8163BF6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4CE94-E893-A2DD-BD3D-DB913773D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6234-AADC-4459-8802-B1C73C6C38C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8A6C1F-7BB3-AC24-B2D4-16CD14165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13A5A-18DF-189B-359A-240396E63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AF13-C627-46FA-BB71-5190A9B5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6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7F793-BD55-C167-DE5C-C7639B99B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623AA-5D2E-9EE2-E66F-8251DB526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9425D-7F09-6F22-C4DB-AB682663E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5F333A-233F-AE71-029C-28E3676789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BA78F4-154E-EB2C-C77B-E8B0EACAE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658CEC-6AF3-D520-E459-A13F7B58A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6234-AADC-4459-8802-B1C73C6C38C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74DEE-A64F-E117-CA1B-2D30F307F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0BCC0E-B2D8-DBA0-F5F1-B76F5C24A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AF13-C627-46FA-BB71-5190A9B5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1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A1BD9-3577-B05B-4F27-851140723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FC53F-7286-C80D-23CD-EE18C0CC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6234-AADC-4459-8802-B1C73C6C38C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697636-1126-B0D3-A111-7C736E7AA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316D3-4216-B342-A7D1-70ADB4585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AF13-C627-46FA-BB71-5190A9B5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EFC336-057B-1CD3-8E29-D4D8EB2E1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6234-AADC-4459-8802-B1C73C6C38C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340B99-FDE4-3519-AF65-030BB9C24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5F60D-AF63-4D4D-C4EE-AD936C5E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AF13-C627-46FA-BB71-5190A9B5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45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6C95D-1524-A4EA-BF89-9B9DC9F1A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CA816-39F4-0343-0CC0-A996DFDAC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E549F-2C8F-512E-F667-22F291443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0FF2A-E9B9-B275-0213-7D2BCD193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6234-AADC-4459-8802-B1C73C6C38C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E01EB4-9242-3D99-EE36-20DAA65C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64221-591E-8EF3-AD90-A7C241552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AF13-C627-46FA-BB71-5190A9B5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7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4D2D5-73A7-E8FB-D75F-9793CFE2F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4D5071-C0A4-A621-24B8-5BFCF168F6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FCD42D-8F96-D25F-7E67-E68FFE0DE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7A195-21EB-0C01-1020-56D7832F8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6234-AADC-4459-8802-B1C73C6C38C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3BFEF-9CE6-0570-4566-A02525968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322515-B29A-A4BC-C6DE-D3998FE92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AF13-C627-46FA-BB71-5190A9B5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4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A9169E-FB7A-13CD-7D57-A4A95861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AC569-F88C-5002-C7EC-BEF117C18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2C262-9B05-B1E9-5FEA-353826C7F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186234-AADC-4459-8802-B1C73C6C38C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F87DE-DEB1-61BA-12AC-03511E0DC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487AD-A8CB-62D7-4414-7AC0E7142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55AF13-C627-46FA-BB71-5190A9B5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6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64A24-77B7-F616-5C6E-C6785A0B0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113219"/>
            <a:ext cx="10088880" cy="2387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pfRICH</a:t>
            </a:r>
            <a:r>
              <a:rPr lang="en-US" dirty="0"/>
              <a:t> Laser System PED Update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Trace Pro Simulations: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>
                <a:solidFill>
                  <a:srgbClr val="0070C0"/>
                </a:solidFill>
              </a:rPr>
              <a:t>Diffuser Profile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A139E4-3C16-6855-FE60-CC604BD52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7850"/>
            <a:ext cx="9144000" cy="1655762"/>
          </a:xfrm>
        </p:spPr>
        <p:txBody>
          <a:bodyPr/>
          <a:lstStyle/>
          <a:p>
            <a:r>
              <a:rPr lang="en-US" dirty="0"/>
              <a:t>Bob Azmoun (BNL), Dan Cacace, Bill Li (MSU)</a:t>
            </a:r>
          </a:p>
        </p:txBody>
      </p:sp>
    </p:spTree>
    <p:extLst>
      <p:ext uri="{BB962C8B-B14F-4D97-AF65-F5344CB8AC3E}">
        <p14:creationId xmlns:p14="http://schemas.microsoft.com/office/powerpoint/2010/main" val="3996385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5F08-278C-7511-005C-83FDC932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Profile from single light source tilted at 24.2deg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0144E-DCAF-DF51-6204-6B1C6D68D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15" y="1596948"/>
            <a:ext cx="7540266" cy="33470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FE890E-C4E2-7EE1-2BF8-EA24691EC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3242" y="1755468"/>
            <a:ext cx="3462163" cy="33470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49F35B-087A-CA1B-80F4-AC8D99892EF0}"/>
              </a:ext>
            </a:extLst>
          </p:cNvPr>
          <p:cNvSpPr txBox="1"/>
          <p:nvPr/>
        </p:nvSpPr>
        <p:spPr>
          <a:xfrm>
            <a:off x="792117" y="5261052"/>
            <a:ext cx="10607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lateral and angular positioning of the light source is not yet optimized – this was a first attempt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goal is to use an array of 6 fibers to deliver photons to the HRPPD pixels without reflections and a 2</a:t>
            </a:r>
            <a:r>
              <a:rPr lang="en-US" baseline="30000" dirty="0"/>
              <a:t>nd</a:t>
            </a:r>
            <a:r>
              <a:rPr lang="en-US" dirty="0"/>
              <a:t> set of 6 fibers to deliver photons after a single reflection (not studied here)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Already we can see quite a bit of reflections from the inner mirror</a:t>
            </a:r>
          </a:p>
        </p:txBody>
      </p:sp>
    </p:spTree>
    <p:extLst>
      <p:ext uri="{BB962C8B-B14F-4D97-AF65-F5344CB8AC3E}">
        <p14:creationId xmlns:p14="http://schemas.microsoft.com/office/powerpoint/2010/main" val="1359361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C52F90-B7DD-150F-3031-F02567435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043492"/>
          </a:xfrm>
        </p:spPr>
        <p:txBody>
          <a:bodyPr>
            <a:normAutofit fontScale="90000"/>
          </a:bodyPr>
          <a:lstStyle/>
          <a:p>
            <a:r>
              <a:rPr lang="en-US" dirty="0"/>
              <a:t>Array of 6 Tilted Fiber Sources: </a:t>
            </a:r>
            <a:r>
              <a:rPr lang="en-US" sz="3100" dirty="0"/>
              <a:t>Mirrors are made to be Reflective in this model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89ACA5-A5AB-7D52-CABF-C22975AD583B}"/>
              </a:ext>
            </a:extLst>
          </p:cNvPr>
          <p:cNvSpPr txBox="1"/>
          <p:nvPr/>
        </p:nvSpPr>
        <p:spPr>
          <a:xfrm>
            <a:off x="6205616" y="2482106"/>
            <a:ext cx="56061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fiber tip is tilted at 24.2 deg in an attempt to efficiently fill active area, but there is room for 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main constraint is the 47</a:t>
            </a:r>
            <a:r>
              <a:rPr lang="en-US" baseline="30000" dirty="0"/>
              <a:t>o</a:t>
            </a:r>
            <a:r>
              <a:rPr lang="en-US" dirty="0"/>
              <a:t> x 45</a:t>
            </a:r>
            <a:r>
              <a:rPr lang="en-US" baseline="30000" dirty="0"/>
              <a:t>o</a:t>
            </a:r>
            <a:r>
              <a:rPr lang="en-US" dirty="0"/>
              <a:t> divergence angle of the diffusers (this is the max angle available); virtually all geometric parameters may be tweaked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C8EEFF-AAB8-D2C6-5424-3C896E8F2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46" y="1439413"/>
            <a:ext cx="5505074" cy="46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03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66CF0-EA37-372A-6652-3004C8C31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7548B6-4A33-7214-2E20-233A41421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043492"/>
          </a:xfrm>
        </p:spPr>
        <p:txBody>
          <a:bodyPr/>
          <a:lstStyle/>
          <a:p>
            <a:r>
              <a:rPr lang="en-US" dirty="0"/>
              <a:t>Profile from </a:t>
            </a:r>
            <a:r>
              <a:rPr lang="en-US"/>
              <a:t>array of </a:t>
            </a:r>
            <a:r>
              <a:rPr lang="en-US" dirty="0"/>
              <a:t>6 fiber/diffuser sources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C16525-F037-0BAC-ED46-5002C76CC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155" y="825657"/>
            <a:ext cx="9394065" cy="42027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05365A-FEB8-EB76-0183-4B4B9E4CD69E}"/>
              </a:ext>
            </a:extLst>
          </p:cNvPr>
          <p:cNvSpPr txBox="1"/>
          <p:nvPr/>
        </p:nvSpPr>
        <p:spPr>
          <a:xfrm>
            <a:off x="337996" y="5155180"/>
            <a:ext cx="113047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impression: </a:t>
            </a:r>
            <a:r>
              <a:rPr lang="en-US" dirty="0"/>
              <a:t>Using an array of 6 fiber sources with a 47x45deg opening angle and flat top distr., with the fiber tips tilted at 24.2deg. does a reasonable job of filling active area, </a:t>
            </a:r>
            <a:r>
              <a:rPr lang="en-US" dirty="0" err="1"/>
              <a:t>ie</a:t>
            </a:r>
            <a:r>
              <a:rPr lang="en-US" dirty="0"/>
              <a:t> diffusers with such an opening angle will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profile on the right is not very uniform, but may be optimized, as mentioned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any case, this is our justification for proceeding  with the MOQ purchase of the Thorlabs custom 5mm x 5mm diffusers for ~$4K </a:t>
            </a:r>
          </a:p>
        </p:txBody>
      </p:sp>
    </p:spTree>
    <p:extLst>
      <p:ext uri="{BB962C8B-B14F-4D97-AF65-F5344CB8AC3E}">
        <p14:creationId xmlns:p14="http://schemas.microsoft.com/office/powerpoint/2010/main" val="587281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FFF2F-C275-E2DE-751E-062D5A50C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Next Steps for the Simulation studies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FA20B4-AEDB-6A4B-8D0F-0CE6F956802E}"/>
              </a:ext>
            </a:extLst>
          </p:cNvPr>
          <p:cNvSpPr txBox="1"/>
          <p:nvPr/>
        </p:nvSpPr>
        <p:spPr>
          <a:xfrm>
            <a:off x="733330" y="1747319"/>
            <a:ext cx="86098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to upgrade </a:t>
            </a:r>
            <a:r>
              <a:rPr lang="en-US" dirty="0" err="1"/>
              <a:t>TracePro</a:t>
            </a:r>
            <a:r>
              <a:rPr lang="en-US" dirty="0"/>
              <a:t> package to include scripting language so a range of source geometries may be studied and then optimized (up until now all geometry parameters are entered manually)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student from MSU is willing to take on this job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will also study the 2</a:t>
            </a:r>
            <a:r>
              <a:rPr lang="en-US" baseline="30000" dirty="0"/>
              <a:t>nd</a:t>
            </a:r>
            <a:r>
              <a:rPr lang="en-US" dirty="0"/>
              <a:t> set of fibers which will be tilted toward the outer mirror to deliver reflected photons to the sense plane</a:t>
            </a:r>
          </a:p>
        </p:txBody>
      </p:sp>
    </p:spTree>
    <p:extLst>
      <p:ext uri="{BB962C8B-B14F-4D97-AF65-F5344CB8AC3E}">
        <p14:creationId xmlns:p14="http://schemas.microsoft.com/office/powerpoint/2010/main" val="863268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4EF5A-C0C4-FA2C-B468-A9651B9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Some updates on the engineering of critical parts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BF6E1D-9222-876F-B645-3B1F09A4F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14" y="1519210"/>
            <a:ext cx="4530000" cy="35501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4010A1-D29F-331E-3724-395FAE248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004" y="1890402"/>
            <a:ext cx="3344650" cy="33504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BBF418-09C0-B7B6-5933-0CA3EE8D1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926" y="5644827"/>
            <a:ext cx="8175279" cy="848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AABE23-3B25-F56F-F3A1-2A475E1C8778}"/>
              </a:ext>
            </a:extLst>
          </p:cNvPr>
          <p:cNvSpPr txBox="1"/>
          <p:nvPr/>
        </p:nvSpPr>
        <p:spPr>
          <a:xfrm>
            <a:off x="2082297" y="1149878"/>
            <a:ext cx="1888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Fiber termination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776CEF-F3F7-B4A6-EA30-9DF5F4F75BA5}"/>
              </a:ext>
            </a:extLst>
          </p:cNvPr>
          <p:cNvSpPr txBox="1"/>
          <p:nvPr/>
        </p:nvSpPr>
        <p:spPr>
          <a:xfrm>
            <a:off x="8010128" y="1319059"/>
            <a:ext cx="137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Fiber holder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25A56D-FAD6-4105-EFAC-C8843CCEB944}"/>
              </a:ext>
            </a:extLst>
          </p:cNvPr>
          <p:cNvSpPr txBox="1"/>
          <p:nvPr/>
        </p:nvSpPr>
        <p:spPr>
          <a:xfrm>
            <a:off x="4305752" y="5234046"/>
            <a:ext cx="143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Fiber routing</a:t>
            </a:r>
          </a:p>
        </p:txBody>
      </p:sp>
    </p:spTree>
    <p:extLst>
      <p:ext uri="{BB962C8B-B14F-4D97-AF65-F5344CB8AC3E}">
        <p14:creationId xmlns:p14="http://schemas.microsoft.com/office/powerpoint/2010/main" val="3239945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962ADC-9146-12B9-F1EC-9C62D508D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776" y="1803740"/>
            <a:ext cx="2254005" cy="38308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7493C5-8F0D-C1DB-C4C3-35BDF301B8E3}"/>
              </a:ext>
            </a:extLst>
          </p:cNvPr>
          <p:cNvSpPr txBox="1"/>
          <p:nvPr/>
        </p:nvSpPr>
        <p:spPr>
          <a:xfrm>
            <a:off x="6343431" y="5934398"/>
            <a:ext cx="4152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 fibers for direct HRPPD illumination + 6 fibers for the mirror illumination should suffice to illuminate all HRPPD pixels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EE066E-BD44-CC24-9F5C-CF4C40D75C17}"/>
              </a:ext>
            </a:extLst>
          </p:cNvPr>
          <p:cNvSpPr txBox="1"/>
          <p:nvPr/>
        </p:nvSpPr>
        <p:spPr>
          <a:xfrm>
            <a:off x="2475158" y="1734164"/>
            <a:ext cx="2599748" cy="203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Here 1 of 6 fibers directly illuminates a HRPPD from gap between inner mirror and aerogel</a:t>
            </a:r>
          </a:p>
          <a:p>
            <a:endParaRPr lang="en-US" sz="1400" dirty="0"/>
          </a:p>
          <a:p>
            <a:r>
              <a:rPr lang="en-US" sz="1400" dirty="0"/>
              <a:t>*Tilt angle of fiber is critical to minimize reflections from mirror; can also use baffle to better shape light profile</a:t>
            </a:r>
          </a:p>
        </p:txBody>
      </p:sp>
      <p:sp>
        <p:nvSpPr>
          <p:cNvPr id="43" name="Title 42">
            <a:extLst>
              <a:ext uri="{FF2B5EF4-FFF2-40B4-BE49-F238E27FC236}">
                <a16:creationId xmlns:a16="http://schemas.microsoft.com/office/drawing/2014/main" id="{940465C2-1C20-BC74-7AD1-EB1324ABA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992"/>
            <a:ext cx="10515600" cy="835558"/>
          </a:xfrm>
        </p:spPr>
        <p:txBody>
          <a:bodyPr/>
          <a:lstStyle/>
          <a:p>
            <a:r>
              <a:rPr lang="en-US" dirty="0"/>
              <a:t>RECAP: Method of Light Delivery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1E898D-180C-1CCF-D00D-2D36F18CF2C7}"/>
              </a:ext>
            </a:extLst>
          </p:cNvPr>
          <p:cNvSpPr txBox="1"/>
          <p:nvPr/>
        </p:nvSpPr>
        <p:spPr>
          <a:xfrm>
            <a:off x="5094709" y="1453389"/>
            <a:ext cx="44161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Light profiles from 6 fibers for direct illumination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9F4BCF8-A5BE-D306-26C0-F5B51377925B}"/>
              </a:ext>
            </a:extLst>
          </p:cNvPr>
          <p:cNvSpPr txBox="1"/>
          <p:nvPr/>
        </p:nvSpPr>
        <p:spPr>
          <a:xfrm>
            <a:off x="9892378" y="1422611"/>
            <a:ext cx="1670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HRPPD coverage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981BE3-9E9B-38B6-0F60-7C1D5FF44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709" y="1801621"/>
            <a:ext cx="4455645" cy="3832988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B7A562D0-0CA3-9E35-91EF-D0BF27B29E24}"/>
              </a:ext>
            </a:extLst>
          </p:cNvPr>
          <p:cNvGrpSpPr/>
          <p:nvPr/>
        </p:nvGrpSpPr>
        <p:grpSpPr>
          <a:xfrm>
            <a:off x="114727" y="786255"/>
            <a:ext cx="2254004" cy="5977068"/>
            <a:chOff x="114727" y="786255"/>
            <a:chExt cx="2254004" cy="59770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79931FA-0ABA-130D-39C9-4FB2139BD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114727" y="786255"/>
              <a:ext cx="2254004" cy="5977068"/>
            </a:xfrm>
            <a:prstGeom prst="rect">
              <a:avLst/>
            </a:prstGeom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15D8E19-F73D-10D1-C09A-7C90563C94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6400" y="1032734"/>
              <a:ext cx="1788160" cy="244283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5A972E7-1E42-E4CE-082C-B2442D3236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6400" y="3291840"/>
              <a:ext cx="1708150" cy="20489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FDD1AAD-D123-A01E-3FB9-89EAEA5A17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167" y="1428750"/>
              <a:ext cx="1807633" cy="206375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E6AC0DF-4D12-46E9-D75B-EA41066DE0B7}"/>
                </a:ext>
              </a:extLst>
            </p:cNvPr>
            <p:cNvCxnSpPr>
              <a:cxnSpLocks/>
              <a:endCxn id="24" idx="0"/>
            </p:cNvCxnSpPr>
            <p:nvPr/>
          </p:nvCxnSpPr>
          <p:spPr>
            <a:xfrm flipV="1">
              <a:off x="406400" y="2220012"/>
              <a:ext cx="1820434" cy="127672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FB8174C-6046-9930-80C8-F24054890C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7933" y="2847975"/>
              <a:ext cx="1754717" cy="64875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D10735-87AC-6221-D531-3B366C2C7A81}"/>
                </a:ext>
              </a:extLst>
            </p:cNvPr>
            <p:cNvSpPr/>
            <p:nvPr/>
          </p:nvSpPr>
          <p:spPr>
            <a:xfrm rot="16200000" flipV="1">
              <a:off x="1032247" y="2126643"/>
              <a:ext cx="2202436" cy="186737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54000"/>
                  </a:srgbClr>
                </a:gs>
                <a:gs pos="85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04198840-14B5-CC4E-912E-E76511109082}"/>
              </a:ext>
            </a:extLst>
          </p:cNvPr>
          <p:cNvSpPr txBox="1"/>
          <p:nvPr/>
        </p:nvSpPr>
        <p:spPr>
          <a:xfrm>
            <a:off x="2665577" y="5162885"/>
            <a:ext cx="225400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Light profile from a single fiber on the HRPPD sense plane </a:t>
            </a:r>
          </a:p>
          <a:p>
            <a:endParaRPr lang="en-US" sz="1400" dirty="0"/>
          </a:p>
          <a:p>
            <a:r>
              <a:rPr lang="en-US" sz="1400" dirty="0"/>
              <a:t>*Overlapping profiles can be separated in time using different length fibers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8998284-3CF4-D113-2904-73BAEA391973}"/>
              </a:ext>
            </a:extLst>
          </p:cNvPr>
          <p:cNvCxnSpPr>
            <a:cxnSpLocks/>
            <a:stCxn id="50" idx="0"/>
          </p:cNvCxnSpPr>
          <p:nvPr/>
        </p:nvCxnSpPr>
        <p:spPr>
          <a:xfrm flipV="1">
            <a:off x="3792580" y="3701816"/>
            <a:ext cx="2166802" cy="1461069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D4388CD-CAE3-F675-7FF3-C64235950E5C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8419881" y="4562475"/>
            <a:ext cx="1990944" cy="1371923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7C2D873D-FE54-3C0F-4668-0B1F3DCC2204}"/>
              </a:ext>
            </a:extLst>
          </p:cNvPr>
          <p:cNvSpPr txBox="1"/>
          <p:nvPr/>
        </p:nvSpPr>
        <p:spPr>
          <a:xfrm>
            <a:off x="2566555" y="3775440"/>
            <a:ext cx="22540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light path from a given fiber to a HRPPD pixel defines the photon flight length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EA6F9C8-5753-C22F-6A99-AD70F20D54D4}"/>
              </a:ext>
            </a:extLst>
          </p:cNvPr>
          <p:cNvCxnSpPr>
            <a:cxnSpLocks/>
            <a:stCxn id="61" idx="1"/>
          </p:cNvCxnSpPr>
          <p:nvPr/>
        </p:nvCxnSpPr>
        <p:spPr>
          <a:xfrm flipH="1" flipV="1">
            <a:off x="2069811" y="3015007"/>
            <a:ext cx="496744" cy="1237487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2809812B-1D92-15A4-39BB-79D492F16FAF}"/>
              </a:ext>
            </a:extLst>
          </p:cNvPr>
          <p:cNvSpPr txBox="1"/>
          <p:nvPr/>
        </p:nvSpPr>
        <p:spPr>
          <a:xfrm>
            <a:off x="2475158" y="855501"/>
            <a:ext cx="9155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Array of 6 fibers may be used for direct illumination of HRPPDs + array 6 fibers may be used to reflect light off of the mirrors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D6B8FCD-379C-AB67-C622-EE1B87DAAAEC}"/>
              </a:ext>
            </a:extLst>
          </p:cNvPr>
          <p:cNvSpPr/>
          <p:nvPr/>
        </p:nvSpPr>
        <p:spPr>
          <a:xfrm>
            <a:off x="466725" y="1422611"/>
            <a:ext cx="2067449" cy="1863514"/>
          </a:xfrm>
          <a:custGeom>
            <a:avLst/>
            <a:gdLst>
              <a:gd name="connsiteX0" fmla="*/ 1971675 w 1971675"/>
              <a:gd name="connsiteY0" fmla="*/ 744798 h 2221173"/>
              <a:gd name="connsiteX1" fmla="*/ 742950 w 1971675"/>
              <a:gd name="connsiteY1" fmla="*/ 68523 h 2221173"/>
              <a:gd name="connsiteX2" fmla="*/ 0 w 1971675"/>
              <a:gd name="connsiteY2" fmla="*/ 2221173 h 222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1675" h="2221173">
                <a:moveTo>
                  <a:pt x="1971675" y="744798"/>
                </a:moveTo>
                <a:cubicBezTo>
                  <a:pt x="1521618" y="283629"/>
                  <a:pt x="1071562" y="-177539"/>
                  <a:pt x="742950" y="68523"/>
                </a:cubicBezTo>
                <a:cubicBezTo>
                  <a:pt x="414338" y="314585"/>
                  <a:pt x="123825" y="1876686"/>
                  <a:pt x="0" y="2221173"/>
                </a:cubicBezTo>
              </a:path>
            </a:pathLst>
          </a:custGeom>
          <a:noFill/>
          <a:ln>
            <a:solidFill>
              <a:schemeClr val="accent1"/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DE5605-BD86-7B18-2CCE-E710BB72111C}"/>
              </a:ext>
            </a:extLst>
          </p:cNvPr>
          <p:cNvSpPr txBox="1"/>
          <p:nvPr/>
        </p:nvSpPr>
        <p:spPr>
          <a:xfrm>
            <a:off x="5927118" y="4140441"/>
            <a:ext cx="2790825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A radially divergent profile is a good match for the annular shape of the HRPPD sense plane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8E93F0-0FED-6F1D-4EFC-1B2EEC92DB8D}"/>
              </a:ext>
            </a:extLst>
          </p:cNvPr>
          <p:cNvSpPr txBox="1"/>
          <p:nvPr/>
        </p:nvSpPr>
        <p:spPr>
          <a:xfrm rot="16200000">
            <a:off x="23453" y="5228241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Aerogel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EF367-BB6D-7ABD-DEB1-CC4C3001FA4F}"/>
              </a:ext>
            </a:extLst>
          </p:cNvPr>
          <p:cNvSpPr txBox="1"/>
          <p:nvPr/>
        </p:nvSpPr>
        <p:spPr>
          <a:xfrm rot="16200000">
            <a:off x="1596400" y="5214595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HRPPD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0E1CE7-C89E-F56B-0CF1-EC7F442C4EDB}"/>
              </a:ext>
            </a:extLst>
          </p:cNvPr>
          <p:cNvSpPr txBox="1"/>
          <p:nvPr/>
        </p:nvSpPr>
        <p:spPr>
          <a:xfrm>
            <a:off x="425833" y="5987935"/>
            <a:ext cx="16822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err="1"/>
              <a:t>pfRICH</a:t>
            </a:r>
            <a:r>
              <a:rPr lang="en-US" b="1" dirty="0"/>
              <a:t> Vessel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39D17-5604-5652-97C5-F9635854AFF5}"/>
              </a:ext>
            </a:extLst>
          </p:cNvPr>
          <p:cNvSpPr txBox="1"/>
          <p:nvPr/>
        </p:nvSpPr>
        <p:spPr>
          <a:xfrm rot="21380585">
            <a:off x="1144358" y="3269322"/>
            <a:ext cx="1092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Inner mirror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51790E-9030-406F-3F6C-16B7CBBBB7D2}"/>
              </a:ext>
            </a:extLst>
          </p:cNvPr>
          <p:cNvSpPr txBox="1"/>
          <p:nvPr/>
        </p:nvSpPr>
        <p:spPr>
          <a:xfrm rot="561027">
            <a:off x="756080" y="880519"/>
            <a:ext cx="1136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Outer mirror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C079C1-2014-8410-D3E1-9F2912FE0051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419100" y="3321230"/>
            <a:ext cx="1714365" cy="1553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CEEE6C-8818-3E73-11F3-9722FC8F49AD}"/>
              </a:ext>
            </a:extLst>
          </p:cNvPr>
          <p:cNvCxnSpPr>
            <a:cxnSpLocks/>
          </p:cNvCxnSpPr>
          <p:nvPr/>
        </p:nvCxnSpPr>
        <p:spPr>
          <a:xfrm>
            <a:off x="381135" y="4064468"/>
            <a:ext cx="1658961" cy="22327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359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33F0-AB69-FF8A-47CA-41924C88E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632"/>
            <a:ext cx="10515600" cy="1325563"/>
          </a:xfrm>
        </p:spPr>
        <p:txBody>
          <a:bodyPr/>
          <a:lstStyle/>
          <a:p>
            <a:r>
              <a:rPr lang="en-US" dirty="0"/>
              <a:t>Compare simulated profile to actual profile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CBCFAB-F9CE-4938-4F59-CFCD6036A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60" y="1402195"/>
            <a:ext cx="10346002" cy="50556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41FBE1-FF08-12AC-A215-C3A5134F1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012" y="983095"/>
            <a:ext cx="36385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0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D5347-8246-9D89-B214-6D5E49F40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84"/>
            <a:ext cx="10515600" cy="1325563"/>
          </a:xfrm>
        </p:spPr>
        <p:txBody>
          <a:bodyPr/>
          <a:lstStyle/>
          <a:p>
            <a:r>
              <a:rPr lang="en-US" dirty="0"/>
              <a:t>Thorlabs: Square vs circular profile/footprint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92EC43-1CC3-208D-1FBF-E429A4F48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937" y="4098003"/>
            <a:ext cx="7672125" cy="25092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9C1005-A00C-DB41-6614-43F4AB2B3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225" y="1331447"/>
            <a:ext cx="7730836" cy="2509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6E4A82-D6C5-94E3-D4D8-3148D21FB408}"/>
              </a:ext>
            </a:extLst>
          </p:cNvPr>
          <p:cNvSpPr txBox="1"/>
          <p:nvPr/>
        </p:nvSpPr>
        <p:spPr>
          <a:xfrm>
            <a:off x="173248" y="3646196"/>
            <a:ext cx="2428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Actual angular spread:</a:t>
            </a:r>
          </a:p>
          <a:p>
            <a:r>
              <a:rPr lang="en-US" dirty="0"/>
              <a:t> 47</a:t>
            </a:r>
            <a:r>
              <a:rPr lang="en-US" baseline="30000" dirty="0"/>
              <a:t>o</a:t>
            </a:r>
            <a:r>
              <a:rPr lang="en-US" dirty="0"/>
              <a:t>x45</a:t>
            </a:r>
            <a:r>
              <a:rPr lang="en-US" baseline="30000" dirty="0"/>
              <a:t>o</a:t>
            </a:r>
            <a:r>
              <a:rPr lang="en-US" dirty="0"/>
              <a:t>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18EEA92-0650-4FB8-1909-B735F13E8EC3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602183" y="3969362"/>
            <a:ext cx="1010150" cy="3231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092AFD-2BEA-452D-8D02-91A4F0768CD4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602183" y="3969362"/>
            <a:ext cx="4939354" cy="2404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079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10800-352F-9C8D-807C-7AD5F370D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F2C16C-F3E9-E0AD-4A51-73CF5A5D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043492"/>
          </a:xfrm>
        </p:spPr>
        <p:txBody>
          <a:bodyPr>
            <a:normAutofit fontScale="90000"/>
          </a:bodyPr>
          <a:lstStyle/>
          <a:p>
            <a:r>
              <a:rPr lang="en-US" dirty="0"/>
              <a:t>Ray Trace Sim: Light Profile of un-tilted fiber tip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92C5C0-FFAA-905F-8F01-95BEAC40F2D5}"/>
              </a:ext>
            </a:extLst>
          </p:cNvPr>
          <p:cNvSpPr txBox="1"/>
          <p:nvPr/>
        </p:nvSpPr>
        <p:spPr>
          <a:xfrm>
            <a:off x="3009323" y="5625044"/>
            <a:ext cx="8830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engineer a square shaped flat top profile through the use of a series of apertures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square shaped aperture is among the apertures used to shape the circular profile available in </a:t>
            </a:r>
            <a:r>
              <a:rPr lang="en-US" dirty="0" err="1"/>
              <a:t>TracePro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076FA4-9896-45B2-6650-8BDF60ADE614}"/>
              </a:ext>
            </a:extLst>
          </p:cNvPr>
          <p:cNvSpPr txBox="1"/>
          <p:nvPr/>
        </p:nvSpPr>
        <p:spPr>
          <a:xfrm>
            <a:off x="352152" y="5163379"/>
            <a:ext cx="2657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47x45 deg (full angle), </a:t>
            </a:r>
          </a:p>
          <a:p>
            <a:r>
              <a:rPr lang="en-US" dirty="0"/>
              <a:t>Flat top distr. pattern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43B664-3BDC-7A7B-4542-F4FA58F1E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07" y="3067971"/>
            <a:ext cx="2246348" cy="19944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3078D5-F818-DB70-B291-9BC171030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52" y="1100903"/>
            <a:ext cx="2273257" cy="19096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624C19-68CC-F408-A5E3-65BD3F841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589" y="1481508"/>
            <a:ext cx="8130013" cy="379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90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2F401-AC88-1A38-68F4-75F15D7F0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466"/>
            <a:ext cx="10515600" cy="1325563"/>
          </a:xfrm>
        </p:spPr>
        <p:txBody>
          <a:bodyPr/>
          <a:lstStyle/>
          <a:p>
            <a:r>
              <a:rPr lang="en-US" dirty="0"/>
              <a:t>Iterate geometry of beam shaping optics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36A96-92B4-11E8-DB32-6F08135EC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48" y="1221684"/>
            <a:ext cx="6023883" cy="27595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F6EA41-CD30-C693-67E0-F5A72250E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551" y="3576148"/>
            <a:ext cx="6887644" cy="320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25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A2C34-BA00-24F6-6634-1134D7561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Found optimum profile by simply comparing X and Y profiles from the manufacturer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9FE8C8-1D1B-5083-54A2-2380A82A2A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619"/>
          <a:stretch/>
        </p:blipFill>
        <p:spPr>
          <a:xfrm>
            <a:off x="369213" y="1973687"/>
            <a:ext cx="6676016" cy="45191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1C9934-8D7F-53A4-72D2-D8C5DBB1E3D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589"/>
          <a:stretch/>
        </p:blipFill>
        <p:spPr>
          <a:xfrm>
            <a:off x="6646300" y="2235321"/>
            <a:ext cx="4580964" cy="399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29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B4784-5749-074E-8D91-746A845F3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9150F5-22B0-3A4B-6E31-3F55F313D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043492"/>
          </a:xfrm>
        </p:spPr>
        <p:txBody>
          <a:bodyPr/>
          <a:lstStyle/>
          <a:p>
            <a:r>
              <a:rPr lang="en-US" dirty="0"/>
              <a:t>Import </a:t>
            </a:r>
            <a:r>
              <a:rPr lang="en-US" dirty="0" err="1"/>
              <a:t>pfRICH</a:t>
            </a:r>
            <a:r>
              <a:rPr lang="en-US" dirty="0"/>
              <a:t> model into </a:t>
            </a:r>
            <a:r>
              <a:rPr lang="en-US" dirty="0" err="1"/>
              <a:t>TracePro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C3AB6E-19C3-8E6E-D6EB-B8164251B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234" y="1525024"/>
            <a:ext cx="6735115" cy="44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08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59CD8-1712-4169-5E66-7803B1EF1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840F2A-BA3A-E65B-E072-51E9EF6E9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043492"/>
          </a:xfrm>
        </p:spPr>
        <p:txBody>
          <a:bodyPr>
            <a:normAutofit fontScale="90000"/>
          </a:bodyPr>
          <a:lstStyle/>
          <a:p>
            <a:r>
              <a:rPr lang="en-US" dirty="0"/>
              <a:t>Single Fiber Light Source </a:t>
            </a:r>
            <a:r>
              <a:rPr lang="en-US" sz="4000" dirty="0"/>
              <a:t>(Fiber tip Tilted at 24.2deg)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B69AAC-812B-B189-6C42-8A4FAA0AF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87" y="1230530"/>
            <a:ext cx="3585507" cy="30897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8741DE-882B-84E0-7A3C-038DBC6C4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8" y="1230530"/>
            <a:ext cx="3898840" cy="3549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BB6B8C-2C4F-A12B-19C9-1D2241B7F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694" y="1230530"/>
            <a:ext cx="3875515" cy="33482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5B6D3F-055B-DF70-A5CF-6C7B83E8371E}"/>
              </a:ext>
            </a:extLst>
          </p:cNvPr>
          <p:cNvSpPr txBox="1"/>
          <p:nvPr/>
        </p:nvSpPr>
        <p:spPr>
          <a:xfrm>
            <a:off x="3702867" y="5483948"/>
            <a:ext cx="3731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Fiber cone output, tilted at 24.2deg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9098C1E-BCCB-5B67-F50C-5DAEB15CFF37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5568795" y="2616451"/>
            <a:ext cx="418563" cy="2867497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08C904F-E94A-8D5E-C433-237AA3689C62}"/>
              </a:ext>
            </a:extLst>
          </p:cNvPr>
          <p:cNvSpPr txBox="1"/>
          <p:nvPr/>
        </p:nvSpPr>
        <p:spPr>
          <a:xfrm>
            <a:off x="191330" y="5442804"/>
            <a:ext cx="3511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Series of 2 apertures used to engineer intensity profile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CC59A4C-6D80-8AC8-9816-51C9EC942398}"/>
              </a:ext>
            </a:extLst>
          </p:cNvPr>
          <p:cNvCxnSpPr>
            <a:cxnSpLocks/>
          </p:cNvCxnSpPr>
          <p:nvPr/>
        </p:nvCxnSpPr>
        <p:spPr>
          <a:xfrm flipH="1" flipV="1">
            <a:off x="1973655" y="2869949"/>
            <a:ext cx="83603" cy="2613999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8705C24-45A9-0668-C53F-9502C07E2D0A}"/>
              </a:ext>
            </a:extLst>
          </p:cNvPr>
          <p:cNvSpPr txBox="1"/>
          <p:nvPr/>
        </p:nvSpPr>
        <p:spPr>
          <a:xfrm>
            <a:off x="7632966" y="5442803"/>
            <a:ext cx="4309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Square shaped intensity profile on sense plane from a single fiber source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54343AA-F3B0-962D-4153-7ABE5317CD87}"/>
              </a:ext>
            </a:extLst>
          </p:cNvPr>
          <p:cNvCxnSpPr>
            <a:cxnSpLocks/>
          </p:cNvCxnSpPr>
          <p:nvPr/>
        </p:nvCxnSpPr>
        <p:spPr>
          <a:xfrm flipH="1" flipV="1">
            <a:off x="9250966" y="3195873"/>
            <a:ext cx="464749" cy="2149631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985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660</Words>
  <Application>Microsoft Office PowerPoint</Application>
  <PresentationFormat>Widescreen</PresentationFormat>
  <Paragraphs>59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pfRICH Laser System PED Update  Trace Pro Simulations: Diffuser Profile</vt:lpstr>
      <vt:lpstr>RECAP: Method of Light Delivery</vt:lpstr>
      <vt:lpstr>Compare simulated profile to actual profile</vt:lpstr>
      <vt:lpstr>Thorlabs: Square vs circular profile/footprint</vt:lpstr>
      <vt:lpstr>Ray Trace Sim: Light Profile of un-tilted fiber tip</vt:lpstr>
      <vt:lpstr>Iterate geometry of beam shaping optics</vt:lpstr>
      <vt:lpstr>Found optimum profile by simply comparing X and Y profiles from the manufacturer</vt:lpstr>
      <vt:lpstr>Import pfRICH model into TracePro</vt:lpstr>
      <vt:lpstr>Single Fiber Light Source (Fiber tip Tilted at 24.2deg) </vt:lpstr>
      <vt:lpstr>Profile from single light source tilted at 24.2deg</vt:lpstr>
      <vt:lpstr>Array of 6 Tilted Fiber Sources: Mirrors are made to be Reflective in this model</vt:lpstr>
      <vt:lpstr>Profile from array of 6 fiber/diffuser sources</vt:lpstr>
      <vt:lpstr>Next Steps for the Simulation studies</vt:lpstr>
      <vt:lpstr>Some updates on the engineering of critical parts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Azmoun, Bob</dc:creator>
  <cp:lastModifiedBy>Azmoun, Bob</cp:lastModifiedBy>
  <cp:revision>1</cp:revision>
  <dcterms:created xsi:type="dcterms:W3CDTF">2025-02-13T16:08:53Z</dcterms:created>
  <dcterms:modified xsi:type="dcterms:W3CDTF">2025-02-13T19:06:32Z</dcterms:modified>
</cp:coreProperties>
</file>