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21bd15ef0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f21bd15ef0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8aee7401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18aee7401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6e1bb29f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36e1bb29f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6e1bb29f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Andrii Natochi - Wanted angular dist at window. Sync rad heating at window is enormous - 100 W per mm2! Wanted to know area over which window needs to be </a:t>
            </a:r>
            <a:r>
              <a:rPr lang="en-GB"/>
              <a:t>uniform</a:t>
            </a:r>
            <a:r>
              <a:rPr lang="en-GB"/>
              <a:t> and how uniform it needs to be in that region. Alex said 10x130 should actually work in AB - equivalent to 10x100, so could just force that. Script needs to know ion and electron energies too for BH spectrum generation.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</a:t>
            </a:r>
            <a:endParaRPr/>
          </a:p>
        </p:txBody>
      </p:sp>
      <p:sp>
        <p:nvSpPr>
          <p:cNvPr id="103" name="Google Shape;103;g336e1bb29fc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6e1bb29f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36e1bb29f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6e1bb29fc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36e1bb29fc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4ba7c75a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f4ba7c75a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1">
  <p:cSld name="Content Layout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08919" y="724541"/>
            <a:ext cx="84642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-12356" y="551990"/>
            <a:ext cx="91563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233" y="4790551"/>
            <a:ext cx="1071002" cy="34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203" y="2149964"/>
            <a:ext cx="3238174" cy="323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332386" y="379196"/>
            <a:ext cx="7937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sz="23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332387" y="4170377"/>
            <a:ext cx="24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>
                <a:solidFill>
                  <a:schemeClr val="accent6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386" y="4633591"/>
            <a:ext cx="1461153" cy="47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3544" y="4825778"/>
            <a:ext cx="1217206" cy="2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3515" y="4819163"/>
            <a:ext cx="379638" cy="2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>
            <p:ph idx="3" type="pic"/>
          </p:nvPr>
        </p:nvSpPr>
        <p:spPr>
          <a:xfrm>
            <a:off x="4929188" y="1290638"/>
            <a:ext cx="4215000" cy="28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hyperlink" Target="https://maps.app.goo.gl/ycuGwxB73dq6m5Vz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32386" y="243068"/>
            <a:ext cx="76803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/>
              <a:t>IR Design - Input from Lumi Group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>
            <p:ph idx="3" type="pic"/>
          </p:nvPr>
        </p:nvSpPr>
        <p:spPr>
          <a:xfrm>
            <a:off x="4929188" y="1290638"/>
            <a:ext cx="4215000" cy="28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6" name="Google Shape;76;p15"/>
          <p:cNvSpPr/>
          <p:nvPr/>
        </p:nvSpPr>
        <p:spPr>
          <a:xfrm>
            <a:off x="0" y="1203681"/>
            <a:ext cx="9144000" cy="4160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-32125" y="1107375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Discussion/Comments on Request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Stephen JD Kay, Nicholas Zachariou, University of York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17/02/25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88" y="2457227"/>
            <a:ext cx="4113574" cy="251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0" r="0" t="9575"/>
          <a:stretch/>
        </p:blipFill>
        <p:spPr>
          <a:xfrm>
            <a:off x="4572000" y="2457225"/>
            <a:ext cx="3701873" cy="25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IR Design - Input From Lumi Group</a:t>
            </a:r>
            <a:endParaRPr/>
          </a:p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</a:t>
            </a:r>
            <a:r>
              <a:rPr lang="en-GB"/>
              <a:t>Design</a:t>
            </a:r>
            <a:r>
              <a:rPr lang="en-GB"/>
              <a:t> - Input from Lumi Group - 17th February 2025</a:t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63975" y="63500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Elke requested input from Luminosity group for some changes to the IR and the Lumi-Window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The requested input is outlined on the next few slides, with comments/discussion points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IR Design - Input From Lumi Group - Request 1</a:t>
            </a:r>
            <a:endParaRPr/>
          </a:p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Design - Input from Lumi Group - 17th February 2025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63975" y="63500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●"/>
            </a:pPr>
            <a:r>
              <a:rPr i="1" lang="en-GB" sz="1800">
                <a:solidFill>
                  <a:srgbClr val="C00000"/>
                </a:solidFill>
                <a:highlight>
                  <a:srgbClr val="FFFFFF"/>
                </a:highlight>
              </a:rPr>
              <a:t>“</a:t>
            </a:r>
            <a:r>
              <a:rPr i="1" lang="en-GB" sz="1800">
                <a:solidFill>
                  <a:srgbClr val="C00000"/>
                </a:solidFill>
                <a:highlight>
                  <a:srgbClr val="FFFFFF"/>
                </a:highlight>
              </a:rPr>
              <a:t>All the requirements the lumi-window needs to fulfill, an example material thickness, and material uniformity…”</a:t>
            </a:r>
            <a:endParaRPr i="1"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Requirements are largely in terms of precision to which we know these things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At Zeus, photon conversion in exit window contributed ~0.7% to overall systematic uncertainty (of ~1.8%)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0.1% uncertainty from thickness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0.3% from chemical composition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0.6% from cross section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Many of these are mitigated/improved upon by 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Sweeper magnet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5σ obstruction free aperture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b="1" lang="en-GB" sz="1800">
                <a:solidFill>
                  <a:srgbClr val="222222"/>
                </a:solidFill>
                <a:highlight>
                  <a:srgbClr val="FFFFFF"/>
                </a:highlight>
              </a:rPr>
              <a:t>But would expect comparable uncertainties from ePIC exit window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IR Design - Input From Lumi Group - Request 2</a:t>
            </a:r>
            <a:endParaRPr/>
          </a:p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Design - Input from Lumi Group - 17th February 2025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63975" y="63500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●"/>
            </a:pPr>
            <a:r>
              <a:rPr i="1" lang="en-GB" sz="1800">
                <a:solidFill>
                  <a:srgbClr val="C00000"/>
                </a:solidFill>
                <a:highlight>
                  <a:srgbClr val="FFFFFF"/>
                </a:highlight>
              </a:rPr>
              <a:t>“We need for all energies 5, 10 and 18 GeV the distribution from the bethe-heitler photons with all bem effects included and we need this as a output from the MC generator, so we have all the info”</a:t>
            </a:r>
            <a:endParaRPr i="1"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This is straightforward, have run previously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Will process large #events in range 0.1-Max GeV through generator/AB ASAP - produce updated versions of plots like those shown previously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Will provide as HEPMC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ROOT also possible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Will re-run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5x41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10x100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10x130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10x275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18x275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14600"/>
            <a:ext cx="4065601" cy="22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IR Design - Input From Lumi Group - Request 3</a:t>
            </a:r>
            <a:endParaRPr/>
          </a:p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Design - Input from Lumi Group - 17th February 2025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363975" y="63500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●"/>
            </a:pPr>
            <a:r>
              <a:rPr i="1" lang="en-GB" sz="1800">
                <a:solidFill>
                  <a:srgbClr val="C00000"/>
                </a:solidFill>
                <a:highlight>
                  <a:srgbClr val="FFFFFF"/>
                </a:highlight>
              </a:rPr>
              <a:t>“What you use as the most recent design of the lumi-window”</a:t>
            </a:r>
            <a:endParaRPr i="1" sz="18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Can provide latest geometry file from simulation (DD4HEP) used in lumi simulations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b="1" lang="en-GB" sz="1800">
                <a:solidFill>
                  <a:srgbClr val="222222"/>
                </a:solidFill>
                <a:highlight>
                  <a:srgbClr val="FFFFFF"/>
                </a:highlight>
              </a:rPr>
              <a:t>Would note that for MC studies of the pair spec, the window doesn’t really factor in currently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Generated photons from distribution are propagated to conversion foil and converted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■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Saves simulation time (only want to look at detection of pairs)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Can run directly with </a:t>
            </a: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bremsstrahlung</a:t>
            </a: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</a:rPr>
              <a:t> photon distribution as a test 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/>
              <a:t>IR Design - Input From Lumi Group - Request 4</a:t>
            </a:r>
            <a:endParaRPr/>
          </a:p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Design - Input from Lumi Group - 17th February 2025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363975" y="63500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●"/>
            </a:pPr>
            <a:r>
              <a:rPr i="1" lang="en-GB" sz="1800">
                <a:solidFill>
                  <a:srgbClr val="C00000"/>
                </a:solidFill>
                <a:highlight>
                  <a:srgbClr val="FFFFFF"/>
                </a:highlight>
              </a:rPr>
              <a:t>“@Jarda a link to your generator and a description how to run it with the correct settings for the beam effects.</a:t>
            </a:r>
            <a:r>
              <a:rPr i="1" lang="en-GB" sz="1800">
                <a:solidFill>
                  <a:srgbClr val="C00000"/>
                </a:solidFill>
              </a:rPr>
              <a:t>”</a:t>
            </a:r>
            <a:endParaRPr i="1" sz="1800">
              <a:solidFill>
                <a:srgbClr val="C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Jarda can send 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290200" y="445650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Thanks!</a:t>
            </a:r>
            <a:br>
              <a:rPr lang="en-GB" sz="3600">
                <a:solidFill>
                  <a:schemeClr val="dk1"/>
                </a:solidFill>
              </a:rPr>
            </a:br>
            <a:r>
              <a:rPr lang="en-GB" sz="3600">
                <a:solidFill>
                  <a:schemeClr val="dk1"/>
                </a:solidFill>
              </a:rPr>
              <a:t>Any questions?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23471"/>
          <a:stretch/>
        </p:blipFill>
        <p:spPr>
          <a:xfrm>
            <a:off x="1778612" y="1617675"/>
            <a:ext cx="5432476" cy="312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5233800" y="4733300"/>
            <a:ext cx="19773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/>
              <a:t>Near Hellvelyn Summit - Cumbria, United Kingdom -</a:t>
            </a:r>
            <a:r>
              <a:rPr lang="en-GB" sz="400">
                <a:solidFill>
                  <a:srgbClr val="0000FF"/>
                </a:solidFill>
              </a:rPr>
              <a:t> </a:t>
            </a:r>
            <a:r>
              <a:rPr lang="en-GB" sz="400" u="sng">
                <a:solidFill>
                  <a:srgbClr val="0000F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54°31'32.2"N 3°00'51.8"W</a:t>
            </a:r>
            <a:endParaRPr sz="4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FF"/>
              </a:solidFill>
            </a:endParaRPr>
          </a:p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 Design - Input from Lumi Group - 17th February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