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 id="263" r:id="rId6"/>
    <p:sldId id="262" r:id="rId7"/>
    <p:sldId id="264" r:id="rId8"/>
    <p:sldId id="265" r:id="rId9"/>
    <p:sldId id="267"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4" autoAdjust="0"/>
    <p:restoredTop sz="94694"/>
  </p:normalViewPr>
  <p:slideViewPr>
    <p:cSldViewPr snapToGrid="0">
      <p:cViewPr varScale="1">
        <p:scale>
          <a:sx n="93" d="100"/>
          <a:sy n="93" d="100"/>
        </p:scale>
        <p:origin x="91"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6B1E4-40E0-7FE1-5984-C11CE028C1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4302B9D-6015-594B-4650-6C7BFD009C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117939-063E-0DAA-53FF-41A3B7FB5623}"/>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5" name="Footer Placeholder 4">
            <a:extLst>
              <a:ext uri="{FF2B5EF4-FFF2-40B4-BE49-F238E27FC236}">
                <a16:creationId xmlns:a16="http://schemas.microsoft.com/office/drawing/2014/main" id="{91278A1F-D346-9261-EDAF-D2C2842E33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3C98CF-C88E-3E8C-FE7A-C274250B6E6C}"/>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1035657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B8F48-C624-9152-67DA-51F6990001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FDDBF2-4A0C-27DE-EDF7-F227729B75D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BD067B-2A07-06A6-E2A0-37BCAB26E4FE}"/>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5" name="Footer Placeholder 4">
            <a:extLst>
              <a:ext uri="{FF2B5EF4-FFF2-40B4-BE49-F238E27FC236}">
                <a16:creationId xmlns:a16="http://schemas.microsoft.com/office/drawing/2014/main" id="{484511A8-8EC9-3AD7-3749-D678F308B4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C52361-5AA6-68C8-FDC0-6DFEE727DD94}"/>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213852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CCF8AD-C14A-C354-4F8D-43E12F56699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A42225-D489-923C-D893-BEDF04553B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5E4898-FB15-05A2-21CE-ABDA2C3B77ED}"/>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5" name="Footer Placeholder 4">
            <a:extLst>
              <a:ext uri="{FF2B5EF4-FFF2-40B4-BE49-F238E27FC236}">
                <a16:creationId xmlns:a16="http://schemas.microsoft.com/office/drawing/2014/main" id="{3806A553-8DB8-081B-67E4-0812351BA4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CF3483-96FB-0CBC-BD20-95AD733C7DBC}"/>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3877446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82B0F-E6DF-1DC0-4095-CA0881D273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08E02E-A2EA-E3F6-52C9-DE21221C97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D6BBB3-F8F8-5F35-22BA-B6F724A3C51E}"/>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5" name="Footer Placeholder 4">
            <a:extLst>
              <a:ext uri="{FF2B5EF4-FFF2-40B4-BE49-F238E27FC236}">
                <a16:creationId xmlns:a16="http://schemas.microsoft.com/office/drawing/2014/main" id="{F64F543E-64A3-E872-05E4-EF3E5017AC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3FFA46-B52A-A677-D2F7-557FB80D7CB6}"/>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4103081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FB119-ECC3-9D35-1D99-75BD0FDCAC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7ACD224-E587-C14D-69B6-1C9E7A9C723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7D9535-2F2E-644C-09FC-E6D2CD872A9E}"/>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5" name="Footer Placeholder 4">
            <a:extLst>
              <a:ext uri="{FF2B5EF4-FFF2-40B4-BE49-F238E27FC236}">
                <a16:creationId xmlns:a16="http://schemas.microsoft.com/office/drawing/2014/main" id="{D3A79201-84A3-E2DE-1F32-40D25552AE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4DFBB2-39C9-2470-68E9-65F6F3959586}"/>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1212551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2399A-5A4D-9148-67E2-34F990768A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547C1E-D557-6BBA-9C6E-ADB4B83878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A5AF193-34D7-848D-D9DC-0C9331DE96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B9C0A8B-634F-FFA9-B3AD-D4C265AD49FB}"/>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6" name="Footer Placeholder 5">
            <a:extLst>
              <a:ext uri="{FF2B5EF4-FFF2-40B4-BE49-F238E27FC236}">
                <a16:creationId xmlns:a16="http://schemas.microsoft.com/office/drawing/2014/main" id="{B5499782-263B-2845-82A6-1038B22797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338FFA-AEAB-93D5-6B52-4F40BCA63726}"/>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1130524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B9BD1-9F3F-BC70-EB88-73A4CB50E72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28E590-CACF-0181-F759-5D4C2E90EF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2B0DE4-7234-9ABE-3C43-A0476135D2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6408DF1-21F3-E61F-A593-2DD38AD390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DC766DF-88A0-CD10-8E8A-62886FCD19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6B0319-8C1E-B0EE-5D4B-84956866EFEA}"/>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8" name="Footer Placeholder 7">
            <a:extLst>
              <a:ext uri="{FF2B5EF4-FFF2-40B4-BE49-F238E27FC236}">
                <a16:creationId xmlns:a16="http://schemas.microsoft.com/office/drawing/2014/main" id="{DDC4EE4C-10A9-1C1E-E061-3D6CF42BF7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F8AD53-AC6F-C0C9-4C41-FF6522573DBD}"/>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2421377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B796D-BD33-5DC0-9CF5-14C34F313D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3D4B69-D2B6-7E7B-9A60-ED5E7B1BCF95}"/>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4" name="Footer Placeholder 3">
            <a:extLst>
              <a:ext uri="{FF2B5EF4-FFF2-40B4-BE49-F238E27FC236}">
                <a16:creationId xmlns:a16="http://schemas.microsoft.com/office/drawing/2014/main" id="{25312C0C-839D-E963-03D6-0ED76B47E32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77DEA6-C7BB-40E2-D554-0506A46BA8A1}"/>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1250390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3CD5EF-1187-695F-C3CB-B8DDCC17585F}"/>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3" name="Footer Placeholder 2">
            <a:extLst>
              <a:ext uri="{FF2B5EF4-FFF2-40B4-BE49-F238E27FC236}">
                <a16:creationId xmlns:a16="http://schemas.microsoft.com/office/drawing/2014/main" id="{DCC66B68-29F5-63E0-78D3-03986E221A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E5812D-3051-9628-5394-4F01BF673D81}"/>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23892385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5274A-8FF3-3AD3-E4D3-2C5AB05325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EC709D7-74FE-EF0F-B02B-B6E28DD008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D7EBEF-3A19-4B07-6F2F-EC63EF8C34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B683CF-D826-3B77-2069-96F9C3AED49E}"/>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6" name="Footer Placeholder 5">
            <a:extLst>
              <a:ext uri="{FF2B5EF4-FFF2-40B4-BE49-F238E27FC236}">
                <a16:creationId xmlns:a16="http://schemas.microsoft.com/office/drawing/2014/main" id="{A0668C39-370A-E620-FB7E-6FC2D64861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AE2D5D-CF9B-31E7-020C-099D33F5A06A}"/>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4155510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F4483-1254-0395-FD18-D4E3AFFC3F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1C931E6-738A-DDE4-AE68-B979B3553F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770C1D-C518-4855-57E1-F72F051D64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69422C-62EC-8059-D994-28EF5DB9D323}"/>
              </a:ext>
            </a:extLst>
          </p:cNvPr>
          <p:cNvSpPr>
            <a:spLocks noGrp="1"/>
          </p:cNvSpPr>
          <p:nvPr>
            <p:ph type="dt" sz="half" idx="10"/>
          </p:nvPr>
        </p:nvSpPr>
        <p:spPr/>
        <p:txBody>
          <a:bodyPr/>
          <a:lstStyle/>
          <a:p>
            <a:fld id="{24E5F790-8820-46E2-AAA7-BF22A1596C24}" type="datetimeFigureOut">
              <a:rPr lang="en-US" smtClean="0"/>
              <a:t>2/20/2025</a:t>
            </a:fld>
            <a:endParaRPr lang="en-US"/>
          </a:p>
        </p:txBody>
      </p:sp>
      <p:sp>
        <p:nvSpPr>
          <p:cNvPr id="6" name="Footer Placeholder 5">
            <a:extLst>
              <a:ext uri="{FF2B5EF4-FFF2-40B4-BE49-F238E27FC236}">
                <a16:creationId xmlns:a16="http://schemas.microsoft.com/office/drawing/2014/main" id="{1EBFA561-3DFC-4BDD-7D22-472AE1EF77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DCFEFC-0810-916F-30F1-20FF3F8CE208}"/>
              </a:ext>
            </a:extLst>
          </p:cNvPr>
          <p:cNvSpPr>
            <a:spLocks noGrp="1"/>
          </p:cNvSpPr>
          <p:nvPr>
            <p:ph type="sldNum" sz="quarter" idx="12"/>
          </p:nvPr>
        </p:nvSpPr>
        <p:spPr/>
        <p:txBody>
          <a:bodyPr/>
          <a:lstStyle/>
          <a:p>
            <a:fld id="{B00E6BD5-5B77-4E83-B73C-4D89F4589EF5}" type="slidenum">
              <a:rPr lang="en-US" smtClean="0"/>
              <a:t>‹#›</a:t>
            </a:fld>
            <a:endParaRPr lang="en-US"/>
          </a:p>
        </p:txBody>
      </p:sp>
    </p:spTree>
    <p:extLst>
      <p:ext uri="{BB962C8B-B14F-4D97-AF65-F5344CB8AC3E}">
        <p14:creationId xmlns:p14="http://schemas.microsoft.com/office/powerpoint/2010/main" val="1202696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9351F7-A3B7-17E2-7843-C65D82DBFA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4C20934-44BC-AC6F-C4F3-B1A37DB1A3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18250C-431D-EF1D-9D08-110A75BF7D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E5F790-8820-46E2-AAA7-BF22A1596C24}" type="datetimeFigureOut">
              <a:rPr lang="en-US" smtClean="0"/>
              <a:t>2/20/2025</a:t>
            </a:fld>
            <a:endParaRPr lang="en-US"/>
          </a:p>
        </p:txBody>
      </p:sp>
      <p:sp>
        <p:nvSpPr>
          <p:cNvPr id="5" name="Footer Placeholder 4">
            <a:extLst>
              <a:ext uri="{FF2B5EF4-FFF2-40B4-BE49-F238E27FC236}">
                <a16:creationId xmlns:a16="http://schemas.microsoft.com/office/drawing/2014/main" id="{90ECBDAF-8910-8D35-154F-D5A6625DBE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1664312-0D7F-9744-F086-A7ABA6BF49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00E6BD5-5B77-4E83-B73C-4D89F4589EF5}" type="slidenum">
              <a:rPr lang="en-US" smtClean="0"/>
              <a:t>‹#›</a:t>
            </a:fld>
            <a:endParaRPr lang="en-US"/>
          </a:p>
        </p:txBody>
      </p:sp>
    </p:spTree>
    <p:extLst>
      <p:ext uri="{BB962C8B-B14F-4D97-AF65-F5344CB8AC3E}">
        <p14:creationId xmlns:p14="http://schemas.microsoft.com/office/powerpoint/2010/main" val="451077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7889B-3165-37EC-7BC8-027963D1D633}"/>
              </a:ext>
            </a:extLst>
          </p:cNvPr>
          <p:cNvSpPr>
            <a:spLocks noGrp="1"/>
          </p:cNvSpPr>
          <p:nvPr>
            <p:ph type="ctrTitle"/>
          </p:nvPr>
        </p:nvSpPr>
        <p:spPr/>
        <p:txBody>
          <a:bodyPr/>
          <a:lstStyle/>
          <a:p>
            <a:r>
              <a:rPr lang="en-US" dirty="0"/>
              <a:t>Discussion of Upcoming PID Review</a:t>
            </a:r>
          </a:p>
        </p:txBody>
      </p:sp>
      <p:sp>
        <p:nvSpPr>
          <p:cNvPr id="3" name="Subtitle 2">
            <a:extLst>
              <a:ext uri="{FF2B5EF4-FFF2-40B4-BE49-F238E27FC236}">
                <a16:creationId xmlns:a16="http://schemas.microsoft.com/office/drawing/2014/main" id="{0E0DC574-81F4-F431-9711-74F0EE74A50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346455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B862D-815C-5C4C-1BB3-18FD26A2326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4E6716A-D31E-4BE1-0CE7-E78EB2AEA820}"/>
              </a:ext>
            </a:extLst>
          </p:cNvPr>
          <p:cNvSpPr txBox="1"/>
          <p:nvPr/>
        </p:nvSpPr>
        <p:spPr>
          <a:xfrm>
            <a:off x="320753" y="206571"/>
            <a:ext cx="11550493" cy="646331"/>
          </a:xfrm>
          <a:prstGeom prst="rect">
            <a:avLst/>
          </a:prstGeom>
          <a:noFill/>
        </p:spPr>
        <p:txBody>
          <a:bodyPr wrap="square" lIns="91440" tIns="45720" rIns="91440" bIns="45720" rtlCol="0" anchor="t">
            <a:spAutoFit/>
          </a:bodyPr>
          <a:lstStyle/>
          <a:p>
            <a:r>
              <a:rPr lang="en-US" sz="3600" dirty="0">
                <a:solidFill>
                  <a:srgbClr val="FF0000"/>
                </a:solidFill>
                <a:cs typeface="Calibri"/>
              </a:rPr>
              <a:t>Comments from Previous Review (Integration) </a:t>
            </a:r>
          </a:p>
        </p:txBody>
      </p:sp>
      <p:sp>
        <p:nvSpPr>
          <p:cNvPr id="4" name="TextBox 3">
            <a:extLst>
              <a:ext uri="{FF2B5EF4-FFF2-40B4-BE49-F238E27FC236}">
                <a16:creationId xmlns:a16="http://schemas.microsoft.com/office/drawing/2014/main" id="{33C8B37F-DA7B-44B7-1D24-FE9C2EF75D5A}"/>
              </a:ext>
            </a:extLst>
          </p:cNvPr>
          <p:cNvSpPr txBox="1"/>
          <p:nvPr/>
        </p:nvSpPr>
        <p:spPr>
          <a:xfrm>
            <a:off x="320753" y="1326458"/>
            <a:ext cx="11187505" cy="1554272"/>
          </a:xfrm>
          <a:prstGeom prst="rect">
            <a:avLst/>
          </a:prstGeom>
          <a:noFill/>
        </p:spPr>
        <p:txBody>
          <a:bodyPr wrap="square">
            <a:spAutoFit/>
          </a:bodyPr>
          <a:lstStyle/>
          <a:p>
            <a:pPr marL="285750" indent="-285750" algn="l">
              <a:spcAft>
                <a:spcPts val="600"/>
              </a:spcAft>
              <a:buFont typeface="Wingdings" panose="05000000000000000000" pitchFamily="2" charset="2"/>
              <a:buChar char="q"/>
            </a:pPr>
            <a:r>
              <a:rPr lang="en-US" sz="1800" b="0" i="0" u="none" strike="noStrike" baseline="0" dirty="0">
                <a:latin typeface="Cambria" panose="02040503050406030204" pitchFamily="18" charset="0"/>
              </a:rPr>
              <a:t>It was mentioned that the 3.375 mm (or potentially smaller) pitch at the HRPPD backplane is dominated by requirements of the </a:t>
            </a:r>
            <a:r>
              <a:rPr lang="en-US" sz="1800" b="0" i="0" u="none" strike="noStrike" baseline="0" dirty="0" err="1">
                <a:latin typeface="Cambria" panose="02040503050406030204" pitchFamily="18" charset="0"/>
              </a:rPr>
              <a:t>hpDIRC</a:t>
            </a:r>
            <a:r>
              <a:rPr lang="en-US" sz="1800" b="0" i="0" u="none" strike="noStrike" baseline="0" dirty="0">
                <a:latin typeface="Cambria" panose="02040503050406030204" pitchFamily="18" charset="0"/>
              </a:rPr>
              <a:t> using the same photodetector, and the </a:t>
            </a:r>
            <a:r>
              <a:rPr lang="en-US" sz="1800" b="0" i="0" u="none" strike="noStrike" baseline="0" dirty="0" err="1">
                <a:latin typeface="Cambria" panose="02040503050406030204" pitchFamily="18" charset="0"/>
              </a:rPr>
              <a:t>pfRICH</a:t>
            </a:r>
            <a:r>
              <a:rPr lang="en-US" sz="1800" b="0" i="0" u="none" strike="noStrike" baseline="0" dirty="0">
                <a:latin typeface="Cambria" panose="02040503050406030204" pitchFamily="18" charset="0"/>
              </a:rPr>
              <a:t> could operate at larger pixel areas. It should be investigated whether a small change in layout would allow multiple pixels to be grouped into a single readout channel, in order to reduce the overall channel count and cost.</a:t>
            </a:r>
          </a:p>
          <a:p>
            <a:pPr marL="742950" lvl="1" indent="-285750">
              <a:buFont typeface="Wingdings" panose="05000000000000000000" pitchFamily="2" charset="2"/>
              <a:buChar char="q"/>
            </a:pPr>
            <a:r>
              <a:rPr lang="en-US" dirty="0">
                <a:latin typeface="Cambria" panose="02040503050406030204" pitchFamily="18" charset="0"/>
              </a:rPr>
              <a:t>Comment: Don’t know this status</a:t>
            </a:r>
            <a:endParaRPr lang="en-US" b="0" i="0" u="none" strike="noStrike" baseline="0" dirty="0"/>
          </a:p>
        </p:txBody>
      </p:sp>
    </p:spTree>
    <p:extLst>
      <p:ext uri="{BB962C8B-B14F-4D97-AF65-F5344CB8AC3E}">
        <p14:creationId xmlns:p14="http://schemas.microsoft.com/office/powerpoint/2010/main" val="276626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597B2A-BA57-D968-3D42-876DA74C6F92}"/>
              </a:ext>
            </a:extLst>
          </p:cNvPr>
          <p:cNvSpPr txBox="1"/>
          <p:nvPr/>
        </p:nvSpPr>
        <p:spPr>
          <a:xfrm>
            <a:off x="320754" y="206571"/>
            <a:ext cx="10561430" cy="646331"/>
          </a:xfrm>
          <a:prstGeom prst="rect">
            <a:avLst/>
          </a:prstGeom>
          <a:noFill/>
        </p:spPr>
        <p:txBody>
          <a:bodyPr wrap="square" lIns="91440" tIns="45720" rIns="91440" bIns="45720" rtlCol="0" anchor="t">
            <a:spAutoFit/>
          </a:bodyPr>
          <a:lstStyle/>
          <a:p>
            <a:r>
              <a:rPr lang="en-US" sz="3600" dirty="0">
                <a:solidFill>
                  <a:srgbClr val="FF0000"/>
                </a:solidFill>
                <a:cs typeface="Calibri"/>
              </a:rPr>
              <a:t>Introduction</a:t>
            </a:r>
          </a:p>
        </p:txBody>
      </p:sp>
      <p:sp>
        <p:nvSpPr>
          <p:cNvPr id="3" name="TextBox 2">
            <a:extLst>
              <a:ext uri="{FF2B5EF4-FFF2-40B4-BE49-F238E27FC236}">
                <a16:creationId xmlns:a16="http://schemas.microsoft.com/office/drawing/2014/main" id="{7CDD5E90-263D-7E0C-238A-D2D35C7040BC}"/>
              </a:ext>
            </a:extLst>
          </p:cNvPr>
          <p:cNvSpPr txBox="1"/>
          <p:nvPr/>
        </p:nvSpPr>
        <p:spPr>
          <a:xfrm>
            <a:off x="345989" y="1515762"/>
            <a:ext cx="11236411" cy="3323987"/>
          </a:xfrm>
          <a:prstGeom prst="rect">
            <a:avLst/>
          </a:prstGeom>
          <a:noFill/>
        </p:spPr>
        <p:txBody>
          <a:bodyPr wrap="square" rtlCol="0">
            <a:spAutoFit/>
          </a:bodyPr>
          <a:lstStyle/>
          <a:p>
            <a:pPr marL="285750" indent="-285750">
              <a:spcAft>
                <a:spcPts val="600"/>
              </a:spcAft>
              <a:buFont typeface="Wingdings" panose="05000000000000000000" pitchFamily="2" charset="2"/>
              <a:buChar char="q"/>
            </a:pPr>
            <a:r>
              <a:rPr lang="en-US" sz="2000" dirty="0"/>
              <a:t>Review dates: April 1 &amp; 2</a:t>
            </a:r>
          </a:p>
          <a:p>
            <a:pPr marL="800100" lvl="1" indent="-342900">
              <a:spcAft>
                <a:spcPts val="600"/>
              </a:spcAft>
              <a:buFont typeface="Wingdings" pitchFamily="2" charset="2"/>
              <a:buChar char="Ø"/>
            </a:pPr>
            <a:r>
              <a:rPr lang="en-US" sz="2000" dirty="0"/>
              <a:t>Day 1: General detector and installation</a:t>
            </a:r>
          </a:p>
          <a:p>
            <a:pPr marL="800100" lvl="1" indent="-342900">
              <a:buFont typeface="Wingdings" pitchFamily="2" charset="2"/>
              <a:buChar char="Ø"/>
            </a:pPr>
            <a:r>
              <a:rPr lang="en-US" sz="2000" dirty="0"/>
              <a:t>Day 2: Photosensors</a:t>
            </a:r>
          </a:p>
          <a:p>
            <a:pPr marL="285750" indent="-285750">
              <a:buFont typeface="Wingdings" panose="05000000000000000000" pitchFamily="2" charset="2"/>
              <a:buChar char="q"/>
            </a:pPr>
            <a:endParaRPr lang="en-US" sz="2000" dirty="0"/>
          </a:p>
          <a:p>
            <a:pPr marL="285750" indent="-285750">
              <a:buFont typeface="Wingdings" panose="05000000000000000000" pitchFamily="2" charset="2"/>
              <a:buChar char="q"/>
            </a:pPr>
            <a:r>
              <a:rPr lang="en-US" sz="2000" dirty="0"/>
              <a:t>Review will cover all Cherenkov-based PID detectors</a:t>
            </a:r>
          </a:p>
          <a:p>
            <a:pPr marL="285750" indent="-285750">
              <a:buFont typeface="Wingdings" panose="05000000000000000000" pitchFamily="2" charset="2"/>
              <a:buChar char="q"/>
            </a:pPr>
            <a:endParaRPr lang="en-US" sz="2000" dirty="0"/>
          </a:p>
          <a:p>
            <a:pPr marL="285750" indent="-285750">
              <a:buFont typeface="Wingdings" panose="05000000000000000000" pitchFamily="2" charset="2"/>
              <a:buChar char="q"/>
            </a:pPr>
            <a:r>
              <a:rPr lang="en-US" sz="2000" dirty="0"/>
              <a:t>Previous review: July 5 – 6 2023</a:t>
            </a:r>
          </a:p>
          <a:p>
            <a:pPr marL="285750" indent="-285750">
              <a:buFont typeface="Wingdings" panose="05000000000000000000" pitchFamily="2" charset="2"/>
              <a:buChar char="q"/>
            </a:pPr>
            <a:endParaRPr lang="en-US" sz="2000" dirty="0"/>
          </a:p>
          <a:p>
            <a:pPr marL="285750" indent="-285750">
              <a:spcAft>
                <a:spcPts val="1200"/>
              </a:spcAft>
              <a:buFont typeface="Wingdings" panose="05000000000000000000" pitchFamily="2" charset="2"/>
              <a:buChar char="q"/>
            </a:pPr>
            <a:r>
              <a:rPr lang="en-US" sz="2000" dirty="0"/>
              <a:t>Go over report from previous review to assess where progress has been made and where we may need to invest more effort</a:t>
            </a:r>
          </a:p>
        </p:txBody>
      </p:sp>
    </p:spTree>
    <p:extLst>
      <p:ext uri="{BB962C8B-B14F-4D97-AF65-F5344CB8AC3E}">
        <p14:creationId xmlns:p14="http://schemas.microsoft.com/office/powerpoint/2010/main" val="4077576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C871634-27A5-FFC3-39A6-083306C4832B}"/>
              </a:ext>
            </a:extLst>
          </p:cNvPr>
          <p:cNvSpPr txBox="1"/>
          <p:nvPr/>
        </p:nvSpPr>
        <p:spPr>
          <a:xfrm>
            <a:off x="320754" y="206571"/>
            <a:ext cx="10561430" cy="646331"/>
          </a:xfrm>
          <a:prstGeom prst="rect">
            <a:avLst/>
          </a:prstGeom>
          <a:noFill/>
        </p:spPr>
        <p:txBody>
          <a:bodyPr wrap="square" lIns="91440" tIns="45720" rIns="91440" bIns="45720" rtlCol="0" anchor="t">
            <a:spAutoFit/>
          </a:bodyPr>
          <a:lstStyle/>
          <a:p>
            <a:r>
              <a:rPr lang="en-US" sz="3600" dirty="0">
                <a:solidFill>
                  <a:srgbClr val="FF0000"/>
                </a:solidFill>
                <a:cs typeface="Calibri"/>
              </a:rPr>
              <a:t>Charge </a:t>
            </a:r>
          </a:p>
        </p:txBody>
      </p:sp>
      <p:sp>
        <p:nvSpPr>
          <p:cNvPr id="3" name="TextBox 2">
            <a:extLst>
              <a:ext uri="{FF2B5EF4-FFF2-40B4-BE49-F238E27FC236}">
                <a16:creationId xmlns:a16="http://schemas.microsoft.com/office/drawing/2014/main" id="{8740CCAA-FC9F-70D8-90BA-192FABD2171F}"/>
              </a:ext>
            </a:extLst>
          </p:cNvPr>
          <p:cNvSpPr txBox="1"/>
          <p:nvPr/>
        </p:nvSpPr>
        <p:spPr>
          <a:xfrm>
            <a:off x="320754" y="1164771"/>
            <a:ext cx="11620875" cy="5016758"/>
          </a:xfrm>
          <a:prstGeom prst="rect">
            <a:avLst/>
          </a:prstGeom>
          <a:noFill/>
        </p:spPr>
        <p:txBody>
          <a:bodyPr wrap="square" rtlCol="0">
            <a:spAutoFit/>
          </a:bodyPr>
          <a:lstStyle/>
          <a:p>
            <a:pPr>
              <a:spcAft>
                <a:spcPts val="1200"/>
              </a:spcAft>
            </a:pPr>
            <a:r>
              <a:rPr lang="en-US" sz="1800" kern="100" dirty="0">
                <a:effectLst/>
                <a:ea typeface="Noto Serif CJK SC"/>
                <a:cs typeface="Lohit Devanagari"/>
              </a:rPr>
              <a:t>The scope of this review includes all aspects of particle identification detectors based on Cherenkov light detection in the central EIC detector, which includes the barrel, the forward endcap, and the backward endcap regions. This includes three detector systems. In particular, a proximity-focusing RICH in the backward region, a high-performance DIRC detector in the barrel region, and a dual RICH  detector in the forward region. The review may include: </a:t>
            </a:r>
          </a:p>
          <a:p>
            <a:pPr marL="400050" indent="-280988">
              <a:spcAft>
                <a:spcPts val="600"/>
              </a:spcAft>
              <a:buFont typeface="Wingdings" pitchFamily="2" charset="2"/>
              <a:buChar char="q"/>
            </a:pPr>
            <a:r>
              <a:rPr lang="en-US" kern="100" dirty="0">
                <a:ea typeface="Noto Serif CJK SC"/>
                <a:cs typeface="Lohit Devanagari"/>
              </a:rPr>
              <a:t>D</a:t>
            </a:r>
            <a:r>
              <a:rPr lang="en-US" sz="1800" kern="100" dirty="0">
                <a:effectLst/>
                <a:ea typeface="Noto Serif CJK SC"/>
                <a:cs typeface="Lohit Devanagari"/>
              </a:rPr>
              <a:t>esign and fabrication choices and their cost-effectiveness</a:t>
            </a:r>
          </a:p>
          <a:p>
            <a:pPr marL="400050" indent="-280988">
              <a:spcAft>
                <a:spcPts val="600"/>
              </a:spcAft>
              <a:buFont typeface="Wingdings" pitchFamily="2" charset="2"/>
              <a:buChar char="q"/>
            </a:pPr>
            <a:r>
              <a:rPr lang="en-US" kern="100" dirty="0">
                <a:ea typeface="Noto Serif CJK SC"/>
                <a:cs typeface="Lohit Devanagari"/>
              </a:rPr>
              <a:t>C</a:t>
            </a:r>
            <a:r>
              <a:rPr lang="en-US" sz="1800" kern="100" dirty="0">
                <a:effectLst/>
                <a:ea typeface="Noto Serif CJK SC"/>
                <a:cs typeface="Lohit Devanagari"/>
              </a:rPr>
              <a:t>onstruction schedule</a:t>
            </a:r>
          </a:p>
          <a:p>
            <a:pPr marL="400050" indent="-280988">
              <a:spcAft>
                <a:spcPts val="600"/>
              </a:spcAft>
              <a:buFont typeface="Wingdings" pitchFamily="2" charset="2"/>
              <a:buChar char="q"/>
            </a:pPr>
            <a:r>
              <a:rPr lang="en-US" kern="100" dirty="0">
                <a:ea typeface="Noto Serif CJK SC"/>
                <a:cs typeface="Lohit Devanagari"/>
              </a:rPr>
              <a:t>C</a:t>
            </a:r>
            <a:r>
              <a:rPr lang="en-US" sz="1800" kern="100" dirty="0">
                <a:effectLst/>
                <a:ea typeface="Noto Serif CJK SC"/>
                <a:cs typeface="Lohit Devanagari"/>
              </a:rPr>
              <a:t>onsiderations for safety and quality assurance</a:t>
            </a:r>
          </a:p>
          <a:p>
            <a:pPr marL="400050" indent="-280988">
              <a:spcAft>
                <a:spcPts val="600"/>
              </a:spcAft>
              <a:buFont typeface="Wingdings" pitchFamily="2" charset="2"/>
              <a:buChar char="q"/>
            </a:pPr>
            <a:r>
              <a:rPr lang="en-US" kern="100" dirty="0">
                <a:ea typeface="Noto Serif CJK SC"/>
                <a:cs typeface="Lohit Devanagari"/>
              </a:rPr>
              <a:t>L</a:t>
            </a:r>
            <a:r>
              <a:rPr lang="en-US" sz="1800" kern="100" dirty="0">
                <a:effectLst/>
                <a:ea typeface="Noto Serif CJK SC"/>
                <a:cs typeface="Lohit Devanagari"/>
              </a:rPr>
              <a:t>evels of redundancy</a:t>
            </a:r>
          </a:p>
          <a:p>
            <a:pPr marL="400050" indent="-280988">
              <a:spcAft>
                <a:spcPts val="600"/>
              </a:spcAft>
              <a:buFont typeface="Wingdings" pitchFamily="2" charset="2"/>
              <a:buChar char="q"/>
            </a:pPr>
            <a:r>
              <a:rPr lang="en-US" kern="100" dirty="0">
                <a:ea typeface="Noto Serif CJK SC"/>
                <a:cs typeface="Lohit Devanagari"/>
              </a:rPr>
              <a:t>F</a:t>
            </a:r>
            <a:r>
              <a:rPr lang="en-US" sz="1800" kern="100" dirty="0">
                <a:effectLst/>
                <a:ea typeface="Noto Serif CJK SC"/>
                <a:cs typeface="Lohit Devanagari"/>
              </a:rPr>
              <a:t>ront-end electronics and interface to the data acquisition system</a:t>
            </a:r>
          </a:p>
          <a:p>
            <a:pPr marL="400050" indent="-280988">
              <a:spcAft>
                <a:spcPts val="600"/>
              </a:spcAft>
              <a:buFont typeface="Wingdings" pitchFamily="2" charset="2"/>
              <a:buChar char="q"/>
            </a:pPr>
            <a:r>
              <a:rPr lang="en-US" kern="100" dirty="0">
                <a:ea typeface="Noto Serif CJK SC"/>
                <a:cs typeface="Lohit Devanagari"/>
              </a:rPr>
              <a:t>C</a:t>
            </a:r>
            <a:r>
              <a:rPr lang="en-US" sz="1800" kern="100" dirty="0">
                <a:effectLst/>
                <a:ea typeface="Noto Serif CJK SC"/>
                <a:cs typeface="Lohit Devanagari"/>
              </a:rPr>
              <a:t>ommissioning and calibration procedures</a:t>
            </a:r>
          </a:p>
          <a:p>
            <a:pPr marL="400050" indent="-280988">
              <a:spcAft>
                <a:spcPts val="600"/>
              </a:spcAft>
              <a:buFont typeface="Wingdings" pitchFamily="2" charset="2"/>
              <a:buChar char="q"/>
            </a:pPr>
            <a:r>
              <a:rPr lang="en-US" kern="100" dirty="0">
                <a:ea typeface="Noto Serif CJK SC"/>
                <a:cs typeface="Lohit Devanagari"/>
              </a:rPr>
              <a:t>C</a:t>
            </a:r>
            <a:r>
              <a:rPr lang="en-US" sz="1800" kern="100" dirty="0">
                <a:effectLst/>
                <a:ea typeface="Noto Serif CJK SC"/>
                <a:cs typeface="Lohit Devanagari"/>
              </a:rPr>
              <a:t>onsiderations for materials and labor</a:t>
            </a:r>
          </a:p>
          <a:p>
            <a:pPr marL="400050" indent="-280988">
              <a:spcAft>
                <a:spcPts val="600"/>
              </a:spcAft>
              <a:buFont typeface="Wingdings" pitchFamily="2" charset="2"/>
              <a:buChar char="q"/>
            </a:pPr>
            <a:r>
              <a:rPr lang="en-US" kern="100" dirty="0">
                <a:ea typeface="Noto Serif CJK SC"/>
                <a:cs typeface="Lohit Devanagari"/>
              </a:rPr>
              <a:t>O</a:t>
            </a:r>
            <a:r>
              <a:rPr lang="en-US" sz="1800" kern="100" dirty="0">
                <a:effectLst/>
                <a:ea typeface="Noto Serif CJK SC"/>
                <a:cs typeface="Lohit Devanagari"/>
              </a:rPr>
              <a:t>perational reliability and longevity</a:t>
            </a:r>
          </a:p>
          <a:p>
            <a:pPr marL="400050" indent="-280988">
              <a:buFont typeface="Wingdings" pitchFamily="2" charset="2"/>
              <a:buChar char="q"/>
            </a:pPr>
            <a:r>
              <a:rPr lang="en-US" kern="100" dirty="0">
                <a:ea typeface="Noto Serif CJK SC"/>
                <a:cs typeface="Lohit Devanagari"/>
              </a:rPr>
              <a:t>A</a:t>
            </a:r>
            <a:r>
              <a:rPr lang="en-US" sz="1800" kern="100" dirty="0">
                <a:effectLst/>
                <a:ea typeface="Noto Serif CJK SC"/>
                <a:cs typeface="Lohit Devanagari"/>
              </a:rPr>
              <a:t>ny other considerations that may influence the construction, maintenance and operation of these particle identification detectors.</a:t>
            </a:r>
          </a:p>
          <a:p>
            <a:endParaRPr lang="en-US" dirty="0"/>
          </a:p>
        </p:txBody>
      </p:sp>
    </p:spTree>
    <p:extLst>
      <p:ext uri="{BB962C8B-B14F-4D97-AF65-F5344CB8AC3E}">
        <p14:creationId xmlns:p14="http://schemas.microsoft.com/office/powerpoint/2010/main" val="3185293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0782029-6B22-B067-FFDD-93EAA6157865}"/>
              </a:ext>
            </a:extLst>
          </p:cNvPr>
          <p:cNvSpPr txBox="1"/>
          <p:nvPr/>
        </p:nvSpPr>
        <p:spPr>
          <a:xfrm>
            <a:off x="320754" y="206571"/>
            <a:ext cx="10561430" cy="646331"/>
          </a:xfrm>
          <a:prstGeom prst="rect">
            <a:avLst/>
          </a:prstGeom>
          <a:noFill/>
        </p:spPr>
        <p:txBody>
          <a:bodyPr wrap="square" lIns="91440" tIns="45720" rIns="91440" bIns="45720" rtlCol="0" anchor="t">
            <a:spAutoFit/>
          </a:bodyPr>
          <a:lstStyle/>
          <a:p>
            <a:r>
              <a:rPr lang="en-US" sz="3600" dirty="0">
                <a:solidFill>
                  <a:srgbClr val="FF0000"/>
                </a:solidFill>
                <a:cs typeface="Calibri"/>
              </a:rPr>
              <a:t>Points to Address </a:t>
            </a:r>
          </a:p>
        </p:txBody>
      </p:sp>
      <p:sp>
        <p:nvSpPr>
          <p:cNvPr id="3" name="TextBox 2">
            <a:extLst>
              <a:ext uri="{FF2B5EF4-FFF2-40B4-BE49-F238E27FC236}">
                <a16:creationId xmlns:a16="http://schemas.microsoft.com/office/drawing/2014/main" id="{293D3A7D-7C57-8234-91E5-C628686E9121}"/>
              </a:ext>
            </a:extLst>
          </p:cNvPr>
          <p:cNvSpPr txBox="1"/>
          <p:nvPr/>
        </p:nvSpPr>
        <p:spPr>
          <a:xfrm>
            <a:off x="320754" y="1153886"/>
            <a:ext cx="11544675" cy="3980577"/>
          </a:xfrm>
          <a:prstGeom prst="rect">
            <a:avLst/>
          </a:prstGeom>
          <a:noFill/>
        </p:spPr>
        <p:txBody>
          <a:bodyPr wrap="square" rtlCol="0">
            <a:spAutoFit/>
          </a:bodyPr>
          <a:lstStyle/>
          <a:p>
            <a:pPr marL="342900" marR="0" lvl="0" indent="-342900">
              <a:spcBef>
                <a:spcPts val="0"/>
              </a:spcBef>
              <a:spcAft>
                <a:spcPts val="600"/>
              </a:spcAft>
              <a:buFont typeface="+mj-lt"/>
              <a:buAutoNum type="arabicPeriod"/>
              <a:tabLst>
                <a:tab pos="0" algn="l"/>
              </a:tabLst>
            </a:pPr>
            <a:r>
              <a:rPr lang="en-US" sz="1800" kern="100" dirty="0">
                <a:effectLst/>
                <a:ea typeface="Noto Serif CJK SC"/>
                <a:cs typeface="Lohit Devanagari"/>
              </a:rPr>
              <a:t>Are the technical performance requirements appropriately defined and complete for this stage of the project? </a:t>
            </a:r>
          </a:p>
          <a:p>
            <a:pPr marL="342900" marR="0" lvl="0" indent="-342900">
              <a:spcBef>
                <a:spcPts val="0"/>
              </a:spcBef>
              <a:spcAft>
                <a:spcPts val="600"/>
              </a:spcAft>
              <a:buFont typeface="+mj-lt"/>
              <a:buAutoNum type="arabicPeriod"/>
              <a:tabLst>
                <a:tab pos="0" algn="l"/>
              </a:tabLst>
            </a:pPr>
            <a:r>
              <a:rPr lang="en-US" sz="1800" kern="100" dirty="0">
                <a:effectLst/>
                <a:ea typeface="Noto Serif CJK SC"/>
                <a:cs typeface="Lohit Devanagari"/>
              </a:rPr>
              <a:t>Are the plans for achieving detector performance and construction sufficiently developed and documented for the present phase of the project?</a:t>
            </a:r>
          </a:p>
          <a:p>
            <a:pPr marL="342900" marR="0" lvl="0" indent="-342900">
              <a:spcBef>
                <a:spcPts val="0"/>
              </a:spcBef>
              <a:spcAft>
                <a:spcPts val="600"/>
              </a:spcAft>
              <a:buFont typeface="+mj-lt"/>
              <a:buAutoNum type="arabicPeriod"/>
              <a:tabLst>
                <a:tab pos="0" algn="l"/>
              </a:tabLst>
            </a:pPr>
            <a:r>
              <a:rPr lang="en-US" sz="1800" kern="100" dirty="0">
                <a:effectLst/>
                <a:ea typeface="Noto Serif CJK SC"/>
                <a:cs typeface="Lohit Devanagari"/>
              </a:rPr>
              <a:t>Are the current designs and plans for detector and electronics readout likely to achieve the performance requirements with a low risk of cost increases, schedule delays, and technical problems?</a:t>
            </a:r>
          </a:p>
          <a:p>
            <a:pPr marL="342900" marR="0" lvl="0" indent="-342900">
              <a:spcBef>
                <a:spcPts val="0"/>
              </a:spcBef>
              <a:spcAft>
                <a:spcPts val="600"/>
              </a:spcAft>
              <a:buFont typeface="+mj-lt"/>
              <a:buAutoNum type="arabicPeriod"/>
              <a:tabLst>
                <a:tab pos="0" algn="l"/>
              </a:tabLst>
            </a:pPr>
            <a:r>
              <a:rPr lang="en-US" sz="1800" kern="100" dirty="0">
                <a:effectLst/>
                <a:ea typeface="Noto Serif CJK SC"/>
                <a:cs typeface="Lohit Devanagari"/>
              </a:rPr>
              <a:t>Are the fabrication and assembly plans for the various particle identification detector systems consistent with the overall project and detector schedule?</a:t>
            </a:r>
          </a:p>
          <a:p>
            <a:pPr marL="342900" marR="0" lvl="0" indent="-342900">
              <a:spcBef>
                <a:spcPts val="0"/>
              </a:spcBef>
              <a:spcAft>
                <a:spcPts val="600"/>
              </a:spcAft>
              <a:buFont typeface="+mj-lt"/>
              <a:buAutoNum type="arabicPeriod"/>
              <a:tabLst>
                <a:tab pos="0" algn="l"/>
              </a:tabLst>
            </a:pPr>
            <a:r>
              <a:rPr lang="en-US" sz="1800" kern="100" dirty="0">
                <a:effectLst/>
                <a:ea typeface="Noto Serif CJK SC"/>
                <a:cs typeface="Lohit Devanagari"/>
              </a:rPr>
              <a:t>Are the plans for detector integration in the EIC detector appropriately developed for the present phase of the project?</a:t>
            </a:r>
          </a:p>
          <a:p>
            <a:pPr marL="342900" marR="0" lvl="0" indent="-342900">
              <a:spcBef>
                <a:spcPts val="0"/>
              </a:spcBef>
              <a:spcAft>
                <a:spcPts val="600"/>
              </a:spcAft>
              <a:buFont typeface="+mj-lt"/>
              <a:buAutoNum type="arabicPeriod"/>
              <a:tabLst>
                <a:tab pos="0" algn="l"/>
              </a:tabLst>
            </a:pPr>
            <a:r>
              <a:rPr lang="en-US" sz="1800" kern="100" dirty="0">
                <a:effectLst/>
                <a:ea typeface="Noto Serif CJK SC"/>
                <a:cs typeface="Lohit Devanagari"/>
              </a:rPr>
              <a:t>Have ES&amp;H </a:t>
            </a:r>
            <a:r>
              <a:rPr lang="en-US" sz="1800" kern="100" dirty="0">
                <a:solidFill>
                  <a:srgbClr val="000000"/>
                </a:solidFill>
                <a:effectLst/>
                <a:ea typeface="Noto Serif CJK SC"/>
                <a:cs typeface="Lohit Devanagari"/>
              </a:rPr>
              <a:t>and QA </a:t>
            </a:r>
            <a:r>
              <a:rPr lang="en-US" sz="1800" kern="100" dirty="0">
                <a:effectLst/>
                <a:ea typeface="Noto Serif CJK SC"/>
                <a:cs typeface="Lohit Devanagari"/>
              </a:rPr>
              <a:t>considerations been adequately incorporated into the designs at their present stage?</a:t>
            </a:r>
          </a:p>
          <a:p>
            <a:pPr marL="342900" marR="0" lvl="0" indent="-342900">
              <a:spcBef>
                <a:spcPts val="0"/>
              </a:spcBef>
              <a:spcAft>
                <a:spcPts val="800"/>
              </a:spcAft>
              <a:buFont typeface="+mj-lt"/>
              <a:buAutoNum type="arabicPeriod"/>
              <a:tabLst>
                <a:tab pos="0" algn="l"/>
              </a:tabLst>
            </a:pPr>
            <a:r>
              <a:rPr lang="en-US" sz="1800" kern="100" dirty="0">
                <a:solidFill>
                  <a:srgbClr val="FF0000"/>
                </a:solidFill>
                <a:effectLst/>
                <a:ea typeface="Noto Serif CJK SC"/>
                <a:cs typeface="Lohit Devanagari"/>
              </a:rPr>
              <a:t>Have the recommendations from previous reviews been adequately addressed?</a:t>
            </a:r>
          </a:p>
          <a:p>
            <a:endParaRPr lang="en-US" dirty="0"/>
          </a:p>
        </p:txBody>
      </p:sp>
    </p:spTree>
    <p:extLst>
      <p:ext uri="{BB962C8B-B14F-4D97-AF65-F5344CB8AC3E}">
        <p14:creationId xmlns:p14="http://schemas.microsoft.com/office/powerpoint/2010/main" val="423499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778937-5AD3-D7EE-B5F6-7E6C2A425B58}"/>
              </a:ext>
            </a:extLst>
          </p:cNvPr>
          <p:cNvSpPr txBox="1"/>
          <p:nvPr/>
        </p:nvSpPr>
        <p:spPr>
          <a:xfrm>
            <a:off x="320753" y="1134925"/>
            <a:ext cx="11088651" cy="2939266"/>
          </a:xfrm>
          <a:prstGeom prst="rect">
            <a:avLst/>
          </a:prstGeom>
          <a:noFill/>
        </p:spPr>
        <p:txBody>
          <a:bodyPr wrap="square">
            <a:spAutoFit/>
          </a:bodyPr>
          <a:lstStyle/>
          <a:p>
            <a:pPr marL="342900" indent="-342900" algn="l">
              <a:buAutoNum type="arabicPeriod"/>
            </a:pPr>
            <a:r>
              <a:rPr lang="en-US" sz="1800" b="0" i="0" u="none" strike="noStrike" baseline="0" dirty="0"/>
              <a:t>Capture the bi-directional interface between tracking and PID detectors: e.g., translation between position and angular resolution requirements for PID detectors</a:t>
            </a:r>
          </a:p>
          <a:p>
            <a:pPr marL="342900" indent="-342900" algn="l">
              <a:buAutoNum type="arabicPeriod"/>
            </a:pPr>
            <a:endParaRPr lang="en-US" dirty="0"/>
          </a:p>
          <a:p>
            <a:pPr marL="342900" indent="-342900" algn="l">
              <a:buAutoNum type="arabicPeriod"/>
            </a:pPr>
            <a:r>
              <a:rPr lang="en-US" sz="1800" b="0" i="0" u="none" strike="noStrike" baseline="0" dirty="0"/>
              <a:t>Perform a thermal simulation of the </a:t>
            </a:r>
            <a:r>
              <a:rPr lang="en-US" sz="1800" b="0" i="0" u="none" strike="noStrike" baseline="0" dirty="0" err="1"/>
              <a:t>dRICH</a:t>
            </a:r>
            <a:r>
              <a:rPr lang="en-US" sz="1800" b="0" i="0" u="none" strike="noStrike" baseline="0" dirty="0"/>
              <a:t> </a:t>
            </a:r>
            <a:r>
              <a:rPr lang="en-US" sz="1800" b="0" i="0" u="none" strike="noStrike" baseline="0" dirty="0" err="1"/>
              <a:t>SiPM</a:t>
            </a:r>
            <a:r>
              <a:rPr lang="en-US" sz="1800" b="0" i="0" u="none" strike="noStrike" baseline="0" dirty="0"/>
              <a:t> array considering different operating temperatures and impact on the quartz window and gas radiator</a:t>
            </a:r>
          </a:p>
          <a:p>
            <a:pPr marL="342900" indent="-342900" algn="l">
              <a:buAutoNum type="arabicPeriod"/>
            </a:pPr>
            <a:endParaRPr lang="en-US" dirty="0"/>
          </a:p>
          <a:p>
            <a:pPr marL="342900" indent="-342900" algn="l">
              <a:spcAft>
                <a:spcPts val="600"/>
              </a:spcAft>
              <a:buAutoNum type="arabicPeriod"/>
            </a:pPr>
            <a:r>
              <a:rPr lang="en-US" sz="1800" b="0" i="0" u="none" strike="noStrike" baseline="0" dirty="0"/>
              <a:t>Create detailed QA plans, including the fraction of devices to be tested</a:t>
            </a:r>
          </a:p>
          <a:p>
            <a:pPr marL="800100" lvl="1" indent="-342900">
              <a:buFont typeface="Wingdings" panose="05000000000000000000" pitchFamily="2" charset="2"/>
              <a:buChar char="Ø"/>
            </a:pPr>
            <a:r>
              <a:rPr lang="en-US" dirty="0">
                <a:solidFill>
                  <a:srgbClr val="FF0000"/>
                </a:solidFill>
              </a:rPr>
              <a:t>Comment: Our QA plans / procedures are in much better shape – summarize QA tests on initial HRPPD batch and outline steps to QA production runs</a:t>
            </a:r>
            <a:endParaRPr lang="en-US" b="0" i="0" u="none" strike="noStrike" baseline="0" dirty="0">
              <a:solidFill>
                <a:srgbClr val="FF0000"/>
              </a:solidFill>
            </a:endParaRPr>
          </a:p>
          <a:p>
            <a:pPr algn="l"/>
            <a:endParaRPr lang="en-US" sz="1800" b="0" i="0" u="none" strike="noStrike" baseline="0" dirty="0">
              <a:latin typeface="Cambria" panose="02040503050406030204" pitchFamily="18" charset="0"/>
            </a:endParaRPr>
          </a:p>
        </p:txBody>
      </p:sp>
      <p:sp>
        <p:nvSpPr>
          <p:cNvPr id="4" name="TextBox 3">
            <a:extLst>
              <a:ext uri="{FF2B5EF4-FFF2-40B4-BE49-F238E27FC236}">
                <a16:creationId xmlns:a16="http://schemas.microsoft.com/office/drawing/2014/main" id="{8D07BC65-C719-5161-BB3A-6441CA4B13D3}"/>
              </a:ext>
            </a:extLst>
          </p:cNvPr>
          <p:cNvSpPr txBox="1"/>
          <p:nvPr/>
        </p:nvSpPr>
        <p:spPr>
          <a:xfrm>
            <a:off x="320754" y="206571"/>
            <a:ext cx="10561430" cy="646331"/>
          </a:xfrm>
          <a:prstGeom prst="rect">
            <a:avLst/>
          </a:prstGeom>
          <a:noFill/>
        </p:spPr>
        <p:txBody>
          <a:bodyPr wrap="square" lIns="91440" tIns="45720" rIns="91440" bIns="45720" rtlCol="0" anchor="t">
            <a:spAutoFit/>
          </a:bodyPr>
          <a:lstStyle/>
          <a:p>
            <a:r>
              <a:rPr lang="en-US" sz="3600" dirty="0">
                <a:solidFill>
                  <a:srgbClr val="FF0000"/>
                </a:solidFill>
                <a:cs typeface="Calibri"/>
              </a:rPr>
              <a:t>Recommendations from Previous Review </a:t>
            </a:r>
          </a:p>
        </p:txBody>
      </p:sp>
    </p:spTree>
    <p:extLst>
      <p:ext uri="{BB962C8B-B14F-4D97-AF65-F5344CB8AC3E}">
        <p14:creationId xmlns:p14="http://schemas.microsoft.com/office/powerpoint/2010/main" val="3887721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5EDB9B-86D4-1D70-1752-22E31A5D8D15}"/>
              </a:ext>
            </a:extLst>
          </p:cNvPr>
          <p:cNvSpPr txBox="1"/>
          <p:nvPr/>
        </p:nvSpPr>
        <p:spPr>
          <a:xfrm>
            <a:off x="320753" y="206571"/>
            <a:ext cx="11550493" cy="646331"/>
          </a:xfrm>
          <a:prstGeom prst="rect">
            <a:avLst/>
          </a:prstGeom>
          <a:noFill/>
        </p:spPr>
        <p:txBody>
          <a:bodyPr wrap="square" lIns="91440" tIns="45720" rIns="91440" bIns="45720" rtlCol="0" anchor="t">
            <a:spAutoFit/>
          </a:bodyPr>
          <a:lstStyle/>
          <a:p>
            <a:r>
              <a:rPr lang="en-US" sz="3600" dirty="0">
                <a:solidFill>
                  <a:srgbClr val="FF0000"/>
                </a:solidFill>
                <a:cs typeface="Calibri"/>
              </a:rPr>
              <a:t>Comments from Previous Review (Tech Performance) </a:t>
            </a:r>
          </a:p>
        </p:txBody>
      </p:sp>
      <p:sp>
        <p:nvSpPr>
          <p:cNvPr id="4" name="TextBox 3">
            <a:extLst>
              <a:ext uri="{FF2B5EF4-FFF2-40B4-BE49-F238E27FC236}">
                <a16:creationId xmlns:a16="http://schemas.microsoft.com/office/drawing/2014/main" id="{DFE9CD45-5492-F02C-1F68-3E310AA3DABC}"/>
              </a:ext>
            </a:extLst>
          </p:cNvPr>
          <p:cNvSpPr txBox="1"/>
          <p:nvPr/>
        </p:nvSpPr>
        <p:spPr>
          <a:xfrm>
            <a:off x="320753" y="1326458"/>
            <a:ext cx="11187505" cy="4278094"/>
          </a:xfrm>
          <a:prstGeom prst="rect">
            <a:avLst/>
          </a:prstGeom>
          <a:noFill/>
        </p:spPr>
        <p:txBody>
          <a:bodyPr wrap="square">
            <a:spAutoFit/>
          </a:bodyPr>
          <a:lstStyle/>
          <a:p>
            <a:pPr marL="285750" indent="-285750" algn="l">
              <a:spcAft>
                <a:spcPts val="600"/>
              </a:spcAft>
              <a:buFont typeface="Wingdings" panose="05000000000000000000" pitchFamily="2" charset="2"/>
              <a:buChar char="q"/>
            </a:pPr>
            <a:r>
              <a:rPr lang="en-US" sz="1800" b="0" i="0" u="none" strike="noStrike" baseline="0" dirty="0"/>
              <a:t>Many studies have been carried out with standalone simulation and reconstruction. However, additional support should be provided for integrating the latest designs and realistic PID performance into the full </a:t>
            </a:r>
            <a:r>
              <a:rPr lang="en-US" sz="1800" b="0" i="0" u="none" strike="noStrike" baseline="0" dirty="0" err="1"/>
              <a:t>ePIC</a:t>
            </a:r>
            <a:r>
              <a:rPr lang="en-US" sz="1800" b="0" i="0" u="none" strike="noStrike" baseline="0" dirty="0"/>
              <a:t> simulation.</a:t>
            </a:r>
          </a:p>
          <a:p>
            <a:pPr marL="742950" lvl="1" indent="-285750">
              <a:spcAft>
                <a:spcPts val="600"/>
              </a:spcAft>
              <a:buFont typeface="Wingdings" panose="05000000000000000000" pitchFamily="2" charset="2"/>
              <a:buChar char="Ø"/>
            </a:pPr>
            <a:r>
              <a:rPr lang="en-US" dirty="0">
                <a:solidFill>
                  <a:srgbClr val="FF0000"/>
                </a:solidFill>
              </a:rPr>
              <a:t>Comment: Need to show some progress toward integrating </a:t>
            </a:r>
            <a:r>
              <a:rPr lang="en-US" dirty="0" err="1">
                <a:solidFill>
                  <a:srgbClr val="FF0000"/>
                </a:solidFill>
              </a:rPr>
              <a:t>pfRICH</a:t>
            </a:r>
            <a:r>
              <a:rPr lang="en-US" dirty="0">
                <a:solidFill>
                  <a:srgbClr val="FF0000"/>
                </a:solidFill>
              </a:rPr>
              <a:t> into DD4Hep / </a:t>
            </a:r>
            <a:r>
              <a:rPr lang="en-US" dirty="0" err="1">
                <a:solidFill>
                  <a:srgbClr val="FF0000"/>
                </a:solidFill>
              </a:rPr>
              <a:t>EICrecon</a:t>
            </a:r>
            <a:r>
              <a:rPr lang="en-US" dirty="0">
                <a:solidFill>
                  <a:srgbClr val="FF0000"/>
                </a:solidFill>
              </a:rPr>
              <a:t> – highlight coordination with </a:t>
            </a:r>
            <a:r>
              <a:rPr lang="en-US" dirty="0" err="1">
                <a:solidFill>
                  <a:srgbClr val="FF0000"/>
                </a:solidFill>
              </a:rPr>
              <a:t>dRICH</a:t>
            </a:r>
            <a:r>
              <a:rPr lang="en-US" dirty="0">
                <a:solidFill>
                  <a:srgbClr val="FF0000"/>
                </a:solidFill>
              </a:rPr>
              <a:t> team</a:t>
            </a:r>
          </a:p>
          <a:p>
            <a:pPr marL="742950" lvl="1" indent="-285750">
              <a:spcAft>
                <a:spcPts val="600"/>
              </a:spcAft>
              <a:buFont typeface="Wingdings" panose="05000000000000000000" pitchFamily="2" charset="2"/>
              <a:buChar char="Ø"/>
            </a:pPr>
            <a:r>
              <a:rPr lang="en-US" dirty="0">
                <a:solidFill>
                  <a:srgbClr val="FF0000"/>
                </a:solidFill>
              </a:rPr>
              <a:t>Comment: Need to clean up inconsistencies between CAD and simulation model(s)</a:t>
            </a:r>
          </a:p>
          <a:p>
            <a:pPr marL="742950" lvl="1" indent="-285750">
              <a:buFont typeface="Wingdings" panose="05000000000000000000" pitchFamily="2" charset="2"/>
              <a:buChar char="Ø"/>
            </a:pPr>
            <a:r>
              <a:rPr lang="en-US" dirty="0">
                <a:solidFill>
                  <a:srgbClr val="FF0000"/>
                </a:solidFill>
              </a:rPr>
              <a:t>Workforce: Alexander, Chandra, Alex, Brian</a:t>
            </a:r>
          </a:p>
          <a:p>
            <a:pPr marL="742950" lvl="1" indent="-285750">
              <a:buFont typeface="Wingdings" panose="05000000000000000000" pitchFamily="2" charset="2"/>
              <a:buChar char="Ø"/>
            </a:pPr>
            <a:endParaRPr lang="en-US" dirty="0"/>
          </a:p>
          <a:p>
            <a:pPr marL="285750" indent="-285750" algn="l">
              <a:spcAft>
                <a:spcPts val="600"/>
              </a:spcAft>
              <a:buFont typeface="Wingdings" panose="05000000000000000000" pitchFamily="2" charset="2"/>
              <a:buChar char="q"/>
            </a:pPr>
            <a:r>
              <a:rPr lang="en-US" sz="1800" b="0" i="0" u="none" strike="noStrike" baseline="0" dirty="0"/>
              <a:t>Recent progress has been made in </a:t>
            </a:r>
            <a:r>
              <a:rPr lang="en-US" sz="1800" b="0" i="0" u="none" strike="noStrike" baseline="0" dirty="0" err="1"/>
              <a:t>ePIC’s</a:t>
            </a:r>
            <a:r>
              <a:rPr lang="en-US" sz="1800" b="0" i="0" u="none" strike="noStrike" baseline="0" dirty="0"/>
              <a:t> cross-cutting PID WG to understand tracking requirements for PID detectors. Requirements documents should capture the bi-directional interface between tracking and PID detectors: e.g., translation between extrapolated track impact point and angle resolution requirements for PID detectors. It could be evaluated where the PID subdetectors can contribute to improving the tracking performance and how in the reconstruction algorithms this could be integrated.</a:t>
            </a:r>
          </a:p>
          <a:p>
            <a:pPr marL="742950" lvl="1" indent="-285750">
              <a:buFont typeface="Wingdings" panose="05000000000000000000" pitchFamily="2" charset="2"/>
              <a:buChar char="Ø"/>
            </a:pPr>
            <a:r>
              <a:rPr lang="en-US" dirty="0">
                <a:solidFill>
                  <a:srgbClr val="FF0000"/>
                </a:solidFill>
              </a:rPr>
              <a:t>Comment: More critical for </a:t>
            </a:r>
            <a:r>
              <a:rPr lang="en-US" dirty="0" err="1">
                <a:solidFill>
                  <a:srgbClr val="FF0000"/>
                </a:solidFill>
              </a:rPr>
              <a:t>hpDIRC</a:t>
            </a:r>
            <a:r>
              <a:rPr lang="en-US" dirty="0">
                <a:solidFill>
                  <a:srgbClr val="FF0000"/>
                </a:solidFill>
              </a:rPr>
              <a:t> </a:t>
            </a:r>
          </a:p>
        </p:txBody>
      </p:sp>
    </p:spTree>
    <p:extLst>
      <p:ext uri="{BB962C8B-B14F-4D97-AF65-F5344CB8AC3E}">
        <p14:creationId xmlns:p14="http://schemas.microsoft.com/office/powerpoint/2010/main" val="1299972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09A7A-8E27-031E-EEB4-E903156AD7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76DFF2D-80FA-C738-55A8-EDC3D9DE9D48}"/>
              </a:ext>
            </a:extLst>
          </p:cNvPr>
          <p:cNvSpPr txBox="1"/>
          <p:nvPr/>
        </p:nvSpPr>
        <p:spPr>
          <a:xfrm>
            <a:off x="320754" y="206571"/>
            <a:ext cx="10561430" cy="646331"/>
          </a:xfrm>
          <a:prstGeom prst="rect">
            <a:avLst/>
          </a:prstGeom>
          <a:noFill/>
        </p:spPr>
        <p:txBody>
          <a:bodyPr wrap="square" lIns="91440" tIns="45720" rIns="91440" bIns="45720" rtlCol="0" anchor="t">
            <a:spAutoFit/>
          </a:bodyPr>
          <a:lstStyle/>
          <a:p>
            <a:r>
              <a:rPr lang="en-US" sz="3600" dirty="0">
                <a:solidFill>
                  <a:srgbClr val="FF0000"/>
                </a:solidFill>
                <a:cs typeface="Calibri"/>
              </a:rPr>
              <a:t>Comments from Previous Review (Det Performance) </a:t>
            </a:r>
          </a:p>
        </p:txBody>
      </p:sp>
      <p:sp>
        <p:nvSpPr>
          <p:cNvPr id="4" name="TextBox 3">
            <a:extLst>
              <a:ext uri="{FF2B5EF4-FFF2-40B4-BE49-F238E27FC236}">
                <a16:creationId xmlns:a16="http://schemas.microsoft.com/office/drawing/2014/main" id="{57EA2FA6-0DF5-F74E-EBC5-66060CE83842}"/>
              </a:ext>
            </a:extLst>
          </p:cNvPr>
          <p:cNvSpPr txBox="1"/>
          <p:nvPr/>
        </p:nvSpPr>
        <p:spPr>
          <a:xfrm>
            <a:off x="320753" y="1326458"/>
            <a:ext cx="11187505" cy="5309146"/>
          </a:xfrm>
          <a:prstGeom prst="rect">
            <a:avLst/>
          </a:prstGeom>
          <a:noFill/>
        </p:spPr>
        <p:txBody>
          <a:bodyPr wrap="square">
            <a:spAutoFit/>
          </a:bodyPr>
          <a:lstStyle/>
          <a:p>
            <a:pPr marL="285750" indent="-285750" algn="l">
              <a:spcAft>
                <a:spcPts val="600"/>
              </a:spcAft>
              <a:buFont typeface="Wingdings" panose="05000000000000000000" pitchFamily="2" charset="2"/>
              <a:buChar char="q"/>
            </a:pPr>
            <a:r>
              <a:rPr lang="en-US" sz="1800" b="0" i="0" u="none" strike="noStrike" baseline="0" dirty="0"/>
              <a:t>Following the discussion, the integrated anode charge for the HRPPD over the experiment lifetime is understood to be only a few C/cm2 in a worst-case estimate at 107 gain. Operating at a lower gain can increase the lifetime but should be balanced with reduced PDE. It would be good to have the integrated charge numbers available from the simulation, also for different quartz HRPPD window thicknesses.</a:t>
            </a:r>
          </a:p>
          <a:p>
            <a:pPr marL="742950" lvl="1" indent="-285750">
              <a:buFont typeface="Wingdings" panose="05000000000000000000" pitchFamily="2" charset="2"/>
              <a:buChar char="Ø"/>
            </a:pPr>
            <a:r>
              <a:rPr lang="en-US" dirty="0">
                <a:solidFill>
                  <a:srgbClr val="FF0000"/>
                </a:solidFill>
              </a:rPr>
              <a:t>Comment: Should have this pretty well in hand – summarize studies from Andrew et al.</a:t>
            </a:r>
            <a:endParaRPr lang="en-US" b="0" i="0" u="none" strike="noStrike" baseline="0" dirty="0">
              <a:solidFill>
                <a:srgbClr val="FF0000"/>
              </a:solidFill>
            </a:endParaRPr>
          </a:p>
          <a:p>
            <a:pPr algn="l"/>
            <a:endParaRPr lang="en-US" dirty="0">
              <a:solidFill>
                <a:srgbClr val="FF0000"/>
              </a:solidFill>
            </a:endParaRPr>
          </a:p>
          <a:p>
            <a:pPr marL="285750" indent="-285750" algn="l">
              <a:spcAft>
                <a:spcPts val="600"/>
              </a:spcAft>
              <a:buFont typeface="Wingdings" panose="05000000000000000000" pitchFamily="2" charset="2"/>
              <a:buChar char="q"/>
            </a:pPr>
            <a:r>
              <a:rPr lang="en-US" sz="1800" b="0" i="0" u="none" strike="noStrike" baseline="0" dirty="0"/>
              <a:t>A charged particle timestamp with a resolution of ~20 </a:t>
            </a:r>
            <a:r>
              <a:rPr lang="en-US" sz="1800" b="0" i="0" u="none" strike="noStrike" baseline="0" dirty="0" err="1"/>
              <a:t>ps</a:t>
            </a:r>
            <a:r>
              <a:rPr lang="en-US" sz="1800" b="0" i="0" u="none" strike="noStrike" baseline="0" dirty="0"/>
              <a:t> is required. It was stated that an SPTR of ~50 </a:t>
            </a:r>
            <a:r>
              <a:rPr lang="en-US" sz="1800" b="0" i="0" u="none" strike="noStrike" baseline="0" dirty="0" err="1"/>
              <a:t>ps</a:t>
            </a:r>
            <a:r>
              <a:rPr lang="en-US" sz="1800" b="0" i="0" u="none" strike="noStrike" baseline="0" dirty="0"/>
              <a:t> is required to achieve this track resolution, based on the minimum of 6 photons per track and the requirement of ~100% geometric efficiency. However, it was also presented that the mean number of photoelectrons lies around 12 (in the aerogel) and &gt;80 (in the entrance window). It, therefore, appears that for the majority of tracks, the requirement on SPTR could be relaxed. It would be good to see the results from simulation on how the overall </a:t>
            </a:r>
            <a:r>
              <a:rPr lang="en-US" sz="1800" b="0" i="0" u="none" strike="noStrike" baseline="0" dirty="0" err="1"/>
              <a:t>pfRICH</a:t>
            </a:r>
            <a:r>
              <a:rPr lang="en-US" sz="1800" b="0" i="0" u="none" strike="noStrike" baseline="0" dirty="0"/>
              <a:t> and </a:t>
            </a:r>
            <a:r>
              <a:rPr lang="en-US" sz="1800" b="0" i="0" u="none" strike="noStrike" baseline="0" dirty="0" err="1"/>
              <a:t>ePIC</a:t>
            </a:r>
            <a:r>
              <a:rPr lang="en-US" sz="1800" b="0" i="0" u="none" strike="noStrike" baseline="0" dirty="0"/>
              <a:t> performance behaves as a function of this SPTR.</a:t>
            </a:r>
          </a:p>
          <a:p>
            <a:pPr marL="742950" lvl="1" indent="-285750">
              <a:buFont typeface="Wingdings" panose="05000000000000000000" pitchFamily="2" charset="2"/>
              <a:buChar char="Ø"/>
            </a:pPr>
            <a:r>
              <a:rPr lang="en-US" dirty="0">
                <a:solidFill>
                  <a:srgbClr val="FF0000"/>
                </a:solidFill>
              </a:rPr>
              <a:t>Comment: Recent bench tests show HRPPDs well exceed 50 </a:t>
            </a:r>
            <a:r>
              <a:rPr lang="en-US" dirty="0" err="1">
                <a:solidFill>
                  <a:srgbClr val="FF0000"/>
                </a:solidFill>
              </a:rPr>
              <a:t>ps</a:t>
            </a:r>
            <a:r>
              <a:rPr lang="en-US" dirty="0">
                <a:solidFill>
                  <a:srgbClr val="FF0000"/>
                </a:solidFill>
              </a:rPr>
              <a:t> SPTR – need to demonstrate this with ASIC backplane</a:t>
            </a:r>
          </a:p>
          <a:p>
            <a:pPr marL="742950" lvl="1" indent="-285750">
              <a:buFont typeface="Wingdings" panose="05000000000000000000" pitchFamily="2" charset="2"/>
              <a:buChar char="q"/>
            </a:pPr>
            <a:endParaRPr lang="en-US" b="0" i="0" u="none" strike="noStrike" baseline="0" dirty="0"/>
          </a:p>
          <a:p>
            <a:pPr marL="285750" indent="-285750" algn="l">
              <a:spcAft>
                <a:spcPts val="600"/>
              </a:spcAft>
              <a:buFont typeface="Wingdings" panose="05000000000000000000" pitchFamily="2" charset="2"/>
              <a:buChar char="q"/>
            </a:pPr>
            <a:r>
              <a:rPr lang="en-US" sz="1800" b="0" i="0" u="none" strike="noStrike" baseline="0" dirty="0"/>
              <a:t>It would be good to evaluate the effect of the different photon angles of incidence on the quartz window across the detector plane on the number of detected photons and Cherenkov-angle resolution.</a:t>
            </a:r>
          </a:p>
          <a:p>
            <a:pPr marL="742950" lvl="1" indent="-285750">
              <a:buFont typeface="Wingdings" panose="05000000000000000000" pitchFamily="2" charset="2"/>
              <a:buChar char="Ø"/>
            </a:pPr>
            <a:r>
              <a:rPr lang="en-US" b="0" i="0" u="none" strike="noStrike" baseline="0" dirty="0">
                <a:solidFill>
                  <a:srgbClr val="FF0000"/>
                </a:solidFill>
              </a:rPr>
              <a:t>Comment: Not sure if this was directed at us – should be in th</a:t>
            </a:r>
            <a:r>
              <a:rPr lang="en-US" dirty="0">
                <a:solidFill>
                  <a:srgbClr val="FF0000"/>
                </a:solidFill>
              </a:rPr>
              <a:t>e standalone simulation</a:t>
            </a:r>
            <a:endParaRPr lang="en-US" b="0" i="0" u="none" strike="noStrike" baseline="0" dirty="0">
              <a:solidFill>
                <a:srgbClr val="FF0000"/>
              </a:solidFill>
            </a:endParaRPr>
          </a:p>
        </p:txBody>
      </p:sp>
    </p:spTree>
    <p:extLst>
      <p:ext uri="{BB962C8B-B14F-4D97-AF65-F5344CB8AC3E}">
        <p14:creationId xmlns:p14="http://schemas.microsoft.com/office/powerpoint/2010/main" val="2907657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67EFB-1338-5E1E-4FD5-266BC55324E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FD6E098-0032-99F7-E7AC-DDFA7538256E}"/>
              </a:ext>
            </a:extLst>
          </p:cNvPr>
          <p:cNvSpPr txBox="1"/>
          <p:nvPr/>
        </p:nvSpPr>
        <p:spPr>
          <a:xfrm>
            <a:off x="320753" y="206571"/>
            <a:ext cx="11550493" cy="646331"/>
          </a:xfrm>
          <a:prstGeom prst="rect">
            <a:avLst/>
          </a:prstGeom>
          <a:noFill/>
        </p:spPr>
        <p:txBody>
          <a:bodyPr wrap="square" lIns="91440" tIns="45720" rIns="91440" bIns="45720" rtlCol="0" anchor="t">
            <a:spAutoFit/>
          </a:bodyPr>
          <a:lstStyle/>
          <a:p>
            <a:r>
              <a:rPr lang="en-US" sz="3600" dirty="0">
                <a:solidFill>
                  <a:srgbClr val="FF0000"/>
                </a:solidFill>
                <a:cs typeface="Calibri"/>
              </a:rPr>
              <a:t>Comments from Previous Review (Readout) </a:t>
            </a:r>
          </a:p>
        </p:txBody>
      </p:sp>
      <p:sp>
        <p:nvSpPr>
          <p:cNvPr id="4" name="TextBox 3">
            <a:extLst>
              <a:ext uri="{FF2B5EF4-FFF2-40B4-BE49-F238E27FC236}">
                <a16:creationId xmlns:a16="http://schemas.microsoft.com/office/drawing/2014/main" id="{E533ACC9-7D75-1D68-8E66-97A374408D95}"/>
              </a:ext>
            </a:extLst>
          </p:cNvPr>
          <p:cNvSpPr txBox="1"/>
          <p:nvPr/>
        </p:nvSpPr>
        <p:spPr>
          <a:xfrm>
            <a:off x="320753" y="1326458"/>
            <a:ext cx="11187505" cy="1554272"/>
          </a:xfrm>
          <a:prstGeom prst="rect">
            <a:avLst/>
          </a:prstGeom>
          <a:noFill/>
        </p:spPr>
        <p:txBody>
          <a:bodyPr wrap="square">
            <a:spAutoFit/>
          </a:bodyPr>
          <a:lstStyle/>
          <a:p>
            <a:pPr marL="285750" indent="-285750" algn="l">
              <a:spcAft>
                <a:spcPts val="600"/>
              </a:spcAft>
              <a:buFont typeface="Wingdings" panose="05000000000000000000" pitchFamily="2" charset="2"/>
              <a:buChar char="q"/>
            </a:pPr>
            <a:r>
              <a:rPr lang="en-US" sz="1800" b="0" i="0" u="none" strike="noStrike" baseline="0" dirty="0"/>
              <a:t>The reviewers acknowledge that the EICROC will not be available before the design is finalized; thus, evaluation of the HRPPD performance will take place with the existing HGCROC under the assumption that similar performance will be achieved with the EICROC.</a:t>
            </a:r>
          </a:p>
          <a:p>
            <a:pPr marL="742950" lvl="1" indent="-285750">
              <a:buFont typeface="Wingdings" panose="05000000000000000000" pitchFamily="2" charset="2"/>
              <a:buChar char="Ø"/>
            </a:pPr>
            <a:r>
              <a:rPr lang="en-US" dirty="0"/>
              <a:t>Comment: Discuss plans to test HRPPD + backplane at the SBU CRTS with </a:t>
            </a:r>
            <a:r>
              <a:rPr lang="en-US" dirty="0" err="1"/>
              <a:t>hpDIRC</a:t>
            </a:r>
            <a:endParaRPr lang="en-US" b="0" i="0" u="none" strike="noStrike" baseline="0" dirty="0"/>
          </a:p>
          <a:p>
            <a:pPr algn="l">
              <a:spcAft>
                <a:spcPts val="600"/>
              </a:spcAft>
            </a:pPr>
            <a:endParaRPr lang="en-US" dirty="0"/>
          </a:p>
        </p:txBody>
      </p:sp>
    </p:spTree>
    <p:extLst>
      <p:ext uri="{BB962C8B-B14F-4D97-AF65-F5344CB8AC3E}">
        <p14:creationId xmlns:p14="http://schemas.microsoft.com/office/powerpoint/2010/main" val="2197495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BAE6E-88D3-15D7-CA19-D9DD5A372AA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98CDA7F-C8C0-970E-5109-79D6F6065F57}"/>
              </a:ext>
            </a:extLst>
          </p:cNvPr>
          <p:cNvSpPr txBox="1"/>
          <p:nvPr/>
        </p:nvSpPr>
        <p:spPr>
          <a:xfrm>
            <a:off x="320753" y="206571"/>
            <a:ext cx="11550493" cy="646331"/>
          </a:xfrm>
          <a:prstGeom prst="rect">
            <a:avLst/>
          </a:prstGeom>
          <a:noFill/>
        </p:spPr>
        <p:txBody>
          <a:bodyPr wrap="square" lIns="91440" tIns="45720" rIns="91440" bIns="45720" rtlCol="0" anchor="t">
            <a:spAutoFit/>
          </a:bodyPr>
          <a:lstStyle/>
          <a:p>
            <a:r>
              <a:rPr lang="en-US" sz="3600" dirty="0">
                <a:solidFill>
                  <a:srgbClr val="FF0000"/>
                </a:solidFill>
                <a:cs typeface="Calibri"/>
              </a:rPr>
              <a:t>Comments from Previous Review (Fabrication/Assembly) </a:t>
            </a:r>
          </a:p>
        </p:txBody>
      </p:sp>
      <p:sp>
        <p:nvSpPr>
          <p:cNvPr id="4" name="TextBox 3">
            <a:extLst>
              <a:ext uri="{FF2B5EF4-FFF2-40B4-BE49-F238E27FC236}">
                <a16:creationId xmlns:a16="http://schemas.microsoft.com/office/drawing/2014/main" id="{8D3DDD0B-43EB-232A-F6DF-8DD82AE28B6E}"/>
              </a:ext>
            </a:extLst>
          </p:cNvPr>
          <p:cNvSpPr txBox="1"/>
          <p:nvPr/>
        </p:nvSpPr>
        <p:spPr>
          <a:xfrm>
            <a:off x="320753" y="1326458"/>
            <a:ext cx="11187505" cy="1277273"/>
          </a:xfrm>
          <a:prstGeom prst="rect">
            <a:avLst/>
          </a:prstGeom>
          <a:noFill/>
        </p:spPr>
        <p:txBody>
          <a:bodyPr wrap="square">
            <a:spAutoFit/>
          </a:bodyPr>
          <a:lstStyle/>
          <a:p>
            <a:pPr marL="285750" indent="-285750" algn="l">
              <a:spcAft>
                <a:spcPts val="600"/>
              </a:spcAft>
              <a:buFont typeface="Wingdings" panose="05000000000000000000" pitchFamily="2" charset="2"/>
              <a:buChar char="q"/>
            </a:pPr>
            <a:r>
              <a:rPr lang="en-US" sz="1800" b="0" i="0" u="none" strike="noStrike" baseline="0" dirty="0"/>
              <a:t>In the worst-case scenario that HRPPDs cannot meet performance specifications or production schedule, a backup solution of MCP-PMTs is being considered and should be evaluated in parallel to the HRPPDs.</a:t>
            </a:r>
          </a:p>
          <a:p>
            <a:pPr marL="742950" lvl="1" indent="-285750">
              <a:buFont typeface="Wingdings" panose="05000000000000000000" pitchFamily="2" charset="2"/>
              <a:buChar char="Ø"/>
            </a:pPr>
            <a:r>
              <a:rPr lang="en-US" dirty="0"/>
              <a:t>Comment: Yes – side-by-side comparison at Glasgow(?)</a:t>
            </a:r>
            <a:endParaRPr lang="en-US" b="0" i="0" u="none" strike="noStrike" baseline="0" dirty="0"/>
          </a:p>
          <a:p>
            <a:pPr marL="285750" indent="-285750" algn="l">
              <a:spcAft>
                <a:spcPts val="600"/>
              </a:spcAft>
              <a:buFont typeface="Wingdings" panose="05000000000000000000" pitchFamily="2" charset="2"/>
              <a:buChar char="q"/>
            </a:pPr>
            <a:endParaRPr lang="en-US" dirty="0"/>
          </a:p>
        </p:txBody>
      </p:sp>
    </p:spTree>
    <p:extLst>
      <p:ext uri="{BB962C8B-B14F-4D97-AF65-F5344CB8AC3E}">
        <p14:creationId xmlns:p14="http://schemas.microsoft.com/office/powerpoint/2010/main" val="21823993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407</TotalTime>
  <Words>1093</Words>
  <Application>Microsoft Office PowerPoint</Application>
  <PresentationFormat>Widescreen</PresentationFormat>
  <Paragraphs>63</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Aptos</vt:lpstr>
      <vt:lpstr>Aptos Display</vt:lpstr>
      <vt:lpstr>Arial</vt:lpstr>
      <vt:lpstr>Calibri</vt:lpstr>
      <vt:lpstr>Cambria</vt:lpstr>
      <vt:lpstr>Noto Serif CJK SC</vt:lpstr>
      <vt:lpstr>Wingdings</vt:lpstr>
      <vt:lpstr>Office Theme</vt:lpstr>
      <vt:lpstr>Discussion of Upcoming PID Review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Discussion of Upcoming PID Review</dc:title>
  <dc:creator>Page, Brian</dc:creator>
  <cp:lastModifiedBy>Page, Brian</cp:lastModifiedBy>
  <cp:revision>5</cp:revision>
  <dcterms:created xsi:type="dcterms:W3CDTF">2025-02-13T16:45:26Z</dcterms:created>
  <dcterms:modified xsi:type="dcterms:W3CDTF">2025-02-20T09:22:48Z</dcterms:modified>
</cp:coreProperties>
</file>