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680" r:id="rId4"/>
    <p:sldId id="679" r:id="rId5"/>
    <p:sldId id="258" r:id="rId6"/>
    <p:sldId id="260" r:id="rId7"/>
    <p:sldId id="681" r:id="rId8"/>
    <p:sldId id="4072" r:id="rId9"/>
    <p:sldId id="4073" r:id="rId10"/>
    <p:sldId id="4074" r:id="rId11"/>
    <p:sldId id="4075" r:id="rId12"/>
    <p:sldId id="4076" r:id="rId13"/>
    <p:sldId id="4077" r:id="rId14"/>
    <p:sldId id="259" r:id="rId15"/>
    <p:sldId id="4078" r:id="rId16"/>
    <p:sldId id="684" r:id="rId17"/>
    <p:sldId id="4079" r:id="rId18"/>
    <p:sldId id="5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9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16D3A90A-9160-4AF6-BFC5-34244B1E95BC}"/>
    <pc:docChg chg="undo custSel addSld delSld modSld sldOrd">
      <pc:chgData name="Jeff Landgraf" userId="367c8676d18b2324" providerId="LiveId" clId="{16D3A90A-9160-4AF6-BFC5-34244B1E95BC}" dt="2025-04-01T18:19:18.352" v="1319" actId="47"/>
      <pc:docMkLst>
        <pc:docMk/>
      </pc:docMkLst>
      <pc:sldChg chg="modSp mod">
        <pc:chgData name="Jeff Landgraf" userId="367c8676d18b2324" providerId="LiveId" clId="{16D3A90A-9160-4AF6-BFC5-34244B1E95BC}" dt="2025-04-01T15:25:07.054" v="43" actId="20577"/>
        <pc:sldMkLst>
          <pc:docMk/>
          <pc:sldMk cId="3157094688" sldId="256"/>
        </pc:sldMkLst>
        <pc:spChg chg="mod">
          <ac:chgData name="Jeff Landgraf" userId="367c8676d18b2324" providerId="LiveId" clId="{16D3A90A-9160-4AF6-BFC5-34244B1E95BC}" dt="2025-04-01T15:25:07.054" v="43" actId="20577"/>
          <ac:spMkLst>
            <pc:docMk/>
            <pc:sldMk cId="3157094688" sldId="256"/>
            <ac:spMk id="2" creationId="{6C7D2515-2858-E84C-6C88-BAC354EF5EE3}"/>
          </ac:spMkLst>
        </pc:spChg>
      </pc:sldChg>
      <pc:sldChg chg="modSp mod">
        <pc:chgData name="Jeff Landgraf" userId="367c8676d18b2324" providerId="LiveId" clId="{16D3A90A-9160-4AF6-BFC5-34244B1E95BC}" dt="2025-04-01T16:57:26.696" v="171" actId="20577"/>
        <pc:sldMkLst>
          <pc:docMk/>
          <pc:sldMk cId="950299206" sldId="257"/>
        </pc:sldMkLst>
        <pc:spChg chg="mod">
          <ac:chgData name="Jeff Landgraf" userId="367c8676d18b2324" providerId="LiveId" clId="{16D3A90A-9160-4AF6-BFC5-34244B1E95BC}" dt="2025-04-01T16:57:26.696" v="171" actId="20577"/>
          <ac:spMkLst>
            <pc:docMk/>
            <pc:sldMk cId="950299206" sldId="257"/>
            <ac:spMk id="3" creationId="{DD73E20B-410B-F954-6538-322ABF2FB7F1}"/>
          </ac:spMkLst>
        </pc:spChg>
      </pc:sldChg>
      <pc:sldChg chg="modSp add mod ord">
        <pc:chgData name="Jeff Landgraf" userId="367c8676d18b2324" providerId="LiveId" clId="{16D3A90A-9160-4AF6-BFC5-34244B1E95BC}" dt="2025-04-01T17:48:26.366" v="649"/>
        <pc:sldMkLst>
          <pc:docMk/>
          <pc:sldMk cId="838092489" sldId="259"/>
        </pc:sldMkLst>
        <pc:spChg chg="mod">
          <ac:chgData name="Jeff Landgraf" userId="367c8676d18b2324" providerId="LiveId" clId="{16D3A90A-9160-4AF6-BFC5-34244B1E95BC}" dt="2025-04-01T17:09:43.288" v="180" actId="1076"/>
          <ac:spMkLst>
            <pc:docMk/>
            <pc:sldMk cId="838092489" sldId="259"/>
            <ac:spMk id="3" creationId="{38CEC9FE-F972-74C6-453D-D5D1CB093105}"/>
          </ac:spMkLst>
        </pc:spChg>
      </pc:sldChg>
      <pc:sldChg chg="addSp delSp modSp add mod">
        <pc:chgData name="Jeff Landgraf" userId="367c8676d18b2324" providerId="LiveId" clId="{16D3A90A-9160-4AF6-BFC5-34244B1E95BC}" dt="2025-04-01T17:45:21.588" v="647" actId="1076"/>
        <pc:sldMkLst>
          <pc:docMk/>
          <pc:sldMk cId="1734509609" sldId="260"/>
        </pc:sldMkLst>
        <pc:spChg chg="mod">
          <ac:chgData name="Jeff Landgraf" userId="367c8676d18b2324" providerId="LiveId" clId="{16D3A90A-9160-4AF6-BFC5-34244B1E95BC}" dt="2025-04-01T17:14:30.510" v="261" actId="20577"/>
          <ac:spMkLst>
            <pc:docMk/>
            <pc:sldMk cId="1734509609" sldId="260"/>
            <ac:spMk id="3" creationId="{EAB99E09-8C40-DBD1-0CC0-CDF7BCE4BD70}"/>
          </ac:spMkLst>
        </pc:spChg>
        <pc:spChg chg="del">
          <ac:chgData name="Jeff Landgraf" userId="367c8676d18b2324" providerId="LiveId" clId="{16D3A90A-9160-4AF6-BFC5-34244B1E95BC}" dt="2025-04-01T17:12:37.319" v="182" actId="478"/>
          <ac:spMkLst>
            <pc:docMk/>
            <pc:sldMk cId="1734509609" sldId="260"/>
            <ac:spMk id="4" creationId="{E2721954-8F89-AFD8-3D40-B19908B46909}"/>
          </ac:spMkLst>
        </pc:spChg>
        <pc:spChg chg="add mod">
          <ac:chgData name="Jeff Landgraf" userId="367c8676d18b2324" providerId="LiveId" clId="{16D3A90A-9160-4AF6-BFC5-34244B1E95BC}" dt="2025-04-01T17:14:40.886" v="262" actId="1076"/>
          <ac:spMkLst>
            <pc:docMk/>
            <pc:sldMk cId="1734509609" sldId="260"/>
            <ac:spMk id="5" creationId="{3B18CE1D-6E72-659D-344A-4A415574EEC4}"/>
          </ac:spMkLst>
        </pc:spChg>
        <pc:spChg chg="add mod">
          <ac:chgData name="Jeff Landgraf" userId="367c8676d18b2324" providerId="LiveId" clId="{16D3A90A-9160-4AF6-BFC5-34244B1E95BC}" dt="2025-04-01T17:44:57.412" v="645" actId="255"/>
          <ac:spMkLst>
            <pc:docMk/>
            <pc:sldMk cId="1734509609" sldId="260"/>
            <ac:spMk id="6" creationId="{96DB893D-3392-F221-AE2A-5A70B0B335EA}"/>
          </ac:spMkLst>
        </pc:spChg>
        <pc:spChg chg="add mod">
          <ac:chgData name="Jeff Landgraf" userId="367c8676d18b2324" providerId="LiveId" clId="{16D3A90A-9160-4AF6-BFC5-34244B1E95BC}" dt="2025-04-01T17:45:21.588" v="647" actId="1076"/>
          <ac:spMkLst>
            <pc:docMk/>
            <pc:sldMk cId="1734509609" sldId="260"/>
            <ac:spMk id="7" creationId="{B5EE5AAA-8AF4-A592-518D-E5A0AE7CFC4C}"/>
          </ac:spMkLst>
        </pc:spChg>
        <pc:spChg chg="add mod">
          <ac:chgData name="Jeff Landgraf" userId="367c8676d18b2324" providerId="LiveId" clId="{16D3A90A-9160-4AF6-BFC5-34244B1E95BC}" dt="2025-04-01T17:43:14.053" v="588" actId="1076"/>
          <ac:spMkLst>
            <pc:docMk/>
            <pc:sldMk cId="1734509609" sldId="260"/>
            <ac:spMk id="8" creationId="{1D5FEEAE-89EE-6935-52E8-D5F3742E49E7}"/>
          </ac:spMkLst>
        </pc:spChg>
        <pc:spChg chg="add del mod">
          <ac:chgData name="Jeff Landgraf" userId="367c8676d18b2324" providerId="LiveId" clId="{16D3A90A-9160-4AF6-BFC5-34244B1E95BC}" dt="2025-04-01T17:16:58.159" v="332" actId="478"/>
          <ac:spMkLst>
            <pc:docMk/>
            <pc:sldMk cId="1734509609" sldId="260"/>
            <ac:spMk id="9" creationId="{BE08D1EC-17A1-F4BB-F494-E8DA9D8F43EC}"/>
          </ac:spMkLst>
        </pc:spChg>
        <pc:spChg chg="add mod">
          <ac:chgData name="Jeff Landgraf" userId="367c8676d18b2324" providerId="LiveId" clId="{16D3A90A-9160-4AF6-BFC5-34244B1E95BC}" dt="2025-04-01T17:43:14.053" v="588" actId="1076"/>
          <ac:spMkLst>
            <pc:docMk/>
            <pc:sldMk cId="1734509609" sldId="260"/>
            <ac:spMk id="10" creationId="{5C311084-5698-1435-03D6-6F1BEEFFB937}"/>
          </ac:spMkLst>
        </pc:spChg>
        <pc:spChg chg="add mod">
          <ac:chgData name="Jeff Landgraf" userId="367c8676d18b2324" providerId="LiveId" clId="{16D3A90A-9160-4AF6-BFC5-34244B1E95BC}" dt="2025-04-01T17:43:14.053" v="588" actId="1076"/>
          <ac:spMkLst>
            <pc:docMk/>
            <pc:sldMk cId="1734509609" sldId="260"/>
            <ac:spMk id="11" creationId="{8521FBE9-56A1-98C1-FA75-07DAB8B338C4}"/>
          </ac:spMkLst>
        </pc:spChg>
        <pc:spChg chg="add mod">
          <ac:chgData name="Jeff Landgraf" userId="367c8676d18b2324" providerId="LiveId" clId="{16D3A90A-9160-4AF6-BFC5-34244B1E95BC}" dt="2025-04-01T17:43:14.053" v="588" actId="1076"/>
          <ac:spMkLst>
            <pc:docMk/>
            <pc:sldMk cId="1734509609" sldId="260"/>
            <ac:spMk id="12" creationId="{C78247FD-30FE-6723-7F59-7A8683EB9EB1}"/>
          </ac:spMkLst>
        </pc:spChg>
        <pc:spChg chg="add mod">
          <ac:chgData name="Jeff Landgraf" userId="367c8676d18b2324" providerId="LiveId" clId="{16D3A90A-9160-4AF6-BFC5-34244B1E95BC}" dt="2025-04-01T17:43:14.053" v="588" actId="1076"/>
          <ac:spMkLst>
            <pc:docMk/>
            <pc:sldMk cId="1734509609" sldId="260"/>
            <ac:spMk id="13" creationId="{2E0CED40-EEA8-EB25-7CAC-E2A213DB8B7A}"/>
          </ac:spMkLst>
        </pc:spChg>
        <pc:spChg chg="add mod">
          <ac:chgData name="Jeff Landgraf" userId="367c8676d18b2324" providerId="LiveId" clId="{16D3A90A-9160-4AF6-BFC5-34244B1E95BC}" dt="2025-04-01T17:43:14.053" v="588" actId="1076"/>
          <ac:spMkLst>
            <pc:docMk/>
            <pc:sldMk cId="1734509609" sldId="260"/>
            <ac:spMk id="29" creationId="{317C18D3-3CE6-86FA-B3CD-90460457752A}"/>
          </ac:spMkLst>
        </pc:spChg>
        <pc:spChg chg="add mod">
          <ac:chgData name="Jeff Landgraf" userId="367c8676d18b2324" providerId="LiveId" clId="{16D3A90A-9160-4AF6-BFC5-34244B1E95BC}" dt="2025-04-01T17:43:14.053" v="588" actId="1076"/>
          <ac:spMkLst>
            <pc:docMk/>
            <pc:sldMk cId="1734509609" sldId="260"/>
            <ac:spMk id="45" creationId="{2F1BDA7D-D0B4-4F13-3E0C-BE54B8C951B8}"/>
          </ac:spMkLst>
        </pc:spChg>
        <pc:spChg chg="add mod">
          <ac:chgData name="Jeff Landgraf" userId="367c8676d18b2324" providerId="LiveId" clId="{16D3A90A-9160-4AF6-BFC5-34244B1E95BC}" dt="2025-04-01T17:43:14.053" v="588" actId="1076"/>
          <ac:spMkLst>
            <pc:docMk/>
            <pc:sldMk cId="1734509609" sldId="260"/>
            <ac:spMk id="48" creationId="{1C17712F-1DDA-A1A3-7858-9A105D2A26B3}"/>
          </ac:spMkLst>
        </pc:spChg>
        <pc:spChg chg="add mod">
          <ac:chgData name="Jeff Landgraf" userId="367c8676d18b2324" providerId="LiveId" clId="{16D3A90A-9160-4AF6-BFC5-34244B1E95BC}" dt="2025-04-01T17:43:14.053" v="588" actId="1076"/>
          <ac:spMkLst>
            <pc:docMk/>
            <pc:sldMk cId="1734509609" sldId="260"/>
            <ac:spMk id="49" creationId="{FAC89C65-D753-024D-DC40-EE2EBEC105D5}"/>
          </ac:spMkLst>
        </pc:spChg>
        <pc:spChg chg="add mod">
          <ac:chgData name="Jeff Landgraf" userId="367c8676d18b2324" providerId="LiveId" clId="{16D3A90A-9160-4AF6-BFC5-34244B1E95BC}" dt="2025-04-01T17:33:35.788" v="559" actId="20577"/>
          <ac:spMkLst>
            <pc:docMk/>
            <pc:sldMk cId="1734509609" sldId="260"/>
            <ac:spMk id="50" creationId="{E0EC0645-A2EA-A0EA-FD51-87DAAE9306F7}"/>
          </ac:spMkLst>
        </pc:spChg>
        <pc:spChg chg="add mod">
          <ac:chgData name="Jeff Landgraf" userId="367c8676d18b2324" providerId="LiveId" clId="{16D3A90A-9160-4AF6-BFC5-34244B1E95BC}" dt="2025-04-01T17:43:14.053" v="588" actId="1076"/>
          <ac:spMkLst>
            <pc:docMk/>
            <pc:sldMk cId="1734509609" sldId="260"/>
            <ac:spMk id="56" creationId="{028CD176-1BF5-AB76-063E-5A563EE7BF2B}"/>
          </ac:spMkLst>
        </pc:spChg>
        <pc:picChg chg="mod modCrop">
          <ac:chgData name="Jeff Landgraf" userId="367c8676d18b2324" providerId="LiveId" clId="{16D3A90A-9160-4AF6-BFC5-34244B1E95BC}" dt="2025-04-01T17:14:40.886" v="262" actId="1076"/>
          <ac:picMkLst>
            <pc:docMk/>
            <pc:sldMk cId="1734509609" sldId="260"/>
            <ac:picMk id="112" creationId="{C5D97225-E824-1F99-A64C-79CDF5DC0F14}"/>
          </ac:picMkLst>
        </pc:picChg>
        <pc:cxnChg chg="add mod">
          <ac:chgData name="Jeff Landgraf" userId="367c8676d18b2324" providerId="LiveId" clId="{16D3A90A-9160-4AF6-BFC5-34244B1E95BC}" dt="2025-04-01T17:34:00.338" v="560" actId="14100"/>
          <ac:cxnSpMkLst>
            <pc:docMk/>
            <pc:sldMk cId="1734509609" sldId="260"/>
            <ac:cxnSpMk id="15" creationId="{7EE4F55B-C64B-9FCF-EB3C-9B78227D2033}"/>
          </ac:cxnSpMkLst>
        </pc:cxnChg>
        <pc:cxnChg chg="add mod">
          <ac:chgData name="Jeff Landgraf" userId="367c8676d18b2324" providerId="LiveId" clId="{16D3A90A-9160-4AF6-BFC5-34244B1E95BC}" dt="2025-04-01T17:34:00.338" v="560" actId="14100"/>
          <ac:cxnSpMkLst>
            <pc:docMk/>
            <pc:sldMk cId="1734509609" sldId="260"/>
            <ac:cxnSpMk id="16" creationId="{2F2E05FD-3F45-8160-B8BF-EE3F9B55E28C}"/>
          </ac:cxnSpMkLst>
        </pc:cxnChg>
        <pc:cxnChg chg="add mod">
          <ac:chgData name="Jeff Landgraf" userId="367c8676d18b2324" providerId="LiveId" clId="{16D3A90A-9160-4AF6-BFC5-34244B1E95BC}" dt="2025-04-01T17:34:04.826" v="561" actId="1076"/>
          <ac:cxnSpMkLst>
            <pc:docMk/>
            <pc:sldMk cId="1734509609" sldId="260"/>
            <ac:cxnSpMk id="19" creationId="{0F4D2FB3-A85A-DA54-952A-0F17E75BE6B9}"/>
          </ac:cxnSpMkLst>
        </pc:cxnChg>
        <pc:cxnChg chg="add mod">
          <ac:chgData name="Jeff Landgraf" userId="367c8676d18b2324" providerId="LiveId" clId="{16D3A90A-9160-4AF6-BFC5-34244B1E95BC}" dt="2025-04-01T17:42:25.616" v="587" actId="14100"/>
          <ac:cxnSpMkLst>
            <pc:docMk/>
            <pc:sldMk cId="1734509609" sldId="260"/>
            <ac:cxnSpMk id="23" creationId="{AE1BA84C-4333-F30E-6CDC-7BC5D8F370BF}"/>
          </ac:cxnSpMkLst>
        </pc:cxnChg>
        <pc:cxnChg chg="add mod">
          <ac:chgData name="Jeff Landgraf" userId="367c8676d18b2324" providerId="LiveId" clId="{16D3A90A-9160-4AF6-BFC5-34244B1E95BC}" dt="2025-04-01T17:42:25.616" v="587" actId="14100"/>
          <ac:cxnSpMkLst>
            <pc:docMk/>
            <pc:sldMk cId="1734509609" sldId="260"/>
            <ac:cxnSpMk id="26" creationId="{8EF248DC-B8B8-5F22-3524-9E89E9D8D2B3}"/>
          </ac:cxnSpMkLst>
        </pc:cxnChg>
        <pc:cxnChg chg="add mod">
          <ac:chgData name="Jeff Landgraf" userId="367c8676d18b2324" providerId="LiveId" clId="{16D3A90A-9160-4AF6-BFC5-34244B1E95BC}" dt="2025-04-01T17:34:00.338" v="560" actId="14100"/>
          <ac:cxnSpMkLst>
            <pc:docMk/>
            <pc:sldMk cId="1734509609" sldId="260"/>
            <ac:cxnSpMk id="30" creationId="{9FBB963B-0FA2-287C-AFAB-EE3FDDCD5A32}"/>
          </ac:cxnSpMkLst>
        </pc:cxnChg>
      </pc:sldChg>
      <pc:sldChg chg="delSp modSp mod ord">
        <pc:chgData name="Jeff Landgraf" userId="367c8676d18b2324" providerId="LiveId" clId="{16D3A90A-9160-4AF6-BFC5-34244B1E95BC}" dt="2025-04-01T17:06:14.371" v="175"/>
        <pc:sldMkLst>
          <pc:docMk/>
          <pc:sldMk cId="619698293" sldId="530"/>
        </pc:sldMkLst>
        <pc:spChg chg="mod">
          <ac:chgData name="Jeff Landgraf" userId="367c8676d18b2324" providerId="LiveId" clId="{16D3A90A-9160-4AF6-BFC5-34244B1E95BC}" dt="2025-04-01T15:34:41.929" v="114" actId="20577"/>
          <ac:spMkLst>
            <pc:docMk/>
            <pc:sldMk cId="619698293" sldId="530"/>
            <ac:spMk id="28" creationId="{858E6E0D-B552-4C9A-60EE-52127BDC1BB7}"/>
          </ac:spMkLst>
        </pc:spChg>
        <pc:spChg chg="mod">
          <ac:chgData name="Jeff Landgraf" userId="367c8676d18b2324" providerId="LiveId" clId="{16D3A90A-9160-4AF6-BFC5-34244B1E95BC}" dt="2025-04-01T15:34:27.305" v="101" actId="20577"/>
          <ac:spMkLst>
            <pc:docMk/>
            <pc:sldMk cId="619698293" sldId="530"/>
            <ac:spMk id="29" creationId="{5F84B66F-0287-1075-7FE4-5B9F33B8C72E}"/>
          </ac:spMkLst>
        </pc:spChg>
        <pc:spChg chg="del">
          <ac:chgData name="Jeff Landgraf" userId="367c8676d18b2324" providerId="LiveId" clId="{16D3A90A-9160-4AF6-BFC5-34244B1E95BC}" dt="2025-04-01T15:34:16.682" v="87" actId="478"/>
          <ac:spMkLst>
            <pc:docMk/>
            <pc:sldMk cId="619698293" sldId="530"/>
            <ac:spMk id="30" creationId="{7AEE0157-DA0E-3BAE-63F6-592732001342}"/>
          </ac:spMkLst>
        </pc:spChg>
        <pc:spChg chg="del">
          <ac:chgData name="Jeff Landgraf" userId="367c8676d18b2324" providerId="LiveId" clId="{16D3A90A-9160-4AF6-BFC5-34244B1E95BC}" dt="2025-04-01T15:34:19.316" v="88" actId="478"/>
          <ac:spMkLst>
            <pc:docMk/>
            <pc:sldMk cId="619698293" sldId="530"/>
            <ac:spMk id="69" creationId="{782CFBC8-079C-686A-7218-6176A1ACBAFC}"/>
          </ac:spMkLst>
        </pc:spChg>
        <pc:spChg chg="del">
          <ac:chgData name="Jeff Landgraf" userId="367c8676d18b2324" providerId="LiveId" clId="{16D3A90A-9160-4AF6-BFC5-34244B1E95BC}" dt="2025-04-01T15:34:14.747" v="86" actId="478"/>
          <ac:spMkLst>
            <pc:docMk/>
            <pc:sldMk cId="619698293" sldId="530"/>
            <ac:spMk id="70" creationId="{0AEF5042-4B9C-56B3-1E3F-F22427DAEDF1}"/>
          </ac:spMkLst>
        </pc:spChg>
      </pc:sldChg>
      <pc:sldChg chg="del">
        <pc:chgData name="Jeff Landgraf" userId="367c8676d18b2324" providerId="LiveId" clId="{16D3A90A-9160-4AF6-BFC5-34244B1E95BC}" dt="2025-04-01T15:38:35.207" v="115" actId="47"/>
        <pc:sldMkLst>
          <pc:docMk/>
          <pc:sldMk cId="869104135" sldId="538"/>
        </pc:sldMkLst>
      </pc:sldChg>
      <pc:sldChg chg="modSp mod">
        <pc:chgData name="Jeff Landgraf" userId="367c8676d18b2324" providerId="LiveId" clId="{16D3A90A-9160-4AF6-BFC5-34244B1E95BC}" dt="2025-04-01T15:28:59.323" v="85" actId="20577"/>
        <pc:sldMkLst>
          <pc:docMk/>
          <pc:sldMk cId="3706537114" sldId="680"/>
        </pc:sldMkLst>
        <pc:spChg chg="mod">
          <ac:chgData name="Jeff Landgraf" userId="367c8676d18b2324" providerId="LiveId" clId="{16D3A90A-9160-4AF6-BFC5-34244B1E95BC}" dt="2025-04-01T15:28:59.323" v="85" actId="20577"/>
          <ac:spMkLst>
            <pc:docMk/>
            <pc:sldMk cId="3706537114" sldId="680"/>
            <ac:spMk id="7" creationId="{49867A3A-D08E-80A2-FCB9-8C97BD4FA027}"/>
          </ac:spMkLst>
        </pc:spChg>
      </pc:sldChg>
      <pc:sldChg chg="modSp mod">
        <pc:chgData name="Jeff Landgraf" userId="367c8676d18b2324" providerId="LiveId" clId="{16D3A90A-9160-4AF6-BFC5-34244B1E95BC}" dt="2025-04-01T17:51:45.365" v="660" actId="20577"/>
        <pc:sldMkLst>
          <pc:docMk/>
          <pc:sldMk cId="1286171931" sldId="681"/>
        </pc:sldMkLst>
        <pc:spChg chg="mod">
          <ac:chgData name="Jeff Landgraf" userId="367c8676d18b2324" providerId="LiveId" clId="{16D3A90A-9160-4AF6-BFC5-34244B1E95BC}" dt="2025-04-01T17:51:45.365" v="660" actId="20577"/>
          <ac:spMkLst>
            <pc:docMk/>
            <pc:sldMk cId="1286171931" sldId="681"/>
            <ac:spMk id="8" creationId="{F472DD33-B6CA-7AD3-574D-E18BF184A47E}"/>
          </ac:spMkLst>
        </pc:spChg>
      </pc:sldChg>
      <pc:sldChg chg="del">
        <pc:chgData name="Jeff Landgraf" userId="367c8676d18b2324" providerId="LiveId" clId="{16D3A90A-9160-4AF6-BFC5-34244B1E95BC}" dt="2025-04-01T18:19:05.766" v="1311" actId="47"/>
        <pc:sldMkLst>
          <pc:docMk/>
          <pc:sldMk cId="539339002" sldId="682"/>
        </pc:sldMkLst>
      </pc:sldChg>
      <pc:sldChg chg="ord">
        <pc:chgData name="Jeff Landgraf" userId="367c8676d18b2324" providerId="LiveId" clId="{16D3A90A-9160-4AF6-BFC5-34244B1E95BC}" dt="2025-04-01T17:49:56.762" v="653"/>
        <pc:sldMkLst>
          <pc:docMk/>
          <pc:sldMk cId="2037918651" sldId="684"/>
        </pc:sldMkLst>
      </pc:sldChg>
      <pc:sldChg chg="del">
        <pc:chgData name="Jeff Landgraf" userId="367c8676d18b2324" providerId="LiveId" clId="{16D3A90A-9160-4AF6-BFC5-34244B1E95BC}" dt="2025-04-01T18:19:06.440" v="1312" actId="47"/>
        <pc:sldMkLst>
          <pc:docMk/>
          <pc:sldMk cId="2248925760" sldId="685"/>
        </pc:sldMkLst>
      </pc:sldChg>
      <pc:sldChg chg="del">
        <pc:chgData name="Jeff Landgraf" userId="367c8676d18b2324" providerId="LiveId" clId="{16D3A90A-9160-4AF6-BFC5-34244B1E95BC}" dt="2025-04-01T18:19:07.883" v="1313" actId="47"/>
        <pc:sldMkLst>
          <pc:docMk/>
          <pc:sldMk cId="4102863219" sldId="686"/>
        </pc:sldMkLst>
      </pc:sldChg>
      <pc:sldChg chg="del">
        <pc:chgData name="Jeff Landgraf" userId="367c8676d18b2324" providerId="LiveId" clId="{16D3A90A-9160-4AF6-BFC5-34244B1E95BC}" dt="2025-04-01T18:19:08.885" v="1314" actId="47"/>
        <pc:sldMkLst>
          <pc:docMk/>
          <pc:sldMk cId="1641403410" sldId="687"/>
        </pc:sldMkLst>
      </pc:sldChg>
      <pc:sldChg chg="del">
        <pc:chgData name="Jeff Landgraf" userId="367c8676d18b2324" providerId="LiveId" clId="{16D3A90A-9160-4AF6-BFC5-34244B1E95BC}" dt="2025-04-01T18:19:15.802" v="1317" actId="47"/>
        <pc:sldMkLst>
          <pc:docMk/>
          <pc:sldMk cId="652655272" sldId="690"/>
        </pc:sldMkLst>
      </pc:sldChg>
      <pc:sldChg chg="del">
        <pc:chgData name="Jeff Landgraf" userId="367c8676d18b2324" providerId="LiveId" clId="{16D3A90A-9160-4AF6-BFC5-34244B1E95BC}" dt="2025-04-01T18:19:18.352" v="1319" actId="47"/>
        <pc:sldMkLst>
          <pc:docMk/>
          <pc:sldMk cId="2766833167" sldId="3992"/>
        </pc:sldMkLst>
      </pc:sldChg>
      <pc:sldChg chg="del">
        <pc:chgData name="Jeff Landgraf" userId="367c8676d18b2324" providerId="LiveId" clId="{16D3A90A-9160-4AF6-BFC5-34244B1E95BC}" dt="2025-04-01T18:19:16.674" v="1318" actId="47"/>
        <pc:sldMkLst>
          <pc:docMk/>
          <pc:sldMk cId="860587164" sldId="4060"/>
        </pc:sldMkLst>
      </pc:sldChg>
      <pc:sldChg chg="del">
        <pc:chgData name="Jeff Landgraf" userId="367c8676d18b2324" providerId="LiveId" clId="{16D3A90A-9160-4AF6-BFC5-34244B1E95BC}" dt="2025-04-01T18:19:10.226" v="1315" actId="47"/>
        <pc:sldMkLst>
          <pc:docMk/>
          <pc:sldMk cId="1772683437" sldId="4070"/>
        </pc:sldMkLst>
      </pc:sldChg>
      <pc:sldChg chg="del">
        <pc:chgData name="Jeff Landgraf" userId="367c8676d18b2324" providerId="LiveId" clId="{16D3A90A-9160-4AF6-BFC5-34244B1E95BC}" dt="2025-04-01T18:19:10.814" v="1316" actId="47"/>
        <pc:sldMkLst>
          <pc:docMk/>
          <pc:sldMk cId="2423277558" sldId="4071"/>
        </pc:sldMkLst>
      </pc:sldChg>
      <pc:sldChg chg="modSp mod">
        <pc:chgData name="Jeff Landgraf" userId="367c8676d18b2324" providerId="LiveId" clId="{16D3A90A-9160-4AF6-BFC5-34244B1E95BC}" dt="2025-04-01T18:16:41.162" v="1310" actId="14100"/>
        <pc:sldMkLst>
          <pc:docMk/>
          <pc:sldMk cId="2617918957" sldId="4072"/>
        </pc:sldMkLst>
        <pc:spChg chg="mod">
          <ac:chgData name="Jeff Landgraf" userId="367c8676d18b2324" providerId="LiveId" clId="{16D3A90A-9160-4AF6-BFC5-34244B1E95BC}" dt="2025-04-01T18:16:41.162" v="1310" actId="14100"/>
          <ac:spMkLst>
            <pc:docMk/>
            <pc:sldMk cId="2617918957" sldId="4072"/>
            <ac:spMk id="6" creationId="{11F976C6-8D01-21D4-ADC6-006B49C45B06}"/>
          </ac:spMkLst>
        </pc:spChg>
      </pc:sldChg>
      <pc:sldChg chg="modSp mod">
        <pc:chgData name="Jeff Landgraf" userId="367c8676d18b2324" providerId="LiveId" clId="{16D3A90A-9160-4AF6-BFC5-34244B1E95BC}" dt="2025-04-01T17:54:36.896" v="806" actId="6549"/>
        <pc:sldMkLst>
          <pc:docMk/>
          <pc:sldMk cId="2244030246" sldId="4074"/>
        </pc:sldMkLst>
        <pc:spChg chg="mod">
          <ac:chgData name="Jeff Landgraf" userId="367c8676d18b2324" providerId="LiveId" clId="{16D3A90A-9160-4AF6-BFC5-34244B1E95BC}" dt="2025-04-01T17:54:36.896" v="806" actId="6549"/>
          <ac:spMkLst>
            <pc:docMk/>
            <pc:sldMk cId="2244030246" sldId="4074"/>
            <ac:spMk id="28" creationId="{A3233E76-2CF6-1EE3-863A-48604DD6EA30}"/>
          </ac:spMkLst>
        </pc:spChg>
      </pc:sldChg>
      <pc:sldChg chg="modSp mod">
        <pc:chgData name="Jeff Landgraf" userId="367c8676d18b2324" providerId="LiveId" clId="{16D3A90A-9160-4AF6-BFC5-34244B1E95BC}" dt="2025-04-01T17:57:12.451" v="1207" actId="14100"/>
        <pc:sldMkLst>
          <pc:docMk/>
          <pc:sldMk cId="3462107847" sldId="4075"/>
        </pc:sldMkLst>
        <pc:spChg chg="mod">
          <ac:chgData name="Jeff Landgraf" userId="367c8676d18b2324" providerId="LiveId" clId="{16D3A90A-9160-4AF6-BFC5-34244B1E95BC}" dt="2025-04-01T17:57:12.451" v="1207" actId="14100"/>
          <ac:spMkLst>
            <pc:docMk/>
            <pc:sldMk cId="3462107847" sldId="4075"/>
            <ac:spMk id="32" creationId="{CA1D30B9-C428-3FAA-D506-FFA20E6DFC03}"/>
          </ac:spMkLst>
        </pc:spChg>
      </pc:sldChg>
      <pc:sldChg chg="modSp mod">
        <pc:chgData name="Jeff Landgraf" userId="367c8676d18b2324" providerId="LiveId" clId="{16D3A90A-9160-4AF6-BFC5-34244B1E95BC}" dt="2025-04-01T17:58:13.242" v="1270" actId="14100"/>
        <pc:sldMkLst>
          <pc:docMk/>
          <pc:sldMk cId="2962746302" sldId="4076"/>
        </pc:sldMkLst>
        <pc:spChg chg="mod">
          <ac:chgData name="Jeff Landgraf" userId="367c8676d18b2324" providerId="LiveId" clId="{16D3A90A-9160-4AF6-BFC5-34244B1E95BC}" dt="2025-04-01T17:58:13.242" v="1270" actId="14100"/>
          <ac:spMkLst>
            <pc:docMk/>
            <pc:sldMk cId="2962746302" sldId="4076"/>
            <ac:spMk id="30" creationId="{67576FA5-D3CD-107F-C2B9-17FCC4B439AF}"/>
          </ac:spMkLst>
        </pc:spChg>
      </pc:sldChg>
      <pc:sldChg chg="addSp modSp new mod">
        <pc:chgData name="Jeff Landgraf" userId="367c8676d18b2324" providerId="LiveId" clId="{16D3A90A-9160-4AF6-BFC5-34244B1E95BC}" dt="2025-04-01T15:27:16.187" v="57" actId="5793"/>
        <pc:sldMkLst>
          <pc:docMk/>
          <pc:sldMk cId="2342569512" sldId="4077"/>
        </pc:sldMkLst>
        <pc:spChg chg="add mod">
          <ac:chgData name="Jeff Landgraf" userId="367c8676d18b2324" providerId="LiveId" clId="{16D3A90A-9160-4AF6-BFC5-34244B1E95BC}" dt="2025-04-01T15:27:16.187" v="57" actId="5793"/>
          <ac:spMkLst>
            <pc:docMk/>
            <pc:sldMk cId="2342569512" sldId="4077"/>
            <ac:spMk id="5" creationId="{9E441CAE-5B2D-5D1E-8D22-E795FAEE74AB}"/>
          </ac:spMkLst>
        </pc:spChg>
      </pc:sldChg>
      <pc:sldChg chg="add ord">
        <pc:chgData name="Jeff Landgraf" userId="367c8676d18b2324" providerId="LiveId" clId="{16D3A90A-9160-4AF6-BFC5-34244B1E95BC}" dt="2025-04-01T17:48:58.030" v="651"/>
        <pc:sldMkLst>
          <pc:docMk/>
          <pc:sldMk cId="2296633579" sldId="4078"/>
        </pc:sldMkLst>
      </pc:sldChg>
      <pc:sldChg chg="add ord">
        <pc:chgData name="Jeff Landgraf" userId="367c8676d18b2324" providerId="LiveId" clId="{16D3A90A-9160-4AF6-BFC5-34244B1E95BC}" dt="2025-04-01T17:50:24.771" v="655"/>
        <pc:sldMkLst>
          <pc:docMk/>
          <pc:sldMk cId="2624227545" sldId="4079"/>
        </pc:sldMkLst>
      </pc:sldChg>
      <pc:sldMasterChg chg="delSldLayout">
        <pc:chgData name="Jeff Landgraf" userId="367c8676d18b2324" providerId="LiveId" clId="{16D3A90A-9160-4AF6-BFC5-34244B1E95BC}" dt="2025-04-01T18:19:18.352" v="1319" actId="47"/>
        <pc:sldMasterMkLst>
          <pc:docMk/>
          <pc:sldMasterMk cId="2273534033" sldId="2147483648"/>
        </pc:sldMasterMkLst>
        <pc:sldLayoutChg chg="del">
          <pc:chgData name="Jeff Landgraf" userId="367c8676d18b2324" providerId="LiveId" clId="{16D3A90A-9160-4AF6-BFC5-34244B1E95BC}" dt="2025-04-01T15:38:35.207" v="115" actId="47"/>
          <pc:sldLayoutMkLst>
            <pc:docMk/>
            <pc:sldMasterMk cId="2273534033" sldId="2147483648"/>
            <pc:sldLayoutMk cId="3819626063" sldId="2147483660"/>
          </pc:sldLayoutMkLst>
        </pc:sldLayoutChg>
        <pc:sldLayoutChg chg="del">
          <pc:chgData name="Jeff Landgraf" userId="367c8676d18b2324" providerId="LiveId" clId="{16D3A90A-9160-4AF6-BFC5-34244B1E95BC}" dt="2025-04-01T18:19:18.352" v="1319" actId="47"/>
          <pc:sldLayoutMkLst>
            <pc:docMk/>
            <pc:sldMasterMk cId="2273534033" sldId="2147483648"/>
            <pc:sldLayoutMk cId="2955456962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46208-486E-45D0-A63D-B47CD3DA35D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15276-A7F8-4EE0-B3CB-DD0E53D7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A680-1E4C-2D8F-4350-8E52E7C61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A185C-3A36-FEAD-722B-2A5459C50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1908C-5128-1E98-B367-05DE047C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035F5-2438-6D6D-6CEC-DA73C9FC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DB547-A74B-52D8-468B-4DA00616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3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2290-E5A2-1A33-47AF-2751BD21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B2566-CB9B-B0BB-2F4E-C7B50A559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2F7F4-2A53-BD69-57C0-F4F65275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B4BD0-6DFD-661F-78D0-EC02B0C9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74D6B-34B1-C764-A883-791F6173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314C8-B063-75CE-632C-B44AD427D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F1488-6715-F0B0-E07C-D92067F2F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EE7E6-97FA-1B92-C196-0DE1CB13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8141-9CFC-9CA5-0AA9-BD676E36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1703C-BB4B-4E95-EAC6-5D81490F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58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501" y="6492876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12" y="8710"/>
            <a:ext cx="11347413" cy="55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8804D3C-0186-7AFD-5990-11566D85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617607"/>
            <a:ext cx="11005409" cy="5692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>
              <a:buClr>
                <a:srgbClr val="0096FF"/>
              </a:buClr>
              <a:buFont typeface="Wingdings" pitchFamily="2" charset="2"/>
              <a:buChar char="§"/>
              <a:defRPr/>
            </a:lvl1pPr>
            <a:lvl2pPr marL="514350" indent="-171450">
              <a:buClr>
                <a:srgbClr val="0096FF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96FF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96FF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96FF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E7ABE9-D402-D243-A7BB-FE924DE50F86}"/>
              </a:ext>
            </a:extLst>
          </p:cNvPr>
          <p:cNvSpPr txBox="1"/>
          <p:nvPr userDrawn="1"/>
        </p:nvSpPr>
        <p:spPr>
          <a:xfrm>
            <a:off x="1002453" y="548640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sz="1800" dirty="0">
              <a:solidFill>
                <a:srgbClr val="0096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D269B-562F-1519-0E44-2E76E597005B}"/>
              </a:ext>
            </a:extLst>
          </p:cNvPr>
          <p:cNvSpPr txBox="1"/>
          <p:nvPr userDrawn="1"/>
        </p:nvSpPr>
        <p:spPr>
          <a:xfrm>
            <a:off x="1987826" y="6679096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03737-F702-F568-9EA4-6EBF1DCD1CD4}"/>
              </a:ext>
            </a:extLst>
          </p:cNvPr>
          <p:cNvSpPr txBox="1"/>
          <p:nvPr userDrawn="1"/>
        </p:nvSpPr>
        <p:spPr>
          <a:xfrm>
            <a:off x="6072809" y="6679096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CEC77-D7BD-E9F7-CB1D-55C3A287E045}"/>
              </a:ext>
            </a:extLst>
          </p:cNvPr>
          <p:cNvSpPr txBox="1"/>
          <p:nvPr userDrawn="1"/>
        </p:nvSpPr>
        <p:spPr>
          <a:xfrm>
            <a:off x="4496696" y="6680499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8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5038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94B0C9B-62D7-524A-9975-B6A29194CB5F}"/>
              </a:ext>
            </a:extLst>
          </p:cNvPr>
          <p:cNvSpPr txBox="1">
            <a:spLocks/>
          </p:cNvSpPr>
          <p:nvPr userDrawn="1"/>
        </p:nvSpPr>
        <p:spPr>
          <a:xfrm>
            <a:off x="602342" y="0"/>
            <a:ext cx="11347413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13" y="6492238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42" y="0"/>
            <a:ext cx="11347413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34472-1602-AB41-BDAD-A875EAD192E3}"/>
              </a:ext>
            </a:extLst>
          </p:cNvPr>
          <p:cNvSpPr txBox="1"/>
          <p:nvPr userDrawn="1"/>
        </p:nvSpPr>
        <p:spPr>
          <a:xfrm>
            <a:off x="743919" y="6424047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210C8-68D7-9243-B443-CDE6C5AE7AD3}"/>
              </a:ext>
            </a:extLst>
          </p:cNvPr>
          <p:cNvSpPr txBox="1"/>
          <p:nvPr userDrawn="1"/>
        </p:nvSpPr>
        <p:spPr>
          <a:xfrm>
            <a:off x="1868214" y="6503276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8D595-4F86-9D4C-993A-17FEF958C837}"/>
              </a:ext>
            </a:extLst>
          </p:cNvPr>
          <p:cNvSpPr txBox="1"/>
          <p:nvPr userDrawn="1"/>
        </p:nvSpPr>
        <p:spPr>
          <a:xfrm>
            <a:off x="1804946" y="6671144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0" indent="0" algn="l">
              <a:buClr>
                <a:srgbClr val="0096FF"/>
              </a:buClr>
              <a:buFont typeface="Arial" panose="020B0604020202020204" pitchFamily="34" charset="0"/>
              <a:buNone/>
            </a:pPr>
            <a:endParaRPr lang="en-US" dirty="0">
              <a:solidFill>
                <a:srgbClr val="009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0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1499-F6B5-131A-0CCC-AD0C7C76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8638-31DD-0BB0-EF0D-682744CEE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BE7F-7F42-36A9-B7CD-8E38A63F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A289C-BDBC-684D-3AAF-D63D3007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16A45-D0E1-B1C4-ED94-8F40D77A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8FD9-4B71-FECC-60CD-ED1FCD42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2EACC-A994-20E3-AEC7-79EE93415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FF9A1-F784-D534-0D3E-BC67B210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B4116-F420-FF4B-8023-E7FEE0FA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CEB54-BA06-0839-BDCA-4179A68D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7136-7149-88DA-2900-B8510A32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5871D-72ED-010F-755D-D7B3D40BC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A7E5-4F99-9484-4ECC-2261696E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6F46B-694B-D872-D908-7CEE3368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7026A-C0C8-7D56-3459-623CBFCF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DBA51-C26E-59A1-55AC-6120089D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7794-E58B-A833-1711-2363A684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A96F5-081F-D2AE-10D4-427CADC05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3549E-3AAD-A5C5-92E5-A433ED88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11B04-102E-EEA7-DFC2-666954E6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773F-D6BB-5F47-2A37-3B4373719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0CD36-43CD-4A9F-13EF-D17B5653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D71A8-A6B2-D121-7B24-FF35C80D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3DDE0-EC2B-29E2-C0BD-759ED029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7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70C0-AEFA-7323-A3A3-A7295B44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7551-8315-F62E-24CD-149E08D2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FDFE7-B1E9-D32F-9C41-414628DA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BF914-46F9-CA60-050E-F3593210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07E8C-1073-9E5A-3E9B-5992B585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073CD-1E3A-1F74-4F7C-D1720998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19F7C-8897-C582-5378-1F0C239A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FF1B-BB23-4A8B-6429-17C0B2CB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E948D-FE55-9DF2-F865-EA79DD352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A2D53-8806-71C8-111B-5E58D891D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3AF97-38B6-91D2-F12B-B1FA4518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96A0E-DF1B-E3AF-2779-7B11CA9D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7A5B0-6FDC-76AF-D7BF-14451690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F30F-0964-0DB1-296F-F4E61CC1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BEB4-1EBE-FC94-1AEA-A11EF7DC0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751EC-0E12-B4B2-5FDA-AA29F8867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83256-9527-15E2-D91C-04993E3E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86A48-D92A-F674-97A8-57540307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676C8-A675-5999-B394-9945E9EA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1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97745-6704-E05A-678D-B5CA7F51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B88C-BE03-4635-0C5D-A3DE5401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F7FE5-16F6-D1DF-7B5F-6ADCD19BD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4/2/2025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D200C-FC93-603E-1738-F84DDE815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EIC Echelon 0 + 1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DD857-FBC4-0030-3E02-0F630F48F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5C17E5-804B-4CAE-A503-F9338E44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2515-2858-E84C-6C88-BAC354EF5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Echelon-0 (DAQ) </a:t>
            </a:r>
            <a:br>
              <a:rPr lang="en-US" dirty="0"/>
            </a:br>
            <a:r>
              <a:rPr lang="en-US" dirty="0"/>
              <a:t>Overview and 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0424D-0D59-EA9E-3D56-86698CD60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Jeff Landgraf</a:t>
            </a:r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9C5F6BA-6D60-46C4-B31C-6E067C484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58" y="6082087"/>
            <a:ext cx="1526552" cy="38260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1348F46-DD98-6A44-DAAE-232EEB90F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7798" y="5735637"/>
            <a:ext cx="1186328" cy="8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1E21D-141F-EA35-C62C-21892379A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57D71-0192-8E0E-DB0F-0D8269CA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B8867-8BCB-BEB9-B157-13A70E35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C3669-ADA7-143B-B5F3-EC53B6DF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2F9DAA9-40BC-D576-B18C-FB86E8DC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84" y="1395449"/>
            <a:ext cx="8745263" cy="23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0E7C19-4E86-6D37-9D4C-A0A6029D7E7A}"/>
              </a:ext>
            </a:extLst>
          </p:cNvPr>
          <p:cNvSpPr txBox="1"/>
          <p:nvPr/>
        </p:nvSpPr>
        <p:spPr>
          <a:xfrm>
            <a:off x="462579" y="1369315"/>
            <a:ext cx="2662106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Detector Install:        FY29Q2  - FY31Q2</a:t>
            </a:r>
          </a:p>
          <a:p>
            <a:r>
              <a:rPr lang="en-US" sz="1100" dirty="0" err="1"/>
              <a:t>Cosmics</a:t>
            </a:r>
            <a:r>
              <a:rPr lang="en-US" sz="1100" dirty="0"/>
              <a:t>:                      FY31Q3</a:t>
            </a:r>
          </a:p>
          <a:p>
            <a:r>
              <a:rPr lang="en-US" sz="1100" dirty="0"/>
              <a:t>Early CD-4:                  FY32Q4</a:t>
            </a:r>
          </a:p>
          <a:p>
            <a:endParaRPr lang="en-US" sz="1050" dirty="0"/>
          </a:p>
          <a:p>
            <a:endParaRPr lang="en-US" sz="1000" dirty="0"/>
          </a:p>
          <a:p>
            <a:r>
              <a:rPr lang="en-US" sz="1000" b="1" dirty="0">
                <a:solidFill>
                  <a:srgbClr val="C00000"/>
                </a:solidFill>
              </a:rPr>
              <a:t>DAQ Releases:</a:t>
            </a:r>
          </a:p>
          <a:p>
            <a:endParaRPr lang="en-US" sz="1000" dirty="0"/>
          </a:p>
          <a:p>
            <a:r>
              <a:rPr lang="en-US" sz="1000" b="1" dirty="0" err="1"/>
              <a:t>PicoDAQ</a:t>
            </a:r>
            <a:r>
              <a:rPr lang="en-US" sz="1000" b="1" dirty="0"/>
              <a:t> </a:t>
            </a:r>
            <a:r>
              <a:rPr lang="en-US" sz="1000" dirty="0"/>
              <a:t>           	                                    </a:t>
            </a:r>
            <a:r>
              <a:rPr lang="en-US" sz="1000" b="1" dirty="0">
                <a:solidFill>
                  <a:schemeClr val="accent3"/>
                </a:solidFill>
              </a:rPr>
              <a:t>FY26Q1</a:t>
            </a:r>
          </a:p>
          <a:p>
            <a:pPr marL="169863" lvl="1"/>
            <a:r>
              <a:rPr lang="en-US" sz="1000" dirty="0"/>
              <a:t>Readout test setups</a:t>
            </a:r>
          </a:p>
          <a:p>
            <a:endParaRPr lang="en-US" sz="1000" dirty="0"/>
          </a:p>
          <a:p>
            <a:r>
              <a:rPr lang="en-US" sz="1000" b="1" dirty="0" err="1"/>
              <a:t>MicroDAQ</a:t>
            </a:r>
            <a:r>
              <a:rPr lang="en-US" sz="1000" dirty="0"/>
              <a:t>:            	</a:t>
            </a:r>
            <a:r>
              <a:rPr lang="en-US" sz="1000" b="1" dirty="0">
                <a:solidFill>
                  <a:schemeClr val="accent3"/>
                </a:solidFill>
              </a:rPr>
              <a:t>FY26Q4</a:t>
            </a:r>
          </a:p>
          <a:p>
            <a:pPr marL="169863" lvl="1"/>
            <a:r>
              <a:rPr lang="en-US" sz="1000" dirty="0"/>
              <a:t>Readout detector data in test stand using engineering articles </a:t>
            </a:r>
          </a:p>
          <a:p>
            <a:endParaRPr lang="en-US" sz="1000" dirty="0"/>
          </a:p>
          <a:p>
            <a:r>
              <a:rPr lang="en-US" sz="1000" b="1" dirty="0" err="1"/>
              <a:t>MiniDAQ</a:t>
            </a:r>
            <a:r>
              <a:rPr lang="en-US" sz="1000" b="1" dirty="0"/>
              <a:t>:</a:t>
            </a:r>
            <a:r>
              <a:rPr lang="en-US" sz="1000" dirty="0"/>
              <a:t>               	</a:t>
            </a:r>
            <a:r>
              <a:rPr lang="en-US" sz="1000" b="1" dirty="0">
                <a:solidFill>
                  <a:schemeClr val="accent3"/>
                </a:solidFill>
              </a:rPr>
              <a:t>FY28Q1</a:t>
            </a:r>
          </a:p>
          <a:p>
            <a:pPr marL="169863" lvl="1"/>
            <a:r>
              <a:rPr lang="en-US" sz="1000" dirty="0"/>
              <a:t>Readout detector data using full hardware and timing chain</a:t>
            </a:r>
          </a:p>
          <a:p>
            <a:endParaRPr lang="en-US" sz="1000" dirty="0"/>
          </a:p>
          <a:p>
            <a:r>
              <a:rPr lang="en-US" sz="1000" b="1" dirty="0"/>
              <a:t>Full DAQ-v1:</a:t>
            </a:r>
            <a:r>
              <a:rPr lang="en-US" sz="1000" dirty="0"/>
              <a:t>           	</a:t>
            </a:r>
            <a:r>
              <a:rPr lang="en-US" sz="1000" b="1" dirty="0">
                <a:solidFill>
                  <a:schemeClr val="accent3"/>
                </a:solidFill>
              </a:rPr>
              <a:t>FY29Q2</a:t>
            </a:r>
          </a:p>
          <a:p>
            <a:pPr marL="169863" lvl="1"/>
            <a:r>
              <a:rPr lang="en-US" sz="1000" dirty="0"/>
              <a:t>Full functionality DAQ ready for full system integration &amp; testing</a:t>
            </a:r>
          </a:p>
          <a:p>
            <a:pPr marL="169863" lvl="1"/>
            <a:endParaRPr lang="en-US" sz="1000" dirty="0"/>
          </a:p>
          <a:p>
            <a:pPr indent="-287337"/>
            <a:r>
              <a:rPr lang="en-US" sz="1000" b="1" dirty="0"/>
              <a:t>Production DAQ:</a:t>
            </a:r>
            <a:r>
              <a:rPr lang="en-US" sz="1000" dirty="0"/>
              <a:t>     	</a:t>
            </a:r>
            <a:r>
              <a:rPr lang="en-US" sz="1000" b="1" dirty="0">
                <a:solidFill>
                  <a:schemeClr val="accent3"/>
                </a:solidFill>
              </a:rPr>
              <a:t>FY31Q3</a:t>
            </a:r>
          </a:p>
          <a:p>
            <a:pPr indent="-287337"/>
            <a:r>
              <a:rPr lang="en-US" sz="1000" dirty="0"/>
              <a:t>     Ready for </a:t>
            </a:r>
            <a:r>
              <a:rPr lang="en-US" sz="1000" dirty="0" err="1"/>
              <a:t>cosmics</a:t>
            </a:r>
            <a:endParaRPr lang="en-US" sz="1000" dirty="0"/>
          </a:p>
          <a:p>
            <a:pPr indent="-287337"/>
            <a:r>
              <a:rPr lang="en-US" sz="1000" dirty="0"/>
              <a:t>   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3544EF-F6D6-9E8A-E7E0-AD7D9466C0F8}"/>
              </a:ext>
            </a:extLst>
          </p:cNvPr>
          <p:cNvCxnSpPr>
            <a:cxnSpLocks/>
          </p:cNvCxnSpPr>
          <p:nvPr/>
        </p:nvCxnSpPr>
        <p:spPr>
          <a:xfrm flipV="1">
            <a:off x="6511762" y="3750809"/>
            <a:ext cx="0" cy="368225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13F5C4-C78B-5730-0915-36587C7FBA5D}"/>
              </a:ext>
            </a:extLst>
          </p:cNvPr>
          <p:cNvCxnSpPr>
            <a:cxnSpLocks/>
          </p:cNvCxnSpPr>
          <p:nvPr/>
        </p:nvCxnSpPr>
        <p:spPr>
          <a:xfrm flipV="1">
            <a:off x="6849327" y="3773977"/>
            <a:ext cx="0" cy="82984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B3D038-F714-CEDA-8144-0AB130351580}"/>
              </a:ext>
            </a:extLst>
          </p:cNvPr>
          <p:cNvCxnSpPr>
            <a:cxnSpLocks/>
          </p:cNvCxnSpPr>
          <p:nvPr/>
        </p:nvCxnSpPr>
        <p:spPr>
          <a:xfrm flipV="1">
            <a:off x="7675670" y="3773977"/>
            <a:ext cx="1" cy="34505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3AE587-7717-B2DE-1F49-43EAA9F62D87}"/>
              </a:ext>
            </a:extLst>
          </p:cNvPr>
          <p:cNvCxnSpPr>
            <a:cxnSpLocks/>
          </p:cNvCxnSpPr>
          <p:nvPr/>
        </p:nvCxnSpPr>
        <p:spPr>
          <a:xfrm flipV="1">
            <a:off x="8230847" y="3773977"/>
            <a:ext cx="0" cy="86879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C5937F-55E6-EA89-9887-853741B3A49B}"/>
              </a:ext>
            </a:extLst>
          </p:cNvPr>
          <p:cNvCxnSpPr>
            <a:cxnSpLocks/>
          </p:cNvCxnSpPr>
          <p:nvPr/>
        </p:nvCxnSpPr>
        <p:spPr>
          <a:xfrm flipV="1">
            <a:off x="9427208" y="3773977"/>
            <a:ext cx="0" cy="35672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9B8B6B-1A92-AF03-28A0-80AE25963E96}"/>
              </a:ext>
            </a:extLst>
          </p:cNvPr>
          <p:cNvSpPr txBox="1"/>
          <p:nvPr/>
        </p:nvSpPr>
        <p:spPr>
          <a:xfrm>
            <a:off x="7308373" y="4180389"/>
            <a:ext cx="7264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MiniDAQ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ADC77-89F3-DCFB-1C05-A19E5FE96889}"/>
              </a:ext>
            </a:extLst>
          </p:cNvPr>
          <p:cNvSpPr txBox="1"/>
          <p:nvPr/>
        </p:nvSpPr>
        <p:spPr>
          <a:xfrm>
            <a:off x="8996641" y="4180389"/>
            <a:ext cx="8611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Production</a:t>
            </a:r>
          </a:p>
          <a:p>
            <a:pPr algn="ctr"/>
            <a:r>
              <a:rPr lang="en-US" sz="1000" b="1">
                <a:solidFill>
                  <a:srgbClr val="C00000"/>
                </a:solidFill>
              </a:rPr>
              <a:t>DAQ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967E2-954C-892A-7917-4D58B5CADB77}"/>
              </a:ext>
            </a:extLst>
          </p:cNvPr>
          <p:cNvSpPr txBox="1"/>
          <p:nvPr/>
        </p:nvSpPr>
        <p:spPr>
          <a:xfrm>
            <a:off x="6027083" y="4188901"/>
            <a:ext cx="73930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PicoDAQ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379281-1DF3-81F4-81AB-EAEDB8251014}"/>
              </a:ext>
            </a:extLst>
          </p:cNvPr>
          <p:cNvSpPr txBox="1"/>
          <p:nvPr/>
        </p:nvSpPr>
        <p:spPr>
          <a:xfrm>
            <a:off x="6443607" y="4642769"/>
            <a:ext cx="8114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MicroDAQ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BACC3C-118E-375F-BA55-958C4B7B3172}"/>
              </a:ext>
            </a:extLst>
          </p:cNvPr>
          <p:cNvSpPr txBox="1"/>
          <p:nvPr/>
        </p:nvSpPr>
        <p:spPr>
          <a:xfrm>
            <a:off x="5183128" y="4540802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E818C-B608-A751-33C9-32365C2EB5D0}"/>
              </a:ext>
            </a:extLst>
          </p:cNvPr>
          <p:cNvSpPr txBox="1"/>
          <p:nvPr/>
        </p:nvSpPr>
        <p:spPr>
          <a:xfrm>
            <a:off x="7765015" y="4663515"/>
            <a:ext cx="93166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Full DAQ-V1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DA79AD-E673-B5AA-F0C9-25E257E06330}"/>
              </a:ext>
            </a:extLst>
          </p:cNvPr>
          <p:cNvCxnSpPr>
            <a:cxnSpLocks/>
          </p:cNvCxnSpPr>
          <p:nvPr/>
        </p:nvCxnSpPr>
        <p:spPr>
          <a:xfrm flipV="1">
            <a:off x="4902279" y="3750809"/>
            <a:ext cx="0" cy="368225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F444C0-7E70-D840-63BE-F06406FC1C03}"/>
              </a:ext>
            </a:extLst>
          </p:cNvPr>
          <p:cNvSpPr txBox="1"/>
          <p:nvPr/>
        </p:nvSpPr>
        <p:spPr>
          <a:xfrm>
            <a:off x="4669326" y="4176815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AA3FBA-3D71-E273-7798-750D1AC27D86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442715" y="3750809"/>
            <a:ext cx="3466" cy="789993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1262D8-2645-6305-E0A3-FA00DCCF9E54}"/>
              </a:ext>
            </a:extLst>
          </p:cNvPr>
          <p:cNvSpPr txBox="1"/>
          <p:nvPr/>
        </p:nvSpPr>
        <p:spPr>
          <a:xfrm>
            <a:off x="5751810" y="4798258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/>
                </a:solidFill>
              </a:rPr>
              <a:t>PDR3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4B0758-447A-6240-0AE6-531C8347F864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14863" y="3750809"/>
            <a:ext cx="0" cy="104744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BDF3E08-C5A6-1BE2-A71F-47E63B05A4D0}"/>
              </a:ext>
            </a:extLst>
          </p:cNvPr>
          <p:cNvSpPr txBox="1"/>
          <p:nvPr/>
        </p:nvSpPr>
        <p:spPr>
          <a:xfrm>
            <a:off x="462579" y="277369"/>
            <a:ext cx="4904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Streaming DAQ Milestones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197F09-7E2F-4E40-A58A-0D6C48C381F1}"/>
              </a:ext>
            </a:extLst>
          </p:cNvPr>
          <p:cNvSpPr/>
          <p:nvPr/>
        </p:nvSpPr>
        <p:spPr>
          <a:xfrm>
            <a:off x="3385458" y="1636695"/>
            <a:ext cx="5225142" cy="284856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“</a:t>
            </a:r>
            <a:r>
              <a:rPr lang="en-US" sz="2000" dirty="0" err="1"/>
              <a:t>MicroDAQ</a:t>
            </a:r>
            <a:r>
              <a:rPr lang="en-US" sz="2000" dirty="0"/>
              <a:t>” – Readout detector data in test stand w engineering articles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Stand alone FEB -&gt; RDO -&gt; DAM implementation using DAQ protocol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Single RDO, DAM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Emulation of GTU in DAM</a:t>
            </a:r>
          </a:p>
          <a:p>
            <a:endParaRPr lang="en-US" sz="2000" dirty="0"/>
          </a:p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C27E81-4745-5853-9B85-272E73E103CE}"/>
              </a:ext>
            </a:extLst>
          </p:cNvPr>
          <p:cNvCxnSpPr>
            <a:cxnSpLocks/>
          </p:cNvCxnSpPr>
          <p:nvPr/>
        </p:nvCxnSpPr>
        <p:spPr>
          <a:xfrm>
            <a:off x="2156867" y="3067959"/>
            <a:ext cx="1228591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233E76-2CF6-1EE3-863A-48604DD6EA30}"/>
              </a:ext>
            </a:extLst>
          </p:cNvPr>
          <p:cNvSpPr/>
          <p:nvPr/>
        </p:nvSpPr>
        <p:spPr>
          <a:xfrm>
            <a:off x="8710070" y="2477954"/>
            <a:ext cx="3419464" cy="326393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Echelon 0 still not developed at this point, so no interface to Echelon 1!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Will be creating “real” detector data</a:t>
            </a:r>
          </a:p>
        </p:txBody>
      </p:sp>
    </p:spTree>
    <p:extLst>
      <p:ext uri="{BB962C8B-B14F-4D97-AF65-F5344CB8AC3E}">
        <p14:creationId xmlns:p14="http://schemas.microsoft.com/office/powerpoint/2010/main" val="224403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CBC41-449A-F22B-5D75-2B8225C67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EB166-2083-A782-7F8F-CE4C5967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C87F8-CBB7-E2C7-7494-CC32CB6E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8ADB-C2F3-668E-C6D4-49B45FDC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C5CD815-DCDB-BEED-3ABA-ACAE1153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84" y="1395449"/>
            <a:ext cx="8745263" cy="23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694FE-6099-29CB-7875-ABB8814B6DB5}"/>
              </a:ext>
            </a:extLst>
          </p:cNvPr>
          <p:cNvSpPr txBox="1"/>
          <p:nvPr/>
        </p:nvSpPr>
        <p:spPr>
          <a:xfrm>
            <a:off x="462579" y="1369315"/>
            <a:ext cx="2662106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Detector Install:        FY29Q2  - FY31Q2</a:t>
            </a:r>
          </a:p>
          <a:p>
            <a:r>
              <a:rPr lang="en-US" sz="1100" dirty="0" err="1"/>
              <a:t>Cosmics</a:t>
            </a:r>
            <a:r>
              <a:rPr lang="en-US" sz="1100" dirty="0"/>
              <a:t>:                      FY31Q3</a:t>
            </a:r>
          </a:p>
          <a:p>
            <a:r>
              <a:rPr lang="en-US" sz="1100" dirty="0"/>
              <a:t>Early CD-4:                  FY32Q4</a:t>
            </a:r>
          </a:p>
          <a:p>
            <a:endParaRPr lang="en-US" sz="1050" dirty="0"/>
          </a:p>
          <a:p>
            <a:endParaRPr lang="en-US" sz="1000" dirty="0"/>
          </a:p>
          <a:p>
            <a:r>
              <a:rPr lang="en-US" sz="1000" b="1" dirty="0">
                <a:solidFill>
                  <a:srgbClr val="C00000"/>
                </a:solidFill>
              </a:rPr>
              <a:t>DAQ Releases:</a:t>
            </a:r>
          </a:p>
          <a:p>
            <a:endParaRPr lang="en-US" sz="1000" dirty="0"/>
          </a:p>
          <a:p>
            <a:r>
              <a:rPr lang="en-US" sz="1000" b="1" dirty="0" err="1"/>
              <a:t>PicoDAQ</a:t>
            </a:r>
            <a:r>
              <a:rPr lang="en-US" sz="1000" b="1" dirty="0"/>
              <a:t> </a:t>
            </a:r>
            <a:r>
              <a:rPr lang="en-US" sz="1000" dirty="0"/>
              <a:t>           	                                    </a:t>
            </a:r>
            <a:r>
              <a:rPr lang="en-US" sz="1000" b="1" dirty="0">
                <a:solidFill>
                  <a:schemeClr val="accent3"/>
                </a:solidFill>
              </a:rPr>
              <a:t>FY26Q1</a:t>
            </a:r>
          </a:p>
          <a:p>
            <a:pPr marL="169863" lvl="1"/>
            <a:r>
              <a:rPr lang="en-US" sz="1000" dirty="0"/>
              <a:t>Readout test setups</a:t>
            </a:r>
          </a:p>
          <a:p>
            <a:endParaRPr lang="en-US" sz="1000" dirty="0"/>
          </a:p>
          <a:p>
            <a:r>
              <a:rPr lang="en-US" sz="1000" b="1" dirty="0" err="1"/>
              <a:t>MicroDAQ</a:t>
            </a:r>
            <a:r>
              <a:rPr lang="en-US" sz="1000" dirty="0"/>
              <a:t>:            	</a:t>
            </a:r>
            <a:r>
              <a:rPr lang="en-US" sz="1000" b="1" dirty="0">
                <a:solidFill>
                  <a:schemeClr val="accent3"/>
                </a:solidFill>
              </a:rPr>
              <a:t>FY26Q4</a:t>
            </a:r>
          </a:p>
          <a:p>
            <a:pPr marL="169863" lvl="1"/>
            <a:r>
              <a:rPr lang="en-US" sz="1000" dirty="0"/>
              <a:t>Readout detector data in test stand using engineering articles </a:t>
            </a:r>
          </a:p>
          <a:p>
            <a:endParaRPr lang="en-US" sz="1000" dirty="0"/>
          </a:p>
          <a:p>
            <a:r>
              <a:rPr lang="en-US" sz="1000" b="1" dirty="0" err="1"/>
              <a:t>MiniDAQ</a:t>
            </a:r>
            <a:r>
              <a:rPr lang="en-US" sz="1000" b="1" dirty="0"/>
              <a:t>:</a:t>
            </a:r>
            <a:r>
              <a:rPr lang="en-US" sz="1000" dirty="0"/>
              <a:t>               	</a:t>
            </a:r>
            <a:r>
              <a:rPr lang="en-US" sz="1000" b="1" dirty="0">
                <a:solidFill>
                  <a:schemeClr val="accent3"/>
                </a:solidFill>
              </a:rPr>
              <a:t>FY28Q1</a:t>
            </a:r>
          </a:p>
          <a:p>
            <a:pPr marL="169863" lvl="1"/>
            <a:r>
              <a:rPr lang="en-US" sz="1000" dirty="0"/>
              <a:t>Readout detector data using full hardware and timing chain</a:t>
            </a:r>
          </a:p>
          <a:p>
            <a:endParaRPr lang="en-US" sz="1000" dirty="0"/>
          </a:p>
          <a:p>
            <a:r>
              <a:rPr lang="en-US" sz="1000" b="1" dirty="0"/>
              <a:t>Full DAQ-v1:</a:t>
            </a:r>
            <a:r>
              <a:rPr lang="en-US" sz="1000" dirty="0"/>
              <a:t>           	</a:t>
            </a:r>
            <a:r>
              <a:rPr lang="en-US" sz="1000" b="1" dirty="0">
                <a:solidFill>
                  <a:schemeClr val="accent3"/>
                </a:solidFill>
              </a:rPr>
              <a:t>FY29Q2</a:t>
            </a:r>
          </a:p>
          <a:p>
            <a:pPr marL="169863" lvl="1"/>
            <a:r>
              <a:rPr lang="en-US" sz="1000" dirty="0"/>
              <a:t>Full functionality DAQ ready for full system integration &amp; testing</a:t>
            </a:r>
          </a:p>
          <a:p>
            <a:pPr marL="169863" lvl="1"/>
            <a:endParaRPr lang="en-US" sz="1000" dirty="0"/>
          </a:p>
          <a:p>
            <a:pPr indent="-287337"/>
            <a:r>
              <a:rPr lang="en-US" sz="1000" b="1" dirty="0"/>
              <a:t>Production DAQ:</a:t>
            </a:r>
            <a:r>
              <a:rPr lang="en-US" sz="1000" dirty="0"/>
              <a:t>     	</a:t>
            </a:r>
            <a:r>
              <a:rPr lang="en-US" sz="1000" b="1" dirty="0">
                <a:solidFill>
                  <a:schemeClr val="accent3"/>
                </a:solidFill>
              </a:rPr>
              <a:t>FY31Q3</a:t>
            </a:r>
          </a:p>
          <a:p>
            <a:pPr indent="-287337"/>
            <a:r>
              <a:rPr lang="en-US" sz="1000" dirty="0"/>
              <a:t>     Ready for </a:t>
            </a:r>
            <a:r>
              <a:rPr lang="en-US" sz="1000" dirty="0" err="1"/>
              <a:t>cosmics</a:t>
            </a:r>
            <a:endParaRPr lang="en-US" sz="1000" dirty="0"/>
          </a:p>
          <a:p>
            <a:pPr indent="-287337"/>
            <a:r>
              <a:rPr lang="en-US" sz="1000" dirty="0"/>
              <a:t>   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384C9D-EE66-EF21-9ED1-7035A5DB8CAB}"/>
              </a:ext>
            </a:extLst>
          </p:cNvPr>
          <p:cNvCxnSpPr>
            <a:cxnSpLocks/>
          </p:cNvCxnSpPr>
          <p:nvPr/>
        </p:nvCxnSpPr>
        <p:spPr>
          <a:xfrm flipV="1">
            <a:off x="6511762" y="3750809"/>
            <a:ext cx="0" cy="368225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4D9FB9-A2FB-6F9E-5218-B6AE71F22B53}"/>
              </a:ext>
            </a:extLst>
          </p:cNvPr>
          <p:cNvCxnSpPr>
            <a:cxnSpLocks/>
          </p:cNvCxnSpPr>
          <p:nvPr/>
        </p:nvCxnSpPr>
        <p:spPr>
          <a:xfrm flipV="1">
            <a:off x="6849327" y="3773977"/>
            <a:ext cx="0" cy="82984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A81548-402F-A58B-A785-00A4C1A9AF5E}"/>
              </a:ext>
            </a:extLst>
          </p:cNvPr>
          <p:cNvCxnSpPr>
            <a:cxnSpLocks/>
          </p:cNvCxnSpPr>
          <p:nvPr/>
        </p:nvCxnSpPr>
        <p:spPr>
          <a:xfrm flipV="1">
            <a:off x="7675670" y="3773977"/>
            <a:ext cx="1" cy="34505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52BBE3-7777-E219-9A4D-2D61653AB782}"/>
              </a:ext>
            </a:extLst>
          </p:cNvPr>
          <p:cNvCxnSpPr>
            <a:cxnSpLocks/>
          </p:cNvCxnSpPr>
          <p:nvPr/>
        </p:nvCxnSpPr>
        <p:spPr>
          <a:xfrm flipV="1">
            <a:off x="8230847" y="3773977"/>
            <a:ext cx="0" cy="86879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8CF3B4-BCA8-8F0F-3986-CECACF5D4410}"/>
              </a:ext>
            </a:extLst>
          </p:cNvPr>
          <p:cNvCxnSpPr>
            <a:cxnSpLocks/>
          </p:cNvCxnSpPr>
          <p:nvPr/>
        </p:nvCxnSpPr>
        <p:spPr>
          <a:xfrm flipV="1">
            <a:off x="9427208" y="3773977"/>
            <a:ext cx="0" cy="35672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2BF48E-4CDC-B40A-A43F-3B5D7FAE1BB1}"/>
              </a:ext>
            </a:extLst>
          </p:cNvPr>
          <p:cNvSpPr txBox="1"/>
          <p:nvPr/>
        </p:nvSpPr>
        <p:spPr>
          <a:xfrm>
            <a:off x="7308373" y="4180389"/>
            <a:ext cx="7264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MiniDAQ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29126-A62E-6186-70E7-58CEBEB6067B}"/>
              </a:ext>
            </a:extLst>
          </p:cNvPr>
          <p:cNvSpPr txBox="1"/>
          <p:nvPr/>
        </p:nvSpPr>
        <p:spPr>
          <a:xfrm>
            <a:off x="8996641" y="4180389"/>
            <a:ext cx="8611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Production</a:t>
            </a:r>
          </a:p>
          <a:p>
            <a:pPr algn="ctr"/>
            <a:r>
              <a:rPr lang="en-US" sz="1000" b="1">
                <a:solidFill>
                  <a:srgbClr val="C00000"/>
                </a:solidFill>
              </a:rPr>
              <a:t>DAQ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B3570-FA65-1FBE-2E28-8639ABC4FD3C}"/>
              </a:ext>
            </a:extLst>
          </p:cNvPr>
          <p:cNvSpPr txBox="1"/>
          <p:nvPr/>
        </p:nvSpPr>
        <p:spPr>
          <a:xfrm>
            <a:off x="6027083" y="4188901"/>
            <a:ext cx="73930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PicoDAQ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850C3-D293-4CBB-4ED6-8C83808C26E6}"/>
              </a:ext>
            </a:extLst>
          </p:cNvPr>
          <p:cNvSpPr txBox="1"/>
          <p:nvPr/>
        </p:nvSpPr>
        <p:spPr>
          <a:xfrm>
            <a:off x="6443607" y="4642769"/>
            <a:ext cx="8114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MicroDAQ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E071E6-C2BC-4B97-39CD-BD061937DD4A}"/>
              </a:ext>
            </a:extLst>
          </p:cNvPr>
          <p:cNvSpPr txBox="1"/>
          <p:nvPr/>
        </p:nvSpPr>
        <p:spPr>
          <a:xfrm>
            <a:off x="5183128" y="4540802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A5A7B5-0F4C-DE95-B991-4C67B4ED6CD2}"/>
              </a:ext>
            </a:extLst>
          </p:cNvPr>
          <p:cNvSpPr txBox="1"/>
          <p:nvPr/>
        </p:nvSpPr>
        <p:spPr>
          <a:xfrm>
            <a:off x="7765015" y="4663515"/>
            <a:ext cx="93166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Full DAQ-V1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F0B41E-643B-CC88-47E7-AF3DB43150BB}"/>
              </a:ext>
            </a:extLst>
          </p:cNvPr>
          <p:cNvCxnSpPr>
            <a:cxnSpLocks/>
          </p:cNvCxnSpPr>
          <p:nvPr/>
        </p:nvCxnSpPr>
        <p:spPr>
          <a:xfrm flipV="1">
            <a:off x="4902279" y="3750809"/>
            <a:ext cx="0" cy="368225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D30AB7-B523-4AF2-A95C-9CB9A70007FE}"/>
              </a:ext>
            </a:extLst>
          </p:cNvPr>
          <p:cNvSpPr txBox="1"/>
          <p:nvPr/>
        </p:nvSpPr>
        <p:spPr>
          <a:xfrm>
            <a:off x="4669326" y="4176815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8059E5A-F6EA-163A-8E2D-99B97EE0CA2B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442715" y="3750809"/>
            <a:ext cx="3466" cy="789993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C252DC7-5BD8-DB01-2AC7-5C01FA2073BF}"/>
              </a:ext>
            </a:extLst>
          </p:cNvPr>
          <p:cNvSpPr txBox="1"/>
          <p:nvPr/>
        </p:nvSpPr>
        <p:spPr>
          <a:xfrm>
            <a:off x="5751810" y="4798258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/>
                </a:solidFill>
              </a:rPr>
              <a:t>PDR3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660046-D78B-C8A0-EE12-A50604981EC9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14863" y="3750809"/>
            <a:ext cx="0" cy="104744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BD5CE71-ABB6-3F8C-C4AA-5018387910E3}"/>
              </a:ext>
            </a:extLst>
          </p:cNvPr>
          <p:cNvSpPr txBox="1"/>
          <p:nvPr/>
        </p:nvSpPr>
        <p:spPr>
          <a:xfrm>
            <a:off x="462579" y="277369"/>
            <a:ext cx="4904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Streaming DAQ Milestones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D4DE59-7656-7503-3C52-18049285C07B}"/>
              </a:ext>
            </a:extLst>
          </p:cNvPr>
          <p:cNvSpPr/>
          <p:nvPr/>
        </p:nvSpPr>
        <p:spPr>
          <a:xfrm>
            <a:off x="3377887" y="2721098"/>
            <a:ext cx="3710089" cy="237609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“</a:t>
            </a:r>
            <a:r>
              <a:rPr lang="en-US" sz="2000" dirty="0" err="1"/>
              <a:t>MiniDAQ</a:t>
            </a:r>
            <a:r>
              <a:rPr lang="en-US" sz="2000" dirty="0"/>
              <a:t>” – Readout detector data using full hardware and timing chain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 above, with GTU echelon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Still single stream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723301-05AE-2D11-DA6D-9CE84A412EE0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073105" y="3721284"/>
            <a:ext cx="1304782" cy="187863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A1D30B9-C428-3FAA-D506-FFA20E6DFC03}"/>
              </a:ext>
            </a:extLst>
          </p:cNvPr>
          <p:cNvSpPr/>
          <p:nvPr/>
        </p:nvSpPr>
        <p:spPr>
          <a:xfrm>
            <a:off x="7276202" y="2317411"/>
            <a:ext cx="3975803" cy="334380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First stage where integrated tests can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DAQ will still be stressing electronics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Development of QA/Calibrations should be in full swing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Echelon 0 should exist with final network structure.   Do not need high-rates</a:t>
            </a:r>
          </a:p>
        </p:txBody>
      </p:sp>
    </p:spTree>
    <p:extLst>
      <p:ext uri="{BB962C8B-B14F-4D97-AF65-F5344CB8AC3E}">
        <p14:creationId xmlns:p14="http://schemas.microsoft.com/office/powerpoint/2010/main" val="346210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64872-65E6-5734-8B1C-E9E4CECBF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AF6D7-7202-7DD2-10E6-EDD9B04D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31200-D10A-D24D-D4AA-4D04E4F2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428E7-6EBE-15C7-25D0-E386DB5C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7C590F-55A8-747C-3D04-5DD20D82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84" y="1395449"/>
            <a:ext cx="8745263" cy="23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215E17-D43A-9D03-6107-33FA2D582BCA}"/>
              </a:ext>
            </a:extLst>
          </p:cNvPr>
          <p:cNvSpPr txBox="1"/>
          <p:nvPr/>
        </p:nvSpPr>
        <p:spPr>
          <a:xfrm>
            <a:off x="462579" y="1369315"/>
            <a:ext cx="2662106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Detector Install:        FY29Q2  - FY31Q2</a:t>
            </a:r>
          </a:p>
          <a:p>
            <a:r>
              <a:rPr lang="en-US" sz="1100" dirty="0" err="1"/>
              <a:t>Cosmics</a:t>
            </a:r>
            <a:r>
              <a:rPr lang="en-US" sz="1100" dirty="0"/>
              <a:t>:                      FY31Q3</a:t>
            </a:r>
          </a:p>
          <a:p>
            <a:r>
              <a:rPr lang="en-US" sz="1100" dirty="0"/>
              <a:t>Early CD-4:                  FY32Q4</a:t>
            </a:r>
          </a:p>
          <a:p>
            <a:endParaRPr lang="en-US" sz="1050" dirty="0"/>
          </a:p>
          <a:p>
            <a:endParaRPr lang="en-US" sz="1000" dirty="0"/>
          </a:p>
          <a:p>
            <a:r>
              <a:rPr lang="en-US" sz="1000" b="1" dirty="0">
                <a:solidFill>
                  <a:srgbClr val="C00000"/>
                </a:solidFill>
              </a:rPr>
              <a:t>DAQ Releases:</a:t>
            </a:r>
          </a:p>
          <a:p>
            <a:endParaRPr lang="en-US" sz="1000" dirty="0"/>
          </a:p>
          <a:p>
            <a:r>
              <a:rPr lang="en-US" sz="1000" b="1" dirty="0" err="1"/>
              <a:t>PicoDAQ</a:t>
            </a:r>
            <a:r>
              <a:rPr lang="en-US" sz="1000" b="1" dirty="0"/>
              <a:t> </a:t>
            </a:r>
            <a:r>
              <a:rPr lang="en-US" sz="1000" dirty="0"/>
              <a:t>           	                                    </a:t>
            </a:r>
            <a:r>
              <a:rPr lang="en-US" sz="1000" b="1" dirty="0">
                <a:solidFill>
                  <a:schemeClr val="accent3"/>
                </a:solidFill>
              </a:rPr>
              <a:t>FY26Q1</a:t>
            </a:r>
          </a:p>
          <a:p>
            <a:pPr marL="169863" lvl="1"/>
            <a:r>
              <a:rPr lang="en-US" sz="1000" dirty="0"/>
              <a:t>Readout test setups</a:t>
            </a:r>
          </a:p>
          <a:p>
            <a:endParaRPr lang="en-US" sz="1000" dirty="0"/>
          </a:p>
          <a:p>
            <a:r>
              <a:rPr lang="en-US" sz="1000" b="1" dirty="0" err="1"/>
              <a:t>MicroDAQ</a:t>
            </a:r>
            <a:r>
              <a:rPr lang="en-US" sz="1000" dirty="0"/>
              <a:t>:            	</a:t>
            </a:r>
            <a:r>
              <a:rPr lang="en-US" sz="1000" b="1" dirty="0">
                <a:solidFill>
                  <a:schemeClr val="accent3"/>
                </a:solidFill>
              </a:rPr>
              <a:t>FY26Q4</a:t>
            </a:r>
          </a:p>
          <a:p>
            <a:pPr marL="169863" lvl="1"/>
            <a:r>
              <a:rPr lang="en-US" sz="1000" dirty="0"/>
              <a:t>Readout detector data in test stand using engineering articles </a:t>
            </a:r>
          </a:p>
          <a:p>
            <a:endParaRPr lang="en-US" sz="1000" dirty="0"/>
          </a:p>
          <a:p>
            <a:r>
              <a:rPr lang="en-US" sz="1000" b="1" dirty="0" err="1"/>
              <a:t>MiniDAQ</a:t>
            </a:r>
            <a:r>
              <a:rPr lang="en-US" sz="1000" b="1" dirty="0"/>
              <a:t>:</a:t>
            </a:r>
            <a:r>
              <a:rPr lang="en-US" sz="1000" dirty="0"/>
              <a:t>               	</a:t>
            </a:r>
            <a:r>
              <a:rPr lang="en-US" sz="1000" b="1" dirty="0">
                <a:solidFill>
                  <a:schemeClr val="accent3"/>
                </a:solidFill>
              </a:rPr>
              <a:t>FY28Q1</a:t>
            </a:r>
          </a:p>
          <a:p>
            <a:pPr marL="169863" lvl="1"/>
            <a:r>
              <a:rPr lang="en-US" sz="1000" dirty="0"/>
              <a:t>Readout detector data using full hardware and timing chain</a:t>
            </a:r>
          </a:p>
          <a:p>
            <a:endParaRPr lang="en-US" sz="1000" dirty="0"/>
          </a:p>
          <a:p>
            <a:r>
              <a:rPr lang="en-US" sz="1000" b="1" dirty="0"/>
              <a:t>Full DAQ-v1:</a:t>
            </a:r>
            <a:r>
              <a:rPr lang="en-US" sz="1000" dirty="0"/>
              <a:t>           	</a:t>
            </a:r>
            <a:r>
              <a:rPr lang="en-US" sz="1000" b="1" dirty="0">
                <a:solidFill>
                  <a:schemeClr val="accent3"/>
                </a:solidFill>
              </a:rPr>
              <a:t>FY29Q2</a:t>
            </a:r>
          </a:p>
          <a:p>
            <a:pPr marL="169863" lvl="1"/>
            <a:r>
              <a:rPr lang="en-US" sz="1000" dirty="0"/>
              <a:t>Full functionality DAQ ready for full system integration &amp; testing</a:t>
            </a:r>
          </a:p>
          <a:p>
            <a:pPr marL="169863" lvl="1"/>
            <a:endParaRPr lang="en-US" sz="1000" dirty="0"/>
          </a:p>
          <a:p>
            <a:pPr indent="-287337"/>
            <a:r>
              <a:rPr lang="en-US" sz="1000" b="1" dirty="0"/>
              <a:t>Production DAQ:</a:t>
            </a:r>
            <a:r>
              <a:rPr lang="en-US" sz="1000" dirty="0"/>
              <a:t>     	</a:t>
            </a:r>
            <a:r>
              <a:rPr lang="en-US" sz="1000" b="1" dirty="0">
                <a:solidFill>
                  <a:schemeClr val="accent3"/>
                </a:solidFill>
              </a:rPr>
              <a:t>FY31Q3</a:t>
            </a:r>
          </a:p>
          <a:p>
            <a:pPr indent="-287337"/>
            <a:r>
              <a:rPr lang="en-US" sz="1000" dirty="0"/>
              <a:t>     Ready for </a:t>
            </a:r>
            <a:r>
              <a:rPr lang="en-US" sz="1000" dirty="0" err="1"/>
              <a:t>cosmics</a:t>
            </a:r>
            <a:endParaRPr lang="en-US" sz="1000" dirty="0"/>
          </a:p>
          <a:p>
            <a:pPr indent="-287337"/>
            <a:r>
              <a:rPr lang="en-US" sz="1000" dirty="0"/>
              <a:t>   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F7D86A-E1F9-3A0A-CD6A-B52552A52F7B}"/>
              </a:ext>
            </a:extLst>
          </p:cNvPr>
          <p:cNvCxnSpPr>
            <a:cxnSpLocks/>
          </p:cNvCxnSpPr>
          <p:nvPr/>
        </p:nvCxnSpPr>
        <p:spPr>
          <a:xfrm flipV="1">
            <a:off x="6511762" y="3750809"/>
            <a:ext cx="0" cy="368225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B5FF2F-C695-EC78-6782-26A58E9D9080}"/>
              </a:ext>
            </a:extLst>
          </p:cNvPr>
          <p:cNvCxnSpPr>
            <a:cxnSpLocks/>
          </p:cNvCxnSpPr>
          <p:nvPr/>
        </p:nvCxnSpPr>
        <p:spPr>
          <a:xfrm flipV="1">
            <a:off x="6849327" y="3773977"/>
            <a:ext cx="0" cy="82984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AD5728-D619-3AFC-6D22-48B39D269398}"/>
              </a:ext>
            </a:extLst>
          </p:cNvPr>
          <p:cNvCxnSpPr>
            <a:cxnSpLocks/>
          </p:cNvCxnSpPr>
          <p:nvPr/>
        </p:nvCxnSpPr>
        <p:spPr>
          <a:xfrm flipV="1">
            <a:off x="7675670" y="3773977"/>
            <a:ext cx="1" cy="34505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DB7795-FDB4-1CDA-71DF-C199CDAAF4B6}"/>
              </a:ext>
            </a:extLst>
          </p:cNvPr>
          <p:cNvCxnSpPr>
            <a:cxnSpLocks/>
          </p:cNvCxnSpPr>
          <p:nvPr/>
        </p:nvCxnSpPr>
        <p:spPr>
          <a:xfrm flipV="1">
            <a:off x="8230847" y="3773977"/>
            <a:ext cx="0" cy="86879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814159-ECC5-30B4-545C-6A1D5EB2326F}"/>
              </a:ext>
            </a:extLst>
          </p:cNvPr>
          <p:cNvCxnSpPr>
            <a:cxnSpLocks/>
          </p:cNvCxnSpPr>
          <p:nvPr/>
        </p:nvCxnSpPr>
        <p:spPr>
          <a:xfrm flipV="1">
            <a:off x="9427208" y="3773977"/>
            <a:ext cx="0" cy="35672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3CD42B-92C3-1866-0F07-86CF5A3D7341}"/>
              </a:ext>
            </a:extLst>
          </p:cNvPr>
          <p:cNvSpPr txBox="1"/>
          <p:nvPr/>
        </p:nvSpPr>
        <p:spPr>
          <a:xfrm>
            <a:off x="7308373" y="4180389"/>
            <a:ext cx="7264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MiniDAQ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3570A9-5833-B4DF-BAA4-4E572D220DB8}"/>
              </a:ext>
            </a:extLst>
          </p:cNvPr>
          <p:cNvSpPr txBox="1"/>
          <p:nvPr/>
        </p:nvSpPr>
        <p:spPr>
          <a:xfrm>
            <a:off x="8996641" y="4180389"/>
            <a:ext cx="8611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Production</a:t>
            </a:r>
          </a:p>
          <a:p>
            <a:pPr algn="ctr"/>
            <a:r>
              <a:rPr lang="en-US" sz="1000" b="1">
                <a:solidFill>
                  <a:srgbClr val="C00000"/>
                </a:solidFill>
              </a:rPr>
              <a:t>DAQ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5879C-9B3B-D34B-21D7-A89779B14381}"/>
              </a:ext>
            </a:extLst>
          </p:cNvPr>
          <p:cNvSpPr txBox="1"/>
          <p:nvPr/>
        </p:nvSpPr>
        <p:spPr>
          <a:xfrm>
            <a:off x="6027083" y="4188901"/>
            <a:ext cx="73930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PicoDAQ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756A7-3774-B15B-C6D1-981785EF106C}"/>
              </a:ext>
            </a:extLst>
          </p:cNvPr>
          <p:cNvSpPr txBox="1"/>
          <p:nvPr/>
        </p:nvSpPr>
        <p:spPr>
          <a:xfrm>
            <a:off x="6443607" y="4642769"/>
            <a:ext cx="8114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MicroDAQ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DCEAD-3479-9A20-35E0-0D20990C3A15}"/>
              </a:ext>
            </a:extLst>
          </p:cNvPr>
          <p:cNvSpPr txBox="1"/>
          <p:nvPr/>
        </p:nvSpPr>
        <p:spPr>
          <a:xfrm>
            <a:off x="5183128" y="4540802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375254-D102-D3CA-37BA-AA20F4703CB8}"/>
              </a:ext>
            </a:extLst>
          </p:cNvPr>
          <p:cNvSpPr txBox="1"/>
          <p:nvPr/>
        </p:nvSpPr>
        <p:spPr>
          <a:xfrm>
            <a:off x="7765015" y="4663515"/>
            <a:ext cx="93166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Full DAQ-V1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125AFF-BABA-689A-30FE-8060FFF434B6}"/>
              </a:ext>
            </a:extLst>
          </p:cNvPr>
          <p:cNvCxnSpPr>
            <a:cxnSpLocks/>
          </p:cNvCxnSpPr>
          <p:nvPr/>
        </p:nvCxnSpPr>
        <p:spPr>
          <a:xfrm flipV="1">
            <a:off x="4902279" y="3750809"/>
            <a:ext cx="0" cy="368225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49A854-6F68-2E0D-E8AF-9CFF7BEDE95A}"/>
              </a:ext>
            </a:extLst>
          </p:cNvPr>
          <p:cNvSpPr txBox="1"/>
          <p:nvPr/>
        </p:nvSpPr>
        <p:spPr>
          <a:xfrm>
            <a:off x="4669326" y="4176815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CA3A86-86FF-396D-B8C8-55DDCE940C41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442715" y="3750809"/>
            <a:ext cx="3466" cy="789993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4ABB05-BEE6-D1A2-C14B-67078C080DA0}"/>
              </a:ext>
            </a:extLst>
          </p:cNvPr>
          <p:cNvSpPr txBox="1"/>
          <p:nvPr/>
        </p:nvSpPr>
        <p:spPr>
          <a:xfrm>
            <a:off x="5751810" y="4798258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/>
                </a:solidFill>
              </a:rPr>
              <a:t>PDR3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4F93932-6230-D9C4-806C-21F1D617C5EA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14863" y="3750809"/>
            <a:ext cx="0" cy="104744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108052-1E2F-553F-C22F-A93565B0EC0D}"/>
              </a:ext>
            </a:extLst>
          </p:cNvPr>
          <p:cNvSpPr txBox="1"/>
          <p:nvPr/>
        </p:nvSpPr>
        <p:spPr>
          <a:xfrm>
            <a:off x="462579" y="277369"/>
            <a:ext cx="4904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Streaming DAQ Milestones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C5CA15-D79A-E03A-F04A-0A1D798DFC0A}"/>
              </a:ext>
            </a:extLst>
          </p:cNvPr>
          <p:cNvSpPr/>
          <p:nvPr/>
        </p:nvSpPr>
        <p:spPr>
          <a:xfrm>
            <a:off x="3366854" y="2889783"/>
            <a:ext cx="4398160" cy="268190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“FullDAQ-v1 – Full functionality DAQ ready for system integration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 run control, capability for merging streams from separate DAM boards, and interface to echelon 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45AA94-136B-DEC1-8282-712F29671599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1943384" y="4230735"/>
            <a:ext cx="1423470" cy="61761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576FA5-D3CD-107F-C2B9-17FCC4B439AF}"/>
              </a:ext>
            </a:extLst>
          </p:cNvPr>
          <p:cNvSpPr/>
          <p:nvPr/>
        </p:nvSpPr>
        <p:spPr>
          <a:xfrm>
            <a:off x="7869873" y="2945624"/>
            <a:ext cx="3975803" cy="341072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 components should exist.  This is when detectors are installed and integration testing begins.   The streaming readout is still being debugged, but is a tool for the collaboration at this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Echelon 0 computer purchases to ramp up with data needs</a:t>
            </a:r>
          </a:p>
        </p:txBody>
      </p:sp>
    </p:spTree>
    <p:extLst>
      <p:ext uri="{BB962C8B-B14F-4D97-AF65-F5344CB8AC3E}">
        <p14:creationId xmlns:p14="http://schemas.microsoft.com/office/powerpoint/2010/main" val="296274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DE8A-2EA4-3E43-7B9C-45947786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9EA65-725B-81EC-18BC-B639ADC4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72A1E-D43F-0D9B-67BC-B78EB9B9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41CAE-5B2D-5D1E-8D22-E795FAEE74AB}"/>
              </a:ext>
            </a:extLst>
          </p:cNvPr>
          <p:cNvSpPr txBox="1"/>
          <p:nvPr/>
        </p:nvSpPr>
        <p:spPr>
          <a:xfrm>
            <a:off x="3869635" y="2789583"/>
            <a:ext cx="47885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Backup…</a:t>
            </a:r>
          </a:p>
        </p:txBody>
      </p:sp>
    </p:spTree>
    <p:extLst>
      <p:ext uri="{BB962C8B-B14F-4D97-AF65-F5344CB8AC3E}">
        <p14:creationId xmlns:p14="http://schemas.microsoft.com/office/powerpoint/2010/main" val="234256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FD64A-B12A-034C-90D2-7D3079248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CEC9FE-F972-74C6-453D-D5D1CB093105}"/>
              </a:ext>
            </a:extLst>
          </p:cNvPr>
          <p:cNvSpPr txBox="1">
            <a:spLocks/>
          </p:cNvSpPr>
          <p:nvPr/>
        </p:nvSpPr>
        <p:spPr>
          <a:xfrm>
            <a:off x="268862" y="412263"/>
            <a:ext cx="3706488" cy="93886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IP-6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A4D265-09B6-25E0-815D-B7464C5E5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09" y="165904"/>
            <a:ext cx="7953047" cy="59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55FE3C-43D6-0C92-EFDD-D6AC251705CD}"/>
              </a:ext>
            </a:extLst>
          </p:cNvPr>
          <p:cNvSpPr/>
          <p:nvPr/>
        </p:nvSpPr>
        <p:spPr>
          <a:xfrm>
            <a:off x="5349240" y="808398"/>
            <a:ext cx="850392" cy="1563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03D1C-592E-5C66-A598-432B1DB35A38}"/>
              </a:ext>
            </a:extLst>
          </p:cNvPr>
          <p:cNvSpPr txBox="1"/>
          <p:nvPr/>
        </p:nvSpPr>
        <p:spPr>
          <a:xfrm>
            <a:off x="5362956" y="779328"/>
            <a:ext cx="82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DAQ</a:t>
            </a:r>
          </a:p>
          <a:p>
            <a:pPr algn="ctr"/>
            <a:r>
              <a:rPr lang="en-US" dirty="0"/>
              <a:t>Room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433CF-8CCC-94EA-FAE2-5A37BD09ADCA}"/>
              </a:ext>
            </a:extLst>
          </p:cNvPr>
          <p:cNvSpPr txBox="1"/>
          <p:nvPr/>
        </p:nvSpPr>
        <p:spPr>
          <a:xfrm>
            <a:off x="4433313" y="711593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Control</a:t>
            </a:r>
          </a:p>
          <a:p>
            <a:pPr algn="ctr"/>
            <a:r>
              <a:rPr lang="en-US" dirty="0"/>
              <a:t>Room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2682DD-696E-3F9C-DE88-3321031B8ECE}"/>
              </a:ext>
            </a:extLst>
          </p:cNvPr>
          <p:cNvSpPr/>
          <p:nvPr/>
        </p:nvSpPr>
        <p:spPr>
          <a:xfrm>
            <a:off x="10002352" y="4395216"/>
            <a:ext cx="156632" cy="1554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F6593-8A1C-10BB-C99E-52237C56B7CD}"/>
              </a:ext>
            </a:extLst>
          </p:cNvPr>
          <p:cNvSpPr/>
          <p:nvPr/>
        </p:nvSpPr>
        <p:spPr>
          <a:xfrm>
            <a:off x="6975688" y="4800600"/>
            <a:ext cx="156632" cy="1554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9C5BC-4E42-A013-CC03-8A6C11ECEACC}"/>
              </a:ext>
            </a:extLst>
          </p:cNvPr>
          <p:cNvSpPr/>
          <p:nvPr/>
        </p:nvSpPr>
        <p:spPr>
          <a:xfrm>
            <a:off x="6017684" y="1753382"/>
            <a:ext cx="156632" cy="1554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F9864-9113-32E1-F113-E480514BC0D9}"/>
              </a:ext>
            </a:extLst>
          </p:cNvPr>
          <p:cNvCxnSpPr>
            <a:cxnSpLocks/>
          </p:cNvCxnSpPr>
          <p:nvPr/>
        </p:nvCxnSpPr>
        <p:spPr>
          <a:xfrm>
            <a:off x="6114288" y="1908830"/>
            <a:ext cx="0" cy="834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29E10B82-E4F3-C86C-68F5-E0848E7BE57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2522" y="3514965"/>
            <a:ext cx="1807464" cy="263933"/>
          </a:xfrm>
          <a:prstGeom prst="curvedConnector3">
            <a:avLst>
              <a:gd name="adj1" fmla="val 1502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5949A5-370B-AAA7-DC18-0ABA7F163B77}"/>
              </a:ext>
            </a:extLst>
          </p:cNvPr>
          <p:cNvCxnSpPr>
            <a:cxnSpLocks/>
          </p:cNvCxnSpPr>
          <p:nvPr/>
        </p:nvCxnSpPr>
        <p:spPr>
          <a:xfrm flipV="1">
            <a:off x="4482099" y="4526047"/>
            <a:ext cx="5520253" cy="17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352B55F8-3994-724D-C267-4FBA03533461}"/>
              </a:ext>
            </a:extLst>
          </p:cNvPr>
          <p:cNvSpPr/>
          <p:nvPr/>
        </p:nvSpPr>
        <p:spPr>
          <a:xfrm rot="5400000" flipV="1">
            <a:off x="6229861" y="4227580"/>
            <a:ext cx="951086" cy="691670"/>
          </a:xfrm>
          <a:prstGeom prst="arc">
            <a:avLst>
              <a:gd name="adj1" fmla="val 16200000"/>
              <a:gd name="adj2" fmla="val 25040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9E8507-2968-6107-777C-6334786CFCEF}"/>
              </a:ext>
            </a:extLst>
          </p:cNvPr>
          <p:cNvSpPr txBox="1"/>
          <p:nvPr/>
        </p:nvSpPr>
        <p:spPr>
          <a:xfrm>
            <a:off x="412877" y="1451989"/>
            <a:ext cx="3693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Control Room </a:t>
            </a:r>
            <a:r>
              <a:rPr lang="en-US" sz="1600" dirty="0"/>
              <a:t>overhaul should include total replacement of old consoles and replacement with sufficient workspaces to support the 24+ detector subsystems and their associated control systems</a:t>
            </a:r>
          </a:p>
          <a:p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DAQ room </a:t>
            </a:r>
            <a:r>
              <a:rPr lang="en-US" sz="1600" dirty="0"/>
              <a:t>upgrades (cooling and power) will be dependent on how much of the online computing is housed there.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Updates to available </a:t>
            </a:r>
            <a:r>
              <a:rPr lang="en-US" sz="1600" dirty="0">
                <a:solidFill>
                  <a:srgbClr val="0070C0"/>
                </a:solidFill>
              </a:rPr>
              <a:t>cable tray routing and availability of Riggers </a:t>
            </a:r>
            <a:r>
              <a:rPr lang="en-US" sz="1600" dirty="0"/>
              <a:t>are needed to support pulling some 6000+ fibers to three different areas of the Interaction region (south platform and tunnels).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E7F31-AA0C-F295-2274-FABCA638AF11}"/>
              </a:ext>
            </a:extLst>
          </p:cNvPr>
          <p:cNvSpPr/>
          <p:nvPr/>
        </p:nvSpPr>
        <p:spPr>
          <a:xfrm>
            <a:off x="4403783" y="4388257"/>
            <a:ext cx="156632" cy="1554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6BE42-2241-1D43-B0B3-90A8254A5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FD350-9C17-1746-882A-ECC2EA9F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93" y="135422"/>
            <a:ext cx="11347413" cy="550755"/>
          </a:xfrm>
        </p:spPr>
        <p:txBody>
          <a:bodyPr>
            <a:noAutofit/>
          </a:bodyPr>
          <a:lstStyle/>
          <a:p>
            <a:r>
              <a:rPr lang="en-US" sz="3200" dirty="0"/>
              <a:t>Scale of Echelon 0 (DAQ) Computing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BED50-DB44-C642-80AE-98A5CB9B3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888641"/>
            <a:ext cx="5721729" cy="532619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Current Project estimates provide for roughly a total of 20 racks/cabinets</a:t>
            </a:r>
          </a:p>
          <a:p>
            <a:pPr lvl="1"/>
            <a:r>
              <a:rPr lang="en-US" sz="2000" dirty="0"/>
              <a:t>200+ total CPU nodes</a:t>
            </a:r>
          </a:p>
          <a:p>
            <a:pPr lvl="1"/>
            <a:r>
              <a:rPr lang="en-US" sz="2000" dirty="0"/>
              <a:t>~6000 fibers from the IR (~150m run)</a:t>
            </a:r>
          </a:p>
          <a:p>
            <a:pPr lvl="1"/>
            <a:r>
              <a:rPr lang="en-US" sz="2000" dirty="0"/>
              <a:t>100-110 DAM Servers (all must reside in the DAQ Room)</a:t>
            </a:r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000" dirty="0"/>
              <a:t>Expected total power requirements are between </a:t>
            </a:r>
            <a:r>
              <a:rPr lang="en-US" sz="2000" dirty="0">
                <a:solidFill>
                  <a:srgbClr val="00B0F0"/>
                </a:solidFill>
              </a:rPr>
              <a:t>300-350kW.</a:t>
            </a:r>
          </a:p>
          <a:p>
            <a:pPr marL="0" indent="0">
              <a:buNone/>
            </a:pP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/>
              <a:t>Current power infrastructure at IP-6 for the DAQ Room is sufficient (</a:t>
            </a:r>
            <a:r>
              <a:rPr lang="en-US" sz="1700" dirty="0"/>
              <a:t>two 330kW taps </a:t>
            </a:r>
            <a:r>
              <a:rPr lang="en-US" sz="1700" dirty="0" err="1"/>
              <a:t>avaiable</a:t>
            </a:r>
            <a:r>
              <a:rPr lang="en-US" sz="2000" dirty="0"/>
              <a:t>):</a:t>
            </a:r>
          </a:p>
          <a:p>
            <a:pPr lvl="1"/>
            <a:r>
              <a:rPr lang="en-US" sz="1700" dirty="0"/>
              <a:t>Some additional power distribution will be needed </a:t>
            </a:r>
          </a:p>
          <a:p>
            <a:pPr lvl="1"/>
            <a:r>
              <a:rPr lang="en-US" sz="1700" dirty="0"/>
              <a:t>Existing cooling infrastructure needs to be updated. </a:t>
            </a:r>
          </a:p>
          <a:p>
            <a:pPr lvl="1"/>
            <a:r>
              <a:rPr lang="en-US" sz="1700" dirty="0"/>
              <a:t>Overall cooling efficiency will need to be improved if everything will be housed locally (DAQ Room). </a:t>
            </a:r>
          </a:p>
          <a:p>
            <a:endParaRPr lang="en-US" sz="2000" dirty="0"/>
          </a:p>
          <a:p>
            <a:r>
              <a:rPr lang="en-US" sz="2000" dirty="0"/>
              <a:t>Default option would be splitting Echelon 0 resources between IP-6 and the BNL Data Center (SDCC).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5B91CF-B7EF-32F9-2AF7-ADDF17FD8016}"/>
              </a:ext>
            </a:extLst>
          </p:cNvPr>
          <p:cNvGrpSpPr>
            <a:grpSpLocks noChangeAspect="1"/>
          </p:cNvGrpSpPr>
          <p:nvPr/>
        </p:nvGrpSpPr>
        <p:grpSpPr>
          <a:xfrm>
            <a:off x="6159952" y="3333357"/>
            <a:ext cx="5834254" cy="3079945"/>
            <a:chOff x="647612" y="628337"/>
            <a:chExt cx="10657470" cy="5999046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9D6B4CBB-8B5C-8FEE-48A1-670A4BFB441D}"/>
                </a:ext>
              </a:extLst>
            </p:cNvPr>
            <p:cNvSpPr/>
            <p:nvPr/>
          </p:nvSpPr>
          <p:spPr>
            <a:xfrm rot="4981163">
              <a:off x="6894357" y="5020814"/>
              <a:ext cx="1573926" cy="1639212"/>
            </a:xfrm>
            <a:prstGeom prst="arc">
              <a:avLst>
                <a:gd name="adj1" fmla="val 16200000"/>
                <a:gd name="adj2" fmla="val 1862196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063D4-FEBC-AEF3-9EED-D84D875511C5}"/>
                </a:ext>
              </a:extLst>
            </p:cNvPr>
            <p:cNvGrpSpPr/>
            <p:nvPr/>
          </p:nvGrpSpPr>
          <p:grpSpPr>
            <a:xfrm>
              <a:off x="647612" y="628337"/>
              <a:ext cx="10657470" cy="5872370"/>
              <a:chOff x="647612" y="628337"/>
              <a:chExt cx="10657470" cy="587237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D76FA7C-1EF8-6DF7-3FD1-0AC6902E5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71455" y="1017579"/>
                <a:ext cx="9114109" cy="4822842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C8D4CD-F919-B316-97CC-86A990D86C4D}"/>
                  </a:ext>
                </a:extLst>
              </p:cNvPr>
              <p:cNvSpPr txBox="1"/>
              <p:nvPr/>
            </p:nvSpPr>
            <p:spPr>
              <a:xfrm>
                <a:off x="2066097" y="5163015"/>
                <a:ext cx="1995684" cy="527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70C0"/>
                    </a:solidFill>
                    <a:latin typeface="+mj-lt"/>
                  </a:rPr>
                  <a:t>DAQ Room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B6C1D6-69D6-788C-4B69-F50DF09E2B5A}"/>
                  </a:ext>
                </a:extLst>
              </p:cNvPr>
              <p:cNvSpPr txBox="1"/>
              <p:nvPr/>
            </p:nvSpPr>
            <p:spPr>
              <a:xfrm>
                <a:off x="1280175" y="628337"/>
                <a:ext cx="2565586" cy="479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From Control Room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8F453B-0CFA-5912-4BEB-2BF478DB43B7}"/>
                  </a:ext>
                </a:extLst>
              </p:cNvPr>
              <p:cNvSpPr txBox="1"/>
              <p:nvPr/>
            </p:nvSpPr>
            <p:spPr>
              <a:xfrm>
                <a:off x="647612" y="3200924"/>
                <a:ext cx="778203" cy="479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26 ft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431AFE-9E01-57B0-0704-2D4115F66D66}"/>
                  </a:ext>
                </a:extLst>
              </p:cNvPr>
              <p:cNvSpPr txBox="1"/>
              <p:nvPr/>
            </p:nvSpPr>
            <p:spPr>
              <a:xfrm>
                <a:off x="5509428" y="5870447"/>
                <a:ext cx="778203" cy="479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48 ft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C2F8FB0-AC7C-0D0F-0426-AB0A325E9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1531" y="5851571"/>
                <a:ext cx="8396867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23B5DD0-54D0-824F-1A55-30D3291008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6437" y="1084487"/>
                <a:ext cx="0" cy="468902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77F919B-11F8-25C1-28ED-C8D1A11E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72400" y="5691587"/>
                <a:ext cx="579864" cy="5492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03F769-538C-57C1-71E7-0A46E5E22780}"/>
                  </a:ext>
                </a:extLst>
              </p:cNvPr>
              <p:cNvSpPr txBox="1"/>
              <p:nvPr/>
            </p:nvSpPr>
            <p:spPr>
              <a:xfrm>
                <a:off x="8474551" y="5901226"/>
                <a:ext cx="2830531" cy="599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To Assembly Hall</a:t>
                </a:r>
              </a:p>
            </p:txBody>
          </p:sp>
        </p:grp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8E616C9E-4766-3894-30D3-DCAFECB5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23" y="712635"/>
            <a:ext cx="3657168" cy="272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859625E-65D6-4418-4058-4C209F78C17D}"/>
              </a:ext>
            </a:extLst>
          </p:cNvPr>
          <p:cNvSpPr/>
          <p:nvPr/>
        </p:nvSpPr>
        <p:spPr>
          <a:xfrm>
            <a:off x="8899574" y="992847"/>
            <a:ext cx="347912" cy="7334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19A1E9-038A-38B8-DDF7-C045C8B288F9}"/>
              </a:ext>
            </a:extLst>
          </p:cNvPr>
          <p:cNvSpPr txBox="1"/>
          <p:nvPr/>
        </p:nvSpPr>
        <p:spPr>
          <a:xfrm>
            <a:off x="8789884" y="961629"/>
            <a:ext cx="56729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DAQ</a:t>
            </a:r>
          </a:p>
          <a:p>
            <a:pPr algn="ctr"/>
            <a:r>
              <a:rPr lang="en-US" sz="1050" dirty="0"/>
              <a:t>Room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FC2C9D-9E30-F1AC-DF98-B73DA5362FE4}"/>
              </a:ext>
            </a:extLst>
          </p:cNvPr>
          <p:cNvSpPr txBox="1"/>
          <p:nvPr/>
        </p:nvSpPr>
        <p:spPr>
          <a:xfrm>
            <a:off x="8399203" y="948079"/>
            <a:ext cx="56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Control</a:t>
            </a:r>
          </a:p>
          <a:p>
            <a:pPr algn="ctr"/>
            <a:r>
              <a:rPr lang="en-US" sz="900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229663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718A6-ABE4-5D81-A048-B4A3C2B4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8F1B2-9E1B-F895-872E-F59CCAC3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EAB60-D7D0-0EE0-63EA-088247F2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D3F98-211E-C33B-B973-F8DCC040F01B}"/>
              </a:ext>
            </a:extLst>
          </p:cNvPr>
          <p:cNvGrpSpPr/>
          <p:nvPr/>
        </p:nvGrpSpPr>
        <p:grpSpPr>
          <a:xfrm>
            <a:off x="6923082" y="4819894"/>
            <a:ext cx="2945892" cy="109728"/>
            <a:chOff x="6990588" y="3465576"/>
            <a:chExt cx="2945892" cy="1097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7F4903-4CF5-BC6D-F21C-E7D6532098CC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575304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1E8E65-DE0D-2E70-DC2E-C2B46BDA335E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538728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F86553C-D4AA-0E9E-B8C0-C3970755A1FF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502152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BEE19B-A63C-0C68-E6D4-CF349FCFD304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465576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2E11A5C-0B02-8605-B5DC-E1BBC54BA16E}"/>
              </a:ext>
            </a:extLst>
          </p:cNvPr>
          <p:cNvSpPr/>
          <p:nvPr/>
        </p:nvSpPr>
        <p:spPr>
          <a:xfrm>
            <a:off x="9862878" y="3950767"/>
            <a:ext cx="1636776" cy="23106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099E4-F1BE-3FF8-82E6-F93B036BA1E6}"/>
              </a:ext>
            </a:extLst>
          </p:cNvPr>
          <p:cNvSpPr/>
          <p:nvPr/>
        </p:nvSpPr>
        <p:spPr>
          <a:xfrm>
            <a:off x="5311889" y="3950767"/>
            <a:ext cx="2681765" cy="2294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15889-F8BA-799C-66D1-AE830A1FE1D4}"/>
              </a:ext>
            </a:extLst>
          </p:cNvPr>
          <p:cNvSpPr txBox="1"/>
          <p:nvPr/>
        </p:nvSpPr>
        <p:spPr>
          <a:xfrm>
            <a:off x="6170735" y="401534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SDCC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B5F6A9-F287-C785-887C-08432C017EBF}"/>
              </a:ext>
            </a:extLst>
          </p:cNvPr>
          <p:cNvSpPr txBox="1"/>
          <p:nvPr/>
        </p:nvSpPr>
        <p:spPr>
          <a:xfrm>
            <a:off x="10391296" y="4001347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IP-6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EAB04B-4A51-B104-3FCD-DA5B7DD6EC6E}"/>
              </a:ext>
            </a:extLst>
          </p:cNvPr>
          <p:cNvSpPr/>
          <p:nvPr/>
        </p:nvSpPr>
        <p:spPr>
          <a:xfrm>
            <a:off x="9862878" y="4509980"/>
            <a:ext cx="679435" cy="7817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7EAA3F-5E5B-B8AD-CF32-9E0D5602348C}"/>
              </a:ext>
            </a:extLst>
          </p:cNvPr>
          <p:cNvSpPr txBox="1"/>
          <p:nvPr/>
        </p:nvSpPr>
        <p:spPr>
          <a:xfrm>
            <a:off x="9868649" y="4622183"/>
            <a:ext cx="695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DAQ</a:t>
            </a:r>
          </a:p>
          <a:p>
            <a:pPr algn="ctr"/>
            <a:r>
              <a:rPr lang="en-US" sz="1400" dirty="0"/>
              <a:t>ROOM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06B34-EEDD-0748-8134-A5A070E8F181}"/>
              </a:ext>
            </a:extLst>
          </p:cNvPr>
          <p:cNvSpPr txBox="1"/>
          <p:nvPr/>
        </p:nvSpPr>
        <p:spPr>
          <a:xfrm>
            <a:off x="8004212" y="5770913"/>
            <a:ext cx="120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To JLAB </a:t>
            </a:r>
            <a:r>
              <a:rPr lang="en-US" sz="1400" dirty="0" err="1">
                <a:solidFill>
                  <a:srgbClr val="FF0000"/>
                </a:solidFill>
              </a:rPr>
              <a:t>ePIC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Echelon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EAEDFF-3B90-CAD7-998E-AFA788ED4E0A}"/>
              </a:ext>
            </a:extLst>
          </p:cNvPr>
          <p:cNvSpPr/>
          <p:nvPr/>
        </p:nvSpPr>
        <p:spPr>
          <a:xfrm>
            <a:off x="5322824" y="4513353"/>
            <a:ext cx="1035123" cy="7817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BNL </a:t>
            </a:r>
            <a:r>
              <a:rPr lang="en-US" sz="1400" dirty="0" err="1"/>
              <a:t>ePIC</a:t>
            </a:r>
            <a:endParaRPr lang="en-US" sz="1400" dirty="0"/>
          </a:p>
          <a:p>
            <a:pPr algn="ctr"/>
            <a:r>
              <a:rPr lang="en-US" sz="1400" dirty="0"/>
              <a:t>Echelon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AF8DA0-DA32-C021-000C-1DCFB5760B39}"/>
              </a:ext>
            </a:extLst>
          </p:cNvPr>
          <p:cNvSpPr/>
          <p:nvPr/>
        </p:nvSpPr>
        <p:spPr>
          <a:xfrm>
            <a:off x="7013494" y="5742160"/>
            <a:ext cx="960718" cy="4959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F10C25-28F7-D187-7DCD-ACAA0970A50C}"/>
              </a:ext>
            </a:extLst>
          </p:cNvPr>
          <p:cNvSpPr txBox="1"/>
          <p:nvPr/>
        </p:nvSpPr>
        <p:spPr>
          <a:xfrm>
            <a:off x="7174349" y="5826961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ESNET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FADBB8-F157-21BE-FD57-085F949C8B47}"/>
              </a:ext>
            </a:extLst>
          </p:cNvPr>
          <p:cNvCxnSpPr>
            <a:cxnSpLocks/>
            <a:stCxn id="13" idx="2"/>
            <a:endCxn id="26" idx="0"/>
          </p:cNvCxnSpPr>
          <p:nvPr/>
        </p:nvCxnSpPr>
        <p:spPr>
          <a:xfrm flipH="1">
            <a:off x="7493853" y="5265168"/>
            <a:ext cx="9721" cy="476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CA526A-1737-9194-13D5-1E9D9DF0F230}"/>
              </a:ext>
            </a:extLst>
          </p:cNvPr>
          <p:cNvCxnSpPr>
            <a:cxnSpLocks/>
          </p:cNvCxnSpPr>
          <p:nvPr/>
        </p:nvCxnSpPr>
        <p:spPr>
          <a:xfrm flipH="1">
            <a:off x="6382955" y="4721110"/>
            <a:ext cx="10058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A92A368-543A-E88C-A337-2FC5A04851DD}"/>
              </a:ext>
            </a:extLst>
          </p:cNvPr>
          <p:cNvSpPr txBox="1"/>
          <p:nvPr/>
        </p:nvSpPr>
        <p:spPr>
          <a:xfrm>
            <a:off x="8528671" y="4890913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4Tbps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50B02C-11B5-14DD-2FA8-75148525A534}"/>
              </a:ext>
            </a:extLst>
          </p:cNvPr>
          <p:cNvSpPr txBox="1"/>
          <p:nvPr/>
        </p:nvSpPr>
        <p:spPr>
          <a:xfrm>
            <a:off x="7152123" y="5374217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400Gbps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D37FA6-90F9-0C17-EF85-ADE10A27C352}"/>
              </a:ext>
            </a:extLst>
          </p:cNvPr>
          <p:cNvSpPr txBox="1"/>
          <p:nvPr/>
        </p:nvSpPr>
        <p:spPr>
          <a:xfrm>
            <a:off x="6306036" y="4825068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400Gbps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FDE8CB-B11E-A0DF-77FF-63CE18233C0C}"/>
              </a:ext>
            </a:extLst>
          </p:cNvPr>
          <p:cNvSpPr txBox="1"/>
          <p:nvPr/>
        </p:nvSpPr>
        <p:spPr>
          <a:xfrm>
            <a:off x="410345" y="402794"/>
            <a:ext cx="775712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Data Transfer to Echelon 1</a:t>
            </a:r>
          </a:p>
          <a:p>
            <a:endParaRPr lang="en-US" dirty="0"/>
          </a:p>
          <a:p>
            <a:r>
              <a:rPr lang="en-US" sz="2400" dirty="0"/>
              <a:t>Principles</a:t>
            </a:r>
          </a:p>
          <a:p>
            <a:pPr marL="342900" indent="-342900">
              <a:buAutoNum type="arabicPeriod"/>
            </a:pPr>
            <a:r>
              <a:rPr lang="en-US" dirty="0"/>
              <a:t>Equal transfer to both echelon 1 facilities (Both receive copies of data)</a:t>
            </a:r>
          </a:p>
          <a:p>
            <a:pPr marL="342900" indent="-342900">
              <a:buAutoNum type="arabicPeriod"/>
            </a:pPr>
            <a:r>
              <a:rPr lang="en-US" dirty="0"/>
              <a:t>The desired transfer time to the echelon 1 is O(seconds) for fast 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Buffering for up to several days is available in Echelon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5971E5-5BDF-B7CB-1B87-871C132D2F08}"/>
              </a:ext>
            </a:extLst>
          </p:cNvPr>
          <p:cNvSpPr/>
          <p:nvPr/>
        </p:nvSpPr>
        <p:spPr>
          <a:xfrm>
            <a:off x="7013493" y="4483464"/>
            <a:ext cx="980161" cy="7817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ePIC</a:t>
            </a:r>
            <a:r>
              <a:rPr lang="en-US" sz="1400" dirty="0">
                <a:solidFill>
                  <a:schemeClr val="tx1"/>
                </a:solidFill>
              </a:rPr>
              <a:t> DAQ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Echelon 0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8996FB6-C83B-D450-2682-C3DC4D8EDF77}"/>
              </a:ext>
            </a:extLst>
          </p:cNvPr>
          <p:cNvCxnSpPr>
            <a:stCxn id="24" idx="2"/>
            <a:endCxn id="26" idx="1"/>
          </p:cNvCxnSpPr>
          <p:nvPr/>
        </p:nvCxnSpPr>
        <p:spPr>
          <a:xfrm rot="16200000" flipH="1">
            <a:off x="6079390" y="5056049"/>
            <a:ext cx="695101" cy="117310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546BD7C-CC07-4B58-1283-99EC77134F52}"/>
              </a:ext>
            </a:extLst>
          </p:cNvPr>
          <p:cNvSpPr txBox="1"/>
          <p:nvPr/>
        </p:nvSpPr>
        <p:spPr>
          <a:xfrm>
            <a:off x="410345" y="2840596"/>
            <a:ext cx="4643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Details not yet fully defined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Data transfer mechanisms are under discussion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Orchestration is under discussion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Are reconstructions done twice or are they split between echelon 1 facilities?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is QA organized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Some QA needed in echelon 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Physics based QA expected at echelon 1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1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88AB505-A8C3-EF8A-0D86-B7CFFF23980A}"/>
              </a:ext>
            </a:extLst>
          </p:cNvPr>
          <p:cNvGrpSpPr/>
          <p:nvPr/>
        </p:nvGrpSpPr>
        <p:grpSpPr>
          <a:xfrm>
            <a:off x="6990588" y="3465576"/>
            <a:ext cx="2945892" cy="109728"/>
            <a:chOff x="6990588" y="3465576"/>
            <a:chExt cx="2945892" cy="10972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6AB2D6-9308-E652-8684-1B86F4007EC9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575304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82EBAA7-6020-F002-A625-98114D5D051F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538728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2FC8074-F820-804A-0F1D-1D942EE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502152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74F3C2-46CB-797F-CFC4-31FBD26F73AA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465576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0796B-96FB-C947-9DB4-1BEE32CC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6C9A9-FC63-764F-9C6B-5710FCB0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06" y="-1"/>
            <a:ext cx="11499850" cy="769553"/>
          </a:xfrm>
        </p:spPr>
        <p:txBody>
          <a:bodyPr>
            <a:normAutofit/>
          </a:bodyPr>
          <a:lstStyle/>
          <a:p>
            <a:r>
              <a:rPr lang="en-US" sz="3600" dirty="0"/>
              <a:t>Network Infrastructure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D3DAB-476D-997B-2708-F90D4186EF18}"/>
              </a:ext>
            </a:extLst>
          </p:cNvPr>
          <p:cNvSpPr/>
          <p:nvPr/>
        </p:nvSpPr>
        <p:spPr>
          <a:xfrm>
            <a:off x="5377535" y="4623521"/>
            <a:ext cx="2446742" cy="1361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E5BAE-7800-3DA7-3F87-6CABEA9E3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24855" y="4085459"/>
            <a:ext cx="1361362" cy="24374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E87F87-1B79-C279-88EB-4342008050A8}"/>
              </a:ext>
            </a:extLst>
          </p:cNvPr>
          <p:cNvSpPr txBox="1">
            <a:spLocks/>
          </p:cNvSpPr>
          <p:nvPr/>
        </p:nvSpPr>
        <p:spPr>
          <a:xfrm>
            <a:off x="461963" y="981076"/>
            <a:ext cx="11499850" cy="92553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96FF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0070C0"/>
                </a:solidFill>
              </a:rPr>
              <a:t>ePIC</a:t>
            </a:r>
            <a:r>
              <a:rPr lang="en-US" sz="2000" dirty="0">
                <a:solidFill>
                  <a:srgbClr val="0070C0"/>
                </a:solidFill>
              </a:rPr>
              <a:t> DAQ and computing will require network connectivity at BNL between resources in IP-6, SDCC as well as development labs that is bandwidth guaranteed and minimizes routing.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40A41-82BA-02B4-0915-00988C8744B9}"/>
              </a:ext>
            </a:extLst>
          </p:cNvPr>
          <p:cNvSpPr/>
          <p:nvPr/>
        </p:nvSpPr>
        <p:spPr>
          <a:xfrm>
            <a:off x="9930384" y="3182112"/>
            <a:ext cx="1636776" cy="1746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A0AB8A-FCD2-63A8-3E72-D6EE3BC4E6A8}"/>
              </a:ext>
            </a:extLst>
          </p:cNvPr>
          <p:cNvSpPr/>
          <p:nvPr/>
        </p:nvSpPr>
        <p:spPr>
          <a:xfrm>
            <a:off x="4931398" y="2395728"/>
            <a:ext cx="2359152" cy="11795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A36CCC-204C-1ACF-C05B-FC288E7320CE}"/>
              </a:ext>
            </a:extLst>
          </p:cNvPr>
          <p:cNvSpPr/>
          <p:nvPr/>
        </p:nvSpPr>
        <p:spPr>
          <a:xfrm>
            <a:off x="6854393" y="4690872"/>
            <a:ext cx="377952" cy="6217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774399-A361-741A-D6BD-1560A0B43E41}"/>
              </a:ext>
            </a:extLst>
          </p:cNvPr>
          <p:cNvSpPr/>
          <p:nvPr/>
        </p:nvSpPr>
        <p:spPr>
          <a:xfrm>
            <a:off x="7384745" y="4690872"/>
            <a:ext cx="377952" cy="6217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9316C-B493-F84D-9F99-6D8F99E6D0DD}"/>
              </a:ext>
            </a:extLst>
          </p:cNvPr>
          <p:cNvSpPr/>
          <p:nvPr/>
        </p:nvSpPr>
        <p:spPr>
          <a:xfrm>
            <a:off x="6324041" y="4690872"/>
            <a:ext cx="377952" cy="6217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B8332-4262-0903-028E-F0009FDB5586}"/>
              </a:ext>
            </a:extLst>
          </p:cNvPr>
          <p:cNvSpPr txBox="1"/>
          <p:nvPr/>
        </p:nvSpPr>
        <p:spPr>
          <a:xfrm>
            <a:off x="4892317" y="233260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SDCC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F372F5-6E43-0C73-2935-F872F1A66400}"/>
              </a:ext>
            </a:extLst>
          </p:cNvPr>
          <p:cNvSpPr txBox="1"/>
          <p:nvPr/>
        </p:nvSpPr>
        <p:spPr>
          <a:xfrm>
            <a:off x="6271605" y="5029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6C23D-0AA5-9E00-3621-DF2C494CFA5F}"/>
              </a:ext>
            </a:extLst>
          </p:cNvPr>
          <p:cNvSpPr txBox="1"/>
          <p:nvPr/>
        </p:nvSpPr>
        <p:spPr>
          <a:xfrm>
            <a:off x="6808053" y="503529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3B641-1FD0-0C49-4ECA-CD21D831EB18}"/>
              </a:ext>
            </a:extLst>
          </p:cNvPr>
          <p:cNvSpPr txBox="1"/>
          <p:nvPr/>
        </p:nvSpPr>
        <p:spPr>
          <a:xfrm>
            <a:off x="7341453" y="503834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FA4E8-3A29-3F14-5EE3-03793B071352}"/>
              </a:ext>
            </a:extLst>
          </p:cNvPr>
          <p:cNvSpPr txBox="1"/>
          <p:nvPr/>
        </p:nvSpPr>
        <p:spPr>
          <a:xfrm>
            <a:off x="11036245" y="315334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IP-6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1AA16D-BCFC-150E-28B5-5FB0DE5135AC}"/>
              </a:ext>
            </a:extLst>
          </p:cNvPr>
          <p:cNvSpPr/>
          <p:nvPr/>
        </p:nvSpPr>
        <p:spPr>
          <a:xfrm>
            <a:off x="9930384" y="3190562"/>
            <a:ext cx="530915" cy="7817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F2DDD3-7C11-E932-BDA9-612EA34E0342}"/>
              </a:ext>
            </a:extLst>
          </p:cNvPr>
          <p:cNvSpPr txBox="1"/>
          <p:nvPr/>
        </p:nvSpPr>
        <p:spPr>
          <a:xfrm>
            <a:off x="9860800" y="315155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DAQ</a:t>
            </a:r>
          </a:p>
          <a:p>
            <a:pPr algn="ctr"/>
            <a:r>
              <a:rPr lang="en-US" sz="1200" dirty="0"/>
              <a:t>ROOM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24ADA-91CD-0350-24D3-68FEA82EF300}"/>
              </a:ext>
            </a:extLst>
          </p:cNvPr>
          <p:cNvSpPr/>
          <p:nvPr/>
        </p:nvSpPr>
        <p:spPr>
          <a:xfrm>
            <a:off x="6760198" y="3165163"/>
            <a:ext cx="530352" cy="4192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4E9E7E-7CD6-C178-7199-901A02C4B99E}"/>
              </a:ext>
            </a:extLst>
          </p:cNvPr>
          <p:cNvSpPr txBox="1"/>
          <p:nvPr/>
        </p:nvSpPr>
        <p:spPr>
          <a:xfrm>
            <a:off x="6760198" y="2109582"/>
            <a:ext cx="2266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To JLAB </a:t>
            </a:r>
            <a:r>
              <a:rPr lang="en-US" sz="1400" dirty="0" err="1">
                <a:solidFill>
                  <a:srgbClr val="FF0000"/>
                </a:solidFill>
              </a:rPr>
              <a:t>ePIC</a:t>
            </a:r>
            <a:r>
              <a:rPr lang="en-US" sz="1400" dirty="0">
                <a:solidFill>
                  <a:srgbClr val="FF0000"/>
                </a:solidFill>
              </a:rPr>
              <a:t> (Echelon 1)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C1739D-E502-8A5F-47FA-F4D407E02CFD}"/>
              </a:ext>
            </a:extLst>
          </p:cNvPr>
          <p:cNvSpPr/>
          <p:nvPr/>
        </p:nvSpPr>
        <p:spPr>
          <a:xfrm>
            <a:off x="4931398" y="3160591"/>
            <a:ext cx="799610" cy="419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B6E92B-F5A5-7261-1A58-44D938CC6ACC}"/>
              </a:ext>
            </a:extLst>
          </p:cNvPr>
          <p:cNvSpPr txBox="1"/>
          <p:nvPr/>
        </p:nvSpPr>
        <p:spPr>
          <a:xfrm>
            <a:off x="4898231" y="3122783"/>
            <a:ext cx="88502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BNL </a:t>
            </a:r>
            <a:r>
              <a:rPr lang="en-US" sz="1200" dirty="0" err="1">
                <a:solidFill>
                  <a:srgbClr val="FFFF00"/>
                </a:solidFill>
              </a:rPr>
              <a:t>ePIC</a:t>
            </a:r>
            <a:endParaRPr lang="en-US" sz="1200" dirty="0">
              <a:solidFill>
                <a:srgbClr val="FFFF00"/>
              </a:solidFill>
            </a:endParaRPr>
          </a:p>
          <a:p>
            <a:r>
              <a:rPr lang="en-US" sz="1200" dirty="0">
                <a:solidFill>
                  <a:srgbClr val="FFFF00"/>
                </a:solidFill>
              </a:rPr>
              <a:t>Echelon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A70A9F-ACE6-50EF-EF47-9E70102248B4}"/>
              </a:ext>
            </a:extLst>
          </p:cNvPr>
          <p:cNvSpPr/>
          <p:nvPr/>
        </p:nvSpPr>
        <p:spPr>
          <a:xfrm>
            <a:off x="6607563" y="2398740"/>
            <a:ext cx="691125" cy="2997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4EE74A-8A9E-6D0B-3FC2-4E994127DA50}"/>
              </a:ext>
            </a:extLst>
          </p:cNvPr>
          <p:cNvSpPr txBox="1"/>
          <p:nvPr/>
        </p:nvSpPr>
        <p:spPr>
          <a:xfrm>
            <a:off x="6736718" y="3103382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ePIC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DAQ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A26BE5-BBED-7510-DDC7-E301C3BC832D}"/>
              </a:ext>
            </a:extLst>
          </p:cNvPr>
          <p:cNvSpPr txBox="1"/>
          <p:nvPr/>
        </p:nvSpPr>
        <p:spPr>
          <a:xfrm>
            <a:off x="6575945" y="2378552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ESNET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F175A9-F139-5A0B-DC05-0A88340ECF72}"/>
              </a:ext>
            </a:extLst>
          </p:cNvPr>
          <p:cNvCxnSpPr/>
          <p:nvPr/>
        </p:nvCxnSpPr>
        <p:spPr>
          <a:xfrm flipV="1">
            <a:off x="6946993" y="2698485"/>
            <a:ext cx="0" cy="4530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278792-4680-D371-D849-BA8CB4E7A5B1}"/>
              </a:ext>
            </a:extLst>
          </p:cNvPr>
          <p:cNvCxnSpPr>
            <a:cxnSpLocks/>
          </p:cNvCxnSpPr>
          <p:nvPr/>
        </p:nvCxnSpPr>
        <p:spPr>
          <a:xfrm flipH="1" flipV="1">
            <a:off x="5736956" y="3353616"/>
            <a:ext cx="10058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C7E761-0568-4E12-FBD3-DF522532E2F5}"/>
              </a:ext>
            </a:extLst>
          </p:cNvPr>
          <p:cNvCxnSpPr>
            <a:cxnSpLocks/>
          </p:cNvCxnSpPr>
          <p:nvPr/>
        </p:nvCxnSpPr>
        <p:spPr>
          <a:xfrm flipV="1">
            <a:off x="7043369" y="3591877"/>
            <a:ext cx="0" cy="1097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C1E80FA7-BDD2-3F36-6B04-0B81A315734B}"/>
              </a:ext>
            </a:extLst>
          </p:cNvPr>
          <p:cNvCxnSpPr>
            <a:stCxn id="11" idx="0"/>
          </p:cNvCxnSpPr>
          <p:nvPr/>
        </p:nvCxnSpPr>
        <p:spPr>
          <a:xfrm rot="5400000" flipH="1" flipV="1">
            <a:off x="6144879" y="3981358"/>
            <a:ext cx="1077652" cy="341376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310358C3-EA1E-3DE8-CE2E-FF55C8C514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36765" y="3971543"/>
            <a:ext cx="1077652" cy="341376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B4855E8-F7B6-0F14-CCFC-D851139E8750}"/>
              </a:ext>
            </a:extLst>
          </p:cNvPr>
          <p:cNvSpPr txBox="1"/>
          <p:nvPr/>
        </p:nvSpPr>
        <p:spPr>
          <a:xfrm>
            <a:off x="8433729" y="356437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4Tbps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81D5D7-EE64-1FB0-1DC0-25C8DA453D5E}"/>
              </a:ext>
            </a:extLst>
          </p:cNvPr>
          <p:cNvSpPr txBox="1"/>
          <p:nvPr/>
        </p:nvSpPr>
        <p:spPr>
          <a:xfrm>
            <a:off x="6658665" y="4364772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100Gbps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B2EB59-C8A5-B36B-3E42-C0570BC3A7F8}"/>
              </a:ext>
            </a:extLst>
          </p:cNvPr>
          <p:cNvSpPr txBox="1"/>
          <p:nvPr/>
        </p:nvSpPr>
        <p:spPr>
          <a:xfrm>
            <a:off x="6607563" y="2847629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400Gbps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7B9B20-E42C-25E9-B45C-596687C65F9B}"/>
              </a:ext>
            </a:extLst>
          </p:cNvPr>
          <p:cNvSpPr txBox="1"/>
          <p:nvPr/>
        </p:nvSpPr>
        <p:spPr>
          <a:xfrm>
            <a:off x="5848890" y="3288140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400Gbps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86E80B-6D35-4308-2367-F2A95CC28B84}"/>
              </a:ext>
            </a:extLst>
          </p:cNvPr>
          <p:cNvSpPr txBox="1"/>
          <p:nvPr/>
        </p:nvSpPr>
        <p:spPr>
          <a:xfrm>
            <a:off x="348808" y="1906607"/>
            <a:ext cx="44065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Early DAQ &amp; Electronics development will be in labs (Physics, </a:t>
            </a:r>
            <a:r>
              <a:rPr lang="en-US" sz="1600" dirty="0">
                <a:solidFill>
                  <a:srgbClr val="0070C0"/>
                </a:solidFill>
              </a:rPr>
              <a:t>early 2026-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Initial computing needs for development would best be placed in a central location (SDCC, initially 1-2 racks, by </a:t>
            </a:r>
            <a:r>
              <a:rPr lang="en-US" sz="1600" dirty="0">
                <a:solidFill>
                  <a:srgbClr val="0070C0"/>
                </a:solidFill>
              </a:rPr>
              <a:t>Q2 FY27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As construction and installation ramps up at IP-6 additional Echelon 0 computing resources can be placed in both sites (5-6 racks at SDCC, </a:t>
            </a:r>
            <a:r>
              <a:rPr lang="en-US" sz="1600" dirty="0">
                <a:solidFill>
                  <a:srgbClr val="0070C0"/>
                </a:solidFill>
              </a:rPr>
              <a:t>Q2 FY29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For production running it is important to all network infrastructure in place (</a:t>
            </a:r>
            <a:r>
              <a:rPr lang="en-US" sz="1600" dirty="0">
                <a:solidFill>
                  <a:srgbClr val="0070C0"/>
                </a:solidFill>
              </a:rPr>
              <a:t>Q1 FY32</a:t>
            </a:r>
            <a:r>
              <a:rPr lang="en-US" sz="1600" dirty="0"/>
              <a:t>) and have equal and transparent network access from SDCC to both Echelon 1 sites (BNL and JLAB)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0354D3-1682-1587-9DA7-4F053364F3B2}"/>
              </a:ext>
            </a:extLst>
          </p:cNvPr>
          <p:cNvSpPr txBox="1"/>
          <p:nvPr/>
        </p:nvSpPr>
        <p:spPr>
          <a:xfrm>
            <a:off x="6813103" y="557323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Physics</a:t>
            </a:r>
          </a:p>
        </p:txBody>
      </p:sp>
    </p:spTree>
    <p:extLst>
      <p:ext uri="{BB962C8B-B14F-4D97-AF65-F5344CB8AC3E}">
        <p14:creationId xmlns:p14="http://schemas.microsoft.com/office/powerpoint/2010/main" val="262422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0384DD-F5E2-8F8F-DF02-9DADD197B4AD}"/>
              </a:ext>
            </a:extLst>
          </p:cNvPr>
          <p:cNvCxnSpPr>
            <a:cxnSpLocks/>
          </p:cNvCxnSpPr>
          <p:nvPr/>
        </p:nvCxnSpPr>
        <p:spPr>
          <a:xfrm>
            <a:off x="8366281" y="3045236"/>
            <a:ext cx="152780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">
            <a:extLst>
              <a:ext uri="{FF2B5EF4-FFF2-40B4-BE49-F238E27FC236}">
                <a16:creationId xmlns:a16="http://schemas.microsoft.com/office/drawing/2014/main" id="{8AF07F1C-0E49-42F8-A8E9-113CF88114A8}"/>
              </a:ext>
            </a:extLst>
          </p:cNvPr>
          <p:cNvSpPr txBox="1"/>
          <p:nvPr/>
        </p:nvSpPr>
        <p:spPr>
          <a:xfrm>
            <a:off x="421962" y="3384858"/>
            <a:ext cx="9705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Name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b="1" dirty="0">
                <a:solidFill>
                  <a:schemeClr val="tx2"/>
                </a:solidFill>
              </a:rPr>
              <a:t>Design</a:t>
            </a: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AD4CFF49-81B7-4553-A704-92F9ABA5ACE1}"/>
              </a:ext>
            </a:extLst>
          </p:cNvPr>
          <p:cNvSpPr txBox="1"/>
          <p:nvPr/>
        </p:nvSpPr>
        <p:spPr>
          <a:xfrm>
            <a:off x="2523274" y="3377605"/>
            <a:ext cx="1262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Adapter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Detector Specific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CA805B96-26E8-4354-8AA4-7541C78763FA}"/>
              </a:ext>
            </a:extLst>
          </p:cNvPr>
          <p:cNvSpPr txBox="1"/>
          <p:nvPr/>
        </p:nvSpPr>
        <p:spPr>
          <a:xfrm>
            <a:off x="1158693" y="3377605"/>
            <a:ext cx="13534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Sensor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Detector Specific</a:t>
            </a:r>
          </a:p>
          <a:p>
            <a:endParaRPr lang="en-US" sz="1100" dirty="0"/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4ABD52CD-F28C-460E-B325-6142F98FC501}"/>
              </a:ext>
            </a:extLst>
          </p:cNvPr>
          <p:cNvSpPr txBox="1"/>
          <p:nvPr/>
        </p:nvSpPr>
        <p:spPr>
          <a:xfrm>
            <a:off x="3776264" y="3377605"/>
            <a:ext cx="135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Front End Board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(FEB)</a:t>
            </a:r>
          </a:p>
          <a:p>
            <a:endParaRPr lang="en-US" sz="1100" dirty="0"/>
          </a:p>
          <a:p>
            <a:r>
              <a:rPr lang="en-US" sz="1100" dirty="0"/>
              <a:t>Detector Specific</a:t>
            </a: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04B71446-E3AA-4433-B054-BD5259FD2A40}"/>
              </a:ext>
            </a:extLst>
          </p:cNvPr>
          <p:cNvSpPr txBox="1"/>
          <p:nvPr/>
        </p:nvSpPr>
        <p:spPr>
          <a:xfrm>
            <a:off x="5019338" y="3377605"/>
            <a:ext cx="127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Readout Board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(RDO)</a:t>
            </a:r>
          </a:p>
          <a:p>
            <a:endParaRPr lang="en-US" sz="1100" dirty="0"/>
          </a:p>
          <a:p>
            <a:r>
              <a:rPr lang="en-US" sz="1100" dirty="0"/>
              <a:t>Few Variants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D851DD68-A548-476A-9427-F850288C70DB}"/>
              </a:ext>
            </a:extLst>
          </p:cNvPr>
          <p:cNvSpPr txBox="1"/>
          <p:nvPr/>
        </p:nvSpPr>
        <p:spPr>
          <a:xfrm>
            <a:off x="6293425" y="3384858"/>
            <a:ext cx="13947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Data Aggregation Module (DAM)</a:t>
            </a:r>
          </a:p>
          <a:p>
            <a:endParaRPr lang="en-US" sz="1100" dirty="0"/>
          </a:p>
          <a:p>
            <a:r>
              <a:rPr lang="en-US" sz="1100" dirty="0"/>
              <a:t>Common</a:t>
            </a:r>
          </a:p>
          <a:p>
            <a:endParaRPr lang="en-US" sz="1100" dirty="0"/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D6E099-5CCD-43AD-B935-95291294272C}"/>
              </a:ext>
            </a:extLst>
          </p:cNvPr>
          <p:cNvSpPr txBox="1"/>
          <p:nvPr/>
        </p:nvSpPr>
        <p:spPr>
          <a:xfrm>
            <a:off x="7567512" y="3377605"/>
            <a:ext cx="1575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Echelon 0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Computing</a:t>
            </a:r>
          </a:p>
          <a:p>
            <a:endParaRPr lang="en-US" sz="1100" dirty="0"/>
          </a:p>
          <a:p>
            <a:r>
              <a:rPr lang="en-US" sz="1100" dirty="0"/>
              <a:t>Common</a:t>
            </a:r>
          </a:p>
          <a:p>
            <a:endParaRPr lang="en-US" sz="11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E664124-1E4B-4E27-9AE6-CBF35C8F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486" y="2538854"/>
            <a:ext cx="720941" cy="67336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549153C-B100-421C-9509-F1C5F7673D14}"/>
              </a:ext>
            </a:extLst>
          </p:cNvPr>
          <p:cNvSpPr/>
          <p:nvPr/>
        </p:nvSpPr>
        <p:spPr>
          <a:xfrm>
            <a:off x="2512094" y="2378783"/>
            <a:ext cx="922015" cy="861172"/>
          </a:xfrm>
          <a:prstGeom prst="rect">
            <a:avLst/>
          </a:prstGeom>
          <a:solidFill>
            <a:srgbClr val="FFF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044D42-7787-465D-9ECD-E58559449D6A}"/>
              </a:ext>
            </a:extLst>
          </p:cNvPr>
          <p:cNvSpPr/>
          <p:nvPr/>
        </p:nvSpPr>
        <p:spPr>
          <a:xfrm>
            <a:off x="3846745" y="2378783"/>
            <a:ext cx="922015" cy="861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7CDA14-6F1A-4931-BB1A-660A2829C785}"/>
              </a:ext>
            </a:extLst>
          </p:cNvPr>
          <p:cNvSpPr/>
          <p:nvPr/>
        </p:nvSpPr>
        <p:spPr>
          <a:xfrm>
            <a:off x="5127298" y="2378783"/>
            <a:ext cx="922015" cy="861172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8DA97C-4FC9-4B84-A5A2-BCEAB2E8962D}"/>
              </a:ext>
            </a:extLst>
          </p:cNvPr>
          <p:cNvSpPr/>
          <p:nvPr/>
        </p:nvSpPr>
        <p:spPr>
          <a:xfrm>
            <a:off x="6360816" y="2378783"/>
            <a:ext cx="922015" cy="8611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F53CF3-3716-4C86-83AB-DF3AA7CD10B7}"/>
              </a:ext>
            </a:extLst>
          </p:cNvPr>
          <p:cNvSpPr/>
          <p:nvPr/>
        </p:nvSpPr>
        <p:spPr>
          <a:xfrm>
            <a:off x="7641369" y="2378783"/>
            <a:ext cx="922015" cy="86117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63D34FE-17BD-4C0E-A5B4-B62AA754A14D}"/>
              </a:ext>
            </a:extLst>
          </p:cNvPr>
          <p:cNvSpPr/>
          <p:nvPr/>
        </p:nvSpPr>
        <p:spPr>
          <a:xfrm>
            <a:off x="6360816" y="1212661"/>
            <a:ext cx="922015" cy="861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80F23A66-5F6A-4AB1-BA74-F042EDD5BD7F}"/>
              </a:ext>
            </a:extLst>
          </p:cNvPr>
          <p:cNvSpPr txBox="1"/>
          <p:nvPr/>
        </p:nvSpPr>
        <p:spPr>
          <a:xfrm>
            <a:off x="7227285" y="1166337"/>
            <a:ext cx="181876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Global Timing Unit (GTU)</a:t>
            </a:r>
            <a:endParaRPr lang="en-US" sz="1100" dirty="0"/>
          </a:p>
          <a:p>
            <a:r>
              <a:rPr lang="en-US" sz="1100" dirty="0"/>
              <a:t>- Interfaces to Collider</a:t>
            </a:r>
          </a:p>
          <a:p>
            <a:r>
              <a:rPr lang="en-US" sz="1100" dirty="0"/>
              <a:t>  Run Control &amp; DAM</a:t>
            </a:r>
          </a:p>
          <a:p>
            <a:r>
              <a:rPr lang="en-US" sz="1100" dirty="0"/>
              <a:t>- Config &amp; Control</a:t>
            </a:r>
          </a:p>
          <a:p>
            <a:r>
              <a:rPr lang="en-US" sz="1100" dirty="0"/>
              <a:t>- Clock &amp; Timing</a:t>
            </a:r>
          </a:p>
          <a:p>
            <a:endParaRPr lang="en-US" sz="1200" dirty="0"/>
          </a:p>
        </p:txBody>
      </p:sp>
      <p:sp>
        <p:nvSpPr>
          <p:cNvPr id="50" name="Rectangle: Rounded Corners 19">
            <a:extLst>
              <a:ext uri="{FF2B5EF4-FFF2-40B4-BE49-F238E27FC236}">
                <a16:creationId xmlns:a16="http://schemas.microsoft.com/office/drawing/2014/main" id="{3AC2F7A1-2508-4811-8CF9-B832BD767178}"/>
              </a:ext>
            </a:extLst>
          </p:cNvPr>
          <p:cNvSpPr/>
          <p:nvPr/>
        </p:nvSpPr>
        <p:spPr>
          <a:xfrm>
            <a:off x="1145169" y="2226372"/>
            <a:ext cx="2468880" cy="1151233"/>
          </a:xfrm>
          <a:prstGeom prst="roundRect">
            <a:avLst/>
          </a:prstGeom>
          <a:noFill/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4C16912-AB4A-4F3B-8D4D-C5DB1AAA320D}"/>
              </a:ext>
            </a:extLst>
          </p:cNvPr>
          <p:cNvSpPr txBox="1"/>
          <p:nvPr/>
        </p:nvSpPr>
        <p:spPr>
          <a:xfrm>
            <a:off x="1921800" y="1928147"/>
            <a:ext cx="1140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On Detector</a:t>
            </a:r>
          </a:p>
          <a:p>
            <a:endParaRPr lang="en-US" sz="1100"/>
          </a:p>
        </p:txBody>
      </p:sp>
      <p:sp>
        <p:nvSpPr>
          <p:cNvPr id="52" name="Freeform: Shape 21">
            <a:extLst>
              <a:ext uri="{FF2B5EF4-FFF2-40B4-BE49-F238E27FC236}">
                <a16:creationId xmlns:a16="http://schemas.microsoft.com/office/drawing/2014/main" id="{CA19D5DC-A15A-4070-8257-5B5AFDB8C138}"/>
              </a:ext>
            </a:extLst>
          </p:cNvPr>
          <p:cNvSpPr/>
          <p:nvPr/>
        </p:nvSpPr>
        <p:spPr>
          <a:xfrm>
            <a:off x="2041871" y="2622090"/>
            <a:ext cx="870155" cy="238463"/>
          </a:xfrm>
          <a:custGeom>
            <a:avLst/>
            <a:gdLst>
              <a:gd name="connsiteX0" fmla="*/ 0 w 870155"/>
              <a:gd name="connsiteY0" fmla="*/ 135224 h 238463"/>
              <a:gd name="connsiteX1" fmla="*/ 265471 w 870155"/>
              <a:gd name="connsiteY1" fmla="*/ 2489 h 238463"/>
              <a:gd name="connsiteX2" fmla="*/ 870155 w 870155"/>
              <a:gd name="connsiteY2" fmla="*/ 238463 h 2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238463">
                <a:moveTo>
                  <a:pt x="0" y="135224"/>
                </a:moveTo>
                <a:cubicBezTo>
                  <a:pt x="60222" y="60253"/>
                  <a:pt x="120445" y="-14717"/>
                  <a:pt x="265471" y="2489"/>
                </a:cubicBezTo>
                <a:cubicBezTo>
                  <a:pt x="410497" y="19695"/>
                  <a:pt x="640326" y="129079"/>
                  <a:pt x="870155" y="238463"/>
                </a:cubicBezTo>
              </a:path>
            </a:pathLst>
          </a:cu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4768760" y="2622090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4768760" y="2973378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5D56FB0-D8FF-4DAB-BA33-10AE15657E91}"/>
              </a:ext>
            </a:extLst>
          </p:cNvPr>
          <p:cNvCxnSpPr/>
          <p:nvPr/>
        </p:nvCxnSpPr>
        <p:spPr>
          <a:xfrm>
            <a:off x="6049313" y="2621906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69FE4D-8946-4C37-BFCA-2BA2E9312373}"/>
              </a:ext>
            </a:extLst>
          </p:cNvPr>
          <p:cNvCxnSpPr/>
          <p:nvPr/>
        </p:nvCxnSpPr>
        <p:spPr>
          <a:xfrm flipH="1">
            <a:off x="6049313" y="2973378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6AB085B-9067-4D2E-B127-1C32ECE5C626}"/>
              </a:ext>
            </a:extLst>
          </p:cNvPr>
          <p:cNvCxnSpPr/>
          <p:nvPr/>
        </p:nvCxnSpPr>
        <p:spPr>
          <a:xfrm>
            <a:off x="7282831" y="2621906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7EFEE6F-58DD-4B26-851C-5A3B56474E78}"/>
              </a:ext>
            </a:extLst>
          </p:cNvPr>
          <p:cNvCxnSpPr/>
          <p:nvPr/>
        </p:nvCxnSpPr>
        <p:spPr>
          <a:xfrm flipH="1">
            <a:off x="7282831" y="2973378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E82DC30-28BC-4C2C-9797-529D5CC0DC3C}"/>
              </a:ext>
            </a:extLst>
          </p:cNvPr>
          <p:cNvCxnSpPr/>
          <p:nvPr/>
        </p:nvCxnSpPr>
        <p:spPr>
          <a:xfrm flipV="1">
            <a:off x="6631569" y="2073833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A269D87-B6A6-4582-AD50-B9AB80600105}"/>
              </a:ext>
            </a:extLst>
          </p:cNvPr>
          <p:cNvCxnSpPr/>
          <p:nvPr/>
        </p:nvCxnSpPr>
        <p:spPr>
          <a:xfrm>
            <a:off x="7033671" y="2073833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46">
            <a:extLst>
              <a:ext uri="{FF2B5EF4-FFF2-40B4-BE49-F238E27FC236}">
                <a16:creationId xmlns:a16="http://schemas.microsoft.com/office/drawing/2014/main" id="{D59763EC-8EBE-4F46-958A-F5C07B810D44}"/>
              </a:ext>
            </a:extLst>
          </p:cNvPr>
          <p:cNvSpPr txBox="1"/>
          <p:nvPr/>
        </p:nvSpPr>
        <p:spPr>
          <a:xfrm>
            <a:off x="2095427" y="2400841"/>
            <a:ext cx="718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SMT BGA</a:t>
            </a:r>
          </a:p>
          <a:p>
            <a:endParaRPr lang="en-US" sz="110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3434109" y="2622090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3434109" y="2973378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7A881E45-ECDE-9DDF-A242-3D6DED38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44" y="0"/>
            <a:ext cx="11499234" cy="814866"/>
          </a:xfrm>
        </p:spPr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Readout Chain   (role in data reduction)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3B7495E-D714-135D-D06B-859B26F99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146EE4-C57D-FF20-35C4-F0A518EB7CE3}"/>
              </a:ext>
            </a:extLst>
          </p:cNvPr>
          <p:cNvSpPr/>
          <p:nvPr/>
        </p:nvSpPr>
        <p:spPr>
          <a:xfrm>
            <a:off x="9903054" y="1757045"/>
            <a:ext cx="1210366" cy="6783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 (BNL)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9DF7E1-A1FA-5D28-52B2-FFB2E81AF2EF}"/>
              </a:ext>
            </a:extLst>
          </p:cNvPr>
          <p:cNvSpPr/>
          <p:nvPr/>
        </p:nvSpPr>
        <p:spPr>
          <a:xfrm>
            <a:off x="9910417" y="2573383"/>
            <a:ext cx="1210366" cy="6783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 (JLAB)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1410A-6CB0-7FE1-4CA5-2CC311BA890D}"/>
              </a:ext>
            </a:extLst>
          </p:cNvPr>
          <p:cNvSpPr txBox="1"/>
          <p:nvPr/>
        </p:nvSpPr>
        <p:spPr>
          <a:xfrm>
            <a:off x="9894085" y="3377605"/>
            <a:ext cx="15754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2"/>
                </a:solidFill>
              </a:rPr>
              <a:t>Echelon 1</a:t>
            </a:r>
          </a:p>
          <a:p>
            <a:r>
              <a:rPr lang="en-US" sz="1100" b="1" dirty="0">
                <a:solidFill>
                  <a:schemeClr val="tx2"/>
                </a:solidFill>
              </a:rPr>
              <a:t>Computing</a:t>
            </a:r>
          </a:p>
          <a:p>
            <a:endParaRPr lang="en-US" sz="1100" dirty="0"/>
          </a:p>
          <a:p>
            <a:r>
              <a:rPr lang="en-US" sz="1100" dirty="0"/>
              <a:t>Common</a:t>
            </a:r>
          </a:p>
          <a:p>
            <a:endParaRPr lang="en-US" sz="1100" dirty="0"/>
          </a:p>
          <a:p>
            <a:r>
              <a:rPr lang="en-US" sz="1100" dirty="0"/>
              <a:t>COTS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1EEDE3-A07A-BE81-C479-4FF4B2E67B2B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563384" y="2096235"/>
            <a:ext cx="1339670" cy="52585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">
            <a:extLst>
              <a:ext uri="{FF2B5EF4-FFF2-40B4-BE49-F238E27FC236}">
                <a16:creationId xmlns:a16="http://schemas.microsoft.com/office/drawing/2014/main" id="{568EE107-9209-A244-44CB-75B253386421}"/>
              </a:ext>
            </a:extLst>
          </p:cNvPr>
          <p:cNvSpPr txBox="1"/>
          <p:nvPr/>
        </p:nvSpPr>
        <p:spPr>
          <a:xfrm>
            <a:off x="448186" y="4064509"/>
            <a:ext cx="9705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b="1" dirty="0">
                <a:solidFill>
                  <a:schemeClr val="tx2"/>
                </a:solidFill>
              </a:rPr>
              <a:t>Type</a:t>
            </a: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5671F56-EFEC-12D0-C925-BA52F51BF140}"/>
              </a:ext>
            </a:extLst>
          </p:cNvPr>
          <p:cNvSpPr txBox="1"/>
          <p:nvPr/>
        </p:nvSpPr>
        <p:spPr>
          <a:xfrm>
            <a:off x="2549498" y="4057256"/>
            <a:ext cx="12629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Custom Electronics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CCCC8D52-06A3-9B27-4B5C-078C94EC4392}"/>
              </a:ext>
            </a:extLst>
          </p:cNvPr>
          <p:cNvSpPr txBox="1"/>
          <p:nvPr/>
        </p:nvSpPr>
        <p:spPr>
          <a:xfrm>
            <a:off x="1184917" y="4057256"/>
            <a:ext cx="1353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Custom Electronics</a:t>
            </a:r>
          </a:p>
          <a:p>
            <a:endParaRPr lang="en-US" sz="1100" dirty="0"/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98E940B2-CF93-4637-0D11-6AFBE2013169}"/>
              </a:ext>
            </a:extLst>
          </p:cNvPr>
          <p:cNvSpPr txBox="1"/>
          <p:nvPr/>
        </p:nvSpPr>
        <p:spPr>
          <a:xfrm>
            <a:off x="3802488" y="4057256"/>
            <a:ext cx="1351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Custom Electronics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757059AF-CF97-1A57-E7E9-8A6ECC0036A1}"/>
              </a:ext>
            </a:extLst>
          </p:cNvPr>
          <p:cNvSpPr txBox="1"/>
          <p:nvPr/>
        </p:nvSpPr>
        <p:spPr>
          <a:xfrm>
            <a:off x="5045562" y="4057256"/>
            <a:ext cx="1274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FPGA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81D72E45-6EB4-1C1A-6566-5DE3A9573788}"/>
              </a:ext>
            </a:extLst>
          </p:cNvPr>
          <p:cNvSpPr txBox="1"/>
          <p:nvPr/>
        </p:nvSpPr>
        <p:spPr>
          <a:xfrm>
            <a:off x="6319649" y="4064509"/>
            <a:ext cx="1394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Large FPGA / SoC </a:t>
            </a:r>
          </a:p>
          <a:p>
            <a:endParaRPr lang="en-US" sz="1100" dirty="0"/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22A3F11C-BDDF-C814-602A-93A93BE7A156}"/>
              </a:ext>
            </a:extLst>
          </p:cNvPr>
          <p:cNvSpPr txBox="1"/>
          <p:nvPr/>
        </p:nvSpPr>
        <p:spPr>
          <a:xfrm>
            <a:off x="7593736" y="4057256"/>
            <a:ext cx="15754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COTS</a:t>
            </a:r>
          </a:p>
          <a:p>
            <a:endParaRPr lang="en-US" sz="1100" dirty="0"/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A52A38E2-8E9B-AC88-DA85-C1C35D3C5CF5}"/>
              </a:ext>
            </a:extLst>
          </p:cNvPr>
          <p:cNvSpPr txBox="1"/>
          <p:nvPr/>
        </p:nvSpPr>
        <p:spPr>
          <a:xfrm>
            <a:off x="453298" y="4609677"/>
            <a:ext cx="9705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b="1" dirty="0">
                <a:solidFill>
                  <a:schemeClr val="tx2"/>
                </a:solidFill>
              </a:rPr>
              <a:t>Role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B44C644-91C9-1B9F-1866-9D88BD4B94A8}"/>
              </a:ext>
            </a:extLst>
          </p:cNvPr>
          <p:cNvSpPr txBox="1"/>
          <p:nvPr/>
        </p:nvSpPr>
        <p:spPr>
          <a:xfrm>
            <a:off x="5050674" y="4608561"/>
            <a:ext cx="1274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Aggregation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58E6E0D-B552-4C9A-60EE-52127BDC1BB7}"/>
              </a:ext>
            </a:extLst>
          </p:cNvPr>
          <p:cNvSpPr txBox="1"/>
          <p:nvPr/>
        </p:nvSpPr>
        <p:spPr>
          <a:xfrm>
            <a:off x="6324761" y="4615814"/>
            <a:ext cx="13947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High Level Filter</a:t>
            </a:r>
          </a:p>
          <a:p>
            <a:r>
              <a:rPr lang="en-US" sz="1100" dirty="0"/>
              <a:t>Data Reduction Processing</a:t>
            </a:r>
          </a:p>
          <a:p>
            <a:endParaRPr lang="en-US" sz="1100" dirty="0"/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5F84B66F-0287-1075-7FE4-5B9F33B8C72E}"/>
              </a:ext>
            </a:extLst>
          </p:cNvPr>
          <p:cNvSpPr txBox="1"/>
          <p:nvPr/>
        </p:nvSpPr>
        <p:spPr>
          <a:xfrm>
            <a:off x="7598848" y="4608561"/>
            <a:ext cx="1575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High Level Filter</a:t>
            </a:r>
          </a:p>
          <a:p>
            <a:r>
              <a:rPr lang="en-US" sz="1100" dirty="0"/>
              <a:t>Data Reduction Processing</a:t>
            </a:r>
          </a:p>
          <a:p>
            <a:endParaRPr lang="en-US" sz="11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6E424-7F75-5789-0DFE-A81F48CD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6F73E-00EC-F595-58AB-7088393E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</p:spTree>
    <p:extLst>
      <p:ext uri="{BB962C8B-B14F-4D97-AF65-F5344CB8AC3E}">
        <p14:creationId xmlns:p14="http://schemas.microsoft.com/office/powerpoint/2010/main" val="61969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6E7A-17B2-9EF1-550A-9C972B6C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3E20B-410B-F954-6538-322ABF2FB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Overview of DAQ</a:t>
            </a:r>
          </a:p>
          <a:p>
            <a:r>
              <a:rPr lang="en-US" dirty="0"/>
              <a:t>DAQ / Echelon-0 Setup</a:t>
            </a:r>
          </a:p>
          <a:p>
            <a:r>
              <a:rPr lang="en-US" dirty="0"/>
              <a:t>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02B45-420C-A623-F3DD-C7F9B515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44659-8533-543A-B0A0-8F667059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439-C243-0D80-4048-7BE07599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E79E92-D77D-242E-77FA-F5C8DFCF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DCC49-225A-B930-2B69-B24E0CC8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DE8A-3941-D599-7546-CB88431E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3E679-5E13-6704-4DCB-BA83C918B005}"/>
              </a:ext>
            </a:extLst>
          </p:cNvPr>
          <p:cNvSpPr/>
          <p:nvPr/>
        </p:nvSpPr>
        <p:spPr>
          <a:xfrm>
            <a:off x="6046606" y="1517025"/>
            <a:ext cx="5566543" cy="4798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33060A-8A8F-F67E-F74F-9B30B6F64EC8}"/>
              </a:ext>
            </a:extLst>
          </p:cNvPr>
          <p:cNvSpPr/>
          <p:nvPr/>
        </p:nvSpPr>
        <p:spPr>
          <a:xfrm>
            <a:off x="521059" y="1517024"/>
            <a:ext cx="5439346" cy="4798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867A3A-D08E-80A2-FCB9-8C97BD4FA027}"/>
              </a:ext>
            </a:extLst>
          </p:cNvPr>
          <p:cNvSpPr txBox="1">
            <a:spLocks/>
          </p:cNvSpPr>
          <p:nvPr/>
        </p:nvSpPr>
        <p:spPr>
          <a:xfrm>
            <a:off x="596038" y="1601553"/>
            <a:ext cx="5289387" cy="456411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00"/>
              </a:spcAft>
            </a:pPr>
            <a:r>
              <a:rPr lang="en-US" sz="2800" dirty="0">
                <a:solidFill>
                  <a:schemeClr val="tx1"/>
                </a:solidFill>
              </a:rPr>
              <a:t>DAQ</a:t>
            </a:r>
            <a:endParaRPr lang="en-US" sz="2000" dirty="0">
              <a:solidFill>
                <a:schemeClr val="tx1"/>
              </a:solidFill>
            </a:endParaRPr>
          </a:p>
          <a:p>
            <a:pPr algn="ctr">
              <a:spcAft>
                <a:spcPts val="400"/>
              </a:spcAft>
            </a:pPr>
            <a:endParaRPr lang="en-US" sz="400" dirty="0"/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Definition of streaming is “No L0 trigger”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 All data is zero suppressed by the front-end electronics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 No system wide deadtime in normal operation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 Collaboration should have the full ability to make data selection cuts on the widest possible criteria</a:t>
            </a:r>
          </a:p>
          <a:p>
            <a:pPr lvl="2">
              <a:spcAft>
                <a:spcPts val="400"/>
              </a:spcAft>
            </a:pPr>
            <a:r>
              <a:rPr lang="en-US" sz="1200" dirty="0"/>
              <a:t>Flexible event selection, data selection and background characterization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 But subject to an overall throughput budget of ~100Gb/sec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en-US" sz="400" dirty="0"/>
          </a:p>
          <a:p>
            <a:pPr>
              <a:spcAft>
                <a:spcPts val="400"/>
              </a:spcAft>
            </a:pPr>
            <a:r>
              <a:rPr lang="en-US" sz="2000" dirty="0" err="1">
                <a:solidFill>
                  <a:schemeClr val="tx1"/>
                </a:solidFill>
              </a:rPr>
              <a:t>ePIC</a:t>
            </a:r>
            <a:r>
              <a:rPr lang="en-US" sz="2000" dirty="0">
                <a:solidFill>
                  <a:schemeClr val="tx1"/>
                </a:solidFill>
              </a:rPr>
              <a:t> Streaming will include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 Capabilities for hardware and firmware based Filtering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 Capability for flow control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 Zero suppression &amp; aggregation within data packets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en-US" sz="400" dirty="0"/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Greater sensitivity to noise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Greater sensitivity to backgrounds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8D219B-DCA1-5BE1-3E3E-A035F6CA4AC0}"/>
              </a:ext>
            </a:extLst>
          </p:cNvPr>
          <p:cNvSpPr txBox="1">
            <a:spLocks/>
          </p:cNvSpPr>
          <p:nvPr/>
        </p:nvSpPr>
        <p:spPr>
          <a:xfrm>
            <a:off x="6195391" y="1576522"/>
            <a:ext cx="5334000" cy="43696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Computing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Definition of streaming is “Process data as it arrives”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Fast Analysis (~3 weeks not months or years) using automation of calibration and reconstruction.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0" indent="0">
              <a:buNone/>
            </a:pPr>
            <a:r>
              <a:rPr lang="en-US" sz="2000" dirty="0"/>
              <a:t>Requires some overlap between DAQ/computing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Automation of calibrations</a:t>
            </a:r>
          </a:p>
          <a:p>
            <a:pPr lvl="2"/>
            <a:r>
              <a:rPr lang="en-US" sz="1200" dirty="0"/>
              <a:t>Mapping calibration dependencies</a:t>
            </a:r>
          </a:p>
          <a:p>
            <a:pPr lvl="2"/>
            <a:r>
              <a:rPr lang="en-US" sz="1200" dirty="0"/>
              <a:t>Mapping application of calibrations</a:t>
            </a:r>
          </a:p>
          <a:p>
            <a:pPr lvl="2"/>
            <a:r>
              <a:rPr lang="en-US" sz="1200" dirty="0"/>
              <a:t>Mapping evolution of calibrations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QA and monitoring can make use of full offline 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Consistent schemes and language for data/metadata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Event selection / tagging / and accounting</a:t>
            </a:r>
          </a:p>
          <a:p>
            <a:endParaRPr lang="en-US" sz="1800" dirty="0"/>
          </a:p>
          <a:p>
            <a:pPr lvl="1"/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30E59B-FA12-06C6-B228-82C37D2EBCD0}"/>
              </a:ext>
            </a:extLst>
          </p:cNvPr>
          <p:cNvSpPr/>
          <p:nvPr/>
        </p:nvSpPr>
        <p:spPr>
          <a:xfrm>
            <a:off x="500561" y="343948"/>
            <a:ext cx="11092090" cy="1055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28067D-6843-B091-4D57-A29DA03C00AC}"/>
              </a:ext>
            </a:extLst>
          </p:cNvPr>
          <p:cNvSpPr txBox="1">
            <a:spLocks/>
          </p:cNvSpPr>
          <p:nvPr/>
        </p:nvSpPr>
        <p:spPr>
          <a:xfrm>
            <a:off x="887600" y="568783"/>
            <a:ext cx="10145610" cy="4202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err="1"/>
              <a:t>ePIC</a:t>
            </a:r>
            <a:r>
              <a:rPr lang="en-US" sz="2800" dirty="0"/>
              <a:t> DAQ uses streaming architecture</a:t>
            </a:r>
            <a:endParaRPr lang="en-US" sz="1200" dirty="0"/>
          </a:p>
          <a:p>
            <a:pPr lvl="1"/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3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DC5E93-D541-3E18-EFA9-8AED128D7A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3" t="8970" r="6443" b="466"/>
          <a:stretch/>
        </p:blipFill>
        <p:spPr>
          <a:xfrm>
            <a:off x="2892873" y="1100981"/>
            <a:ext cx="8991262" cy="5145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9CBAF-FA58-2A00-951D-12942F42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1830"/>
            <a:ext cx="10515600" cy="1325563"/>
          </a:xfrm>
        </p:spPr>
        <p:txBody>
          <a:bodyPr/>
          <a:lstStyle/>
          <a:p>
            <a:r>
              <a:rPr lang="en-US" dirty="0"/>
              <a:t>EIC Streaming DAQ/Computing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6CA2F-E348-6069-F8BA-0DCA011A6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6701E-A7FD-CFBC-0285-AAC73696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ADA30-83AD-EB1B-54C0-2636E0D2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5288EE-9988-071F-1C11-BA238C2E3FEC}"/>
                  </a:ext>
                </a:extLst>
              </p:cNvPr>
              <p:cNvSpPr txBox="1"/>
              <p:nvPr/>
            </p:nvSpPr>
            <p:spPr>
              <a:xfrm>
                <a:off x="236898" y="1100981"/>
                <a:ext cx="2382068" cy="492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5"/>
                    </a:solidFill>
                  </a:rPr>
                  <a:t>Collider Characteristics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1260 Bunches arriving at 98.5Mhz (10.15ns bunch separation)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1.015us abort gaps (100 bunches)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1200" dirty="0"/>
                  <a:t> ⇒  20 – 141 GeV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b="1" i="1" dirty="0"/>
                  <a:t>𝓛</a:t>
                </a:r>
                <a:r>
                  <a:rPr lang="en-US" sz="1200" b="1" i="1" baseline="-25000" dirty="0"/>
                  <a:t>max </a:t>
                </a:r>
                <a:r>
                  <a:rPr lang="en-US" sz="1200" dirty="0"/>
                  <a:t>⇒ 10</a:t>
                </a:r>
                <a:r>
                  <a:rPr lang="en-US" sz="1200" baseline="30000" dirty="0"/>
                  <a:t>34</a:t>
                </a:r>
                <a:r>
                  <a:rPr lang="en-US" sz="1200" dirty="0"/>
                  <a:t> cm</a:t>
                </a:r>
                <a:r>
                  <a:rPr lang="en-US" sz="1200" baseline="30000" dirty="0"/>
                  <a:t>-2</a:t>
                </a:r>
                <a:r>
                  <a:rPr lang="en-US" sz="1200" dirty="0"/>
                  <a:t> s</a:t>
                </a:r>
                <a:r>
                  <a:rPr lang="en-US" sz="1200" baseline="30000" dirty="0"/>
                  <a:t>-1</a:t>
                </a:r>
                <a:endParaRPr lang="en-US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El</a:t>
                </a:r>
                <a:r>
                  <a:rPr lang="en-US" sz="1200" dirty="0">
                    <a:solidFill>
                      <a:schemeClr val="tx1"/>
                    </a:solidFill>
                  </a:rPr>
                  <a:t>ectron, proton, and light nuclei beams can be polarized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E</a:t>
                </a:r>
                <a:r>
                  <a:rPr lang="en-US" sz="1200" dirty="0">
                    <a:solidFill>
                      <a:schemeClr val="tx1"/>
                    </a:solidFill>
                  </a:rPr>
                  <a:t>ach bunch can have different polarization states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DAQ must tag data to specific bunch crossings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Need to track luminosity for each bunch crossing</a:t>
                </a:r>
              </a:p>
              <a:p>
                <a:pPr lvl="1"/>
                <a:endParaRPr lang="en-US" sz="1200" dirty="0"/>
              </a:p>
              <a:p>
                <a:r>
                  <a:rPr lang="en-US" sz="1200" b="1" dirty="0">
                    <a:solidFill>
                      <a:schemeClr val="accent5"/>
                    </a:solidFill>
                  </a:rPr>
                  <a:t>Physics Performance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Maximum </a:t>
                </a:r>
                <a:r>
                  <a:rPr lang="en-US" sz="1200" dirty="0"/>
                  <a:t>DIS rate ~500kHz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Large number of Channels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Low occupancy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5288EE-9988-071F-1C11-BA238C2E3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8" y="1100981"/>
                <a:ext cx="2382068" cy="4927824"/>
              </a:xfrm>
              <a:prstGeom prst="rect">
                <a:avLst/>
              </a:prstGeom>
              <a:blipFill>
                <a:blip r:embed="rId3"/>
                <a:stretch>
                  <a:fillRect l="-256" t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97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58A-AC4F-12F3-73B9-5BEA6603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1264A-6AF6-A8BE-E628-8FF8C17B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9AD55-D037-D416-988E-EF681723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F5B378-1DA5-9E3E-819E-2E5E0F0C4D4D}"/>
              </a:ext>
            </a:extLst>
          </p:cNvPr>
          <p:cNvSpPr/>
          <p:nvPr/>
        </p:nvSpPr>
        <p:spPr>
          <a:xfrm>
            <a:off x="371833" y="1017448"/>
            <a:ext cx="7868647" cy="228648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AB1918-E22A-380B-0F40-8C589C31E80D}"/>
              </a:ext>
            </a:extLst>
          </p:cNvPr>
          <p:cNvCxnSpPr>
            <a:cxnSpLocks/>
          </p:cNvCxnSpPr>
          <p:nvPr/>
        </p:nvCxnSpPr>
        <p:spPr>
          <a:xfrm flipH="1">
            <a:off x="4328502" y="1304260"/>
            <a:ext cx="283155" cy="1707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960B92F-F515-2D66-E579-B8A7ADFAD07E}"/>
              </a:ext>
            </a:extLst>
          </p:cNvPr>
          <p:cNvSpPr/>
          <p:nvPr/>
        </p:nvSpPr>
        <p:spPr>
          <a:xfrm>
            <a:off x="2565231" y="1397755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FEB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3B8C6-D768-2602-61D2-4891A713BC9E}"/>
              </a:ext>
            </a:extLst>
          </p:cNvPr>
          <p:cNvSpPr/>
          <p:nvPr/>
        </p:nvSpPr>
        <p:spPr>
          <a:xfrm>
            <a:off x="3683990" y="1379471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RDO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28764F-8C04-03C1-7C6E-C0ACC65C73D3}"/>
              </a:ext>
            </a:extLst>
          </p:cNvPr>
          <p:cNvSpPr/>
          <p:nvPr/>
        </p:nvSpPr>
        <p:spPr>
          <a:xfrm>
            <a:off x="6133128" y="1379472"/>
            <a:ext cx="1144379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Readout Computer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51255E-60E5-C0F8-F0CC-B589931756E5}"/>
              </a:ext>
            </a:extLst>
          </p:cNvPr>
          <p:cNvSpPr/>
          <p:nvPr/>
        </p:nvSpPr>
        <p:spPr>
          <a:xfrm>
            <a:off x="1565935" y="1393366"/>
            <a:ext cx="817492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Detector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3AF362-3101-30C8-53EC-3980F88CF33D}"/>
              </a:ext>
            </a:extLst>
          </p:cNvPr>
          <p:cNvCxnSpPr>
            <a:cxnSpLocks/>
          </p:cNvCxnSpPr>
          <p:nvPr/>
        </p:nvCxnSpPr>
        <p:spPr>
          <a:xfrm flipV="1">
            <a:off x="3217134" y="1278896"/>
            <a:ext cx="204589" cy="1104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5B1A89-03C3-E7A1-B312-32433990434D}"/>
              </a:ext>
            </a:extLst>
          </p:cNvPr>
          <p:cNvCxnSpPr>
            <a:cxnSpLocks/>
          </p:cNvCxnSpPr>
          <p:nvPr/>
        </p:nvCxnSpPr>
        <p:spPr>
          <a:xfrm flipV="1">
            <a:off x="7557745" y="1314898"/>
            <a:ext cx="146391" cy="1418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B40EC4E-C720-6251-3E8A-46F13BCC05B6}"/>
              </a:ext>
            </a:extLst>
          </p:cNvPr>
          <p:cNvSpPr/>
          <p:nvPr/>
        </p:nvSpPr>
        <p:spPr>
          <a:xfrm>
            <a:off x="4904439" y="1379472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DAM</a:t>
            </a:r>
          </a:p>
        </p:txBody>
      </p:sp>
      <p:sp>
        <p:nvSpPr>
          <p:cNvPr id="14" name="Arrow: Right 14">
            <a:extLst>
              <a:ext uri="{FF2B5EF4-FFF2-40B4-BE49-F238E27FC236}">
                <a16:creationId xmlns:a16="http://schemas.microsoft.com/office/drawing/2014/main" id="{555E7B5D-074D-0186-6452-3BCADB95DAE5}"/>
              </a:ext>
            </a:extLst>
          </p:cNvPr>
          <p:cNvSpPr/>
          <p:nvPr/>
        </p:nvSpPr>
        <p:spPr>
          <a:xfrm>
            <a:off x="5466157" y="1511901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CD11D-8E0F-5EE2-DC84-B8998B74CA8C}"/>
              </a:ext>
            </a:extLst>
          </p:cNvPr>
          <p:cNvSpPr txBox="1"/>
          <p:nvPr/>
        </p:nvSpPr>
        <p:spPr>
          <a:xfrm>
            <a:off x="5524883" y="1216794"/>
            <a:ext cx="44755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PCI/Eth</a:t>
            </a:r>
          </a:p>
        </p:txBody>
      </p:sp>
      <p:sp>
        <p:nvSpPr>
          <p:cNvPr id="16" name="Arrow: Right 16">
            <a:extLst>
              <a:ext uri="{FF2B5EF4-FFF2-40B4-BE49-F238E27FC236}">
                <a16:creationId xmlns:a16="http://schemas.microsoft.com/office/drawing/2014/main" id="{5F44177A-FCA3-9A58-7E4D-CA1602CD9A61}"/>
              </a:ext>
            </a:extLst>
          </p:cNvPr>
          <p:cNvSpPr/>
          <p:nvPr/>
        </p:nvSpPr>
        <p:spPr>
          <a:xfrm>
            <a:off x="4241589" y="1511901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2F1552-1B05-65A6-4FA8-47618778A0FA}"/>
              </a:ext>
            </a:extLst>
          </p:cNvPr>
          <p:cNvSpPr txBox="1"/>
          <p:nvPr/>
        </p:nvSpPr>
        <p:spPr>
          <a:xfrm>
            <a:off x="4300314" y="1408392"/>
            <a:ext cx="36260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Fiber</a:t>
            </a:r>
          </a:p>
        </p:txBody>
      </p:sp>
      <p:sp>
        <p:nvSpPr>
          <p:cNvPr id="18" name="Arrow: Right 18">
            <a:extLst>
              <a:ext uri="{FF2B5EF4-FFF2-40B4-BE49-F238E27FC236}">
                <a16:creationId xmlns:a16="http://schemas.microsoft.com/office/drawing/2014/main" id="{B178533C-C985-3F12-9FEE-1C00B0E239FE}"/>
              </a:ext>
            </a:extLst>
          </p:cNvPr>
          <p:cNvSpPr/>
          <p:nvPr/>
        </p:nvSpPr>
        <p:spPr>
          <a:xfrm>
            <a:off x="3122956" y="1506251"/>
            <a:ext cx="540146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6953A9-256A-06CE-6E93-DCD6AA4324E9}"/>
              </a:ext>
            </a:extLst>
          </p:cNvPr>
          <p:cNvSpPr txBox="1"/>
          <p:nvPr/>
        </p:nvSpPr>
        <p:spPr>
          <a:xfrm>
            <a:off x="3159623" y="1389298"/>
            <a:ext cx="43954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Copper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2AFA8B7-8C73-8660-F1E7-5C0D924B0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06773"/>
              </p:ext>
            </p:extLst>
          </p:nvPr>
        </p:nvGraphicFramePr>
        <p:xfrm>
          <a:off x="753572" y="2125785"/>
          <a:ext cx="2330779" cy="69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07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779972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6702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ysClr val="windowText" lastClr="000000"/>
                          </a:solidFill>
                        </a:rPr>
                        <a:t>2.0 Tb/sec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67023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ysClr val="windowText" lastClr="000000"/>
                          </a:solidFill>
                        </a:rPr>
                        <a:t>Noise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ysClr val="windowText" lastClr="000000"/>
                          </a:solidFill>
                        </a:rPr>
                        <a:t>1.6 Tb 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276082"/>
                  </a:ext>
                </a:extLst>
              </a:tr>
              <a:tr h="273917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ysClr val="windowText" lastClr="000000"/>
                          </a:solidFill>
                        </a:rPr>
                        <a:t>Signal from Physics + Background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ysClr val="windowText" lastClr="000000"/>
                          </a:solidFill>
                        </a:rPr>
                        <a:t>400 Gb / 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7738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35942C4-77E0-C813-0742-D48901B9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38165"/>
              </p:ext>
            </p:extLst>
          </p:nvPr>
        </p:nvGraphicFramePr>
        <p:xfrm>
          <a:off x="2361880" y="2867979"/>
          <a:ext cx="189648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44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800741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6702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ysClr val="windowText" lastClr="000000"/>
                          </a:solidFill>
                        </a:rPr>
                        <a:t>2.0 Tb/sec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67023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ysClr val="windowText" lastClr="000000"/>
                          </a:solidFill>
                        </a:rPr>
                        <a:t>Per RDO (Avg)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ysClr val="windowText" lastClr="000000"/>
                          </a:solidFill>
                        </a:rPr>
                        <a:t>0.7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1346"/>
                  </a:ext>
                </a:extLst>
              </a:tr>
            </a:tbl>
          </a:graphicData>
        </a:graphic>
      </p:graphicFrame>
      <p:sp>
        <p:nvSpPr>
          <p:cNvPr id="22" name="Arrow: Right 23">
            <a:extLst>
              <a:ext uri="{FF2B5EF4-FFF2-40B4-BE49-F238E27FC236}">
                <a16:creationId xmlns:a16="http://schemas.microsoft.com/office/drawing/2014/main" id="{5F82E693-D06D-658B-7F6D-4B6F2D842F08}"/>
              </a:ext>
            </a:extLst>
          </p:cNvPr>
          <p:cNvSpPr/>
          <p:nvPr/>
        </p:nvSpPr>
        <p:spPr>
          <a:xfrm>
            <a:off x="7305736" y="1501262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F2C37A-7ADB-501F-B571-3FFE8167E19A}"/>
              </a:ext>
            </a:extLst>
          </p:cNvPr>
          <p:cNvSpPr txBox="1"/>
          <p:nvPr/>
        </p:nvSpPr>
        <p:spPr>
          <a:xfrm>
            <a:off x="7364461" y="1206156"/>
            <a:ext cx="30008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Eth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1EB0289-ED3E-0492-9506-E19C5DECD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73617"/>
              </p:ext>
            </p:extLst>
          </p:nvPr>
        </p:nvGraphicFramePr>
        <p:xfrm>
          <a:off x="5190328" y="2014539"/>
          <a:ext cx="228352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64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964157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1117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ysClr val="windowText" lastClr="000000"/>
                          </a:solidFill>
                        </a:rPr>
                        <a:t> 109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8111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Collision Signal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62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1346"/>
                  </a:ext>
                </a:extLst>
              </a:tr>
              <a:tr h="18111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Synchrotron Rad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Under design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3994"/>
                  </a:ext>
                </a:extLst>
              </a:tr>
              <a:tr h="18111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Electron Beam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4.5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52967"/>
                  </a:ext>
                </a:extLst>
              </a:tr>
              <a:tr h="18111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Hadron Beam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1.0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044"/>
                  </a:ext>
                </a:extLst>
              </a:tr>
              <a:tr h="181117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Noise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 41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2078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AC339CA-BAF8-B216-CDBB-9FA92B2C9588}"/>
              </a:ext>
            </a:extLst>
          </p:cNvPr>
          <p:cNvSpPr txBox="1"/>
          <p:nvPr/>
        </p:nvSpPr>
        <p:spPr>
          <a:xfrm>
            <a:off x="371833" y="1032217"/>
            <a:ext cx="2095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Worst case Data Flow</a:t>
            </a:r>
          </a:p>
        </p:txBody>
      </p:sp>
      <p:sp>
        <p:nvSpPr>
          <p:cNvPr id="26" name="Title 29">
            <a:extLst>
              <a:ext uri="{FF2B5EF4-FFF2-40B4-BE49-F238E27FC236}">
                <a16:creationId xmlns:a16="http://schemas.microsoft.com/office/drawing/2014/main" id="{8F2E2104-7708-8AB2-A553-7688E651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07"/>
            <a:ext cx="10515600" cy="856269"/>
          </a:xfrm>
        </p:spPr>
        <p:txBody>
          <a:bodyPr/>
          <a:lstStyle/>
          <a:p>
            <a:r>
              <a:rPr lang="en-US" dirty="0"/>
              <a:t>Summary Data Flow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D9838-D5AC-E6CD-CE90-12F3F3AC21C5}"/>
              </a:ext>
            </a:extLst>
          </p:cNvPr>
          <p:cNvSpPr txBox="1"/>
          <p:nvPr/>
        </p:nvSpPr>
        <p:spPr>
          <a:xfrm>
            <a:off x="8369049" y="983604"/>
            <a:ext cx="36298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“Worse Case Data Flow”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/>
              <a:t>𝓛</a:t>
            </a:r>
            <a:r>
              <a:rPr lang="en-US" sz="1400" b="1" i="1" baseline="-25000" dirty="0"/>
              <a:t>max </a:t>
            </a:r>
            <a:r>
              <a:rPr lang="en-US" sz="1400" dirty="0"/>
              <a:t>⇒ 10</a:t>
            </a:r>
            <a:r>
              <a:rPr lang="en-US" sz="1400" baseline="30000" dirty="0"/>
              <a:t>34</a:t>
            </a:r>
            <a:r>
              <a:rPr lang="en-US" sz="1400" dirty="0"/>
              <a:t> cm</a:t>
            </a:r>
            <a:r>
              <a:rPr lang="en-US" sz="1400" baseline="30000" dirty="0"/>
              <a:t>-2</a:t>
            </a:r>
            <a:r>
              <a:rPr lang="en-US" sz="1400" dirty="0"/>
              <a:t> s</a:t>
            </a:r>
            <a:r>
              <a:rPr lang="en-US" sz="1400" baseline="30000" dirty="0"/>
              <a:t>-1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 x 275 GeV DIS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 rate ~500kHz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After 9 x</a:t>
            </a:r>
            <a:r>
              <a:rPr lang="en-US" sz="1400" dirty="0"/>
              <a:t> 10</a:t>
            </a:r>
            <a:r>
              <a:rPr lang="en-US" sz="1400" baseline="30000" dirty="0"/>
              <a:t>9</a:t>
            </a:r>
            <a:r>
              <a:rPr lang="en-US" sz="1400" dirty="0">
                <a:solidFill>
                  <a:schemeClr val="tx1"/>
                </a:solidFill>
              </a:rPr>
              <a:t> (1-MeV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baseline="-25000" dirty="0" err="1">
                <a:solidFill>
                  <a:schemeClr val="tx1"/>
                </a:solidFill>
              </a:rPr>
              <a:t>eq</a:t>
            </a:r>
            <a:r>
              <a:rPr lang="en-US" sz="1400" dirty="0">
                <a:solidFill>
                  <a:schemeClr val="tx1"/>
                </a:solidFill>
              </a:rPr>
              <a:t> / cm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) delivered fluence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300kHz DCR in </a:t>
            </a:r>
            <a:r>
              <a:rPr lang="en-US" sz="1400" dirty="0" err="1">
                <a:solidFill>
                  <a:schemeClr val="tx1"/>
                </a:solidFill>
              </a:rPr>
              <a:t>dRICH</a:t>
            </a:r>
            <a:endParaRPr lang="en-US" sz="14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200x rate with no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>
                <a:solidFill>
                  <a:schemeClr val="accent5"/>
                </a:solidFill>
              </a:rPr>
              <a:t>At Worse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Need a factor of 20 reduction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C2F051-DF75-9BD9-A678-5407E4872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39" y="3537169"/>
            <a:ext cx="4624915" cy="26096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9A488E-C24C-498B-6EC6-426E6CC85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8"/>
          <a:stretch/>
        </p:blipFill>
        <p:spPr>
          <a:xfrm>
            <a:off x="307865" y="3531196"/>
            <a:ext cx="4335163" cy="29096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A789104-40CA-C1A1-D832-997E410AE0E2}"/>
              </a:ext>
            </a:extLst>
          </p:cNvPr>
          <p:cNvSpPr/>
          <p:nvPr/>
        </p:nvSpPr>
        <p:spPr>
          <a:xfrm>
            <a:off x="9158288" y="5874396"/>
            <a:ext cx="542925" cy="481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EA9A6A-4025-8834-D161-2CA0188C7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B99E09-8C40-DBD1-0CC0-CDF7BCE4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DAQ / Echelon-0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C5D97225-E824-1F99-A64C-79CDF5DC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0" t="51210" r="170"/>
          <a:stretch/>
        </p:blipFill>
        <p:spPr>
          <a:xfrm>
            <a:off x="867336" y="1079859"/>
            <a:ext cx="9883588" cy="271221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18CE1D-6E72-659D-344A-4A415574EEC4}"/>
              </a:ext>
            </a:extLst>
          </p:cNvPr>
          <p:cNvSpPr/>
          <p:nvPr/>
        </p:nvSpPr>
        <p:spPr>
          <a:xfrm>
            <a:off x="4289612" y="1216958"/>
            <a:ext cx="793377" cy="3496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B893D-3392-F221-AE2A-5A70B0B335EA}"/>
              </a:ext>
            </a:extLst>
          </p:cNvPr>
          <p:cNvSpPr txBox="1"/>
          <p:nvPr/>
        </p:nvSpPr>
        <p:spPr>
          <a:xfrm>
            <a:off x="2224764" y="586764"/>
            <a:ext cx="1323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DAQ </a:t>
            </a:r>
          </a:p>
          <a:p>
            <a:pPr algn="ctr"/>
            <a:r>
              <a:rPr lang="en-US" sz="1400" dirty="0"/>
              <a:t>O(100 Servers)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E5AAA-8AF4-A592-518D-E5A0AE7CFC4C}"/>
              </a:ext>
            </a:extLst>
          </p:cNvPr>
          <p:cNvSpPr txBox="1"/>
          <p:nvPr/>
        </p:nvSpPr>
        <p:spPr>
          <a:xfrm>
            <a:off x="8335694" y="561085"/>
            <a:ext cx="130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Echelon-0    </a:t>
            </a:r>
          </a:p>
          <a:p>
            <a:pPr algn="ctr"/>
            <a:r>
              <a:rPr lang="en-US" sz="1400" dirty="0"/>
              <a:t>O(100 servers)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FEEAE-89EE-6935-52E8-D5F3742E49E7}"/>
              </a:ext>
            </a:extLst>
          </p:cNvPr>
          <p:cNvSpPr/>
          <p:nvPr/>
        </p:nvSpPr>
        <p:spPr>
          <a:xfrm>
            <a:off x="3032934" y="4695691"/>
            <a:ext cx="6314028" cy="746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daq.local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11084-5698-1435-03D6-6F1BEEFFB937}"/>
              </a:ext>
            </a:extLst>
          </p:cNvPr>
          <p:cNvSpPr/>
          <p:nvPr/>
        </p:nvSpPr>
        <p:spPr>
          <a:xfrm>
            <a:off x="410136" y="4695691"/>
            <a:ext cx="1901079" cy="722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epic.controlroom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21FBE9-56A1-98C1-FA75-07DAB8B338C4}"/>
              </a:ext>
            </a:extLst>
          </p:cNvPr>
          <p:cNvSpPr/>
          <p:nvPr/>
        </p:nvSpPr>
        <p:spPr>
          <a:xfrm>
            <a:off x="9950828" y="5057081"/>
            <a:ext cx="1493888" cy="746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sdcc.local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8247FD-30FE-6723-7F59-7A8683EB9EB1}"/>
              </a:ext>
            </a:extLst>
          </p:cNvPr>
          <p:cNvSpPr/>
          <p:nvPr/>
        </p:nvSpPr>
        <p:spPr>
          <a:xfrm>
            <a:off x="9942836" y="5885775"/>
            <a:ext cx="1493888" cy="7227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jlab.local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esnet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0CED40-EEA8-EB25-7CAC-E2A213DB8B7A}"/>
              </a:ext>
            </a:extLst>
          </p:cNvPr>
          <p:cNvSpPr/>
          <p:nvPr/>
        </p:nvSpPr>
        <p:spPr>
          <a:xfrm>
            <a:off x="3032934" y="5817831"/>
            <a:ext cx="2427194" cy="722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slowcontrols.local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E4F55B-C64B-9FCF-EB3C-9B78227D2033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9346962" y="5068847"/>
            <a:ext cx="603866" cy="3613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2E05FD-3F45-8160-B8BF-EE3F9B55E28C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9346962" y="5068847"/>
            <a:ext cx="595874" cy="117831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4D2FB3-A85A-DA54-952A-0F17E75BE6B9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246531" y="5456442"/>
            <a:ext cx="0" cy="3613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1BA84C-4333-F30E-6CDC-7BC5D8F370BF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2311215" y="5057081"/>
            <a:ext cx="721719" cy="1176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F248DC-B8B8-5F22-3524-9E89E9D8D2B3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2311215" y="5057081"/>
            <a:ext cx="721719" cy="112214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C18D3-3CE6-86FA-B3CD-90460457752A}"/>
              </a:ext>
            </a:extLst>
          </p:cNvPr>
          <p:cNvSpPr/>
          <p:nvPr/>
        </p:nvSpPr>
        <p:spPr>
          <a:xfrm>
            <a:off x="9950828" y="4181363"/>
            <a:ext cx="1493888" cy="746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epic.public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BB963B-0FA2-287C-AFAB-EE3FDDCD5A32}"/>
              </a:ext>
            </a:extLst>
          </p:cNvPr>
          <p:cNvCxnSpPr>
            <a:cxnSpLocks/>
            <a:stCxn id="8" idx="3"/>
            <a:endCxn id="29" idx="1"/>
          </p:cNvCxnSpPr>
          <p:nvPr/>
        </p:nvCxnSpPr>
        <p:spPr>
          <a:xfrm flipV="1">
            <a:off x="9346962" y="4554518"/>
            <a:ext cx="603866" cy="51432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F1BDA7D-D0B4-4F13-3E0C-BE54B8C951B8}"/>
              </a:ext>
            </a:extLst>
          </p:cNvPr>
          <p:cNvSpPr txBox="1"/>
          <p:nvPr/>
        </p:nvSpPr>
        <p:spPr>
          <a:xfrm>
            <a:off x="1028701" y="4161402"/>
            <a:ext cx="206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Structure: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17712F-1DDA-A1A3-7858-9A105D2A26B3}"/>
              </a:ext>
            </a:extLst>
          </p:cNvPr>
          <p:cNvSpPr txBox="1"/>
          <p:nvPr/>
        </p:nvSpPr>
        <p:spPr>
          <a:xfrm>
            <a:off x="4225554" y="5484197"/>
            <a:ext cx="9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O(100 links)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C89C65-D753-024D-DC40-EE2EBEC105D5}"/>
              </a:ext>
            </a:extLst>
          </p:cNvPr>
          <p:cNvSpPr txBox="1"/>
          <p:nvPr/>
        </p:nvSpPr>
        <p:spPr>
          <a:xfrm>
            <a:off x="8924658" y="5817831"/>
            <a:ext cx="892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O(10 links)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EC0645-A2EA-A0EA-FD51-87DAAE9306F7}"/>
              </a:ext>
            </a:extLst>
          </p:cNvPr>
          <p:cNvSpPr txBox="1"/>
          <p:nvPr/>
        </p:nvSpPr>
        <p:spPr>
          <a:xfrm>
            <a:off x="2295232" y="466709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O(1 link)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8CD176-1BF5-AB76-063E-5A563EE7BF2B}"/>
              </a:ext>
            </a:extLst>
          </p:cNvPr>
          <p:cNvSpPr txBox="1"/>
          <p:nvPr/>
        </p:nvSpPr>
        <p:spPr>
          <a:xfrm>
            <a:off x="2098558" y="5846746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O(30 link)</a:t>
            </a:r>
          </a:p>
        </p:txBody>
      </p:sp>
    </p:spTree>
    <p:extLst>
      <p:ext uri="{BB962C8B-B14F-4D97-AF65-F5344CB8AC3E}">
        <p14:creationId xmlns:p14="http://schemas.microsoft.com/office/powerpoint/2010/main" val="173450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BBB88-EC51-96BA-C420-0B4D76AB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C3E9C-5F50-8F40-5766-8AB70E51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CB8F8-92C7-53E7-7F3D-FAD9D967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528583-E199-E5A4-7457-33FC222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84" y="1395449"/>
            <a:ext cx="8745263" cy="23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72DD33-B6CA-7AD3-574D-E18BF184A47E}"/>
              </a:ext>
            </a:extLst>
          </p:cNvPr>
          <p:cNvSpPr txBox="1"/>
          <p:nvPr/>
        </p:nvSpPr>
        <p:spPr>
          <a:xfrm>
            <a:off x="462579" y="1369315"/>
            <a:ext cx="2662106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Detector Install:        FY29Q2  - FY31Q2</a:t>
            </a:r>
          </a:p>
          <a:p>
            <a:r>
              <a:rPr lang="en-US" sz="1100" dirty="0" err="1"/>
              <a:t>Cosmics</a:t>
            </a:r>
            <a:r>
              <a:rPr lang="en-US" sz="1100" dirty="0"/>
              <a:t>:                      FY31Q3</a:t>
            </a:r>
          </a:p>
          <a:p>
            <a:r>
              <a:rPr lang="en-US" sz="1100" dirty="0"/>
              <a:t>Early CD-4:                  FY32Q4</a:t>
            </a:r>
          </a:p>
          <a:p>
            <a:endParaRPr lang="en-US" sz="1050" dirty="0"/>
          </a:p>
          <a:p>
            <a:endParaRPr lang="en-US" sz="1000" dirty="0"/>
          </a:p>
          <a:p>
            <a:r>
              <a:rPr lang="en-US" sz="1000" b="1" dirty="0">
                <a:solidFill>
                  <a:srgbClr val="C00000"/>
                </a:solidFill>
              </a:rPr>
              <a:t>DAQ Releases:</a:t>
            </a:r>
          </a:p>
          <a:p>
            <a:endParaRPr lang="en-US" sz="1000" dirty="0"/>
          </a:p>
          <a:p>
            <a:r>
              <a:rPr lang="en-US" sz="1000" b="1" dirty="0" err="1"/>
              <a:t>PicoDAQ</a:t>
            </a:r>
            <a:r>
              <a:rPr lang="en-US" sz="1000" b="1" dirty="0"/>
              <a:t> </a:t>
            </a:r>
            <a:r>
              <a:rPr lang="en-US" sz="1000" dirty="0"/>
              <a:t>           	                                    </a:t>
            </a:r>
            <a:r>
              <a:rPr lang="en-US" sz="1000" b="1" dirty="0">
                <a:solidFill>
                  <a:schemeClr val="accent3"/>
                </a:solidFill>
              </a:rPr>
              <a:t>FY26Q1</a:t>
            </a:r>
          </a:p>
          <a:p>
            <a:pPr marL="169863" lvl="1"/>
            <a:r>
              <a:rPr lang="en-US" sz="1000" dirty="0"/>
              <a:t>Readout test setups</a:t>
            </a:r>
          </a:p>
          <a:p>
            <a:endParaRPr lang="en-US" sz="1000" dirty="0"/>
          </a:p>
          <a:p>
            <a:r>
              <a:rPr lang="en-US" sz="1000" b="1" dirty="0" err="1"/>
              <a:t>MicroDAQ</a:t>
            </a:r>
            <a:r>
              <a:rPr lang="en-US" sz="1000" dirty="0"/>
              <a:t>:            	</a:t>
            </a:r>
            <a:r>
              <a:rPr lang="en-US" sz="1000" b="1" dirty="0">
                <a:solidFill>
                  <a:schemeClr val="accent3"/>
                </a:solidFill>
              </a:rPr>
              <a:t>FY26Q4</a:t>
            </a:r>
          </a:p>
          <a:p>
            <a:pPr marL="169863" lvl="1"/>
            <a:r>
              <a:rPr lang="en-US" sz="1000" dirty="0"/>
              <a:t>Readout detector data in test stand using engineering articles</a:t>
            </a:r>
          </a:p>
          <a:p>
            <a:endParaRPr lang="en-US" sz="1000" dirty="0"/>
          </a:p>
          <a:p>
            <a:r>
              <a:rPr lang="en-US" sz="1000" b="1" dirty="0" err="1"/>
              <a:t>MiniDAQ</a:t>
            </a:r>
            <a:r>
              <a:rPr lang="en-US" sz="1000" b="1" dirty="0"/>
              <a:t>:</a:t>
            </a:r>
            <a:r>
              <a:rPr lang="en-US" sz="1000" dirty="0"/>
              <a:t>               	</a:t>
            </a:r>
            <a:r>
              <a:rPr lang="en-US" sz="1000" b="1" dirty="0">
                <a:solidFill>
                  <a:schemeClr val="accent3"/>
                </a:solidFill>
              </a:rPr>
              <a:t>FY28Q1</a:t>
            </a:r>
          </a:p>
          <a:p>
            <a:pPr marL="169863" lvl="1"/>
            <a:r>
              <a:rPr lang="en-US" sz="1000" dirty="0"/>
              <a:t>Readout detector data using full hardware and timing chain</a:t>
            </a:r>
          </a:p>
          <a:p>
            <a:endParaRPr lang="en-US" sz="1000" dirty="0"/>
          </a:p>
          <a:p>
            <a:r>
              <a:rPr lang="en-US" sz="1000" b="1" dirty="0"/>
              <a:t>Full DAQ-v1:</a:t>
            </a:r>
            <a:r>
              <a:rPr lang="en-US" sz="1000" dirty="0"/>
              <a:t>           	</a:t>
            </a:r>
            <a:r>
              <a:rPr lang="en-US" sz="1000" b="1" dirty="0">
                <a:solidFill>
                  <a:schemeClr val="accent3"/>
                </a:solidFill>
              </a:rPr>
              <a:t>FY29Q2</a:t>
            </a:r>
          </a:p>
          <a:p>
            <a:pPr marL="169863" lvl="1"/>
            <a:r>
              <a:rPr lang="en-US" sz="1000" dirty="0"/>
              <a:t>Full functionality DAQ ready for full system integration &amp; testing</a:t>
            </a:r>
          </a:p>
          <a:p>
            <a:pPr marL="169863" lvl="1"/>
            <a:endParaRPr lang="en-US" sz="1000" dirty="0"/>
          </a:p>
          <a:p>
            <a:pPr indent="-287337"/>
            <a:r>
              <a:rPr lang="en-US" sz="1000" b="1" dirty="0"/>
              <a:t>Production DAQ:</a:t>
            </a:r>
            <a:r>
              <a:rPr lang="en-US" sz="1000" dirty="0"/>
              <a:t>     	</a:t>
            </a:r>
            <a:r>
              <a:rPr lang="en-US" sz="1000" b="1" dirty="0">
                <a:solidFill>
                  <a:schemeClr val="accent3"/>
                </a:solidFill>
              </a:rPr>
              <a:t>FY31Q3</a:t>
            </a:r>
          </a:p>
          <a:p>
            <a:pPr indent="-287337"/>
            <a:r>
              <a:rPr lang="en-US" sz="1000" dirty="0"/>
              <a:t>     Ready for </a:t>
            </a:r>
            <a:r>
              <a:rPr lang="en-US" sz="1000" dirty="0" err="1"/>
              <a:t>cosmics</a:t>
            </a:r>
            <a:endParaRPr lang="en-US" sz="1000" dirty="0"/>
          </a:p>
          <a:p>
            <a:pPr indent="-287337"/>
            <a:r>
              <a:rPr lang="en-US" sz="1000" dirty="0"/>
              <a:t>   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FF7638-027C-6669-4DEA-63C070042D03}"/>
              </a:ext>
            </a:extLst>
          </p:cNvPr>
          <p:cNvCxnSpPr>
            <a:cxnSpLocks/>
          </p:cNvCxnSpPr>
          <p:nvPr/>
        </p:nvCxnSpPr>
        <p:spPr>
          <a:xfrm flipV="1">
            <a:off x="6511762" y="3750809"/>
            <a:ext cx="0" cy="368225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6810A6-0BD2-FC18-7D9B-A576DF864E2B}"/>
              </a:ext>
            </a:extLst>
          </p:cNvPr>
          <p:cNvCxnSpPr>
            <a:cxnSpLocks/>
          </p:cNvCxnSpPr>
          <p:nvPr/>
        </p:nvCxnSpPr>
        <p:spPr>
          <a:xfrm flipV="1">
            <a:off x="6849327" y="3773977"/>
            <a:ext cx="0" cy="82984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1D22D6-5D93-A35C-E10B-2503E2EBBE2A}"/>
              </a:ext>
            </a:extLst>
          </p:cNvPr>
          <p:cNvCxnSpPr>
            <a:cxnSpLocks/>
          </p:cNvCxnSpPr>
          <p:nvPr/>
        </p:nvCxnSpPr>
        <p:spPr>
          <a:xfrm flipV="1">
            <a:off x="7675670" y="3773977"/>
            <a:ext cx="1" cy="34505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823AC9-3D5D-6680-8501-5E8743249948}"/>
              </a:ext>
            </a:extLst>
          </p:cNvPr>
          <p:cNvCxnSpPr>
            <a:cxnSpLocks/>
          </p:cNvCxnSpPr>
          <p:nvPr/>
        </p:nvCxnSpPr>
        <p:spPr>
          <a:xfrm flipV="1">
            <a:off x="8230847" y="3773977"/>
            <a:ext cx="0" cy="86879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6DAAAB-4747-C597-D747-0F87F0CF8D53}"/>
              </a:ext>
            </a:extLst>
          </p:cNvPr>
          <p:cNvCxnSpPr>
            <a:cxnSpLocks/>
          </p:cNvCxnSpPr>
          <p:nvPr/>
        </p:nvCxnSpPr>
        <p:spPr>
          <a:xfrm flipV="1">
            <a:off x="9427208" y="3773977"/>
            <a:ext cx="0" cy="35672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77EB1BA-5047-8FFA-7853-A129D50E600F}"/>
              </a:ext>
            </a:extLst>
          </p:cNvPr>
          <p:cNvSpPr txBox="1"/>
          <p:nvPr/>
        </p:nvSpPr>
        <p:spPr>
          <a:xfrm>
            <a:off x="7308373" y="4180389"/>
            <a:ext cx="7264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MiniDAQ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B5E59-22E8-4FCC-53F4-F8EF7CD59B5E}"/>
              </a:ext>
            </a:extLst>
          </p:cNvPr>
          <p:cNvSpPr txBox="1"/>
          <p:nvPr/>
        </p:nvSpPr>
        <p:spPr>
          <a:xfrm>
            <a:off x="8996641" y="4180389"/>
            <a:ext cx="8611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Production</a:t>
            </a:r>
          </a:p>
          <a:p>
            <a:pPr algn="ctr"/>
            <a:r>
              <a:rPr lang="en-US" sz="1000" b="1">
                <a:solidFill>
                  <a:srgbClr val="C00000"/>
                </a:solidFill>
              </a:rPr>
              <a:t>DAQ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1DFA9-5504-9FEE-3CB8-87592D9F46D5}"/>
              </a:ext>
            </a:extLst>
          </p:cNvPr>
          <p:cNvSpPr txBox="1"/>
          <p:nvPr/>
        </p:nvSpPr>
        <p:spPr>
          <a:xfrm>
            <a:off x="6027083" y="4188901"/>
            <a:ext cx="73930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PicoDAQ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B2DD3-3D1D-1C58-C956-E2B52D21F353}"/>
              </a:ext>
            </a:extLst>
          </p:cNvPr>
          <p:cNvSpPr txBox="1"/>
          <p:nvPr/>
        </p:nvSpPr>
        <p:spPr>
          <a:xfrm>
            <a:off x="6443607" y="4642769"/>
            <a:ext cx="8114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MicroDAQ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9480A-8225-1C03-8461-8519EDA167E3}"/>
              </a:ext>
            </a:extLst>
          </p:cNvPr>
          <p:cNvSpPr txBox="1"/>
          <p:nvPr/>
        </p:nvSpPr>
        <p:spPr>
          <a:xfrm>
            <a:off x="5183128" y="4540802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05C52D-0D17-F1C0-2075-EB785BBA3948}"/>
              </a:ext>
            </a:extLst>
          </p:cNvPr>
          <p:cNvSpPr txBox="1"/>
          <p:nvPr/>
        </p:nvSpPr>
        <p:spPr>
          <a:xfrm>
            <a:off x="7765015" y="4663515"/>
            <a:ext cx="93166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Full DAQ-V1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3A7459-82B3-3F50-AAA0-F5B3C9CACFAC}"/>
              </a:ext>
            </a:extLst>
          </p:cNvPr>
          <p:cNvCxnSpPr>
            <a:cxnSpLocks/>
          </p:cNvCxnSpPr>
          <p:nvPr/>
        </p:nvCxnSpPr>
        <p:spPr>
          <a:xfrm flipV="1">
            <a:off x="4902279" y="3750809"/>
            <a:ext cx="0" cy="368225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EA2DAB-D1A7-F729-C369-BC11FE10D700}"/>
              </a:ext>
            </a:extLst>
          </p:cNvPr>
          <p:cNvSpPr txBox="1"/>
          <p:nvPr/>
        </p:nvSpPr>
        <p:spPr>
          <a:xfrm>
            <a:off x="4669326" y="4176815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38CFE-38FA-023E-A616-57BF3B5274D6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442715" y="3750809"/>
            <a:ext cx="3466" cy="789993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FF5452A-8C91-3D2B-E114-9E39FB949F51}"/>
              </a:ext>
            </a:extLst>
          </p:cNvPr>
          <p:cNvSpPr txBox="1"/>
          <p:nvPr/>
        </p:nvSpPr>
        <p:spPr>
          <a:xfrm>
            <a:off x="5751810" y="4798258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/>
                </a:solidFill>
              </a:rPr>
              <a:t>PDR3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8965E2-1148-F9E2-ED41-5C86C729A50D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14863" y="3750809"/>
            <a:ext cx="0" cy="104744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046B44E-4A65-3B70-8D74-0EEF51E213E9}"/>
              </a:ext>
            </a:extLst>
          </p:cNvPr>
          <p:cNvSpPr txBox="1"/>
          <p:nvPr/>
        </p:nvSpPr>
        <p:spPr>
          <a:xfrm>
            <a:off x="462579" y="277369"/>
            <a:ext cx="4904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Streaming DAQ Milestones</a:t>
            </a:r>
          </a:p>
        </p:txBody>
      </p:sp>
    </p:spTree>
    <p:extLst>
      <p:ext uri="{BB962C8B-B14F-4D97-AF65-F5344CB8AC3E}">
        <p14:creationId xmlns:p14="http://schemas.microsoft.com/office/powerpoint/2010/main" val="128617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3B833-D66B-4FD7-C34E-1CA00EEC7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8B1A3-6408-C201-5C19-728A8E76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46E01-5C8A-582E-222D-751F0F49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7EDEF-9334-60C5-9008-498ABD9A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752DC3-3A05-05F3-D26D-C1480CDB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84" y="1395449"/>
            <a:ext cx="8745263" cy="23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3C536-973A-D5FD-74A6-B212AC36272F}"/>
              </a:ext>
            </a:extLst>
          </p:cNvPr>
          <p:cNvSpPr txBox="1"/>
          <p:nvPr/>
        </p:nvSpPr>
        <p:spPr>
          <a:xfrm>
            <a:off x="462579" y="1369315"/>
            <a:ext cx="2662106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Detector Install:        FY29Q2  - FY31Q2</a:t>
            </a:r>
          </a:p>
          <a:p>
            <a:r>
              <a:rPr lang="en-US" sz="1100" dirty="0" err="1"/>
              <a:t>Cosmics</a:t>
            </a:r>
            <a:r>
              <a:rPr lang="en-US" sz="1100" dirty="0"/>
              <a:t>:                      FY31Q3</a:t>
            </a:r>
          </a:p>
          <a:p>
            <a:r>
              <a:rPr lang="en-US" sz="1100" dirty="0"/>
              <a:t>Early CD-4:                  FY32Q4</a:t>
            </a:r>
          </a:p>
          <a:p>
            <a:endParaRPr lang="en-US" sz="1050" dirty="0"/>
          </a:p>
          <a:p>
            <a:endParaRPr lang="en-US" sz="1000" dirty="0"/>
          </a:p>
          <a:p>
            <a:r>
              <a:rPr lang="en-US" sz="1000" b="1" dirty="0">
                <a:solidFill>
                  <a:srgbClr val="C00000"/>
                </a:solidFill>
              </a:rPr>
              <a:t>DAQ Releases:</a:t>
            </a:r>
          </a:p>
          <a:p>
            <a:endParaRPr lang="en-US" sz="1000" dirty="0"/>
          </a:p>
          <a:p>
            <a:r>
              <a:rPr lang="en-US" sz="1000" b="1" dirty="0" err="1"/>
              <a:t>PicoDAQ</a:t>
            </a:r>
            <a:r>
              <a:rPr lang="en-US" sz="1000" b="1" dirty="0"/>
              <a:t> </a:t>
            </a:r>
            <a:r>
              <a:rPr lang="en-US" sz="1000" dirty="0"/>
              <a:t>           	                                    </a:t>
            </a:r>
            <a:r>
              <a:rPr lang="en-US" sz="1000" b="1" dirty="0">
                <a:solidFill>
                  <a:schemeClr val="accent3"/>
                </a:solidFill>
              </a:rPr>
              <a:t>FY26Q1</a:t>
            </a:r>
          </a:p>
          <a:p>
            <a:pPr marL="169863" lvl="1"/>
            <a:r>
              <a:rPr lang="en-US" sz="1000" dirty="0"/>
              <a:t>Readout test setups</a:t>
            </a:r>
          </a:p>
          <a:p>
            <a:endParaRPr lang="en-US" sz="1000" dirty="0"/>
          </a:p>
          <a:p>
            <a:r>
              <a:rPr lang="en-US" sz="1000" b="1" dirty="0" err="1"/>
              <a:t>MicroDAQ</a:t>
            </a:r>
            <a:r>
              <a:rPr lang="en-US" sz="1000" dirty="0"/>
              <a:t>:            	</a:t>
            </a:r>
            <a:r>
              <a:rPr lang="en-US" sz="1000" b="1" dirty="0">
                <a:solidFill>
                  <a:schemeClr val="accent3"/>
                </a:solidFill>
              </a:rPr>
              <a:t>FY26Q4</a:t>
            </a:r>
          </a:p>
          <a:p>
            <a:pPr marL="169863" lvl="1"/>
            <a:r>
              <a:rPr lang="en-US" sz="1000" dirty="0"/>
              <a:t>Readout detector data in test stand using engineering articles </a:t>
            </a:r>
          </a:p>
          <a:p>
            <a:endParaRPr lang="en-US" sz="1000" dirty="0"/>
          </a:p>
          <a:p>
            <a:r>
              <a:rPr lang="en-US" sz="1000" b="1" dirty="0" err="1"/>
              <a:t>MiniDAQ</a:t>
            </a:r>
            <a:r>
              <a:rPr lang="en-US" sz="1000" b="1" dirty="0"/>
              <a:t>:</a:t>
            </a:r>
            <a:r>
              <a:rPr lang="en-US" sz="1000" dirty="0"/>
              <a:t>               	</a:t>
            </a:r>
            <a:r>
              <a:rPr lang="en-US" sz="1000" b="1" dirty="0">
                <a:solidFill>
                  <a:schemeClr val="accent3"/>
                </a:solidFill>
              </a:rPr>
              <a:t>FY28Q1</a:t>
            </a:r>
          </a:p>
          <a:p>
            <a:pPr marL="169863" lvl="1"/>
            <a:r>
              <a:rPr lang="en-US" sz="1000" dirty="0"/>
              <a:t>Readout detector data using full hardware and timing chain</a:t>
            </a:r>
          </a:p>
          <a:p>
            <a:endParaRPr lang="en-US" sz="1000" dirty="0"/>
          </a:p>
          <a:p>
            <a:r>
              <a:rPr lang="en-US" sz="1000" b="1" dirty="0"/>
              <a:t>Full DAQ-v1:</a:t>
            </a:r>
            <a:r>
              <a:rPr lang="en-US" sz="1000" dirty="0"/>
              <a:t>           	</a:t>
            </a:r>
            <a:r>
              <a:rPr lang="en-US" sz="1000" b="1" dirty="0">
                <a:solidFill>
                  <a:schemeClr val="accent3"/>
                </a:solidFill>
              </a:rPr>
              <a:t>FY29Q2</a:t>
            </a:r>
          </a:p>
          <a:p>
            <a:pPr marL="169863" lvl="1"/>
            <a:r>
              <a:rPr lang="en-US" sz="1000" dirty="0"/>
              <a:t>Full functionality DAQ ready for full system integration &amp; testing</a:t>
            </a:r>
          </a:p>
          <a:p>
            <a:pPr marL="169863" lvl="1"/>
            <a:endParaRPr lang="en-US" sz="1000" dirty="0"/>
          </a:p>
          <a:p>
            <a:pPr indent="-287337"/>
            <a:r>
              <a:rPr lang="en-US" sz="1000" b="1" dirty="0"/>
              <a:t>Production DAQ:</a:t>
            </a:r>
            <a:r>
              <a:rPr lang="en-US" sz="1000" dirty="0"/>
              <a:t>     	</a:t>
            </a:r>
            <a:r>
              <a:rPr lang="en-US" sz="1000" b="1" dirty="0">
                <a:solidFill>
                  <a:schemeClr val="accent3"/>
                </a:solidFill>
              </a:rPr>
              <a:t>FY31Q3</a:t>
            </a:r>
          </a:p>
          <a:p>
            <a:pPr indent="-287337"/>
            <a:r>
              <a:rPr lang="en-US" sz="1000" dirty="0"/>
              <a:t>     Ready for </a:t>
            </a:r>
            <a:r>
              <a:rPr lang="en-US" sz="1000" dirty="0" err="1"/>
              <a:t>cosmics</a:t>
            </a:r>
            <a:endParaRPr lang="en-US" sz="1000" dirty="0"/>
          </a:p>
          <a:p>
            <a:pPr indent="-287337"/>
            <a:r>
              <a:rPr lang="en-US" sz="1000" dirty="0"/>
              <a:t>   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D3F67C-CE18-3F8D-5A1C-9782E148D922}"/>
              </a:ext>
            </a:extLst>
          </p:cNvPr>
          <p:cNvCxnSpPr>
            <a:cxnSpLocks/>
          </p:cNvCxnSpPr>
          <p:nvPr/>
        </p:nvCxnSpPr>
        <p:spPr>
          <a:xfrm flipV="1">
            <a:off x="6511762" y="3750809"/>
            <a:ext cx="0" cy="368225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67564C-539F-CCB3-3CFE-DB9DBB1070B5}"/>
              </a:ext>
            </a:extLst>
          </p:cNvPr>
          <p:cNvCxnSpPr>
            <a:cxnSpLocks/>
          </p:cNvCxnSpPr>
          <p:nvPr/>
        </p:nvCxnSpPr>
        <p:spPr>
          <a:xfrm flipV="1">
            <a:off x="6849327" y="3773977"/>
            <a:ext cx="0" cy="82984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CEC8-EEA3-C599-8884-B530FCA01201}"/>
              </a:ext>
            </a:extLst>
          </p:cNvPr>
          <p:cNvCxnSpPr>
            <a:cxnSpLocks/>
          </p:cNvCxnSpPr>
          <p:nvPr/>
        </p:nvCxnSpPr>
        <p:spPr>
          <a:xfrm flipV="1">
            <a:off x="7675670" y="3773977"/>
            <a:ext cx="1" cy="34505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233E1C-FA5E-B0B6-6199-498EEDA7B741}"/>
              </a:ext>
            </a:extLst>
          </p:cNvPr>
          <p:cNvCxnSpPr>
            <a:cxnSpLocks/>
          </p:cNvCxnSpPr>
          <p:nvPr/>
        </p:nvCxnSpPr>
        <p:spPr>
          <a:xfrm flipV="1">
            <a:off x="8230847" y="3773977"/>
            <a:ext cx="0" cy="86879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33E597-125A-8AED-A55C-7C3E0DC5ABDC}"/>
              </a:ext>
            </a:extLst>
          </p:cNvPr>
          <p:cNvCxnSpPr>
            <a:cxnSpLocks/>
          </p:cNvCxnSpPr>
          <p:nvPr/>
        </p:nvCxnSpPr>
        <p:spPr>
          <a:xfrm flipV="1">
            <a:off x="9427208" y="3773977"/>
            <a:ext cx="0" cy="35672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02EB1F2-D66A-EF32-18DC-59D932A0FAB7}"/>
              </a:ext>
            </a:extLst>
          </p:cNvPr>
          <p:cNvSpPr txBox="1"/>
          <p:nvPr/>
        </p:nvSpPr>
        <p:spPr>
          <a:xfrm>
            <a:off x="7308373" y="4180389"/>
            <a:ext cx="7264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MiniDAQ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E61AF-031E-251C-EFEB-17B49ED0E558}"/>
              </a:ext>
            </a:extLst>
          </p:cNvPr>
          <p:cNvSpPr txBox="1"/>
          <p:nvPr/>
        </p:nvSpPr>
        <p:spPr>
          <a:xfrm>
            <a:off x="8996641" y="4180389"/>
            <a:ext cx="8611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Production</a:t>
            </a:r>
          </a:p>
          <a:p>
            <a:pPr algn="ctr"/>
            <a:r>
              <a:rPr lang="en-US" sz="1000" b="1">
                <a:solidFill>
                  <a:srgbClr val="C00000"/>
                </a:solidFill>
              </a:rPr>
              <a:t>DAQ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CEB32-6DC6-EE9C-42C9-7B89696C3E74}"/>
              </a:ext>
            </a:extLst>
          </p:cNvPr>
          <p:cNvSpPr txBox="1"/>
          <p:nvPr/>
        </p:nvSpPr>
        <p:spPr>
          <a:xfrm>
            <a:off x="6027083" y="4188901"/>
            <a:ext cx="73930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PicoDAQ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C65FDC-E085-5A98-A86A-705BD605A347}"/>
              </a:ext>
            </a:extLst>
          </p:cNvPr>
          <p:cNvSpPr txBox="1"/>
          <p:nvPr/>
        </p:nvSpPr>
        <p:spPr>
          <a:xfrm>
            <a:off x="6443607" y="4642769"/>
            <a:ext cx="8114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MicroDAQ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DA419-DB1B-F230-E9BA-2B818765C9E5}"/>
              </a:ext>
            </a:extLst>
          </p:cNvPr>
          <p:cNvSpPr txBox="1"/>
          <p:nvPr/>
        </p:nvSpPr>
        <p:spPr>
          <a:xfrm>
            <a:off x="5183128" y="4540802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9BFFD9-1B4E-7A71-1785-CE54988D1F98}"/>
              </a:ext>
            </a:extLst>
          </p:cNvPr>
          <p:cNvSpPr txBox="1"/>
          <p:nvPr/>
        </p:nvSpPr>
        <p:spPr>
          <a:xfrm>
            <a:off x="7765015" y="4663515"/>
            <a:ext cx="93166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Full DAQ-V1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2EE70F-F00F-B244-8620-93FC45ED7028}"/>
              </a:ext>
            </a:extLst>
          </p:cNvPr>
          <p:cNvCxnSpPr>
            <a:cxnSpLocks/>
          </p:cNvCxnSpPr>
          <p:nvPr/>
        </p:nvCxnSpPr>
        <p:spPr>
          <a:xfrm flipV="1">
            <a:off x="4902279" y="3750809"/>
            <a:ext cx="0" cy="368225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796C0E0-40F2-71D3-DA62-122228FB5AC1}"/>
              </a:ext>
            </a:extLst>
          </p:cNvPr>
          <p:cNvSpPr txBox="1"/>
          <p:nvPr/>
        </p:nvSpPr>
        <p:spPr>
          <a:xfrm>
            <a:off x="4669326" y="4176815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84507A-CA56-D228-A4AD-021F1F1BDEA3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442715" y="3750809"/>
            <a:ext cx="3466" cy="789993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B9C62A-91DE-B15C-94A4-942D36132813}"/>
              </a:ext>
            </a:extLst>
          </p:cNvPr>
          <p:cNvSpPr txBox="1"/>
          <p:nvPr/>
        </p:nvSpPr>
        <p:spPr>
          <a:xfrm>
            <a:off x="5751810" y="4798258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/>
                </a:solidFill>
              </a:rPr>
              <a:t>PDR3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CF6151-8A4B-1C95-BB88-A557A694D65F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14863" y="3750809"/>
            <a:ext cx="0" cy="104744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009AD5-708C-E5E1-6259-8DBF3FDB0A39}"/>
              </a:ext>
            </a:extLst>
          </p:cNvPr>
          <p:cNvSpPr txBox="1"/>
          <p:nvPr/>
        </p:nvSpPr>
        <p:spPr>
          <a:xfrm>
            <a:off x="462579" y="277369"/>
            <a:ext cx="4904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Streaming DAQ Milestones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C92358-176C-701F-CB64-C06081420A03}"/>
              </a:ext>
            </a:extLst>
          </p:cNvPr>
          <p:cNvSpPr/>
          <p:nvPr/>
        </p:nvSpPr>
        <p:spPr>
          <a:xfrm>
            <a:off x="3338394" y="1076217"/>
            <a:ext cx="5225142" cy="326647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Common Definition for all DAQ Releases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Tagged GIT release for all software and firmware so that a collaborator can retrieve and compile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Written manual to describe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Definition of supported hardware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F976C6-8D01-21D4-ADC6-006B49C45B06}"/>
              </a:ext>
            </a:extLst>
          </p:cNvPr>
          <p:cNvSpPr/>
          <p:nvPr/>
        </p:nvSpPr>
        <p:spPr>
          <a:xfrm>
            <a:off x="8646475" y="1891336"/>
            <a:ext cx="3419464" cy="238987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Echelon 1/2/3 – SRO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Should support DAQ releases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Should be supported by DAQ releases</a:t>
            </a:r>
          </a:p>
        </p:txBody>
      </p:sp>
    </p:spTree>
    <p:extLst>
      <p:ext uri="{BB962C8B-B14F-4D97-AF65-F5344CB8AC3E}">
        <p14:creationId xmlns:p14="http://schemas.microsoft.com/office/powerpoint/2010/main" val="261791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B318C-E78A-25DF-C862-BB4C2F88C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31F08-40CC-D98C-8B38-632C2140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81CA9-B26D-0485-F3CC-672FB59B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Echelon 0 + 1 Mini-workshop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36747-7E04-0268-8A83-81DB5913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7E5-804B-4CAE-A503-F9338E44282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EE85C85-494B-90D0-7326-AD972E03A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84" y="1395449"/>
            <a:ext cx="8745263" cy="23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A76AE6-4F89-6CEC-2BF7-3EF96F3572B8}"/>
              </a:ext>
            </a:extLst>
          </p:cNvPr>
          <p:cNvSpPr txBox="1"/>
          <p:nvPr/>
        </p:nvSpPr>
        <p:spPr>
          <a:xfrm>
            <a:off x="462579" y="1369315"/>
            <a:ext cx="2662106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Detector Install:        FY29Q2  - FY31Q2</a:t>
            </a:r>
          </a:p>
          <a:p>
            <a:r>
              <a:rPr lang="en-US" sz="1100" dirty="0" err="1"/>
              <a:t>Cosmics</a:t>
            </a:r>
            <a:r>
              <a:rPr lang="en-US" sz="1100" dirty="0"/>
              <a:t>:                      FY31Q3</a:t>
            </a:r>
          </a:p>
          <a:p>
            <a:r>
              <a:rPr lang="en-US" sz="1100" dirty="0"/>
              <a:t>Early CD-4:                  FY32Q4</a:t>
            </a:r>
          </a:p>
          <a:p>
            <a:endParaRPr lang="en-US" sz="1050" dirty="0"/>
          </a:p>
          <a:p>
            <a:endParaRPr lang="en-US" sz="1000" dirty="0"/>
          </a:p>
          <a:p>
            <a:r>
              <a:rPr lang="en-US" sz="1000" b="1" dirty="0">
                <a:solidFill>
                  <a:srgbClr val="C00000"/>
                </a:solidFill>
              </a:rPr>
              <a:t>DAQ Releases:</a:t>
            </a:r>
          </a:p>
          <a:p>
            <a:endParaRPr lang="en-US" sz="1000" dirty="0"/>
          </a:p>
          <a:p>
            <a:r>
              <a:rPr lang="en-US" sz="1000" b="1" dirty="0" err="1"/>
              <a:t>PicoDAQ</a:t>
            </a:r>
            <a:r>
              <a:rPr lang="en-US" sz="1000" b="1" dirty="0"/>
              <a:t> </a:t>
            </a:r>
            <a:r>
              <a:rPr lang="en-US" sz="1000" dirty="0"/>
              <a:t>           	                                    </a:t>
            </a:r>
            <a:r>
              <a:rPr lang="en-US" sz="1000" b="1" dirty="0">
                <a:solidFill>
                  <a:schemeClr val="accent3"/>
                </a:solidFill>
              </a:rPr>
              <a:t>FY26Q1</a:t>
            </a:r>
          </a:p>
          <a:p>
            <a:pPr marL="169863" lvl="1"/>
            <a:r>
              <a:rPr lang="en-US" sz="1000" dirty="0"/>
              <a:t>Readout test setups</a:t>
            </a:r>
          </a:p>
          <a:p>
            <a:endParaRPr lang="en-US" sz="1000" dirty="0"/>
          </a:p>
          <a:p>
            <a:r>
              <a:rPr lang="en-US" sz="1000" b="1" dirty="0" err="1"/>
              <a:t>MicroDAQ</a:t>
            </a:r>
            <a:r>
              <a:rPr lang="en-US" sz="1000" dirty="0"/>
              <a:t>:            	</a:t>
            </a:r>
            <a:r>
              <a:rPr lang="en-US" sz="1000" b="1" dirty="0">
                <a:solidFill>
                  <a:schemeClr val="accent3"/>
                </a:solidFill>
              </a:rPr>
              <a:t>FY26Q4</a:t>
            </a:r>
          </a:p>
          <a:p>
            <a:pPr marL="169863" lvl="1"/>
            <a:r>
              <a:rPr lang="en-US" sz="1000" dirty="0"/>
              <a:t>Readout detector data in test stand using engineering articles </a:t>
            </a:r>
          </a:p>
          <a:p>
            <a:endParaRPr lang="en-US" sz="1000" dirty="0"/>
          </a:p>
          <a:p>
            <a:r>
              <a:rPr lang="en-US" sz="1000" b="1" dirty="0" err="1"/>
              <a:t>MiniDAQ</a:t>
            </a:r>
            <a:r>
              <a:rPr lang="en-US" sz="1000" b="1" dirty="0"/>
              <a:t>:</a:t>
            </a:r>
            <a:r>
              <a:rPr lang="en-US" sz="1000" dirty="0"/>
              <a:t>               	</a:t>
            </a:r>
            <a:r>
              <a:rPr lang="en-US" sz="1000" b="1" dirty="0">
                <a:solidFill>
                  <a:schemeClr val="accent3"/>
                </a:solidFill>
              </a:rPr>
              <a:t>FY28Q1</a:t>
            </a:r>
          </a:p>
          <a:p>
            <a:pPr marL="169863" lvl="1"/>
            <a:r>
              <a:rPr lang="en-US" sz="1000" dirty="0"/>
              <a:t>Readout detector data using full hardware and timing chain</a:t>
            </a:r>
          </a:p>
          <a:p>
            <a:endParaRPr lang="en-US" sz="1000" dirty="0"/>
          </a:p>
          <a:p>
            <a:r>
              <a:rPr lang="en-US" sz="1000" b="1" dirty="0"/>
              <a:t>Full DAQ-v1:</a:t>
            </a:r>
            <a:r>
              <a:rPr lang="en-US" sz="1000" dirty="0"/>
              <a:t>           	</a:t>
            </a:r>
            <a:r>
              <a:rPr lang="en-US" sz="1000" b="1" dirty="0">
                <a:solidFill>
                  <a:schemeClr val="accent3"/>
                </a:solidFill>
              </a:rPr>
              <a:t>FY29Q2</a:t>
            </a:r>
          </a:p>
          <a:p>
            <a:pPr marL="169863" lvl="1"/>
            <a:r>
              <a:rPr lang="en-US" sz="1000" dirty="0"/>
              <a:t>Full functionality DAQ ready for full system integration &amp; testing</a:t>
            </a:r>
          </a:p>
          <a:p>
            <a:pPr marL="169863" lvl="1"/>
            <a:endParaRPr lang="en-US" sz="1000" dirty="0"/>
          </a:p>
          <a:p>
            <a:pPr indent="-287337"/>
            <a:r>
              <a:rPr lang="en-US" sz="1000" b="1" dirty="0"/>
              <a:t>Production DAQ:</a:t>
            </a:r>
            <a:r>
              <a:rPr lang="en-US" sz="1000" dirty="0"/>
              <a:t>     	</a:t>
            </a:r>
            <a:r>
              <a:rPr lang="en-US" sz="1000" b="1" dirty="0">
                <a:solidFill>
                  <a:schemeClr val="accent3"/>
                </a:solidFill>
              </a:rPr>
              <a:t>FY31Q3</a:t>
            </a:r>
          </a:p>
          <a:p>
            <a:pPr indent="-287337"/>
            <a:r>
              <a:rPr lang="en-US" sz="1000" dirty="0"/>
              <a:t>     Ready for </a:t>
            </a:r>
            <a:r>
              <a:rPr lang="en-US" sz="1000" dirty="0" err="1"/>
              <a:t>cosmics</a:t>
            </a:r>
            <a:endParaRPr lang="en-US" sz="1000" dirty="0"/>
          </a:p>
          <a:p>
            <a:pPr indent="-287337"/>
            <a:r>
              <a:rPr lang="en-US" sz="1000" dirty="0"/>
              <a:t>   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520FE1-799F-7DC9-360B-B91466AA6EDC}"/>
              </a:ext>
            </a:extLst>
          </p:cNvPr>
          <p:cNvCxnSpPr>
            <a:cxnSpLocks/>
          </p:cNvCxnSpPr>
          <p:nvPr/>
        </p:nvCxnSpPr>
        <p:spPr>
          <a:xfrm flipV="1">
            <a:off x="6511762" y="3750809"/>
            <a:ext cx="0" cy="368225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D824B-2A72-5278-6A94-B40AE9B675C1}"/>
              </a:ext>
            </a:extLst>
          </p:cNvPr>
          <p:cNvCxnSpPr>
            <a:cxnSpLocks/>
          </p:cNvCxnSpPr>
          <p:nvPr/>
        </p:nvCxnSpPr>
        <p:spPr>
          <a:xfrm flipV="1">
            <a:off x="6849327" y="3773977"/>
            <a:ext cx="0" cy="82984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A05AE8-6E5E-A859-6AE1-570E472020DD}"/>
              </a:ext>
            </a:extLst>
          </p:cNvPr>
          <p:cNvCxnSpPr>
            <a:cxnSpLocks/>
          </p:cNvCxnSpPr>
          <p:nvPr/>
        </p:nvCxnSpPr>
        <p:spPr>
          <a:xfrm flipV="1">
            <a:off x="7675670" y="3773977"/>
            <a:ext cx="1" cy="34505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F72ACD-6B40-FE99-7F3B-D290E30A161B}"/>
              </a:ext>
            </a:extLst>
          </p:cNvPr>
          <p:cNvCxnSpPr>
            <a:cxnSpLocks/>
          </p:cNvCxnSpPr>
          <p:nvPr/>
        </p:nvCxnSpPr>
        <p:spPr>
          <a:xfrm flipV="1">
            <a:off x="8230847" y="3773977"/>
            <a:ext cx="0" cy="86879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461E42-ACD4-B28A-1054-88CE5AA19213}"/>
              </a:ext>
            </a:extLst>
          </p:cNvPr>
          <p:cNvCxnSpPr>
            <a:cxnSpLocks/>
          </p:cNvCxnSpPr>
          <p:nvPr/>
        </p:nvCxnSpPr>
        <p:spPr>
          <a:xfrm flipV="1">
            <a:off x="9427208" y="3773977"/>
            <a:ext cx="0" cy="35672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DE9649-3A64-4C19-F262-ECB7BF8B7E96}"/>
              </a:ext>
            </a:extLst>
          </p:cNvPr>
          <p:cNvSpPr txBox="1"/>
          <p:nvPr/>
        </p:nvSpPr>
        <p:spPr>
          <a:xfrm>
            <a:off x="7308373" y="4180389"/>
            <a:ext cx="7264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MiniDAQ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60D9A-6107-647A-DA7E-A8ABE3889A91}"/>
              </a:ext>
            </a:extLst>
          </p:cNvPr>
          <p:cNvSpPr txBox="1"/>
          <p:nvPr/>
        </p:nvSpPr>
        <p:spPr>
          <a:xfrm>
            <a:off x="8996641" y="4180389"/>
            <a:ext cx="8611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Production</a:t>
            </a:r>
          </a:p>
          <a:p>
            <a:pPr algn="ctr"/>
            <a:r>
              <a:rPr lang="en-US" sz="1000" b="1">
                <a:solidFill>
                  <a:srgbClr val="C00000"/>
                </a:solidFill>
              </a:rPr>
              <a:t>DAQ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16EBF-BC0A-6EED-046F-67E3BC607E70}"/>
              </a:ext>
            </a:extLst>
          </p:cNvPr>
          <p:cNvSpPr txBox="1"/>
          <p:nvPr/>
        </p:nvSpPr>
        <p:spPr>
          <a:xfrm>
            <a:off x="6027083" y="4188901"/>
            <a:ext cx="73930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PicoDAQ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8E929C-CE10-E6D8-2C10-03E4643F4CC8}"/>
              </a:ext>
            </a:extLst>
          </p:cNvPr>
          <p:cNvSpPr txBox="1"/>
          <p:nvPr/>
        </p:nvSpPr>
        <p:spPr>
          <a:xfrm>
            <a:off x="6443607" y="4642769"/>
            <a:ext cx="8114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err="1">
                <a:solidFill>
                  <a:srgbClr val="C00000"/>
                </a:solidFill>
              </a:rPr>
              <a:t>MicroDAQ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020E7A-E066-3C21-AEFE-956719CEEA85}"/>
              </a:ext>
            </a:extLst>
          </p:cNvPr>
          <p:cNvSpPr txBox="1"/>
          <p:nvPr/>
        </p:nvSpPr>
        <p:spPr>
          <a:xfrm>
            <a:off x="5183128" y="4540802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44E578-E01B-03F7-81B2-7E2A2D7CE499}"/>
              </a:ext>
            </a:extLst>
          </p:cNvPr>
          <p:cNvSpPr txBox="1"/>
          <p:nvPr/>
        </p:nvSpPr>
        <p:spPr>
          <a:xfrm>
            <a:off x="7765015" y="4663515"/>
            <a:ext cx="93166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C00000"/>
                </a:solidFill>
              </a:rPr>
              <a:t>Full DAQ-V1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4953B6-659A-9F98-7AF5-8A1E552EA0B1}"/>
              </a:ext>
            </a:extLst>
          </p:cNvPr>
          <p:cNvCxnSpPr>
            <a:cxnSpLocks/>
          </p:cNvCxnSpPr>
          <p:nvPr/>
        </p:nvCxnSpPr>
        <p:spPr>
          <a:xfrm flipV="1">
            <a:off x="4902279" y="3750809"/>
            <a:ext cx="0" cy="368225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68A7A31-C2DA-FEEA-A375-C110A3F620A5}"/>
              </a:ext>
            </a:extLst>
          </p:cNvPr>
          <p:cNvSpPr txBox="1"/>
          <p:nvPr/>
        </p:nvSpPr>
        <p:spPr>
          <a:xfrm>
            <a:off x="4669326" y="4176815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>
                    <a:alpha val="38000"/>
                  </a:srgbClr>
                </a:solidFill>
              </a:rPr>
              <a:t>PDR1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295613-00F6-9A3E-2C12-8322D4C2FA45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442715" y="3750809"/>
            <a:ext cx="3466" cy="789993"/>
          </a:xfrm>
          <a:prstGeom prst="straightConnector1">
            <a:avLst/>
          </a:prstGeom>
          <a:ln w="28575">
            <a:solidFill>
              <a:schemeClr val="tx2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7A497C-1913-E716-F5A9-D20909E027D1}"/>
              </a:ext>
            </a:extLst>
          </p:cNvPr>
          <p:cNvSpPr txBox="1"/>
          <p:nvPr/>
        </p:nvSpPr>
        <p:spPr>
          <a:xfrm>
            <a:off x="5751810" y="4798258"/>
            <a:ext cx="5261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70C0"/>
                </a:solidFill>
              </a:rPr>
              <a:t>PDR3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681FB5-9774-F486-199F-9E989A768BDE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14863" y="3750809"/>
            <a:ext cx="0" cy="104744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210D119-40F4-B89F-4485-DBE05D03FBAB}"/>
              </a:ext>
            </a:extLst>
          </p:cNvPr>
          <p:cNvSpPr txBox="1"/>
          <p:nvPr/>
        </p:nvSpPr>
        <p:spPr>
          <a:xfrm>
            <a:off x="462579" y="277369"/>
            <a:ext cx="4904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Streaming DAQ Milestones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B18CAC-0392-D8CB-2177-C510D06EE0F2}"/>
              </a:ext>
            </a:extLst>
          </p:cNvPr>
          <p:cNvSpPr/>
          <p:nvPr/>
        </p:nvSpPr>
        <p:spPr>
          <a:xfrm>
            <a:off x="3392354" y="1069791"/>
            <a:ext cx="4954839" cy="368824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“</a:t>
            </a:r>
            <a:r>
              <a:rPr lang="en-US" sz="2000" dirty="0" err="1"/>
              <a:t>PicoDAQ</a:t>
            </a:r>
            <a:r>
              <a:rPr lang="en-US" sz="2000" dirty="0"/>
              <a:t>” -  Readout Test Setups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Communicate, program, access features: “Hello data”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FLX-155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DAM substitutes (2-port VD100, 48 port VMK180)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RDO articles (TBD)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GTU article</a:t>
            </a:r>
          </a:p>
          <a:p>
            <a:endParaRPr lang="en-US" sz="2000" dirty="0"/>
          </a:p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5B6D5D-8947-F0AE-F782-93FBF066684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087066" y="2819982"/>
            <a:ext cx="1305288" cy="93931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6382E25-038F-EFDD-771B-33443E38B2B4}"/>
              </a:ext>
            </a:extLst>
          </p:cNvPr>
          <p:cNvSpPr/>
          <p:nvPr/>
        </p:nvSpPr>
        <p:spPr>
          <a:xfrm>
            <a:off x="8508656" y="2772546"/>
            <a:ext cx="3419464" cy="195652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direct connection to DAQ at this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Can have independent prototyping on same time scale</a:t>
            </a:r>
          </a:p>
        </p:txBody>
      </p:sp>
    </p:spTree>
    <p:extLst>
      <p:ext uri="{BB962C8B-B14F-4D97-AF65-F5344CB8AC3E}">
        <p14:creationId xmlns:p14="http://schemas.microsoft.com/office/powerpoint/2010/main" val="12996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2009</Words>
  <Application>Microsoft Office PowerPoint</Application>
  <PresentationFormat>Widescreen</PresentationFormat>
  <Paragraphs>544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Wingdings</vt:lpstr>
      <vt:lpstr>Office Theme</vt:lpstr>
      <vt:lpstr>Echelon-0 (DAQ)  Overview and Timeline</vt:lpstr>
      <vt:lpstr>Outline</vt:lpstr>
      <vt:lpstr>PowerPoint Presentation</vt:lpstr>
      <vt:lpstr>EIC Streaming DAQ/Computing Architecture</vt:lpstr>
      <vt:lpstr>Summary Data Flow</vt:lpstr>
      <vt:lpstr>DAQ / Echelon-0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Scale of Echelon 0 (DAQ) Computing</vt:lpstr>
      <vt:lpstr>PowerPoint Presentation</vt:lpstr>
      <vt:lpstr>Network Infrastructure</vt:lpstr>
      <vt:lpstr>ePIC Readout Chain   (role in data reduction)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Landgraf</dc:creator>
  <cp:lastModifiedBy>Jeff Landgraf</cp:lastModifiedBy>
  <cp:revision>2</cp:revision>
  <dcterms:created xsi:type="dcterms:W3CDTF">2025-01-17T14:25:44Z</dcterms:created>
  <dcterms:modified xsi:type="dcterms:W3CDTF">2025-04-01T18:19:26Z</dcterms:modified>
</cp:coreProperties>
</file>