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5916" r:id="rId3"/>
    <p:sldId id="2147375432" r:id="rId4"/>
    <p:sldId id="5917" r:id="rId5"/>
    <p:sldId id="2147375433" r:id="rId6"/>
    <p:sldId id="5918" r:id="rId7"/>
    <p:sldId id="4770" r:id="rId8"/>
    <p:sldId id="2147375431" r:id="rId9"/>
    <p:sldId id="5821" r:id="rId10"/>
    <p:sldId id="57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3" autoAdjust="0"/>
    <p:restoredTop sz="94632" autoAdjust="0"/>
  </p:normalViewPr>
  <p:slideViewPr>
    <p:cSldViewPr snapToGrid="0">
      <p:cViewPr varScale="1">
        <p:scale>
          <a:sx n="96" d="100"/>
          <a:sy n="96" d="100"/>
        </p:scale>
        <p:origin x="2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57B3B-ED67-469A-B307-86F7A39C9689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6A0A4-0EE3-4D82-BAB3-ED3AA258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34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B845-9551-8488-0E95-7AF95F728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D57D4D-66DD-A196-D0A8-8805CE505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0ADDD-5152-73DD-11CC-AFBE08298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4/4/2024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9CBD8-7511-A28A-2586-7ABB5F707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Collab. Council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AD182-9F01-4238-3E61-32F245760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2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8EAA9-FD5C-FB10-5E29-583D9563D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2E0C21-CAF2-8240-D002-C94BB8AD4A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8ADFB-0727-ACB3-0B41-39AEC1F32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4/4/2024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1AE20-ACDE-5B8A-6842-D0FD18AA2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Collab. Council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6B906-77A9-191C-0750-487D682D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1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70B496-BCD1-C439-2F1B-3F41C2831F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ECC6F7-725F-20A8-3417-6C523576E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0F375-C9CC-DEF1-A546-790055B0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4/4/2024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C2972-7336-1AFA-EC13-399387419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Collab. Council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88EB3-F852-190D-3BEB-C3CCF3CC0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78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BE01F-402B-896B-075E-8B52C03B8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BD732-D622-D697-7848-0C60AE57E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CEBB6-0851-0996-41E2-CD4C2019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4/4/2024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A2124-1FF5-0D00-9D1D-75F1B6E5E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Collab. Council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A1524-79FD-873B-B8AB-264A11B39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8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397D3-26E5-3B41-5D7F-5E9416CBC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4A382-22CC-D083-9CD5-3AB354029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C9DF4-3875-85D0-B28E-94494689C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4/4/2024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3D6A2-64B4-C0E6-A47B-5E668C46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Collab. Council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AB46D-86E4-4FA0-0887-108854F9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2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991E8-7E58-9C8E-1D32-516EC26D8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D4AF-133D-18E9-CF22-2098E9C07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F322A9-3784-C2C4-38FB-C81DBCD29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25AEC-0412-98AB-FD28-7EFA77527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4/4/2024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CD1176-F8FD-2CB4-4AD9-9C103A665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Collab. Council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B3C3D-1318-EFDB-C2F7-549844E5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3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2FC24-176B-5708-56AB-20547320A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5511F-C5BC-D4A0-5CDB-7008E780C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7D202-A3AD-C87E-E899-06F554BA2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DCB123-703D-2800-97F4-A2467204A5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AFE6E-4586-3040-72DD-058A028F8F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855D26-1F68-200C-91E8-DD30A7C85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4/4/2024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EC0213-F391-E86F-E0D7-F9080ACDB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Collab. Council Meeting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01F6C0-C02E-41F7-7624-1F211EE10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00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CC3C1-03E4-626B-6509-5FCF89371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54602D-309E-D848-B30A-670F020C3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4/4/2024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0CDDC2-FA23-DA00-4444-2D07EAF24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Collab. Council Meeting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966360-FD7F-85A3-F579-AA3338FE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3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4B827B-B882-EF08-B94B-BC4EC3D6F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4/4/2024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B89B48-3C65-1306-B9D4-327B80F52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Collab. Council Meeting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D6E66-4D34-308B-F928-8D840B0E3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4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FB975-3C76-A5B6-03AA-7AC63BB7B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08828-AC71-580F-80EF-6A433FFFF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7CEB2-9E6E-C5BF-873F-165920CCA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34356-4E42-BF9D-CB81-6773A644B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4/4/2024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E8D09-8B4B-D8F3-D8D7-4F1FCA329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Collab. Council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22E60-46A7-473C-0F1F-79037FED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4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90046-A409-B36B-0483-B5070C3D9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34E26B-AE0F-8A59-618E-10CEDDB264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06652A-0F6C-C445-0475-70FA07134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A17E3-2E60-0D8A-A502-DE4F23B4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4/4/2024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AC12B-5593-0FAE-01CA-06B9DBCE8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Collab. Council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3083A-0444-8F96-5D17-8A51D0FF2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4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EC1EDF-F53A-8614-E2FA-B871C3053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05D3D-7C3F-7375-EC7E-52A2761C9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25882-7DBE-EFFF-5353-4511D27DB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4/4/2024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90A07-1EA6-5554-A455-D032D0D07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ePIC Collab. Council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6ABC7-A4A4-DA95-22A1-6A8E3308C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6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icug.org/content/join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fnssbu.physics.sunysb.edu/event/410/" TargetMode="External"/><Relationship Id="rId2" Type="http://schemas.openxmlformats.org/officeDocument/2006/relationships/hyperlink" Target="https://indico.bnl.gov/event/27200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ic.github.io/documentation/tutorials.html" TargetMode="External"/><Relationship Id="rId3" Type="http://schemas.openxmlformats.org/officeDocument/2006/relationships/hyperlink" Target="https://lists.bnl.gov/mailman/listinfo" TargetMode="External"/><Relationship Id="rId7" Type="http://schemas.openxmlformats.org/officeDocument/2006/relationships/hyperlink" Target="https://eic.github.io/documentation/landingpage.html" TargetMode="External"/><Relationship Id="rId2" Type="http://schemas.openxmlformats.org/officeDocument/2006/relationships/hyperlink" Target="https://www.bnl.gov/eic/epic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.bnl.gov/EPIC/index.php?title=Early-Career_Election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s://indico.bnl.gov/category/435/" TargetMode="External"/><Relationship Id="rId10" Type="http://schemas.openxmlformats.org/officeDocument/2006/relationships/hyperlink" Target="https://zenodo.org/communities/epic" TargetMode="External"/><Relationship Id="rId4" Type="http://schemas.openxmlformats.org/officeDocument/2006/relationships/hyperlink" Target="https://indico.bnl.gov/category/402/" TargetMode="External"/><Relationship Id="rId9" Type="http://schemas.openxmlformats.org/officeDocument/2006/relationships/hyperlink" Target="https://chat.epic-eic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2874D-5DB9-9CBE-A8C4-555A50D6B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668"/>
            <a:ext cx="9144000" cy="1806834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News from the SP Office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09A3C8-9C9D-F634-EB04-A0FF3ED0F8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08448"/>
            <a:ext cx="9144000" cy="1113282"/>
          </a:xfrm>
        </p:spPr>
        <p:txBody>
          <a:bodyPr/>
          <a:lstStyle/>
          <a:p>
            <a:r>
              <a:rPr lang="en-US" i="1" u="sng" dirty="0"/>
              <a:t>J. Lajoie</a:t>
            </a:r>
            <a:r>
              <a:rPr lang="en-US" i="1" dirty="0"/>
              <a:t>, S. Dalla Torre</a:t>
            </a:r>
          </a:p>
          <a:p>
            <a:r>
              <a:rPr lang="en-US" dirty="0"/>
              <a:t>April 4, 2025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B087EBD-E9C1-E830-144E-E69D7556F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443" y="4715320"/>
            <a:ext cx="2411128" cy="173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476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circle with an arrow and waves&#10;&#10;Description automatically generated">
            <a:extLst>
              <a:ext uri="{FF2B5EF4-FFF2-40B4-BE49-F238E27FC236}">
                <a16:creationId xmlns:a16="http://schemas.microsoft.com/office/drawing/2014/main" id="{45E19F64-D7CC-3A46-AE5A-90461E1CC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495" y="2707363"/>
            <a:ext cx="3480044" cy="30426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BFA4F9-5649-0168-6C84-176E3B20F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7331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EICUG 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F0A71-F146-499F-F3E2-55D9C6D02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752"/>
            <a:ext cx="5080462" cy="47322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EICUG is a vital organization to promote the interests of the EIC community! </a:t>
            </a:r>
          </a:p>
          <a:p>
            <a:pPr lvl="1"/>
            <a:r>
              <a:rPr lang="en-US" dirty="0"/>
              <a:t>Without the EICUG we would never have gotten far enough to form ePIC!</a:t>
            </a:r>
          </a:p>
          <a:p>
            <a:endParaRPr lang="en-US" dirty="0"/>
          </a:p>
          <a:p>
            <a:r>
              <a:rPr lang="en-US" dirty="0"/>
              <a:t>Please register your institution!</a:t>
            </a:r>
          </a:p>
          <a:p>
            <a:r>
              <a:rPr lang="en-US" dirty="0"/>
              <a:t>Check with your EICUG IB representative to get registered as a member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000" dirty="0">
                <a:hlinkClick r:id="rId3"/>
              </a:rPr>
              <a:t>https://www.eicug.org/content/join.html</a:t>
            </a: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BAFB3-EA53-8EC0-5C8F-7BE1EEA28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4/4/2024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566A896-3E41-F7FC-CBB1-3F0CDF77C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918" y="1807178"/>
            <a:ext cx="4899513" cy="90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8FDB4-5DAA-99C8-8AF5-3846F8727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Collab. Council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EC683-CEBB-7BDD-0CBF-3FCA7D440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41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University of Hawaii at Manoa Announced as IAFOR Global Partner - The  International Academic Forum (IAFOR)">
            <a:extLst>
              <a:ext uri="{FF2B5EF4-FFF2-40B4-BE49-F238E27FC236}">
                <a16:creationId xmlns:a16="http://schemas.microsoft.com/office/drawing/2014/main" id="{2B0D2ED9-87EA-3443-BA59-226A4C6D5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175" y="4187209"/>
            <a:ext cx="2523450" cy="126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8E6E77-8408-419A-4EBF-A03B72338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021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New </a:t>
            </a:r>
            <a:r>
              <a:rPr lang="en-US" b="1">
                <a:solidFill>
                  <a:schemeClr val="accent1"/>
                </a:solidFill>
              </a:rPr>
              <a:t>Institution Petitions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B5F9D-A243-D1E8-79DD-9C2E2C872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975" y="1743268"/>
            <a:ext cx="10515600" cy="4749607"/>
          </a:xfrm>
        </p:spPr>
        <p:txBody>
          <a:bodyPr>
            <a:normAutofit/>
          </a:bodyPr>
          <a:lstStyle/>
          <a:p>
            <a:r>
              <a:rPr lang="en-US" dirty="0"/>
              <a:t>Texas Southern University</a:t>
            </a:r>
          </a:p>
          <a:p>
            <a:pPr lvl="1"/>
            <a:r>
              <a:rPr lang="en-US" dirty="0"/>
              <a:t>Presented by </a:t>
            </a:r>
            <a:r>
              <a:rPr lang="en-US" dirty="0" err="1"/>
              <a:t>Nissem</a:t>
            </a:r>
            <a:r>
              <a:rPr lang="en-US" dirty="0"/>
              <a:t> Abdelrahman</a:t>
            </a:r>
          </a:p>
          <a:p>
            <a:r>
              <a:rPr lang="en-US" dirty="0"/>
              <a:t>Johannes Gutenberg University Mainz</a:t>
            </a:r>
          </a:p>
          <a:p>
            <a:pPr lvl="1"/>
            <a:r>
              <a:rPr lang="en-US" dirty="0"/>
              <a:t>Presented by Tyler Kutz</a:t>
            </a:r>
          </a:p>
          <a:p>
            <a:r>
              <a:rPr lang="en-US" dirty="0"/>
              <a:t>Mount Allison University</a:t>
            </a:r>
          </a:p>
          <a:p>
            <a:pPr lvl="1"/>
            <a:r>
              <a:rPr lang="en-US" dirty="0"/>
              <a:t>Presented by David Hornidge</a:t>
            </a:r>
          </a:p>
          <a:p>
            <a:r>
              <a:rPr lang="en-US" dirty="0"/>
              <a:t>University of Hawaii at Manoa</a:t>
            </a:r>
          </a:p>
          <a:p>
            <a:pPr lvl="1"/>
            <a:r>
              <a:rPr lang="en-US" dirty="0"/>
              <a:t>Presented by Jennifer Ott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0F412-8F52-7ECD-62A9-2B2E8A571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4/4/2024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112BB-E17F-B250-C971-6FA3F6119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Collab. Council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8C0E3-CBC9-D887-1B9E-B4FBE79C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 descr="Texas Southern University - Wikipedia">
            <a:extLst>
              <a:ext uri="{FF2B5EF4-FFF2-40B4-BE49-F238E27FC236}">
                <a16:creationId xmlns:a16="http://schemas.microsoft.com/office/drawing/2014/main" id="{AD64F58B-645F-5DA6-F387-67739C525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880" y="1514668"/>
            <a:ext cx="1112520" cy="111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 Mainz - Apps on Google Play">
            <a:extLst>
              <a:ext uri="{FF2B5EF4-FFF2-40B4-BE49-F238E27FC236}">
                <a16:creationId xmlns:a16="http://schemas.microsoft.com/office/drawing/2014/main" id="{1B3A4163-4D7D-2142-573D-BADE04C6E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575500"/>
            <a:ext cx="1706999" cy="85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unt Allison University - Wikipedia">
            <a:extLst>
              <a:ext uri="{FF2B5EF4-FFF2-40B4-BE49-F238E27FC236}">
                <a16:creationId xmlns:a16="http://schemas.microsoft.com/office/drawing/2014/main" id="{87E59990-98B6-D89C-4D2B-0F3CE3C63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880" y="3429000"/>
            <a:ext cx="1112520" cy="111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555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CE3A5-0B9D-B5E8-D205-36386B4D3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CE401-CFB0-57A1-05E8-23E35BD85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021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What’s in a Name?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85D9F-4926-AFB7-8EE9-4130B6BD9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7356"/>
            <a:ext cx="10515600" cy="4749607"/>
          </a:xfrm>
        </p:spPr>
        <p:txBody>
          <a:bodyPr>
            <a:normAutofit/>
          </a:bodyPr>
          <a:lstStyle/>
          <a:p>
            <a:r>
              <a:rPr lang="en-US" dirty="0"/>
              <a:t>Especially in discussions outside the collaboration, there has been some confusion as to what “Analysis Coordination” is:</a:t>
            </a:r>
          </a:p>
          <a:p>
            <a:pPr lvl="1"/>
            <a:r>
              <a:rPr lang="en-US" dirty="0"/>
              <a:t>The name doesn’t fully convey what the coordination office does. </a:t>
            </a:r>
          </a:p>
          <a:p>
            <a:pPr lvl="1"/>
            <a:r>
              <a:rPr lang="en-US" dirty="0"/>
              <a:t>Historically, “Physics Coordination” was objected to when the initial management plan was proposed. </a:t>
            </a:r>
          </a:p>
          <a:p>
            <a:pPr lvl="1"/>
            <a:endParaRPr lang="en-US" dirty="0"/>
          </a:p>
          <a:p>
            <a:r>
              <a:rPr lang="en-US" dirty="0"/>
              <a:t>We propose to rename the “Analysis Coordination” office to </a:t>
            </a:r>
            <a:br>
              <a:rPr lang="en-US" dirty="0"/>
            </a:br>
            <a:r>
              <a:rPr lang="en-US" dirty="0"/>
              <a:t>“Physics Analysis Coordination” </a:t>
            </a:r>
          </a:p>
          <a:p>
            <a:pPr lvl="1"/>
            <a:r>
              <a:rPr lang="en-US" dirty="0"/>
              <a:t>This name is much clearer and more descriptive</a:t>
            </a:r>
          </a:p>
          <a:p>
            <a:pPr lvl="1"/>
            <a:r>
              <a:rPr lang="en-US" dirty="0"/>
              <a:t>Discussed in Coordinators meeting, well received </a:t>
            </a:r>
          </a:p>
          <a:p>
            <a:pPr lvl="1"/>
            <a:r>
              <a:rPr lang="en-US" dirty="0"/>
              <a:t>Discussed in AC meeting April 1</a:t>
            </a:r>
            <a:r>
              <a:rPr lang="en-US" baseline="30000" dirty="0"/>
              <a:t>st</a:t>
            </a:r>
            <a:r>
              <a:rPr lang="en-US" dirty="0"/>
              <a:t>, well received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C842A-BD4B-1E09-470E-25D810E6F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4/4/2024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6FC58-4E28-5543-D50C-D105366D9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Collab. Council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5591D-B4CC-40A5-374F-A0DF4B06F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67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9375A-7D0F-A210-4498-0B0C8779E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7661A-3336-507D-DEE4-35234C602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021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New Physics Analysis Coordinator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5E966-6790-15B3-C168-71B6F47A3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472444"/>
            <a:ext cx="10515600" cy="4749607"/>
          </a:xfrm>
        </p:spPr>
        <p:txBody>
          <a:bodyPr>
            <a:normAutofit/>
          </a:bodyPr>
          <a:lstStyle/>
          <a:p>
            <a:r>
              <a:rPr lang="en-US" dirty="0"/>
              <a:t>Rosi Reed has taken on substantial responsibilities as </a:t>
            </a:r>
            <a:r>
              <a:rPr lang="en-US" dirty="0" err="1"/>
              <a:t>sPHENIX</a:t>
            </a:r>
            <a:r>
              <a:rPr lang="en-US" dirty="0"/>
              <a:t> Run Coordinator for this year</a:t>
            </a:r>
          </a:p>
          <a:p>
            <a:pPr lvl="1"/>
            <a:r>
              <a:rPr lang="en-US" dirty="0"/>
              <a:t>Rosi will step back to Deputy Physics Analysis Coordinator</a:t>
            </a:r>
          </a:p>
          <a:p>
            <a:pPr lvl="1"/>
            <a:r>
              <a:rPr lang="en-US" dirty="0"/>
              <a:t>This helps maintain continuity within Physics Analysis Coordination</a:t>
            </a:r>
          </a:p>
          <a:p>
            <a:pPr lvl="1"/>
            <a:endParaRPr lang="en-US" dirty="0"/>
          </a:p>
          <a:p>
            <a:r>
              <a:rPr lang="en-US" dirty="0"/>
              <a:t>The Spokesperson’s Office nominates </a:t>
            </a:r>
            <a:r>
              <a:rPr lang="en-US" dirty="0">
                <a:solidFill>
                  <a:schemeClr val="accent1"/>
                </a:solidFill>
              </a:rPr>
              <a:t>Rachel Montgomery </a:t>
            </a:r>
            <a:r>
              <a:rPr lang="en-US" dirty="0"/>
              <a:t>as a new Physics Analysis Co-Coordinator: </a:t>
            </a:r>
          </a:p>
          <a:p>
            <a:pPr lvl="1"/>
            <a:r>
              <a:rPr lang="en-US" dirty="0"/>
              <a:t>Lecturer in Nuclear and Hadron Physics at University of Glasgow</a:t>
            </a:r>
          </a:p>
          <a:p>
            <a:pPr lvl="1"/>
            <a:r>
              <a:rPr lang="en-US" dirty="0"/>
              <a:t>Former </a:t>
            </a:r>
            <a:r>
              <a:rPr lang="en-US" dirty="0" err="1"/>
              <a:t>ePIC</a:t>
            </a:r>
            <a:r>
              <a:rPr lang="en-US" dirty="0"/>
              <a:t> Diffractive and Exclusive Physics WG Convener </a:t>
            </a:r>
          </a:p>
          <a:p>
            <a:pPr lvl="1"/>
            <a:r>
              <a:rPr lang="en-US" dirty="0"/>
              <a:t>Will ramp up by the end of the current academic semester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4ACC8-6AF0-6816-5898-358014D00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4/4/2024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A23F6-8153-784E-10B0-AD264FAB8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Collab. Council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A494E-ECF2-85AF-F94B-0A6782AF2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4</a:t>
            </a:fld>
            <a:endParaRPr lang="en-US"/>
          </a:p>
        </p:txBody>
      </p:sp>
      <p:pic>
        <p:nvPicPr>
          <p:cNvPr id="2050" name="Picture 2" descr="Rachel Montgomery (@physicsrachelm) / X">
            <a:extLst>
              <a:ext uri="{FF2B5EF4-FFF2-40B4-BE49-F238E27FC236}">
                <a16:creationId xmlns:a16="http://schemas.microsoft.com/office/drawing/2014/main" id="{416C8D8E-77AA-9CFD-62C3-34FF05F26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984" y="4169870"/>
            <a:ext cx="2052181" cy="205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98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56F4F-94FB-A835-FE6C-C907CDF38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49FC0-540E-4B41-A003-535E265EE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80" y="365125"/>
            <a:ext cx="11257280" cy="973021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New Streaming Computing Model WG Convener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15160-2066-8AE2-2B71-83B40B0FC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7356"/>
            <a:ext cx="10515600" cy="4928994"/>
          </a:xfrm>
        </p:spPr>
        <p:txBody>
          <a:bodyPr>
            <a:normAutofit/>
          </a:bodyPr>
          <a:lstStyle/>
          <a:p>
            <a:r>
              <a:rPr lang="en-US"/>
              <a:t>Jin Huang has been elected as sPHENIX co-spokesperson, along with Megan Connors</a:t>
            </a:r>
          </a:p>
          <a:p>
            <a:pPr lvl="1"/>
            <a:r>
              <a:rPr lang="en-US"/>
              <a:t>Jin held convener positions in both the Electronics, Readout &amp; DAQ CC WG and the Streaming Computing Model WG. This helped provide communication and continuity between these two important groups. </a:t>
            </a:r>
          </a:p>
          <a:p>
            <a:r>
              <a:rPr lang="en-US"/>
              <a:t>After discussions with the remaining Electronics, Readout &amp; DAQ CC WG conveners, an additional convener here is not necessary </a:t>
            </a:r>
          </a:p>
          <a:p>
            <a:pPr lvl="1"/>
            <a:r>
              <a:rPr lang="en-US"/>
              <a:t>Jeff Landgraf is a co-convener in both WG’s </a:t>
            </a:r>
          </a:p>
          <a:p>
            <a:r>
              <a:rPr lang="en-US"/>
              <a:t>The Spokesperson’s Office nominates </a:t>
            </a:r>
            <a:r>
              <a:rPr lang="en-US">
                <a:solidFill>
                  <a:schemeClr val="accent1"/>
                </a:solidFill>
              </a:rPr>
              <a:t>Taku Gunji </a:t>
            </a:r>
            <a:r>
              <a:rPr lang="en-US"/>
              <a:t>as a new </a:t>
            </a:r>
            <a:br>
              <a:rPr lang="en-US"/>
            </a:br>
            <a:r>
              <a:rPr lang="en-US"/>
              <a:t>Streaming Computing Model WG convener</a:t>
            </a:r>
          </a:p>
          <a:p>
            <a:pPr lvl="1"/>
            <a:r>
              <a:rPr lang="en-US"/>
              <a:t>Associate Professor at the University of Tokyo, CNS</a:t>
            </a:r>
          </a:p>
          <a:p>
            <a:pPr lvl="1"/>
            <a:r>
              <a:rPr lang="en-US"/>
              <a:t>SPADI Alliance member</a:t>
            </a:r>
          </a:p>
          <a:p>
            <a:pPr lvl="1"/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2950B-33E4-58CE-CB7D-28A8EEB72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4/4/2024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8B9A9-3A3D-2E49-1931-D45B0D399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Collab. Council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96993-3A3B-AC1F-807C-D089850DE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1BCCCC-4989-45FA-FF31-64B2548A0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344" y="4441346"/>
            <a:ext cx="1803056" cy="228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5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A549B-E5F6-DFD1-81F1-1DE42E380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F971A-1D23-39C1-049F-C2C9E5391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021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Coming Soon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21DCD-8B07-6F46-7CDC-D84BA97F7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7356"/>
            <a:ext cx="10515600" cy="4749607"/>
          </a:xfrm>
        </p:spPr>
        <p:txBody>
          <a:bodyPr>
            <a:normAutofit/>
          </a:bodyPr>
          <a:lstStyle/>
          <a:p>
            <a:r>
              <a:rPr lang="en-US" dirty="0"/>
              <a:t>Interest from two institutions to host Jan. 2026 Collaboration Mtg.</a:t>
            </a:r>
          </a:p>
          <a:p>
            <a:pPr lvl="1"/>
            <a:r>
              <a:rPr lang="en-US" dirty="0"/>
              <a:t>More on this coming soon</a:t>
            </a:r>
          </a:p>
          <a:p>
            <a:pPr lvl="1"/>
            <a:endParaRPr lang="en-US" dirty="0"/>
          </a:p>
          <a:p>
            <a:r>
              <a:rPr lang="en-US" dirty="0" err="1"/>
              <a:t>ePIC</a:t>
            </a:r>
            <a:r>
              <a:rPr lang="en-US" dirty="0"/>
              <a:t>/EIC R&amp;D Days April 16-17: </a:t>
            </a:r>
          </a:p>
          <a:p>
            <a:pPr lvl="1"/>
            <a:r>
              <a:rPr lang="en-US" dirty="0">
                <a:hlinkClick r:id="rId2"/>
              </a:rPr>
              <a:t>https://indico.bnl.gov/event/</a:t>
            </a:r>
            <a:r>
              <a:rPr lang="en-US">
                <a:hlinkClick r:id="rId2"/>
              </a:rPr>
              <a:t>27200/</a:t>
            </a:r>
            <a:endParaRPr lang="en-US"/>
          </a:p>
          <a:p>
            <a:pPr lvl="1"/>
            <a:endParaRPr lang="en-US" dirty="0"/>
          </a:p>
          <a:p>
            <a:r>
              <a:rPr lang="en-US" dirty="0"/>
              <a:t>Early Science Workshop April 24-25</a:t>
            </a:r>
            <a:r>
              <a:rPr lang="en-US" baseline="30000" dirty="0"/>
              <a:t>th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hlinkClick r:id="rId3"/>
              </a:rPr>
              <a:t>https://indico.cfnssbu.physics.sunysb.edu/event/410/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Next General Meeting Friday, April 18</a:t>
            </a:r>
            <a:r>
              <a:rPr lang="en-US" baseline="30000" dirty="0"/>
              <a:t>th</a:t>
            </a:r>
            <a:r>
              <a:rPr lang="en-US" dirty="0"/>
              <a:t> @ 10:30AM ET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84643-FCBE-7B32-4979-573C3C098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4/4/2024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E9DF7-80A3-1974-8FC5-E4E5C7CFF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Collab. Council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5201A7-61BA-FB96-0281-184ED57A1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19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435FE5CE-15BE-8B4A-54CC-D52C7DCC0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327" y="2112150"/>
            <a:ext cx="9053345" cy="26337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C7A3F4-3753-8E74-B80F-E4A0CDA88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4/4/2024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BD81DA-5D9A-F679-21B5-3F001B09C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Collab. Council Meeting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9CBEDB-B17B-F200-17D8-34911E8B7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06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ree Vectors | 3D Arrow Right Green">
            <a:extLst>
              <a:ext uri="{FF2B5EF4-FFF2-40B4-BE49-F238E27FC236}">
                <a16:creationId xmlns:a16="http://schemas.microsoft.com/office/drawing/2014/main" id="{EA86CB8E-9667-813F-6534-F5A668241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88" y="2337228"/>
            <a:ext cx="11875773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758D90-69F9-4840-D220-8445B3268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585" y="258427"/>
            <a:ext cx="10515600" cy="1032919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               2025 -2026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0A67C-16C0-412A-289E-C666EA365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378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4/4/2024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0CFCC-4652-2695-9153-B8C2717FE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ePIC Collab. Council Meeting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F65D60-FF65-A57E-6384-53ED19785CCC}"/>
              </a:ext>
            </a:extLst>
          </p:cNvPr>
          <p:cNvGrpSpPr/>
          <p:nvPr/>
        </p:nvGrpSpPr>
        <p:grpSpPr>
          <a:xfrm>
            <a:off x="3170607" y="1411661"/>
            <a:ext cx="1237691" cy="2384858"/>
            <a:chOff x="7534031" y="1196286"/>
            <a:chExt cx="1237691" cy="2384858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3CC3DC5-294F-C15D-9B7C-184F7441BDB5}"/>
                </a:ext>
              </a:extLst>
            </p:cNvPr>
            <p:cNvCxnSpPr>
              <a:cxnSpLocks/>
            </p:cNvCxnSpPr>
            <p:nvPr/>
          </p:nvCxnSpPr>
          <p:spPr>
            <a:xfrm>
              <a:off x="7850350" y="1766799"/>
              <a:ext cx="0" cy="181434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5795986-B893-FFE2-60C1-92CAEB953B68}"/>
                </a:ext>
              </a:extLst>
            </p:cNvPr>
            <p:cNvSpPr txBox="1"/>
            <p:nvPr/>
          </p:nvSpPr>
          <p:spPr>
            <a:xfrm>
              <a:off x="7534031" y="1196286"/>
              <a:ext cx="1237691" cy="5770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ePIC</a:t>
              </a: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Early Physics Workshop </a:t>
              </a:r>
              <a:b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April 24-25, 2025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0A6558E-336E-F7B0-A3B3-110366CDE69D}"/>
              </a:ext>
            </a:extLst>
          </p:cNvPr>
          <p:cNvGrpSpPr/>
          <p:nvPr/>
        </p:nvGrpSpPr>
        <p:grpSpPr>
          <a:xfrm>
            <a:off x="10344308" y="1681176"/>
            <a:ext cx="1226631" cy="2025964"/>
            <a:chOff x="1944555" y="2164579"/>
            <a:chExt cx="680654" cy="184515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A01AD7F-DDE1-F6FA-5384-A1FF51E96FB6}"/>
                </a:ext>
              </a:extLst>
            </p:cNvPr>
            <p:cNvSpPr txBox="1"/>
            <p:nvPr/>
          </p:nvSpPr>
          <p:spPr>
            <a:xfrm>
              <a:off x="1944555" y="2164579"/>
              <a:ext cx="680654" cy="476524"/>
            </a:xfrm>
            <a:prstGeom prst="rect">
              <a:avLst/>
            </a:prstGeom>
            <a:solidFill>
              <a:schemeClr val="bg1"/>
            </a:solidFill>
            <a:ln w="2222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ePIC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pre-TDR</a:t>
              </a:r>
              <a:endParaRPr lang="en-US" sz="1400" b="1" dirty="0">
                <a:solidFill>
                  <a:srgbClr val="4472C4"/>
                </a:solidFill>
                <a:latin typeface="Calibri" panose="020F050202020403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V2.1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9FBF5BE-C3C5-9760-3D1A-3304B9A9871B}"/>
                </a:ext>
              </a:extLst>
            </p:cNvPr>
            <p:cNvCxnSpPr>
              <a:cxnSpLocks/>
            </p:cNvCxnSpPr>
            <p:nvPr/>
          </p:nvCxnSpPr>
          <p:spPr>
            <a:xfrm>
              <a:off x="2276383" y="2661458"/>
              <a:ext cx="2882" cy="1348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EA3D427B-E578-BF6F-0798-BDD3DC27A671}"/>
              </a:ext>
            </a:extLst>
          </p:cNvPr>
          <p:cNvSpPr/>
          <p:nvPr/>
        </p:nvSpPr>
        <p:spPr>
          <a:xfrm>
            <a:off x="6003241" y="5390016"/>
            <a:ext cx="1816283" cy="12145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058975-A478-213F-0F20-B35E68B1EC59}"/>
              </a:ext>
            </a:extLst>
          </p:cNvPr>
          <p:cNvSpPr/>
          <p:nvPr/>
        </p:nvSpPr>
        <p:spPr>
          <a:xfrm>
            <a:off x="6694474" y="2258654"/>
            <a:ext cx="1140244" cy="58430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EAE4B43-AD77-DAE4-4EAC-ECA61DE19D7A}"/>
              </a:ext>
            </a:extLst>
          </p:cNvPr>
          <p:cNvSpPr/>
          <p:nvPr/>
        </p:nvSpPr>
        <p:spPr>
          <a:xfrm>
            <a:off x="5870937" y="1378248"/>
            <a:ext cx="1140244" cy="58430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D0D92E5-ACE9-8689-5150-C5B0F4C05949}"/>
              </a:ext>
            </a:extLst>
          </p:cNvPr>
          <p:cNvSpPr/>
          <p:nvPr/>
        </p:nvSpPr>
        <p:spPr>
          <a:xfrm>
            <a:off x="5065457" y="4968697"/>
            <a:ext cx="1264449" cy="58430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26" name="Group 1125">
            <a:extLst>
              <a:ext uri="{FF2B5EF4-FFF2-40B4-BE49-F238E27FC236}">
                <a16:creationId xmlns:a16="http://schemas.microsoft.com/office/drawing/2014/main" id="{5A33CBBE-49C2-1703-DBFD-D07A5E1CC106}"/>
              </a:ext>
            </a:extLst>
          </p:cNvPr>
          <p:cNvGrpSpPr/>
          <p:nvPr/>
        </p:nvGrpSpPr>
        <p:grpSpPr>
          <a:xfrm>
            <a:off x="5357287" y="3883672"/>
            <a:ext cx="1337187" cy="1387940"/>
            <a:chOff x="4323757" y="3840124"/>
            <a:chExt cx="1337187" cy="138794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21EE819-0FF0-9036-0C8D-F93D9E5D21B8}"/>
                </a:ext>
              </a:extLst>
            </p:cNvPr>
            <p:cNvSpPr txBox="1"/>
            <p:nvPr/>
          </p:nvSpPr>
          <p:spPr>
            <a:xfrm>
              <a:off x="4323757" y="4489400"/>
              <a:ext cx="1337187" cy="7386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1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EICUG/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ePIC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Collab. Mtg. July 14-18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BFF325E-EDCA-FD01-8C5B-F473AED78D4C}"/>
                </a:ext>
              </a:extLst>
            </p:cNvPr>
            <p:cNvCxnSpPr>
              <a:cxnSpLocks/>
            </p:cNvCxnSpPr>
            <p:nvPr/>
          </p:nvCxnSpPr>
          <p:spPr>
            <a:xfrm>
              <a:off x="4978442" y="3840124"/>
              <a:ext cx="0" cy="6492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30" name="Group 1129">
            <a:extLst>
              <a:ext uri="{FF2B5EF4-FFF2-40B4-BE49-F238E27FC236}">
                <a16:creationId xmlns:a16="http://schemas.microsoft.com/office/drawing/2014/main" id="{85EAD17D-D537-C9B9-5611-F910C7F300DB}"/>
              </a:ext>
            </a:extLst>
          </p:cNvPr>
          <p:cNvGrpSpPr/>
          <p:nvPr/>
        </p:nvGrpSpPr>
        <p:grpSpPr>
          <a:xfrm>
            <a:off x="9399168" y="3801388"/>
            <a:ext cx="879956" cy="2818867"/>
            <a:chOff x="9388410" y="3771386"/>
            <a:chExt cx="879956" cy="219485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36AF918-05F4-1360-F75B-FBD96E47F52B}"/>
                </a:ext>
              </a:extLst>
            </p:cNvPr>
            <p:cNvCxnSpPr>
              <a:cxnSpLocks/>
            </p:cNvCxnSpPr>
            <p:nvPr/>
          </p:nvCxnSpPr>
          <p:spPr>
            <a:xfrm>
              <a:off x="9670682" y="3771386"/>
              <a:ext cx="0" cy="15957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1E4C629-3185-0040-2F52-B1C76BFC90E8}"/>
                </a:ext>
              </a:extLst>
            </p:cNvPr>
            <p:cNvSpPr txBox="1"/>
            <p:nvPr/>
          </p:nvSpPr>
          <p:spPr>
            <a:xfrm>
              <a:off x="9388410" y="5367127"/>
              <a:ext cx="879956" cy="5991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6th EIC RRB Meeting </a:t>
              </a:r>
              <a:b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Nov. 4-5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2025</a:t>
              </a:r>
            </a:p>
          </p:txBody>
        </p:sp>
      </p:grp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65F50065-4265-A4F1-4D08-7448F34A9856}"/>
              </a:ext>
            </a:extLst>
          </p:cNvPr>
          <p:cNvGrpSpPr/>
          <p:nvPr/>
        </p:nvGrpSpPr>
        <p:grpSpPr>
          <a:xfrm>
            <a:off x="9908743" y="3781785"/>
            <a:ext cx="1048881" cy="1793943"/>
            <a:chOff x="3748181" y="3584667"/>
            <a:chExt cx="1048881" cy="1223943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A08CF25F-69F2-7940-16C5-3E719A28F093}"/>
                </a:ext>
              </a:extLst>
            </p:cNvPr>
            <p:cNvCxnSpPr>
              <a:cxnSpLocks/>
            </p:cNvCxnSpPr>
            <p:nvPr/>
          </p:nvCxnSpPr>
          <p:spPr>
            <a:xfrm>
              <a:off x="4213076" y="3584667"/>
              <a:ext cx="9880" cy="5833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3" name="TextBox 1032">
              <a:extLst>
                <a:ext uri="{FF2B5EF4-FFF2-40B4-BE49-F238E27FC236}">
                  <a16:creationId xmlns:a16="http://schemas.microsoft.com/office/drawing/2014/main" id="{E38AD4E9-0E62-A649-4FDA-11DDE0D5F021}"/>
                </a:ext>
              </a:extLst>
            </p:cNvPr>
            <p:cNvSpPr txBox="1"/>
            <p:nvPr/>
          </p:nvSpPr>
          <p:spPr>
            <a:xfrm>
              <a:off x="3748181" y="4231331"/>
              <a:ext cx="1048881" cy="57727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PDR: </a:t>
              </a: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Integ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+ Installation</a:t>
              </a:r>
              <a:b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(outside GST)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Nov/Dec 2025</a:t>
              </a:r>
            </a:p>
          </p:txBody>
        </p:sp>
      </p:grp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FBE8E766-3453-E9C5-7FC8-AD338A8203A9}"/>
              </a:ext>
            </a:extLst>
          </p:cNvPr>
          <p:cNvGrpSpPr/>
          <p:nvPr/>
        </p:nvGrpSpPr>
        <p:grpSpPr>
          <a:xfrm>
            <a:off x="2180880" y="2380081"/>
            <a:ext cx="1306043" cy="1412541"/>
            <a:chOff x="3517716" y="2396932"/>
            <a:chExt cx="1306043" cy="1412541"/>
          </a:xfrm>
        </p:grpSpPr>
        <p:cxnSp>
          <p:nvCxnSpPr>
            <p:cNvPr id="1035" name="Straight Connector 1034">
              <a:extLst>
                <a:ext uri="{FF2B5EF4-FFF2-40B4-BE49-F238E27FC236}">
                  <a16:creationId xmlns:a16="http://schemas.microsoft.com/office/drawing/2014/main" id="{A55D02ED-04FB-3E13-C071-9A8014B9DAC0}"/>
                </a:ext>
              </a:extLst>
            </p:cNvPr>
            <p:cNvCxnSpPr>
              <a:cxnSpLocks/>
            </p:cNvCxnSpPr>
            <p:nvPr/>
          </p:nvCxnSpPr>
          <p:spPr>
            <a:xfrm>
              <a:off x="4061592" y="2832113"/>
              <a:ext cx="0" cy="9773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6" name="TextBox 1035">
              <a:extLst>
                <a:ext uri="{FF2B5EF4-FFF2-40B4-BE49-F238E27FC236}">
                  <a16:creationId xmlns:a16="http://schemas.microsoft.com/office/drawing/2014/main" id="{F1F52E58-220B-1D1C-9D0A-A7654604A113}"/>
                </a:ext>
              </a:extLst>
            </p:cNvPr>
            <p:cNvSpPr txBox="1"/>
            <p:nvPr/>
          </p:nvSpPr>
          <p:spPr>
            <a:xfrm>
              <a:off x="3517716" y="2396932"/>
              <a:ext cx="1306043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PDR2: Cerenkov PID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April 1-2, 2025</a:t>
              </a:r>
            </a:p>
          </p:txBody>
        </p:sp>
      </p:grpSp>
      <p:cxnSp>
        <p:nvCxnSpPr>
          <p:cNvPr id="1067" name="Straight Connector 1066">
            <a:extLst>
              <a:ext uri="{FF2B5EF4-FFF2-40B4-BE49-F238E27FC236}">
                <a16:creationId xmlns:a16="http://schemas.microsoft.com/office/drawing/2014/main" id="{572927D0-CAE3-A09F-C8A5-3AABF7B4D693}"/>
              </a:ext>
            </a:extLst>
          </p:cNvPr>
          <p:cNvCxnSpPr>
            <a:cxnSpLocks/>
          </p:cNvCxnSpPr>
          <p:nvPr/>
        </p:nvCxnSpPr>
        <p:spPr>
          <a:xfrm flipV="1">
            <a:off x="89838" y="3803912"/>
            <a:ext cx="11912497" cy="8938"/>
          </a:xfrm>
          <a:prstGeom prst="line">
            <a:avLst/>
          </a:prstGeom>
          <a:ln w="158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0" name="Group 1109">
            <a:extLst>
              <a:ext uri="{FF2B5EF4-FFF2-40B4-BE49-F238E27FC236}">
                <a16:creationId xmlns:a16="http://schemas.microsoft.com/office/drawing/2014/main" id="{281DCDB6-D2BA-D747-F2E7-348FE5158C69}"/>
              </a:ext>
            </a:extLst>
          </p:cNvPr>
          <p:cNvGrpSpPr/>
          <p:nvPr/>
        </p:nvGrpSpPr>
        <p:grpSpPr>
          <a:xfrm>
            <a:off x="710714" y="2663000"/>
            <a:ext cx="1471769" cy="1948380"/>
            <a:chOff x="10649797" y="3285382"/>
            <a:chExt cx="1471769" cy="194838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F39B412-6948-6B08-7159-0DB26F0AD119}"/>
                </a:ext>
              </a:extLst>
            </p:cNvPr>
            <p:cNvSpPr txBox="1"/>
            <p:nvPr/>
          </p:nvSpPr>
          <p:spPr>
            <a:xfrm>
              <a:off x="10649797" y="4648987"/>
              <a:ext cx="1471769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1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Frascati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Jan 20-24,2025</a:t>
              </a:r>
            </a:p>
          </p:txBody>
        </p:sp>
        <p:pic>
          <p:nvPicPr>
            <p:cNvPr id="1080" name="Picture 1079">
              <a:extLst>
                <a:ext uri="{FF2B5EF4-FFF2-40B4-BE49-F238E27FC236}">
                  <a16:creationId xmlns:a16="http://schemas.microsoft.com/office/drawing/2014/main" id="{D1240A29-7AFE-DB0C-4CB4-E53CC0D92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23811" y="3285382"/>
              <a:ext cx="1103716" cy="1295881"/>
            </a:xfrm>
            <a:prstGeom prst="rect">
              <a:avLst/>
            </a:prstGeom>
          </p:spPr>
        </p:pic>
      </p:grpSp>
      <p:grpSp>
        <p:nvGrpSpPr>
          <p:cNvPr id="1129" name="Group 1128">
            <a:extLst>
              <a:ext uri="{FF2B5EF4-FFF2-40B4-BE49-F238E27FC236}">
                <a16:creationId xmlns:a16="http://schemas.microsoft.com/office/drawing/2014/main" id="{D5B22BE1-38E6-0B63-1315-6E7652881A2E}"/>
              </a:ext>
            </a:extLst>
          </p:cNvPr>
          <p:cNvGrpSpPr/>
          <p:nvPr/>
        </p:nvGrpSpPr>
        <p:grpSpPr>
          <a:xfrm>
            <a:off x="4903174" y="1937320"/>
            <a:ext cx="859902" cy="1835397"/>
            <a:chOff x="1270887" y="4585970"/>
            <a:chExt cx="859902" cy="1835397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5EF9008-DFE5-A24A-B259-359E0B4CCAA3}"/>
                </a:ext>
              </a:extLst>
            </p:cNvPr>
            <p:cNvSpPr txBox="1"/>
            <p:nvPr/>
          </p:nvSpPr>
          <p:spPr>
            <a:xfrm>
              <a:off x="1270887" y="4585970"/>
              <a:ext cx="859902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5th EIC RRB Meeting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June 5-6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2025</a:t>
              </a:r>
            </a:p>
          </p:txBody>
        </p:sp>
        <p:cxnSp>
          <p:nvCxnSpPr>
            <p:cNvPr id="1084" name="Straight Connector 1083">
              <a:extLst>
                <a:ext uri="{FF2B5EF4-FFF2-40B4-BE49-F238E27FC236}">
                  <a16:creationId xmlns:a16="http://schemas.microsoft.com/office/drawing/2014/main" id="{F982EE87-43B0-3710-CF0A-99B96737CBCC}"/>
                </a:ext>
              </a:extLst>
            </p:cNvPr>
            <p:cNvCxnSpPr>
              <a:cxnSpLocks/>
            </p:cNvCxnSpPr>
            <p:nvPr/>
          </p:nvCxnSpPr>
          <p:spPr>
            <a:xfrm>
              <a:off x="1547308" y="5228610"/>
              <a:ext cx="0" cy="1192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80191080-32B9-4041-109E-B57E40DE1FEA}"/>
              </a:ext>
            </a:extLst>
          </p:cNvPr>
          <p:cNvGrpSpPr/>
          <p:nvPr/>
        </p:nvGrpSpPr>
        <p:grpSpPr>
          <a:xfrm>
            <a:off x="4440257" y="3854288"/>
            <a:ext cx="1007114" cy="2547445"/>
            <a:chOff x="3811375" y="3225098"/>
            <a:chExt cx="1007114" cy="3045701"/>
          </a:xfrm>
        </p:grpSpPr>
        <p:sp>
          <p:nvSpPr>
            <p:cNvPr id="1029" name="TextBox 1028">
              <a:extLst>
                <a:ext uri="{FF2B5EF4-FFF2-40B4-BE49-F238E27FC236}">
                  <a16:creationId xmlns:a16="http://schemas.microsoft.com/office/drawing/2014/main" id="{5CC3C030-1F63-2A96-6523-FAE7E7E179C7}"/>
                </a:ext>
              </a:extLst>
            </p:cNvPr>
            <p:cNvSpPr txBox="1"/>
            <p:nvPr/>
          </p:nvSpPr>
          <p:spPr>
            <a:xfrm>
              <a:off x="3811375" y="5194473"/>
              <a:ext cx="1007114" cy="1076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10th Detector Advisory Committee</a:t>
              </a:r>
              <a:b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June 11-13</a:t>
              </a:r>
              <a:r>
                <a:rPr kumimoji="0" lang="en-US" sz="105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2025 </a:t>
              </a:r>
            </a:p>
          </p:txBody>
        </p:sp>
        <p:cxnSp>
          <p:nvCxnSpPr>
            <p:cNvPr id="1030" name="Straight Connector 1029">
              <a:extLst>
                <a:ext uri="{FF2B5EF4-FFF2-40B4-BE49-F238E27FC236}">
                  <a16:creationId xmlns:a16="http://schemas.microsoft.com/office/drawing/2014/main" id="{BFDC8A9E-1A7C-715F-2653-73CA99CF5C83}"/>
                </a:ext>
              </a:extLst>
            </p:cNvPr>
            <p:cNvCxnSpPr>
              <a:cxnSpLocks/>
            </p:cNvCxnSpPr>
            <p:nvPr/>
          </p:nvCxnSpPr>
          <p:spPr>
            <a:xfrm>
              <a:off x="4200843" y="3225098"/>
              <a:ext cx="15045" cy="18856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6" name="TextBox 1095">
            <a:extLst>
              <a:ext uri="{FF2B5EF4-FFF2-40B4-BE49-F238E27FC236}">
                <a16:creationId xmlns:a16="http://schemas.microsoft.com/office/drawing/2014/main" id="{1C9697DF-B142-E048-5DAC-7DB323F5DE39}"/>
              </a:ext>
            </a:extLst>
          </p:cNvPr>
          <p:cNvSpPr txBox="1"/>
          <p:nvPr/>
        </p:nvSpPr>
        <p:spPr>
          <a:xfrm>
            <a:off x="-53885" y="3821795"/>
            <a:ext cx="738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2025</a:t>
            </a:r>
          </a:p>
        </p:txBody>
      </p:sp>
      <p:sp>
        <p:nvSpPr>
          <p:cNvPr id="1097" name="TextBox 1096">
            <a:extLst>
              <a:ext uri="{FF2B5EF4-FFF2-40B4-BE49-F238E27FC236}">
                <a16:creationId xmlns:a16="http://schemas.microsoft.com/office/drawing/2014/main" id="{3A84F010-5F97-9B97-3580-EBC503089FC3}"/>
              </a:ext>
            </a:extLst>
          </p:cNvPr>
          <p:cNvSpPr txBox="1"/>
          <p:nvPr/>
        </p:nvSpPr>
        <p:spPr>
          <a:xfrm>
            <a:off x="11336536" y="3952106"/>
            <a:ext cx="738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2026</a:t>
            </a:r>
          </a:p>
        </p:txBody>
      </p:sp>
      <p:pic>
        <p:nvPicPr>
          <p:cNvPr id="1099" name="Picture 1098" descr="Logo&#10;&#10;Description automatically generated">
            <a:extLst>
              <a:ext uri="{FF2B5EF4-FFF2-40B4-BE49-F238E27FC236}">
                <a16:creationId xmlns:a16="http://schemas.microsoft.com/office/drawing/2014/main" id="{50FFC686-45E9-F919-AC75-28860ED5A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585" y="37396"/>
            <a:ext cx="1804597" cy="1299014"/>
          </a:xfrm>
          <a:prstGeom prst="rect">
            <a:avLst/>
          </a:prstGeom>
        </p:spPr>
      </p:pic>
      <p:grpSp>
        <p:nvGrpSpPr>
          <p:cNvPr id="1057" name="Group 1056">
            <a:extLst>
              <a:ext uri="{FF2B5EF4-FFF2-40B4-BE49-F238E27FC236}">
                <a16:creationId xmlns:a16="http://schemas.microsoft.com/office/drawing/2014/main" id="{30BB4AFA-9BCE-99E9-5765-E7D3BCC62E2F}"/>
              </a:ext>
            </a:extLst>
          </p:cNvPr>
          <p:cNvGrpSpPr/>
          <p:nvPr/>
        </p:nvGrpSpPr>
        <p:grpSpPr>
          <a:xfrm>
            <a:off x="3727526" y="2152198"/>
            <a:ext cx="1266104" cy="1669597"/>
            <a:chOff x="3727526" y="2152198"/>
            <a:chExt cx="1266104" cy="166959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0285ACE-41A2-E2E5-01EE-CCCB52473273}"/>
                </a:ext>
              </a:extLst>
            </p:cNvPr>
            <p:cNvSpPr txBox="1"/>
            <p:nvPr/>
          </p:nvSpPr>
          <p:spPr>
            <a:xfrm>
              <a:off x="3727526" y="2152198"/>
              <a:ext cx="1266104" cy="738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ePIC</a:t>
              </a: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Software and </a:t>
              </a:r>
              <a:b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Computing Review Check-in</a:t>
              </a:r>
              <a:b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~May 2025</a:t>
              </a:r>
            </a:p>
          </p:txBody>
        </p:sp>
        <p:cxnSp>
          <p:nvCxnSpPr>
            <p:cNvPr id="1055" name="Straight Connector 1054">
              <a:extLst>
                <a:ext uri="{FF2B5EF4-FFF2-40B4-BE49-F238E27FC236}">
                  <a16:creationId xmlns:a16="http://schemas.microsoft.com/office/drawing/2014/main" id="{751484D4-6ADF-D0B2-9A79-8AC7E588BB18}"/>
                </a:ext>
              </a:extLst>
            </p:cNvPr>
            <p:cNvCxnSpPr>
              <a:cxnSpLocks/>
            </p:cNvCxnSpPr>
            <p:nvPr/>
          </p:nvCxnSpPr>
          <p:spPr>
            <a:xfrm>
              <a:off x="4139310" y="2844435"/>
              <a:ext cx="0" cy="9773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8" name="TextBox 1057">
            <a:extLst>
              <a:ext uri="{FF2B5EF4-FFF2-40B4-BE49-F238E27FC236}">
                <a16:creationId xmlns:a16="http://schemas.microsoft.com/office/drawing/2014/main" id="{1873D8A7-B6F2-7210-9276-F3AE0F4358F8}"/>
              </a:ext>
            </a:extLst>
          </p:cNvPr>
          <p:cNvSpPr txBox="1"/>
          <p:nvPr/>
        </p:nvSpPr>
        <p:spPr>
          <a:xfrm>
            <a:off x="5775939" y="5573160"/>
            <a:ext cx="1048881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PDR2: MPGD Detectors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Summer 2025</a:t>
            </a:r>
          </a:p>
        </p:txBody>
      </p:sp>
      <p:sp>
        <p:nvSpPr>
          <p:cNvPr id="1059" name="TextBox 1058">
            <a:extLst>
              <a:ext uri="{FF2B5EF4-FFF2-40B4-BE49-F238E27FC236}">
                <a16:creationId xmlns:a16="http://schemas.microsoft.com/office/drawing/2014/main" id="{E3F3AF97-F880-7416-72E6-4958977EDE0C}"/>
              </a:ext>
            </a:extLst>
          </p:cNvPr>
          <p:cNvSpPr txBox="1"/>
          <p:nvPr/>
        </p:nvSpPr>
        <p:spPr>
          <a:xfrm>
            <a:off x="7616938" y="5142948"/>
            <a:ext cx="1226631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PDR2: Si Tracking  Detectors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 2025</a:t>
            </a:r>
          </a:p>
        </p:txBody>
      </p:sp>
      <p:sp>
        <p:nvSpPr>
          <p:cNvPr id="1060" name="TextBox 1059">
            <a:extLst>
              <a:ext uri="{FF2B5EF4-FFF2-40B4-BE49-F238E27FC236}">
                <a16:creationId xmlns:a16="http://schemas.microsoft.com/office/drawing/2014/main" id="{1989055B-2AED-269A-4DD0-F74A309B6B06}"/>
              </a:ext>
            </a:extLst>
          </p:cNvPr>
          <p:cNvSpPr txBox="1"/>
          <p:nvPr/>
        </p:nvSpPr>
        <p:spPr>
          <a:xfrm>
            <a:off x="7142462" y="5700672"/>
            <a:ext cx="1226631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PDR2: AC-LGAD  Detectors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 2025</a:t>
            </a:r>
          </a:p>
        </p:txBody>
      </p:sp>
      <p:grpSp>
        <p:nvGrpSpPr>
          <p:cNvPr id="1064" name="Group 1063">
            <a:extLst>
              <a:ext uri="{FF2B5EF4-FFF2-40B4-BE49-F238E27FC236}">
                <a16:creationId xmlns:a16="http://schemas.microsoft.com/office/drawing/2014/main" id="{66F18D52-024A-D349-60DC-CC26F3A2B333}"/>
              </a:ext>
            </a:extLst>
          </p:cNvPr>
          <p:cNvGrpSpPr/>
          <p:nvPr/>
        </p:nvGrpSpPr>
        <p:grpSpPr>
          <a:xfrm>
            <a:off x="6111240" y="1715892"/>
            <a:ext cx="1226631" cy="2053128"/>
            <a:chOff x="6111240" y="1715892"/>
            <a:chExt cx="1226631" cy="2053128"/>
          </a:xfrm>
        </p:grpSpPr>
        <p:sp>
          <p:nvSpPr>
            <p:cNvPr id="1061" name="TextBox 1060">
              <a:extLst>
                <a:ext uri="{FF2B5EF4-FFF2-40B4-BE49-F238E27FC236}">
                  <a16:creationId xmlns:a16="http://schemas.microsoft.com/office/drawing/2014/main" id="{09A940AA-5FA1-DA03-9ED3-483405FD0722}"/>
                </a:ext>
              </a:extLst>
            </p:cNvPr>
            <p:cNvSpPr txBox="1"/>
            <p:nvPr/>
          </p:nvSpPr>
          <p:spPr>
            <a:xfrm>
              <a:off x="6111240" y="1715892"/>
              <a:ext cx="1226631" cy="5770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PDR3: Barrel </a:t>
              </a: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EMCal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~August 2025</a:t>
              </a:r>
            </a:p>
          </p:txBody>
        </p:sp>
        <p:cxnSp>
          <p:nvCxnSpPr>
            <p:cNvPr id="1062" name="Straight Connector 1061">
              <a:extLst>
                <a:ext uri="{FF2B5EF4-FFF2-40B4-BE49-F238E27FC236}">
                  <a16:creationId xmlns:a16="http://schemas.microsoft.com/office/drawing/2014/main" id="{B573FB0B-EC8F-2BBC-1DB5-B2A0CF8D606A}"/>
                </a:ext>
              </a:extLst>
            </p:cNvPr>
            <p:cNvCxnSpPr>
              <a:cxnSpLocks/>
            </p:cNvCxnSpPr>
            <p:nvPr/>
          </p:nvCxnSpPr>
          <p:spPr>
            <a:xfrm>
              <a:off x="6461579" y="2380081"/>
              <a:ext cx="0" cy="13889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9" name="TextBox 1068">
            <a:extLst>
              <a:ext uri="{FF2B5EF4-FFF2-40B4-BE49-F238E27FC236}">
                <a16:creationId xmlns:a16="http://schemas.microsoft.com/office/drawing/2014/main" id="{1F361114-952E-F393-5327-9A4512590CC1}"/>
              </a:ext>
            </a:extLst>
          </p:cNvPr>
          <p:cNvSpPr txBox="1"/>
          <p:nvPr/>
        </p:nvSpPr>
        <p:spPr>
          <a:xfrm>
            <a:off x="8852381" y="2983292"/>
            <a:ext cx="1226631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PDR: Magnet/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Cryo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Infrastructure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Sept./Oct. 2025</a:t>
            </a:r>
          </a:p>
        </p:txBody>
      </p:sp>
      <p:grpSp>
        <p:nvGrpSpPr>
          <p:cNvPr id="1071" name="Group 1070">
            <a:extLst>
              <a:ext uri="{FF2B5EF4-FFF2-40B4-BE49-F238E27FC236}">
                <a16:creationId xmlns:a16="http://schemas.microsoft.com/office/drawing/2014/main" id="{587CFFEA-6F94-D09A-E01E-F60D3E735E31}"/>
              </a:ext>
            </a:extLst>
          </p:cNvPr>
          <p:cNvGrpSpPr/>
          <p:nvPr/>
        </p:nvGrpSpPr>
        <p:grpSpPr>
          <a:xfrm>
            <a:off x="6496596" y="2642154"/>
            <a:ext cx="1226631" cy="1166227"/>
            <a:chOff x="6021832" y="1866475"/>
            <a:chExt cx="1226631" cy="1166227"/>
          </a:xfrm>
        </p:grpSpPr>
        <p:sp>
          <p:nvSpPr>
            <p:cNvPr id="1072" name="TextBox 1071">
              <a:extLst>
                <a:ext uri="{FF2B5EF4-FFF2-40B4-BE49-F238E27FC236}">
                  <a16:creationId xmlns:a16="http://schemas.microsoft.com/office/drawing/2014/main" id="{35FB91D3-93D1-4A79-AC03-C7C01383CDAE}"/>
                </a:ext>
              </a:extLst>
            </p:cNvPr>
            <p:cNvSpPr txBox="1"/>
            <p:nvPr/>
          </p:nvSpPr>
          <p:spPr>
            <a:xfrm>
              <a:off x="6021832" y="1866475"/>
              <a:ext cx="1226631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PDR3: Elec./DAQ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August 2025 (late)</a:t>
              </a:r>
            </a:p>
          </p:txBody>
        </p:sp>
        <p:cxnSp>
          <p:nvCxnSpPr>
            <p:cNvPr id="1073" name="Straight Connector 1072">
              <a:extLst>
                <a:ext uri="{FF2B5EF4-FFF2-40B4-BE49-F238E27FC236}">
                  <a16:creationId xmlns:a16="http://schemas.microsoft.com/office/drawing/2014/main" id="{CEB7FE3A-7098-F235-1C9D-0DEE025AE483}"/>
                </a:ext>
              </a:extLst>
            </p:cNvPr>
            <p:cNvCxnSpPr>
              <a:cxnSpLocks/>
            </p:cNvCxnSpPr>
            <p:nvPr/>
          </p:nvCxnSpPr>
          <p:spPr>
            <a:xfrm>
              <a:off x="6461579" y="2380081"/>
              <a:ext cx="0" cy="6526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5" name="Group 1064">
            <a:extLst>
              <a:ext uri="{FF2B5EF4-FFF2-40B4-BE49-F238E27FC236}">
                <a16:creationId xmlns:a16="http://schemas.microsoft.com/office/drawing/2014/main" id="{8353EB94-74CF-AC63-B692-6A2BB2787001}"/>
              </a:ext>
            </a:extLst>
          </p:cNvPr>
          <p:cNvGrpSpPr/>
          <p:nvPr/>
        </p:nvGrpSpPr>
        <p:grpSpPr>
          <a:xfrm>
            <a:off x="7119042" y="1576846"/>
            <a:ext cx="1226631" cy="2204939"/>
            <a:chOff x="5999017" y="1564081"/>
            <a:chExt cx="1226631" cy="2204939"/>
          </a:xfrm>
        </p:grpSpPr>
        <p:sp>
          <p:nvSpPr>
            <p:cNvPr id="1066" name="TextBox 1065">
              <a:extLst>
                <a:ext uri="{FF2B5EF4-FFF2-40B4-BE49-F238E27FC236}">
                  <a16:creationId xmlns:a16="http://schemas.microsoft.com/office/drawing/2014/main" id="{87384E81-DAFE-1795-9851-A6CF96C3C6CC}"/>
                </a:ext>
              </a:extLst>
            </p:cNvPr>
            <p:cNvSpPr txBox="1"/>
            <p:nvPr/>
          </p:nvSpPr>
          <p:spPr>
            <a:xfrm>
              <a:off x="5999017" y="1564081"/>
              <a:ext cx="1226631" cy="5770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PDR2: Backwards </a:t>
              </a: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HCal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~Sept. 2025</a:t>
              </a:r>
            </a:p>
          </p:txBody>
        </p:sp>
        <p:cxnSp>
          <p:nvCxnSpPr>
            <p:cNvPr id="1068" name="Straight Connector 1067">
              <a:extLst>
                <a:ext uri="{FF2B5EF4-FFF2-40B4-BE49-F238E27FC236}">
                  <a16:creationId xmlns:a16="http://schemas.microsoft.com/office/drawing/2014/main" id="{EAD9C827-C599-6B11-3BF9-2701380F7A47}"/>
                </a:ext>
              </a:extLst>
            </p:cNvPr>
            <p:cNvCxnSpPr>
              <a:cxnSpLocks/>
            </p:cNvCxnSpPr>
            <p:nvPr/>
          </p:nvCxnSpPr>
          <p:spPr>
            <a:xfrm>
              <a:off x="6461579" y="2163340"/>
              <a:ext cx="0" cy="16056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5" name="Group 1074">
            <a:extLst>
              <a:ext uri="{FF2B5EF4-FFF2-40B4-BE49-F238E27FC236}">
                <a16:creationId xmlns:a16="http://schemas.microsoft.com/office/drawing/2014/main" id="{8AC227E0-4EAF-1F5C-118F-3B65BABA34E0}"/>
              </a:ext>
            </a:extLst>
          </p:cNvPr>
          <p:cNvGrpSpPr/>
          <p:nvPr/>
        </p:nvGrpSpPr>
        <p:grpSpPr>
          <a:xfrm>
            <a:off x="9465697" y="1048386"/>
            <a:ext cx="1226631" cy="2713716"/>
            <a:chOff x="5999017" y="1564081"/>
            <a:chExt cx="1226631" cy="2204939"/>
          </a:xfrm>
        </p:grpSpPr>
        <p:sp>
          <p:nvSpPr>
            <p:cNvPr id="1076" name="TextBox 1075">
              <a:extLst>
                <a:ext uri="{FF2B5EF4-FFF2-40B4-BE49-F238E27FC236}">
                  <a16:creationId xmlns:a16="http://schemas.microsoft.com/office/drawing/2014/main" id="{6E22BF83-9FE3-1F93-4E80-BDA767687575}"/>
                </a:ext>
              </a:extLst>
            </p:cNvPr>
            <p:cNvSpPr txBox="1"/>
            <p:nvPr/>
          </p:nvSpPr>
          <p:spPr>
            <a:xfrm>
              <a:off x="5999017" y="1564081"/>
              <a:ext cx="1226631" cy="468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PDR: DAQ - Slow</a:t>
              </a:r>
              <a:b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Controls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Nov./Dec. 2025</a:t>
              </a:r>
            </a:p>
          </p:txBody>
        </p:sp>
        <p:cxnSp>
          <p:nvCxnSpPr>
            <p:cNvPr id="1077" name="Straight Connector 1076">
              <a:extLst>
                <a:ext uri="{FF2B5EF4-FFF2-40B4-BE49-F238E27FC236}">
                  <a16:creationId xmlns:a16="http://schemas.microsoft.com/office/drawing/2014/main" id="{E384A366-4A22-6C4F-8C47-96FD032C6041}"/>
                </a:ext>
              </a:extLst>
            </p:cNvPr>
            <p:cNvCxnSpPr>
              <a:cxnSpLocks/>
            </p:cNvCxnSpPr>
            <p:nvPr/>
          </p:nvCxnSpPr>
          <p:spPr>
            <a:xfrm>
              <a:off x="6461579" y="2163340"/>
              <a:ext cx="0" cy="16056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8" name="Group 1077">
            <a:extLst>
              <a:ext uri="{FF2B5EF4-FFF2-40B4-BE49-F238E27FC236}">
                <a16:creationId xmlns:a16="http://schemas.microsoft.com/office/drawing/2014/main" id="{0070B11E-403E-7083-FA94-FC07495B41FF}"/>
              </a:ext>
            </a:extLst>
          </p:cNvPr>
          <p:cNvGrpSpPr/>
          <p:nvPr/>
        </p:nvGrpSpPr>
        <p:grpSpPr>
          <a:xfrm>
            <a:off x="10279124" y="3843726"/>
            <a:ext cx="1048881" cy="2615945"/>
            <a:chOff x="3748181" y="2950530"/>
            <a:chExt cx="1048881" cy="1784765"/>
          </a:xfrm>
        </p:grpSpPr>
        <p:cxnSp>
          <p:nvCxnSpPr>
            <p:cNvPr id="1079" name="Straight Connector 1078">
              <a:extLst>
                <a:ext uri="{FF2B5EF4-FFF2-40B4-BE49-F238E27FC236}">
                  <a16:creationId xmlns:a16="http://schemas.microsoft.com/office/drawing/2014/main" id="{B2C24C02-30B2-A55F-03F5-B2B317A874BD}"/>
                </a:ext>
              </a:extLst>
            </p:cNvPr>
            <p:cNvCxnSpPr>
              <a:cxnSpLocks/>
            </p:cNvCxnSpPr>
            <p:nvPr/>
          </p:nvCxnSpPr>
          <p:spPr>
            <a:xfrm>
              <a:off x="4218016" y="2950530"/>
              <a:ext cx="4940" cy="12174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1" name="TextBox 1080">
              <a:extLst>
                <a:ext uri="{FF2B5EF4-FFF2-40B4-BE49-F238E27FC236}">
                  <a16:creationId xmlns:a16="http://schemas.microsoft.com/office/drawing/2014/main" id="{F6C43950-D12C-B95F-A133-3303D776202D}"/>
                </a:ext>
              </a:extLst>
            </p:cNvPr>
            <p:cNvSpPr txBox="1"/>
            <p:nvPr/>
          </p:nvSpPr>
          <p:spPr>
            <a:xfrm>
              <a:off x="3748181" y="4231331"/>
              <a:ext cx="1048881" cy="5039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PDR: </a:t>
              </a: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Integ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+ Installation</a:t>
              </a:r>
              <a:b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(inside GST)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Nov/Dec 2025</a:t>
              </a:r>
            </a:p>
          </p:txBody>
        </p:sp>
      </p:grpSp>
      <p:grpSp>
        <p:nvGrpSpPr>
          <p:cNvPr id="1083" name="Group 1082">
            <a:extLst>
              <a:ext uri="{FF2B5EF4-FFF2-40B4-BE49-F238E27FC236}">
                <a16:creationId xmlns:a16="http://schemas.microsoft.com/office/drawing/2014/main" id="{3C071479-968E-FC84-8BBD-D51C298275D5}"/>
              </a:ext>
            </a:extLst>
          </p:cNvPr>
          <p:cNvGrpSpPr/>
          <p:nvPr/>
        </p:nvGrpSpPr>
        <p:grpSpPr>
          <a:xfrm>
            <a:off x="10044610" y="2493673"/>
            <a:ext cx="1226631" cy="1284186"/>
            <a:chOff x="5931490" y="2725597"/>
            <a:chExt cx="1226631" cy="1043423"/>
          </a:xfrm>
        </p:grpSpPr>
        <p:sp>
          <p:nvSpPr>
            <p:cNvPr id="1085" name="TextBox 1084">
              <a:extLst>
                <a:ext uri="{FF2B5EF4-FFF2-40B4-BE49-F238E27FC236}">
                  <a16:creationId xmlns:a16="http://schemas.microsoft.com/office/drawing/2014/main" id="{0033D5FF-E00E-1626-54AB-7AF401DCDE82}"/>
                </a:ext>
              </a:extLst>
            </p:cNvPr>
            <p:cNvSpPr txBox="1"/>
            <p:nvPr/>
          </p:nvSpPr>
          <p:spPr>
            <a:xfrm>
              <a:off x="5931490" y="2725597"/>
              <a:ext cx="1226631" cy="468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PDR3:  IR </a:t>
              </a: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Integ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&amp; Aux. Det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Nov./Dec. 2025</a:t>
              </a:r>
            </a:p>
          </p:txBody>
        </p:sp>
        <p:cxnSp>
          <p:nvCxnSpPr>
            <p:cNvPr id="1086" name="Straight Connector 1085">
              <a:extLst>
                <a:ext uri="{FF2B5EF4-FFF2-40B4-BE49-F238E27FC236}">
                  <a16:creationId xmlns:a16="http://schemas.microsoft.com/office/drawing/2014/main" id="{0FCD334C-2042-C479-0F67-9DB6897CADF1}"/>
                </a:ext>
              </a:extLst>
            </p:cNvPr>
            <p:cNvCxnSpPr>
              <a:cxnSpLocks/>
            </p:cNvCxnSpPr>
            <p:nvPr/>
          </p:nvCxnSpPr>
          <p:spPr>
            <a:xfrm>
              <a:off x="6461579" y="3119886"/>
              <a:ext cx="0" cy="6491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9" name="TextBox 1088">
            <a:extLst>
              <a:ext uri="{FF2B5EF4-FFF2-40B4-BE49-F238E27FC236}">
                <a16:creationId xmlns:a16="http://schemas.microsoft.com/office/drawing/2014/main" id="{21F3360B-F23F-2584-9933-9248AEE53B10}"/>
              </a:ext>
            </a:extLst>
          </p:cNvPr>
          <p:cNvSpPr txBox="1"/>
          <p:nvPr/>
        </p:nvSpPr>
        <p:spPr>
          <a:xfrm>
            <a:off x="7732357" y="1017048"/>
            <a:ext cx="1226631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PDR2: Polarimetry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Sept./Oct 2025</a:t>
            </a:r>
          </a:p>
        </p:txBody>
      </p:sp>
      <p:grpSp>
        <p:nvGrpSpPr>
          <p:cNvPr id="1098" name="Group 1097">
            <a:extLst>
              <a:ext uri="{FF2B5EF4-FFF2-40B4-BE49-F238E27FC236}">
                <a16:creationId xmlns:a16="http://schemas.microsoft.com/office/drawing/2014/main" id="{FF9E5F5A-E13C-B67A-7A92-67A2418F5A66}"/>
              </a:ext>
            </a:extLst>
          </p:cNvPr>
          <p:cNvGrpSpPr/>
          <p:nvPr/>
        </p:nvGrpSpPr>
        <p:grpSpPr>
          <a:xfrm>
            <a:off x="3182986" y="3801388"/>
            <a:ext cx="1226631" cy="1899284"/>
            <a:chOff x="3182986" y="3801388"/>
            <a:chExt cx="1226631" cy="1899284"/>
          </a:xfrm>
        </p:grpSpPr>
        <p:sp>
          <p:nvSpPr>
            <p:cNvPr id="1094" name="TextBox 1093">
              <a:extLst>
                <a:ext uri="{FF2B5EF4-FFF2-40B4-BE49-F238E27FC236}">
                  <a16:creationId xmlns:a16="http://schemas.microsoft.com/office/drawing/2014/main" id="{CDCC5381-0CB3-D2A1-37D1-F97642E724CB}"/>
                </a:ext>
              </a:extLst>
            </p:cNvPr>
            <p:cNvSpPr txBox="1"/>
            <p:nvPr/>
          </p:nvSpPr>
          <p:spPr>
            <a:xfrm>
              <a:off x="3182986" y="4800426"/>
              <a:ext cx="1226631" cy="9002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FDR: Backward &amp; Forward EM Calorimetry, Barrel &amp; Forward HCAL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May 2025</a:t>
              </a:r>
            </a:p>
          </p:txBody>
        </p:sp>
        <p:cxnSp>
          <p:nvCxnSpPr>
            <p:cNvPr id="1095" name="Straight Connector 1094">
              <a:extLst>
                <a:ext uri="{FF2B5EF4-FFF2-40B4-BE49-F238E27FC236}">
                  <a16:creationId xmlns:a16="http://schemas.microsoft.com/office/drawing/2014/main" id="{469E181D-9E37-F647-0575-E91EA37A0541}"/>
                </a:ext>
              </a:extLst>
            </p:cNvPr>
            <p:cNvCxnSpPr>
              <a:cxnSpLocks/>
            </p:cNvCxnSpPr>
            <p:nvPr/>
          </p:nvCxnSpPr>
          <p:spPr>
            <a:xfrm>
              <a:off x="3789452" y="3801388"/>
              <a:ext cx="0" cy="9773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0" name="Group 1099">
            <a:extLst>
              <a:ext uri="{FF2B5EF4-FFF2-40B4-BE49-F238E27FC236}">
                <a16:creationId xmlns:a16="http://schemas.microsoft.com/office/drawing/2014/main" id="{755C75AE-A62C-2ED9-1B7B-E9D0FCA59CCC}"/>
              </a:ext>
            </a:extLst>
          </p:cNvPr>
          <p:cNvGrpSpPr/>
          <p:nvPr/>
        </p:nvGrpSpPr>
        <p:grpSpPr>
          <a:xfrm>
            <a:off x="2352576" y="3845476"/>
            <a:ext cx="1178610" cy="2509458"/>
            <a:chOff x="3648511" y="3225098"/>
            <a:chExt cx="1178610" cy="3000285"/>
          </a:xfrm>
        </p:grpSpPr>
        <p:sp>
          <p:nvSpPr>
            <p:cNvPr id="1104" name="TextBox 1103">
              <a:extLst>
                <a:ext uri="{FF2B5EF4-FFF2-40B4-BE49-F238E27FC236}">
                  <a16:creationId xmlns:a16="http://schemas.microsoft.com/office/drawing/2014/main" id="{65451B28-2606-6261-FA7B-39F9D42C9143}"/>
                </a:ext>
              </a:extLst>
            </p:cNvPr>
            <p:cNvSpPr txBox="1"/>
            <p:nvPr/>
          </p:nvSpPr>
          <p:spPr>
            <a:xfrm>
              <a:off x="3648511" y="5535430"/>
              <a:ext cx="1178610" cy="689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Detector R&amp;D Day (</a:t>
              </a: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ePIC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/Project)</a:t>
              </a:r>
              <a:b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16-17</a:t>
              </a:r>
              <a:r>
                <a:rPr kumimoji="0" lang="en-US" sz="105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April 2025 </a:t>
              </a:r>
            </a:p>
          </p:txBody>
        </p:sp>
        <p:cxnSp>
          <p:nvCxnSpPr>
            <p:cNvPr id="1105" name="Straight Connector 1104">
              <a:extLst>
                <a:ext uri="{FF2B5EF4-FFF2-40B4-BE49-F238E27FC236}">
                  <a16:creationId xmlns:a16="http://schemas.microsoft.com/office/drawing/2014/main" id="{ECBFA884-C239-EC8A-C08C-30972012313E}"/>
                </a:ext>
              </a:extLst>
            </p:cNvPr>
            <p:cNvCxnSpPr>
              <a:cxnSpLocks/>
            </p:cNvCxnSpPr>
            <p:nvPr/>
          </p:nvCxnSpPr>
          <p:spPr>
            <a:xfrm>
              <a:off x="4200843" y="3225098"/>
              <a:ext cx="7522" cy="22682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430783E-5627-E6D5-6EC5-95B65DBC5B4C}"/>
              </a:ext>
            </a:extLst>
          </p:cNvPr>
          <p:cNvGrpSpPr/>
          <p:nvPr/>
        </p:nvGrpSpPr>
        <p:grpSpPr>
          <a:xfrm>
            <a:off x="8087044" y="1877950"/>
            <a:ext cx="1266104" cy="1905057"/>
            <a:chOff x="1811703" y="2147517"/>
            <a:chExt cx="787682" cy="159798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B02CA8-B607-1E93-B22B-5D6D446A9FB8}"/>
                </a:ext>
              </a:extLst>
            </p:cNvPr>
            <p:cNvSpPr txBox="1"/>
            <p:nvPr/>
          </p:nvSpPr>
          <p:spPr>
            <a:xfrm>
              <a:off x="1811703" y="2147517"/>
              <a:ext cx="787682" cy="4840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ePIC</a:t>
              </a: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Software and </a:t>
              </a:r>
              <a:b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Computing Review</a:t>
              </a:r>
              <a:b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~Oct 2025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08140A9-5213-5160-95F7-DF20AE808FD6}"/>
                </a:ext>
              </a:extLst>
            </p:cNvPr>
            <p:cNvCxnSpPr>
              <a:cxnSpLocks/>
            </p:cNvCxnSpPr>
            <p:nvPr/>
          </p:nvCxnSpPr>
          <p:spPr>
            <a:xfrm>
              <a:off x="1996764" y="2631580"/>
              <a:ext cx="2698" cy="11139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C8912FB-E4B7-DB16-8653-711C157CB403}"/>
              </a:ext>
            </a:extLst>
          </p:cNvPr>
          <p:cNvGrpSpPr/>
          <p:nvPr/>
        </p:nvGrpSpPr>
        <p:grpSpPr>
          <a:xfrm>
            <a:off x="5369945" y="1298476"/>
            <a:ext cx="1226631" cy="2494146"/>
            <a:chOff x="5906735" y="1888734"/>
            <a:chExt cx="1226631" cy="24941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CEE0B54-744B-5FBA-2A4E-E9BDB37D0AA8}"/>
                </a:ext>
              </a:extLst>
            </p:cNvPr>
            <p:cNvSpPr txBox="1"/>
            <p:nvPr/>
          </p:nvSpPr>
          <p:spPr>
            <a:xfrm>
              <a:off x="5906735" y="1888734"/>
              <a:ext cx="1226631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DOE IPR: SP Status </a:t>
              </a:r>
              <a:r>
                <a:rPr lang="en-US" sz="1050" dirty="0">
                  <a:solidFill>
                    <a:schemeClr val="accent2"/>
                  </a:solidFill>
                  <a:latin typeface="Calibri" panose="020F0502020204030204"/>
                </a:rPr>
                <a:t>29-30</a:t>
              </a:r>
              <a:r>
                <a:rPr lang="en-US" sz="1050" baseline="30000" dirty="0">
                  <a:solidFill>
                    <a:schemeClr val="accent2"/>
                  </a:solidFill>
                  <a:latin typeface="Calibri" panose="020F0502020204030204"/>
                </a:rPr>
                <a:t>th</a:t>
              </a:r>
              <a:r>
                <a:rPr lang="en-US" sz="1050" dirty="0">
                  <a:solidFill>
                    <a:schemeClr val="accent2"/>
                  </a:solidFill>
                  <a:latin typeface="Calibri" panose="020F0502020204030204"/>
                </a:rPr>
                <a:t> July,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2025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0C00C86-6E67-829E-3A63-B14674B5CE35}"/>
                </a:ext>
              </a:extLst>
            </p:cNvPr>
            <p:cNvCxnSpPr>
              <a:cxnSpLocks/>
            </p:cNvCxnSpPr>
            <p:nvPr/>
          </p:nvCxnSpPr>
          <p:spPr>
            <a:xfrm>
              <a:off x="6461579" y="2380081"/>
              <a:ext cx="0" cy="2002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F505E3-9C45-6A68-C57E-C6C0DC0715E8}"/>
              </a:ext>
            </a:extLst>
          </p:cNvPr>
          <p:cNvGrpSpPr/>
          <p:nvPr/>
        </p:nvGrpSpPr>
        <p:grpSpPr>
          <a:xfrm>
            <a:off x="8205048" y="3814749"/>
            <a:ext cx="1226631" cy="1256392"/>
            <a:chOff x="6010260" y="961155"/>
            <a:chExt cx="1226631" cy="125639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D1C42B5-C1DA-76FA-C19B-7C5D070CF2BC}"/>
                </a:ext>
              </a:extLst>
            </p:cNvPr>
            <p:cNvSpPr txBox="1"/>
            <p:nvPr/>
          </p:nvSpPr>
          <p:spPr>
            <a:xfrm>
              <a:off x="6010260" y="1317301"/>
              <a:ext cx="1226631" cy="9002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Collider Subproject and Status Director's Review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b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21-23 Oct.</a:t>
              </a:r>
              <a:r>
                <a:rPr lang="en-US" sz="1050" dirty="0">
                  <a:solidFill>
                    <a:schemeClr val="accent2"/>
                  </a:solidFill>
                  <a:latin typeface="Calibri" panose="020F0502020204030204"/>
                </a:rPr>
                <a:t>,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2025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92E363D-BA8A-07B9-66F1-147FDAB8C928}"/>
                </a:ext>
              </a:extLst>
            </p:cNvPr>
            <p:cNvCxnSpPr>
              <a:cxnSpLocks/>
            </p:cNvCxnSpPr>
            <p:nvPr/>
          </p:nvCxnSpPr>
          <p:spPr>
            <a:xfrm>
              <a:off x="6642648" y="961155"/>
              <a:ext cx="0" cy="3283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12E10FB-481E-43A9-CA3C-FF668EAFF6B7}"/>
              </a:ext>
            </a:extLst>
          </p:cNvPr>
          <p:cNvGrpSpPr/>
          <p:nvPr/>
        </p:nvGrpSpPr>
        <p:grpSpPr>
          <a:xfrm>
            <a:off x="11186078" y="2285768"/>
            <a:ext cx="888750" cy="1506854"/>
            <a:chOff x="11186078" y="2285768"/>
            <a:chExt cx="888750" cy="150685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713F0BF-97E7-DBC7-C5F9-9D30E224BF1A}"/>
                </a:ext>
              </a:extLst>
            </p:cNvPr>
            <p:cNvSpPr txBox="1"/>
            <p:nvPr/>
          </p:nvSpPr>
          <p:spPr>
            <a:xfrm>
              <a:off x="11186078" y="2285768"/>
              <a:ext cx="888750" cy="5770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DOE IPR and ICR</a:t>
              </a:r>
              <a:r>
                <a:rPr lang="en-US" sz="1050" dirty="0">
                  <a:solidFill>
                    <a:schemeClr val="accent2"/>
                  </a:solidFill>
                  <a:latin typeface="Calibri" panose="020F0502020204030204"/>
                </a:rPr>
                <a:t>,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13-16</a:t>
              </a:r>
              <a:r>
                <a:rPr kumimoji="0" lang="en-US" sz="1050" b="0" i="0" u="none" strike="noStrike" kern="1200" cap="none" spc="0" normalizeH="0" baseline="3000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Jan., 2026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B2E02F8-E053-FF25-C195-E1DA1AAC87F4}"/>
                </a:ext>
              </a:extLst>
            </p:cNvPr>
            <p:cNvCxnSpPr>
              <a:cxnSpLocks/>
            </p:cNvCxnSpPr>
            <p:nvPr/>
          </p:nvCxnSpPr>
          <p:spPr>
            <a:xfrm>
              <a:off x="11570939" y="2849903"/>
              <a:ext cx="0" cy="9427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59BD95F-8C1F-BEF1-7D32-68F03776B66A}"/>
              </a:ext>
            </a:extLst>
          </p:cNvPr>
          <p:cNvGrpSpPr/>
          <p:nvPr/>
        </p:nvGrpSpPr>
        <p:grpSpPr>
          <a:xfrm>
            <a:off x="11151197" y="4344671"/>
            <a:ext cx="1048880" cy="1214727"/>
            <a:chOff x="11151197" y="4344671"/>
            <a:chExt cx="1048880" cy="121472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1F6A843-1CB4-946C-C687-A2124D10900E}"/>
                </a:ext>
              </a:extLst>
            </p:cNvPr>
            <p:cNvSpPr txBox="1"/>
            <p:nvPr/>
          </p:nvSpPr>
          <p:spPr>
            <a:xfrm>
              <a:off x="11151197" y="4344671"/>
              <a:ext cx="1048880" cy="10772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1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CD-2/3 Review</a:t>
              </a:r>
              <a:b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~ mid 2026</a:t>
              </a:r>
            </a:p>
          </p:txBody>
        </p: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55BDFAA8-E5E3-A63F-E489-DA5B79BF1BEE}"/>
                </a:ext>
              </a:extLst>
            </p:cNvPr>
            <p:cNvSpPr/>
            <p:nvPr/>
          </p:nvSpPr>
          <p:spPr>
            <a:xfrm>
              <a:off x="11555133" y="5303577"/>
              <a:ext cx="301096" cy="255821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A806AFB-8D78-2161-F117-5F7C41D18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2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8" grpId="0" animBg="1"/>
      <p:bldP spid="1059" grpId="0" animBg="1"/>
      <p:bldP spid="1060" grpId="0" animBg="1"/>
      <p:bldP spid="1069" grpId="0" animBg="1"/>
      <p:bldP spid="108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380FF-8559-07BE-9E4B-F52B57D2E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1"/>
                </a:solidFill>
              </a:rPr>
              <a:t>ePIC</a:t>
            </a:r>
            <a:r>
              <a:rPr lang="en-US" b="1" dirty="0">
                <a:solidFill>
                  <a:schemeClr val="accent1"/>
                </a:solidFill>
              </a:rPr>
              <a:t> Resources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6AA10-4DDA-80D2-7247-44004DAC3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4/4/2024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8EB6EB9-D306-E817-1A32-A2FC3A44F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85" y="1542820"/>
            <a:ext cx="10515600" cy="47361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Public Website - </a:t>
            </a:r>
            <a:r>
              <a:rPr lang="en-US" dirty="0">
                <a:hlinkClick r:id="rId2"/>
              </a:rPr>
              <a:t>https://www.bnl.gov/eic/epic.php</a:t>
            </a:r>
            <a:endParaRPr lang="en-US" dirty="0"/>
          </a:p>
          <a:p>
            <a:r>
              <a:rPr lang="en-US" dirty="0"/>
              <a:t>Mailing Lists – </a:t>
            </a:r>
            <a:r>
              <a:rPr lang="en-US" dirty="0">
                <a:hlinkClick r:id="rId3"/>
              </a:rPr>
              <a:t>https://lists.bnl.gov/mailman/listinfo</a:t>
            </a:r>
            <a:endParaRPr lang="en-US" dirty="0"/>
          </a:p>
          <a:p>
            <a:r>
              <a:rPr lang="en-US" dirty="0"/>
              <a:t>Indico Agenda - </a:t>
            </a:r>
            <a:r>
              <a:rPr lang="en-US" dirty="0">
                <a:hlinkClick r:id="rId4"/>
              </a:rPr>
              <a:t>https://indico.bnl.gov/category/402/</a:t>
            </a:r>
            <a:endParaRPr lang="en-US" dirty="0"/>
          </a:p>
          <a:p>
            <a:pPr lvl="1"/>
            <a:r>
              <a:rPr lang="en-US" dirty="0" err="1"/>
              <a:t>ePIC</a:t>
            </a:r>
            <a:r>
              <a:rPr lang="en-US" dirty="0"/>
              <a:t> Software and Computing: </a:t>
            </a:r>
            <a:r>
              <a:rPr lang="en-US" dirty="0">
                <a:hlinkClick r:id="rId5"/>
              </a:rPr>
              <a:t>https://indico.bnl.gov/category/435/</a:t>
            </a:r>
            <a:endParaRPr lang="en-US" dirty="0"/>
          </a:p>
          <a:p>
            <a:r>
              <a:rPr lang="en-US" dirty="0"/>
              <a:t>Wiki - </a:t>
            </a:r>
            <a:r>
              <a:rPr lang="en-US" dirty="0">
                <a:hlinkClick r:id="rId6"/>
              </a:rPr>
              <a:t>https://wiki.bnl.gov/EPIC</a:t>
            </a:r>
            <a:endParaRPr lang="en-US" dirty="0"/>
          </a:p>
          <a:p>
            <a:r>
              <a:rPr lang="en-US" dirty="0"/>
              <a:t>ePIC Software Training: </a:t>
            </a:r>
          </a:p>
          <a:p>
            <a:pPr lvl="1"/>
            <a:r>
              <a:rPr lang="en-US" dirty="0"/>
              <a:t>Landing Page: </a:t>
            </a:r>
            <a:r>
              <a:rPr lang="en-US" dirty="0">
                <a:hlinkClick r:id="rId7"/>
              </a:rPr>
              <a:t>https://eic.github.io/documentation/landingpage.html</a:t>
            </a:r>
            <a:endParaRPr lang="en-US" sz="2800" dirty="0"/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Tutorials: </a:t>
            </a:r>
            <a:r>
              <a:rPr lang="en-US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8"/>
              </a:rPr>
              <a:t>https://eic.github.io/documentation/tutorials.html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8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Mattermost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 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9"/>
              </a:rPr>
              <a:t>https://</a:t>
            </a:r>
            <a:r>
              <a:rPr lang="en-US" dirty="0">
                <a:hlinkClick r:id="rId9"/>
              </a:rPr>
              <a:t>chat.epic-eic.org</a:t>
            </a:r>
            <a:endParaRPr lang="en-US" dirty="0"/>
          </a:p>
          <a:p>
            <a:pPr marL="0">
              <a:spcBef>
                <a:spcPts val="0"/>
              </a:spcBef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ePIC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Zenodo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Community: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0"/>
              </a:rPr>
              <a:t>https://zenodo.org/communities/epic</a:t>
            </a:r>
            <a:endParaRPr lang="en-US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77754AE-841A-0ABD-B108-FCBDDA48D8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70437" y="314334"/>
            <a:ext cx="1804597" cy="129901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FE3D9-B3F2-39F4-1B72-AF0B64A5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Collab. Council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3A4D4-1509-4D98-AEF2-CCDB16284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75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5323</TotalTime>
  <Words>924</Words>
  <Application>Microsoft Office PowerPoint</Application>
  <PresentationFormat>Widescreen</PresentationFormat>
  <Paragraphs>145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Office Theme</vt:lpstr>
      <vt:lpstr>News from the SP Office</vt:lpstr>
      <vt:lpstr>New Institution Petitions</vt:lpstr>
      <vt:lpstr>What’s in a Name? </vt:lpstr>
      <vt:lpstr>New Physics Analysis Coordinator</vt:lpstr>
      <vt:lpstr>New Streaming Computing Model WG Convener</vt:lpstr>
      <vt:lpstr>Coming Soon</vt:lpstr>
      <vt:lpstr>PowerPoint Presentation</vt:lpstr>
      <vt:lpstr>               2025 -2026</vt:lpstr>
      <vt:lpstr>ePIC Resources</vt:lpstr>
      <vt:lpstr>EICUG Membership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ePIC Collaboration Status</dc:title>
  <dc:creator>Lajoie, John G [PHYSA]</dc:creator>
  <cp:lastModifiedBy>Lajoie, John</cp:lastModifiedBy>
  <cp:revision>1739</cp:revision>
  <dcterms:created xsi:type="dcterms:W3CDTF">2023-04-13T13:35:08Z</dcterms:created>
  <dcterms:modified xsi:type="dcterms:W3CDTF">2025-04-04T14:57:01Z</dcterms:modified>
</cp:coreProperties>
</file>