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16" r:id="rId6"/>
    <p:sldId id="256" r:id="rId7"/>
    <p:sldId id="318" r:id="rId8"/>
    <p:sldId id="317" r:id="rId9"/>
    <p:sldId id="3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407B"/>
    <a:srgbClr val="30519D"/>
    <a:srgbClr val="FFF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127" autoAdjust="0"/>
  </p:normalViewPr>
  <p:slideViewPr>
    <p:cSldViewPr snapToGrid="0" snapToObjects="1">
      <p:cViewPr>
        <p:scale>
          <a:sx n="60" d="100"/>
          <a:sy n="60" d="100"/>
        </p:scale>
        <p:origin x="821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94A71A94-1378-43C8-A590-A7C0935C0FF2}"/>
    <pc:docChg chg="custSel modSld">
      <pc:chgData name="Fernando Barbosa" userId="26e508f0-5e45-4ff3-9cbc-2459c82fe5c2" providerId="ADAL" clId="{94A71A94-1378-43C8-A590-A7C0935C0FF2}" dt="2025-03-06T13:36:08.171" v="293" actId="207"/>
      <pc:docMkLst>
        <pc:docMk/>
      </pc:docMkLst>
      <pc:sldChg chg="modSp">
        <pc:chgData name="Fernando Barbosa" userId="26e508f0-5e45-4ff3-9cbc-2459c82fe5c2" providerId="ADAL" clId="{94A71A94-1378-43C8-A590-A7C0935C0FF2}" dt="2025-03-06T13:17:08.119" v="3" actId="20577"/>
        <pc:sldMkLst>
          <pc:docMk/>
          <pc:sldMk cId="1123033345" sldId="256"/>
        </pc:sldMkLst>
        <pc:graphicFrameChg chg="modGraphic">
          <ac:chgData name="Fernando Barbosa" userId="26e508f0-5e45-4ff3-9cbc-2459c82fe5c2" providerId="ADAL" clId="{94A71A94-1378-43C8-A590-A7C0935C0FF2}" dt="2025-03-06T13:17:08.119" v="3" actId="20577"/>
          <ac:graphicFrameMkLst>
            <pc:docMk/>
            <pc:sldMk cId="1123033345" sldId="256"/>
            <ac:graphicFrameMk id="2" creationId="{DA8FA39E-200B-4893-9965-BDA78B9BD21F}"/>
          </ac:graphicFrameMkLst>
        </pc:graphicFrameChg>
      </pc:sldChg>
      <pc:sldChg chg="addSp modSp">
        <pc:chgData name="Fernando Barbosa" userId="26e508f0-5e45-4ff3-9cbc-2459c82fe5c2" providerId="ADAL" clId="{94A71A94-1378-43C8-A590-A7C0935C0FF2}" dt="2025-03-06T13:26:18.810" v="36" actId="255"/>
        <pc:sldMkLst>
          <pc:docMk/>
          <pc:sldMk cId="1008005743" sldId="317"/>
        </pc:sldMkLst>
        <pc:spChg chg="add mod">
          <ac:chgData name="Fernando Barbosa" userId="26e508f0-5e45-4ff3-9cbc-2459c82fe5c2" providerId="ADAL" clId="{94A71A94-1378-43C8-A590-A7C0935C0FF2}" dt="2025-03-06T13:23:51.636" v="33" actId="1076"/>
          <ac:spMkLst>
            <pc:docMk/>
            <pc:sldMk cId="1008005743" sldId="317"/>
            <ac:spMk id="3" creationId="{9A7EC09B-3BE2-4742-9E00-343398BED7BD}"/>
          </ac:spMkLst>
        </pc:spChg>
        <pc:spChg chg="add mod">
          <ac:chgData name="Fernando Barbosa" userId="26e508f0-5e45-4ff3-9cbc-2459c82fe5c2" providerId="ADAL" clId="{94A71A94-1378-43C8-A590-A7C0935C0FF2}" dt="2025-03-06T13:24:02.500" v="35" actId="1076"/>
          <ac:spMkLst>
            <pc:docMk/>
            <pc:sldMk cId="1008005743" sldId="317"/>
            <ac:spMk id="8" creationId="{03C6D512-A706-4A98-A865-2FC34C0EC79A}"/>
          </ac:spMkLst>
        </pc:spChg>
        <pc:spChg chg="mod">
          <ac:chgData name="Fernando Barbosa" userId="26e508f0-5e45-4ff3-9cbc-2459c82fe5c2" providerId="ADAL" clId="{94A71A94-1378-43C8-A590-A7C0935C0FF2}" dt="2025-03-06T13:26:18.810" v="36" actId="255"/>
          <ac:spMkLst>
            <pc:docMk/>
            <pc:sldMk cId="1008005743" sldId="317"/>
            <ac:spMk id="15" creationId="{5742C9BD-30AA-4276-AA6D-F6F83C879FD0}"/>
          </ac:spMkLst>
        </pc:spChg>
        <pc:picChg chg="mod">
          <ac:chgData name="Fernando Barbosa" userId="26e508f0-5e45-4ff3-9cbc-2459c82fe5c2" providerId="ADAL" clId="{94A71A94-1378-43C8-A590-A7C0935C0FF2}" dt="2025-03-06T13:20:51.178" v="18" actId="14100"/>
          <ac:picMkLst>
            <pc:docMk/>
            <pc:sldMk cId="1008005743" sldId="317"/>
            <ac:picMk id="4" creationId="{759B7D9E-1919-489D-9D31-B8967A9AC9EE}"/>
          </ac:picMkLst>
        </pc:picChg>
        <pc:picChg chg="mod">
          <ac:chgData name="Fernando Barbosa" userId="26e508f0-5e45-4ff3-9cbc-2459c82fe5c2" providerId="ADAL" clId="{94A71A94-1378-43C8-A590-A7C0935C0FF2}" dt="2025-03-06T13:20:47.057" v="17" actId="1076"/>
          <ac:picMkLst>
            <pc:docMk/>
            <pc:sldMk cId="1008005743" sldId="317"/>
            <ac:picMk id="5" creationId="{6DDE5C07-E098-469C-8D54-242BF69ECAD4}"/>
          </ac:picMkLst>
        </pc:picChg>
      </pc:sldChg>
      <pc:sldChg chg="modSp">
        <pc:chgData name="Fernando Barbosa" userId="26e508f0-5e45-4ff3-9cbc-2459c82fe5c2" providerId="ADAL" clId="{94A71A94-1378-43C8-A590-A7C0935C0FF2}" dt="2025-03-06T13:20:11.898" v="15" actId="20577"/>
        <pc:sldMkLst>
          <pc:docMk/>
          <pc:sldMk cId="4155035121" sldId="318"/>
        </pc:sldMkLst>
        <pc:spChg chg="mod">
          <ac:chgData name="Fernando Barbosa" userId="26e508f0-5e45-4ff3-9cbc-2459c82fe5c2" providerId="ADAL" clId="{94A71A94-1378-43C8-A590-A7C0935C0FF2}" dt="2025-03-06T13:20:11.898" v="15" actId="20577"/>
          <ac:spMkLst>
            <pc:docMk/>
            <pc:sldMk cId="4155035121" sldId="318"/>
            <ac:spMk id="9" creationId="{75A6F5D0-7D2B-4619-87C3-63CCB7132335}"/>
          </ac:spMkLst>
        </pc:spChg>
        <pc:spChg chg="mod">
          <ac:chgData name="Fernando Barbosa" userId="26e508f0-5e45-4ff3-9cbc-2459c82fe5c2" providerId="ADAL" clId="{94A71A94-1378-43C8-A590-A7C0935C0FF2}" dt="2025-03-06T13:19:39.093" v="13" actId="20577"/>
          <ac:spMkLst>
            <pc:docMk/>
            <pc:sldMk cId="4155035121" sldId="318"/>
            <ac:spMk id="12" creationId="{CF7D7312-729C-4F8A-80B9-BFF860C1038F}"/>
          </ac:spMkLst>
        </pc:spChg>
      </pc:sldChg>
      <pc:sldChg chg="modSp">
        <pc:chgData name="Fernando Barbosa" userId="26e508f0-5e45-4ff3-9cbc-2459c82fe5c2" providerId="ADAL" clId="{94A71A94-1378-43C8-A590-A7C0935C0FF2}" dt="2025-03-06T13:36:08.171" v="293" actId="207"/>
        <pc:sldMkLst>
          <pc:docMk/>
          <pc:sldMk cId="4235588487" sldId="319"/>
        </pc:sldMkLst>
        <pc:spChg chg="mod">
          <ac:chgData name="Fernando Barbosa" userId="26e508f0-5e45-4ff3-9cbc-2459c82fe5c2" providerId="ADAL" clId="{94A71A94-1378-43C8-A590-A7C0935C0FF2}" dt="2025-03-06T13:36:08.171" v="293" actId="207"/>
          <ac:spMkLst>
            <pc:docMk/>
            <pc:sldMk cId="4235588487" sldId="319"/>
            <ac:spMk id="5" creationId="{85BE458A-8012-484D-BD25-67720261B3EC}"/>
          </ac:spMkLst>
        </pc:spChg>
        <pc:picChg chg="mod">
          <ac:chgData name="Fernando Barbosa" userId="26e508f0-5e45-4ff3-9cbc-2459c82fe5c2" providerId="ADAL" clId="{94A71A94-1378-43C8-A590-A7C0935C0FF2}" dt="2025-03-06T13:28:56.505" v="45" actId="1076"/>
          <ac:picMkLst>
            <pc:docMk/>
            <pc:sldMk cId="4235588487" sldId="319"/>
            <ac:picMk id="6" creationId="{82955A8E-8EB6-47F7-B8DC-5809693624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B79E4-9282-4CA1-8197-2DA050AACA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15F75-8F08-41CF-AFD2-D8B7796C86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BE2E5-15AE-4C3D-B77C-4EC4826F65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00F77-C4A1-42CB-B247-D329C7D56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2B796-ED03-485D-9D6D-45A068E3C0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273A9-3FB0-46DB-9D09-6D62ECF5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088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9133-567B-4610-9B1D-0C29720FE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60B5C-9987-4024-9BBA-9C91C7556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BAA6-2942-4D9E-BE9A-4B3C9FED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6010D-ED4C-402A-9AC8-66E53F86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43BD-C5C8-401D-90AE-64D18560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6A65-5A5B-465D-8D10-DFE46351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615D-5D6B-4EFE-9C0B-8F62F55A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CC75-2713-403A-9499-FE1AF846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0374-5E60-4DEF-A56B-C3BDE9AC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C0D60-8E80-4DE2-891F-7877EAC4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FA30-FF14-49EF-A1C5-374CEE1F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6990D-001E-4607-A79B-808D9C86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BCE6-37AE-49C6-9D56-300DB4CF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38C52-D944-4F32-BB21-4D9C47D4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19B6D-1671-4AC4-A712-3B9337A3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AC81-E670-4001-8C9D-1BF56CC1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FA1-B6C6-4869-8A78-186DB6D01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F638B-0C36-47B2-9822-F63FCCE61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4FDA5-210C-453B-AEA8-F84D1843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85FA8-56DA-4E37-8CCE-DD3E2C6F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E978A-12BF-4393-9BC4-3C75ECCD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8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E936-0688-4F7F-8238-46169467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75434-A2F9-45A8-AD0D-F06E4337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2DA3C-97AD-4496-9016-E153453E7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CB8F3-90BB-4783-A429-C6C488327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A0BBB-94CE-4BA1-9EFB-DC747C62F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BB9F4-2703-4EBF-B12C-651D41EE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0EB61-69CA-4001-AC99-7B775E0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4CA60-5205-4355-84AC-748FCD2D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AD64-7388-480D-8CE3-5A8F0C29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C03BD-5F29-4AEC-ADFF-3EDE17A1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77E6B-D744-414C-8368-AE69197E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27C7E-072C-4760-B2FE-BA6C3699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4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93881-2659-4279-8F19-69DE7BF1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FA3D4-8D9E-41B1-96B2-B5479FCE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B927F-BDBE-4CD7-ADF4-7A854D46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6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D680-4DA5-4DDB-824B-50766DFB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99DF-7781-4355-BDB7-6D21B910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A3F85-C560-482B-A8E7-C145AFEC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5CED-B9F6-4E03-B472-D4BFD21E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C6C86-07C7-4C03-8345-0FCB3932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3D282-E120-467E-B2E8-5DEC4B9C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D6D2-AC2A-42EE-9781-E5D4E4FF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94A3F-282E-42C2-A5A7-C85E153C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5E0-9115-4BB6-9205-18E66008A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931B3-FAAA-4EAA-8A03-6AB0DC2D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A8B22-E99A-48F9-8F3E-50EE73F5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238E9-4C72-4AA5-A195-69F54006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45CE-A030-4CFB-BC2C-EEB557A8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A1707-6528-4995-BF80-C5B2249EF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C4AEF-FE2E-4C5B-8E8F-F7F294F4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C6193-592D-48D3-A871-81B12B42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7337D-47C3-44CA-8813-DCC58DD4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7E095-985C-4073-B0F8-CC6518B79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E0C9A-0ABE-427B-93C1-337F0EB21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621F-0B1C-4EA3-91CD-A33B7B60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EBEED-8E37-489A-9CE6-2CC3ABD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38C2-22DD-4F57-BA6F-640684A6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E25A7-344E-4DB0-815B-DDAB16D1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81A3B-24BF-45F8-B218-B48BFF4EA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26C2-B368-403E-AE21-069BBABD0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2DAC-B75F-4A31-ADFE-BCA48C6B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C237-0C78-4A5C-B9F4-97698CEA6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006" y="1983661"/>
            <a:ext cx="8370199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</a:t>
            </a:r>
            <a:r>
              <a:rPr lang="en-US" dirty="0" err="1"/>
              <a:t>pfRICH</a:t>
            </a:r>
            <a:r>
              <a:rPr lang="en-US" dirty="0"/>
              <a:t> &amp; </a:t>
            </a:r>
            <a:r>
              <a:rPr lang="en-US" dirty="0" err="1"/>
              <a:t>hpDIRC</a:t>
            </a:r>
            <a:r>
              <a:rPr lang="en-US" dirty="0"/>
              <a:t> Readout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8712" y="4283198"/>
            <a:ext cx="6906754" cy="1061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Fernando Barbosa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6 March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CE149BA-F25A-4330-870E-528299409899}"/>
              </a:ext>
            </a:extLst>
          </p:cNvPr>
          <p:cNvSpPr txBox="1">
            <a:spLocks/>
          </p:cNvSpPr>
          <p:nvPr/>
        </p:nvSpPr>
        <p:spPr>
          <a:xfrm>
            <a:off x="750626" y="405756"/>
            <a:ext cx="8621974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Some relevant parameters for the high-precision timing sub-detectors in </a:t>
            </a:r>
            <a:r>
              <a:rPr lang="en-US" sz="2400" dirty="0" err="1"/>
              <a:t>ePIC</a:t>
            </a:r>
            <a:r>
              <a:rPr lang="en-US" sz="2400" dirty="0"/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8FA39E-200B-4893-9965-BDA78B9BD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48204"/>
              </p:ext>
            </p:extLst>
          </p:nvPr>
        </p:nvGraphicFramePr>
        <p:xfrm>
          <a:off x="874529" y="923478"/>
          <a:ext cx="10144571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00">
                  <a:extLst>
                    <a:ext uri="{9D8B030D-6E8A-4147-A177-3AD203B41FA5}">
                      <a16:colId xmlns:a16="http://schemas.microsoft.com/office/drawing/2014/main" val="268605669"/>
                    </a:ext>
                  </a:extLst>
                </a:gridCol>
                <a:gridCol w="1249800">
                  <a:extLst>
                    <a:ext uri="{9D8B030D-6E8A-4147-A177-3AD203B41FA5}">
                      <a16:colId xmlns:a16="http://schemas.microsoft.com/office/drawing/2014/main" val="3850022546"/>
                    </a:ext>
                  </a:extLst>
                </a:gridCol>
                <a:gridCol w="1249800">
                  <a:extLst>
                    <a:ext uri="{9D8B030D-6E8A-4147-A177-3AD203B41FA5}">
                      <a16:colId xmlns:a16="http://schemas.microsoft.com/office/drawing/2014/main" val="3783582966"/>
                    </a:ext>
                  </a:extLst>
                </a:gridCol>
                <a:gridCol w="1016878">
                  <a:extLst>
                    <a:ext uri="{9D8B030D-6E8A-4147-A177-3AD203B41FA5}">
                      <a16:colId xmlns:a16="http://schemas.microsoft.com/office/drawing/2014/main" val="2882970239"/>
                    </a:ext>
                  </a:extLst>
                </a:gridCol>
                <a:gridCol w="1699793">
                  <a:extLst>
                    <a:ext uri="{9D8B030D-6E8A-4147-A177-3AD203B41FA5}">
                      <a16:colId xmlns:a16="http://schemas.microsoft.com/office/drawing/2014/main" val="350349437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22105033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92457328"/>
                    </a:ext>
                  </a:extLst>
                </a:gridCol>
                <a:gridCol w="1227400">
                  <a:extLst>
                    <a:ext uri="{9D8B030D-6E8A-4147-A177-3AD203B41FA5}">
                      <a16:colId xmlns:a16="http://schemas.microsoft.com/office/drawing/2014/main" val="539899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Sub-Detector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~# 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</a:t>
                      </a:r>
                      <a:r>
                        <a:rPr lang="en-US" dirty="0" err="1"/>
                        <a:t>Cin</a:t>
                      </a:r>
                      <a:r>
                        <a:rPr lang="en-US" dirty="0"/>
                        <a:t> (pF)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ASIC (</a:t>
                      </a:r>
                      <a:r>
                        <a:rPr lang="en-US" dirty="0" err="1"/>
                        <a:t>ch</a:t>
                      </a:r>
                      <a:r>
                        <a:rPr lang="en-US" dirty="0"/>
                        <a:t>) 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Timing Precision (</a:t>
                      </a:r>
                      <a:r>
                        <a:rPr lang="en-US" dirty="0" err="1"/>
                        <a:t>ps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8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bTOF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AC-LGAD Strip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FCFD (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128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&lt;15 pF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Wire-Bonding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~30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1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fTOF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AC-LGAD Pixel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EICROC (32x32) (&lt;5 pF)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Wafer Bump + 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~30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OMEGA/IN2P3/</a:t>
                      </a:r>
                      <a:r>
                        <a:rPr lang="en-US" dirty="0" err="1"/>
                        <a:t>IJCLab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2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pfRICH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HRPPD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 – 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BGA?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61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hpDIRC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MCP-PMT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&lt;5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BGA?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355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16B7AF-3B02-4251-88B3-0B2F81CB79CC}"/>
              </a:ext>
            </a:extLst>
          </p:cNvPr>
          <p:cNvSpPr txBox="1"/>
          <p:nvPr/>
        </p:nvSpPr>
        <p:spPr>
          <a:xfrm>
            <a:off x="328354" y="4351644"/>
            <a:ext cx="1069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dirty="0">
                <a:latin typeface="Calibri" panose="020F0502020204030204"/>
              </a:rPr>
              <a:t>* PCB trace routing capacitance not included.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BFA0B-8C91-4151-8A7D-7B43C33A75F7}"/>
              </a:ext>
            </a:extLst>
          </p:cNvPr>
          <p:cNvSpPr txBox="1"/>
          <p:nvPr/>
        </p:nvSpPr>
        <p:spPr>
          <a:xfrm>
            <a:off x="328354" y="4551699"/>
            <a:ext cx="10690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latin typeface="Calibri" panose="020F0502020204030204"/>
              </a:rPr>
              <a:t>pfRICH</a:t>
            </a:r>
            <a:r>
              <a:rPr lang="en-US" sz="2000" dirty="0">
                <a:latin typeface="Calibri" panose="020F0502020204030204"/>
              </a:rPr>
              <a:t> – HRPPD/MCP-PMT – HRPPD is default; MCP-PMT is backup.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latin typeface="Calibri" panose="020F0502020204030204"/>
              </a:rPr>
              <a:t>hpDIRC</a:t>
            </a:r>
            <a:r>
              <a:rPr lang="en-US" sz="2000" dirty="0">
                <a:latin typeface="Calibri" panose="020F0502020204030204"/>
              </a:rPr>
              <a:t> – MCP-PMT/HRPPD – MCP-PMT is default; HRPPD is backup.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panose="020F0502020204030204"/>
              </a:rPr>
              <a:t>ASIC</a:t>
            </a:r>
            <a:r>
              <a:rPr lang="en-US" sz="2000" dirty="0">
                <a:latin typeface="Calibri" panose="020F0502020204030204"/>
              </a:rPr>
              <a:t> – FCFD/</a:t>
            </a:r>
            <a:r>
              <a:rPr lang="en-US" sz="2000" dirty="0" err="1">
                <a:latin typeface="Calibri" panose="020F0502020204030204"/>
              </a:rPr>
              <a:t>EICROCx</a:t>
            </a:r>
            <a:r>
              <a:rPr lang="en-US" sz="2000" dirty="0">
                <a:latin typeface="Calibri" panose="020F0502020204030204"/>
              </a:rPr>
              <a:t> – FCFD is default; </a:t>
            </a:r>
            <a:r>
              <a:rPr lang="en-US" sz="2000" dirty="0" err="1">
                <a:latin typeface="Calibri" panose="020F0502020204030204"/>
              </a:rPr>
              <a:t>EICROCx</a:t>
            </a:r>
            <a:r>
              <a:rPr lang="en-US" sz="2000" dirty="0">
                <a:latin typeface="Calibri" panose="020F0502020204030204"/>
              </a:rPr>
              <a:t> is variant and backup.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panose="020F0502020204030204"/>
              </a:rPr>
              <a:t>Package</a:t>
            </a:r>
            <a:r>
              <a:rPr lang="en-US" sz="2000" dirty="0">
                <a:latin typeface="Calibri" panose="020F0502020204030204"/>
              </a:rPr>
              <a:t> – packaging of die is recommended </a:t>
            </a:r>
            <a:r>
              <a:rPr lang="en-US" sz="2000" dirty="0"/>
              <a:t>for PCB assembly,</a:t>
            </a:r>
            <a:r>
              <a:rPr lang="en-US" sz="2000" dirty="0">
                <a:latin typeface="Calibri" panose="020F0502020204030204"/>
              </a:rPr>
              <a:t> likely a BGA package.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143C3-88C4-4C9B-A4F5-CE736149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CE149BA-F25A-4330-870E-528299409899}"/>
              </a:ext>
            </a:extLst>
          </p:cNvPr>
          <p:cNvSpPr txBox="1">
            <a:spLocks/>
          </p:cNvSpPr>
          <p:nvPr/>
        </p:nvSpPr>
        <p:spPr>
          <a:xfrm>
            <a:off x="750627" y="405756"/>
            <a:ext cx="3646404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HRPPD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3640F-CFE6-44A1-ABA1-3D46B2335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782171"/>
            <a:ext cx="8820150" cy="2362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A6F5D0-7D2B-4619-87C3-63CCB7132335}"/>
              </a:ext>
            </a:extLst>
          </p:cNvPr>
          <p:cNvSpPr txBox="1">
            <a:spLocks/>
          </p:cNvSpPr>
          <p:nvPr/>
        </p:nvSpPr>
        <p:spPr>
          <a:xfrm>
            <a:off x="885461" y="3720568"/>
            <a:ext cx="4103398" cy="1919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HRPPD HTCC Ceramic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mm x 120 mm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1024 channels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 &amp; pad capacitance is 5-7 pF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 in excess of 10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Signals: Tr &lt; 500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Tw ~ 2 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97EFCCD-10CD-4970-AEFF-D0974BF5ED32}"/>
              </a:ext>
            </a:extLst>
          </p:cNvPr>
          <p:cNvSpPr/>
          <p:nvPr/>
        </p:nvSpPr>
        <p:spPr>
          <a:xfrm rot="16200000">
            <a:off x="3355374" y="477869"/>
            <a:ext cx="413789" cy="56232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316C544B-DC3F-458D-9DA1-A003FDA3CF05}"/>
              </a:ext>
            </a:extLst>
          </p:cNvPr>
          <p:cNvSpPr/>
          <p:nvPr/>
        </p:nvSpPr>
        <p:spPr>
          <a:xfrm rot="16200000">
            <a:off x="7862854" y="1788479"/>
            <a:ext cx="413789" cy="30020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7D7312-729C-4F8A-80B9-BFF860C1038F}"/>
              </a:ext>
            </a:extLst>
          </p:cNvPr>
          <p:cNvSpPr txBox="1">
            <a:spLocks/>
          </p:cNvSpPr>
          <p:nvPr/>
        </p:nvSpPr>
        <p:spPr>
          <a:xfrm>
            <a:off x="6568719" y="3722702"/>
            <a:ext cx="4930514" cy="1919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PCB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ASICs on PCB or plug-ins (TBD)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 routing adds capacitance – minimize length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 lines: terminate to ASIC Zin (150 – 200 Ohm), BW ~ 500 MHz - 1 GHz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592B85-3063-4D20-8A12-A876EA9EC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32" y="3463976"/>
            <a:ext cx="2157972" cy="2176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06E2A0-1F33-44CF-9C71-29434F2A493B}"/>
              </a:ext>
            </a:extLst>
          </p:cNvPr>
          <p:cNvSpPr txBox="1"/>
          <p:nvPr/>
        </p:nvSpPr>
        <p:spPr>
          <a:xfrm>
            <a:off x="692767" y="5640082"/>
            <a:ext cx="1149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Favors multiple ASIC packages, lower channel density per package use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3D simulations started for HTCC and Interface PCB (Ray Dawson, </a:t>
            </a:r>
            <a:r>
              <a:rPr lang="en-US" dirty="0" err="1">
                <a:solidFill>
                  <a:srgbClr val="0000FF"/>
                </a:solidFill>
                <a:cs typeface="Arial" panose="020B0604020202020204" pitchFamily="34" charset="0"/>
              </a:rPr>
              <a:t>Jlab</a:t>
            </a:r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1DEAF5-11FF-4D77-A319-40E8F1DA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42C9BD-30AA-4276-AA6D-F6F83C879FD0}"/>
              </a:ext>
            </a:extLst>
          </p:cNvPr>
          <p:cNvSpPr txBox="1"/>
          <p:nvPr/>
        </p:nvSpPr>
        <p:spPr>
          <a:xfrm>
            <a:off x="750627" y="791791"/>
            <a:ext cx="1069074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Leading edge timing: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Calibri" panose="020F0502020204030204"/>
              </a:rPr>
              <a:t>σ</a:t>
            </a:r>
            <a:r>
              <a:rPr lang="en-US" sz="2400" baseline="-25000" dirty="0">
                <a:latin typeface="Calibri" panose="020F0502020204030204"/>
              </a:rPr>
              <a:t>time</a:t>
            </a:r>
            <a:r>
              <a:rPr lang="en-US" sz="2400" dirty="0">
                <a:latin typeface="Calibri" panose="020F0502020204030204"/>
              </a:rPr>
              <a:t> = </a:t>
            </a:r>
            <a:r>
              <a:rPr lang="el-GR" sz="2400" dirty="0">
                <a:latin typeface="Calibri" panose="020F0502020204030204"/>
              </a:rPr>
              <a:t>σ</a:t>
            </a:r>
            <a:r>
              <a:rPr lang="en-US" sz="2400" baseline="-25000" dirty="0">
                <a:latin typeface="Calibri" panose="020F0502020204030204"/>
              </a:rPr>
              <a:t>noise</a:t>
            </a:r>
            <a:r>
              <a:rPr lang="en-US" sz="2400" dirty="0">
                <a:latin typeface="Calibri" panose="020F0502020204030204"/>
              </a:rPr>
              <a:t>/(</a:t>
            </a:r>
            <a:r>
              <a:rPr lang="en-US" sz="2400" dirty="0" err="1">
                <a:latin typeface="Calibri" panose="020F0502020204030204"/>
              </a:rPr>
              <a:t>dS</a:t>
            </a:r>
            <a:r>
              <a:rPr lang="en-US" sz="2400" dirty="0">
                <a:latin typeface="Calibri" panose="020F0502020204030204"/>
              </a:rPr>
              <a:t>/dt)</a:t>
            </a:r>
            <a:r>
              <a:rPr lang="en-US" sz="2400" baseline="-25000" dirty="0">
                <a:latin typeface="Calibri" panose="020F0502020204030204"/>
              </a:rPr>
              <a:t>threshold</a:t>
            </a:r>
            <a:r>
              <a:rPr lang="en-US" sz="2400" dirty="0">
                <a:latin typeface="Calibri" panose="020F0502020204030204"/>
              </a:rPr>
              <a:t> ~ </a:t>
            </a:r>
            <a:r>
              <a:rPr lang="en-US" sz="2400" dirty="0" err="1">
                <a:latin typeface="Calibri" panose="020F0502020204030204"/>
              </a:rPr>
              <a:t>T</a:t>
            </a:r>
            <a:r>
              <a:rPr lang="en-US" sz="2400" baseline="-25000" dirty="0" err="1">
                <a:latin typeface="Calibri" panose="020F0502020204030204"/>
              </a:rPr>
              <a:t>risetime</a:t>
            </a:r>
            <a:r>
              <a:rPr lang="en-US" sz="2400" dirty="0">
                <a:latin typeface="Calibri" panose="020F0502020204030204"/>
              </a:rPr>
              <a:t>/(S/N)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Higher slew rate, higher detector gain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But …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Decreased longevity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After-pulsing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Higher cross-talk, ringing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Dynamic range concern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Lower noise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Narrower preamp BW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Improved interconnects</a:t>
            </a:r>
          </a:p>
          <a:p>
            <a:pPr lvl="1">
              <a:defRPr/>
            </a:pPr>
            <a:endParaRPr lang="en-US" sz="2000" dirty="0">
              <a:latin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Need to balance these variables empirically.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Calibri" panose="020F0502020204030204"/>
            </a:endParaRPr>
          </a:p>
          <a:p>
            <a:pPr lvl="1">
              <a:defRPr/>
            </a:pPr>
            <a:r>
              <a:rPr lang="en-US" sz="1600" dirty="0"/>
              <a:t>Reference – 4</a:t>
            </a:r>
            <a:r>
              <a:rPr lang="en-US" sz="1600" baseline="30000" dirty="0"/>
              <a:t>th</a:t>
            </a:r>
            <a:r>
              <a:rPr lang="en-US" sz="1600" dirty="0"/>
              <a:t> LAPPD(/HRPPD) Workshop – 8 May 2024 -https://indico.cfnssbu.physics.sunysb.edu/event/265/contributions/929/attachments/255/405/Vavra_BNL_workshop_2024.pdf</a:t>
            </a:r>
            <a:endParaRPr lang="en-US" sz="1600" dirty="0">
              <a:latin typeface="Calibri" panose="020F05020202040302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E149BA-F25A-4330-870E-528299409899}"/>
              </a:ext>
            </a:extLst>
          </p:cNvPr>
          <p:cNvSpPr txBox="1">
            <a:spLocks/>
          </p:cNvSpPr>
          <p:nvPr/>
        </p:nvSpPr>
        <p:spPr>
          <a:xfrm>
            <a:off x="750627" y="405756"/>
            <a:ext cx="3646404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Other considerations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B7D9E-1919-489D-9D31-B8967A9A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686" y="405756"/>
            <a:ext cx="2743687" cy="3193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E5C07-E098-469C-8D54-242BF69EC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713686"/>
            <a:ext cx="2998284" cy="20775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3D1FF-BDC2-4C92-B9C4-2FC2EEE6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EC09B-3BE2-4742-9E00-343398BED7BD}"/>
              </a:ext>
            </a:extLst>
          </p:cNvPr>
          <p:cNvSpPr txBox="1"/>
          <p:nvPr/>
        </p:nvSpPr>
        <p:spPr>
          <a:xfrm>
            <a:off x="8397599" y="365476"/>
            <a:ext cx="8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EICROC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6D512-A706-4A98-A865-2FC34C0EC79A}"/>
              </a:ext>
            </a:extLst>
          </p:cNvPr>
          <p:cNvSpPr txBox="1"/>
          <p:nvPr/>
        </p:nvSpPr>
        <p:spPr>
          <a:xfrm>
            <a:off x="8397599" y="3361725"/>
            <a:ext cx="6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FCFD</a:t>
            </a:r>
          </a:p>
        </p:txBody>
      </p:sp>
    </p:spTree>
    <p:extLst>
      <p:ext uri="{BB962C8B-B14F-4D97-AF65-F5344CB8AC3E}">
        <p14:creationId xmlns:p14="http://schemas.microsoft.com/office/powerpoint/2010/main" val="100800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CE149BA-F25A-4330-870E-528299409899}"/>
              </a:ext>
            </a:extLst>
          </p:cNvPr>
          <p:cNvSpPr txBox="1">
            <a:spLocks/>
          </p:cNvSpPr>
          <p:nvPr/>
        </p:nvSpPr>
        <p:spPr>
          <a:xfrm>
            <a:off x="750627" y="405756"/>
            <a:ext cx="3646404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Next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55A8E-8EB6-47F7-B8DC-580969362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30181"/>
            <a:ext cx="3081291" cy="276701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BE458A-8012-484D-BD25-67720261B3EC}"/>
              </a:ext>
            </a:extLst>
          </p:cNvPr>
          <p:cNvSpPr txBox="1">
            <a:spLocks/>
          </p:cNvSpPr>
          <p:nvPr/>
        </p:nvSpPr>
        <p:spPr>
          <a:xfrm>
            <a:off x="800660" y="916173"/>
            <a:ext cx="9664140" cy="536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FCFDv1.1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in 2025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frontend only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tested with HRPPD prototype at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Wire-bonded to a plug-in test PCB, to be designed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EICROCx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Readout setup with HGCROC3 developed (OMEGA, Debrecen, BNL, ORNL)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HGCROC3 frontend is different from EICROC, though, but should provide valuable feedback.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to test EICROC0 (frontend only) if evaluation board becomes available.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FCFD is default ASIC readout for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pfRICH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hpDIRC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pfRICH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hpDIRC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benefit from current ASIC developments for TOFs.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However, we will continue assessing alternative solutions.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0AE7B-BF9F-458D-A976-5DFD803A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8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4c10893be17b8e7357174e5110620fb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107dde507adb31dce467b3d5a5e429a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5716CE1E-95EE-4DE2-A7E0-A7ACFAB80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E1C32-E9FB-4546-8A97-5A6C142FF51B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26b74de-0581-4e94-90c0-1abf621544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dcff909e-542d-4672-8557-4ef8d9009d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147985</TotalTime>
  <Words>493</Words>
  <Application>Microsoft Office PowerPoint</Application>
  <PresentationFormat>Widescreen</PresentationFormat>
  <Paragraphs>100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1_Office Theme</vt:lpstr>
      <vt:lpstr>Review of pfRICH &amp; hpDIRC Readout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539</cp:revision>
  <dcterms:created xsi:type="dcterms:W3CDTF">2020-03-06T15:05:08Z</dcterms:created>
  <dcterms:modified xsi:type="dcterms:W3CDTF">2025-03-06T13:36:37Z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