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4"/>
  </p:notesMasterIdLst>
  <p:sldIdLst>
    <p:sldId id="256" r:id="rId5"/>
    <p:sldId id="257" r:id="rId6"/>
    <p:sldId id="266" r:id="rId7"/>
    <p:sldId id="284" r:id="rId8"/>
    <p:sldId id="267" r:id="rId9"/>
    <p:sldId id="281" r:id="rId10"/>
    <p:sldId id="314" r:id="rId11"/>
    <p:sldId id="315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C79"/>
    <a:srgbClr val="FFFFFF"/>
    <a:srgbClr val="B2D33C"/>
    <a:srgbClr val="01ADDD"/>
    <a:srgbClr val="C9E076"/>
    <a:srgbClr val="88A325"/>
    <a:srgbClr val="758C20"/>
    <a:srgbClr val="105C76"/>
    <a:srgbClr val="B724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4F2E74-3D76-3E9C-C79A-92C766E178AB}" v="178" dt="2025-03-04T16:44:43.2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56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CD358-7177-4835-A291-81037A664C8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626BA-43FC-4828-8BB8-7BD397165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4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86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ADE3E048-8FA8-4D76-90CE-F1B34084A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5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ADE3E048-8FA8-4D76-90CE-F1B34084A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88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ADE3E048-8FA8-4D76-90CE-F1B34084A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63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ADE3E048-8FA8-4D76-90CE-F1B34084A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59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7D73B-9F39-B6B5-CE46-E4A914576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4B951B-053A-DD6E-4378-7B4ED35DA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C6E02-BC9F-6FCA-EE25-A4F24D3BA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1DD6C-6868-8F25-A778-10102225D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3725F-A312-2A14-94A3-CE05D4AC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E048-8FA8-4D76-90CE-F1B34084A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13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42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ADE3E048-8FA8-4D76-90CE-F1B34084A90C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3A1B4C4-A229-9EF0-62AB-3818A5B8DE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091" y="6154857"/>
            <a:ext cx="932085" cy="67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139E93-254F-C865-E1F9-94D8B3350B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958" y="5857788"/>
            <a:ext cx="1369286" cy="35004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48534F3-683B-51C9-3273-661818EABE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700" y="5857788"/>
            <a:ext cx="850597" cy="45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02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DE3E048-8FA8-4D76-90CE-F1B34084A90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C28DF57-4E58-084C-EAB0-7129B4EB14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079" y="6086217"/>
            <a:ext cx="932085" cy="67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56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DE3E048-8FA8-4D76-90CE-F1B34084A90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671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ADE3E048-8FA8-4D76-90CE-F1B34084A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4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ADE3E048-8FA8-4D76-90CE-F1B34084A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1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ADE3E048-8FA8-4D76-90CE-F1B34084A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0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ADE3E048-8FA8-4D76-90CE-F1B34084A90C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39A190C-C080-82CE-BAD4-CAFBD30B7D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091" y="6154857"/>
            <a:ext cx="932085" cy="67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ED74B2-FC90-4246-AB4E-8DD0AB0C5A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958" y="5857788"/>
            <a:ext cx="1369286" cy="35004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0EFDDE6-9A79-F467-0BF6-4FD097151B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700" y="5857788"/>
            <a:ext cx="850597" cy="45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334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ADE3E048-8FA8-4D76-90CE-F1B34084A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6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36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732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81FA104-8251-8CC0-17AF-F8DB358C1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175" y="1508578"/>
            <a:ext cx="11105340" cy="3652315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solidFill>
                  <a:srgbClr val="FFC000"/>
                </a:solidFill>
                <a:cs typeface="Arial"/>
              </a:rPr>
              <a:t>AncASIC</a:t>
            </a:r>
            <a:r>
              <a:rPr lang="en-US" sz="4000" dirty="0">
                <a:solidFill>
                  <a:srgbClr val="B2D33C"/>
                </a:solidFill>
                <a:cs typeface="Arial"/>
              </a:rPr>
              <a:t> </a:t>
            </a:r>
            <a:r>
              <a:rPr lang="en-US" sz="4000" dirty="0">
                <a:solidFill>
                  <a:srgbClr val="01ADDD"/>
                </a:solidFill>
                <a:cs typeface="Arial"/>
              </a:rPr>
              <a:t>– Ancillary ASIC for </a:t>
            </a:r>
            <a:r>
              <a:rPr lang="en-US" sz="4000" u="sng" dirty="0">
                <a:solidFill>
                  <a:srgbClr val="01ADDD"/>
                </a:solidFill>
                <a:cs typeface="Arial"/>
              </a:rPr>
              <a:t>power, </a:t>
            </a:r>
            <a:br>
              <a:rPr lang="en-US" sz="4000" u="sng" dirty="0"/>
            </a:br>
            <a:r>
              <a:rPr lang="en-US" sz="4000" u="sng" dirty="0">
                <a:solidFill>
                  <a:srgbClr val="01ADDD"/>
                </a:solidFill>
                <a:cs typeface="Arial"/>
              </a:rPr>
              <a:t>bias and slow-control management </a:t>
            </a:r>
            <a:r>
              <a:rPr lang="en-US" sz="4000" dirty="0">
                <a:solidFill>
                  <a:srgbClr val="01ADDD"/>
                </a:solidFill>
                <a:cs typeface="Arial"/>
              </a:rPr>
              <a:t>in</a:t>
            </a:r>
            <a:br>
              <a:rPr lang="en-US" sz="4000" dirty="0"/>
            </a:br>
            <a:r>
              <a:rPr lang="en-US" sz="4000" dirty="0">
                <a:solidFill>
                  <a:srgbClr val="01ADDD"/>
                </a:solidFill>
                <a:cs typeface="Arial"/>
              </a:rPr>
              <a:t>serially powered OB layers and disks</a:t>
            </a:r>
            <a:br>
              <a:rPr lang="en-US" sz="4000" dirty="0"/>
            </a:br>
            <a:r>
              <a:rPr lang="en-US" sz="4000" dirty="0">
                <a:solidFill>
                  <a:srgbClr val="C9E076"/>
                </a:solidFill>
                <a:cs typeface="Arial"/>
              </a:rPr>
              <a:t>AncASICXT011_P1 (NBVG)</a:t>
            </a:r>
            <a:br>
              <a:rPr lang="en-US" sz="4000" dirty="0"/>
            </a:br>
            <a:r>
              <a:rPr lang="en-US" sz="4000" dirty="0">
                <a:solidFill>
                  <a:srgbClr val="C9E076"/>
                </a:solidFill>
                <a:cs typeface="Arial"/>
              </a:rPr>
              <a:t>fabrication in XFAB XT011 process</a:t>
            </a:r>
            <a:endParaRPr lang="en-US" sz="4000" dirty="0">
              <a:solidFill>
                <a:srgbClr val="88A325"/>
              </a:solidFill>
              <a:cs typeface="Arial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86DC003-2B82-ADE7-4C20-4FAC5F0AA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688" y="5274603"/>
            <a:ext cx="7106760" cy="384915"/>
          </a:xfrm>
        </p:spPr>
        <p:txBody>
          <a:bodyPr>
            <a:noAutofit/>
          </a:bodyPr>
          <a:lstStyle/>
          <a:p>
            <a:r>
              <a:rPr lang="en-US" dirty="0"/>
              <a:t>Common design efforts of RAL, BNL and LBL within WP1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43C5EA-506D-C62C-FB19-24FE27858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146" y="4614571"/>
            <a:ext cx="1609247" cy="115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585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FAE8A-FEEE-6B0E-46B8-D6E173BF8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60" y="0"/>
            <a:ext cx="11049000" cy="1325563"/>
          </a:xfrm>
        </p:spPr>
        <p:txBody>
          <a:bodyPr/>
          <a:lstStyle/>
          <a:p>
            <a:r>
              <a:rPr lang="en-US" dirty="0"/>
              <a:t>Design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9FBD-0FD0-1359-BF7C-96841D42C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E3E048-8FA8-4D76-90CE-F1B34084A90C}" type="slidenum">
              <a:rPr lang="en-US" smtClean="0"/>
              <a:t>2</a:t>
            </a:fld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9E9EF37-AEF7-50F3-83AC-4F20976BEAC4}"/>
              </a:ext>
            </a:extLst>
          </p:cNvPr>
          <p:cNvSpPr txBox="1">
            <a:spLocks/>
          </p:cNvSpPr>
          <p:nvPr/>
        </p:nvSpPr>
        <p:spPr>
          <a:xfrm>
            <a:off x="928687" y="1166318"/>
            <a:ext cx="10334625" cy="12596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BNL: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B72467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Dominik Gorni</a:t>
            </a:r>
            <a:r>
              <a:rPr lang="en-US" dirty="0">
                <a:solidFill>
                  <a:srgbClr val="B72467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, Syed Hassan, Arif Iqbal, Joao de Melo, </a:t>
            </a:r>
            <a:r>
              <a:rPr lang="en-US" u="sng" dirty="0">
                <a:solidFill>
                  <a:srgbClr val="B72467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Soumyajit Mandal</a:t>
            </a:r>
            <a:r>
              <a:rPr lang="en-US" dirty="0">
                <a:solidFill>
                  <a:srgbClr val="B72467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, </a:t>
            </a:r>
            <a:r>
              <a:rPr lang="en-US" u="sng" dirty="0">
                <a:solidFill>
                  <a:srgbClr val="B72467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Prafull Purohit</a:t>
            </a:r>
            <a:r>
              <a:rPr lang="en-US" dirty="0">
                <a:solidFill>
                  <a:srgbClr val="B72467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, Sergio Rescia, Nicholas St. John, </a:t>
            </a:r>
            <a:r>
              <a:rPr lang="en-US" u="sng" dirty="0">
                <a:solidFill>
                  <a:srgbClr val="B72467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Grzegorz W. Deptuch </a:t>
            </a:r>
          </a:p>
          <a:p>
            <a:pPr marL="0" indent="0">
              <a:buNone/>
            </a:pPr>
            <a:r>
              <a:rPr lang="en-US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RAL:</a:t>
            </a:r>
          </a:p>
          <a:p>
            <a:pPr marL="0" indent="0">
              <a:buNone/>
            </a:pPr>
            <a:r>
              <a:rPr lang="en-US" dirty="0">
                <a:solidFill>
                  <a:srgbClr val="B72467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Iain Sedgwick, Roy Wastie, Jaya John </a:t>
            </a:r>
            <a:r>
              <a:rPr lang="en-US" dirty="0" err="1">
                <a:solidFill>
                  <a:srgbClr val="B72467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John</a:t>
            </a:r>
            <a:endParaRPr lang="en-US" dirty="0">
              <a:solidFill>
                <a:srgbClr val="B72467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LBL:</a:t>
            </a:r>
          </a:p>
          <a:p>
            <a:pPr marL="0" indent="0">
              <a:buNone/>
            </a:pPr>
            <a:r>
              <a:rPr lang="en-US" dirty="0">
                <a:solidFill>
                  <a:srgbClr val="B72467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Amanda Krieger</a:t>
            </a:r>
          </a:p>
          <a:p>
            <a:pPr marL="0" indent="0">
              <a:buNone/>
            </a:pPr>
            <a:endParaRPr lang="en-US" dirty="0">
              <a:solidFill>
                <a:srgbClr val="B72467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13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3EB32-BD5B-6778-9E06-1139393A2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E6127-7550-BE97-A416-15F20D8D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24" y="0"/>
            <a:ext cx="11049000" cy="1325563"/>
          </a:xfrm>
        </p:spPr>
        <p:txBody>
          <a:bodyPr/>
          <a:lstStyle/>
          <a:p>
            <a:r>
              <a:rPr lang="en-US" dirty="0"/>
              <a:t>Functionality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2DC0C-782F-915D-240F-8E99DDE83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E3E048-8FA8-4D76-90CE-F1B34084A90C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66FE0F-279F-88AA-0887-F6DA0DEC4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143" y="1134804"/>
            <a:ext cx="3354336" cy="4572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92034B-2B9E-07D7-6574-FC88FBE4B6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147" r="66118" b="27656"/>
          <a:stretch/>
        </p:blipFill>
        <p:spPr>
          <a:xfrm>
            <a:off x="245994" y="1906584"/>
            <a:ext cx="3840480" cy="25603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7157AD-E9D8-9DB7-F227-73693BDF182F}"/>
              </a:ext>
            </a:extLst>
          </p:cNvPr>
          <p:cNvSpPr txBox="1"/>
          <p:nvPr/>
        </p:nvSpPr>
        <p:spPr>
          <a:xfrm>
            <a:off x="10001479" y="2245555"/>
            <a:ext cx="212232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83944"/>
                </a:solidFill>
                <a:latin typeface="Arial" panose="020B0604020202020204" pitchFamily="34" charset="0"/>
              </a:rPr>
              <a:t>MOSAIX (all diff. CLPS):</a:t>
            </a:r>
          </a:p>
          <a:p>
            <a:r>
              <a:rPr lang="en-US" sz="1400" b="0" i="0" u="none" strike="noStrike" baseline="0" dirty="0">
                <a:solidFill>
                  <a:srgbClr val="283944"/>
                </a:solidFill>
                <a:latin typeface="Arial" panose="020B0604020202020204" pitchFamily="34" charset="0"/>
              </a:rPr>
              <a:t>Clock - input</a:t>
            </a:r>
          </a:p>
          <a:p>
            <a:r>
              <a:rPr lang="en-US" sz="1400" b="0" i="0" u="none" strike="noStrike" baseline="0" dirty="0">
                <a:solidFill>
                  <a:srgbClr val="283944"/>
                </a:solidFill>
                <a:latin typeface="Arial" panose="020B0604020202020204" pitchFamily="34" charset="0"/>
              </a:rPr>
              <a:t>Reset - input</a:t>
            </a:r>
          </a:p>
          <a:p>
            <a:r>
              <a:rPr lang="en-US" sz="1400" b="0" i="0" u="none" strike="noStrike" baseline="0" dirty="0">
                <a:solidFill>
                  <a:srgbClr val="283944"/>
                </a:solidFill>
                <a:latin typeface="Arial" panose="020B0604020202020204" pitchFamily="34" charset="0"/>
              </a:rPr>
              <a:t>Sync - input</a:t>
            </a:r>
          </a:p>
          <a:p>
            <a:r>
              <a:rPr lang="en-US" sz="1400" b="0" i="0" u="none" strike="noStrike" baseline="0" dirty="0">
                <a:solidFill>
                  <a:srgbClr val="283944"/>
                </a:solidFill>
                <a:latin typeface="Arial" panose="020B0604020202020204" pitchFamily="34" charset="0"/>
              </a:rPr>
              <a:t>2× slow control – input/output</a:t>
            </a:r>
          </a:p>
          <a:p>
            <a:r>
              <a:rPr lang="en-US" sz="1400" dirty="0">
                <a:solidFill>
                  <a:srgbClr val="E51400"/>
                </a:solidFill>
                <a:latin typeface="Arial" panose="020B0604020202020204" pitchFamily="34" charset="0"/>
              </a:rPr>
              <a:t>Services management</a:t>
            </a:r>
          </a:p>
          <a:p>
            <a:r>
              <a:rPr lang="en-US" sz="1400" b="0" i="0" u="none" strike="noStrike" baseline="0" dirty="0">
                <a:solidFill>
                  <a:srgbClr val="6D8764"/>
                </a:solidFill>
                <a:latin typeface="Arial" panose="020B0604020202020204" pitchFamily="34" charset="0"/>
              </a:rPr>
              <a:t>Core management</a:t>
            </a:r>
          </a:p>
          <a:p>
            <a:r>
              <a:rPr lang="en-US" sz="1400" b="0" i="0" u="none" strike="noStrike" baseline="0" dirty="0">
                <a:solidFill>
                  <a:srgbClr val="283944"/>
                </a:solidFill>
                <a:latin typeface="Arial" panose="020B0604020202020204" pitchFamily="34" charset="0"/>
              </a:rPr>
              <a:t>1× reserved</a:t>
            </a:r>
          </a:p>
          <a:p>
            <a:endParaRPr lang="en-US" sz="1400" b="0" i="0" u="none" strike="noStrike" baseline="0" dirty="0">
              <a:solidFill>
                <a:srgbClr val="283944"/>
              </a:solidFill>
              <a:latin typeface="Arial" panose="020B0604020202020204" pitchFamily="34" charset="0"/>
            </a:endParaRPr>
          </a:p>
          <a:p>
            <a:r>
              <a:rPr lang="en-US" sz="1400" b="0" i="0" u="none" strike="noStrike" baseline="0" dirty="0">
                <a:solidFill>
                  <a:srgbClr val="1A1717"/>
                </a:solidFill>
                <a:latin typeface="Arial" panose="020B0604020202020204" pitchFamily="34" charset="0"/>
              </a:rPr>
              <a:t>– +HS </a:t>
            </a:r>
            <a:r>
              <a:rPr lang="en-US" sz="1400" b="0" i="0" u="none" strike="noStrike" baseline="0" dirty="0">
                <a:solidFill>
                  <a:srgbClr val="283944"/>
                </a:solidFill>
                <a:latin typeface="Arial" panose="020B0604020202020204" pitchFamily="34" charset="0"/>
              </a:rPr>
              <a:t>Data (all differential):</a:t>
            </a:r>
          </a:p>
          <a:p>
            <a:r>
              <a:rPr lang="en-US" sz="1400" b="0" i="0" u="none" strike="noStrike" baseline="0" dirty="0">
                <a:solidFill>
                  <a:srgbClr val="283944"/>
                </a:solidFill>
                <a:latin typeface="Arial" panose="020B0604020202020204" pitchFamily="34" charset="0"/>
              </a:rPr>
              <a:t>8× high-speed channels </a:t>
            </a:r>
          </a:p>
          <a:p>
            <a:r>
              <a:rPr lang="en-US" sz="1400" b="0" i="0" u="none" strike="noStrike" baseline="0" dirty="0">
                <a:solidFill>
                  <a:srgbClr val="283944"/>
                </a:solidFill>
                <a:latin typeface="Arial" panose="020B0604020202020204" pitchFamily="34" charset="0"/>
              </a:rPr>
              <a:t>(4 top, 4 bottom)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A597F5-6F76-E7CA-CE40-6F201154B6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11" r="21330"/>
          <a:stretch/>
        </p:blipFill>
        <p:spPr>
          <a:xfrm>
            <a:off x="4443401" y="2128622"/>
            <a:ext cx="1984853" cy="2294819"/>
          </a:xfrm>
          <a:prstGeom prst="rect">
            <a:avLst/>
          </a:prstGeom>
        </p:spPr>
      </p:pic>
      <p:sp>
        <p:nvSpPr>
          <p:cNvPr id="14" name="Cloud 13">
            <a:extLst>
              <a:ext uri="{FF2B5EF4-FFF2-40B4-BE49-F238E27FC236}">
                <a16:creationId xmlns:a16="http://schemas.microsoft.com/office/drawing/2014/main" id="{A40FC531-75E0-6CEA-2F15-14366E5C4C7C}"/>
              </a:ext>
            </a:extLst>
          </p:cNvPr>
          <p:cNvSpPr/>
          <p:nvPr/>
        </p:nvSpPr>
        <p:spPr>
          <a:xfrm>
            <a:off x="4120069" y="2035962"/>
            <a:ext cx="2707062" cy="2621833"/>
          </a:xfrm>
          <a:prstGeom prst="cloud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57680C-5BDB-3DD8-7D33-2F8DB8B47FE4}"/>
              </a:ext>
            </a:extLst>
          </p:cNvPr>
          <p:cNvSpPr txBox="1"/>
          <p:nvPr/>
        </p:nvSpPr>
        <p:spPr>
          <a:xfrm>
            <a:off x="4521416" y="1738391"/>
            <a:ext cx="1887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AncASIC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752789-C6FE-BFEF-D7F1-7EE8590E7AFC}"/>
              </a:ext>
            </a:extLst>
          </p:cNvPr>
          <p:cNvSpPr txBox="1"/>
          <p:nvPr/>
        </p:nvSpPr>
        <p:spPr>
          <a:xfrm>
            <a:off x="864496" y="3777110"/>
            <a:ext cx="1887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slow control downlink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DAFFC8-79AE-0ADA-A62F-05E71696EA5D}"/>
              </a:ext>
            </a:extLst>
          </p:cNvPr>
          <p:cNvSpPr txBox="1"/>
          <p:nvPr/>
        </p:nvSpPr>
        <p:spPr>
          <a:xfrm>
            <a:off x="9856699" y="1439826"/>
            <a:ext cx="1887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MOSAIX / EIC-LAS interface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6180B3-7E13-56D9-A0BF-1BFCB5BB4BAE}"/>
              </a:ext>
            </a:extLst>
          </p:cNvPr>
          <p:cNvSpPr txBox="1"/>
          <p:nvPr/>
        </p:nvSpPr>
        <p:spPr>
          <a:xfrm>
            <a:off x="5948494" y="4732852"/>
            <a:ext cx="1887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5-10 Mbps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8D905A-CF3C-7ED4-C3CC-AD420C05D7B6}"/>
              </a:ext>
            </a:extLst>
          </p:cNvPr>
          <p:cNvSpPr txBox="1"/>
          <p:nvPr/>
        </p:nvSpPr>
        <p:spPr>
          <a:xfrm>
            <a:off x="2942974" y="4728868"/>
            <a:ext cx="265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40, 160 or 320  Mbps 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4484C0-DB39-38B3-ED13-CCAE16579173}"/>
              </a:ext>
            </a:extLst>
          </p:cNvPr>
          <p:cNvSpPr txBox="1"/>
          <p:nvPr/>
        </p:nvSpPr>
        <p:spPr>
          <a:xfrm>
            <a:off x="6096000" y="5707800"/>
            <a:ext cx="2805043" cy="10411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sz="2000" b="0" i="0" u="none" strike="noStrike" baseline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MOSAIX interface needs to be formalized</a:t>
            </a:r>
          </a:p>
        </p:txBody>
      </p:sp>
    </p:spTree>
    <p:extLst>
      <p:ext uri="{BB962C8B-B14F-4D97-AF65-F5344CB8AC3E}">
        <p14:creationId xmlns:p14="http://schemas.microsoft.com/office/powerpoint/2010/main" val="62428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D6621-B049-5937-8885-66060E028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E5E25-D6D4-B386-C237-71AEAA913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59" y="0"/>
            <a:ext cx="11753657" cy="912773"/>
          </a:xfrm>
        </p:spPr>
        <p:txBody>
          <a:bodyPr/>
          <a:lstStyle/>
          <a:p>
            <a:r>
              <a:rPr lang="en-US" dirty="0"/>
              <a:t>Fabrication Process XFAB XT011 Platform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D787-CD5D-681B-640C-148B9596D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E3E048-8FA8-4D76-90CE-F1B34084A90C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2C8FD6-6A25-A6B2-D638-0CD84E190AC4}"/>
              </a:ext>
            </a:extLst>
          </p:cNvPr>
          <p:cNvSpPr txBox="1"/>
          <p:nvPr/>
        </p:nvSpPr>
        <p:spPr>
          <a:xfrm>
            <a:off x="528087" y="837681"/>
            <a:ext cx="11424354" cy="190994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Automotive quality compliant with extended temperature range -40°C …. 175°C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(Bipolar, CMOS, and DMOS)-on-SOI 110nm technology 1.5V/5V  </a:t>
            </a:r>
            <a:r>
              <a:rPr lang="en-US" sz="200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</a:t>
            </a:r>
            <a:r>
              <a:rPr lang="en-US" sz="2000" b="0" i="0" u="none" strike="noStrike" baseline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ith Cu Back End of Line (metal stack) and HV devices up to 85V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TOX for 1.5V transistors: 3.5 nm / 3.5 nm and good value resistors: </a:t>
            </a:r>
            <a:r>
              <a:rPr lang="en-US" sz="2000" b="0" i="0" u="none" strike="noStrike" baseline="0" dirty="0" err="1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rnw</a:t>
            </a:r>
            <a:r>
              <a:rPr lang="en-US" sz="2000" b="0" i="0" u="none" strike="noStrike" baseline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1.17 k</a:t>
            </a:r>
            <a:r>
              <a:rPr lang="en-US" sz="2000" b="0" i="0" u="none" strike="noStrike" baseline="0" dirty="0">
                <a:solidFill>
                  <a:srgbClr val="115C79"/>
                </a:solidFill>
                <a:latin typeface="Symbol" panose="05050102010706020507" pitchFamily="18" charset="2"/>
                <a:ea typeface="ADLaM Display" panose="02010000000000000000" pitchFamily="2" charset="0"/>
                <a:cs typeface="ADLaM Display" panose="02010000000000000000" pitchFamily="2" charset="0"/>
              </a:rPr>
              <a:t>W</a:t>
            </a:r>
            <a:r>
              <a:rPr lang="en-US" sz="2000" b="0" i="0" u="none" strike="noStrike" baseline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/sq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</a:t>
            </a:r>
            <a:r>
              <a:rPr lang="en-US" sz="2000" b="0" i="0" u="none" strike="noStrike" baseline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loating capacitors </a:t>
            </a:r>
            <a:r>
              <a:rPr lang="en-US" sz="2000" b="0" i="0" u="none" strike="noStrike" baseline="0" dirty="0" err="1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mosvcti</a:t>
            </a:r>
            <a:r>
              <a:rPr lang="en-US" sz="2000" b="0" i="0" u="none" strike="noStrike" baseline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/</a:t>
            </a:r>
            <a:r>
              <a:rPr lang="en-US" sz="2000" b="0" i="0" u="none" strike="noStrike" baseline="0" dirty="0" err="1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mosvc</a:t>
            </a:r>
            <a:r>
              <a:rPr lang="en-US" sz="2000" b="0" i="0" u="none" strike="noStrike" baseline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: 9.8 </a:t>
            </a:r>
            <a:r>
              <a:rPr lang="en-US" sz="2000" b="0" i="0" u="none" strike="noStrike" baseline="0" dirty="0" err="1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fF</a:t>
            </a:r>
            <a:r>
              <a:rPr lang="en-US" sz="2000" b="0" i="0" u="none" strike="noStrike" baseline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/um</a:t>
            </a:r>
            <a:r>
              <a:rPr lang="en-US" sz="2000" b="0" i="0" u="none" strike="noStrike" baseline="3000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</a:t>
            </a:r>
            <a:r>
              <a:rPr lang="en-US" sz="2000" b="0" i="0" u="none" strike="noStrike" baseline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– 10.8 </a:t>
            </a:r>
            <a:r>
              <a:rPr lang="en-US" sz="2000" b="0" i="0" u="none" strike="noStrike" baseline="0" dirty="0" err="1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fF</a:t>
            </a:r>
            <a:r>
              <a:rPr lang="en-US" sz="2000" b="0" i="0" u="none" strike="noStrike" baseline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/um</a:t>
            </a:r>
            <a:r>
              <a:rPr lang="en-US" sz="2000" b="0" i="0" u="none" strike="noStrike" baseline="3000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Digital 244 </a:t>
            </a:r>
            <a:r>
              <a:rPr lang="en-US" sz="2000" b="0" i="0" u="none" strike="noStrike" baseline="0" dirty="0" err="1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kGE</a:t>
            </a:r>
            <a:r>
              <a:rPr lang="en-US" sz="2000" b="0" i="0" u="none" strike="noStrike" baseline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/mm² (kilo gate equivalent/mm</a:t>
            </a:r>
            <a:r>
              <a:rPr lang="en-US" sz="2000" b="0" i="0" u="none" strike="noStrike" baseline="3000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</a:t>
            </a:r>
            <a:r>
              <a:rPr lang="en-US" sz="2000" b="0" i="0" u="none" strike="noStrike" baseline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0F8F44-C00E-4F1D-1F5F-D0E326A35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126" y="2775540"/>
            <a:ext cx="7270932" cy="353852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540B021-D9D4-839B-A9D5-7F169AF3DD50}"/>
              </a:ext>
            </a:extLst>
          </p:cNvPr>
          <p:cNvSpPr txBox="1">
            <a:spLocks/>
          </p:cNvSpPr>
          <p:nvPr/>
        </p:nvSpPr>
        <p:spPr>
          <a:xfrm>
            <a:off x="2321909" y="5537379"/>
            <a:ext cx="1169437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400 nm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1ADDD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9B7D14F-174C-5CFD-CDE3-2130B59D8BFD}"/>
              </a:ext>
            </a:extLst>
          </p:cNvPr>
          <p:cNvSpPr txBox="1">
            <a:spLocks/>
          </p:cNvSpPr>
          <p:nvPr/>
        </p:nvSpPr>
        <p:spPr>
          <a:xfrm>
            <a:off x="2321909" y="5265761"/>
            <a:ext cx="1169437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400 nm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1ADDD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82C05A8-2DCB-7071-9B8C-C9BAF0E9BAB2}"/>
              </a:ext>
            </a:extLst>
          </p:cNvPr>
          <p:cNvSpPr txBox="1">
            <a:spLocks/>
          </p:cNvSpPr>
          <p:nvPr/>
        </p:nvSpPr>
        <p:spPr>
          <a:xfrm>
            <a:off x="2321909" y="4994143"/>
            <a:ext cx="1169437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400 nm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1ADDD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54F95AD-6959-9440-6380-A4B0DE4EAED4}"/>
              </a:ext>
            </a:extLst>
          </p:cNvPr>
          <p:cNvSpPr txBox="1">
            <a:spLocks/>
          </p:cNvSpPr>
          <p:nvPr/>
        </p:nvSpPr>
        <p:spPr>
          <a:xfrm>
            <a:off x="2321909" y="4742580"/>
            <a:ext cx="1169437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400 nm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1ADDD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0DB9DE7-0046-6475-EC1A-888708CD38BA}"/>
              </a:ext>
            </a:extLst>
          </p:cNvPr>
          <p:cNvSpPr txBox="1">
            <a:spLocks/>
          </p:cNvSpPr>
          <p:nvPr/>
        </p:nvSpPr>
        <p:spPr>
          <a:xfrm>
            <a:off x="2321909" y="4491017"/>
            <a:ext cx="1169437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400 nm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1ADDD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E483BB8-013B-E473-C677-5B51E87BD8D9}"/>
              </a:ext>
            </a:extLst>
          </p:cNvPr>
          <p:cNvSpPr txBox="1">
            <a:spLocks/>
          </p:cNvSpPr>
          <p:nvPr/>
        </p:nvSpPr>
        <p:spPr>
          <a:xfrm>
            <a:off x="2321909" y="4239454"/>
            <a:ext cx="1169437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400 nm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1ADDD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5B54731-F6C8-0919-F72C-46FA4891812C}"/>
              </a:ext>
            </a:extLst>
          </p:cNvPr>
          <p:cNvSpPr txBox="1">
            <a:spLocks/>
          </p:cNvSpPr>
          <p:nvPr/>
        </p:nvSpPr>
        <p:spPr>
          <a:xfrm>
            <a:off x="6240264" y="3796682"/>
            <a:ext cx="1468084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3,740 nm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1ADDD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61454C0-62A4-4EE0-1A6E-A3F6A556A53D}"/>
              </a:ext>
            </a:extLst>
          </p:cNvPr>
          <p:cNvSpPr txBox="1">
            <a:spLocks/>
          </p:cNvSpPr>
          <p:nvPr/>
        </p:nvSpPr>
        <p:spPr>
          <a:xfrm>
            <a:off x="5341630" y="5537379"/>
            <a:ext cx="177037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62 </a:t>
            </a:r>
            <a:r>
              <a:rPr lang="en-US" sz="2000" dirty="0" err="1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</a:t>
            </a:r>
            <a:r>
              <a:rPr lang="en-US" sz="2000" dirty="0" err="1">
                <a:solidFill>
                  <a:srgbClr val="01ADDD"/>
                </a:solidFill>
                <a:latin typeface="Symbol" panose="05050102010706020507" pitchFamily="18" charset="2"/>
                <a:ea typeface="ADLaM Display" panose="02010000000000000000" pitchFamily="2" charset="0"/>
                <a:cs typeface="ADLaM Display" panose="02010000000000000000" pitchFamily="2" charset="0"/>
              </a:rPr>
              <a:t>W</a:t>
            </a:r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/</a:t>
            </a:r>
            <a:r>
              <a:rPr lang="en-US" sz="2000" b="1" dirty="0">
                <a:solidFill>
                  <a:srgbClr val="01ADDD"/>
                </a:solidFill>
                <a:latin typeface="Wingdings 2" panose="05020102010507070707" pitchFamily="18" charset="2"/>
                <a:ea typeface="ADLaM Display" panose="02010000000000000000" pitchFamily="2" charset="0"/>
                <a:cs typeface="ADLaM Display" panose="02010000000000000000" pitchFamily="2" charset="0"/>
              </a:rPr>
              <a:t>*</a:t>
            </a:r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1ADDD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660BDD1-96A6-40F6-3090-D52D20F45872}"/>
              </a:ext>
            </a:extLst>
          </p:cNvPr>
          <p:cNvSpPr txBox="1">
            <a:spLocks/>
          </p:cNvSpPr>
          <p:nvPr/>
        </p:nvSpPr>
        <p:spPr>
          <a:xfrm>
            <a:off x="5341630" y="5273019"/>
            <a:ext cx="177037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62 </a:t>
            </a:r>
            <a:r>
              <a:rPr lang="en-US" sz="2000" dirty="0" err="1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</a:t>
            </a:r>
            <a:r>
              <a:rPr lang="en-US" sz="2000" dirty="0" err="1">
                <a:solidFill>
                  <a:srgbClr val="01ADDD"/>
                </a:solidFill>
                <a:latin typeface="Symbol" panose="05050102010706020507" pitchFamily="18" charset="2"/>
                <a:ea typeface="ADLaM Display" panose="02010000000000000000" pitchFamily="2" charset="0"/>
                <a:cs typeface="ADLaM Display" panose="02010000000000000000" pitchFamily="2" charset="0"/>
              </a:rPr>
              <a:t>W</a:t>
            </a:r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/</a:t>
            </a:r>
            <a:r>
              <a:rPr lang="en-US" sz="2000" b="1" dirty="0">
                <a:solidFill>
                  <a:srgbClr val="01ADDD"/>
                </a:solidFill>
                <a:latin typeface="Wingdings 2" panose="05020102010507070707" pitchFamily="18" charset="2"/>
                <a:ea typeface="ADLaM Display" panose="02010000000000000000" pitchFamily="2" charset="0"/>
                <a:cs typeface="ADLaM Display" panose="02010000000000000000" pitchFamily="2" charset="0"/>
              </a:rPr>
              <a:t>*</a:t>
            </a:r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1ADDD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EB55252-F359-7A8A-0E35-A0B44770AA00}"/>
              </a:ext>
            </a:extLst>
          </p:cNvPr>
          <p:cNvSpPr txBox="1">
            <a:spLocks/>
          </p:cNvSpPr>
          <p:nvPr/>
        </p:nvSpPr>
        <p:spPr>
          <a:xfrm>
            <a:off x="5341630" y="5008659"/>
            <a:ext cx="177037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62 </a:t>
            </a:r>
            <a:r>
              <a:rPr lang="en-US" sz="2000" dirty="0" err="1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</a:t>
            </a:r>
            <a:r>
              <a:rPr lang="en-US" sz="2000" dirty="0" err="1">
                <a:solidFill>
                  <a:srgbClr val="01ADDD"/>
                </a:solidFill>
                <a:latin typeface="Symbol" panose="05050102010706020507" pitchFamily="18" charset="2"/>
                <a:ea typeface="ADLaM Display" panose="02010000000000000000" pitchFamily="2" charset="0"/>
                <a:cs typeface="ADLaM Display" panose="02010000000000000000" pitchFamily="2" charset="0"/>
              </a:rPr>
              <a:t>W</a:t>
            </a:r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/</a:t>
            </a:r>
            <a:r>
              <a:rPr lang="en-US" sz="2000" b="1" dirty="0">
                <a:solidFill>
                  <a:srgbClr val="01ADDD"/>
                </a:solidFill>
                <a:latin typeface="Wingdings 2" panose="05020102010507070707" pitchFamily="18" charset="2"/>
                <a:ea typeface="ADLaM Display" panose="02010000000000000000" pitchFamily="2" charset="0"/>
                <a:cs typeface="ADLaM Display" panose="02010000000000000000" pitchFamily="2" charset="0"/>
              </a:rPr>
              <a:t>*</a:t>
            </a:r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1ADDD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A7EBAE9-F10A-DD8D-0EFF-369962020D0B}"/>
              </a:ext>
            </a:extLst>
          </p:cNvPr>
          <p:cNvSpPr txBox="1">
            <a:spLocks/>
          </p:cNvSpPr>
          <p:nvPr/>
        </p:nvSpPr>
        <p:spPr>
          <a:xfrm>
            <a:off x="5341630" y="4744299"/>
            <a:ext cx="177037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62 </a:t>
            </a:r>
            <a:r>
              <a:rPr lang="en-US" sz="2000" dirty="0" err="1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</a:t>
            </a:r>
            <a:r>
              <a:rPr lang="en-US" sz="2000" dirty="0" err="1">
                <a:solidFill>
                  <a:srgbClr val="01ADDD"/>
                </a:solidFill>
                <a:latin typeface="Symbol" panose="05050102010706020507" pitchFamily="18" charset="2"/>
                <a:ea typeface="ADLaM Display" panose="02010000000000000000" pitchFamily="2" charset="0"/>
                <a:cs typeface="ADLaM Display" panose="02010000000000000000" pitchFamily="2" charset="0"/>
              </a:rPr>
              <a:t>W</a:t>
            </a:r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/</a:t>
            </a:r>
            <a:r>
              <a:rPr lang="en-US" sz="2000" b="1" dirty="0">
                <a:solidFill>
                  <a:srgbClr val="01ADDD"/>
                </a:solidFill>
                <a:latin typeface="Wingdings 2" panose="05020102010507070707" pitchFamily="18" charset="2"/>
                <a:ea typeface="ADLaM Display" panose="02010000000000000000" pitchFamily="2" charset="0"/>
                <a:cs typeface="ADLaM Display" panose="02010000000000000000" pitchFamily="2" charset="0"/>
              </a:rPr>
              <a:t>*</a:t>
            </a:r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1ADDD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F0F8E36-27EF-9D31-2F53-5084F86C184A}"/>
              </a:ext>
            </a:extLst>
          </p:cNvPr>
          <p:cNvSpPr txBox="1">
            <a:spLocks/>
          </p:cNvSpPr>
          <p:nvPr/>
        </p:nvSpPr>
        <p:spPr>
          <a:xfrm>
            <a:off x="5341630" y="4479939"/>
            <a:ext cx="177037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62 </a:t>
            </a:r>
            <a:r>
              <a:rPr lang="en-US" sz="2000" dirty="0" err="1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</a:t>
            </a:r>
            <a:r>
              <a:rPr lang="en-US" sz="2000" dirty="0" err="1">
                <a:solidFill>
                  <a:srgbClr val="01ADDD"/>
                </a:solidFill>
                <a:latin typeface="Symbol" panose="05050102010706020507" pitchFamily="18" charset="2"/>
                <a:ea typeface="ADLaM Display" panose="02010000000000000000" pitchFamily="2" charset="0"/>
                <a:cs typeface="ADLaM Display" panose="02010000000000000000" pitchFamily="2" charset="0"/>
              </a:rPr>
              <a:t>W</a:t>
            </a:r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/</a:t>
            </a:r>
            <a:r>
              <a:rPr lang="en-US" sz="2000" b="1" dirty="0">
                <a:solidFill>
                  <a:srgbClr val="01ADDD"/>
                </a:solidFill>
                <a:latin typeface="Wingdings 2" panose="05020102010507070707" pitchFamily="18" charset="2"/>
                <a:ea typeface="ADLaM Display" panose="02010000000000000000" pitchFamily="2" charset="0"/>
                <a:cs typeface="ADLaM Display" panose="02010000000000000000" pitchFamily="2" charset="0"/>
              </a:rPr>
              <a:t>*</a:t>
            </a:r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1ADDD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0E4782F-7BDC-3CD0-5E24-EC3A940350ED}"/>
              </a:ext>
            </a:extLst>
          </p:cNvPr>
          <p:cNvSpPr txBox="1">
            <a:spLocks/>
          </p:cNvSpPr>
          <p:nvPr/>
        </p:nvSpPr>
        <p:spPr>
          <a:xfrm>
            <a:off x="5341630" y="4215579"/>
            <a:ext cx="177037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62 </a:t>
            </a:r>
            <a:r>
              <a:rPr lang="en-US" sz="2000" dirty="0" err="1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</a:t>
            </a:r>
            <a:r>
              <a:rPr lang="en-US" sz="2000" dirty="0" err="1">
                <a:solidFill>
                  <a:srgbClr val="01ADDD"/>
                </a:solidFill>
                <a:latin typeface="Symbol" panose="05050102010706020507" pitchFamily="18" charset="2"/>
                <a:ea typeface="ADLaM Display" panose="02010000000000000000" pitchFamily="2" charset="0"/>
                <a:cs typeface="ADLaM Display" panose="02010000000000000000" pitchFamily="2" charset="0"/>
              </a:rPr>
              <a:t>W</a:t>
            </a:r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/</a:t>
            </a:r>
            <a:r>
              <a:rPr lang="en-US" sz="2000" b="1" dirty="0">
                <a:solidFill>
                  <a:srgbClr val="01ADDD"/>
                </a:solidFill>
                <a:latin typeface="Wingdings 2" panose="05020102010507070707" pitchFamily="18" charset="2"/>
                <a:ea typeface="ADLaM Display" panose="02010000000000000000" pitchFamily="2" charset="0"/>
                <a:cs typeface="ADLaM Display" panose="02010000000000000000" pitchFamily="2" charset="0"/>
              </a:rPr>
              <a:t>*</a:t>
            </a:r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1ADDD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3A5BD1A-42FA-A2F5-F657-07C6C3E26566}"/>
              </a:ext>
            </a:extLst>
          </p:cNvPr>
          <p:cNvSpPr txBox="1">
            <a:spLocks/>
          </p:cNvSpPr>
          <p:nvPr/>
        </p:nvSpPr>
        <p:spPr>
          <a:xfrm>
            <a:off x="9047822" y="3798751"/>
            <a:ext cx="177037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4.5 </a:t>
            </a:r>
            <a:r>
              <a:rPr lang="en-US" sz="2000" dirty="0" err="1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</a:t>
            </a:r>
            <a:r>
              <a:rPr lang="en-US" sz="2000" dirty="0" err="1">
                <a:solidFill>
                  <a:srgbClr val="01ADDD"/>
                </a:solidFill>
                <a:latin typeface="Symbol" panose="05050102010706020507" pitchFamily="18" charset="2"/>
                <a:ea typeface="ADLaM Display" panose="02010000000000000000" pitchFamily="2" charset="0"/>
                <a:cs typeface="ADLaM Display" panose="02010000000000000000" pitchFamily="2" charset="0"/>
              </a:rPr>
              <a:t>W</a:t>
            </a:r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/</a:t>
            </a:r>
            <a:r>
              <a:rPr lang="en-US" sz="2000" b="1" dirty="0">
                <a:solidFill>
                  <a:srgbClr val="01ADDD"/>
                </a:solidFill>
                <a:latin typeface="Wingdings 2" panose="05020102010507070707" pitchFamily="18" charset="2"/>
                <a:ea typeface="ADLaM Display" panose="02010000000000000000" pitchFamily="2" charset="0"/>
                <a:cs typeface="ADLaM Display" panose="02010000000000000000" pitchFamily="2" charset="0"/>
              </a:rPr>
              <a:t>*</a:t>
            </a:r>
            <a:r>
              <a:rPr lang="en-US" sz="2000" dirty="0">
                <a:solidFill>
                  <a:srgbClr val="01ADDD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1ADDD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11B251-947A-16C1-0DF2-D366A4424142}"/>
              </a:ext>
            </a:extLst>
          </p:cNvPr>
          <p:cNvSpPr txBox="1"/>
          <p:nvPr/>
        </p:nvSpPr>
        <p:spPr>
          <a:xfrm>
            <a:off x="9227929" y="4923852"/>
            <a:ext cx="2805043" cy="10411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/>
            <a:r>
              <a:rPr lang="en-US" sz="2000" b="0" i="0" u="none" strike="noStrike" baseline="0" dirty="0">
                <a:solidFill>
                  <a:srgbClr val="115C79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Suitable for high current application in voltage regulation</a:t>
            </a:r>
          </a:p>
        </p:txBody>
      </p:sp>
    </p:spTree>
    <p:extLst>
      <p:ext uri="{BB962C8B-B14F-4D97-AF65-F5344CB8AC3E}">
        <p14:creationId xmlns:p14="http://schemas.microsoft.com/office/powerpoint/2010/main" val="1293857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CA61A-C17B-4DFD-77F2-289589E59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9CDC8-365D-1A35-7E52-8BB166A6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60" y="0"/>
            <a:ext cx="11049000" cy="1325563"/>
          </a:xfrm>
        </p:spPr>
        <p:txBody>
          <a:bodyPr/>
          <a:lstStyle/>
          <a:p>
            <a:r>
              <a:rPr lang="en-US" dirty="0"/>
              <a:t>Selection of Process Features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8ED77-16D9-3134-8B84-27845622A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E3E048-8FA8-4D76-90CE-F1B34084A90C}" type="slidenum">
              <a:rPr lang="en-US" smtClean="0"/>
              <a:t>5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19A481-E0F9-B341-A5B0-B83A58A2CA33}"/>
              </a:ext>
            </a:extLst>
          </p:cNvPr>
          <p:cNvSpPr txBox="1"/>
          <p:nvPr/>
        </p:nvSpPr>
        <p:spPr>
          <a:xfrm>
            <a:off x="379782" y="847586"/>
            <a:ext cx="9994669" cy="54412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indent="-28575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Aptos" panose="020B0004020202020204" pitchFamily="34" charset="0"/>
              </a:rPr>
              <a:t>process modules selected:</a:t>
            </a:r>
            <a:r>
              <a:rPr lang="en-US" dirty="0">
                <a:ea typeface="Aptos" panose="020B0004020202020204" pitchFamily="34" charset="0"/>
              </a:rPr>
              <a:t> </a:t>
            </a:r>
            <a:br>
              <a:rPr lang="en-US" dirty="0">
                <a:ea typeface="Aptos" panose="020B0004020202020204" pitchFamily="34" charset="0"/>
              </a:rPr>
            </a:br>
            <a:r>
              <a:rPr lang="en-GB" sz="1800" b="1" dirty="0">
                <a:solidFill>
                  <a:srgbClr val="B2D33C"/>
                </a:solidFill>
                <a:effectLst/>
                <a:ea typeface="Aptos" panose="020B0004020202020204" pitchFamily="34" charset="0"/>
              </a:rPr>
              <a:t>ALUCAP, COPTHK, DTI, LVT, METAL1, METAL2, METAL3, METAL4, METAL5, MOS5, MOSLP, PSUB</a:t>
            </a:r>
            <a:r>
              <a:rPr lang="en-GB" b="1" dirty="0">
                <a:solidFill>
                  <a:srgbClr val="B2D33C"/>
                </a:solidFill>
                <a:ea typeface="Aptos" panose="020B0004020202020204" pitchFamily="34" charset="0"/>
              </a:rPr>
              <a:t> </a:t>
            </a:r>
            <a:r>
              <a:rPr lang="en-GB" b="1" dirty="0">
                <a:solidFill>
                  <a:srgbClr val="115C79"/>
                </a:solidFill>
                <a:effectLst/>
                <a:latin typeface="Wingdings 3"/>
                <a:ea typeface="Aptos" panose="020B0004020202020204" pitchFamily="34" charset="0"/>
                <a:sym typeface="Wingdings 3"/>
              </a:rPr>
              <a:t>Æ </a:t>
            </a:r>
            <a:r>
              <a:rPr lang="en-GB" b="1" dirty="0">
                <a:solidFill>
                  <a:srgbClr val="115C79"/>
                </a:solidFill>
                <a:effectLst/>
                <a:ea typeface="Aptos" panose="020B0004020202020204" pitchFamily="34" charset="0"/>
              </a:rPr>
              <a:t>only 31-mask layer set</a:t>
            </a:r>
            <a:br>
              <a:rPr lang="en-US" dirty="0">
                <a:ea typeface="Aptos" panose="020B0004020202020204" pitchFamily="34" charset="0"/>
              </a:rPr>
            </a:br>
            <a:r>
              <a:rPr lang="en-US" dirty="0">
                <a:ea typeface="Aptos" panose="020B0004020202020204" pitchFamily="34" charset="0"/>
              </a:rPr>
              <a:t>(</a:t>
            </a:r>
            <a:r>
              <a:rPr lang="en-GB" dirty="0">
                <a:ea typeface="Aptos" panose="020B0004020202020204" pitchFamily="34" charset="0"/>
              </a:rPr>
              <a:t>i</a:t>
            </a:r>
            <a:r>
              <a:rPr lang="en-GB" sz="1800" dirty="0">
                <a:effectLst/>
                <a:ea typeface="Aptos" panose="020B0004020202020204" pitchFamily="34" charset="0"/>
              </a:rPr>
              <a:t>t is the ‘1157’ option settings)</a:t>
            </a:r>
            <a:br>
              <a:rPr lang="en-GB" sz="1800" dirty="0">
                <a:effectLst/>
                <a:ea typeface="Aptos" panose="020B0004020202020204" pitchFamily="34" charset="0"/>
              </a:rPr>
            </a:br>
            <a:r>
              <a:rPr lang="en-GB" sz="1800" dirty="0">
                <a:effectLst/>
                <a:ea typeface="Aptos" panose="020B0004020202020204" pitchFamily="34" charset="0"/>
              </a:rPr>
              <a:t>rejected </a:t>
            </a:r>
            <a:r>
              <a:rPr lang="en-GB" sz="1800" b="1" dirty="0">
                <a:solidFill>
                  <a:srgbClr val="B2D33C"/>
                </a:solidFill>
                <a:effectLst/>
                <a:ea typeface="Aptos" panose="020B0004020202020204" pitchFamily="34" charset="0"/>
              </a:rPr>
              <a:t>DEPL, NHVA, PHVA, DIODEA, NVM, OTPF</a:t>
            </a:r>
            <a:r>
              <a:rPr lang="en-GB" sz="1800" dirty="0">
                <a:effectLst/>
                <a:ea typeface="Aptos" panose="020B0004020202020204" pitchFamily="34" charset="0"/>
              </a:rPr>
              <a:t> – HV layers.</a:t>
            </a:r>
            <a:endParaRPr lang="en-GB" sz="1800" dirty="0">
              <a:effectLst/>
              <a:ea typeface="Aptos" panose="020B0004020202020204" pitchFamily="34" charset="0"/>
              <a:cs typeface="Arial"/>
            </a:endParaRPr>
          </a:p>
          <a:p>
            <a:pPr marL="285750" marR="0" indent="-28575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ea typeface="Aptos" panose="020B0004020202020204" pitchFamily="34" charset="0"/>
              </a:rPr>
              <a:t>number of thin metals: 5 metal layers, (no point to impose restriction to default 3 metal layers)</a:t>
            </a:r>
            <a:endParaRPr lang="en-GB" dirty="0">
              <a:ea typeface="Aptos" panose="020B0004020202020204" pitchFamily="34" charset="0"/>
              <a:cs typeface="Arial"/>
            </a:endParaRPr>
          </a:p>
          <a:p>
            <a:pPr marL="285750" marR="0" indent="-28575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ea typeface="Aptos" panose="020B0004020202020204" pitchFamily="34" charset="0"/>
              </a:rPr>
              <a:t>XFAB provides pricing (and delivery time) based on modules selected for both options:</a:t>
            </a:r>
          </a:p>
          <a:p>
            <a:pPr marL="742950" lvl="1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B2D33C"/>
                </a:solidFill>
                <a:effectLst/>
                <a:ea typeface="Aptos" panose="020B0004020202020204" pitchFamily="34" charset="0"/>
              </a:rPr>
              <a:t>MPW </a:t>
            </a:r>
            <a:r>
              <a:rPr lang="en-GB" b="1" dirty="0">
                <a:solidFill>
                  <a:srgbClr val="115C79"/>
                </a:solidFill>
                <a:effectLst/>
                <a:latin typeface="Wingdings 3" panose="05040102010807070707" pitchFamily="18" charset="2"/>
                <a:ea typeface="Aptos" panose="020B0004020202020204" pitchFamily="34" charset="0"/>
              </a:rPr>
              <a:t>Æ</a:t>
            </a:r>
            <a:r>
              <a:rPr lang="en-GB" b="1" dirty="0">
                <a:solidFill>
                  <a:srgbClr val="115C79"/>
                </a:solidFill>
                <a:effectLst/>
                <a:ea typeface="Aptos" panose="020B0004020202020204" pitchFamily="34" charset="0"/>
              </a:rPr>
              <a:t> $22.5k per 10 mm^2 (minimal chip size with 45 die delivered)</a:t>
            </a:r>
            <a:endParaRPr lang="en-US" b="1" dirty="0">
              <a:solidFill>
                <a:srgbClr val="115C79"/>
              </a:solidFill>
              <a:ea typeface="Aptos" panose="020B0004020202020204" pitchFamily="34" charset="0"/>
            </a:endParaRPr>
          </a:p>
          <a:p>
            <a:pPr marL="742950" lvl="1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B2D33C"/>
                </a:solidFill>
                <a:effectLst/>
                <a:ea typeface="Aptos" panose="020B0004020202020204" pitchFamily="34" charset="0"/>
              </a:rPr>
              <a:t>engineering/production run </a:t>
            </a:r>
            <a:r>
              <a:rPr lang="en-GB" b="1" dirty="0">
                <a:solidFill>
                  <a:srgbClr val="115C79"/>
                </a:solidFill>
                <a:effectLst/>
                <a:latin typeface="Wingdings 2"/>
                <a:ea typeface="Aptos" panose="020B0004020202020204" pitchFamily="34" charset="0"/>
                <a:sym typeface="Wingdings 2"/>
              </a:rPr>
              <a:t>Æ</a:t>
            </a:r>
            <a:r>
              <a:rPr lang="en-GB" b="1" dirty="0">
                <a:solidFill>
                  <a:srgbClr val="115C79"/>
                </a:solidFill>
                <a:effectLst/>
                <a:ea typeface="Aptos" panose="020B0004020202020204" pitchFamily="34" charset="0"/>
              </a:rPr>
              <a:t> $177.2k per with minimum 3 wafers delivered</a:t>
            </a:r>
            <a:br>
              <a:rPr lang="en-GB" b="1" dirty="0">
                <a:effectLst/>
                <a:ea typeface="Aptos" panose="020B0004020202020204" pitchFamily="34" charset="0"/>
              </a:rPr>
            </a:br>
            <a:r>
              <a:rPr lang="en-GB" b="1" dirty="0">
                <a:solidFill>
                  <a:srgbClr val="115C79"/>
                </a:solidFill>
                <a:ea typeface="Aptos" panose="020B0004020202020204" pitchFamily="34" charset="0"/>
              </a:rPr>
              <a:t>2-MLM mask-set option used</a:t>
            </a:r>
            <a:r>
              <a:rPr lang="en-GB" b="1" dirty="0">
                <a:solidFill>
                  <a:srgbClr val="115C79"/>
                </a:solidFill>
                <a:effectLst/>
                <a:ea typeface="Aptos" panose="020B0004020202020204" pitchFamily="34" charset="0"/>
              </a:rPr>
              <a:t> </a:t>
            </a:r>
            <a:endParaRPr lang="en-GB" sz="1800" b="1" dirty="0">
              <a:solidFill>
                <a:srgbClr val="115C79"/>
              </a:solidFill>
              <a:effectLst/>
              <a:ea typeface="Aptos" panose="020B0004020202020204" pitchFamily="34" charset="0"/>
              <a:cs typeface="Arial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/>
                <a:ea typeface="Times New Roman" panose="02020603050405020304" pitchFamily="18" charset="0"/>
                <a:cs typeface="Aptos" panose="020B0004020202020204" pitchFamily="34" charset="0"/>
              </a:rPr>
              <a:t>Wafer thickness (725 µm +/- 15 µm) delivered unlapped; thinning can be ordered 250 µm. </a:t>
            </a:r>
            <a:endParaRPr lang="en-GB" dirty="0">
              <a:latin typeface="Helvetica"/>
              <a:ea typeface="Aptos" panose="020B0004020202020204" pitchFamily="34" charset="0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GB" dirty="0">
                <a:ea typeface="Aptos" panose="020B0004020202020204" pitchFamily="34" charset="0"/>
              </a:rPr>
              <a:t>XFAB Foundry Facility in France in Corbeil – </a:t>
            </a:r>
            <a:r>
              <a:rPr lang="en-GB" dirty="0" err="1">
                <a:ea typeface="Aptos" panose="020B0004020202020204" pitchFamily="34" charset="0"/>
              </a:rPr>
              <a:t>Essonnes</a:t>
            </a:r>
            <a:endParaRPr lang="en-GB" dirty="0">
              <a:ea typeface="Aptos" panose="020B0004020202020204" pitchFamily="34" charset="0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GB" dirty="0">
                <a:ea typeface="Aptos" panose="020B0004020202020204" pitchFamily="34" charset="0"/>
              </a:rPr>
              <a:t>Less frequent and longer delivery than other mainstream foundries</a:t>
            </a:r>
            <a:endParaRPr lang="en-GB" dirty="0">
              <a:ea typeface="Aptos" panose="020B0004020202020204" pitchFamily="34" charset="0"/>
              <a:cs typeface="Arial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B2D33C"/>
                </a:solidFill>
                <a:ea typeface="Aptos" panose="020B0004020202020204" pitchFamily="34" charset="0"/>
              </a:rPr>
              <a:t>Purchase Order </a:t>
            </a:r>
            <a:r>
              <a:rPr lang="en-GB" b="1" dirty="0">
                <a:solidFill>
                  <a:srgbClr val="115C79"/>
                </a:solidFill>
                <a:ea typeface="Aptos" panose="020B0004020202020204" pitchFamily="34" charset="0"/>
              </a:rPr>
              <a:t>dispatched by BNL for AncASICXT011_P1 (first 10 mm</a:t>
            </a:r>
            <a:r>
              <a:rPr lang="en-GB" b="1" baseline="30000" dirty="0">
                <a:solidFill>
                  <a:srgbClr val="115C79"/>
                </a:solidFill>
                <a:ea typeface="Aptos" panose="020B0004020202020204" pitchFamily="34" charset="0"/>
              </a:rPr>
              <a:t>2</a:t>
            </a:r>
            <a:r>
              <a:rPr lang="en-GB" b="1" dirty="0">
                <a:solidFill>
                  <a:srgbClr val="115C79"/>
                </a:solidFill>
                <a:ea typeface="Aptos" panose="020B0004020202020204" pitchFamily="34" charset="0"/>
              </a:rPr>
              <a:t> prototype) </a:t>
            </a:r>
            <a:endParaRPr lang="en-GB" b="1" dirty="0">
              <a:solidFill>
                <a:srgbClr val="B2D33C"/>
              </a:solidFill>
              <a:effectLst/>
              <a:ea typeface="Aptos" panose="020B0004020202020204" pitchFamily="34" charset="0"/>
            </a:endParaRPr>
          </a:p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28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486B5-2733-C744-59E7-E8497B187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274A0-D635-7FD3-AEF1-D1C148F2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60" y="1"/>
            <a:ext cx="11049000" cy="794582"/>
          </a:xfrm>
        </p:spPr>
        <p:txBody>
          <a:bodyPr/>
          <a:lstStyle/>
          <a:p>
            <a:r>
              <a:rPr lang="en-US" dirty="0"/>
              <a:t>AncASICXT011_P1 -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36541-164D-4E72-459C-2CE4BF6A7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E3E048-8FA8-4D76-90CE-F1B34084A90C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CE83C892-06A3-359F-F492-A9040A4BEBD9}"/>
              </a:ext>
            </a:extLst>
          </p:cNvPr>
          <p:cNvSpPr/>
          <p:nvPr/>
        </p:nvSpPr>
        <p:spPr>
          <a:xfrm rot="5400000" flipV="1">
            <a:off x="8673833" y="1548706"/>
            <a:ext cx="173081" cy="1596934"/>
          </a:xfrm>
          <a:prstGeom prst="rightBrace">
            <a:avLst>
              <a:gd name="adj1" fmla="val 58333"/>
              <a:gd name="adj2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014FE2-6A14-8D59-4802-04160A88A339}"/>
              </a:ext>
            </a:extLst>
          </p:cNvPr>
          <p:cNvSpPr txBox="1"/>
          <p:nvPr/>
        </p:nvSpPr>
        <p:spPr>
          <a:xfrm>
            <a:off x="7874822" y="2444503"/>
            <a:ext cx="1783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SLDO pre-regulator from LBL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C8964F61-BF72-C105-D7B7-3F9C522E5FC6}"/>
              </a:ext>
            </a:extLst>
          </p:cNvPr>
          <p:cNvSpPr/>
          <p:nvPr/>
        </p:nvSpPr>
        <p:spPr>
          <a:xfrm rot="10800000">
            <a:off x="9908868" y="1844795"/>
            <a:ext cx="244926" cy="3383280"/>
          </a:xfrm>
          <a:prstGeom prst="rightBrace">
            <a:avLst>
              <a:gd name="adj1" fmla="val 58333"/>
              <a:gd name="adj2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0F881D-D61A-CF29-89DB-B308E823E1B7}"/>
              </a:ext>
            </a:extLst>
          </p:cNvPr>
          <p:cNvSpPr txBox="1"/>
          <p:nvPr/>
        </p:nvSpPr>
        <p:spPr>
          <a:xfrm>
            <a:off x="9146278" y="3337674"/>
            <a:ext cx="91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Test devices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45D9BE-87F2-4E4A-B7D2-EE218B221410}"/>
              </a:ext>
            </a:extLst>
          </p:cNvPr>
          <p:cNvCxnSpPr/>
          <p:nvPr/>
        </p:nvCxnSpPr>
        <p:spPr>
          <a:xfrm>
            <a:off x="11793680" y="1478043"/>
            <a:ext cx="0" cy="4133088"/>
          </a:xfrm>
          <a:prstGeom prst="straightConnector1">
            <a:avLst/>
          </a:prstGeom>
          <a:ln w="19050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C392652-DD0E-D0DA-72CC-591E6EC29446}"/>
              </a:ext>
            </a:extLst>
          </p:cNvPr>
          <p:cNvSpPr txBox="1"/>
          <p:nvPr/>
        </p:nvSpPr>
        <p:spPr>
          <a:xfrm rot="16200000">
            <a:off x="11427920" y="3487322"/>
            <a:ext cx="73152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1400" dirty="0"/>
              <a:t>2.9 mm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BF017F2-8BAA-2761-4DD9-C810E9583824}"/>
              </a:ext>
            </a:extLst>
          </p:cNvPr>
          <p:cNvCxnSpPr/>
          <p:nvPr/>
        </p:nvCxnSpPr>
        <p:spPr>
          <a:xfrm>
            <a:off x="7017027" y="1306021"/>
            <a:ext cx="4572000" cy="0"/>
          </a:xfrm>
          <a:prstGeom prst="straightConnector1">
            <a:avLst/>
          </a:prstGeom>
          <a:ln w="19050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2F76947-47B3-915B-02BA-EEF536396D82}"/>
              </a:ext>
            </a:extLst>
          </p:cNvPr>
          <p:cNvSpPr txBox="1"/>
          <p:nvPr/>
        </p:nvSpPr>
        <p:spPr>
          <a:xfrm>
            <a:off x="9033061" y="1164534"/>
            <a:ext cx="73152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1400" dirty="0"/>
              <a:t>3.2 mm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BA2203-7B86-642B-44AB-50212219B5F4}"/>
              </a:ext>
            </a:extLst>
          </p:cNvPr>
          <p:cNvSpPr txBox="1"/>
          <p:nvPr/>
        </p:nvSpPr>
        <p:spPr>
          <a:xfrm>
            <a:off x="303977" y="1306021"/>
            <a:ext cx="5831069" cy="339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Aptos" panose="020B0004020202020204" pitchFamily="34" charset="0"/>
              </a:rPr>
              <a:t>includes:</a:t>
            </a:r>
            <a:r>
              <a:rPr lang="en-US" dirty="0">
                <a:ea typeface="Aptos" panose="020B0004020202020204" pitchFamily="34" charset="0"/>
              </a:rPr>
              <a:t> </a:t>
            </a: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15C79"/>
                </a:solidFill>
                <a:effectLst/>
                <a:ea typeface="Aptos" panose="020B0004020202020204" pitchFamily="34" charset="0"/>
              </a:rPr>
              <a:t>NVBG fir</a:t>
            </a:r>
            <a:r>
              <a:rPr lang="en-US" dirty="0">
                <a:solidFill>
                  <a:srgbClr val="115C79"/>
                </a:solidFill>
                <a:ea typeface="Aptos" panose="020B0004020202020204" pitchFamily="34" charset="0"/>
              </a:rPr>
              <a:t>st prototype (w/o DAC.ADC for </a:t>
            </a:r>
            <a:r>
              <a:rPr lang="en-US" dirty="0" err="1">
                <a:solidFill>
                  <a:srgbClr val="115C79"/>
                </a:solidFill>
                <a:ea typeface="Aptos" panose="020B0004020202020204" pitchFamily="34" charset="0"/>
              </a:rPr>
              <a:t>setting.monitoring</a:t>
            </a:r>
            <a:r>
              <a:rPr lang="en-US" dirty="0">
                <a:solidFill>
                  <a:srgbClr val="115C79"/>
                </a:solidFill>
                <a:ea typeface="Aptos" panose="020B0004020202020204" pitchFamily="34" charset="0"/>
              </a:rPr>
              <a:t>)</a:t>
            </a: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15C79"/>
                </a:solidFill>
                <a:effectLst/>
                <a:ea typeface="Aptos" panose="020B0004020202020204" pitchFamily="34" charset="0"/>
              </a:rPr>
              <a:t>SLDO </a:t>
            </a:r>
            <a:r>
              <a:rPr lang="en-US" dirty="0" err="1">
                <a:solidFill>
                  <a:srgbClr val="115C79"/>
                </a:solidFill>
                <a:effectLst/>
                <a:ea typeface="Aptos" panose="020B0004020202020204" pitchFamily="34" charset="0"/>
              </a:rPr>
              <a:t>pre</a:t>
            </a:r>
            <a:r>
              <a:rPr lang="en-US" dirty="0" err="1">
                <a:solidFill>
                  <a:srgbClr val="115C79"/>
                </a:solidFill>
                <a:ea typeface="Aptos" panose="020B0004020202020204" pitchFamily="34" charset="0"/>
              </a:rPr>
              <a:t>regulator</a:t>
            </a:r>
            <a:r>
              <a:rPr lang="en-US" dirty="0">
                <a:solidFill>
                  <a:srgbClr val="115C79"/>
                </a:solidFill>
                <a:ea typeface="Aptos" panose="020B0004020202020204" pitchFamily="34" charset="0"/>
              </a:rPr>
              <a:t> stages</a:t>
            </a: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15C79"/>
                </a:solidFill>
                <a:effectLst/>
                <a:ea typeface="Aptos" panose="020B0004020202020204" pitchFamily="34" charset="0"/>
              </a:rPr>
              <a:t>TX/RX stages for DC-coupling demo </a:t>
            </a: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15C79"/>
                </a:solidFill>
                <a:ea typeface="Aptos" panose="020B0004020202020204" pitchFamily="34" charset="0"/>
              </a:rPr>
              <a:t>transistor test structures for irradiations</a:t>
            </a: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15C79"/>
                </a:solidFill>
                <a:ea typeface="Aptos" panose="020B0004020202020204" pitchFamily="34" charset="0"/>
              </a:rPr>
              <a:t>Number of pads = 109 + 24</a:t>
            </a: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15C79"/>
                </a:solidFill>
                <a:effectLst/>
                <a:ea typeface="Aptos" panose="020B0004020202020204" pitchFamily="34" charset="0"/>
              </a:rPr>
              <a:t>Pad pitch = 100 </a:t>
            </a:r>
            <a:r>
              <a:rPr lang="en-GB" dirty="0">
                <a:solidFill>
                  <a:srgbClr val="115C79"/>
                </a:solidFill>
                <a:effectLst/>
                <a:latin typeface="Symbol" panose="05050102010706020507" pitchFamily="18" charset="2"/>
                <a:ea typeface="Aptos" panose="020B0004020202020204" pitchFamily="34" charset="0"/>
              </a:rPr>
              <a:t>m</a:t>
            </a:r>
            <a:r>
              <a:rPr lang="en-GB" dirty="0">
                <a:solidFill>
                  <a:srgbClr val="115C79"/>
                </a:solidFill>
                <a:effectLst/>
                <a:ea typeface="Aptos" panose="020B0004020202020204" pitchFamily="34" charset="0"/>
              </a:rPr>
              <a:t>m</a:t>
            </a: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15C79"/>
                </a:solidFill>
                <a:ea typeface="Aptos" panose="020B0004020202020204" pitchFamily="34" charset="0"/>
              </a:rPr>
              <a:t>NVBG regulation from negative sub-1V to negative 5V</a:t>
            </a:r>
            <a:endParaRPr lang="en-GB" dirty="0">
              <a:solidFill>
                <a:srgbClr val="115C79"/>
              </a:solidFill>
              <a:effectLst/>
              <a:ea typeface="Aptos" panose="020B00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4FEFB03-DADC-4205-B6CC-1D4D1791A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055" y="1404891"/>
            <a:ext cx="4630167" cy="4206240"/>
          </a:xfrm>
          <a:prstGeom prst="rect">
            <a:avLst/>
          </a:prstGeom>
        </p:spPr>
      </p:pic>
      <p:sp>
        <p:nvSpPr>
          <p:cNvPr id="47" name="Right Brace 46">
            <a:extLst>
              <a:ext uri="{FF2B5EF4-FFF2-40B4-BE49-F238E27FC236}">
                <a16:creationId xmlns:a16="http://schemas.microsoft.com/office/drawing/2014/main" id="{C5D50377-F1A7-B51E-E25A-F7CC1B384EE9}"/>
              </a:ext>
            </a:extLst>
          </p:cNvPr>
          <p:cNvSpPr/>
          <p:nvPr/>
        </p:nvSpPr>
        <p:spPr>
          <a:xfrm rot="5400000" flipV="1">
            <a:off x="8614740" y="1509152"/>
            <a:ext cx="173081" cy="1596934"/>
          </a:xfrm>
          <a:prstGeom prst="rightBrace">
            <a:avLst>
              <a:gd name="adj1" fmla="val 58333"/>
              <a:gd name="adj2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8" name="TextBox 14">
            <a:extLst>
              <a:ext uri="{FF2B5EF4-FFF2-40B4-BE49-F238E27FC236}">
                <a16:creationId xmlns:a16="http://schemas.microsoft.com/office/drawing/2014/main" id="{244D4B2C-2E01-B824-B30E-3F8D5C928B88}"/>
              </a:ext>
            </a:extLst>
          </p:cNvPr>
          <p:cNvSpPr txBox="1"/>
          <p:nvPr/>
        </p:nvSpPr>
        <p:spPr>
          <a:xfrm>
            <a:off x="7767101" y="2457985"/>
            <a:ext cx="1760249" cy="47672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t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SLDO pre-regulator from LBL</a:t>
            </a:r>
          </a:p>
        </p:txBody>
      </p:sp>
      <p:sp>
        <p:nvSpPr>
          <p:cNvPr id="49" name="Right Brace 48">
            <a:extLst>
              <a:ext uri="{FF2B5EF4-FFF2-40B4-BE49-F238E27FC236}">
                <a16:creationId xmlns:a16="http://schemas.microsoft.com/office/drawing/2014/main" id="{AD2DB370-E678-4985-28EA-C54ED7B21910}"/>
              </a:ext>
            </a:extLst>
          </p:cNvPr>
          <p:cNvSpPr/>
          <p:nvPr/>
        </p:nvSpPr>
        <p:spPr>
          <a:xfrm rot="10800000">
            <a:off x="6569314" y="2025135"/>
            <a:ext cx="244926" cy="1001487"/>
          </a:xfrm>
          <a:prstGeom prst="rightBrace">
            <a:avLst>
              <a:gd name="adj1" fmla="val 58333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0" name="TextBox 16">
            <a:extLst>
              <a:ext uri="{FF2B5EF4-FFF2-40B4-BE49-F238E27FC236}">
                <a16:creationId xmlns:a16="http://schemas.microsoft.com/office/drawing/2014/main" id="{CCE52D80-6D25-2A8D-CC6F-392388F2077A}"/>
              </a:ext>
            </a:extLst>
          </p:cNvPr>
          <p:cNvSpPr txBox="1"/>
          <p:nvPr/>
        </p:nvSpPr>
        <p:spPr>
          <a:xfrm>
            <a:off x="5377330" y="2269672"/>
            <a:ext cx="1127808" cy="538401"/>
          </a:xfrm>
          <a:prstGeom prst="roundRect">
            <a:avLst>
              <a:gd name="adj" fmla="val 557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CML transceiver</a:t>
            </a:r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A57856D8-408E-4B90-0E11-33328C37D2CE}"/>
              </a:ext>
            </a:extLst>
          </p:cNvPr>
          <p:cNvSpPr/>
          <p:nvPr/>
        </p:nvSpPr>
        <p:spPr>
          <a:xfrm rot="5400000" flipV="1">
            <a:off x="8020180" y="4953318"/>
            <a:ext cx="233349" cy="1674227"/>
          </a:xfrm>
          <a:prstGeom prst="rightBrace">
            <a:avLst>
              <a:gd name="adj1" fmla="val 58333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2" name="TextBox 20">
            <a:extLst>
              <a:ext uri="{FF2B5EF4-FFF2-40B4-BE49-F238E27FC236}">
                <a16:creationId xmlns:a16="http://schemas.microsoft.com/office/drawing/2014/main" id="{60A0C8EE-77AC-A175-EAF2-24CD555A1EE9}"/>
              </a:ext>
            </a:extLst>
          </p:cNvPr>
          <p:cNvSpPr txBox="1"/>
          <p:nvPr/>
        </p:nvSpPr>
        <p:spPr>
          <a:xfrm>
            <a:off x="6309141" y="5970335"/>
            <a:ext cx="2923902" cy="37457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Negative Voltage Generator</a:t>
            </a:r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B442BD6B-0928-0113-5F85-3B60064017A7}"/>
              </a:ext>
            </a:extLst>
          </p:cNvPr>
          <p:cNvSpPr/>
          <p:nvPr/>
        </p:nvSpPr>
        <p:spPr>
          <a:xfrm rot="5400000" flipV="1">
            <a:off x="10451125" y="4953318"/>
            <a:ext cx="233349" cy="1674227"/>
          </a:xfrm>
          <a:prstGeom prst="rightBrace">
            <a:avLst>
              <a:gd name="adj1" fmla="val 58333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5" name="TextBox 9">
            <a:extLst>
              <a:ext uri="{FF2B5EF4-FFF2-40B4-BE49-F238E27FC236}">
                <a16:creationId xmlns:a16="http://schemas.microsoft.com/office/drawing/2014/main" id="{01B04EA7-6865-FEC3-6BAB-6C091B3F474D}"/>
              </a:ext>
            </a:extLst>
          </p:cNvPr>
          <p:cNvSpPr txBox="1"/>
          <p:nvPr/>
        </p:nvSpPr>
        <p:spPr>
          <a:xfrm>
            <a:off x="9893320" y="5970335"/>
            <a:ext cx="1366364" cy="37457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Test devices</a:t>
            </a:r>
          </a:p>
        </p:txBody>
      </p:sp>
      <p:sp>
        <p:nvSpPr>
          <p:cNvPr id="56" name="Right Brace 55">
            <a:extLst>
              <a:ext uri="{FF2B5EF4-FFF2-40B4-BE49-F238E27FC236}">
                <a16:creationId xmlns:a16="http://schemas.microsoft.com/office/drawing/2014/main" id="{995EA8D4-9684-DC08-21F3-E8D8D0644A4F}"/>
              </a:ext>
            </a:extLst>
          </p:cNvPr>
          <p:cNvSpPr/>
          <p:nvPr/>
        </p:nvSpPr>
        <p:spPr>
          <a:xfrm rot="10800000">
            <a:off x="9472546" y="1771727"/>
            <a:ext cx="244926" cy="3383280"/>
          </a:xfrm>
          <a:prstGeom prst="rightBrace">
            <a:avLst>
              <a:gd name="adj1" fmla="val 58333"/>
              <a:gd name="adj2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46CB08A-3B4E-1B41-E36E-5DFB89A9C936}"/>
              </a:ext>
            </a:extLst>
          </p:cNvPr>
          <p:cNvSpPr txBox="1"/>
          <p:nvPr/>
        </p:nvSpPr>
        <p:spPr>
          <a:xfrm>
            <a:off x="8709956" y="3264606"/>
            <a:ext cx="91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Test devices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4C69C6C-1581-F591-ED73-74AE95544088}"/>
              </a:ext>
            </a:extLst>
          </p:cNvPr>
          <p:cNvSpPr txBox="1"/>
          <p:nvPr/>
        </p:nvSpPr>
        <p:spPr>
          <a:xfrm>
            <a:off x="526564" y="5144100"/>
            <a:ext cx="61001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Presentation by Praful Purohit @ </a:t>
            </a:r>
            <a:r>
              <a:rPr lang="en-US" dirty="0" err="1"/>
              <a:t>ePIC</a:t>
            </a:r>
            <a:r>
              <a:rPr lang="en-US" dirty="0"/>
              <a:t> collab. meeting</a:t>
            </a:r>
          </a:p>
          <a:p>
            <a:r>
              <a:rPr lang="en-US" dirty="0"/>
              <a:t>https://agenda.infn.it/event/43344/contributions/253230/</a:t>
            </a:r>
          </a:p>
        </p:txBody>
      </p:sp>
    </p:spTree>
    <p:extLst>
      <p:ext uri="{BB962C8B-B14F-4D97-AF65-F5344CB8AC3E}">
        <p14:creationId xmlns:p14="http://schemas.microsoft.com/office/powerpoint/2010/main" val="149570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50FEA-12F4-3104-B04D-3BA8A1812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C776A2-FB01-F7B1-12F0-1771F2F75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596" y="1369251"/>
            <a:ext cx="4957223" cy="43045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39B9F7-B438-7937-9217-19ACEB2F9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60" y="1"/>
            <a:ext cx="11049000" cy="794582"/>
          </a:xfrm>
        </p:spPr>
        <p:txBody>
          <a:bodyPr/>
          <a:lstStyle/>
          <a:p>
            <a:r>
              <a:rPr lang="en-US" dirty="0"/>
              <a:t>AncASICXT011_P1 - Fabrication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5E23F-8737-FFD8-5105-22E602631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E3E048-8FA8-4D76-90CE-F1B34084A90C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F994D7-B08E-8EF5-D1EB-636450D75CFE}"/>
              </a:ext>
            </a:extLst>
          </p:cNvPr>
          <p:cNvSpPr txBox="1"/>
          <p:nvPr/>
        </p:nvSpPr>
        <p:spPr>
          <a:xfrm>
            <a:off x="7874822" y="2444503"/>
            <a:ext cx="1783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SLDO pre-regulator from LBL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36591865-E90A-668E-C592-35E25B85FED6}"/>
              </a:ext>
            </a:extLst>
          </p:cNvPr>
          <p:cNvSpPr/>
          <p:nvPr/>
        </p:nvSpPr>
        <p:spPr>
          <a:xfrm rot="10800000">
            <a:off x="9908868" y="1844795"/>
            <a:ext cx="244926" cy="3383280"/>
          </a:xfrm>
          <a:prstGeom prst="rightBrace">
            <a:avLst>
              <a:gd name="adj1" fmla="val 58333"/>
              <a:gd name="adj2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65D8F6-A39B-158C-438E-4DC2F24A8620}"/>
              </a:ext>
            </a:extLst>
          </p:cNvPr>
          <p:cNvSpPr txBox="1"/>
          <p:nvPr/>
        </p:nvSpPr>
        <p:spPr>
          <a:xfrm>
            <a:off x="9146278" y="3337674"/>
            <a:ext cx="91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Test devices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11F7B96-A4CD-81C4-9C5D-E0666E9CAC06}"/>
              </a:ext>
            </a:extLst>
          </p:cNvPr>
          <p:cNvCxnSpPr/>
          <p:nvPr/>
        </p:nvCxnSpPr>
        <p:spPr>
          <a:xfrm>
            <a:off x="11793680" y="1478043"/>
            <a:ext cx="0" cy="4133088"/>
          </a:xfrm>
          <a:prstGeom prst="straightConnector1">
            <a:avLst/>
          </a:prstGeom>
          <a:ln w="19050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5C20182-DA26-F331-2AC4-DF09F2FD9E39}"/>
              </a:ext>
            </a:extLst>
          </p:cNvPr>
          <p:cNvSpPr txBox="1"/>
          <p:nvPr/>
        </p:nvSpPr>
        <p:spPr>
          <a:xfrm rot="16200000">
            <a:off x="11427920" y="3487322"/>
            <a:ext cx="73152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1400" dirty="0"/>
              <a:t>2.9 mm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47B2569-C83D-77C4-81E6-6653D20977CC}"/>
              </a:ext>
            </a:extLst>
          </p:cNvPr>
          <p:cNvCxnSpPr/>
          <p:nvPr/>
        </p:nvCxnSpPr>
        <p:spPr>
          <a:xfrm>
            <a:off x="7017027" y="1306021"/>
            <a:ext cx="4572000" cy="0"/>
          </a:xfrm>
          <a:prstGeom prst="straightConnector1">
            <a:avLst/>
          </a:prstGeom>
          <a:ln w="19050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AA51BF8-098D-0955-B35D-A06F0B994713}"/>
              </a:ext>
            </a:extLst>
          </p:cNvPr>
          <p:cNvSpPr txBox="1"/>
          <p:nvPr/>
        </p:nvSpPr>
        <p:spPr>
          <a:xfrm>
            <a:off x="9033061" y="1164534"/>
            <a:ext cx="73152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1400" dirty="0"/>
              <a:t>3.2 mm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D3B2B7-59EE-96AA-C890-48BEDC66D070}"/>
              </a:ext>
            </a:extLst>
          </p:cNvPr>
          <p:cNvSpPr txBox="1"/>
          <p:nvPr/>
        </p:nvSpPr>
        <p:spPr>
          <a:xfrm>
            <a:off x="259527" y="623105"/>
            <a:ext cx="6463976" cy="51943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Aptos" panose="020B0004020202020204" pitchFamily="34" charset="0"/>
              </a:rPr>
              <a:t>submission for fabrication</a:t>
            </a:r>
          </a:p>
          <a:p>
            <a:pPr marL="742950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15C79"/>
                </a:solidFill>
                <a:effectLst/>
                <a:ea typeface="Aptos" panose="020B0004020202020204" pitchFamily="34" charset="0"/>
              </a:rPr>
              <a:t>tape in 03/03/2025</a:t>
            </a:r>
            <a:r>
              <a:rPr lang="en-GB" dirty="0">
                <a:solidFill>
                  <a:srgbClr val="115C79"/>
                </a:solidFill>
                <a:ea typeface="Aptos" panose="020B0004020202020204" pitchFamily="34" charset="0"/>
              </a:rPr>
              <a:t>,  </a:t>
            </a:r>
            <a:r>
              <a:rPr lang="en-US" dirty="0">
                <a:solidFill>
                  <a:srgbClr val="115C79"/>
                </a:solidFill>
                <a:ea typeface="Aptos" panose="020B0004020202020204" pitchFamily="34" charset="0"/>
              </a:rPr>
              <a:t>data release form underway</a:t>
            </a:r>
            <a:endParaRPr lang="en-US" dirty="0">
              <a:solidFill>
                <a:srgbClr val="115C79"/>
              </a:solidFill>
              <a:ea typeface="Aptos" panose="020B0004020202020204" pitchFamily="34" charset="0"/>
              <a:cs typeface="Arial" panose="020B0604020202020204"/>
            </a:endParaRP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Aptos" panose="020B0004020202020204" pitchFamily="34" charset="0"/>
              </a:rPr>
              <a:t>Next steps for AncASICXT</a:t>
            </a:r>
            <a:r>
              <a:rPr lang="en-US" dirty="0">
                <a:ea typeface="Aptos" panose="020B0004020202020204" pitchFamily="34" charset="0"/>
              </a:rPr>
              <a:t>0</a:t>
            </a:r>
            <a:r>
              <a:rPr lang="en-US" dirty="0">
                <a:effectLst/>
                <a:ea typeface="Aptos" panose="020B0004020202020204" pitchFamily="34" charset="0"/>
              </a:rPr>
              <a:t>11_P2</a:t>
            </a:r>
            <a:r>
              <a:rPr lang="en-US" dirty="0">
                <a:ea typeface="Aptos" panose="020B0004020202020204" pitchFamily="34" charset="0"/>
              </a:rPr>
              <a:t> (</a:t>
            </a:r>
            <a:r>
              <a:rPr lang="en-US" dirty="0" err="1">
                <a:ea typeface="Aptos" panose="020B0004020202020204" pitchFamily="34" charset="0"/>
              </a:rPr>
              <a:t>miniAncASIC</a:t>
            </a:r>
            <a:r>
              <a:rPr lang="en-US" dirty="0">
                <a:ea typeface="Aptos" panose="020B0004020202020204" pitchFamily="34" charset="0"/>
              </a:rPr>
              <a:t>): </a:t>
            </a:r>
            <a:endParaRPr lang="en-US" dirty="0">
              <a:ea typeface="Aptos" panose="020B0004020202020204" pitchFamily="34" charset="0"/>
              <a:cs typeface="Arial"/>
            </a:endParaRPr>
          </a:p>
          <a:p>
            <a:pPr marL="742950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15C79"/>
                </a:solidFill>
                <a:ea typeface="Aptos" panose="020B0004020202020204" pitchFamily="34" charset="0"/>
              </a:rPr>
              <a:t>c</a:t>
            </a:r>
            <a:r>
              <a:rPr lang="en-GB" dirty="0">
                <a:solidFill>
                  <a:srgbClr val="115C79"/>
                </a:solidFill>
                <a:effectLst/>
                <a:ea typeface="Aptos" panose="020B0004020202020204" pitchFamily="34" charset="0"/>
              </a:rPr>
              <a:t>omplete </a:t>
            </a:r>
            <a:r>
              <a:rPr lang="en-GB" dirty="0">
                <a:solidFill>
                  <a:srgbClr val="115C79"/>
                </a:solidFill>
                <a:ea typeface="Aptos" panose="020B0004020202020204" pitchFamily="34" charset="0"/>
              </a:rPr>
              <a:t>NBVG</a:t>
            </a:r>
            <a:r>
              <a:rPr lang="en-GB" dirty="0">
                <a:solidFill>
                  <a:srgbClr val="115C79"/>
                </a:solidFill>
                <a:effectLst/>
                <a:ea typeface="Aptos" panose="020B0004020202020204" pitchFamily="34" charset="0"/>
              </a:rPr>
              <a:t> (DAC to generate reference voltage for programmability, monitoring ADC based on ER2_BNL_VFM_ADC) and SLDO stages (integrating </a:t>
            </a:r>
            <a:r>
              <a:rPr lang="en-GB" dirty="0">
                <a:solidFill>
                  <a:srgbClr val="115C79"/>
                </a:solidFill>
                <a:ea typeface="Aptos" panose="020B0004020202020204" pitchFamily="34" charset="0"/>
              </a:rPr>
              <a:t>towards complete</a:t>
            </a:r>
            <a:r>
              <a:rPr lang="en-GB" dirty="0">
                <a:solidFill>
                  <a:srgbClr val="115C79"/>
                </a:solidFill>
                <a:effectLst/>
                <a:ea typeface="Aptos" panose="020B0004020202020204" pitchFamily="34" charset="0"/>
              </a:rPr>
              <a:t> prototype)</a:t>
            </a:r>
            <a:endParaRPr lang="en-GB" dirty="0">
              <a:solidFill>
                <a:srgbClr val="115C79"/>
              </a:solidFill>
              <a:effectLst/>
              <a:ea typeface="Aptos" panose="020B0004020202020204" pitchFamily="34" charset="0"/>
              <a:cs typeface="Arial"/>
            </a:endParaRPr>
          </a:p>
          <a:p>
            <a:pPr marL="742950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15C79"/>
                </a:solidFill>
                <a:ea typeface="Aptos" panose="020B0004020202020204" pitchFamily="34" charset="0"/>
              </a:rPr>
              <a:t>selection of size and aspect/form factor ratio</a:t>
            </a:r>
            <a:endParaRPr lang="en-US" dirty="0">
              <a:solidFill>
                <a:srgbClr val="115C79"/>
              </a:solidFill>
              <a:ea typeface="Aptos" panose="020B0004020202020204" pitchFamily="34" charset="0"/>
              <a:cs typeface="Arial"/>
            </a:endParaRPr>
          </a:p>
          <a:p>
            <a:pPr marL="742950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15C79"/>
                </a:solidFill>
                <a:ea typeface="Aptos" panose="020B0004020202020204" pitchFamily="34" charset="0"/>
                <a:cs typeface="Arial"/>
              </a:rPr>
              <a:t>use pads for final/complete </a:t>
            </a:r>
            <a:r>
              <a:rPr lang="en-US" dirty="0" err="1">
                <a:solidFill>
                  <a:srgbClr val="115C79"/>
                </a:solidFill>
                <a:ea typeface="Aptos" panose="020B0004020202020204" pitchFamily="34" charset="0"/>
                <a:cs typeface="Arial"/>
              </a:rPr>
              <a:t>AncASIC</a:t>
            </a:r>
          </a:p>
          <a:p>
            <a:pPr marL="742950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15C79"/>
                </a:solidFill>
                <a:ea typeface="Aptos" panose="020B0004020202020204" pitchFamily="34" charset="0"/>
              </a:rPr>
              <a:t>early implementation of </a:t>
            </a:r>
            <a:r>
              <a:rPr lang="en-GB" dirty="0" err="1">
                <a:solidFill>
                  <a:srgbClr val="115C79"/>
                </a:solidFill>
                <a:ea typeface="Aptos" panose="020B0004020202020204" pitchFamily="34" charset="0"/>
              </a:rPr>
              <a:t>Anc</a:t>
            </a:r>
            <a:r>
              <a:rPr lang="en-GB" dirty="0">
                <a:solidFill>
                  <a:srgbClr val="115C79"/>
                </a:solidFill>
                <a:ea typeface="Aptos" panose="020B0004020202020204" pitchFamily="34" charset="0"/>
              </a:rPr>
              <a:t> Brain</a:t>
            </a:r>
            <a:endParaRPr lang="en-GB" dirty="0">
              <a:solidFill>
                <a:srgbClr val="115C79"/>
              </a:solidFill>
              <a:effectLst/>
              <a:ea typeface="Aptos" panose="020B0004020202020204" pitchFamily="34" charset="0"/>
              <a:cs typeface="Arial"/>
            </a:endParaRPr>
          </a:p>
          <a:p>
            <a:pPr marL="742950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15C79"/>
                </a:solidFill>
                <a:ea typeface="Aptos" panose="020B0004020202020204" pitchFamily="34" charset="0"/>
              </a:rPr>
              <a:t>development of software (digital-twin) and hardware (FPGA emulator) </a:t>
            </a:r>
            <a:r>
              <a:rPr lang="en-GB" dirty="0" err="1">
                <a:solidFill>
                  <a:srgbClr val="115C79"/>
                </a:solidFill>
                <a:ea typeface="Aptos" panose="020B0004020202020204" pitchFamily="34" charset="0"/>
              </a:rPr>
              <a:t>mockups</a:t>
            </a:r>
            <a:r>
              <a:rPr lang="en-GB" dirty="0">
                <a:solidFill>
                  <a:srgbClr val="115C79"/>
                </a:solidFill>
                <a:ea typeface="Aptos" panose="020B0004020202020204" pitchFamily="34" charset="0"/>
              </a:rPr>
              <a:t> </a:t>
            </a:r>
            <a:endParaRPr lang="en-GB" dirty="0">
              <a:solidFill>
                <a:srgbClr val="115C79"/>
              </a:solidFill>
              <a:ea typeface="Aptos" panose="020B0004020202020204" pitchFamily="34" charset="0"/>
              <a:cs typeface="Arial"/>
            </a:endParaRP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GB" dirty="0">
                <a:effectLst/>
                <a:ea typeface="Aptos" panose="020B0004020202020204" pitchFamily="34" charset="0"/>
              </a:rPr>
              <a:t>Testing</a:t>
            </a:r>
            <a:endParaRPr lang="en-GB">
              <a:effectLst/>
              <a:ea typeface="Aptos" panose="020B0004020202020204" pitchFamily="34" charset="0"/>
              <a:cs typeface="Arial"/>
            </a:endParaRPr>
          </a:p>
          <a:p>
            <a:pPr marL="742950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15C79"/>
                </a:solidFill>
                <a:ea typeface="Aptos" panose="020B0004020202020204" pitchFamily="34" charset="0"/>
              </a:rPr>
              <a:t>d</a:t>
            </a:r>
            <a:r>
              <a:rPr lang="en-GB" dirty="0">
                <a:solidFill>
                  <a:srgbClr val="115C79"/>
                </a:solidFill>
                <a:effectLst/>
                <a:ea typeface="Aptos" panose="020B0004020202020204" pitchFamily="34" charset="0"/>
              </a:rPr>
              <a:t>ocumentation and test plans</a:t>
            </a:r>
          </a:p>
          <a:p>
            <a:pPr marL="742950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15C79"/>
                </a:solidFill>
                <a:ea typeface="Aptos" panose="020B0004020202020204" pitchFamily="34" charset="0"/>
              </a:rPr>
              <a:t>coordination with WP2</a:t>
            </a:r>
          </a:p>
          <a:p>
            <a:pPr marL="742950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rgbClr val="115C79"/>
                </a:solidFill>
                <a:ea typeface="Aptos" panose="020B0004020202020204" pitchFamily="34" charset="0"/>
                <a:cs typeface="Arial"/>
              </a:rPr>
              <a:t>mounting on FPC (wire, TAB or bump bonding)</a:t>
            </a:r>
            <a:endParaRPr lang="en-GB" dirty="0">
              <a:solidFill>
                <a:srgbClr val="115C79"/>
              </a:solidFill>
              <a:ea typeface="Aptos" panose="020B0004020202020204" pitchFamily="34" charset="0"/>
              <a:cs typeface="Arial"/>
            </a:endParaRPr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D756AAF8-E2F0-94E0-2A64-2026891D4636}"/>
              </a:ext>
            </a:extLst>
          </p:cNvPr>
          <p:cNvSpPr/>
          <p:nvPr/>
        </p:nvSpPr>
        <p:spPr>
          <a:xfrm rot="5400000" flipV="1">
            <a:off x="8614740" y="1509152"/>
            <a:ext cx="173081" cy="1596934"/>
          </a:xfrm>
          <a:prstGeom prst="rightBrace">
            <a:avLst>
              <a:gd name="adj1" fmla="val 58333"/>
              <a:gd name="adj2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8" name="TextBox 14">
            <a:extLst>
              <a:ext uri="{FF2B5EF4-FFF2-40B4-BE49-F238E27FC236}">
                <a16:creationId xmlns:a16="http://schemas.microsoft.com/office/drawing/2014/main" id="{B1101DBC-F743-9225-2D0F-C35A89C5AEC8}"/>
              </a:ext>
            </a:extLst>
          </p:cNvPr>
          <p:cNvSpPr txBox="1"/>
          <p:nvPr/>
        </p:nvSpPr>
        <p:spPr>
          <a:xfrm>
            <a:off x="7815729" y="2448494"/>
            <a:ext cx="1783076" cy="47672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t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SLDO pre-regulator from LBL</a:t>
            </a:r>
          </a:p>
        </p:txBody>
      </p:sp>
      <p:sp>
        <p:nvSpPr>
          <p:cNvPr id="49" name="Right Brace 48">
            <a:extLst>
              <a:ext uri="{FF2B5EF4-FFF2-40B4-BE49-F238E27FC236}">
                <a16:creationId xmlns:a16="http://schemas.microsoft.com/office/drawing/2014/main" id="{2B1E489C-5B19-7012-9DA5-594967C952E3}"/>
              </a:ext>
            </a:extLst>
          </p:cNvPr>
          <p:cNvSpPr/>
          <p:nvPr/>
        </p:nvSpPr>
        <p:spPr>
          <a:xfrm rot="10800000">
            <a:off x="6569314" y="2025135"/>
            <a:ext cx="244926" cy="1001487"/>
          </a:xfrm>
          <a:prstGeom prst="rightBrace">
            <a:avLst>
              <a:gd name="adj1" fmla="val 58333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0" name="TextBox 16">
            <a:extLst>
              <a:ext uri="{FF2B5EF4-FFF2-40B4-BE49-F238E27FC236}">
                <a16:creationId xmlns:a16="http://schemas.microsoft.com/office/drawing/2014/main" id="{F99F7A1E-6D0C-1355-3ED2-E2CA82361D00}"/>
              </a:ext>
            </a:extLst>
          </p:cNvPr>
          <p:cNvSpPr txBox="1"/>
          <p:nvPr/>
        </p:nvSpPr>
        <p:spPr>
          <a:xfrm>
            <a:off x="5581173" y="2677917"/>
            <a:ext cx="1105828" cy="538401"/>
          </a:xfrm>
          <a:prstGeom prst="roundRect">
            <a:avLst>
              <a:gd name="adj" fmla="val 557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CML transceiver</a:t>
            </a:r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684F6982-5067-1B2C-9269-421A013BDD2A}"/>
              </a:ext>
            </a:extLst>
          </p:cNvPr>
          <p:cNvSpPr/>
          <p:nvPr/>
        </p:nvSpPr>
        <p:spPr>
          <a:xfrm rot="5400000" flipV="1">
            <a:off x="8020180" y="4953318"/>
            <a:ext cx="233349" cy="1674227"/>
          </a:xfrm>
          <a:prstGeom prst="rightBrace">
            <a:avLst>
              <a:gd name="adj1" fmla="val 58333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2" name="TextBox 20">
            <a:extLst>
              <a:ext uri="{FF2B5EF4-FFF2-40B4-BE49-F238E27FC236}">
                <a16:creationId xmlns:a16="http://schemas.microsoft.com/office/drawing/2014/main" id="{6F0571DC-FE84-251B-FAF8-AE5B9111C981}"/>
              </a:ext>
            </a:extLst>
          </p:cNvPr>
          <p:cNvSpPr txBox="1"/>
          <p:nvPr/>
        </p:nvSpPr>
        <p:spPr>
          <a:xfrm>
            <a:off x="6309141" y="5970335"/>
            <a:ext cx="2923902" cy="37457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Negative Voltage Generator</a:t>
            </a:r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159B0FF6-5368-AF0B-4401-30870CDFC214}"/>
              </a:ext>
            </a:extLst>
          </p:cNvPr>
          <p:cNvSpPr/>
          <p:nvPr/>
        </p:nvSpPr>
        <p:spPr>
          <a:xfrm rot="5400000" flipV="1">
            <a:off x="10451125" y="4953318"/>
            <a:ext cx="233349" cy="1674227"/>
          </a:xfrm>
          <a:prstGeom prst="rightBrace">
            <a:avLst>
              <a:gd name="adj1" fmla="val 58333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5" name="TextBox 9">
            <a:extLst>
              <a:ext uri="{FF2B5EF4-FFF2-40B4-BE49-F238E27FC236}">
                <a16:creationId xmlns:a16="http://schemas.microsoft.com/office/drawing/2014/main" id="{9608F2BA-8822-0F73-0A8A-3A24C5FC063B}"/>
              </a:ext>
            </a:extLst>
          </p:cNvPr>
          <p:cNvSpPr txBox="1"/>
          <p:nvPr/>
        </p:nvSpPr>
        <p:spPr>
          <a:xfrm>
            <a:off x="9893320" y="5970335"/>
            <a:ext cx="1366364" cy="37457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Test devices</a:t>
            </a:r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2E7DA20D-44FF-A5AB-CC71-1F44306E7E05}"/>
              </a:ext>
            </a:extLst>
          </p:cNvPr>
          <p:cNvSpPr txBox="1"/>
          <p:nvPr/>
        </p:nvSpPr>
        <p:spPr>
          <a:xfrm>
            <a:off x="7842788" y="747460"/>
            <a:ext cx="2923902" cy="37457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Complete Chip with Metal Fill</a:t>
            </a:r>
          </a:p>
        </p:txBody>
      </p:sp>
    </p:spTree>
    <p:extLst>
      <p:ext uri="{BB962C8B-B14F-4D97-AF65-F5344CB8AC3E}">
        <p14:creationId xmlns:p14="http://schemas.microsoft.com/office/powerpoint/2010/main" val="2590947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E9013-0B3E-7095-442D-1B3D3631E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FE8BF-97C0-ABE4-8A23-F1B677EE1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60" y="1"/>
            <a:ext cx="11049000" cy="794582"/>
          </a:xfrm>
        </p:spPr>
        <p:txBody>
          <a:bodyPr/>
          <a:lstStyle/>
          <a:p>
            <a:r>
              <a:rPr lang="en-US" dirty="0"/>
              <a:t>AncASICXT011_P1 – Testing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3D76B-6147-4E6E-934C-3457F8FFD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E3E048-8FA8-4D76-90CE-F1B34084A90C}" type="slidenum">
              <a:rPr lang="en-US" smtClean="0"/>
              <a:t>8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D8FBA2-E726-AF28-DAC2-6816E9234E96}"/>
              </a:ext>
            </a:extLst>
          </p:cNvPr>
          <p:cNvSpPr txBox="1"/>
          <p:nvPr/>
        </p:nvSpPr>
        <p:spPr>
          <a:xfrm>
            <a:off x="259527" y="623105"/>
            <a:ext cx="6463976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Aptos" panose="020B0004020202020204" pitchFamily="34" charset="0"/>
              </a:rPr>
              <a:t>Testing &amp; Characterization Plan: Document Prepared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F4E1DE-6E00-6DBC-2403-67BC4E4BB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18" y="1008467"/>
            <a:ext cx="9409760" cy="474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06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32A55-2287-B999-00D3-E47AFE73E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9E6E13C-EA17-9696-EA11-B2274F9FEFDC}"/>
              </a:ext>
            </a:extLst>
          </p:cNvPr>
          <p:cNvGrpSpPr/>
          <p:nvPr/>
        </p:nvGrpSpPr>
        <p:grpSpPr>
          <a:xfrm>
            <a:off x="327639" y="756705"/>
            <a:ext cx="11864361" cy="4977067"/>
            <a:chOff x="327639" y="1061507"/>
            <a:chExt cx="11624801" cy="49381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2A68DEA-72D7-19BD-ADD1-866D8A5D5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39" y="1061507"/>
              <a:ext cx="9381033" cy="493818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83A5F95-3856-6EA3-DD22-E5371DED5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10" r="-1156"/>
            <a:stretch/>
          </p:blipFill>
          <p:spPr>
            <a:xfrm>
              <a:off x="9575000" y="1061507"/>
              <a:ext cx="2377440" cy="493818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753CDE7-C3CD-294E-912D-B9363123A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60" y="1"/>
            <a:ext cx="11049000" cy="738340"/>
          </a:xfrm>
        </p:spPr>
        <p:txBody>
          <a:bodyPr/>
          <a:lstStyle/>
          <a:p>
            <a:r>
              <a:rPr lang="en-US" dirty="0"/>
              <a:t>Plans and Schedule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D6DC6-DFAA-7936-CF30-6ABAC929A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E3E048-8FA8-4D76-90CE-F1B34084A90C}" type="slidenum">
              <a:rPr lang="en-US" smtClean="0"/>
              <a:t>9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D716D6-DD35-79F0-A1A3-08DBF3758CF8}"/>
              </a:ext>
            </a:extLst>
          </p:cNvPr>
          <p:cNvSpPr txBox="1"/>
          <p:nvPr/>
        </p:nvSpPr>
        <p:spPr>
          <a:xfrm>
            <a:off x="6901466" y="1851682"/>
            <a:ext cx="5131508" cy="503984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600"/>
              </a:lnSpc>
            </a:pPr>
            <a:r>
              <a:rPr lang="en-US" b="1" dirty="0">
                <a:solidFill>
                  <a:srgbClr val="FFC000"/>
                </a:solidFill>
              </a:rPr>
              <a:t>initial </a:t>
            </a:r>
            <a:r>
              <a:rPr lang="en-US" sz="1700" b="1" dirty="0">
                <a:solidFill>
                  <a:srgbClr val="FFC000"/>
                </a:solidFill>
              </a:rPr>
              <a:t>plan</a:t>
            </a:r>
            <a:r>
              <a:rPr lang="en-US" b="1" dirty="0">
                <a:solidFill>
                  <a:srgbClr val="FFC000"/>
                </a:solidFill>
              </a:rPr>
              <a:t>: part of NBVG (open loop) + transistors test structures for irradiations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A73F0ED-A690-E147-8D84-647B6C003860}"/>
              </a:ext>
            </a:extLst>
          </p:cNvPr>
          <p:cNvSpPr/>
          <p:nvPr/>
        </p:nvSpPr>
        <p:spPr>
          <a:xfrm>
            <a:off x="587513" y="2708849"/>
            <a:ext cx="11312940" cy="369332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C82D74-717E-9D86-D7BC-5EAE76FE084C}"/>
              </a:ext>
            </a:extLst>
          </p:cNvPr>
          <p:cNvSpPr txBox="1"/>
          <p:nvPr/>
        </p:nvSpPr>
        <p:spPr>
          <a:xfrm>
            <a:off x="6901466" y="2481429"/>
            <a:ext cx="5131508" cy="502702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600"/>
              </a:lnSpc>
            </a:pPr>
            <a:r>
              <a:rPr lang="en-US" sz="1700" b="1" dirty="0">
                <a:solidFill>
                  <a:srgbClr val="FFC000"/>
                </a:solidFill>
              </a:rPr>
              <a:t>closed loop of NBVG + SLDO </a:t>
            </a:r>
            <a:r>
              <a:rPr lang="en-US" sz="1700" b="1" dirty="0" err="1">
                <a:solidFill>
                  <a:srgbClr val="FFC000"/>
                </a:solidFill>
              </a:rPr>
              <a:t>preregulation</a:t>
            </a:r>
            <a:r>
              <a:rPr lang="en-US" sz="1700" b="1" dirty="0">
                <a:solidFill>
                  <a:srgbClr val="FFC000"/>
                </a:solidFill>
              </a:rPr>
              <a:t> + test structures + CML TX/RX + </a:t>
            </a:r>
            <a:r>
              <a:rPr lang="en-US" sz="1700" b="1" dirty="0" err="1">
                <a:solidFill>
                  <a:srgbClr val="FFC000"/>
                </a:solidFill>
              </a:rPr>
              <a:t>trline</a:t>
            </a:r>
            <a:endParaRPr lang="en-US" sz="1700" dirty="0">
              <a:solidFill>
                <a:srgbClr val="FFC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EF2F82-2E39-7BE2-DFAE-E4A4DE3DE351}"/>
              </a:ext>
            </a:extLst>
          </p:cNvPr>
          <p:cNvSpPr txBox="1"/>
          <p:nvPr/>
        </p:nvSpPr>
        <p:spPr>
          <a:xfrm>
            <a:off x="1286665" y="2922073"/>
            <a:ext cx="39189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>
                <a:solidFill>
                  <a:srgbClr val="FFC000"/>
                </a:solidFill>
              </a:rPr>
              <a:t>canceled with potential of delay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CFCEB0-B3D7-2425-D84A-3FABF301F8A2}"/>
              </a:ext>
            </a:extLst>
          </p:cNvPr>
          <p:cNvSpPr txBox="1"/>
          <p:nvPr/>
        </p:nvSpPr>
        <p:spPr>
          <a:xfrm>
            <a:off x="6901467" y="3087821"/>
            <a:ext cx="5131508" cy="502702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600"/>
              </a:lnSpc>
            </a:pPr>
            <a:r>
              <a:rPr lang="en-US" sz="1700" b="1" dirty="0">
                <a:solidFill>
                  <a:srgbClr val="FFC000"/>
                </a:solidFill>
              </a:rPr>
              <a:t>closed loop of NBVG + complete SLDO + test structures + CML TX/RX + </a:t>
            </a:r>
            <a:r>
              <a:rPr lang="en-US" sz="1700" b="1" dirty="0" err="1">
                <a:solidFill>
                  <a:srgbClr val="FFC000"/>
                </a:solidFill>
              </a:rPr>
              <a:t>trline</a:t>
            </a:r>
            <a:endParaRPr lang="en-US" sz="1700" dirty="0">
              <a:solidFill>
                <a:srgbClr val="FFC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713842-14DD-622A-2392-4EB5665925A7}"/>
              </a:ext>
            </a:extLst>
          </p:cNvPr>
          <p:cNvSpPr txBox="1"/>
          <p:nvPr/>
        </p:nvSpPr>
        <p:spPr>
          <a:xfrm>
            <a:off x="6917314" y="3700718"/>
            <a:ext cx="5147356" cy="502702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700" b="1" dirty="0" err="1">
                <a:solidFill>
                  <a:srgbClr val="FFC000"/>
                </a:solidFill>
              </a:rPr>
              <a:t>miniAncASIC</a:t>
            </a:r>
            <a:r>
              <a:rPr lang="en-US" sz="1700" b="1" dirty="0">
                <a:solidFill>
                  <a:srgbClr val="FFC000"/>
                </a:solidFill>
              </a:rPr>
              <a:t> w. NBVG DAC/ADC and w. early </a:t>
            </a:r>
            <a:r>
              <a:rPr lang="en-US" sz="1700" b="1" dirty="0" err="1">
                <a:solidFill>
                  <a:srgbClr val="FFC000"/>
                </a:solidFill>
              </a:rPr>
              <a:t>AncBrain</a:t>
            </a:r>
            <a:endParaRPr lang="en-US" sz="1700" dirty="0">
              <a:solidFill>
                <a:srgbClr val="FFC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1B838-6E08-72AA-8062-98D4A5C29B82}"/>
              </a:ext>
            </a:extLst>
          </p:cNvPr>
          <p:cNvSpPr txBox="1"/>
          <p:nvPr/>
        </p:nvSpPr>
        <p:spPr>
          <a:xfrm rot="19659595" flipH="1">
            <a:off x="6476292" y="2202712"/>
            <a:ext cx="532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B2D33C"/>
                </a:solidFill>
                <a:effectLst/>
                <a:latin typeface="Wingdings 3" panose="05040102010807070707" pitchFamily="18" charset="2"/>
                <a:ea typeface="Aptos" panose="020B0004020202020204" pitchFamily="34" charset="0"/>
              </a:rPr>
              <a:t>Å</a:t>
            </a:r>
            <a:endParaRPr lang="en-US" dirty="0">
              <a:solidFill>
                <a:srgbClr val="B2D33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48E2C1-3377-1A25-9CE3-1F33BDC2167A}"/>
              </a:ext>
            </a:extLst>
          </p:cNvPr>
          <p:cNvSpPr txBox="1"/>
          <p:nvPr/>
        </p:nvSpPr>
        <p:spPr>
          <a:xfrm flipH="1">
            <a:off x="6504332" y="2732780"/>
            <a:ext cx="532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B2D33C"/>
                </a:solidFill>
                <a:effectLst/>
                <a:latin typeface="Wingdings 3" panose="05040102010807070707" pitchFamily="18" charset="2"/>
                <a:ea typeface="Aptos" panose="020B0004020202020204" pitchFamily="34" charset="0"/>
              </a:rPr>
              <a:t>Å</a:t>
            </a:r>
            <a:endParaRPr lang="en-US" dirty="0">
              <a:solidFill>
                <a:srgbClr val="B2D33C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B50632-F036-3CBD-1456-325461726D42}"/>
              </a:ext>
            </a:extLst>
          </p:cNvPr>
          <p:cNvSpPr txBox="1"/>
          <p:nvPr/>
        </p:nvSpPr>
        <p:spPr>
          <a:xfrm flipH="1">
            <a:off x="6504332" y="3186783"/>
            <a:ext cx="532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B2D33C"/>
                </a:solidFill>
                <a:effectLst/>
                <a:latin typeface="Wingdings 3" panose="05040102010807070707" pitchFamily="18" charset="2"/>
                <a:ea typeface="Aptos" panose="020B0004020202020204" pitchFamily="34" charset="0"/>
              </a:rPr>
              <a:t>Å</a:t>
            </a:r>
            <a:endParaRPr lang="en-US" dirty="0">
              <a:solidFill>
                <a:srgbClr val="B2D33C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C02726-B21D-BCE4-D7E4-504A4247CE40}"/>
              </a:ext>
            </a:extLst>
          </p:cNvPr>
          <p:cNvSpPr txBox="1"/>
          <p:nvPr/>
        </p:nvSpPr>
        <p:spPr>
          <a:xfrm flipH="1">
            <a:off x="6238184" y="2512218"/>
            <a:ext cx="532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FF00"/>
                </a:solidFill>
                <a:effectLst/>
                <a:latin typeface="Wingdings 3" panose="05040102010807070707" pitchFamily="18" charset="2"/>
                <a:ea typeface="Aptos" panose="020B0004020202020204" pitchFamily="34" charset="0"/>
              </a:rPr>
              <a:t>È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6FB8EE-78F5-1ACE-96BF-F1C5564774CA}"/>
              </a:ext>
            </a:extLst>
          </p:cNvPr>
          <p:cNvSpPr txBox="1"/>
          <p:nvPr/>
        </p:nvSpPr>
        <p:spPr>
          <a:xfrm flipH="1">
            <a:off x="6238184" y="2928820"/>
            <a:ext cx="532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FF00"/>
                </a:solidFill>
                <a:effectLst/>
                <a:latin typeface="Wingdings 3" panose="05040102010807070707" pitchFamily="18" charset="2"/>
                <a:ea typeface="Aptos" panose="020B0004020202020204" pitchFamily="34" charset="0"/>
              </a:rPr>
              <a:t>È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DDD85B-94E0-8F51-5C32-1694548D2B31}"/>
              </a:ext>
            </a:extLst>
          </p:cNvPr>
          <p:cNvSpPr txBox="1"/>
          <p:nvPr/>
        </p:nvSpPr>
        <p:spPr>
          <a:xfrm>
            <a:off x="6901465" y="4636527"/>
            <a:ext cx="5131508" cy="297517"/>
          </a:xfrm>
          <a:prstGeom prst="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700" b="1" dirty="0">
                <a:solidFill>
                  <a:srgbClr val="B2D33C"/>
                </a:solidFill>
              </a:rPr>
              <a:t>Q1 CY 2026: Engineering Run</a:t>
            </a:r>
            <a:endParaRPr lang="en-US" sz="1700" dirty="0">
              <a:solidFill>
                <a:srgbClr val="B2D33C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81EED6-9773-C706-36CD-C64B9E951347}"/>
              </a:ext>
            </a:extLst>
          </p:cNvPr>
          <p:cNvSpPr txBox="1"/>
          <p:nvPr/>
        </p:nvSpPr>
        <p:spPr>
          <a:xfrm>
            <a:off x="4590020" y="5106391"/>
            <a:ext cx="5131508" cy="297517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700" b="1" dirty="0">
                <a:solidFill>
                  <a:srgbClr val="FFC000"/>
                </a:solidFill>
              </a:rPr>
              <a:t>RAL: separate SLDO submission</a:t>
            </a:r>
            <a:endParaRPr lang="en-US" sz="1700" dirty="0">
              <a:solidFill>
                <a:srgbClr val="FFC000"/>
              </a:solidFill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833052BE-FFE8-4ABD-AAD2-1ED06139E660}"/>
              </a:ext>
            </a:extLst>
          </p:cNvPr>
          <p:cNvSpPr/>
          <p:nvPr/>
        </p:nvSpPr>
        <p:spPr>
          <a:xfrm flipV="1">
            <a:off x="7320398" y="1815547"/>
            <a:ext cx="3378787" cy="3472068"/>
          </a:xfrm>
          <a:prstGeom prst="arc">
            <a:avLst>
              <a:gd name="adj1" fmla="val 15894383"/>
              <a:gd name="adj2" fmla="val 0"/>
            </a:avLst>
          </a:prstGeom>
          <a:ln w="34925">
            <a:solidFill>
              <a:srgbClr val="FFFF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078472-F192-6E50-37B1-381FA3D5D9FF}"/>
              </a:ext>
            </a:extLst>
          </p:cNvPr>
          <p:cNvSpPr txBox="1"/>
          <p:nvPr/>
        </p:nvSpPr>
        <p:spPr>
          <a:xfrm rot="21108086">
            <a:off x="9095858" y="4964443"/>
            <a:ext cx="1612270" cy="502702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700" b="1" dirty="0">
                <a:solidFill>
                  <a:srgbClr val="FFC000"/>
                </a:solidFill>
              </a:rPr>
              <a:t>If no sharing </a:t>
            </a:r>
          </a:p>
          <a:p>
            <a:pPr>
              <a:lnSpc>
                <a:spcPts val="1600"/>
              </a:lnSpc>
            </a:pPr>
            <a:r>
              <a:rPr lang="en-US" sz="1700" b="1" dirty="0">
                <a:solidFill>
                  <a:srgbClr val="FFC000"/>
                </a:solidFill>
              </a:rPr>
              <a:t>agreement</a:t>
            </a:r>
            <a:endParaRPr lang="en-US" sz="1700" dirty="0">
              <a:solidFill>
                <a:srgbClr val="FFC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C712F1-F40E-81DE-8A65-F986373D5C30}"/>
              </a:ext>
            </a:extLst>
          </p:cNvPr>
          <p:cNvSpPr txBox="1"/>
          <p:nvPr/>
        </p:nvSpPr>
        <p:spPr>
          <a:xfrm>
            <a:off x="3454245" y="5862336"/>
            <a:ext cx="6100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Undergoing refinement / precision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C402AB-BFF0-C423-2F01-4B3ECC24A78E}"/>
              </a:ext>
            </a:extLst>
          </p:cNvPr>
          <p:cNvSpPr txBox="1"/>
          <p:nvPr/>
        </p:nvSpPr>
        <p:spPr>
          <a:xfrm>
            <a:off x="6917314" y="4244161"/>
            <a:ext cx="5131508" cy="297517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700" b="1" dirty="0">
                <a:solidFill>
                  <a:srgbClr val="FFC000"/>
                </a:solidFill>
              </a:rPr>
              <a:t>complete AncASIC with </a:t>
            </a:r>
            <a:r>
              <a:rPr lang="en-US" sz="1700" b="1" dirty="0" err="1">
                <a:solidFill>
                  <a:srgbClr val="FFC000"/>
                </a:solidFill>
              </a:rPr>
              <a:t>AncBrain</a:t>
            </a:r>
            <a:r>
              <a:rPr lang="en-US" sz="1700" b="1">
                <a:solidFill>
                  <a:srgbClr val="FFC000"/>
                </a:solidFill>
              </a:rPr>
              <a:t> (MPW)</a:t>
            </a:r>
            <a:endParaRPr lang="en-US" sz="1700" dirty="0">
              <a:solidFill>
                <a:srgbClr val="FFC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107B9B-5A00-9F0C-50CD-701E821B7688}"/>
              </a:ext>
            </a:extLst>
          </p:cNvPr>
          <p:cNvSpPr txBox="1"/>
          <p:nvPr/>
        </p:nvSpPr>
        <p:spPr>
          <a:xfrm rot="2402670" flipH="1">
            <a:off x="6504331" y="4125992"/>
            <a:ext cx="532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B2D33C"/>
                </a:solidFill>
                <a:effectLst/>
                <a:latin typeface="Wingdings 3" panose="05040102010807070707" pitchFamily="18" charset="2"/>
                <a:ea typeface="Aptos" panose="020B0004020202020204" pitchFamily="34" charset="0"/>
              </a:rPr>
              <a:t>Å</a:t>
            </a:r>
            <a:endParaRPr lang="en-US" dirty="0">
              <a:solidFill>
                <a:srgbClr val="B2D33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3CB94-D0D9-9953-15F7-9E7D82D20F58}"/>
              </a:ext>
            </a:extLst>
          </p:cNvPr>
          <p:cNvSpPr txBox="1"/>
          <p:nvPr/>
        </p:nvSpPr>
        <p:spPr>
          <a:xfrm flipH="1">
            <a:off x="6506932" y="3633019"/>
            <a:ext cx="532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B2D33C"/>
                </a:solidFill>
                <a:effectLst/>
                <a:latin typeface="Wingdings 3" panose="05040102010807070707" pitchFamily="18" charset="2"/>
                <a:ea typeface="Aptos" panose="020B0004020202020204" pitchFamily="34" charset="0"/>
              </a:rPr>
              <a:t>Å</a:t>
            </a:r>
            <a:endParaRPr lang="en-US" dirty="0">
              <a:solidFill>
                <a:srgbClr val="B2D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3904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9a176dd-81aa-4f1b-9d47-de21cb3ea30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AADD7980F7EF4E86EEBDC4EA887007" ma:contentTypeVersion="15" ma:contentTypeDescription="Create a new document." ma:contentTypeScope="" ma:versionID="f62974b8001ef7612d6b18e8dab91bb0">
  <xsd:schema xmlns:xsd="http://www.w3.org/2001/XMLSchema" xmlns:xs="http://www.w3.org/2001/XMLSchema" xmlns:p="http://schemas.microsoft.com/office/2006/metadata/properties" xmlns:ns3="4d676c88-2d1f-4070-87a0-abf9b57c702c" xmlns:ns4="29a176dd-81aa-4f1b-9d47-de21cb3ea305" targetNamespace="http://schemas.microsoft.com/office/2006/metadata/properties" ma:root="true" ma:fieldsID="cd7e1090ced84012178832675aa77b4b" ns3:_="" ns4:_="">
    <xsd:import namespace="4d676c88-2d1f-4070-87a0-abf9b57c702c"/>
    <xsd:import namespace="29a176dd-81aa-4f1b-9d47-de21cb3ea30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76c88-2d1f-4070-87a0-abf9b57c702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a176dd-81aa-4f1b-9d47-de21cb3ea3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4378FB-067A-4EC3-A5FA-8C404DA178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FCB2CF-F85F-4D50-8E62-89C756795272}">
  <ds:schemaRefs>
    <ds:schemaRef ds:uri="4d676c88-2d1f-4070-87a0-abf9b57c702c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29a176dd-81aa-4f1b-9d47-de21cb3ea305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6A6AD5C-99EF-4EB1-B063-6386833D6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676c88-2d1f-4070-87a0-abf9b57c702c"/>
    <ds:schemaRef ds:uri="29a176dd-81aa-4f1b-9d47-de21cb3ea3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6096</TotalTime>
  <Words>863</Words>
  <Application>Microsoft Office PowerPoint</Application>
  <PresentationFormat>Widescreen</PresentationFormat>
  <Paragraphs>130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ADLaM Display</vt:lpstr>
      <vt:lpstr>Aptos</vt:lpstr>
      <vt:lpstr>Arial</vt:lpstr>
      <vt:lpstr>Helvetica</vt:lpstr>
      <vt:lpstr>Symbol</vt:lpstr>
      <vt:lpstr>Wingdings 2</vt:lpstr>
      <vt:lpstr>Wingdings 3</vt:lpstr>
      <vt:lpstr>BNL</vt:lpstr>
      <vt:lpstr>AncASIC – Ancillary ASIC for power,  bias and slow-control management in serially powered OB layers and disks AncASICXT011_P1 (NBVG) fabrication in XFAB XT011 process</vt:lpstr>
      <vt:lpstr>Design Team</vt:lpstr>
      <vt:lpstr>Functionality</vt:lpstr>
      <vt:lpstr>Fabrication Process XFAB XT011 Platform</vt:lpstr>
      <vt:lpstr>Selection of Process Features</vt:lpstr>
      <vt:lpstr>AncASICXT011_P1 - Design</vt:lpstr>
      <vt:lpstr>AncASICXT011_P1 - Fabrication</vt:lpstr>
      <vt:lpstr>AncASICXT011_P1 – Testing Plan</vt:lpstr>
      <vt:lpstr>Plans and Schedule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St. John, Nicholas</dc:creator>
  <cp:lastModifiedBy>Deptuch, Grzegorz</cp:lastModifiedBy>
  <cp:revision>89</cp:revision>
  <dcterms:created xsi:type="dcterms:W3CDTF">2025-01-13T14:33:16Z</dcterms:created>
  <dcterms:modified xsi:type="dcterms:W3CDTF">2025-03-04T16:59:30Z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0x010100B5AADD7980F7EF4E86EEBDC4EA887007</vt:lpwstr>
  </property>
</Properties>
</file>