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3823" r:id="rId2"/>
  </p:sldIdLst>
  <p:sldSz cx="6858000" cy="1091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68"/>
  </p:normalViewPr>
  <p:slideViewPr>
    <p:cSldViewPr snapToGrid="0">
      <p:cViewPr>
        <p:scale>
          <a:sx n="77" d="100"/>
          <a:sy n="77" d="100"/>
        </p:scale>
        <p:origin x="343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85908"/>
            <a:ext cx="5829300" cy="379915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731576"/>
            <a:ext cx="5143500" cy="263465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5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3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80988"/>
            <a:ext cx="1478756" cy="92478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80988"/>
            <a:ext cx="4350544" cy="92478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7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720544"/>
            <a:ext cx="5915025" cy="4539286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302773"/>
            <a:ext cx="5915025" cy="238710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4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904941"/>
            <a:ext cx="2914650" cy="69238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904941"/>
            <a:ext cx="2914650" cy="69238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6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80991"/>
            <a:ext cx="5915025" cy="21092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75073"/>
            <a:ext cx="2901255" cy="131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86085"/>
            <a:ext cx="2901255" cy="5862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75073"/>
            <a:ext cx="2915543" cy="131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86085"/>
            <a:ext cx="2915543" cy="5862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8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8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27498"/>
            <a:ext cx="2211884" cy="254624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71197"/>
            <a:ext cx="3471863" cy="775493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73742"/>
            <a:ext cx="2211884" cy="606501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4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27498"/>
            <a:ext cx="2211884" cy="254624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71197"/>
            <a:ext cx="3471863" cy="775493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73742"/>
            <a:ext cx="2211884" cy="606501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7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80991"/>
            <a:ext cx="5915025" cy="21092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904941"/>
            <a:ext cx="5915025" cy="6923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0114250"/>
            <a:ext cx="1543050" cy="58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0C24FE-6B62-5C42-AAB3-46861F2C0924}" type="datetimeFigureOut">
              <a:rPr lang="en-US" smtClean="0"/>
              <a:t>2/25/25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114250"/>
            <a:ext cx="2314575" cy="58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114250"/>
            <a:ext cx="1543050" cy="58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CDA576-6885-254D-BF66-3D4B02E90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randenburg.89@osu.edu" TargetMode="External"/><Relationship Id="rId13" Type="http://schemas.openxmlformats.org/officeDocument/2006/relationships/hyperlink" Target="mailto:goto@bnl.gov" TargetMode="External"/><Relationship Id="rId18" Type="http://schemas.openxmlformats.org/officeDocument/2006/relationships/hyperlink" Target="mailto:ganesh.tambave@niser.ac.in" TargetMode="External"/><Relationship Id="rId3" Type="http://schemas.openxmlformats.org/officeDocument/2006/relationships/hyperlink" Target="mailto:Artur.Apresyan@cern.ch" TargetMode="External"/><Relationship Id="rId21" Type="http://schemas.openxmlformats.org/officeDocument/2006/relationships/hyperlink" Target="mailto:yezhenyu2003@gmail.com" TargetMode="External"/><Relationship Id="rId7" Type="http://schemas.openxmlformats.org/officeDocument/2006/relationships/hyperlink" Target="mailto:hartbricho@ornl.gov" TargetMode="External"/><Relationship Id="rId12" Type="http://schemas.openxmlformats.org/officeDocument/2006/relationships/hyperlink" Target="mailto:shigaki@hiroshima-u.ac.jp" TargetMode="External"/><Relationship Id="rId17" Type="http://schemas.openxmlformats.org/officeDocument/2006/relationships/hyperlink" Target="mailto:prabhakar.palni@unigoa.ac.in" TargetMode="External"/><Relationship Id="rId2" Type="http://schemas.openxmlformats.org/officeDocument/2006/relationships/hyperlink" Target="mailto:tribady@bnl.gov" TargetMode="External"/><Relationship Id="rId16" Type="http://schemas.openxmlformats.org/officeDocument/2006/relationships/hyperlink" Target="mailto:syang@scnu.edu.cn" TargetMode="External"/><Relationship Id="rId20" Type="http://schemas.openxmlformats.org/officeDocument/2006/relationships/hyperlink" Target="mailto:rslu@phys.ntu.edu.t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wl33@rice.edu" TargetMode="External"/><Relationship Id="rId11" Type="http://schemas.openxmlformats.org/officeDocument/2006/relationships/hyperlink" Target="mailto:evdolga@uic.edu" TargetMode="External"/><Relationship Id="rId5" Type="http://schemas.openxmlformats.org/officeDocument/2006/relationships/hyperlink" Target="mailto:xuanli@lanl.gov" TargetMode="External"/><Relationship Id="rId15" Type="http://schemas.openxmlformats.org/officeDocument/2006/relationships/hyperlink" Target="mailto:gunji@cns.s.u-tokyo.ac.jp" TargetMode="External"/><Relationship Id="rId23" Type="http://schemas.openxmlformats.org/officeDocument/2006/relationships/hyperlink" Target="mailto:hachiya@cc.nara-wu.ac.jp" TargetMode="External"/><Relationship Id="rId10" Type="http://schemas.openxmlformats.org/officeDocument/2006/relationships/hyperlink" Target="mailto:simazza@ucsc.edu" TargetMode="External"/><Relationship Id="rId19" Type="http://schemas.openxmlformats.org/officeDocument/2006/relationships/hyperlink" Target="mailto:yiyang@ncku.edu.tw" TargetMode="External"/><Relationship Id="rId4" Type="http://schemas.openxmlformats.org/officeDocument/2006/relationships/hyperlink" Target="mailto:dominique.marchand@ijclab.in2p3.fr" TargetMode="External"/><Relationship Id="rId9" Type="http://schemas.openxmlformats.org/officeDocument/2006/relationships/hyperlink" Target="mailto:anjung@purdue.edu" TargetMode="External"/><Relationship Id="rId14" Type="http://schemas.openxmlformats.org/officeDocument/2006/relationships/hyperlink" Target="mailto:kawade@shinshu-u.ac.jp" TargetMode="External"/><Relationship Id="rId22" Type="http://schemas.openxmlformats.org/officeDocument/2006/relationships/hyperlink" Target="mailto:zxu22@kent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3CC8F39-B131-87DC-613A-F341AF278F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207198"/>
              </p:ext>
            </p:extLst>
          </p:nvPr>
        </p:nvGraphicFramePr>
        <p:xfrm>
          <a:off x="2" y="352459"/>
          <a:ext cx="6857999" cy="947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673">
                  <a:extLst>
                    <a:ext uri="{9D8B030D-6E8A-4147-A177-3AD203B41FA5}">
                      <a16:colId xmlns:a16="http://schemas.microsoft.com/office/drawing/2014/main" val="1488008796"/>
                    </a:ext>
                  </a:extLst>
                </a:gridCol>
                <a:gridCol w="2357159">
                  <a:extLst>
                    <a:ext uri="{9D8B030D-6E8A-4147-A177-3AD203B41FA5}">
                      <a16:colId xmlns:a16="http://schemas.microsoft.com/office/drawing/2014/main" val="2390580706"/>
                    </a:ext>
                  </a:extLst>
                </a:gridCol>
                <a:gridCol w="2695167">
                  <a:extLst>
                    <a:ext uri="{9D8B030D-6E8A-4147-A177-3AD203B41FA5}">
                      <a16:colId xmlns:a16="http://schemas.microsoft.com/office/drawing/2014/main" val="2390215607"/>
                    </a:ext>
                  </a:extLst>
                </a:gridCol>
              </a:tblGrid>
              <a:tr h="31288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</a:rPr>
                        <a:t>Institute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</a:rPr>
                        <a:t>Contact Person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NOW (TDR-&gt;Project)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539773009"/>
                  </a:ext>
                </a:extLst>
              </a:tr>
              <a:tr h="58793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Brookhaven National Laboratory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effectLst/>
                        </a:rPr>
                        <a:t>Prithwish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Tribedy</a:t>
                      </a:r>
                      <a:r>
                        <a:rPr lang="en-US" sz="1050" dirty="0">
                          <a:effectLst/>
                        </a:rPr>
                        <a:t>  </a:t>
                      </a:r>
                      <a:r>
                        <a:rPr lang="en-US" sz="1050" dirty="0">
                          <a:effectLst/>
                          <a:hlinkClick r:id="rId2"/>
                        </a:rPr>
                        <a:t>tribady@bnl.gov</a:t>
                      </a:r>
                      <a:endParaRPr lang="en-US" sz="1050" dirty="0"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DAQ readout chain readout, </a:t>
                      </a:r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sensor-ASIC integration, sensor  with 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FF AC-LGAD; EICROC testing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115328759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Fermi National Accelerator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Artur Apresyan </a:t>
                      </a:r>
                      <a:r>
                        <a:rPr lang="en-US" sz="1050" dirty="0">
                          <a:effectLst/>
                          <a:hlinkClick r:id="rId3"/>
                        </a:rPr>
                        <a:t>Artur.Apresyan@cern.ch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FCFD ASIC (no </a:t>
                      </a:r>
                      <a:r>
                        <a:rPr lang="en-US" sz="1050" dirty="0" err="1"/>
                        <a:t>ePIC</a:t>
                      </a:r>
                      <a:r>
                        <a:rPr lang="en-US" sz="1050" dirty="0"/>
                        <a:t>)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121091193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OMEGA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Dominique Marchand </a:t>
                      </a:r>
                      <a:r>
                        <a:rPr lang="en-US" sz="1050" dirty="0">
                          <a:effectLst/>
                          <a:hlinkClick r:id="rId4"/>
                        </a:rPr>
                        <a:t>dominique.marchand@ijclab.in2p3.fr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EICROC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03698170"/>
                  </a:ext>
                </a:extLst>
              </a:tr>
              <a:tr h="351378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Los Alamos National Laboratory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Xuan Li </a:t>
                      </a:r>
                      <a:r>
                        <a:rPr lang="en-US" sz="1050" dirty="0">
                          <a:effectLst/>
                          <a:hlinkClick r:id="rId5"/>
                        </a:rPr>
                        <a:t>xuanli@lanl.gov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120073793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Rice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Wei Li  </a:t>
                      </a:r>
                      <a:r>
                        <a:rPr lang="en-US" sz="1050" dirty="0">
                          <a:effectLst/>
                          <a:hlinkClick r:id="rId6"/>
                        </a:rPr>
                        <a:t>wl33@rice.edu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B/FTOF FEE?, Backend electronics (postdoc) , simulation and reconstruction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213246227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Oak Ridge National Laboratory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Oskar </a:t>
                      </a:r>
                      <a:r>
                        <a:rPr lang="en-US" sz="1050" dirty="0" err="1">
                          <a:effectLst/>
                        </a:rPr>
                        <a:t>Hartbirch</a:t>
                      </a:r>
                      <a:r>
                        <a:rPr lang="en-US" sz="1050" dirty="0">
                          <a:effectLst/>
                        </a:rPr>
                        <a:t>  </a:t>
                      </a:r>
                      <a:r>
                        <a:rPr lang="en-US" sz="1050" dirty="0">
                          <a:effectLst/>
                          <a:hlinkClick r:id="rId7"/>
                        </a:rPr>
                        <a:t>hartbricho@ornl.gov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7030A0"/>
                          </a:solidFill>
                          <a:effectLst/>
                          <a:latin typeface="TimesNewRomanPSMT"/>
                        </a:rPr>
                        <a:t>sensor-ASIC integration</a:t>
                      </a:r>
                      <a:r>
                        <a:rPr lang="en-US" sz="1050" dirty="0">
                          <a:effectLst/>
                          <a:latin typeface="TimesNewRomanPSMT"/>
                        </a:rPr>
                        <a:t>, frontend electronics (waffle probing),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  <a:effectLst/>
                          <a:latin typeface="TimesNewRomanPSMT"/>
                        </a:rPr>
                        <a:t>module assembly </a:t>
                      </a:r>
                      <a:endParaRPr lang="en-US" sz="1050" dirty="0">
                        <a:solidFill>
                          <a:srgbClr val="FF0000"/>
                        </a:solidFill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963424342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Ohio State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Daniel Brandenburg </a:t>
                      </a:r>
                      <a:r>
                        <a:rPr lang="en-US" sz="1050" dirty="0">
                          <a:effectLst/>
                          <a:hlinkClick r:id="rId8"/>
                        </a:rPr>
                        <a:t>Brandenburg.89@osu.edu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BTOF/FTOF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: module assembly</a:t>
                      </a:r>
                      <a:r>
                        <a:rPr lang="en-US" sz="1050" dirty="0"/>
                        <a:t>; backend electronics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73428285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Purdue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Andreas Jung  </a:t>
                      </a:r>
                      <a:r>
                        <a:rPr lang="en-US" sz="1050" dirty="0">
                          <a:effectLst/>
                          <a:hlinkClick r:id="rId9"/>
                        </a:rPr>
                        <a:t>anjung@purdue.edu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Module assembly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253556100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Univ. of California, Santa Cruz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Simone Mazza  </a:t>
                      </a:r>
                      <a:r>
                        <a:rPr lang="en-US" sz="1050" dirty="0">
                          <a:effectLst/>
                          <a:hlinkClick r:id="rId10"/>
                        </a:rPr>
                        <a:t>simazza@ucsc.edu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Sensor, sensor-ASIC integration</a:t>
                      </a:r>
                      <a:r>
                        <a:rPr lang="en-US" sz="1050" dirty="0"/>
                        <a:t>, module assembly (no in-kind)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811551657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University of Illinois at Chicago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Olga </a:t>
                      </a:r>
                      <a:r>
                        <a:rPr lang="en-US" sz="1050" dirty="0" err="1">
                          <a:effectLst/>
                        </a:rPr>
                        <a:t>Evdokimov</a:t>
                      </a:r>
                      <a:r>
                        <a:rPr lang="en-US" sz="1050" dirty="0">
                          <a:effectLst/>
                        </a:rPr>
                        <a:t>  </a:t>
                      </a:r>
                      <a:r>
                        <a:rPr lang="en-US" sz="1050" dirty="0">
                          <a:effectLst/>
                          <a:hlinkClick r:id="rId11"/>
                        </a:rPr>
                        <a:t>mailto:evdolga@uic.edu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53065061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Hiroshima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Kenta </a:t>
                      </a:r>
                      <a:r>
                        <a:rPr lang="en-US" sz="1050" dirty="0" err="1">
                          <a:effectLst/>
                        </a:rPr>
                        <a:t>Shigaki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  <a:hlinkClick r:id="rId12"/>
                        </a:rPr>
                        <a:t>shigaki@hiroshima-u.ac.jp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FTOF EICROC testing, </a:t>
                      </a:r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sensor testing </a:t>
                      </a:r>
                      <a:r>
                        <a:rPr lang="en-US" sz="1050" dirty="0"/>
                        <a:t>(30%), simulation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092884488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RIKEN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Yuji </a:t>
                      </a:r>
                      <a:r>
                        <a:rPr lang="en-US" sz="1050" dirty="0" err="1">
                          <a:effectLst/>
                        </a:rPr>
                        <a:t>Goto</a:t>
                      </a:r>
                      <a:r>
                        <a:rPr lang="en-US" sz="1050" dirty="0">
                          <a:effectLst/>
                        </a:rPr>
                        <a:t>. </a:t>
                      </a:r>
                      <a:r>
                        <a:rPr lang="en-US" sz="1050" dirty="0">
                          <a:effectLst/>
                          <a:hlinkClick r:id="rId13"/>
                        </a:rPr>
                        <a:t>goto@bnl.gov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BTOF: module assembly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341637520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Shinshu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effectLst/>
                        </a:rPr>
                        <a:t>Kentaro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Kawaide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  <a:hlinkClick r:id="rId14"/>
                        </a:rPr>
                        <a:t>kawade@shinshu-u.ac.jp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Sensor testing,</a:t>
                      </a:r>
                      <a:r>
                        <a:rPr lang="en-US" sz="1050" dirty="0"/>
                        <a:t> simulations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95150183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University of Tokyo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effectLst/>
                        </a:rPr>
                        <a:t>Taku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 err="1">
                          <a:effectLst/>
                        </a:rPr>
                        <a:t>Gunji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  <a:hlinkClick r:id="rId15"/>
                        </a:rPr>
                        <a:t>gunji@cns.s.u-tokyo.ac.jp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DAQ streaming readout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20356611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South China Normal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Shuai Yang </a:t>
                      </a:r>
                      <a:r>
                        <a:rPr lang="en-US" sz="1050" dirty="0">
                          <a:effectLst/>
                          <a:hlinkClick r:id="rId16"/>
                        </a:rPr>
                        <a:t>syang@scnu.edu.cn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38963435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Univ of Sci. and Tech. of China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effectLst/>
                        </a:rPr>
                        <a:t>Yanwen</a:t>
                      </a:r>
                      <a:r>
                        <a:rPr lang="en-US" sz="1050" dirty="0">
                          <a:effectLst/>
                        </a:rPr>
                        <a:t> Liu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089381645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Indian Institute of Tech., Mandi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Prabhakar </a:t>
                      </a:r>
                      <a:r>
                        <a:rPr lang="en-US" sz="1050" dirty="0" err="1">
                          <a:effectLst/>
                        </a:rPr>
                        <a:t>Palni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  <a:hlinkClick r:id="rId17"/>
                        </a:rPr>
                        <a:t>prabhakar.palni@unigoa.ac.in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FTOF Module Assembly/QA, </a:t>
                      </a:r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sensor testing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794812951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National Inst. of Sci. Edu. Res.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Ganesh </a:t>
                      </a:r>
                      <a:r>
                        <a:rPr lang="en-US" sz="1050" dirty="0" err="1">
                          <a:effectLst/>
                        </a:rPr>
                        <a:t>Tambave</a:t>
                      </a:r>
                      <a:r>
                        <a:rPr lang="en-US" sz="1050" dirty="0">
                          <a:effectLst/>
                        </a:rPr>
                        <a:t>  </a:t>
                      </a:r>
                      <a:r>
                        <a:rPr lang="en-US" sz="1050" dirty="0">
                          <a:effectLst/>
                          <a:hlinkClick r:id="rId18"/>
                        </a:rPr>
                        <a:t>ganesh.tambave@niser.ac.in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Module Assembly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973555988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National Central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FF AC-LGAD (sensor QA)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30984666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National Cheng-Kung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Yi Yang </a:t>
                      </a:r>
                      <a:r>
                        <a:rPr lang="en-US" sz="1050" dirty="0">
                          <a:effectLst/>
                          <a:hlinkClick r:id="rId19"/>
                        </a:rPr>
                        <a:t>yiyang@ncku.edu.tw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Mechanics and cooling systems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601582997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National Taiwan University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Rong-</a:t>
                      </a:r>
                      <a:r>
                        <a:rPr lang="en-US" sz="1050" dirty="0" err="1">
                          <a:effectLst/>
                        </a:rPr>
                        <a:t>Shyan</a:t>
                      </a:r>
                      <a:r>
                        <a:rPr lang="en-US" sz="1050" dirty="0">
                          <a:effectLst/>
                        </a:rPr>
                        <a:t> Lu </a:t>
                      </a:r>
                      <a:r>
                        <a:rPr lang="en-US" sz="1050" dirty="0">
                          <a:effectLst/>
                          <a:hlinkClick r:id="rId20"/>
                        </a:rPr>
                        <a:t>rslu@phys.ntu.edu.tw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7030A0"/>
                          </a:solidFill>
                        </a:rPr>
                        <a:t>FF AC-LGAD</a:t>
                      </a:r>
                      <a:r>
                        <a:rPr lang="en-US" sz="1050" dirty="0"/>
                        <a:t>; </a:t>
                      </a:r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module assembly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145068374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Univ. </a:t>
                      </a: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Técnica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 Federico Santa </a:t>
                      </a: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María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TimesNewRomanPSMT"/>
                        </a:rPr>
                        <a:t>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Simulations 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562384097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LBNL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>
                          <a:effectLst/>
                        </a:rPr>
                        <a:t>Zhenyu</a:t>
                      </a:r>
                      <a:r>
                        <a:rPr lang="en-US" sz="1050" dirty="0">
                          <a:effectLst/>
                        </a:rPr>
                        <a:t> Ye 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1"/>
                        </a:rPr>
                        <a:t>yezhenyu2003@gmail.com</a:t>
                      </a:r>
                      <a:endParaRPr lang="en-US" sz="1050" dirty="0">
                        <a:effectLst/>
                      </a:endParaRP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BTOF ASIC testing; SH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707528908"/>
                  </a:ext>
                </a:extLst>
              </a:tr>
              <a:tr h="257869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Kent State University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effectLst/>
                        </a:rPr>
                        <a:t>Zhangbu</a:t>
                      </a:r>
                      <a:r>
                        <a:rPr lang="en-US" sz="1050" dirty="0">
                          <a:effectLst/>
                        </a:rPr>
                        <a:t> Xu </a:t>
                      </a:r>
                      <a:r>
                        <a:rPr lang="en-US" sz="1050" dirty="0">
                          <a:effectLst/>
                          <a:hlinkClick r:id="rId22"/>
                        </a:rPr>
                        <a:t>zxu22@kent.edu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Simulation, readout test, machine shop (in-kind)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221137334"/>
                  </a:ext>
                </a:extLst>
              </a:tr>
              <a:tr h="422904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</a:rPr>
                        <a:t>Nara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effectLst/>
                        </a:rPr>
                        <a:t>Takashi </a:t>
                      </a:r>
                      <a:r>
                        <a:rPr lang="en-US" sz="1050" dirty="0" err="1">
                          <a:effectLst/>
                        </a:rPr>
                        <a:t>Hachiya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  <a:r>
                        <a:rPr lang="en-US" sz="1050" dirty="0">
                          <a:effectLst/>
                          <a:hlinkClick r:id="rId23"/>
                        </a:rPr>
                        <a:t>hachiya@cc.nara-wu.ac.jp</a:t>
                      </a:r>
                      <a:r>
                        <a:rPr lang="en-US" sz="1050" dirty="0">
                          <a:effectLst/>
                        </a:rPr>
                        <a:t> 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0000"/>
                          </a:solidFill>
                        </a:rPr>
                        <a:t>BTOF module assembly</a:t>
                      </a:r>
                      <a:r>
                        <a:rPr lang="en-US" sz="1050" dirty="0"/>
                        <a:t>/validation/FPCB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830706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95415-9C5A-7563-24C1-A9575AA9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46B9-B2FB-2A44-961F-0DC0BE25A4F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35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436</Words>
  <Application>Microsoft Macintosh PowerPoint</Application>
  <PresentationFormat>Custom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TimesNewRomanPSMT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Xu, Zhangbu</dc:creator>
  <cp:lastModifiedBy>Xu, Zhangbu</cp:lastModifiedBy>
  <cp:revision>1</cp:revision>
  <dcterms:created xsi:type="dcterms:W3CDTF">2025-02-26T02:50:55Z</dcterms:created>
  <dcterms:modified xsi:type="dcterms:W3CDTF">2025-02-26T02:53:20Z</dcterms:modified>
</cp:coreProperties>
</file>